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6938-44B4-439E-A230-5D43AB177369}" type="datetimeFigureOut">
              <a:rPr lang="pt-BR" smtClean="0"/>
              <a:t>27/09/2019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DEFE-C3DB-408F-9A80-71FD703EA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02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6938-44B4-439E-A230-5D43AB177369}" type="datetimeFigureOut">
              <a:rPr lang="pt-BR" smtClean="0"/>
              <a:t>27/09/2019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DEFE-C3DB-408F-9A80-71FD703EA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609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6938-44B4-439E-A230-5D43AB177369}" type="datetimeFigureOut">
              <a:rPr lang="pt-BR" smtClean="0"/>
              <a:t>27/09/2019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DEFE-C3DB-408F-9A80-71FD703EA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55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6938-44B4-439E-A230-5D43AB177369}" type="datetimeFigureOut">
              <a:rPr lang="pt-BR" smtClean="0"/>
              <a:t>27/09/2019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DEFE-C3DB-408F-9A80-71FD703EA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38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6938-44B4-439E-A230-5D43AB177369}" type="datetimeFigureOut">
              <a:rPr lang="pt-BR" smtClean="0"/>
              <a:t>27/09/2019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DEFE-C3DB-408F-9A80-71FD703EA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34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6938-44B4-439E-A230-5D43AB177369}" type="datetimeFigureOut">
              <a:rPr lang="pt-BR" smtClean="0"/>
              <a:t>27/09/2019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DEFE-C3DB-408F-9A80-71FD703EA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11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6938-44B4-439E-A230-5D43AB177369}" type="datetimeFigureOut">
              <a:rPr lang="pt-BR" smtClean="0"/>
              <a:t>27/09/2019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DEFE-C3DB-408F-9A80-71FD703EA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144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6938-44B4-439E-A230-5D43AB177369}" type="datetimeFigureOut">
              <a:rPr lang="pt-BR" smtClean="0"/>
              <a:t>27/09/2019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DEFE-C3DB-408F-9A80-71FD703EA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6938-44B4-439E-A230-5D43AB177369}" type="datetimeFigureOut">
              <a:rPr lang="pt-BR" smtClean="0"/>
              <a:t>27/09/2019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DEFE-C3DB-408F-9A80-71FD703EA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937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6938-44B4-439E-A230-5D43AB177369}" type="datetimeFigureOut">
              <a:rPr lang="pt-BR" smtClean="0"/>
              <a:t>27/09/2019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DEFE-C3DB-408F-9A80-71FD703EA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93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6938-44B4-439E-A230-5D43AB177369}" type="datetimeFigureOut">
              <a:rPr lang="pt-BR" smtClean="0"/>
              <a:t>27/09/2019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DEFE-C3DB-408F-9A80-71FD703EA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90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A6938-44B4-439E-A230-5D43AB177369}" type="datetimeFigureOut">
              <a:rPr lang="pt-BR" smtClean="0"/>
              <a:t>27/09/2019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5DEFE-C3DB-408F-9A80-71FD703EA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37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1166843"/>
            <a:ext cx="734481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smtClean="0">
                <a:latin typeface="Arial" pitchFamily="34" charset="0"/>
                <a:cs typeface="Arial" pitchFamily="34" charset="0"/>
              </a:rPr>
              <a:t>Interdependência Complexa </a:t>
            </a:r>
          </a:p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r>
              <a:rPr lang="pt-BR" dirty="0"/>
              <a:t>A estrutura é de poder material  más  é também interdependente;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/>
              <a:t>As necessidades econômicas cresceram e estas impactam profundamente a politica internacional; </a:t>
            </a:r>
          </a:p>
          <a:p>
            <a:r>
              <a:rPr lang="pt-BR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/>
              <a:t>A Interdependência (complexa)  é o resultado da multiplicação das interconexões globais e da aceleração fluxos financeiros, demográficos, de bens, serviços e de informações. 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00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1166843"/>
            <a:ext cx="734481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r>
              <a:rPr lang="pt-BR" dirty="0"/>
              <a:t>Interdependência:  fatores de acordo com </a:t>
            </a:r>
            <a:r>
              <a:rPr lang="pt-BR" dirty="0" err="1"/>
              <a:t>Keohane</a:t>
            </a:r>
            <a:r>
              <a:rPr lang="pt-BR" dirty="0"/>
              <a:t> e </a:t>
            </a:r>
            <a:r>
              <a:rPr lang="pt-BR" dirty="0" err="1"/>
              <a:t>Nye</a:t>
            </a:r>
            <a:r>
              <a:rPr lang="pt-BR" dirty="0"/>
              <a:t> :</a:t>
            </a:r>
          </a:p>
          <a:p>
            <a:pPr algn="just"/>
            <a:r>
              <a:rPr lang="pt-BR" dirty="0"/>
              <a:t> 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dirty="0"/>
              <a:t>Múltiplos canais de contato entre as sociedades: Atores não estatais: (entre outros  </a:t>
            </a:r>
            <a:r>
              <a:rPr lang="pt-BR" dirty="0" err="1"/>
              <a:t>telecomunicações,organizações</a:t>
            </a:r>
            <a:r>
              <a:rPr lang="pt-BR" dirty="0"/>
              <a:t> internacionais e transnacionais( bancos e grandes corporações multinacionais)</a:t>
            </a:r>
          </a:p>
          <a:p>
            <a:pPr algn="just"/>
            <a:r>
              <a:rPr lang="pt-BR" dirty="0"/>
              <a:t> 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dirty="0"/>
              <a:t>O Estado não é um ator unitário e suas partes podem agir </a:t>
            </a:r>
            <a:r>
              <a:rPr lang="pt-BR" dirty="0" err="1"/>
              <a:t>transnacionalmente</a:t>
            </a:r>
            <a:r>
              <a:rPr lang="pt-BR" dirty="0"/>
              <a:t> (por isso é mais difícil para a politica externa de um pais controlar sozinho todos esses </a:t>
            </a:r>
            <a:r>
              <a:rPr lang="pt-BR" dirty="0" err="1"/>
              <a:t>issues</a:t>
            </a:r>
            <a:r>
              <a:rPr lang="pt-BR" dirty="0"/>
              <a:t>)</a:t>
            </a:r>
          </a:p>
          <a:p>
            <a:r>
              <a:rPr lang="pt-BR" dirty="0"/>
              <a:t> 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242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1166843"/>
            <a:ext cx="7344816" cy="4334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dirty="0"/>
              <a:t>A agenda internacional é composta de diversos temas, como economia e bem estar social, que são tão ou até mais importantes que a Segurança.</a:t>
            </a:r>
          </a:p>
          <a:p>
            <a:pPr algn="just"/>
            <a:r>
              <a:rPr lang="pt-BR" dirty="0"/>
              <a:t> 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dirty="0"/>
              <a:t>O uso da força nem sempre é efetiva: a força nem sempre submete aos mais fracos;  inútil para tratar problemas de outra natureza </a:t>
            </a:r>
          </a:p>
          <a:p>
            <a:pPr algn="just"/>
            <a:r>
              <a:rPr lang="pt-BR" dirty="0"/>
              <a:t> </a:t>
            </a:r>
          </a:p>
          <a:p>
            <a:pPr algn="just"/>
            <a:r>
              <a:rPr lang="pt-BR" dirty="0"/>
              <a:t> 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dirty="0"/>
              <a:t>A interdependência complexa favorece a cooperação entre os estados, e  favorece a cooperação tornando os  jogos de soma positiva possível: </a:t>
            </a:r>
          </a:p>
          <a:p>
            <a:pPr algn="just"/>
            <a:r>
              <a:rPr lang="pt-BR" dirty="0"/>
              <a:t> 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dirty="0"/>
              <a:t>Poder: na interdependência, o poder continua presente ,mas não como poder bélico e sim como a habilidade de atingir objetivos através de outras formas que não a guerra propriamente dita (É possível atingir os meamos objetivos através dos meios econômicos)</a:t>
            </a:r>
          </a:p>
          <a:p>
            <a:pPr lvl="0" algn="just">
              <a:lnSpc>
                <a:spcPct val="150000"/>
              </a:lnSpc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266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1166843"/>
            <a:ext cx="7344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dirty="0"/>
              <a:t>Duas dimensões nas quais a interdependência pode ser trabalhada: sensibilidade e  vulnerabilidade: </a:t>
            </a:r>
          </a:p>
          <a:p>
            <a:pPr algn="just"/>
            <a:r>
              <a:rPr lang="pt-BR" dirty="0"/>
              <a:t> 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pt-BR" dirty="0"/>
              <a:t>sensibilidade: Trata-se dos abalos sentidos e da capacidade de ajuste para superar os reflexos de uma ação tomada por outro ator. </a:t>
            </a:r>
          </a:p>
          <a:p>
            <a:pPr algn="just"/>
            <a:r>
              <a:rPr lang="pt-BR" dirty="0"/>
              <a:t> 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/>
              <a:t>Vulnerabilidade "ocorre quando um ator continua sujeito a custos impostos por eventos externos, mesmo após ter desenvolvido um conjunto de medidas para superar os problemas causados por outrem"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09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1166843"/>
            <a:ext cx="73448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TEH:</a:t>
            </a:r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Kindleberger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, "Systems of International Economic Or-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ganization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," in David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Calleo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ed., Money and the Coming World Order (New York: New York University Press, 197  ): É um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híbrido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teorias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realistas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liberais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sistêmicas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Hegemonia é a preponderância de recursos materiais (matérias primas, investimentos, mercados, fontes de capital e competitividade).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 uma teoria do poder-como-recurso, que vincula recursos de poder com o comportamento.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69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197346"/>
            <a:ext cx="7200800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t-BR" dirty="0"/>
          </a:p>
          <a:p>
            <a:pPr lvl="0">
              <a:lnSpc>
                <a:spcPct val="150000"/>
              </a:lnSpc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I. PREMISSAS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Ordem </a:t>
            </a:r>
            <a:r>
              <a:rPr lang="pt-BR" dirty="0">
                <a:latin typeface="Arial" pitchFamily="34" charset="0"/>
                <a:cs typeface="Arial" pitchFamily="34" charset="0"/>
              </a:rPr>
              <a:t>no mundo é gerada por um estado hegemônico;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  <a:cs typeface="Arial" pitchFamily="34" charset="0"/>
              </a:rPr>
              <a:t> 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Hegemom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pt-BR" dirty="0">
                <a:latin typeface="Arial" pitchFamily="34" charset="0"/>
                <a:cs typeface="Arial" pitchFamily="34" charset="0"/>
              </a:rPr>
              <a:t>Tem grandes recursos materiais  que permite fazer que outros estados se favoreceram com suas politicas e com  sua abertura;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  <a:cs typeface="Arial" pitchFamily="34" charset="0"/>
              </a:rPr>
              <a:t> 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dirty="0">
                <a:latin typeface="Arial" pitchFamily="34" charset="0"/>
                <a:cs typeface="Arial" pitchFamily="34" charset="0"/>
              </a:rPr>
              <a:t>continuidade da ordem requere de hegemonia;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  <a:cs typeface="Arial" pitchFamily="34" charset="0"/>
              </a:rPr>
              <a:t> 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Formação </a:t>
            </a:r>
            <a:r>
              <a:rPr lang="pt-BR" dirty="0">
                <a:latin typeface="Arial" pitchFamily="34" charset="0"/>
                <a:cs typeface="Arial" pitchFamily="34" charset="0"/>
              </a:rPr>
              <a:t>de regimes internacionais estáveis   dependem da existência da hegemonia; a concentração do poder contribui para a estabilidade. Quando  se erode a hegemonia os regimes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decaem;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  <a:cs typeface="Arial" pitchFamily="34" charset="0"/>
              </a:rPr>
              <a:t>Hegemonia é uma necessária e suficiente condição para Cooperação,   e esta  depende da perpetuação da hegemonia;</a:t>
            </a:r>
          </a:p>
          <a:p>
            <a:pPr marL="285750" lvl="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  <a:cs typeface="Arial" pitchFamily="34" charset="0"/>
              </a:rPr>
              <a:t>O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hegemônico </a:t>
            </a:r>
            <a:r>
              <a:rPr lang="pt-BR" dirty="0">
                <a:latin typeface="Arial" pitchFamily="34" charset="0"/>
                <a:cs typeface="Arial" pitchFamily="34" charset="0"/>
              </a:rPr>
              <a:t>é fornecedor  bens públicos (que permite que até  os que não participem na sua produção participem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dele);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837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751344"/>
            <a:ext cx="748883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. Três modelos   de hegemonia:</a:t>
            </a:r>
          </a:p>
          <a:p>
            <a:r>
              <a:rPr lang="pt-BR" dirty="0"/>
              <a:t> </a:t>
            </a:r>
          </a:p>
          <a:p>
            <a:pPr marL="342900" lvl="0" indent="-342900">
              <a:buFont typeface="+mj-lt"/>
              <a:buAutoNum type="arabicPeriod"/>
            </a:pPr>
            <a:r>
              <a:rPr lang="pt-BR" dirty="0"/>
              <a:t>Benevolente: o </a:t>
            </a:r>
            <a:r>
              <a:rPr lang="pt-BR" dirty="0" smtClean="0"/>
              <a:t>hegemônico </a:t>
            </a:r>
            <a:r>
              <a:rPr lang="pt-BR" dirty="0"/>
              <a:t>tem um grande interesse em fornecer o bem, e por isso o grupo será favorecido; </a:t>
            </a:r>
            <a:endParaRPr lang="pt-BR" dirty="0" smtClean="0"/>
          </a:p>
          <a:p>
            <a:pPr lvl="0"/>
            <a:r>
              <a:rPr lang="pt-BR" dirty="0"/>
              <a:t> </a:t>
            </a:r>
          </a:p>
          <a:p>
            <a:pPr lvl="0"/>
            <a:r>
              <a:rPr lang="pt-BR" dirty="0" smtClean="0"/>
              <a:t>2.  Coercitiva</a:t>
            </a:r>
            <a:r>
              <a:rPr lang="pt-BR" dirty="0"/>
              <a:t>; o </a:t>
            </a:r>
            <a:r>
              <a:rPr lang="pt-BR" dirty="0" smtClean="0"/>
              <a:t>hegemônico </a:t>
            </a:r>
            <a:r>
              <a:rPr lang="pt-BR" dirty="0"/>
              <a:t>tem interesse nos benefícios individuais e coletivos, porém, estará disposto a usar a coerção  para forçar </a:t>
            </a:r>
            <a:r>
              <a:rPr lang="pt-BR" dirty="0" smtClean="0"/>
              <a:t>contribuições </a:t>
            </a:r>
            <a:r>
              <a:rPr lang="pt-BR" dirty="0"/>
              <a:t>dos outros, ou para garantir a estabilidade do regime.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 </a:t>
            </a:r>
            <a:r>
              <a:rPr lang="pt-BR" dirty="0" smtClean="0"/>
              <a:t>3.  Hegemonia </a:t>
            </a:r>
            <a:r>
              <a:rPr lang="pt-BR" dirty="0"/>
              <a:t>Predatória  : </a:t>
            </a:r>
            <a:r>
              <a:rPr lang="pt-PT" dirty="0"/>
              <a:t>A hegemonia está interessado em interesse próprio e usa a coerção para garantir o cumprimento =&gt; hegemonis exploração mais preocupados com os ganhos relativos.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362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166843"/>
            <a:ext cx="784887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>
                <a:latin typeface="Arial" pitchFamily="34" charset="0"/>
                <a:cs typeface="Arial" pitchFamily="34" charset="0"/>
              </a:rPr>
              <a:t>III. Críticas de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Koehane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e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Nye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(1977) </a:t>
            </a: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  <a:cs typeface="Arial" pitchFamily="34" charset="0"/>
              </a:rPr>
              <a:t>EUA eram hegemônicos no período do 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entre-guerra</a:t>
            </a:r>
            <a:r>
              <a:rPr lang="pt-BR" dirty="0">
                <a:latin typeface="Arial" pitchFamily="34" charset="0"/>
                <a:cs typeface="Arial" pitchFamily="34" charset="0"/>
              </a:rPr>
              <a:t>, mas os regimes econômicos e políticos  não eram estáveis); 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Que </a:t>
            </a:r>
            <a:r>
              <a:rPr lang="pt-BR" dirty="0">
                <a:latin typeface="Arial" pitchFamily="34" charset="0"/>
                <a:cs typeface="Arial" pitchFamily="34" charset="0"/>
              </a:rPr>
              <a:t>a hegemonia não é necessária para a continuidade do regime, uma vez que esses regimes foram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estabelecidos depende </a:t>
            </a:r>
            <a:r>
              <a:rPr lang="pt-BR" dirty="0">
                <a:latin typeface="Arial" pitchFamily="34" charset="0"/>
                <a:cs typeface="Arial" pitchFamily="34" charset="0"/>
              </a:rPr>
              <a:t>de situações específicas: casos comercio, regime monetário e petróleo)</a:t>
            </a:r>
          </a:p>
          <a:p>
            <a:pPr marL="285750" indent="-285750"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Modelo </a:t>
            </a:r>
            <a:r>
              <a:rPr lang="pt-BR" dirty="0">
                <a:latin typeface="Arial" pitchFamily="34" charset="0"/>
                <a:cs typeface="Arial" pitchFamily="34" charset="0"/>
              </a:rPr>
              <a:t>de força ativado (por oposição ao modelo de força básica); </a:t>
            </a:r>
          </a:p>
        </p:txBody>
      </p:sp>
    </p:spTree>
    <p:extLst>
      <p:ext uri="{BB962C8B-B14F-4D97-AF65-F5344CB8AC3E}">
        <p14:creationId xmlns:p14="http://schemas.microsoft.com/office/powerpoint/2010/main" val="1631544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76</Words>
  <Application>Microsoft Office PowerPoint</Application>
  <PresentationFormat>Apresentação na tela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Stela Carvalho</dc:creator>
  <cp:lastModifiedBy>Rafael Villa</cp:lastModifiedBy>
  <cp:revision>8</cp:revision>
  <dcterms:created xsi:type="dcterms:W3CDTF">2013-03-19T19:10:31Z</dcterms:created>
  <dcterms:modified xsi:type="dcterms:W3CDTF">2019-09-27T19:56:46Z</dcterms:modified>
</cp:coreProperties>
</file>