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7" r:id="rId2"/>
    <p:sldId id="273" r:id="rId3"/>
    <p:sldId id="274" r:id="rId4"/>
    <p:sldId id="275" r:id="rId5"/>
    <p:sldId id="27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3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60AA9-A510-40F2-92B7-1A8F038FEB7E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862B2-7113-4306-9B65-B45A0B2A5F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68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44F0-70BF-4B19-A444-651C203AF121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2845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025-A2C5-4758-A62A-6DF4AE7BB269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3754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67A0-95D3-48AB-A84C-DFC98935715D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8932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210-3628-409B-9CED-563DBAD78D4D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9214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4AD4-FE87-4807-88EC-A5E920368AAB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3441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A06E-04DD-42C7-8732-E1386E044195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5292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76CA-A008-45A4-A65F-16FC4F90508E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6879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C36-5CA3-4303-ABA9-B5D52A204FF1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6464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9AF6-7DF4-401D-A35D-875936C405E7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7057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045B-A9CD-4484-882A-5D66BF79B655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0059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F979-4AD0-4628-AB1D-04423113616A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5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pt-BR"/>
              <a:t>São Paulo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383B0-E1AB-45D6-9460-6FA06CF319B4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8082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Sensores de rotação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Armando Antônio Maria </a:t>
            </a:r>
            <a:r>
              <a:rPr lang="pt-BR" dirty="0" err="1"/>
              <a:t>Lagana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44F0-70BF-4B19-A444-651C203AF121}" type="slidenum">
              <a:rPr lang="en-US" altLang="pt-BR" smtClean="0"/>
              <a:pPr/>
              <a:t>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48324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Análise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65163" y="1741097"/>
                <a:ext cx="10515600" cy="435133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𝑛𝑚</m:t>
                      </m:r>
                      <m:f>
                        <m:f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altLang="pt-BR" dirty="0"/>
              </a:p>
              <a:p>
                <a:pPr>
                  <a:lnSpc>
                    <a:spcPct val="150000"/>
                  </a:lnSpc>
                </a:pPr>
                <a:r>
                  <a:rPr lang="pt-BR" altLang="pt-BR" dirty="0"/>
                  <a:t>Onde </a:t>
                </a:r>
                <a14:m>
                  <m:oMath xmlns:m="http://schemas.openxmlformats.org/officeDocument/2006/math">
                    <m:r>
                      <a:rPr lang="pt-BR" alt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pt-BR" altLang="pt-BR" dirty="0"/>
                  <a:t> expressa o tempo entre colisões 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altLang="pt-BR" dirty="0"/>
                  <a:t>Desta forma a partir </a:t>
                </a:r>
                <a:r>
                  <a:rPr lang="pt-BR" altLang="pt-BR" dirty="0" err="1"/>
                  <a:t>dateoria</a:t>
                </a:r>
                <a:r>
                  <a:rPr lang="pt-BR" altLang="pt-BR" dirty="0"/>
                  <a:t> Newtoniana clássica podemos escrever.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𝑚𝑛</m:t>
                      </m:r>
                      <m:f>
                        <m:f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𝑞𝑛</m:t>
                      </m:r>
                      <m:d>
                        <m:d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𝑛𝑚</m:t>
                      </m:r>
                      <m:f>
                        <m:f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altLang="pt-BR" dirty="0"/>
              </a:p>
              <a:p>
                <a:pPr>
                  <a:lnSpc>
                    <a:spcPct val="150000"/>
                  </a:lnSpc>
                </a:pPr>
                <a:r>
                  <a:rPr lang="pt-BR" altLang="pt-BR" dirty="0"/>
                  <a:t>No estado de equilíbrio, ou seja aceleração zero teremos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𝑞𝑛</m:t>
                      </m:r>
                      <m:d>
                        <m:d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𝑛𝑚</m:t>
                      </m:r>
                      <m:f>
                        <m:f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altLang="pt-BR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5163" y="1741097"/>
                <a:ext cx="10515600" cy="4351338"/>
              </a:xfr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210-3628-409B-9CED-563DBAD78D4D}" type="slidenum">
              <a:rPr lang="en-US" altLang="pt-BR" smtClean="0"/>
              <a:pPr/>
              <a:t>10</a:t>
            </a:fld>
            <a:endParaRPr lang="en-US" alt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Análise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𝑞𝑛𝑣</m:t>
                      </m:r>
                    </m:oMath>
                  </m:oMathPara>
                </a14:m>
                <a:endParaRPr lang="pt-BR" altLang="pt-BR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𝑞𝑛𝐸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f>
                        <m:f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altLang="pt-BR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alt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alt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altLang="pt-B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alt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altLang="pt-BR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210-3628-409B-9CED-563DBAD78D4D}" type="slidenum">
              <a:rPr lang="en-US" altLang="pt-BR" smtClean="0"/>
              <a:pPr/>
              <a:t>11</a:t>
            </a:fld>
            <a:endParaRPr lang="en-US" alt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Análise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alt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pt-BR" altLang="pt-BR" dirty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𝑞𝑛</m:t>
                          </m:r>
                        </m:den>
                      </m:f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altLang="pt-BR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pt-BR" altLang="pt-BR" dirty="0"/>
                  <a:t>O termo 1/</a:t>
                </a:r>
                <a:r>
                  <a:rPr lang="pt-BR" altLang="pt-BR" dirty="0" err="1"/>
                  <a:t>qn</a:t>
                </a:r>
                <a:r>
                  <a:rPr lang="pt-BR" altLang="pt-BR" dirty="0"/>
                  <a:t> é chamado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pt-BR" altLang="pt-BR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pt-BR" altLang="pt-BR" b="0" i="0" smtClean="0">
                        <a:latin typeface="Cambria Math" panose="02040503050406030204" pitchFamily="18" charset="0"/>
                      </a:rPr>
                      <m:t>contante</m:t>
                    </m:r>
                    <m:r>
                      <a:rPr lang="pt-BR" alt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altLang="pt-BR" b="0" i="0" smtClean="0">
                        <a:latin typeface="Cambria Math" panose="02040503050406030204" pitchFamily="18" charset="0"/>
                      </a:rPr>
                      <m:t>de</m:t>
                    </m:r>
                    <m:r>
                      <a:rPr lang="pt-BR" alt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altLang="pt-BR" b="0" i="0" smtClean="0">
                        <a:latin typeface="Cambria Math" panose="02040503050406030204" pitchFamily="18" charset="0"/>
                      </a:rPr>
                      <m:t>Hall</m:t>
                    </m:r>
                  </m:oMath>
                </a14:m>
                <a:endParaRPr lang="pt-BR" altLang="pt-BR" b="0" dirty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altLang="pt-BR" dirty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210-3628-409B-9CED-563DBAD78D4D}" type="slidenum">
              <a:rPr lang="en-US" altLang="pt-BR" smtClean="0"/>
              <a:pPr/>
              <a:t>12</a:t>
            </a:fld>
            <a:endParaRPr lang="en-US" alt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Análise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alt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alt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f>
                        <m:fPr>
                          <m:ctrlPr>
                            <a:rPr lang="pt-BR" alt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𝑡𝑤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pt-BR" alt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f>
                        <m:f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𝑡𝑤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alt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altLang="pt-BR" dirty="0"/>
              </a:p>
              <a:p>
                <a:pPr marL="0" indent="0">
                  <a:buNone/>
                </a:pPr>
                <a:endParaRPr lang="pt-BR" altLang="pt-BR" dirty="0"/>
              </a:p>
              <a:p>
                <a:pPr marL="0" indent="0">
                  <a:buNone/>
                </a:pPr>
                <a:endParaRPr lang="pt-BR" alt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f>
                        <m:f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𝑡𝑤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f>
                        <m:f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𝑡𝑤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altLang="pt-BR" dirty="0"/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210-3628-409B-9CED-563DBAD78D4D}" type="slidenum">
              <a:rPr lang="en-US" altLang="pt-BR" smtClean="0"/>
              <a:pPr/>
              <a:t>13</a:t>
            </a:fld>
            <a:endParaRPr lang="en-US" alt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Análise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alt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acc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alt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f>
                      <m:fPr>
                        <m:ctrlPr>
                          <a:rPr lang="pt-BR" alt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sSub>
                          <m:sSubPr>
                            <m:ctrlP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𝑡𝑤</m:t>
                        </m:r>
                      </m:den>
                    </m:f>
                    <m:acc>
                      <m:accPr>
                        <m:chr m:val="̂"/>
                        <m:ctrlPr>
                          <a:rPr lang="pt-BR" alt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pt-BR" altLang="pt-BR" dirty="0"/>
              </a:p>
              <a:p>
                <a:pPr algn="ctr"/>
                <a:endParaRPr lang="pt-BR" altLang="pt-BR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alt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f>
                      <m:fPr>
                        <m:ctrlPr>
                          <a:rPr lang="pt-BR" alt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sSub>
                          <m:sSubPr>
                            <m:ctrlP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𝑡𝑤</m:t>
                        </m:r>
                      </m:den>
                    </m:f>
                  </m:oMath>
                </a14:m>
                <a:endParaRPr lang="pt-BR" altLang="pt-BR" dirty="0"/>
              </a:p>
              <a:p>
                <a:pPr algn="ctr"/>
                <a:endParaRPr lang="pt-BR" altLang="pt-BR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pt-BR" alt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alt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  <m:e>
                        <m:sSub>
                          <m:sSubPr>
                            <m:ctrlP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f>
                          <m:fPr>
                            <m:ctrlP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sSub>
                              <m:sSubPr>
                                <m:ctrlPr>
                                  <a:rPr lang="pt-BR" alt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altLang="pt-B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pt-BR" altLang="pt-B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pt-BR" alt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nary>
                  </m:oMath>
                </a14:m>
                <a:endParaRPr lang="pt-BR" altLang="pt-BR" dirty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210-3628-409B-9CED-563DBAD78D4D}" type="slidenum">
              <a:rPr lang="en-US" altLang="pt-BR" smtClean="0"/>
              <a:pPr/>
              <a:t>14</a:t>
            </a:fld>
            <a:endParaRPr lang="en-US" alt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Diagrama de blocos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t="15957" r="15821" b="8347"/>
          <a:stretch/>
        </p:blipFill>
        <p:spPr bwMode="auto">
          <a:xfrm>
            <a:off x="4621221" y="1447800"/>
            <a:ext cx="2949558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210-3628-409B-9CED-563DBAD78D4D}" type="slidenum">
              <a:rPr lang="en-US" altLang="pt-BR" smtClean="0"/>
              <a:pPr/>
              <a:t>15</a:t>
            </a:fld>
            <a:endParaRPr lang="en-US" alt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Características Técnicas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Espaço Reservado para Conteúdo 1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85036347"/>
                  </p:ext>
                </p:extLst>
              </p:nvPr>
            </p:nvGraphicFramePr>
            <p:xfrm>
              <a:off x="990600" y="1680137"/>
              <a:ext cx="10515600" cy="40814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xmlns="" val="1382932541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xmlns="" val="17172284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Rotação mínima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sSup>
                                  <m:sSupPr>
                                    <m:ctrlP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  <m:t>𝐦𝐢𝐧</m:t>
                                    </m:r>
                                  </m:e>
                                  <m:sup>
                                    <m:r>
                                      <a:rPr lang="pt-BR" b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b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688587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Rotação máxima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4000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𝐦𝐢𝐧</m:t>
                                  </m:r>
                                </m:e>
                                <m:sup>
                                  <m:r>
                                    <a:rPr lang="pt-BR" b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pt-BR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9038253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Espaçamento mínimo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0,1mm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056077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Espaçamento máximo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1,8mm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699088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Tensão de alimentação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𝐔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𝐍</m:t>
                                  </m:r>
                                </m:sub>
                              </m:sSub>
                              <m:r>
                                <a:rPr lang="pt-BR" b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pt-B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5V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19782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Alcance tensão de alimentação(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𝐔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sub>
                              </m:sSub>
                              <m:r>
                                <a:rPr lang="pt-BR" b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pt-B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4,75...5,25V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284663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Corrente de alimentação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sub>
                              </m:sSub>
                              <m:r>
                                <a:rPr lang="pt-BR" b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pt-B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5,5mA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18196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Corrente de Saída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sub>
                              </m:sSub>
                              <m:r>
                                <a:rPr lang="pt-BR" b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pt-B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0....20mA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4099179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Tensão de saída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𝐔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sub>
                              </m:sSub>
                              <m:r>
                                <a:rPr lang="pt-BR" b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pt-B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0...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𝐔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sub>
                              </m:sSub>
                            </m:oMath>
                          </a14:m>
                          <a:endParaRPr lang="pt-BR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960924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Tempo de chaveamento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&lt;1</a:t>
                          </a:r>
                          <a:r>
                            <a:rPr lang="el-GR" b="1" dirty="0"/>
                            <a:t>μ</a:t>
                          </a:r>
                          <a:r>
                            <a:rPr lang="pt-BR" b="1" dirty="0"/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7905139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Temperatura de operação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-40...+130ºC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58634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Espaço Reservado para Conteúdo 1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85036347"/>
                  </p:ext>
                </p:extLst>
              </p:nvPr>
            </p:nvGraphicFramePr>
            <p:xfrm>
              <a:off x="990600" y="1680137"/>
              <a:ext cx="10515600" cy="40814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1382932541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1717228435"/>
                        </a:ext>
                      </a:extLst>
                    </a:gridCol>
                  </a:tblGrid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Rotação mínima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8197" r="-116" b="-10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8858722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Rotação máxima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08197" r="-116" b="-9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38253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Espaçamento mínimo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0,1mm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56077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Espaçamento máximo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1,8mm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99088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t="-408197" r="-100116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5V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9782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t="-508197" r="-100116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4,75...5,25V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4663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t="-608197" r="-100116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5,5mA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196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t="-708197" r="-100116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0....20mA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99179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t="-808197" r="-100116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808197" r="-116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0924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Tempo de chaveamento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&lt;1</a:t>
                          </a:r>
                          <a:r>
                            <a:rPr lang="el-GR" b="1" dirty="0"/>
                            <a:t>μ</a:t>
                          </a:r>
                          <a:r>
                            <a:rPr lang="pt-BR" b="1" dirty="0"/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05139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Temperatura de operação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/>
                            <a:t>-40...+130ºC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86345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210-3628-409B-9CED-563DBAD78D4D}" type="slidenum">
              <a:rPr lang="en-US" altLang="pt-BR" smtClean="0"/>
              <a:pPr/>
              <a:t>16</a:t>
            </a:fld>
            <a:endParaRPr lang="en-US" alt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Sinal de Saída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90600" y="2782094"/>
                <a:ext cx="5105400" cy="2438400"/>
              </a:xfrm>
            </p:spPr>
            <p:txBody>
              <a:bodyPr/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𝑇𝑒𝑛𝑠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ã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𝑠𝑎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í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𝑑𝑎</m:t>
                    </m:r>
                  </m:oMath>
                </a14:m>
                <a:endParaRPr lang="pt-BR" altLang="pt-BR" b="0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𝑆𝐴𝑇</m:t>
                        </m:r>
                      </m:sub>
                    </m:sSub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𝑇𝑒𝑛𝑠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ã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𝑠𝑎𝑡𝑢𝑟𝑎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çã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𝑠𝑎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í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𝑑𝑎</m:t>
                    </m:r>
                  </m:oMath>
                </a14:m>
                <a:endParaRPr lang="pt-BR" altLang="pt-BR" b="0" dirty="0"/>
              </a:p>
              <a:p>
                <a:pPr algn="just"/>
                <a14:m>
                  <m:oMath xmlns:m="http://schemas.openxmlformats.org/officeDocument/2006/math">
                    <m:r>
                      <a:rPr lang="pt-BR" alt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𝐴𝑛𝑔𝑢𝑙𝑜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𝑟𝑜𝑡𝑎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çã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</m:oMath>
                </a14:m>
                <a:endParaRPr lang="pt-BR" altLang="pt-BR" dirty="0"/>
              </a:p>
              <a:p>
                <a:pPr algn="just"/>
                <a14:m>
                  <m:oMath xmlns:m="http://schemas.openxmlformats.org/officeDocument/2006/math">
                    <m:r>
                      <a:rPr lang="pt-BR" alt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𝑙𝑎𝑟𝑔𝑢𝑟𝑎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𝑠𝑖𝑛𝑎𝑙</m:t>
                    </m:r>
                  </m:oMath>
                </a14:m>
                <a:endParaRPr lang="pt-BR" altLang="pt-BR" dirty="0"/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2782094"/>
                <a:ext cx="5105400" cy="2438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7"/>
          <a:stretch/>
        </p:blipFill>
        <p:spPr bwMode="auto">
          <a:xfrm>
            <a:off x="6400800" y="2210991"/>
            <a:ext cx="4657725" cy="358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210-3628-409B-9CED-563DBAD78D4D}" type="slidenum">
              <a:rPr lang="en-US" altLang="pt-BR" smtClean="0"/>
              <a:pPr/>
              <a:t>17</a:t>
            </a:fld>
            <a:endParaRPr lang="en-US" alt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Tipos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t="10789" r="2238" b="32473"/>
          <a:stretch/>
        </p:blipFill>
        <p:spPr bwMode="auto">
          <a:xfrm>
            <a:off x="1923288" y="2667000"/>
            <a:ext cx="834542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210-3628-409B-9CED-563DBAD78D4D}" type="slidenum">
              <a:rPr lang="en-US" altLang="pt-BR" smtClean="0"/>
              <a:pPr/>
              <a:t>18</a:t>
            </a:fld>
            <a:endParaRPr lang="en-US" alt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Tensão de saída em função da densidade de fluxo magnético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5920" r="16249" b="23052"/>
          <a:stretch/>
        </p:blipFill>
        <p:spPr bwMode="auto">
          <a:xfrm>
            <a:off x="3390900" y="1703583"/>
            <a:ext cx="5410200" cy="444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210-3628-409B-9CED-563DBAD78D4D}" type="slidenum">
              <a:rPr lang="en-US" altLang="pt-BR" smtClean="0"/>
              <a:pPr/>
              <a:t>19</a:t>
            </a:fld>
            <a:endParaRPr lang="en-US" alt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pt-BR" dirty="0"/>
              <a:t>Sensor de </a:t>
            </a:r>
            <a:r>
              <a:rPr lang="en-US" altLang="pt-BR" dirty="0" err="1"/>
              <a:t>relutância</a:t>
            </a:r>
            <a:endParaRPr lang="en-US" altLang="pt-BR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0" b="22499"/>
          <a:stretch/>
        </p:blipFill>
        <p:spPr bwMode="auto">
          <a:xfrm>
            <a:off x="5486400" y="1837195"/>
            <a:ext cx="6347485" cy="383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5800" y="1983702"/>
            <a:ext cx="495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800" dirty="0"/>
              <a:t>Cabo blindado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/>
              <a:t>Imã permanente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/>
              <a:t>Corpo do Sensor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/>
              <a:t>Bloco do Motor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/>
              <a:t>Núcleo de ferro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/>
              <a:t>Bobina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/>
              <a:t>Ar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/>
              <a:t>Dente roda fônica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210-3628-409B-9CED-563DBAD78D4D}" type="slidenum">
              <a:rPr lang="en-US" altLang="pt-BR" smtClean="0"/>
              <a:pPr/>
              <a:t>2</a:t>
            </a:fld>
            <a:endParaRPr lang="en-US" alt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Tensão de saída em função do espaçamento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6886" r="2926" b="20369"/>
          <a:stretch/>
        </p:blipFill>
        <p:spPr bwMode="auto">
          <a:xfrm>
            <a:off x="2895600" y="1698894"/>
            <a:ext cx="6400800" cy="488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210-3628-409B-9CED-563DBAD78D4D}" type="slidenum">
              <a:rPr lang="en-US" altLang="pt-BR" smtClean="0"/>
              <a:pPr/>
              <a:t>20</a:t>
            </a:fld>
            <a:endParaRPr lang="en-US" alt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Análise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endParaRPr lang="pt-BR" altLang="pt-BR" i="1" dirty="0">
                  <a:latin typeface="Cambria Math" panose="02040503050406030204" pitchFamily="18" charset="0"/>
                </a:endParaRPr>
              </a:p>
              <a:p>
                <a:pPr algn="ctr"/>
                <a:endParaRPr lang="pt-BR" altLang="pt-BR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pt-BR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altLang="pt-B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𝑤𝑡</m:t>
                          </m:r>
                        </m:e>
                      </m:func>
                    </m:oMath>
                  </m:oMathPara>
                </a14:m>
                <a:endParaRPr lang="pt-BR" altLang="pt-BR" b="0" dirty="0"/>
              </a:p>
              <a:p>
                <a:pPr marL="0" indent="0" algn="ctr">
                  <a:buNone/>
                </a:pPr>
                <a:endParaRPr lang="pt-BR" altLang="pt-BR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pt-BR" i="1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𝑤</m:t>
                      </m:r>
                      <m:func>
                        <m:func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alt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𝑤𝑡</m:t>
                          </m:r>
                        </m:e>
                      </m:func>
                    </m:oMath>
                  </m:oMathPara>
                </a14:m>
                <a:endParaRPr lang="pt-BR" altLang="pt-BR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210-3628-409B-9CED-563DBAD78D4D}" type="slidenum">
              <a:rPr lang="en-US" altLang="pt-BR" smtClean="0"/>
              <a:pPr/>
              <a:t>3</a:t>
            </a:fld>
            <a:endParaRPr lang="en-US" alt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Sinal Gerado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9569" r="23077" b="33347"/>
          <a:stretch/>
        </p:blipFill>
        <p:spPr bwMode="auto">
          <a:xfrm>
            <a:off x="2971800" y="1828800"/>
            <a:ext cx="6248400" cy="477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210-3628-409B-9CED-563DBAD78D4D}" type="slidenum">
              <a:rPr lang="en-US" altLang="pt-BR" smtClean="0"/>
              <a:pPr/>
              <a:t>4</a:t>
            </a:fld>
            <a:endParaRPr lang="en-US" alt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Sinal Processado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t="8243" r="15085" b="43253"/>
          <a:stretch/>
        </p:blipFill>
        <p:spPr bwMode="auto">
          <a:xfrm>
            <a:off x="2133600" y="1981200"/>
            <a:ext cx="7924800" cy="404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210-3628-409B-9CED-563DBAD78D4D}" type="slidenum">
              <a:rPr lang="en-US" altLang="pt-BR" smtClean="0"/>
              <a:pPr/>
              <a:t>5</a:t>
            </a:fld>
            <a:endParaRPr lang="en-US" alt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Sensor Efeito Hall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106" y="1690688"/>
            <a:ext cx="7623788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210-3628-409B-9CED-563DBAD78D4D}" type="slidenum">
              <a:rPr lang="en-US" altLang="pt-BR" smtClean="0"/>
              <a:pPr/>
              <a:t>6</a:t>
            </a:fld>
            <a:endParaRPr lang="en-US" alt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Análise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acc>
                            <m:accPr>
                              <m:chr m:val="̂"/>
                              <m:ctrlP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lang="pt-BR" alt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BR" altLang="pt-B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acc>
                                <m:accPr>
                                  <m:chr m:val="̂"/>
                                  <m:ctrlPr>
                                    <a:rPr lang="pt-BR" alt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altLang="pt-B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</m:acc>
                        </m:e>
                      </m:acc>
                    </m:oMath>
                  </m:oMathPara>
                </a14:m>
                <a:endParaRPr lang="pt-BR" altLang="pt-BR" dirty="0"/>
              </a:p>
              <a:p>
                <a:pPr algn="just">
                  <a:lnSpc>
                    <a:spcPct val="170000"/>
                  </a:lnSpc>
                </a:pPr>
                <a:r>
                  <a:rPr lang="pt-BR" altLang="pt-BR" dirty="0"/>
                  <a:t>No desenvolvimento que faremos agora utilizaremos as seguintes grandezas.</a:t>
                </a:r>
              </a:p>
              <a:p>
                <a:pPr>
                  <a:lnSpc>
                    <a:spcPct val="170000"/>
                  </a:lnSpc>
                  <a:buFont typeface="Wingdings" panose="05000000000000000000" pitchFamily="2" charset="2"/>
                  <a:buChar char="Ø"/>
                </a:pPr>
                <a:r>
                  <a:rPr lang="pt-BR" altLang="pt-BR" dirty="0"/>
                  <a:t>q = carga elétrica (</a:t>
                </a:r>
                <a:r>
                  <a:rPr lang="pt-BR" altLang="pt-BR" dirty="0" err="1"/>
                  <a:t>Coulumbs</a:t>
                </a:r>
                <a:r>
                  <a:rPr lang="pt-BR" altLang="pt-BR" dirty="0"/>
                  <a:t>)</a:t>
                </a:r>
              </a:p>
              <a:p>
                <a:pPr>
                  <a:lnSpc>
                    <a:spcPct val="170000"/>
                  </a:lnSpc>
                  <a:buFont typeface="Wingdings" panose="05000000000000000000" pitchFamily="2" charset="2"/>
                  <a:buChar char="Ø"/>
                </a:pPr>
                <a:r>
                  <a:rPr lang="pt-BR" altLang="pt-BR" dirty="0"/>
                  <a:t>I = Corrente elétrica (Ampere ou Coulombs/s)</a:t>
                </a:r>
              </a:p>
              <a:p>
                <a:pPr>
                  <a:lnSpc>
                    <a:spcPct val="170000"/>
                  </a:lnSpc>
                  <a:buFont typeface="Wingdings" panose="05000000000000000000" pitchFamily="2" charset="2"/>
                  <a:buChar char="Ø"/>
                </a:pPr>
                <a:r>
                  <a:rPr lang="pt-BR" altLang="pt-BR" dirty="0"/>
                  <a:t>B = Densidade de fluxo magnético (Webers/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altLang="pt-BR" dirty="0"/>
              </a:p>
              <a:p>
                <a:pPr>
                  <a:lnSpc>
                    <a:spcPct val="170000"/>
                  </a:lnSpc>
                  <a:buFont typeface="Wingdings" panose="05000000000000000000" pitchFamily="2" charset="2"/>
                  <a:buChar char="Ø"/>
                </a:pPr>
                <a:r>
                  <a:rPr lang="pt-BR" altLang="pt-BR" dirty="0"/>
                  <a:t>J = Densidade de corrente (A/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alt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pt-BR" alt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altLang="pt-BR" dirty="0"/>
                  <a:t>)</a:t>
                </a:r>
              </a:p>
              <a:p>
                <a:endParaRPr lang="pt-BR" altLang="pt-BR" dirty="0"/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210-3628-409B-9CED-563DBAD78D4D}" type="slidenum">
              <a:rPr lang="en-US" altLang="pt-BR" smtClean="0"/>
              <a:pPr/>
              <a:t>7</a:t>
            </a:fld>
            <a:endParaRPr lang="en-US" alt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Análise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70000"/>
                  </a:lnSpc>
                  <a:buFont typeface="Wingdings" panose="05000000000000000000" pitchFamily="2" charset="2"/>
                  <a:buChar char="Ø"/>
                </a:pPr>
                <a:r>
                  <a:rPr lang="pt-BR" altLang="pt-BR" dirty="0"/>
                  <a:t>E = Campo elétrico (N/coulomb)</a:t>
                </a:r>
              </a:p>
              <a:p>
                <a:pPr>
                  <a:lnSpc>
                    <a:spcPct val="170000"/>
                  </a:lnSpc>
                  <a:buFont typeface="Wingdings" panose="05000000000000000000" pitchFamily="2" charset="2"/>
                  <a:buChar char="Ø"/>
                </a:pPr>
                <a:r>
                  <a:rPr lang="pt-BR" altLang="pt-BR" dirty="0"/>
                  <a:t>U = Diferença de potencial (Volts)</a:t>
                </a:r>
              </a:p>
              <a:p>
                <a:pPr>
                  <a:lnSpc>
                    <a:spcPct val="170000"/>
                  </a:lnSpc>
                  <a:buFont typeface="Wingdings" panose="05000000000000000000" pitchFamily="2" charset="2"/>
                  <a:buChar char="Ø"/>
                </a:pPr>
                <a:r>
                  <a:rPr lang="pt-BR" altLang="pt-BR" dirty="0"/>
                  <a:t>F = Força (N)</a:t>
                </a:r>
              </a:p>
              <a:p>
                <a:pPr>
                  <a:lnSpc>
                    <a:spcPct val="170000"/>
                  </a:lnSpc>
                  <a:buFont typeface="Wingdings" panose="05000000000000000000" pitchFamily="2" charset="2"/>
                  <a:buChar char="Ø"/>
                </a:pPr>
                <a:r>
                  <a:rPr lang="pt-BR" altLang="pt-BR" dirty="0"/>
                  <a:t>n = densidade de portadores por unidade de volume (nº portadores por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alt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pt-BR" altLang="pt-B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alt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altLang="pt-BR" dirty="0"/>
              </a:p>
              <a:p>
                <a:pPr>
                  <a:lnSpc>
                    <a:spcPct val="170000"/>
                  </a:lnSpc>
                </a:pPr>
                <a:r>
                  <a:rPr lang="pt-BR" altLang="pt-BR" dirty="0"/>
                  <a:t>Ainda utilizaremos as seguintes constantes como :</a:t>
                </a:r>
              </a:p>
              <a:p>
                <a:pPr>
                  <a:lnSpc>
                    <a:spcPct val="170000"/>
                  </a:lnSpc>
                  <a:buFont typeface="Wingdings" panose="05000000000000000000" pitchFamily="2" charset="2"/>
                  <a:buChar char="Ø"/>
                </a:pPr>
                <a:r>
                  <a:rPr lang="pt-BR" altLang="pt-BR" dirty="0"/>
                  <a:t>e = </a:t>
                </a:r>
                <a14:m>
                  <m:oMath xmlns:m="http://schemas.openxmlformats.org/officeDocument/2006/math">
                    <m:r>
                      <a:rPr lang="pt-BR" altLang="pt-BR" i="1">
                        <a:latin typeface="Cambria Math" panose="02040503050406030204" pitchFamily="18" charset="0"/>
                      </a:rPr>
                      <m:t>1,602 </m:t>
                    </m:r>
                    <m:r>
                      <a:rPr lang="pt-BR" alt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pt-BR" alt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alt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alt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a:rPr lang="pt-BR" alt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pt-BR" altLang="pt-BR" dirty="0"/>
                  <a:t> carga do elétron</a:t>
                </a:r>
              </a:p>
              <a:p>
                <a:pPr>
                  <a:lnSpc>
                    <a:spcPct val="170000"/>
                  </a:lnSpc>
                  <a:buFont typeface="Wingdings" panose="05000000000000000000" pitchFamily="2" charset="2"/>
                  <a:buChar char="Ø"/>
                </a:pPr>
                <a:r>
                  <a:rPr lang="pt-BR" altLang="pt-BR" dirty="0"/>
                  <a:t>m = </a:t>
                </a:r>
                <a14:m>
                  <m:oMath xmlns:m="http://schemas.openxmlformats.org/officeDocument/2006/math">
                    <m:r>
                      <a:rPr lang="pt-BR" altLang="pt-BR" b="0" i="1" smtClean="0">
                        <a:latin typeface="Cambria Math" panose="02040503050406030204" pitchFamily="18" charset="0"/>
                      </a:rPr>
                      <m:t>9,107 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pt-BR" alt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alt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alt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−31</m:t>
                        </m:r>
                      </m:sup>
                    </m:sSup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𝐾𝑔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𝑚𝑎𝑠𝑠𝑎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𝑒𝑙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a:rPr lang="pt-BR" alt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𝑡𝑟𝑜𝑛</m:t>
                    </m:r>
                  </m:oMath>
                </a14:m>
                <a:endParaRPr lang="pt-BR" altLang="pt-BR" dirty="0"/>
              </a:p>
              <a:p>
                <a:pPr>
                  <a:lnSpc>
                    <a:spcPct val="170000"/>
                  </a:lnSpc>
                  <a:buFont typeface="Wingdings" panose="05000000000000000000" pitchFamily="2" charset="2"/>
                  <a:buChar char="Ø"/>
                </a:pPr>
                <a:endParaRPr lang="pt-BR" altLang="pt-BR" dirty="0"/>
              </a:p>
              <a:p>
                <a:endParaRPr lang="pt-BR" altLang="pt-BR" dirty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210-3628-409B-9CED-563DBAD78D4D}" type="slidenum">
              <a:rPr lang="en-US" altLang="pt-BR" smtClean="0"/>
              <a:pPr/>
              <a:t>8</a:t>
            </a:fld>
            <a:endParaRPr lang="en-US" alt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Análise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pt-BR" altLang="pt-BR" dirty="0"/>
                  <a:t>A lei generalizada de Ohm pode ser escrita como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altLang="pt-BR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pt-BR" alt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BR" altLang="pt-BR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altLang="pt-BR" dirty="0"/>
                  <a:t>Onde v é a velocidade do portador</a:t>
                </a: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E210-3628-409B-9CED-563DBAD78D4D}" type="slidenum">
              <a:rPr lang="en-US" altLang="pt-BR" smtClean="0"/>
              <a:pPr/>
              <a:t>9</a:t>
            </a:fld>
            <a:endParaRPr lang="en-US" alt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308</Words>
  <Application>Microsoft Office PowerPoint</Application>
  <PresentationFormat>Widescreen</PresentationFormat>
  <Paragraphs>140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Default Design</vt:lpstr>
      <vt:lpstr>Sensores de rotação</vt:lpstr>
      <vt:lpstr>Sensor de relutância</vt:lpstr>
      <vt:lpstr>Análise</vt:lpstr>
      <vt:lpstr>Sinal Gerado</vt:lpstr>
      <vt:lpstr>Sinal Processado</vt:lpstr>
      <vt:lpstr>Sensor Efeito Hall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Diagrama de blocos</vt:lpstr>
      <vt:lpstr>Características Técnicas</vt:lpstr>
      <vt:lpstr>Sinal de Saída</vt:lpstr>
      <vt:lpstr>Tipos</vt:lpstr>
      <vt:lpstr>Tensão de saída em função da densidade de fluxo magnético</vt:lpstr>
      <vt:lpstr>Tensão de saída em função do espaçamento</vt:lpstr>
    </vt:vector>
  </TitlesOfParts>
  <Company>USP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lagana</dc:creator>
  <cp:lastModifiedBy>Armando Lagana</cp:lastModifiedBy>
  <cp:revision>17</cp:revision>
  <dcterms:created xsi:type="dcterms:W3CDTF">2013-11-05T14:43:55Z</dcterms:created>
  <dcterms:modified xsi:type="dcterms:W3CDTF">2017-03-23T09:31:15Z</dcterms:modified>
</cp:coreProperties>
</file>