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3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4" r:id="rId18"/>
    <p:sldId id="271" r:id="rId19"/>
    <p:sldId id="285" r:id="rId20"/>
    <p:sldId id="272" r:id="rId21"/>
    <p:sldId id="274" r:id="rId22"/>
    <p:sldId id="277" r:id="rId23"/>
    <p:sldId id="275" r:id="rId24"/>
    <p:sldId id="278" r:id="rId25"/>
    <p:sldId id="286" r:id="rId26"/>
    <p:sldId id="279" r:id="rId27"/>
    <p:sldId id="280" r:id="rId28"/>
    <p:sldId id="281" r:id="rId29"/>
    <p:sldId id="282" r:id="rId30"/>
    <p:sldId id="287" r:id="rId31"/>
    <p:sldId id="288" r:id="rId32"/>
    <p:sldId id="289" r:id="rId33"/>
    <p:sldId id="290" r:id="rId34"/>
    <p:sldId id="292" r:id="rId35"/>
    <p:sldId id="291" r:id="rId36"/>
    <p:sldId id="293" r:id="rId37"/>
    <p:sldId id="294" r:id="rId38"/>
    <p:sldId id="295" r:id="rId39"/>
    <p:sldId id="296" r:id="rId40"/>
    <p:sldId id="297" r:id="rId41"/>
    <p:sldId id="298" r:id="rId42"/>
    <p:sldId id="300" r:id="rId43"/>
    <p:sldId id="299" r:id="rId44"/>
    <p:sldId id="301" r:id="rId45"/>
    <p:sldId id="302" r:id="rId46"/>
    <p:sldId id="309" r:id="rId47"/>
    <p:sldId id="310" r:id="rId48"/>
    <p:sldId id="311" r:id="rId49"/>
    <p:sldId id="312" r:id="rId50"/>
    <p:sldId id="315" r:id="rId51"/>
    <p:sldId id="316" r:id="rId52"/>
    <p:sldId id="313" r:id="rId53"/>
    <p:sldId id="314" r:id="rId54"/>
    <p:sldId id="317" r:id="rId55"/>
    <p:sldId id="318" r:id="rId56"/>
    <p:sldId id="319" r:id="rId57"/>
    <p:sldId id="320" r:id="rId58"/>
    <p:sldId id="321" r:id="rId59"/>
    <p:sldId id="322" r:id="rId60"/>
    <p:sldId id="325" r:id="rId61"/>
    <p:sldId id="326" r:id="rId62"/>
    <p:sldId id="327" r:id="rId63"/>
    <p:sldId id="328" r:id="rId64"/>
    <p:sldId id="329" r:id="rId65"/>
    <p:sldId id="330" r:id="rId66"/>
    <p:sldId id="331" r:id="rId67"/>
    <p:sldId id="306" r:id="rId68"/>
    <p:sldId id="307" r:id="rId69"/>
    <p:sldId id="308" r:id="rId70"/>
    <p:sldId id="332" r:id="rId7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F4D46-78EA-46FF-A25C-BD95E471DFE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80218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58AC8-FB36-4F4E-9813-454117818CB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61441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905E7-F182-4CF8-A93F-0995471B21E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5042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FE2912-F502-4B6E-B328-805773FC0EF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7740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0A62E-F14F-40A9-BEC3-4A4BBDC67B6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2502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3AEF8-90DF-4661-8FDE-177A8CA429A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41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D0887-B3B1-43A9-815A-C10573E4BB9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456167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52299D-0846-4029-9A20-0CAF849D1C4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83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1F2A8-4C96-4314-BC3D-191F6089A57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7330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8635C-B8B7-4500-BC49-A1AC480480A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224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8B0CD2-3D4D-45C4-AC37-B53709EB98A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57584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os estilos do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30AAFAF-7794-45A0-A361-FCFA8415963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84213" y="1298575"/>
            <a:ext cx="76327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1430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pt-BR" b="1"/>
              <a:t>INTRODUÇÂO</a:t>
            </a:r>
          </a:p>
          <a:p>
            <a:pPr algn="ctr"/>
            <a:endParaRPr lang="en-US" altLang="pt-BR" b="1"/>
          </a:p>
          <a:p>
            <a:pPr algn="ctr"/>
            <a:endParaRPr lang="pt-BR" altLang="pt-BR"/>
          </a:p>
          <a:p>
            <a:pPr lvl="1" algn="ctr"/>
            <a:r>
              <a:rPr lang="en-US" altLang="pt-BR" b="1"/>
              <a:t>1.Conceito Fundamental</a:t>
            </a:r>
          </a:p>
          <a:p>
            <a:pPr lvl="1" algn="ctr"/>
            <a:endParaRPr lang="pt-BR" altLang="pt-BR"/>
          </a:p>
          <a:p>
            <a:pPr algn="ctr"/>
            <a:r>
              <a:rPr lang="pt-BR" altLang="pt-BR" b="1"/>
              <a:t>Motores térmico são máquinas que</a:t>
            </a:r>
            <a:endParaRPr lang="pt-BR" altLang="pt-BR"/>
          </a:p>
          <a:p>
            <a:pPr algn="ctr"/>
            <a:r>
              <a:rPr lang="pt-BR" altLang="pt-BR" b="1"/>
              <a:t> transformam energia térmica em energia mecânica.</a:t>
            </a:r>
          </a:p>
          <a:p>
            <a:pPr algn="ctr"/>
            <a:endParaRPr lang="pt-BR" altLang="pt-BR" b="1"/>
          </a:p>
          <a:p>
            <a:pPr algn="ctr"/>
            <a:endParaRPr lang="pt-BR" altLang="pt-BR" b="1"/>
          </a:p>
          <a:p>
            <a:pPr algn="ctr"/>
            <a:endParaRPr lang="pt-BR" altLang="pt-BR"/>
          </a:p>
          <a:p>
            <a:pPr lvl="1" algn="ctr"/>
            <a:r>
              <a:rPr lang="pt-BR" altLang="pt-BR" b="1"/>
              <a:t>2.Classificação dos motores quanto à</a:t>
            </a:r>
            <a:endParaRPr lang="pt-BR" altLang="pt-BR"/>
          </a:p>
          <a:p>
            <a:pPr algn="ctr"/>
            <a:r>
              <a:rPr lang="pt-BR" altLang="pt-BR" b="1"/>
              <a:t> combustão:</a:t>
            </a:r>
          </a:p>
          <a:p>
            <a:pPr algn="ctr"/>
            <a:endParaRPr lang="pt-BR" altLang="pt-BR"/>
          </a:p>
          <a:p>
            <a:pPr algn="ctr"/>
            <a:r>
              <a:rPr lang="pt-BR" altLang="pt-BR" b="1"/>
              <a:t>Motores à combustão interna</a:t>
            </a:r>
          </a:p>
          <a:p>
            <a:pPr algn="ctr"/>
            <a:endParaRPr lang="pt-BR" altLang="pt-BR"/>
          </a:p>
          <a:p>
            <a:pPr algn="ctr"/>
            <a:r>
              <a:rPr lang="pt-BR" altLang="pt-BR" b="1"/>
              <a:t>Motores à combustão externa</a:t>
            </a:r>
            <a:r>
              <a:rPr lang="pt-BR" altLang="pt-BR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scan0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765175"/>
            <a:ext cx="3159125" cy="504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81150"/>
            <a:ext cx="6249988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scan00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20713"/>
            <a:ext cx="3365500" cy="504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scan0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196975"/>
            <a:ext cx="4284662" cy="366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scan0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268413"/>
            <a:ext cx="4576762" cy="38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scan0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981075"/>
            <a:ext cx="3370263" cy="46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scan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081088"/>
            <a:ext cx="6913563" cy="43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>
              <a:buFontTx/>
              <a:buAutoNum type="arabicPeriod" startAt="4"/>
            </a:pPr>
            <a:r>
              <a:rPr lang="en-US" altLang="pt-BR"/>
              <a:t>MOVIMENTO</a:t>
            </a:r>
            <a:br>
              <a:rPr lang="en-US" altLang="pt-BR"/>
            </a:br>
            <a:r>
              <a:rPr lang="en-US" altLang="pt-BR"/>
              <a:t>DO CILINDRO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scan00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657225"/>
            <a:ext cx="5545137" cy="5243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endParaRPr lang="en-US" altLang="pt-BR" sz="44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828800"/>
            <a:ext cx="6400800" cy="1066800"/>
          </a:xfrm>
        </p:spPr>
        <p:txBody>
          <a:bodyPr/>
          <a:lstStyle/>
          <a:p>
            <a:pPr marL="609600" indent="-609600">
              <a:buFontTx/>
              <a:buAutoNum type="arabicPeriod" startAt="5"/>
            </a:pPr>
            <a:r>
              <a:rPr lang="en-US" altLang="pt-BR" sz="3200"/>
              <a:t>DEFINIÇÕES</a:t>
            </a:r>
          </a:p>
          <a:p>
            <a:pPr marL="609600" indent="-609600">
              <a:buFontTx/>
              <a:buAutoNum type="arabicPeriod" startAt="5"/>
            </a:pPr>
            <a:endParaRPr lang="en-US" altLang="pt-BR" sz="3200"/>
          </a:p>
          <a:p>
            <a:pPr marL="609600" indent="-609600">
              <a:buFontTx/>
              <a:buAutoNum type="arabicPeriod" startAt="5"/>
            </a:pPr>
            <a:endParaRPr lang="en-US" altLang="pt-BR" sz="3200"/>
          </a:p>
          <a:p>
            <a:pPr marL="609600" indent="-609600">
              <a:buFontTx/>
              <a:buAutoNum type="arabicPeriod" startAt="5"/>
            </a:pPr>
            <a:endParaRPr lang="en-US" altLang="pt-BR" sz="3200"/>
          </a:p>
          <a:p>
            <a:pPr marL="609600" indent="-609600"/>
            <a:r>
              <a:rPr lang="en-US" altLang="pt-BR" sz="3200"/>
              <a:t>6.  CICLOS OPERATIVOS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scan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862013"/>
            <a:ext cx="8782050" cy="513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scan0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06563"/>
            <a:ext cx="5905500" cy="405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scan00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723900"/>
            <a:ext cx="4968875" cy="45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scan00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082675"/>
            <a:ext cx="5400675" cy="430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7" name="Picture 5" descr="scan0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28750"/>
            <a:ext cx="4248150" cy="407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scan0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557338"/>
            <a:ext cx="4832350" cy="380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endParaRPr lang="en-US" altLang="pt-BR" sz="44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676400"/>
            <a:ext cx="6400800" cy="1752600"/>
          </a:xfrm>
        </p:spPr>
        <p:txBody>
          <a:bodyPr/>
          <a:lstStyle/>
          <a:p>
            <a:r>
              <a:rPr lang="en-US" altLang="pt-BR" sz="3200"/>
              <a:t>7.  ASPECTOS DE TERMODINÂMICA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scan00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508125"/>
            <a:ext cx="7345362" cy="432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scan0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836613"/>
            <a:ext cx="5256212" cy="523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scan0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703388"/>
            <a:ext cx="6624638" cy="382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scan00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692150"/>
            <a:ext cx="4949825" cy="53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pt-BR" altLang="pt-BR" sz="2800" b="1" dirty="0"/>
              <a:t>     3.PRINCIPAIS COMPONENTES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t-BR" altLang="pt-BR" sz="2800" b="1" dirty="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pt-BR" altLang="pt-BR" sz="2800" b="1" dirty="0"/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pt-BR" altLang="pt-BR" sz="2400" b="1" dirty="0"/>
              <a:t>      </a:t>
            </a:r>
            <a:r>
              <a:rPr lang="pt-BR" altLang="pt-BR" b="1" dirty="0"/>
              <a:t>3.1Componentes (órgãos) fixos</a:t>
            </a:r>
            <a:r>
              <a:rPr lang="pt-BR" altLang="pt-BR" sz="2400" b="1" dirty="0"/>
              <a:t>: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endParaRPr lang="pt-BR" altLang="pt-BR" sz="2400" b="1" dirty="0"/>
          </a:p>
          <a:p>
            <a:pPr marL="609600" indent="-609600">
              <a:lnSpc>
                <a:spcPct val="90000"/>
              </a:lnSpc>
            </a:pPr>
            <a:r>
              <a:rPr lang="pt-BR" altLang="pt-BR" sz="2800" b="1" dirty="0"/>
              <a:t>Cilindro</a:t>
            </a:r>
          </a:p>
          <a:p>
            <a:pPr marL="609600" indent="-609600">
              <a:lnSpc>
                <a:spcPct val="90000"/>
              </a:lnSpc>
            </a:pPr>
            <a:r>
              <a:rPr lang="pt-BR" altLang="pt-BR" sz="2800" b="1" dirty="0"/>
              <a:t>Bloco</a:t>
            </a:r>
          </a:p>
          <a:p>
            <a:pPr marL="609600" indent="-609600">
              <a:lnSpc>
                <a:spcPct val="90000"/>
              </a:lnSpc>
            </a:pPr>
            <a:r>
              <a:rPr lang="pt-BR" altLang="pt-BR" sz="2800" b="1" dirty="0"/>
              <a:t>Cárter</a:t>
            </a:r>
          </a:p>
          <a:p>
            <a:pPr marL="609600" indent="-609600">
              <a:lnSpc>
                <a:spcPct val="90000"/>
              </a:lnSpc>
            </a:pPr>
            <a:r>
              <a:rPr lang="pt-BR" altLang="pt-BR" sz="2800" b="1" dirty="0"/>
              <a:t>Cabeçote</a:t>
            </a:r>
          </a:p>
          <a:p>
            <a:pPr marL="609600" indent="-609600">
              <a:lnSpc>
                <a:spcPct val="90000"/>
              </a:lnSpc>
            </a:pPr>
            <a:r>
              <a:rPr lang="pt-BR" altLang="pt-BR" sz="2800" b="1" dirty="0"/>
              <a:t>Câmara de combustão</a:t>
            </a:r>
          </a:p>
          <a:p>
            <a:pPr marL="609600" indent="-609600">
              <a:lnSpc>
                <a:spcPct val="90000"/>
              </a:lnSpc>
            </a:pPr>
            <a:r>
              <a:rPr lang="pt-BR" altLang="pt-BR" sz="2800" b="1" dirty="0"/>
              <a:t>Sede de válvula</a:t>
            </a:r>
          </a:p>
          <a:p>
            <a:pPr marL="609600" indent="-609600">
              <a:lnSpc>
                <a:spcPct val="90000"/>
              </a:lnSpc>
            </a:pPr>
            <a:r>
              <a:rPr lang="pt-BR" altLang="pt-BR" sz="2800" b="1" dirty="0"/>
              <a:t>Guia de Válvula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endParaRPr lang="en-US" altLang="pt-BR" sz="44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6400800" cy="1752600"/>
          </a:xfrm>
        </p:spPr>
        <p:txBody>
          <a:bodyPr/>
          <a:lstStyle/>
          <a:p>
            <a:r>
              <a:rPr lang="en-US" altLang="pt-BR" sz="3200"/>
              <a:t>8.  COMBUSTÌVEL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scan0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775"/>
            <a:ext cx="8615363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can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1513"/>
            <a:ext cx="8915400" cy="551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scan0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863" y="295275"/>
            <a:ext cx="9229726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 anchor="ctr"/>
          <a:lstStyle/>
          <a:p>
            <a:endParaRPr lang="en-US" altLang="pt-BR" sz="440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676400"/>
            <a:ext cx="6400800" cy="1752600"/>
          </a:xfrm>
        </p:spPr>
        <p:txBody>
          <a:bodyPr/>
          <a:lstStyle/>
          <a:p>
            <a:r>
              <a:rPr lang="en-US" altLang="pt-BR" sz="3200"/>
              <a:t>8.  CARBURADOR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can0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-581025"/>
            <a:ext cx="8877300" cy="802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scan0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6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scan0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846138"/>
            <a:ext cx="5451475" cy="516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scan00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576388"/>
            <a:ext cx="8996362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scan0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481013"/>
            <a:ext cx="8696325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marL="990600" lvl="1" indent="-533400">
              <a:buFontTx/>
              <a:buNone/>
            </a:pPr>
            <a:r>
              <a:rPr lang="pt-BR" altLang="pt-BR" b="1"/>
              <a:t>3.2 Componentes (órgãos) móveis:</a:t>
            </a:r>
          </a:p>
          <a:p>
            <a:pPr marL="609600" indent="-609600"/>
            <a:r>
              <a:rPr lang="pt-BR" altLang="pt-BR" sz="2800" b="1"/>
              <a:t>Pistão</a:t>
            </a:r>
          </a:p>
          <a:p>
            <a:pPr marL="609600" indent="-609600"/>
            <a:r>
              <a:rPr lang="pt-BR" altLang="pt-BR" sz="2800" b="1"/>
              <a:t>Pino munhão</a:t>
            </a:r>
          </a:p>
          <a:p>
            <a:pPr marL="609600" indent="-609600"/>
            <a:r>
              <a:rPr lang="pt-BR" altLang="pt-BR" sz="2800" b="1"/>
              <a:t>Anéis de segmento</a:t>
            </a:r>
          </a:p>
          <a:p>
            <a:pPr marL="609600" indent="-609600"/>
            <a:r>
              <a:rPr lang="pt-BR" altLang="pt-BR" sz="2800" b="1"/>
              <a:t>Biela</a:t>
            </a:r>
          </a:p>
          <a:p>
            <a:pPr marL="609600" indent="-609600"/>
            <a:r>
              <a:rPr lang="pt-BR" altLang="pt-BR" sz="2800" b="1"/>
              <a:t>Árvore de manivela</a:t>
            </a:r>
          </a:p>
          <a:p>
            <a:pPr marL="609600" indent="-609600"/>
            <a:r>
              <a:rPr lang="pt-BR" altLang="pt-BR" sz="2800" b="1"/>
              <a:t>Volante</a:t>
            </a:r>
          </a:p>
          <a:p>
            <a:pPr marL="609600" indent="-609600"/>
            <a:r>
              <a:rPr lang="pt-BR" altLang="pt-BR" sz="2800" b="1"/>
              <a:t>Casquilho</a:t>
            </a:r>
          </a:p>
          <a:p>
            <a:pPr marL="609600" indent="-609600"/>
            <a:r>
              <a:rPr lang="pt-BR" altLang="pt-BR" sz="2800" b="1"/>
              <a:t>Válvula</a:t>
            </a:r>
          </a:p>
          <a:p>
            <a:pPr marL="609600" indent="-609600"/>
            <a:r>
              <a:rPr lang="pt-BR" altLang="pt-BR" sz="2800" b="1"/>
              <a:t>Mola de válvula</a:t>
            </a:r>
          </a:p>
          <a:p>
            <a:pPr marL="609600" indent="-609600"/>
            <a:r>
              <a:rPr lang="pt-BR" altLang="pt-BR" sz="2800" b="1"/>
              <a:t>Eixo comando de válvula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PARTIDA</a:t>
            </a:r>
          </a:p>
        </p:txBody>
      </p:sp>
      <p:pic>
        <p:nvPicPr>
          <p:cNvPr id="47107" name="Picture 3" descr="scan0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1497013"/>
            <a:ext cx="8321675" cy="5360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ACELERAÇÂO</a:t>
            </a:r>
          </a:p>
        </p:txBody>
      </p:sp>
      <p:pic>
        <p:nvPicPr>
          <p:cNvPr id="48131" name="Picture 3" descr="scan00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1524000"/>
            <a:ext cx="8772525" cy="541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MARCHA LENTA</a:t>
            </a:r>
          </a:p>
        </p:txBody>
      </p:sp>
      <p:pic>
        <p:nvPicPr>
          <p:cNvPr id="50179" name="Picture 3" descr="scan00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143000"/>
            <a:ext cx="5000625" cy="56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PROGRESSÂO DE ACELERAÇÂO</a:t>
            </a:r>
          </a:p>
        </p:txBody>
      </p:sp>
      <p:pic>
        <p:nvPicPr>
          <p:cNvPr id="49155" name="Picture 3" descr="scan00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41997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CIRCUITO SUPLEMENTAR DE POTÊNCIA</a:t>
            </a:r>
          </a:p>
        </p:txBody>
      </p:sp>
      <p:pic>
        <p:nvPicPr>
          <p:cNvPr id="51203" name="Picture 3" descr="scan00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524000"/>
            <a:ext cx="8848725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can00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/>
              <a:t>TERMODINÃMICA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89000"/>
            <a:ext cx="8353425" cy="526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5894388"/>
            <a:ext cx="2160588" cy="10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9900"/>
            <a:ext cx="9144000" cy="337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389063"/>
            <a:ext cx="8713788" cy="411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  <p:pic>
        <p:nvPicPr>
          <p:cNvPr id="62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8963"/>
            <a:ext cx="9144000" cy="314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pt-BR" altLang="pt-BR"/>
              <a:t>         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238" y="1566863"/>
            <a:ext cx="6361112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2675"/>
            <a:ext cx="882015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12875"/>
            <a:ext cx="5761038" cy="376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altLang="pt-BR" sz="1800" b="1"/>
              <a:t>K = Cp/CV</a:t>
            </a:r>
            <a:endParaRPr lang="en-US" altLang="pt-BR" sz="1800" b="1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349500"/>
            <a:ext cx="6192838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5375"/>
            <a:ext cx="9144000" cy="212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54175"/>
            <a:ext cx="8893175" cy="345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11150"/>
            <a:ext cx="7345363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79475"/>
            <a:ext cx="8640763" cy="518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3975"/>
            <a:ext cx="7200900" cy="675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1950"/>
            <a:ext cx="8713788" cy="618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12763"/>
            <a:ext cx="8713788" cy="588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366838"/>
            <a:ext cx="8580438" cy="412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8785225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3688"/>
            <a:ext cx="8893175" cy="3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90713"/>
            <a:ext cx="8642350" cy="307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88913"/>
            <a:ext cx="7704137" cy="679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pt-BR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pt-BR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41363"/>
            <a:ext cx="8642350" cy="537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536575"/>
            <a:ext cx="5948363" cy="477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71463"/>
            <a:ext cx="7127875" cy="639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altLang="pt-BR" sz="2400" b="1"/>
              <a:t>GERENCIAMENTO DO MOTOR</a:t>
            </a: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304800" y="1801813"/>
          <a:ext cx="8382000" cy="480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Bitmap Image" r:id="rId3" imgW="5742857" imgH="3296110" progId="Paint.Picture">
                  <p:embed/>
                </p:oleObj>
              </mc:Choice>
              <mc:Fallback>
                <p:oleObj name="Bitmap Image" r:id="rId3" imgW="5742857" imgH="3296110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801813"/>
                        <a:ext cx="8382000" cy="480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1066800" y="427038"/>
          <a:ext cx="6934200" cy="607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49" name="Bitmap Image" r:id="rId3" imgW="5582429" imgH="4885714" progId="Paint.Picture">
                  <p:embed/>
                </p:oleObj>
              </mc:Choice>
              <mc:Fallback>
                <p:oleObj name="Bitmap Image" r:id="rId3" imgW="5582429" imgH="4885714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27038"/>
                        <a:ext cx="6934200" cy="607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685800" y="73025"/>
          <a:ext cx="7696200" cy="677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Bitmap Image" r:id="rId3" imgW="5353797" imgH="4715533" progId="Paint.Picture">
                  <p:embed/>
                </p:oleObj>
              </mc:Choice>
              <mc:Fallback>
                <p:oleObj name="Bitmap Image" r:id="rId3" imgW="5353797" imgH="4715533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73025"/>
                        <a:ext cx="7696200" cy="677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1695450"/>
            <a:ext cx="7392988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6713"/>
            <a:ext cx="8686800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345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628775"/>
            <a:ext cx="7942262" cy="360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619250"/>
            <a:ext cx="5905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118</Words>
  <Application>Microsoft Office PowerPoint</Application>
  <PresentationFormat>Apresentação na tela (4:3)</PresentationFormat>
  <Paragraphs>57</Paragraphs>
  <Slides>70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70</vt:i4>
      </vt:variant>
    </vt:vector>
  </HeadingPairs>
  <TitlesOfParts>
    <vt:vector size="73" baseType="lpstr">
      <vt:lpstr>Arial</vt:lpstr>
      <vt:lpstr>Design padrão</vt:lpstr>
      <vt:lpstr>Bitmap Image</vt:lpstr>
      <vt:lpstr>Apresentação do PowerPoint</vt:lpstr>
      <vt:lpstr>Apresentação do PowerPoint</vt:lpstr>
      <vt:lpstr>Apresentação do PowerPoint</vt:lpstr>
      <vt:lpstr>Apresentação do PowerPoint</vt:lpstr>
      <vt:lpstr>      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MOVIMENTO DO CILINDRO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PARTIDA</vt:lpstr>
      <vt:lpstr>ACELERAÇÂO</vt:lpstr>
      <vt:lpstr>MARCHA LENTA</vt:lpstr>
      <vt:lpstr>PROGRESSÂO DE ACELERAÇÂO</vt:lpstr>
      <vt:lpstr>CIRCUITO SUPLEMENTAR DE POTÊNCIA</vt:lpstr>
      <vt:lpstr>Apresentação do PowerPoint</vt:lpstr>
      <vt:lpstr>TERMODINÃMICA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GERENCIAMENTO DO MOTOR</vt:lpstr>
      <vt:lpstr>Apresentação do PowerPoint</vt:lpstr>
      <vt:lpstr>Apresentação do PowerPoint</vt:lpstr>
      <vt:lpstr>Apresentação do PowerPoint</vt:lpstr>
    </vt:vector>
  </TitlesOfParts>
  <Company>FATEC Santo andré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FATEC</dc:creator>
  <cp:lastModifiedBy>Armando Lagana</cp:lastModifiedBy>
  <cp:revision>11</cp:revision>
  <dcterms:created xsi:type="dcterms:W3CDTF">2008-06-02T23:40:28Z</dcterms:created>
  <dcterms:modified xsi:type="dcterms:W3CDTF">2018-03-01T10:05:14Z</dcterms:modified>
</cp:coreProperties>
</file>