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7" r:id="rId4"/>
    <p:sldId id="259" r:id="rId5"/>
    <p:sldId id="270" r:id="rId6"/>
    <p:sldId id="271" r:id="rId7"/>
    <p:sldId id="326" r:id="rId8"/>
    <p:sldId id="327" r:id="rId9"/>
    <p:sldId id="263" r:id="rId10"/>
    <p:sldId id="272" r:id="rId11"/>
    <p:sldId id="268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328" r:id="rId20"/>
    <p:sldId id="329" r:id="rId21"/>
    <p:sldId id="282" r:id="rId22"/>
    <p:sldId id="330" r:id="rId23"/>
    <p:sldId id="332" r:id="rId24"/>
    <p:sldId id="331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37" r:id="rId37"/>
    <p:sldId id="346" r:id="rId38"/>
    <p:sldId id="26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492"/>
    <a:srgbClr val="57AF4D"/>
    <a:srgbClr val="CC0066"/>
    <a:srgbClr val="C19859"/>
    <a:srgbClr val="5EEC3C"/>
    <a:srgbClr val="9EFF29"/>
    <a:srgbClr val="A4660C"/>
    <a:srgbClr val="952F69"/>
    <a:srgbClr val="FF856D"/>
    <a:srgbClr val="FF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3DC42-6841-4532-92D9-6A6E742642A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6324283-9A7E-4454-B0D5-CB21DF77E3F2}">
      <dgm:prSet phldrT="[Texto]"/>
      <dgm:spPr/>
      <dgm:t>
        <a:bodyPr/>
        <a:lstStyle/>
        <a:p>
          <a:r>
            <a:rPr lang="es-ES" dirty="0" smtClean="0"/>
            <a:t>15%</a:t>
          </a:r>
        </a:p>
        <a:p>
          <a:r>
            <a:rPr lang="pt-BR" noProof="0" dirty="0" smtClean="0"/>
            <a:t>Força de trabalho</a:t>
          </a:r>
          <a:endParaRPr lang="pt-BR" noProof="0" dirty="0"/>
        </a:p>
      </dgm:t>
    </dgm:pt>
    <dgm:pt modelId="{47AE226C-5D13-4001-B5DB-BBA22E61276B}" type="parTrans" cxnId="{0BCC5584-3D3E-4A37-B68E-15F1499795FF}">
      <dgm:prSet/>
      <dgm:spPr/>
      <dgm:t>
        <a:bodyPr/>
        <a:lstStyle/>
        <a:p>
          <a:endParaRPr lang="es-ES"/>
        </a:p>
      </dgm:t>
    </dgm:pt>
    <dgm:pt modelId="{93C1D4FE-E53F-4267-A222-7DE6F835D395}" type="sibTrans" cxnId="{0BCC5584-3D3E-4A37-B68E-15F1499795FF}">
      <dgm:prSet/>
      <dgm:spPr/>
      <dgm:t>
        <a:bodyPr/>
        <a:lstStyle/>
        <a:p>
          <a:endParaRPr lang="es-ES"/>
        </a:p>
      </dgm:t>
    </dgm:pt>
    <dgm:pt modelId="{7701547D-83DD-48E7-BECA-5A378DE48034}">
      <dgm:prSet phldrT="[Texto]"/>
      <dgm:spPr/>
      <dgm:t>
        <a:bodyPr/>
        <a:lstStyle/>
        <a:p>
          <a:r>
            <a:rPr lang="es-ES" dirty="0" smtClean="0"/>
            <a:t>30%</a:t>
          </a:r>
        </a:p>
        <a:p>
          <a:r>
            <a:rPr lang="es-ES" dirty="0" smtClean="0"/>
            <a:t>Capital </a:t>
          </a:r>
          <a:r>
            <a:rPr lang="pt-BR" noProof="0" dirty="0" smtClean="0"/>
            <a:t>financeiro</a:t>
          </a:r>
          <a:endParaRPr lang="pt-BR" noProof="0" dirty="0"/>
        </a:p>
      </dgm:t>
    </dgm:pt>
    <dgm:pt modelId="{7E24C1D5-E3EB-41D5-93C5-7DBD2E13CC2C}" type="parTrans" cxnId="{C27AB186-D946-4969-A791-2506F9F9D0CE}">
      <dgm:prSet/>
      <dgm:spPr/>
      <dgm:t>
        <a:bodyPr/>
        <a:lstStyle/>
        <a:p>
          <a:endParaRPr lang="es-ES"/>
        </a:p>
      </dgm:t>
    </dgm:pt>
    <dgm:pt modelId="{DA4C001F-A4E3-40A5-8DB6-49A94EE9DA6B}" type="sibTrans" cxnId="{C27AB186-D946-4969-A791-2506F9F9D0CE}">
      <dgm:prSet/>
      <dgm:spPr/>
      <dgm:t>
        <a:bodyPr/>
        <a:lstStyle/>
        <a:p>
          <a:endParaRPr lang="es-ES"/>
        </a:p>
      </dgm:t>
    </dgm:pt>
    <dgm:pt modelId="{1F543857-A0B9-401B-8B05-2C5A20CA72C4}">
      <dgm:prSet phldrT="[Texto]" custT="1"/>
      <dgm:spPr/>
      <dgm:t>
        <a:bodyPr/>
        <a:lstStyle/>
        <a:p>
          <a:r>
            <a:rPr lang="es-ES" sz="2400" dirty="0" smtClean="0"/>
            <a:t>55%</a:t>
          </a:r>
        </a:p>
        <a:p>
          <a:r>
            <a:rPr lang="pt-BR" sz="2400" noProof="0" dirty="0" smtClean="0"/>
            <a:t>Conhecimento</a:t>
          </a:r>
          <a:endParaRPr lang="pt-BR" sz="2400" noProof="0" dirty="0"/>
        </a:p>
      </dgm:t>
    </dgm:pt>
    <dgm:pt modelId="{BCE3F1EF-DEDB-4CCC-AD76-B0FCE2637337}" type="parTrans" cxnId="{D2DF2C1F-14A1-46FD-A3B1-FCA35A7F91FB}">
      <dgm:prSet/>
      <dgm:spPr/>
      <dgm:t>
        <a:bodyPr/>
        <a:lstStyle/>
        <a:p>
          <a:endParaRPr lang="es-ES"/>
        </a:p>
      </dgm:t>
    </dgm:pt>
    <dgm:pt modelId="{5ADF4308-769A-400B-983D-FA404E25F29D}" type="sibTrans" cxnId="{D2DF2C1F-14A1-46FD-A3B1-FCA35A7F91FB}">
      <dgm:prSet/>
      <dgm:spPr/>
      <dgm:t>
        <a:bodyPr/>
        <a:lstStyle/>
        <a:p>
          <a:endParaRPr lang="es-ES"/>
        </a:p>
      </dgm:t>
    </dgm:pt>
    <dgm:pt modelId="{F4E05FBC-932D-47F5-AB0E-F7356F5ED8C6}" type="pres">
      <dgm:prSet presAssocID="{C543DC42-6841-4532-92D9-6A6E742642AB}" presName="CompostProcess" presStyleCnt="0">
        <dgm:presLayoutVars>
          <dgm:dir/>
          <dgm:resizeHandles val="exact"/>
        </dgm:presLayoutVars>
      </dgm:prSet>
      <dgm:spPr/>
    </dgm:pt>
    <dgm:pt modelId="{66773174-D69C-467A-916E-A1CE686713C9}" type="pres">
      <dgm:prSet presAssocID="{C543DC42-6841-4532-92D9-6A6E742642AB}" presName="arrow" presStyleLbl="bgShp" presStyleIdx="0" presStyleCnt="1" custScaleX="117647"/>
      <dgm:spPr/>
    </dgm:pt>
    <dgm:pt modelId="{200D272C-355A-43E7-83EE-C88B60A7A79E}" type="pres">
      <dgm:prSet presAssocID="{C543DC42-6841-4532-92D9-6A6E742642AB}" presName="linearProcess" presStyleCnt="0"/>
      <dgm:spPr/>
    </dgm:pt>
    <dgm:pt modelId="{26F7892D-274D-4D06-974A-9E74229995C5}" type="pres">
      <dgm:prSet presAssocID="{46324283-9A7E-4454-B0D5-CB21DF77E3F2}" presName="textNode" presStyleLbl="node1" presStyleIdx="0" presStyleCnt="3" custScaleX="107557" custLinFactNeighborX="9361" custLinFactNeighborY="-30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C90AB-8807-4D32-A370-AF949A1948E1}" type="pres">
      <dgm:prSet presAssocID="{93C1D4FE-E53F-4267-A222-7DE6F835D395}" presName="sibTrans" presStyleCnt="0"/>
      <dgm:spPr/>
    </dgm:pt>
    <dgm:pt modelId="{1F61F884-790B-4C82-9063-3CE3D52348AE}" type="pres">
      <dgm:prSet presAssocID="{7701547D-83DD-48E7-BECA-5A378DE48034}" presName="textNode" presStyleLbl="node1" presStyleIdx="1" presStyleCnt="3" custScaleX="107557" custLinFactNeighborX="-11847" custLinFactNeighborY="-30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112B3-3F21-4DFB-B749-2FBD86173909}" type="pres">
      <dgm:prSet presAssocID="{DA4C001F-A4E3-40A5-8DB6-49A94EE9DA6B}" presName="sibTrans" presStyleCnt="0"/>
      <dgm:spPr/>
    </dgm:pt>
    <dgm:pt modelId="{F2E9FBB0-C744-42EC-A921-8A084F09D79C}" type="pres">
      <dgm:prSet presAssocID="{1F543857-A0B9-401B-8B05-2C5A20CA72C4}" presName="textNode" presStyleLbl="node1" presStyleIdx="2" presStyleCnt="3" custScaleX="121756" custLinFactNeighborX="-11847" custLinFactNeighborY="-30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7AB186-D946-4969-A791-2506F9F9D0CE}" srcId="{C543DC42-6841-4532-92D9-6A6E742642AB}" destId="{7701547D-83DD-48E7-BECA-5A378DE48034}" srcOrd="1" destOrd="0" parTransId="{7E24C1D5-E3EB-41D5-93C5-7DBD2E13CC2C}" sibTransId="{DA4C001F-A4E3-40A5-8DB6-49A94EE9DA6B}"/>
    <dgm:cxn modelId="{3E58ECED-40FB-42FB-94D3-4C559BC3249B}" type="presOf" srcId="{C543DC42-6841-4532-92D9-6A6E742642AB}" destId="{F4E05FBC-932D-47F5-AB0E-F7356F5ED8C6}" srcOrd="0" destOrd="0" presId="urn:microsoft.com/office/officeart/2005/8/layout/hProcess9"/>
    <dgm:cxn modelId="{E15E5CC8-156E-4170-824D-2C27CA0E91F2}" type="presOf" srcId="{7701547D-83DD-48E7-BECA-5A378DE48034}" destId="{1F61F884-790B-4C82-9063-3CE3D52348AE}" srcOrd="0" destOrd="0" presId="urn:microsoft.com/office/officeart/2005/8/layout/hProcess9"/>
    <dgm:cxn modelId="{0BCC5584-3D3E-4A37-B68E-15F1499795FF}" srcId="{C543DC42-6841-4532-92D9-6A6E742642AB}" destId="{46324283-9A7E-4454-B0D5-CB21DF77E3F2}" srcOrd="0" destOrd="0" parTransId="{47AE226C-5D13-4001-B5DB-BBA22E61276B}" sibTransId="{93C1D4FE-E53F-4267-A222-7DE6F835D395}"/>
    <dgm:cxn modelId="{D2DF2C1F-14A1-46FD-A3B1-FCA35A7F91FB}" srcId="{C543DC42-6841-4532-92D9-6A6E742642AB}" destId="{1F543857-A0B9-401B-8B05-2C5A20CA72C4}" srcOrd="2" destOrd="0" parTransId="{BCE3F1EF-DEDB-4CCC-AD76-B0FCE2637337}" sibTransId="{5ADF4308-769A-400B-983D-FA404E25F29D}"/>
    <dgm:cxn modelId="{D04F2C4C-38F2-4D4D-8AB6-89032430FF36}" type="presOf" srcId="{46324283-9A7E-4454-B0D5-CB21DF77E3F2}" destId="{26F7892D-274D-4D06-974A-9E74229995C5}" srcOrd="0" destOrd="0" presId="urn:microsoft.com/office/officeart/2005/8/layout/hProcess9"/>
    <dgm:cxn modelId="{BD77ED12-CA5E-4D3D-B6AD-FB1EE26F38FD}" type="presOf" srcId="{1F543857-A0B9-401B-8B05-2C5A20CA72C4}" destId="{F2E9FBB0-C744-42EC-A921-8A084F09D79C}" srcOrd="0" destOrd="0" presId="urn:microsoft.com/office/officeart/2005/8/layout/hProcess9"/>
    <dgm:cxn modelId="{2FE50F9C-D445-40DB-AB76-1591C14D413F}" type="presParOf" srcId="{F4E05FBC-932D-47F5-AB0E-F7356F5ED8C6}" destId="{66773174-D69C-467A-916E-A1CE686713C9}" srcOrd="0" destOrd="0" presId="urn:microsoft.com/office/officeart/2005/8/layout/hProcess9"/>
    <dgm:cxn modelId="{FAB35D3D-F502-4DD5-A0DE-4338FA90EDEE}" type="presParOf" srcId="{F4E05FBC-932D-47F5-AB0E-F7356F5ED8C6}" destId="{200D272C-355A-43E7-83EE-C88B60A7A79E}" srcOrd="1" destOrd="0" presId="urn:microsoft.com/office/officeart/2005/8/layout/hProcess9"/>
    <dgm:cxn modelId="{398F9C89-79E7-4350-ADB6-85778912BAB5}" type="presParOf" srcId="{200D272C-355A-43E7-83EE-C88B60A7A79E}" destId="{26F7892D-274D-4D06-974A-9E74229995C5}" srcOrd="0" destOrd="0" presId="urn:microsoft.com/office/officeart/2005/8/layout/hProcess9"/>
    <dgm:cxn modelId="{6FB2EA4F-3D14-4EC3-8B85-66ED5A436448}" type="presParOf" srcId="{200D272C-355A-43E7-83EE-C88B60A7A79E}" destId="{D01C90AB-8807-4D32-A370-AF949A1948E1}" srcOrd="1" destOrd="0" presId="urn:microsoft.com/office/officeart/2005/8/layout/hProcess9"/>
    <dgm:cxn modelId="{76F99A54-6B90-41DC-9123-F9E2E08D42E0}" type="presParOf" srcId="{200D272C-355A-43E7-83EE-C88B60A7A79E}" destId="{1F61F884-790B-4C82-9063-3CE3D52348AE}" srcOrd="2" destOrd="0" presId="urn:microsoft.com/office/officeart/2005/8/layout/hProcess9"/>
    <dgm:cxn modelId="{A474EB20-89BA-4856-A8C8-A488FCA3574E}" type="presParOf" srcId="{200D272C-355A-43E7-83EE-C88B60A7A79E}" destId="{100112B3-3F21-4DFB-B749-2FBD86173909}" srcOrd="3" destOrd="0" presId="urn:microsoft.com/office/officeart/2005/8/layout/hProcess9"/>
    <dgm:cxn modelId="{D057AF5E-022C-4F85-8480-21B859A256BA}" type="presParOf" srcId="{200D272C-355A-43E7-83EE-C88B60A7A79E}" destId="{F2E9FBB0-C744-42EC-A921-8A084F09D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CA95E-5A1F-4C69-BE8A-DCB219361FB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C14F95E-117E-4C25-A304-D31A51DEA732}">
      <dgm:prSet phldrT="[Texto]"/>
      <dgm:spPr>
        <a:solidFill>
          <a:srgbClr val="4C8492"/>
        </a:solidFill>
      </dgm:spPr>
      <dgm:t>
        <a:bodyPr/>
        <a:lstStyle/>
        <a:p>
          <a:r>
            <a:rPr lang="pt-BR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Socialização</a:t>
          </a:r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7875D-F8ED-4CFA-92D5-6B61A5378729}" type="parTrans" cxnId="{B4B938F4-4841-4265-8857-FEB54631C5EE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B55C6-3807-4863-853C-DB1C49DDF973}" type="sibTrans" cxnId="{B4B938F4-4841-4265-8857-FEB54631C5EE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7D6AD-51EA-4940-853F-75B912389342}">
      <dgm:prSet phldrT="[Texto]"/>
      <dgm:spPr>
        <a:solidFill>
          <a:schemeClr val="accent1"/>
        </a:solidFill>
      </dgm:spPr>
      <dgm:t>
        <a:bodyPr/>
        <a:lstStyle/>
        <a:p>
          <a:r>
            <a:rPr lang="pt-BR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Externalização</a:t>
          </a:r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F226-78E4-4B31-9C75-90CEA21FF31A}" type="parTrans" cxnId="{B36D6E67-4773-436B-936A-1BDF31808598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F767B-3879-4C12-90FE-AD9AF2B2A92E}" type="sibTrans" cxnId="{B36D6E67-4773-436B-936A-1BDF31808598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7CB5E6-6506-47A2-A36E-05B85DDFE595}">
      <dgm:prSet phldrT="[Texto]"/>
      <dgm:spPr/>
      <dgm:t>
        <a:bodyPr/>
        <a:lstStyle/>
        <a:p>
          <a:r>
            <a:rPr lang="pt-BR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Internalização</a:t>
          </a:r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89FEE-414E-475A-995F-E0AAFDE9A6A5}" type="parTrans" cxnId="{09DD67B3-C563-4974-ABE7-02E12B77A164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DDA6A-9F89-4A30-9DB1-E77B8C58FEAD}" type="sibTrans" cxnId="{09DD67B3-C563-4974-ABE7-02E12B77A164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CFD8B5-4F88-4AD8-BB7E-F26FF3006220}">
      <dgm:prSet phldrT="[Texto]"/>
      <dgm:spPr>
        <a:solidFill>
          <a:srgbClr val="C00000"/>
        </a:solidFill>
      </dgm:spPr>
      <dgm:t>
        <a:bodyPr/>
        <a:lstStyle/>
        <a:p>
          <a:r>
            <a:rPr lang="pt-BR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Combinação</a:t>
          </a:r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15367C-CD46-4FF6-99C3-A37AE1E582BB}" type="parTrans" cxnId="{F32DC0BE-03F8-4039-A8CE-83040BFD0F6F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9E61E-762F-45DA-B878-4DF99EFA4C5E}" type="sibTrans" cxnId="{F32DC0BE-03F8-4039-A8CE-83040BFD0F6F}">
      <dgm:prSet/>
      <dgm:spPr/>
      <dgm:t>
        <a:bodyPr/>
        <a:lstStyle/>
        <a:p>
          <a:endParaRPr lang="pt-BR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56EADE-577A-45AE-8BFA-79A3374DFB78}" type="pres">
      <dgm:prSet presAssocID="{9D5CA95E-5A1F-4C69-BE8A-DCB219361F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CDADDD-C008-4620-8ACD-C91393A87463}" type="pres">
      <dgm:prSet presAssocID="{2C14F95E-117E-4C25-A304-D31A51DEA732}" presName="node" presStyleLbl="node1" presStyleIdx="0" presStyleCnt="4" custScaleX="397608" custScaleY="163762" custLinFactNeighborX="5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380E3-8900-46BE-BF5E-674F440ADF40}" type="pres">
      <dgm:prSet presAssocID="{D86B55C6-3807-4863-853C-DB1C49DDF973}" presName="sibTrans" presStyleCnt="0"/>
      <dgm:spPr/>
    </dgm:pt>
    <dgm:pt modelId="{26F6AACF-55E5-484A-8B08-3B93571EC1F1}" type="pres">
      <dgm:prSet presAssocID="{E117D6AD-51EA-4940-853F-75B912389342}" presName="node" presStyleLbl="node1" presStyleIdx="1" presStyleCnt="4" custScaleX="397608" custScaleY="163762" custLinFactNeighborX="5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142E6-A2E9-47D9-9838-42408B67E2E8}" type="pres">
      <dgm:prSet presAssocID="{4E3F767B-3879-4C12-90FE-AD9AF2B2A92E}" presName="sibTrans" presStyleCnt="0"/>
      <dgm:spPr/>
    </dgm:pt>
    <dgm:pt modelId="{9E40B70A-3FBB-4293-AE7B-43E80429A431}" type="pres">
      <dgm:prSet presAssocID="{1D7CB5E6-6506-47A2-A36E-05B85DDFE595}" presName="node" presStyleLbl="node1" presStyleIdx="2" presStyleCnt="4" custScaleX="397608" custScaleY="163762" custLinFactNeighborX="5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BA7F8-4FCB-46F0-918A-4A687F4A108E}" type="pres">
      <dgm:prSet presAssocID="{3B0DDA6A-9F89-4A30-9DB1-E77B8C58FEAD}" presName="sibTrans" presStyleCnt="0"/>
      <dgm:spPr/>
    </dgm:pt>
    <dgm:pt modelId="{B9EC3108-DCC0-4BB3-9990-41C99EA7B2F2}" type="pres">
      <dgm:prSet presAssocID="{20CFD8B5-4F88-4AD8-BB7E-F26FF3006220}" presName="node" presStyleLbl="node1" presStyleIdx="3" presStyleCnt="4" custScaleX="397608" custScaleY="163762" custLinFactNeighborX="5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6D6E67-4773-436B-936A-1BDF31808598}" srcId="{9D5CA95E-5A1F-4C69-BE8A-DCB219361FBF}" destId="{E117D6AD-51EA-4940-853F-75B912389342}" srcOrd="1" destOrd="0" parTransId="{0EE3F226-78E4-4B31-9C75-90CEA21FF31A}" sibTransId="{4E3F767B-3879-4C12-90FE-AD9AF2B2A92E}"/>
    <dgm:cxn modelId="{FE89EF91-01C9-4B93-A6A9-60444CC1C0CD}" type="presOf" srcId="{E117D6AD-51EA-4940-853F-75B912389342}" destId="{26F6AACF-55E5-484A-8B08-3B93571EC1F1}" srcOrd="0" destOrd="0" presId="urn:microsoft.com/office/officeart/2005/8/layout/default"/>
    <dgm:cxn modelId="{09DD67B3-C563-4974-ABE7-02E12B77A164}" srcId="{9D5CA95E-5A1F-4C69-BE8A-DCB219361FBF}" destId="{1D7CB5E6-6506-47A2-A36E-05B85DDFE595}" srcOrd="2" destOrd="0" parTransId="{03D89FEE-414E-475A-995F-E0AAFDE9A6A5}" sibTransId="{3B0DDA6A-9F89-4A30-9DB1-E77B8C58FEAD}"/>
    <dgm:cxn modelId="{B29B0D3F-E5DB-42AC-B2F1-E70B055B4311}" type="presOf" srcId="{1D7CB5E6-6506-47A2-A36E-05B85DDFE595}" destId="{9E40B70A-3FBB-4293-AE7B-43E80429A431}" srcOrd="0" destOrd="0" presId="urn:microsoft.com/office/officeart/2005/8/layout/default"/>
    <dgm:cxn modelId="{B4B938F4-4841-4265-8857-FEB54631C5EE}" srcId="{9D5CA95E-5A1F-4C69-BE8A-DCB219361FBF}" destId="{2C14F95E-117E-4C25-A304-D31A51DEA732}" srcOrd="0" destOrd="0" parTransId="{4727875D-F8ED-4CFA-92D5-6B61A5378729}" sibTransId="{D86B55C6-3807-4863-853C-DB1C49DDF973}"/>
    <dgm:cxn modelId="{96876662-6C8E-4988-AB3F-C166E8A42799}" type="presOf" srcId="{9D5CA95E-5A1F-4C69-BE8A-DCB219361FBF}" destId="{C556EADE-577A-45AE-8BFA-79A3374DFB78}" srcOrd="0" destOrd="0" presId="urn:microsoft.com/office/officeart/2005/8/layout/default"/>
    <dgm:cxn modelId="{F32DC0BE-03F8-4039-A8CE-83040BFD0F6F}" srcId="{9D5CA95E-5A1F-4C69-BE8A-DCB219361FBF}" destId="{20CFD8B5-4F88-4AD8-BB7E-F26FF3006220}" srcOrd="3" destOrd="0" parTransId="{1E15367C-CD46-4FF6-99C3-A37AE1E582BB}" sibTransId="{94D9E61E-762F-45DA-B878-4DF99EFA4C5E}"/>
    <dgm:cxn modelId="{2D1F0D7F-E8BA-4EF7-99CE-8AEAFB01B683}" type="presOf" srcId="{20CFD8B5-4F88-4AD8-BB7E-F26FF3006220}" destId="{B9EC3108-DCC0-4BB3-9990-41C99EA7B2F2}" srcOrd="0" destOrd="0" presId="urn:microsoft.com/office/officeart/2005/8/layout/default"/>
    <dgm:cxn modelId="{085088AB-4002-40BE-BBAF-205CC19F7EB1}" type="presOf" srcId="{2C14F95E-117E-4C25-A304-D31A51DEA732}" destId="{83CDADDD-C008-4620-8ACD-C91393A87463}" srcOrd="0" destOrd="0" presId="urn:microsoft.com/office/officeart/2005/8/layout/default"/>
    <dgm:cxn modelId="{269B2430-127E-42CA-ADB1-D6F5899015B9}" type="presParOf" srcId="{C556EADE-577A-45AE-8BFA-79A3374DFB78}" destId="{83CDADDD-C008-4620-8ACD-C91393A87463}" srcOrd="0" destOrd="0" presId="urn:microsoft.com/office/officeart/2005/8/layout/default"/>
    <dgm:cxn modelId="{320A30F4-8BC0-49F4-B115-A80B8C2FCFF2}" type="presParOf" srcId="{C556EADE-577A-45AE-8BFA-79A3374DFB78}" destId="{DFA380E3-8900-46BE-BF5E-674F440ADF40}" srcOrd="1" destOrd="0" presId="urn:microsoft.com/office/officeart/2005/8/layout/default"/>
    <dgm:cxn modelId="{17DF365B-29C8-4928-8928-8ACD26906706}" type="presParOf" srcId="{C556EADE-577A-45AE-8BFA-79A3374DFB78}" destId="{26F6AACF-55E5-484A-8B08-3B93571EC1F1}" srcOrd="2" destOrd="0" presId="urn:microsoft.com/office/officeart/2005/8/layout/default"/>
    <dgm:cxn modelId="{55E4321E-B6FD-441B-AE13-C0E0AAD1795E}" type="presParOf" srcId="{C556EADE-577A-45AE-8BFA-79A3374DFB78}" destId="{002142E6-A2E9-47D9-9838-42408B67E2E8}" srcOrd="3" destOrd="0" presId="urn:microsoft.com/office/officeart/2005/8/layout/default"/>
    <dgm:cxn modelId="{1882C55A-4E57-4CC0-81A7-BA230FBE3DE6}" type="presParOf" srcId="{C556EADE-577A-45AE-8BFA-79A3374DFB78}" destId="{9E40B70A-3FBB-4293-AE7B-43E80429A431}" srcOrd="4" destOrd="0" presId="urn:microsoft.com/office/officeart/2005/8/layout/default"/>
    <dgm:cxn modelId="{E53A6C34-D534-4D07-8F81-8E70C414F738}" type="presParOf" srcId="{C556EADE-577A-45AE-8BFA-79A3374DFB78}" destId="{3F3BA7F8-4FCB-46F0-918A-4A687F4A108E}" srcOrd="5" destOrd="0" presId="urn:microsoft.com/office/officeart/2005/8/layout/default"/>
    <dgm:cxn modelId="{63E8B062-99D1-4E2D-8116-E48A69904AAD}" type="presParOf" srcId="{C556EADE-577A-45AE-8BFA-79A3374DFB78}" destId="{B9EC3108-DCC0-4BB3-9990-41C99EA7B2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CA95E-5A1F-4C69-BE8A-DCB219361FB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C14F95E-117E-4C25-A304-D31A51DEA732}">
      <dgm:prSet phldrT="[Texto]" custT="1"/>
      <dgm:spPr>
        <a:solidFill>
          <a:srgbClr val="4C8492"/>
        </a:solidFill>
      </dgm:spPr>
      <dgm:t>
        <a:bodyPr/>
        <a:lstStyle/>
        <a:p>
          <a:r>
            <a:rPr lang="pt-BR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Socialização</a:t>
          </a:r>
        </a:p>
        <a:p>
          <a:r>
            <a:rPr lang="pt-BR" sz="1600" noProof="0" dirty="0" smtClean="0"/>
            <a:t>Compartilhamento de experiências</a:t>
          </a:r>
        </a:p>
        <a:p>
          <a:r>
            <a:rPr lang="pt-BR" sz="1600" u="sng" noProof="0" dirty="0" smtClean="0"/>
            <a:t>Tácito - Tácito</a:t>
          </a:r>
          <a:endParaRPr lang="pt-BR" sz="1600" u="sng" noProof="0" dirty="0"/>
        </a:p>
      </dgm:t>
    </dgm:pt>
    <dgm:pt modelId="{4727875D-F8ED-4CFA-92D5-6B61A5378729}" type="parTrans" cxnId="{B4B938F4-4841-4265-8857-FEB54631C5EE}">
      <dgm:prSet/>
      <dgm:spPr/>
      <dgm:t>
        <a:bodyPr/>
        <a:lstStyle/>
        <a:p>
          <a:endParaRPr lang="pt-BR" noProof="0" dirty="0"/>
        </a:p>
      </dgm:t>
    </dgm:pt>
    <dgm:pt modelId="{D86B55C6-3807-4863-853C-DB1C49DDF973}" type="sibTrans" cxnId="{B4B938F4-4841-4265-8857-FEB54631C5EE}">
      <dgm:prSet/>
      <dgm:spPr/>
      <dgm:t>
        <a:bodyPr/>
        <a:lstStyle/>
        <a:p>
          <a:endParaRPr lang="pt-BR" noProof="0" dirty="0"/>
        </a:p>
      </dgm:t>
    </dgm:pt>
    <dgm:pt modelId="{E117D6AD-51EA-4940-853F-75B91238934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Externalização</a:t>
          </a:r>
        </a:p>
        <a:p>
          <a:r>
            <a:rPr lang="pt-BR" sz="1600" noProof="0" dirty="0" smtClean="0"/>
            <a:t>Articulação do conhecimento tácito em conceitos explícitos</a:t>
          </a:r>
        </a:p>
        <a:p>
          <a:r>
            <a:rPr lang="pt-BR" sz="1600" u="sng" noProof="0" dirty="0" smtClean="0"/>
            <a:t>Tácito - Explícito</a:t>
          </a:r>
          <a:endParaRPr lang="pt-BR" sz="1600" u="sng" noProof="0" dirty="0"/>
        </a:p>
      </dgm:t>
    </dgm:pt>
    <dgm:pt modelId="{0EE3F226-78E4-4B31-9C75-90CEA21FF31A}" type="parTrans" cxnId="{B36D6E67-4773-436B-936A-1BDF31808598}">
      <dgm:prSet/>
      <dgm:spPr/>
      <dgm:t>
        <a:bodyPr/>
        <a:lstStyle/>
        <a:p>
          <a:endParaRPr lang="pt-BR" noProof="0" dirty="0"/>
        </a:p>
      </dgm:t>
    </dgm:pt>
    <dgm:pt modelId="{4E3F767B-3879-4C12-90FE-AD9AF2B2A92E}" type="sibTrans" cxnId="{B36D6E67-4773-436B-936A-1BDF31808598}">
      <dgm:prSet/>
      <dgm:spPr/>
      <dgm:t>
        <a:bodyPr/>
        <a:lstStyle/>
        <a:p>
          <a:endParaRPr lang="pt-BR" noProof="0" dirty="0"/>
        </a:p>
      </dgm:t>
    </dgm:pt>
    <dgm:pt modelId="{1D7CB5E6-6506-47A2-A36E-05B85DDFE595}">
      <dgm:prSet phldrT="[Texto]" custT="1"/>
      <dgm:spPr/>
      <dgm:t>
        <a:bodyPr/>
        <a:lstStyle/>
        <a:p>
          <a:r>
            <a:rPr lang="pt-BR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Internalização</a:t>
          </a:r>
        </a:p>
        <a:p>
          <a:r>
            <a:rPr lang="pt-BR" sz="1600" noProof="0" dirty="0" smtClean="0"/>
            <a:t>Incorporação do conhecimento explícito no conhecimento tácito</a:t>
          </a:r>
        </a:p>
        <a:p>
          <a:r>
            <a:rPr lang="pt-BR" sz="1600" u="sng" noProof="0" dirty="0" smtClean="0"/>
            <a:t>Explícito - Tácito</a:t>
          </a:r>
          <a:endParaRPr lang="pt-BR" sz="1600" u="sng" noProof="0" dirty="0"/>
        </a:p>
      </dgm:t>
    </dgm:pt>
    <dgm:pt modelId="{03D89FEE-414E-475A-995F-E0AAFDE9A6A5}" type="parTrans" cxnId="{09DD67B3-C563-4974-ABE7-02E12B77A164}">
      <dgm:prSet/>
      <dgm:spPr/>
      <dgm:t>
        <a:bodyPr/>
        <a:lstStyle/>
        <a:p>
          <a:endParaRPr lang="pt-BR" noProof="0" dirty="0"/>
        </a:p>
      </dgm:t>
    </dgm:pt>
    <dgm:pt modelId="{3B0DDA6A-9F89-4A30-9DB1-E77B8C58FEAD}" type="sibTrans" cxnId="{09DD67B3-C563-4974-ABE7-02E12B77A164}">
      <dgm:prSet/>
      <dgm:spPr/>
      <dgm:t>
        <a:bodyPr/>
        <a:lstStyle/>
        <a:p>
          <a:endParaRPr lang="pt-BR" noProof="0" dirty="0"/>
        </a:p>
      </dgm:t>
    </dgm:pt>
    <dgm:pt modelId="{20CFD8B5-4F88-4AD8-BB7E-F26FF3006220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Combinação</a:t>
          </a:r>
        </a:p>
        <a:p>
          <a:r>
            <a:rPr lang="pt-BR" sz="1600" noProof="0" dirty="0" smtClean="0"/>
            <a:t>Sistematização de conceitos</a:t>
          </a:r>
        </a:p>
        <a:p>
          <a:r>
            <a:rPr lang="pt-BR" sz="1600" u="sng" noProof="0" dirty="0" smtClean="0"/>
            <a:t>Explícito - Explícito</a:t>
          </a:r>
          <a:endParaRPr lang="pt-BR" sz="1600" u="sng" noProof="0" dirty="0"/>
        </a:p>
      </dgm:t>
    </dgm:pt>
    <dgm:pt modelId="{1E15367C-CD46-4FF6-99C3-A37AE1E582BB}" type="parTrans" cxnId="{F32DC0BE-03F8-4039-A8CE-83040BFD0F6F}">
      <dgm:prSet/>
      <dgm:spPr/>
      <dgm:t>
        <a:bodyPr/>
        <a:lstStyle/>
        <a:p>
          <a:endParaRPr lang="pt-BR" noProof="0" dirty="0"/>
        </a:p>
      </dgm:t>
    </dgm:pt>
    <dgm:pt modelId="{94D9E61E-762F-45DA-B878-4DF99EFA4C5E}" type="sibTrans" cxnId="{F32DC0BE-03F8-4039-A8CE-83040BFD0F6F}">
      <dgm:prSet/>
      <dgm:spPr/>
      <dgm:t>
        <a:bodyPr/>
        <a:lstStyle/>
        <a:p>
          <a:endParaRPr lang="pt-BR" noProof="0" dirty="0"/>
        </a:p>
      </dgm:t>
    </dgm:pt>
    <dgm:pt modelId="{C556EADE-577A-45AE-8BFA-79A3374DFB78}" type="pres">
      <dgm:prSet presAssocID="{9D5CA95E-5A1F-4C69-BE8A-DCB219361F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CDADDD-C008-4620-8ACD-C91393A87463}" type="pres">
      <dgm:prSet presAssocID="{2C14F95E-117E-4C25-A304-D31A51DEA732}" presName="node" presStyleLbl="node1" presStyleIdx="0" presStyleCnt="4" custScaleX="516615" custScaleY="486745" custLinFactNeighborX="5555" custLinFactNeighborY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380E3-8900-46BE-BF5E-674F440ADF40}" type="pres">
      <dgm:prSet presAssocID="{D86B55C6-3807-4863-853C-DB1C49DDF973}" presName="sibTrans" presStyleCnt="0"/>
      <dgm:spPr/>
    </dgm:pt>
    <dgm:pt modelId="{26F6AACF-55E5-484A-8B08-3B93571EC1F1}" type="pres">
      <dgm:prSet presAssocID="{E117D6AD-51EA-4940-853F-75B912389342}" presName="node" presStyleLbl="node1" presStyleIdx="1" presStyleCnt="4" custScaleX="516615" custScaleY="486745" custLinFactNeighborX="168" custLinFactNeighborY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142E6-A2E9-47D9-9838-42408B67E2E8}" type="pres">
      <dgm:prSet presAssocID="{4E3F767B-3879-4C12-90FE-AD9AF2B2A92E}" presName="sibTrans" presStyleCnt="0"/>
      <dgm:spPr/>
    </dgm:pt>
    <dgm:pt modelId="{9E40B70A-3FBB-4293-AE7B-43E80429A431}" type="pres">
      <dgm:prSet presAssocID="{1D7CB5E6-6506-47A2-A36E-05B85DDFE595}" presName="node" presStyleLbl="node1" presStyleIdx="2" presStyleCnt="4" custScaleX="516615" custScaleY="486745" custLinFactNeighborX="5555" custLinFactNeighborY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BA7F8-4FCB-46F0-918A-4A687F4A108E}" type="pres">
      <dgm:prSet presAssocID="{3B0DDA6A-9F89-4A30-9DB1-E77B8C58FEAD}" presName="sibTrans" presStyleCnt="0"/>
      <dgm:spPr/>
    </dgm:pt>
    <dgm:pt modelId="{B9EC3108-DCC0-4BB3-9990-41C99EA7B2F2}" type="pres">
      <dgm:prSet presAssocID="{20CFD8B5-4F88-4AD8-BB7E-F26FF3006220}" presName="node" presStyleLbl="node1" presStyleIdx="3" presStyleCnt="4" custScaleX="516615" custScaleY="486745" custLinFactNeighborX="168" custLinFactNeighborY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6D6E67-4773-436B-936A-1BDF31808598}" srcId="{9D5CA95E-5A1F-4C69-BE8A-DCB219361FBF}" destId="{E117D6AD-51EA-4940-853F-75B912389342}" srcOrd="1" destOrd="0" parTransId="{0EE3F226-78E4-4B31-9C75-90CEA21FF31A}" sibTransId="{4E3F767B-3879-4C12-90FE-AD9AF2B2A92E}"/>
    <dgm:cxn modelId="{FE89EF91-01C9-4B93-A6A9-60444CC1C0CD}" type="presOf" srcId="{E117D6AD-51EA-4940-853F-75B912389342}" destId="{26F6AACF-55E5-484A-8B08-3B93571EC1F1}" srcOrd="0" destOrd="0" presId="urn:microsoft.com/office/officeart/2005/8/layout/default"/>
    <dgm:cxn modelId="{09DD67B3-C563-4974-ABE7-02E12B77A164}" srcId="{9D5CA95E-5A1F-4C69-BE8A-DCB219361FBF}" destId="{1D7CB5E6-6506-47A2-A36E-05B85DDFE595}" srcOrd="2" destOrd="0" parTransId="{03D89FEE-414E-475A-995F-E0AAFDE9A6A5}" sibTransId="{3B0DDA6A-9F89-4A30-9DB1-E77B8C58FEAD}"/>
    <dgm:cxn modelId="{B29B0D3F-E5DB-42AC-B2F1-E70B055B4311}" type="presOf" srcId="{1D7CB5E6-6506-47A2-A36E-05B85DDFE595}" destId="{9E40B70A-3FBB-4293-AE7B-43E80429A431}" srcOrd="0" destOrd="0" presId="urn:microsoft.com/office/officeart/2005/8/layout/default"/>
    <dgm:cxn modelId="{B4B938F4-4841-4265-8857-FEB54631C5EE}" srcId="{9D5CA95E-5A1F-4C69-BE8A-DCB219361FBF}" destId="{2C14F95E-117E-4C25-A304-D31A51DEA732}" srcOrd="0" destOrd="0" parTransId="{4727875D-F8ED-4CFA-92D5-6B61A5378729}" sibTransId="{D86B55C6-3807-4863-853C-DB1C49DDF973}"/>
    <dgm:cxn modelId="{96876662-6C8E-4988-AB3F-C166E8A42799}" type="presOf" srcId="{9D5CA95E-5A1F-4C69-BE8A-DCB219361FBF}" destId="{C556EADE-577A-45AE-8BFA-79A3374DFB78}" srcOrd="0" destOrd="0" presId="urn:microsoft.com/office/officeart/2005/8/layout/default"/>
    <dgm:cxn modelId="{F32DC0BE-03F8-4039-A8CE-83040BFD0F6F}" srcId="{9D5CA95E-5A1F-4C69-BE8A-DCB219361FBF}" destId="{20CFD8B5-4F88-4AD8-BB7E-F26FF3006220}" srcOrd="3" destOrd="0" parTransId="{1E15367C-CD46-4FF6-99C3-A37AE1E582BB}" sibTransId="{94D9E61E-762F-45DA-B878-4DF99EFA4C5E}"/>
    <dgm:cxn modelId="{2D1F0D7F-E8BA-4EF7-99CE-8AEAFB01B683}" type="presOf" srcId="{20CFD8B5-4F88-4AD8-BB7E-F26FF3006220}" destId="{B9EC3108-DCC0-4BB3-9990-41C99EA7B2F2}" srcOrd="0" destOrd="0" presId="urn:microsoft.com/office/officeart/2005/8/layout/default"/>
    <dgm:cxn modelId="{085088AB-4002-40BE-BBAF-205CC19F7EB1}" type="presOf" srcId="{2C14F95E-117E-4C25-A304-D31A51DEA732}" destId="{83CDADDD-C008-4620-8ACD-C91393A87463}" srcOrd="0" destOrd="0" presId="urn:microsoft.com/office/officeart/2005/8/layout/default"/>
    <dgm:cxn modelId="{269B2430-127E-42CA-ADB1-D6F5899015B9}" type="presParOf" srcId="{C556EADE-577A-45AE-8BFA-79A3374DFB78}" destId="{83CDADDD-C008-4620-8ACD-C91393A87463}" srcOrd="0" destOrd="0" presId="urn:microsoft.com/office/officeart/2005/8/layout/default"/>
    <dgm:cxn modelId="{320A30F4-8BC0-49F4-B115-A80B8C2FCFF2}" type="presParOf" srcId="{C556EADE-577A-45AE-8BFA-79A3374DFB78}" destId="{DFA380E3-8900-46BE-BF5E-674F440ADF40}" srcOrd="1" destOrd="0" presId="urn:microsoft.com/office/officeart/2005/8/layout/default"/>
    <dgm:cxn modelId="{17DF365B-29C8-4928-8928-8ACD26906706}" type="presParOf" srcId="{C556EADE-577A-45AE-8BFA-79A3374DFB78}" destId="{26F6AACF-55E5-484A-8B08-3B93571EC1F1}" srcOrd="2" destOrd="0" presId="urn:microsoft.com/office/officeart/2005/8/layout/default"/>
    <dgm:cxn modelId="{55E4321E-B6FD-441B-AE13-C0E0AAD1795E}" type="presParOf" srcId="{C556EADE-577A-45AE-8BFA-79A3374DFB78}" destId="{002142E6-A2E9-47D9-9838-42408B67E2E8}" srcOrd="3" destOrd="0" presId="urn:microsoft.com/office/officeart/2005/8/layout/default"/>
    <dgm:cxn modelId="{1882C55A-4E57-4CC0-81A7-BA230FBE3DE6}" type="presParOf" srcId="{C556EADE-577A-45AE-8BFA-79A3374DFB78}" destId="{9E40B70A-3FBB-4293-AE7B-43E80429A431}" srcOrd="4" destOrd="0" presId="urn:microsoft.com/office/officeart/2005/8/layout/default"/>
    <dgm:cxn modelId="{E53A6C34-D534-4D07-8F81-8E70C414F738}" type="presParOf" srcId="{C556EADE-577A-45AE-8BFA-79A3374DFB78}" destId="{3F3BA7F8-4FCB-46F0-918A-4A687F4A108E}" srcOrd="5" destOrd="0" presId="urn:microsoft.com/office/officeart/2005/8/layout/default"/>
    <dgm:cxn modelId="{63E8B062-99D1-4E2D-8116-E48A69904AAD}" type="presParOf" srcId="{C556EADE-577A-45AE-8BFA-79A3374DFB78}" destId="{B9EC3108-DCC0-4BB3-9990-41C99EA7B2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27F05-B302-4D4B-9CF1-52DEF4D98B4E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298AB0-CD79-4931-B564-E7270B9F816C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69D73899-4983-4B51-BE60-0B054A3EBB99}" type="parTrans" cxnId="{117074A6-3AB5-443B-8D84-3A0A621E9AB6}">
      <dgm:prSet/>
      <dgm:spPr/>
      <dgm:t>
        <a:bodyPr/>
        <a:lstStyle/>
        <a:p>
          <a:endParaRPr lang="es-ES"/>
        </a:p>
      </dgm:t>
    </dgm:pt>
    <dgm:pt modelId="{3FB97ED2-B1EE-41B3-86FA-DFACFD5E7AB7}" type="sibTrans" cxnId="{117074A6-3AB5-443B-8D84-3A0A621E9AB6}">
      <dgm:prSet/>
      <dgm:spPr/>
      <dgm:t>
        <a:bodyPr/>
        <a:lstStyle/>
        <a:p>
          <a:endParaRPr lang="es-ES"/>
        </a:p>
      </dgm:t>
    </dgm:pt>
    <dgm:pt modelId="{146F4AF9-B77F-4E93-A42E-645544D2DFDC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1B95CFF0-BAC4-4B3F-808F-E09FA25EAEC7}" type="parTrans" cxnId="{1AAA0F50-A254-41C2-A3F1-D9D449E86C38}">
      <dgm:prSet/>
      <dgm:spPr/>
      <dgm:t>
        <a:bodyPr/>
        <a:lstStyle/>
        <a:p>
          <a:endParaRPr lang="es-ES"/>
        </a:p>
      </dgm:t>
    </dgm:pt>
    <dgm:pt modelId="{3AD9395E-158B-450E-9548-AF825D976EC9}" type="sibTrans" cxnId="{1AAA0F50-A254-41C2-A3F1-D9D449E86C38}">
      <dgm:prSet/>
      <dgm:spPr/>
      <dgm:t>
        <a:bodyPr/>
        <a:lstStyle/>
        <a:p>
          <a:endParaRPr lang="es-ES"/>
        </a:p>
      </dgm:t>
    </dgm:pt>
    <dgm:pt modelId="{8F6B6C93-5C96-43FF-A5C1-DD4CC878DC7E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A88D7FE8-E339-4645-A26B-96BF4953EB36}" type="parTrans" cxnId="{908FB7B9-193A-49E6-8ACE-49D37628F51D}">
      <dgm:prSet/>
      <dgm:spPr/>
      <dgm:t>
        <a:bodyPr/>
        <a:lstStyle/>
        <a:p>
          <a:endParaRPr lang="es-ES"/>
        </a:p>
      </dgm:t>
    </dgm:pt>
    <dgm:pt modelId="{5848D3DB-4044-4C6A-8ED3-454F4B49FB81}" type="sibTrans" cxnId="{908FB7B9-193A-49E6-8ACE-49D37628F51D}">
      <dgm:prSet/>
      <dgm:spPr/>
      <dgm:t>
        <a:bodyPr/>
        <a:lstStyle/>
        <a:p>
          <a:endParaRPr lang="es-ES"/>
        </a:p>
      </dgm:t>
    </dgm:pt>
    <dgm:pt modelId="{0653CB80-4B41-4CAE-9A39-F4E70E0F21D2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B42C3E16-A782-4BCD-97DC-E26B43B31C45}" type="parTrans" cxnId="{0165C266-BDE9-4DAE-9918-D129292B9B9D}">
      <dgm:prSet/>
      <dgm:spPr/>
      <dgm:t>
        <a:bodyPr/>
        <a:lstStyle/>
        <a:p>
          <a:endParaRPr lang="es-ES"/>
        </a:p>
      </dgm:t>
    </dgm:pt>
    <dgm:pt modelId="{6A6B1057-9E8D-4352-A0E3-54AB14D53E4C}" type="sibTrans" cxnId="{0165C266-BDE9-4DAE-9918-D129292B9B9D}">
      <dgm:prSet/>
      <dgm:spPr/>
      <dgm:t>
        <a:bodyPr/>
        <a:lstStyle/>
        <a:p>
          <a:endParaRPr lang="es-ES"/>
        </a:p>
      </dgm:t>
    </dgm:pt>
    <dgm:pt modelId="{215D2E48-6C12-4F8F-B7CA-F5757EF23ED6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5172F095-D4F7-49E7-91FC-700AD7F24923}" type="parTrans" cxnId="{2E9D42E0-2438-4256-996D-881E6868E254}">
      <dgm:prSet/>
      <dgm:spPr/>
      <dgm:t>
        <a:bodyPr/>
        <a:lstStyle/>
        <a:p>
          <a:endParaRPr lang="es-ES"/>
        </a:p>
      </dgm:t>
    </dgm:pt>
    <dgm:pt modelId="{91732453-A816-41B9-AB06-28EA68FE2866}" type="sibTrans" cxnId="{2E9D42E0-2438-4256-996D-881E6868E254}">
      <dgm:prSet/>
      <dgm:spPr/>
      <dgm:t>
        <a:bodyPr/>
        <a:lstStyle/>
        <a:p>
          <a:endParaRPr lang="es-ES"/>
        </a:p>
      </dgm:t>
    </dgm:pt>
    <dgm:pt modelId="{ACEE68C7-A84C-45E1-B9E5-BE71CED25E37}" type="pres">
      <dgm:prSet presAssocID="{EA327F05-B302-4D4B-9CF1-52DEF4D98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33FDA6-68B2-4114-95F3-CE7EBB4745F2}" type="pres">
      <dgm:prSet presAssocID="{80298AB0-CD79-4931-B564-E7270B9F81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0DA7B-B81D-4CA1-8799-1171C930736D}" type="pres">
      <dgm:prSet presAssocID="{80298AB0-CD79-4931-B564-E7270B9F816C}" presName="spNode" presStyleCnt="0"/>
      <dgm:spPr/>
    </dgm:pt>
    <dgm:pt modelId="{B35F367D-0CE2-44A2-9341-81C7113BBCE3}" type="pres">
      <dgm:prSet presAssocID="{3FB97ED2-B1EE-41B3-86FA-DFACFD5E7AB7}" presName="sibTrans" presStyleLbl="sibTrans1D1" presStyleIdx="0" presStyleCnt="5"/>
      <dgm:spPr/>
      <dgm:t>
        <a:bodyPr/>
        <a:lstStyle/>
        <a:p>
          <a:endParaRPr lang="es-ES"/>
        </a:p>
      </dgm:t>
    </dgm:pt>
    <dgm:pt modelId="{3DEE9C60-6A0D-4FF3-8409-5E268B6FE094}" type="pres">
      <dgm:prSet presAssocID="{146F4AF9-B77F-4E93-A42E-645544D2DF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234BB-C487-4AB3-8C5C-D1FE8015FA79}" type="pres">
      <dgm:prSet presAssocID="{146F4AF9-B77F-4E93-A42E-645544D2DFDC}" presName="spNode" presStyleCnt="0"/>
      <dgm:spPr/>
    </dgm:pt>
    <dgm:pt modelId="{585E65B5-6A37-40D4-BD38-617668B6E7BC}" type="pres">
      <dgm:prSet presAssocID="{3AD9395E-158B-450E-9548-AF825D976EC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AEDF7370-2CD2-4A0A-B9A8-3254D7376C1E}" type="pres">
      <dgm:prSet presAssocID="{8F6B6C93-5C96-43FF-A5C1-DD4CC878DC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AA10B-AE34-4B42-8484-DDA2BA05D92D}" type="pres">
      <dgm:prSet presAssocID="{8F6B6C93-5C96-43FF-A5C1-DD4CC878DC7E}" presName="spNode" presStyleCnt="0"/>
      <dgm:spPr/>
    </dgm:pt>
    <dgm:pt modelId="{3B2EFAF0-D987-46C5-86F7-95D662D6A87E}" type="pres">
      <dgm:prSet presAssocID="{5848D3DB-4044-4C6A-8ED3-454F4B49FB8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4EB2F2A9-1E32-46E9-AB20-E9C271CAF28A}" type="pres">
      <dgm:prSet presAssocID="{0653CB80-4B41-4CAE-9A39-F4E70E0F21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009CF8-610A-4B88-A9D7-8A035E104793}" type="pres">
      <dgm:prSet presAssocID="{0653CB80-4B41-4CAE-9A39-F4E70E0F21D2}" presName="spNode" presStyleCnt="0"/>
      <dgm:spPr/>
    </dgm:pt>
    <dgm:pt modelId="{610379A8-F182-4D5E-BEB2-FF31D41617AB}" type="pres">
      <dgm:prSet presAssocID="{6A6B1057-9E8D-4352-A0E3-54AB14D53E4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769942B1-773C-4A83-8F1F-500AA0E4D24E}" type="pres">
      <dgm:prSet presAssocID="{215D2E48-6C12-4F8F-B7CA-F5757EF23E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88130-B23F-477D-9F79-8CEBCC1707A3}" type="pres">
      <dgm:prSet presAssocID="{215D2E48-6C12-4F8F-B7CA-F5757EF23ED6}" presName="spNode" presStyleCnt="0"/>
      <dgm:spPr/>
    </dgm:pt>
    <dgm:pt modelId="{642762A9-7331-496E-89BE-0623D31BE0DD}" type="pres">
      <dgm:prSet presAssocID="{91732453-A816-41B9-AB06-28EA68FE2866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42F6E60-18E0-49F0-98C9-E1759487683C}" type="presOf" srcId="{0653CB80-4B41-4CAE-9A39-F4E70E0F21D2}" destId="{4EB2F2A9-1E32-46E9-AB20-E9C271CAF28A}" srcOrd="0" destOrd="0" presId="urn:microsoft.com/office/officeart/2005/8/layout/cycle5"/>
    <dgm:cxn modelId="{DB7EC9C0-0777-4432-A8E9-57C08FF1CA8F}" type="presOf" srcId="{91732453-A816-41B9-AB06-28EA68FE2866}" destId="{642762A9-7331-496E-89BE-0623D31BE0DD}" srcOrd="0" destOrd="0" presId="urn:microsoft.com/office/officeart/2005/8/layout/cycle5"/>
    <dgm:cxn modelId="{1AAA0F50-A254-41C2-A3F1-D9D449E86C38}" srcId="{EA327F05-B302-4D4B-9CF1-52DEF4D98B4E}" destId="{146F4AF9-B77F-4E93-A42E-645544D2DFDC}" srcOrd="1" destOrd="0" parTransId="{1B95CFF0-BAC4-4B3F-808F-E09FA25EAEC7}" sibTransId="{3AD9395E-158B-450E-9548-AF825D976EC9}"/>
    <dgm:cxn modelId="{2E9D42E0-2438-4256-996D-881E6868E254}" srcId="{EA327F05-B302-4D4B-9CF1-52DEF4D98B4E}" destId="{215D2E48-6C12-4F8F-B7CA-F5757EF23ED6}" srcOrd="4" destOrd="0" parTransId="{5172F095-D4F7-49E7-91FC-700AD7F24923}" sibTransId="{91732453-A816-41B9-AB06-28EA68FE2866}"/>
    <dgm:cxn modelId="{094F044A-460D-416B-A82E-A8BE77D1F1D9}" type="presOf" srcId="{80298AB0-CD79-4931-B564-E7270B9F816C}" destId="{BF33FDA6-68B2-4114-95F3-CE7EBB4745F2}" srcOrd="0" destOrd="0" presId="urn:microsoft.com/office/officeart/2005/8/layout/cycle5"/>
    <dgm:cxn modelId="{E5831E03-CEEF-4335-B5C1-88F6393A1846}" type="presOf" srcId="{215D2E48-6C12-4F8F-B7CA-F5757EF23ED6}" destId="{769942B1-773C-4A83-8F1F-500AA0E4D24E}" srcOrd="0" destOrd="0" presId="urn:microsoft.com/office/officeart/2005/8/layout/cycle5"/>
    <dgm:cxn modelId="{908FB7B9-193A-49E6-8ACE-49D37628F51D}" srcId="{EA327F05-B302-4D4B-9CF1-52DEF4D98B4E}" destId="{8F6B6C93-5C96-43FF-A5C1-DD4CC878DC7E}" srcOrd="2" destOrd="0" parTransId="{A88D7FE8-E339-4645-A26B-96BF4953EB36}" sibTransId="{5848D3DB-4044-4C6A-8ED3-454F4B49FB81}"/>
    <dgm:cxn modelId="{2380F234-500E-4BAE-9CE6-5D2076984748}" type="presOf" srcId="{3FB97ED2-B1EE-41B3-86FA-DFACFD5E7AB7}" destId="{B35F367D-0CE2-44A2-9341-81C7113BBCE3}" srcOrd="0" destOrd="0" presId="urn:microsoft.com/office/officeart/2005/8/layout/cycle5"/>
    <dgm:cxn modelId="{70EE76EF-0CF6-49CD-8264-20BE5817D3E7}" type="presOf" srcId="{3AD9395E-158B-450E-9548-AF825D976EC9}" destId="{585E65B5-6A37-40D4-BD38-617668B6E7BC}" srcOrd="0" destOrd="0" presId="urn:microsoft.com/office/officeart/2005/8/layout/cycle5"/>
    <dgm:cxn modelId="{0165C266-BDE9-4DAE-9918-D129292B9B9D}" srcId="{EA327F05-B302-4D4B-9CF1-52DEF4D98B4E}" destId="{0653CB80-4B41-4CAE-9A39-F4E70E0F21D2}" srcOrd="3" destOrd="0" parTransId="{B42C3E16-A782-4BCD-97DC-E26B43B31C45}" sibTransId="{6A6B1057-9E8D-4352-A0E3-54AB14D53E4C}"/>
    <dgm:cxn modelId="{117074A6-3AB5-443B-8D84-3A0A621E9AB6}" srcId="{EA327F05-B302-4D4B-9CF1-52DEF4D98B4E}" destId="{80298AB0-CD79-4931-B564-E7270B9F816C}" srcOrd="0" destOrd="0" parTransId="{69D73899-4983-4B51-BE60-0B054A3EBB99}" sibTransId="{3FB97ED2-B1EE-41B3-86FA-DFACFD5E7AB7}"/>
    <dgm:cxn modelId="{0D42CD42-4700-46EC-9235-D77BC082C418}" type="presOf" srcId="{5848D3DB-4044-4C6A-8ED3-454F4B49FB81}" destId="{3B2EFAF0-D987-46C5-86F7-95D662D6A87E}" srcOrd="0" destOrd="0" presId="urn:microsoft.com/office/officeart/2005/8/layout/cycle5"/>
    <dgm:cxn modelId="{8507DCB1-0F0C-488D-8D75-91EF013F55AC}" type="presOf" srcId="{6A6B1057-9E8D-4352-A0E3-54AB14D53E4C}" destId="{610379A8-F182-4D5E-BEB2-FF31D41617AB}" srcOrd="0" destOrd="0" presId="urn:microsoft.com/office/officeart/2005/8/layout/cycle5"/>
    <dgm:cxn modelId="{D764C26E-926A-4A69-BBB7-D69BA07CF936}" type="presOf" srcId="{146F4AF9-B77F-4E93-A42E-645544D2DFDC}" destId="{3DEE9C60-6A0D-4FF3-8409-5E268B6FE094}" srcOrd="0" destOrd="0" presId="urn:microsoft.com/office/officeart/2005/8/layout/cycle5"/>
    <dgm:cxn modelId="{06C1BC4D-309E-4FF7-B1E3-A5DEE37EBEDC}" type="presOf" srcId="{8F6B6C93-5C96-43FF-A5C1-DD4CC878DC7E}" destId="{AEDF7370-2CD2-4A0A-B9A8-3254D7376C1E}" srcOrd="0" destOrd="0" presId="urn:microsoft.com/office/officeart/2005/8/layout/cycle5"/>
    <dgm:cxn modelId="{3757B18D-068D-484E-A45E-D735E03C210C}" type="presOf" srcId="{EA327F05-B302-4D4B-9CF1-52DEF4D98B4E}" destId="{ACEE68C7-A84C-45E1-B9E5-BE71CED25E37}" srcOrd="0" destOrd="0" presId="urn:microsoft.com/office/officeart/2005/8/layout/cycle5"/>
    <dgm:cxn modelId="{D3C21302-2E81-485E-919A-60312CB3F3BE}" type="presParOf" srcId="{ACEE68C7-A84C-45E1-B9E5-BE71CED25E37}" destId="{BF33FDA6-68B2-4114-95F3-CE7EBB4745F2}" srcOrd="0" destOrd="0" presId="urn:microsoft.com/office/officeart/2005/8/layout/cycle5"/>
    <dgm:cxn modelId="{736D0FCC-870C-4765-A30F-34BC39B61ED6}" type="presParOf" srcId="{ACEE68C7-A84C-45E1-B9E5-BE71CED25E37}" destId="{D5B0DA7B-B81D-4CA1-8799-1171C930736D}" srcOrd="1" destOrd="0" presId="urn:microsoft.com/office/officeart/2005/8/layout/cycle5"/>
    <dgm:cxn modelId="{0CE6BF86-D385-4FB1-90EE-E3832B6C9DD9}" type="presParOf" srcId="{ACEE68C7-A84C-45E1-B9E5-BE71CED25E37}" destId="{B35F367D-0CE2-44A2-9341-81C7113BBCE3}" srcOrd="2" destOrd="0" presId="urn:microsoft.com/office/officeart/2005/8/layout/cycle5"/>
    <dgm:cxn modelId="{DD316B55-7782-4B30-8872-8FC387ACDBE6}" type="presParOf" srcId="{ACEE68C7-A84C-45E1-B9E5-BE71CED25E37}" destId="{3DEE9C60-6A0D-4FF3-8409-5E268B6FE094}" srcOrd="3" destOrd="0" presId="urn:microsoft.com/office/officeart/2005/8/layout/cycle5"/>
    <dgm:cxn modelId="{53F65E96-3C3C-4644-A761-5A64768ABE8C}" type="presParOf" srcId="{ACEE68C7-A84C-45E1-B9E5-BE71CED25E37}" destId="{4E5234BB-C487-4AB3-8C5C-D1FE8015FA79}" srcOrd="4" destOrd="0" presId="urn:microsoft.com/office/officeart/2005/8/layout/cycle5"/>
    <dgm:cxn modelId="{CE13C46D-61AA-4CE8-A47F-F02D599B0D8B}" type="presParOf" srcId="{ACEE68C7-A84C-45E1-B9E5-BE71CED25E37}" destId="{585E65B5-6A37-40D4-BD38-617668B6E7BC}" srcOrd="5" destOrd="0" presId="urn:microsoft.com/office/officeart/2005/8/layout/cycle5"/>
    <dgm:cxn modelId="{F5702A91-7C74-4A83-A643-5452559360E9}" type="presParOf" srcId="{ACEE68C7-A84C-45E1-B9E5-BE71CED25E37}" destId="{AEDF7370-2CD2-4A0A-B9A8-3254D7376C1E}" srcOrd="6" destOrd="0" presId="urn:microsoft.com/office/officeart/2005/8/layout/cycle5"/>
    <dgm:cxn modelId="{F6A2317A-18F5-4BFB-BAB9-AC31641DD910}" type="presParOf" srcId="{ACEE68C7-A84C-45E1-B9E5-BE71CED25E37}" destId="{8B9AA10B-AE34-4B42-8484-DDA2BA05D92D}" srcOrd="7" destOrd="0" presId="urn:microsoft.com/office/officeart/2005/8/layout/cycle5"/>
    <dgm:cxn modelId="{811409CF-41EF-440C-9BDF-22CAADBC4514}" type="presParOf" srcId="{ACEE68C7-A84C-45E1-B9E5-BE71CED25E37}" destId="{3B2EFAF0-D987-46C5-86F7-95D662D6A87E}" srcOrd="8" destOrd="0" presId="urn:microsoft.com/office/officeart/2005/8/layout/cycle5"/>
    <dgm:cxn modelId="{A945AA4A-656D-4CE3-9703-35F925AC7BFC}" type="presParOf" srcId="{ACEE68C7-A84C-45E1-B9E5-BE71CED25E37}" destId="{4EB2F2A9-1E32-46E9-AB20-E9C271CAF28A}" srcOrd="9" destOrd="0" presId="urn:microsoft.com/office/officeart/2005/8/layout/cycle5"/>
    <dgm:cxn modelId="{B79DA265-6CB9-498B-A964-CCE16A77ED69}" type="presParOf" srcId="{ACEE68C7-A84C-45E1-B9E5-BE71CED25E37}" destId="{8D009CF8-610A-4B88-A9D7-8A035E104793}" srcOrd="10" destOrd="0" presId="urn:microsoft.com/office/officeart/2005/8/layout/cycle5"/>
    <dgm:cxn modelId="{CF463AFE-3454-4051-844F-CF2B41A1BDBB}" type="presParOf" srcId="{ACEE68C7-A84C-45E1-B9E5-BE71CED25E37}" destId="{610379A8-F182-4D5E-BEB2-FF31D41617AB}" srcOrd="11" destOrd="0" presId="urn:microsoft.com/office/officeart/2005/8/layout/cycle5"/>
    <dgm:cxn modelId="{88420BB0-78C6-45E8-9F24-90B5AC255345}" type="presParOf" srcId="{ACEE68C7-A84C-45E1-B9E5-BE71CED25E37}" destId="{769942B1-773C-4A83-8F1F-500AA0E4D24E}" srcOrd="12" destOrd="0" presId="urn:microsoft.com/office/officeart/2005/8/layout/cycle5"/>
    <dgm:cxn modelId="{D6AA5C0D-7FA7-4159-9C88-9FA979794954}" type="presParOf" srcId="{ACEE68C7-A84C-45E1-B9E5-BE71CED25E37}" destId="{76388130-B23F-477D-9F79-8CEBCC1707A3}" srcOrd="13" destOrd="0" presId="urn:microsoft.com/office/officeart/2005/8/layout/cycle5"/>
    <dgm:cxn modelId="{49534D5B-7B17-4D3C-81ED-A15033FDBAA2}" type="presParOf" srcId="{ACEE68C7-A84C-45E1-B9E5-BE71CED25E37}" destId="{642762A9-7331-496E-89BE-0623D31BE0D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73174-D69C-467A-916E-A1CE686713C9}">
      <dsp:nvSpPr>
        <dsp:cNvPr id="0" name=""/>
        <dsp:cNvSpPr/>
      </dsp:nvSpPr>
      <dsp:spPr>
        <a:xfrm>
          <a:off x="1" y="0"/>
          <a:ext cx="6159058" cy="363735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7892D-274D-4D06-974A-9E74229995C5}">
      <dsp:nvSpPr>
        <dsp:cNvPr id="0" name=""/>
        <dsp:cNvSpPr/>
      </dsp:nvSpPr>
      <dsp:spPr>
        <a:xfrm>
          <a:off x="10510" y="647478"/>
          <a:ext cx="1908425" cy="14549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15%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dirty="0" smtClean="0"/>
            <a:t>Força de trabalho</a:t>
          </a:r>
          <a:endParaRPr lang="pt-BR" sz="2300" kern="1200" noProof="0" dirty="0"/>
        </a:p>
      </dsp:txBody>
      <dsp:txXfrm>
        <a:off x="81534" y="718502"/>
        <a:ext cx="1766377" cy="1312894"/>
      </dsp:txXfrm>
    </dsp:sp>
    <dsp:sp modelId="{1F61F884-790B-4C82-9063-3CE3D52348AE}">
      <dsp:nvSpPr>
        <dsp:cNvPr id="0" name=""/>
        <dsp:cNvSpPr/>
      </dsp:nvSpPr>
      <dsp:spPr>
        <a:xfrm>
          <a:off x="1988838" y="647478"/>
          <a:ext cx="1908425" cy="1454942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30%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Capital </a:t>
          </a:r>
          <a:r>
            <a:rPr lang="pt-BR" sz="2300" kern="1200" noProof="0" dirty="0" smtClean="0"/>
            <a:t>financeiro</a:t>
          </a:r>
          <a:endParaRPr lang="pt-BR" sz="2300" kern="1200" noProof="0" dirty="0"/>
        </a:p>
      </dsp:txBody>
      <dsp:txXfrm>
        <a:off x="2059862" y="718502"/>
        <a:ext cx="1766377" cy="1312894"/>
      </dsp:txXfrm>
    </dsp:sp>
    <dsp:sp modelId="{F2E9FBB0-C744-42EC-A921-8A084F09D79C}">
      <dsp:nvSpPr>
        <dsp:cNvPr id="0" name=""/>
        <dsp:cNvSpPr/>
      </dsp:nvSpPr>
      <dsp:spPr>
        <a:xfrm>
          <a:off x="3985981" y="647478"/>
          <a:ext cx="2160364" cy="1454942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55%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/>
            <a:t>Conhecimento</a:t>
          </a:r>
          <a:endParaRPr lang="pt-BR" sz="2400" kern="1200" noProof="0" dirty="0"/>
        </a:p>
      </dsp:txBody>
      <dsp:txXfrm>
        <a:off x="4057005" y="718502"/>
        <a:ext cx="2018316" cy="1312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DDD-C008-4620-8ACD-C91393A87463}">
      <dsp:nvSpPr>
        <dsp:cNvPr id="0" name=""/>
        <dsp:cNvSpPr/>
      </dsp:nvSpPr>
      <dsp:spPr>
        <a:xfrm>
          <a:off x="43770" y="180537"/>
          <a:ext cx="3053160" cy="754499"/>
        </a:xfrm>
        <a:prstGeom prst="rect">
          <a:avLst/>
        </a:prstGeom>
        <a:solidFill>
          <a:srgbClr val="4C849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Socialização</a:t>
          </a:r>
          <a:endParaRPr lang="pt-BR" sz="3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70" y="180537"/>
        <a:ext cx="3053160" cy="754499"/>
      </dsp:txXfrm>
    </dsp:sp>
    <dsp:sp modelId="{26F6AACF-55E5-484A-8B08-3B93571EC1F1}">
      <dsp:nvSpPr>
        <dsp:cNvPr id="0" name=""/>
        <dsp:cNvSpPr/>
      </dsp:nvSpPr>
      <dsp:spPr>
        <a:xfrm>
          <a:off x="3132178" y="180537"/>
          <a:ext cx="3053160" cy="75449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Externalização</a:t>
          </a:r>
          <a:endParaRPr lang="pt-BR" sz="3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2178" y="180537"/>
        <a:ext cx="3053160" cy="754499"/>
      </dsp:txXfrm>
    </dsp:sp>
    <dsp:sp modelId="{9E40B70A-3FBB-4293-AE7B-43E80429A431}">
      <dsp:nvSpPr>
        <dsp:cNvPr id="0" name=""/>
        <dsp:cNvSpPr/>
      </dsp:nvSpPr>
      <dsp:spPr>
        <a:xfrm>
          <a:off x="43770" y="1011825"/>
          <a:ext cx="3053160" cy="7544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Internalização</a:t>
          </a:r>
          <a:endParaRPr lang="pt-BR" sz="3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70" y="1011825"/>
        <a:ext cx="3053160" cy="754499"/>
      </dsp:txXfrm>
    </dsp:sp>
    <dsp:sp modelId="{B9EC3108-DCC0-4BB3-9990-41C99EA7B2F2}">
      <dsp:nvSpPr>
        <dsp:cNvPr id="0" name=""/>
        <dsp:cNvSpPr/>
      </dsp:nvSpPr>
      <dsp:spPr>
        <a:xfrm>
          <a:off x="3132178" y="1011825"/>
          <a:ext cx="3053160" cy="754499"/>
        </a:xfrm>
        <a:prstGeom prst="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Combinação</a:t>
          </a:r>
          <a:endParaRPr lang="pt-BR" sz="3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2178" y="1011825"/>
        <a:ext cx="3053160" cy="754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DDD-C008-4620-8ACD-C91393A87463}">
      <dsp:nvSpPr>
        <dsp:cNvPr id="0" name=""/>
        <dsp:cNvSpPr/>
      </dsp:nvSpPr>
      <dsp:spPr>
        <a:xfrm>
          <a:off x="31473" y="158535"/>
          <a:ext cx="2840901" cy="1605986"/>
        </a:xfrm>
        <a:prstGeom prst="rect">
          <a:avLst/>
        </a:prstGeom>
        <a:solidFill>
          <a:srgbClr val="4C849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Socialização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Compartilhamento de experiências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sng" kern="1200" noProof="0" dirty="0" smtClean="0"/>
            <a:t>Tácito - Tácito</a:t>
          </a:r>
          <a:endParaRPr lang="pt-BR" sz="1600" u="sng" kern="1200" noProof="0" dirty="0"/>
        </a:p>
      </dsp:txBody>
      <dsp:txXfrm>
        <a:off x="31473" y="158535"/>
        <a:ext cx="2840901" cy="1605986"/>
      </dsp:txXfrm>
    </dsp:sp>
    <dsp:sp modelId="{26F6AACF-55E5-484A-8B08-3B93571EC1F1}">
      <dsp:nvSpPr>
        <dsp:cNvPr id="0" name=""/>
        <dsp:cNvSpPr/>
      </dsp:nvSpPr>
      <dsp:spPr>
        <a:xfrm>
          <a:off x="2897742" y="158535"/>
          <a:ext cx="2840901" cy="160598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Externalização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Articulação do conhecimento tácito em conceitos explícitos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sng" kern="1200" noProof="0" dirty="0" smtClean="0"/>
            <a:t>Tácito - Explícito</a:t>
          </a:r>
          <a:endParaRPr lang="pt-BR" sz="1600" u="sng" kern="1200" noProof="0" dirty="0"/>
        </a:p>
      </dsp:txBody>
      <dsp:txXfrm>
        <a:off x="2897742" y="158535"/>
        <a:ext cx="2840901" cy="1605986"/>
      </dsp:txXfrm>
    </dsp:sp>
    <dsp:sp modelId="{9E40B70A-3FBB-4293-AE7B-43E80429A431}">
      <dsp:nvSpPr>
        <dsp:cNvPr id="0" name=""/>
        <dsp:cNvSpPr/>
      </dsp:nvSpPr>
      <dsp:spPr>
        <a:xfrm>
          <a:off x="31473" y="1819513"/>
          <a:ext cx="2840901" cy="1605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Internalização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Incorporação do conhecimento explícito no conhecimento tácito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sng" kern="1200" noProof="0" dirty="0" smtClean="0"/>
            <a:t>Explícito - Tácito</a:t>
          </a:r>
          <a:endParaRPr lang="pt-BR" sz="1600" u="sng" kern="1200" noProof="0" dirty="0"/>
        </a:p>
      </dsp:txBody>
      <dsp:txXfrm>
        <a:off x="31473" y="1819513"/>
        <a:ext cx="2840901" cy="1605986"/>
      </dsp:txXfrm>
    </dsp:sp>
    <dsp:sp modelId="{B9EC3108-DCC0-4BB3-9990-41C99EA7B2F2}">
      <dsp:nvSpPr>
        <dsp:cNvPr id="0" name=""/>
        <dsp:cNvSpPr/>
      </dsp:nvSpPr>
      <dsp:spPr>
        <a:xfrm>
          <a:off x="2897742" y="1819513"/>
          <a:ext cx="2840901" cy="1605986"/>
        </a:xfrm>
        <a:prstGeom prst="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Sistematização de conceitos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sng" kern="1200" noProof="0" dirty="0" smtClean="0"/>
            <a:t>Explícito - Explícito</a:t>
          </a:r>
          <a:endParaRPr lang="pt-BR" sz="1600" u="sng" kern="1200" noProof="0" dirty="0"/>
        </a:p>
      </dsp:txBody>
      <dsp:txXfrm>
        <a:off x="2897742" y="1819513"/>
        <a:ext cx="2840901" cy="1605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FDA6-68B2-4114-95F3-CE7EBB4745F2}">
      <dsp:nvSpPr>
        <dsp:cNvPr id="0" name=""/>
        <dsp:cNvSpPr/>
      </dsp:nvSpPr>
      <dsp:spPr>
        <a:xfrm>
          <a:off x="555892" y="687"/>
          <a:ext cx="354368" cy="230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1</a:t>
          </a:r>
          <a:endParaRPr lang="es-ES" sz="900" kern="1200" dirty="0"/>
        </a:p>
      </dsp:txBody>
      <dsp:txXfrm>
        <a:off x="567136" y="11931"/>
        <a:ext cx="331880" cy="207851"/>
      </dsp:txXfrm>
    </dsp:sp>
    <dsp:sp modelId="{B35F367D-0CE2-44A2-9341-81C7113BBCE3}">
      <dsp:nvSpPr>
        <dsp:cNvPr id="0" name=""/>
        <dsp:cNvSpPr/>
      </dsp:nvSpPr>
      <dsp:spPr>
        <a:xfrm>
          <a:off x="273113" y="115857"/>
          <a:ext cx="919926" cy="919926"/>
        </a:xfrm>
        <a:custGeom>
          <a:avLst/>
          <a:gdLst/>
          <a:ahLst/>
          <a:cxnLst/>
          <a:rect l="0" t="0" r="0" b="0"/>
          <a:pathLst>
            <a:path>
              <a:moveTo>
                <a:pt x="684564" y="58565"/>
              </a:moveTo>
              <a:arcTo wR="459963" hR="459963" stAng="17953745" swAng="12110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E9C60-6A0D-4FF3-8409-5E268B6FE094}">
      <dsp:nvSpPr>
        <dsp:cNvPr id="0" name=""/>
        <dsp:cNvSpPr/>
      </dsp:nvSpPr>
      <dsp:spPr>
        <a:xfrm>
          <a:off x="993343" y="318514"/>
          <a:ext cx="354368" cy="2303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2</a:t>
          </a:r>
          <a:endParaRPr lang="es-ES" sz="900" kern="1200" dirty="0"/>
        </a:p>
      </dsp:txBody>
      <dsp:txXfrm>
        <a:off x="1004587" y="329758"/>
        <a:ext cx="331880" cy="207851"/>
      </dsp:txXfrm>
    </dsp:sp>
    <dsp:sp modelId="{585E65B5-6A37-40D4-BD38-617668B6E7BC}">
      <dsp:nvSpPr>
        <dsp:cNvPr id="0" name=""/>
        <dsp:cNvSpPr/>
      </dsp:nvSpPr>
      <dsp:spPr>
        <a:xfrm>
          <a:off x="273113" y="115857"/>
          <a:ext cx="919926" cy="919926"/>
        </a:xfrm>
        <a:custGeom>
          <a:avLst/>
          <a:gdLst/>
          <a:ahLst/>
          <a:cxnLst/>
          <a:rect l="0" t="0" r="0" b="0"/>
          <a:pathLst>
            <a:path>
              <a:moveTo>
                <a:pt x="918821" y="491824"/>
              </a:moveTo>
              <a:arcTo wR="459963" hR="459963" stAng="21838324" swAng="135934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F7370-2CD2-4A0A-B9A8-3254D7376C1E}">
      <dsp:nvSpPr>
        <dsp:cNvPr id="0" name=""/>
        <dsp:cNvSpPr/>
      </dsp:nvSpPr>
      <dsp:spPr>
        <a:xfrm>
          <a:off x="826252" y="832769"/>
          <a:ext cx="354368" cy="2303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3</a:t>
          </a:r>
          <a:endParaRPr lang="es-ES" sz="900" kern="1200" dirty="0"/>
        </a:p>
      </dsp:txBody>
      <dsp:txXfrm>
        <a:off x="837496" y="844013"/>
        <a:ext cx="331880" cy="207851"/>
      </dsp:txXfrm>
    </dsp:sp>
    <dsp:sp modelId="{3B2EFAF0-D987-46C5-86F7-95D662D6A87E}">
      <dsp:nvSpPr>
        <dsp:cNvPr id="0" name=""/>
        <dsp:cNvSpPr/>
      </dsp:nvSpPr>
      <dsp:spPr>
        <a:xfrm>
          <a:off x="273113" y="115857"/>
          <a:ext cx="919926" cy="919926"/>
        </a:xfrm>
        <a:custGeom>
          <a:avLst/>
          <a:gdLst/>
          <a:ahLst/>
          <a:cxnLst/>
          <a:rect l="0" t="0" r="0" b="0"/>
          <a:pathLst>
            <a:path>
              <a:moveTo>
                <a:pt x="516375" y="916453"/>
              </a:moveTo>
              <a:arcTo wR="459963" hR="459963" stAng="4977313" swAng="8453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2F2A9-1E32-46E9-AB20-E9C271CAF28A}">
      <dsp:nvSpPr>
        <dsp:cNvPr id="0" name=""/>
        <dsp:cNvSpPr/>
      </dsp:nvSpPr>
      <dsp:spPr>
        <a:xfrm>
          <a:off x="285532" y="832769"/>
          <a:ext cx="354368" cy="2303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4</a:t>
          </a:r>
          <a:endParaRPr lang="es-ES" sz="900" kern="1200" dirty="0"/>
        </a:p>
      </dsp:txBody>
      <dsp:txXfrm>
        <a:off x="296776" y="844013"/>
        <a:ext cx="331880" cy="207851"/>
      </dsp:txXfrm>
    </dsp:sp>
    <dsp:sp modelId="{610379A8-F182-4D5E-BEB2-FF31D41617AB}">
      <dsp:nvSpPr>
        <dsp:cNvPr id="0" name=""/>
        <dsp:cNvSpPr/>
      </dsp:nvSpPr>
      <dsp:spPr>
        <a:xfrm>
          <a:off x="273113" y="115857"/>
          <a:ext cx="919926" cy="919926"/>
        </a:xfrm>
        <a:custGeom>
          <a:avLst/>
          <a:gdLst/>
          <a:ahLst/>
          <a:cxnLst/>
          <a:rect l="0" t="0" r="0" b="0"/>
          <a:pathLst>
            <a:path>
              <a:moveTo>
                <a:pt x="48785" y="666115"/>
              </a:moveTo>
              <a:arcTo wR="459963" hR="459963" stAng="9202330" swAng="135934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942B1-773C-4A83-8F1F-500AA0E4D24E}">
      <dsp:nvSpPr>
        <dsp:cNvPr id="0" name=""/>
        <dsp:cNvSpPr/>
      </dsp:nvSpPr>
      <dsp:spPr>
        <a:xfrm>
          <a:off x="118441" y="318514"/>
          <a:ext cx="354368" cy="2303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5</a:t>
          </a:r>
          <a:endParaRPr lang="es-ES" sz="900" kern="1200" dirty="0"/>
        </a:p>
      </dsp:txBody>
      <dsp:txXfrm>
        <a:off x="129685" y="329758"/>
        <a:ext cx="331880" cy="207851"/>
      </dsp:txXfrm>
    </dsp:sp>
    <dsp:sp modelId="{642762A9-7331-496E-89BE-0623D31BE0DD}">
      <dsp:nvSpPr>
        <dsp:cNvPr id="0" name=""/>
        <dsp:cNvSpPr/>
      </dsp:nvSpPr>
      <dsp:spPr>
        <a:xfrm>
          <a:off x="273113" y="115857"/>
          <a:ext cx="919926" cy="919926"/>
        </a:xfrm>
        <a:custGeom>
          <a:avLst/>
          <a:gdLst/>
          <a:ahLst/>
          <a:cxnLst/>
          <a:rect l="0" t="0" r="0" b="0"/>
          <a:pathLst>
            <a:path>
              <a:moveTo>
                <a:pt x="110657" y="160711"/>
              </a:moveTo>
              <a:arcTo wR="459963" hR="459963" stAng="13235208" swAng="121104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74AE-82A5-45AE-AF7C-E0837671AB8A}" type="datetimeFigureOut">
              <a:rPr lang="pt-BR" smtClean="0"/>
              <a:t>11/09/2019</a:t>
            </a:fld>
            <a:endParaRPr lang="pt-B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A491-13BC-4E1D-A5B6-9D82CF3CD3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27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0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3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6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0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6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EB07-0880-4617-9A90-8E91DE86AC67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44A6-73C4-418E-9833-8C3BFA559B2B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5F0-70A7-4E46-B692-43B7ABEC74CA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B182-DFB1-4E6A-9EDF-028E3DEE6252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958364"/>
            <a:ext cx="9158748" cy="41851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595B-FE25-45E9-9C88-4DC7B00CF597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232898" y="1330988"/>
            <a:ext cx="7925849" cy="3822786"/>
          </a:xfrm>
          <a:custGeom>
            <a:avLst/>
            <a:gdLst>
              <a:gd name="connsiteX0" fmla="*/ 0 w 9158748"/>
              <a:gd name="connsiteY0" fmla="*/ 0 h 3812512"/>
              <a:gd name="connsiteX1" fmla="*/ 9158748 w 9158748"/>
              <a:gd name="connsiteY1" fmla="*/ 0 h 3812512"/>
              <a:gd name="connsiteX2" fmla="*/ 9158748 w 9158748"/>
              <a:gd name="connsiteY2" fmla="*/ 3812512 h 3812512"/>
              <a:gd name="connsiteX3" fmla="*/ 0 w 9158748"/>
              <a:gd name="connsiteY3" fmla="*/ 3812512 h 3812512"/>
              <a:gd name="connsiteX4" fmla="*/ 0 w 9158748"/>
              <a:gd name="connsiteY4" fmla="*/ 0 h 3812512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702103 w 9158748"/>
              <a:gd name="connsiteY3" fmla="*/ 3822786 h 3822786"/>
              <a:gd name="connsiteX4" fmla="*/ 0 w 9158748"/>
              <a:gd name="connsiteY4" fmla="*/ 0 h 3822786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260314 w 9158748"/>
              <a:gd name="connsiteY3" fmla="*/ 3822786 h 3822786"/>
              <a:gd name="connsiteX4" fmla="*/ 0 w 9158748"/>
              <a:gd name="connsiteY4" fmla="*/ 0 h 3822786"/>
              <a:gd name="connsiteX0" fmla="*/ 0 w 7710092"/>
              <a:gd name="connsiteY0" fmla="*/ 472611 h 3822786"/>
              <a:gd name="connsiteX1" fmla="*/ 7710092 w 7710092"/>
              <a:gd name="connsiteY1" fmla="*/ 0 h 3822786"/>
              <a:gd name="connsiteX2" fmla="*/ 7710092 w 7710092"/>
              <a:gd name="connsiteY2" fmla="*/ 3812512 h 3822786"/>
              <a:gd name="connsiteX3" fmla="*/ 811658 w 7710092"/>
              <a:gd name="connsiteY3" fmla="*/ 3822786 h 3822786"/>
              <a:gd name="connsiteX4" fmla="*/ 0 w 7710092"/>
              <a:gd name="connsiteY4" fmla="*/ 472611 h 3822786"/>
              <a:gd name="connsiteX0" fmla="*/ 0 w 7925849"/>
              <a:gd name="connsiteY0" fmla="*/ 92467 h 3822786"/>
              <a:gd name="connsiteX1" fmla="*/ 7925849 w 7925849"/>
              <a:gd name="connsiteY1" fmla="*/ 0 h 3822786"/>
              <a:gd name="connsiteX2" fmla="*/ 7925849 w 7925849"/>
              <a:gd name="connsiteY2" fmla="*/ 3812512 h 3822786"/>
              <a:gd name="connsiteX3" fmla="*/ 1027415 w 7925849"/>
              <a:gd name="connsiteY3" fmla="*/ 3822786 h 3822786"/>
              <a:gd name="connsiteX4" fmla="*/ 0 w 7925849"/>
              <a:gd name="connsiteY4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849" h="3822786">
                <a:moveTo>
                  <a:pt x="0" y="92467"/>
                </a:moveTo>
                <a:lnTo>
                  <a:pt x="3870121" y="38231"/>
                </a:lnTo>
                <a:cubicBezTo>
                  <a:pt x="5460155" y="-3088"/>
                  <a:pt x="6573940" y="12744"/>
                  <a:pt x="7925849" y="0"/>
                </a:cubicBezTo>
                <a:lnTo>
                  <a:pt x="7925849" y="3812512"/>
                </a:lnTo>
                <a:lnTo>
                  <a:pt x="1027415" y="3822786"/>
                </a:lnTo>
                <a:lnTo>
                  <a:pt x="0" y="92467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712-99D7-4690-86E5-0EB8B724C6D5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ángulo 6"/>
          <p:cNvSpPr/>
          <p:nvPr userDrawn="1"/>
        </p:nvSpPr>
        <p:spPr>
          <a:xfrm>
            <a:off x="831797" y="-1"/>
            <a:ext cx="8340779" cy="545719"/>
          </a:xfrm>
          <a:custGeom>
            <a:avLst/>
            <a:gdLst>
              <a:gd name="connsiteX0" fmla="*/ 0 w 9158748"/>
              <a:gd name="connsiteY0" fmla="*/ 0 h 3812512"/>
              <a:gd name="connsiteX1" fmla="*/ 9158748 w 9158748"/>
              <a:gd name="connsiteY1" fmla="*/ 0 h 3812512"/>
              <a:gd name="connsiteX2" fmla="*/ 9158748 w 9158748"/>
              <a:gd name="connsiteY2" fmla="*/ 3812512 h 3812512"/>
              <a:gd name="connsiteX3" fmla="*/ 0 w 9158748"/>
              <a:gd name="connsiteY3" fmla="*/ 3812512 h 3812512"/>
              <a:gd name="connsiteX4" fmla="*/ 0 w 9158748"/>
              <a:gd name="connsiteY4" fmla="*/ 0 h 3812512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702103 w 9158748"/>
              <a:gd name="connsiteY3" fmla="*/ 3822786 h 3822786"/>
              <a:gd name="connsiteX4" fmla="*/ 0 w 9158748"/>
              <a:gd name="connsiteY4" fmla="*/ 0 h 3822786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260314 w 9158748"/>
              <a:gd name="connsiteY3" fmla="*/ 3822786 h 3822786"/>
              <a:gd name="connsiteX4" fmla="*/ 0 w 9158748"/>
              <a:gd name="connsiteY4" fmla="*/ 0 h 3822786"/>
              <a:gd name="connsiteX0" fmla="*/ 0 w 7710092"/>
              <a:gd name="connsiteY0" fmla="*/ 472611 h 3822786"/>
              <a:gd name="connsiteX1" fmla="*/ 7710092 w 7710092"/>
              <a:gd name="connsiteY1" fmla="*/ 0 h 3822786"/>
              <a:gd name="connsiteX2" fmla="*/ 7710092 w 7710092"/>
              <a:gd name="connsiteY2" fmla="*/ 3812512 h 3822786"/>
              <a:gd name="connsiteX3" fmla="*/ 811658 w 7710092"/>
              <a:gd name="connsiteY3" fmla="*/ 3822786 h 3822786"/>
              <a:gd name="connsiteX4" fmla="*/ 0 w 7710092"/>
              <a:gd name="connsiteY4" fmla="*/ 472611 h 3822786"/>
              <a:gd name="connsiteX0" fmla="*/ 0 w 7925849"/>
              <a:gd name="connsiteY0" fmla="*/ 92467 h 3822786"/>
              <a:gd name="connsiteX1" fmla="*/ 7925849 w 7925849"/>
              <a:gd name="connsiteY1" fmla="*/ 0 h 3822786"/>
              <a:gd name="connsiteX2" fmla="*/ 7925849 w 7925849"/>
              <a:gd name="connsiteY2" fmla="*/ 3812512 h 3822786"/>
              <a:gd name="connsiteX3" fmla="*/ 1027415 w 7925849"/>
              <a:gd name="connsiteY3" fmla="*/ 3822786 h 3822786"/>
              <a:gd name="connsiteX4" fmla="*/ 0 w 7925849"/>
              <a:gd name="connsiteY4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  <a:gd name="connsiteX0" fmla="*/ 0 w 7898696"/>
              <a:gd name="connsiteY0" fmla="*/ 4327 h 3822786"/>
              <a:gd name="connsiteX1" fmla="*/ 3842968 w 7898696"/>
              <a:gd name="connsiteY1" fmla="*/ 38231 h 3822786"/>
              <a:gd name="connsiteX2" fmla="*/ 7898696 w 7898696"/>
              <a:gd name="connsiteY2" fmla="*/ 0 h 3822786"/>
              <a:gd name="connsiteX3" fmla="*/ 7898696 w 7898696"/>
              <a:gd name="connsiteY3" fmla="*/ 3812512 h 3822786"/>
              <a:gd name="connsiteX4" fmla="*/ 1000262 w 7898696"/>
              <a:gd name="connsiteY4" fmla="*/ 3822786 h 3822786"/>
              <a:gd name="connsiteX5" fmla="*/ 0 w 7898696"/>
              <a:gd name="connsiteY5" fmla="*/ 4327 h 3822786"/>
              <a:gd name="connsiteX0" fmla="*/ 0 w 7898696"/>
              <a:gd name="connsiteY0" fmla="*/ 13304 h 3831763"/>
              <a:gd name="connsiteX1" fmla="*/ 3815814 w 7898696"/>
              <a:gd name="connsiteY1" fmla="*/ 17828 h 3831763"/>
              <a:gd name="connsiteX2" fmla="*/ 7898696 w 7898696"/>
              <a:gd name="connsiteY2" fmla="*/ 8977 h 3831763"/>
              <a:gd name="connsiteX3" fmla="*/ 7898696 w 7898696"/>
              <a:gd name="connsiteY3" fmla="*/ 3821489 h 3831763"/>
              <a:gd name="connsiteX4" fmla="*/ 1000262 w 7898696"/>
              <a:gd name="connsiteY4" fmla="*/ 3831763 h 3831763"/>
              <a:gd name="connsiteX5" fmla="*/ 0 w 7898696"/>
              <a:gd name="connsiteY5" fmla="*/ 13304 h 3831763"/>
              <a:gd name="connsiteX0" fmla="*/ 0 w 7898696"/>
              <a:gd name="connsiteY0" fmla="*/ 4327 h 3822786"/>
              <a:gd name="connsiteX1" fmla="*/ 7898696 w 7898696"/>
              <a:gd name="connsiteY1" fmla="*/ 0 h 3822786"/>
              <a:gd name="connsiteX2" fmla="*/ 7898696 w 7898696"/>
              <a:gd name="connsiteY2" fmla="*/ 3812512 h 3822786"/>
              <a:gd name="connsiteX3" fmla="*/ 1000262 w 7898696"/>
              <a:gd name="connsiteY3" fmla="*/ 3822786 h 3822786"/>
              <a:gd name="connsiteX4" fmla="*/ 0 w 7898696"/>
              <a:gd name="connsiteY4" fmla="*/ 4327 h 3822786"/>
              <a:gd name="connsiteX0" fmla="*/ 0 w 7898696"/>
              <a:gd name="connsiteY0" fmla="*/ 4327 h 3812512"/>
              <a:gd name="connsiteX1" fmla="*/ 7898696 w 7898696"/>
              <a:gd name="connsiteY1" fmla="*/ 0 h 3812512"/>
              <a:gd name="connsiteX2" fmla="*/ 7898696 w 7898696"/>
              <a:gd name="connsiteY2" fmla="*/ 3812512 h 3812512"/>
              <a:gd name="connsiteX3" fmla="*/ 149453 w 7898696"/>
              <a:gd name="connsiteY3" fmla="*/ 551784 h 3812512"/>
              <a:gd name="connsiteX4" fmla="*/ 0 w 7898696"/>
              <a:gd name="connsiteY4" fmla="*/ 4327 h 3812512"/>
              <a:gd name="connsiteX0" fmla="*/ 0 w 7898696"/>
              <a:gd name="connsiteY0" fmla="*/ 4327 h 727586"/>
              <a:gd name="connsiteX1" fmla="*/ 7898696 w 7898696"/>
              <a:gd name="connsiteY1" fmla="*/ 0 h 727586"/>
              <a:gd name="connsiteX2" fmla="*/ 7898696 w 7898696"/>
              <a:gd name="connsiteY2" fmla="*/ 727586 h 727586"/>
              <a:gd name="connsiteX3" fmla="*/ 149453 w 7898696"/>
              <a:gd name="connsiteY3" fmla="*/ 551784 h 727586"/>
              <a:gd name="connsiteX4" fmla="*/ 0 w 7898696"/>
              <a:gd name="connsiteY4" fmla="*/ 4327 h 727586"/>
              <a:gd name="connsiteX0" fmla="*/ 0 w 7898696"/>
              <a:gd name="connsiteY0" fmla="*/ 4327 h 551784"/>
              <a:gd name="connsiteX1" fmla="*/ 7898696 w 7898696"/>
              <a:gd name="connsiteY1" fmla="*/ 0 h 551784"/>
              <a:gd name="connsiteX2" fmla="*/ 7880594 w 7898696"/>
              <a:gd name="connsiteY2" fmla="*/ 492544 h 551784"/>
              <a:gd name="connsiteX3" fmla="*/ 149453 w 7898696"/>
              <a:gd name="connsiteY3" fmla="*/ 551784 h 551784"/>
              <a:gd name="connsiteX4" fmla="*/ 0 w 7898696"/>
              <a:gd name="connsiteY4" fmla="*/ 4327 h 551784"/>
              <a:gd name="connsiteX0" fmla="*/ 0 w 7898696"/>
              <a:gd name="connsiteY0" fmla="*/ 4327 h 570892"/>
              <a:gd name="connsiteX1" fmla="*/ 7898696 w 7898696"/>
              <a:gd name="connsiteY1" fmla="*/ 0 h 570892"/>
              <a:gd name="connsiteX2" fmla="*/ 7871543 w 7898696"/>
              <a:gd name="connsiteY2" fmla="*/ 570892 h 570892"/>
              <a:gd name="connsiteX3" fmla="*/ 149453 w 7898696"/>
              <a:gd name="connsiteY3" fmla="*/ 551784 h 570892"/>
              <a:gd name="connsiteX4" fmla="*/ 0 w 7898696"/>
              <a:gd name="connsiteY4" fmla="*/ 4327 h 570892"/>
              <a:gd name="connsiteX0" fmla="*/ 0 w 7898696"/>
              <a:gd name="connsiteY0" fmla="*/ 4327 h 551784"/>
              <a:gd name="connsiteX1" fmla="*/ 7898696 w 7898696"/>
              <a:gd name="connsiteY1" fmla="*/ 0 h 551784"/>
              <a:gd name="connsiteX2" fmla="*/ 7889646 w 7898696"/>
              <a:gd name="connsiteY2" fmla="*/ 512131 h 551784"/>
              <a:gd name="connsiteX3" fmla="*/ 149453 w 7898696"/>
              <a:gd name="connsiteY3" fmla="*/ 551784 h 551784"/>
              <a:gd name="connsiteX4" fmla="*/ 0 w 7898696"/>
              <a:gd name="connsiteY4" fmla="*/ 4327 h 551784"/>
              <a:gd name="connsiteX0" fmla="*/ 0 w 7925850"/>
              <a:gd name="connsiteY0" fmla="*/ 4327 h 561098"/>
              <a:gd name="connsiteX1" fmla="*/ 7898696 w 7925850"/>
              <a:gd name="connsiteY1" fmla="*/ 0 h 561098"/>
              <a:gd name="connsiteX2" fmla="*/ 7925850 w 7925850"/>
              <a:gd name="connsiteY2" fmla="*/ 561098 h 561098"/>
              <a:gd name="connsiteX3" fmla="*/ 149453 w 7925850"/>
              <a:gd name="connsiteY3" fmla="*/ 551784 h 561098"/>
              <a:gd name="connsiteX4" fmla="*/ 0 w 7925850"/>
              <a:gd name="connsiteY4" fmla="*/ 4327 h 5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5850" h="561098">
                <a:moveTo>
                  <a:pt x="0" y="4327"/>
                </a:moveTo>
                <a:lnTo>
                  <a:pt x="7898696" y="0"/>
                </a:lnTo>
                <a:lnTo>
                  <a:pt x="7925850" y="561098"/>
                </a:lnTo>
                <a:lnTo>
                  <a:pt x="149453" y="551784"/>
                </a:lnTo>
                <a:lnTo>
                  <a:pt x="0" y="4327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-9525" y="943795"/>
            <a:ext cx="9179092" cy="4218005"/>
          </a:xfrm>
          <a:custGeom>
            <a:avLst/>
            <a:gdLst>
              <a:gd name="connsiteX0" fmla="*/ 0 w 9158748"/>
              <a:gd name="connsiteY0" fmla="*/ 0 h 3812512"/>
              <a:gd name="connsiteX1" fmla="*/ 9158748 w 9158748"/>
              <a:gd name="connsiteY1" fmla="*/ 0 h 3812512"/>
              <a:gd name="connsiteX2" fmla="*/ 9158748 w 9158748"/>
              <a:gd name="connsiteY2" fmla="*/ 3812512 h 3812512"/>
              <a:gd name="connsiteX3" fmla="*/ 0 w 9158748"/>
              <a:gd name="connsiteY3" fmla="*/ 3812512 h 3812512"/>
              <a:gd name="connsiteX4" fmla="*/ 0 w 9158748"/>
              <a:gd name="connsiteY4" fmla="*/ 0 h 3812512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702103 w 9158748"/>
              <a:gd name="connsiteY3" fmla="*/ 3822786 h 3822786"/>
              <a:gd name="connsiteX4" fmla="*/ 0 w 9158748"/>
              <a:gd name="connsiteY4" fmla="*/ 0 h 3822786"/>
              <a:gd name="connsiteX0" fmla="*/ 0 w 9158748"/>
              <a:gd name="connsiteY0" fmla="*/ 0 h 3822786"/>
              <a:gd name="connsiteX1" fmla="*/ 9158748 w 9158748"/>
              <a:gd name="connsiteY1" fmla="*/ 0 h 3822786"/>
              <a:gd name="connsiteX2" fmla="*/ 9158748 w 9158748"/>
              <a:gd name="connsiteY2" fmla="*/ 3812512 h 3822786"/>
              <a:gd name="connsiteX3" fmla="*/ 2260314 w 9158748"/>
              <a:gd name="connsiteY3" fmla="*/ 3822786 h 3822786"/>
              <a:gd name="connsiteX4" fmla="*/ 0 w 9158748"/>
              <a:gd name="connsiteY4" fmla="*/ 0 h 3822786"/>
              <a:gd name="connsiteX0" fmla="*/ 0 w 7710092"/>
              <a:gd name="connsiteY0" fmla="*/ 472611 h 3822786"/>
              <a:gd name="connsiteX1" fmla="*/ 7710092 w 7710092"/>
              <a:gd name="connsiteY1" fmla="*/ 0 h 3822786"/>
              <a:gd name="connsiteX2" fmla="*/ 7710092 w 7710092"/>
              <a:gd name="connsiteY2" fmla="*/ 3812512 h 3822786"/>
              <a:gd name="connsiteX3" fmla="*/ 811658 w 7710092"/>
              <a:gd name="connsiteY3" fmla="*/ 3822786 h 3822786"/>
              <a:gd name="connsiteX4" fmla="*/ 0 w 7710092"/>
              <a:gd name="connsiteY4" fmla="*/ 472611 h 3822786"/>
              <a:gd name="connsiteX0" fmla="*/ 0 w 7925849"/>
              <a:gd name="connsiteY0" fmla="*/ 92467 h 3822786"/>
              <a:gd name="connsiteX1" fmla="*/ 7925849 w 7925849"/>
              <a:gd name="connsiteY1" fmla="*/ 0 h 3822786"/>
              <a:gd name="connsiteX2" fmla="*/ 7925849 w 7925849"/>
              <a:gd name="connsiteY2" fmla="*/ 3812512 h 3822786"/>
              <a:gd name="connsiteX3" fmla="*/ 1027415 w 7925849"/>
              <a:gd name="connsiteY3" fmla="*/ 3822786 h 3822786"/>
              <a:gd name="connsiteX4" fmla="*/ 0 w 7925849"/>
              <a:gd name="connsiteY4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  <a:gd name="connsiteX0" fmla="*/ 0 w 7925849"/>
              <a:gd name="connsiteY0" fmla="*/ 92467 h 3822786"/>
              <a:gd name="connsiteX1" fmla="*/ 3870121 w 7925849"/>
              <a:gd name="connsiteY1" fmla="*/ 38231 h 3822786"/>
              <a:gd name="connsiteX2" fmla="*/ 7925849 w 7925849"/>
              <a:gd name="connsiteY2" fmla="*/ 0 h 3822786"/>
              <a:gd name="connsiteX3" fmla="*/ 7925849 w 7925849"/>
              <a:gd name="connsiteY3" fmla="*/ 3812512 h 3822786"/>
              <a:gd name="connsiteX4" fmla="*/ 1027415 w 7925849"/>
              <a:gd name="connsiteY4" fmla="*/ 3822786 h 3822786"/>
              <a:gd name="connsiteX5" fmla="*/ 0 w 7925849"/>
              <a:gd name="connsiteY5" fmla="*/ 92467 h 3822786"/>
              <a:gd name="connsiteX0" fmla="*/ 0 w 7925849"/>
              <a:gd name="connsiteY0" fmla="*/ 132598 h 3862917"/>
              <a:gd name="connsiteX1" fmla="*/ 4894155 w 7925849"/>
              <a:gd name="connsiteY1" fmla="*/ 11687 h 3862917"/>
              <a:gd name="connsiteX2" fmla="*/ 7925849 w 7925849"/>
              <a:gd name="connsiteY2" fmla="*/ 40131 h 3862917"/>
              <a:gd name="connsiteX3" fmla="*/ 7925849 w 7925849"/>
              <a:gd name="connsiteY3" fmla="*/ 3852643 h 3862917"/>
              <a:gd name="connsiteX4" fmla="*/ 1027415 w 7925849"/>
              <a:gd name="connsiteY4" fmla="*/ 3862917 h 3862917"/>
              <a:gd name="connsiteX5" fmla="*/ 0 w 7925849"/>
              <a:gd name="connsiteY5" fmla="*/ 132598 h 3862917"/>
              <a:gd name="connsiteX0" fmla="*/ 0 w 8017429"/>
              <a:gd name="connsiteY0" fmla="*/ 8773 h 3862917"/>
              <a:gd name="connsiteX1" fmla="*/ 4985735 w 8017429"/>
              <a:gd name="connsiteY1" fmla="*/ 11687 h 3862917"/>
              <a:gd name="connsiteX2" fmla="*/ 8017429 w 8017429"/>
              <a:gd name="connsiteY2" fmla="*/ 40131 h 3862917"/>
              <a:gd name="connsiteX3" fmla="*/ 8017429 w 8017429"/>
              <a:gd name="connsiteY3" fmla="*/ 3852643 h 3862917"/>
              <a:gd name="connsiteX4" fmla="*/ 1118995 w 8017429"/>
              <a:gd name="connsiteY4" fmla="*/ 3862917 h 3862917"/>
              <a:gd name="connsiteX5" fmla="*/ 0 w 8017429"/>
              <a:gd name="connsiteY5" fmla="*/ 8773 h 3862917"/>
              <a:gd name="connsiteX0" fmla="*/ 0 w 8017429"/>
              <a:gd name="connsiteY0" fmla="*/ 8773 h 3853392"/>
              <a:gd name="connsiteX1" fmla="*/ 4985735 w 8017429"/>
              <a:gd name="connsiteY1" fmla="*/ 11687 h 3853392"/>
              <a:gd name="connsiteX2" fmla="*/ 8017429 w 8017429"/>
              <a:gd name="connsiteY2" fmla="*/ 40131 h 3853392"/>
              <a:gd name="connsiteX3" fmla="*/ 8017429 w 8017429"/>
              <a:gd name="connsiteY3" fmla="*/ 3852643 h 3853392"/>
              <a:gd name="connsiteX4" fmla="*/ 45009 w 8017429"/>
              <a:gd name="connsiteY4" fmla="*/ 3853392 h 3853392"/>
              <a:gd name="connsiteX5" fmla="*/ 0 w 8017429"/>
              <a:gd name="connsiteY5" fmla="*/ 8773 h 3853392"/>
              <a:gd name="connsiteX0" fmla="*/ 0 w 8017429"/>
              <a:gd name="connsiteY0" fmla="*/ 8773 h 3862917"/>
              <a:gd name="connsiteX1" fmla="*/ 4985735 w 8017429"/>
              <a:gd name="connsiteY1" fmla="*/ 11687 h 3862917"/>
              <a:gd name="connsiteX2" fmla="*/ 8017429 w 8017429"/>
              <a:gd name="connsiteY2" fmla="*/ 40131 h 3862917"/>
              <a:gd name="connsiteX3" fmla="*/ 8017429 w 8017429"/>
              <a:gd name="connsiteY3" fmla="*/ 3852643 h 3862917"/>
              <a:gd name="connsiteX4" fmla="*/ 11707 w 8017429"/>
              <a:gd name="connsiteY4" fmla="*/ 3862917 h 3862917"/>
              <a:gd name="connsiteX5" fmla="*/ 0 w 8017429"/>
              <a:gd name="connsiteY5" fmla="*/ 8773 h 3862917"/>
              <a:gd name="connsiteX0" fmla="*/ 5696 w 8006474"/>
              <a:gd name="connsiteY0" fmla="*/ 8773 h 3862917"/>
              <a:gd name="connsiteX1" fmla="*/ 4974780 w 8006474"/>
              <a:gd name="connsiteY1" fmla="*/ 11687 h 3862917"/>
              <a:gd name="connsiteX2" fmla="*/ 8006474 w 8006474"/>
              <a:gd name="connsiteY2" fmla="*/ 40131 h 3862917"/>
              <a:gd name="connsiteX3" fmla="*/ 8006474 w 8006474"/>
              <a:gd name="connsiteY3" fmla="*/ 3852643 h 3862917"/>
              <a:gd name="connsiteX4" fmla="*/ 752 w 8006474"/>
              <a:gd name="connsiteY4" fmla="*/ 3862917 h 3862917"/>
              <a:gd name="connsiteX5" fmla="*/ 5696 w 8006474"/>
              <a:gd name="connsiteY5" fmla="*/ 8773 h 3862917"/>
              <a:gd name="connsiteX0" fmla="*/ 5696 w 8014799"/>
              <a:gd name="connsiteY0" fmla="*/ 8773 h 3881218"/>
              <a:gd name="connsiteX1" fmla="*/ 4974780 w 8014799"/>
              <a:gd name="connsiteY1" fmla="*/ 11687 h 3881218"/>
              <a:gd name="connsiteX2" fmla="*/ 8006474 w 8014799"/>
              <a:gd name="connsiteY2" fmla="*/ 40131 h 3881218"/>
              <a:gd name="connsiteX3" fmla="*/ 8014799 w 8014799"/>
              <a:gd name="connsiteY3" fmla="*/ 3881218 h 3881218"/>
              <a:gd name="connsiteX4" fmla="*/ 752 w 8014799"/>
              <a:gd name="connsiteY4" fmla="*/ 3862917 h 3881218"/>
              <a:gd name="connsiteX5" fmla="*/ 5696 w 8014799"/>
              <a:gd name="connsiteY5" fmla="*/ 8773 h 3881218"/>
              <a:gd name="connsiteX0" fmla="*/ 5696 w 8014799"/>
              <a:gd name="connsiteY0" fmla="*/ 360202 h 4232647"/>
              <a:gd name="connsiteX1" fmla="*/ 4974780 w 8014799"/>
              <a:gd name="connsiteY1" fmla="*/ 363116 h 4232647"/>
              <a:gd name="connsiteX2" fmla="*/ 5050932 w 8014799"/>
              <a:gd name="connsiteY2" fmla="*/ 90021 h 4232647"/>
              <a:gd name="connsiteX3" fmla="*/ 8006474 w 8014799"/>
              <a:gd name="connsiteY3" fmla="*/ 391560 h 4232647"/>
              <a:gd name="connsiteX4" fmla="*/ 8014799 w 8014799"/>
              <a:gd name="connsiteY4" fmla="*/ 4232647 h 4232647"/>
              <a:gd name="connsiteX5" fmla="*/ 752 w 8014799"/>
              <a:gd name="connsiteY5" fmla="*/ 4214346 h 4232647"/>
              <a:gd name="connsiteX6" fmla="*/ 5696 w 8014799"/>
              <a:gd name="connsiteY6" fmla="*/ 360202 h 4232647"/>
              <a:gd name="connsiteX0" fmla="*/ 5696 w 8014799"/>
              <a:gd name="connsiteY0" fmla="*/ 360202 h 4232647"/>
              <a:gd name="connsiteX1" fmla="*/ 4974780 w 8014799"/>
              <a:gd name="connsiteY1" fmla="*/ 363116 h 4232647"/>
              <a:gd name="connsiteX2" fmla="*/ 5050932 w 8014799"/>
              <a:gd name="connsiteY2" fmla="*/ 90021 h 4232647"/>
              <a:gd name="connsiteX3" fmla="*/ 8006474 w 8014799"/>
              <a:gd name="connsiteY3" fmla="*/ 391560 h 4232647"/>
              <a:gd name="connsiteX4" fmla="*/ 8014799 w 8014799"/>
              <a:gd name="connsiteY4" fmla="*/ 4232647 h 4232647"/>
              <a:gd name="connsiteX5" fmla="*/ 752 w 8014799"/>
              <a:gd name="connsiteY5" fmla="*/ 4214346 h 4232647"/>
              <a:gd name="connsiteX6" fmla="*/ 5696 w 8014799"/>
              <a:gd name="connsiteY6" fmla="*/ 360202 h 4232647"/>
              <a:gd name="connsiteX0" fmla="*/ 5696 w 8014799"/>
              <a:gd name="connsiteY0" fmla="*/ 270181 h 4142626"/>
              <a:gd name="connsiteX1" fmla="*/ 4974780 w 8014799"/>
              <a:gd name="connsiteY1" fmla="*/ 273095 h 4142626"/>
              <a:gd name="connsiteX2" fmla="*/ 5050932 w 8014799"/>
              <a:gd name="connsiteY2" fmla="*/ 0 h 4142626"/>
              <a:gd name="connsiteX3" fmla="*/ 8006474 w 8014799"/>
              <a:gd name="connsiteY3" fmla="*/ 301539 h 4142626"/>
              <a:gd name="connsiteX4" fmla="*/ 8014799 w 8014799"/>
              <a:gd name="connsiteY4" fmla="*/ 4142626 h 4142626"/>
              <a:gd name="connsiteX5" fmla="*/ 752 w 8014799"/>
              <a:gd name="connsiteY5" fmla="*/ 4124325 h 4142626"/>
              <a:gd name="connsiteX6" fmla="*/ 5696 w 8014799"/>
              <a:gd name="connsiteY6" fmla="*/ 270181 h 4142626"/>
              <a:gd name="connsiteX0" fmla="*/ 5696 w 8023125"/>
              <a:gd name="connsiteY0" fmla="*/ 511306 h 4383751"/>
              <a:gd name="connsiteX1" fmla="*/ 4974780 w 8023125"/>
              <a:gd name="connsiteY1" fmla="*/ 514220 h 4383751"/>
              <a:gd name="connsiteX2" fmla="*/ 5050932 w 8023125"/>
              <a:gd name="connsiteY2" fmla="*/ 241125 h 4383751"/>
              <a:gd name="connsiteX3" fmla="*/ 8023125 w 8023125"/>
              <a:gd name="connsiteY3" fmla="*/ 218814 h 4383751"/>
              <a:gd name="connsiteX4" fmla="*/ 8014799 w 8023125"/>
              <a:gd name="connsiteY4" fmla="*/ 4383751 h 4383751"/>
              <a:gd name="connsiteX5" fmla="*/ 752 w 8023125"/>
              <a:gd name="connsiteY5" fmla="*/ 4365450 h 4383751"/>
              <a:gd name="connsiteX6" fmla="*/ 5696 w 8023125"/>
              <a:gd name="connsiteY6" fmla="*/ 511306 h 4383751"/>
              <a:gd name="connsiteX0" fmla="*/ 5696 w 8023125"/>
              <a:gd name="connsiteY0" fmla="*/ 294775 h 4167220"/>
              <a:gd name="connsiteX1" fmla="*/ 4974780 w 8023125"/>
              <a:gd name="connsiteY1" fmla="*/ 297689 h 4167220"/>
              <a:gd name="connsiteX2" fmla="*/ 5050932 w 8023125"/>
              <a:gd name="connsiteY2" fmla="*/ 24594 h 4167220"/>
              <a:gd name="connsiteX3" fmla="*/ 8023125 w 8023125"/>
              <a:gd name="connsiteY3" fmla="*/ 2283 h 4167220"/>
              <a:gd name="connsiteX4" fmla="*/ 8014799 w 8023125"/>
              <a:gd name="connsiteY4" fmla="*/ 4167220 h 4167220"/>
              <a:gd name="connsiteX5" fmla="*/ 752 w 8023125"/>
              <a:gd name="connsiteY5" fmla="*/ 4148919 h 4167220"/>
              <a:gd name="connsiteX6" fmla="*/ 5696 w 8023125"/>
              <a:gd name="connsiteY6" fmla="*/ 294775 h 4167220"/>
              <a:gd name="connsiteX0" fmla="*/ 5696 w 8023125"/>
              <a:gd name="connsiteY0" fmla="*/ 327331 h 4199776"/>
              <a:gd name="connsiteX1" fmla="*/ 4974780 w 8023125"/>
              <a:gd name="connsiteY1" fmla="*/ 330245 h 4199776"/>
              <a:gd name="connsiteX2" fmla="*/ 5225767 w 8023125"/>
              <a:gd name="connsiteY2" fmla="*/ 0 h 4199776"/>
              <a:gd name="connsiteX3" fmla="*/ 8023125 w 8023125"/>
              <a:gd name="connsiteY3" fmla="*/ 34839 h 4199776"/>
              <a:gd name="connsiteX4" fmla="*/ 8014799 w 8023125"/>
              <a:gd name="connsiteY4" fmla="*/ 4199776 h 4199776"/>
              <a:gd name="connsiteX5" fmla="*/ 752 w 8023125"/>
              <a:gd name="connsiteY5" fmla="*/ 4181475 h 4199776"/>
              <a:gd name="connsiteX6" fmla="*/ 5696 w 8023125"/>
              <a:gd name="connsiteY6" fmla="*/ 327331 h 4199776"/>
              <a:gd name="connsiteX0" fmla="*/ 5696 w 8023125"/>
              <a:gd name="connsiteY0" fmla="*/ 327331 h 4199776"/>
              <a:gd name="connsiteX1" fmla="*/ 4974780 w 8023125"/>
              <a:gd name="connsiteY1" fmla="*/ 330245 h 4199776"/>
              <a:gd name="connsiteX2" fmla="*/ 5225767 w 8023125"/>
              <a:gd name="connsiteY2" fmla="*/ 0 h 4199776"/>
              <a:gd name="connsiteX3" fmla="*/ 8023125 w 8023125"/>
              <a:gd name="connsiteY3" fmla="*/ 34839 h 4199776"/>
              <a:gd name="connsiteX4" fmla="*/ 8014799 w 8023125"/>
              <a:gd name="connsiteY4" fmla="*/ 4199776 h 4199776"/>
              <a:gd name="connsiteX5" fmla="*/ 752 w 8023125"/>
              <a:gd name="connsiteY5" fmla="*/ 4181475 h 4199776"/>
              <a:gd name="connsiteX6" fmla="*/ 5696 w 8023125"/>
              <a:gd name="connsiteY6" fmla="*/ 327331 h 419977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225767 w 8023125"/>
              <a:gd name="connsiteY2" fmla="*/ 17710 h 4217486"/>
              <a:gd name="connsiteX3" fmla="*/ 8023125 w 8023125"/>
              <a:gd name="connsiteY3" fmla="*/ 14449 h 4217486"/>
              <a:gd name="connsiteX4" fmla="*/ 8014799 w 8023125"/>
              <a:gd name="connsiteY4" fmla="*/ 4217486 h 4217486"/>
              <a:gd name="connsiteX5" fmla="*/ 752 w 8023125"/>
              <a:gd name="connsiteY5" fmla="*/ 4199185 h 4217486"/>
              <a:gd name="connsiteX6" fmla="*/ 5696 w 8023125"/>
              <a:gd name="connsiteY6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4967677 w 8023125"/>
              <a:gd name="connsiteY2" fmla="*/ 112960 h 4217486"/>
              <a:gd name="connsiteX3" fmla="*/ 5225767 w 8023125"/>
              <a:gd name="connsiteY3" fmla="*/ 17710 h 4217486"/>
              <a:gd name="connsiteX4" fmla="*/ 8023125 w 8023125"/>
              <a:gd name="connsiteY4" fmla="*/ 14449 h 4217486"/>
              <a:gd name="connsiteX5" fmla="*/ 8014799 w 8023125"/>
              <a:gd name="connsiteY5" fmla="*/ 4217486 h 4217486"/>
              <a:gd name="connsiteX6" fmla="*/ 752 w 8023125"/>
              <a:gd name="connsiteY6" fmla="*/ 4199185 h 4217486"/>
              <a:gd name="connsiteX7" fmla="*/ 5696 w 8023125"/>
              <a:gd name="connsiteY7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136962 w 8023125"/>
              <a:gd name="connsiteY2" fmla="*/ 144710 h 4217486"/>
              <a:gd name="connsiteX3" fmla="*/ 5225767 w 8023125"/>
              <a:gd name="connsiteY3" fmla="*/ 17710 h 4217486"/>
              <a:gd name="connsiteX4" fmla="*/ 8023125 w 8023125"/>
              <a:gd name="connsiteY4" fmla="*/ 14449 h 4217486"/>
              <a:gd name="connsiteX5" fmla="*/ 8014799 w 8023125"/>
              <a:gd name="connsiteY5" fmla="*/ 4217486 h 4217486"/>
              <a:gd name="connsiteX6" fmla="*/ 752 w 8023125"/>
              <a:gd name="connsiteY6" fmla="*/ 4199185 h 4217486"/>
              <a:gd name="connsiteX7" fmla="*/ 5696 w 8023125"/>
              <a:gd name="connsiteY7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2080 w 8023125"/>
              <a:gd name="connsiteY2" fmla="*/ 112960 h 4217486"/>
              <a:gd name="connsiteX3" fmla="*/ 5225767 w 8023125"/>
              <a:gd name="connsiteY3" fmla="*/ 17710 h 4217486"/>
              <a:gd name="connsiteX4" fmla="*/ 8023125 w 8023125"/>
              <a:gd name="connsiteY4" fmla="*/ 14449 h 4217486"/>
              <a:gd name="connsiteX5" fmla="*/ 8014799 w 8023125"/>
              <a:gd name="connsiteY5" fmla="*/ 4217486 h 4217486"/>
              <a:gd name="connsiteX6" fmla="*/ 752 w 8023125"/>
              <a:gd name="connsiteY6" fmla="*/ 4199185 h 4217486"/>
              <a:gd name="connsiteX7" fmla="*/ 5696 w 8023125"/>
              <a:gd name="connsiteY7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2080 w 8023125"/>
              <a:gd name="connsiteY2" fmla="*/ 112960 h 4217486"/>
              <a:gd name="connsiteX3" fmla="*/ 5345098 w 8023125"/>
              <a:gd name="connsiteY3" fmla="*/ 217735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2080 w 8023125"/>
              <a:gd name="connsiteY2" fmla="*/ 112960 h 4217486"/>
              <a:gd name="connsiteX3" fmla="*/ 5345098 w 8023125"/>
              <a:gd name="connsiteY3" fmla="*/ 217735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264619 w 8023125"/>
              <a:gd name="connsiteY2" fmla="*/ 468560 h 4217486"/>
              <a:gd name="connsiteX3" fmla="*/ 5012080 w 8023125"/>
              <a:gd name="connsiteY3" fmla="*/ 112960 h 4217486"/>
              <a:gd name="connsiteX4" fmla="*/ 5345098 w 8023125"/>
              <a:gd name="connsiteY4" fmla="*/ 217735 h 4217486"/>
              <a:gd name="connsiteX5" fmla="*/ 5225767 w 8023125"/>
              <a:gd name="connsiteY5" fmla="*/ 17710 h 4217486"/>
              <a:gd name="connsiteX6" fmla="*/ 8023125 w 8023125"/>
              <a:gd name="connsiteY6" fmla="*/ 14449 h 4217486"/>
              <a:gd name="connsiteX7" fmla="*/ 8014799 w 8023125"/>
              <a:gd name="connsiteY7" fmla="*/ 4217486 h 4217486"/>
              <a:gd name="connsiteX8" fmla="*/ 752 w 8023125"/>
              <a:gd name="connsiteY8" fmla="*/ 4199185 h 4217486"/>
              <a:gd name="connsiteX9" fmla="*/ 5696 w 8023125"/>
              <a:gd name="connsiteY9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264619 w 8023125"/>
              <a:gd name="connsiteY2" fmla="*/ 468560 h 4217486"/>
              <a:gd name="connsiteX3" fmla="*/ 5012080 w 8023125"/>
              <a:gd name="connsiteY3" fmla="*/ 112960 h 4217486"/>
              <a:gd name="connsiteX4" fmla="*/ 5345098 w 8023125"/>
              <a:gd name="connsiteY4" fmla="*/ 217735 h 4217486"/>
              <a:gd name="connsiteX5" fmla="*/ 5225767 w 8023125"/>
              <a:gd name="connsiteY5" fmla="*/ 17710 h 4217486"/>
              <a:gd name="connsiteX6" fmla="*/ 8023125 w 8023125"/>
              <a:gd name="connsiteY6" fmla="*/ 14449 h 4217486"/>
              <a:gd name="connsiteX7" fmla="*/ 8014799 w 8023125"/>
              <a:gd name="connsiteY7" fmla="*/ 4217486 h 4217486"/>
              <a:gd name="connsiteX8" fmla="*/ 752 w 8023125"/>
              <a:gd name="connsiteY8" fmla="*/ 4199185 h 4217486"/>
              <a:gd name="connsiteX9" fmla="*/ 5696 w 8023125"/>
              <a:gd name="connsiteY9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2080 w 8023125"/>
              <a:gd name="connsiteY2" fmla="*/ 112960 h 4217486"/>
              <a:gd name="connsiteX3" fmla="*/ 5345098 w 8023125"/>
              <a:gd name="connsiteY3" fmla="*/ 217735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2080 w 8023125"/>
              <a:gd name="connsiteY2" fmla="*/ 112960 h 4217486"/>
              <a:gd name="connsiteX3" fmla="*/ 5225767 w 8023125"/>
              <a:gd name="connsiteY3" fmla="*/ 17710 h 4217486"/>
              <a:gd name="connsiteX4" fmla="*/ 8023125 w 8023125"/>
              <a:gd name="connsiteY4" fmla="*/ 14449 h 4217486"/>
              <a:gd name="connsiteX5" fmla="*/ 8014799 w 8023125"/>
              <a:gd name="connsiteY5" fmla="*/ 4217486 h 4217486"/>
              <a:gd name="connsiteX6" fmla="*/ 752 w 8023125"/>
              <a:gd name="connsiteY6" fmla="*/ 4199185 h 4217486"/>
              <a:gd name="connsiteX7" fmla="*/ 5696 w 8023125"/>
              <a:gd name="connsiteY7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225767 w 8023125"/>
              <a:gd name="connsiteY2" fmla="*/ 17710 h 4217486"/>
              <a:gd name="connsiteX3" fmla="*/ 8023125 w 8023125"/>
              <a:gd name="connsiteY3" fmla="*/ 14449 h 4217486"/>
              <a:gd name="connsiteX4" fmla="*/ 8014799 w 8023125"/>
              <a:gd name="connsiteY4" fmla="*/ 4217486 h 4217486"/>
              <a:gd name="connsiteX5" fmla="*/ 752 w 8023125"/>
              <a:gd name="connsiteY5" fmla="*/ 4199185 h 4217486"/>
              <a:gd name="connsiteX6" fmla="*/ 5696 w 8023125"/>
              <a:gd name="connsiteY6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225767 w 8023125"/>
              <a:gd name="connsiteY2" fmla="*/ 17710 h 4217486"/>
              <a:gd name="connsiteX3" fmla="*/ 8023125 w 8023125"/>
              <a:gd name="connsiteY3" fmla="*/ 14449 h 4217486"/>
              <a:gd name="connsiteX4" fmla="*/ 8014799 w 8023125"/>
              <a:gd name="connsiteY4" fmla="*/ 4217486 h 4217486"/>
              <a:gd name="connsiteX5" fmla="*/ 752 w 8023125"/>
              <a:gd name="connsiteY5" fmla="*/ 4199185 h 4217486"/>
              <a:gd name="connsiteX6" fmla="*/ 5696 w 8023125"/>
              <a:gd name="connsiteY6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181364 w 8023125"/>
              <a:gd name="connsiteY2" fmla="*/ 106610 h 4217486"/>
              <a:gd name="connsiteX3" fmla="*/ 5225767 w 8023125"/>
              <a:gd name="connsiteY3" fmla="*/ 17710 h 4217486"/>
              <a:gd name="connsiteX4" fmla="*/ 8023125 w 8023125"/>
              <a:gd name="connsiteY4" fmla="*/ 14449 h 4217486"/>
              <a:gd name="connsiteX5" fmla="*/ 8014799 w 8023125"/>
              <a:gd name="connsiteY5" fmla="*/ 4217486 h 4217486"/>
              <a:gd name="connsiteX6" fmla="*/ 752 w 8023125"/>
              <a:gd name="connsiteY6" fmla="*/ 4199185 h 4217486"/>
              <a:gd name="connsiteX7" fmla="*/ 5696 w 8023125"/>
              <a:gd name="connsiteY7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7630 w 8023125"/>
              <a:gd name="connsiteY2" fmla="*/ 109785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74780 w 8023125"/>
              <a:gd name="connsiteY1" fmla="*/ 347955 h 4217486"/>
              <a:gd name="connsiteX2" fmla="*/ 5017630 w 8023125"/>
              <a:gd name="connsiteY2" fmla="*/ 109785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7630 w 8023125"/>
              <a:gd name="connsiteY2" fmla="*/ 109785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7630 w 8023125"/>
              <a:gd name="connsiteY2" fmla="*/ 109785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28037 w 8023125"/>
              <a:gd name="connsiteY2" fmla="*/ 114547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041 h 4217486"/>
              <a:gd name="connsiteX1" fmla="*/ 4966455 w 8023125"/>
              <a:gd name="connsiteY1" fmla="*/ 347955 h 4217486"/>
              <a:gd name="connsiteX2" fmla="*/ 5015549 w 8023125"/>
              <a:gd name="connsiteY2" fmla="*/ 112166 h 4217486"/>
              <a:gd name="connsiteX3" fmla="*/ 5181364 w 8023125"/>
              <a:gd name="connsiteY3" fmla="*/ 106610 h 4217486"/>
              <a:gd name="connsiteX4" fmla="*/ 5225767 w 8023125"/>
              <a:gd name="connsiteY4" fmla="*/ 17710 h 4217486"/>
              <a:gd name="connsiteX5" fmla="*/ 8023125 w 8023125"/>
              <a:gd name="connsiteY5" fmla="*/ 14449 h 4217486"/>
              <a:gd name="connsiteX6" fmla="*/ 8014799 w 8023125"/>
              <a:gd name="connsiteY6" fmla="*/ 4217486 h 4217486"/>
              <a:gd name="connsiteX7" fmla="*/ 752 w 8023125"/>
              <a:gd name="connsiteY7" fmla="*/ 4199185 h 4217486"/>
              <a:gd name="connsiteX8" fmla="*/ 5696 w 8023125"/>
              <a:gd name="connsiteY8" fmla="*/ 345041 h 4217486"/>
              <a:gd name="connsiteX0" fmla="*/ 5696 w 8023125"/>
              <a:gd name="connsiteY0" fmla="*/ 345560 h 4218005"/>
              <a:gd name="connsiteX1" fmla="*/ 4966455 w 8023125"/>
              <a:gd name="connsiteY1" fmla="*/ 348474 h 4218005"/>
              <a:gd name="connsiteX2" fmla="*/ 5015549 w 8023125"/>
              <a:gd name="connsiteY2" fmla="*/ 112685 h 4218005"/>
              <a:gd name="connsiteX3" fmla="*/ 5181364 w 8023125"/>
              <a:gd name="connsiteY3" fmla="*/ 107129 h 4218005"/>
              <a:gd name="connsiteX4" fmla="*/ 5204954 w 8023125"/>
              <a:gd name="connsiteY4" fmla="*/ 15847 h 4218005"/>
              <a:gd name="connsiteX5" fmla="*/ 8023125 w 8023125"/>
              <a:gd name="connsiteY5" fmla="*/ 14968 h 4218005"/>
              <a:gd name="connsiteX6" fmla="*/ 8014799 w 8023125"/>
              <a:gd name="connsiteY6" fmla="*/ 4218005 h 4218005"/>
              <a:gd name="connsiteX7" fmla="*/ 752 w 8023125"/>
              <a:gd name="connsiteY7" fmla="*/ 4199704 h 4218005"/>
              <a:gd name="connsiteX8" fmla="*/ 5696 w 8023125"/>
              <a:gd name="connsiteY8" fmla="*/ 345560 h 4218005"/>
              <a:gd name="connsiteX0" fmla="*/ 5696 w 8023125"/>
              <a:gd name="connsiteY0" fmla="*/ 345560 h 4218005"/>
              <a:gd name="connsiteX1" fmla="*/ 4966455 w 8023125"/>
              <a:gd name="connsiteY1" fmla="*/ 348474 h 4218005"/>
              <a:gd name="connsiteX2" fmla="*/ 5015549 w 8023125"/>
              <a:gd name="connsiteY2" fmla="*/ 112685 h 4218005"/>
              <a:gd name="connsiteX3" fmla="*/ 5181364 w 8023125"/>
              <a:gd name="connsiteY3" fmla="*/ 107129 h 4218005"/>
              <a:gd name="connsiteX4" fmla="*/ 5204954 w 8023125"/>
              <a:gd name="connsiteY4" fmla="*/ 15847 h 4218005"/>
              <a:gd name="connsiteX5" fmla="*/ 8023125 w 8023125"/>
              <a:gd name="connsiteY5" fmla="*/ 14968 h 4218005"/>
              <a:gd name="connsiteX6" fmla="*/ 8014799 w 8023125"/>
              <a:gd name="connsiteY6" fmla="*/ 4218005 h 4218005"/>
              <a:gd name="connsiteX7" fmla="*/ 752 w 8023125"/>
              <a:gd name="connsiteY7" fmla="*/ 4199704 h 4218005"/>
              <a:gd name="connsiteX8" fmla="*/ 5696 w 8023125"/>
              <a:gd name="connsiteY8" fmla="*/ 345560 h 4218005"/>
              <a:gd name="connsiteX0" fmla="*/ 5696 w 8023125"/>
              <a:gd name="connsiteY0" fmla="*/ 345560 h 4218005"/>
              <a:gd name="connsiteX1" fmla="*/ 4966455 w 8023125"/>
              <a:gd name="connsiteY1" fmla="*/ 348474 h 4218005"/>
              <a:gd name="connsiteX2" fmla="*/ 5015549 w 8023125"/>
              <a:gd name="connsiteY2" fmla="*/ 112685 h 4218005"/>
              <a:gd name="connsiteX3" fmla="*/ 5181364 w 8023125"/>
              <a:gd name="connsiteY3" fmla="*/ 107129 h 4218005"/>
              <a:gd name="connsiteX4" fmla="*/ 5204954 w 8023125"/>
              <a:gd name="connsiteY4" fmla="*/ 15847 h 4218005"/>
              <a:gd name="connsiteX5" fmla="*/ 8023125 w 8023125"/>
              <a:gd name="connsiteY5" fmla="*/ 14968 h 4218005"/>
              <a:gd name="connsiteX6" fmla="*/ 8014799 w 8023125"/>
              <a:gd name="connsiteY6" fmla="*/ 4218005 h 4218005"/>
              <a:gd name="connsiteX7" fmla="*/ 752 w 8023125"/>
              <a:gd name="connsiteY7" fmla="*/ 4199704 h 4218005"/>
              <a:gd name="connsiteX8" fmla="*/ 5696 w 8023125"/>
              <a:gd name="connsiteY8" fmla="*/ 345560 h 421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125" h="4218005">
                <a:moveTo>
                  <a:pt x="5696" y="345560"/>
                </a:moveTo>
                <a:lnTo>
                  <a:pt x="4966455" y="348474"/>
                </a:lnTo>
                <a:cubicBezTo>
                  <a:pt x="5017796" y="107652"/>
                  <a:pt x="4956142" y="357696"/>
                  <a:pt x="5015549" y="112685"/>
                </a:cubicBezTo>
                <a:cubicBezTo>
                  <a:pt x="5183187" y="110561"/>
                  <a:pt x="5009998" y="106599"/>
                  <a:pt x="5181364" y="107129"/>
                </a:cubicBezTo>
                <a:cubicBezTo>
                  <a:pt x="5198710" y="10027"/>
                  <a:pt x="5188534" y="110847"/>
                  <a:pt x="5204954" y="15847"/>
                </a:cubicBezTo>
                <a:cubicBezTo>
                  <a:pt x="8049694" y="20588"/>
                  <a:pt x="5225768" y="-21420"/>
                  <a:pt x="8023125" y="14968"/>
                </a:cubicBezTo>
                <a:cubicBezTo>
                  <a:pt x="8020350" y="1403280"/>
                  <a:pt x="8017574" y="2829693"/>
                  <a:pt x="8014799" y="4218005"/>
                </a:cubicBezTo>
                <a:lnTo>
                  <a:pt x="752" y="4199704"/>
                </a:lnTo>
                <a:cubicBezTo>
                  <a:pt x="-3150" y="2914989"/>
                  <a:pt x="9598" y="1630275"/>
                  <a:pt x="5696" y="34556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2DA1-BA33-45F9-ADF1-BE24779BB0E2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99" y="138313"/>
            <a:ext cx="601980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9E9-E4F8-45EB-B51F-FDAAC3DEAB96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0CD6-25C2-4CD2-B552-717A04243B2D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9FC-E587-463D-9ADE-D5C45D5AF789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1FD-B486-4AC8-B0D6-CA61E23E672D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F34E-D410-469A-9432-7F6787245223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59E7-F57E-4C2E-BA19-4C16962F2236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onhecimento.com.br/passo-a-passo-para-implementar-a-gestao-do-conhecimento/" TargetMode="External"/><Relationship Id="rId2" Type="http://schemas.openxmlformats.org/officeDocument/2006/relationships/hyperlink" Target="https://eadbox.com/gestao-conhecimento-na-pratica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484" y="3355258"/>
            <a:ext cx="8203575" cy="1002890"/>
          </a:xfrm>
        </p:spPr>
        <p:txBody>
          <a:bodyPr>
            <a:normAutofit/>
          </a:bodyPr>
          <a:lstStyle/>
          <a:p>
            <a:r>
              <a:rPr lang="pt-BR" dirty="0" smtClean="0"/>
              <a:t>Gestão do Conhecimento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352" y="2785293"/>
            <a:ext cx="5367694" cy="763525"/>
          </a:xfrm>
        </p:spPr>
        <p:txBody>
          <a:bodyPr>
            <a:normAutofit/>
          </a:bodyPr>
          <a:lstStyle/>
          <a:p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Eric Barrantes B.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7063" y="605639"/>
            <a:ext cx="7649737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Objetivos e Características</a:t>
            </a:r>
            <a:endParaRPr lang="pt-BR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767867" y="1703844"/>
            <a:ext cx="51710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 ----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 Centro da GC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60397" y="2562690"/>
            <a:ext cx="618603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----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 Promover Inovação de Conhecimento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002735" y="3415364"/>
            <a:ext cx="27013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----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 Ferramenta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22438" y="4476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5771" y="4268038"/>
            <a:ext cx="711528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adquirido ----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 Acumulado e convergido</a:t>
            </a:r>
            <a:endParaRPr lang="pt-BR" sz="2400" dirty="0"/>
          </a:p>
        </p:txBody>
      </p:sp>
      <p:cxnSp>
        <p:nvCxnSpPr>
          <p:cNvPr id="26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8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3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3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715" y="138313"/>
            <a:ext cx="6372286" cy="725349"/>
          </a:xfrm>
        </p:spPr>
        <p:txBody>
          <a:bodyPr>
            <a:noAutofit/>
          </a:bodyPr>
          <a:lstStyle/>
          <a:p>
            <a:pPr algn="r"/>
            <a:r>
              <a:rPr lang="pt-BR" b="1" dirty="0" smtClean="0"/>
              <a:t>Conhecimento Tácito e Explícito</a:t>
            </a:r>
            <a:endParaRPr lang="pt-B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4975" y="2562621"/>
            <a:ext cx="1643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14408" y="2620007"/>
            <a:ext cx="202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do 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711592" y="1812609"/>
            <a:ext cx="4426073" cy="254918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2771714" y="2742567"/>
            <a:ext cx="1929756" cy="6046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56195" y="2650500"/>
            <a:ext cx="176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explícito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24985" y="2745930"/>
            <a:ext cx="182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ácito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213460" y="3808154"/>
            <a:ext cx="125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94828" y="1903766"/>
            <a:ext cx="125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echa doblada 16"/>
          <p:cNvSpPr/>
          <p:nvPr/>
        </p:nvSpPr>
        <p:spPr>
          <a:xfrm>
            <a:off x="3229196" y="1993213"/>
            <a:ext cx="872071" cy="630593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lecha doblada 17"/>
          <p:cNvSpPr/>
          <p:nvPr/>
        </p:nvSpPr>
        <p:spPr>
          <a:xfrm rot="5400000">
            <a:off x="5761330" y="1913576"/>
            <a:ext cx="690102" cy="1015538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lecha doblada 18"/>
          <p:cNvSpPr/>
          <p:nvPr/>
        </p:nvSpPr>
        <p:spPr>
          <a:xfrm rot="5400000" flipH="1" flipV="1">
            <a:off x="3324960" y="3300385"/>
            <a:ext cx="690102" cy="101554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Flecha doblada 19"/>
          <p:cNvSpPr/>
          <p:nvPr/>
        </p:nvSpPr>
        <p:spPr>
          <a:xfrm flipH="1" flipV="1">
            <a:off x="5554425" y="3463101"/>
            <a:ext cx="872071" cy="7451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259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1910495" y="2450394"/>
            <a:ext cx="749754" cy="11702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0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2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7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8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2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32771" y="138313"/>
            <a:ext cx="6211230" cy="725349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Conhecimento Tácito e Explícito</a:t>
            </a:r>
            <a:endParaRPr lang="pt-BR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504330" y="1539044"/>
            <a:ext cx="2039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explícito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04330" y="3497009"/>
            <a:ext cx="2039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ácito</a:t>
            </a:r>
            <a:endParaRPr lang="pt-BR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35031" y="1392709"/>
            <a:ext cx="4142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que pode ser documentado e mais fácil de replicar.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46" y="1392709"/>
            <a:ext cx="2804904" cy="369808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544184" y="3197603"/>
            <a:ext cx="440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derivado do aprendizado pela experimentação e é internalizado (pessoal) de difícil verbalização ou codificação.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6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1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2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7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32771" y="138313"/>
            <a:ext cx="6211230" cy="725349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Conhecimento Tácito e Explícito</a:t>
            </a:r>
            <a:endParaRPr lang="pt-BR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2085278" y="2152186"/>
            <a:ext cx="2654156" cy="2418134"/>
            <a:chOff x="1415085" y="725829"/>
            <a:chExt cx="1596664" cy="2612745"/>
          </a:xfrm>
        </p:grpSpPr>
        <p:sp>
          <p:nvSpPr>
            <p:cNvPr id="22" name="Redondear rectángulo de esquina del mismo lado 21"/>
            <p:cNvSpPr/>
            <p:nvPr/>
          </p:nvSpPr>
          <p:spPr>
            <a:xfrm rot="16200000">
              <a:off x="907044" y="1233870"/>
              <a:ext cx="2612745" cy="1596664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 txBox="1"/>
            <p:nvPr/>
          </p:nvSpPr>
          <p:spPr>
            <a:xfrm rot="21600000">
              <a:off x="1493042" y="803786"/>
              <a:ext cx="1518707" cy="2456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88900" rIns="80010" bIns="8890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Tangível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Objetos físicos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Contexto Independiente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Fácil compartilhamento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Reproduzível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745169" y="2157430"/>
            <a:ext cx="2654156" cy="2418134"/>
            <a:chOff x="3084251" y="725829"/>
            <a:chExt cx="1596664" cy="2612745"/>
          </a:xfrm>
        </p:grpSpPr>
        <p:sp>
          <p:nvSpPr>
            <p:cNvPr id="20" name="Redondear rectángulo de esquina del mismo lado 19"/>
            <p:cNvSpPr/>
            <p:nvPr/>
          </p:nvSpPr>
          <p:spPr>
            <a:xfrm rot="5400000">
              <a:off x="2576210" y="1233870"/>
              <a:ext cx="2612745" cy="1596664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-8671799"/>
                <a:satOff val="-11949"/>
                <a:lumOff val="12567"/>
                <a:alphaOff val="0"/>
              </a:schemeClr>
            </a:fillRef>
            <a:effectRef idx="0">
              <a:schemeClr val="accent2">
                <a:tint val="50000"/>
                <a:hueOff val="-8671799"/>
                <a:satOff val="-11949"/>
                <a:lumOff val="1256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dondear rectángulo de esquina del mismo lado 6"/>
            <p:cNvSpPr txBox="1"/>
            <p:nvPr/>
          </p:nvSpPr>
          <p:spPr>
            <a:xfrm>
              <a:off x="3084251" y="803787"/>
              <a:ext cx="1518707" cy="2456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8900" rIns="53340" bIns="8890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Intangível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Objetos mentais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Contexto afeta entendimento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Compartilhar envolve aprender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>
                  <a:solidFill>
                    <a:schemeClr val="tx1"/>
                  </a:solidFill>
                </a:rPr>
                <a:t>Não replicável</a:t>
              </a:r>
              <a:endParaRPr lang="pt-BR" b="1" kern="1200" noProof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lecha circular 17"/>
          <p:cNvSpPr/>
          <p:nvPr/>
        </p:nvSpPr>
        <p:spPr>
          <a:xfrm>
            <a:off x="3708314" y="1317643"/>
            <a:ext cx="2149402" cy="1669084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 circular 18"/>
          <p:cNvSpPr/>
          <p:nvPr/>
        </p:nvSpPr>
        <p:spPr>
          <a:xfrm rot="10800000">
            <a:off x="3708313" y="3700357"/>
            <a:ext cx="2149402" cy="1669084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67203"/>
              <a:satOff val="5236"/>
              <a:lumOff val="-9607"/>
              <a:alphaOff val="0"/>
            </a:schemeClr>
          </a:fillRef>
          <a:effectRef idx="0">
            <a:schemeClr val="accent2">
              <a:hueOff val="-9067203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uadroTexto 25"/>
          <p:cNvSpPr txBox="1"/>
          <p:nvPr/>
        </p:nvSpPr>
        <p:spPr>
          <a:xfrm>
            <a:off x="861874" y="1439054"/>
            <a:ext cx="1731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explícito</a:t>
            </a:r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972656" y="1529085"/>
            <a:ext cx="1731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  <a:p>
            <a:pPr algn="ctr"/>
            <a:r>
              <a:rPr lang="pt-BR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ácito</a:t>
            </a:r>
            <a:endParaRPr lang="pt-BR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4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9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0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424" y="605639"/>
            <a:ext cx="7549375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Modelos e Abordagens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5500" y="2118732"/>
            <a:ext cx="6461299" cy="2621384"/>
          </a:xfrm>
        </p:spPr>
        <p:txBody>
          <a:bodyPr/>
          <a:lstStyle/>
          <a:p>
            <a:r>
              <a:rPr lang="en-US" dirty="0" smtClean="0"/>
              <a:t>Davenport e Prusak (1998)</a:t>
            </a:r>
            <a:endParaRPr lang="en-US" dirty="0"/>
          </a:p>
          <a:p>
            <a:r>
              <a:rPr lang="en-US" dirty="0" smtClean="0"/>
              <a:t>Leonard- Barton (1998)</a:t>
            </a:r>
            <a:endParaRPr lang="en-US" dirty="0"/>
          </a:p>
          <a:p>
            <a:r>
              <a:rPr lang="en-US" dirty="0" smtClean="0"/>
              <a:t>Karl Sveiby (1998)</a:t>
            </a:r>
            <a:endParaRPr lang="en-US" dirty="0"/>
          </a:p>
          <a:p>
            <a:r>
              <a:rPr lang="en-US" dirty="0" smtClean="0"/>
              <a:t>Nonaka e Takeuchi (1997)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37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9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4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5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5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424" y="605639"/>
            <a:ext cx="7549375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Modelos e Abordagens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8368" y="1400014"/>
            <a:ext cx="6461299" cy="5910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Davenport e Prusak (1998)</a:t>
            </a:r>
            <a:endParaRPr lang="en-U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225500" y="2118732"/>
            <a:ext cx="6461299" cy="262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GC não deve estar centralizada nos sistemas de informação.</a:t>
            </a:r>
          </a:p>
          <a:p>
            <a:r>
              <a:rPr lang="pt-BR" dirty="0" smtClean="0"/>
              <a:t>SI disponibilizam informações.</a:t>
            </a:r>
          </a:p>
          <a:p>
            <a:r>
              <a:rPr lang="pt-BR" dirty="0" smtClean="0"/>
              <a:t>Mercado – Geração – Codificação – Compartilhamento</a:t>
            </a:r>
            <a:endParaRPr lang="pt-BR" dirty="0"/>
          </a:p>
        </p:txBody>
      </p:sp>
      <p:cxnSp>
        <p:nvCxnSpPr>
          <p:cNvPr id="47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9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4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5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4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424" y="605639"/>
            <a:ext cx="7549375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Modelos e Abordagens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8368" y="1400014"/>
            <a:ext cx="6461299" cy="5910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Leonard- Barton (1998)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225500" y="2118732"/>
            <a:ext cx="6461299" cy="262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“Laboratório de Aprendizagem”</a:t>
            </a:r>
          </a:p>
          <a:p>
            <a:r>
              <a:rPr lang="pt-BR" dirty="0" smtClean="0"/>
              <a:t>Resolução de Problemas</a:t>
            </a:r>
          </a:p>
          <a:p>
            <a:r>
              <a:rPr lang="pt-BR" dirty="0" smtClean="0"/>
              <a:t>Integração do Conhecimento Interior</a:t>
            </a:r>
          </a:p>
          <a:p>
            <a:r>
              <a:rPr lang="pt-BR" dirty="0" smtClean="0"/>
              <a:t>Inovação e Experimentos</a:t>
            </a:r>
          </a:p>
          <a:p>
            <a:r>
              <a:rPr lang="pt-BR" dirty="0" smtClean="0"/>
              <a:t>Unificação dos Conhecimento Externos</a:t>
            </a:r>
            <a:endParaRPr lang="pt-BR" dirty="0"/>
          </a:p>
        </p:txBody>
      </p:sp>
      <p:cxnSp>
        <p:nvCxnSpPr>
          <p:cNvPr id="29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1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6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7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3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424" y="605639"/>
            <a:ext cx="7549375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Modelos e Abordagens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8368" y="1400014"/>
            <a:ext cx="6461299" cy="5910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Karl Sveiby (1998)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225500" y="2118732"/>
            <a:ext cx="6461299" cy="262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Base: Ativo intangível</a:t>
            </a:r>
          </a:p>
          <a:p>
            <a:r>
              <a:rPr lang="pt-BR" dirty="0" smtClean="0"/>
              <a:t>Competência dos funcionários</a:t>
            </a:r>
          </a:p>
          <a:p>
            <a:r>
              <a:rPr lang="pt-BR" dirty="0" smtClean="0"/>
              <a:t>Estrutura interna</a:t>
            </a:r>
          </a:p>
          <a:p>
            <a:r>
              <a:rPr lang="pt-BR" dirty="0" smtClean="0"/>
              <a:t>Estrutura externa</a:t>
            </a:r>
            <a:endParaRPr lang="pt-BR" dirty="0"/>
          </a:p>
        </p:txBody>
      </p:sp>
      <p:cxnSp>
        <p:nvCxnSpPr>
          <p:cNvPr id="29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1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6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7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7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424" y="605639"/>
            <a:ext cx="7549375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Modelos e Abordagens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8368" y="1400014"/>
            <a:ext cx="6461299" cy="5910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Nonaka e Takeuchi (1997)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49" y="2060053"/>
            <a:ext cx="5896827" cy="2981053"/>
          </a:xfrm>
          <a:prstGeom prst="rect">
            <a:avLst/>
          </a:prstGeom>
        </p:spPr>
      </p:pic>
      <p:cxnSp>
        <p:nvCxnSpPr>
          <p:cNvPr id="20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7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8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7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32771" y="138313"/>
            <a:ext cx="6211230" cy="725349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Conversão do Conhecimento</a:t>
            </a:r>
            <a:endParaRPr lang="pt-BR" b="1" dirty="0"/>
          </a:p>
        </p:txBody>
      </p:sp>
      <p:sp>
        <p:nvSpPr>
          <p:cNvPr id="33" name="Content Placeholder 4"/>
          <p:cNvSpPr>
            <a:spLocks noGrp="1"/>
          </p:cNvSpPr>
          <p:nvPr>
            <p:ph idx="1"/>
          </p:nvPr>
        </p:nvSpPr>
        <p:spPr>
          <a:xfrm>
            <a:off x="1744718" y="1304002"/>
            <a:ext cx="5486400" cy="554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Conhecimento</a:t>
            </a:r>
            <a:endParaRPr lang="pt-BR" b="1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1434663" y="1866785"/>
            <a:ext cx="6106510" cy="107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Resultado da </a:t>
            </a:r>
            <a:r>
              <a:rPr lang="pt-BR" b="1" u="sng" dirty="0" smtClean="0"/>
              <a:t>interação social</a:t>
            </a:r>
            <a:r>
              <a:rPr lang="pt-BR" dirty="0" smtClean="0"/>
              <a:t> entre os conhecimentos tácito e explícito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45828" y="2953624"/>
            <a:ext cx="194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C. Tácito</a:t>
            </a:r>
            <a:endParaRPr lang="pt-BR" sz="2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2253180"/>
              </p:ext>
            </p:extLst>
          </p:nvPr>
        </p:nvGraphicFramePr>
        <p:xfrm>
          <a:off x="2191406" y="3195145"/>
          <a:ext cx="6185339" cy="194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ectángulo 34"/>
          <p:cNvSpPr/>
          <p:nvPr/>
        </p:nvSpPr>
        <p:spPr>
          <a:xfrm>
            <a:off x="5891049" y="2953624"/>
            <a:ext cx="194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C. Explícito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17795" y="3604181"/>
            <a:ext cx="1673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C. Tácito</a:t>
            </a:r>
            <a:endParaRPr lang="pt-BR" sz="2000" dirty="0"/>
          </a:p>
        </p:txBody>
      </p:sp>
      <p:sp>
        <p:nvSpPr>
          <p:cNvPr id="37" name="Rectángulo 36"/>
          <p:cNvSpPr/>
          <p:nvPr/>
        </p:nvSpPr>
        <p:spPr>
          <a:xfrm>
            <a:off x="517795" y="4232024"/>
            <a:ext cx="1673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C. Explícito</a:t>
            </a:r>
            <a:endParaRPr lang="pt-BR" sz="2000" dirty="0"/>
          </a:p>
        </p:txBody>
      </p:sp>
      <p:cxnSp>
        <p:nvCxnSpPr>
          <p:cNvPr id="38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0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5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6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9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15918"/>
            <a:ext cx="8246070" cy="763526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Sumario</a:t>
            </a:r>
            <a:endParaRPr lang="pt-BR" sz="4400" b="1" dirty="0"/>
          </a:p>
        </p:txBody>
      </p:sp>
      <p:cxnSp>
        <p:nvCxnSpPr>
          <p:cNvPr id="4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6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426843" y="1202635"/>
            <a:ext cx="4272747" cy="3856382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Dado, Informação, Conhecimento</a:t>
            </a:r>
          </a:p>
          <a:p>
            <a:pPr marL="0" indent="0">
              <a:buNone/>
            </a:pPr>
            <a:r>
              <a:rPr lang="pt-BR" dirty="0"/>
              <a:t>Definição e Historia </a:t>
            </a:r>
          </a:p>
          <a:p>
            <a:pPr marL="0" indent="0">
              <a:buNone/>
            </a:pPr>
            <a:r>
              <a:rPr lang="pt-BR" dirty="0"/>
              <a:t>Como é o trabalho hoje</a:t>
            </a:r>
          </a:p>
          <a:p>
            <a:pPr marL="0" indent="0">
              <a:buNone/>
            </a:pPr>
            <a:r>
              <a:rPr lang="pt-BR" dirty="0"/>
              <a:t>Para que serve?</a:t>
            </a:r>
          </a:p>
          <a:p>
            <a:pPr marL="0" indent="0">
              <a:buNone/>
            </a:pPr>
            <a:r>
              <a:rPr lang="pt-BR" dirty="0"/>
              <a:t>Objetivos e Características</a:t>
            </a:r>
          </a:p>
          <a:p>
            <a:pPr marL="0" indent="0">
              <a:buNone/>
            </a:pPr>
            <a:r>
              <a:rPr lang="pt-BR" dirty="0"/>
              <a:t>Conhecimento Tácito e Explícito</a:t>
            </a:r>
          </a:p>
          <a:p>
            <a:pPr marL="0" indent="0">
              <a:buNone/>
            </a:pPr>
            <a:r>
              <a:rPr lang="pt-BR" dirty="0"/>
              <a:t>Modelos e Abordagens</a:t>
            </a:r>
          </a:p>
          <a:p>
            <a:pPr marL="0" indent="0">
              <a:buNone/>
            </a:pPr>
            <a:r>
              <a:rPr lang="pt-BR" dirty="0"/>
              <a:t>Conversão do </a:t>
            </a:r>
            <a:r>
              <a:rPr lang="pt-BR" dirty="0" smtClean="0"/>
              <a:t>conhecimento</a:t>
            </a:r>
            <a:endParaRPr lang="pt-BR" dirty="0"/>
          </a:p>
        </p:txBody>
      </p:sp>
      <p:sp>
        <p:nvSpPr>
          <p:cNvPr id="11" name="Rectángulo 10"/>
          <p:cNvSpPr/>
          <p:nvPr/>
        </p:nvSpPr>
        <p:spPr>
          <a:xfrm>
            <a:off x="4784257" y="1142519"/>
            <a:ext cx="43487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Entendendo melhor</a:t>
            </a:r>
          </a:p>
          <a:p>
            <a:r>
              <a:rPr lang="pt-BR" sz="2600" dirty="0"/>
              <a:t>Necessidades</a:t>
            </a:r>
          </a:p>
          <a:p>
            <a:r>
              <a:rPr lang="pt-BR" sz="2600" dirty="0"/>
              <a:t>Gerenciamento da informação</a:t>
            </a:r>
          </a:p>
          <a:p>
            <a:r>
              <a:rPr lang="pt-BR" sz="2600" dirty="0"/>
              <a:t>GC no ambiente organizacional</a:t>
            </a:r>
          </a:p>
          <a:p>
            <a:r>
              <a:rPr lang="pt-BR" sz="2600" dirty="0"/>
              <a:t>Como saber se a organização está aprendendo</a:t>
            </a:r>
          </a:p>
          <a:p>
            <a:r>
              <a:rPr lang="pt-BR" sz="2600" dirty="0"/>
              <a:t>Links de interesse</a:t>
            </a:r>
          </a:p>
          <a:p>
            <a:r>
              <a:rPr lang="pt-BR" sz="2600" dirty="0"/>
              <a:t>Bibliografia</a:t>
            </a:r>
          </a:p>
        </p:txBody>
      </p:sp>
      <p:sp>
        <p:nvSpPr>
          <p:cNvPr id="21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cxnSp>
        <p:nvCxnSpPr>
          <p:cNvPr id="24" name="Straight Connector 4"/>
          <p:cNvCxnSpPr/>
          <p:nvPr/>
        </p:nvCxnSpPr>
        <p:spPr>
          <a:xfrm>
            <a:off x="4591590" y="948369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6"/>
          <p:cNvSpPr/>
          <p:nvPr/>
        </p:nvSpPr>
        <p:spPr>
          <a:xfrm>
            <a:off x="4483590" y="16752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6" name="Flowchart: Connector 7"/>
          <p:cNvSpPr/>
          <p:nvPr/>
        </p:nvSpPr>
        <p:spPr>
          <a:xfrm>
            <a:off x="4483590" y="301937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lowchart: Connector 8"/>
          <p:cNvSpPr/>
          <p:nvPr/>
        </p:nvSpPr>
        <p:spPr>
          <a:xfrm>
            <a:off x="4483590" y="1277632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lowchart: Connector 9"/>
          <p:cNvSpPr/>
          <p:nvPr/>
        </p:nvSpPr>
        <p:spPr>
          <a:xfrm>
            <a:off x="4483590" y="207278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lowchart: Connector 10"/>
          <p:cNvSpPr/>
          <p:nvPr/>
        </p:nvSpPr>
        <p:spPr>
          <a:xfrm>
            <a:off x="4483590" y="244345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7"/>
          <p:cNvSpPr/>
          <p:nvPr/>
        </p:nvSpPr>
        <p:spPr>
          <a:xfrm>
            <a:off x="4483590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1" name="Flowchart: Connector 7"/>
          <p:cNvSpPr/>
          <p:nvPr/>
        </p:nvSpPr>
        <p:spPr>
          <a:xfrm>
            <a:off x="4483590" y="406413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32771" y="138313"/>
            <a:ext cx="6211230" cy="725349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Conversão do Conhecimento</a:t>
            </a:r>
            <a:endParaRPr lang="pt-BR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89378"/>
              </p:ext>
            </p:extLst>
          </p:nvPr>
        </p:nvGraphicFramePr>
        <p:xfrm>
          <a:off x="1865745" y="1408385"/>
          <a:ext cx="5738647" cy="358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Rectángulo 36"/>
          <p:cNvSpPr/>
          <p:nvPr/>
        </p:nvSpPr>
        <p:spPr>
          <a:xfrm>
            <a:off x="347866" y="3333305"/>
            <a:ext cx="15656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Cultura organizacional</a:t>
            </a:r>
          </a:p>
          <a:p>
            <a:pPr algn="ctr"/>
            <a:endParaRPr lang="pt-BR" sz="800" dirty="0"/>
          </a:p>
          <a:p>
            <a:pPr algn="ctr"/>
            <a:r>
              <a:rPr lang="pt-BR" dirty="0" smtClean="0"/>
              <a:t>Aprende fazendo</a:t>
            </a:r>
            <a:endParaRPr lang="pt-BR" dirty="0"/>
          </a:p>
        </p:txBody>
      </p:sp>
      <p:sp>
        <p:nvSpPr>
          <p:cNvPr id="18" name="Rectángulo 17"/>
          <p:cNvSpPr/>
          <p:nvPr/>
        </p:nvSpPr>
        <p:spPr>
          <a:xfrm>
            <a:off x="342176" y="1790780"/>
            <a:ext cx="161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Habilidades técnicas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Know</a:t>
            </a:r>
            <a:r>
              <a:rPr lang="pt-BR" dirty="0"/>
              <a:t>-</a:t>
            </a:r>
            <a:r>
              <a:rPr lang="pt-BR" dirty="0" smtClean="0"/>
              <a:t>how</a:t>
            </a:r>
            <a:endParaRPr lang="pt-BR" dirty="0"/>
          </a:p>
        </p:txBody>
      </p:sp>
      <p:sp>
        <p:nvSpPr>
          <p:cNvPr id="19" name="Rectángulo 18"/>
          <p:cNvSpPr/>
          <p:nvPr/>
        </p:nvSpPr>
        <p:spPr>
          <a:xfrm>
            <a:off x="7621592" y="1812609"/>
            <a:ext cx="1392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Diálogo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Reflexão coletiva</a:t>
            </a:r>
            <a:endParaRPr lang="pt-BR" dirty="0"/>
          </a:p>
        </p:txBody>
      </p:sp>
      <p:sp>
        <p:nvSpPr>
          <p:cNvPr id="20" name="Rectángulo 19"/>
          <p:cNvSpPr/>
          <p:nvPr/>
        </p:nvSpPr>
        <p:spPr>
          <a:xfrm>
            <a:off x="7621592" y="3512398"/>
            <a:ext cx="153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Associação do conhecimento explícito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26829" y="1220471"/>
            <a:ext cx="317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compartilhado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682457" y="1232914"/>
            <a:ext cx="317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conceitual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897921" y="4774324"/>
            <a:ext cx="317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sistémico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46701" y="4781479"/>
            <a:ext cx="317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operacional</a:t>
            </a:r>
          </a:p>
        </p:txBody>
      </p:sp>
      <p:sp>
        <p:nvSpPr>
          <p:cNvPr id="6" name="Flecha circular 5"/>
          <p:cNvSpPr/>
          <p:nvPr/>
        </p:nvSpPr>
        <p:spPr>
          <a:xfrm rot="10800000">
            <a:off x="4194049" y="2538782"/>
            <a:ext cx="1103162" cy="1321176"/>
          </a:xfrm>
          <a:prstGeom prst="circularArrow">
            <a:avLst>
              <a:gd name="adj1" fmla="val 8742"/>
              <a:gd name="adj2" fmla="val 3366432"/>
              <a:gd name="adj3" fmla="val 20457680"/>
              <a:gd name="adj4" fmla="val 2985065"/>
              <a:gd name="adj5" fmla="val 208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9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4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5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Conversão do Conhecimento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5500" y="2734253"/>
            <a:ext cx="6461299" cy="230685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Compartilhamento de experiências.</a:t>
            </a:r>
          </a:p>
          <a:p>
            <a:pPr algn="just"/>
            <a:r>
              <a:rPr lang="pt-BR" sz="2400" dirty="0" smtClean="0"/>
              <a:t>Observação, imitação e prática.</a:t>
            </a:r>
          </a:p>
          <a:p>
            <a:pPr algn="just"/>
            <a:r>
              <a:rPr lang="pt-BR" sz="2400" dirty="0" smtClean="0"/>
              <a:t>Linguagem não tem papel de destaque.</a:t>
            </a:r>
          </a:p>
          <a:p>
            <a:pPr algn="just"/>
            <a:r>
              <a:rPr lang="pt-BR" sz="2400" dirty="0" smtClean="0"/>
              <a:t>Importante a inserção do individuo no grupo e na cultural organizacional.</a:t>
            </a:r>
            <a:endParaRPr lang="pt-BR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3500040" y="1655371"/>
            <a:ext cx="3053160" cy="754499"/>
            <a:chOff x="43770" y="180537"/>
            <a:chExt cx="3053160" cy="754499"/>
          </a:xfrm>
        </p:grpSpPr>
        <p:sp>
          <p:nvSpPr>
            <p:cNvPr id="8" name="Rectángulo 7"/>
            <p:cNvSpPr/>
            <p:nvPr/>
          </p:nvSpPr>
          <p:spPr>
            <a:xfrm>
              <a:off x="43770" y="180537"/>
              <a:ext cx="3053160" cy="754499"/>
            </a:xfrm>
            <a:prstGeom prst="rect">
              <a:avLst/>
            </a:prstGeom>
            <a:solidFill>
              <a:srgbClr val="4C849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43770" y="180537"/>
              <a:ext cx="3053160" cy="75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Socialização</a:t>
              </a:r>
              <a:endParaRPr lang="pt-BR" sz="3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1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6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7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Conversão do Conhecimento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5500" y="2617076"/>
            <a:ext cx="6613700" cy="24240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 smtClean="0"/>
              <a:t>Uso de analogias, metáforas, modelos, conceitos ou hipóteses.</a:t>
            </a:r>
          </a:p>
          <a:p>
            <a:pPr algn="just"/>
            <a:r>
              <a:rPr lang="pt-BR" sz="2400" dirty="0" smtClean="0"/>
              <a:t>Utilização dos diversos tipos de mídias.</a:t>
            </a:r>
          </a:p>
          <a:p>
            <a:pPr algn="just"/>
            <a:r>
              <a:rPr lang="pt-BR" sz="2400" dirty="0" smtClean="0"/>
              <a:t>Calcado na interação, no diálogo e na reflexão coletiva.</a:t>
            </a:r>
          </a:p>
          <a:p>
            <a:pPr algn="just"/>
            <a:r>
              <a:rPr lang="pt-BR" sz="2400" dirty="0" smtClean="0"/>
              <a:t>Uso da indução e da dedução.</a:t>
            </a:r>
          </a:p>
          <a:p>
            <a:pPr algn="just"/>
            <a:r>
              <a:rPr lang="pt-BR" sz="2400" dirty="0" smtClean="0"/>
              <a:t>Chave para a criação do conhecimento.</a:t>
            </a:r>
            <a:endParaRPr lang="pt-BR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500040" y="1655371"/>
            <a:ext cx="3053160" cy="754499"/>
            <a:chOff x="3132178" y="180537"/>
            <a:chExt cx="3053160" cy="754499"/>
          </a:xfrm>
        </p:grpSpPr>
        <p:sp>
          <p:nvSpPr>
            <p:cNvPr id="11" name="Rectángulo 10"/>
            <p:cNvSpPr/>
            <p:nvPr/>
          </p:nvSpPr>
          <p:spPr>
            <a:xfrm>
              <a:off x="3132178" y="180537"/>
              <a:ext cx="3053160" cy="754499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3132178" y="180537"/>
              <a:ext cx="3053160" cy="75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Externalização</a:t>
              </a:r>
              <a:endParaRPr lang="pt-BR" sz="3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2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4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0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8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Conversão do Conhecimento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5500" y="2617076"/>
            <a:ext cx="6613700" cy="242403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Sistematização de conceitos em um conjunto de conhecimentos explícitos.</a:t>
            </a:r>
          </a:p>
          <a:p>
            <a:pPr algn="just"/>
            <a:r>
              <a:rPr lang="pt-BR" sz="2400" dirty="0" smtClean="0"/>
              <a:t>Meios de troca &gt;&gt; redes eletrônicas, mídias digitais, documentos escritos, reuniões.</a:t>
            </a:r>
          </a:p>
          <a:p>
            <a:pPr algn="just"/>
            <a:r>
              <a:rPr lang="pt-BR" sz="2400" dirty="0" smtClean="0"/>
              <a:t>Reconfiguração das informações &gt;&gt; classificação, acréscimo, combinação e categorização.</a:t>
            </a:r>
            <a:endParaRPr lang="pt-BR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500040" y="1656109"/>
            <a:ext cx="3053160" cy="754499"/>
            <a:chOff x="3132178" y="1011825"/>
            <a:chExt cx="3053160" cy="754499"/>
          </a:xfrm>
        </p:grpSpPr>
        <p:sp>
          <p:nvSpPr>
            <p:cNvPr id="11" name="Rectángulo 10"/>
            <p:cNvSpPr/>
            <p:nvPr/>
          </p:nvSpPr>
          <p:spPr>
            <a:xfrm>
              <a:off x="3132178" y="1011825"/>
              <a:ext cx="3053160" cy="754499"/>
            </a:xfrm>
            <a:prstGeom prst="rect">
              <a:avLst/>
            </a:pr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3132178" y="1011825"/>
              <a:ext cx="3053160" cy="75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Combinação</a:t>
              </a:r>
              <a:endParaRPr lang="pt-BR" sz="3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3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5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0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1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Conversão do Conhecimento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5500" y="2617076"/>
            <a:ext cx="6613700" cy="242403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Introjeção do conhecimento explícito &gt;&gt; Injeção ao tácito.</a:t>
            </a:r>
          </a:p>
          <a:p>
            <a:pPr algn="just"/>
            <a:r>
              <a:rPr lang="pt-BR" sz="2400" dirty="0" smtClean="0"/>
              <a:t>Transformação em novos modelos mentais, know</a:t>
            </a:r>
            <a:r>
              <a:rPr lang="pt-BR" sz="2400" dirty="0"/>
              <a:t>-</a:t>
            </a:r>
            <a:r>
              <a:rPr lang="pt-BR" sz="2400" dirty="0" smtClean="0"/>
              <a:t>how técnico compartilhado.</a:t>
            </a:r>
            <a:endParaRPr lang="pt-BR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upo 7"/>
          <p:cNvGrpSpPr/>
          <p:nvPr/>
        </p:nvGrpSpPr>
        <p:grpSpPr>
          <a:xfrm>
            <a:off x="3500040" y="1638822"/>
            <a:ext cx="3053160" cy="754499"/>
            <a:chOff x="43770" y="1011825"/>
            <a:chExt cx="3053160" cy="754499"/>
          </a:xfrm>
        </p:grpSpPr>
        <p:sp>
          <p:nvSpPr>
            <p:cNvPr id="9" name="Rectángulo 8"/>
            <p:cNvSpPr/>
            <p:nvPr/>
          </p:nvSpPr>
          <p:spPr>
            <a:xfrm>
              <a:off x="43770" y="1011825"/>
              <a:ext cx="3053160" cy="754499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43770" y="1011825"/>
              <a:ext cx="3053160" cy="75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Internalização</a:t>
              </a:r>
              <a:endParaRPr lang="pt-BR" sz="3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6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1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2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7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Entendendo melhor</a:t>
            </a:r>
            <a:endParaRPr lang="pt-BR" dirty="0"/>
          </a:p>
        </p:txBody>
      </p:sp>
      <p:sp>
        <p:nvSpPr>
          <p:cNvPr id="5" name="Rectángulo 4"/>
          <p:cNvSpPr/>
          <p:nvPr/>
        </p:nvSpPr>
        <p:spPr>
          <a:xfrm>
            <a:off x="1791663" y="1470664"/>
            <a:ext cx="3140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é uma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tecnologia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 tecnologia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0751" y="2801877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 uma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metodologia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um produto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76193" y="2667609"/>
            <a:ext cx="386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funciona sem mudanças culturais e gerenciais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174524" y="4053058"/>
            <a:ext cx="3725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Requer de atuação de equipes multidisciplinar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0" y="1187307"/>
            <a:ext cx="1313060" cy="1203638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663076433"/>
              </p:ext>
            </p:extLst>
          </p:nvPr>
        </p:nvGraphicFramePr>
        <p:xfrm>
          <a:off x="3485729" y="2677877"/>
          <a:ext cx="1466153" cy="107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17" y="1282160"/>
            <a:ext cx="1634773" cy="15791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69" y="3632874"/>
            <a:ext cx="1908048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1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Necessidades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1960" y="1639614"/>
            <a:ext cx="7204840" cy="34014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/>
              <a:t>Conservar conhecimentos essenciais concentrados em professionais mais experientes.</a:t>
            </a:r>
          </a:p>
          <a:p>
            <a:pPr marL="446088" algn="just"/>
            <a:r>
              <a:rPr lang="pt-BR" sz="2400" dirty="0" smtClean="0"/>
              <a:t>Obter maior valor agregado nos produtos ou serviços.</a:t>
            </a:r>
          </a:p>
          <a:p>
            <a:pPr marL="623888" algn="just"/>
            <a:r>
              <a:rPr lang="pt-BR" sz="2400" dirty="0" smtClean="0"/>
              <a:t>Antecipar oportunidades detectadas no ambiente.</a:t>
            </a:r>
          </a:p>
          <a:p>
            <a:pPr marL="803275" algn="just"/>
            <a:r>
              <a:rPr lang="pt-BR" sz="2400" dirty="0" smtClean="0"/>
              <a:t>Antever mudanças políticas, jurídicas, etc., que possam afetar a empresa.</a:t>
            </a:r>
          </a:p>
          <a:p>
            <a:pPr marL="892175" algn="just"/>
            <a:r>
              <a:rPr lang="pt-BR" sz="2400" dirty="0" smtClean="0"/>
              <a:t>Identificar e proteger conhecimentos essenciais e estratégicos.</a:t>
            </a:r>
            <a:endParaRPr lang="pt-BR" sz="2400" dirty="0"/>
          </a:p>
          <a:p>
            <a:pPr marL="1081088" algn="just"/>
            <a:r>
              <a:rPr lang="pt-BR" sz="2400" dirty="0" smtClean="0"/>
              <a:t>Reduzir o tempo de resposta a desafios.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1" name="Straight Connector 4"/>
          <p:cNvCxnSpPr/>
          <p:nvPr/>
        </p:nvCxnSpPr>
        <p:spPr>
          <a:xfrm>
            <a:off x="8924488" y="1330988"/>
            <a:ext cx="0" cy="3816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6"/>
          <p:cNvSpPr/>
          <p:nvPr/>
        </p:nvSpPr>
        <p:spPr>
          <a:xfrm>
            <a:off x="8816488" y="2070533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4" name="Flowchart: Connector 7"/>
          <p:cNvSpPr/>
          <p:nvPr/>
        </p:nvSpPr>
        <p:spPr>
          <a:xfrm>
            <a:off x="8816488" y="341469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lowchart: Connector 8"/>
          <p:cNvSpPr/>
          <p:nvPr/>
        </p:nvSpPr>
        <p:spPr>
          <a:xfrm>
            <a:off x="8816488" y="167295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lowchart: Connector 9"/>
          <p:cNvSpPr/>
          <p:nvPr/>
        </p:nvSpPr>
        <p:spPr>
          <a:xfrm>
            <a:off x="8816488" y="24681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lowchart: Connector 10"/>
          <p:cNvSpPr/>
          <p:nvPr/>
        </p:nvSpPr>
        <p:spPr>
          <a:xfrm>
            <a:off x="8816488" y="2838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lowchart: Connector 7"/>
          <p:cNvSpPr/>
          <p:nvPr/>
        </p:nvSpPr>
        <p:spPr>
          <a:xfrm>
            <a:off x="8816488" y="409740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9" name="Flowchart: Connector 7"/>
          <p:cNvSpPr/>
          <p:nvPr/>
        </p:nvSpPr>
        <p:spPr>
          <a:xfrm>
            <a:off x="8816488" y="445945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48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Gerenciamento da informação</a:t>
            </a:r>
            <a:endParaRPr lang="pt-BR" dirty="0"/>
          </a:p>
        </p:txBody>
      </p:sp>
      <p:sp>
        <p:nvSpPr>
          <p:cNvPr id="6" name="CuadroTexto 5"/>
          <p:cNvSpPr txBox="1"/>
          <p:nvPr/>
        </p:nvSpPr>
        <p:spPr>
          <a:xfrm>
            <a:off x="509446" y="2312587"/>
            <a:ext cx="1530403" cy="14773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Identificação de necessidades e requisitos de informação</a:t>
            </a:r>
            <a:endParaRPr lang="pt-B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210426" y="2728085"/>
            <a:ext cx="1606598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Coleta/entrada</a:t>
            </a:r>
          </a:p>
          <a:p>
            <a:pPr algn="ctr"/>
            <a:r>
              <a:rPr lang="pt-BR" dirty="0" smtClean="0"/>
              <a:t>De informação</a:t>
            </a:r>
            <a:endParaRPr lang="pt-BR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938248" y="2497704"/>
            <a:ext cx="1832512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Desenvolvimento de produtos e serviços de informação</a:t>
            </a:r>
            <a:endParaRPr lang="pt-BR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898391" y="2497703"/>
            <a:ext cx="152400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Distribuição e disseminação de informação</a:t>
            </a:r>
            <a:endParaRPr lang="pt-BR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784516" y="3908310"/>
            <a:ext cx="185853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Tratamento e apresentação da informação</a:t>
            </a:r>
            <a:endParaRPr lang="pt-BR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706460" y="1419415"/>
            <a:ext cx="203695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Classificação e armazenamento de informação</a:t>
            </a:r>
            <a:endParaRPr lang="pt-BR" dirty="0"/>
          </a:p>
        </p:txBody>
      </p:sp>
      <p:cxnSp>
        <p:nvCxnSpPr>
          <p:cNvPr id="8" name="Conector recto de flecha 7"/>
          <p:cNvCxnSpPr>
            <a:stCxn id="6" idx="3"/>
            <a:endCxn id="18" idx="1"/>
          </p:cNvCxnSpPr>
          <p:nvPr/>
        </p:nvCxnSpPr>
        <p:spPr>
          <a:xfrm>
            <a:off x="2039849" y="3051251"/>
            <a:ext cx="170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18" idx="2"/>
            <a:endCxn id="22" idx="1"/>
          </p:cNvCxnSpPr>
          <p:nvPr/>
        </p:nvCxnSpPr>
        <p:spPr>
          <a:xfrm rot="5400000">
            <a:off x="2401342" y="3757591"/>
            <a:ext cx="995559" cy="229209"/>
          </a:xfrm>
          <a:prstGeom prst="bentConnector4">
            <a:avLst>
              <a:gd name="adj1" fmla="val 26814"/>
              <a:gd name="adj2" fmla="val 1997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8" idx="0"/>
            <a:endCxn id="23" idx="1"/>
          </p:cNvCxnSpPr>
          <p:nvPr/>
        </p:nvCxnSpPr>
        <p:spPr>
          <a:xfrm rot="16200000" flipV="1">
            <a:off x="2436591" y="2150950"/>
            <a:ext cx="847005" cy="307265"/>
          </a:xfrm>
          <a:prstGeom prst="bentConnector4">
            <a:avLst>
              <a:gd name="adj1" fmla="val 22747"/>
              <a:gd name="adj2" fmla="val 1652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23" idx="3"/>
            <a:endCxn id="19" idx="0"/>
          </p:cNvCxnSpPr>
          <p:nvPr/>
        </p:nvCxnSpPr>
        <p:spPr>
          <a:xfrm>
            <a:off x="4743414" y="1881080"/>
            <a:ext cx="111090" cy="6166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22" idx="3"/>
          </p:cNvCxnSpPr>
          <p:nvPr/>
        </p:nvCxnSpPr>
        <p:spPr>
          <a:xfrm flipV="1">
            <a:off x="4643055" y="3674231"/>
            <a:ext cx="278358" cy="6957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19" idx="3"/>
            <a:endCxn id="20" idx="1"/>
          </p:cNvCxnSpPr>
          <p:nvPr/>
        </p:nvCxnSpPr>
        <p:spPr>
          <a:xfrm flipV="1">
            <a:off x="5770760" y="3097868"/>
            <a:ext cx="1276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0" idx="3"/>
          </p:cNvCxnSpPr>
          <p:nvPr/>
        </p:nvCxnSpPr>
        <p:spPr>
          <a:xfrm>
            <a:off x="7422391" y="3097868"/>
            <a:ext cx="175341" cy="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trella de 6 puntas 37"/>
          <p:cNvSpPr/>
          <p:nvPr/>
        </p:nvSpPr>
        <p:spPr>
          <a:xfrm>
            <a:off x="7463920" y="2010950"/>
            <a:ext cx="1657780" cy="2184921"/>
          </a:xfrm>
          <a:prstGeom prst="star6">
            <a:avLst>
              <a:gd name="adj" fmla="val 33461"/>
              <a:gd name="h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Análise e uso da informação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78250" y="4774168"/>
            <a:ext cx="21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Estrutura/ processos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861774" y="4767263"/>
            <a:ext cx="12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193394" y="4774168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159941" y="1291669"/>
            <a:ext cx="195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McGEE</a:t>
            </a:r>
            <a:r>
              <a:rPr lang="pt-BR" sz="1400" dirty="0" smtClean="0"/>
              <a:t> e Prusak (1994)</a:t>
            </a:r>
            <a:endParaRPr lang="pt-BR" sz="1400" dirty="0"/>
          </a:p>
        </p:txBody>
      </p:sp>
      <p:cxnSp>
        <p:nvCxnSpPr>
          <p:cNvPr id="44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6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1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8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19646" y="138313"/>
            <a:ext cx="6124353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96608"/>
            <a:ext cx="7571166" cy="3546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1 PASSO: Avaliar o cenário organizacional</a:t>
            </a:r>
          </a:p>
          <a:p>
            <a:r>
              <a:rPr lang="pt-BR" dirty="0" smtClean="0"/>
              <a:t>Estrutura funcional &gt; Processos</a:t>
            </a:r>
          </a:p>
          <a:p>
            <a:r>
              <a:rPr lang="pt-BR" dirty="0" smtClean="0"/>
              <a:t>Componentes estratégicos</a:t>
            </a:r>
          </a:p>
          <a:p>
            <a:r>
              <a:rPr lang="pt-BR" dirty="0" smtClean="0"/>
              <a:t>Cultura organizacional (crenças e valores)</a:t>
            </a:r>
          </a:p>
          <a:p>
            <a:r>
              <a:rPr lang="pt-BR" dirty="0" smtClean="0"/>
              <a:t>Normatização e regras</a:t>
            </a:r>
          </a:p>
          <a:p>
            <a:r>
              <a:rPr lang="pt-BR" dirty="0" smtClean="0"/>
              <a:t>Clima organizacional</a:t>
            </a:r>
          </a:p>
          <a:p>
            <a:r>
              <a:rPr lang="pt-BR" dirty="0" smtClean="0"/>
              <a:t>Conhecimento explícito existente (BD, sistemas, manuais, etc.)</a:t>
            </a:r>
          </a:p>
          <a:p>
            <a:r>
              <a:rPr lang="pt-BR" dirty="0" smtClean="0"/>
              <a:t>Disponibilidade de TI</a:t>
            </a:r>
          </a:p>
        </p:txBody>
      </p:sp>
      <p:cxnSp>
        <p:nvCxnSpPr>
          <p:cNvPr id="19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1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6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5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96608"/>
            <a:ext cx="7571166" cy="35468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2</a:t>
            </a:r>
            <a:r>
              <a:rPr lang="pt-BR" b="1" dirty="0" smtClean="0"/>
              <a:t> PASSO: Definir a estratégia de implantação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De cima para baixo</a:t>
            </a:r>
          </a:p>
          <a:p>
            <a:endParaRPr lang="pt-BR" dirty="0" smtClean="0"/>
          </a:p>
          <a:p>
            <a:r>
              <a:rPr lang="pt-BR" dirty="0" smtClean="0"/>
              <a:t>De baixo para cima</a:t>
            </a:r>
          </a:p>
          <a:p>
            <a:endParaRPr lang="pt-BR" dirty="0" smtClean="0"/>
          </a:p>
          <a:p>
            <a:r>
              <a:rPr lang="pt-BR" dirty="0" smtClean="0"/>
              <a:t>Setorialmente</a:t>
            </a:r>
          </a:p>
        </p:txBody>
      </p:sp>
      <p:sp>
        <p:nvSpPr>
          <p:cNvPr id="3" name="Triángulo isósceles 2"/>
          <p:cNvSpPr/>
          <p:nvPr/>
        </p:nvSpPr>
        <p:spPr>
          <a:xfrm>
            <a:off x="4393583" y="2446700"/>
            <a:ext cx="457200" cy="57833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ángulo isósceles 18"/>
          <p:cNvSpPr/>
          <p:nvPr/>
        </p:nvSpPr>
        <p:spPr>
          <a:xfrm>
            <a:off x="5148149" y="3155755"/>
            <a:ext cx="457200" cy="57833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ángulo isósceles 19"/>
          <p:cNvSpPr/>
          <p:nvPr/>
        </p:nvSpPr>
        <p:spPr>
          <a:xfrm>
            <a:off x="6027234" y="4188927"/>
            <a:ext cx="457200" cy="57833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echa abajo 25"/>
          <p:cNvSpPr/>
          <p:nvPr/>
        </p:nvSpPr>
        <p:spPr>
          <a:xfrm>
            <a:off x="4547120" y="2213465"/>
            <a:ext cx="150125" cy="32754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echa abajo 26"/>
          <p:cNvSpPr/>
          <p:nvPr/>
        </p:nvSpPr>
        <p:spPr>
          <a:xfrm flipV="1">
            <a:off x="5301686" y="3678318"/>
            <a:ext cx="150125" cy="32754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echa abajo 27"/>
          <p:cNvSpPr/>
          <p:nvPr/>
        </p:nvSpPr>
        <p:spPr>
          <a:xfrm rot="5400000">
            <a:off x="6532952" y="4347018"/>
            <a:ext cx="150125" cy="32754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echa abajo 28"/>
          <p:cNvSpPr/>
          <p:nvPr/>
        </p:nvSpPr>
        <p:spPr>
          <a:xfrm rot="16200000" flipH="1">
            <a:off x="5827497" y="4347019"/>
            <a:ext cx="150125" cy="32754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0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5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2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63992" y="476726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78098" y="138313"/>
            <a:ext cx="5965904" cy="725349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/>
              <a:t>Dado, </a:t>
            </a:r>
            <a:r>
              <a:rPr lang="pt-BR" b="1" dirty="0" smtClean="0"/>
              <a:t>Informação, Conhecimento </a:t>
            </a:r>
            <a:endParaRPr lang="pt-BR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632871" y="2057138"/>
            <a:ext cx="1396007" cy="978664"/>
            <a:chOff x="1110" y="348202"/>
            <a:chExt cx="1396007" cy="912146"/>
          </a:xfrm>
        </p:grpSpPr>
        <p:sp>
          <p:nvSpPr>
            <p:cNvPr id="22" name="Rectángulo redondeado 21"/>
            <p:cNvSpPr/>
            <p:nvPr/>
          </p:nvSpPr>
          <p:spPr>
            <a:xfrm>
              <a:off x="1110" y="348202"/>
              <a:ext cx="1396007" cy="91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1110" y="348202"/>
              <a:ext cx="1396007" cy="608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Dado</a:t>
              </a:r>
              <a:endParaRPr lang="pt-BR" sz="16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75398" y="2057138"/>
            <a:ext cx="1396007" cy="978664"/>
            <a:chOff x="2243637" y="348202"/>
            <a:chExt cx="1396007" cy="912146"/>
          </a:xfrm>
        </p:grpSpPr>
        <p:sp>
          <p:nvSpPr>
            <p:cNvPr id="20" name="Rectángulo redondeado 19"/>
            <p:cNvSpPr/>
            <p:nvPr/>
          </p:nvSpPr>
          <p:spPr>
            <a:xfrm>
              <a:off x="2243637" y="348202"/>
              <a:ext cx="1396007" cy="91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673100"/>
                <a:satOff val="6871"/>
                <a:lumOff val="5882"/>
                <a:alphaOff val="0"/>
              </a:schemeClr>
            </a:fillRef>
            <a:effectRef idx="0">
              <a:schemeClr val="accent5">
                <a:hueOff val="-4673100"/>
                <a:satOff val="6871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2243637" y="348202"/>
              <a:ext cx="1396007" cy="608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Informação</a:t>
              </a:r>
              <a:endParaRPr lang="pt-BR" sz="16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117924" y="2057138"/>
            <a:ext cx="1396007" cy="978664"/>
            <a:chOff x="4486163" y="348202"/>
            <a:chExt cx="1396007" cy="912146"/>
          </a:xfrm>
        </p:grpSpPr>
        <p:sp>
          <p:nvSpPr>
            <p:cNvPr id="18" name="Rectángulo redondeado 17"/>
            <p:cNvSpPr/>
            <p:nvPr/>
          </p:nvSpPr>
          <p:spPr>
            <a:xfrm>
              <a:off x="4486163" y="348202"/>
              <a:ext cx="1396007" cy="91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346199"/>
                <a:satOff val="13742"/>
                <a:lumOff val="11765"/>
                <a:alphaOff val="0"/>
              </a:schemeClr>
            </a:fillRef>
            <a:effectRef idx="0">
              <a:schemeClr val="accent5">
                <a:hueOff val="-9346199"/>
                <a:satOff val="13742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4486163" y="348202"/>
              <a:ext cx="1396007" cy="608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Conhecimento</a:t>
              </a:r>
              <a:endParaRPr lang="pt-BR" sz="16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360450" y="2057138"/>
            <a:ext cx="1396007" cy="978664"/>
            <a:chOff x="6728689" y="348202"/>
            <a:chExt cx="1396007" cy="912146"/>
          </a:xfrm>
        </p:grpSpPr>
        <p:sp>
          <p:nvSpPr>
            <p:cNvPr id="16" name="Rectángulo redondeado 15"/>
            <p:cNvSpPr/>
            <p:nvPr/>
          </p:nvSpPr>
          <p:spPr>
            <a:xfrm>
              <a:off x="6728689" y="348202"/>
              <a:ext cx="1396007" cy="91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019298"/>
                <a:satOff val="20613"/>
                <a:lumOff val="17647"/>
                <a:alphaOff val="0"/>
              </a:schemeClr>
            </a:fillRef>
            <a:effectRef idx="0">
              <a:schemeClr val="accent5">
                <a:hueOff val="-14019298"/>
                <a:satOff val="20613"/>
                <a:lumOff val="17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6728689" y="348202"/>
              <a:ext cx="1396007" cy="608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Expertise</a:t>
              </a:r>
              <a:endParaRPr lang="es-ES" sz="16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313454" y="2339429"/>
            <a:ext cx="448654" cy="372911"/>
            <a:chOff x="1608748" y="478468"/>
            <a:chExt cx="448654" cy="347565"/>
          </a:xfrm>
        </p:grpSpPr>
        <p:sp>
          <p:nvSpPr>
            <p:cNvPr id="31" name="Flecha derecha 30"/>
            <p:cNvSpPr/>
            <p:nvPr/>
          </p:nvSpPr>
          <p:spPr>
            <a:xfrm>
              <a:off x="1608748" y="478468"/>
              <a:ext cx="448654" cy="3475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lecha derecha 4"/>
            <p:cNvSpPr txBox="1"/>
            <p:nvPr/>
          </p:nvSpPr>
          <p:spPr>
            <a:xfrm>
              <a:off x="1608748" y="547981"/>
              <a:ext cx="344385" cy="208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555980" y="2339429"/>
            <a:ext cx="448654" cy="372911"/>
            <a:chOff x="3851274" y="478468"/>
            <a:chExt cx="448654" cy="347565"/>
          </a:xfrm>
        </p:grpSpPr>
        <p:sp>
          <p:nvSpPr>
            <p:cNvPr id="29" name="Flecha derecha 28"/>
            <p:cNvSpPr/>
            <p:nvPr/>
          </p:nvSpPr>
          <p:spPr>
            <a:xfrm>
              <a:off x="3851274" y="478468"/>
              <a:ext cx="448654" cy="3475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009649"/>
                <a:satOff val="10306"/>
                <a:lumOff val="8824"/>
                <a:alphaOff val="0"/>
              </a:schemeClr>
            </a:fillRef>
            <a:effectRef idx="0">
              <a:schemeClr val="accent5">
                <a:hueOff val="-7009649"/>
                <a:satOff val="10306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lecha derecha 6"/>
            <p:cNvSpPr txBox="1"/>
            <p:nvPr/>
          </p:nvSpPr>
          <p:spPr>
            <a:xfrm>
              <a:off x="3851274" y="547981"/>
              <a:ext cx="344385" cy="208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798506" y="2339429"/>
            <a:ext cx="448654" cy="372911"/>
            <a:chOff x="6093800" y="478468"/>
            <a:chExt cx="448654" cy="347565"/>
          </a:xfrm>
        </p:grpSpPr>
        <p:sp>
          <p:nvSpPr>
            <p:cNvPr id="27" name="Flecha derecha 26"/>
            <p:cNvSpPr/>
            <p:nvPr/>
          </p:nvSpPr>
          <p:spPr>
            <a:xfrm>
              <a:off x="6093800" y="478468"/>
              <a:ext cx="448654" cy="3475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019298"/>
                <a:satOff val="20613"/>
                <a:lumOff val="17647"/>
                <a:alphaOff val="0"/>
              </a:schemeClr>
            </a:fillRef>
            <a:effectRef idx="0">
              <a:schemeClr val="accent5">
                <a:hueOff val="-14019298"/>
                <a:satOff val="20613"/>
                <a:lumOff val="17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lecha derecha 8"/>
            <p:cNvSpPr txBox="1"/>
            <p:nvPr/>
          </p:nvSpPr>
          <p:spPr>
            <a:xfrm>
              <a:off x="6093800" y="547981"/>
              <a:ext cx="344385" cy="208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kern="12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907815" y="2748203"/>
            <a:ext cx="1565495" cy="2292904"/>
            <a:chOff x="365118" y="605766"/>
            <a:chExt cx="1396007" cy="2671086"/>
          </a:xfrm>
        </p:grpSpPr>
        <p:sp>
          <p:nvSpPr>
            <p:cNvPr id="41" name="Rectángulo redondeado 40"/>
            <p:cNvSpPr/>
            <p:nvPr/>
          </p:nvSpPr>
          <p:spPr>
            <a:xfrm>
              <a:off x="365118" y="605766"/>
              <a:ext cx="1396007" cy="26710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uadroTexto 41"/>
            <p:cNvSpPr txBox="1"/>
            <p:nvPr/>
          </p:nvSpPr>
          <p:spPr>
            <a:xfrm>
              <a:off x="406006" y="646654"/>
              <a:ext cx="1314231" cy="258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Registros numéricos, de operações, situações, resultados obtidos, características, etc.</a:t>
              </a:r>
              <a:endParaRPr lang="pt-BR" sz="1600" kern="12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50342" y="2748203"/>
            <a:ext cx="1565495" cy="2292904"/>
            <a:chOff x="2607645" y="605766"/>
            <a:chExt cx="1396007" cy="2671086"/>
          </a:xfrm>
        </p:grpSpPr>
        <p:sp>
          <p:nvSpPr>
            <p:cNvPr id="39" name="Rectángulo redondeado 38"/>
            <p:cNvSpPr/>
            <p:nvPr/>
          </p:nvSpPr>
          <p:spPr>
            <a:xfrm>
              <a:off x="2607645" y="605766"/>
              <a:ext cx="1396007" cy="26710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4673100"/>
                <a:satOff val="6871"/>
                <a:lumOff val="588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CuadroTexto 39"/>
            <p:cNvSpPr txBox="1"/>
            <p:nvPr/>
          </p:nvSpPr>
          <p:spPr>
            <a:xfrm>
              <a:off x="2648533" y="646654"/>
              <a:ext cx="1314231" cy="258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dirty="0" smtClean="0"/>
                <a:t>Resultados de pesquisas, dados dotados de relevância e proposito, com uma unidade de analise, exige necessariamente medição humana.</a:t>
              </a:r>
              <a:endParaRPr lang="pt-BR" sz="14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392868" y="2748203"/>
            <a:ext cx="1565495" cy="2292904"/>
            <a:chOff x="4850171" y="605766"/>
            <a:chExt cx="1396007" cy="2671086"/>
          </a:xfrm>
        </p:grpSpPr>
        <p:sp>
          <p:nvSpPr>
            <p:cNvPr id="37" name="Rectángulo redondeado 36"/>
            <p:cNvSpPr/>
            <p:nvPr/>
          </p:nvSpPr>
          <p:spPr>
            <a:xfrm>
              <a:off x="4850171" y="605766"/>
              <a:ext cx="1396007" cy="26710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9346199"/>
                <a:satOff val="13742"/>
                <a:lumOff val="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uadroTexto 37"/>
            <p:cNvSpPr txBox="1"/>
            <p:nvPr/>
          </p:nvSpPr>
          <p:spPr>
            <a:xfrm>
              <a:off x="4891059" y="646654"/>
              <a:ext cx="1314231" cy="258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Informação da mente humana, difícil estruturação, difícil captura por maquina, reflete os estados mentais.</a:t>
              </a:r>
              <a:endParaRPr lang="pt-BR" sz="1600" kern="12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558424" y="2748203"/>
            <a:ext cx="1565495" cy="2292904"/>
            <a:chOff x="4850171" y="605766"/>
            <a:chExt cx="1396007" cy="2671086"/>
          </a:xfrm>
        </p:grpSpPr>
        <p:sp>
          <p:nvSpPr>
            <p:cNvPr id="44" name="Rectángulo redondeado 43"/>
            <p:cNvSpPr/>
            <p:nvPr/>
          </p:nvSpPr>
          <p:spPr>
            <a:xfrm>
              <a:off x="4850171" y="605766"/>
              <a:ext cx="1396007" cy="267108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5">
                <a:hueOff val="-9346199"/>
                <a:satOff val="13742"/>
                <a:lumOff val="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uadroTexto 44"/>
            <p:cNvSpPr txBox="1"/>
            <p:nvPr/>
          </p:nvSpPr>
          <p:spPr>
            <a:xfrm>
              <a:off x="4891059" y="646654"/>
              <a:ext cx="1314231" cy="258931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(Competência) Saber diferenciado, engloba conhecimentos e práticas, representados em este nível.</a:t>
              </a:r>
              <a:endParaRPr lang="pt-BR" sz="1600" kern="1200" dirty="0"/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342176" y="1624727"/>
            <a:ext cx="79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Coleta</a:t>
            </a:r>
            <a:endParaRPr lang="pt-B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989822" y="1590362"/>
            <a:ext cx="11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4C8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Atribuição</a:t>
            </a:r>
            <a:endParaRPr lang="pt-BR" b="1" dirty="0">
              <a:solidFill>
                <a:srgbClr val="4C8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033003" y="1595931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57AF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</a:t>
            </a:r>
            <a:endParaRPr lang="pt-BR" b="1" dirty="0">
              <a:solidFill>
                <a:srgbClr val="57AF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31084" y="1590362"/>
            <a:ext cx="16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19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Enriquecimento</a:t>
            </a:r>
            <a:endParaRPr lang="pt-BR" b="1" dirty="0">
              <a:solidFill>
                <a:srgbClr val="C198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9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64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65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3</a:t>
            </a:r>
            <a:r>
              <a:rPr lang="pt-BR" b="1" dirty="0" smtClean="0"/>
              <a:t> PASSO: Definir o escopo do projeto e diagramar</a:t>
            </a:r>
          </a:p>
          <a:p>
            <a:r>
              <a:rPr lang="pt-BR" dirty="0" smtClean="0"/>
              <a:t>Mapeamento de conhecimento/conteúdos (Necessários X Disponibilidades Individuais)</a:t>
            </a:r>
          </a:p>
          <a:p>
            <a:r>
              <a:rPr lang="pt-BR" dirty="0" smtClean="0"/>
              <a:t>Ensino a distância</a:t>
            </a:r>
          </a:p>
          <a:p>
            <a:r>
              <a:rPr lang="pt-BR" dirty="0" smtClean="0"/>
              <a:t>Gestão documental</a:t>
            </a:r>
          </a:p>
          <a:p>
            <a:r>
              <a:rPr lang="pt-BR" dirty="0" smtClean="0"/>
              <a:t>EC- Educação corporativa</a:t>
            </a:r>
          </a:p>
          <a:p>
            <a:r>
              <a:rPr lang="pt-BR" dirty="0" smtClean="0"/>
              <a:t>Banco de Talentos</a:t>
            </a:r>
          </a:p>
          <a:p>
            <a:pPr lvl="1"/>
            <a:r>
              <a:rPr lang="pt-BR" dirty="0" smtClean="0"/>
              <a:t>Perfis adequados às necessidades</a:t>
            </a:r>
          </a:p>
          <a:p>
            <a:pPr lvl="1"/>
            <a:r>
              <a:rPr lang="pt-BR" dirty="0" smtClean="0"/>
              <a:t>Perfis das pessoas dos times</a:t>
            </a:r>
          </a:p>
          <a:p>
            <a:pPr lvl="1"/>
            <a:r>
              <a:rPr lang="pt-BR" dirty="0" smtClean="0"/>
              <a:t>Formação de substitutos</a:t>
            </a:r>
          </a:p>
          <a:p>
            <a:pPr lvl="1"/>
            <a:r>
              <a:rPr lang="pt-BR" dirty="0" smtClean="0"/>
              <a:t>Movimentação e rotação de empregados</a:t>
            </a:r>
          </a:p>
          <a:p>
            <a:r>
              <a:rPr lang="pt-BR" dirty="0" smtClean="0"/>
              <a:t>Melhores práticas</a:t>
            </a:r>
          </a:p>
        </p:txBody>
      </p:sp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82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4 PASSO: Definir políticas e diretrizes</a:t>
            </a:r>
          </a:p>
          <a:p>
            <a:pPr marL="0" indent="0">
              <a:buNone/>
            </a:pPr>
            <a:r>
              <a:rPr lang="pt-BR" b="1" dirty="0" smtClean="0"/>
              <a:t>5 </a:t>
            </a:r>
            <a:r>
              <a:rPr lang="pt-BR" b="1" dirty="0"/>
              <a:t>PASSO: </a:t>
            </a:r>
            <a:r>
              <a:rPr lang="pt-BR" b="1" dirty="0" smtClean="0"/>
              <a:t>Analisar a estrutura X processos </a:t>
            </a:r>
            <a:endParaRPr lang="pt-BR" dirty="0"/>
          </a:p>
          <a:p>
            <a:pPr marL="0" indent="0">
              <a:buNone/>
            </a:pPr>
            <a:r>
              <a:rPr lang="pt-BR" b="1" dirty="0" smtClean="0"/>
              <a:t>6 </a:t>
            </a:r>
            <a:r>
              <a:rPr lang="pt-BR" b="1" dirty="0"/>
              <a:t>PASSO: </a:t>
            </a:r>
            <a:r>
              <a:rPr lang="pt-BR" b="1" dirty="0" smtClean="0"/>
              <a:t>Definir os processos (ou produtos/ serviços)</a:t>
            </a:r>
          </a:p>
          <a:p>
            <a:r>
              <a:rPr lang="pt-BR" dirty="0" smtClean="0"/>
              <a:t>O que é + importante para o </a:t>
            </a:r>
            <a:r>
              <a:rPr lang="pt-BR" dirty="0" err="1" smtClean="0"/>
              <a:t>negocío</a:t>
            </a:r>
            <a:endParaRPr lang="pt-BR" dirty="0" smtClean="0"/>
          </a:p>
          <a:p>
            <a:r>
              <a:rPr lang="pt-BR" dirty="0" smtClean="0"/>
              <a:t>O que é + fácil</a:t>
            </a:r>
          </a:p>
          <a:p>
            <a:r>
              <a:rPr lang="pt-BR" dirty="0" smtClean="0"/>
              <a:t>Qual a sequência</a:t>
            </a:r>
          </a:p>
          <a:p>
            <a:r>
              <a:rPr lang="pt-BR" dirty="0" smtClean="0"/>
              <a:t>Qual o aprofundamento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3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7 </a:t>
            </a:r>
            <a:r>
              <a:rPr lang="pt-BR" b="1" dirty="0"/>
              <a:t>PASSO: </a:t>
            </a:r>
            <a:r>
              <a:rPr lang="pt-BR" b="1" dirty="0" smtClean="0"/>
              <a:t>Desenhar a “Arvore do conhecimento</a:t>
            </a:r>
            <a:r>
              <a:rPr lang="pt-BR" b="1" dirty="0"/>
              <a:t>” [Pierre </a:t>
            </a:r>
            <a:r>
              <a:rPr lang="pt-BR" b="1" dirty="0" err="1" smtClean="0"/>
              <a:t>Lévy</a:t>
            </a:r>
            <a:r>
              <a:rPr lang="pt-BR" b="1" dirty="0" smtClean="0"/>
              <a:t> &amp; Michel </a:t>
            </a:r>
            <a:r>
              <a:rPr lang="pt-BR" b="1" dirty="0" err="1" smtClean="0"/>
              <a:t>Authier</a:t>
            </a:r>
            <a:r>
              <a:rPr lang="pt-BR" b="1" dirty="0" smtClean="0"/>
              <a:t>]</a:t>
            </a:r>
          </a:p>
          <a:p>
            <a:r>
              <a:rPr lang="pt-BR" dirty="0" smtClean="0"/>
              <a:t>Definir nomenclatura (processos, sub- processos, ramo, assunto, atividade)</a:t>
            </a:r>
          </a:p>
          <a:p>
            <a:r>
              <a:rPr lang="pt-BR" dirty="0" smtClean="0"/>
              <a:t>Definir níveis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059" y="3401480"/>
            <a:ext cx="3499741" cy="1639627"/>
          </a:xfrm>
          <a:prstGeom prst="rect">
            <a:avLst/>
          </a:prstGeom>
        </p:spPr>
      </p:pic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2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8</a:t>
            </a:r>
            <a:r>
              <a:rPr lang="pt-BR" b="1" dirty="0" smtClean="0"/>
              <a:t> </a:t>
            </a:r>
            <a:r>
              <a:rPr lang="pt-BR" b="1" dirty="0"/>
              <a:t>PASSO: </a:t>
            </a:r>
            <a:r>
              <a:rPr lang="pt-BR" b="1" dirty="0" smtClean="0"/>
              <a:t>Definir o padrão de registro</a:t>
            </a:r>
          </a:p>
          <a:p>
            <a:pPr marL="0" indent="0">
              <a:buNone/>
            </a:pPr>
            <a:r>
              <a:rPr lang="pt-BR" b="1" dirty="0" smtClean="0"/>
              <a:t>9 </a:t>
            </a:r>
            <a:r>
              <a:rPr lang="pt-BR" b="1" dirty="0"/>
              <a:t>PASSO: </a:t>
            </a:r>
            <a:r>
              <a:rPr lang="pt-BR" b="1" dirty="0" smtClean="0"/>
              <a:t>Identificar, selecionar e capacitar os especialistas</a:t>
            </a:r>
          </a:p>
          <a:p>
            <a:r>
              <a:rPr lang="pt-BR" dirty="0" smtClean="0"/>
              <a:t>Seleção individual</a:t>
            </a:r>
          </a:p>
          <a:p>
            <a:r>
              <a:rPr lang="pt-BR" dirty="0" smtClean="0"/>
              <a:t>Rede de pessoas</a:t>
            </a:r>
          </a:p>
          <a:p>
            <a:pPr marL="0" indent="0">
              <a:buNone/>
            </a:pPr>
            <a:r>
              <a:rPr lang="pt-BR" b="1" dirty="0" smtClean="0"/>
              <a:t>10 </a:t>
            </a:r>
            <a:r>
              <a:rPr lang="pt-BR" b="1" dirty="0"/>
              <a:t>PASSO: </a:t>
            </a:r>
            <a:r>
              <a:rPr lang="pt-BR" b="1" dirty="0" smtClean="0"/>
              <a:t>Definir os gestores da árvores</a:t>
            </a:r>
          </a:p>
          <a:p>
            <a:r>
              <a:rPr lang="pt-BR" dirty="0" smtClean="0"/>
              <a:t>Gerenciais (topo)</a:t>
            </a:r>
          </a:p>
          <a:p>
            <a:r>
              <a:rPr lang="pt-BR" dirty="0" smtClean="0"/>
              <a:t>Técnicos (ponta)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44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11 PASSO: Identificar, avaliar e selecionar os títulos de conhecimentos prioritários</a:t>
            </a:r>
          </a:p>
          <a:p>
            <a:r>
              <a:rPr lang="pt-BR" dirty="0" smtClean="0"/>
              <a:t>O que + importa preservar</a:t>
            </a:r>
          </a:p>
          <a:p>
            <a:r>
              <a:rPr lang="pt-BR" dirty="0" smtClean="0"/>
              <a:t>O que é + urgente</a:t>
            </a:r>
          </a:p>
          <a:p>
            <a:r>
              <a:rPr lang="pt-BR" dirty="0" smtClean="0"/>
              <a:t>Profundidade e amplitude</a:t>
            </a:r>
          </a:p>
          <a:p>
            <a:pPr marL="0" indent="0">
              <a:buNone/>
            </a:pPr>
            <a:r>
              <a:rPr lang="pt-BR" b="1" dirty="0" smtClean="0"/>
              <a:t>12 </a:t>
            </a:r>
            <a:r>
              <a:rPr lang="pt-BR" b="1" dirty="0"/>
              <a:t>PASSO: </a:t>
            </a:r>
            <a:r>
              <a:rPr lang="pt-BR" b="1" dirty="0" smtClean="0"/>
              <a:t>Captar e registrar os conhecimentos</a:t>
            </a:r>
          </a:p>
          <a:p>
            <a:pPr marL="0" indent="0">
              <a:buNone/>
            </a:pPr>
            <a:r>
              <a:rPr lang="pt-BR" b="1" dirty="0" smtClean="0"/>
              <a:t>13 </a:t>
            </a:r>
            <a:r>
              <a:rPr lang="pt-BR" b="1" dirty="0"/>
              <a:t>PASSO: </a:t>
            </a:r>
            <a:r>
              <a:rPr lang="pt-BR" b="1" dirty="0" smtClean="0"/>
              <a:t>Definir indicadores e pontos de controle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2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0468" y="138313"/>
            <a:ext cx="6233532" cy="72534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GC no ambiente organizacional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2176" y="947254"/>
            <a:ext cx="2858224" cy="55748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Projeto de GC</a:t>
            </a:r>
            <a:endParaRPr lang="pt-BR" b="1" i="1" dirty="0"/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591527" y="1504741"/>
            <a:ext cx="7582318" cy="36387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14 PASSO: Definir cronograma de avaliação de ciclo de melhorias</a:t>
            </a:r>
          </a:p>
          <a:p>
            <a:pPr marL="0" indent="0">
              <a:buNone/>
            </a:pPr>
            <a:r>
              <a:rPr lang="pt-BR" b="1" dirty="0" smtClean="0"/>
              <a:t>15 </a:t>
            </a:r>
            <a:r>
              <a:rPr lang="pt-BR" b="1" dirty="0"/>
              <a:t>PASSO: </a:t>
            </a:r>
            <a:r>
              <a:rPr lang="pt-BR" b="1" dirty="0" smtClean="0"/>
              <a:t>Lançar uma base de dados</a:t>
            </a:r>
          </a:p>
          <a:p>
            <a:r>
              <a:rPr lang="pt-BR" dirty="0" smtClean="0"/>
              <a:t>Fácil acesso </a:t>
            </a:r>
          </a:p>
          <a:p>
            <a:r>
              <a:rPr lang="pt-BR" dirty="0" smtClean="0"/>
              <a:t>Fácil navegação</a:t>
            </a:r>
          </a:p>
          <a:p>
            <a:r>
              <a:rPr lang="pt-BR" dirty="0" smtClean="0"/>
              <a:t>Usabilidade</a:t>
            </a:r>
          </a:p>
          <a:p>
            <a:pPr marL="0" indent="0">
              <a:buNone/>
            </a:pPr>
            <a:r>
              <a:rPr lang="pt-BR" b="1" dirty="0" smtClean="0"/>
              <a:t>16 </a:t>
            </a:r>
            <a:r>
              <a:rPr lang="pt-BR" b="1" dirty="0"/>
              <a:t>PASSO: </a:t>
            </a:r>
            <a:r>
              <a:rPr lang="pt-BR" b="1" dirty="0" smtClean="0"/>
              <a:t>Avaliar a evolução (comparação disponível X desejado)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27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47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039" y="605639"/>
            <a:ext cx="8218449" cy="72534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Como saber se a organização está aprendendo</a:t>
            </a:r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2120900" y="1672951"/>
            <a:ext cx="6695588" cy="336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Melhoria de desempenho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Aumento de visão dos empregados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Qualidade dos diálogos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Coletividade prevalece sobre individualidade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Fluxo do conhecimento regulado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15" name="Straight Connector 4"/>
          <p:cNvCxnSpPr/>
          <p:nvPr/>
        </p:nvCxnSpPr>
        <p:spPr>
          <a:xfrm>
            <a:off x="8924488" y="1330988"/>
            <a:ext cx="0" cy="3816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6"/>
          <p:cNvSpPr/>
          <p:nvPr/>
        </p:nvSpPr>
        <p:spPr>
          <a:xfrm>
            <a:off x="8816488" y="207053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7" name="Flowchart: Connector 7"/>
          <p:cNvSpPr/>
          <p:nvPr/>
        </p:nvSpPr>
        <p:spPr>
          <a:xfrm>
            <a:off x="8816488" y="341469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lowchart: Connector 8"/>
          <p:cNvSpPr/>
          <p:nvPr/>
        </p:nvSpPr>
        <p:spPr>
          <a:xfrm>
            <a:off x="8816488" y="167295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lowchart: Connector 9"/>
          <p:cNvSpPr/>
          <p:nvPr/>
        </p:nvSpPr>
        <p:spPr>
          <a:xfrm>
            <a:off x="8816488" y="24681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lowchart: Connector 10"/>
          <p:cNvSpPr/>
          <p:nvPr/>
        </p:nvSpPr>
        <p:spPr>
          <a:xfrm>
            <a:off x="8816488" y="2838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lowchart: Connector 7"/>
          <p:cNvSpPr/>
          <p:nvPr/>
        </p:nvSpPr>
        <p:spPr>
          <a:xfrm>
            <a:off x="8816488" y="409740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" name="Flowchart: Connector 7"/>
          <p:cNvSpPr/>
          <p:nvPr/>
        </p:nvSpPr>
        <p:spPr>
          <a:xfrm>
            <a:off x="8816488" y="445945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9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Links de interesse</a:t>
            </a:r>
            <a:endParaRPr lang="pt-BR" b="1" dirty="0"/>
          </a:p>
        </p:txBody>
      </p:sp>
      <p:sp>
        <p:nvSpPr>
          <p:cNvPr id="18" name="Rectángulo 17"/>
          <p:cNvSpPr/>
          <p:nvPr/>
        </p:nvSpPr>
        <p:spPr>
          <a:xfrm>
            <a:off x="724829" y="1872154"/>
            <a:ext cx="79619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/>
              </a:rPr>
              <a:t>https://eadbox.com/gestao-conhecimento-na-pratica</a:t>
            </a:r>
            <a:r>
              <a:rPr lang="pt-BR" sz="2800" dirty="0" smtClean="0">
                <a:hlinkClick r:id="rId2"/>
              </a:rPr>
              <a:t>/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>
                <a:hlinkClick r:id="rId3"/>
              </a:rPr>
              <a:t>https://www.oconhecimento.com.br/passo-a-passo-para-implementar-a-gestao-do-conhecimento</a:t>
            </a:r>
            <a:r>
              <a:rPr lang="pt-BR" sz="2800" dirty="0" smtClean="0">
                <a:hlinkClick r:id="rId3"/>
              </a:rPr>
              <a:t>/</a:t>
            </a:r>
            <a:r>
              <a:rPr lang="pt-BR" sz="2800" dirty="0" smtClean="0"/>
              <a:t>  </a:t>
            </a:r>
            <a:endParaRPr lang="pt-BR" sz="2800" dirty="0"/>
          </a:p>
        </p:txBody>
      </p:sp>
      <p:cxnSp>
        <p:nvCxnSpPr>
          <p:cNvPr id="19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1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6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74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842" y="1298037"/>
            <a:ext cx="8717158" cy="3765372"/>
          </a:xfrm>
        </p:spPr>
        <p:txBody>
          <a:bodyPr>
            <a:noAutofit/>
          </a:bodyPr>
          <a:lstStyle/>
          <a:p>
            <a:r>
              <a:rPr lang="pt-BR" sz="1400" dirty="0"/>
              <a:t>STRAUHS, Faimara do Rocio </a:t>
            </a:r>
            <a:r>
              <a:rPr lang="pt-BR" sz="1400" i="1" dirty="0"/>
              <a:t>et al</a:t>
            </a:r>
            <a:r>
              <a:rPr lang="pt-BR" sz="1400" dirty="0"/>
              <a:t>. </a:t>
            </a:r>
            <a:r>
              <a:rPr lang="pt-BR" sz="1400" b="1" dirty="0"/>
              <a:t>Gestão do Conhecimento nas Organizações</a:t>
            </a:r>
            <a:r>
              <a:rPr lang="pt-BR" sz="1400" dirty="0"/>
              <a:t>. Curitiba: Aymara Educação, 2012</a:t>
            </a:r>
            <a:r>
              <a:rPr lang="pt-BR" sz="1400" dirty="0" smtClean="0"/>
              <a:t>.</a:t>
            </a:r>
          </a:p>
          <a:p>
            <a:r>
              <a:rPr lang="pt-BR" sz="1400" dirty="0"/>
              <a:t>MACHADO HOFFMANN, Wanda Aparecida. </a:t>
            </a:r>
            <a:r>
              <a:rPr lang="pt-BR" sz="1400" b="1" dirty="0"/>
              <a:t>Gestão do Conhecimento. Desafios de aprender</a:t>
            </a:r>
            <a:r>
              <a:rPr lang="pt-BR" sz="1400" dirty="0"/>
              <a:t>. São Carlos: COMPACTA, 2009.</a:t>
            </a:r>
          </a:p>
          <a:p>
            <a:r>
              <a:rPr lang="pt-BR" sz="1400" dirty="0"/>
              <a:t>FERREIRA DA SILVA FILHO, Cândido; FRAZÃO SILVA, Lucas. </a:t>
            </a:r>
            <a:r>
              <a:rPr lang="pt-BR" sz="1400" b="1" dirty="0"/>
              <a:t>Tecnologia </a:t>
            </a:r>
            <a:r>
              <a:rPr lang="pt-BR" sz="1400" b="1" dirty="0" smtClean="0"/>
              <a:t>da </a:t>
            </a:r>
            <a:r>
              <a:rPr lang="pt-BR" sz="1400" b="1" dirty="0"/>
              <a:t>informação e Gestão do conhecimento</a:t>
            </a:r>
            <a:r>
              <a:rPr lang="pt-BR" sz="1400" dirty="0"/>
              <a:t>. 2. ed. rev. Campinas: Alínea, 2013. 177 p</a:t>
            </a:r>
            <a:r>
              <a:rPr lang="pt-BR" sz="1400" dirty="0" smtClean="0"/>
              <a:t>.</a:t>
            </a:r>
          </a:p>
          <a:p>
            <a:r>
              <a:rPr lang="pt-BR" sz="1400" dirty="0"/>
              <a:t>ABBAS, Sehar; HANIF, Saima. </a:t>
            </a:r>
            <a:r>
              <a:rPr lang="pt-BR" sz="1400" b="1" dirty="0"/>
              <a:t>Knowledge management</a:t>
            </a:r>
            <a:r>
              <a:rPr lang="pt-BR" sz="1400" dirty="0"/>
              <a:t>. SlideShare, 25 dez. 2012. Disponível em: https://es.slideshare.net/seharabbas3/knowledge-management-15756368. Acesso em: 27 maio 2019</a:t>
            </a:r>
            <a:r>
              <a:rPr lang="pt-BR" sz="1400" dirty="0" smtClean="0"/>
              <a:t>.</a:t>
            </a:r>
          </a:p>
          <a:p>
            <a:r>
              <a:rPr lang="pt-BR" sz="1400" dirty="0"/>
              <a:t>SHRIVASTAV, Puja. </a:t>
            </a:r>
            <a:r>
              <a:rPr lang="pt-BR" sz="1400" b="1" dirty="0"/>
              <a:t>Knowledge management</a:t>
            </a:r>
            <a:r>
              <a:rPr lang="pt-BR" sz="1400" dirty="0"/>
              <a:t>. SlideShare, 18 maio 2016. Disponível em: https://es.slideshare.net/pujashrivastav1/knowledge-management-62132834. Acesso em: 27 maio 2019</a:t>
            </a:r>
            <a:r>
              <a:rPr lang="pt-BR" sz="1400" dirty="0" smtClean="0"/>
              <a:t>.</a:t>
            </a:r>
          </a:p>
          <a:p>
            <a:r>
              <a:rPr lang="en-US" sz="1400" dirty="0"/>
              <a:t>MINISTERIO DE EDUCACIÓN. </a:t>
            </a:r>
            <a:r>
              <a:rPr lang="en-US" sz="1400" b="1" dirty="0"/>
              <a:t>Gestión del Conocimiento en las IES</a:t>
            </a:r>
            <a:r>
              <a:rPr lang="en-US" sz="1400" dirty="0"/>
              <a:t>. </a:t>
            </a:r>
            <a:r>
              <a:rPr lang="en-US" sz="1400" dirty="0" smtClean="0"/>
              <a:t>Colômbia. </a:t>
            </a:r>
            <a:r>
              <a:rPr lang="en-US" sz="1400" dirty="0"/>
              <a:t>Disponível em: https://www.mineducacion.gov.co/1759/articles-324587_archivo_pdf_4_Gestion_Conocimiento_MEN.pdf. Acesso em: 27 maio 2019</a:t>
            </a:r>
            <a:r>
              <a:rPr lang="en-US" sz="1400" dirty="0" smtClean="0"/>
              <a:t>.</a:t>
            </a:r>
          </a:p>
          <a:p>
            <a:r>
              <a:rPr lang="pt-BR" sz="1400" dirty="0"/>
              <a:t>MARTINS, </a:t>
            </a:r>
            <a:r>
              <a:rPr lang="pt-BR" sz="1400" dirty="0" smtClean="0"/>
              <a:t>Dalton</a:t>
            </a:r>
            <a:r>
              <a:rPr lang="pt-BR" sz="1400" dirty="0"/>
              <a:t>. </a:t>
            </a:r>
            <a:r>
              <a:rPr lang="pt-BR" sz="1400" b="1" dirty="0"/>
              <a:t>Gestão da Informação e do Conhecimento</a:t>
            </a:r>
            <a:r>
              <a:rPr lang="pt-BR" sz="1400" dirty="0"/>
              <a:t>. Goiás, 2015. Disponível em: https://l3p.fic.ufg.br/up/771/o/Aula_01_-_Gest%C3%A3o_da_Informa%C3%A7%C3%A3o_e_do_Conhecimento.pdf?1443994379. Acesso em: 27 maio 2019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Bibliografia</a:t>
            </a:r>
          </a:p>
        </p:txBody>
      </p:sp>
      <p:cxnSp>
        <p:nvCxnSpPr>
          <p:cNvPr id="18" name="Straight Connector 4"/>
          <p:cNvCxnSpPr/>
          <p:nvPr/>
        </p:nvCxnSpPr>
        <p:spPr>
          <a:xfrm>
            <a:off x="223310" y="946302"/>
            <a:ext cx="0" cy="421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6"/>
          <p:cNvSpPr/>
          <p:nvPr/>
        </p:nvSpPr>
        <p:spPr>
          <a:xfrm>
            <a:off x="115310" y="168584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0" name="Flowchart: Connector 7"/>
          <p:cNvSpPr/>
          <p:nvPr/>
        </p:nvSpPr>
        <p:spPr>
          <a:xfrm>
            <a:off x="115310" y="303001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lowchart: Connector 8"/>
          <p:cNvSpPr/>
          <p:nvPr/>
        </p:nvSpPr>
        <p:spPr>
          <a:xfrm>
            <a:off x="115310" y="128826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lowchart: Connector 9"/>
          <p:cNvSpPr/>
          <p:nvPr/>
        </p:nvSpPr>
        <p:spPr>
          <a:xfrm>
            <a:off x="115310" y="208342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10"/>
          <p:cNvSpPr/>
          <p:nvPr/>
        </p:nvSpPr>
        <p:spPr>
          <a:xfrm>
            <a:off x="115310" y="24540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7"/>
          <p:cNvSpPr/>
          <p:nvPr/>
        </p:nvSpPr>
        <p:spPr>
          <a:xfrm>
            <a:off x="115310" y="3712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5" name="Flowchart: Connector 7"/>
          <p:cNvSpPr/>
          <p:nvPr/>
        </p:nvSpPr>
        <p:spPr>
          <a:xfrm>
            <a:off x="115310" y="4074769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9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541" y="601649"/>
            <a:ext cx="7541737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Definição </a:t>
            </a:r>
            <a:r>
              <a:rPr lang="pt-BR" b="1" dirty="0"/>
              <a:t>e Historia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upo 16"/>
          <p:cNvGrpSpPr/>
          <p:nvPr/>
        </p:nvGrpSpPr>
        <p:grpSpPr>
          <a:xfrm>
            <a:off x="3105552" y="1775028"/>
            <a:ext cx="1430604" cy="810225"/>
            <a:chOff x="506049" y="187"/>
            <a:chExt cx="1500759" cy="9004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50604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53242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105552" y="3442936"/>
            <a:ext cx="1430604" cy="810225"/>
            <a:chOff x="506049" y="1125757"/>
            <a:chExt cx="1500759" cy="9004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50604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53242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105552" y="4276890"/>
            <a:ext cx="1430604" cy="810225"/>
            <a:chOff x="2502059" y="1125757"/>
            <a:chExt cx="1500759" cy="90045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250205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252843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05552" y="2608982"/>
            <a:ext cx="1430604" cy="810225"/>
            <a:chOff x="4498069" y="187"/>
            <a:chExt cx="1500759" cy="90045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Rectángulo redondeado 26"/>
            <p:cNvSpPr/>
            <p:nvPr/>
          </p:nvSpPr>
          <p:spPr>
            <a:xfrm>
              <a:off x="449806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452444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110026" y="1820707"/>
            <a:ext cx="1430604" cy="810225"/>
            <a:chOff x="506049" y="187"/>
            <a:chExt cx="1500759" cy="9004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Rectángulo redondeado 29"/>
            <p:cNvSpPr/>
            <p:nvPr/>
          </p:nvSpPr>
          <p:spPr>
            <a:xfrm>
              <a:off x="50604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53242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110026" y="3488615"/>
            <a:ext cx="1430604" cy="810225"/>
            <a:chOff x="506049" y="1125757"/>
            <a:chExt cx="1500759" cy="9004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50604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53242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110026" y="4322569"/>
            <a:ext cx="1430604" cy="810225"/>
            <a:chOff x="2502059" y="1125757"/>
            <a:chExt cx="1500759" cy="90045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Rectángulo redondeado 35"/>
            <p:cNvSpPr/>
            <p:nvPr/>
          </p:nvSpPr>
          <p:spPr>
            <a:xfrm>
              <a:off x="250205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252843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110026" y="2654661"/>
            <a:ext cx="1430604" cy="810225"/>
            <a:chOff x="4498069" y="187"/>
            <a:chExt cx="1500759" cy="90045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9" name="Rectángulo redondeado 38"/>
            <p:cNvSpPr/>
            <p:nvPr/>
          </p:nvSpPr>
          <p:spPr>
            <a:xfrm>
              <a:off x="449806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uadroTexto 39"/>
            <p:cNvSpPr txBox="1"/>
            <p:nvPr/>
          </p:nvSpPr>
          <p:spPr>
            <a:xfrm>
              <a:off x="452444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115063" y="1803652"/>
            <a:ext cx="1430604" cy="810225"/>
            <a:chOff x="506049" y="187"/>
            <a:chExt cx="1500759" cy="9004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Rectángulo redondeado 41"/>
            <p:cNvSpPr/>
            <p:nvPr/>
          </p:nvSpPr>
          <p:spPr>
            <a:xfrm>
              <a:off x="50604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uadroTexto 42"/>
            <p:cNvSpPr txBox="1"/>
            <p:nvPr/>
          </p:nvSpPr>
          <p:spPr>
            <a:xfrm>
              <a:off x="53242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7115063" y="3471560"/>
            <a:ext cx="1430604" cy="810225"/>
            <a:chOff x="506049" y="1125757"/>
            <a:chExt cx="1500759" cy="9004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5" name="Rectángulo redondeado 44"/>
            <p:cNvSpPr/>
            <p:nvPr/>
          </p:nvSpPr>
          <p:spPr>
            <a:xfrm>
              <a:off x="50604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CuadroTexto 45"/>
            <p:cNvSpPr txBox="1"/>
            <p:nvPr/>
          </p:nvSpPr>
          <p:spPr>
            <a:xfrm>
              <a:off x="53242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115063" y="4305514"/>
            <a:ext cx="1430604" cy="810225"/>
            <a:chOff x="2502059" y="1125757"/>
            <a:chExt cx="1500759" cy="90045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ectángulo redondeado 47"/>
            <p:cNvSpPr/>
            <p:nvPr/>
          </p:nvSpPr>
          <p:spPr>
            <a:xfrm>
              <a:off x="2502059" y="112575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uadroTexto 48"/>
            <p:cNvSpPr txBox="1"/>
            <p:nvPr/>
          </p:nvSpPr>
          <p:spPr>
            <a:xfrm>
              <a:off x="2528432" y="115213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115063" y="2637606"/>
            <a:ext cx="1430604" cy="810225"/>
            <a:chOff x="4498069" y="187"/>
            <a:chExt cx="1500759" cy="90045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Rectángulo redondeado 50"/>
            <p:cNvSpPr/>
            <p:nvPr/>
          </p:nvSpPr>
          <p:spPr>
            <a:xfrm>
              <a:off x="4498069" y="187"/>
              <a:ext cx="1500759" cy="9004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uadroTexto 51"/>
            <p:cNvSpPr txBox="1"/>
            <p:nvPr/>
          </p:nvSpPr>
          <p:spPr>
            <a:xfrm>
              <a:off x="4524442" y="26560"/>
              <a:ext cx="1448013" cy="847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2141003" y="2024098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181982" y="2848802"/>
            <a:ext cx="6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966313" y="3663382"/>
            <a:ext cx="107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Dinâmica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785013" y="4543015"/>
            <a:ext cx="14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3324565" y="13751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‘50 &gt; ‘70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329039" y="13751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‘70 &gt; ‘90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389379" y="137516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‘90 &gt; ...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04" y="1796177"/>
            <a:ext cx="741548" cy="79268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722" y="1805539"/>
            <a:ext cx="772512" cy="81873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2459" y="1814701"/>
            <a:ext cx="775143" cy="788116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2124" y="2635374"/>
            <a:ext cx="647178" cy="76373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814" y="2674166"/>
            <a:ext cx="759390" cy="762514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4214" y="2672618"/>
            <a:ext cx="772302" cy="73416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8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9651" y="3503346"/>
            <a:ext cx="846368" cy="70592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9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476" y="4304083"/>
            <a:ext cx="749230" cy="755553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0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214" y="3539891"/>
            <a:ext cx="1099249" cy="707671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1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6665" y="4346299"/>
            <a:ext cx="731704" cy="74992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1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2458" y="3510906"/>
            <a:ext cx="775143" cy="737176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7930" y="4322858"/>
            <a:ext cx="738869" cy="757574"/>
          </a:xfrm>
          <a:prstGeom prst="rect">
            <a:avLst/>
          </a:prstGeom>
        </p:spPr>
      </p:pic>
      <p:cxnSp>
        <p:nvCxnSpPr>
          <p:cNvPr id="81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3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8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9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843" y="1628077"/>
            <a:ext cx="8246070" cy="3323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Gestão do Conhecimento é a disciplina que promove uma abordagem abrangente para a identificação, captura, avaliação, recuperação e compartilhamento de todos os ativos de informação de uma empresa, para gerar valor e novas oportunidades</a:t>
            </a:r>
          </a:p>
          <a:p>
            <a:pPr marL="0" indent="0" algn="r">
              <a:buNone/>
            </a:pPr>
            <a:r>
              <a:rPr lang="pt-PT" sz="3600" b="1" dirty="0">
                <a:solidFill>
                  <a:schemeClr val="bg1">
                    <a:lumMod val="65000"/>
                  </a:schemeClr>
                </a:solidFill>
              </a:rPr>
              <a:t> The Gartner Group</a:t>
            </a:r>
            <a:endParaRPr lang="pt-B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Definição e Historia</a:t>
            </a:r>
            <a:endParaRPr lang="pt-BR" dirty="0"/>
          </a:p>
        </p:txBody>
      </p:sp>
      <p:cxnSp>
        <p:nvCxnSpPr>
          <p:cNvPr id="27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9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4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5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843" y="1628077"/>
            <a:ext cx="8246070" cy="3323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Gestão do Conhecimento é o processo de captura, distribuição e uso efetivo do conhecimento dentro de uma </a:t>
            </a:r>
            <a:r>
              <a:rPr 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organização.</a:t>
            </a:r>
          </a:p>
          <a:p>
            <a:pPr marL="0" indent="0" algn="ctr">
              <a:buNone/>
            </a:pPr>
            <a:endParaRPr lang="pt-PT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pt-PT" sz="3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3600" b="1" dirty="0">
                <a:solidFill>
                  <a:schemeClr val="bg1">
                    <a:lumMod val="65000"/>
                  </a:schemeClr>
                </a:solidFill>
              </a:rPr>
              <a:t>(Davenport, 1994</a:t>
            </a:r>
            <a:r>
              <a:rPr lang="pt-PT" sz="36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pt-B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Definição e Historia</a:t>
            </a:r>
            <a:endParaRPr lang="pt-BR" dirty="0"/>
          </a:p>
        </p:txBody>
      </p:sp>
      <p:cxnSp>
        <p:nvCxnSpPr>
          <p:cNvPr id="18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0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5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6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3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7063" y="605639"/>
            <a:ext cx="7649737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Como é o trabalho hoje</a:t>
            </a:r>
            <a:endParaRPr lang="pt-BR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8873417"/>
              </p:ext>
            </p:extLst>
          </p:nvPr>
        </p:nvGraphicFramePr>
        <p:xfrm>
          <a:off x="2375338" y="1403752"/>
          <a:ext cx="6159062" cy="363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CuadroTexto 35"/>
          <p:cNvSpPr txBox="1"/>
          <p:nvPr/>
        </p:nvSpPr>
        <p:spPr>
          <a:xfrm>
            <a:off x="2475187" y="3801088"/>
            <a:ext cx="595936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organizações precisam de uma tecnologia de comunicação --&gt; Fluir o conhecimento entre as pessoas --&gt; Difusão da informação e do conhecimento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9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4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5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6819" y="2287190"/>
            <a:ext cx="2946978" cy="1246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Gestão do Conhecimento</a:t>
            </a:r>
            <a:endParaRPr lang="pt-B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Para que serve?</a:t>
            </a:r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3490197" y="942028"/>
            <a:ext cx="2228507" cy="1266796"/>
            <a:chOff x="2661791" y="1288"/>
            <a:chExt cx="772417" cy="772417"/>
          </a:xfrm>
        </p:grpSpPr>
        <p:sp>
          <p:nvSpPr>
            <p:cNvPr id="43" name="Elipse 42"/>
            <p:cNvSpPr/>
            <p:nvPr/>
          </p:nvSpPr>
          <p:spPr>
            <a:xfrm>
              <a:off x="2661791" y="1288"/>
              <a:ext cx="772417" cy="7724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"/>
            <p:cNvSpPr txBox="1"/>
            <p:nvPr/>
          </p:nvSpPr>
          <p:spPr>
            <a:xfrm>
              <a:off x="2774909" y="114406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Reduzir</a:t>
              </a:r>
              <a:r>
                <a:rPr lang="es-ES" b="1" kern="1200" dirty="0" smtClean="0"/>
                <a:t> os silos de </a:t>
              </a:r>
              <a:r>
                <a:rPr lang="pt-BR" b="1" kern="1200" dirty="0" smtClean="0"/>
                <a:t>informação</a:t>
              </a:r>
              <a:endParaRPr lang="pt-BR" b="1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532411" y="1093667"/>
            <a:ext cx="2228507" cy="1266796"/>
            <a:chOff x="3751722" y="397991"/>
            <a:chExt cx="772417" cy="772417"/>
          </a:xfrm>
        </p:grpSpPr>
        <p:sp>
          <p:nvSpPr>
            <p:cNvPr id="41" name="Elipse 40"/>
            <p:cNvSpPr/>
            <p:nvPr/>
          </p:nvSpPr>
          <p:spPr>
            <a:xfrm>
              <a:off x="3751722" y="397991"/>
              <a:ext cx="772417" cy="7724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e 6"/>
            <p:cNvSpPr txBox="1"/>
            <p:nvPr/>
          </p:nvSpPr>
          <p:spPr>
            <a:xfrm>
              <a:off x="3864840" y="511109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Obter e disseminar conhecimento externo</a:t>
              </a:r>
              <a:endParaRPr lang="pt-BR" b="1" kern="1200" noProof="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849232" y="2059635"/>
            <a:ext cx="2228507" cy="1266796"/>
            <a:chOff x="4331662" y="1402477"/>
            <a:chExt cx="772417" cy="772417"/>
          </a:xfrm>
        </p:grpSpPr>
        <p:sp>
          <p:nvSpPr>
            <p:cNvPr id="39" name="Elipse 38"/>
            <p:cNvSpPr/>
            <p:nvPr/>
          </p:nvSpPr>
          <p:spPr>
            <a:xfrm>
              <a:off x="4331662" y="1402477"/>
              <a:ext cx="772417" cy="772417"/>
            </a:xfrm>
            <a:prstGeom prst="ellipse">
              <a:avLst/>
            </a:prstGeom>
            <a:solidFill>
              <a:srgbClr val="92D05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ipse 8"/>
            <p:cNvSpPr txBox="1"/>
            <p:nvPr/>
          </p:nvSpPr>
          <p:spPr>
            <a:xfrm>
              <a:off x="4444780" y="1515595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Aumentar grau de colaboração</a:t>
              </a:r>
              <a:endParaRPr lang="pt-BR" b="1" kern="1200" noProof="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791703" y="3185299"/>
            <a:ext cx="2228507" cy="1266796"/>
            <a:chOff x="4130251" y="2544736"/>
            <a:chExt cx="772417" cy="772417"/>
          </a:xfrm>
        </p:grpSpPr>
        <p:sp>
          <p:nvSpPr>
            <p:cNvPr id="37" name="Elipse 36"/>
            <p:cNvSpPr/>
            <p:nvPr/>
          </p:nvSpPr>
          <p:spPr>
            <a:xfrm>
              <a:off x="4130251" y="2544736"/>
              <a:ext cx="772417" cy="7724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10"/>
            <p:cNvSpPr txBox="1"/>
            <p:nvPr/>
          </p:nvSpPr>
          <p:spPr>
            <a:xfrm>
              <a:off x="4243369" y="2657854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Preservar a memória da organização</a:t>
              </a:r>
              <a:endParaRPr lang="pt-BR" b="1" kern="1200" noProof="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013344" y="3774311"/>
            <a:ext cx="2228507" cy="1266796"/>
            <a:chOff x="3241731" y="3290293"/>
            <a:chExt cx="772417" cy="772417"/>
          </a:xfrm>
        </p:grpSpPr>
        <p:sp>
          <p:nvSpPr>
            <p:cNvPr id="35" name="Elipse 34"/>
            <p:cNvSpPr/>
            <p:nvPr/>
          </p:nvSpPr>
          <p:spPr>
            <a:xfrm>
              <a:off x="3241731" y="3290293"/>
              <a:ext cx="772417" cy="7724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ipse 12"/>
            <p:cNvSpPr txBox="1"/>
            <p:nvPr/>
          </p:nvSpPr>
          <p:spPr>
            <a:xfrm>
              <a:off x="3354849" y="3403411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Melhorar o processo de inovação</a:t>
              </a:r>
              <a:endParaRPr lang="pt-BR" b="1" kern="1200" noProof="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958904" y="3816099"/>
            <a:ext cx="2228507" cy="1266796"/>
            <a:chOff x="2081850" y="3290293"/>
            <a:chExt cx="772417" cy="772417"/>
          </a:xfrm>
        </p:grpSpPr>
        <p:sp>
          <p:nvSpPr>
            <p:cNvPr id="33" name="Elipse 32"/>
            <p:cNvSpPr/>
            <p:nvPr/>
          </p:nvSpPr>
          <p:spPr>
            <a:xfrm>
              <a:off x="2081850" y="3290293"/>
              <a:ext cx="772417" cy="7724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ipse 14"/>
            <p:cNvSpPr txBox="1"/>
            <p:nvPr/>
          </p:nvSpPr>
          <p:spPr>
            <a:xfrm>
              <a:off x="2194968" y="3403411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Ganhar produtividade</a:t>
              </a:r>
              <a:endParaRPr lang="pt-BR" b="1" kern="1200" noProof="0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290554" y="3169009"/>
            <a:ext cx="2228507" cy="1266796"/>
            <a:chOff x="1193330" y="2544736"/>
            <a:chExt cx="772417" cy="772417"/>
          </a:xfrm>
        </p:grpSpPr>
        <p:sp>
          <p:nvSpPr>
            <p:cNvPr id="31" name="Elipse 30"/>
            <p:cNvSpPr/>
            <p:nvPr/>
          </p:nvSpPr>
          <p:spPr>
            <a:xfrm>
              <a:off x="1193330" y="2544736"/>
              <a:ext cx="772417" cy="772417"/>
            </a:xfrm>
            <a:prstGeom prst="ellipse">
              <a:avLst/>
            </a:prstGeom>
            <a:solidFill>
              <a:srgbClr val="57AF4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e 16"/>
            <p:cNvSpPr txBox="1"/>
            <p:nvPr/>
          </p:nvSpPr>
          <p:spPr>
            <a:xfrm>
              <a:off x="1306448" y="2657854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Reutilizar soluções</a:t>
              </a:r>
              <a:endParaRPr lang="pt-BR" b="1" kern="1200" noProof="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62780" y="2174945"/>
            <a:ext cx="2228507" cy="1266796"/>
            <a:chOff x="991919" y="1402477"/>
            <a:chExt cx="772417" cy="772417"/>
          </a:xfrm>
        </p:grpSpPr>
        <p:sp>
          <p:nvSpPr>
            <p:cNvPr id="29" name="Elipse 28"/>
            <p:cNvSpPr/>
            <p:nvPr/>
          </p:nvSpPr>
          <p:spPr>
            <a:xfrm>
              <a:off x="991919" y="1402477"/>
              <a:ext cx="772417" cy="772417"/>
            </a:xfrm>
            <a:prstGeom prst="ellipse">
              <a:avLst/>
            </a:prstGeom>
            <a:solidFill>
              <a:srgbClr val="CC00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18"/>
            <p:cNvSpPr txBox="1"/>
            <p:nvPr/>
          </p:nvSpPr>
          <p:spPr>
            <a:xfrm>
              <a:off x="1105037" y="1515595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Identificar quem sabe o quê</a:t>
              </a:r>
              <a:endParaRPr lang="pt-BR" b="1" kern="1200" noProof="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507260" y="1190449"/>
            <a:ext cx="2228507" cy="1266796"/>
            <a:chOff x="1571859" y="397991"/>
            <a:chExt cx="772417" cy="772417"/>
          </a:xfrm>
        </p:grpSpPr>
        <p:sp>
          <p:nvSpPr>
            <p:cNvPr id="27" name="Elipse 26"/>
            <p:cNvSpPr/>
            <p:nvPr/>
          </p:nvSpPr>
          <p:spPr>
            <a:xfrm>
              <a:off x="1571859" y="397991"/>
              <a:ext cx="772417" cy="772417"/>
            </a:xfrm>
            <a:prstGeom prst="ellipse">
              <a:avLst/>
            </a:pr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20"/>
            <p:cNvSpPr txBox="1"/>
            <p:nvPr/>
          </p:nvSpPr>
          <p:spPr>
            <a:xfrm>
              <a:off x="1684977" y="511109"/>
              <a:ext cx="546181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noProof="0" dirty="0" smtClean="0"/>
                <a:t>Prover informação relevante</a:t>
              </a:r>
              <a:endParaRPr lang="pt-BR" b="1" kern="1200" noProof="0" dirty="0"/>
            </a:p>
          </p:txBody>
        </p:sp>
      </p:grpSp>
      <p:cxnSp>
        <p:nvCxnSpPr>
          <p:cNvPr id="45" name="Straight Connector 4"/>
          <p:cNvCxnSpPr/>
          <p:nvPr/>
        </p:nvCxnSpPr>
        <p:spPr>
          <a:xfrm>
            <a:off x="234176" y="959002"/>
            <a:ext cx="0" cy="41844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6"/>
          <p:cNvSpPr/>
          <p:nvPr/>
        </p:nvSpPr>
        <p:spPr>
          <a:xfrm>
            <a:off x="126176" y="19729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7" name="Flowchart: Connector 7"/>
          <p:cNvSpPr/>
          <p:nvPr/>
        </p:nvSpPr>
        <p:spPr>
          <a:xfrm>
            <a:off x="126176" y="32001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lowchart: Connector 8"/>
          <p:cNvSpPr/>
          <p:nvPr/>
        </p:nvSpPr>
        <p:spPr>
          <a:xfrm>
            <a:off x="126176" y="134143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lowchart: Connector 9"/>
          <p:cNvSpPr/>
          <p:nvPr/>
        </p:nvSpPr>
        <p:spPr>
          <a:xfrm>
            <a:off x="126176" y="23811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Flowchart: Connector 10"/>
          <p:cNvSpPr/>
          <p:nvPr/>
        </p:nvSpPr>
        <p:spPr>
          <a:xfrm>
            <a:off x="126176" y="2751806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lowchart: Connector 7"/>
          <p:cNvSpPr/>
          <p:nvPr/>
        </p:nvSpPr>
        <p:spPr>
          <a:xfrm>
            <a:off x="126176" y="370208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2" name="Flowchart: Connector 7"/>
          <p:cNvSpPr/>
          <p:nvPr/>
        </p:nvSpPr>
        <p:spPr>
          <a:xfrm>
            <a:off x="126176" y="427679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53" name="Flowchart: Connector 7"/>
          <p:cNvSpPr/>
          <p:nvPr/>
        </p:nvSpPr>
        <p:spPr>
          <a:xfrm>
            <a:off x="127717" y="4684099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7063" y="605639"/>
            <a:ext cx="7649737" cy="725349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Objetivos e Características</a:t>
            </a:r>
            <a:endParaRPr lang="pt-BR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7" name="Grupo 16"/>
          <p:cNvGrpSpPr/>
          <p:nvPr/>
        </p:nvGrpSpPr>
        <p:grpSpPr>
          <a:xfrm rot="21051980">
            <a:off x="3661864" y="1569781"/>
            <a:ext cx="2090772" cy="3595151"/>
            <a:chOff x="3261815" y="1415631"/>
            <a:chExt cx="2090772" cy="3595151"/>
          </a:xfrm>
        </p:grpSpPr>
        <p:grpSp>
          <p:nvGrpSpPr>
            <p:cNvPr id="12" name="Group 5"/>
            <p:cNvGrpSpPr/>
            <p:nvPr/>
          </p:nvGrpSpPr>
          <p:grpSpPr>
            <a:xfrm>
              <a:off x="3261817" y="1415631"/>
              <a:ext cx="2090770" cy="3032138"/>
              <a:chOff x="3326226" y="1131591"/>
              <a:chExt cx="2736302" cy="3510138"/>
            </a:xfrm>
          </p:grpSpPr>
          <p:sp>
            <p:nvSpPr>
              <p:cNvPr id="13" name="Parallelogram 23"/>
              <p:cNvSpPr/>
              <p:nvPr/>
            </p:nvSpPr>
            <p:spPr>
              <a:xfrm rot="16200000" flipH="1">
                <a:off x="3391077" y="2834373"/>
                <a:ext cx="1742505" cy="1872208"/>
              </a:xfrm>
              <a:prstGeom prst="parallelogram">
                <a:avLst>
                  <a:gd name="adj" fmla="val 6072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4" name="Parallelogram 24"/>
              <p:cNvSpPr/>
              <p:nvPr/>
            </p:nvSpPr>
            <p:spPr>
              <a:xfrm rot="5400000" flipH="1" flipV="1">
                <a:off x="4010302" y="2391727"/>
                <a:ext cx="1368154" cy="1008115"/>
              </a:xfrm>
              <a:prstGeom prst="parallelogram">
                <a:avLst>
                  <a:gd name="adj" fmla="val 6942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" name="Parallelogram 25"/>
              <p:cNvSpPr/>
              <p:nvPr/>
            </p:nvSpPr>
            <p:spPr>
              <a:xfrm rot="16200000" flipH="1">
                <a:off x="4255171" y="1066740"/>
                <a:ext cx="1742505" cy="1872208"/>
              </a:xfrm>
              <a:prstGeom prst="parallelogram">
                <a:avLst>
                  <a:gd name="adj" fmla="val 607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16" name="Paralelogramo 15"/>
            <p:cNvSpPr/>
            <p:nvPr/>
          </p:nvSpPr>
          <p:spPr>
            <a:xfrm flipH="1">
              <a:off x="3261815" y="4137808"/>
              <a:ext cx="962288" cy="872974"/>
            </a:xfrm>
            <a:custGeom>
              <a:avLst/>
              <a:gdLst>
                <a:gd name="connsiteX0" fmla="*/ 0 w 669073"/>
                <a:gd name="connsiteY0" fmla="*/ 825190 h 825190"/>
                <a:gd name="connsiteX1" fmla="*/ 167268 w 669073"/>
                <a:gd name="connsiteY1" fmla="*/ 0 h 825190"/>
                <a:gd name="connsiteX2" fmla="*/ 669073 w 669073"/>
                <a:gd name="connsiteY2" fmla="*/ 0 h 825190"/>
                <a:gd name="connsiteX3" fmla="*/ 501805 w 669073"/>
                <a:gd name="connsiteY3" fmla="*/ 825190 h 825190"/>
                <a:gd name="connsiteX4" fmla="*/ 0 w 669073"/>
                <a:gd name="connsiteY4" fmla="*/ 825190 h 825190"/>
                <a:gd name="connsiteX0" fmla="*/ 0 w 1075473"/>
                <a:gd name="connsiteY0" fmla="*/ 825190 h 825190"/>
                <a:gd name="connsiteX1" fmla="*/ 167268 w 1075473"/>
                <a:gd name="connsiteY1" fmla="*/ 0 h 825190"/>
                <a:gd name="connsiteX2" fmla="*/ 1075473 w 1075473"/>
                <a:gd name="connsiteY2" fmla="*/ 238125 h 825190"/>
                <a:gd name="connsiteX3" fmla="*/ 501805 w 1075473"/>
                <a:gd name="connsiteY3" fmla="*/ 825190 h 825190"/>
                <a:gd name="connsiteX4" fmla="*/ 0 w 1075473"/>
                <a:gd name="connsiteY4" fmla="*/ 825190 h 825190"/>
                <a:gd name="connsiteX0" fmla="*/ 0 w 1075473"/>
                <a:gd name="connsiteY0" fmla="*/ 888690 h 888690"/>
                <a:gd name="connsiteX1" fmla="*/ 564143 w 1075473"/>
                <a:gd name="connsiteY1" fmla="*/ 0 h 888690"/>
                <a:gd name="connsiteX2" fmla="*/ 1075473 w 1075473"/>
                <a:gd name="connsiteY2" fmla="*/ 301625 h 888690"/>
                <a:gd name="connsiteX3" fmla="*/ 501805 w 1075473"/>
                <a:gd name="connsiteY3" fmla="*/ 888690 h 888690"/>
                <a:gd name="connsiteX4" fmla="*/ 0 w 1075473"/>
                <a:gd name="connsiteY4" fmla="*/ 888690 h 888690"/>
                <a:gd name="connsiteX0" fmla="*/ 0 w 953553"/>
                <a:gd name="connsiteY0" fmla="*/ 294330 h 888690"/>
                <a:gd name="connsiteX1" fmla="*/ 442223 w 953553"/>
                <a:gd name="connsiteY1" fmla="*/ 0 h 888690"/>
                <a:gd name="connsiteX2" fmla="*/ 953553 w 953553"/>
                <a:gd name="connsiteY2" fmla="*/ 301625 h 888690"/>
                <a:gd name="connsiteX3" fmla="*/ 379885 w 953553"/>
                <a:gd name="connsiteY3" fmla="*/ 888690 h 888690"/>
                <a:gd name="connsiteX4" fmla="*/ 0 w 953553"/>
                <a:gd name="connsiteY4" fmla="*/ 294330 h 888690"/>
                <a:gd name="connsiteX0" fmla="*/ 8735 w 962288"/>
                <a:gd name="connsiteY0" fmla="*/ 294330 h 865830"/>
                <a:gd name="connsiteX1" fmla="*/ 450958 w 962288"/>
                <a:gd name="connsiteY1" fmla="*/ 0 h 865830"/>
                <a:gd name="connsiteX2" fmla="*/ 962288 w 962288"/>
                <a:gd name="connsiteY2" fmla="*/ 301625 h 865830"/>
                <a:gd name="connsiteX3" fmla="*/ 0 w 962288"/>
                <a:gd name="connsiteY3" fmla="*/ 865830 h 865830"/>
                <a:gd name="connsiteX4" fmla="*/ 8735 w 962288"/>
                <a:gd name="connsiteY4" fmla="*/ 294330 h 865830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0 w 962288"/>
                <a:gd name="connsiteY3" fmla="*/ 872974 h 872974"/>
                <a:gd name="connsiteX4" fmla="*/ 8735 w 962288"/>
                <a:gd name="connsiteY4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33215 w 962288"/>
                <a:gd name="connsiteY3" fmla="*/ 410380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33215 w 962288"/>
                <a:gd name="connsiteY3" fmla="*/ 410380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33215 w 962288"/>
                <a:gd name="connsiteY3" fmla="*/ 410380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47503 w 962288"/>
                <a:gd name="connsiteY3" fmla="*/ 415142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47503 w 962288"/>
                <a:gd name="connsiteY3" fmla="*/ 415142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52265 w 962288"/>
                <a:gd name="connsiteY3" fmla="*/ 417523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  <a:gd name="connsiteX0" fmla="*/ 8735 w 962288"/>
                <a:gd name="connsiteY0" fmla="*/ 301474 h 872974"/>
                <a:gd name="connsiteX1" fmla="*/ 460483 w 962288"/>
                <a:gd name="connsiteY1" fmla="*/ 0 h 872974"/>
                <a:gd name="connsiteX2" fmla="*/ 962288 w 962288"/>
                <a:gd name="connsiteY2" fmla="*/ 308769 h 872974"/>
                <a:gd name="connsiteX3" fmla="*/ 952265 w 962288"/>
                <a:gd name="connsiteY3" fmla="*/ 417523 h 872974"/>
                <a:gd name="connsiteX4" fmla="*/ 0 w 962288"/>
                <a:gd name="connsiteY4" fmla="*/ 872974 h 872974"/>
                <a:gd name="connsiteX5" fmla="*/ 8735 w 962288"/>
                <a:gd name="connsiteY5" fmla="*/ 301474 h 87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288" h="872974">
                  <a:moveTo>
                    <a:pt x="8735" y="301474"/>
                  </a:moveTo>
                  <a:lnTo>
                    <a:pt x="460483" y="0"/>
                  </a:lnTo>
                  <a:lnTo>
                    <a:pt x="962288" y="308769"/>
                  </a:lnTo>
                  <a:cubicBezTo>
                    <a:pt x="948628" y="424395"/>
                    <a:pt x="963543" y="309040"/>
                    <a:pt x="952265" y="417523"/>
                  </a:cubicBezTo>
                  <a:lnTo>
                    <a:pt x="0" y="872974"/>
                  </a:lnTo>
                  <a:lnTo>
                    <a:pt x="8735" y="3014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3726300" y="183461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210266" y="2912535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680954" y="344624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22438" y="447614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4243" y="1899262"/>
            <a:ext cx="466023" cy="495273"/>
          </a:xfrm>
          <a:prstGeom prst="rect">
            <a:avLst/>
          </a:prstGeom>
        </p:spPr>
      </p:pic>
      <p:sp>
        <p:nvSpPr>
          <p:cNvPr id="24" name="Rectangle 30">
            <a:extLst>
              <a:ext uri="{FF2B5EF4-FFF2-40B4-BE49-F238E27FC236}">
                <a16:creationId xmlns:a16="http://schemas.microsoft.com/office/drawing/2014/main" id="{11AA9935-1718-4A6D-9FE6-1B7BC4D1F07C}"/>
              </a:ext>
            </a:extLst>
          </p:cNvPr>
          <p:cNvSpPr/>
          <p:nvPr/>
        </p:nvSpPr>
        <p:spPr>
          <a:xfrm>
            <a:off x="4560935" y="2914142"/>
            <a:ext cx="349615" cy="40201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ound Same Side Corner Rectangle 6">
            <a:extLst>
              <a:ext uri="{FF2B5EF4-FFF2-40B4-BE49-F238E27FC236}">
                <a16:creationId xmlns:a16="http://schemas.microsoft.com/office/drawing/2014/main" id="{D72333A0-1A1F-495E-B18E-279674D387C8}"/>
              </a:ext>
            </a:extLst>
          </p:cNvPr>
          <p:cNvSpPr/>
          <p:nvPr/>
        </p:nvSpPr>
        <p:spPr>
          <a:xfrm rot="2700000">
            <a:off x="4836316" y="2968132"/>
            <a:ext cx="60223" cy="33849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6966" y="3657760"/>
            <a:ext cx="498353" cy="5084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85" y="4476148"/>
            <a:ext cx="500669" cy="500669"/>
          </a:xfrm>
          <a:prstGeom prst="rect">
            <a:avLst/>
          </a:prstGeom>
        </p:spPr>
      </p:pic>
      <p:cxnSp>
        <p:nvCxnSpPr>
          <p:cNvPr id="35" name="Straight Connector 4"/>
          <p:cNvCxnSpPr/>
          <p:nvPr/>
        </p:nvCxnSpPr>
        <p:spPr>
          <a:xfrm>
            <a:off x="9009996" y="1310360"/>
            <a:ext cx="0" cy="385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6"/>
          <p:cNvSpPr/>
          <p:nvPr/>
        </p:nvSpPr>
        <p:spPr>
          <a:xfrm>
            <a:off x="8901996" y="197860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37" name="Flowchart: Connector 7"/>
          <p:cNvSpPr/>
          <p:nvPr/>
        </p:nvSpPr>
        <p:spPr>
          <a:xfrm>
            <a:off x="8901996" y="3205807"/>
            <a:ext cx="216000" cy="216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Flowchart: Connector 8"/>
          <p:cNvSpPr/>
          <p:nvPr/>
        </p:nvSpPr>
        <p:spPr>
          <a:xfrm>
            <a:off x="8901996" y="134710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lowchart: Connector 9"/>
          <p:cNvSpPr/>
          <p:nvPr/>
        </p:nvSpPr>
        <p:spPr>
          <a:xfrm>
            <a:off x="8901996" y="238681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lowchart: Connector 10"/>
          <p:cNvSpPr/>
          <p:nvPr/>
        </p:nvSpPr>
        <p:spPr>
          <a:xfrm>
            <a:off x="8901996" y="27574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lowchart: Connector 7"/>
          <p:cNvSpPr/>
          <p:nvPr/>
        </p:nvSpPr>
        <p:spPr>
          <a:xfrm>
            <a:off x="8901996" y="370775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2" name="Flowchart: Connector 7"/>
          <p:cNvSpPr/>
          <p:nvPr/>
        </p:nvSpPr>
        <p:spPr>
          <a:xfrm>
            <a:off x="8901996" y="428246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43" name="Flowchart: Connector 7"/>
          <p:cNvSpPr/>
          <p:nvPr/>
        </p:nvSpPr>
        <p:spPr>
          <a:xfrm>
            <a:off x="8903537" y="468977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0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1550</Words>
  <Application>Microsoft Office PowerPoint</Application>
  <PresentationFormat>Presentación en pantalla (16:9)</PresentationFormat>
  <Paragraphs>362</Paragraphs>
  <Slides>38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맑은 고딕</vt:lpstr>
      <vt:lpstr>Arial</vt:lpstr>
      <vt:lpstr>Calibri</vt:lpstr>
      <vt:lpstr>Wingdings</vt:lpstr>
      <vt:lpstr>Office Theme</vt:lpstr>
      <vt:lpstr>Gestão do Conhecimento</vt:lpstr>
      <vt:lpstr>Sumario</vt:lpstr>
      <vt:lpstr>Dado, Informação, Conhecimento </vt:lpstr>
      <vt:lpstr>Definição e Historia</vt:lpstr>
      <vt:lpstr>Definição e Historia</vt:lpstr>
      <vt:lpstr>Definição e Historia</vt:lpstr>
      <vt:lpstr>Como é o trabalho hoje</vt:lpstr>
      <vt:lpstr>Para que serve?</vt:lpstr>
      <vt:lpstr>Objetivos e Características</vt:lpstr>
      <vt:lpstr>Objetivos e Características</vt:lpstr>
      <vt:lpstr>Conhecimento Tácito e Explícito</vt:lpstr>
      <vt:lpstr>Conhecimento Tácito e Explícito</vt:lpstr>
      <vt:lpstr>Conhecimento Tácito e Explícito</vt:lpstr>
      <vt:lpstr>Modelos e Abordagens</vt:lpstr>
      <vt:lpstr>Modelos e Abordagens</vt:lpstr>
      <vt:lpstr>Modelos e Abordagens</vt:lpstr>
      <vt:lpstr>Modelos e Abordagens</vt:lpstr>
      <vt:lpstr>Modelos e Abordagens</vt:lpstr>
      <vt:lpstr>Conversão do Conhecimento</vt:lpstr>
      <vt:lpstr>Conversão do Conhecimento</vt:lpstr>
      <vt:lpstr>Conversão do Conhecimento</vt:lpstr>
      <vt:lpstr>Conversão do Conhecimento</vt:lpstr>
      <vt:lpstr>Conversão do Conhecimento</vt:lpstr>
      <vt:lpstr>Conversão do Conhecimento</vt:lpstr>
      <vt:lpstr>Entendendo melhor</vt:lpstr>
      <vt:lpstr>Necessidades</vt:lpstr>
      <vt:lpstr>Gerenciamento da informação</vt:lpstr>
      <vt:lpstr>GC no ambiente organizacional</vt:lpstr>
      <vt:lpstr>GC no ambiente organizacional</vt:lpstr>
      <vt:lpstr>GC no ambiente organizacional</vt:lpstr>
      <vt:lpstr>GC no ambiente organizacional</vt:lpstr>
      <vt:lpstr>GC no ambiente organizacional</vt:lpstr>
      <vt:lpstr>GC no ambiente organizacional</vt:lpstr>
      <vt:lpstr>GC no ambiente organizacional</vt:lpstr>
      <vt:lpstr>GC no ambiente organizacional</vt:lpstr>
      <vt:lpstr>Como saber se a organização está aprendendo</vt:lpstr>
      <vt:lpstr>Links de interesse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2019-09-11T09:45:32Z</dcterms:modified>
</cp:coreProperties>
</file>