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2" r:id="rId4"/>
    <p:sldId id="263" r:id="rId5"/>
    <p:sldId id="272" r:id="rId6"/>
    <p:sldId id="273" r:id="rId7"/>
    <p:sldId id="274" r:id="rId8"/>
    <p:sldId id="269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72732"/>
            <a:ext cx="9092485" cy="3258355"/>
          </a:xfrm>
        </p:spPr>
        <p:txBody>
          <a:bodyPr>
            <a:normAutofit/>
          </a:bodyPr>
          <a:lstStyle/>
          <a:p>
            <a:r>
              <a:rPr lang="pt-BR" sz="5200" dirty="0" smtClean="0"/>
              <a:t>DIMENSÕES CULTURAIS NO DESENVOLVIMENTO DE PRODUCT SERVICE SYSTEMS</a:t>
            </a:r>
            <a:endParaRPr lang="pt-BR" sz="5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2124" y="4404575"/>
            <a:ext cx="7835666" cy="1553559"/>
          </a:xfrm>
        </p:spPr>
        <p:txBody>
          <a:bodyPr>
            <a:noAutofit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BÁRBARA </a:t>
            </a:r>
            <a:r>
              <a:rPr lang="pt-BR" sz="2000" dirty="0" smtClean="0"/>
              <a:t>DE MARCELHAS E SOUZA</a:t>
            </a:r>
            <a:br>
              <a:rPr lang="pt-BR" sz="2000" dirty="0" smtClean="0"/>
            </a:br>
            <a:r>
              <a:rPr lang="pt-BR" sz="2000" dirty="0" smtClean="0"/>
              <a:t>CAIO </a:t>
            </a:r>
            <a:r>
              <a:rPr lang="pt-BR" sz="2000" dirty="0" smtClean="0"/>
              <a:t>MARCELO LOURENÇO</a:t>
            </a:r>
            <a:br>
              <a:rPr lang="pt-BR" sz="2000" dirty="0" smtClean="0"/>
            </a:br>
            <a:r>
              <a:rPr lang="pt-BR" sz="2000" dirty="0" smtClean="0"/>
              <a:t>FERNANDO </a:t>
            </a:r>
            <a:r>
              <a:rPr lang="pt-BR" sz="2000" dirty="0" smtClean="0"/>
              <a:t>CÉSAR ALMADA SANTOS</a:t>
            </a:r>
            <a:endParaRPr lang="pt-BR" sz="21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88436" y="5472332"/>
            <a:ext cx="250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XXIII SIMPEP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1" t="-304" r="51729" b="304"/>
          <a:stretch/>
        </p:blipFill>
        <p:spPr>
          <a:xfrm>
            <a:off x="9759398" y="1739443"/>
            <a:ext cx="2003053" cy="194993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52" t="4773" r="729" b="-4773"/>
          <a:stretch/>
        </p:blipFill>
        <p:spPr>
          <a:xfrm>
            <a:off x="9697790" y="3567536"/>
            <a:ext cx="2132719" cy="189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2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59854"/>
            <a:ext cx="3412901" cy="5318973"/>
          </a:xfrm>
        </p:spPr>
        <p:txBody>
          <a:bodyPr>
            <a:normAutofit/>
          </a:bodyPr>
          <a:lstStyle/>
          <a:p>
            <a:r>
              <a:rPr lang="pt-BR" sz="3200" i="1" dirty="0" err="1" smtClean="0"/>
              <a:t>Product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Service</a:t>
            </a:r>
            <a:r>
              <a:rPr lang="pt-BR" sz="3200" i="1" dirty="0" smtClean="0"/>
              <a:t> </a:t>
            </a:r>
            <a:r>
              <a:rPr lang="pt-BR" sz="3200" i="1" dirty="0" smtClean="0"/>
              <a:t>System </a:t>
            </a:r>
            <a:r>
              <a:rPr lang="pt-BR" sz="3200" dirty="0" smtClean="0"/>
              <a:t>e </a:t>
            </a:r>
            <a:r>
              <a:rPr lang="pt-BR" sz="3200" dirty="0" smtClean="0"/>
              <a:t>suas principais características</a:t>
            </a:r>
            <a:endParaRPr lang="pt-BR" sz="3200" dirty="0"/>
          </a:p>
        </p:txBody>
      </p:sp>
      <p:pic>
        <p:nvPicPr>
          <p:cNvPr id="1026" name="Diagrama 5"/>
          <p:cNvPicPr>
            <a:picLocks noGrp="1" noChangeArrowheads="1"/>
          </p:cNvPicPr>
          <p:nvPr>
            <p:ph idx="1"/>
          </p:nvPr>
        </p:nvPicPr>
        <p:blipFill>
          <a:blip r:embed="rId2"/>
          <a:srcRect l="-22665" r="-22733"/>
          <a:stretch>
            <a:fillRect/>
          </a:stretch>
        </p:blipFill>
        <p:spPr bwMode="auto">
          <a:xfrm>
            <a:off x="3461653" y="679269"/>
            <a:ext cx="8138160" cy="54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445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as dimensões culturais de </a:t>
            </a:r>
            <a:r>
              <a:rPr lang="pt-BR" dirty="0" err="1" smtClean="0"/>
              <a:t>Hofstede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6865909"/>
              </p:ext>
            </p:extLst>
          </p:nvPr>
        </p:nvGraphicFramePr>
        <p:xfrm>
          <a:off x="3653788" y="772731"/>
          <a:ext cx="8538212" cy="537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392">
                  <a:extLst>
                    <a:ext uri="{9D8B030D-6E8A-4147-A177-3AD203B41FA5}">
                      <a16:colId xmlns:a16="http://schemas.microsoft.com/office/drawing/2014/main" xmlns="" val="4195420352"/>
                    </a:ext>
                  </a:extLst>
                </a:gridCol>
                <a:gridCol w="6560820">
                  <a:extLst>
                    <a:ext uri="{9D8B030D-6E8A-4147-A177-3AD203B41FA5}">
                      <a16:colId xmlns:a16="http://schemas.microsoft.com/office/drawing/2014/main" xmlns="" val="4238717579"/>
                    </a:ext>
                  </a:extLst>
                </a:gridCol>
              </a:tblGrid>
              <a:tr h="469818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Dimensão cultural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Organização</a:t>
                      </a:r>
                      <a:r>
                        <a:rPr lang="pt-BR" sz="1400" baseline="0" dirty="0" smtClean="0"/>
                        <a:t> do trabalho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3780516"/>
                  </a:ext>
                </a:extLst>
              </a:tr>
              <a:tr h="538645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Baixa </a:t>
                      </a:r>
                      <a:r>
                        <a:rPr lang="pt-B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versus 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distância do poder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Baixa</a:t>
                      </a:r>
                      <a:r>
                        <a:rPr lang="pt-BR" sz="1200" dirty="0" smtClean="0"/>
                        <a:t>: Hierarquia </a:t>
                      </a:r>
                      <a:r>
                        <a:rPr lang="pt-BR" sz="1200" b="1" dirty="0" smtClean="0"/>
                        <a:t>horizontal</a:t>
                      </a:r>
                      <a:r>
                        <a:rPr lang="pt-BR" sz="1200" dirty="0" smtClean="0"/>
                        <a:t>, menor concentração de autoridade</a:t>
                      </a:r>
                      <a:r>
                        <a:rPr lang="pt-BR" sz="1200" baseline="0" dirty="0" smtClean="0"/>
                        <a:t> e tomada de decisão </a:t>
                      </a:r>
                      <a:r>
                        <a:rPr lang="pt-BR" sz="1200" b="1" baseline="0" dirty="0" smtClean="0"/>
                        <a:t>descentralizada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842422"/>
                  </a:ext>
                </a:extLst>
              </a:tr>
              <a:tr h="5386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Alta:</a:t>
                      </a:r>
                      <a:r>
                        <a:rPr lang="pt-BR" sz="1200" dirty="0" smtClean="0"/>
                        <a:t> Maior </a:t>
                      </a:r>
                      <a:r>
                        <a:rPr lang="pt-BR" sz="1200" b="1" dirty="0" smtClean="0"/>
                        <a:t>centralização</a:t>
                      </a:r>
                      <a:r>
                        <a:rPr lang="pt-BR" sz="1200" baseline="0" dirty="0" smtClean="0"/>
                        <a:t> da tomada de decisão, maior concentração de autoridade, </a:t>
                      </a:r>
                      <a:r>
                        <a:rPr lang="pt-BR" sz="1200" b="1" baseline="0" dirty="0" smtClean="0"/>
                        <a:t>muitos níveis</a:t>
                      </a:r>
                      <a:r>
                        <a:rPr lang="pt-BR" sz="1200" baseline="0" dirty="0" smtClean="0"/>
                        <a:t> hierárquicos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289587"/>
                  </a:ext>
                </a:extLst>
              </a:tr>
              <a:tr h="663207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Baixa </a:t>
                      </a:r>
                      <a:r>
                        <a:rPr lang="pt-B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versus 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aversão à incerteza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Baixa: </a:t>
                      </a:r>
                      <a:r>
                        <a:rPr lang="pt-BR" sz="1200" u="none" dirty="0" smtClean="0"/>
                        <a:t>Alta</a:t>
                      </a:r>
                      <a:r>
                        <a:rPr lang="pt-BR" sz="1200" u="none" baseline="0" dirty="0" smtClean="0"/>
                        <a:t> administração voltada para tomada de </a:t>
                      </a:r>
                      <a:r>
                        <a:rPr lang="pt-BR" sz="1200" b="1" u="none" baseline="0" dirty="0" smtClean="0"/>
                        <a:t>decisões estratégicas</a:t>
                      </a:r>
                      <a:r>
                        <a:rPr lang="pt-BR" sz="1200" u="none" baseline="0" dirty="0" smtClean="0"/>
                        <a:t>, cultura orientada para </a:t>
                      </a:r>
                      <a:r>
                        <a:rPr lang="pt-BR" sz="1200" b="0" u="none" baseline="0" dirty="0" smtClean="0"/>
                        <a:t>relacionamentos</a:t>
                      </a:r>
                      <a:r>
                        <a:rPr lang="pt-BR" sz="1200" u="none" baseline="0" dirty="0" smtClean="0"/>
                        <a:t>.</a:t>
                      </a:r>
                      <a:endParaRPr lang="pt-BR" sz="1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32514"/>
                  </a:ext>
                </a:extLst>
              </a:tr>
              <a:tr h="4686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Alta:</a:t>
                      </a:r>
                      <a:r>
                        <a:rPr lang="pt-BR" sz="1200" u="none" dirty="0" smtClean="0"/>
                        <a:t> Alta administração voltada</a:t>
                      </a:r>
                      <a:r>
                        <a:rPr lang="pt-BR" sz="1200" u="none" baseline="0" dirty="0" smtClean="0"/>
                        <a:t> para tomada de </a:t>
                      </a:r>
                      <a:r>
                        <a:rPr lang="pt-BR" sz="1200" b="1" u="none" baseline="0" dirty="0" smtClean="0"/>
                        <a:t>decisões operacionais</a:t>
                      </a:r>
                      <a:r>
                        <a:rPr lang="pt-BR" sz="1200" u="none" baseline="0" dirty="0" smtClean="0"/>
                        <a:t>, cultura orientada por </a:t>
                      </a:r>
                      <a:r>
                        <a:rPr lang="pt-BR" sz="1200" b="0" u="none" baseline="0" dirty="0" smtClean="0"/>
                        <a:t>tarefas</a:t>
                      </a:r>
                      <a:r>
                        <a:rPr lang="pt-BR" sz="1200" u="none" baseline="0" dirty="0" smtClean="0"/>
                        <a:t>.</a:t>
                      </a:r>
                      <a:endParaRPr lang="pt-BR" sz="1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839908"/>
                  </a:ext>
                </a:extLst>
              </a:tr>
              <a:tr h="468662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Individualismo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versus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coletivismo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Indiv.: </a:t>
                      </a:r>
                      <a:r>
                        <a:rPr lang="pt-BR" sz="1200" u="none" dirty="0" smtClean="0"/>
                        <a:t>Gestão</a:t>
                      </a:r>
                      <a:r>
                        <a:rPr lang="pt-BR" sz="1200" u="none" baseline="0" dirty="0" smtClean="0"/>
                        <a:t> focada em </a:t>
                      </a:r>
                      <a:r>
                        <a:rPr lang="pt-BR" sz="1200" b="1" u="none" baseline="0" dirty="0" smtClean="0"/>
                        <a:t>indivíduos</a:t>
                      </a:r>
                      <a:r>
                        <a:rPr lang="pt-BR" sz="1200" u="none" baseline="0" dirty="0" smtClean="0"/>
                        <a:t>, crença em decisões individuais</a:t>
                      </a:r>
                      <a:endParaRPr lang="pt-BR" sz="1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3538976"/>
                  </a:ext>
                </a:extLst>
              </a:tr>
              <a:tr h="4686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Colet.:</a:t>
                      </a:r>
                      <a:r>
                        <a:rPr lang="pt-BR" sz="1200" u="none" dirty="0" smtClean="0"/>
                        <a:t> Gestão focada no </a:t>
                      </a:r>
                      <a:r>
                        <a:rPr lang="pt-BR" sz="1200" b="1" u="none" dirty="0" smtClean="0"/>
                        <a:t>grupo</a:t>
                      </a:r>
                      <a:r>
                        <a:rPr lang="pt-BR" sz="1200" u="none" dirty="0" smtClean="0"/>
                        <a:t>,</a:t>
                      </a:r>
                      <a:r>
                        <a:rPr lang="pt-BR" sz="1200" u="none" baseline="0" dirty="0" smtClean="0"/>
                        <a:t> crença em decisões coletivas</a:t>
                      </a:r>
                      <a:endParaRPr lang="pt-BR" sz="1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312355"/>
                  </a:ext>
                </a:extLst>
              </a:tr>
              <a:tr h="468662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Masculinidade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versus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feminilidade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Masc.:</a:t>
                      </a:r>
                      <a:r>
                        <a:rPr lang="pt-BR" sz="1200" u="none" dirty="0" smtClean="0"/>
                        <a:t> Ambiente</a:t>
                      </a:r>
                      <a:r>
                        <a:rPr lang="pt-BR" sz="1200" u="none" baseline="0" dirty="0" smtClean="0"/>
                        <a:t> </a:t>
                      </a:r>
                      <a:r>
                        <a:rPr lang="pt-BR" sz="1200" b="1" u="none" baseline="0" dirty="0" smtClean="0"/>
                        <a:t>tenso</a:t>
                      </a:r>
                      <a:r>
                        <a:rPr lang="pt-BR" sz="1200" u="none" baseline="0" dirty="0" smtClean="0"/>
                        <a:t> e gerentes mais </a:t>
                      </a:r>
                      <a:r>
                        <a:rPr lang="pt-BR" sz="1200" b="1" u="none" baseline="0" dirty="0" smtClean="0"/>
                        <a:t>assertivos</a:t>
                      </a:r>
                      <a:endParaRPr lang="pt-BR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2518907"/>
                  </a:ext>
                </a:extLst>
              </a:tr>
              <a:tr h="323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Fem.:</a:t>
                      </a:r>
                      <a:r>
                        <a:rPr lang="pt-BR" sz="1200" u="none" dirty="0" smtClean="0"/>
                        <a:t> Trabalho sob</a:t>
                      </a:r>
                      <a:r>
                        <a:rPr lang="pt-BR" sz="1200" u="none" baseline="0" dirty="0" smtClean="0"/>
                        <a:t> </a:t>
                      </a:r>
                      <a:r>
                        <a:rPr lang="pt-BR" sz="1200" b="1" u="none" baseline="0" dirty="0" smtClean="0"/>
                        <a:t>menor tensão</a:t>
                      </a:r>
                      <a:r>
                        <a:rPr lang="pt-BR" sz="1200" u="none" baseline="0" dirty="0" smtClean="0"/>
                        <a:t>, gerentes tratam pessoas com sentimento e procuram </a:t>
                      </a:r>
                      <a:r>
                        <a:rPr lang="pt-BR" sz="1200" b="1" u="none" baseline="0" dirty="0" smtClean="0"/>
                        <a:t>consenso</a:t>
                      </a:r>
                      <a:endParaRPr lang="pt-BR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281490"/>
                  </a:ext>
                </a:extLst>
              </a:tr>
              <a:tr h="481296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Orientação de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curto </a:t>
                      </a:r>
                      <a:r>
                        <a:rPr lang="pt-B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versus 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longo prazo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Curto: </a:t>
                      </a:r>
                      <a:r>
                        <a:rPr lang="pt-BR" sz="1200" u="none" dirty="0" smtClean="0"/>
                        <a:t>Expectativa</a:t>
                      </a:r>
                      <a:r>
                        <a:rPr lang="pt-BR" sz="1200" u="none" baseline="0" dirty="0" smtClean="0"/>
                        <a:t> de </a:t>
                      </a:r>
                      <a:r>
                        <a:rPr lang="pt-BR" sz="1200" b="1" u="none" baseline="0" dirty="0" smtClean="0"/>
                        <a:t>resultados rápidos </a:t>
                      </a:r>
                      <a:endParaRPr lang="pt-BR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971122"/>
                  </a:ext>
                </a:extLst>
              </a:tr>
              <a:tr h="4812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dirty="0" smtClean="0"/>
                        <a:t>Longo:</a:t>
                      </a:r>
                      <a:r>
                        <a:rPr lang="pt-BR" sz="1200" u="none" dirty="0" smtClean="0"/>
                        <a:t> </a:t>
                      </a:r>
                      <a:r>
                        <a:rPr lang="pt-BR" sz="1200" b="1" u="none" dirty="0" smtClean="0"/>
                        <a:t>Posicionamento de mercado</a:t>
                      </a:r>
                      <a:r>
                        <a:rPr lang="pt-BR" sz="1200" u="none" dirty="0" smtClean="0"/>
                        <a:t> mais</a:t>
                      </a:r>
                      <a:r>
                        <a:rPr lang="pt-BR" sz="1200" u="none" baseline="0" dirty="0" smtClean="0"/>
                        <a:t> importante que resultados operacionais de curto prazo</a:t>
                      </a:r>
                      <a:endParaRPr lang="pt-BR" sz="1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32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6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</a:t>
            </a:r>
            <a:r>
              <a:rPr lang="pt-BR" dirty="0" smtClean="0"/>
              <a:t>es entre PSS e Baixa Aversão a Incerteza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844010" y="719666"/>
          <a:ext cx="7233292" cy="5508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6646"/>
                <a:gridCol w="3616646"/>
              </a:tblGrid>
              <a:tr h="560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o cliente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/>
                        <a:t>Relacionamentos não encontrados.</a:t>
                      </a:r>
                      <a:endParaRPr lang="pt-B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  <a:tr h="611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Integração das áreas funcionais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/>
                        <a:t>Erros são tolerados e existe menor resistência a mudanças.</a:t>
                      </a:r>
                      <a:endParaRPr lang="pt-B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  <a:tr h="6518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fornecedores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Relacionamentos não encontrados.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  <a:tr h="9067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Necessidade de inovação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A cultura valoriza criatividade, multiplicidade de ideias, desafios e pioneirismo.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  <a:tr h="102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Responsabilidade pelo ciclo de vida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Tranquilidade em aceitar os desafios inerentes ao fechamento do ciclo de vida do produto.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  <a:tr h="17570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Desenvolvimento estratégico do produto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Menor resistência à mudança influencia positivamente a habilidade do setor de desenvolvimento do produto em reinventar-se.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3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</a:t>
            </a:r>
            <a:r>
              <a:rPr lang="pt-BR" dirty="0" smtClean="0"/>
              <a:t>es entre PSS e Coletivismo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844010" y="719667"/>
          <a:ext cx="7233292" cy="5508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4881"/>
                <a:gridCol w="3618411"/>
              </a:tblGrid>
              <a:tr h="623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o cliente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Fluxo de informações que traga as reais necessidades dos clientes.</a:t>
                      </a:r>
                    </a:p>
                  </a:txBody>
                  <a:tcPr marL="68580" marR="68580" marT="0" marB="0" anchor="ctr"/>
                </a:tc>
              </a:tr>
              <a:tr h="9353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Integração das áreas funcionais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Cooperação e espírito de equipes fortes, crença na decisão coletiva e compartilhamento de informações.</a:t>
                      </a:r>
                    </a:p>
                  </a:txBody>
                  <a:tcPr marL="68580" marR="68580" marT="0" marB="0" anchor="ctr"/>
                </a:tc>
              </a:tr>
              <a:tr h="593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fornecedores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Criação de alianças é valiosa e colaborativa.</a:t>
                      </a:r>
                    </a:p>
                  </a:txBody>
                  <a:tcPr marL="68580" marR="68580" marT="0" marB="0" anchor="ctr"/>
                </a:tc>
              </a:tr>
              <a:tr h="825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Necessidade de inovação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Relacionamentos não encontrados.</a:t>
                      </a:r>
                    </a:p>
                  </a:txBody>
                  <a:tcPr marL="68580" marR="68580" marT="0" marB="0" anchor="ctr"/>
                </a:tc>
              </a:tr>
              <a:tr h="9292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Responsabilidade pelo ciclo de vida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Relacionamentos não encontrados.</a:t>
                      </a:r>
                    </a:p>
                  </a:txBody>
                  <a:tcPr marL="68580" marR="68580" marT="0" marB="0" anchor="ctr"/>
                </a:tc>
              </a:tr>
              <a:tr h="1600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Desenvolvimento estratégico do produto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Cooperação entre diferentes equipes em torno de um mesmo objetivo.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3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</a:t>
            </a:r>
            <a:r>
              <a:rPr lang="pt-BR" dirty="0" smtClean="0"/>
              <a:t>es entre PSS e Feminilidade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844010" y="719666"/>
          <a:ext cx="7233292" cy="548684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6646"/>
                <a:gridCol w="3616646"/>
              </a:tblGrid>
              <a:tr h="602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o cliente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Capacidade em ouvir clientes e promover ideias.</a:t>
                      </a:r>
                      <a:endParaRPr lang="pt-B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0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Integração das áreas funcionais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Criação de equipes interdisciplinares. Resolução de conflitos através de acordos e negociação.</a:t>
                      </a:r>
                      <a:endParaRPr lang="pt-B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2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fornecedores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Priorização de acordos benéficos para ambas às partes.</a:t>
                      </a:r>
                      <a:endParaRPr lang="pt-B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5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Necessidade de inovação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Relacionamentos não encontrados</a:t>
                      </a: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pt-B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65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Responsabilidade pelo ciclo de vida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Relacionamentos não encontrados.</a:t>
                      </a:r>
                      <a:endParaRPr lang="pt-B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95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Desenvolvimento estratégico do produto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Humanização e menor </a:t>
                      </a:r>
                      <a:r>
                        <a:rPr lang="pt-BR" sz="1400" i="1" dirty="0">
                          <a:latin typeface="+mn-lt"/>
                          <a:ea typeface="Calibri"/>
                          <a:cs typeface="Times New Roman"/>
                        </a:rPr>
                        <a:t>stress</a:t>
                      </a: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 no local de trabalho.</a:t>
                      </a:r>
                      <a:endParaRPr lang="pt-B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3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</a:t>
            </a:r>
            <a:r>
              <a:rPr lang="pt-BR" dirty="0" smtClean="0"/>
              <a:t>es entre PSS e Orientação </a:t>
            </a:r>
            <a:r>
              <a:rPr lang="pt-BR" dirty="0" smtClean="0"/>
              <a:t>de Longo Prazo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844010" y="719666"/>
          <a:ext cx="7233292" cy="551895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6646"/>
                <a:gridCol w="3616646"/>
              </a:tblGrid>
              <a:tr h="556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o cliente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Realização de pesquisas regulares para entender as mudanças da demanda.</a:t>
                      </a:r>
                    </a:p>
                  </a:txBody>
                  <a:tcPr marL="68580" marR="68580" marT="0" marB="0" anchor="ctr"/>
                </a:tc>
              </a:tr>
              <a:tr h="556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Integração das áreas funcionais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Valorização da persistência e da perseverança na resolução de conflitos.</a:t>
                      </a:r>
                    </a:p>
                  </a:txBody>
                  <a:tcPr marL="68580" marR="68580" marT="0" marB="0" anchor="ctr"/>
                </a:tc>
              </a:tr>
              <a:tr h="647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Proximidade com fornecedores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Solidificação de laços entre fornecedores.</a:t>
                      </a:r>
                    </a:p>
                  </a:txBody>
                  <a:tcPr marL="68580" marR="68580" marT="0" marB="0" anchor="ctr"/>
                </a:tc>
              </a:tr>
              <a:tr h="900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Necessidade de inovação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Valorização do pioneirismo para o sucesso da empresa.</a:t>
                      </a:r>
                    </a:p>
                  </a:txBody>
                  <a:tcPr marL="68580" marR="68580" marT="0" marB="0" anchor="ctr"/>
                </a:tc>
              </a:tr>
              <a:tr h="101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Responsabilidade pelo ciclo de vida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Calibri"/>
                          <a:cs typeface="Times New Roman"/>
                        </a:rPr>
                        <a:t>Considera um maior escopo de tempo.</a:t>
                      </a:r>
                    </a:p>
                  </a:txBody>
                  <a:tcPr marL="68580" marR="68580" marT="0" marB="0" anchor="ctr"/>
                </a:tc>
              </a:tr>
              <a:tr h="17445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Desenvolvimento estratégico do produto</a:t>
                      </a: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01" marR="536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Foco no desempenho global, a criação do PSS deve considerar toso os estágios e as demandas durante o ciclo de vida.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3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9267" y="2050869"/>
            <a:ext cx="7181909" cy="2756263"/>
          </a:xfrm>
        </p:spPr>
        <p:txBody>
          <a:bodyPr/>
          <a:lstStyle/>
          <a:p>
            <a:r>
              <a:rPr lang="pt-BR" sz="2400" dirty="0" smtClean="0"/>
              <a:t>Características </a:t>
            </a:r>
            <a:r>
              <a:rPr lang="pt-BR" sz="2400" dirty="0" smtClean="0"/>
              <a:t>culturais de baixa aversão à incerteza, coletivismo, feminilidade e orientação de longo prazo auxiliam no desenvolvimento de </a:t>
            </a:r>
            <a:r>
              <a:rPr lang="pt-BR" sz="2400" dirty="0" err="1" smtClean="0"/>
              <a:t>PSSs</a:t>
            </a:r>
            <a:r>
              <a:rPr lang="pt-BR" sz="2400" dirty="0" smtClean="0"/>
              <a:t> por darem suporte às particularidades de seu desenvolvimento</a:t>
            </a:r>
            <a:endParaRPr lang="en-US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8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72732"/>
            <a:ext cx="9092485" cy="3258355"/>
          </a:xfrm>
        </p:spPr>
        <p:txBody>
          <a:bodyPr>
            <a:normAutofit/>
          </a:bodyPr>
          <a:lstStyle/>
          <a:p>
            <a:r>
              <a:rPr lang="pt-BR" sz="6600" dirty="0" smtClean="0"/>
              <a:t>OBRIGADO!</a:t>
            </a:r>
            <a:endParaRPr lang="pt-BR" sz="6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730104" y="6273225"/>
            <a:ext cx="250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XXIII SIMPEP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228</TotalTime>
  <Words>569</Words>
  <Application>Microsoft Office PowerPoint</Application>
  <PresentationFormat>Personalizar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Quadro</vt:lpstr>
      <vt:lpstr>DIMENSÕES CULTURAIS NO DESENVOLVIMENTO DE PRODUCT SERVICE SYSTEMS</vt:lpstr>
      <vt:lpstr>Product Service System e suas principais características</vt:lpstr>
      <vt:lpstr>Relação entre as dimensões culturais de Hofstede</vt:lpstr>
      <vt:lpstr>Relações entre PSS e Baixa Aversão a Incerteza</vt:lpstr>
      <vt:lpstr>Relações entre PSS e Coletivismo</vt:lpstr>
      <vt:lpstr>Relações entre PSS e Feminilidade</vt:lpstr>
      <vt:lpstr>Relações entre PSS e Orientação de Longo Prazo</vt:lpstr>
      <vt:lpstr>Conclusão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TEÓRICAS E PRÁTICAS ENTRE PERFIL EMPREENDEDOR E DIMENSÕES CULTURAIS DE HOFSTEDE</dc:title>
  <dc:creator>Mariana Mori Bovo</dc:creator>
  <cp:lastModifiedBy>Rose</cp:lastModifiedBy>
  <cp:revision>17</cp:revision>
  <dcterms:created xsi:type="dcterms:W3CDTF">2016-11-07T12:27:53Z</dcterms:created>
  <dcterms:modified xsi:type="dcterms:W3CDTF">2016-11-09T23:51:37Z</dcterms:modified>
</cp:coreProperties>
</file>