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60" r:id="rId4"/>
    <p:sldId id="261" r:id="rId5"/>
    <p:sldId id="262" r:id="rId6"/>
    <p:sldId id="452" r:id="rId7"/>
    <p:sldId id="263" r:id="rId8"/>
    <p:sldId id="264" r:id="rId9"/>
    <p:sldId id="410" r:id="rId10"/>
    <p:sldId id="258" r:id="rId11"/>
    <p:sldId id="411" r:id="rId12"/>
    <p:sldId id="412" r:id="rId13"/>
    <p:sldId id="436" r:id="rId14"/>
    <p:sldId id="448" r:id="rId15"/>
    <p:sldId id="432" r:id="rId16"/>
    <p:sldId id="354" r:id="rId17"/>
    <p:sldId id="413" r:id="rId18"/>
    <p:sldId id="449" r:id="rId19"/>
    <p:sldId id="356" r:id="rId20"/>
    <p:sldId id="453" r:id="rId21"/>
    <p:sldId id="276" r:id="rId22"/>
    <p:sldId id="277" r:id="rId23"/>
    <p:sldId id="281" r:id="rId24"/>
    <p:sldId id="278" r:id="rId25"/>
    <p:sldId id="279" r:id="rId26"/>
    <p:sldId id="454" r:id="rId27"/>
    <p:sldId id="259" r:id="rId28"/>
    <p:sldId id="409" r:id="rId29"/>
    <p:sldId id="386" r:id="rId3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49EE79-0812-4BAE-8B88-993CA76CF5E1}"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E8AC942C-569C-43ED-B079-64CED137CFB8}">
      <dgm:prSet/>
      <dgm:spPr/>
      <dgm:t>
        <a:bodyPr/>
        <a:lstStyle/>
        <a:p>
          <a:r>
            <a:rPr lang="pt-BR" b="1">
              <a:solidFill>
                <a:schemeClr val="tx1"/>
              </a:solidFill>
            </a:rPr>
            <a:t>Brief interview</a:t>
          </a:r>
          <a:endParaRPr lang="en-US" b="1">
            <a:solidFill>
              <a:schemeClr val="tx1"/>
            </a:solidFill>
          </a:endParaRPr>
        </a:p>
      </dgm:t>
    </dgm:pt>
    <dgm:pt modelId="{ABB8AFD1-0BC2-4E30-A368-EB9EEB2094F1}" type="parTrans" cxnId="{4F443162-4EE4-48CA-A09A-6BDA3F95E00B}">
      <dgm:prSet/>
      <dgm:spPr/>
      <dgm:t>
        <a:bodyPr/>
        <a:lstStyle/>
        <a:p>
          <a:endParaRPr lang="en-US" b="1">
            <a:solidFill>
              <a:schemeClr val="tx1"/>
            </a:solidFill>
          </a:endParaRPr>
        </a:p>
      </dgm:t>
    </dgm:pt>
    <dgm:pt modelId="{66597E97-5A48-4749-BBF6-3E56BC6D5943}" type="sibTrans" cxnId="{4F443162-4EE4-48CA-A09A-6BDA3F95E00B}">
      <dgm:prSet/>
      <dgm:spPr/>
      <dgm:t>
        <a:bodyPr/>
        <a:lstStyle/>
        <a:p>
          <a:endParaRPr lang="en-US" b="1">
            <a:solidFill>
              <a:schemeClr val="tx1"/>
            </a:solidFill>
          </a:endParaRPr>
        </a:p>
      </dgm:t>
    </dgm:pt>
    <dgm:pt modelId="{30B8486E-6D53-48B3-8F2D-D8DD252E134E}">
      <dgm:prSet/>
      <dgm:spPr/>
      <dgm:t>
        <a:bodyPr/>
        <a:lstStyle/>
        <a:p>
          <a:r>
            <a:rPr lang="pt-BR" b="1">
              <a:solidFill>
                <a:schemeClr val="tx1"/>
              </a:solidFill>
            </a:rPr>
            <a:t>SHORT VIDEOS ON ELF</a:t>
          </a:r>
          <a:endParaRPr lang="en-US" b="1">
            <a:solidFill>
              <a:schemeClr val="tx1"/>
            </a:solidFill>
          </a:endParaRPr>
        </a:p>
      </dgm:t>
    </dgm:pt>
    <dgm:pt modelId="{F5A61ACC-5894-4119-B24C-E296729AD025}" type="parTrans" cxnId="{D9033069-C74B-408D-9F34-7FE4FDFF9660}">
      <dgm:prSet/>
      <dgm:spPr/>
      <dgm:t>
        <a:bodyPr/>
        <a:lstStyle/>
        <a:p>
          <a:endParaRPr lang="en-US" b="1">
            <a:solidFill>
              <a:schemeClr val="tx1"/>
            </a:solidFill>
          </a:endParaRPr>
        </a:p>
      </dgm:t>
    </dgm:pt>
    <dgm:pt modelId="{F42CD7E9-19FB-4D7B-98D7-45C2A23B10AC}" type="sibTrans" cxnId="{D9033069-C74B-408D-9F34-7FE4FDFF9660}">
      <dgm:prSet/>
      <dgm:spPr/>
      <dgm:t>
        <a:bodyPr/>
        <a:lstStyle/>
        <a:p>
          <a:endParaRPr lang="en-US" b="1">
            <a:solidFill>
              <a:schemeClr val="tx1"/>
            </a:solidFill>
          </a:endParaRPr>
        </a:p>
      </dgm:t>
    </dgm:pt>
    <dgm:pt modelId="{2225C59B-1736-4DB5-A671-87300B889E75}">
      <dgm:prSet/>
      <dgm:spPr/>
      <dgm:t>
        <a:bodyPr/>
        <a:lstStyle/>
        <a:p>
          <a:r>
            <a:rPr lang="pt-BR" b="1">
              <a:solidFill>
                <a:schemeClr val="tx1"/>
              </a:solidFill>
            </a:rPr>
            <a:t>DISCUSSION 1 – WHAT IS ELF?</a:t>
          </a:r>
          <a:endParaRPr lang="en-US" b="1">
            <a:solidFill>
              <a:schemeClr val="tx1"/>
            </a:solidFill>
          </a:endParaRPr>
        </a:p>
      </dgm:t>
    </dgm:pt>
    <dgm:pt modelId="{CF885446-D87E-440B-B214-E8B9DAB118E9}" type="parTrans" cxnId="{7BEB9B59-9A81-4E6A-A94E-605D860A1AC7}">
      <dgm:prSet/>
      <dgm:spPr/>
      <dgm:t>
        <a:bodyPr/>
        <a:lstStyle/>
        <a:p>
          <a:endParaRPr lang="en-US" b="1">
            <a:solidFill>
              <a:schemeClr val="tx1"/>
            </a:solidFill>
          </a:endParaRPr>
        </a:p>
      </dgm:t>
    </dgm:pt>
    <dgm:pt modelId="{C071C07C-AE8D-49F0-94BB-5184AF304670}" type="sibTrans" cxnId="{7BEB9B59-9A81-4E6A-A94E-605D860A1AC7}">
      <dgm:prSet/>
      <dgm:spPr/>
      <dgm:t>
        <a:bodyPr/>
        <a:lstStyle/>
        <a:p>
          <a:endParaRPr lang="en-US" b="1">
            <a:solidFill>
              <a:schemeClr val="tx1"/>
            </a:solidFill>
          </a:endParaRPr>
        </a:p>
      </dgm:t>
    </dgm:pt>
    <dgm:pt modelId="{9BFC22B3-E8AD-489C-B127-88479A588384}">
      <dgm:prSet/>
      <dgm:spPr/>
      <dgm:t>
        <a:bodyPr/>
        <a:lstStyle/>
        <a:p>
          <a:r>
            <a:rPr lang="pt-BR" b="1">
              <a:solidFill>
                <a:schemeClr val="tx1"/>
              </a:solidFill>
            </a:rPr>
            <a:t>DISCUSSION 2 – GLOCAL LANGUAGES, WORLD ENGLISHES</a:t>
          </a:r>
          <a:endParaRPr lang="en-US" b="1">
            <a:solidFill>
              <a:schemeClr val="tx1"/>
            </a:solidFill>
          </a:endParaRPr>
        </a:p>
      </dgm:t>
    </dgm:pt>
    <dgm:pt modelId="{95126C6C-65EA-44F3-BE3D-C52820CD3A21}" type="parTrans" cxnId="{527C0CFA-A9B1-4F19-A005-1473EDC71ECF}">
      <dgm:prSet/>
      <dgm:spPr/>
      <dgm:t>
        <a:bodyPr/>
        <a:lstStyle/>
        <a:p>
          <a:endParaRPr lang="en-US" b="1">
            <a:solidFill>
              <a:schemeClr val="tx1"/>
            </a:solidFill>
          </a:endParaRPr>
        </a:p>
      </dgm:t>
    </dgm:pt>
    <dgm:pt modelId="{3583F5E0-C185-4C85-9550-C9497864FEF1}" type="sibTrans" cxnId="{527C0CFA-A9B1-4F19-A005-1473EDC71ECF}">
      <dgm:prSet/>
      <dgm:spPr/>
      <dgm:t>
        <a:bodyPr/>
        <a:lstStyle/>
        <a:p>
          <a:endParaRPr lang="en-US" b="1">
            <a:solidFill>
              <a:schemeClr val="tx1"/>
            </a:solidFill>
          </a:endParaRPr>
        </a:p>
      </dgm:t>
    </dgm:pt>
    <dgm:pt modelId="{A28D7626-733A-4DF2-91DD-4BAA54BF5D8A}">
      <dgm:prSet/>
      <dgm:spPr/>
      <dgm:t>
        <a:bodyPr/>
        <a:lstStyle/>
        <a:p>
          <a:r>
            <a:rPr lang="pt-BR" b="1">
              <a:solidFill>
                <a:schemeClr val="tx1"/>
              </a:solidFill>
            </a:rPr>
            <a:t>In the classroom?</a:t>
          </a:r>
          <a:endParaRPr lang="en-US" b="1">
            <a:solidFill>
              <a:schemeClr val="tx1"/>
            </a:solidFill>
          </a:endParaRPr>
        </a:p>
      </dgm:t>
    </dgm:pt>
    <dgm:pt modelId="{AEFD6A88-D33C-4F21-A645-EA80CB596B31}" type="parTrans" cxnId="{25F14772-435C-4D3A-9A29-A9E301E6E0C9}">
      <dgm:prSet/>
      <dgm:spPr/>
      <dgm:t>
        <a:bodyPr/>
        <a:lstStyle/>
        <a:p>
          <a:endParaRPr lang="en-US" b="1">
            <a:solidFill>
              <a:schemeClr val="tx1"/>
            </a:solidFill>
          </a:endParaRPr>
        </a:p>
      </dgm:t>
    </dgm:pt>
    <dgm:pt modelId="{6D661B98-2707-436C-B1A2-0CFF620466DE}" type="sibTrans" cxnId="{25F14772-435C-4D3A-9A29-A9E301E6E0C9}">
      <dgm:prSet/>
      <dgm:spPr/>
      <dgm:t>
        <a:bodyPr/>
        <a:lstStyle/>
        <a:p>
          <a:endParaRPr lang="en-US" b="1">
            <a:solidFill>
              <a:schemeClr val="tx1"/>
            </a:solidFill>
          </a:endParaRPr>
        </a:p>
      </dgm:t>
    </dgm:pt>
    <dgm:pt modelId="{0029CF08-FAE1-4D34-9AC7-26F5C656E9B8}">
      <dgm:prSet/>
      <dgm:spPr/>
      <dgm:t>
        <a:bodyPr/>
        <a:lstStyle/>
        <a:p>
          <a:r>
            <a:rPr lang="pt-BR" b="1">
              <a:solidFill>
                <a:schemeClr val="tx1"/>
              </a:solidFill>
            </a:rPr>
            <a:t>Back to interview</a:t>
          </a:r>
          <a:endParaRPr lang="en-US" b="1">
            <a:solidFill>
              <a:schemeClr val="tx1"/>
            </a:solidFill>
          </a:endParaRPr>
        </a:p>
      </dgm:t>
    </dgm:pt>
    <dgm:pt modelId="{7D52C044-BF09-4B11-80AE-D16793157E13}" type="parTrans" cxnId="{396C7A9A-EA28-4B6A-AA85-A9CDF9D2BD84}">
      <dgm:prSet/>
      <dgm:spPr/>
      <dgm:t>
        <a:bodyPr/>
        <a:lstStyle/>
        <a:p>
          <a:endParaRPr lang="en-US" b="1">
            <a:solidFill>
              <a:schemeClr val="tx1"/>
            </a:solidFill>
          </a:endParaRPr>
        </a:p>
      </dgm:t>
    </dgm:pt>
    <dgm:pt modelId="{1F76CE27-2F32-49D6-AD8D-539ACB156F43}" type="sibTrans" cxnId="{396C7A9A-EA28-4B6A-AA85-A9CDF9D2BD84}">
      <dgm:prSet/>
      <dgm:spPr/>
      <dgm:t>
        <a:bodyPr/>
        <a:lstStyle/>
        <a:p>
          <a:endParaRPr lang="en-US" b="1">
            <a:solidFill>
              <a:schemeClr val="tx1"/>
            </a:solidFill>
          </a:endParaRPr>
        </a:p>
      </dgm:t>
    </dgm:pt>
    <dgm:pt modelId="{875A5F80-1323-423E-8D0B-44FA2A5DCA22}" type="pres">
      <dgm:prSet presAssocID="{5A49EE79-0812-4BAE-8B88-993CA76CF5E1}" presName="Name0" presStyleCnt="0">
        <dgm:presLayoutVars>
          <dgm:dir/>
          <dgm:resizeHandles val="exact"/>
        </dgm:presLayoutVars>
      </dgm:prSet>
      <dgm:spPr/>
    </dgm:pt>
    <dgm:pt modelId="{A51DF1BC-8F8D-4967-B2B7-AB041ED6DE8A}" type="pres">
      <dgm:prSet presAssocID="{E8AC942C-569C-43ED-B079-64CED137CFB8}" presName="node" presStyleLbl="node1" presStyleIdx="0" presStyleCnt="6">
        <dgm:presLayoutVars>
          <dgm:bulletEnabled val="1"/>
        </dgm:presLayoutVars>
      </dgm:prSet>
      <dgm:spPr/>
    </dgm:pt>
    <dgm:pt modelId="{254379AA-C27C-41C8-A243-18E4C912C2F0}" type="pres">
      <dgm:prSet presAssocID="{66597E97-5A48-4749-BBF6-3E56BC6D5943}" presName="sibTrans" presStyleLbl="sibTrans1D1" presStyleIdx="0" presStyleCnt="5"/>
      <dgm:spPr/>
    </dgm:pt>
    <dgm:pt modelId="{85973D55-A21C-412B-8D38-C1F5420AA470}" type="pres">
      <dgm:prSet presAssocID="{66597E97-5A48-4749-BBF6-3E56BC6D5943}" presName="connectorText" presStyleLbl="sibTrans1D1" presStyleIdx="0" presStyleCnt="5"/>
      <dgm:spPr/>
    </dgm:pt>
    <dgm:pt modelId="{808254AB-9AD5-4E65-BC38-83D571B94428}" type="pres">
      <dgm:prSet presAssocID="{30B8486E-6D53-48B3-8F2D-D8DD252E134E}" presName="node" presStyleLbl="node1" presStyleIdx="1" presStyleCnt="6">
        <dgm:presLayoutVars>
          <dgm:bulletEnabled val="1"/>
        </dgm:presLayoutVars>
      </dgm:prSet>
      <dgm:spPr/>
    </dgm:pt>
    <dgm:pt modelId="{3316AB83-0ACD-4E14-9E40-58C3882E4589}" type="pres">
      <dgm:prSet presAssocID="{F42CD7E9-19FB-4D7B-98D7-45C2A23B10AC}" presName="sibTrans" presStyleLbl="sibTrans1D1" presStyleIdx="1" presStyleCnt="5"/>
      <dgm:spPr/>
    </dgm:pt>
    <dgm:pt modelId="{FE1E0164-A854-4EE8-A947-CFE18228C1A7}" type="pres">
      <dgm:prSet presAssocID="{F42CD7E9-19FB-4D7B-98D7-45C2A23B10AC}" presName="connectorText" presStyleLbl="sibTrans1D1" presStyleIdx="1" presStyleCnt="5"/>
      <dgm:spPr/>
    </dgm:pt>
    <dgm:pt modelId="{D68AE39D-9540-42A9-A701-E30BD10E8C27}" type="pres">
      <dgm:prSet presAssocID="{2225C59B-1736-4DB5-A671-87300B889E75}" presName="node" presStyleLbl="node1" presStyleIdx="2" presStyleCnt="6">
        <dgm:presLayoutVars>
          <dgm:bulletEnabled val="1"/>
        </dgm:presLayoutVars>
      </dgm:prSet>
      <dgm:spPr/>
    </dgm:pt>
    <dgm:pt modelId="{B0AD819F-193A-4B1D-9427-798B4B547D41}" type="pres">
      <dgm:prSet presAssocID="{C071C07C-AE8D-49F0-94BB-5184AF304670}" presName="sibTrans" presStyleLbl="sibTrans1D1" presStyleIdx="2" presStyleCnt="5"/>
      <dgm:spPr/>
    </dgm:pt>
    <dgm:pt modelId="{DFC8CFCC-B8B5-4440-95AB-FDA661C64FE0}" type="pres">
      <dgm:prSet presAssocID="{C071C07C-AE8D-49F0-94BB-5184AF304670}" presName="connectorText" presStyleLbl="sibTrans1D1" presStyleIdx="2" presStyleCnt="5"/>
      <dgm:spPr/>
    </dgm:pt>
    <dgm:pt modelId="{0F1B0616-EDCA-4D3C-ACC8-7E00373E7FC7}" type="pres">
      <dgm:prSet presAssocID="{9BFC22B3-E8AD-489C-B127-88479A588384}" presName="node" presStyleLbl="node1" presStyleIdx="3" presStyleCnt="6">
        <dgm:presLayoutVars>
          <dgm:bulletEnabled val="1"/>
        </dgm:presLayoutVars>
      </dgm:prSet>
      <dgm:spPr/>
    </dgm:pt>
    <dgm:pt modelId="{C48E42FF-2A43-4475-B661-61AFC371CCDE}" type="pres">
      <dgm:prSet presAssocID="{3583F5E0-C185-4C85-9550-C9497864FEF1}" presName="sibTrans" presStyleLbl="sibTrans1D1" presStyleIdx="3" presStyleCnt="5"/>
      <dgm:spPr/>
    </dgm:pt>
    <dgm:pt modelId="{69BE256F-321C-4CE6-BAA4-8BC5FB0678E1}" type="pres">
      <dgm:prSet presAssocID="{3583F5E0-C185-4C85-9550-C9497864FEF1}" presName="connectorText" presStyleLbl="sibTrans1D1" presStyleIdx="3" presStyleCnt="5"/>
      <dgm:spPr/>
    </dgm:pt>
    <dgm:pt modelId="{320E786B-2801-496C-A3DB-05BBE85918E4}" type="pres">
      <dgm:prSet presAssocID="{A28D7626-733A-4DF2-91DD-4BAA54BF5D8A}" presName="node" presStyleLbl="node1" presStyleIdx="4" presStyleCnt="6">
        <dgm:presLayoutVars>
          <dgm:bulletEnabled val="1"/>
        </dgm:presLayoutVars>
      </dgm:prSet>
      <dgm:spPr/>
    </dgm:pt>
    <dgm:pt modelId="{C2FCC96B-256A-42C6-954F-3E66C1DB3195}" type="pres">
      <dgm:prSet presAssocID="{6D661B98-2707-436C-B1A2-0CFF620466DE}" presName="sibTrans" presStyleLbl="sibTrans1D1" presStyleIdx="4" presStyleCnt="5"/>
      <dgm:spPr/>
    </dgm:pt>
    <dgm:pt modelId="{0D3F7D51-ABB4-4406-92E9-E81F8D07B4DD}" type="pres">
      <dgm:prSet presAssocID="{6D661B98-2707-436C-B1A2-0CFF620466DE}" presName="connectorText" presStyleLbl="sibTrans1D1" presStyleIdx="4" presStyleCnt="5"/>
      <dgm:spPr/>
    </dgm:pt>
    <dgm:pt modelId="{6B3ECE10-FCDC-4D77-A576-31AA0544A5B2}" type="pres">
      <dgm:prSet presAssocID="{0029CF08-FAE1-4D34-9AC7-26F5C656E9B8}" presName="node" presStyleLbl="node1" presStyleIdx="5" presStyleCnt="6">
        <dgm:presLayoutVars>
          <dgm:bulletEnabled val="1"/>
        </dgm:presLayoutVars>
      </dgm:prSet>
      <dgm:spPr/>
    </dgm:pt>
  </dgm:ptLst>
  <dgm:cxnLst>
    <dgm:cxn modelId="{E5BEF106-785E-430F-9CC7-968D25286FB5}" type="presOf" srcId="{30B8486E-6D53-48B3-8F2D-D8DD252E134E}" destId="{808254AB-9AD5-4E65-BC38-83D571B94428}" srcOrd="0" destOrd="0" presId="urn:microsoft.com/office/officeart/2016/7/layout/RepeatingBendingProcessNew"/>
    <dgm:cxn modelId="{30BE422C-EB87-4D32-9485-D4486AF174D3}" type="presOf" srcId="{3583F5E0-C185-4C85-9550-C9497864FEF1}" destId="{69BE256F-321C-4CE6-BAA4-8BC5FB0678E1}" srcOrd="1" destOrd="0" presId="urn:microsoft.com/office/officeart/2016/7/layout/RepeatingBendingProcessNew"/>
    <dgm:cxn modelId="{7B532630-AD9A-4645-9A06-9EEFF1B78873}" type="presOf" srcId="{A28D7626-733A-4DF2-91DD-4BAA54BF5D8A}" destId="{320E786B-2801-496C-A3DB-05BBE85918E4}" srcOrd="0" destOrd="0" presId="urn:microsoft.com/office/officeart/2016/7/layout/RepeatingBendingProcessNew"/>
    <dgm:cxn modelId="{F5286B35-E1AD-4230-B5D1-EED8CFD5F65A}" type="presOf" srcId="{6D661B98-2707-436C-B1A2-0CFF620466DE}" destId="{0D3F7D51-ABB4-4406-92E9-E81F8D07B4DD}" srcOrd="1" destOrd="0" presId="urn:microsoft.com/office/officeart/2016/7/layout/RepeatingBendingProcessNew"/>
    <dgm:cxn modelId="{40F1243C-7962-49FA-8399-A79D275C302D}" type="presOf" srcId="{66597E97-5A48-4749-BBF6-3E56BC6D5943}" destId="{254379AA-C27C-41C8-A243-18E4C912C2F0}" srcOrd="0" destOrd="0" presId="urn:microsoft.com/office/officeart/2016/7/layout/RepeatingBendingProcessNew"/>
    <dgm:cxn modelId="{0DEF9D40-4EC5-43CA-AA59-874F95833021}" type="presOf" srcId="{F42CD7E9-19FB-4D7B-98D7-45C2A23B10AC}" destId="{3316AB83-0ACD-4E14-9E40-58C3882E4589}" srcOrd="0" destOrd="0" presId="urn:microsoft.com/office/officeart/2016/7/layout/RepeatingBendingProcessNew"/>
    <dgm:cxn modelId="{4F443162-4EE4-48CA-A09A-6BDA3F95E00B}" srcId="{5A49EE79-0812-4BAE-8B88-993CA76CF5E1}" destId="{E8AC942C-569C-43ED-B079-64CED137CFB8}" srcOrd="0" destOrd="0" parTransId="{ABB8AFD1-0BC2-4E30-A368-EB9EEB2094F1}" sibTransId="{66597E97-5A48-4749-BBF6-3E56BC6D5943}"/>
    <dgm:cxn modelId="{4530CC68-CB6B-4AE2-9DA8-71E7B8B82E0A}" type="presOf" srcId="{2225C59B-1736-4DB5-A671-87300B889E75}" destId="{D68AE39D-9540-42A9-A701-E30BD10E8C27}" srcOrd="0" destOrd="0" presId="urn:microsoft.com/office/officeart/2016/7/layout/RepeatingBendingProcessNew"/>
    <dgm:cxn modelId="{D9033069-C74B-408D-9F34-7FE4FDFF9660}" srcId="{5A49EE79-0812-4BAE-8B88-993CA76CF5E1}" destId="{30B8486E-6D53-48B3-8F2D-D8DD252E134E}" srcOrd="1" destOrd="0" parTransId="{F5A61ACC-5894-4119-B24C-E296729AD025}" sibTransId="{F42CD7E9-19FB-4D7B-98D7-45C2A23B10AC}"/>
    <dgm:cxn modelId="{4BFE236E-AA6D-417D-B5E7-24AAEE3CBB3B}" type="presOf" srcId="{5A49EE79-0812-4BAE-8B88-993CA76CF5E1}" destId="{875A5F80-1323-423E-8D0B-44FA2A5DCA22}" srcOrd="0" destOrd="0" presId="urn:microsoft.com/office/officeart/2016/7/layout/RepeatingBendingProcessNew"/>
    <dgm:cxn modelId="{25F14772-435C-4D3A-9A29-A9E301E6E0C9}" srcId="{5A49EE79-0812-4BAE-8B88-993CA76CF5E1}" destId="{A28D7626-733A-4DF2-91DD-4BAA54BF5D8A}" srcOrd="4" destOrd="0" parTransId="{AEFD6A88-D33C-4F21-A645-EA80CB596B31}" sibTransId="{6D661B98-2707-436C-B1A2-0CFF620466DE}"/>
    <dgm:cxn modelId="{3F11AD54-47B8-43C1-AAF6-034400D3C655}" type="presOf" srcId="{E8AC942C-569C-43ED-B079-64CED137CFB8}" destId="{A51DF1BC-8F8D-4967-B2B7-AB041ED6DE8A}" srcOrd="0" destOrd="0" presId="urn:microsoft.com/office/officeart/2016/7/layout/RepeatingBendingProcessNew"/>
    <dgm:cxn modelId="{616DBA55-C8D8-4E4D-BEEF-0A35994B1790}" type="presOf" srcId="{9BFC22B3-E8AD-489C-B127-88479A588384}" destId="{0F1B0616-EDCA-4D3C-ACC8-7E00373E7FC7}" srcOrd="0" destOrd="0" presId="urn:microsoft.com/office/officeart/2016/7/layout/RepeatingBendingProcessNew"/>
    <dgm:cxn modelId="{7BEB9B59-9A81-4E6A-A94E-605D860A1AC7}" srcId="{5A49EE79-0812-4BAE-8B88-993CA76CF5E1}" destId="{2225C59B-1736-4DB5-A671-87300B889E75}" srcOrd="2" destOrd="0" parTransId="{CF885446-D87E-440B-B214-E8B9DAB118E9}" sibTransId="{C071C07C-AE8D-49F0-94BB-5184AF304670}"/>
    <dgm:cxn modelId="{0A9A995A-D5C9-40B9-BE0F-08D9B9CC9867}" type="presOf" srcId="{66597E97-5A48-4749-BBF6-3E56BC6D5943}" destId="{85973D55-A21C-412B-8D38-C1F5420AA470}" srcOrd="1" destOrd="0" presId="urn:microsoft.com/office/officeart/2016/7/layout/RepeatingBendingProcessNew"/>
    <dgm:cxn modelId="{6766ED7E-E72F-417F-BCB6-B829D6C806AF}" type="presOf" srcId="{C071C07C-AE8D-49F0-94BB-5184AF304670}" destId="{B0AD819F-193A-4B1D-9427-798B4B547D41}" srcOrd="0" destOrd="0" presId="urn:microsoft.com/office/officeart/2016/7/layout/RepeatingBendingProcessNew"/>
    <dgm:cxn modelId="{4A1E2791-A21F-4BCC-B040-C6F7F51297E1}" type="presOf" srcId="{0029CF08-FAE1-4D34-9AC7-26F5C656E9B8}" destId="{6B3ECE10-FCDC-4D77-A576-31AA0544A5B2}" srcOrd="0" destOrd="0" presId="urn:microsoft.com/office/officeart/2016/7/layout/RepeatingBendingProcessNew"/>
    <dgm:cxn modelId="{396C7A9A-EA28-4B6A-AA85-A9CDF9D2BD84}" srcId="{5A49EE79-0812-4BAE-8B88-993CA76CF5E1}" destId="{0029CF08-FAE1-4D34-9AC7-26F5C656E9B8}" srcOrd="5" destOrd="0" parTransId="{7D52C044-BF09-4B11-80AE-D16793157E13}" sibTransId="{1F76CE27-2F32-49D6-AD8D-539ACB156F43}"/>
    <dgm:cxn modelId="{E82D11A7-4F1A-4E20-8F66-C70340F007CF}" type="presOf" srcId="{3583F5E0-C185-4C85-9550-C9497864FEF1}" destId="{C48E42FF-2A43-4475-B661-61AFC371CCDE}" srcOrd="0" destOrd="0" presId="urn:microsoft.com/office/officeart/2016/7/layout/RepeatingBendingProcessNew"/>
    <dgm:cxn modelId="{0BDC2CCB-B048-4DDD-BEBA-7E76FEE34D47}" type="presOf" srcId="{F42CD7E9-19FB-4D7B-98D7-45C2A23B10AC}" destId="{FE1E0164-A854-4EE8-A947-CFE18228C1A7}" srcOrd="1" destOrd="0" presId="urn:microsoft.com/office/officeart/2016/7/layout/RepeatingBendingProcessNew"/>
    <dgm:cxn modelId="{982715DC-285C-4884-9A67-0AB9DA9A29EA}" type="presOf" srcId="{C071C07C-AE8D-49F0-94BB-5184AF304670}" destId="{DFC8CFCC-B8B5-4440-95AB-FDA661C64FE0}" srcOrd="1" destOrd="0" presId="urn:microsoft.com/office/officeart/2016/7/layout/RepeatingBendingProcessNew"/>
    <dgm:cxn modelId="{1ECB9AF5-1CAF-4295-B158-3B4B246A911D}" type="presOf" srcId="{6D661B98-2707-436C-B1A2-0CFF620466DE}" destId="{C2FCC96B-256A-42C6-954F-3E66C1DB3195}" srcOrd="0" destOrd="0" presId="urn:microsoft.com/office/officeart/2016/7/layout/RepeatingBendingProcessNew"/>
    <dgm:cxn modelId="{527C0CFA-A9B1-4F19-A005-1473EDC71ECF}" srcId="{5A49EE79-0812-4BAE-8B88-993CA76CF5E1}" destId="{9BFC22B3-E8AD-489C-B127-88479A588384}" srcOrd="3" destOrd="0" parTransId="{95126C6C-65EA-44F3-BE3D-C52820CD3A21}" sibTransId="{3583F5E0-C185-4C85-9550-C9497864FEF1}"/>
    <dgm:cxn modelId="{0B243CC2-182C-452D-857A-9B3DD679330A}" type="presParOf" srcId="{875A5F80-1323-423E-8D0B-44FA2A5DCA22}" destId="{A51DF1BC-8F8D-4967-B2B7-AB041ED6DE8A}" srcOrd="0" destOrd="0" presId="urn:microsoft.com/office/officeart/2016/7/layout/RepeatingBendingProcessNew"/>
    <dgm:cxn modelId="{EE30ED7A-95C6-4A29-99A6-7B04E4E9C511}" type="presParOf" srcId="{875A5F80-1323-423E-8D0B-44FA2A5DCA22}" destId="{254379AA-C27C-41C8-A243-18E4C912C2F0}" srcOrd="1" destOrd="0" presId="urn:microsoft.com/office/officeart/2016/7/layout/RepeatingBendingProcessNew"/>
    <dgm:cxn modelId="{B41F7C18-E40E-4D6A-8301-58473882B7C4}" type="presParOf" srcId="{254379AA-C27C-41C8-A243-18E4C912C2F0}" destId="{85973D55-A21C-412B-8D38-C1F5420AA470}" srcOrd="0" destOrd="0" presId="urn:microsoft.com/office/officeart/2016/7/layout/RepeatingBendingProcessNew"/>
    <dgm:cxn modelId="{755777AF-2256-44DD-AB6F-8ABD52A2FAD1}" type="presParOf" srcId="{875A5F80-1323-423E-8D0B-44FA2A5DCA22}" destId="{808254AB-9AD5-4E65-BC38-83D571B94428}" srcOrd="2" destOrd="0" presId="urn:microsoft.com/office/officeart/2016/7/layout/RepeatingBendingProcessNew"/>
    <dgm:cxn modelId="{1FEB5490-3CFF-4957-9EE8-84AAA09AF071}" type="presParOf" srcId="{875A5F80-1323-423E-8D0B-44FA2A5DCA22}" destId="{3316AB83-0ACD-4E14-9E40-58C3882E4589}" srcOrd="3" destOrd="0" presId="urn:microsoft.com/office/officeart/2016/7/layout/RepeatingBendingProcessNew"/>
    <dgm:cxn modelId="{34C9BBE1-CF3F-4DE3-B78E-03EFF637BCB6}" type="presParOf" srcId="{3316AB83-0ACD-4E14-9E40-58C3882E4589}" destId="{FE1E0164-A854-4EE8-A947-CFE18228C1A7}" srcOrd="0" destOrd="0" presId="urn:microsoft.com/office/officeart/2016/7/layout/RepeatingBendingProcessNew"/>
    <dgm:cxn modelId="{19620A50-6924-4F9D-8784-7ABCAB0C4D25}" type="presParOf" srcId="{875A5F80-1323-423E-8D0B-44FA2A5DCA22}" destId="{D68AE39D-9540-42A9-A701-E30BD10E8C27}" srcOrd="4" destOrd="0" presId="urn:microsoft.com/office/officeart/2016/7/layout/RepeatingBendingProcessNew"/>
    <dgm:cxn modelId="{9809F796-F4C4-4A17-9C69-301420C4008B}" type="presParOf" srcId="{875A5F80-1323-423E-8D0B-44FA2A5DCA22}" destId="{B0AD819F-193A-4B1D-9427-798B4B547D41}" srcOrd="5" destOrd="0" presId="urn:microsoft.com/office/officeart/2016/7/layout/RepeatingBendingProcessNew"/>
    <dgm:cxn modelId="{39673052-254F-4F31-B4D7-FE14F8D02E7C}" type="presParOf" srcId="{B0AD819F-193A-4B1D-9427-798B4B547D41}" destId="{DFC8CFCC-B8B5-4440-95AB-FDA661C64FE0}" srcOrd="0" destOrd="0" presId="urn:microsoft.com/office/officeart/2016/7/layout/RepeatingBendingProcessNew"/>
    <dgm:cxn modelId="{D4DD1EB6-403C-4685-841A-93FAF0327870}" type="presParOf" srcId="{875A5F80-1323-423E-8D0B-44FA2A5DCA22}" destId="{0F1B0616-EDCA-4D3C-ACC8-7E00373E7FC7}" srcOrd="6" destOrd="0" presId="urn:microsoft.com/office/officeart/2016/7/layout/RepeatingBendingProcessNew"/>
    <dgm:cxn modelId="{F5505514-EC8B-466D-B26F-0461AEAD1CBD}" type="presParOf" srcId="{875A5F80-1323-423E-8D0B-44FA2A5DCA22}" destId="{C48E42FF-2A43-4475-B661-61AFC371CCDE}" srcOrd="7" destOrd="0" presId="urn:microsoft.com/office/officeart/2016/7/layout/RepeatingBendingProcessNew"/>
    <dgm:cxn modelId="{4B7F1884-F4DB-44B3-A670-F15108C26526}" type="presParOf" srcId="{C48E42FF-2A43-4475-B661-61AFC371CCDE}" destId="{69BE256F-321C-4CE6-BAA4-8BC5FB0678E1}" srcOrd="0" destOrd="0" presId="urn:microsoft.com/office/officeart/2016/7/layout/RepeatingBendingProcessNew"/>
    <dgm:cxn modelId="{F7C5B530-A596-4AD1-9F5F-BE5707BAF644}" type="presParOf" srcId="{875A5F80-1323-423E-8D0B-44FA2A5DCA22}" destId="{320E786B-2801-496C-A3DB-05BBE85918E4}" srcOrd="8" destOrd="0" presId="urn:microsoft.com/office/officeart/2016/7/layout/RepeatingBendingProcessNew"/>
    <dgm:cxn modelId="{18B1F0B9-2156-4C75-BF51-9BA56CD3872D}" type="presParOf" srcId="{875A5F80-1323-423E-8D0B-44FA2A5DCA22}" destId="{C2FCC96B-256A-42C6-954F-3E66C1DB3195}" srcOrd="9" destOrd="0" presId="urn:microsoft.com/office/officeart/2016/7/layout/RepeatingBendingProcessNew"/>
    <dgm:cxn modelId="{A6A946D3-596D-4895-81B9-74F56BD5DCBE}" type="presParOf" srcId="{C2FCC96B-256A-42C6-954F-3E66C1DB3195}" destId="{0D3F7D51-ABB4-4406-92E9-E81F8D07B4DD}" srcOrd="0" destOrd="0" presId="urn:microsoft.com/office/officeart/2016/7/layout/RepeatingBendingProcessNew"/>
    <dgm:cxn modelId="{8DF18C43-E921-4E5A-98C5-CFE86022BE71}" type="presParOf" srcId="{875A5F80-1323-423E-8D0B-44FA2A5DCA22}" destId="{6B3ECE10-FCDC-4D77-A576-31AA0544A5B2}"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22B3FF-74F5-4BD5-9C9B-2CA2FF50A0A1}"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D25B7947-BC48-4AAE-A3D9-A132BBC1D640}">
      <dgm:prSet/>
      <dgm:spPr/>
      <dgm:t>
        <a:bodyPr/>
        <a:lstStyle/>
        <a:p>
          <a:r>
            <a:rPr lang="en-US" b="1" dirty="0">
              <a:solidFill>
                <a:schemeClr val="tx1"/>
              </a:solidFill>
            </a:rPr>
            <a:t>1. TOP DOWN</a:t>
          </a:r>
        </a:p>
      </dgm:t>
    </dgm:pt>
    <dgm:pt modelId="{86AFC334-6C3C-4F76-8CED-0F62CCFCAF41}" type="parTrans" cxnId="{3C822B00-5E9C-4717-950F-1A35C0A8FB72}">
      <dgm:prSet/>
      <dgm:spPr/>
      <dgm:t>
        <a:bodyPr/>
        <a:lstStyle/>
        <a:p>
          <a:endParaRPr lang="en-US" b="1">
            <a:solidFill>
              <a:schemeClr val="tx1"/>
            </a:solidFill>
          </a:endParaRPr>
        </a:p>
      </dgm:t>
    </dgm:pt>
    <dgm:pt modelId="{94D245E6-38FB-4896-8443-7E59BA6FD65A}" type="sibTrans" cxnId="{3C822B00-5E9C-4717-950F-1A35C0A8FB72}">
      <dgm:prSet/>
      <dgm:spPr/>
      <dgm:t>
        <a:bodyPr/>
        <a:lstStyle/>
        <a:p>
          <a:endParaRPr lang="en-US" b="1">
            <a:solidFill>
              <a:schemeClr val="tx1"/>
            </a:solidFill>
          </a:endParaRPr>
        </a:p>
      </dgm:t>
    </dgm:pt>
    <dgm:pt modelId="{CD248B90-5B53-4F4B-B4E0-D05E8451A120}">
      <dgm:prSet/>
      <dgm:spPr/>
      <dgm:t>
        <a:bodyPr/>
        <a:lstStyle/>
        <a:p>
          <a:r>
            <a:rPr lang="en-US" b="1" dirty="0">
              <a:solidFill>
                <a:schemeClr val="tx1"/>
              </a:solidFill>
            </a:rPr>
            <a:t>This echoes in our students’ perception of English as a Lingua Franca/International language. </a:t>
          </a:r>
        </a:p>
        <a:p>
          <a:r>
            <a:rPr lang="en-US" b="1" dirty="0">
              <a:solidFill>
                <a:schemeClr val="tx1"/>
              </a:solidFill>
            </a:rPr>
            <a:t>What is left for our students is to come to terms with this hegemonic perspective and rush to learn the language</a:t>
          </a:r>
        </a:p>
      </dgm:t>
    </dgm:pt>
    <dgm:pt modelId="{4530D242-B6F6-499E-B1A6-051450F03C46}" type="parTrans" cxnId="{1E325DD6-575E-4087-A36B-892C7E215CF6}">
      <dgm:prSet/>
      <dgm:spPr/>
      <dgm:t>
        <a:bodyPr/>
        <a:lstStyle/>
        <a:p>
          <a:endParaRPr lang="en-US" b="1">
            <a:solidFill>
              <a:schemeClr val="tx1"/>
            </a:solidFill>
          </a:endParaRPr>
        </a:p>
      </dgm:t>
    </dgm:pt>
    <dgm:pt modelId="{2C6B583B-C417-4891-89B3-349B2DB17A54}" type="sibTrans" cxnId="{1E325DD6-575E-4087-A36B-892C7E215CF6}">
      <dgm:prSet/>
      <dgm:spPr/>
      <dgm:t>
        <a:bodyPr/>
        <a:lstStyle/>
        <a:p>
          <a:endParaRPr lang="en-US" b="1">
            <a:solidFill>
              <a:schemeClr val="tx1"/>
            </a:solidFill>
          </a:endParaRPr>
        </a:p>
      </dgm:t>
    </dgm:pt>
    <dgm:pt modelId="{DA1D1F39-372A-4A1C-AFC8-796D657E45EC}">
      <dgm:prSet/>
      <dgm:spPr/>
      <dgm:t>
        <a:bodyPr/>
        <a:lstStyle/>
        <a:p>
          <a:r>
            <a:rPr lang="en-US" b="1">
              <a:solidFill>
                <a:schemeClr val="tx1"/>
              </a:solidFill>
            </a:rPr>
            <a:t>“I have to get there! I will speak perfect English, with no accent and no mistakes. If I do that, I’ll get a better job.”</a:t>
          </a:r>
        </a:p>
      </dgm:t>
    </dgm:pt>
    <dgm:pt modelId="{C7C9EC3C-0CB3-41DD-B714-58C71171F7D7}" type="sibTrans" cxnId="{AF99F0B6-16B7-4DA5-996D-196F58F77974}">
      <dgm:prSet/>
      <dgm:spPr/>
      <dgm:t>
        <a:bodyPr/>
        <a:lstStyle/>
        <a:p>
          <a:endParaRPr lang="en-US" b="1">
            <a:solidFill>
              <a:schemeClr val="tx1"/>
            </a:solidFill>
          </a:endParaRPr>
        </a:p>
      </dgm:t>
    </dgm:pt>
    <dgm:pt modelId="{1CF20738-765F-4730-A751-1AF821CB327C}" type="parTrans" cxnId="{AF99F0B6-16B7-4DA5-996D-196F58F77974}">
      <dgm:prSet/>
      <dgm:spPr/>
      <dgm:t>
        <a:bodyPr/>
        <a:lstStyle/>
        <a:p>
          <a:endParaRPr lang="en-US" b="1">
            <a:solidFill>
              <a:schemeClr val="tx1"/>
            </a:solidFill>
          </a:endParaRPr>
        </a:p>
      </dgm:t>
    </dgm:pt>
    <dgm:pt modelId="{38A6A297-CEBB-42F5-B45F-A9EC23E8DF7D}" type="pres">
      <dgm:prSet presAssocID="{1B22B3FF-74F5-4BD5-9C9B-2CA2FF50A0A1}" presName="Name0" presStyleCnt="0">
        <dgm:presLayoutVars>
          <dgm:dir/>
          <dgm:resizeHandles val="exact"/>
        </dgm:presLayoutVars>
      </dgm:prSet>
      <dgm:spPr/>
    </dgm:pt>
    <dgm:pt modelId="{F1D348C7-7036-4294-84E0-61C9C49616BB}" type="pres">
      <dgm:prSet presAssocID="{D25B7947-BC48-4AAE-A3D9-A132BBC1D640}" presName="node" presStyleLbl="node1" presStyleIdx="0" presStyleCnt="3">
        <dgm:presLayoutVars>
          <dgm:bulletEnabled val="1"/>
        </dgm:presLayoutVars>
      </dgm:prSet>
      <dgm:spPr/>
    </dgm:pt>
    <dgm:pt modelId="{F703EE9D-2F01-4116-9F10-33F280D63242}" type="pres">
      <dgm:prSet presAssocID="{94D245E6-38FB-4896-8443-7E59BA6FD65A}" presName="sibTrans" presStyleLbl="sibTrans2D1" presStyleIdx="0" presStyleCnt="2"/>
      <dgm:spPr/>
    </dgm:pt>
    <dgm:pt modelId="{97869EA5-E14E-4F9D-BDF3-D4E842A6B17D}" type="pres">
      <dgm:prSet presAssocID="{94D245E6-38FB-4896-8443-7E59BA6FD65A}" presName="connectorText" presStyleLbl="sibTrans2D1" presStyleIdx="0" presStyleCnt="2"/>
      <dgm:spPr/>
    </dgm:pt>
    <dgm:pt modelId="{17E83E20-4640-4F99-B591-BA9E34847A50}" type="pres">
      <dgm:prSet presAssocID="{CD248B90-5B53-4F4B-B4E0-D05E8451A120}" presName="node" presStyleLbl="node1" presStyleIdx="1" presStyleCnt="3">
        <dgm:presLayoutVars>
          <dgm:bulletEnabled val="1"/>
        </dgm:presLayoutVars>
      </dgm:prSet>
      <dgm:spPr/>
    </dgm:pt>
    <dgm:pt modelId="{9E7B7CBB-51C8-42EA-94CF-14A8780CBBB3}" type="pres">
      <dgm:prSet presAssocID="{2C6B583B-C417-4891-89B3-349B2DB17A54}" presName="sibTrans" presStyleLbl="sibTrans2D1" presStyleIdx="1" presStyleCnt="2"/>
      <dgm:spPr/>
    </dgm:pt>
    <dgm:pt modelId="{75A73FA4-7BCC-4CAF-8BA0-7031F3FB0604}" type="pres">
      <dgm:prSet presAssocID="{2C6B583B-C417-4891-89B3-349B2DB17A54}" presName="connectorText" presStyleLbl="sibTrans2D1" presStyleIdx="1" presStyleCnt="2"/>
      <dgm:spPr/>
    </dgm:pt>
    <dgm:pt modelId="{91A097CA-83F1-4796-A47A-9C579572DAD0}" type="pres">
      <dgm:prSet presAssocID="{DA1D1F39-372A-4A1C-AFC8-796D657E45EC}" presName="node" presStyleLbl="node1" presStyleIdx="2" presStyleCnt="3">
        <dgm:presLayoutVars>
          <dgm:bulletEnabled val="1"/>
        </dgm:presLayoutVars>
      </dgm:prSet>
      <dgm:spPr/>
    </dgm:pt>
  </dgm:ptLst>
  <dgm:cxnLst>
    <dgm:cxn modelId="{3C822B00-5E9C-4717-950F-1A35C0A8FB72}" srcId="{1B22B3FF-74F5-4BD5-9C9B-2CA2FF50A0A1}" destId="{D25B7947-BC48-4AAE-A3D9-A132BBC1D640}" srcOrd="0" destOrd="0" parTransId="{86AFC334-6C3C-4F76-8CED-0F62CCFCAF41}" sibTransId="{94D245E6-38FB-4896-8443-7E59BA6FD65A}"/>
    <dgm:cxn modelId="{8F120702-91BD-4A8C-9C09-21D68E8B2ADE}" type="presOf" srcId="{2C6B583B-C417-4891-89B3-349B2DB17A54}" destId="{75A73FA4-7BCC-4CAF-8BA0-7031F3FB0604}" srcOrd="1" destOrd="0" presId="urn:microsoft.com/office/officeart/2005/8/layout/process1"/>
    <dgm:cxn modelId="{B5532015-2DD5-4D5E-B633-7A9125610631}" type="presOf" srcId="{DA1D1F39-372A-4A1C-AFC8-796D657E45EC}" destId="{91A097CA-83F1-4796-A47A-9C579572DAD0}" srcOrd="0" destOrd="0" presId="urn:microsoft.com/office/officeart/2005/8/layout/process1"/>
    <dgm:cxn modelId="{7C52672D-A8B0-4BEA-A86C-B053919EAE02}" type="presOf" srcId="{D25B7947-BC48-4AAE-A3D9-A132BBC1D640}" destId="{F1D348C7-7036-4294-84E0-61C9C49616BB}" srcOrd="0" destOrd="0" presId="urn:microsoft.com/office/officeart/2005/8/layout/process1"/>
    <dgm:cxn modelId="{7F234C61-4C95-47A2-9291-5151A58BE183}" type="presOf" srcId="{CD248B90-5B53-4F4B-B4E0-D05E8451A120}" destId="{17E83E20-4640-4F99-B591-BA9E34847A50}" srcOrd="0" destOrd="0" presId="urn:microsoft.com/office/officeart/2005/8/layout/process1"/>
    <dgm:cxn modelId="{5A41C644-5D45-4067-B6EC-1E5D6576F8C4}" type="presOf" srcId="{1B22B3FF-74F5-4BD5-9C9B-2CA2FF50A0A1}" destId="{38A6A297-CEBB-42F5-B45F-A9EC23E8DF7D}" srcOrd="0" destOrd="0" presId="urn:microsoft.com/office/officeart/2005/8/layout/process1"/>
    <dgm:cxn modelId="{0D4A8950-BF8E-45CF-9CDA-9F3D045C50F0}" type="presOf" srcId="{2C6B583B-C417-4891-89B3-349B2DB17A54}" destId="{9E7B7CBB-51C8-42EA-94CF-14A8780CBBB3}" srcOrd="0" destOrd="0" presId="urn:microsoft.com/office/officeart/2005/8/layout/process1"/>
    <dgm:cxn modelId="{FB72BC8B-50AA-4E9F-B457-E41ACFB7863F}" type="presOf" srcId="{94D245E6-38FB-4896-8443-7E59BA6FD65A}" destId="{97869EA5-E14E-4F9D-BDF3-D4E842A6B17D}" srcOrd="1" destOrd="0" presId="urn:microsoft.com/office/officeart/2005/8/layout/process1"/>
    <dgm:cxn modelId="{50728B94-9406-4E99-8BED-A3695ED39EFE}" type="presOf" srcId="{94D245E6-38FB-4896-8443-7E59BA6FD65A}" destId="{F703EE9D-2F01-4116-9F10-33F280D63242}" srcOrd="0" destOrd="0" presId="urn:microsoft.com/office/officeart/2005/8/layout/process1"/>
    <dgm:cxn modelId="{AF99F0B6-16B7-4DA5-996D-196F58F77974}" srcId="{1B22B3FF-74F5-4BD5-9C9B-2CA2FF50A0A1}" destId="{DA1D1F39-372A-4A1C-AFC8-796D657E45EC}" srcOrd="2" destOrd="0" parTransId="{1CF20738-765F-4730-A751-1AF821CB327C}" sibTransId="{C7C9EC3C-0CB3-41DD-B714-58C71171F7D7}"/>
    <dgm:cxn modelId="{1E325DD6-575E-4087-A36B-892C7E215CF6}" srcId="{1B22B3FF-74F5-4BD5-9C9B-2CA2FF50A0A1}" destId="{CD248B90-5B53-4F4B-B4E0-D05E8451A120}" srcOrd="1" destOrd="0" parTransId="{4530D242-B6F6-499E-B1A6-051450F03C46}" sibTransId="{2C6B583B-C417-4891-89B3-349B2DB17A54}"/>
    <dgm:cxn modelId="{9C733F21-D78D-4070-A496-88ABC6B669A4}" type="presParOf" srcId="{38A6A297-CEBB-42F5-B45F-A9EC23E8DF7D}" destId="{F1D348C7-7036-4294-84E0-61C9C49616BB}" srcOrd="0" destOrd="0" presId="urn:microsoft.com/office/officeart/2005/8/layout/process1"/>
    <dgm:cxn modelId="{1D2B1EC9-508B-4186-BED3-CDBD29D3393A}" type="presParOf" srcId="{38A6A297-CEBB-42F5-B45F-A9EC23E8DF7D}" destId="{F703EE9D-2F01-4116-9F10-33F280D63242}" srcOrd="1" destOrd="0" presId="urn:microsoft.com/office/officeart/2005/8/layout/process1"/>
    <dgm:cxn modelId="{7DE8B562-8ADD-4099-AED3-168688FB8321}" type="presParOf" srcId="{F703EE9D-2F01-4116-9F10-33F280D63242}" destId="{97869EA5-E14E-4F9D-BDF3-D4E842A6B17D}" srcOrd="0" destOrd="0" presId="urn:microsoft.com/office/officeart/2005/8/layout/process1"/>
    <dgm:cxn modelId="{340B341C-DEC9-4A7C-A0B8-7EA9E1FC54AE}" type="presParOf" srcId="{38A6A297-CEBB-42F5-B45F-A9EC23E8DF7D}" destId="{17E83E20-4640-4F99-B591-BA9E34847A50}" srcOrd="2" destOrd="0" presId="urn:microsoft.com/office/officeart/2005/8/layout/process1"/>
    <dgm:cxn modelId="{065A5216-1B6E-4184-90F0-BE1B35193883}" type="presParOf" srcId="{38A6A297-CEBB-42F5-B45F-A9EC23E8DF7D}" destId="{9E7B7CBB-51C8-42EA-94CF-14A8780CBBB3}" srcOrd="3" destOrd="0" presId="urn:microsoft.com/office/officeart/2005/8/layout/process1"/>
    <dgm:cxn modelId="{F84D2D93-5F62-4528-A03C-03328C551A49}" type="presParOf" srcId="{9E7B7CBB-51C8-42EA-94CF-14A8780CBBB3}" destId="{75A73FA4-7BCC-4CAF-8BA0-7031F3FB0604}" srcOrd="0" destOrd="0" presId="urn:microsoft.com/office/officeart/2005/8/layout/process1"/>
    <dgm:cxn modelId="{60E23B61-5D1F-4019-A01B-09626BA4F291}" type="presParOf" srcId="{38A6A297-CEBB-42F5-B45F-A9EC23E8DF7D}" destId="{91A097CA-83F1-4796-A47A-9C579572DAD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379AA-C27C-41C8-A243-18E4C912C2F0}">
      <dsp:nvSpPr>
        <dsp:cNvPr id="0" name=""/>
        <dsp:cNvSpPr/>
      </dsp:nvSpPr>
      <dsp:spPr>
        <a:xfrm>
          <a:off x="3140974" y="945261"/>
          <a:ext cx="690323" cy="91440"/>
        </a:xfrm>
        <a:custGeom>
          <a:avLst/>
          <a:gdLst/>
          <a:ahLst/>
          <a:cxnLst/>
          <a:rect l="0" t="0" r="0" b="0"/>
          <a:pathLst>
            <a:path>
              <a:moveTo>
                <a:pt x="0" y="45720"/>
              </a:moveTo>
              <a:lnTo>
                <a:pt x="690323"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chemeClr val="tx1"/>
            </a:solidFill>
          </a:endParaRPr>
        </a:p>
      </dsp:txBody>
      <dsp:txXfrm>
        <a:off x="3468112" y="987376"/>
        <a:ext cx="36046" cy="7209"/>
      </dsp:txXfrm>
    </dsp:sp>
    <dsp:sp modelId="{A51DF1BC-8F8D-4967-B2B7-AB041ED6DE8A}">
      <dsp:nvSpPr>
        <dsp:cNvPr id="0" name=""/>
        <dsp:cNvSpPr/>
      </dsp:nvSpPr>
      <dsp:spPr>
        <a:xfrm>
          <a:off x="8326" y="50646"/>
          <a:ext cx="3134447" cy="188066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3591" tIns="161220" rIns="153591" bIns="161220" numCol="1" spcCol="1270" anchor="ctr" anchorCtr="0">
          <a:noAutofit/>
        </a:bodyPr>
        <a:lstStyle/>
        <a:p>
          <a:pPr marL="0" lvl="0" indent="0" algn="ctr" defTabSz="1066800">
            <a:lnSpc>
              <a:spcPct val="90000"/>
            </a:lnSpc>
            <a:spcBef>
              <a:spcPct val="0"/>
            </a:spcBef>
            <a:spcAft>
              <a:spcPct val="35000"/>
            </a:spcAft>
            <a:buNone/>
          </a:pPr>
          <a:r>
            <a:rPr lang="pt-BR" sz="2400" b="1" kern="1200">
              <a:solidFill>
                <a:schemeClr val="tx1"/>
              </a:solidFill>
            </a:rPr>
            <a:t>Brief interview</a:t>
          </a:r>
          <a:endParaRPr lang="en-US" sz="2400" b="1" kern="1200">
            <a:solidFill>
              <a:schemeClr val="tx1"/>
            </a:solidFill>
          </a:endParaRPr>
        </a:p>
      </dsp:txBody>
      <dsp:txXfrm>
        <a:off x="8326" y="50646"/>
        <a:ext cx="3134447" cy="1880668"/>
      </dsp:txXfrm>
    </dsp:sp>
    <dsp:sp modelId="{3316AB83-0ACD-4E14-9E40-58C3882E4589}">
      <dsp:nvSpPr>
        <dsp:cNvPr id="0" name=""/>
        <dsp:cNvSpPr/>
      </dsp:nvSpPr>
      <dsp:spPr>
        <a:xfrm>
          <a:off x="6996345" y="945261"/>
          <a:ext cx="690323" cy="91440"/>
        </a:xfrm>
        <a:custGeom>
          <a:avLst/>
          <a:gdLst/>
          <a:ahLst/>
          <a:cxnLst/>
          <a:rect l="0" t="0" r="0" b="0"/>
          <a:pathLst>
            <a:path>
              <a:moveTo>
                <a:pt x="0" y="45720"/>
              </a:moveTo>
              <a:lnTo>
                <a:pt x="690323" y="45720"/>
              </a:lnTo>
            </a:path>
          </a:pathLst>
        </a:custGeom>
        <a:noFill/>
        <a:ln w="635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chemeClr val="tx1"/>
            </a:solidFill>
          </a:endParaRPr>
        </a:p>
      </dsp:txBody>
      <dsp:txXfrm>
        <a:off x="7323483" y="987376"/>
        <a:ext cx="36046" cy="7209"/>
      </dsp:txXfrm>
    </dsp:sp>
    <dsp:sp modelId="{808254AB-9AD5-4E65-BC38-83D571B94428}">
      <dsp:nvSpPr>
        <dsp:cNvPr id="0" name=""/>
        <dsp:cNvSpPr/>
      </dsp:nvSpPr>
      <dsp:spPr>
        <a:xfrm>
          <a:off x="3863697" y="50646"/>
          <a:ext cx="3134447" cy="188066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3591" tIns="161220" rIns="153591" bIns="161220" numCol="1" spcCol="1270" anchor="ctr" anchorCtr="0">
          <a:noAutofit/>
        </a:bodyPr>
        <a:lstStyle/>
        <a:p>
          <a:pPr marL="0" lvl="0" indent="0" algn="ctr" defTabSz="1066800">
            <a:lnSpc>
              <a:spcPct val="90000"/>
            </a:lnSpc>
            <a:spcBef>
              <a:spcPct val="0"/>
            </a:spcBef>
            <a:spcAft>
              <a:spcPct val="35000"/>
            </a:spcAft>
            <a:buNone/>
          </a:pPr>
          <a:r>
            <a:rPr lang="pt-BR" sz="2400" b="1" kern="1200">
              <a:solidFill>
                <a:schemeClr val="tx1"/>
              </a:solidFill>
            </a:rPr>
            <a:t>SHORT VIDEOS ON ELF</a:t>
          </a:r>
          <a:endParaRPr lang="en-US" sz="2400" b="1" kern="1200">
            <a:solidFill>
              <a:schemeClr val="tx1"/>
            </a:solidFill>
          </a:endParaRPr>
        </a:p>
      </dsp:txBody>
      <dsp:txXfrm>
        <a:off x="3863697" y="50646"/>
        <a:ext cx="3134447" cy="1880668"/>
      </dsp:txXfrm>
    </dsp:sp>
    <dsp:sp modelId="{B0AD819F-193A-4B1D-9427-798B4B547D41}">
      <dsp:nvSpPr>
        <dsp:cNvPr id="0" name=""/>
        <dsp:cNvSpPr/>
      </dsp:nvSpPr>
      <dsp:spPr>
        <a:xfrm>
          <a:off x="1575550" y="1929515"/>
          <a:ext cx="7710741" cy="690323"/>
        </a:xfrm>
        <a:custGeom>
          <a:avLst/>
          <a:gdLst/>
          <a:ahLst/>
          <a:cxnLst/>
          <a:rect l="0" t="0" r="0" b="0"/>
          <a:pathLst>
            <a:path>
              <a:moveTo>
                <a:pt x="7710741" y="0"/>
              </a:moveTo>
              <a:lnTo>
                <a:pt x="7710741" y="362261"/>
              </a:lnTo>
              <a:lnTo>
                <a:pt x="0" y="362261"/>
              </a:lnTo>
              <a:lnTo>
                <a:pt x="0" y="690323"/>
              </a:lnTo>
            </a:path>
          </a:pathLst>
        </a:custGeom>
        <a:noFill/>
        <a:ln w="635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chemeClr val="tx1"/>
            </a:solidFill>
          </a:endParaRPr>
        </a:p>
      </dsp:txBody>
      <dsp:txXfrm>
        <a:off x="5237312" y="2271072"/>
        <a:ext cx="387218" cy="7209"/>
      </dsp:txXfrm>
    </dsp:sp>
    <dsp:sp modelId="{D68AE39D-9540-42A9-A701-E30BD10E8C27}">
      <dsp:nvSpPr>
        <dsp:cNvPr id="0" name=""/>
        <dsp:cNvSpPr/>
      </dsp:nvSpPr>
      <dsp:spPr>
        <a:xfrm>
          <a:off x="7719068" y="50646"/>
          <a:ext cx="3134447" cy="188066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3591" tIns="161220" rIns="153591" bIns="161220" numCol="1" spcCol="1270" anchor="ctr" anchorCtr="0">
          <a:noAutofit/>
        </a:bodyPr>
        <a:lstStyle/>
        <a:p>
          <a:pPr marL="0" lvl="0" indent="0" algn="ctr" defTabSz="1066800">
            <a:lnSpc>
              <a:spcPct val="90000"/>
            </a:lnSpc>
            <a:spcBef>
              <a:spcPct val="0"/>
            </a:spcBef>
            <a:spcAft>
              <a:spcPct val="35000"/>
            </a:spcAft>
            <a:buNone/>
          </a:pPr>
          <a:r>
            <a:rPr lang="pt-BR" sz="2400" b="1" kern="1200">
              <a:solidFill>
                <a:schemeClr val="tx1"/>
              </a:solidFill>
            </a:rPr>
            <a:t>DISCUSSION 1 – WHAT IS ELF?</a:t>
          </a:r>
          <a:endParaRPr lang="en-US" sz="2400" b="1" kern="1200">
            <a:solidFill>
              <a:schemeClr val="tx1"/>
            </a:solidFill>
          </a:endParaRPr>
        </a:p>
      </dsp:txBody>
      <dsp:txXfrm>
        <a:off x="7719068" y="50646"/>
        <a:ext cx="3134447" cy="1880668"/>
      </dsp:txXfrm>
    </dsp:sp>
    <dsp:sp modelId="{C48E42FF-2A43-4475-B661-61AFC371CCDE}">
      <dsp:nvSpPr>
        <dsp:cNvPr id="0" name=""/>
        <dsp:cNvSpPr/>
      </dsp:nvSpPr>
      <dsp:spPr>
        <a:xfrm>
          <a:off x="3140974" y="3546852"/>
          <a:ext cx="690323" cy="91440"/>
        </a:xfrm>
        <a:custGeom>
          <a:avLst/>
          <a:gdLst/>
          <a:ahLst/>
          <a:cxnLst/>
          <a:rect l="0" t="0" r="0" b="0"/>
          <a:pathLst>
            <a:path>
              <a:moveTo>
                <a:pt x="0" y="45720"/>
              </a:moveTo>
              <a:lnTo>
                <a:pt x="690323" y="45720"/>
              </a:lnTo>
            </a:path>
          </a:pathLst>
        </a:custGeom>
        <a:noFill/>
        <a:ln w="635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chemeClr val="tx1"/>
            </a:solidFill>
          </a:endParaRPr>
        </a:p>
      </dsp:txBody>
      <dsp:txXfrm>
        <a:off x="3468112" y="3588968"/>
        <a:ext cx="36046" cy="7209"/>
      </dsp:txXfrm>
    </dsp:sp>
    <dsp:sp modelId="{0F1B0616-EDCA-4D3C-ACC8-7E00373E7FC7}">
      <dsp:nvSpPr>
        <dsp:cNvPr id="0" name=""/>
        <dsp:cNvSpPr/>
      </dsp:nvSpPr>
      <dsp:spPr>
        <a:xfrm>
          <a:off x="8326" y="2652238"/>
          <a:ext cx="3134447" cy="188066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3591" tIns="161220" rIns="153591" bIns="161220" numCol="1" spcCol="1270" anchor="ctr" anchorCtr="0">
          <a:noAutofit/>
        </a:bodyPr>
        <a:lstStyle/>
        <a:p>
          <a:pPr marL="0" lvl="0" indent="0" algn="ctr" defTabSz="1066800">
            <a:lnSpc>
              <a:spcPct val="90000"/>
            </a:lnSpc>
            <a:spcBef>
              <a:spcPct val="0"/>
            </a:spcBef>
            <a:spcAft>
              <a:spcPct val="35000"/>
            </a:spcAft>
            <a:buNone/>
          </a:pPr>
          <a:r>
            <a:rPr lang="pt-BR" sz="2400" b="1" kern="1200">
              <a:solidFill>
                <a:schemeClr val="tx1"/>
              </a:solidFill>
            </a:rPr>
            <a:t>DISCUSSION 2 – GLOCAL LANGUAGES, WORLD ENGLISHES</a:t>
          </a:r>
          <a:endParaRPr lang="en-US" sz="2400" b="1" kern="1200">
            <a:solidFill>
              <a:schemeClr val="tx1"/>
            </a:solidFill>
          </a:endParaRPr>
        </a:p>
      </dsp:txBody>
      <dsp:txXfrm>
        <a:off x="8326" y="2652238"/>
        <a:ext cx="3134447" cy="1880668"/>
      </dsp:txXfrm>
    </dsp:sp>
    <dsp:sp modelId="{C2FCC96B-256A-42C6-954F-3E66C1DB3195}">
      <dsp:nvSpPr>
        <dsp:cNvPr id="0" name=""/>
        <dsp:cNvSpPr/>
      </dsp:nvSpPr>
      <dsp:spPr>
        <a:xfrm>
          <a:off x="6996345" y="3546852"/>
          <a:ext cx="690323" cy="91440"/>
        </a:xfrm>
        <a:custGeom>
          <a:avLst/>
          <a:gdLst/>
          <a:ahLst/>
          <a:cxnLst/>
          <a:rect l="0" t="0" r="0" b="0"/>
          <a:pathLst>
            <a:path>
              <a:moveTo>
                <a:pt x="0" y="45720"/>
              </a:moveTo>
              <a:lnTo>
                <a:pt x="690323" y="45720"/>
              </a:lnTo>
            </a:path>
          </a:pathLst>
        </a:custGeom>
        <a:noFill/>
        <a:ln w="635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chemeClr val="tx1"/>
            </a:solidFill>
          </a:endParaRPr>
        </a:p>
      </dsp:txBody>
      <dsp:txXfrm>
        <a:off x="7323483" y="3588968"/>
        <a:ext cx="36046" cy="7209"/>
      </dsp:txXfrm>
    </dsp:sp>
    <dsp:sp modelId="{320E786B-2801-496C-A3DB-05BBE85918E4}">
      <dsp:nvSpPr>
        <dsp:cNvPr id="0" name=""/>
        <dsp:cNvSpPr/>
      </dsp:nvSpPr>
      <dsp:spPr>
        <a:xfrm>
          <a:off x="3863697" y="2652238"/>
          <a:ext cx="3134447" cy="1880668"/>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3591" tIns="161220" rIns="153591" bIns="161220" numCol="1" spcCol="1270" anchor="ctr" anchorCtr="0">
          <a:noAutofit/>
        </a:bodyPr>
        <a:lstStyle/>
        <a:p>
          <a:pPr marL="0" lvl="0" indent="0" algn="ctr" defTabSz="1066800">
            <a:lnSpc>
              <a:spcPct val="90000"/>
            </a:lnSpc>
            <a:spcBef>
              <a:spcPct val="0"/>
            </a:spcBef>
            <a:spcAft>
              <a:spcPct val="35000"/>
            </a:spcAft>
            <a:buNone/>
          </a:pPr>
          <a:r>
            <a:rPr lang="pt-BR" sz="2400" b="1" kern="1200">
              <a:solidFill>
                <a:schemeClr val="tx1"/>
              </a:solidFill>
            </a:rPr>
            <a:t>In the classroom?</a:t>
          </a:r>
          <a:endParaRPr lang="en-US" sz="2400" b="1" kern="1200">
            <a:solidFill>
              <a:schemeClr val="tx1"/>
            </a:solidFill>
          </a:endParaRPr>
        </a:p>
      </dsp:txBody>
      <dsp:txXfrm>
        <a:off x="3863697" y="2652238"/>
        <a:ext cx="3134447" cy="1880668"/>
      </dsp:txXfrm>
    </dsp:sp>
    <dsp:sp modelId="{6B3ECE10-FCDC-4D77-A576-31AA0544A5B2}">
      <dsp:nvSpPr>
        <dsp:cNvPr id="0" name=""/>
        <dsp:cNvSpPr/>
      </dsp:nvSpPr>
      <dsp:spPr>
        <a:xfrm>
          <a:off x="7719068" y="2652238"/>
          <a:ext cx="3134447" cy="188066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3591" tIns="161220" rIns="153591" bIns="161220" numCol="1" spcCol="1270" anchor="ctr" anchorCtr="0">
          <a:noAutofit/>
        </a:bodyPr>
        <a:lstStyle/>
        <a:p>
          <a:pPr marL="0" lvl="0" indent="0" algn="ctr" defTabSz="1066800">
            <a:lnSpc>
              <a:spcPct val="90000"/>
            </a:lnSpc>
            <a:spcBef>
              <a:spcPct val="0"/>
            </a:spcBef>
            <a:spcAft>
              <a:spcPct val="35000"/>
            </a:spcAft>
            <a:buNone/>
          </a:pPr>
          <a:r>
            <a:rPr lang="pt-BR" sz="2400" b="1" kern="1200">
              <a:solidFill>
                <a:schemeClr val="tx1"/>
              </a:solidFill>
            </a:rPr>
            <a:t>Back to interview</a:t>
          </a:r>
          <a:endParaRPr lang="en-US" sz="2400" b="1" kern="1200">
            <a:solidFill>
              <a:schemeClr val="tx1"/>
            </a:solidFill>
          </a:endParaRPr>
        </a:p>
      </dsp:txBody>
      <dsp:txXfrm>
        <a:off x="7719068" y="2652238"/>
        <a:ext cx="3134447" cy="1880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348C7-7036-4294-84E0-61C9C49616BB}">
      <dsp:nvSpPr>
        <dsp:cNvPr id="0" name=""/>
        <dsp:cNvSpPr/>
      </dsp:nvSpPr>
      <dsp:spPr>
        <a:xfrm>
          <a:off x="10715" y="1623950"/>
          <a:ext cx="3202781" cy="228198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1. TOP DOWN</a:t>
          </a:r>
        </a:p>
      </dsp:txBody>
      <dsp:txXfrm>
        <a:off x="77552" y="1690787"/>
        <a:ext cx="3069107" cy="2148307"/>
      </dsp:txXfrm>
    </dsp:sp>
    <dsp:sp modelId="{F703EE9D-2F01-4116-9F10-33F280D63242}">
      <dsp:nvSpPr>
        <dsp:cNvPr id="0" name=""/>
        <dsp:cNvSpPr/>
      </dsp:nvSpPr>
      <dsp:spPr>
        <a:xfrm>
          <a:off x="3533775" y="2367796"/>
          <a:ext cx="678989" cy="79428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tx1"/>
            </a:solidFill>
          </a:endParaRPr>
        </a:p>
      </dsp:txBody>
      <dsp:txXfrm>
        <a:off x="3533775" y="2526654"/>
        <a:ext cx="475292" cy="476573"/>
      </dsp:txXfrm>
    </dsp:sp>
    <dsp:sp modelId="{17E83E20-4640-4F99-B591-BA9E34847A50}">
      <dsp:nvSpPr>
        <dsp:cNvPr id="0" name=""/>
        <dsp:cNvSpPr/>
      </dsp:nvSpPr>
      <dsp:spPr>
        <a:xfrm>
          <a:off x="4494609" y="1623950"/>
          <a:ext cx="3202781" cy="2281981"/>
        </a:xfrm>
        <a:prstGeom prst="roundRect">
          <a:avLst>
            <a:gd name="adj" fmla="val 10000"/>
          </a:avLst>
        </a:prstGeom>
        <a:solidFill>
          <a:schemeClr val="accent2">
            <a:hueOff val="-751764"/>
            <a:satOff val="-301"/>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This echoes in our students’ perception of English as a Lingua Franca/International language. </a:t>
          </a:r>
        </a:p>
        <a:p>
          <a:pPr marL="0" lvl="0" indent="0" algn="ctr" defTabSz="800100">
            <a:lnSpc>
              <a:spcPct val="90000"/>
            </a:lnSpc>
            <a:spcBef>
              <a:spcPct val="0"/>
            </a:spcBef>
            <a:spcAft>
              <a:spcPct val="35000"/>
            </a:spcAft>
            <a:buNone/>
          </a:pPr>
          <a:r>
            <a:rPr lang="en-US" sz="1800" b="1" kern="1200" dirty="0">
              <a:solidFill>
                <a:schemeClr val="tx1"/>
              </a:solidFill>
            </a:rPr>
            <a:t>What is left for our students is to come to terms with this hegemonic perspective and rush to learn the language</a:t>
          </a:r>
        </a:p>
      </dsp:txBody>
      <dsp:txXfrm>
        <a:off x="4561446" y="1690787"/>
        <a:ext cx="3069107" cy="2148307"/>
      </dsp:txXfrm>
    </dsp:sp>
    <dsp:sp modelId="{9E7B7CBB-51C8-42EA-94CF-14A8780CBBB3}">
      <dsp:nvSpPr>
        <dsp:cNvPr id="0" name=""/>
        <dsp:cNvSpPr/>
      </dsp:nvSpPr>
      <dsp:spPr>
        <a:xfrm>
          <a:off x="8017668" y="2367796"/>
          <a:ext cx="678989" cy="794289"/>
        </a:xfrm>
        <a:prstGeom prst="rightArrow">
          <a:avLst>
            <a:gd name="adj1" fmla="val 60000"/>
            <a:gd name="adj2" fmla="val 50000"/>
          </a:avLst>
        </a:prstGeom>
        <a:solidFill>
          <a:schemeClr val="accent2">
            <a:hueOff val="-1503528"/>
            <a:satOff val="-602"/>
            <a:lumOff val="70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solidFill>
              <a:schemeClr val="tx1"/>
            </a:solidFill>
          </a:endParaRPr>
        </a:p>
      </dsp:txBody>
      <dsp:txXfrm>
        <a:off x="8017668" y="2526654"/>
        <a:ext cx="475292" cy="476573"/>
      </dsp:txXfrm>
    </dsp:sp>
    <dsp:sp modelId="{91A097CA-83F1-4796-A47A-9C579572DAD0}">
      <dsp:nvSpPr>
        <dsp:cNvPr id="0" name=""/>
        <dsp:cNvSpPr/>
      </dsp:nvSpPr>
      <dsp:spPr>
        <a:xfrm>
          <a:off x="8978503" y="1623950"/>
          <a:ext cx="3202781" cy="2281981"/>
        </a:xfrm>
        <a:prstGeom prst="roundRect">
          <a:avLst>
            <a:gd name="adj" fmla="val 10000"/>
          </a:avLst>
        </a:prstGeom>
        <a:solidFill>
          <a:schemeClr val="accent2">
            <a:hueOff val="-1503528"/>
            <a:satOff val="-602"/>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“I have to get there! I will speak perfect English, with no accent and no mistakes. If I do that, I’ll get a better job.”</a:t>
          </a:r>
        </a:p>
      </dsp:txBody>
      <dsp:txXfrm>
        <a:off x="9045340" y="1690787"/>
        <a:ext cx="3069107" cy="214830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8/27/2019</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‹nº›</a:t>
            </a:fld>
            <a:endParaRPr lang="en-US" dirty="0"/>
          </a:p>
        </p:txBody>
      </p:sp>
    </p:spTree>
    <p:extLst>
      <p:ext uri="{BB962C8B-B14F-4D97-AF65-F5344CB8AC3E}">
        <p14:creationId xmlns:p14="http://schemas.microsoft.com/office/powerpoint/2010/main" val="354115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‹nº›</a:t>
            </a:fld>
            <a:endParaRPr lang="en-US"/>
          </a:p>
        </p:txBody>
      </p:sp>
    </p:spTree>
    <p:extLst>
      <p:ext uri="{BB962C8B-B14F-4D97-AF65-F5344CB8AC3E}">
        <p14:creationId xmlns:p14="http://schemas.microsoft.com/office/powerpoint/2010/main" val="205855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‹nº›</a:t>
            </a:fld>
            <a:endParaRPr lang="en-US"/>
          </a:p>
        </p:txBody>
      </p:sp>
    </p:spTree>
    <p:extLst>
      <p:ext uri="{BB962C8B-B14F-4D97-AF65-F5344CB8AC3E}">
        <p14:creationId xmlns:p14="http://schemas.microsoft.com/office/powerpoint/2010/main" val="3308483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‹nº›</a:t>
            </a:fld>
            <a:endParaRPr lang="en-US"/>
          </a:p>
        </p:txBody>
      </p:sp>
    </p:spTree>
    <p:extLst>
      <p:ext uri="{BB962C8B-B14F-4D97-AF65-F5344CB8AC3E}">
        <p14:creationId xmlns:p14="http://schemas.microsoft.com/office/powerpoint/2010/main" val="306194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8/27/2019</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‹nº›</a:t>
            </a:fld>
            <a:endParaRPr lang="en-US" dirty="0"/>
          </a:p>
        </p:txBody>
      </p:sp>
    </p:spTree>
    <p:extLst>
      <p:ext uri="{BB962C8B-B14F-4D97-AF65-F5344CB8AC3E}">
        <p14:creationId xmlns:p14="http://schemas.microsoft.com/office/powerpoint/2010/main" val="84636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8/27/2019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‹nº›</a:t>
            </a:fld>
            <a:endParaRPr lang="en-US"/>
          </a:p>
        </p:txBody>
      </p:sp>
    </p:spTree>
    <p:extLst>
      <p:ext uri="{BB962C8B-B14F-4D97-AF65-F5344CB8AC3E}">
        <p14:creationId xmlns:p14="http://schemas.microsoft.com/office/powerpoint/2010/main" val="2774472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8/27/2019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‹nº›</a:t>
            </a:fld>
            <a:endParaRPr lang="en-US"/>
          </a:p>
        </p:txBody>
      </p:sp>
    </p:spTree>
    <p:extLst>
      <p:ext uri="{BB962C8B-B14F-4D97-AF65-F5344CB8AC3E}">
        <p14:creationId xmlns:p14="http://schemas.microsoft.com/office/powerpoint/2010/main" val="294684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8/27/2019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‹nº›</a:t>
            </a:fld>
            <a:endParaRPr lang="en-US"/>
          </a:p>
        </p:txBody>
      </p:sp>
    </p:spTree>
    <p:extLst>
      <p:ext uri="{BB962C8B-B14F-4D97-AF65-F5344CB8AC3E}">
        <p14:creationId xmlns:p14="http://schemas.microsoft.com/office/powerpoint/2010/main" val="341796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8/27/2019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‹nº›</a:t>
            </a:fld>
            <a:endParaRPr lang="en-US"/>
          </a:p>
        </p:txBody>
      </p:sp>
    </p:spTree>
    <p:extLst>
      <p:ext uri="{BB962C8B-B14F-4D97-AF65-F5344CB8AC3E}">
        <p14:creationId xmlns:p14="http://schemas.microsoft.com/office/powerpoint/2010/main" val="458143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8/27/2019</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‹nº›</a:t>
            </a:fld>
            <a:endParaRPr lang="en-US"/>
          </a:p>
        </p:txBody>
      </p:sp>
    </p:spTree>
    <p:extLst>
      <p:ext uri="{BB962C8B-B14F-4D97-AF65-F5344CB8AC3E}">
        <p14:creationId xmlns:p14="http://schemas.microsoft.com/office/powerpoint/2010/main" val="309237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8/27/2019</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‹nº›</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974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8/27/2019</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‹nº›</a:t>
            </a:fld>
            <a:endParaRPr lang="en-US"/>
          </a:p>
        </p:txBody>
      </p:sp>
    </p:spTree>
    <p:extLst>
      <p:ext uri="{BB962C8B-B14F-4D97-AF65-F5344CB8AC3E}">
        <p14:creationId xmlns:p14="http://schemas.microsoft.com/office/powerpoint/2010/main" val="26175280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04" r:id="rId5"/>
    <p:sldLayoutId id="2147483710" r:id="rId6"/>
    <p:sldLayoutId id="2147483711" r:id="rId7"/>
    <p:sldLayoutId id="2147483701" r:id="rId8"/>
    <p:sldLayoutId id="2147483702" r:id="rId9"/>
    <p:sldLayoutId id="2147483703" r:id="rId10"/>
    <p:sldLayoutId id="2147483705"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mailto:danielferrazusp@gmail.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a9ZdC6wZnk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ZvWCqvxK9H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9D1F32C2-A432-4153-A406-50D9C9E44EBE}"/>
              </a:ext>
            </a:extLst>
          </p:cNvPr>
          <p:cNvPicPr>
            <a:picLocks noChangeAspect="1"/>
          </p:cNvPicPr>
          <p:nvPr/>
        </p:nvPicPr>
        <p:blipFill rotWithShape="1">
          <a:blip r:embed="rId2">
            <a:alphaModFix amt="90000"/>
          </a:blip>
          <a:srcRect/>
          <a:stretch/>
        </p:blipFill>
        <p:spPr>
          <a:xfrm>
            <a:off x="1" y="10"/>
            <a:ext cx="12191999" cy="6857989"/>
          </a:xfrm>
          <a:prstGeom prst="rect">
            <a:avLst/>
          </a:prstGeom>
        </p:spPr>
      </p:pic>
      <p:sp>
        <p:nvSpPr>
          <p:cNvPr id="18" name="Rectangle 8">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20" name="Rectangle 10">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2" name="Título 1">
            <a:extLst>
              <a:ext uri="{FF2B5EF4-FFF2-40B4-BE49-F238E27FC236}">
                <a16:creationId xmlns:a16="http://schemas.microsoft.com/office/drawing/2014/main" id="{0B2E3EF0-381D-4501-BAA1-1BE52BDAB048}"/>
              </a:ext>
            </a:extLst>
          </p:cNvPr>
          <p:cNvSpPr>
            <a:spLocks noGrp="1"/>
          </p:cNvSpPr>
          <p:nvPr>
            <p:ph type="ctrTitle"/>
          </p:nvPr>
        </p:nvSpPr>
        <p:spPr>
          <a:xfrm>
            <a:off x="1629103" y="2244830"/>
            <a:ext cx="8933796" cy="2437232"/>
          </a:xfrm>
        </p:spPr>
        <p:txBody>
          <a:bodyPr>
            <a:normAutofit fontScale="90000"/>
          </a:bodyPr>
          <a:lstStyle/>
          <a:p>
            <a:r>
              <a:rPr lang="pt-BR" dirty="0"/>
              <a:t>PHONETICS &amp; PHONOLOGY: </a:t>
            </a:r>
            <a:r>
              <a:rPr lang="pt-BR" dirty="0" err="1"/>
              <a:t>English</a:t>
            </a:r>
            <a:r>
              <a:rPr lang="pt-BR" dirty="0"/>
              <a:t> as a </a:t>
            </a:r>
            <a:r>
              <a:rPr lang="pt-BR" dirty="0" err="1"/>
              <a:t>lingua</a:t>
            </a:r>
            <a:r>
              <a:rPr lang="pt-BR" dirty="0"/>
              <a:t> franca</a:t>
            </a:r>
          </a:p>
        </p:txBody>
      </p:sp>
      <p:sp>
        <p:nvSpPr>
          <p:cNvPr id="3" name="Subtítulo 2">
            <a:extLst>
              <a:ext uri="{FF2B5EF4-FFF2-40B4-BE49-F238E27FC236}">
                <a16:creationId xmlns:a16="http://schemas.microsoft.com/office/drawing/2014/main" id="{1AB8006A-9CF6-4F53-85D9-0BE7F1C37E29}"/>
              </a:ext>
            </a:extLst>
          </p:cNvPr>
          <p:cNvSpPr>
            <a:spLocks noGrp="1"/>
          </p:cNvSpPr>
          <p:nvPr>
            <p:ph type="subTitle" idx="1"/>
          </p:nvPr>
        </p:nvSpPr>
        <p:spPr>
          <a:xfrm>
            <a:off x="1629101" y="4682062"/>
            <a:ext cx="8936846" cy="457201"/>
          </a:xfrm>
        </p:spPr>
        <p:txBody>
          <a:bodyPr>
            <a:normAutofit/>
          </a:bodyPr>
          <a:lstStyle/>
          <a:p>
            <a:r>
              <a:rPr lang="pt-BR" dirty="0"/>
              <a:t>Prof. Dr. Daniel Ferraz</a:t>
            </a:r>
          </a:p>
        </p:txBody>
      </p:sp>
      <p:sp>
        <p:nvSpPr>
          <p:cNvPr id="21" name="Rectangle 12">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51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7D66D-1162-4DD4-9291-C3AAEED30C20}"/>
              </a:ext>
            </a:extLst>
          </p:cNvPr>
          <p:cNvSpPr>
            <a:spLocks noGrp="1"/>
          </p:cNvSpPr>
          <p:nvPr>
            <p:ph type="title"/>
          </p:nvPr>
        </p:nvSpPr>
        <p:spPr/>
        <p:txBody>
          <a:bodyPr/>
          <a:lstStyle/>
          <a:p>
            <a:r>
              <a:rPr lang="pt-BR" dirty="0" err="1"/>
              <a:t>What</a:t>
            </a:r>
            <a:r>
              <a:rPr lang="pt-BR" dirty="0"/>
              <a:t> </a:t>
            </a:r>
            <a:r>
              <a:rPr lang="pt-BR" dirty="0" err="1"/>
              <a:t>is</a:t>
            </a:r>
            <a:r>
              <a:rPr lang="pt-BR" dirty="0"/>
              <a:t> ELF?</a:t>
            </a:r>
          </a:p>
        </p:txBody>
      </p:sp>
      <p:sp>
        <p:nvSpPr>
          <p:cNvPr id="3" name="Espaço Reservado para Conteúdo 2">
            <a:extLst>
              <a:ext uri="{FF2B5EF4-FFF2-40B4-BE49-F238E27FC236}">
                <a16:creationId xmlns:a16="http://schemas.microsoft.com/office/drawing/2014/main" id="{45CB2EA4-7C79-4DCE-B347-39EB86013381}"/>
              </a:ext>
            </a:extLst>
          </p:cNvPr>
          <p:cNvSpPr>
            <a:spLocks noGrp="1"/>
          </p:cNvSpPr>
          <p:nvPr>
            <p:ph idx="1"/>
          </p:nvPr>
        </p:nvSpPr>
        <p:spPr/>
        <p:txBody>
          <a:bodyPr>
            <a:normAutofit/>
          </a:bodyPr>
          <a:lstStyle/>
          <a:p>
            <a:pPr marL="0" indent="0">
              <a:buNone/>
            </a:pPr>
            <a:r>
              <a:rPr lang="en-US" sz="3500" dirty="0"/>
              <a:t>“more fluid and flexible kinds of English use that transcend geographical boundaries.” (p. 42)”</a:t>
            </a:r>
          </a:p>
          <a:p>
            <a:pPr marL="0" indent="0">
              <a:buNone/>
            </a:pPr>
            <a:r>
              <a:rPr lang="en-US" sz="3500" dirty="0"/>
              <a:t>“ELF, in common with other lingua </a:t>
            </a:r>
            <a:r>
              <a:rPr lang="en-US" sz="3500" dirty="0" err="1"/>
              <a:t>francas</a:t>
            </a:r>
            <a:r>
              <a:rPr lang="en-US" sz="3500" dirty="0"/>
              <a:t>, is essentially hybrid and plurilingual in nature” (ibid).</a:t>
            </a:r>
          </a:p>
        </p:txBody>
      </p:sp>
    </p:spTree>
    <p:extLst>
      <p:ext uri="{BB962C8B-B14F-4D97-AF65-F5344CB8AC3E}">
        <p14:creationId xmlns:p14="http://schemas.microsoft.com/office/powerpoint/2010/main" val="2979391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C75B5-961C-44C1-9BDB-C4D72C6E3ACD}"/>
              </a:ext>
            </a:extLst>
          </p:cNvPr>
          <p:cNvSpPr>
            <a:spLocks noGrp="1"/>
          </p:cNvSpPr>
          <p:nvPr>
            <p:ph type="title"/>
          </p:nvPr>
        </p:nvSpPr>
        <p:spPr/>
        <p:txBody>
          <a:bodyPr/>
          <a:lstStyle/>
          <a:p>
            <a:r>
              <a:rPr lang="pt-BR" dirty="0"/>
              <a:t>IN </a:t>
            </a:r>
            <a:r>
              <a:rPr lang="pt-BR" dirty="0" err="1"/>
              <a:t>practice</a:t>
            </a:r>
            <a:r>
              <a:rPr lang="pt-BR" dirty="0"/>
              <a:t>: </a:t>
            </a:r>
            <a:r>
              <a:rPr lang="pt-BR" dirty="0" err="1"/>
              <a:t>Pronunciation</a:t>
            </a:r>
            <a:r>
              <a:rPr lang="pt-BR" dirty="0"/>
              <a:t> </a:t>
            </a:r>
            <a:r>
              <a:rPr lang="pt-BR" dirty="0" err="1"/>
              <a:t>features</a:t>
            </a:r>
            <a:endParaRPr lang="pt-BR" dirty="0"/>
          </a:p>
        </p:txBody>
      </p:sp>
      <p:sp>
        <p:nvSpPr>
          <p:cNvPr id="3" name="Espaço Reservado para Conteúdo 2">
            <a:extLst>
              <a:ext uri="{FF2B5EF4-FFF2-40B4-BE49-F238E27FC236}">
                <a16:creationId xmlns:a16="http://schemas.microsoft.com/office/drawing/2014/main" id="{8368B4DA-3329-4460-94D2-181DA48A2B0E}"/>
              </a:ext>
            </a:extLst>
          </p:cNvPr>
          <p:cNvSpPr>
            <a:spLocks noGrp="1"/>
          </p:cNvSpPr>
          <p:nvPr>
            <p:ph idx="1"/>
          </p:nvPr>
        </p:nvSpPr>
        <p:spPr>
          <a:xfrm>
            <a:off x="515155" y="1725769"/>
            <a:ext cx="10610045" cy="4226975"/>
          </a:xfrm>
        </p:spPr>
        <p:txBody>
          <a:bodyPr>
            <a:noAutofit/>
          </a:bodyPr>
          <a:lstStyle/>
          <a:p>
            <a:r>
              <a:rPr lang="en-US" sz="3000" dirty="0"/>
              <a:t>all the consonant sounds except voiceless ‘</a:t>
            </a:r>
            <a:r>
              <a:rPr lang="en-US" sz="3000" dirty="0" err="1"/>
              <a:t>th</a:t>
            </a:r>
            <a:r>
              <a:rPr lang="en-US" sz="3000" dirty="0"/>
              <a:t>’ /θ/, voiced ‘</a:t>
            </a:r>
            <a:r>
              <a:rPr lang="en-US" sz="3000" dirty="0" err="1"/>
              <a:t>th</a:t>
            </a:r>
            <a:r>
              <a:rPr lang="en-US" sz="3000" dirty="0"/>
              <a:t>’ /d/, and dark ‘l’ [. . .]</a:t>
            </a:r>
          </a:p>
          <a:p>
            <a:r>
              <a:rPr lang="en-US" sz="3000" dirty="0"/>
              <a:t>❑ vowel length contrasts (e.g. the difference between the vowel sounds in ‘pitch’ and </a:t>
            </a:r>
            <a:r>
              <a:rPr lang="pt-BR" sz="3000" dirty="0" err="1"/>
              <a:t>peach</a:t>
            </a:r>
            <a:r>
              <a:rPr lang="pt-BR" sz="3000" dirty="0"/>
              <a:t>’)</a:t>
            </a:r>
          </a:p>
          <a:p>
            <a:r>
              <a:rPr lang="en-US" sz="3000" dirty="0"/>
              <a:t>❑ avoidance of </a:t>
            </a:r>
            <a:r>
              <a:rPr lang="en-US" sz="3000" b="1" dirty="0"/>
              <a:t>consonant deletion </a:t>
            </a:r>
            <a:r>
              <a:rPr lang="en-US" sz="3000" dirty="0"/>
              <a:t>at the beginnings of words (e.g. the </a:t>
            </a:r>
            <a:r>
              <a:rPr lang="en-US" sz="3000" i="1" dirty="0"/>
              <a:t>cri- </a:t>
            </a:r>
            <a:r>
              <a:rPr lang="en-US" sz="3000" dirty="0"/>
              <a:t>in ‘crisp’), </a:t>
            </a:r>
          </a:p>
          <a:p>
            <a:r>
              <a:rPr lang="en-US" sz="3000" dirty="0"/>
              <a:t>❑ production and placement of </a:t>
            </a:r>
            <a:r>
              <a:rPr lang="en-US" sz="3000" b="1" dirty="0"/>
              <a:t>nuclear (tonic) stress </a:t>
            </a:r>
            <a:r>
              <a:rPr lang="en-US" sz="3000" dirty="0"/>
              <a:t>(the major stress in a group of words). Determine X determine; vegetable x vegetable; </a:t>
            </a:r>
            <a:endParaRPr lang="pt-BR" sz="3000" dirty="0"/>
          </a:p>
        </p:txBody>
      </p:sp>
    </p:spTree>
    <p:extLst>
      <p:ext uri="{BB962C8B-B14F-4D97-AF65-F5344CB8AC3E}">
        <p14:creationId xmlns:p14="http://schemas.microsoft.com/office/powerpoint/2010/main" val="13114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8C628-63FA-4D5B-84BA-1B71C00F5933}"/>
              </a:ext>
            </a:extLst>
          </p:cNvPr>
          <p:cNvSpPr>
            <a:spLocks noGrp="1"/>
          </p:cNvSpPr>
          <p:nvPr>
            <p:ph type="title"/>
          </p:nvPr>
        </p:nvSpPr>
        <p:spPr/>
        <p:txBody>
          <a:bodyPr/>
          <a:lstStyle/>
          <a:p>
            <a:r>
              <a:rPr lang="pt-BR" dirty="0"/>
              <a:t>In PRACTICE (II)</a:t>
            </a:r>
          </a:p>
        </p:txBody>
      </p:sp>
      <p:sp>
        <p:nvSpPr>
          <p:cNvPr id="3" name="Espaço Reservado para Conteúdo 2">
            <a:extLst>
              <a:ext uri="{FF2B5EF4-FFF2-40B4-BE49-F238E27FC236}">
                <a16:creationId xmlns:a16="http://schemas.microsoft.com/office/drawing/2014/main" id="{25E0FA3B-4945-4B91-A0C5-56DB5DA4FB3A}"/>
              </a:ext>
            </a:extLst>
          </p:cNvPr>
          <p:cNvSpPr>
            <a:spLocks noGrp="1"/>
          </p:cNvSpPr>
          <p:nvPr>
            <p:ph idx="1"/>
          </p:nvPr>
        </p:nvSpPr>
        <p:spPr/>
        <p:txBody>
          <a:bodyPr/>
          <a:lstStyle/>
          <a:p>
            <a:endParaRPr lang="pt-BR"/>
          </a:p>
        </p:txBody>
      </p:sp>
    </p:spTree>
    <p:extLst>
      <p:ext uri="{BB962C8B-B14F-4D97-AF65-F5344CB8AC3E}">
        <p14:creationId xmlns:p14="http://schemas.microsoft.com/office/powerpoint/2010/main" val="3194877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Conteúdo 2">
            <a:extLst>
              <a:ext uri="{FF2B5EF4-FFF2-40B4-BE49-F238E27FC236}">
                <a16:creationId xmlns:a16="http://schemas.microsoft.com/office/drawing/2014/main" id="{8BAF53B0-58A6-40A6-830C-7E32E2797AB1}"/>
              </a:ext>
            </a:extLst>
          </p:cNvPr>
          <p:cNvSpPr>
            <a:spLocks noGrp="1"/>
          </p:cNvSpPr>
          <p:nvPr>
            <p:ph idx="1"/>
          </p:nvPr>
        </p:nvSpPr>
        <p:spPr>
          <a:xfrm>
            <a:off x="278295" y="373488"/>
            <a:ext cx="11183901" cy="6484512"/>
          </a:xfrm>
        </p:spPr>
        <p:txBody>
          <a:bodyPr>
            <a:normAutofit fontScale="92500" lnSpcReduction="20000"/>
          </a:bodyPr>
          <a:lstStyle/>
          <a:p>
            <a:pPr algn="ctr">
              <a:buFont typeface="Wingdings" panose="05000000000000000000" pitchFamily="2" charset="2"/>
              <a:buNone/>
            </a:pPr>
            <a:r>
              <a:rPr lang="pt-BR" altLang="pt-BR" b="1" dirty="0" err="1">
                <a:solidFill>
                  <a:schemeClr val="bg1"/>
                </a:solidFill>
                <a:latin typeface="Tahoma" panose="020B0604030504040204" pitchFamily="34" charset="0"/>
                <a:cs typeface="Tahoma" panose="020B0604030504040204" pitchFamily="34" charset="0"/>
              </a:rPr>
              <a:t>Handout</a:t>
            </a:r>
            <a:r>
              <a:rPr lang="pt-BR" altLang="pt-BR" b="1" dirty="0">
                <a:solidFill>
                  <a:schemeClr val="bg1"/>
                </a:solidFill>
                <a:latin typeface="Tahoma" panose="020B0604030504040204" pitchFamily="34" charset="0"/>
                <a:cs typeface="Tahoma" panose="020B0604030504040204" pitchFamily="34" charset="0"/>
              </a:rPr>
              <a:t>: “Quem quer falar inglês na China?”</a:t>
            </a:r>
          </a:p>
          <a:p>
            <a:pPr algn="ctr">
              <a:buFont typeface="Wingdings" panose="05000000000000000000" pitchFamily="2" charset="2"/>
              <a:buNone/>
            </a:pPr>
            <a:r>
              <a:rPr lang="pt-BR" altLang="pt-BR" b="1" i="1" dirty="0">
                <a:solidFill>
                  <a:schemeClr val="bg1"/>
                </a:solidFill>
                <a:latin typeface="Tahoma" panose="020B0604030504040204" pitchFamily="34" charset="0"/>
                <a:cs typeface="Tahoma" panose="020B0604030504040204" pitchFamily="34" charset="0"/>
              </a:rPr>
              <a:t>Texto veiculado na Internet</a:t>
            </a:r>
          </a:p>
          <a:p>
            <a:pPr algn="ctr">
              <a:buFont typeface="Wingdings" panose="05000000000000000000" pitchFamily="2" charset="2"/>
              <a:buNone/>
            </a:pPr>
            <a:endParaRPr lang="pt-BR" altLang="pt-BR" b="1" dirty="0">
              <a:latin typeface="Tahoma" panose="020B0604030504040204" pitchFamily="34" charset="0"/>
              <a:cs typeface="Tahoma" panose="020B0604030504040204" pitchFamily="34" charset="0"/>
            </a:endParaRPr>
          </a:p>
          <a:p>
            <a:pPr algn="ctr">
              <a:buFont typeface="Wingdings" panose="05000000000000000000" pitchFamily="2" charset="2"/>
              <a:buNone/>
            </a:pPr>
            <a:r>
              <a:rPr lang="en-US" altLang="pt-BR" b="1" dirty="0">
                <a:latin typeface="Tahoma" panose="020B0604030504040204" pitchFamily="34" charset="0"/>
                <a:cs typeface="Tahoma" panose="020B0604030504040204" pitchFamily="34" charset="0"/>
              </a:rPr>
              <a:t>What does </a:t>
            </a:r>
            <a:r>
              <a:rPr lang="en-US" altLang="pt-BR" b="1" dirty="0" err="1">
                <a:solidFill>
                  <a:srgbClr val="0000FF"/>
                </a:solidFill>
                <a:latin typeface="Tahoma" panose="020B0604030504040204" pitchFamily="34" charset="0"/>
                <a:cs typeface="Tahoma" panose="020B0604030504040204" pitchFamily="34" charset="0"/>
              </a:rPr>
              <a:t>TANJOOBERRYMUTTS</a:t>
            </a:r>
            <a:r>
              <a:rPr lang="en-US" altLang="pt-BR" b="1" dirty="0">
                <a:solidFill>
                  <a:srgbClr val="0000FF"/>
                </a:solidFill>
                <a:latin typeface="Tahoma" panose="020B0604030504040204" pitchFamily="34" charset="0"/>
                <a:cs typeface="Tahoma" panose="020B0604030504040204" pitchFamily="34" charset="0"/>
              </a:rPr>
              <a:t> </a:t>
            </a:r>
            <a:r>
              <a:rPr lang="en-US" altLang="pt-BR" b="1" dirty="0">
                <a:latin typeface="Tahoma" panose="020B0604030504040204" pitchFamily="34" charset="0"/>
                <a:cs typeface="Tahoma" panose="020B0604030504040204" pitchFamily="34" charset="0"/>
              </a:rPr>
              <a:t>mean in English language?</a:t>
            </a:r>
            <a:endParaRPr lang="pt-BR" altLang="pt-BR" b="1" dirty="0">
              <a:latin typeface="Tahoma" panose="020B0604030504040204" pitchFamily="34" charset="0"/>
              <a:cs typeface="Tahoma" panose="020B0604030504040204" pitchFamily="34" charset="0"/>
            </a:endParaRPr>
          </a:p>
          <a:p>
            <a:pPr>
              <a:buFont typeface="Wingdings" panose="05000000000000000000" pitchFamily="2" charset="2"/>
              <a:buNone/>
            </a:pPr>
            <a:r>
              <a:rPr lang="en-US" altLang="pt-BR" b="1" dirty="0">
                <a:latin typeface="Tahoma" panose="020B0604030504040204" pitchFamily="34" charset="0"/>
                <a:cs typeface="Tahoma" panose="020B0604030504040204" pitchFamily="34" charset="0"/>
              </a:rPr>
              <a:t> </a:t>
            </a:r>
          </a:p>
          <a:p>
            <a:pPr>
              <a:buFont typeface="Wingdings" panose="05000000000000000000" pitchFamily="2" charset="2"/>
              <a:buNone/>
            </a:pPr>
            <a:endParaRPr lang="pt-BR" altLang="pt-BR" b="1" dirty="0">
              <a:latin typeface="Tahoma" panose="020B0604030504040204" pitchFamily="34" charset="0"/>
              <a:cs typeface="Tahoma" panose="020B0604030504040204" pitchFamily="34" charset="0"/>
            </a:endParaRPr>
          </a:p>
          <a:p>
            <a:pPr>
              <a:buFont typeface="Wingdings" panose="05000000000000000000" pitchFamily="2" charset="2"/>
              <a:buNone/>
            </a:pPr>
            <a:r>
              <a:rPr lang="en-US" altLang="pt-BR" sz="1600" dirty="0">
                <a:latin typeface="Arial Narrow" panose="020B0606020202030204" pitchFamily="34" charset="0"/>
              </a:rPr>
              <a:t>	</a:t>
            </a:r>
            <a:r>
              <a:rPr lang="en-US" altLang="pt-BR" sz="2600" dirty="0">
                <a:latin typeface="Arial Narrow" panose="020B0606020202030204" pitchFamily="34" charset="0"/>
              </a:rPr>
              <a:t>Room Service : "</a:t>
            </a:r>
            <a:r>
              <a:rPr lang="en-US" altLang="pt-BR" sz="2600" dirty="0" err="1">
                <a:latin typeface="Arial Narrow" panose="020B0606020202030204" pitchFamily="34" charset="0"/>
              </a:rPr>
              <a:t>Morrin</a:t>
            </a:r>
            <a:r>
              <a:rPr lang="en-US" altLang="pt-BR" sz="2600" dirty="0">
                <a:latin typeface="Arial Narrow" panose="020B0606020202030204" pitchFamily="34" charset="0"/>
              </a:rPr>
              <a:t>. </a:t>
            </a:r>
            <a:r>
              <a:rPr lang="en-US" altLang="pt-BR" sz="2600" dirty="0" err="1">
                <a:latin typeface="Arial Narrow" panose="020B0606020202030204" pitchFamily="34" charset="0"/>
              </a:rPr>
              <a:t>Roon</a:t>
            </a:r>
            <a:r>
              <a:rPr lang="en-US" altLang="pt-BR" sz="2600" dirty="0">
                <a:latin typeface="Arial Narrow" panose="020B0606020202030204" pitchFamily="34" charset="0"/>
              </a:rPr>
              <a:t> </a:t>
            </a:r>
            <a:r>
              <a:rPr lang="en-US" altLang="pt-BR" sz="2600" dirty="0" err="1">
                <a:latin typeface="Arial Narrow" panose="020B0606020202030204" pitchFamily="34" charset="0"/>
              </a:rPr>
              <a:t>sirbees</a:t>
            </a:r>
            <a:r>
              <a:rPr lang="en-US" altLang="pt-BR" sz="2600" dirty="0">
                <a:latin typeface="Arial Narrow" panose="020B0606020202030204" pitchFamily="34" charset="0"/>
              </a:rPr>
              <a:t>."</a:t>
            </a:r>
            <a:br>
              <a:rPr lang="en-US" altLang="pt-BR" sz="2600" dirty="0">
                <a:latin typeface="Arial Narrow" panose="020B0606020202030204" pitchFamily="34" charset="0"/>
              </a:rPr>
            </a:br>
            <a:r>
              <a:rPr lang="en-US" altLang="pt-BR" sz="2600" dirty="0">
                <a:latin typeface="Arial Narrow" panose="020B0606020202030204" pitchFamily="34" charset="0"/>
              </a:rPr>
              <a:t>Guest : "Sorry, I thought I dialed room-service."</a:t>
            </a:r>
            <a:br>
              <a:rPr lang="en-US" altLang="pt-BR" sz="2600" dirty="0">
                <a:latin typeface="Arial Narrow" panose="020B0606020202030204" pitchFamily="34" charset="0"/>
              </a:rPr>
            </a:br>
            <a:r>
              <a:rPr lang="en-US" altLang="pt-BR" sz="2600" dirty="0">
                <a:latin typeface="Arial Narrow" panose="020B0606020202030204" pitchFamily="34" charset="0"/>
              </a:rPr>
              <a:t>Room Service: " Rye . </a:t>
            </a:r>
            <a:r>
              <a:rPr lang="en-US" altLang="pt-BR" sz="2600" dirty="0" err="1">
                <a:latin typeface="Arial Narrow" panose="020B0606020202030204" pitchFamily="34" charset="0"/>
              </a:rPr>
              <a:t>Roon</a:t>
            </a:r>
            <a:r>
              <a:rPr lang="en-US" altLang="pt-BR" sz="2600" dirty="0">
                <a:latin typeface="Arial Narrow" panose="020B0606020202030204" pitchFamily="34" charset="0"/>
              </a:rPr>
              <a:t> </a:t>
            </a:r>
            <a:r>
              <a:rPr lang="en-US" altLang="pt-BR" sz="2600" dirty="0" err="1">
                <a:latin typeface="Arial Narrow" panose="020B0606020202030204" pitchFamily="34" charset="0"/>
              </a:rPr>
              <a:t>sirbees</a:t>
            </a:r>
            <a:r>
              <a:rPr lang="en-US" altLang="pt-BR" sz="2600" dirty="0">
                <a:latin typeface="Arial Narrow" panose="020B0606020202030204" pitchFamily="34" charset="0"/>
              </a:rPr>
              <a:t>...</a:t>
            </a:r>
            <a:r>
              <a:rPr lang="en-US" altLang="pt-BR" sz="2600" dirty="0" err="1">
                <a:latin typeface="Arial Narrow" panose="020B0606020202030204" pitchFamily="34" charset="0"/>
              </a:rPr>
              <a:t>morrin</a:t>
            </a:r>
            <a:r>
              <a:rPr lang="en-US" altLang="pt-BR" sz="2600" dirty="0">
                <a:latin typeface="Arial Narrow" panose="020B0606020202030204" pitchFamily="34" charset="0"/>
              </a:rPr>
              <a:t> ! </a:t>
            </a:r>
            <a:r>
              <a:rPr lang="en-US" altLang="pt-BR" sz="2600" dirty="0" err="1">
                <a:latin typeface="Arial Narrow" panose="020B0606020202030204" pitchFamily="34" charset="0"/>
              </a:rPr>
              <a:t>Joowish</a:t>
            </a:r>
            <a:r>
              <a:rPr lang="en-US" altLang="pt-BR" sz="2600" dirty="0">
                <a:latin typeface="Arial Narrow" panose="020B0606020202030204" pitchFamily="34" charset="0"/>
              </a:rPr>
              <a:t> to </a:t>
            </a:r>
            <a:r>
              <a:rPr lang="en-US" altLang="pt-BR" sz="2600" dirty="0" err="1">
                <a:latin typeface="Arial Narrow" panose="020B0606020202030204" pitchFamily="34" charset="0"/>
              </a:rPr>
              <a:t>oddor</a:t>
            </a:r>
            <a:r>
              <a:rPr lang="en-US" altLang="pt-BR" sz="2600" dirty="0">
                <a:latin typeface="Arial Narrow" panose="020B0606020202030204" pitchFamily="34" charset="0"/>
              </a:rPr>
              <a:t> </a:t>
            </a:r>
            <a:r>
              <a:rPr lang="en-US" altLang="pt-BR" sz="2600" dirty="0" err="1">
                <a:latin typeface="Arial Narrow" panose="020B0606020202030204" pitchFamily="34" charset="0"/>
              </a:rPr>
              <a:t>sunteen</a:t>
            </a:r>
            <a:r>
              <a:rPr lang="en-US" altLang="pt-BR" sz="2600" dirty="0">
                <a:latin typeface="Arial Narrow" panose="020B0606020202030204" pitchFamily="34" charset="0"/>
              </a:rPr>
              <a:t> ???"</a:t>
            </a:r>
            <a:br>
              <a:rPr lang="en-US" altLang="pt-BR" sz="2600" dirty="0">
                <a:latin typeface="Arial Narrow" panose="020B0606020202030204" pitchFamily="34" charset="0"/>
              </a:rPr>
            </a:br>
            <a:r>
              <a:rPr lang="en-US" altLang="pt-BR" sz="2600" dirty="0">
                <a:latin typeface="Arial Narrow" panose="020B0606020202030204" pitchFamily="34" charset="0"/>
              </a:rPr>
              <a:t>Guest: "Uh..... Yes, I'd like to order bacon and eggs."</a:t>
            </a:r>
            <a:br>
              <a:rPr lang="en-US" altLang="pt-BR" sz="2600" dirty="0">
                <a:latin typeface="Arial Narrow" panose="020B0606020202030204" pitchFamily="34" charset="0"/>
              </a:rPr>
            </a:br>
            <a:r>
              <a:rPr lang="en-US" altLang="pt-BR" sz="2600" dirty="0">
                <a:latin typeface="Arial Narrow" panose="020B0606020202030204" pitchFamily="34" charset="0"/>
              </a:rPr>
              <a:t>Room Service: "Ow </a:t>
            </a:r>
            <a:r>
              <a:rPr lang="en-US" altLang="pt-BR" sz="2600" dirty="0" err="1">
                <a:latin typeface="Arial Narrow" panose="020B0606020202030204" pitchFamily="34" charset="0"/>
              </a:rPr>
              <a:t>ulai</a:t>
            </a:r>
            <a:r>
              <a:rPr lang="en-US" altLang="pt-BR" sz="2600" dirty="0">
                <a:latin typeface="Arial Narrow" panose="020B0606020202030204" pitchFamily="34" charset="0"/>
              </a:rPr>
              <a:t> den ?"</a:t>
            </a:r>
            <a:br>
              <a:rPr lang="en-US" altLang="pt-BR" sz="2600" dirty="0">
                <a:latin typeface="Arial Narrow" panose="020B0606020202030204" pitchFamily="34" charset="0"/>
              </a:rPr>
            </a:br>
            <a:r>
              <a:rPr lang="en-US" altLang="pt-BR" sz="2600" dirty="0">
                <a:latin typeface="Arial Narrow" panose="020B0606020202030204" pitchFamily="34" charset="0"/>
              </a:rPr>
              <a:t>Guest: ".....What ??"</a:t>
            </a:r>
            <a:br>
              <a:rPr lang="en-US" altLang="pt-BR" sz="2600" dirty="0">
                <a:latin typeface="Arial Narrow" panose="020B0606020202030204" pitchFamily="34" charset="0"/>
              </a:rPr>
            </a:br>
            <a:r>
              <a:rPr lang="en-US" altLang="pt-BR" sz="2600" dirty="0">
                <a:latin typeface="Arial Narrow" panose="020B0606020202030204" pitchFamily="34" charset="0"/>
              </a:rPr>
              <a:t>Room Service: "Ow </a:t>
            </a:r>
            <a:r>
              <a:rPr lang="en-US" altLang="pt-BR" sz="2600" dirty="0" err="1">
                <a:latin typeface="Arial Narrow" panose="020B0606020202030204" pitchFamily="34" charset="0"/>
              </a:rPr>
              <a:t>ulai</a:t>
            </a:r>
            <a:r>
              <a:rPr lang="en-US" altLang="pt-BR" sz="2600" dirty="0">
                <a:latin typeface="Arial Narrow" panose="020B0606020202030204" pitchFamily="34" charset="0"/>
              </a:rPr>
              <a:t> den ?!?... </a:t>
            </a:r>
            <a:r>
              <a:rPr lang="en-US" altLang="pt-BR" sz="2600" dirty="0" err="1">
                <a:latin typeface="Arial Narrow" panose="020B0606020202030204" pitchFamily="34" charset="0"/>
              </a:rPr>
              <a:t>Pryed</a:t>
            </a:r>
            <a:r>
              <a:rPr lang="en-US" altLang="pt-BR" sz="2600" dirty="0">
                <a:latin typeface="Arial Narrow" panose="020B0606020202030204" pitchFamily="34" charset="0"/>
              </a:rPr>
              <a:t>, </a:t>
            </a:r>
            <a:r>
              <a:rPr lang="en-US" altLang="pt-BR" sz="2600" dirty="0" err="1">
                <a:latin typeface="Arial Narrow" panose="020B0606020202030204" pitchFamily="34" charset="0"/>
              </a:rPr>
              <a:t>boyud</a:t>
            </a:r>
            <a:r>
              <a:rPr lang="en-US" altLang="pt-BR" sz="2600" dirty="0">
                <a:latin typeface="Arial Narrow" panose="020B0606020202030204" pitchFamily="34" charset="0"/>
              </a:rPr>
              <a:t>, </a:t>
            </a:r>
            <a:r>
              <a:rPr lang="en-US" altLang="pt-BR" sz="2600" dirty="0" err="1">
                <a:latin typeface="Arial Narrow" panose="020B0606020202030204" pitchFamily="34" charset="0"/>
              </a:rPr>
              <a:t>pochd</a:t>
            </a:r>
            <a:r>
              <a:rPr lang="en-US" altLang="pt-BR" sz="2600" dirty="0">
                <a:latin typeface="Arial Narrow" panose="020B0606020202030204" pitchFamily="34" charset="0"/>
              </a:rPr>
              <a:t> ?"</a:t>
            </a:r>
            <a:br>
              <a:rPr lang="en-US" altLang="pt-BR" sz="2600" dirty="0">
                <a:latin typeface="Arial Narrow" panose="020B0606020202030204" pitchFamily="34" charset="0"/>
              </a:rPr>
            </a:br>
            <a:r>
              <a:rPr lang="en-US" altLang="pt-BR" sz="2600" dirty="0">
                <a:latin typeface="Arial Narrow" panose="020B0606020202030204" pitchFamily="34" charset="0"/>
              </a:rPr>
              <a:t>Guest: "Oh, the eggs ! How do I like them ? Sorry.. Scrambled, please."</a:t>
            </a:r>
            <a:br>
              <a:rPr lang="en-US" altLang="pt-BR" sz="2600" dirty="0">
                <a:latin typeface="Arial Narrow" panose="020B0606020202030204" pitchFamily="34" charset="0"/>
              </a:rPr>
            </a:br>
            <a:r>
              <a:rPr lang="en-US" altLang="pt-BR" sz="2600" dirty="0">
                <a:latin typeface="Arial Narrow" panose="020B0606020202030204" pitchFamily="34" charset="0"/>
              </a:rPr>
              <a:t>Room Service: "Ow </a:t>
            </a:r>
            <a:r>
              <a:rPr lang="en-US" altLang="pt-BR" sz="2600" dirty="0" err="1">
                <a:latin typeface="Arial Narrow" panose="020B0606020202030204" pitchFamily="34" charset="0"/>
              </a:rPr>
              <a:t>ulai</a:t>
            </a:r>
            <a:r>
              <a:rPr lang="en-US" altLang="pt-BR" sz="2600" dirty="0">
                <a:latin typeface="Arial Narrow" panose="020B0606020202030204" pitchFamily="34" charset="0"/>
              </a:rPr>
              <a:t> dee </a:t>
            </a:r>
            <a:r>
              <a:rPr lang="en-US" altLang="pt-BR" sz="2600" dirty="0" err="1">
                <a:latin typeface="Arial Narrow" panose="020B0606020202030204" pitchFamily="34" charset="0"/>
              </a:rPr>
              <a:t>bayken</a:t>
            </a:r>
            <a:r>
              <a:rPr lang="en-US" altLang="pt-BR" sz="2600" dirty="0">
                <a:latin typeface="Arial Narrow" panose="020B0606020202030204" pitchFamily="34" charset="0"/>
              </a:rPr>
              <a:t> ? </a:t>
            </a:r>
            <a:r>
              <a:rPr lang="en-US" altLang="pt-BR" sz="2600" dirty="0" err="1">
                <a:latin typeface="Arial Narrow" panose="020B0606020202030204" pitchFamily="34" charset="0"/>
              </a:rPr>
              <a:t>Creepse</a:t>
            </a:r>
            <a:r>
              <a:rPr lang="en-US" altLang="pt-BR" sz="2600" dirty="0">
                <a:latin typeface="Arial Narrow" panose="020B0606020202030204" pitchFamily="34" charset="0"/>
              </a:rPr>
              <a:t> ?"</a:t>
            </a:r>
            <a:br>
              <a:rPr lang="en-US" altLang="pt-BR" sz="2600" dirty="0">
                <a:latin typeface="Arial Narrow" panose="020B0606020202030204" pitchFamily="34" charset="0"/>
              </a:rPr>
            </a:br>
            <a:r>
              <a:rPr lang="en-US" altLang="pt-BR" sz="2600" dirty="0">
                <a:latin typeface="Arial Narrow" panose="020B0606020202030204" pitchFamily="34" charset="0"/>
              </a:rPr>
              <a:t>Guest: "Crisp will be fine."</a:t>
            </a:r>
            <a:br>
              <a:rPr lang="en-US" altLang="pt-BR" sz="2600" dirty="0">
                <a:latin typeface="Arial Narrow" panose="020B0606020202030204" pitchFamily="34" charset="0"/>
              </a:rPr>
            </a:br>
            <a:r>
              <a:rPr lang="en-US" altLang="pt-BR" sz="2600" dirty="0">
                <a:latin typeface="Arial Narrow" panose="020B0606020202030204" pitchFamily="34" charset="0"/>
              </a:rPr>
              <a:t>Room Service: "</a:t>
            </a:r>
            <a:r>
              <a:rPr lang="en-US" altLang="pt-BR" sz="2600" dirty="0" err="1">
                <a:latin typeface="Arial Narrow" panose="020B0606020202030204" pitchFamily="34" charset="0"/>
              </a:rPr>
              <a:t>Hokay</a:t>
            </a:r>
            <a:r>
              <a:rPr lang="en-US" altLang="pt-BR" sz="2600" dirty="0">
                <a:latin typeface="Arial Narrow" panose="020B0606020202030204" pitchFamily="34" charset="0"/>
              </a:rPr>
              <a:t>.. An </a:t>
            </a:r>
            <a:r>
              <a:rPr lang="en-US" altLang="pt-BR" sz="2600" dirty="0" err="1">
                <a:latin typeface="Arial Narrow" panose="020B0606020202030204" pitchFamily="34" charset="0"/>
              </a:rPr>
              <a:t>sahn</a:t>
            </a:r>
            <a:r>
              <a:rPr lang="en-US" altLang="pt-BR" sz="2600" dirty="0">
                <a:latin typeface="Arial Narrow" panose="020B0606020202030204" pitchFamily="34" charset="0"/>
              </a:rPr>
              <a:t> toes ?"</a:t>
            </a:r>
            <a:br>
              <a:rPr lang="en-US" altLang="pt-BR" sz="2600" dirty="0">
                <a:latin typeface="Arial Narrow" panose="020B0606020202030204" pitchFamily="34" charset="0"/>
              </a:rPr>
            </a:br>
            <a:r>
              <a:rPr lang="en-US" altLang="pt-BR" sz="2600" dirty="0">
                <a:latin typeface="Arial Narrow" panose="020B0606020202030204" pitchFamily="34" charset="0"/>
              </a:rPr>
              <a:t>Guest: "What ?“</a:t>
            </a:r>
          </a:p>
          <a:p>
            <a:pPr>
              <a:buFont typeface="Wingdings" panose="05000000000000000000" pitchFamily="2" charset="2"/>
              <a:buNone/>
            </a:pPr>
            <a:r>
              <a:rPr lang="en-US" altLang="pt-BR" sz="2000" dirty="0">
                <a:latin typeface="Arial Narrow" panose="020B0606020202030204" pitchFamily="34" charset="0"/>
              </a:rPr>
              <a:t>	(…)</a:t>
            </a:r>
            <a:br>
              <a:rPr lang="en-US" altLang="pt-BR" sz="2000" dirty="0">
                <a:latin typeface="Arial Narrow" panose="020B0606020202030204" pitchFamily="34" charset="0"/>
              </a:rPr>
            </a:br>
            <a:endParaRPr lang="pt-BR" altLang="pt-BR" sz="2000" dirty="0">
              <a:latin typeface="Arial Narrow" panose="020B0606020202030204" pitchFamily="34" charset="0"/>
            </a:endParaRPr>
          </a:p>
          <a:p>
            <a:pPr algn="ctr">
              <a:buFont typeface="Wingdings" panose="05000000000000000000" pitchFamily="2" charset="2"/>
              <a:buNone/>
            </a:pPr>
            <a:endParaRPr lang="pt-BR" altLang="pt-BR" sz="2000" dirty="0"/>
          </a:p>
        </p:txBody>
      </p:sp>
      <p:sp>
        <p:nvSpPr>
          <p:cNvPr id="51203" name="CaixaDeTexto 2">
            <a:extLst>
              <a:ext uri="{FF2B5EF4-FFF2-40B4-BE49-F238E27FC236}">
                <a16:creationId xmlns:a16="http://schemas.microsoft.com/office/drawing/2014/main" id="{981A7664-B253-4917-B5C5-CCE0EA06ABFF}"/>
              </a:ext>
            </a:extLst>
          </p:cNvPr>
          <p:cNvSpPr txBox="1">
            <a:spLocks noChangeArrowheads="1"/>
          </p:cNvSpPr>
          <p:nvPr/>
        </p:nvSpPr>
        <p:spPr bwMode="auto">
          <a:xfrm>
            <a:off x="7397751" y="6308725"/>
            <a:ext cx="26084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b="1" dirty="0"/>
              <a:t>Duboc &amp; Ferraz (2011)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Conteúdo 2">
            <a:extLst>
              <a:ext uri="{FF2B5EF4-FFF2-40B4-BE49-F238E27FC236}">
                <a16:creationId xmlns:a16="http://schemas.microsoft.com/office/drawing/2014/main" id="{F7F65126-23A3-4AF6-B93B-EB6FBE19E42D}"/>
              </a:ext>
            </a:extLst>
          </p:cNvPr>
          <p:cNvSpPr>
            <a:spLocks noGrp="1"/>
          </p:cNvSpPr>
          <p:nvPr>
            <p:ph idx="1"/>
          </p:nvPr>
        </p:nvSpPr>
        <p:spPr>
          <a:xfrm>
            <a:off x="1004552" y="373487"/>
            <a:ext cx="9047222" cy="6727747"/>
          </a:xfrm>
        </p:spPr>
        <p:txBody>
          <a:bodyPr>
            <a:normAutofit/>
          </a:bodyPr>
          <a:lstStyle/>
          <a:p>
            <a:pPr>
              <a:buFont typeface="Wingdings" panose="05000000000000000000" pitchFamily="2" charset="2"/>
              <a:buNone/>
            </a:pPr>
            <a:r>
              <a:rPr lang="en-US" altLang="pt-BR" b="1" dirty="0">
                <a:latin typeface="Arial Narrow" panose="020B0606020202030204" pitchFamily="34" charset="0"/>
              </a:rPr>
              <a:t>	</a:t>
            </a:r>
            <a:r>
              <a:rPr lang="en-US" altLang="pt-BR" sz="2000" b="1" dirty="0">
                <a:latin typeface="Arial Narrow" panose="020B0606020202030204" pitchFamily="34" charset="0"/>
              </a:rPr>
              <a:t>(…)</a:t>
            </a:r>
          </a:p>
          <a:p>
            <a:pPr>
              <a:buFont typeface="Wingdings" panose="05000000000000000000" pitchFamily="2" charset="2"/>
              <a:buNone/>
            </a:pPr>
            <a:r>
              <a:rPr lang="en-US" altLang="pt-BR" b="1" dirty="0">
                <a:latin typeface="Arial Narrow" panose="020B0606020202030204" pitchFamily="34" charset="0"/>
              </a:rPr>
              <a:t>	Room Service: "An toes.. </a:t>
            </a:r>
            <a:r>
              <a:rPr lang="en-US" altLang="pt-BR" b="1" dirty="0" err="1">
                <a:latin typeface="Arial Narrow" panose="020B0606020202030204" pitchFamily="34" charset="0"/>
              </a:rPr>
              <a:t>ulai</a:t>
            </a:r>
            <a:r>
              <a:rPr lang="en-US" altLang="pt-BR" b="1" dirty="0">
                <a:latin typeface="Arial Narrow" panose="020B0606020202030204" pitchFamily="34" charset="0"/>
              </a:rPr>
              <a:t> </a:t>
            </a:r>
            <a:r>
              <a:rPr lang="en-US" altLang="pt-BR" b="1" dirty="0" err="1">
                <a:latin typeface="Arial Narrow" panose="020B0606020202030204" pitchFamily="34" charset="0"/>
              </a:rPr>
              <a:t>sahn</a:t>
            </a:r>
            <a:r>
              <a:rPr lang="en-US" altLang="pt-BR" b="1" dirty="0">
                <a:latin typeface="Arial Narrow" panose="020B0606020202030204" pitchFamily="34" charset="0"/>
              </a:rPr>
              <a:t> toes ?"</a:t>
            </a:r>
            <a:br>
              <a:rPr lang="en-US" altLang="pt-BR" b="1" dirty="0">
                <a:latin typeface="Arial Narrow" panose="020B0606020202030204" pitchFamily="34" charset="0"/>
              </a:rPr>
            </a:br>
            <a:r>
              <a:rPr lang="en-US" altLang="pt-BR" b="1" dirty="0">
                <a:latin typeface="Arial Narrow" panose="020B0606020202030204" pitchFamily="34" charset="0"/>
              </a:rPr>
              <a:t>Guest: "I.... Don't think so.."</a:t>
            </a:r>
            <a:br>
              <a:rPr lang="en-US" altLang="pt-BR" b="1" dirty="0">
                <a:latin typeface="Arial Narrow" panose="020B0606020202030204" pitchFamily="34" charset="0"/>
              </a:rPr>
            </a:br>
            <a:r>
              <a:rPr lang="en-US" altLang="pt-BR" b="1" dirty="0">
                <a:latin typeface="Arial Narrow" panose="020B0606020202030204" pitchFamily="34" charset="0"/>
              </a:rPr>
              <a:t>Room Service: "No? Udo wan </a:t>
            </a:r>
            <a:r>
              <a:rPr lang="en-US" altLang="pt-BR" b="1" dirty="0" err="1">
                <a:latin typeface="Arial Narrow" panose="020B0606020202030204" pitchFamily="34" charset="0"/>
              </a:rPr>
              <a:t>sahn</a:t>
            </a:r>
            <a:r>
              <a:rPr lang="en-US" altLang="pt-BR" b="1" dirty="0">
                <a:latin typeface="Arial Narrow" panose="020B0606020202030204" pitchFamily="34" charset="0"/>
              </a:rPr>
              <a:t> toes ???"</a:t>
            </a:r>
            <a:br>
              <a:rPr lang="en-US" altLang="pt-BR" b="1" dirty="0">
                <a:latin typeface="Arial Narrow" panose="020B0606020202030204" pitchFamily="34" charset="0"/>
              </a:rPr>
            </a:br>
            <a:r>
              <a:rPr lang="en-US" altLang="pt-BR" b="1" dirty="0">
                <a:latin typeface="Arial Narrow" panose="020B0606020202030204" pitchFamily="34" charset="0"/>
              </a:rPr>
              <a:t>Guest: "I feel really bad about this, but I don't know what 'udo wan </a:t>
            </a:r>
            <a:r>
              <a:rPr lang="en-US" altLang="pt-BR" b="1" dirty="0" err="1">
                <a:latin typeface="Arial Narrow" panose="020B0606020202030204" pitchFamily="34" charset="0"/>
              </a:rPr>
              <a:t>sahn</a:t>
            </a:r>
            <a:r>
              <a:rPr lang="en-US" altLang="pt-BR" b="1" dirty="0">
                <a:latin typeface="Arial Narrow" panose="020B0606020202030204" pitchFamily="34" charset="0"/>
              </a:rPr>
              <a:t> toes' means."</a:t>
            </a:r>
            <a:br>
              <a:rPr lang="en-US" altLang="pt-BR" b="1" dirty="0">
                <a:latin typeface="Arial Narrow" panose="020B0606020202030204" pitchFamily="34" charset="0"/>
              </a:rPr>
            </a:br>
            <a:r>
              <a:rPr lang="en-US" altLang="pt-BR" b="1" dirty="0">
                <a:latin typeface="Arial Narrow" panose="020B0606020202030204" pitchFamily="34" charset="0"/>
              </a:rPr>
              <a:t>Room Service: "Toes! Toes! Why </a:t>
            </a:r>
            <a:r>
              <a:rPr lang="en-US" altLang="pt-BR" b="1" dirty="0" err="1">
                <a:latin typeface="Arial Narrow" panose="020B0606020202030204" pitchFamily="34" charset="0"/>
              </a:rPr>
              <a:t>Uoo</a:t>
            </a:r>
            <a:r>
              <a:rPr lang="en-US" altLang="pt-BR" b="1" dirty="0">
                <a:latin typeface="Arial Narrow" panose="020B0606020202030204" pitchFamily="34" charset="0"/>
              </a:rPr>
              <a:t> don wan toes ? Ow bow </a:t>
            </a:r>
            <a:r>
              <a:rPr lang="en-US" altLang="pt-BR" b="1" dirty="0" err="1">
                <a:latin typeface="Arial Narrow" panose="020B0606020202030204" pitchFamily="34" charset="0"/>
              </a:rPr>
              <a:t>Anglish</a:t>
            </a:r>
            <a:r>
              <a:rPr lang="en-US" altLang="pt-BR" b="1" dirty="0">
                <a:latin typeface="Arial Narrow" panose="020B0606020202030204" pitchFamily="34" charset="0"/>
              </a:rPr>
              <a:t> </a:t>
            </a:r>
            <a:r>
              <a:rPr lang="en-US" altLang="pt-BR" b="1" dirty="0" err="1">
                <a:latin typeface="Arial Narrow" panose="020B0606020202030204" pitchFamily="34" charset="0"/>
              </a:rPr>
              <a:t>moppin</a:t>
            </a:r>
            <a:r>
              <a:rPr lang="en-US" altLang="pt-BR" b="1" dirty="0">
                <a:latin typeface="Arial Narrow" panose="020B0606020202030204" pitchFamily="34" charset="0"/>
              </a:rPr>
              <a:t> we </a:t>
            </a:r>
            <a:r>
              <a:rPr lang="en-US" altLang="pt-BR" b="1" dirty="0" err="1">
                <a:latin typeface="Arial Narrow" panose="020B0606020202030204" pitchFamily="34" charset="0"/>
              </a:rPr>
              <a:t>botter</a:t>
            </a:r>
            <a:r>
              <a:rPr lang="en-US" altLang="pt-BR" b="1" dirty="0">
                <a:latin typeface="Arial Narrow" panose="020B0606020202030204" pitchFamily="34" charset="0"/>
              </a:rPr>
              <a:t> ?"</a:t>
            </a:r>
            <a:br>
              <a:rPr lang="en-US" altLang="pt-BR" b="1" dirty="0">
                <a:latin typeface="Arial Narrow" panose="020B0606020202030204" pitchFamily="34" charset="0"/>
              </a:rPr>
            </a:br>
            <a:r>
              <a:rPr lang="en-US" altLang="pt-BR" b="1" dirty="0">
                <a:latin typeface="Arial Narrow" panose="020B0606020202030204" pitchFamily="34" charset="0"/>
              </a:rPr>
              <a:t>Guest: "Oh, English muffin !!! I've got it ! You were saying 'toast'... Fine...Yes, an English muffin will be fine."</a:t>
            </a:r>
            <a:br>
              <a:rPr lang="en-US" altLang="pt-BR" b="1" dirty="0">
                <a:latin typeface="Arial Narrow" panose="020B0606020202030204" pitchFamily="34" charset="0"/>
              </a:rPr>
            </a:br>
            <a:r>
              <a:rPr lang="en-US" altLang="pt-BR" b="1" dirty="0">
                <a:latin typeface="Arial Narrow" panose="020B0606020202030204" pitchFamily="34" charset="0"/>
              </a:rPr>
              <a:t>Room Service: "We </a:t>
            </a:r>
            <a:r>
              <a:rPr lang="en-US" altLang="pt-BR" b="1" dirty="0" err="1">
                <a:latin typeface="Arial Narrow" panose="020B0606020202030204" pitchFamily="34" charset="0"/>
              </a:rPr>
              <a:t>botter</a:t>
            </a:r>
            <a:r>
              <a:rPr lang="en-US" altLang="pt-BR" b="1" dirty="0">
                <a:latin typeface="Arial Narrow" panose="020B0606020202030204" pitchFamily="34" charset="0"/>
              </a:rPr>
              <a:t> ?"</a:t>
            </a:r>
            <a:br>
              <a:rPr lang="en-US" altLang="pt-BR" b="1" dirty="0">
                <a:latin typeface="Arial Narrow" panose="020B0606020202030204" pitchFamily="34" charset="0"/>
              </a:rPr>
            </a:br>
            <a:r>
              <a:rPr lang="en-US" altLang="pt-BR" b="1" dirty="0">
                <a:latin typeface="Arial Narrow" panose="020B0606020202030204" pitchFamily="34" charset="0"/>
              </a:rPr>
              <a:t>Guest: "No, just put the </a:t>
            </a:r>
            <a:r>
              <a:rPr lang="en-US" altLang="pt-BR" b="1" dirty="0" err="1">
                <a:latin typeface="Arial Narrow" panose="020B0606020202030204" pitchFamily="34" charset="0"/>
              </a:rPr>
              <a:t>botter</a:t>
            </a:r>
            <a:r>
              <a:rPr lang="en-US" altLang="pt-BR" b="1" dirty="0">
                <a:latin typeface="Arial Narrow" panose="020B0606020202030204" pitchFamily="34" charset="0"/>
              </a:rPr>
              <a:t> on the side."</a:t>
            </a:r>
            <a:br>
              <a:rPr lang="en-US" altLang="pt-BR" b="1" dirty="0">
                <a:latin typeface="Arial Narrow" panose="020B0606020202030204" pitchFamily="34" charset="0"/>
              </a:rPr>
            </a:br>
            <a:r>
              <a:rPr lang="en-US" altLang="pt-BR" b="1" dirty="0">
                <a:latin typeface="Arial Narrow" panose="020B0606020202030204" pitchFamily="34" charset="0"/>
              </a:rPr>
              <a:t>Room Service: "Wad ?!?"</a:t>
            </a:r>
            <a:br>
              <a:rPr lang="en-US" altLang="pt-BR" b="1" dirty="0">
                <a:latin typeface="Arial Narrow" panose="020B0606020202030204" pitchFamily="34" charset="0"/>
              </a:rPr>
            </a:br>
            <a:r>
              <a:rPr lang="en-US" altLang="pt-BR" b="1" dirty="0">
                <a:latin typeface="Arial Narrow" panose="020B0606020202030204" pitchFamily="34" charset="0"/>
              </a:rPr>
              <a:t>Guest: "I mean butter... Just put the butter on the side."</a:t>
            </a:r>
            <a:br>
              <a:rPr lang="en-US" altLang="pt-BR" b="1" dirty="0">
                <a:latin typeface="Arial Narrow" panose="020B0606020202030204" pitchFamily="34" charset="0"/>
              </a:rPr>
            </a:br>
            <a:r>
              <a:rPr lang="en-US" altLang="pt-BR" b="1" dirty="0">
                <a:latin typeface="Arial Narrow" panose="020B0606020202030204" pitchFamily="34" charset="0"/>
              </a:rPr>
              <a:t>Room Service: "Copy ?"</a:t>
            </a:r>
            <a:br>
              <a:rPr lang="en-US" altLang="pt-BR" b="1" dirty="0">
                <a:latin typeface="Arial Narrow" panose="020B0606020202030204" pitchFamily="34" charset="0"/>
              </a:rPr>
            </a:br>
            <a:r>
              <a:rPr lang="en-US" altLang="pt-BR" b="1" dirty="0">
                <a:latin typeface="Arial Narrow" panose="020B0606020202030204" pitchFamily="34" charset="0"/>
              </a:rPr>
              <a:t>Guest: "Excuse me ?"</a:t>
            </a:r>
            <a:br>
              <a:rPr lang="en-US" altLang="pt-BR" b="1" dirty="0">
                <a:latin typeface="Arial Narrow" panose="020B0606020202030204" pitchFamily="34" charset="0"/>
              </a:rPr>
            </a:br>
            <a:r>
              <a:rPr lang="en-US" altLang="pt-BR" b="1" dirty="0">
                <a:latin typeface="Arial Narrow" panose="020B0606020202030204" pitchFamily="34" charset="0"/>
              </a:rPr>
              <a:t>Room Service: "Copy...tea.. </a:t>
            </a:r>
            <a:r>
              <a:rPr lang="en-US" altLang="pt-BR" b="1" dirty="0" err="1">
                <a:latin typeface="Arial Narrow" panose="020B0606020202030204" pitchFamily="34" charset="0"/>
              </a:rPr>
              <a:t>meel</a:t>
            </a:r>
            <a:r>
              <a:rPr lang="en-US" altLang="pt-BR" b="1" dirty="0">
                <a:latin typeface="Arial Narrow" panose="020B0606020202030204" pitchFamily="34" charset="0"/>
              </a:rPr>
              <a:t> ?"</a:t>
            </a:r>
            <a:br>
              <a:rPr lang="en-US" altLang="pt-BR" b="1" dirty="0">
                <a:latin typeface="Arial Narrow" panose="020B0606020202030204" pitchFamily="34" charset="0"/>
              </a:rPr>
            </a:br>
            <a:r>
              <a:rPr lang="en-US" altLang="pt-BR" b="1" dirty="0">
                <a:latin typeface="Arial Narrow" panose="020B0606020202030204" pitchFamily="34" charset="0"/>
              </a:rPr>
              <a:t>Guest: "Yes. Coffee, please... And that's everything."</a:t>
            </a:r>
            <a:br>
              <a:rPr lang="en-US" altLang="pt-BR" b="1" dirty="0">
                <a:latin typeface="Arial Narrow" panose="020B0606020202030204" pitchFamily="34" charset="0"/>
              </a:rPr>
            </a:br>
            <a:r>
              <a:rPr lang="en-US" altLang="pt-BR" b="1" dirty="0">
                <a:latin typeface="Arial Narrow" panose="020B0606020202030204" pitchFamily="34" charset="0"/>
              </a:rPr>
              <a:t>Room Service: "One Minnie. </a:t>
            </a:r>
            <a:r>
              <a:rPr lang="en-US" altLang="pt-BR" b="1" dirty="0" err="1">
                <a:latin typeface="Arial Narrow" panose="020B0606020202030204" pitchFamily="34" charset="0"/>
              </a:rPr>
              <a:t>Scramah</a:t>
            </a:r>
            <a:r>
              <a:rPr lang="en-US" altLang="pt-BR" b="1" dirty="0">
                <a:latin typeface="Arial Narrow" panose="020B0606020202030204" pitchFamily="34" charset="0"/>
              </a:rPr>
              <a:t> egg, </a:t>
            </a:r>
            <a:r>
              <a:rPr lang="en-US" altLang="pt-BR" b="1" dirty="0" err="1">
                <a:latin typeface="Arial Narrow" panose="020B0606020202030204" pitchFamily="34" charset="0"/>
              </a:rPr>
              <a:t>creepse</a:t>
            </a:r>
            <a:r>
              <a:rPr lang="en-US" altLang="pt-BR" b="1" dirty="0">
                <a:latin typeface="Arial Narrow" panose="020B0606020202030204" pitchFamily="34" charset="0"/>
              </a:rPr>
              <a:t> </a:t>
            </a:r>
            <a:r>
              <a:rPr lang="en-US" altLang="pt-BR" b="1" dirty="0" err="1">
                <a:latin typeface="Arial Narrow" panose="020B0606020202030204" pitchFamily="34" charset="0"/>
              </a:rPr>
              <a:t>bayken</a:t>
            </a:r>
            <a:r>
              <a:rPr lang="en-US" altLang="pt-BR" b="1" dirty="0">
                <a:latin typeface="Arial Narrow" panose="020B0606020202030204" pitchFamily="34" charset="0"/>
              </a:rPr>
              <a:t> , </a:t>
            </a:r>
            <a:r>
              <a:rPr lang="en-US" altLang="pt-BR" b="1" dirty="0" err="1">
                <a:latin typeface="Arial Narrow" panose="020B0606020202030204" pitchFamily="34" charset="0"/>
              </a:rPr>
              <a:t>Anglish</a:t>
            </a:r>
            <a:r>
              <a:rPr lang="en-US" altLang="pt-BR" b="1" dirty="0">
                <a:latin typeface="Arial Narrow" panose="020B0606020202030204" pitchFamily="34" charset="0"/>
              </a:rPr>
              <a:t> </a:t>
            </a:r>
            <a:r>
              <a:rPr lang="en-US" altLang="pt-BR" b="1" dirty="0" err="1">
                <a:latin typeface="Arial Narrow" panose="020B0606020202030204" pitchFamily="34" charset="0"/>
              </a:rPr>
              <a:t>moppin</a:t>
            </a:r>
            <a:r>
              <a:rPr lang="en-US" altLang="pt-BR" b="1" dirty="0">
                <a:latin typeface="Arial Narrow" panose="020B0606020202030204" pitchFamily="34" charset="0"/>
              </a:rPr>
              <a:t>, we </a:t>
            </a:r>
            <a:r>
              <a:rPr lang="en-US" altLang="pt-BR" b="1" dirty="0" err="1">
                <a:latin typeface="Arial Narrow" panose="020B0606020202030204" pitchFamily="34" charset="0"/>
              </a:rPr>
              <a:t>botter</a:t>
            </a:r>
            <a:r>
              <a:rPr lang="en-US" altLang="pt-BR" b="1" dirty="0">
                <a:latin typeface="Arial Narrow" panose="020B0606020202030204" pitchFamily="34" charset="0"/>
              </a:rPr>
              <a:t> on sigh and copy ... Rye ??"</a:t>
            </a:r>
            <a:br>
              <a:rPr lang="en-US" altLang="pt-BR" b="1" dirty="0">
                <a:latin typeface="Arial Narrow" panose="020B0606020202030204" pitchFamily="34" charset="0"/>
              </a:rPr>
            </a:br>
            <a:r>
              <a:rPr lang="en-US" altLang="pt-BR" b="1" dirty="0">
                <a:latin typeface="Arial Narrow" panose="020B0606020202030204" pitchFamily="34" charset="0"/>
              </a:rPr>
              <a:t>Guest: "Whatever you say."</a:t>
            </a:r>
            <a:br>
              <a:rPr lang="en-US" altLang="pt-BR" b="1" dirty="0">
                <a:latin typeface="Arial Narrow" panose="020B0606020202030204" pitchFamily="34" charset="0"/>
              </a:rPr>
            </a:br>
            <a:r>
              <a:rPr lang="en-US" altLang="pt-BR" b="1" dirty="0" err="1">
                <a:latin typeface="Arial Narrow" panose="020B0606020202030204" pitchFamily="34" charset="0"/>
              </a:rPr>
              <a:t>RoomService</a:t>
            </a:r>
            <a:r>
              <a:rPr lang="en-US" altLang="pt-BR" b="1" dirty="0">
                <a:latin typeface="Arial Narrow" panose="020B0606020202030204" pitchFamily="34" charset="0"/>
              </a:rPr>
              <a:t>: "</a:t>
            </a:r>
            <a:r>
              <a:rPr lang="en-US" altLang="pt-BR" b="1" dirty="0" err="1">
                <a:latin typeface="Arial Narrow" panose="020B0606020202030204" pitchFamily="34" charset="0"/>
              </a:rPr>
              <a:t>Tanjooberrymutts</a:t>
            </a:r>
            <a:r>
              <a:rPr lang="en-US" altLang="pt-BR" b="1" dirty="0">
                <a:latin typeface="Arial Narrow" panose="020B0606020202030204" pitchFamily="34" charset="0"/>
              </a:rPr>
              <a:t>."</a:t>
            </a:r>
            <a:br>
              <a:rPr lang="en-US" altLang="pt-BR" b="1" dirty="0">
                <a:latin typeface="Arial Narrow" panose="020B0606020202030204" pitchFamily="34" charset="0"/>
              </a:rPr>
            </a:br>
            <a:r>
              <a:rPr lang="en-US" altLang="pt-BR" b="1" dirty="0">
                <a:latin typeface="Arial Narrow" panose="020B0606020202030204" pitchFamily="34" charset="0"/>
              </a:rPr>
              <a:t>Guest: "You're welcome"</a:t>
            </a:r>
            <a:endParaRPr lang="pt-BR" altLang="pt-BR"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9399A670-C428-4EC4-9C98-4EE53824F105}"/>
              </a:ext>
            </a:extLst>
          </p:cNvPr>
          <p:cNvSpPr txBox="1"/>
          <p:nvPr/>
        </p:nvSpPr>
        <p:spPr>
          <a:xfrm>
            <a:off x="1558926" y="908051"/>
            <a:ext cx="5256213" cy="1477963"/>
          </a:xfrm>
          <a:prstGeom prst="rect">
            <a:avLst/>
          </a:prstGeom>
          <a:noFill/>
        </p:spPr>
        <p:txBody>
          <a:bodyPr>
            <a:spAutoFit/>
          </a:bodyPr>
          <a:lstStyle/>
          <a:p>
            <a:pPr>
              <a:buFont typeface="Wingdings" pitchFamily="2" charset="2"/>
              <a:buNone/>
              <a:defRPr/>
            </a:pPr>
            <a:r>
              <a:rPr lang="pt-BR" b="1" dirty="0">
                <a:latin typeface="Tahoma" pitchFamily="34" charset="0"/>
                <a:ea typeface="Tahoma" pitchFamily="34" charset="0"/>
                <a:cs typeface="Tahoma" pitchFamily="34" charset="0"/>
              </a:rPr>
              <a:t>PART 1:</a:t>
            </a:r>
          </a:p>
          <a:p>
            <a:pPr marL="342900" indent="-342900">
              <a:buFont typeface="Wingdings" pitchFamily="2" charset="2"/>
              <a:buAutoNum type="arabicPeriod"/>
              <a:defRPr/>
            </a:pPr>
            <a:r>
              <a:rPr lang="pt-BR" dirty="0" err="1">
                <a:latin typeface="Tahoma" pitchFamily="34" charset="0"/>
                <a:ea typeface="Tahoma" pitchFamily="34" charset="0"/>
                <a:cs typeface="Tahoma" pitchFamily="34" charset="0"/>
              </a:rPr>
              <a:t>Where</a:t>
            </a:r>
            <a:r>
              <a:rPr lang="pt-BR" dirty="0">
                <a:latin typeface="Tahoma" pitchFamily="34" charset="0"/>
                <a:ea typeface="Tahoma" pitchFamily="34" charset="0"/>
                <a:cs typeface="Tahoma" pitchFamily="34" charset="0"/>
              </a:rPr>
              <a:t> does </a:t>
            </a:r>
            <a:r>
              <a:rPr lang="pt-BR" dirty="0" err="1">
                <a:latin typeface="Tahoma" pitchFamily="34" charset="0"/>
                <a:ea typeface="Tahoma" pitchFamily="34" charset="0"/>
                <a:cs typeface="Tahoma" pitchFamily="34" charset="0"/>
              </a:rPr>
              <a:t>the</a:t>
            </a:r>
            <a:r>
              <a:rPr lang="pt-BR" dirty="0">
                <a:latin typeface="Tahoma" pitchFamily="34" charset="0"/>
                <a:ea typeface="Tahoma" pitchFamily="34" charset="0"/>
                <a:cs typeface="Tahoma" pitchFamily="34" charset="0"/>
              </a:rPr>
              <a:t> dialogue </a:t>
            </a:r>
            <a:r>
              <a:rPr lang="pt-BR" dirty="0" err="1">
                <a:latin typeface="Tahoma" pitchFamily="34" charset="0"/>
                <a:ea typeface="Tahoma" pitchFamily="34" charset="0"/>
                <a:cs typeface="Tahoma" pitchFamily="34" charset="0"/>
              </a:rPr>
              <a:t>take</a:t>
            </a:r>
            <a:r>
              <a:rPr lang="pt-BR" dirty="0">
                <a:latin typeface="Tahoma" pitchFamily="34" charset="0"/>
                <a:ea typeface="Tahoma" pitchFamily="34" charset="0"/>
                <a:cs typeface="Tahoma" pitchFamily="34" charset="0"/>
              </a:rPr>
              <a:t> </a:t>
            </a:r>
            <a:r>
              <a:rPr lang="pt-BR" dirty="0" err="1">
                <a:latin typeface="Tahoma" pitchFamily="34" charset="0"/>
                <a:ea typeface="Tahoma" pitchFamily="34" charset="0"/>
                <a:cs typeface="Tahoma" pitchFamily="34" charset="0"/>
              </a:rPr>
              <a:t>place</a:t>
            </a:r>
            <a:r>
              <a:rPr lang="pt-BR" dirty="0">
                <a:latin typeface="Tahoma" pitchFamily="34" charset="0"/>
                <a:ea typeface="Tahoma" pitchFamily="34" charset="0"/>
                <a:cs typeface="Tahoma" pitchFamily="34" charset="0"/>
              </a:rPr>
              <a:t>?</a:t>
            </a:r>
          </a:p>
          <a:p>
            <a:pPr marL="342900" indent="-342900">
              <a:buFont typeface="Wingdings" pitchFamily="2" charset="2"/>
              <a:buAutoNum type="arabicPeriod"/>
              <a:defRPr/>
            </a:pPr>
            <a:r>
              <a:rPr lang="pt-BR" dirty="0">
                <a:latin typeface="Tahoma" pitchFamily="34" charset="0"/>
                <a:ea typeface="Tahoma" pitchFamily="34" charset="0"/>
                <a:cs typeface="Tahoma" pitchFamily="34" charset="0"/>
              </a:rPr>
              <a:t>Who are </a:t>
            </a:r>
            <a:r>
              <a:rPr lang="pt-BR" dirty="0" err="1">
                <a:latin typeface="Tahoma" pitchFamily="34" charset="0"/>
                <a:ea typeface="Tahoma" pitchFamily="34" charset="0"/>
                <a:cs typeface="Tahoma" pitchFamily="34" charset="0"/>
              </a:rPr>
              <a:t>the</a:t>
            </a:r>
            <a:r>
              <a:rPr lang="pt-BR" dirty="0">
                <a:latin typeface="Tahoma" pitchFamily="34" charset="0"/>
                <a:ea typeface="Tahoma" pitchFamily="34" charset="0"/>
                <a:cs typeface="Tahoma" pitchFamily="34" charset="0"/>
              </a:rPr>
              <a:t> </a:t>
            </a:r>
            <a:r>
              <a:rPr lang="pt-BR" dirty="0" err="1">
                <a:latin typeface="Tahoma" pitchFamily="34" charset="0"/>
                <a:ea typeface="Tahoma" pitchFamily="34" charset="0"/>
                <a:cs typeface="Tahoma" pitchFamily="34" charset="0"/>
              </a:rPr>
              <a:t>people</a:t>
            </a:r>
            <a:r>
              <a:rPr lang="pt-BR" dirty="0">
                <a:latin typeface="Tahoma" pitchFamily="34" charset="0"/>
                <a:ea typeface="Tahoma" pitchFamily="34" charset="0"/>
                <a:cs typeface="Tahoma" pitchFamily="34" charset="0"/>
              </a:rPr>
              <a:t>?</a:t>
            </a:r>
          </a:p>
          <a:p>
            <a:pPr marL="342900" indent="-342900">
              <a:buFont typeface="Wingdings" pitchFamily="2" charset="2"/>
              <a:buAutoNum type="arabicPeriod"/>
              <a:defRPr/>
            </a:pPr>
            <a:r>
              <a:rPr lang="pt-BR" dirty="0" err="1">
                <a:latin typeface="Tahoma" pitchFamily="34" charset="0"/>
                <a:ea typeface="Tahoma" pitchFamily="34" charset="0"/>
                <a:cs typeface="Tahoma" pitchFamily="34" charset="0"/>
              </a:rPr>
              <a:t>Where</a:t>
            </a:r>
            <a:r>
              <a:rPr lang="pt-BR" dirty="0">
                <a:latin typeface="Tahoma" pitchFamily="34" charset="0"/>
                <a:ea typeface="Tahoma" pitchFamily="34" charset="0"/>
                <a:cs typeface="Tahoma" pitchFamily="34" charset="0"/>
              </a:rPr>
              <a:t> are </a:t>
            </a:r>
            <a:r>
              <a:rPr lang="pt-BR" dirty="0" err="1">
                <a:latin typeface="Tahoma" pitchFamily="34" charset="0"/>
                <a:ea typeface="Tahoma" pitchFamily="34" charset="0"/>
                <a:cs typeface="Tahoma" pitchFamily="34" charset="0"/>
              </a:rPr>
              <a:t>the</a:t>
            </a:r>
            <a:r>
              <a:rPr lang="pt-BR" dirty="0">
                <a:latin typeface="Tahoma" pitchFamily="34" charset="0"/>
                <a:ea typeface="Tahoma" pitchFamily="34" charset="0"/>
                <a:cs typeface="Tahoma" pitchFamily="34" charset="0"/>
              </a:rPr>
              <a:t> </a:t>
            </a:r>
            <a:r>
              <a:rPr lang="pt-BR" dirty="0" err="1">
                <a:latin typeface="Tahoma" pitchFamily="34" charset="0"/>
                <a:ea typeface="Tahoma" pitchFamily="34" charset="0"/>
                <a:cs typeface="Tahoma" pitchFamily="34" charset="0"/>
              </a:rPr>
              <a:t>people</a:t>
            </a:r>
            <a:r>
              <a:rPr lang="pt-BR" dirty="0">
                <a:latin typeface="Tahoma" pitchFamily="34" charset="0"/>
                <a:ea typeface="Tahoma" pitchFamily="34" charset="0"/>
                <a:cs typeface="Tahoma" pitchFamily="34" charset="0"/>
              </a:rPr>
              <a:t> </a:t>
            </a:r>
            <a:r>
              <a:rPr lang="pt-BR" dirty="0" err="1">
                <a:latin typeface="Tahoma" pitchFamily="34" charset="0"/>
                <a:ea typeface="Tahoma" pitchFamily="34" charset="0"/>
                <a:cs typeface="Tahoma" pitchFamily="34" charset="0"/>
              </a:rPr>
              <a:t>from</a:t>
            </a:r>
            <a:r>
              <a:rPr lang="pt-BR" dirty="0">
                <a:latin typeface="Tahoma" pitchFamily="34" charset="0"/>
                <a:ea typeface="Tahoma" pitchFamily="34" charset="0"/>
                <a:cs typeface="Tahoma" pitchFamily="34" charset="0"/>
              </a:rPr>
              <a:t>?</a:t>
            </a:r>
          </a:p>
          <a:p>
            <a:pPr marL="342900" indent="-342900">
              <a:buFont typeface="Wingdings" pitchFamily="2" charset="2"/>
              <a:buAutoNum type="arabicPeriod"/>
              <a:defRPr/>
            </a:pPr>
            <a:r>
              <a:rPr lang="pt-BR" dirty="0" err="1">
                <a:latin typeface="Tahoma" pitchFamily="34" charset="0"/>
                <a:ea typeface="Tahoma" pitchFamily="34" charset="0"/>
                <a:cs typeface="Tahoma" pitchFamily="34" charset="0"/>
              </a:rPr>
              <a:t>What</a:t>
            </a:r>
            <a:r>
              <a:rPr lang="pt-BR" dirty="0">
                <a:latin typeface="Tahoma" pitchFamily="34" charset="0"/>
                <a:ea typeface="Tahoma" pitchFamily="34" charset="0"/>
                <a:cs typeface="Tahoma" pitchFamily="34" charset="0"/>
              </a:rPr>
              <a:t> do </a:t>
            </a:r>
            <a:r>
              <a:rPr lang="pt-BR" dirty="0" err="1">
                <a:latin typeface="Tahoma" pitchFamily="34" charset="0"/>
                <a:ea typeface="Tahoma" pitchFamily="34" charset="0"/>
                <a:cs typeface="Tahoma" pitchFamily="34" charset="0"/>
              </a:rPr>
              <a:t>they</a:t>
            </a:r>
            <a:r>
              <a:rPr lang="pt-BR" dirty="0">
                <a:latin typeface="Tahoma" pitchFamily="34" charset="0"/>
                <a:ea typeface="Tahoma" pitchFamily="34" charset="0"/>
                <a:cs typeface="Tahoma" pitchFamily="34" charset="0"/>
              </a:rPr>
              <a:t> </a:t>
            </a:r>
            <a:r>
              <a:rPr lang="pt-BR" dirty="0" err="1">
                <a:latin typeface="Tahoma" pitchFamily="34" charset="0"/>
                <a:ea typeface="Tahoma" pitchFamily="34" charset="0"/>
                <a:cs typeface="Tahoma" pitchFamily="34" charset="0"/>
              </a:rPr>
              <a:t>want</a:t>
            </a:r>
            <a:r>
              <a:rPr lang="pt-BR" dirty="0">
                <a:latin typeface="Tahoma" pitchFamily="34" charset="0"/>
                <a:ea typeface="Tahoma" pitchFamily="34" charset="0"/>
                <a:cs typeface="Tahoma" pitchFamily="34" charset="0"/>
              </a:rPr>
              <a:t>?</a:t>
            </a:r>
          </a:p>
        </p:txBody>
      </p:sp>
      <p:sp>
        <p:nvSpPr>
          <p:cNvPr id="5" name="Subtítulo 2">
            <a:extLst>
              <a:ext uri="{FF2B5EF4-FFF2-40B4-BE49-F238E27FC236}">
                <a16:creationId xmlns:a16="http://schemas.microsoft.com/office/drawing/2014/main" id="{465DAE65-01A5-4587-954A-2AEEC6E25575}"/>
              </a:ext>
            </a:extLst>
          </p:cNvPr>
          <p:cNvSpPr txBox="1">
            <a:spLocks/>
          </p:cNvSpPr>
          <p:nvPr/>
        </p:nvSpPr>
        <p:spPr bwMode="auto">
          <a:xfrm>
            <a:off x="1558926" y="2492376"/>
            <a:ext cx="6086475" cy="1223963"/>
          </a:xfrm>
          <a:prstGeom prst="rect">
            <a:avLst/>
          </a:prstGeom>
          <a:noFill/>
          <a:ln w="9525">
            <a:noFill/>
            <a:miter lim="800000"/>
            <a:headEnd/>
            <a:tailEnd/>
          </a:ln>
        </p:spPr>
        <p:txBody>
          <a:bodyPr/>
          <a:lstStyle/>
          <a:p>
            <a:pPr marL="342900" indent="-342900" algn="just">
              <a:defRPr/>
            </a:pPr>
            <a:r>
              <a:rPr lang="pt-BR" b="1" kern="0" dirty="0">
                <a:latin typeface="Tahoma" pitchFamily="34" charset="0"/>
                <a:ea typeface="Tahoma" pitchFamily="34" charset="0"/>
                <a:cs typeface="Tahoma" pitchFamily="34" charset="0"/>
              </a:rPr>
              <a:t>PART 2:</a:t>
            </a:r>
          </a:p>
          <a:p>
            <a:pPr marL="342900" indent="-342900" algn="just">
              <a:buFont typeface="Wingdings" pitchFamily="2" charset="2"/>
              <a:buAutoNum type="arabicPeriod"/>
              <a:defRPr/>
            </a:pPr>
            <a:r>
              <a:rPr lang="pt-BR" kern="0" dirty="0" err="1">
                <a:latin typeface="Tahoma" pitchFamily="34" charset="0"/>
                <a:ea typeface="Tahoma" pitchFamily="34" charset="0"/>
                <a:cs typeface="Tahoma" pitchFamily="34" charset="0"/>
              </a:rPr>
              <a:t>What</a:t>
            </a:r>
            <a:r>
              <a:rPr lang="pt-BR" kern="0" dirty="0">
                <a:latin typeface="Tahoma" pitchFamily="34" charset="0"/>
                <a:ea typeface="Tahoma" pitchFamily="34" charset="0"/>
                <a:cs typeface="Tahoma" pitchFamily="34" charset="0"/>
              </a:rPr>
              <a:t> is </a:t>
            </a:r>
            <a:r>
              <a:rPr lang="pt-BR" kern="0" dirty="0" err="1">
                <a:latin typeface="Tahoma" pitchFamily="34" charset="0"/>
                <a:ea typeface="Tahoma" pitchFamily="34" charset="0"/>
                <a:cs typeface="Tahoma" pitchFamily="34" charset="0"/>
              </a:rPr>
              <a:t>the</a:t>
            </a:r>
            <a:r>
              <a:rPr lang="pt-BR" kern="0" dirty="0">
                <a:latin typeface="Tahoma" pitchFamily="34" charset="0"/>
                <a:ea typeface="Tahoma" pitchFamily="34" charset="0"/>
                <a:cs typeface="Tahoma" pitchFamily="34" charset="0"/>
              </a:rPr>
              <a:t> </a:t>
            </a:r>
            <a:r>
              <a:rPr lang="pt-BR" kern="0" dirty="0" err="1">
                <a:latin typeface="Tahoma" pitchFamily="34" charset="0"/>
                <a:ea typeface="Tahoma" pitchFamily="34" charset="0"/>
                <a:cs typeface="Tahoma" pitchFamily="34" charset="0"/>
              </a:rPr>
              <a:t>conflict</a:t>
            </a:r>
            <a:r>
              <a:rPr lang="pt-BR" kern="0" dirty="0">
                <a:latin typeface="Tahoma" pitchFamily="34" charset="0"/>
                <a:ea typeface="Tahoma" pitchFamily="34" charset="0"/>
                <a:cs typeface="Tahoma" pitchFamily="34" charset="0"/>
              </a:rPr>
              <a:t> in </a:t>
            </a:r>
            <a:r>
              <a:rPr lang="pt-BR" kern="0" dirty="0" err="1">
                <a:latin typeface="Tahoma" pitchFamily="34" charset="0"/>
                <a:ea typeface="Tahoma" pitchFamily="34" charset="0"/>
                <a:cs typeface="Tahoma" pitchFamily="34" charset="0"/>
              </a:rPr>
              <a:t>the</a:t>
            </a:r>
            <a:r>
              <a:rPr lang="pt-BR" kern="0" dirty="0">
                <a:latin typeface="Tahoma" pitchFamily="34" charset="0"/>
                <a:ea typeface="Tahoma" pitchFamily="34" charset="0"/>
                <a:cs typeface="Tahoma" pitchFamily="34" charset="0"/>
              </a:rPr>
              <a:t> dialogue?</a:t>
            </a:r>
          </a:p>
          <a:p>
            <a:pPr marL="342900" indent="-342900" algn="just">
              <a:buFont typeface="Wingdings" pitchFamily="2" charset="2"/>
              <a:buAutoNum type="arabicPeriod"/>
              <a:defRPr/>
            </a:pPr>
            <a:r>
              <a:rPr lang="pt-BR" kern="0" dirty="0" err="1">
                <a:latin typeface="Tahoma" pitchFamily="34" charset="0"/>
                <a:ea typeface="Tahoma" pitchFamily="34" charset="0"/>
                <a:cs typeface="Tahoma" pitchFamily="34" charset="0"/>
              </a:rPr>
              <a:t>Which</a:t>
            </a:r>
            <a:r>
              <a:rPr lang="pt-BR" kern="0" dirty="0">
                <a:latin typeface="Tahoma" pitchFamily="34" charset="0"/>
                <a:ea typeface="Tahoma" pitchFamily="34" charset="0"/>
                <a:cs typeface="Tahoma" pitchFamily="34" charset="0"/>
              </a:rPr>
              <a:t> </a:t>
            </a:r>
            <a:r>
              <a:rPr lang="pt-BR" kern="0" dirty="0" err="1">
                <a:latin typeface="Tahoma" pitchFamily="34" charset="0"/>
                <a:ea typeface="Tahoma" pitchFamily="34" charset="0"/>
                <a:cs typeface="Tahoma" pitchFamily="34" charset="0"/>
              </a:rPr>
              <a:t>terms</a:t>
            </a:r>
            <a:r>
              <a:rPr lang="pt-BR" kern="0" dirty="0">
                <a:latin typeface="Tahoma" pitchFamily="34" charset="0"/>
                <a:ea typeface="Tahoma" pitchFamily="34" charset="0"/>
                <a:cs typeface="Tahoma" pitchFamily="34" charset="0"/>
              </a:rPr>
              <a:t> </a:t>
            </a:r>
            <a:r>
              <a:rPr lang="pt-BR" kern="0" dirty="0" err="1">
                <a:latin typeface="Tahoma" pitchFamily="34" charset="0"/>
                <a:ea typeface="Tahoma" pitchFamily="34" charset="0"/>
                <a:cs typeface="Tahoma" pitchFamily="34" charset="0"/>
              </a:rPr>
              <a:t>caused</a:t>
            </a:r>
            <a:r>
              <a:rPr lang="pt-BR" kern="0" dirty="0">
                <a:latin typeface="Tahoma" pitchFamily="34" charset="0"/>
                <a:ea typeface="Tahoma" pitchFamily="34" charset="0"/>
                <a:cs typeface="Tahoma" pitchFamily="34" charset="0"/>
              </a:rPr>
              <a:t> </a:t>
            </a:r>
            <a:r>
              <a:rPr lang="pt-BR" kern="0" dirty="0" err="1">
                <a:latin typeface="Tahoma" pitchFamily="34" charset="0"/>
                <a:ea typeface="Tahoma" pitchFamily="34" charset="0"/>
                <a:cs typeface="Tahoma" pitchFamily="34" charset="0"/>
              </a:rPr>
              <a:t>the</a:t>
            </a:r>
            <a:r>
              <a:rPr lang="pt-BR" kern="0" dirty="0">
                <a:latin typeface="Tahoma" pitchFamily="34" charset="0"/>
                <a:ea typeface="Tahoma" pitchFamily="34" charset="0"/>
                <a:cs typeface="Tahoma" pitchFamily="34" charset="0"/>
              </a:rPr>
              <a:t> </a:t>
            </a:r>
            <a:r>
              <a:rPr lang="pt-BR" kern="0" dirty="0" err="1">
                <a:latin typeface="Tahoma" pitchFamily="34" charset="0"/>
                <a:ea typeface="Tahoma" pitchFamily="34" charset="0"/>
                <a:cs typeface="Tahoma" pitchFamily="34" charset="0"/>
              </a:rPr>
              <a:t>confusion</a:t>
            </a:r>
            <a:r>
              <a:rPr lang="pt-BR" kern="0" dirty="0">
                <a:latin typeface="Tahoma" pitchFamily="34" charset="0"/>
                <a:ea typeface="Tahoma" pitchFamily="34" charset="0"/>
                <a:cs typeface="Tahoma" pitchFamily="34" charset="0"/>
              </a:rPr>
              <a:t>?</a:t>
            </a:r>
          </a:p>
          <a:p>
            <a:pPr marL="342900" indent="-342900" algn="just">
              <a:buFont typeface="Wingdings" pitchFamily="2" charset="2"/>
              <a:buAutoNum type="arabicPeriod"/>
              <a:defRPr/>
            </a:pPr>
            <a:r>
              <a:rPr lang="pt-BR" kern="0" dirty="0">
                <a:latin typeface="Tahoma" pitchFamily="34" charset="0"/>
                <a:ea typeface="Tahoma" pitchFamily="34" charset="0"/>
                <a:cs typeface="Tahoma" pitchFamily="34" charset="0"/>
              </a:rPr>
              <a:t>Does </a:t>
            </a:r>
            <a:r>
              <a:rPr lang="pt-BR" kern="0" dirty="0" err="1">
                <a:latin typeface="Tahoma" pitchFamily="34" charset="0"/>
                <a:ea typeface="Tahoma" pitchFamily="34" charset="0"/>
                <a:cs typeface="Tahoma" pitchFamily="34" charset="0"/>
              </a:rPr>
              <a:t>any</a:t>
            </a:r>
            <a:r>
              <a:rPr lang="pt-BR" kern="0" dirty="0">
                <a:latin typeface="Tahoma" pitchFamily="34" charset="0"/>
                <a:ea typeface="Tahoma" pitchFamily="34" charset="0"/>
                <a:cs typeface="Tahoma" pitchFamily="34" charset="0"/>
              </a:rPr>
              <a:t> </a:t>
            </a:r>
            <a:r>
              <a:rPr lang="pt-BR" kern="0" dirty="0" err="1">
                <a:latin typeface="Tahoma" pitchFamily="34" charset="0"/>
                <a:ea typeface="Tahoma" pitchFamily="34" charset="0"/>
                <a:cs typeface="Tahoma" pitchFamily="34" charset="0"/>
              </a:rPr>
              <a:t>of</a:t>
            </a:r>
            <a:r>
              <a:rPr lang="pt-BR" kern="0" dirty="0">
                <a:latin typeface="Tahoma" pitchFamily="34" charset="0"/>
                <a:ea typeface="Tahoma" pitchFamily="34" charset="0"/>
                <a:cs typeface="Tahoma" pitchFamily="34" charset="0"/>
              </a:rPr>
              <a:t> </a:t>
            </a:r>
            <a:r>
              <a:rPr lang="pt-BR" kern="0" dirty="0" err="1">
                <a:latin typeface="Tahoma" pitchFamily="34" charset="0"/>
                <a:ea typeface="Tahoma" pitchFamily="34" charset="0"/>
                <a:cs typeface="Tahoma" pitchFamily="34" charset="0"/>
              </a:rPr>
              <a:t>them</a:t>
            </a:r>
            <a:r>
              <a:rPr lang="pt-BR" kern="0" dirty="0">
                <a:latin typeface="Tahoma" pitchFamily="34" charset="0"/>
                <a:ea typeface="Tahoma" pitchFamily="34" charset="0"/>
                <a:cs typeface="Tahoma" pitchFamily="34" charset="0"/>
              </a:rPr>
              <a:t> show </a:t>
            </a:r>
            <a:r>
              <a:rPr lang="pt-BR" kern="0" dirty="0" err="1">
                <a:latin typeface="Tahoma" pitchFamily="34" charset="0"/>
                <a:ea typeface="Tahoma" pitchFamily="34" charset="0"/>
                <a:cs typeface="Tahoma" pitchFamily="34" charset="0"/>
              </a:rPr>
              <a:t>any</a:t>
            </a:r>
            <a:r>
              <a:rPr lang="pt-BR" kern="0" dirty="0">
                <a:latin typeface="Tahoma" pitchFamily="34" charset="0"/>
                <a:ea typeface="Tahoma" pitchFamily="34" charset="0"/>
                <a:cs typeface="Tahoma" pitchFamily="34" charset="0"/>
              </a:rPr>
              <a:t> </a:t>
            </a:r>
            <a:r>
              <a:rPr lang="pt-BR" kern="0" dirty="0" err="1">
                <a:latin typeface="Tahoma" pitchFamily="34" charset="0"/>
                <a:ea typeface="Tahoma" pitchFamily="34" charset="0"/>
                <a:cs typeface="Tahoma" pitchFamily="34" charset="0"/>
              </a:rPr>
              <a:t>kind</a:t>
            </a:r>
            <a:r>
              <a:rPr lang="pt-BR" kern="0" dirty="0">
                <a:latin typeface="Tahoma" pitchFamily="34" charset="0"/>
                <a:ea typeface="Tahoma" pitchFamily="34" charset="0"/>
                <a:cs typeface="Tahoma" pitchFamily="34" charset="0"/>
              </a:rPr>
              <a:t> </a:t>
            </a:r>
            <a:r>
              <a:rPr lang="pt-BR" kern="0" dirty="0" err="1">
                <a:latin typeface="Tahoma" pitchFamily="34" charset="0"/>
                <a:ea typeface="Tahoma" pitchFamily="34" charset="0"/>
                <a:cs typeface="Tahoma" pitchFamily="34" charset="0"/>
              </a:rPr>
              <a:t>of</a:t>
            </a:r>
            <a:r>
              <a:rPr lang="pt-BR" kern="0" dirty="0">
                <a:latin typeface="Tahoma" pitchFamily="34" charset="0"/>
                <a:ea typeface="Tahoma" pitchFamily="34" charset="0"/>
                <a:cs typeface="Tahoma" pitchFamily="34" charset="0"/>
              </a:rPr>
              <a:t> </a:t>
            </a:r>
            <a:r>
              <a:rPr lang="pt-BR" kern="0" dirty="0" err="1">
                <a:latin typeface="Tahoma" pitchFamily="34" charset="0"/>
                <a:ea typeface="Tahoma" pitchFamily="34" charset="0"/>
                <a:cs typeface="Tahoma" pitchFamily="34" charset="0"/>
              </a:rPr>
              <a:t>resistance</a:t>
            </a:r>
            <a:r>
              <a:rPr lang="pt-BR" kern="0" dirty="0">
                <a:latin typeface="Tahoma" pitchFamily="34" charset="0"/>
                <a:ea typeface="Tahoma" pitchFamily="34" charset="0"/>
                <a:cs typeface="Tahoma" pitchFamily="34" charset="0"/>
              </a:rPr>
              <a:t>?</a:t>
            </a:r>
            <a:endParaRPr lang="pt-BR" b="1" kern="0" dirty="0">
              <a:cs typeface="Arial" charset="0"/>
            </a:endParaRPr>
          </a:p>
          <a:p>
            <a:pPr marL="342900" indent="-342900" algn="just">
              <a:lnSpc>
                <a:spcPct val="120000"/>
              </a:lnSpc>
              <a:spcBef>
                <a:spcPct val="20000"/>
              </a:spcBef>
              <a:defRPr/>
            </a:pPr>
            <a:endParaRPr lang="pt-BR" b="1" kern="0" dirty="0">
              <a:cs typeface="Arial" charset="0"/>
            </a:endParaRPr>
          </a:p>
          <a:p>
            <a:pPr marL="342900" indent="-342900" algn="just">
              <a:lnSpc>
                <a:spcPct val="120000"/>
              </a:lnSpc>
              <a:spcBef>
                <a:spcPct val="20000"/>
              </a:spcBef>
              <a:defRPr/>
            </a:pPr>
            <a:endParaRPr lang="pt-BR" b="1" kern="0" dirty="0">
              <a:cs typeface="Arial" charset="0"/>
            </a:endParaRPr>
          </a:p>
          <a:p>
            <a:pPr marL="342900" indent="-342900" algn="just">
              <a:lnSpc>
                <a:spcPct val="120000"/>
              </a:lnSpc>
              <a:spcBef>
                <a:spcPct val="20000"/>
              </a:spcBef>
              <a:defRPr/>
            </a:pPr>
            <a:endParaRPr lang="pt-BR" b="1" kern="0" dirty="0">
              <a:cs typeface="Arial" charset="0"/>
            </a:endParaRPr>
          </a:p>
        </p:txBody>
      </p:sp>
      <p:sp>
        <p:nvSpPr>
          <p:cNvPr id="6" name="CaixaDeTexto 5">
            <a:extLst>
              <a:ext uri="{FF2B5EF4-FFF2-40B4-BE49-F238E27FC236}">
                <a16:creationId xmlns:a16="http://schemas.microsoft.com/office/drawing/2014/main" id="{DB2455E6-D011-4848-B2C7-B55DBCAAAA21}"/>
              </a:ext>
            </a:extLst>
          </p:cNvPr>
          <p:cNvSpPr txBox="1">
            <a:spLocks noChangeArrowheads="1"/>
          </p:cNvSpPr>
          <p:nvPr/>
        </p:nvSpPr>
        <p:spPr bwMode="auto">
          <a:xfrm>
            <a:off x="1558926" y="3789363"/>
            <a:ext cx="9432925" cy="2724150"/>
          </a:xfrm>
          <a:prstGeom prst="rect">
            <a:avLst/>
          </a:prstGeom>
          <a:noFill/>
          <a:ln w="9525">
            <a:noFill/>
            <a:miter lim="800000"/>
            <a:headEnd/>
            <a:tailEnd/>
          </a:ln>
        </p:spPr>
        <p:txBody>
          <a:bodyPr>
            <a:spAutoFit/>
          </a:bodyPr>
          <a:lstStyle/>
          <a:p>
            <a:pPr marL="342900" indent="-342900">
              <a:defRPr/>
            </a:pPr>
            <a:r>
              <a:rPr lang="pt-BR" b="1" dirty="0">
                <a:latin typeface="Tahoma" pitchFamily="34" charset="0"/>
                <a:cs typeface="Tahoma" pitchFamily="34" charset="0"/>
              </a:rPr>
              <a:t>PART 3</a:t>
            </a:r>
            <a:r>
              <a:rPr lang="pt-BR" dirty="0">
                <a:latin typeface="Tahoma" pitchFamily="34" charset="0"/>
                <a:cs typeface="Tahoma" pitchFamily="34" charset="0"/>
              </a:rPr>
              <a:t>:</a:t>
            </a:r>
          </a:p>
          <a:p>
            <a:pPr marL="342900" indent="-342900">
              <a:buFontTx/>
              <a:buAutoNum type="arabicPeriod"/>
              <a:defRPr/>
            </a:pPr>
            <a:r>
              <a:rPr lang="pt-BR" dirty="0">
                <a:latin typeface="Tahoma" pitchFamily="34" charset="0"/>
                <a:cs typeface="Tahoma" pitchFamily="34" charset="0"/>
              </a:rPr>
              <a:t>Um dos falantes deve se adaptar à linguagem do outro? Se sim, qual deles?</a:t>
            </a:r>
          </a:p>
          <a:p>
            <a:pPr marL="342900" indent="-342900">
              <a:buFontTx/>
              <a:buAutoNum type="arabicPeriod"/>
              <a:defRPr/>
            </a:pPr>
            <a:r>
              <a:rPr lang="pt-BR" dirty="0">
                <a:latin typeface="Tahoma" pitchFamily="34" charset="0"/>
                <a:cs typeface="Tahoma" pitchFamily="34" charset="0"/>
              </a:rPr>
              <a:t>Pode-se dizer que um dos falantes fala “errado”? Se sim, qual dos dois?</a:t>
            </a:r>
          </a:p>
          <a:p>
            <a:pPr marL="342900" indent="-342900">
              <a:buFontTx/>
              <a:buAutoNum type="arabicPeriod"/>
              <a:defRPr/>
            </a:pPr>
            <a:r>
              <a:rPr lang="pt-BR" dirty="0">
                <a:latin typeface="Tahoma" pitchFamily="34" charset="0"/>
                <a:cs typeface="Tahoma" pitchFamily="34" charset="0"/>
              </a:rPr>
              <a:t>Você acha que um dos falantes deve corrigir o outro? Por que (não)?</a:t>
            </a:r>
          </a:p>
          <a:p>
            <a:pPr marL="342900" indent="-342900">
              <a:buFontTx/>
              <a:buAutoNum type="arabicPeriod"/>
              <a:defRPr/>
            </a:pPr>
            <a:r>
              <a:rPr lang="pt-BR" dirty="0">
                <a:latin typeface="Tahoma" pitchFamily="34" charset="0"/>
                <a:cs typeface="Tahoma" pitchFamily="34" charset="0"/>
              </a:rPr>
              <a:t>Você já passou por alguma situação parecida? Como foi?</a:t>
            </a:r>
          </a:p>
          <a:p>
            <a:pPr marL="342900" indent="-342900">
              <a:defRPr/>
            </a:pPr>
            <a:endParaRPr lang="pt-BR" dirty="0">
              <a:latin typeface="Tahoma" pitchFamily="34" charset="0"/>
              <a:cs typeface="Tahoma" pitchFamily="34" charset="0"/>
            </a:endParaRPr>
          </a:p>
          <a:p>
            <a:pPr marL="342900" indent="-342900">
              <a:defRPr/>
            </a:pPr>
            <a:r>
              <a:rPr lang="pt-BR" sz="1500" dirty="0">
                <a:latin typeface="Arial Narrow" pitchFamily="34" charset="0"/>
                <a:cs typeface="Arial" charset="0"/>
              </a:rPr>
              <a:t>Baseado em:</a:t>
            </a:r>
            <a:r>
              <a:rPr lang="pt-BR" sz="1500" i="1" dirty="0">
                <a:latin typeface="Arial Narrow" pitchFamily="34" charset="0"/>
                <a:cs typeface="Arial" charset="0"/>
              </a:rPr>
              <a:t> </a:t>
            </a:r>
          </a:p>
          <a:p>
            <a:pPr>
              <a:defRPr/>
            </a:pPr>
            <a:r>
              <a:rPr lang="pt-BR" sz="1600" dirty="0">
                <a:latin typeface="Arial Narrow" pitchFamily="34" charset="0"/>
                <a:cs typeface="Arial" charset="0"/>
              </a:rPr>
              <a:t>Monte Mór, W. </a:t>
            </a:r>
            <a:r>
              <a:rPr lang="pt-BR" sz="1600" i="1" dirty="0">
                <a:latin typeface="Arial Narrow" pitchFamily="34" charset="0"/>
                <a:cs typeface="Arial" charset="0"/>
              </a:rPr>
              <a:t>Caderno de Orientações Didáticas para EJA – Inglês</a:t>
            </a:r>
            <a:r>
              <a:rPr lang="pt-BR" sz="1600" dirty="0">
                <a:latin typeface="Arial Narrow" pitchFamily="34" charset="0"/>
                <a:cs typeface="Arial" charset="0"/>
              </a:rPr>
              <a:t>. São Paulo: Secretaria Municipal de Educação, 2010. Disponível em &lt;http://portalsme.prefeitura.sp.gov.br/Projetos/BibliPed/Documentos/publicacoes/orienta_ing_portal.pdf&gt;</a:t>
            </a:r>
          </a:p>
          <a:p>
            <a:pPr marL="342900" indent="-342900">
              <a:defRPr/>
            </a:pPr>
            <a:r>
              <a:rPr lang="pt-BR" sz="1600" dirty="0">
                <a:latin typeface="Arial Narrow" pitchFamily="34" charset="0"/>
                <a:cs typeface="Arial" charset="0"/>
              </a:rPr>
              <a:t>Acesso 15 Abril 2011.</a:t>
            </a:r>
            <a:r>
              <a:rPr lang="pt-BR" sz="1600" dirty="0">
                <a:latin typeface="Tahoma" pitchFamily="34" charset="0"/>
                <a:cs typeface="Tahoma" pitchFamily="34" charset="0"/>
              </a:rPr>
              <a:t> </a:t>
            </a:r>
          </a:p>
        </p:txBody>
      </p:sp>
      <p:pic>
        <p:nvPicPr>
          <p:cNvPr id="53253" name="Picture 2" descr="http://www.toonpool.com/user/1107/files/misunderstanding_171975.jpg">
            <a:extLst>
              <a:ext uri="{FF2B5EF4-FFF2-40B4-BE49-F238E27FC236}">
                <a16:creationId xmlns:a16="http://schemas.microsoft.com/office/drawing/2014/main" id="{C718DD85-5793-4BA0-84DE-539AA36FA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4" y="1125538"/>
            <a:ext cx="266382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46512-60A5-4E0C-9D5C-C50D3953D727}"/>
              </a:ext>
            </a:extLst>
          </p:cNvPr>
          <p:cNvSpPr>
            <a:spLocks noGrp="1"/>
          </p:cNvSpPr>
          <p:nvPr>
            <p:ph type="title"/>
          </p:nvPr>
        </p:nvSpPr>
        <p:spPr>
          <a:xfrm>
            <a:off x="674237" y="828674"/>
            <a:ext cx="3657600" cy="4672014"/>
          </a:xfrm>
        </p:spPr>
        <p:txBody>
          <a:bodyPr vert="horz" lIns="91440" tIns="45720" rIns="91440" bIns="45720" rtlCol="0" anchor="b">
            <a:normAutofit/>
          </a:bodyPr>
          <a:lstStyle/>
          <a:p>
            <a:pPr algn="ctr"/>
            <a:r>
              <a:rPr lang="en-US" sz="3700" b="1" kern="1200" dirty="0">
                <a:solidFill>
                  <a:schemeClr val="tx1"/>
                </a:solidFill>
                <a:latin typeface="+mj-lt"/>
                <a:ea typeface="+mj-ea"/>
                <a:cs typeface="+mj-cs"/>
              </a:rPr>
              <a:t>Other perspectives: GLOCAL LANGUAGES</a:t>
            </a:r>
          </a:p>
        </p:txBody>
      </p:sp>
      <p:pic>
        <p:nvPicPr>
          <p:cNvPr id="5" name="Imagem 4">
            <a:extLst>
              <a:ext uri="{FF2B5EF4-FFF2-40B4-BE49-F238E27FC236}">
                <a16:creationId xmlns:a16="http://schemas.microsoft.com/office/drawing/2014/main" id="{8B14F334-A973-44A8-9758-2ADF83C9F4CC}"/>
              </a:ext>
            </a:extLst>
          </p:cNvPr>
          <p:cNvPicPr>
            <a:picLocks noChangeAspect="1"/>
          </p:cNvPicPr>
          <p:nvPr/>
        </p:nvPicPr>
        <p:blipFill rotWithShape="1">
          <a:blip r:embed="rId2"/>
          <a:srcRect l="22497" t="15820" r="44376" b="5593"/>
          <a:stretch/>
        </p:blipFill>
        <p:spPr>
          <a:xfrm>
            <a:off x="6227085" y="492573"/>
            <a:ext cx="4407019" cy="5880796"/>
          </a:xfrm>
          <a:prstGeom prst="rect">
            <a:avLst/>
          </a:prstGeom>
        </p:spPr>
      </p:pic>
    </p:spTree>
    <p:extLst>
      <p:ext uri="{BB962C8B-B14F-4D97-AF65-F5344CB8AC3E}">
        <p14:creationId xmlns:p14="http://schemas.microsoft.com/office/powerpoint/2010/main" val="268793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232F8F6A-031E-4805-87AC-2EE930EBA1AA}"/>
              </a:ext>
            </a:extLst>
          </p:cNvPr>
          <p:cNvPicPr>
            <a:picLocks noGrp="1" noChangeAspect="1"/>
          </p:cNvPicPr>
          <p:nvPr>
            <p:ph idx="1"/>
          </p:nvPr>
        </p:nvPicPr>
        <p:blipFill rotWithShape="1">
          <a:blip r:embed="rId2"/>
          <a:srcRect t="29177" r="26385" b="4463"/>
          <a:stretch/>
        </p:blipFill>
        <p:spPr>
          <a:xfrm>
            <a:off x="1838977" y="-20953"/>
            <a:ext cx="8975189" cy="4551026"/>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ítulo 1">
            <a:extLst>
              <a:ext uri="{FF2B5EF4-FFF2-40B4-BE49-F238E27FC236}">
                <a16:creationId xmlns:a16="http://schemas.microsoft.com/office/drawing/2014/main" id="{49200D07-A229-4CB0-A1EC-8D19D28F6CD8}"/>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DISCUSSIONS ON ELF IN BRAZIL/USP</a:t>
            </a:r>
          </a:p>
        </p:txBody>
      </p:sp>
    </p:spTree>
    <p:extLst>
      <p:ext uri="{BB962C8B-B14F-4D97-AF65-F5344CB8AC3E}">
        <p14:creationId xmlns:p14="http://schemas.microsoft.com/office/powerpoint/2010/main" val="421426681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E932EB-1E9B-46A4-8D83-920D89E03F5E}"/>
              </a:ext>
            </a:extLst>
          </p:cNvPr>
          <p:cNvSpPr>
            <a:spLocks noGrp="1"/>
          </p:cNvSpPr>
          <p:nvPr>
            <p:ph type="title"/>
          </p:nvPr>
        </p:nvSpPr>
        <p:spPr/>
        <p:txBody>
          <a:bodyPr/>
          <a:lstStyle/>
          <a:p>
            <a:r>
              <a:rPr lang="pt-BR" dirty="0"/>
              <a:t>GUILHERME ‘ s critique</a:t>
            </a:r>
          </a:p>
        </p:txBody>
      </p:sp>
      <p:pic>
        <p:nvPicPr>
          <p:cNvPr id="4" name="Espaço Reservado para Conteúdo 3">
            <a:extLst>
              <a:ext uri="{FF2B5EF4-FFF2-40B4-BE49-F238E27FC236}">
                <a16:creationId xmlns:a16="http://schemas.microsoft.com/office/drawing/2014/main" id="{056A97D9-3B29-4CFF-9C16-F3F63B34D321}"/>
              </a:ext>
            </a:extLst>
          </p:cNvPr>
          <p:cNvPicPr>
            <a:picLocks noGrp="1" noChangeAspect="1"/>
          </p:cNvPicPr>
          <p:nvPr>
            <p:ph idx="1"/>
          </p:nvPr>
        </p:nvPicPr>
        <p:blipFill rotWithShape="1">
          <a:blip r:embed="rId2"/>
          <a:srcRect l="13155" t="44756" r="31372" b="15412"/>
          <a:stretch/>
        </p:blipFill>
        <p:spPr>
          <a:xfrm>
            <a:off x="1294227" y="1744394"/>
            <a:ext cx="9523827" cy="3844804"/>
          </a:xfrm>
          <a:prstGeom prst="rect">
            <a:avLst/>
          </a:prstGeom>
        </p:spPr>
      </p:pic>
    </p:spTree>
    <p:extLst>
      <p:ext uri="{BB962C8B-B14F-4D97-AF65-F5344CB8AC3E}">
        <p14:creationId xmlns:p14="http://schemas.microsoft.com/office/powerpoint/2010/main" val="3372966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DABB2-BA79-4152-A2C8-FBCDD9376318}"/>
              </a:ext>
            </a:extLst>
          </p:cNvPr>
          <p:cNvSpPr>
            <a:spLocks noGrp="1"/>
          </p:cNvSpPr>
          <p:nvPr>
            <p:ph type="title"/>
          </p:nvPr>
        </p:nvSpPr>
        <p:spPr>
          <a:xfrm>
            <a:off x="838200" y="5529884"/>
            <a:ext cx="8078342" cy="1096331"/>
          </a:xfrm>
          <a:prstGeom prst="ellipse">
            <a:avLst/>
          </a:prstGeom>
        </p:spPr>
        <p:txBody>
          <a:bodyPr>
            <a:normAutofit/>
          </a:bodyPr>
          <a:lstStyle/>
          <a:p>
            <a:endParaRPr lang="pt-BR" sz="2400" dirty="0"/>
          </a:p>
        </p:txBody>
      </p:sp>
      <p:graphicFrame>
        <p:nvGraphicFramePr>
          <p:cNvPr id="6" name="Espaço Reservado para Conteúdo 2">
            <a:extLst>
              <a:ext uri="{FF2B5EF4-FFF2-40B4-BE49-F238E27FC236}">
                <a16:creationId xmlns:a16="http://schemas.microsoft.com/office/drawing/2014/main" id="{815DD5BA-F64D-41F0-9EFB-871633A67E8A}"/>
              </a:ext>
            </a:extLst>
          </p:cNvPr>
          <p:cNvGraphicFramePr>
            <a:graphicFrameLocks noGrp="1"/>
          </p:cNvGraphicFramePr>
          <p:nvPr>
            <p:ph idx="1"/>
          </p:nvPr>
        </p:nvGraphicFramePr>
        <p:xfrm>
          <a:off x="0" y="0"/>
          <a:ext cx="12192000" cy="5529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135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AF199E-E30B-4E54-82ED-94D7F9854680}"/>
              </a:ext>
            </a:extLst>
          </p:cNvPr>
          <p:cNvSpPr>
            <a:spLocks noGrp="1"/>
          </p:cNvSpPr>
          <p:nvPr>
            <p:ph type="title"/>
          </p:nvPr>
        </p:nvSpPr>
        <p:spPr>
          <a:xfrm>
            <a:off x="1066800" y="642594"/>
            <a:ext cx="10058400" cy="1371600"/>
          </a:xfrm>
        </p:spPr>
        <p:txBody>
          <a:bodyPr>
            <a:normAutofit/>
          </a:bodyPr>
          <a:lstStyle/>
          <a:p>
            <a:pPr algn="ctr"/>
            <a:r>
              <a:rPr lang="pt-BR" dirty="0" err="1"/>
              <a:t>Outline</a:t>
            </a:r>
            <a:r>
              <a:rPr lang="pt-BR" dirty="0"/>
              <a:t>:</a:t>
            </a:r>
            <a:endParaRPr lang="pt-BR"/>
          </a:p>
        </p:txBody>
      </p:sp>
      <p:graphicFrame>
        <p:nvGraphicFramePr>
          <p:cNvPr id="5" name="Espaço Reservado para Conteúdo 2">
            <a:extLst>
              <a:ext uri="{FF2B5EF4-FFF2-40B4-BE49-F238E27FC236}">
                <a16:creationId xmlns:a16="http://schemas.microsoft.com/office/drawing/2014/main" id="{6706A7DC-7DC9-425F-B07B-8D025CE81960}"/>
              </a:ext>
            </a:extLst>
          </p:cNvPr>
          <p:cNvGraphicFramePr>
            <a:graphicFrameLocks noGrp="1"/>
          </p:cNvGraphicFramePr>
          <p:nvPr>
            <p:ph idx="1"/>
            <p:extLst>
              <p:ext uri="{D42A27DB-BD31-4B8C-83A1-F6EECF244321}">
                <p14:modId xmlns:p14="http://schemas.microsoft.com/office/powerpoint/2010/main" val="3703141058"/>
              </p:ext>
            </p:extLst>
          </p:nvPr>
        </p:nvGraphicFramePr>
        <p:xfrm>
          <a:off x="703385" y="1631852"/>
          <a:ext cx="10861843" cy="4583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4816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32F1C5-BE2C-44BE-B258-38D153EC9E38}"/>
              </a:ext>
            </a:extLst>
          </p:cNvPr>
          <p:cNvSpPr>
            <a:spLocks noGrp="1"/>
          </p:cNvSpPr>
          <p:nvPr>
            <p:ph type="title"/>
          </p:nvPr>
        </p:nvSpPr>
        <p:spPr/>
        <p:txBody>
          <a:bodyPr>
            <a:normAutofit fontScale="90000"/>
          </a:bodyPr>
          <a:lstStyle/>
          <a:p>
            <a:r>
              <a:rPr lang="pt-BR" dirty="0"/>
              <a:t>IN EDUCATION...</a:t>
            </a:r>
            <a:br>
              <a:rPr lang="pt-BR" dirty="0"/>
            </a:br>
            <a:r>
              <a:rPr lang="pt-BR" dirty="0"/>
              <a:t>IN THE CLASSROOM</a:t>
            </a:r>
          </a:p>
        </p:txBody>
      </p:sp>
      <p:sp>
        <p:nvSpPr>
          <p:cNvPr id="3" name="Espaço Reservado para Conteúdo 2">
            <a:extLst>
              <a:ext uri="{FF2B5EF4-FFF2-40B4-BE49-F238E27FC236}">
                <a16:creationId xmlns:a16="http://schemas.microsoft.com/office/drawing/2014/main" id="{C1558083-AAAF-4AC2-912D-77C431B55814}"/>
              </a:ext>
            </a:extLst>
          </p:cNvPr>
          <p:cNvSpPr>
            <a:spLocks noGrp="1"/>
          </p:cNvSpPr>
          <p:nvPr>
            <p:ph idx="1"/>
          </p:nvPr>
        </p:nvSpPr>
        <p:spPr/>
        <p:txBody>
          <a:bodyPr>
            <a:normAutofit lnSpcReduction="10000"/>
          </a:bodyPr>
          <a:lstStyle/>
          <a:p>
            <a:r>
              <a:rPr lang="pt-BR" b="1" dirty="0"/>
              <a:t>NON CONTEXTUALIZED PRACTICES</a:t>
            </a:r>
          </a:p>
          <a:p>
            <a:endParaRPr lang="pt-BR" b="1" dirty="0"/>
          </a:p>
          <a:p>
            <a:r>
              <a:rPr lang="pt-BR" b="1" dirty="0"/>
              <a:t>PRONUNCIATION FOR PRONUNCIATION</a:t>
            </a:r>
          </a:p>
          <a:p>
            <a:endParaRPr lang="pt-BR" b="1" dirty="0"/>
          </a:p>
          <a:p>
            <a:r>
              <a:rPr lang="pt-BR" b="1" dirty="0"/>
              <a:t>MEMORIZATION</a:t>
            </a:r>
          </a:p>
          <a:p>
            <a:r>
              <a:rPr lang="pt-BR" b="1" dirty="0"/>
              <a:t>MECHANIC</a:t>
            </a:r>
          </a:p>
          <a:p>
            <a:r>
              <a:rPr lang="pt-BR" b="1" dirty="0"/>
              <a:t>NON CONTEXTUAL...</a:t>
            </a:r>
          </a:p>
          <a:p>
            <a:r>
              <a:rPr lang="pt-BR" b="1" dirty="0"/>
              <a:t>NOT MEANINGFUL</a:t>
            </a:r>
          </a:p>
          <a:p>
            <a:endParaRPr lang="pt-BR" b="1" dirty="0"/>
          </a:p>
          <a:p>
            <a:r>
              <a:rPr lang="pt-BR" b="1" dirty="0"/>
              <a:t>STUDENTS WILL FORGET RIGHT AFTER CLASS</a:t>
            </a:r>
          </a:p>
        </p:txBody>
      </p:sp>
    </p:spTree>
    <p:extLst>
      <p:ext uri="{BB962C8B-B14F-4D97-AF65-F5344CB8AC3E}">
        <p14:creationId xmlns:p14="http://schemas.microsoft.com/office/powerpoint/2010/main" val="355517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197B41-75B8-8A47-816A-9D7CAC218AA7}"/>
              </a:ext>
            </a:extLst>
          </p:cNvPr>
          <p:cNvSpPr txBox="1"/>
          <p:nvPr/>
        </p:nvSpPr>
        <p:spPr>
          <a:xfrm>
            <a:off x="519545" y="550718"/>
            <a:ext cx="3657600" cy="830997"/>
          </a:xfrm>
          <a:prstGeom prst="rect">
            <a:avLst/>
          </a:prstGeom>
          <a:noFill/>
        </p:spPr>
        <p:txBody>
          <a:bodyPr wrap="square" rtlCol="0">
            <a:spAutoFit/>
          </a:bodyPr>
          <a:lstStyle/>
          <a:p>
            <a:r>
              <a:rPr lang="en-US" sz="2400" dirty="0">
                <a:latin typeface="Avenir Light" panose="020B0402020203020204" pitchFamily="34" charset="77"/>
              </a:rPr>
              <a:t>Let’s start by having you take  a phonics test…</a:t>
            </a:r>
          </a:p>
        </p:txBody>
      </p:sp>
      <p:pic>
        <p:nvPicPr>
          <p:cNvPr id="4" name="Picture 3">
            <a:extLst>
              <a:ext uri="{FF2B5EF4-FFF2-40B4-BE49-F238E27FC236}">
                <a16:creationId xmlns:a16="http://schemas.microsoft.com/office/drawing/2014/main" id="{4DF02227-6380-0945-ADC6-9E4E3ADFE58C}"/>
              </a:ext>
            </a:extLst>
          </p:cNvPr>
          <p:cNvPicPr>
            <a:picLocks noChangeAspect="1"/>
          </p:cNvPicPr>
          <p:nvPr/>
        </p:nvPicPr>
        <p:blipFill rotWithShape="1">
          <a:blip r:embed="rId2"/>
          <a:srcRect l="7845" t="2576" r="3064" b="3788"/>
          <a:stretch/>
        </p:blipFill>
        <p:spPr>
          <a:xfrm>
            <a:off x="4862945" y="0"/>
            <a:ext cx="4894119" cy="6858426"/>
          </a:xfrm>
          <a:prstGeom prst="rect">
            <a:avLst/>
          </a:prstGeom>
        </p:spPr>
      </p:pic>
    </p:spTree>
    <p:extLst>
      <p:ext uri="{BB962C8B-B14F-4D97-AF65-F5344CB8AC3E}">
        <p14:creationId xmlns:p14="http://schemas.microsoft.com/office/powerpoint/2010/main" val="205683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27CEC1-C064-2D40-A16A-10EC7012B771}"/>
              </a:ext>
            </a:extLst>
          </p:cNvPr>
          <p:cNvSpPr txBox="1"/>
          <p:nvPr/>
        </p:nvSpPr>
        <p:spPr>
          <a:xfrm>
            <a:off x="232487" y="322118"/>
            <a:ext cx="6813212" cy="461665"/>
          </a:xfrm>
          <a:prstGeom prst="rect">
            <a:avLst/>
          </a:prstGeom>
          <a:noFill/>
        </p:spPr>
        <p:txBody>
          <a:bodyPr wrap="none" rtlCol="0">
            <a:spAutoFit/>
          </a:bodyPr>
          <a:lstStyle/>
          <a:p>
            <a:r>
              <a:rPr lang="en-US" sz="2400" dirty="0">
                <a:latin typeface="Avenir Light" panose="020B0402020203020204" pitchFamily="34" charset="77"/>
              </a:rPr>
              <a:t>Now let’s learn phonics so we can pass that test. </a:t>
            </a:r>
          </a:p>
        </p:txBody>
      </p:sp>
      <p:pic>
        <p:nvPicPr>
          <p:cNvPr id="4" name="Picture 3">
            <a:extLst>
              <a:ext uri="{FF2B5EF4-FFF2-40B4-BE49-F238E27FC236}">
                <a16:creationId xmlns:a16="http://schemas.microsoft.com/office/drawing/2014/main" id="{0D9D1649-DB80-AC4A-93D9-D234ABB5F233}"/>
              </a:ext>
            </a:extLst>
          </p:cNvPr>
          <p:cNvPicPr>
            <a:picLocks noChangeAspect="1"/>
          </p:cNvPicPr>
          <p:nvPr/>
        </p:nvPicPr>
        <p:blipFill rotWithShape="1">
          <a:blip r:embed="rId2"/>
          <a:srcRect r="7710"/>
          <a:stretch/>
        </p:blipFill>
        <p:spPr>
          <a:xfrm>
            <a:off x="232487" y="1184564"/>
            <a:ext cx="3617724" cy="5226626"/>
          </a:xfrm>
          <a:prstGeom prst="rect">
            <a:avLst/>
          </a:prstGeom>
        </p:spPr>
      </p:pic>
      <p:pic>
        <p:nvPicPr>
          <p:cNvPr id="6" name="Picture 5">
            <a:extLst>
              <a:ext uri="{FF2B5EF4-FFF2-40B4-BE49-F238E27FC236}">
                <a16:creationId xmlns:a16="http://schemas.microsoft.com/office/drawing/2014/main" id="{0F9B1711-3DB3-0C45-8DC6-34A483C4595C}"/>
              </a:ext>
            </a:extLst>
          </p:cNvPr>
          <p:cNvPicPr>
            <a:picLocks noChangeAspect="1"/>
          </p:cNvPicPr>
          <p:nvPr/>
        </p:nvPicPr>
        <p:blipFill>
          <a:blip r:embed="rId3"/>
          <a:stretch>
            <a:fillRect/>
          </a:stretch>
        </p:blipFill>
        <p:spPr>
          <a:xfrm>
            <a:off x="3969052" y="1184563"/>
            <a:ext cx="3919971" cy="5226627"/>
          </a:xfrm>
          <a:prstGeom prst="rect">
            <a:avLst/>
          </a:prstGeom>
        </p:spPr>
      </p:pic>
      <p:pic>
        <p:nvPicPr>
          <p:cNvPr id="8" name="Picture 7">
            <a:extLst>
              <a:ext uri="{FF2B5EF4-FFF2-40B4-BE49-F238E27FC236}">
                <a16:creationId xmlns:a16="http://schemas.microsoft.com/office/drawing/2014/main" id="{797514F5-3E8E-DE49-9ADB-34892628BC67}"/>
              </a:ext>
            </a:extLst>
          </p:cNvPr>
          <p:cNvPicPr>
            <a:picLocks noChangeAspect="1"/>
          </p:cNvPicPr>
          <p:nvPr/>
        </p:nvPicPr>
        <p:blipFill>
          <a:blip r:embed="rId4"/>
          <a:stretch>
            <a:fillRect/>
          </a:stretch>
        </p:blipFill>
        <p:spPr>
          <a:xfrm>
            <a:off x="8126706" y="1184563"/>
            <a:ext cx="3919970" cy="5226627"/>
          </a:xfrm>
          <a:prstGeom prst="rect">
            <a:avLst/>
          </a:prstGeom>
        </p:spPr>
      </p:pic>
    </p:spTree>
    <p:extLst>
      <p:ext uri="{BB962C8B-B14F-4D97-AF65-F5344CB8AC3E}">
        <p14:creationId xmlns:p14="http://schemas.microsoft.com/office/powerpoint/2010/main" val="608848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D30662-4C30-A741-8018-A7F0DAC715DE}"/>
              </a:ext>
            </a:extLst>
          </p:cNvPr>
          <p:cNvPicPr>
            <a:picLocks noChangeAspect="1"/>
          </p:cNvPicPr>
          <p:nvPr/>
        </p:nvPicPr>
        <p:blipFill rotWithShape="1">
          <a:blip r:embed="rId2"/>
          <a:srcRect l="47538" t="42425" r="2702" b="4544"/>
          <a:stretch/>
        </p:blipFill>
        <p:spPr>
          <a:xfrm>
            <a:off x="3345873" y="313625"/>
            <a:ext cx="7710054" cy="6161002"/>
          </a:xfrm>
          <a:prstGeom prst="rect">
            <a:avLst/>
          </a:prstGeom>
        </p:spPr>
      </p:pic>
      <p:sp>
        <p:nvSpPr>
          <p:cNvPr id="3" name="TextBox 2">
            <a:extLst>
              <a:ext uri="{FF2B5EF4-FFF2-40B4-BE49-F238E27FC236}">
                <a16:creationId xmlns:a16="http://schemas.microsoft.com/office/drawing/2014/main" id="{862A5F2A-7814-D149-9CEE-8CA88629ED82}"/>
              </a:ext>
            </a:extLst>
          </p:cNvPr>
          <p:cNvSpPr txBox="1"/>
          <p:nvPr/>
        </p:nvSpPr>
        <p:spPr>
          <a:xfrm>
            <a:off x="405246" y="394855"/>
            <a:ext cx="2119746" cy="646331"/>
          </a:xfrm>
          <a:prstGeom prst="rect">
            <a:avLst/>
          </a:prstGeom>
          <a:noFill/>
        </p:spPr>
        <p:txBody>
          <a:bodyPr wrap="square" rtlCol="0">
            <a:spAutoFit/>
          </a:bodyPr>
          <a:lstStyle/>
          <a:p>
            <a:r>
              <a:rPr lang="en-US" dirty="0"/>
              <a:t>Putting the words into sentences, now</a:t>
            </a:r>
          </a:p>
        </p:txBody>
      </p:sp>
    </p:spTree>
    <p:extLst>
      <p:ext uri="{BB962C8B-B14F-4D97-AF65-F5344CB8AC3E}">
        <p14:creationId xmlns:p14="http://schemas.microsoft.com/office/powerpoint/2010/main" val="255119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DF9EA-4342-2148-A18F-66B7FADCE9B1}"/>
              </a:ext>
            </a:extLst>
          </p:cNvPr>
          <p:cNvPicPr>
            <a:picLocks noChangeAspect="1"/>
          </p:cNvPicPr>
          <p:nvPr/>
        </p:nvPicPr>
        <p:blipFill rotWithShape="1">
          <a:blip r:embed="rId2"/>
          <a:srcRect l="-1023" t="26514" r="1023" b="21060"/>
          <a:stretch/>
        </p:blipFill>
        <p:spPr>
          <a:xfrm>
            <a:off x="-187037" y="0"/>
            <a:ext cx="10068961" cy="3958934"/>
          </a:xfrm>
          <a:prstGeom prst="rect">
            <a:avLst/>
          </a:prstGeom>
        </p:spPr>
      </p:pic>
      <p:pic>
        <p:nvPicPr>
          <p:cNvPr id="5" name="Picture 4">
            <a:extLst>
              <a:ext uri="{FF2B5EF4-FFF2-40B4-BE49-F238E27FC236}">
                <a16:creationId xmlns:a16="http://schemas.microsoft.com/office/drawing/2014/main" id="{8A17024E-0B36-414A-8067-A99A44F4CB04}"/>
              </a:ext>
            </a:extLst>
          </p:cNvPr>
          <p:cNvPicPr>
            <a:picLocks noChangeAspect="1"/>
          </p:cNvPicPr>
          <p:nvPr/>
        </p:nvPicPr>
        <p:blipFill rotWithShape="1">
          <a:blip r:embed="rId3"/>
          <a:srcRect l="-1085" t="43181" r="49508" b="6062"/>
          <a:stretch/>
        </p:blipFill>
        <p:spPr>
          <a:xfrm>
            <a:off x="7471065" y="3374489"/>
            <a:ext cx="4720936" cy="3483511"/>
          </a:xfrm>
          <a:prstGeom prst="rect">
            <a:avLst/>
          </a:prstGeom>
        </p:spPr>
      </p:pic>
    </p:spTree>
    <p:extLst>
      <p:ext uri="{BB962C8B-B14F-4D97-AF65-F5344CB8AC3E}">
        <p14:creationId xmlns:p14="http://schemas.microsoft.com/office/powerpoint/2010/main" val="3811719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0B9A0-EDC7-C24A-A459-367B8E4593AD}"/>
              </a:ext>
            </a:extLst>
          </p:cNvPr>
          <p:cNvPicPr>
            <a:picLocks noChangeAspect="1"/>
          </p:cNvPicPr>
          <p:nvPr/>
        </p:nvPicPr>
        <p:blipFill rotWithShape="1">
          <a:blip r:embed="rId2"/>
          <a:srcRect l="966" t="29091" r="1534" b="20909"/>
          <a:stretch/>
        </p:blipFill>
        <p:spPr>
          <a:xfrm>
            <a:off x="1006351" y="0"/>
            <a:ext cx="9144000" cy="3516924"/>
          </a:xfrm>
          <a:prstGeom prst="rect">
            <a:avLst/>
          </a:prstGeom>
        </p:spPr>
      </p:pic>
      <p:pic>
        <p:nvPicPr>
          <p:cNvPr id="5" name="Picture 4">
            <a:extLst>
              <a:ext uri="{FF2B5EF4-FFF2-40B4-BE49-F238E27FC236}">
                <a16:creationId xmlns:a16="http://schemas.microsoft.com/office/drawing/2014/main" id="{8C63089E-C4FA-1049-BC59-91D025E0B1AF}"/>
              </a:ext>
            </a:extLst>
          </p:cNvPr>
          <p:cNvPicPr>
            <a:picLocks noChangeAspect="1"/>
          </p:cNvPicPr>
          <p:nvPr/>
        </p:nvPicPr>
        <p:blipFill rotWithShape="1">
          <a:blip r:embed="rId3"/>
          <a:srcRect t="45606" b="6667"/>
          <a:stretch/>
        </p:blipFill>
        <p:spPr>
          <a:xfrm>
            <a:off x="1006351" y="3584864"/>
            <a:ext cx="9144000" cy="3273136"/>
          </a:xfrm>
          <a:prstGeom prst="rect">
            <a:avLst/>
          </a:prstGeom>
        </p:spPr>
      </p:pic>
    </p:spTree>
    <p:extLst>
      <p:ext uri="{BB962C8B-B14F-4D97-AF65-F5344CB8AC3E}">
        <p14:creationId xmlns:p14="http://schemas.microsoft.com/office/powerpoint/2010/main" val="1334946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57423F-32BE-4618-A042-4F1B4152F47C}"/>
              </a:ext>
            </a:extLst>
          </p:cNvPr>
          <p:cNvSpPr>
            <a:spLocks noGrp="1"/>
          </p:cNvSpPr>
          <p:nvPr>
            <p:ph type="title"/>
          </p:nvPr>
        </p:nvSpPr>
        <p:spPr/>
        <p:txBody>
          <a:bodyPr>
            <a:normAutofit fontScale="90000"/>
          </a:bodyPr>
          <a:lstStyle/>
          <a:p>
            <a:r>
              <a:rPr lang="pt-BR" dirty="0"/>
              <a:t>Back </a:t>
            </a:r>
            <a:r>
              <a:rPr lang="pt-BR" dirty="0" err="1"/>
              <a:t>to</a:t>
            </a:r>
            <a:r>
              <a:rPr lang="pt-BR" dirty="0"/>
              <a:t> </a:t>
            </a:r>
            <a:r>
              <a:rPr lang="pt-BR" dirty="0" err="1"/>
              <a:t>the</a:t>
            </a:r>
            <a:r>
              <a:rPr lang="pt-BR" dirty="0"/>
              <a:t> interviews (</a:t>
            </a:r>
            <a:r>
              <a:rPr lang="pt-BR" dirty="0" err="1"/>
              <a:t>or</a:t>
            </a:r>
            <a:r>
              <a:rPr lang="pt-BR" dirty="0"/>
              <a:t> </a:t>
            </a:r>
            <a:r>
              <a:rPr lang="pt-BR" dirty="0" err="1"/>
              <a:t>have</a:t>
            </a:r>
            <a:r>
              <a:rPr lang="pt-BR" dirty="0"/>
              <a:t> a look </a:t>
            </a:r>
            <a:r>
              <a:rPr lang="pt-BR" dirty="0" err="1"/>
              <a:t>at</a:t>
            </a:r>
            <a:r>
              <a:rPr lang="pt-BR" dirty="0"/>
              <a:t> it </a:t>
            </a:r>
            <a:r>
              <a:rPr lang="pt-BR" dirty="0" err="1"/>
              <a:t>at</a:t>
            </a:r>
            <a:r>
              <a:rPr lang="pt-BR" dirty="0"/>
              <a:t> home)...</a:t>
            </a:r>
          </a:p>
        </p:txBody>
      </p:sp>
      <p:sp>
        <p:nvSpPr>
          <p:cNvPr id="3" name="Espaço Reservado para Conteúdo 2">
            <a:extLst>
              <a:ext uri="{FF2B5EF4-FFF2-40B4-BE49-F238E27FC236}">
                <a16:creationId xmlns:a16="http://schemas.microsoft.com/office/drawing/2014/main" id="{DE422A9B-9AF9-4087-8DA9-87C002C58324}"/>
              </a:ext>
            </a:extLst>
          </p:cNvPr>
          <p:cNvSpPr>
            <a:spLocks noGrp="1"/>
          </p:cNvSpPr>
          <p:nvPr>
            <p:ph idx="1"/>
          </p:nvPr>
        </p:nvSpPr>
        <p:spPr/>
        <p:txBody>
          <a:bodyPr/>
          <a:lstStyle/>
          <a:p>
            <a:endParaRPr lang="pt-BR"/>
          </a:p>
        </p:txBody>
      </p:sp>
    </p:spTree>
    <p:extLst>
      <p:ext uri="{BB962C8B-B14F-4D97-AF65-F5344CB8AC3E}">
        <p14:creationId xmlns:p14="http://schemas.microsoft.com/office/powerpoint/2010/main" val="3663328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E6D877-8CEB-4922-82CD-B38F234AF5B0}"/>
              </a:ext>
            </a:extLst>
          </p:cNvPr>
          <p:cNvSpPr>
            <a:spLocks noGrp="1"/>
          </p:cNvSpPr>
          <p:nvPr>
            <p:ph type="title"/>
          </p:nvPr>
        </p:nvSpPr>
        <p:spPr/>
        <p:txBody>
          <a:bodyPr/>
          <a:lstStyle/>
          <a:p>
            <a:r>
              <a:rPr lang="pt-BR" dirty="0"/>
              <a:t>Some </a:t>
            </a:r>
            <a:r>
              <a:rPr lang="pt-BR" dirty="0" err="1"/>
              <a:t>events</a:t>
            </a:r>
            <a:r>
              <a:rPr lang="pt-BR" dirty="0"/>
              <a:t> (</a:t>
            </a:r>
            <a:r>
              <a:rPr lang="pt-BR" dirty="0" err="1"/>
              <a:t>invitation</a:t>
            </a:r>
            <a:r>
              <a:rPr lang="pt-BR" dirty="0"/>
              <a:t>)</a:t>
            </a:r>
          </a:p>
        </p:txBody>
      </p:sp>
      <p:sp>
        <p:nvSpPr>
          <p:cNvPr id="3" name="Espaço Reservado para Conteúdo 2">
            <a:extLst>
              <a:ext uri="{FF2B5EF4-FFF2-40B4-BE49-F238E27FC236}">
                <a16:creationId xmlns:a16="http://schemas.microsoft.com/office/drawing/2014/main" id="{72564691-B298-440C-A15B-16E3492082B0}"/>
              </a:ext>
            </a:extLst>
          </p:cNvPr>
          <p:cNvSpPr>
            <a:spLocks noGrp="1"/>
          </p:cNvSpPr>
          <p:nvPr>
            <p:ph idx="1"/>
          </p:nvPr>
        </p:nvSpPr>
        <p:spPr/>
        <p:txBody>
          <a:bodyPr/>
          <a:lstStyle/>
          <a:p>
            <a:pPr marL="0" indent="0">
              <a:buNone/>
            </a:pPr>
            <a:r>
              <a:rPr lang="pt-BR" dirty="0"/>
              <a:t>GEELLE</a:t>
            </a:r>
          </a:p>
        </p:txBody>
      </p:sp>
    </p:spTree>
    <p:extLst>
      <p:ext uri="{BB962C8B-B14F-4D97-AF65-F5344CB8AC3E}">
        <p14:creationId xmlns:p14="http://schemas.microsoft.com/office/powerpoint/2010/main" val="1672742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59EAF-82BC-4A9D-8B1F-9DAC3F9155ED}"/>
              </a:ext>
            </a:extLst>
          </p:cNvPr>
          <p:cNvSpPr>
            <a:spLocks noGrp="1"/>
          </p:cNvSpPr>
          <p:nvPr>
            <p:ph type="title"/>
          </p:nvPr>
        </p:nvSpPr>
        <p:spPr/>
        <p:txBody>
          <a:bodyPr/>
          <a:lstStyle/>
          <a:p>
            <a:r>
              <a:rPr lang="pt-BR" dirty="0" err="1"/>
              <a:t>End</a:t>
            </a:r>
            <a:r>
              <a:rPr lang="pt-BR" dirty="0"/>
              <a:t> notes</a:t>
            </a:r>
          </a:p>
        </p:txBody>
      </p:sp>
      <p:sp>
        <p:nvSpPr>
          <p:cNvPr id="3" name="Espaço Reservado para Conteúdo 2">
            <a:extLst>
              <a:ext uri="{FF2B5EF4-FFF2-40B4-BE49-F238E27FC236}">
                <a16:creationId xmlns:a16="http://schemas.microsoft.com/office/drawing/2014/main" id="{AB3573A6-A2E5-452D-952F-E24E20DF126A}"/>
              </a:ext>
            </a:extLst>
          </p:cNvPr>
          <p:cNvSpPr>
            <a:spLocks noGrp="1"/>
          </p:cNvSpPr>
          <p:nvPr>
            <p:ph idx="1"/>
          </p:nvPr>
        </p:nvSpPr>
        <p:spPr/>
        <p:txBody>
          <a:bodyPr>
            <a:normAutofit/>
          </a:bodyPr>
          <a:lstStyle/>
          <a:p>
            <a:r>
              <a:rPr lang="pt-BR" sz="5000" dirty="0">
                <a:solidFill>
                  <a:schemeClr val="tx1"/>
                </a:solidFill>
                <a:hlinkClick r:id="rId2">
                  <a:extLst>
                    <a:ext uri="{A12FA001-AC4F-418D-AE19-62706E023703}">
                      <ahyp:hlinkClr xmlns:ahyp="http://schemas.microsoft.com/office/drawing/2018/hyperlinkcolor" val="tx"/>
                    </a:ext>
                  </a:extLst>
                </a:hlinkClick>
              </a:rPr>
              <a:t>danielferrazusp@gmail.com</a:t>
            </a:r>
            <a:endParaRPr lang="pt-BR" sz="5000" dirty="0">
              <a:solidFill>
                <a:schemeClr val="tx1"/>
              </a:solidFill>
            </a:endParaRPr>
          </a:p>
          <a:p>
            <a:endParaRPr lang="pt-BR" sz="5000" dirty="0">
              <a:solidFill>
                <a:schemeClr val="tx1"/>
              </a:solidFill>
            </a:endParaRPr>
          </a:p>
          <a:p>
            <a:r>
              <a:rPr lang="pt-BR" sz="5000" dirty="0">
                <a:solidFill>
                  <a:schemeClr val="tx1"/>
                </a:solidFill>
              </a:rPr>
              <a:t>www.ACADEMIA.EDU/Daniel Ferraz </a:t>
            </a:r>
            <a:r>
              <a:rPr lang="pt-BR" dirty="0"/>
              <a:t> </a:t>
            </a:r>
          </a:p>
        </p:txBody>
      </p:sp>
    </p:spTree>
    <p:extLst>
      <p:ext uri="{BB962C8B-B14F-4D97-AF65-F5344CB8AC3E}">
        <p14:creationId xmlns:p14="http://schemas.microsoft.com/office/powerpoint/2010/main" val="1311542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ADA00-4179-49C2-B410-24489CA04A20}"/>
              </a:ext>
            </a:extLst>
          </p:cNvPr>
          <p:cNvSpPr>
            <a:spLocks noGrp="1"/>
          </p:cNvSpPr>
          <p:nvPr>
            <p:ph type="title"/>
          </p:nvPr>
        </p:nvSpPr>
        <p:spPr>
          <a:xfrm>
            <a:off x="3554105" y="334985"/>
            <a:ext cx="10515600" cy="1325563"/>
          </a:xfrm>
        </p:spPr>
        <p:txBody>
          <a:bodyPr/>
          <a:lstStyle/>
          <a:p>
            <a:r>
              <a:rPr lang="pt-BR" dirty="0"/>
              <a:t>THANK YOU!!!</a:t>
            </a:r>
          </a:p>
        </p:txBody>
      </p:sp>
      <p:pic>
        <p:nvPicPr>
          <p:cNvPr id="5" name="Espaço Reservado para Conteúdo 4">
            <a:extLst>
              <a:ext uri="{FF2B5EF4-FFF2-40B4-BE49-F238E27FC236}">
                <a16:creationId xmlns:a16="http://schemas.microsoft.com/office/drawing/2014/main" id="{3887F4F2-2C5B-485E-8D2D-309F8138B6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6220" y="1660548"/>
            <a:ext cx="6673755" cy="3819659"/>
          </a:xfrm>
        </p:spPr>
      </p:pic>
    </p:spTree>
    <p:extLst>
      <p:ext uri="{BB962C8B-B14F-4D97-AF65-F5344CB8AC3E}">
        <p14:creationId xmlns:p14="http://schemas.microsoft.com/office/powerpoint/2010/main" val="3080984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B8638D-BA80-4297-AF26-C62DA8664E47}"/>
              </a:ext>
            </a:extLst>
          </p:cNvPr>
          <p:cNvSpPr>
            <a:spLocks noGrp="1"/>
          </p:cNvSpPr>
          <p:nvPr>
            <p:ph type="title"/>
          </p:nvPr>
        </p:nvSpPr>
        <p:spPr/>
        <p:txBody>
          <a:bodyPr/>
          <a:lstStyle/>
          <a:p>
            <a:r>
              <a:rPr lang="pt-BR" dirty="0"/>
              <a:t>BRIEF INTERVIEW</a:t>
            </a:r>
          </a:p>
        </p:txBody>
      </p:sp>
      <p:sp>
        <p:nvSpPr>
          <p:cNvPr id="3" name="Espaço Reservado para Conteúdo 2">
            <a:extLst>
              <a:ext uri="{FF2B5EF4-FFF2-40B4-BE49-F238E27FC236}">
                <a16:creationId xmlns:a16="http://schemas.microsoft.com/office/drawing/2014/main" id="{B52830BB-575C-4525-B646-D1B62389E5C3}"/>
              </a:ext>
            </a:extLst>
          </p:cNvPr>
          <p:cNvSpPr>
            <a:spLocks noGrp="1"/>
          </p:cNvSpPr>
          <p:nvPr>
            <p:ph idx="1"/>
          </p:nvPr>
        </p:nvSpPr>
        <p:spPr/>
        <p:txBody>
          <a:bodyPr>
            <a:normAutofit/>
          </a:bodyPr>
          <a:lstStyle/>
          <a:p>
            <a:r>
              <a:rPr lang="pt-BR" sz="3500" b="1" dirty="0"/>
              <a:t>INTERVIEW A CLASSMATE</a:t>
            </a:r>
          </a:p>
          <a:p>
            <a:r>
              <a:rPr lang="pt-BR" sz="3500" b="1" dirty="0"/>
              <a:t>WRITE SHORT ANSWERS (SUMMARIZE)</a:t>
            </a:r>
          </a:p>
          <a:p>
            <a:r>
              <a:rPr lang="pt-BR" sz="3500" b="1" dirty="0"/>
              <a:t>EXCHANGE THE QUESTIONNAIRES</a:t>
            </a:r>
          </a:p>
        </p:txBody>
      </p:sp>
    </p:spTree>
    <p:extLst>
      <p:ext uri="{BB962C8B-B14F-4D97-AF65-F5344CB8AC3E}">
        <p14:creationId xmlns:p14="http://schemas.microsoft.com/office/powerpoint/2010/main" val="1891329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1A5B37-2278-4B57-A08F-7DA0755E5E2D}"/>
              </a:ext>
            </a:extLst>
          </p:cNvPr>
          <p:cNvSpPr>
            <a:spLocks noGrp="1"/>
          </p:cNvSpPr>
          <p:nvPr>
            <p:ph type="title"/>
          </p:nvPr>
        </p:nvSpPr>
        <p:spPr>
          <a:xfrm>
            <a:off x="393895" y="642594"/>
            <a:ext cx="11465170" cy="1371600"/>
          </a:xfrm>
        </p:spPr>
        <p:txBody>
          <a:bodyPr>
            <a:normAutofit fontScale="90000"/>
          </a:bodyPr>
          <a:lstStyle/>
          <a:p>
            <a:r>
              <a:rPr lang="pt-BR" dirty="0" err="1"/>
              <a:t>Langfocus</a:t>
            </a:r>
            <a:r>
              <a:rPr lang="pt-BR" dirty="0"/>
              <a:t>: </a:t>
            </a:r>
            <a:r>
              <a:rPr lang="pt-BR" dirty="0" err="1"/>
              <a:t>What</a:t>
            </a:r>
            <a:r>
              <a:rPr lang="pt-BR" dirty="0"/>
              <a:t> </a:t>
            </a:r>
            <a:r>
              <a:rPr lang="pt-BR" dirty="0" err="1"/>
              <a:t>is</a:t>
            </a:r>
            <a:r>
              <a:rPr lang="pt-BR" dirty="0"/>
              <a:t> a </a:t>
            </a:r>
            <a:r>
              <a:rPr lang="pt-BR" dirty="0" err="1"/>
              <a:t>Lingua</a:t>
            </a:r>
            <a:r>
              <a:rPr lang="pt-BR" dirty="0"/>
              <a:t> Franca?</a:t>
            </a:r>
            <a:br>
              <a:rPr lang="pt-BR" dirty="0"/>
            </a:br>
            <a:r>
              <a:rPr lang="pt-BR" dirty="0">
                <a:hlinkClick r:id="rId2"/>
              </a:rPr>
              <a:t>https://www.youtube.com/watch?v=a9ZdC6wZnks</a:t>
            </a:r>
            <a:endParaRPr lang="pt-BR" dirty="0"/>
          </a:p>
        </p:txBody>
      </p:sp>
      <p:pic>
        <p:nvPicPr>
          <p:cNvPr id="4" name="Espaço Reservado para Conteúdo 3">
            <a:extLst>
              <a:ext uri="{FF2B5EF4-FFF2-40B4-BE49-F238E27FC236}">
                <a16:creationId xmlns:a16="http://schemas.microsoft.com/office/drawing/2014/main" id="{3D7F7E2A-9972-4130-86C4-FDB8A4E60BFD}"/>
              </a:ext>
            </a:extLst>
          </p:cNvPr>
          <p:cNvPicPr>
            <a:picLocks noGrp="1" noChangeAspect="1"/>
          </p:cNvPicPr>
          <p:nvPr>
            <p:ph idx="1"/>
          </p:nvPr>
        </p:nvPicPr>
        <p:blipFill>
          <a:blip r:embed="rId3"/>
          <a:stretch>
            <a:fillRect/>
          </a:stretch>
        </p:blipFill>
        <p:spPr>
          <a:xfrm>
            <a:off x="2672385" y="2103438"/>
            <a:ext cx="6847229" cy="3849687"/>
          </a:xfrm>
          <a:prstGeom prst="rect">
            <a:avLst/>
          </a:prstGeom>
        </p:spPr>
      </p:pic>
    </p:spTree>
    <p:extLst>
      <p:ext uri="{BB962C8B-B14F-4D97-AF65-F5344CB8AC3E}">
        <p14:creationId xmlns:p14="http://schemas.microsoft.com/office/powerpoint/2010/main" val="3437572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A6AA8B-1FB7-4F92-8C34-2A0D72AC9D01}"/>
              </a:ext>
            </a:extLst>
          </p:cNvPr>
          <p:cNvSpPr>
            <a:spLocks noGrp="1"/>
          </p:cNvSpPr>
          <p:nvPr>
            <p:ph type="title"/>
          </p:nvPr>
        </p:nvSpPr>
        <p:spPr/>
        <p:txBody>
          <a:bodyPr>
            <a:normAutofit fontScale="90000"/>
          </a:bodyPr>
          <a:lstStyle/>
          <a:p>
            <a:r>
              <a:rPr lang="pt-BR" dirty="0"/>
              <a:t>ELF (</a:t>
            </a:r>
            <a:r>
              <a:rPr lang="pt-BR" dirty="0" err="1"/>
              <a:t>English</a:t>
            </a:r>
            <a:r>
              <a:rPr lang="pt-BR" dirty="0"/>
              <a:t> as a </a:t>
            </a:r>
            <a:r>
              <a:rPr lang="pt-BR" dirty="0" err="1"/>
              <a:t>Lingua</a:t>
            </a:r>
            <a:r>
              <a:rPr lang="pt-BR" dirty="0"/>
              <a:t> Franca): Jenkins </a:t>
            </a:r>
            <a:br>
              <a:rPr lang="pt-BR" dirty="0"/>
            </a:br>
            <a:r>
              <a:rPr lang="pt-BR" dirty="0">
                <a:hlinkClick r:id="rId2"/>
              </a:rPr>
              <a:t>https://www.youtube.com/watch?v=ZvWCqvxK9Hg</a:t>
            </a:r>
            <a:r>
              <a:rPr lang="pt-BR" dirty="0"/>
              <a:t> </a:t>
            </a:r>
          </a:p>
        </p:txBody>
      </p:sp>
      <p:pic>
        <p:nvPicPr>
          <p:cNvPr id="4" name="Espaço Reservado para Conteúdo 3">
            <a:extLst>
              <a:ext uri="{FF2B5EF4-FFF2-40B4-BE49-F238E27FC236}">
                <a16:creationId xmlns:a16="http://schemas.microsoft.com/office/drawing/2014/main" id="{759006EE-06EA-4582-895D-57AFDB85AA8D}"/>
              </a:ext>
            </a:extLst>
          </p:cNvPr>
          <p:cNvPicPr>
            <a:picLocks noGrp="1" noChangeAspect="1"/>
          </p:cNvPicPr>
          <p:nvPr>
            <p:ph idx="1"/>
          </p:nvPr>
        </p:nvPicPr>
        <p:blipFill>
          <a:blip r:embed="rId3"/>
          <a:stretch>
            <a:fillRect/>
          </a:stretch>
        </p:blipFill>
        <p:spPr>
          <a:xfrm>
            <a:off x="2672385" y="2103438"/>
            <a:ext cx="6847229" cy="3849687"/>
          </a:xfrm>
          <a:prstGeom prst="rect">
            <a:avLst/>
          </a:prstGeom>
        </p:spPr>
      </p:pic>
    </p:spTree>
    <p:extLst>
      <p:ext uri="{BB962C8B-B14F-4D97-AF65-F5344CB8AC3E}">
        <p14:creationId xmlns:p14="http://schemas.microsoft.com/office/powerpoint/2010/main" val="94785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511A9C-85F1-4DDC-AB01-7F310F489796}"/>
              </a:ext>
            </a:extLst>
          </p:cNvPr>
          <p:cNvSpPr>
            <a:spLocks noGrp="1"/>
          </p:cNvSpPr>
          <p:nvPr>
            <p:ph type="title"/>
          </p:nvPr>
        </p:nvSpPr>
        <p:spPr>
          <a:xfrm>
            <a:off x="321212" y="0"/>
            <a:ext cx="10058400" cy="1371600"/>
          </a:xfrm>
        </p:spPr>
        <p:txBody>
          <a:bodyPr/>
          <a:lstStyle/>
          <a:p>
            <a:r>
              <a:rPr lang="pt-BR" dirty="0"/>
              <a:t>CONTEXT (Ferraz, 2019, p. 189)</a:t>
            </a:r>
          </a:p>
        </p:txBody>
      </p:sp>
      <p:pic>
        <p:nvPicPr>
          <p:cNvPr id="4" name="Espaço Reservado para Conteúdo 3">
            <a:extLst>
              <a:ext uri="{FF2B5EF4-FFF2-40B4-BE49-F238E27FC236}">
                <a16:creationId xmlns:a16="http://schemas.microsoft.com/office/drawing/2014/main" id="{6E1B30A8-C054-437E-B43E-06CFB8227187}"/>
              </a:ext>
            </a:extLst>
          </p:cNvPr>
          <p:cNvPicPr>
            <a:picLocks noGrp="1" noChangeAspect="1"/>
          </p:cNvPicPr>
          <p:nvPr>
            <p:ph idx="1"/>
          </p:nvPr>
        </p:nvPicPr>
        <p:blipFill rotWithShape="1">
          <a:blip r:embed="rId2"/>
          <a:srcRect l="9231" t="17267" r="28693" b="31861"/>
          <a:stretch/>
        </p:blipFill>
        <p:spPr>
          <a:xfrm>
            <a:off x="693033" y="1042171"/>
            <a:ext cx="11355433" cy="5232020"/>
          </a:xfrm>
          <a:prstGeom prst="rect">
            <a:avLst/>
          </a:prstGeom>
        </p:spPr>
      </p:pic>
    </p:spTree>
    <p:extLst>
      <p:ext uri="{BB962C8B-B14F-4D97-AF65-F5344CB8AC3E}">
        <p14:creationId xmlns:p14="http://schemas.microsoft.com/office/powerpoint/2010/main" val="502058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F70F04-F456-44EC-A3F5-806A9B47EE84}"/>
              </a:ext>
            </a:extLst>
          </p:cNvPr>
          <p:cNvSpPr>
            <a:spLocks noGrp="1"/>
          </p:cNvSpPr>
          <p:nvPr>
            <p:ph type="title"/>
          </p:nvPr>
        </p:nvSpPr>
        <p:spPr/>
        <p:txBody>
          <a:bodyPr/>
          <a:lstStyle/>
          <a:p>
            <a:r>
              <a:rPr lang="pt-BR" dirty="0"/>
              <a:t>EFL </a:t>
            </a:r>
            <a:r>
              <a:rPr lang="pt-BR" dirty="0" err="1"/>
              <a:t>by</a:t>
            </a:r>
            <a:r>
              <a:rPr lang="pt-BR" dirty="0"/>
              <a:t> JENKINS (2003)</a:t>
            </a:r>
          </a:p>
        </p:txBody>
      </p:sp>
      <p:sp>
        <p:nvSpPr>
          <p:cNvPr id="3" name="Espaço Reservado para Conteúdo 2">
            <a:extLst>
              <a:ext uri="{FF2B5EF4-FFF2-40B4-BE49-F238E27FC236}">
                <a16:creationId xmlns:a16="http://schemas.microsoft.com/office/drawing/2014/main" id="{21F84231-C608-4B54-B2EB-E545141BC942}"/>
              </a:ext>
            </a:extLst>
          </p:cNvPr>
          <p:cNvSpPr>
            <a:spLocks noGrp="1"/>
          </p:cNvSpPr>
          <p:nvPr>
            <p:ph idx="1"/>
          </p:nvPr>
        </p:nvSpPr>
        <p:spPr/>
        <p:txBody>
          <a:bodyPr>
            <a:normAutofit/>
          </a:bodyPr>
          <a:lstStyle/>
          <a:p>
            <a:r>
              <a:rPr lang="pt-BR" sz="3500" dirty="0"/>
              <a:t>RATIONALE: </a:t>
            </a:r>
            <a:r>
              <a:rPr lang="en-US" sz="3500" dirty="0"/>
              <a:t>because a language item differs from the way it is produced by Inner Circle speakers, it cannot be assumed to be an error but may be an example of contingent creativity and adaptation, or even of language contact and change in progress (p.42)</a:t>
            </a:r>
            <a:endParaRPr lang="pt-BR" sz="3500" dirty="0"/>
          </a:p>
        </p:txBody>
      </p:sp>
    </p:spTree>
    <p:extLst>
      <p:ext uri="{BB962C8B-B14F-4D97-AF65-F5344CB8AC3E}">
        <p14:creationId xmlns:p14="http://schemas.microsoft.com/office/powerpoint/2010/main" val="1342701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A38AB7-53D9-4C63-9F74-8A2DABA13F73}"/>
              </a:ext>
            </a:extLst>
          </p:cNvPr>
          <p:cNvSpPr>
            <a:spLocks noGrp="1"/>
          </p:cNvSpPr>
          <p:nvPr>
            <p:ph type="title"/>
          </p:nvPr>
        </p:nvSpPr>
        <p:spPr/>
        <p:txBody>
          <a:bodyPr/>
          <a:lstStyle/>
          <a:p>
            <a:r>
              <a:rPr lang="pt-BR" dirty="0" err="1"/>
              <a:t>What</a:t>
            </a:r>
            <a:r>
              <a:rPr lang="pt-BR" dirty="0"/>
              <a:t> does </a:t>
            </a:r>
            <a:r>
              <a:rPr lang="pt-BR" dirty="0" err="1"/>
              <a:t>that</a:t>
            </a:r>
            <a:r>
              <a:rPr lang="pt-BR" dirty="0"/>
              <a:t> </a:t>
            </a:r>
            <a:r>
              <a:rPr lang="pt-BR" dirty="0" err="1"/>
              <a:t>mean</a:t>
            </a:r>
            <a:r>
              <a:rPr lang="pt-BR" dirty="0"/>
              <a:t>?</a:t>
            </a:r>
          </a:p>
        </p:txBody>
      </p:sp>
      <p:sp>
        <p:nvSpPr>
          <p:cNvPr id="3" name="Espaço Reservado para Conteúdo 2">
            <a:extLst>
              <a:ext uri="{FF2B5EF4-FFF2-40B4-BE49-F238E27FC236}">
                <a16:creationId xmlns:a16="http://schemas.microsoft.com/office/drawing/2014/main" id="{64705860-265A-4B1F-BE36-BAFB33F9A1A7}"/>
              </a:ext>
            </a:extLst>
          </p:cNvPr>
          <p:cNvSpPr>
            <a:spLocks noGrp="1"/>
          </p:cNvSpPr>
          <p:nvPr>
            <p:ph idx="1"/>
          </p:nvPr>
        </p:nvSpPr>
        <p:spPr/>
        <p:txBody>
          <a:bodyPr>
            <a:noAutofit/>
          </a:bodyPr>
          <a:lstStyle/>
          <a:p>
            <a:r>
              <a:rPr lang="pt-BR" sz="3500" dirty="0" err="1"/>
              <a:t>Challenges</a:t>
            </a:r>
            <a:r>
              <a:rPr lang="pt-BR" sz="3500" dirty="0"/>
              <a:t> </a:t>
            </a:r>
            <a:r>
              <a:rPr lang="pt-BR" sz="3500" dirty="0" err="1"/>
              <a:t>the</a:t>
            </a:r>
            <a:r>
              <a:rPr lang="pt-BR" sz="3500" dirty="0"/>
              <a:t> </a:t>
            </a:r>
            <a:r>
              <a:rPr lang="pt-BR" sz="3500" dirty="0" err="1"/>
              <a:t>unbalance</a:t>
            </a:r>
            <a:r>
              <a:rPr lang="pt-BR" sz="3500" dirty="0"/>
              <a:t> </a:t>
            </a:r>
            <a:r>
              <a:rPr lang="pt-BR" sz="3500" dirty="0" err="1"/>
              <a:t>between</a:t>
            </a:r>
            <a:r>
              <a:rPr lang="pt-BR" sz="3500" dirty="0"/>
              <a:t> “NATIVE” </a:t>
            </a:r>
            <a:r>
              <a:rPr lang="pt-BR" sz="3500" dirty="0" err="1"/>
              <a:t>and</a:t>
            </a:r>
            <a:r>
              <a:rPr lang="pt-BR" sz="3500" dirty="0"/>
              <a:t> “NON NATIVE” speakers (</a:t>
            </a:r>
            <a:r>
              <a:rPr lang="pt-BR" sz="3500" dirty="0" err="1"/>
              <a:t>inner</a:t>
            </a:r>
            <a:r>
              <a:rPr lang="pt-BR" sz="3500" dirty="0"/>
              <a:t> x </a:t>
            </a:r>
            <a:r>
              <a:rPr lang="pt-BR" sz="3500" dirty="0" err="1"/>
              <a:t>outer</a:t>
            </a:r>
            <a:r>
              <a:rPr lang="pt-BR" sz="3500" dirty="0"/>
              <a:t> </a:t>
            </a:r>
            <a:r>
              <a:rPr lang="pt-BR" sz="3500" dirty="0" err="1"/>
              <a:t>circles</a:t>
            </a:r>
            <a:r>
              <a:rPr lang="pt-BR" sz="3500" dirty="0"/>
              <a:t>)</a:t>
            </a:r>
          </a:p>
          <a:p>
            <a:endParaRPr lang="pt-BR" sz="3500" dirty="0"/>
          </a:p>
          <a:p>
            <a:r>
              <a:rPr lang="pt-BR" sz="3500" dirty="0"/>
              <a:t>RECOGNIZES </a:t>
            </a:r>
            <a:r>
              <a:rPr lang="pt-BR" sz="3500" dirty="0" err="1"/>
              <a:t>divesity</a:t>
            </a:r>
            <a:r>
              <a:rPr lang="pt-BR" sz="3500" dirty="0"/>
              <a:t> </a:t>
            </a:r>
            <a:r>
              <a:rPr lang="pt-BR" sz="3500" dirty="0" err="1"/>
              <a:t>with</a:t>
            </a:r>
            <a:r>
              <a:rPr lang="pt-BR" sz="3500" dirty="0"/>
              <a:t> </a:t>
            </a:r>
            <a:r>
              <a:rPr lang="pt-BR" sz="3500" dirty="0" err="1"/>
              <a:t>English</a:t>
            </a:r>
            <a:endParaRPr lang="pt-BR" sz="3500" dirty="0"/>
          </a:p>
          <a:p>
            <a:endParaRPr lang="pt-BR" sz="3500" dirty="0"/>
          </a:p>
          <a:p>
            <a:r>
              <a:rPr lang="pt-BR" sz="3500" dirty="0"/>
              <a:t>ENCOURADGES AND EMPHACIZES MULTILINGUALISM</a:t>
            </a:r>
          </a:p>
        </p:txBody>
      </p:sp>
    </p:spTree>
    <p:extLst>
      <p:ext uri="{BB962C8B-B14F-4D97-AF65-F5344CB8AC3E}">
        <p14:creationId xmlns:p14="http://schemas.microsoft.com/office/powerpoint/2010/main" val="3574491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805C84-1FF4-4D11-A328-9BF25A19D1DE}"/>
              </a:ext>
            </a:extLst>
          </p:cNvPr>
          <p:cNvSpPr>
            <a:spLocks noGrp="1"/>
          </p:cNvSpPr>
          <p:nvPr>
            <p:ph type="title"/>
          </p:nvPr>
        </p:nvSpPr>
        <p:spPr/>
        <p:txBody>
          <a:bodyPr/>
          <a:lstStyle/>
          <a:p>
            <a:r>
              <a:rPr lang="pt-BR" dirty="0"/>
              <a:t>ELF - </a:t>
            </a:r>
            <a:r>
              <a:rPr lang="pt-BR" dirty="0" err="1"/>
              <a:t>definitions</a:t>
            </a:r>
            <a:endParaRPr lang="pt-BR" dirty="0"/>
          </a:p>
        </p:txBody>
      </p:sp>
      <p:sp>
        <p:nvSpPr>
          <p:cNvPr id="3" name="Espaço Reservado para Conteúdo 2">
            <a:extLst>
              <a:ext uri="{FF2B5EF4-FFF2-40B4-BE49-F238E27FC236}">
                <a16:creationId xmlns:a16="http://schemas.microsoft.com/office/drawing/2014/main" id="{525063DD-E7F4-4AE5-8F6E-3E6EFADEE282}"/>
              </a:ext>
            </a:extLst>
          </p:cNvPr>
          <p:cNvSpPr>
            <a:spLocks noGrp="1"/>
          </p:cNvSpPr>
          <p:nvPr>
            <p:ph idx="1"/>
          </p:nvPr>
        </p:nvSpPr>
        <p:spPr/>
        <p:txBody>
          <a:bodyPr/>
          <a:lstStyle/>
          <a:p>
            <a:r>
              <a:rPr lang="en-US" dirty="0"/>
              <a:t>“</a:t>
            </a:r>
            <a:r>
              <a:rPr lang="en-US" sz="3500" dirty="0"/>
              <a:t>English as it is used as a contact language among speakers from different first languages” (Jenkins)</a:t>
            </a:r>
          </a:p>
          <a:p>
            <a:endParaRPr lang="en-US" sz="3500" dirty="0"/>
          </a:p>
          <a:p>
            <a:r>
              <a:rPr lang="en-US" sz="3500" dirty="0"/>
              <a:t>“</a:t>
            </a:r>
            <a:r>
              <a:rPr lang="en-US" sz="3500" i="1" dirty="0"/>
              <a:t>any use of English among speakers of different first languages for whom English is the communicative medium of choice, and often the only option</a:t>
            </a:r>
            <a:r>
              <a:rPr lang="en-US" sz="3500" dirty="0"/>
              <a:t>” (</a:t>
            </a:r>
            <a:r>
              <a:rPr lang="en-US" sz="3500" dirty="0" err="1"/>
              <a:t>Seidlhofer</a:t>
            </a:r>
            <a:r>
              <a:rPr lang="en-US" sz="3500" dirty="0"/>
              <a:t>)</a:t>
            </a:r>
            <a:endParaRPr lang="pt-BR" sz="3500" dirty="0"/>
          </a:p>
        </p:txBody>
      </p:sp>
    </p:spTree>
    <p:extLst>
      <p:ext uri="{BB962C8B-B14F-4D97-AF65-F5344CB8AC3E}">
        <p14:creationId xmlns:p14="http://schemas.microsoft.com/office/powerpoint/2010/main" val="21431540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242A41"/>
      </a:dk2>
      <a:lt2>
        <a:srgbClr val="E2E8E4"/>
      </a:lt2>
      <a:accent1>
        <a:srgbClr val="DD3397"/>
      </a:accent1>
      <a:accent2>
        <a:srgbClr val="CA21CB"/>
      </a:accent2>
      <a:accent3>
        <a:srgbClr val="9533DD"/>
      </a:accent3>
      <a:accent4>
        <a:srgbClr val="563FD2"/>
      </a:accent4>
      <a:accent5>
        <a:srgbClr val="335FDD"/>
      </a:accent5>
      <a:accent6>
        <a:srgbClr val="2194CB"/>
      </a:accent6>
      <a:hlink>
        <a:srgbClr val="616BCA"/>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17</TotalTime>
  <Words>765</Words>
  <Application>Microsoft Office PowerPoint</Application>
  <PresentationFormat>Widescreen</PresentationFormat>
  <Paragraphs>96</Paragraphs>
  <Slides>29</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29</vt:i4>
      </vt:variant>
    </vt:vector>
  </HeadingPairs>
  <TitlesOfParts>
    <vt:vector size="36" baseType="lpstr">
      <vt:lpstr>Arial</vt:lpstr>
      <vt:lpstr>Arial Narrow</vt:lpstr>
      <vt:lpstr>Avenir Light</vt:lpstr>
      <vt:lpstr>Garamond</vt:lpstr>
      <vt:lpstr>Tahoma</vt:lpstr>
      <vt:lpstr>Wingdings</vt:lpstr>
      <vt:lpstr>SavonVTI</vt:lpstr>
      <vt:lpstr>PHONETICS &amp; PHONOLOGY: English as a lingua franca</vt:lpstr>
      <vt:lpstr>Outline:</vt:lpstr>
      <vt:lpstr>BRIEF INTERVIEW</vt:lpstr>
      <vt:lpstr>Langfocus: What is a Lingua Franca? https://www.youtube.com/watch?v=a9ZdC6wZnks</vt:lpstr>
      <vt:lpstr>ELF (English as a Lingua Franca): Jenkins  https://www.youtube.com/watch?v=ZvWCqvxK9Hg </vt:lpstr>
      <vt:lpstr>CONTEXT (Ferraz, 2019, p. 189)</vt:lpstr>
      <vt:lpstr>EFL by JENKINS (2003)</vt:lpstr>
      <vt:lpstr>What does that mean?</vt:lpstr>
      <vt:lpstr>ELF - definitions</vt:lpstr>
      <vt:lpstr>What is ELF?</vt:lpstr>
      <vt:lpstr>IN practice: Pronunciation features</vt:lpstr>
      <vt:lpstr>In PRACTICE (II)</vt:lpstr>
      <vt:lpstr>Apresentação do PowerPoint</vt:lpstr>
      <vt:lpstr>Apresentação do PowerPoint</vt:lpstr>
      <vt:lpstr>Apresentação do PowerPoint</vt:lpstr>
      <vt:lpstr>Other perspectives: GLOCAL LANGUAGES</vt:lpstr>
      <vt:lpstr>DISCUSSIONS ON ELF IN BRAZIL/USP</vt:lpstr>
      <vt:lpstr>GUILHERME ‘ s critique</vt:lpstr>
      <vt:lpstr>Apresentação do PowerPoint</vt:lpstr>
      <vt:lpstr>IN EDUCATION... IN THE CLASSROOM</vt:lpstr>
      <vt:lpstr>Apresentação do PowerPoint</vt:lpstr>
      <vt:lpstr>Apresentação do PowerPoint</vt:lpstr>
      <vt:lpstr>Apresentação do PowerPoint</vt:lpstr>
      <vt:lpstr>Apresentação do PowerPoint</vt:lpstr>
      <vt:lpstr>Apresentação do PowerPoint</vt:lpstr>
      <vt:lpstr>Back to the interviews (or have a look at it at home)...</vt:lpstr>
      <vt:lpstr>Some events (invitation)</vt:lpstr>
      <vt:lpstr>End notes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PHONETICS &amp; PHONOLOGY: English as a lingua franca</dc:title>
  <dc:creator>SuperSonic São Paulo</dc:creator>
  <cp:lastModifiedBy>SuperSonic São Paulo</cp:lastModifiedBy>
  <cp:revision>3</cp:revision>
  <dcterms:created xsi:type="dcterms:W3CDTF">2019-08-27T13:30:13Z</dcterms:created>
  <dcterms:modified xsi:type="dcterms:W3CDTF">2019-08-27T13:47:55Z</dcterms:modified>
</cp:coreProperties>
</file>