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9"/>
  </p:notesMasterIdLst>
  <p:sldIdLst>
    <p:sldId id="256" r:id="rId2"/>
    <p:sldId id="258" r:id="rId3"/>
    <p:sldId id="260" r:id="rId4"/>
    <p:sldId id="259" r:id="rId5"/>
    <p:sldId id="257" r:id="rId6"/>
    <p:sldId id="265" r:id="rId7"/>
    <p:sldId id="266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94727"/>
  </p:normalViewPr>
  <p:slideViewPr>
    <p:cSldViewPr>
      <p:cViewPr varScale="1">
        <p:scale>
          <a:sx n="85" d="100"/>
          <a:sy n="85" d="100"/>
        </p:scale>
        <p:origin x="2152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31AC4E-7321-D047-BEB3-EA3081748403}" type="datetimeFigureOut">
              <a:rPr lang="pt-BR" smtClean="0"/>
              <a:t>12/09/19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17B0C9-27C8-1E40-872F-92D824521E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2983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17B0C9-27C8-1E40-872F-92D824521EDF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9174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C5887-6B19-4DDF-885C-1591713D32E1}" type="datetimeFigureOut">
              <a:rPr lang="pt-BR" smtClean="0"/>
              <a:t>12/09/19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FCD2C-A989-4215-99E7-F630ECDD3D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14463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C5887-6B19-4DDF-885C-1591713D32E1}" type="datetimeFigureOut">
              <a:rPr lang="pt-BR" smtClean="0"/>
              <a:t>12/09/19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FCD2C-A989-4215-99E7-F630ECDD3D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9466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C5887-6B19-4DDF-885C-1591713D32E1}" type="datetimeFigureOut">
              <a:rPr lang="pt-BR" smtClean="0"/>
              <a:t>12/09/19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FCD2C-A989-4215-99E7-F630ECDD3D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2027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C5887-6B19-4DDF-885C-1591713D32E1}" type="datetimeFigureOut">
              <a:rPr lang="pt-BR" smtClean="0"/>
              <a:t>12/09/19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FCD2C-A989-4215-99E7-F630ECDD3D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082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C5887-6B19-4DDF-885C-1591713D32E1}" type="datetimeFigureOut">
              <a:rPr lang="pt-BR" smtClean="0"/>
              <a:t>12/09/19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FCD2C-A989-4215-99E7-F630ECDD3D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78936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C5887-6B19-4DDF-885C-1591713D32E1}" type="datetimeFigureOut">
              <a:rPr lang="pt-BR" smtClean="0"/>
              <a:t>12/09/19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FCD2C-A989-4215-99E7-F630ECDD3D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8825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C5887-6B19-4DDF-885C-1591713D32E1}" type="datetimeFigureOut">
              <a:rPr lang="pt-BR" smtClean="0"/>
              <a:t>12/09/19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FCD2C-A989-4215-99E7-F630ECDD3D62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592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C5887-6B19-4DDF-885C-1591713D32E1}" type="datetimeFigureOut">
              <a:rPr lang="pt-BR" smtClean="0"/>
              <a:t>12/09/19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FCD2C-A989-4215-99E7-F630ECDD3D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0949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C5887-6B19-4DDF-885C-1591713D32E1}" type="datetimeFigureOut">
              <a:rPr lang="pt-BR" smtClean="0"/>
              <a:t>12/09/19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FCD2C-A989-4215-99E7-F630ECDD3D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1632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C5887-6B19-4DDF-885C-1591713D32E1}" type="datetimeFigureOut">
              <a:rPr lang="pt-BR" smtClean="0"/>
              <a:t>12/09/19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pt-B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FCD2C-A989-4215-99E7-F630ECDD3D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4070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9AC5887-6B19-4DDF-885C-1591713D32E1}" type="datetimeFigureOut">
              <a:rPr lang="pt-BR" smtClean="0"/>
              <a:t>12/09/19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FCD2C-A989-4215-99E7-F630ECDD3D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207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09AC5887-6B19-4DDF-885C-1591713D32E1}" type="datetimeFigureOut">
              <a:rPr lang="pt-BR" smtClean="0"/>
              <a:t>12/09/19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953FCD2C-A989-4215-99E7-F630ECDD3D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6540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pinternet.ohchr.org/_Layouts/SpecialProceduresInternet/ViewAllCountryMandates.aspx" TargetMode="External"/><Relationship Id="rId2" Type="http://schemas.openxmlformats.org/officeDocument/2006/relationships/hyperlink" Target="https://spinternet.ohchr.org/_Layouts/SpecialProceduresInternet/ViewAllCountryMandates.aspx?Type=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hchr.org/en/hrbodies/cescr/pages/cescrindex.aspx" TargetMode="External"/><Relationship Id="rId2" Type="http://schemas.openxmlformats.org/officeDocument/2006/relationships/hyperlink" Target="https://www.ohchr.org/EN/HRBodies/CCPR/Pages/CCPRIndex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ohchr.org/en/hrbodies/cerd/pages/cerdindex.aspx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hchr.org/en/hrbodies/cedaw/pages/cedawindex.asp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ohchr.org/En/HRBodies/OPCAT/Pages/OPCATIndex.aspx" TargetMode="External"/><Relationship Id="rId4" Type="http://schemas.openxmlformats.org/officeDocument/2006/relationships/hyperlink" Target="https://www.ohchr.org/en/hrbodies/cat/pages/catindex.aspx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hchr.org/EN/HRBodies/CMW/Pages/CMWIndex.aspx" TargetMode="External"/><Relationship Id="rId2" Type="http://schemas.openxmlformats.org/officeDocument/2006/relationships/hyperlink" Target="https://www.ohchr.org/en/hrbodies/crc/pages/crcintro.asp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ohchr.org/EN/HRBodies/CED/Pages/CEDIndex.aspx" TargetMode="External"/><Relationship Id="rId4" Type="http://schemas.openxmlformats.org/officeDocument/2006/relationships/hyperlink" Target="https://www.un.org/development/desa/disabilities/convention-on-the-rights-of-persons-with-disabilities/committee-on-the-rights-of-persons-with-disabilities-3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ARQUITETURA INTERNACIONAL DOS DIREITOS HUMANOS</a:t>
            </a: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F626B8ED-D6B6-0941-B86F-4395A962B2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SISTEMA GLOBAL E SEUS MIGROSSISTEMAS CONSTITUCIONAIS</a:t>
            </a:r>
          </a:p>
        </p:txBody>
      </p:sp>
    </p:spTree>
    <p:extLst>
      <p:ext uri="{BB962C8B-B14F-4D97-AF65-F5344CB8AC3E}">
        <p14:creationId xmlns:p14="http://schemas.microsoft.com/office/powerpoint/2010/main" val="1301649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SISTEMA GLOBAL:</a:t>
            </a:r>
            <a:br>
              <a:rPr lang="pt-BR" dirty="0"/>
            </a:br>
            <a:r>
              <a:rPr lang="pt-BR" dirty="0"/>
              <a:t>INSTRUMENTOS JURÍDICOS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dirty="0"/>
              <a:t>Carta das Nações Unidas (1945)</a:t>
            </a:r>
          </a:p>
          <a:p>
            <a:r>
              <a:rPr lang="pt-BR" dirty="0"/>
              <a:t>Declaração das Nações Unidas sobre Direitos Humanos (1948)</a:t>
            </a:r>
          </a:p>
          <a:p>
            <a:r>
              <a:rPr lang="pt-BR" dirty="0"/>
              <a:t>Convenção da Nações Unidas sobre Discriminação Racial (1965)</a:t>
            </a:r>
          </a:p>
          <a:p>
            <a:r>
              <a:rPr lang="pt-BR" dirty="0"/>
              <a:t>Pacto de Direitos Civis e Políticos (1966)</a:t>
            </a:r>
          </a:p>
          <a:p>
            <a:r>
              <a:rPr lang="pt-BR" dirty="0"/>
              <a:t>Pacto de Direitos Sociais, Econômicos e Culturais (1966)</a:t>
            </a:r>
          </a:p>
          <a:p>
            <a:r>
              <a:rPr lang="pt-BR" dirty="0"/>
              <a:t>Convenção das Nações Unidas sobre Discriminação contra a Mulher (1979)</a:t>
            </a:r>
          </a:p>
          <a:p>
            <a:r>
              <a:rPr lang="pt-BR" dirty="0"/>
              <a:t>Convenção das Nações Unidas sobre Tortura (1984)</a:t>
            </a:r>
          </a:p>
          <a:p>
            <a:r>
              <a:rPr lang="pt-BR" dirty="0"/>
              <a:t>Convenção das Nações Unidas sobre Direito das Crianças (1989)</a:t>
            </a:r>
          </a:p>
          <a:p>
            <a:r>
              <a:rPr lang="pt-BR" dirty="0"/>
              <a:t>Convenção das Nações Unidas sobre Direitos dos Trabalhadores Migrantes e suas Famílias (1990)</a:t>
            </a:r>
          </a:p>
          <a:p>
            <a:r>
              <a:rPr lang="pt-BR" dirty="0"/>
              <a:t>Convenção das Nações Unidas sobre Desaparecimento Forçado (2006)</a:t>
            </a:r>
          </a:p>
          <a:p>
            <a:r>
              <a:rPr lang="pt-BR" dirty="0"/>
              <a:t>Convenção das Nações Unidas sobre Direito das Pessoas com Deficiência (2006)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24629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Carta das Nações Unidas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b="1" dirty="0"/>
              <a:t>Estrutura organizacional</a:t>
            </a:r>
          </a:p>
          <a:p>
            <a:pPr marL="0" indent="0" algn="ctr">
              <a:buNone/>
            </a:pPr>
            <a:r>
              <a:rPr lang="pt-BR" dirty="0"/>
              <a:t>Comissão de Direitos Humanos</a:t>
            </a:r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dirty="0"/>
              <a:t>Conselho de Direitos Humanos (2007) </a:t>
            </a:r>
          </a:p>
        </p:txBody>
      </p:sp>
      <p:sp>
        <p:nvSpPr>
          <p:cNvPr id="7" name="Seta para baixo 6"/>
          <p:cNvSpPr/>
          <p:nvPr/>
        </p:nvSpPr>
        <p:spPr>
          <a:xfrm>
            <a:off x="4039260" y="3717032"/>
            <a:ext cx="48463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4805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Controle de Implementação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Relatórios Periódicos</a:t>
            </a:r>
          </a:p>
          <a:p>
            <a:r>
              <a:rPr lang="pt-BR" dirty="0"/>
              <a:t>Procedimentos Especiais do Conselho de Direitos Humanos (2007)</a:t>
            </a:r>
          </a:p>
          <a:p>
            <a:r>
              <a:rPr lang="pt-BR" dirty="0"/>
              <a:t>Mandatos Temáticos</a:t>
            </a:r>
          </a:p>
          <a:p>
            <a:pPr marL="0" indent="0">
              <a:buNone/>
            </a:pPr>
            <a:r>
              <a:rPr lang="pt-BR" dirty="0">
                <a:hlinkClick r:id="rId2"/>
              </a:rPr>
              <a:t>https://spinternet.ohchr.org/_Layouts/SpecialProceduresInternet/ViewAllCountryMandates.aspx?Type=TM</a:t>
            </a:r>
            <a:endParaRPr lang="pt-BR" dirty="0"/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Mandatos relativos a Estados e territórios</a:t>
            </a:r>
          </a:p>
          <a:p>
            <a:pPr marL="0" indent="0">
              <a:buNone/>
            </a:pPr>
            <a:r>
              <a:rPr lang="pt-BR" dirty="0">
                <a:hlinkClick r:id="rId3"/>
              </a:rPr>
              <a:t>https://spinternet.ohchr.org/_Layouts/SpecialProceduresInternet/ViewAllCountryMandates.aspx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9318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SISTEMA GLOBAL e seus Microssistemas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t-BR" b="1" dirty="0"/>
              <a:t>NAÇÕES UNIDAS</a:t>
            </a:r>
          </a:p>
          <a:p>
            <a:pPr marL="0" indent="0" algn="ctr">
              <a:buNone/>
            </a:pPr>
            <a:r>
              <a:rPr lang="pt-BR" b="1" dirty="0"/>
              <a:t>CONSELHO DE DIREITOS HUMANOS</a:t>
            </a:r>
          </a:p>
          <a:p>
            <a:r>
              <a:rPr lang="pt-BR" dirty="0"/>
              <a:t>Comitê de Direitos Humanos (CCPR)</a:t>
            </a:r>
          </a:p>
          <a:p>
            <a:r>
              <a:rPr lang="pt-BR" dirty="0">
                <a:hlinkClick r:id="rId2"/>
              </a:rPr>
              <a:t>https://www.ohchr.org/EN/HRBodies/CCPR/Pages/CCPRIndex.aspx</a:t>
            </a:r>
            <a:endParaRPr lang="pt-BR" dirty="0"/>
          </a:p>
          <a:p>
            <a:r>
              <a:rPr lang="pt-BR" dirty="0"/>
              <a:t>Comitê de Direitos Econômicos, Sociais e Culturais (CESCR)</a:t>
            </a:r>
          </a:p>
          <a:p>
            <a:r>
              <a:rPr lang="pt-BR" dirty="0">
                <a:hlinkClick r:id="rId3"/>
              </a:rPr>
              <a:t>https://www.ohchr.org/en/hrbodies/cescr/pages/cescrindex.aspx</a:t>
            </a:r>
            <a:endParaRPr lang="pt-BR" dirty="0"/>
          </a:p>
          <a:p>
            <a:r>
              <a:rPr lang="pt-BR" dirty="0"/>
              <a:t>Comitê para a Eliminação da Discriminação Racial (CERD)</a:t>
            </a:r>
          </a:p>
          <a:p>
            <a:r>
              <a:rPr lang="pt-BR" dirty="0">
                <a:hlinkClick r:id="rId4"/>
              </a:rPr>
              <a:t>https://www.ohchr.org/en/hrbodies/cerd/pages/cerdindex.aspx</a:t>
            </a:r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63103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819FE2-F6D2-6942-BC17-391DE7294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Micro-sistemas</a:t>
            </a:r>
            <a:r>
              <a:rPr lang="pt-BR" dirty="0"/>
              <a:t> constitucionais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C222224-74B6-054E-B3C1-269E9E86AD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Comitê para a Eliminação da Discriminação contra a Mulher (CEDAW)</a:t>
            </a:r>
          </a:p>
          <a:p>
            <a:r>
              <a:rPr lang="pt-BR" dirty="0">
                <a:hlinkClick r:id="rId3"/>
              </a:rPr>
              <a:t>https://www.ohchr.org/en/hrbodies/cedaw/pages/cedawindex.aspx</a:t>
            </a:r>
            <a:r>
              <a:rPr lang="pt-BR" dirty="0"/>
              <a:t> </a:t>
            </a:r>
          </a:p>
          <a:p>
            <a:r>
              <a:rPr lang="pt-BR" dirty="0"/>
              <a:t>Comitê contra a Tortura e outros tratamentos Cruéis, Desumanos ou Degradantes (CAT)</a:t>
            </a:r>
          </a:p>
          <a:p>
            <a:r>
              <a:rPr lang="pt-BR" dirty="0">
                <a:hlinkClick r:id="rId4"/>
              </a:rPr>
              <a:t>https://www.ohchr.org/en/hrbodies/cat/pages/catindex.aspx</a:t>
            </a:r>
            <a:r>
              <a:rPr lang="pt-BR" dirty="0"/>
              <a:t> </a:t>
            </a:r>
          </a:p>
          <a:p>
            <a:r>
              <a:rPr lang="pt-BR" dirty="0"/>
              <a:t>Subcomitê de Prevenção da Tortura (SPT)</a:t>
            </a:r>
          </a:p>
          <a:p>
            <a:r>
              <a:rPr lang="pt-BR" dirty="0">
                <a:hlinkClick r:id="rId5"/>
              </a:rPr>
              <a:t>https://www.ohchr.org/En/HRBodies/OPCAT/Pages/OPCATIndex.aspx</a:t>
            </a:r>
            <a:r>
              <a:rPr lang="pt-BR" dirty="0"/>
              <a:t>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46795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D8449F-82F2-EC4E-BB98-F861FC1CD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MicroSsistemas</a:t>
            </a:r>
            <a:r>
              <a:rPr lang="pt-BR" dirty="0"/>
              <a:t> constitucionais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010FF18-134D-8F40-8BEC-05899D2501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/>
              <a:t>Comitê dos Direitos da Criança (CRC)</a:t>
            </a:r>
          </a:p>
          <a:p>
            <a:r>
              <a:rPr lang="pt-BR" dirty="0">
                <a:hlinkClick r:id="rId2"/>
              </a:rPr>
              <a:t>https://www.ohchr.org/en/hrbodies/crc/pages/crcintro.aspx</a:t>
            </a:r>
            <a:r>
              <a:rPr lang="pt-BR" dirty="0"/>
              <a:t> </a:t>
            </a:r>
          </a:p>
          <a:p>
            <a:r>
              <a:rPr lang="pt-BR" dirty="0"/>
              <a:t>Comitê dos Trabalhadores Migrantes (CMW)</a:t>
            </a:r>
          </a:p>
          <a:p>
            <a:r>
              <a:rPr lang="pt-BR" dirty="0">
                <a:hlinkClick r:id="rId3"/>
              </a:rPr>
              <a:t>https://www.ohchr.org/EN/HRBodies/CMW/Pages/CMWIndex.aspx</a:t>
            </a:r>
            <a:r>
              <a:rPr lang="pt-BR" dirty="0"/>
              <a:t> </a:t>
            </a:r>
          </a:p>
          <a:p>
            <a:r>
              <a:rPr lang="pt-BR" dirty="0"/>
              <a:t>Comitê sobre os Direitos das Pessoas com Deficiência (CRPD)</a:t>
            </a:r>
          </a:p>
          <a:p>
            <a:r>
              <a:rPr lang="pt-BR" dirty="0">
                <a:hlinkClick r:id="rId4"/>
              </a:rPr>
              <a:t>https://www.un.org/development/desa/disabilities/convention-on-the-rights-of-persons-with-disabilities/committee-on-the-rights-of-persons-with-disabilities-3.html</a:t>
            </a:r>
            <a:endParaRPr lang="pt-BR" dirty="0"/>
          </a:p>
          <a:p>
            <a:r>
              <a:rPr lang="pt-BR" dirty="0"/>
              <a:t>Comissão de Desaparecimentos Forçados (CED)</a:t>
            </a:r>
          </a:p>
          <a:p>
            <a:r>
              <a:rPr lang="pt-BR" dirty="0">
                <a:hlinkClick r:id="rId5"/>
              </a:rPr>
              <a:t>https://www.ohchr.org/EN/HRBodies/CED/Pages/CEDIndex.aspx</a:t>
            </a:r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75741083"/>
      </p:ext>
    </p:extLst>
  </p:cSld>
  <p:clrMapOvr>
    <a:masterClrMapping/>
  </p:clrMapOvr>
</p:sld>
</file>

<file path=ppt/theme/theme1.xml><?xml version="1.0" encoding="utf-8"?>
<a:theme xmlns:a="http://schemas.openxmlformats.org/drawingml/2006/main" name="Pacote">
  <a:themeElements>
    <a:clrScheme name="Pacote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cote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cot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{03A5514F-C237-D246-BE56-1F48791D5C95}tf10001120</Template>
  <TotalTime>387</TotalTime>
  <Words>507</Words>
  <Application>Microsoft Macintosh PowerPoint</Application>
  <PresentationFormat>Apresentação na tela (4:3)</PresentationFormat>
  <Paragraphs>54</Paragraphs>
  <Slides>7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Calibri</vt:lpstr>
      <vt:lpstr>Gill Sans MT</vt:lpstr>
      <vt:lpstr>Pacote</vt:lpstr>
      <vt:lpstr>ARQUITETURA INTERNACIONAL DOS DIREITOS HUMANOS</vt:lpstr>
      <vt:lpstr>SISTEMA GLOBAL: INSTRUMENTOS JURÍDICOS</vt:lpstr>
      <vt:lpstr>Carta das Nações Unidas</vt:lpstr>
      <vt:lpstr>Controle de Implementação</vt:lpstr>
      <vt:lpstr>SISTEMA GLOBAL e seus Microssistemas</vt:lpstr>
      <vt:lpstr>Micro-sistemas constitucionais</vt:lpstr>
      <vt:lpstr>MicroSsistemas constitucionais</vt:lpstr>
    </vt:vector>
  </TitlesOfParts>
  <Company>FDRP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ARQUITETURA INTERNACIONAL DOS DIREITOS HUMANOS</dc:title>
  <dc:creator>Cynthia Soares Carneiro</dc:creator>
  <cp:lastModifiedBy>Cynthia Soares Carneiro</cp:lastModifiedBy>
  <cp:revision>20</cp:revision>
  <dcterms:created xsi:type="dcterms:W3CDTF">2018-10-31T16:40:31Z</dcterms:created>
  <dcterms:modified xsi:type="dcterms:W3CDTF">2019-09-12T22:03:40Z</dcterms:modified>
</cp:coreProperties>
</file>