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7"/>
  </p:notesMasterIdLst>
  <p:sldIdLst>
    <p:sldId id="256" r:id="rId2"/>
    <p:sldId id="279" r:id="rId3"/>
    <p:sldId id="287" r:id="rId4"/>
    <p:sldId id="261" r:id="rId5"/>
    <p:sldId id="266" r:id="rId6"/>
    <p:sldId id="262" r:id="rId7"/>
    <p:sldId id="267" r:id="rId8"/>
    <p:sldId id="265" r:id="rId9"/>
    <p:sldId id="277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8" r:id="rId18"/>
    <p:sldId id="290" r:id="rId19"/>
    <p:sldId id="269" r:id="rId20"/>
    <p:sldId id="268" r:id="rId21"/>
    <p:sldId id="270" r:id="rId22"/>
    <p:sldId id="258" r:id="rId23"/>
    <p:sldId id="271" r:id="rId24"/>
    <p:sldId id="272" r:id="rId25"/>
    <p:sldId id="273" r:id="rId26"/>
    <p:sldId id="259" r:id="rId27"/>
    <p:sldId id="274" r:id="rId28"/>
    <p:sldId id="296" r:id="rId29"/>
    <p:sldId id="260" r:id="rId30"/>
    <p:sldId id="289" r:id="rId31"/>
    <p:sldId id="291" r:id="rId32"/>
    <p:sldId id="292" r:id="rId33"/>
    <p:sldId id="293" r:id="rId34"/>
    <p:sldId id="294" r:id="rId35"/>
    <p:sldId id="295" r:id="rId3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4" autoAdjust="0"/>
    <p:restoredTop sz="81003" autoAdjust="0"/>
  </p:normalViewPr>
  <p:slideViewPr>
    <p:cSldViewPr>
      <p:cViewPr varScale="1">
        <p:scale>
          <a:sx n="91" d="100"/>
          <a:sy n="91" d="100"/>
        </p:scale>
        <p:origin x="115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60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E36608-193C-4008-8CBE-ED3173F61EB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96FDC423-D3C8-4072-A999-CF2378E51DF3}">
      <dgm:prSet/>
      <dgm:spPr/>
      <dgm:t>
        <a:bodyPr/>
        <a:lstStyle/>
        <a:p>
          <a:pPr rtl="0"/>
          <a:endParaRPr lang="pt-BR" dirty="0"/>
        </a:p>
        <a:p>
          <a:pPr rtl="0"/>
          <a:r>
            <a:rPr lang="pt-BR" dirty="0"/>
            <a:t>duas principais modalidades de abordagem do conteúdo biográfico: </a:t>
          </a:r>
        </a:p>
        <a:p>
          <a:pPr rtl="0"/>
          <a:endParaRPr lang="pt-BR" dirty="0"/>
        </a:p>
      </dgm:t>
    </dgm:pt>
    <dgm:pt modelId="{6AF7B6B5-C8E7-408E-9073-8022BD0700EA}" type="parTrans" cxnId="{F08CCD54-6567-430A-AC52-D01D6B4BC3F0}">
      <dgm:prSet/>
      <dgm:spPr/>
      <dgm:t>
        <a:bodyPr/>
        <a:lstStyle/>
        <a:p>
          <a:endParaRPr lang="es-ES_tradnl"/>
        </a:p>
      </dgm:t>
    </dgm:pt>
    <dgm:pt modelId="{112F3715-26C1-42BF-A0B2-9A2C540B50E9}" type="sibTrans" cxnId="{F08CCD54-6567-430A-AC52-D01D6B4BC3F0}">
      <dgm:prSet/>
      <dgm:spPr/>
      <dgm:t>
        <a:bodyPr/>
        <a:lstStyle/>
        <a:p>
          <a:endParaRPr lang="es-ES_tradnl"/>
        </a:p>
      </dgm:t>
    </dgm:pt>
    <dgm:pt modelId="{2A42B483-27D8-4785-A910-AC6BEB0564FD}">
      <dgm:prSet/>
      <dgm:spPr/>
      <dgm:t>
        <a:bodyPr/>
        <a:lstStyle/>
        <a:p>
          <a:pPr rtl="0"/>
          <a:r>
            <a:rPr lang="pt-BR" dirty="0"/>
            <a:t>análise crítica de textos biográficos ou autobiográficos </a:t>
          </a:r>
        </a:p>
      </dgm:t>
    </dgm:pt>
    <dgm:pt modelId="{8DBEE392-D2F0-4374-89F8-55E46597CD0F}" type="parTrans" cxnId="{0D39A4F0-7930-42CE-BE1B-3D851131E672}">
      <dgm:prSet/>
      <dgm:spPr/>
      <dgm:t>
        <a:bodyPr/>
        <a:lstStyle/>
        <a:p>
          <a:endParaRPr lang="es-ES_tradnl"/>
        </a:p>
      </dgm:t>
    </dgm:pt>
    <dgm:pt modelId="{EE5F8477-5BE7-4195-A9BD-D971AA490084}" type="sibTrans" cxnId="{0D39A4F0-7930-42CE-BE1B-3D851131E672}">
      <dgm:prSet/>
      <dgm:spPr/>
      <dgm:t>
        <a:bodyPr/>
        <a:lstStyle/>
        <a:p>
          <a:endParaRPr lang="es-ES_tradnl"/>
        </a:p>
      </dgm:t>
    </dgm:pt>
    <dgm:pt modelId="{B4B69656-B342-4C01-B2E0-FE0E98EA6522}">
      <dgm:prSet/>
      <dgm:spPr/>
      <dgm:t>
        <a:bodyPr/>
        <a:lstStyle/>
        <a:p>
          <a:pPr rtl="0"/>
          <a:r>
            <a:rPr lang="pt-BR" dirty="0"/>
            <a:t> produção textual (pelo pesquisador) de perfis, cronologias ou textos biográficos e/ou autobiográficos, a partir de material documental e/ou de fontes textuais ou orais</a:t>
          </a:r>
        </a:p>
      </dgm:t>
    </dgm:pt>
    <dgm:pt modelId="{F9B3EE38-250D-4AEF-9BA5-2777345B6CB7}" type="parTrans" cxnId="{F8E73F35-EB8E-4110-BCE5-2F9956F2A762}">
      <dgm:prSet/>
      <dgm:spPr/>
      <dgm:t>
        <a:bodyPr/>
        <a:lstStyle/>
        <a:p>
          <a:endParaRPr lang="es-ES_tradnl"/>
        </a:p>
      </dgm:t>
    </dgm:pt>
    <dgm:pt modelId="{97AD8D92-8090-4CE8-96E3-3F12489DDC84}" type="sibTrans" cxnId="{F8E73F35-EB8E-4110-BCE5-2F9956F2A762}">
      <dgm:prSet/>
      <dgm:spPr/>
      <dgm:t>
        <a:bodyPr/>
        <a:lstStyle/>
        <a:p>
          <a:endParaRPr lang="es-ES_tradnl"/>
        </a:p>
      </dgm:t>
    </dgm:pt>
    <dgm:pt modelId="{175D2A40-1078-4C6B-B8C6-426A88E75ACE}" type="pres">
      <dgm:prSet presAssocID="{21E36608-193C-4008-8CBE-ED3173F61EB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6E6933C-FBE8-48E6-AB65-5965EEC2528B}" type="pres">
      <dgm:prSet presAssocID="{96FDC423-D3C8-4072-A999-CF2378E51DF3}" presName="root1" presStyleCnt="0"/>
      <dgm:spPr/>
    </dgm:pt>
    <dgm:pt modelId="{3F1B1014-B0C7-42C8-B412-A98FE8682E5B}" type="pres">
      <dgm:prSet presAssocID="{96FDC423-D3C8-4072-A999-CF2378E51DF3}" presName="LevelOneTextNode" presStyleLbl="node0" presStyleIdx="0" presStyleCnt="1">
        <dgm:presLayoutVars>
          <dgm:chPref val="3"/>
        </dgm:presLayoutVars>
      </dgm:prSet>
      <dgm:spPr/>
    </dgm:pt>
    <dgm:pt modelId="{FBB67BA3-0E2C-459D-9A49-9011DBDD484E}" type="pres">
      <dgm:prSet presAssocID="{96FDC423-D3C8-4072-A999-CF2378E51DF3}" presName="level2hierChild" presStyleCnt="0"/>
      <dgm:spPr/>
    </dgm:pt>
    <dgm:pt modelId="{81BB1DD1-31D0-4E1B-8367-14120E0DFBC7}" type="pres">
      <dgm:prSet presAssocID="{8DBEE392-D2F0-4374-89F8-55E46597CD0F}" presName="conn2-1" presStyleLbl="parChTrans1D2" presStyleIdx="0" presStyleCnt="2"/>
      <dgm:spPr/>
    </dgm:pt>
    <dgm:pt modelId="{447BC071-945F-4A23-A6C7-09CEA58C6E48}" type="pres">
      <dgm:prSet presAssocID="{8DBEE392-D2F0-4374-89F8-55E46597CD0F}" presName="connTx" presStyleLbl="parChTrans1D2" presStyleIdx="0" presStyleCnt="2"/>
      <dgm:spPr/>
    </dgm:pt>
    <dgm:pt modelId="{9AEB3AB8-23B4-4BA8-B5AD-7562B9C0E0C1}" type="pres">
      <dgm:prSet presAssocID="{2A42B483-27D8-4785-A910-AC6BEB0564FD}" presName="root2" presStyleCnt="0"/>
      <dgm:spPr/>
    </dgm:pt>
    <dgm:pt modelId="{F1037CFB-9B99-4C2B-A2A3-F4FF316DC701}" type="pres">
      <dgm:prSet presAssocID="{2A42B483-27D8-4785-A910-AC6BEB0564FD}" presName="LevelTwoTextNode" presStyleLbl="node2" presStyleIdx="0" presStyleCnt="2">
        <dgm:presLayoutVars>
          <dgm:chPref val="3"/>
        </dgm:presLayoutVars>
      </dgm:prSet>
      <dgm:spPr/>
    </dgm:pt>
    <dgm:pt modelId="{E6389FE6-EF27-4A91-A3EF-541119068668}" type="pres">
      <dgm:prSet presAssocID="{2A42B483-27D8-4785-A910-AC6BEB0564FD}" presName="level3hierChild" presStyleCnt="0"/>
      <dgm:spPr/>
    </dgm:pt>
    <dgm:pt modelId="{20DA1B67-2927-4780-92BF-0250DA7A3359}" type="pres">
      <dgm:prSet presAssocID="{F9B3EE38-250D-4AEF-9BA5-2777345B6CB7}" presName="conn2-1" presStyleLbl="parChTrans1D2" presStyleIdx="1" presStyleCnt="2"/>
      <dgm:spPr/>
    </dgm:pt>
    <dgm:pt modelId="{084A8F46-C7E4-4A52-8395-9B2B096D1682}" type="pres">
      <dgm:prSet presAssocID="{F9B3EE38-250D-4AEF-9BA5-2777345B6CB7}" presName="connTx" presStyleLbl="parChTrans1D2" presStyleIdx="1" presStyleCnt="2"/>
      <dgm:spPr/>
    </dgm:pt>
    <dgm:pt modelId="{A21AD3F8-836A-48AA-991B-F6CF1F62BF3B}" type="pres">
      <dgm:prSet presAssocID="{B4B69656-B342-4C01-B2E0-FE0E98EA6522}" presName="root2" presStyleCnt="0"/>
      <dgm:spPr/>
    </dgm:pt>
    <dgm:pt modelId="{4A89CCB0-FD8E-4FF1-9C1C-E5DDCAA89EE8}" type="pres">
      <dgm:prSet presAssocID="{B4B69656-B342-4C01-B2E0-FE0E98EA6522}" presName="LevelTwoTextNode" presStyleLbl="node2" presStyleIdx="1" presStyleCnt="2">
        <dgm:presLayoutVars>
          <dgm:chPref val="3"/>
        </dgm:presLayoutVars>
      </dgm:prSet>
      <dgm:spPr/>
    </dgm:pt>
    <dgm:pt modelId="{5476E077-9F2A-49A0-BB96-4466A7BE7091}" type="pres">
      <dgm:prSet presAssocID="{B4B69656-B342-4C01-B2E0-FE0E98EA6522}" presName="level3hierChild" presStyleCnt="0"/>
      <dgm:spPr/>
    </dgm:pt>
  </dgm:ptLst>
  <dgm:cxnLst>
    <dgm:cxn modelId="{09AFC91B-1454-48A7-89CB-AE1368273242}" type="presOf" srcId="{21E36608-193C-4008-8CBE-ED3173F61EB2}" destId="{175D2A40-1078-4C6B-B8C6-426A88E75ACE}" srcOrd="0" destOrd="0" presId="urn:microsoft.com/office/officeart/2005/8/layout/hierarchy2"/>
    <dgm:cxn modelId="{03F89330-A10B-4129-B134-82D3AC32F521}" type="presOf" srcId="{F9B3EE38-250D-4AEF-9BA5-2777345B6CB7}" destId="{084A8F46-C7E4-4A52-8395-9B2B096D1682}" srcOrd="1" destOrd="0" presId="urn:microsoft.com/office/officeart/2005/8/layout/hierarchy2"/>
    <dgm:cxn modelId="{9DB7FA32-95BB-4942-A687-78993F7CA84F}" type="presOf" srcId="{8DBEE392-D2F0-4374-89F8-55E46597CD0F}" destId="{81BB1DD1-31D0-4E1B-8367-14120E0DFBC7}" srcOrd="0" destOrd="0" presId="urn:microsoft.com/office/officeart/2005/8/layout/hierarchy2"/>
    <dgm:cxn modelId="{F8E73F35-EB8E-4110-BCE5-2F9956F2A762}" srcId="{96FDC423-D3C8-4072-A999-CF2378E51DF3}" destId="{B4B69656-B342-4C01-B2E0-FE0E98EA6522}" srcOrd="1" destOrd="0" parTransId="{F9B3EE38-250D-4AEF-9BA5-2777345B6CB7}" sibTransId="{97AD8D92-8090-4CE8-96E3-3F12489DDC84}"/>
    <dgm:cxn modelId="{F08CCD54-6567-430A-AC52-D01D6B4BC3F0}" srcId="{21E36608-193C-4008-8CBE-ED3173F61EB2}" destId="{96FDC423-D3C8-4072-A999-CF2378E51DF3}" srcOrd="0" destOrd="0" parTransId="{6AF7B6B5-C8E7-408E-9073-8022BD0700EA}" sibTransId="{112F3715-26C1-42BF-A0B2-9A2C540B50E9}"/>
    <dgm:cxn modelId="{B1BA2955-8A2F-4EEC-A665-88B2FF82C7B0}" type="presOf" srcId="{B4B69656-B342-4C01-B2E0-FE0E98EA6522}" destId="{4A89CCB0-FD8E-4FF1-9C1C-E5DDCAA89EE8}" srcOrd="0" destOrd="0" presId="urn:microsoft.com/office/officeart/2005/8/layout/hierarchy2"/>
    <dgm:cxn modelId="{0A401E7C-266C-4300-BBBD-032852E240A6}" type="presOf" srcId="{96FDC423-D3C8-4072-A999-CF2378E51DF3}" destId="{3F1B1014-B0C7-42C8-B412-A98FE8682E5B}" srcOrd="0" destOrd="0" presId="urn:microsoft.com/office/officeart/2005/8/layout/hierarchy2"/>
    <dgm:cxn modelId="{64DB04A3-CA17-4280-881A-3C63CB0E457E}" type="presOf" srcId="{8DBEE392-D2F0-4374-89F8-55E46597CD0F}" destId="{447BC071-945F-4A23-A6C7-09CEA58C6E48}" srcOrd="1" destOrd="0" presId="urn:microsoft.com/office/officeart/2005/8/layout/hierarchy2"/>
    <dgm:cxn modelId="{3F0CB5D4-6CFF-49DF-9C94-69A9EF94E829}" type="presOf" srcId="{2A42B483-27D8-4785-A910-AC6BEB0564FD}" destId="{F1037CFB-9B99-4C2B-A2A3-F4FF316DC701}" srcOrd="0" destOrd="0" presId="urn:microsoft.com/office/officeart/2005/8/layout/hierarchy2"/>
    <dgm:cxn modelId="{0D39A4F0-7930-42CE-BE1B-3D851131E672}" srcId="{96FDC423-D3C8-4072-A999-CF2378E51DF3}" destId="{2A42B483-27D8-4785-A910-AC6BEB0564FD}" srcOrd="0" destOrd="0" parTransId="{8DBEE392-D2F0-4374-89F8-55E46597CD0F}" sibTransId="{EE5F8477-5BE7-4195-A9BD-D971AA490084}"/>
    <dgm:cxn modelId="{A05515FA-0C55-49A5-8504-AEBFE9495287}" type="presOf" srcId="{F9B3EE38-250D-4AEF-9BA5-2777345B6CB7}" destId="{20DA1B67-2927-4780-92BF-0250DA7A3359}" srcOrd="0" destOrd="0" presId="urn:microsoft.com/office/officeart/2005/8/layout/hierarchy2"/>
    <dgm:cxn modelId="{F6167686-6290-4FFB-A7C1-2E27753CC4F3}" type="presParOf" srcId="{175D2A40-1078-4C6B-B8C6-426A88E75ACE}" destId="{46E6933C-FBE8-48E6-AB65-5965EEC2528B}" srcOrd="0" destOrd="0" presId="urn:microsoft.com/office/officeart/2005/8/layout/hierarchy2"/>
    <dgm:cxn modelId="{AE2E1FD1-5FB8-4E1C-92CA-80033DD3E00E}" type="presParOf" srcId="{46E6933C-FBE8-48E6-AB65-5965EEC2528B}" destId="{3F1B1014-B0C7-42C8-B412-A98FE8682E5B}" srcOrd="0" destOrd="0" presId="urn:microsoft.com/office/officeart/2005/8/layout/hierarchy2"/>
    <dgm:cxn modelId="{543C240C-E5E8-4019-8FAF-0BCE57CCB1F7}" type="presParOf" srcId="{46E6933C-FBE8-48E6-AB65-5965EEC2528B}" destId="{FBB67BA3-0E2C-459D-9A49-9011DBDD484E}" srcOrd="1" destOrd="0" presId="urn:microsoft.com/office/officeart/2005/8/layout/hierarchy2"/>
    <dgm:cxn modelId="{37ED31B4-1A6C-49B0-A8B5-C9E6E626ADDB}" type="presParOf" srcId="{FBB67BA3-0E2C-459D-9A49-9011DBDD484E}" destId="{81BB1DD1-31D0-4E1B-8367-14120E0DFBC7}" srcOrd="0" destOrd="0" presId="urn:microsoft.com/office/officeart/2005/8/layout/hierarchy2"/>
    <dgm:cxn modelId="{DAF44F55-5BFF-4EA2-A0C1-C75DD6E9DEB8}" type="presParOf" srcId="{81BB1DD1-31D0-4E1B-8367-14120E0DFBC7}" destId="{447BC071-945F-4A23-A6C7-09CEA58C6E48}" srcOrd="0" destOrd="0" presId="urn:microsoft.com/office/officeart/2005/8/layout/hierarchy2"/>
    <dgm:cxn modelId="{70E04DE0-BD0E-4784-B1E6-8AA4E4EC859B}" type="presParOf" srcId="{FBB67BA3-0E2C-459D-9A49-9011DBDD484E}" destId="{9AEB3AB8-23B4-4BA8-B5AD-7562B9C0E0C1}" srcOrd="1" destOrd="0" presId="urn:microsoft.com/office/officeart/2005/8/layout/hierarchy2"/>
    <dgm:cxn modelId="{188F66F7-7328-42F6-ABC5-8B5E31F3A4AC}" type="presParOf" srcId="{9AEB3AB8-23B4-4BA8-B5AD-7562B9C0E0C1}" destId="{F1037CFB-9B99-4C2B-A2A3-F4FF316DC701}" srcOrd="0" destOrd="0" presId="urn:microsoft.com/office/officeart/2005/8/layout/hierarchy2"/>
    <dgm:cxn modelId="{C8A15C8C-FDDF-4462-B60A-297E5D0BFAAC}" type="presParOf" srcId="{9AEB3AB8-23B4-4BA8-B5AD-7562B9C0E0C1}" destId="{E6389FE6-EF27-4A91-A3EF-541119068668}" srcOrd="1" destOrd="0" presId="urn:microsoft.com/office/officeart/2005/8/layout/hierarchy2"/>
    <dgm:cxn modelId="{4275D495-42AC-441B-9DE1-30161FD19FEE}" type="presParOf" srcId="{FBB67BA3-0E2C-459D-9A49-9011DBDD484E}" destId="{20DA1B67-2927-4780-92BF-0250DA7A3359}" srcOrd="2" destOrd="0" presId="urn:microsoft.com/office/officeart/2005/8/layout/hierarchy2"/>
    <dgm:cxn modelId="{154DBB18-6645-457B-AE8B-B93DE884CC1E}" type="presParOf" srcId="{20DA1B67-2927-4780-92BF-0250DA7A3359}" destId="{084A8F46-C7E4-4A52-8395-9B2B096D1682}" srcOrd="0" destOrd="0" presId="urn:microsoft.com/office/officeart/2005/8/layout/hierarchy2"/>
    <dgm:cxn modelId="{FE3143DF-2949-45F2-B4F2-4099798116CD}" type="presParOf" srcId="{FBB67BA3-0E2C-459D-9A49-9011DBDD484E}" destId="{A21AD3F8-836A-48AA-991B-F6CF1F62BF3B}" srcOrd="3" destOrd="0" presId="urn:microsoft.com/office/officeart/2005/8/layout/hierarchy2"/>
    <dgm:cxn modelId="{48D30BEA-FDAA-4C40-832A-F2BFC64F082C}" type="presParOf" srcId="{A21AD3F8-836A-48AA-991B-F6CF1F62BF3B}" destId="{4A89CCB0-FD8E-4FF1-9C1C-E5DDCAA89EE8}" srcOrd="0" destOrd="0" presId="urn:microsoft.com/office/officeart/2005/8/layout/hierarchy2"/>
    <dgm:cxn modelId="{FF4BF429-2D32-4F4C-99CE-BE554AE8E8B2}" type="presParOf" srcId="{A21AD3F8-836A-48AA-991B-F6CF1F62BF3B}" destId="{5476E077-9F2A-49A0-BB96-4466A7BE709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1B1014-B0C7-42C8-B412-A98FE8682E5B}">
      <dsp:nvSpPr>
        <dsp:cNvPr id="0" name=""/>
        <dsp:cNvSpPr/>
      </dsp:nvSpPr>
      <dsp:spPr>
        <a:xfrm>
          <a:off x="1607" y="1200484"/>
          <a:ext cx="3427660" cy="17138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800" kern="1200" dirty="0"/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duas principais modalidades de abordagem do conteúdo biográfico: 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800" kern="1200" dirty="0"/>
        </a:p>
      </dsp:txBody>
      <dsp:txXfrm>
        <a:off x="51803" y="1250680"/>
        <a:ext cx="3327268" cy="1613438"/>
      </dsp:txXfrm>
    </dsp:sp>
    <dsp:sp modelId="{81BB1DD1-31D0-4E1B-8367-14120E0DFBC7}">
      <dsp:nvSpPr>
        <dsp:cNvPr id="0" name=""/>
        <dsp:cNvSpPr/>
      </dsp:nvSpPr>
      <dsp:spPr>
        <a:xfrm rot="19457599">
          <a:off x="3270564" y="1527188"/>
          <a:ext cx="1688470" cy="74970"/>
        </a:xfrm>
        <a:custGeom>
          <a:avLst/>
          <a:gdLst/>
          <a:ahLst/>
          <a:cxnLst/>
          <a:rect l="0" t="0" r="0" b="0"/>
          <a:pathLst>
            <a:path>
              <a:moveTo>
                <a:pt x="0" y="37485"/>
              </a:moveTo>
              <a:lnTo>
                <a:pt x="1688470" y="3748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_tradnl" sz="600" kern="1200"/>
        </a:p>
      </dsp:txBody>
      <dsp:txXfrm>
        <a:off x="4072588" y="1522462"/>
        <a:ext cx="84423" cy="84423"/>
      </dsp:txXfrm>
    </dsp:sp>
    <dsp:sp modelId="{F1037CFB-9B99-4C2B-A2A3-F4FF316DC701}">
      <dsp:nvSpPr>
        <dsp:cNvPr id="0" name=""/>
        <dsp:cNvSpPr/>
      </dsp:nvSpPr>
      <dsp:spPr>
        <a:xfrm>
          <a:off x="4800332" y="215032"/>
          <a:ext cx="3427660" cy="17138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análise crítica de textos biográficos ou autobiográficos </a:t>
          </a:r>
        </a:p>
      </dsp:txBody>
      <dsp:txXfrm>
        <a:off x="4850528" y="265228"/>
        <a:ext cx="3327268" cy="1613438"/>
      </dsp:txXfrm>
    </dsp:sp>
    <dsp:sp modelId="{20DA1B67-2927-4780-92BF-0250DA7A3359}">
      <dsp:nvSpPr>
        <dsp:cNvPr id="0" name=""/>
        <dsp:cNvSpPr/>
      </dsp:nvSpPr>
      <dsp:spPr>
        <a:xfrm rot="2142401">
          <a:off x="3270564" y="2512640"/>
          <a:ext cx="1688470" cy="74970"/>
        </a:xfrm>
        <a:custGeom>
          <a:avLst/>
          <a:gdLst/>
          <a:ahLst/>
          <a:cxnLst/>
          <a:rect l="0" t="0" r="0" b="0"/>
          <a:pathLst>
            <a:path>
              <a:moveTo>
                <a:pt x="0" y="37485"/>
              </a:moveTo>
              <a:lnTo>
                <a:pt x="1688470" y="3748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_tradnl" sz="600" kern="1200"/>
        </a:p>
      </dsp:txBody>
      <dsp:txXfrm>
        <a:off x="4072588" y="2507914"/>
        <a:ext cx="84423" cy="84423"/>
      </dsp:txXfrm>
    </dsp:sp>
    <dsp:sp modelId="{4A89CCB0-FD8E-4FF1-9C1C-E5DDCAA89EE8}">
      <dsp:nvSpPr>
        <dsp:cNvPr id="0" name=""/>
        <dsp:cNvSpPr/>
      </dsp:nvSpPr>
      <dsp:spPr>
        <a:xfrm>
          <a:off x="4800332" y="2185937"/>
          <a:ext cx="3427660" cy="17138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 produção textual (pelo pesquisador) de perfis, cronologias ou textos biográficos e/ou autobiográficos, a partir de material documental e/ou de fontes textuais ou orais</a:t>
          </a:r>
        </a:p>
      </dsp:txBody>
      <dsp:txXfrm>
        <a:off x="4850528" y="2236133"/>
        <a:ext cx="3327268" cy="16134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76161A-B1A3-4A57-B11C-C5BF7A8FE93A}" type="datetimeFigureOut">
              <a:rPr lang="es-ES_tradnl" smtClean="0"/>
              <a:t>12/8/19</a:t>
            </a:fld>
            <a:endParaRPr lang="es-ES_tradnl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s-ES_tradnl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9D997-9D4E-47B3-AC5F-4E96736054F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04751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9D997-9D4E-47B3-AC5F-4E96736054F2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548862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9D997-9D4E-47B3-AC5F-4E96736054F2}" type="slidenum">
              <a:rPr lang="es-ES_tradnl" smtClean="0"/>
              <a:t>10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161979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9D997-9D4E-47B3-AC5F-4E96736054F2}" type="slidenum">
              <a:rPr lang="es-ES_tradnl" smtClean="0"/>
              <a:t>11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511035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9D997-9D4E-47B3-AC5F-4E96736054F2}" type="slidenum">
              <a:rPr lang="es-ES_tradnl" smtClean="0"/>
              <a:t>12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174573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9D997-9D4E-47B3-AC5F-4E96736054F2}" type="slidenum">
              <a:rPr lang="es-ES_tradnl" smtClean="0"/>
              <a:t>13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822179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9D997-9D4E-47B3-AC5F-4E96736054F2}" type="slidenum">
              <a:rPr lang="es-ES_tradnl" smtClean="0"/>
              <a:t>14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734159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9D997-9D4E-47B3-AC5F-4E96736054F2}" type="slidenum">
              <a:rPr lang="es-ES_tradnl" smtClean="0"/>
              <a:t>15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113121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9D997-9D4E-47B3-AC5F-4E96736054F2}" type="slidenum">
              <a:rPr lang="es-ES_tradnl" smtClean="0"/>
              <a:t>16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31916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9D997-9D4E-47B3-AC5F-4E96736054F2}" type="slidenum">
              <a:rPr lang="es-ES_tradnl" smtClean="0"/>
              <a:t>17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23691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9D997-9D4E-47B3-AC5F-4E96736054F2}" type="slidenum">
              <a:rPr lang="es-ES_tradnl" smtClean="0"/>
              <a:t>18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632720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9D997-9D4E-47B3-AC5F-4E96736054F2}" type="slidenum">
              <a:rPr lang="es-ES_tradnl" smtClean="0"/>
              <a:t>19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41368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9D997-9D4E-47B3-AC5F-4E96736054F2}" type="slidenum">
              <a:rPr lang="es-ES_tradnl" smtClean="0"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539783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9D997-9D4E-47B3-AC5F-4E96736054F2}" type="slidenum">
              <a:rPr lang="es-ES_tradnl" smtClean="0"/>
              <a:t>20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174706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9D997-9D4E-47B3-AC5F-4E96736054F2}" type="slidenum">
              <a:rPr lang="es-ES_tradnl" smtClean="0"/>
              <a:t>21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499839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9D997-9D4E-47B3-AC5F-4E96736054F2}" type="slidenum">
              <a:rPr lang="es-ES_tradnl" smtClean="0"/>
              <a:t>22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73126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9D997-9D4E-47B3-AC5F-4E96736054F2}" type="slidenum">
              <a:rPr lang="es-ES_tradnl" smtClean="0"/>
              <a:t>23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987499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9D997-9D4E-47B3-AC5F-4E96736054F2}" type="slidenum">
              <a:rPr lang="es-ES_tradnl" smtClean="0"/>
              <a:t>24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978080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9D997-9D4E-47B3-AC5F-4E96736054F2}" type="slidenum">
              <a:rPr lang="es-ES_tradnl" smtClean="0"/>
              <a:t>25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3913072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9D997-9D4E-47B3-AC5F-4E96736054F2}" type="slidenum">
              <a:rPr lang="es-ES_tradnl" smtClean="0"/>
              <a:t>26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3171247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9D997-9D4E-47B3-AC5F-4E96736054F2}" type="slidenum">
              <a:rPr lang="es-ES_tradnl" smtClean="0"/>
              <a:t>27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0983601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9D997-9D4E-47B3-AC5F-4E96736054F2}" type="slidenum">
              <a:rPr lang="es-ES_tradnl" smtClean="0"/>
              <a:t>29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9738359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9D997-9D4E-47B3-AC5F-4E96736054F2}" type="slidenum">
              <a:rPr lang="es-ES_tradnl" smtClean="0"/>
              <a:t>30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84405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9D997-9D4E-47B3-AC5F-4E96736054F2}" type="slidenum">
              <a:rPr lang="es-ES_tradnl" smtClean="0"/>
              <a:t>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78784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9D997-9D4E-47B3-AC5F-4E96736054F2}" type="slidenum">
              <a:rPr lang="es-ES_tradnl" smtClean="0"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626328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9D997-9D4E-47B3-AC5F-4E96736054F2}" type="slidenum">
              <a:rPr lang="es-ES_tradnl" smtClean="0"/>
              <a:t>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10213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9D997-9D4E-47B3-AC5F-4E96736054F2}" type="slidenum">
              <a:rPr lang="es-ES_tradnl" smtClean="0"/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55430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9D997-9D4E-47B3-AC5F-4E96736054F2}" type="slidenum">
              <a:rPr lang="es-ES_tradnl" smtClean="0"/>
              <a:t>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392158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9D997-9D4E-47B3-AC5F-4E96736054F2}" type="slidenum">
              <a:rPr lang="es-ES_tradnl" smtClean="0"/>
              <a:t>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415078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9D997-9D4E-47B3-AC5F-4E96736054F2}" type="slidenum">
              <a:rPr lang="es-ES_tradnl" smtClean="0"/>
              <a:t>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38141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D250-AFF9-4127-8B04-5C116F220235}" type="datetimeFigureOut">
              <a:rPr lang="es-ES_tradnl" smtClean="0"/>
              <a:t>12/8/19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B22A-2DE8-4C29-AD73-B26809DF5025}" type="slidenum">
              <a:rPr lang="es-ES_tradnl" smtClean="0"/>
              <a:t>‹nº›</a:t>
            </a:fld>
            <a:endParaRPr lang="es-ES_tradnl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D250-AFF9-4127-8B04-5C116F220235}" type="datetimeFigureOut">
              <a:rPr lang="es-ES_tradnl" smtClean="0"/>
              <a:t>12/8/19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B22A-2DE8-4C29-AD73-B26809DF502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D250-AFF9-4127-8B04-5C116F220235}" type="datetimeFigureOut">
              <a:rPr lang="es-ES_tradnl" smtClean="0"/>
              <a:t>12/8/19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B22A-2DE8-4C29-AD73-B26809DF502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D250-AFF9-4127-8B04-5C116F220235}" type="datetimeFigureOut">
              <a:rPr lang="es-ES_tradnl" smtClean="0"/>
              <a:t>12/8/19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B22A-2DE8-4C29-AD73-B26809DF502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D250-AFF9-4127-8B04-5C116F220235}" type="datetimeFigureOut">
              <a:rPr lang="es-ES_tradnl" smtClean="0"/>
              <a:t>12/8/19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B22A-2DE8-4C29-AD73-B26809DF5025}" type="slidenum">
              <a:rPr lang="es-ES_tradnl" smtClean="0"/>
              <a:t>‹nº›</a:t>
            </a:fld>
            <a:endParaRPr lang="es-ES_tradnl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D250-AFF9-4127-8B04-5C116F220235}" type="datetimeFigureOut">
              <a:rPr lang="es-ES_tradnl" smtClean="0"/>
              <a:t>12/8/19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B22A-2DE8-4C29-AD73-B26809DF502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D250-AFF9-4127-8B04-5C116F220235}" type="datetimeFigureOut">
              <a:rPr lang="es-ES_tradnl" smtClean="0"/>
              <a:t>12/8/19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B22A-2DE8-4C29-AD73-B26809DF5025}" type="slidenum">
              <a:rPr lang="es-ES_tradnl" smtClean="0"/>
              <a:t>‹nº›</a:t>
            </a:fld>
            <a:endParaRPr lang="es-ES_tradnl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D250-AFF9-4127-8B04-5C116F220235}" type="datetimeFigureOut">
              <a:rPr lang="es-ES_tradnl" smtClean="0"/>
              <a:t>12/8/19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B22A-2DE8-4C29-AD73-B26809DF502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D250-AFF9-4127-8B04-5C116F220235}" type="datetimeFigureOut">
              <a:rPr lang="es-ES_tradnl" smtClean="0"/>
              <a:t>12/8/19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B22A-2DE8-4C29-AD73-B26809DF502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D250-AFF9-4127-8B04-5C116F220235}" type="datetimeFigureOut">
              <a:rPr lang="es-ES_tradnl" smtClean="0"/>
              <a:t>12/8/19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B22A-2DE8-4C29-AD73-B26809DF5025}" type="slidenum">
              <a:rPr lang="es-ES_tradnl" smtClean="0"/>
              <a:t>‹nº›</a:t>
            </a:fld>
            <a:endParaRPr lang="es-ES_tradnl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D250-AFF9-4127-8B04-5C116F220235}" type="datetimeFigureOut">
              <a:rPr lang="es-ES_tradnl" smtClean="0"/>
              <a:t>12/8/19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B22A-2DE8-4C29-AD73-B26809DF502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7FCD250-AFF9-4127-8B04-5C116F220235}" type="datetimeFigureOut">
              <a:rPr lang="es-ES_tradnl" smtClean="0"/>
              <a:t>12/8/19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DB9B22A-2DE8-4C29-AD73-B26809DF5025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/>
              <a:t>BIOGRAFIA E AUTOBIOGRAFIA NA PESQUISA EM MÚSICA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2660104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s-ES_tradnl" dirty="0"/>
              <a:t>SUSANA CECÍLIA IGAYARA-SOUZA</a:t>
            </a:r>
          </a:p>
          <a:p>
            <a:r>
              <a:rPr lang="es-ES_tradnl" dirty="0"/>
              <a:t>ECA-USP 2019</a:t>
            </a:r>
          </a:p>
          <a:p>
            <a:r>
              <a:rPr lang="es-ES_tradnl" sz="2200" i="1" dirty="0"/>
              <a:t>PÓS-GRADUAÇÃO EM MÚSICA</a:t>
            </a:r>
          </a:p>
          <a:p>
            <a:r>
              <a:rPr lang="es-ES_tradnl" sz="2200" i="1" dirty="0"/>
              <a:t>LINHA DE PESQUISA: MUSICOLOGIA</a:t>
            </a:r>
          </a:p>
          <a:p>
            <a:endParaRPr lang="es-ES_tradnl" sz="2200" i="1" dirty="0"/>
          </a:p>
          <a:p>
            <a:r>
              <a:rPr lang="es-ES_tradnl" sz="2200" i="1" dirty="0">
                <a:solidFill>
                  <a:srgbClr val="FF0000"/>
                </a:solidFill>
              </a:rPr>
              <a:t>Para uso na disciplina. </a:t>
            </a:r>
            <a:r>
              <a:rPr lang="es-ES_tradnl" sz="2200" i="1" dirty="0" err="1">
                <a:solidFill>
                  <a:srgbClr val="FF0000"/>
                </a:solidFill>
              </a:rPr>
              <a:t>Não</a:t>
            </a:r>
            <a:r>
              <a:rPr lang="es-ES_tradnl" sz="2200" i="1" dirty="0">
                <a:solidFill>
                  <a:srgbClr val="FF0000"/>
                </a:solidFill>
              </a:rPr>
              <a:t> divulgar! </a:t>
            </a:r>
          </a:p>
          <a:p>
            <a:endParaRPr lang="es-ES_tradnl" sz="2200" i="1" dirty="0"/>
          </a:p>
        </p:txBody>
      </p:sp>
    </p:spTree>
    <p:extLst>
      <p:ext uri="{BB962C8B-B14F-4D97-AF65-F5344CB8AC3E}">
        <p14:creationId xmlns:p14="http://schemas.microsoft.com/office/powerpoint/2010/main" val="451842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 - Discussão teórico-conceitual como suporte aos projetos de pesquisa</a:t>
            </a:r>
            <a:endParaRPr lang="es-ES_tradnl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pt-BR" dirty="0"/>
          </a:p>
          <a:p>
            <a:r>
              <a:rPr lang="es-ES_tradnl" dirty="0" err="1"/>
              <a:t>Pesquisador</a:t>
            </a:r>
            <a:r>
              <a:rPr lang="es-ES_tradnl" dirty="0"/>
              <a:t>: </a:t>
            </a:r>
            <a:r>
              <a:rPr lang="es-ES_tradnl" dirty="0" err="1"/>
              <a:t>ler</a:t>
            </a:r>
            <a:r>
              <a:rPr lang="es-ES_tradnl" dirty="0"/>
              <a:t> para </a:t>
            </a:r>
            <a:r>
              <a:rPr lang="es-ES_tradnl" dirty="0" err="1"/>
              <a:t>escrever</a:t>
            </a:r>
            <a:endParaRPr lang="es-ES_tradnl" dirty="0"/>
          </a:p>
          <a:p>
            <a:r>
              <a:rPr lang="es-ES_tradnl" dirty="0" err="1"/>
              <a:t>Fundamentação</a:t>
            </a:r>
            <a:r>
              <a:rPr lang="es-ES_tradnl" dirty="0"/>
              <a:t> teórica: ligada à </a:t>
            </a:r>
            <a:r>
              <a:rPr lang="es-ES_tradnl" dirty="0" err="1"/>
              <a:t>história</a:t>
            </a:r>
            <a:r>
              <a:rPr lang="es-ES_tradnl" dirty="0"/>
              <a:t> e </a:t>
            </a:r>
            <a:r>
              <a:rPr lang="es-ES_tradnl" dirty="0" err="1"/>
              <a:t>constituição</a:t>
            </a:r>
            <a:r>
              <a:rPr lang="es-ES_tradnl" dirty="0"/>
              <a:t> das disciplinas, </a:t>
            </a:r>
            <a:r>
              <a:rPr lang="es-ES_tradnl" dirty="0" err="1"/>
              <a:t>às</a:t>
            </a:r>
            <a:r>
              <a:rPr lang="es-ES_tradnl" dirty="0"/>
              <a:t>  </a:t>
            </a:r>
            <a:r>
              <a:rPr lang="es-ES_tradnl" dirty="0" err="1"/>
              <a:t>linhas</a:t>
            </a:r>
            <a:r>
              <a:rPr lang="es-ES_tradnl" dirty="0"/>
              <a:t> de pesquisa, à </a:t>
            </a:r>
            <a:r>
              <a:rPr lang="es-ES_tradnl" dirty="0" err="1"/>
              <a:t>definição</a:t>
            </a:r>
            <a:r>
              <a:rPr lang="es-ES_tradnl" dirty="0"/>
              <a:t> do objeto de </a:t>
            </a:r>
            <a:r>
              <a:rPr lang="es-ES_tradnl" dirty="0" err="1"/>
              <a:t>estudo</a:t>
            </a:r>
            <a:r>
              <a:rPr lang="es-ES_tradnl" dirty="0"/>
              <a:t>.</a:t>
            </a:r>
          </a:p>
          <a:p>
            <a:r>
              <a:rPr lang="es-ES_tradnl" dirty="0" err="1"/>
              <a:t>Conceitos</a:t>
            </a:r>
            <a:r>
              <a:rPr lang="es-ES_tradnl" dirty="0"/>
              <a:t> </a:t>
            </a:r>
            <a:r>
              <a:rPr lang="es-ES_tradnl" dirty="0" err="1"/>
              <a:t>operacionais</a:t>
            </a:r>
            <a:r>
              <a:rPr lang="es-ES_tradnl" dirty="0"/>
              <a:t>: </a:t>
            </a:r>
            <a:r>
              <a:rPr lang="es-ES_tradnl" dirty="0" err="1"/>
              <a:t>coerentes</a:t>
            </a:r>
            <a:r>
              <a:rPr lang="es-ES_tradnl" dirty="0"/>
              <a:t> </a:t>
            </a:r>
            <a:r>
              <a:rPr lang="es-ES_tradnl" dirty="0" err="1"/>
              <a:t>com</a:t>
            </a:r>
            <a:r>
              <a:rPr lang="es-ES_tradnl" dirty="0"/>
              <a:t> a </a:t>
            </a:r>
            <a:r>
              <a:rPr lang="es-ES_tradnl" dirty="0" err="1"/>
              <a:t>fundamentação</a:t>
            </a:r>
            <a:r>
              <a:rPr lang="es-ES_tradnl" dirty="0"/>
              <a:t> teórica. Os </a:t>
            </a:r>
            <a:r>
              <a:rPr lang="es-ES_tradnl" dirty="0" err="1"/>
              <a:t>conceitos</a:t>
            </a:r>
            <a:r>
              <a:rPr lang="es-ES_tradnl" dirty="0"/>
              <a:t> </a:t>
            </a:r>
            <a:r>
              <a:rPr lang="es-ES_tradnl" dirty="0" err="1"/>
              <a:t>não</a:t>
            </a:r>
            <a:r>
              <a:rPr lang="es-ES_tradnl" dirty="0"/>
              <a:t> </a:t>
            </a:r>
            <a:r>
              <a:rPr lang="es-ES_tradnl" dirty="0" err="1"/>
              <a:t>podem</a:t>
            </a:r>
            <a:r>
              <a:rPr lang="es-ES_tradnl" dirty="0"/>
              <a:t> “</a:t>
            </a:r>
            <a:r>
              <a:rPr lang="es-ES_tradnl" dirty="0" err="1"/>
              <a:t>brigar</a:t>
            </a:r>
            <a:r>
              <a:rPr lang="es-ES_tradnl" dirty="0"/>
              <a:t>” entre si </a:t>
            </a:r>
            <a:r>
              <a:rPr lang="es-ES_tradnl" dirty="0" err="1"/>
              <a:t>em</a:t>
            </a:r>
            <a:r>
              <a:rPr lang="es-ES_tradnl" dirty="0"/>
              <a:t> </a:t>
            </a:r>
            <a:r>
              <a:rPr lang="es-ES_tradnl" dirty="0" err="1"/>
              <a:t>um</a:t>
            </a:r>
            <a:r>
              <a:rPr lang="es-ES_tradnl" dirty="0"/>
              <a:t> texto </a:t>
            </a:r>
            <a:r>
              <a:rPr lang="es-ES_tradnl" dirty="0" err="1"/>
              <a:t>acadêmico</a:t>
            </a:r>
            <a:r>
              <a:rPr lang="es-ES_tradnl" dirty="0"/>
              <a:t>!</a:t>
            </a:r>
          </a:p>
          <a:p>
            <a:r>
              <a:rPr lang="es-ES_tradnl" dirty="0"/>
              <a:t>Resultado da pesquisa </a:t>
            </a:r>
            <a:r>
              <a:rPr lang="es-ES_tradnl" dirty="0" err="1"/>
              <a:t>acadêmica</a:t>
            </a:r>
            <a:r>
              <a:rPr lang="es-ES_tradnl" dirty="0"/>
              <a:t>: textos </a:t>
            </a:r>
            <a:r>
              <a:rPr lang="es-ES_tradnl" dirty="0" err="1"/>
              <a:t>em</a:t>
            </a:r>
            <a:r>
              <a:rPr lang="es-ES_tradnl" dirty="0"/>
              <a:t> forma narrativa (no caso da música, </a:t>
            </a:r>
            <a:r>
              <a:rPr lang="es-ES_tradnl" dirty="0" err="1"/>
              <a:t>acompanhados</a:t>
            </a:r>
            <a:r>
              <a:rPr lang="es-ES_tradnl" dirty="0"/>
              <a:t> </a:t>
            </a:r>
            <a:r>
              <a:rPr lang="es-ES_tradnl" dirty="0" err="1"/>
              <a:t>ou</a:t>
            </a:r>
            <a:r>
              <a:rPr lang="es-ES_tradnl" dirty="0"/>
              <a:t> </a:t>
            </a:r>
            <a:r>
              <a:rPr lang="es-ES_tradnl" dirty="0" err="1"/>
              <a:t>não</a:t>
            </a:r>
            <a:r>
              <a:rPr lang="es-ES_tradnl" dirty="0"/>
              <a:t> de </a:t>
            </a:r>
            <a:r>
              <a:rPr lang="es-ES_tradnl" dirty="0" err="1"/>
              <a:t>uma</a:t>
            </a:r>
            <a:r>
              <a:rPr lang="es-ES_tradnl" dirty="0"/>
              <a:t> performance)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535440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Musicologia</a:t>
            </a:r>
            <a:endParaRPr lang="es-ES_tradnl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 dirty="0"/>
          </a:p>
          <a:p>
            <a:r>
              <a:rPr lang="es-ES_tradnl" dirty="0"/>
              <a:t>Que </a:t>
            </a:r>
            <a:r>
              <a:rPr lang="es-ES_tradnl" dirty="0" err="1"/>
              <a:t>musicologia</a:t>
            </a:r>
            <a:r>
              <a:rPr lang="es-ES_tradnl" dirty="0"/>
              <a:t>?</a:t>
            </a:r>
          </a:p>
          <a:p>
            <a:r>
              <a:rPr lang="es-ES_tradnl" dirty="0"/>
              <a:t>Por </a:t>
            </a:r>
            <a:r>
              <a:rPr lang="es-ES_tradnl" dirty="0" err="1"/>
              <a:t>uma</a:t>
            </a:r>
            <a:r>
              <a:rPr lang="es-ES_tradnl" dirty="0"/>
              <a:t> </a:t>
            </a:r>
            <a:r>
              <a:rPr lang="es-ES_tradnl" dirty="0" err="1"/>
              <a:t>musicologia</a:t>
            </a:r>
            <a:r>
              <a:rPr lang="es-ES_tradnl" dirty="0"/>
              <a:t> integrativa. (</a:t>
            </a:r>
            <a:r>
              <a:rPr lang="es-ES_tradnl" dirty="0" err="1"/>
              <a:t>interdisciplinariedade</a:t>
            </a:r>
            <a:r>
              <a:rPr lang="es-ES_tradnl" dirty="0"/>
              <a:t>, mas </a:t>
            </a:r>
            <a:r>
              <a:rPr lang="es-ES_tradnl" dirty="0" err="1"/>
              <a:t>com</a:t>
            </a:r>
            <a:r>
              <a:rPr lang="es-ES_tradnl" dirty="0"/>
              <a:t> o centro no campo musical)</a:t>
            </a:r>
          </a:p>
          <a:p>
            <a:r>
              <a:rPr lang="es-ES_tradnl" dirty="0"/>
              <a:t>O </a:t>
            </a:r>
            <a:r>
              <a:rPr lang="es-ES_tradnl" dirty="0" err="1"/>
              <a:t>pesquisador</a:t>
            </a:r>
            <a:r>
              <a:rPr lang="es-ES_tradnl" dirty="0"/>
              <a:t> fala de </a:t>
            </a:r>
            <a:r>
              <a:rPr lang="es-ES_tradnl" dirty="0" err="1"/>
              <a:t>algum</a:t>
            </a:r>
            <a:r>
              <a:rPr lang="es-ES_tradnl" dirty="0"/>
              <a:t> lugar, como parte de </a:t>
            </a:r>
            <a:r>
              <a:rPr lang="es-ES_tradnl" dirty="0" err="1"/>
              <a:t>um</a:t>
            </a:r>
            <a:r>
              <a:rPr lang="es-ES_tradnl" dirty="0"/>
              <a:t> campo específico (</a:t>
            </a:r>
            <a:r>
              <a:rPr lang="es-ES_tradnl" dirty="0" err="1"/>
              <a:t>Certeau</a:t>
            </a:r>
            <a:r>
              <a:rPr lang="es-ES_tradnl" dirty="0"/>
              <a:t>, Bourdieu).</a:t>
            </a:r>
          </a:p>
          <a:p>
            <a:r>
              <a:rPr lang="es-ES_tradnl" dirty="0" err="1"/>
              <a:t>Relação</a:t>
            </a:r>
            <a:r>
              <a:rPr lang="es-ES_tradnl" dirty="0"/>
              <a:t> entre as </a:t>
            </a:r>
            <a:r>
              <a:rPr lang="es-ES_tradnl" dirty="0" err="1"/>
              <a:t>práticas</a:t>
            </a:r>
            <a:r>
              <a:rPr lang="es-ES_tradnl" dirty="0"/>
              <a:t> e as </a:t>
            </a:r>
            <a:r>
              <a:rPr lang="es-ES_tradnl" dirty="0" err="1"/>
              <a:t>teorias</a:t>
            </a:r>
            <a:r>
              <a:rPr lang="es-ES_tradnl" dirty="0"/>
              <a:t>: </a:t>
            </a:r>
            <a:r>
              <a:rPr lang="es-ES_tradnl" dirty="0" err="1"/>
              <a:t>em</a:t>
            </a:r>
            <a:r>
              <a:rPr lang="es-ES_tradnl" dirty="0"/>
              <a:t> </a:t>
            </a:r>
            <a:r>
              <a:rPr lang="es-ES_tradnl" dirty="0" err="1"/>
              <a:t>discussão</a:t>
            </a:r>
            <a:r>
              <a:rPr lang="es-ES_tradnl" dirty="0"/>
              <a:t> e </a:t>
            </a:r>
            <a:r>
              <a:rPr lang="es-ES_tradnl" dirty="0" err="1"/>
              <a:t>em</a:t>
            </a:r>
            <a:r>
              <a:rPr lang="es-ES_tradnl" dirty="0"/>
              <a:t> </a:t>
            </a:r>
            <a:r>
              <a:rPr lang="es-ES_tradnl" dirty="0" err="1"/>
              <a:t>transformação</a:t>
            </a:r>
            <a:r>
              <a:rPr lang="es-ES_tradnl" dirty="0"/>
              <a:t>, </a:t>
            </a:r>
            <a:r>
              <a:rPr lang="es-ES_tradnl" dirty="0" err="1"/>
              <a:t>dependendo</a:t>
            </a:r>
            <a:r>
              <a:rPr lang="es-ES_tradnl" dirty="0"/>
              <a:t> do lugar do </a:t>
            </a:r>
            <a:r>
              <a:rPr lang="es-ES_tradnl" dirty="0" err="1"/>
              <a:t>pesquisador</a:t>
            </a:r>
            <a:r>
              <a:rPr lang="es-ES_tradnl" dirty="0"/>
              <a:t> no campo teórico, </a:t>
            </a:r>
            <a:r>
              <a:rPr lang="es-ES_tradnl" dirty="0" err="1"/>
              <a:t>acadêmico</a:t>
            </a:r>
            <a:r>
              <a:rPr lang="es-ES_tradnl" dirty="0"/>
              <a:t>/educacional/institucional e artístico.</a:t>
            </a:r>
          </a:p>
        </p:txBody>
      </p:sp>
    </p:spTree>
    <p:extLst>
      <p:ext uri="{BB962C8B-B14F-4D97-AF65-F5344CB8AC3E}">
        <p14:creationId xmlns:p14="http://schemas.microsoft.com/office/powerpoint/2010/main" val="3729138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Trajetórias</a:t>
            </a:r>
            <a:r>
              <a:rPr lang="es-ES_tradnl" dirty="0"/>
              <a:t> </a:t>
            </a:r>
            <a:r>
              <a:rPr lang="es-ES_tradnl" dirty="0" err="1"/>
              <a:t>pessoais</a:t>
            </a:r>
            <a:r>
              <a:rPr lang="es-ES_tradnl" dirty="0"/>
              <a:t> e </a:t>
            </a:r>
            <a:r>
              <a:rPr lang="es-ES_tradnl" dirty="0" err="1"/>
              <a:t>profissionais</a:t>
            </a:r>
            <a:endParaRPr lang="es-ES_tradnl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/>
              <a:t>Influem</a:t>
            </a:r>
            <a:r>
              <a:rPr lang="es-ES_tradnl" dirty="0"/>
              <a:t> </a:t>
            </a:r>
            <a:r>
              <a:rPr lang="es-ES_tradnl" dirty="0" err="1"/>
              <a:t>na</a:t>
            </a:r>
            <a:r>
              <a:rPr lang="es-ES_tradnl" dirty="0"/>
              <a:t> </a:t>
            </a:r>
            <a:r>
              <a:rPr lang="es-ES_tradnl" dirty="0" err="1"/>
              <a:t>escolha</a:t>
            </a:r>
            <a:r>
              <a:rPr lang="es-ES_tradnl" dirty="0"/>
              <a:t> dos objetos</a:t>
            </a:r>
          </a:p>
          <a:p>
            <a:r>
              <a:rPr lang="es-ES_tradnl" dirty="0"/>
              <a:t>Bourdieu: </a:t>
            </a:r>
            <a:r>
              <a:rPr lang="es-ES_tradnl" dirty="0" err="1"/>
              <a:t>Esboço</a:t>
            </a:r>
            <a:r>
              <a:rPr lang="es-ES_tradnl" dirty="0"/>
              <a:t> de auto-</a:t>
            </a:r>
            <a:r>
              <a:rPr lang="es-ES_tradnl" dirty="0" err="1"/>
              <a:t>análise</a:t>
            </a:r>
            <a:endParaRPr lang="es-ES_tradnl" dirty="0"/>
          </a:p>
          <a:p>
            <a:r>
              <a:rPr lang="es-ES_tradnl" dirty="0"/>
              <a:t>“lugar de </a:t>
            </a:r>
            <a:r>
              <a:rPr lang="es-ES_tradnl" dirty="0" err="1"/>
              <a:t>onde</a:t>
            </a:r>
            <a:r>
              <a:rPr lang="es-ES_tradnl" dirty="0"/>
              <a:t> </a:t>
            </a:r>
            <a:r>
              <a:rPr lang="es-ES_tradnl" dirty="0" err="1"/>
              <a:t>eu</a:t>
            </a:r>
            <a:r>
              <a:rPr lang="es-ES_tradnl" dirty="0"/>
              <a:t> falo (</a:t>
            </a:r>
            <a:r>
              <a:rPr lang="es-ES_tradnl" dirty="0" err="1"/>
              <a:t>escrevo</a:t>
            </a:r>
            <a:r>
              <a:rPr lang="es-ES_tradnl" dirty="0"/>
              <a:t>)” – </a:t>
            </a:r>
            <a:r>
              <a:rPr lang="es-ES_tradnl" dirty="0" err="1"/>
              <a:t>qual</a:t>
            </a:r>
            <a:r>
              <a:rPr lang="es-ES_tradnl" dirty="0"/>
              <a:t> é ele, para cada </a:t>
            </a:r>
            <a:r>
              <a:rPr lang="es-ES_tradnl" dirty="0" err="1"/>
              <a:t>um</a:t>
            </a:r>
            <a:r>
              <a:rPr lang="es-ES_tradnl" dirty="0"/>
              <a:t> de </a:t>
            </a:r>
            <a:r>
              <a:rPr lang="es-ES_tradnl" dirty="0" err="1"/>
              <a:t>nós</a:t>
            </a:r>
            <a:r>
              <a:rPr lang="es-ES_tradnl" dirty="0"/>
              <a:t>?</a:t>
            </a:r>
          </a:p>
          <a:p>
            <a:r>
              <a:rPr lang="es-ES_tradnl" dirty="0" err="1"/>
              <a:t>Qual</a:t>
            </a:r>
            <a:r>
              <a:rPr lang="es-ES_tradnl" dirty="0"/>
              <a:t> a </a:t>
            </a:r>
            <a:r>
              <a:rPr lang="es-ES_tradnl" dirty="0" err="1"/>
              <a:t>relação</a:t>
            </a:r>
            <a:r>
              <a:rPr lang="es-ES_tradnl" dirty="0"/>
              <a:t> entre a </a:t>
            </a:r>
            <a:r>
              <a:rPr lang="es-ES_tradnl" dirty="0" err="1"/>
              <a:t>trajetória</a:t>
            </a:r>
            <a:r>
              <a:rPr lang="es-ES_tradnl" dirty="0"/>
              <a:t> </a:t>
            </a:r>
            <a:r>
              <a:rPr lang="es-ES_tradnl" dirty="0" err="1"/>
              <a:t>acadêmica</a:t>
            </a:r>
            <a:r>
              <a:rPr lang="es-ES_tradnl" dirty="0"/>
              <a:t> e a </a:t>
            </a:r>
            <a:r>
              <a:rPr lang="es-ES_tradnl" dirty="0" err="1"/>
              <a:t>trajetória</a:t>
            </a:r>
            <a:r>
              <a:rPr lang="es-ES_tradnl" dirty="0"/>
              <a:t> artística e/</a:t>
            </a:r>
            <a:r>
              <a:rPr lang="es-ES_tradnl" dirty="0" err="1"/>
              <a:t>ou</a:t>
            </a:r>
            <a:r>
              <a:rPr lang="es-ES_tradnl" dirty="0"/>
              <a:t> educativa? </a:t>
            </a:r>
          </a:p>
          <a:p>
            <a:endParaRPr lang="es-ES_tradnl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683388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Lugar no campo: indica </a:t>
            </a:r>
            <a:r>
              <a:rPr lang="es-ES_tradnl" dirty="0" err="1"/>
              <a:t>disposições</a:t>
            </a:r>
            <a:endParaRPr lang="es-ES_tradnl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_tradnl" dirty="0"/>
              <a:t>Docente/</a:t>
            </a:r>
            <a:r>
              <a:rPr lang="es-ES_tradnl" dirty="0" err="1"/>
              <a:t>pesquisadora</a:t>
            </a:r>
            <a:r>
              <a:rPr lang="es-ES_tradnl" dirty="0"/>
              <a:t> – CMU/ECA/USP da área Coral (desde 2004. </a:t>
            </a:r>
            <a:r>
              <a:rPr lang="es-ES_tradnl" dirty="0" err="1"/>
              <a:t>Efetivação</a:t>
            </a:r>
            <a:r>
              <a:rPr lang="es-ES_tradnl" dirty="0"/>
              <a:t>: 2015). Orientadora plena (ME e DO), </a:t>
            </a:r>
            <a:r>
              <a:rPr lang="es-ES_tradnl" dirty="0" err="1"/>
              <a:t>linhas</a:t>
            </a:r>
            <a:r>
              <a:rPr lang="es-ES_tradnl" dirty="0"/>
              <a:t>: </a:t>
            </a:r>
            <a:r>
              <a:rPr lang="es-ES_tradnl" dirty="0" err="1"/>
              <a:t>Musicologia</a:t>
            </a:r>
            <a:r>
              <a:rPr lang="es-ES_tradnl" dirty="0"/>
              <a:t> e </a:t>
            </a:r>
            <a:r>
              <a:rPr lang="es-ES_tradnl" dirty="0" err="1"/>
              <a:t>Questões</a:t>
            </a:r>
            <a:r>
              <a:rPr lang="es-ES_tradnl" dirty="0"/>
              <a:t> Interpretativas </a:t>
            </a:r>
          </a:p>
          <a:p>
            <a:r>
              <a:rPr lang="es-ES_tradnl" dirty="0"/>
              <a:t>Líder do GEPEMAC (desde 2012)</a:t>
            </a:r>
          </a:p>
          <a:p>
            <a:r>
              <a:rPr lang="es-ES_tradnl" dirty="0" err="1"/>
              <a:t>Coordenadora</a:t>
            </a:r>
            <a:r>
              <a:rPr lang="es-ES_tradnl" dirty="0"/>
              <a:t> do </a:t>
            </a:r>
            <a:r>
              <a:rPr lang="es-ES_tradnl" dirty="0" err="1"/>
              <a:t>Comunicantus</a:t>
            </a:r>
            <a:r>
              <a:rPr lang="es-ES_tradnl" dirty="0"/>
              <a:t> (2019, antes vice-</a:t>
            </a:r>
            <a:r>
              <a:rPr lang="es-ES_tradnl" dirty="0" err="1"/>
              <a:t>coordenadora</a:t>
            </a:r>
            <a:r>
              <a:rPr lang="es-ES_tradnl" dirty="0"/>
              <a:t>)</a:t>
            </a:r>
          </a:p>
          <a:p>
            <a:r>
              <a:rPr lang="es-ES_tradnl" dirty="0" err="1"/>
              <a:t>Membro</a:t>
            </a:r>
            <a:r>
              <a:rPr lang="es-ES_tradnl" dirty="0"/>
              <a:t> da </a:t>
            </a:r>
            <a:r>
              <a:rPr lang="es-ES_tradnl" dirty="0" err="1"/>
              <a:t>Comissão</a:t>
            </a:r>
            <a:r>
              <a:rPr lang="es-ES_tradnl" dirty="0"/>
              <a:t> de Pesquisa (2014, suplente, 2018, titular)</a:t>
            </a:r>
          </a:p>
          <a:p>
            <a:r>
              <a:rPr lang="es-ES_tradnl" dirty="0" err="1"/>
              <a:t>Membro</a:t>
            </a:r>
            <a:r>
              <a:rPr lang="es-ES_tradnl" dirty="0"/>
              <a:t> suplente da </a:t>
            </a:r>
            <a:r>
              <a:rPr lang="es-ES_tradnl" dirty="0" err="1"/>
              <a:t>Comissão</a:t>
            </a:r>
            <a:r>
              <a:rPr lang="es-ES_tradnl" dirty="0"/>
              <a:t> de </a:t>
            </a:r>
            <a:r>
              <a:rPr lang="es-ES_tradnl" dirty="0" err="1"/>
              <a:t>Relações</a:t>
            </a:r>
            <a:r>
              <a:rPr lang="es-ES_tradnl" dirty="0"/>
              <a:t> </a:t>
            </a:r>
            <a:r>
              <a:rPr lang="es-ES_tradnl" dirty="0" err="1"/>
              <a:t>internacionais</a:t>
            </a:r>
            <a:r>
              <a:rPr lang="es-ES_tradnl" dirty="0"/>
              <a:t> e da </a:t>
            </a:r>
            <a:r>
              <a:rPr lang="es-ES_tradnl" dirty="0" err="1"/>
              <a:t>Comissão</a:t>
            </a:r>
            <a:r>
              <a:rPr lang="es-ES_tradnl" dirty="0"/>
              <a:t> de </a:t>
            </a:r>
            <a:r>
              <a:rPr lang="es-ES_tradnl" dirty="0" err="1"/>
              <a:t>Pós-graduação</a:t>
            </a:r>
            <a:r>
              <a:rPr lang="es-ES_tradnl" dirty="0"/>
              <a:t>)</a:t>
            </a:r>
          </a:p>
          <a:p>
            <a:r>
              <a:rPr lang="es-ES_tradnl" dirty="0" err="1"/>
              <a:t>Doutora</a:t>
            </a:r>
            <a:r>
              <a:rPr lang="es-ES_tradnl" dirty="0"/>
              <a:t> </a:t>
            </a:r>
            <a:r>
              <a:rPr lang="es-ES_tradnl" dirty="0" err="1"/>
              <a:t>em</a:t>
            </a:r>
            <a:r>
              <a:rPr lang="es-ES_tradnl" dirty="0"/>
              <a:t> </a:t>
            </a:r>
            <a:r>
              <a:rPr lang="es-ES_tradnl" dirty="0" err="1"/>
              <a:t>Educação</a:t>
            </a:r>
            <a:r>
              <a:rPr lang="es-ES_tradnl" dirty="0"/>
              <a:t> (FEUSP - 2011)</a:t>
            </a:r>
          </a:p>
          <a:p>
            <a:r>
              <a:rPr lang="es-ES_tradnl" dirty="0" err="1"/>
              <a:t>Linha</a:t>
            </a:r>
            <a:r>
              <a:rPr lang="es-ES_tradnl" dirty="0"/>
              <a:t> de Pesquisa: </a:t>
            </a:r>
            <a:r>
              <a:rPr lang="es-ES_tradnl" dirty="0" err="1"/>
              <a:t>História</a:t>
            </a:r>
            <a:r>
              <a:rPr lang="es-ES_tradnl" dirty="0"/>
              <a:t> da </a:t>
            </a:r>
            <a:r>
              <a:rPr lang="es-ES_tradnl" dirty="0" err="1"/>
              <a:t>Educação</a:t>
            </a:r>
            <a:r>
              <a:rPr lang="es-ES_tradnl" dirty="0"/>
              <a:t> e </a:t>
            </a:r>
            <a:r>
              <a:rPr lang="es-ES_tradnl" dirty="0" err="1"/>
              <a:t>Historiografia</a:t>
            </a:r>
            <a:endParaRPr lang="es-ES_tradnl" dirty="0"/>
          </a:p>
          <a:p>
            <a:r>
              <a:rPr lang="es-ES_tradnl" dirty="0" err="1"/>
              <a:t>Mestre</a:t>
            </a:r>
            <a:r>
              <a:rPr lang="es-ES_tradnl" dirty="0"/>
              <a:t> </a:t>
            </a:r>
            <a:r>
              <a:rPr lang="es-ES_tradnl" dirty="0" err="1"/>
              <a:t>em</a:t>
            </a:r>
            <a:r>
              <a:rPr lang="es-ES_tradnl" dirty="0"/>
              <a:t> </a:t>
            </a:r>
            <a:r>
              <a:rPr lang="es-ES_tradnl" dirty="0" err="1"/>
              <a:t>Musicologia</a:t>
            </a:r>
            <a:r>
              <a:rPr lang="es-ES_tradnl" dirty="0"/>
              <a:t> (ECA-USP - 2001) – </a:t>
            </a:r>
            <a:r>
              <a:rPr lang="es-ES_tradnl" dirty="0" err="1"/>
              <a:t>Musicologia</a:t>
            </a:r>
            <a:r>
              <a:rPr lang="es-ES_tradnl" dirty="0"/>
              <a:t> Histórica</a:t>
            </a:r>
          </a:p>
          <a:p>
            <a:r>
              <a:rPr lang="es-ES_tradnl" dirty="0" err="1"/>
              <a:t>Graduação</a:t>
            </a:r>
            <a:r>
              <a:rPr lang="es-ES_tradnl" dirty="0"/>
              <a:t> </a:t>
            </a:r>
            <a:r>
              <a:rPr lang="es-ES_tradnl" dirty="0" err="1"/>
              <a:t>em</a:t>
            </a:r>
            <a:r>
              <a:rPr lang="es-ES_tradnl" dirty="0"/>
              <a:t> Música: </a:t>
            </a:r>
            <a:r>
              <a:rPr lang="es-ES_tradnl" dirty="0" err="1"/>
              <a:t>Composição</a:t>
            </a:r>
            <a:r>
              <a:rPr lang="es-ES_tradnl" dirty="0"/>
              <a:t> (ECA-USP)</a:t>
            </a:r>
          </a:p>
          <a:p>
            <a:r>
              <a:rPr lang="es-ES_tradnl" dirty="0"/>
              <a:t>Piano (FAMOSP/</a:t>
            </a:r>
            <a:r>
              <a:rPr lang="es-ES_tradnl" dirty="0" err="1"/>
              <a:t>Conservatório</a:t>
            </a:r>
            <a:r>
              <a:rPr lang="es-ES_tradnl" dirty="0"/>
              <a:t> M. Santana/ Aulas particulares – </a:t>
            </a:r>
            <a:r>
              <a:rPr lang="es-ES_tradnl" dirty="0" err="1"/>
              <a:t>Cláudio</a:t>
            </a:r>
            <a:r>
              <a:rPr lang="es-ES_tradnl" dirty="0"/>
              <a:t> de Brito/William </a:t>
            </a:r>
            <a:r>
              <a:rPr lang="es-ES_tradnl" dirty="0" err="1"/>
              <a:t>Daghlian</a:t>
            </a:r>
            <a:r>
              <a:rPr lang="es-ES_tradnl" dirty="0"/>
              <a:t>)</a:t>
            </a:r>
          </a:p>
          <a:p>
            <a:r>
              <a:rPr lang="es-ES_tradnl" dirty="0" err="1"/>
              <a:t>Graduação</a:t>
            </a:r>
            <a:r>
              <a:rPr lang="es-ES_tradnl" dirty="0"/>
              <a:t> </a:t>
            </a:r>
            <a:r>
              <a:rPr lang="es-ES_tradnl" dirty="0" err="1"/>
              <a:t>em</a:t>
            </a:r>
            <a:r>
              <a:rPr lang="es-ES_tradnl" dirty="0"/>
              <a:t> </a:t>
            </a:r>
            <a:r>
              <a:rPr lang="es-ES_tradnl" dirty="0" err="1"/>
              <a:t>Comunicação</a:t>
            </a:r>
            <a:r>
              <a:rPr lang="es-ES_tradnl" dirty="0"/>
              <a:t> Social: </a:t>
            </a:r>
            <a:r>
              <a:rPr lang="es-ES_tradnl" dirty="0" err="1"/>
              <a:t>Jornalismo</a:t>
            </a:r>
            <a:endParaRPr lang="es-ES_tradnl" dirty="0"/>
          </a:p>
          <a:p>
            <a:r>
              <a:rPr lang="es-ES_tradnl" dirty="0" err="1"/>
              <a:t>Ensino</a:t>
            </a:r>
            <a:r>
              <a:rPr lang="es-ES_tradnl" dirty="0"/>
              <a:t> </a:t>
            </a:r>
            <a:r>
              <a:rPr lang="es-ES_tradnl" dirty="0" err="1"/>
              <a:t>médio</a:t>
            </a:r>
            <a:r>
              <a:rPr lang="es-ES_tradnl" dirty="0"/>
              <a:t>: Técnico </a:t>
            </a:r>
            <a:r>
              <a:rPr lang="es-ES_tradnl" dirty="0" err="1"/>
              <a:t>Tradutor</a:t>
            </a:r>
            <a:r>
              <a:rPr lang="es-ES_tradnl" dirty="0"/>
              <a:t> e Intérprete</a:t>
            </a:r>
          </a:p>
          <a:p>
            <a:r>
              <a:rPr lang="es-ES_tradnl" dirty="0" err="1"/>
              <a:t>Estudos</a:t>
            </a:r>
            <a:r>
              <a:rPr lang="es-ES_tradnl" dirty="0"/>
              <a:t> </a:t>
            </a:r>
            <a:r>
              <a:rPr lang="es-ES_tradnl" dirty="0" err="1"/>
              <a:t>musicais</a:t>
            </a:r>
            <a:r>
              <a:rPr lang="es-ES_tradnl" dirty="0"/>
              <a:t>: desde os 4 anos, anteriores à </a:t>
            </a:r>
            <a:r>
              <a:rPr lang="es-ES_tradnl" dirty="0" err="1"/>
              <a:t>alfabetização</a:t>
            </a:r>
            <a:r>
              <a:rPr lang="es-ES_tradn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9465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Visão</a:t>
            </a:r>
            <a:r>
              <a:rPr lang="es-ES_tradnl" dirty="0"/>
              <a:t> da disciplina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 dirty="0"/>
          </a:p>
          <a:p>
            <a:r>
              <a:rPr lang="es-ES_tradnl" sz="2800" dirty="0" err="1"/>
              <a:t>Metodologia</a:t>
            </a:r>
            <a:r>
              <a:rPr lang="es-ES_tradnl" sz="2800" dirty="0"/>
              <a:t> histórica</a:t>
            </a:r>
          </a:p>
          <a:p>
            <a:endParaRPr lang="es-ES_tradnl" sz="2800" dirty="0"/>
          </a:p>
          <a:p>
            <a:r>
              <a:rPr lang="es-ES_tradnl" sz="2800" dirty="0"/>
              <a:t>Objetivo musicológico</a:t>
            </a:r>
          </a:p>
          <a:p>
            <a:endParaRPr lang="es-ES_tradnl" sz="2800" dirty="0"/>
          </a:p>
          <a:p>
            <a:r>
              <a:rPr lang="es-ES_tradnl" sz="2800" dirty="0" err="1"/>
              <a:t>Relação</a:t>
            </a:r>
            <a:r>
              <a:rPr lang="es-ES_tradnl" sz="2800" dirty="0"/>
              <a:t> entre </a:t>
            </a:r>
            <a:r>
              <a:rPr lang="es-ES_tradnl" sz="2800" dirty="0" err="1"/>
              <a:t>teoria</a:t>
            </a:r>
            <a:r>
              <a:rPr lang="es-ES_tradnl" sz="2800" dirty="0"/>
              <a:t> e </a:t>
            </a:r>
            <a:r>
              <a:rPr lang="es-ES_tradnl" sz="2800" dirty="0" err="1"/>
              <a:t>prática</a:t>
            </a:r>
            <a:endParaRPr lang="es-ES_tradnl" sz="2800" dirty="0"/>
          </a:p>
          <a:p>
            <a:endParaRPr lang="es-ES_tradnl" sz="2800" dirty="0"/>
          </a:p>
          <a:p>
            <a:r>
              <a:rPr lang="es-ES_tradnl" sz="2800" dirty="0" err="1"/>
              <a:t>Abordagem</a:t>
            </a:r>
            <a:r>
              <a:rPr lang="es-ES_tradnl" sz="2800" dirty="0"/>
              <a:t> multidisciplinar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310824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err="1"/>
              <a:t>Contribuição</a:t>
            </a:r>
            <a:r>
              <a:rPr lang="es-ES_tradnl" dirty="0"/>
              <a:t> da disciplina </a:t>
            </a:r>
            <a:r>
              <a:rPr lang="es-ES_tradnl" dirty="0" err="1"/>
              <a:t>aos</a:t>
            </a:r>
            <a:r>
              <a:rPr lang="es-ES_tradnl" dirty="0"/>
              <a:t> </a:t>
            </a:r>
            <a:r>
              <a:rPr lang="es-ES_tradnl" dirty="0" err="1"/>
              <a:t>projetos</a:t>
            </a:r>
            <a:endParaRPr lang="es-ES_tradnl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dirty="0" err="1"/>
              <a:t>Alguns</a:t>
            </a:r>
            <a:r>
              <a:rPr lang="es-ES_tradnl" dirty="0"/>
              <a:t> aspectos importantes sobre os </a:t>
            </a:r>
            <a:r>
              <a:rPr lang="es-ES_tradnl" dirty="0" err="1"/>
              <a:t>projetos</a:t>
            </a:r>
            <a:endParaRPr lang="es-ES_tradnl" dirty="0"/>
          </a:p>
          <a:p>
            <a:endParaRPr lang="es-ES_tradnl" dirty="0"/>
          </a:p>
          <a:p>
            <a:r>
              <a:rPr lang="es-ES_tradnl" sz="2800" dirty="0" err="1"/>
              <a:t>Definição</a:t>
            </a:r>
            <a:r>
              <a:rPr lang="es-ES_tradnl" sz="2800" dirty="0"/>
              <a:t> do objeto</a:t>
            </a:r>
          </a:p>
          <a:p>
            <a:r>
              <a:rPr lang="es-ES_tradnl" sz="2800" dirty="0" err="1"/>
              <a:t>Definição</a:t>
            </a:r>
            <a:r>
              <a:rPr lang="es-ES_tradnl" sz="2800" dirty="0"/>
              <a:t> da(s) disciplina(s) de </a:t>
            </a:r>
            <a:r>
              <a:rPr lang="es-ES_tradnl" sz="2800" dirty="0" err="1"/>
              <a:t>referência</a:t>
            </a:r>
            <a:r>
              <a:rPr lang="es-ES_tradnl" sz="2800" dirty="0"/>
              <a:t> e do campo de </a:t>
            </a:r>
            <a:r>
              <a:rPr lang="es-ES_tradnl" sz="2800" dirty="0" err="1"/>
              <a:t>estudo</a:t>
            </a:r>
            <a:endParaRPr lang="es-ES_tradnl" sz="2800" dirty="0"/>
          </a:p>
          <a:p>
            <a:r>
              <a:rPr lang="es-ES_tradnl" sz="2800" dirty="0" err="1"/>
              <a:t>Estabelecimento</a:t>
            </a:r>
            <a:r>
              <a:rPr lang="es-ES_tradnl" sz="2800" dirty="0"/>
              <a:t> das </a:t>
            </a:r>
            <a:r>
              <a:rPr lang="es-ES_tradnl" sz="2800" dirty="0" err="1"/>
              <a:t>fontes</a:t>
            </a:r>
            <a:endParaRPr lang="es-ES_tradnl" sz="2800" dirty="0"/>
          </a:p>
          <a:p>
            <a:r>
              <a:rPr lang="es-ES_tradnl" sz="2800" dirty="0" err="1"/>
              <a:t>Descrição</a:t>
            </a:r>
            <a:r>
              <a:rPr lang="es-ES_tradnl" sz="2800" dirty="0"/>
              <a:t> dos objetivos</a:t>
            </a:r>
          </a:p>
          <a:p>
            <a:r>
              <a:rPr lang="es-ES_tradnl" sz="2800" dirty="0" err="1"/>
              <a:t>Construção</a:t>
            </a:r>
            <a:r>
              <a:rPr lang="es-ES_tradnl" sz="2800" dirty="0"/>
              <a:t> do texto (a narrativa)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68210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Acompanhamento</a:t>
            </a:r>
            <a:r>
              <a:rPr lang="es-ES_tradnl" dirty="0"/>
              <a:t> do curso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/>
              <a:t>Competências</a:t>
            </a:r>
            <a:r>
              <a:rPr lang="es-ES_tradnl" dirty="0"/>
              <a:t>: </a:t>
            </a:r>
            <a:r>
              <a:rPr lang="es-ES_tradnl" dirty="0" err="1"/>
              <a:t>aproveitar</a:t>
            </a:r>
            <a:r>
              <a:rPr lang="es-ES_tradnl" dirty="0"/>
              <a:t> o </a:t>
            </a:r>
            <a:r>
              <a:rPr lang="es-ES_tradnl" dirty="0" err="1"/>
              <a:t>melhor</a:t>
            </a:r>
            <a:r>
              <a:rPr lang="es-ES_tradnl" dirty="0"/>
              <a:t> de cada </a:t>
            </a:r>
            <a:r>
              <a:rPr lang="es-ES_tradnl" dirty="0" err="1"/>
              <a:t>um</a:t>
            </a:r>
            <a:r>
              <a:rPr lang="es-ES_tradnl" dirty="0"/>
              <a:t>: disciplinas de </a:t>
            </a:r>
            <a:r>
              <a:rPr lang="es-ES_tradnl" dirty="0" err="1"/>
              <a:t>referência</a:t>
            </a:r>
            <a:r>
              <a:rPr lang="es-ES_tradnl" dirty="0"/>
              <a:t>, </a:t>
            </a:r>
            <a:r>
              <a:rPr lang="es-ES_tradnl" dirty="0" err="1"/>
              <a:t>domínio</a:t>
            </a:r>
            <a:r>
              <a:rPr lang="es-ES_tradnl" dirty="0"/>
              <a:t> de </a:t>
            </a:r>
            <a:r>
              <a:rPr lang="es-ES_tradnl" dirty="0" err="1"/>
              <a:t>outros</a:t>
            </a:r>
            <a:r>
              <a:rPr lang="es-ES_tradnl" dirty="0"/>
              <a:t> idiomas, </a:t>
            </a:r>
            <a:r>
              <a:rPr lang="es-ES_tradnl" dirty="0" err="1"/>
              <a:t>familiaridade</a:t>
            </a:r>
            <a:r>
              <a:rPr lang="es-ES_tradnl" dirty="0"/>
              <a:t> </a:t>
            </a:r>
            <a:r>
              <a:rPr lang="es-ES_tradnl" dirty="0" err="1"/>
              <a:t>com</a:t>
            </a:r>
            <a:r>
              <a:rPr lang="es-ES_tradnl" dirty="0"/>
              <a:t> o </a:t>
            </a:r>
            <a:r>
              <a:rPr lang="es-ES_tradnl" dirty="0" err="1"/>
              <a:t>assunto</a:t>
            </a:r>
            <a:r>
              <a:rPr lang="es-ES_tradnl" dirty="0"/>
              <a:t>,  </a:t>
            </a:r>
            <a:r>
              <a:rPr lang="es-ES_tradnl" dirty="0" err="1"/>
              <a:t>ênfase</a:t>
            </a:r>
            <a:r>
              <a:rPr lang="es-ES_tradnl" dirty="0"/>
              <a:t> no campo </a:t>
            </a:r>
            <a:r>
              <a:rPr lang="es-ES_tradnl" dirty="0" err="1"/>
              <a:t>teório</a:t>
            </a:r>
            <a:r>
              <a:rPr lang="es-ES_tradnl" dirty="0"/>
              <a:t> </a:t>
            </a:r>
            <a:r>
              <a:rPr lang="es-ES_tradnl" dirty="0" err="1"/>
              <a:t>ou</a:t>
            </a:r>
            <a:r>
              <a:rPr lang="es-ES_tradnl" dirty="0"/>
              <a:t> empírico, etc.</a:t>
            </a:r>
          </a:p>
          <a:p>
            <a:endParaRPr lang="es-ES_tradnl" dirty="0"/>
          </a:p>
          <a:p>
            <a:r>
              <a:rPr lang="es-ES_tradnl" dirty="0"/>
              <a:t>Objetivos: </a:t>
            </a:r>
          </a:p>
          <a:p>
            <a:r>
              <a:rPr lang="es-ES_tradnl" dirty="0"/>
              <a:t>(auto)</a:t>
            </a:r>
            <a:r>
              <a:rPr lang="es-ES_tradnl" dirty="0" err="1"/>
              <a:t>biografias</a:t>
            </a:r>
            <a:r>
              <a:rPr lang="es-ES_tradnl" dirty="0"/>
              <a:t> como </a:t>
            </a:r>
            <a:r>
              <a:rPr lang="es-ES_tradnl" dirty="0" err="1"/>
              <a:t>fontes</a:t>
            </a:r>
            <a:r>
              <a:rPr lang="es-ES_tradnl" dirty="0"/>
              <a:t> </a:t>
            </a:r>
            <a:r>
              <a:rPr lang="es-ES_tradnl" dirty="0" err="1"/>
              <a:t>já</a:t>
            </a:r>
            <a:r>
              <a:rPr lang="es-ES_tradnl" dirty="0"/>
              <a:t> existentes? </a:t>
            </a:r>
          </a:p>
          <a:p>
            <a:r>
              <a:rPr lang="es-ES_tradnl" dirty="0"/>
              <a:t>Como </a:t>
            </a:r>
            <a:r>
              <a:rPr lang="es-ES_tradnl" dirty="0" err="1"/>
              <a:t>fontes</a:t>
            </a:r>
            <a:r>
              <a:rPr lang="es-ES_tradnl" dirty="0"/>
              <a:t> a </a:t>
            </a:r>
            <a:r>
              <a:rPr lang="es-ES_tradnl" dirty="0" err="1"/>
              <a:t>serem</a:t>
            </a:r>
            <a:r>
              <a:rPr lang="es-ES_tradnl" dirty="0"/>
              <a:t> </a:t>
            </a:r>
            <a:r>
              <a:rPr lang="es-ES_tradnl" dirty="0" err="1"/>
              <a:t>geradas</a:t>
            </a:r>
            <a:r>
              <a:rPr lang="es-ES_tradnl" dirty="0"/>
              <a:t> </a:t>
            </a:r>
            <a:r>
              <a:rPr lang="es-ES_tradnl" dirty="0" err="1"/>
              <a:t>na</a:t>
            </a:r>
            <a:r>
              <a:rPr lang="es-ES_tradnl" dirty="0"/>
              <a:t> </a:t>
            </a:r>
            <a:r>
              <a:rPr lang="es-ES_tradnl" dirty="0" err="1"/>
              <a:t>própria</a:t>
            </a:r>
            <a:r>
              <a:rPr lang="es-ES_tradnl" dirty="0"/>
              <a:t> pesquisa?</a:t>
            </a:r>
          </a:p>
          <a:p>
            <a:r>
              <a:rPr lang="es-ES_tradnl" dirty="0"/>
              <a:t>Como </a:t>
            </a:r>
            <a:r>
              <a:rPr lang="es-ES_tradnl" dirty="0" err="1"/>
              <a:t>produto</a:t>
            </a:r>
            <a:r>
              <a:rPr lang="es-ES_tradnl" dirty="0"/>
              <a:t> parcial? </a:t>
            </a:r>
          </a:p>
          <a:p>
            <a:r>
              <a:rPr lang="es-ES_tradnl" dirty="0"/>
              <a:t>Como </a:t>
            </a:r>
            <a:r>
              <a:rPr lang="es-ES_tradnl" dirty="0" err="1"/>
              <a:t>produto</a:t>
            </a:r>
            <a:r>
              <a:rPr lang="es-ES_tradnl" dirty="0"/>
              <a:t> central? 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443389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Programa e </a:t>
            </a:r>
            <a:r>
              <a:rPr lang="es-ES_tradnl" dirty="0" err="1"/>
              <a:t>bibliografia</a:t>
            </a:r>
            <a:r>
              <a:rPr lang="es-ES_tradnl" dirty="0"/>
              <a:t> básica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632877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Dinâmica</a:t>
            </a:r>
            <a:r>
              <a:rPr lang="es-ES_tradnl" dirty="0"/>
              <a:t> das aulas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2800" dirty="0" err="1"/>
              <a:t>Corpo</a:t>
            </a:r>
            <a:r>
              <a:rPr lang="es-ES_tradnl" sz="2800" dirty="0"/>
              <a:t> teórico: </a:t>
            </a:r>
            <a:r>
              <a:rPr lang="es-ES_tradnl" sz="2800" dirty="0" err="1"/>
              <a:t>seminários</a:t>
            </a:r>
            <a:r>
              <a:rPr lang="es-ES_tradnl" sz="2800" dirty="0"/>
              <a:t> de </a:t>
            </a:r>
            <a:r>
              <a:rPr lang="es-ES_tradnl" sz="2800" dirty="0" err="1"/>
              <a:t>discussão</a:t>
            </a:r>
            <a:r>
              <a:rPr lang="es-ES_tradnl" sz="2800" dirty="0"/>
              <a:t> de textos</a:t>
            </a:r>
          </a:p>
          <a:p>
            <a:endParaRPr lang="es-ES_tradnl" sz="2800" dirty="0"/>
          </a:p>
          <a:p>
            <a:pPr lvl="1"/>
            <a:r>
              <a:rPr lang="es-ES_tradnl" sz="2400" dirty="0" err="1"/>
              <a:t>Preparação</a:t>
            </a:r>
            <a:r>
              <a:rPr lang="es-ES_tradnl" sz="2400" dirty="0"/>
              <a:t> de </a:t>
            </a:r>
            <a:r>
              <a:rPr lang="es-ES_tradnl" sz="2400" dirty="0" err="1"/>
              <a:t>roteiros</a:t>
            </a:r>
            <a:r>
              <a:rPr lang="es-ES_tradnl" sz="2400" dirty="0"/>
              <a:t> para a </a:t>
            </a:r>
            <a:r>
              <a:rPr lang="es-ES_tradnl" sz="2400" dirty="0" err="1"/>
              <a:t>classe</a:t>
            </a:r>
            <a:endParaRPr lang="es-ES_tradnl" sz="2400" dirty="0"/>
          </a:p>
          <a:p>
            <a:pPr lvl="1"/>
            <a:endParaRPr lang="es-ES_tradnl" sz="2400" dirty="0"/>
          </a:p>
          <a:p>
            <a:r>
              <a:rPr lang="es-ES_tradnl" sz="2800" dirty="0" err="1"/>
              <a:t>Trabalho</a:t>
            </a:r>
            <a:r>
              <a:rPr lang="es-ES_tradnl" sz="2800" dirty="0"/>
              <a:t> empírico: </a:t>
            </a:r>
            <a:r>
              <a:rPr lang="es-ES_tradnl" sz="2800" dirty="0" err="1"/>
              <a:t>atividades</a:t>
            </a:r>
            <a:r>
              <a:rPr lang="es-ES_tradnl" sz="2800" dirty="0"/>
              <a:t> relacionadas </a:t>
            </a:r>
            <a:r>
              <a:rPr lang="es-ES_tradnl" sz="2800" dirty="0" err="1"/>
              <a:t>aos</a:t>
            </a:r>
            <a:r>
              <a:rPr lang="es-ES_tradnl" sz="2800" dirty="0"/>
              <a:t> temas teóricos</a:t>
            </a:r>
          </a:p>
          <a:p>
            <a:pPr lvl="1"/>
            <a:endParaRPr lang="es-ES_tradnl" sz="2400" dirty="0"/>
          </a:p>
          <a:p>
            <a:pPr lvl="1"/>
            <a:r>
              <a:rPr lang="es-ES_tradnl" sz="2400" dirty="0"/>
              <a:t>Para todos, </a:t>
            </a:r>
            <a:r>
              <a:rPr lang="es-ES_tradnl" sz="2400" dirty="0" err="1"/>
              <a:t>atividades</a:t>
            </a:r>
            <a:r>
              <a:rPr lang="es-ES_tradnl" sz="2400" dirty="0"/>
              <a:t> programadas. Por </a:t>
            </a:r>
            <a:r>
              <a:rPr lang="es-ES_tradnl" sz="2400" dirty="0" err="1"/>
              <a:t>exemplo</a:t>
            </a:r>
            <a:r>
              <a:rPr lang="es-ES_tradnl" sz="2400" dirty="0"/>
              <a:t>: de pesquisa bibliográfica, </a:t>
            </a:r>
            <a:r>
              <a:rPr lang="es-ES_tradnl" sz="2400" dirty="0" err="1"/>
              <a:t>redação</a:t>
            </a:r>
            <a:r>
              <a:rPr lang="es-ES_tradnl" sz="2400" dirty="0"/>
              <a:t> de textos, </a:t>
            </a:r>
            <a:r>
              <a:rPr lang="es-ES_tradnl" sz="2400" dirty="0" err="1"/>
              <a:t>etc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30208305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 - Discussão teórico-conceitual como suporte aos projetos de pesquisa</a:t>
            </a:r>
            <a:endParaRPr lang="es-ES_tradnl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rtl="0"/>
            <a:r>
              <a:rPr lang="pt-BR" dirty="0"/>
              <a:t> A centralidade do binômio autor-obra nos estudos musicais </a:t>
            </a:r>
          </a:p>
          <a:p>
            <a:pPr lvl="1"/>
            <a:endParaRPr lang="es-ES_tradnl" dirty="0"/>
          </a:p>
          <a:p>
            <a:pPr marL="0" lvl="1" indent="0">
              <a:spcBef>
                <a:spcPts val="0"/>
              </a:spcBef>
              <a:buClrTx/>
              <a:buSzTx/>
              <a:buNone/>
              <a:defRPr/>
            </a:pPr>
            <a:r>
              <a:rPr lang="en-US" dirty="0"/>
              <a:t>SAMSOM, Jim. </a:t>
            </a:r>
            <a:r>
              <a:rPr lang="en-US" b="1" dirty="0"/>
              <a:t>The Cambridge History of Nineteenth Century Music. </a:t>
            </a:r>
            <a:r>
              <a:rPr lang="pt-BR" dirty="0"/>
              <a:t>Cambridge: Cambridge </a:t>
            </a:r>
            <a:r>
              <a:rPr lang="pt-BR" dirty="0" err="1"/>
              <a:t>University</a:t>
            </a:r>
            <a:r>
              <a:rPr lang="pt-BR" dirty="0"/>
              <a:t> Press, 2002</a:t>
            </a:r>
          </a:p>
          <a:p>
            <a:pPr marL="0" lvl="1" indent="0">
              <a:spcBef>
                <a:spcPts val="0"/>
              </a:spcBef>
              <a:buClrTx/>
              <a:buSzTx/>
              <a:buNone/>
              <a:defRPr/>
            </a:pPr>
            <a:endParaRPr lang="pt-BR" dirty="0"/>
          </a:p>
          <a:p>
            <a:pPr marL="0" lvl="1" indent="0">
              <a:spcBef>
                <a:spcPts val="0"/>
              </a:spcBef>
              <a:buClrTx/>
              <a:buSzTx/>
              <a:buNone/>
              <a:defRPr/>
            </a:pPr>
            <a:r>
              <a:rPr lang="pt-BR" dirty="0"/>
              <a:t>	Especialmente o capítulo sobre o mito Beethoven: </a:t>
            </a:r>
          </a:p>
          <a:p>
            <a:pPr marL="0" lvl="1" indent="0">
              <a:spcBef>
                <a:spcPts val="0"/>
              </a:spcBef>
              <a:buClrTx/>
              <a:buSzTx/>
              <a:buNone/>
              <a:defRPr/>
            </a:pPr>
            <a:r>
              <a:rPr lang="en-US" dirty="0"/>
              <a:t>	</a:t>
            </a:r>
            <a:r>
              <a:rPr lang="en-US" dirty="0" err="1"/>
              <a:t>Knittel</a:t>
            </a:r>
            <a:r>
              <a:rPr lang="en-US" dirty="0"/>
              <a:t>,</a:t>
            </a:r>
            <a:r>
              <a:rPr lang="pt-BR" dirty="0"/>
              <a:t> </a:t>
            </a:r>
            <a:r>
              <a:rPr lang="en-US" dirty="0"/>
              <a:t>K. M. </a:t>
            </a:r>
            <a:r>
              <a:rPr lang="pt-BR" dirty="0"/>
              <a:t>- </a:t>
            </a:r>
            <a:r>
              <a:rPr lang="en-US" b="1" dirty="0"/>
              <a:t>The construction of Beethoven</a:t>
            </a:r>
          </a:p>
          <a:p>
            <a:pPr marL="0" lvl="1" indent="0">
              <a:spcBef>
                <a:spcPts val="0"/>
              </a:spcBef>
              <a:buClrTx/>
              <a:buSzTx/>
              <a:buNone/>
              <a:defRPr/>
            </a:pPr>
            <a:endParaRPr lang="pt-BR" dirty="0"/>
          </a:p>
          <a:p>
            <a:pPr marL="0" lvl="1" indent="0">
              <a:spcBef>
                <a:spcPts val="0"/>
              </a:spcBef>
              <a:buClrTx/>
              <a:buSzTx/>
              <a:buNone/>
            </a:pPr>
            <a:r>
              <a:rPr lang="en-US" dirty="0"/>
              <a:t>GOEHR, Lydia. </a:t>
            </a:r>
            <a:r>
              <a:rPr lang="en-US" b="1" dirty="0"/>
              <a:t>The imaginary museum of musical works</a:t>
            </a:r>
            <a:r>
              <a:rPr lang="en-US" dirty="0"/>
              <a:t>: an essay in the Philosophy of Music. </a:t>
            </a:r>
            <a:r>
              <a:rPr lang="pt-BR" dirty="0"/>
              <a:t>Oxford: Oxford </a:t>
            </a:r>
            <a:r>
              <a:rPr lang="pt-BR" dirty="0" err="1"/>
              <a:t>University</a:t>
            </a:r>
            <a:r>
              <a:rPr lang="pt-BR" dirty="0"/>
              <a:t> Press, 1992.</a:t>
            </a:r>
          </a:p>
          <a:p>
            <a:pPr marL="0" lvl="1" indent="0">
              <a:spcBef>
                <a:spcPts val="0"/>
              </a:spcBef>
              <a:buClrTx/>
              <a:buSzTx/>
              <a:buNone/>
            </a:pPr>
            <a:endParaRPr lang="pt-BR" dirty="0"/>
          </a:p>
          <a:p>
            <a:pPr marL="0" lvl="1" indent="0">
              <a:spcBef>
                <a:spcPts val="0"/>
              </a:spcBef>
              <a:buClrTx/>
              <a:buSzTx/>
              <a:buNone/>
            </a:pPr>
            <a:r>
              <a:rPr lang="pt-BR" dirty="0"/>
              <a:t>PAZ, Ana </a:t>
            </a:r>
            <a:r>
              <a:rPr lang="pt-BR" dirty="0" err="1"/>
              <a:t>Luísa</a:t>
            </a:r>
            <a:r>
              <a:rPr lang="pt-BR" dirty="0"/>
              <a:t> Fernandes</a:t>
            </a:r>
            <a:r>
              <a:rPr lang="pt-BR" b="1" dirty="0"/>
              <a:t>. </a:t>
            </a:r>
            <a:r>
              <a:rPr lang="pt-BR" dirty="0" err="1"/>
              <a:t>Can</a:t>
            </a:r>
            <a:r>
              <a:rPr lang="pt-BR" dirty="0"/>
              <a:t> </a:t>
            </a:r>
            <a:r>
              <a:rPr lang="pt-BR" dirty="0" err="1"/>
              <a:t>genius</a:t>
            </a:r>
            <a:r>
              <a:rPr lang="pt-BR" dirty="0"/>
              <a:t> </a:t>
            </a:r>
            <a:r>
              <a:rPr lang="pt-BR" dirty="0" err="1"/>
              <a:t>be</a:t>
            </a:r>
            <a:r>
              <a:rPr lang="pt-BR" dirty="0"/>
              <a:t> </a:t>
            </a:r>
            <a:r>
              <a:rPr lang="pt-BR" dirty="0" err="1"/>
              <a:t>taught</a:t>
            </a:r>
            <a:r>
              <a:rPr lang="pt-BR" dirty="0"/>
              <a:t>? Debates in </a:t>
            </a:r>
            <a:r>
              <a:rPr lang="pt-BR" dirty="0" err="1"/>
              <a:t>Portuguese</a:t>
            </a:r>
            <a:r>
              <a:rPr lang="pt-BR" dirty="0"/>
              <a:t> </a:t>
            </a:r>
            <a:r>
              <a:rPr lang="pt-BR" dirty="0" err="1"/>
              <a:t>music</a:t>
            </a:r>
            <a:r>
              <a:rPr lang="pt-BR" dirty="0"/>
              <a:t> </a:t>
            </a:r>
            <a:r>
              <a:rPr lang="pt-BR" dirty="0" err="1"/>
              <a:t>education</a:t>
            </a:r>
            <a:r>
              <a:rPr lang="pt-BR" dirty="0"/>
              <a:t> (1868–1930). </a:t>
            </a:r>
            <a:r>
              <a:rPr lang="pt-BR" b="1" dirty="0" err="1"/>
              <a:t>European</a:t>
            </a:r>
            <a:r>
              <a:rPr lang="pt-BR" b="1" dirty="0"/>
              <a:t> </a:t>
            </a:r>
            <a:r>
              <a:rPr lang="pt-BR" b="1" dirty="0" err="1"/>
              <a:t>Educational</a:t>
            </a:r>
            <a:r>
              <a:rPr lang="pt-BR" b="1" dirty="0"/>
              <a:t> </a:t>
            </a:r>
            <a:r>
              <a:rPr lang="pt-BR" b="1" dirty="0" err="1"/>
              <a:t>Research</a:t>
            </a:r>
            <a:r>
              <a:rPr lang="pt-BR" b="1" dirty="0"/>
              <a:t> </a:t>
            </a:r>
            <a:r>
              <a:rPr lang="pt-BR" b="1" dirty="0" err="1"/>
              <a:t>Journal</a:t>
            </a:r>
            <a:r>
              <a:rPr lang="pt-BR" b="1" dirty="0"/>
              <a:t>. </a:t>
            </a:r>
            <a:r>
              <a:rPr lang="pt-BR" dirty="0" err="1"/>
              <a:t>March</a:t>
            </a:r>
            <a:r>
              <a:rPr lang="pt-BR" dirty="0"/>
              <a:t> 1, 2017.</a:t>
            </a:r>
          </a:p>
          <a:p>
            <a:pPr marL="0" lvl="1" indent="0">
              <a:spcBef>
                <a:spcPts val="0"/>
              </a:spcBef>
              <a:buClrTx/>
              <a:buSzTx/>
              <a:buNone/>
            </a:pPr>
            <a:endParaRPr lang="es-ES_tradnl" dirty="0"/>
          </a:p>
          <a:p>
            <a:pPr marL="57150" lvl="1" indent="0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None/>
            </a:pPr>
            <a:endParaRPr lang="es-ES_tradnl" dirty="0"/>
          </a:p>
          <a:p>
            <a:pPr lvl="0" rt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99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Por que </a:t>
            </a:r>
            <a:r>
              <a:rPr lang="es-ES_tradnl" dirty="0" err="1"/>
              <a:t>estudar</a:t>
            </a:r>
            <a:r>
              <a:rPr lang="es-ES_tradnl" dirty="0"/>
              <a:t> a (auto)</a:t>
            </a:r>
            <a:r>
              <a:rPr lang="es-ES_tradnl" dirty="0" err="1"/>
              <a:t>biografia</a:t>
            </a:r>
            <a:r>
              <a:rPr lang="es-ES_tradnl" dirty="0"/>
              <a:t>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>Música: </a:t>
            </a:r>
            <a:r>
              <a:rPr lang="es-ES_tradnl" dirty="0" err="1"/>
              <a:t>são</a:t>
            </a:r>
            <a:r>
              <a:rPr lang="es-ES_tradnl" dirty="0"/>
              <a:t> </a:t>
            </a:r>
            <a:r>
              <a:rPr lang="es-ES_tradnl" dirty="0" err="1"/>
              <a:t>tradicionais</a:t>
            </a:r>
            <a:r>
              <a:rPr lang="es-ES_tradnl" dirty="0"/>
              <a:t> os </a:t>
            </a:r>
            <a:r>
              <a:rPr lang="es-ES_tradnl" dirty="0" err="1"/>
              <a:t>estudos</a:t>
            </a:r>
            <a:r>
              <a:rPr lang="es-ES_tradnl" dirty="0"/>
              <a:t> autor/obra, intérprete/</a:t>
            </a:r>
            <a:r>
              <a:rPr lang="es-ES_tradnl" dirty="0" err="1"/>
              <a:t>repertório</a:t>
            </a:r>
            <a:r>
              <a:rPr lang="es-ES_tradnl" dirty="0"/>
              <a:t>. Até por </a:t>
            </a:r>
            <a:r>
              <a:rPr lang="es-ES_tradnl" dirty="0" err="1"/>
              <a:t>isso</a:t>
            </a:r>
            <a:r>
              <a:rPr lang="es-ES_tradnl" dirty="0"/>
              <a:t>, a (auto)</a:t>
            </a:r>
            <a:r>
              <a:rPr lang="es-ES_tradnl" dirty="0" err="1"/>
              <a:t>biografia</a:t>
            </a:r>
            <a:r>
              <a:rPr lang="es-ES_tradnl" dirty="0"/>
              <a:t> torna-se </a:t>
            </a:r>
            <a:r>
              <a:rPr lang="es-ES_tradnl" dirty="0" err="1"/>
              <a:t>um</a:t>
            </a:r>
            <a:r>
              <a:rPr lang="es-ES_tradnl" dirty="0"/>
              <a:t> campo de pesquisa relevante, a partir das </a:t>
            </a:r>
            <a:r>
              <a:rPr lang="es-ES_tradnl" dirty="0" err="1"/>
              <a:t>discussões</a:t>
            </a:r>
            <a:r>
              <a:rPr lang="es-ES_tradnl" dirty="0"/>
              <a:t> </a:t>
            </a:r>
            <a:r>
              <a:rPr lang="es-ES_tradnl" dirty="0" err="1"/>
              <a:t>recentes</a:t>
            </a:r>
            <a:r>
              <a:rPr lang="es-ES_tradnl" dirty="0"/>
              <a:t>.</a:t>
            </a:r>
          </a:p>
          <a:p>
            <a:endParaRPr lang="es-ES_tradnl" dirty="0"/>
          </a:p>
          <a:p>
            <a:r>
              <a:rPr lang="es-ES_tradnl" dirty="0"/>
              <a:t>A </a:t>
            </a:r>
            <a:r>
              <a:rPr lang="es-ES_tradnl" dirty="0" err="1"/>
              <a:t>história</a:t>
            </a:r>
            <a:r>
              <a:rPr lang="es-ES_tradnl" dirty="0"/>
              <a:t> da </a:t>
            </a:r>
            <a:r>
              <a:rPr lang="es-ES_tradnl" dirty="0" err="1"/>
              <a:t>educação</a:t>
            </a:r>
            <a:r>
              <a:rPr lang="es-ES_tradnl" dirty="0"/>
              <a:t> e das </a:t>
            </a:r>
            <a:r>
              <a:rPr lang="es-ES_tradnl" dirty="0" err="1"/>
              <a:t>práticas</a:t>
            </a:r>
            <a:r>
              <a:rPr lang="es-ES_tradnl" dirty="0"/>
              <a:t> </a:t>
            </a:r>
            <a:r>
              <a:rPr lang="es-ES_tradnl" dirty="0" err="1"/>
              <a:t>musicais</a:t>
            </a:r>
            <a:r>
              <a:rPr lang="es-ES_tradnl" dirty="0"/>
              <a:t> </a:t>
            </a:r>
            <a:r>
              <a:rPr lang="es-ES_tradnl" dirty="0" err="1"/>
              <a:t>também</a:t>
            </a:r>
            <a:r>
              <a:rPr lang="es-ES_tradnl" dirty="0"/>
              <a:t> </a:t>
            </a:r>
            <a:r>
              <a:rPr lang="es-ES_tradnl" dirty="0" err="1"/>
              <a:t>são</a:t>
            </a:r>
            <a:r>
              <a:rPr lang="es-ES_tradnl" dirty="0"/>
              <a:t> campos </a:t>
            </a:r>
            <a:r>
              <a:rPr lang="es-ES_tradnl" dirty="0" err="1"/>
              <a:t>em</a:t>
            </a:r>
            <a:r>
              <a:rPr lang="es-ES_tradnl" dirty="0"/>
              <a:t> que os </a:t>
            </a:r>
            <a:r>
              <a:rPr lang="es-ES_tradnl" dirty="0" err="1"/>
              <a:t>estudos</a:t>
            </a:r>
            <a:r>
              <a:rPr lang="es-ES_tradnl" dirty="0"/>
              <a:t> biográficos </a:t>
            </a:r>
            <a:r>
              <a:rPr lang="es-ES_tradnl" dirty="0" err="1"/>
              <a:t>são</a:t>
            </a:r>
            <a:r>
              <a:rPr lang="es-ES_tradnl" dirty="0"/>
              <a:t>  importantes, principalmente </a:t>
            </a:r>
            <a:r>
              <a:rPr lang="es-ES_tradnl" dirty="0" err="1"/>
              <a:t>quando</a:t>
            </a:r>
            <a:r>
              <a:rPr lang="es-ES_tradnl" dirty="0"/>
              <a:t> os </a:t>
            </a:r>
            <a:r>
              <a:rPr lang="es-ES_tradnl" dirty="0" err="1"/>
              <a:t>biografados</a:t>
            </a:r>
            <a:r>
              <a:rPr lang="es-ES_tradnl" dirty="0"/>
              <a:t> </a:t>
            </a:r>
            <a:r>
              <a:rPr lang="es-ES_tradnl" dirty="0" err="1"/>
              <a:t>constituíram</a:t>
            </a:r>
            <a:r>
              <a:rPr lang="es-ES_tradnl" dirty="0"/>
              <a:t> </a:t>
            </a:r>
            <a:r>
              <a:rPr lang="es-ES_tradnl" dirty="0" err="1"/>
              <a:t>arquivos</a:t>
            </a:r>
            <a:r>
              <a:rPr lang="es-ES_tradnl" dirty="0"/>
              <a:t> de </a:t>
            </a:r>
            <a:r>
              <a:rPr lang="es-ES_tradnl" dirty="0" err="1"/>
              <a:t>suas</a:t>
            </a:r>
            <a:r>
              <a:rPr lang="es-ES_tradnl" dirty="0"/>
              <a:t> </a:t>
            </a:r>
            <a:r>
              <a:rPr lang="es-ES_tradnl" dirty="0" err="1"/>
              <a:t>atividades</a:t>
            </a:r>
            <a:r>
              <a:rPr lang="es-ES_tradnl" dirty="0"/>
              <a:t>.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750308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 - Discussão teórico-conceitual como suporte aos projetos de pesquisa</a:t>
            </a:r>
            <a:endParaRPr lang="es-ES_tradnl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pt-BR" dirty="0"/>
              <a:t>As críticas à (auto)biografia: o que é um autor (Foucault), a morte do autor (Barthes)  e a ilusão biográfica (</a:t>
            </a:r>
            <a:r>
              <a:rPr lang="pt-BR" dirty="0" err="1"/>
              <a:t>Bourdieu</a:t>
            </a:r>
            <a:r>
              <a:rPr lang="pt-BR" dirty="0"/>
              <a:t>). </a:t>
            </a:r>
          </a:p>
          <a:p>
            <a:pPr marL="0" lvl="0" indent="0">
              <a:buNone/>
            </a:pPr>
            <a:endParaRPr lang="pt-BR" dirty="0"/>
          </a:p>
          <a:p>
            <a:r>
              <a:rPr lang="pt-BR" dirty="0"/>
              <a:t>BOURDIEU, Pierre. A ilusão biográfica. In: AMADO, J; FEEREIRA, M;M; </a:t>
            </a:r>
            <a:r>
              <a:rPr lang="pt-BR" b="1" dirty="0"/>
              <a:t>Usos e abusos da história oral</a:t>
            </a:r>
            <a:r>
              <a:rPr lang="pt-BR" dirty="0"/>
              <a:t>. Rio de Janeiro: Fundação Getúlio Vargas editora, 1996. </a:t>
            </a:r>
          </a:p>
          <a:p>
            <a:r>
              <a:rPr lang="pt-BR" dirty="0"/>
              <a:t>______. </a:t>
            </a:r>
            <a:r>
              <a:rPr lang="pt-BR" b="1" dirty="0"/>
              <a:t>Esboço de </a:t>
            </a:r>
            <a:r>
              <a:rPr lang="pt-BR" b="1" dirty="0" err="1"/>
              <a:t>auto-análise</a:t>
            </a:r>
            <a:r>
              <a:rPr lang="pt-BR" dirty="0"/>
              <a:t>. São Paulo: Companhia das Letras, 2005.</a:t>
            </a:r>
          </a:p>
          <a:p>
            <a:r>
              <a:rPr lang="pt-BR" b="1" dirty="0"/>
              <a:t>BARTHES, Roland. A morte do autor. In: O rumor da língua. Trad. Mário Laranjeira. São Paulo: Editora Brasiliense, 1998.</a:t>
            </a:r>
          </a:p>
          <a:p>
            <a:r>
              <a:rPr lang="pt-BR" dirty="0"/>
              <a:t>FOUCAULT, Michel. </a:t>
            </a:r>
            <a:r>
              <a:rPr lang="pt-BR" b="1" dirty="0"/>
              <a:t>O que é um autor?. </a:t>
            </a:r>
            <a:r>
              <a:rPr lang="pt-BR" dirty="0"/>
              <a:t>Lisboa: Vega, 2002. 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135936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 - Discussão teórico-conceitual como suporte aos projetos de pesquisa</a:t>
            </a:r>
            <a:endParaRPr lang="es-ES_tradnl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t-BR" dirty="0"/>
              <a:t>Tipologias das produções biográficas e história da biografia (Levi, </a:t>
            </a:r>
            <a:r>
              <a:rPr lang="pt-BR" dirty="0" err="1"/>
              <a:t>Dosse</a:t>
            </a:r>
            <a:r>
              <a:rPr lang="pt-BR" dirty="0"/>
              <a:t>). </a:t>
            </a:r>
          </a:p>
          <a:p>
            <a:pPr marL="0" indent="0">
              <a:buNone/>
            </a:pPr>
            <a:endParaRPr lang="es-ES_tradnl" dirty="0"/>
          </a:p>
          <a:p>
            <a:r>
              <a:rPr lang="pt-BR" dirty="0"/>
              <a:t>LEVI, Giovanni. Usos da biografia. In: AMADO, J; FEEREIRA, M;M; </a:t>
            </a:r>
            <a:r>
              <a:rPr lang="pt-BR" b="1" dirty="0"/>
              <a:t>Usos e abusos da história oral</a:t>
            </a:r>
            <a:r>
              <a:rPr lang="pt-BR" dirty="0"/>
              <a:t>. Rio de Janeiro: Fundação Getúlio Vargas editora, 1996.</a:t>
            </a:r>
          </a:p>
          <a:p>
            <a:r>
              <a:rPr lang="es-ES_tradnl" dirty="0"/>
              <a:t>F. </a:t>
            </a:r>
            <a:r>
              <a:rPr lang="es-ES_tradnl" dirty="0" err="1"/>
              <a:t>Dosse</a:t>
            </a:r>
            <a:r>
              <a:rPr lang="es-ES_tradnl" dirty="0"/>
              <a:t> – </a:t>
            </a:r>
            <a:r>
              <a:rPr lang="es-ES_tradnl" b="1" dirty="0"/>
              <a:t>O </a:t>
            </a:r>
            <a:r>
              <a:rPr lang="es-ES_tradnl" b="1" dirty="0" err="1"/>
              <a:t>Desafio</a:t>
            </a:r>
            <a:r>
              <a:rPr lang="es-ES_tradnl" b="1" dirty="0"/>
              <a:t> biográfico </a:t>
            </a:r>
            <a:r>
              <a:rPr lang="es-ES_tradnl" dirty="0"/>
              <a:t>(principalmente a </a:t>
            </a:r>
            <a:r>
              <a:rPr lang="es-ES_tradnl" dirty="0" err="1"/>
              <a:t>discussão</a:t>
            </a:r>
            <a:r>
              <a:rPr lang="es-ES_tradnl" dirty="0"/>
              <a:t> sobre a </a:t>
            </a:r>
            <a:r>
              <a:rPr lang="es-ES_tradnl" dirty="0" err="1"/>
              <a:t>biografia</a:t>
            </a:r>
            <a:r>
              <a:rPr lang="es-ES_tradnl" dirty="0"/>
              <a:t> </a:t>
            </a:r>
            <a:r>
              <a:rPr lang="es-ES_tradnl" dirty="0" err="1"/>
              <a:t>heróica</a:t>
            </a:r>
            <a:r>
              <a:rPr lang="es-ES_tradnl" dirty="0"/>
              <a:t>, </a:t>
            </a:r>
            <a:r>
              <a:rPr lang="es-ES_tradnl" dirty="0" err="1"/>
              <a:t>biografia</a:t>
            </a:r>
            <a:r>
              <a:rPr lang="es-ES_tradnl" dirty="0"/>
              <a:t> modal e </a:t>
            </a:r>
            <a:r>
              <a:rPr lang="es-ES_tradnl" dirty="0" err="1"/>
              <a:t>biografia</a:t>
            </a:r>
            <a:r>
              <a:rPr lang="es-ES_tradnl" dirty="0"/>
              <a:t> </a:t>
            </a:r>
            <a:r>
              <a:rPr lang="es-ES_tradnl" dirty="0" err="1"/>
              <a:t>hermenêutica</a:t>
            </a:r>
            <a:r>
              <a:rPr lang="es-ES_tradnl" dirty="0"/>
              <a:t>). Sub-capítulo sobre </a:t>
            </a:r>
            <a:r>
              <a:rPr lang="es-ES_tradnl" dirty="0" err="1"/>
              <a:t>biografia</a:t>
            </a:r>
            <a:r>
              <a:rPr lang="es-ES_tradnl" dirty="0"/>
              <a:t> dos músicos. </a:t>
            </a:r>
          </a:p>
        </p:txBody>
      </p:sp>
    </p:spTree>
    <p:extLst>
      <p:ext uri="{BB962C8B-B14F-4D97-AF65-F5344CB8AC3E}">
        <p14:creationId xmlns:p14="http://schemas.microsoft.com/office/powerpoint/2010/main" val="35843713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B – Memória e história: biografia e autobiografia como fontes de pesquisa histórica (e musicológica)</a:t>
            </a:r>
            <a:endParaRPr lang="es-ES_tradnl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988840"/>
            <a:ext cx="8229600" cy="486916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t-BR" dirty="0"/>
              <a:t>Memória e história</a:t>
            </a:r>
          </a:p>
          <a:p>
            <a:r>
              <a:rPr lang="pt-BR" dirty="0"/>
              <a:t>LE GOFF. </a:t>
            </a:r>
            <a:r>
              <a:rPr lang="pt-BR" b="1" dirty="0"/>
              <a:t>Memória e história. </a:t>
            </a:r>
            <a:r>
              <a:rPr lang="pt-BR" dirty="0"/>
              <a:t>São Paulo: Editora da Unicamp, 1990. </a:t>
            </a:r>
          </a:p>
          <a:p>
            <a:r>
              <a:rPr lang="pt-BR" dirty="0"/>
              <a:t>GINZBURG, Carlo. </a:t>
            </a:r>
            <a:r>
              <a:rPr lang="pt-BR" b="1" dirty="0"/>
              <a:t>O queijo e os vermes</a:t>
            </a:r>
            <a:r>
              <a:rPr lang="pt-BR" dirty="0"/>
              <a:t>. Tradução de Maria Betânia Amoroso. São Paulo: Cia. das Letras, 1987.</a:t>
            </a:r>
          </a:p>
          <a:p>
            <a:r>
              <a:rPr lang="pt-BR" dirty="0"/>
              <a:t>______</a:t>
            </a:r>
            <a:r>
              <a:rPr lang="pt-BR" i="1" dirty="0"/>
              <a:t> </a:t>
            </a:r>
            <a:r>
              <a:rPr lang="pt-BR" b="1" dirty="0"/>
              <a:t>O fio e os rastros:  </a:t>
            </a:r>
            <a:r>
              <a:rPr lang="pt-BR" dirty="0"/>
              <a:t>Verdadeiro, falso, fictício.</a:t>
            </a:r>
            <a:r>
              <a:rPr lang="pt-BR" i="1" dirty="0"/>
              <a:t> </a:t>
            </a:r>
            <a:r>
              <a:rPr lang="pt-BR" dirty="0"/>
              <a:t>Tradução de Rosa Freire d’ Aguiar e Eduardo Brandão. </a:t>
            </a:r>
            <a:r>
              <a:rPr lang="en-US" dirty="0"/>
              <a:t>São Paulo: </a:t>
            </a:r>
            <a:r>
              <a:rPr lang="en-US" dirty="0" err="1"/>
              <a:t>Companhia</a:t>
            </a:r>
            <a:r>
              <a:rPr lang="en-US" dirty="0"/>
              <a:t> das </a:t>
            </a:r>
            <a:r>
              <a:rPr lang="en-US" dirty="0" err="1"/>
              <a:t>Letras</a:t>
            </a:r>
            <a:r>
              <a:rPr lang="en-US" dirty="0"/>
              <a:t>, 2007.</a:t>
            </a:r>
            <a:endParaRPr lang="pt-BR" dirty="0"/>
          </a:p>
          <a:p>
            <a:r>
              <a:rPr lang="pt-BR" dirty="0"/>
              <a:t>NORA, Pierre. Entre memória e historia: a problemática dos lugares. São Paulo.  </a:t>
            </a:r>
            <a:r>
              <a:rPr lang="pt-BR" b="1" dirty="0"/>
              <a:t>Revista Projeto História, </a:t>
            </a:r>
            <a:r>
              <a:rPr lang="pt-BR" dirty="0"/>
              <a:t> n. 10, p. 7-28, dez/1993. 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914433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B – Memória e história: biografia e autobiografia como fontes de pesquisa</a:t>
            </a:r>
            <a:endParaRPr lang="es-ES_tradnl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pt-BR" dirty="0"/>
              <a:t>Biografias de compositores, intérpretes e professores; dicionários biográficos; </a:t>
            </a:r>
            <a:r>
              <a:rPr lang="pt-BR" dirty="0" err="1"/>
              <a:t>polianteias</a:t>
            </a:r>
            <a:r>
              <a:rPr lang="pt-BR" dirty="0"/>
              <a:t>; entrevistas e documentários; currículos artísticos; perfis e escorços biográficos. </a:t>
            </a:r>
          </a:p>
          <a:p>
            <a:r>
              <a:rPr lang="pt-BR" dirty="0"/>
              <a:t>CERTEAU, Michel de.  </a:t>
            </a:r>
            <a:r>
              <a:rPr lang="pt-BR" b="1" dirty="0"/>
              <a:t>A Escrita da História</a:t>
            </a:r>
            <a:r>
              <a:rPr lang="pt-BR" dirty="0"/>
              <a:t>. Tradução de Maria de Lourdes Menezes. Rio de Janeiro: Forense Universitária, 2006, p.272-273.</a:t>
            </a:r>
          </a:p>
          <a:p>
            <a:r>
              <a:rPr lang="pt-BR" dirty="0"/>
              <a:t>IGAYARA-SOUZA, Susana &amp; PAZ, Ana </a:t>
            </a:r>
            <a:r>
              <a:rPr lang="pt-BR" dirty="0" err="1"/>
              <a:t>Luíza</a:t>
            </a:r>
            <a:r>
              <a:rPr lang="pt-BR" dirty="0"/>
              <a:t> F. </a:t>
            </a:r>
            <a:r>
              <a:rPr lang="pt-BR" dirty="0" err="1"/>
              <a:t>Trajetórias</a:t>
            </a:r>
            <a:r>
              <a:rPr lang="pt-BR" dirty="0"/>
              <a:t> femininas </a:t>
            </a:r>
            <a:r>
              <a:rPr lang="pt-BR" dirty="0" err="1"/>
              <a:t>memoráveis</a:t>
            </a:r>
            <a:r>
              <a:rPr lang="pt-BR" dirty="0"/>
              <a:t> do </a:t>
            </a:r>
            <a:r>
              <a:rPr lang="pt-BR" dirty="0" err="1"/>
              <a:t>século</a:t>
            </a:r>
            <a:r>
              <a:rPr lang="pt-BR" dirty="0"/>
              <a:t> XX: uma </a:t>
            </a:r>
            <a:r>
              <a:rPr lang="pt-BR" dirty="0" err="1"/>
              <a:t>perspetiva</a:t>
            </a:r>
            <a:r>
              <a:rPr lang="pt-BR" dirty="0"/>
              <a:t> comparada do ensino especializado de </a:t>
            </a:r>
            <a:r>
              <a:rPr lang="pt-BR" dirty="0" err="1"/>
              <a:t>música</a:t>
            </a:r>
            <a:r>
              <a:rPr lang="pt-BR" dirty="0"/>
              <a:t> Portugal-Brasil</a:t>
            </a:r>
            <a:r>
              <a:rPr lang="pt-BR" b="1" dirty="0"/>
              <a:t>. </a:t>
            </a:r>
            <a:r>
              <a:rPr lang="pt-BR" dirty="0"/>
              <a:t>In: </a:t>
            </a:r>
            <a:r>
              <a:rPr lang="pt-BR" dirty="0" err="1"/>
              <a:t>Mogarro</a:t>
            </a:r>
            <a:r>
              <a:rPr lang="pt-BR" dirty="0"/>
              <a:t>, M.J. &amp; Cunha, M.T.S. (</a:t>
            </a:r>
            <a:r>
              <a:rPr lang="pt-BR" dirty="0" err="1"/>
              <a:t>orgs</a:t>
            </a:r>
            <a:r>
              <a:rPr lang="pt-BR" dirty="0"/>
              <a:t>.) (2012). </a:t>
            </a:r>
            <a:r>
              <a:rPr lang="pt-BR" b="1" dirty="0"/>
              <a:t>Rituais, </a:t>
            </a:r>
            <a:r>
              <a:rPr lang="pt-BR" b="1" dirty="0" err="1"/>
              <a:t>Espaços</a:t>
            </a:r>
            <a:r>
              <a:rPr lang="pt-BR" b="1" dirty="0"/>
              <a:t> &amp; </a:t>
            </a:r>
            <a:r>
              <a:rPr lang="pt-BR" b="1" dirty="0" err="1"/>
              <a:t>Patrimónios</a:t>
            </a:r>
            <a:r>
              <a:rPr lang="pt-BR" b="1" dirty="0"/>
              <a:t> Escolares</a:t>
            </a:r>
            <a:r>
              <a:rPr lang="pt-B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566261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B – Memória e história: biografia e autobiografia como fontes de pesquisa</a:t>
            </a:r>
            <a:endParaRPr lang="es-ES_tradnl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t-BR" dirty="0"/>
              <a:t>Fontes biográficas: entrevistas e currículos artísticos</a:t>
            </a:r>
          </a:p>
          <a:p>
            <a:r>
              <a:rPr lang="pt-BR" dirty="0"/>
              <a:t>CHARTIER, Roger. </a:t>
            </a:r>
            <a:r>
              <a:rPr lang="pt-BR" b="1" dirty="0"/>
              <a:t>História cultural entre práticas e representações</a:t>
            </a:r>
            <a:r>
              <a:rPr lang="pt-BR" dirty="0"/>
              <a:t>. Lisboa: </a:t>
            </a:r>
            <a:r>
              <a:rPr lang="pt-BR" dirty="0" err="1"/>
              <a:t>Difel</a:t>
            </a:r>
            <a:r>
              <a:rPr lang="pt-BR" dirty="0"/>
              <a:t>, 1990.</a:t>
            </a:r>
          </a:p>
          <a:p>
            <a:r>
              <a:rPr lang="pt-BR" dirty="0"/>
              <a:t>______. O mundo como representação</a:t>
            </a:r>
            <a:r>
              <a:rPr lang="pt-BR" b="1" dirty="0"/>
              <a:t>. </a:t>
            </a:r>
            <a:r>
              <a:rPr lang="pt-BR" dirty="0"/>
              <a:t>São Paulo</a:t>
            </a:r>
            <a:r>
              <a:rPr lang="pt-BR" b="1" dirty="0"/>
              <a:t>. Estudos avançados, </a:t>
            </a:r>
            <a:r>
              <a:rPr lang="pt-BR" dirty="0"/>
              <a:t>5, 11, abril de 1991, p. 173-191. </a:t>
            </a:r>
          </a:p>
          <a:p>
            <a:r>
              <a:rPr lang="pt-BR" dirty="0" err="1"/>
              <a:t>Tourtier-Bonazzi</a:t>
            </a:r>
            <a:r>
              <a:rPr lang="pt-BR" dirty="0"/>
              <a:t>; Arquivos: propostas metodológicas. O desenvolvimento da entrevista. In: FERREIRA; AMADO. </a:t>
            </a:r>
            <a:r>
              <a:rPr lang="pt-BR" b="1" dirty="0"/>
              <a:t>Usos e abusos da história oral. </a:t>
            </a:r>
            <a:r>
              <a:rPr lang="pt-BR" dirty="0"/>
              <a:t>p. 233-265.</a:t>
            </a:r>
          </a:p>
          <a:p>
            <a:r>
              <a:rPr lang="pt-BR" dirty="0" err="1"/>
              <a:t>Bourdieu</a:t>
            </a:r>
            <a:r>
              <a:rPr lang="pt-BR" dirty="0"/>
              <a:t>, P. Compreender. </a:t>
            </a:r>
            <a:r>
              <a:rPr lang="pt-BR" b="1" dirty="0"/>
              <a:t>A Miséria do Mundo</a:t>
            </a:r>
            <a:r>
              <a:rPr lang="pt-BR" dirty="0"/>
              <a:t>. </a:t>
            </a:r>
          </a:p>
          <a:p>
            <a:r>
              <a:rPr lang="pt-BR" dirty="0"/>
              <a:t>BOSI, </a:t>
            </a:r>
            <a:r>
              <a:rPr lang="pt-BR" dirty="0" err="1"/>
              <a:t>Ecléa</a:t>
            </a:r>
            <a:r>
              <a:rPr lang="pt-BR" dirty="0"/>
              <a:t>. </a:t>
            </a:r>
            <a:r>
              <a:rPr lang="pt-BR" b="1" dirty="0"/>
              <a:t>Memória e Sociedade</a:t>
            </a:r>
            <a:r>
              <a:rPr lang="pt-BR" dirty="0"/>
              <a:t>: lembranças de velhos. 3ª ed. São Paulo: Companhia das Letras, 1994.</a:t>
            </a:r>
          </a:p>
          <a:p>
            <a:endParaRPr lang="pt-BR" dirty="0"/>
          </a:p>
          <a:p>
            <a:endParaRPr lang="pt-BR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2779063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23392"/>
          </a:xfrm>
        </p:spPr>
        <p:txBody>
          <a:bodyPr>
            <a:normAutofit fontScale="90000"/>
          </a:bodyPr>
          <a:lstStyle/>
          <a:p>
            <a:r>
              <a:rPr lang="pt-BR" dirty="0"/>
              <a:t>B – Memória e história: biografia e autobiografia como fontes de pesquisa (professores)</a:t>
            </a:r>
            <a:endParaRPr lang="es-ES_tradnl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41094"/>
            <a:ext cx="8229600" cy="4535905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pt-BR" dirty="0"/>
              <a:t>A autobiografia e outros gêneros </a:t>
            </a:r>
            <a:r>
              <a:rPr lang="pt-BR" dirty="0" err="1"/>
              <a:t>autorreferenciados</a:t>
            </a:r>
            <a:r>
              <a:rPr lang="pt-BR" dirty="0"/>
              <a:t>: diários, cartas, memórias e memoriais institucionais. </a:t>
            </a:r>
          </a:p>
          <a:p>
            <a:r>
              <a:rPr lang="fr-FR" dirty="0"/>
              <a:t>VIÑAO FRAGO, Antonio. Las autobiografias, memorias  diarios como fuente histórico-educativa: tipologia y usos. </a:t>
            </a:r>
            <a:r>
              <a:rPr lang="pt-BR" dirty="0"/>
              <a:t>Rio de Janeiro. </a:t>
            </a:r>
            <a:r>
              <a:rPr lang="pt-BR" b="1" dirty="0"/>
              <a:t>Teias</a:t>
            </a:r>
            <a:r>
              <a:rPr lang="pt-BR" dirty="0"/>
              <a:t>. Faculdade de Educação. UERJ, ano 1, n. 1, 82-97, </a:t>
            </a:r>
            <a:r>
              <a:rPr lang="pt-BR" dirty="0" err="1"/>
              <a:t>jan-jun</a:t>
            </a:r>
            <a:r>
              <a:rPr lang="pt-BR" dirty="0"/>
              <a:t> 2000.</a:t>
            </a:r>
          </a:p>
          <a:p>
            <a:r>
              <a:rPr lang="pt-BR" dirty="0"/>
              <a:t>______. Relatos e relações autobiográficas de professores e mestres. In: MENEZES, Maria Cristina (</a:t>
            </a:r>
            <a:r>
              <a:rPr lang="pt-BR" dirty="0" err="1"/>
              <a:t>org</a:t>
            </a:r>
            <a:r>
              <a:rPr lang="pt-BR" dirty="0"/>
              <a:t>). </a:t>
            </a:r>
            <a:r>
              <a:rPr lang="pt-BR" b="1" dirty="0"/>
              <a:t>Educação, Memória, História: </a:t>
            </a:r>
            <a:r>
              <a:rPr lang="pt-BR" dirty="0"/>
              <a:t> possibilidades, leituras. Campinas: Mercado das Letras, 2004. </a:t>
            </a:r>
          </a:p>
          <a:p>
            <a:r>
              <a:rPr lang="pt-BR" dirty="0"/>
              <a:t>NÓVOA, António et al. Vidas de professores. </a:t>
            </a:r>
            <a:r>
              <a:rPr lang="pt-BR" b="1" dirty="0"/>
              <a:t>American </a:t>
            </a:r>
            <a:r>
              <a:rPr lang="pt-BR" b="1" dirty="0" err="1"/>
              <a:t>Sociological</a:t>
            </a:r>
            <a:r>
              <a:rPr lang="pt-BR" b="1" dirty="0"/>
              <a:t> </a:t>
            </a:r>
            <a:r>
              <a:rPr lang="pt-BR" b="1" dirty="0" err="1"/>
              <a:t>Review</a:t>
            </a:r>
            <a:r>
              <a:rPr lang="pt-BR" dirty="0"/>
              <a:t>, v. 49, </a:t>
            </a:r>
            <a:r>
              <a:rPr lang="pt-BR" dirty="0" err="1"/>
              <a:t>n</a:t>
            </a:r>
            <a:r>
              <a:rPr lang="pt-BR" dirty="0"/>
              <a:t>. 1, p. 100-116, 1995.</a:t>
            </a:r>
          </a:p>
          <a:p>
            <a:r>
              <a:rPr lang="pt-BR" dirty="0" err="1"/>
              <a:t>Huberman</a:t>
            </a:r>
            <a:r>
              <a:rPr lang="pt-BR" dirty="0"/>
              <a:t>, Michael. O ciclo de vida profissional dos professores. </a:t>
            </a:r>
            <a:r>
              <a:rPr lang="pt-BR" b="1" dirty="0"/>
              <a:t>Vidas de professores 2 </a:t>
            </a:r>
            <a:r>
              <a:rPr lang="pt-BR" dirty="0"/>
              <a:t>(1992): 31-61.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8678233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 - Escrever uma vida: a produção de textos biográficos e autobiográficos</a:t>
            </a:r>
            <a:endParaRPr lang="es-ES_tradnl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dirty="0"/>
              <a:t> A cronologia, os perfis biográficos, a biografia e a história como formas de ler e escrever a “vida-e-obra”. O novo biografismo e o ressurgimento da biografia nos estudos acadêmicos (</a:t>
            </a:r>
            <a:r>
              <a:rPr lang="pt-BR" dirty="0" err="1"/>
              <a:t>Dosse</a:t>
            </a:r>
            <a:r>
              <a:rPr lang="pt-BR" dirty="0"/>
              <a:t>). As questões éticas e legais enfrentadas pelos biógrafos. 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 err="1"/>
              <a:t>Dosse</a:t>
            </a:r>
            <a:r>
              <a:rPr lang="pt-BR" dirty="0"/>
              <a:t>, F. </a:t>
            </a:r>
            <a:r>
              <a:rPr lang="fr-FR" b="1" dirty="0"/>
              <a:t>O </a:t>
            </a:r>
            <a:r>
              <a:rPr lang="fr-FR" b="1" dirty="0" err="1"/>
              <a:t>Desafio</a:t>
            </a:r>
            <a:r>
              <a:rPr lang="fr-FR" b="1" dirty="0"/>
              <a:t> </a:t>
            </a:r>
            <a:r>
              <a:rPr lang="fr-FR" b="1" dirty="0" err="1"/>
              <a:t>Biográfico</a:t>
            </a:r>
            <a:r>
              <a:rPr lang="fr-FR" dirty="0"/>
              <a:t>: </a:t>
            </a:r>
            <a:r>
              <a:rPr lang="fr-FR" dirty="0" err="1"/>
              <a:t>escrever</a:t>
            </a:r>
            <a:r>
              <a:rPr lang="fr-FR" dirty="0"/>
              <a:t> </a:t>
            </a:r>
            <a:r>
              <a:rPr lang="fr-FR" dirty="0" err="1"/>
              <a:t>uma</a:t>
            </a:r>
            <a:r>
              <a:rPr lang="fr-FR" dirty="0"/>
              <a:t> vida. </a:t>
            </a:r>
            <a:r>
              <a:rPr lang="fr-FR" dirty="0" err="1"/>
              <a:t>Tradução</a:t>
            </a:r>
            <a:r>
              <a:rPr lang="fr-FR" dirty="0"/>
              <a:t> de Gil</a:t>
            </a:r>
            <a:r>
              <a:rPr lang="pt-BR" dirty="0" err="1"/>
              <a:t>son</a:t>
            </a:r>
            <a:r>
              <a:rPr lang="pt-BR" dirty="0"/>
              <a:t> César Cardoso de Souza. São Paulo: EDUSP, 2009.</a:t>
            </a:r>
          </a:p>
          <a:p>
            <a:r>
              <a:rPr lang="pt-BR" dirty="0"/>
              <a:t>SHMIDT, Benito </a:t>
            </a:r>
            <a:r>
              <a:rPr lang="pt-BR" dirty="0" err="1"/>
              <a:t>Bisso</a:t>
            </a:r>
            <a:r>
              <a:rPr lang="pt-BR" dirty="0"/>
              <a:t>. Construindo biografias... Historiadores e Jornalistas: aproximações e afastamentos. Rio de Janeiro: </a:t>
            </a:r>
            <a:r>
              <a:rPr lang="pt-BR" b="1" dirty="0"/>
              <a:t>Estudos Históricos, </a:t>
            </a:r>
            <a:r>
              <a:rPr lang="pt-BR" dirty="0" err="1"/>
              <a:t>n</a:t>
            </a:r>
            <a:r>
              <a:rPr lang="pt-BR" dirty="0"/>
              <a:t>. 19, 1997. p. 1-17.</a:t>
            </a:r>
            <a:r>
              <a:rPr lang="en-US" b="1" dirty="0"/>
              <a:t> </a:t>
            </a:r>
          </a:p>
          <a:p>
            <a:r>
              <a:rPr lang="en-US" dirty="0" err="1"/>
              <a:t>Araújo</a:t>
            </a:r>
            <a:r>
              <a:rPr lang="en-US" dirty="0"/>
              <a:t>, Paulo Cesar.</a:t>
            </a:r>
            <a:r>
              <a:rPr lang="pt-BR" dirty="0"/>
              <a:t> </a:t>
            </a:r>
            <a:r>
              <a:rPr lang="en-US" b="1" dirty="0"/>
              <a:t>O </a:t>
            </a:r>
            <a:r>
              <a:rPr lang="en-US" b="1" dirty="0" err="1"/>
              <a:t>Réu</a:t>
            </a:r>
            <a:r>
              <a:rPr lang="en-US" b="1" dirty="0"/>
              <a:t> e o </a:t>
            </a:r>
            <a:r>
              <a:rPr lang="en-US" b="1" dirty="0" err="1"/>
              <a:t>Rei</a:t>
            </a:r>
            <a:r>
              <a:rPr lang="en-US" b="1" dirty="0"/>
              <a:t> - </a:t>
            </a:r>
            <a:r>
              <a:rPr lang="en-US" dirty="0" err="1"/>
              <a:t>Minha</a:t>
            </a:r>
            <a:r>
              <a:rPr lang="en-US" dirty="0"/>
              <a:t> </a:t>
            </a:r>
            <a:r>
              <a:rPr lang="en-US" dirty="0" err="1"/>
              <a:t>História</a:t>
            </a:r>
            <a:r>
              <a:rPr lang="en-US" dirty="0"/>
              <a:t> com Roberto Carlos,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Detalhes</a:t>
            </a:r>
            <a:r>
              <a:rPr lang="en-US" dirty="0"/>
              <a:t>. São Paulo: </a:t>
            </a:r>
            <a:r>
              <a:rPr lang="en-US" dirty="0" err="1"/>
              <a:t>Companhia</a:t>
            </a:r>
            <a:r>
              <a:rPr lang="en-US" dirty="0"/>
              <a:t> das </a:t>
            </a:r>
            <a:r>
              <a:rPr lang="en-US" dirty="0" err="1"/>
              <a:t>Letras</a:t>
            </a:r>
            <a:r>
              <a:rPr lang="en-US" dirty="0"/>
              <a:t>, 2014. </a:t>
            </a:r>
          </a:p>
          <a:p>
            <a:endParaRPr lang="en-US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599257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 - Escrever uma vida: a produção de textos biográficos e autobiográficos</a:t>
            </a:r>
            <a:endParaRPr lang="es-ES_tradnl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87680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pt-BR" dirty="0"/>
              <a:t>Pacto autobiográfico e </a:t>
            </a:r>
            <a:r>
              <a:rPr lang="pt-BR" dirty="0" err="1"/>
              <a:t>autoficção</a:t>
            </a:r>
            <a:endParaRPr lang="pt-BR" dirty="0"/>
          </a:p>
          <a:p>
            <a:r>
              <a:rPr lang="pt-BR" dirty="0"/>
              <a:t>LEJEUNE, Philippe. O pacto autobiográfico: de Rousseau à internet. </a:t>
            </a:r>
            <a:r>
              <a:rPr lang="pt-BR" b="1" dirty="0"/>
              <a:t>Belo Horizonte: UFMG</a:t>
            </a:r>
            <a:r>
              <a:rPr lang="pt-BR" dirty="0"/>
              <a:t>, 2008</a:t>
            </a:r>
            <a:r>
              <a:rPr lang="pt-BR" sz="2000" dirty="0"/>
              <a:t>.[</a:t>
            </a:r>
            <a:r>
              <a:rPr lang="fr-FR" sz="2000" dirty="0"/>
              <a:t>LEJEUNE, Philippe. </a:t>
            </a:r>
            <a:r>
              <a:rPr lang="fr-FR" sz="2000" b="1" dirty="0"/>
              <a:t>Le pacte autobiographique</a:t>
            </a:r>
            <a:r>
              <a:rPr lang="fr-FR" sz="2000" i="1" dirty="0"/>
              <a:t>,</a:t>
            </a:r>
            <a:r>
              <a:rPr lang="fr-FR" sz="2000" dirty="0"/>
              <a:t> Paris, Seuil, 1975.]</a:t>
            </a:r>
            <a:endParaRPr lang="pt-BR" dirty="0"/>
          </a:p>
          <a:p>
            <a:r>
              <a:rPr lang="fr-FR" dirty="0"/>
              <a:t>______</a:t>
            </a:r>
            <a:r>
              <a:rPr lang="fr-FR" b="1" dirty="0"/>
              <a:t>L'autobiographie, de la littérature aux médias</a:t>
            </a:r>
            <a:r>
              <a:rPr lang="fr-FR" i="1" dirty="0"/>
              <a:t>.</a:t>
            </a:r>
            <a:r>
              <a:rPr lang="fr-FR" dirty="0"/>
              <a:t> </a:t>
            </a:r>
            <a:r>
              <a:rPr lang="pt-BR" dirty="0"/>
              <a:t>Paris, </a:t>
            </a:r>
            <a:r>
              <a:rPr lang="pt-BR" dirty="0" err="1"/>
              <a:t>Seuil</a:t>
            </a:r>
            <a:r>
              <a:rPr lang="pt-BR" dirty="0"/>
              <a:t>, 1980. </a:t>
            </a:r>
          </a:p>
          <a:p>
            <a:r>
              <a:rPr lang="pt-BR" dirty="0"/>
              <a:t>ALBERTI, </a:t>
            </a:r>
            <a:r>
              <a:rPr lang="pt-BR" dirty="0" err="1"/>
              <a:t>Verena</a:t>
            </a:r>
            <a:r>
              <a:rPr lang="pt-BR" dirty="0"/>
              <a:t>. Literatura e autobiografia: a questão do sujeito na narrativa. Rio de Janeiro. </a:t>
            </a:r>
            <a:r>
              <a:rPr lang="pt-BR" b="1" dirty="0"/>
              <a:t>Estudos Históricos</a:t>
            </a:r>
            <a:r>
              <a:rPr lang="pt-BR" dirty="0"/>
              <a:t>, v. 4, n. 7, 1991, p. 66-81. </a:t>
            </a:r>
          </a:p>
          <a:p>
            <a:r>
              <a:rPr lang="fr-FR" dirty="0"/>
              <a:t>COLONNA, Vincent.  </a:t>
            </a:r>
            <a:r>
              <a:rPr lang="fr-FR" b="1" dirty="0"/>
              <a:t>L’Autofiction.</a:t>
            </a:r>
            <a:r>
              <a:rPr lang="fr-FR" i="1" dirty="0"/>
              <a:t> </a:t>
            </a:r>
            <a:r>
              <a:rPr lang="fr-FR" dirty="0"/>
              <a:t>Essai sur la fictionnalisation de soi en littérature. Thèse (Doctorat ) dirigée par Gérard Genette, EHESS, 1989.</a:t>
            </a:r>
          </a:p>
          <a:p>
            <a:r>
              <a:rPr lang="pt-BR" dirty="0" err="1"/>
              <a:t>Saunders</a:t>
            </a:r>
            <a:r>
              <a:rPr lang="pt-BR" dirty="0"/>
              <a:t>, Max. </a:t>
            </a:r>
            <a:r>
              <a:rPr lang="pt-BR" b="1" dirty="0"/>
              <a:t>Self </a:t>
            </a:r>
            <a:r>
              <a:rPr lang="pt-BR" b="1" dirty="0" err="1"/>
              <a:t>impression</a:t>
            </a:r>
            <a:r>
              <a:rPr lang="pt-BR" b="1" dirty="0"/>
              <a:t>: Life-</a:t>
            </a:r>
            <a:r>
              <a:rPr lang="pt-BR" b="1" dirty="0" err="1"/>
              <a:t>writing</a:t>
            </a:r>
            <a:r>
              <a:rPr lang="pt-BR" b="1" dirty="0"/>
              <a:t>, </a:t>
            </a:r>
            <a:r>
              <a:rPr lang="pt-BR" b="1" dirty="0" err="1"/>
              <a:t>autobiografiction</a:t>
            </a:r>
            <a:r>
              <a:rPr lang="pt-BR" b="1" dirty="0"/>
              <a:t>, </a:t>
            </a:r>
            <a:r>
              <a:rPr lang="pt-BR" b="1" dirty="0" err="1"/>
              <a:t>and</a:t>
            </a:r>
            <a:r>
              <a:rPr lang="pt-BR" b="1" dirty="0"/>
              <a:t> </a:t>
            </a:r>
            <a:r>
              <a:rPr lang="pt-BR" b="1" dirty="0" err="1"/>
              <a:t>the</a:t>
            </a:r>
            <a:r>
              <a:rPr lang="pt-BR" b="1" dirty="0"/>
              <a:t> </a:t>
            </a:r>
            <a:r>
              <a:rPr lang="pt-BR" b="1" dirty="0" err="1"/>
              <a:t>forms</a:t>
            </a:r>
            <a:r>
              <a:rPr lang="pt-BR" b="1" dirty="0"/>
              <a:t> </a:t>
            </a:r>
            <a:r>
              <a:rPr lang="pt-BR" b="1" dirty="0" err="1"/>
              <a:t>of</a:t>
            </a:r>
            <a:r>
              <a:rPr lang="pt-BR" b="1" dirty="0"/>
              <a:t> </a:t>
            </a:r>
            <a:r>
              <a:rPr lang="pt-BR" b="1" dirty="0" err="1"/>
              <a:t>modern</a:t>
            </a:r>
            <a:r>
              <a:rPr lang="pt-BR" b="1" dirty="0"/>
              <a:t> </a:t>
            </a:r>
            <a:r>
              <a:rPr lang="pt-BR" b="1" dirty="0" err="1"/>
              <a:t>literature</a:t>
            </a:r>
            <a:r>
              <a:rPr lang="pt-BR" dirty="0"/>
              <a:t>. Oxford </a:t>
            </a:r>
            <a:r>
              <a:rPr lang="pt-BR" dirty="0" err="1"/>
              <a:t>University</a:t>
            </a:r>
            <a:r>
              <a:rPr lang="pt-BR" dirty="0"/>
              <a:t> Press, 2010.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2424434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7450C6-9276-5E43-A20C-4AF7CC531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O “</a:t>
            </a:r>
            <a:r>
              <a:rPr lang="es-ES_tradnl" dirty="0" err="1"/>
              <a:t>eu</a:t>
            </a:r>
            <a:r>
              <a:rPr lang="es-ES_tradnl" dirty="0"/>
              <a:t>” na pesquisa </a:t>
            </a:r>
            <a:r>
              <a:rPr lang="es-ES_tradnl" dirty="0" err="1"/>
              <a:t>em</a:t>
            </a:r>
            <a:r>
              <a:rPr lang="es-ES_tradnl" dirty="0"/>
              <a:t> música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6DCADB6-A108-5E4A-A3E7-D15E2E399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Pesquisa qualitativa e novas metodologias</a:t>
            </a:r>
          </a:p>
          <a:p>
            <a:pPr marL="0" indent="0">
              <a:buNone/>
            </a:pPr>
            <a:r>
              <a:rPr lang="pt-BR" dirty="0"/>
              <a:t>Pesquisa-ação, observação participante, diário de campo, </a:t>
            </a:r>
            <a:r>
              <a:rPr lang="pt-BR" dirty="0" err="1"/>
              <a:t>autoetnografia</a:t>
            </a:r>
            <a:r>
              <a:rPr lang="pt-BR" dirty="0"/>
              <a:t>, fenomenologia, pesquisa baseada nas artes, entre outros. </a:t>
            </a:r>
          </a:p>
          <a:p>
            <a:endParaRPr lang="pt-BR" dirty="0"/>
          </a:p>
          <a:p>
            <a:r>
              <a:rPr lang="pt-BR" dirty="0"/>
              <a:t>HIGGS, </a:t>
            </a:r>
            <a:r>
              <a:rPr lang="pt-BR" dirty="0" err="1"/>
              <a:t>Joy</a:t>
            </a:r>
            <a:r>
              <a:rPr lang="pt-BR" dirty="0"/>
              <a:t>; CHERRY, </a:t>
            </a:r>
            <a:r>
              <a:rPr lang="pt-BR" dirty="0" err="1"/>
              <a:t>Nita</a:t>
            </a:r>
            <a:r>
              <a:rPr lang="pt-BR" dirty="0"/>
              <a:t>. </a:t>
            </a:r>
            <a:r>
              <a:rPr lang="pt-BR" dirty="0" err="1"/>
              <a:t>Doing</a:t>
            </a:r>
            <a:r>
              <a:rPr lang="pt-BR" dirty="0"/>
              <a:t> </a:t>
            </a:r>
            <a:r>
              <a:rPr lang="pt-BR" dirty="0" err="1"/>
              <a:t>qualitative</a:t>
            </a:r>
            <a:r>
              <a:rPr lang="pt-BR" dirty="0"/>
              <a:t> </a:t>
            </a:r>
            <a:r>
              <a:rPr lang="pt-BR" dirty="0" err="1"/>
              <a:t>research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practice</a:t>
            </a:r>
            <a:r>
              <a:rPr lang="pt-BR" dirty="0"/>
              <a:t>. In: </a:t>
            </a:r>
            <a:r>
              <a:rPr lang="pt-BR" b="1" dirty="0" err="1"/>
              <a:t>Writing</a:t>
            </a:r>
            <a:r>
              <a:rPr lang="pt-BR" b="1" dirty="0"/>
              <a:t> </a:t>
            </a:r>
            <a:r>
              <a:rPr lang="pt-BR" b="1" dirty="0" err="1"/>
              <a:t>qualitative</a:t>
            </a:r>
            <a:r>
              <a:rPr lang="pt-BR" b="1" dirty="0"/>
              <a:t> </a:t>
            </a:r>
            <a:r>
              <a:rPr lang="pt-BR" b="1" dirty="0" err="1"/>
              <a:t>research</a:t>
            </a:r>
            <a:r>
              <a:rPr lang="pt-BR" b="1" dirty="0"/>
              <a:t> </a:t>
            </a:r>
            <a:r>
              <a:rPr lang="pt-BR" b="1" dirty="0" err="1"/>
              <a:t>on</a:t>
            </a:r>
            <a:r>
              <a:rPr lang="pt-BR" b="1" dirty="0"/>
              <a:t> </a:t>
            </a:r>
            <a:r>
              <a:rPr lang="pt-BR" b="1" dirty="0" err="1"/>
              <a:t>practice</a:t>
            </a:r>
            <a:r>
              <a:rPr lang="pt-BR" dirty="0"/>
              <a:t>. </a:t>
            </a:r>
            <a:r>
              <a:rPr lang="pt-BR" dirty="0" err="1"/>
              <a:t>Brill</a:t>
            </a:r>
            <a:r>
              <a:rPr lang="pt-BR" dirty="0"/>
              <a:t> </a:t>
            </a:r>
            <a:r>
              <a:rPr lang="pt-BR" dirty="0" err="1"/>
              <a:t>Sense</a:t>
            </a:r>
            <a:r>
              <a:rPr lang="pt-BR" dirty="0"/>
              <a:t>, 2009. p. 1-12.</a:t>
            </a:r>
          </a:p>
          <a:p>
            <a:endParaRPr lang="pt-BR" dirty="0"/>
          </a:p>
          <a:p>
            <a:r>
              <a:rPr lang="pt-BR" dirty="0"/>
              <a:t>SCHECHNER, Richard. </a:t>
            </a:r>
            <a:r>
              <a:rPr lang="pt-BR" b="1" dirty="0"/>
              <a:t>Performance </a:t>
            </a:r>
            <a:r>
              <a:rPr lang="pt-BR" b="1" dirty="0" err="1"/>
              <a:t>studies</a:t>
            </a:r>
            <a:r>
              <a:rPr lang="pt-BR" b="1" dirty="0"/>
              <a:t>: </a:t>
            </a:r>
            <a:r>
              <a:rPr lang="pt-BR" b="1" dirty="0" err="1"/>
              <a:t>An</a:t>
            </a:r>
            <a:r>
              <a:rPr lang="pt-BR" b="1" dirty="0"/>
              <a:t> </a:t>
            </a:r>
            <a:r>
              <a:rPr lang="pt-BR" b="1" dirty="0" err="1"/>
              <a:t>introduction</a:t>
            </a:r>
            <a:r>
              <a:rPr lang="pt-BR" dirty="0"/>
              <a:t>. </a:t>
            </a:r>
            <a:r>
              <a:rPr lang="pt-BR" dirty="0" err="1"/>
              <a:t>Routledge</a:t>
            </a:r>
            <a:r>
              <a:rPr lang="pt-BR" dirty="0"/>
              <a:t>, 2017.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8667472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Trabalhos:</a:t>
            </a:r>
            <a:br>
              <a:rPr lang="pt-BR" dirty="0"/>
            </a:br>
            <a:endParaRPr lang="es-ES_tradnl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Seminários de textos (distribuídos entre os alunos para discussão em aulas, com apresentação e roteiro para a classe)</a:t>
            </a:r>
          </a:p>
          <a:p>
            <a:r>
              <a:rPr lang="pt-BR" dirty="0"/>
              <a:t>Exercícios práticos em classe ligados à biografia e autobiografia: seleção de exemplos, produção de textos curtos, levantamentos bibliográficos, discussões programadas, etc. </a:t>
            </a:r>
          </a:p>
          <a:p>
            <a:r>
              <a:rPr lang="pt-BR" dirty="0"/>
              <a:t>Análise de textos biográficos ou autobiográficos ou escrita de biografia crítica (monografia para avaliação final, 10 a 20 páginas)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089001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Interdisciplinariedade</a:t>
            </a:r>
            <a:endParaRPr lang="es-ES_tradnl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 dirty="0"/>
          </a:p>
          <a:p>
            <a:r>
              <a:rPr lang="es-ES_tradnl" dirty="0"/>
              <a:t>A </a:t>
            </a:r>
            <a:r>
              <a:rPr lang="es-ES_tradnl" dirty="0" err="1"/>
              <a:t>biografia</a:t>
            </a:r>
            <a:r>
              <a:rPr lang="es-ES_tradnl" dirty="0"/>
              <a:t> e a </a:t>
            </a:r>
            <a:r>
              <a:rPr lang="es-ES_tradnl" dirty="0" err="1"/>
              <a:t>autobiografia</a:t>
            </a:r>
            <a:r>
              <a:rPr lang="es-ES_tradnl" dirty="0"/>
              <a:t> </a:t>
            </a:r>
            <a:r>
              <a:rPr lang="es-ES_tradnl" dirty="0" err="1"/>
              <a:t>são</a:t>
            </a:r>
            <a:r>
              <a:rPr lang="es-ES_tradnl" dirty="0"/>
              <a:t> </a:t>
            </a:r>
            <a:r>
              <a:rPr lang="es-ES_tradnl" dirty="0" err="1"/>
              <a:t>gêneros</a:t>
            </a:r>
            <a:r>
              <a:rPr lang="es-ES_tradnl" dirty="0"/>
              <a:t> híbridos, </a:t>
            </a:r>
            <a:r>
              <a:rPr lang="es-ES_tradnl" dirty="0" err="1"/>
              <a:t>podem</a:t>
            </a:r>
            <a:r>
              <a:rPr lang="es-ES_tradnl" dirty="0"/>
              <a:t> ser objetos e/</a:t>
            </a:r>
            <a:r>
              <a:rPr lang="es-ES_tradnl" dirty="0" err="1"/>
              <a:t>ou</a:t>
            </a:r>
            <a:r>
              <a:rPr lang="es-ES_tradnl" dirty="0"/>
              <a:t> </a:t>
            </a:r>
            <a:r>
              <a:rPr lang="es-ES_tradnl" dirty="0" err="1"/>
              <a:t>abordagens</a:t>
            </a:r>
            <a:r>
              <a:rPr lang="es-ES_tradnl" dirty="0"/>
              <a:t> interdisciplinares, que </a:t>
            </a:r>
            <a:r>
              <a:rPr lang="es-ES_tradnl" dirty="0" err="1"/>
              <a:t>permitem</a:t>
            </a:r>
            <a:r>
              <a:rPr lang="es-ES_tradnl" dirty="0"/>
              <a:t> </a:t>
            </a:r>
            <a:r>
              <a:rPr lang="es-ES_tradnl" dirty="0" err="1"/>
              <a:t>múltiplas</a:t>
            </a:r>
            <a:r>
              <a:rPr lang="es-ES_tradnl" dirty="0"/>
              <a:t> </a:t>
            </a:r>
            <a:r>
              <a:rPr lang="es-ES_tradnl" dirty="0" err="1"/>
              <a:t>leituras</a:t>
            </a:r>
            <a:r>
              <a:rPr lang="es-ES_tradnl" dirty="0"/>
              <a:t> e escrituras, </a:t>
            </a:r>
            <a:r>
              <a:rPr lang="es-ES_tradnl" dirty="0" err="1"/>
              <a:t>dependendo</a:t>
            </a:r>
            <a:r>
              <a:rPr lang="es-ES_tradnl" dirty="0"/>
              <a:t> dos objetivos do </a:t>
            </a:r>
            <a:r>
              <a:rPr lang="es-ES_tradnl" dirty="0" err="1"/>
              <a:t>trabalho</a:t>
            </a:r>
            <a:r>
              <a:rPr lang="es-ES_tradnl" dirty="0"/>
              <a:t>.</a:t>
            </a:r>
          </a:p>
          <a:p>
            <a:endParaRPr lang="es-ES_tradnl" dirty="0"/>
          </a:p>
          <a:p>
            <a:r>
              <a:rPr lang="es-ES_tradnl" dirty="0"/>
              <a:t>A (auto)</a:t>
            </a:r>
            <a:r>
              <a:rPr lang="es-ES_tradnl" dirty="0" err="1"/>
              <a:t>biografia</a:t>
            </a:r>
            <a:r>
              <a:rPr lang="es-ES_tradnl" dirty="0"/>
              <a:t> é </a:t>
            </a:r>
            <a:r>
              <a:rPr lang="es-ES_tradnl" dirty="0" err="1"/>
              <a:t>um</a:t>
            </a:r>
            <a:r>
              <a:rPr lang="es-ES_tradnl" dirty="0"/>
              <a:t> </a:t>
            </a:r>
            <a:r>
              <a:rPr lang="es-ES_tradnl" dirty="0" err="1"/>
              <a:t>espaço</a:t>
            </a:r>
            <a:r>
              <a:rPr lang="es-ES_tradnl" dirty="0"/>
              <a:t> privilegiado para o aflorar da </a:t>
            </a:r>
            <a:r>
              <a:rPr lang="es-ES_tradnl" dirty="0" err="1"/>
              <a:t>memória</a:t>
            </a:r>
            <a:r>
              <a:rPr lang="es-ES_tradnl" dirty="0"/>
              <a:t>. A </a:t>
            </a:r>
            <a:r>
              <a:rPr lang="es-ES_tradnl" dirty="0" err="1"/>
              <a:t>memória</a:t>
            </a:r>
            <a:r>
              <a:rPr lang="es-ES_tradnl" dirty="0"/>
              <a:t>, por </a:t>
            </a:r>
            <a:r>
              <a:rPr lang="es-ES_tradnl" dirty="0" err="1"/>
              <a:t>sua</a:t>
            </a:r>
            <a:r>
              <a:rPr lang="es-ES_tradnl" dirty="0"/>
              <a:t> vez, pode ser abordada a partir de diferentes disciplinas: a </a:t>
            </a:r>
            <a:r>
              <a:rPr lang="es-ES_tradnl" dirty="0" err="1"/>
              <a:t>história</a:t>
            </a:r>
            <a:r>
              <a:rPr lang="es-ES_tradnl" dirty="0"/>
              <a:t> e </a:t>
            </a:r>
            <a:r>
              <a:rPr lang="es-ES_tradnl" dirty="0" err="1"/>
              <a:t>historiografia</a:t>
            </a:r>
            <a:r>
              <a:rPr lang="es-ES_tradnl" dirty="0"/>
              <a:t>, a </a:t>
            </a:r>
            <a:r>
              <a:rPr lang="es-ES_tradnl" dirty="0" err="1"/>
              <a:t>psicologia</a:t>
            </a:r>
            <a:r>
              <a:rPr lang="es-ES_tradnl" dirty="0"/>
              <a:t>, as </a:t>
            </a:r>
            <a:r>
              <a:rPr lang="es-ES_tradnl" dirty="0" err="1"/>
              <a:t>ciências</a:t>
            </a:r>
            <a:r>
              <a:rPr lang="es-ES_tradnl" dirty="0"/>
              <a:t> </a:t>
            </a:r>
            <a:r>
              <a:rPr lang="es-ES_tradnl" dirty="0" err="1"/>
              <a:t>congnitivas</a:t>
            </a:r>
            <a:r>
              <a:rPr lang="es-ES_tradnl" dirty="0"/>
              <a:t>, </a:t>
            </a:r>
            <a:r>
              <a:rPr lang="es-ES_tradnl" dirty="0" err="1"/>
              <a:t>sociologia</a:t>
            </a:r>
            <a:r>
              <a:rPr lang="es-ES_tradnl" dirty="0"/>
              <a:t>, arte, etc.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5089887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err="1"/>
              <a:t>Programação</a:t>
            </a:r>
            <a:r>
              <a:rPr lang="es-ES_tradnl" dirty="0"/>
              <a:t>: </a:t>
            </a:r>
            <a:br>
              <a:rPr lang="es-ES_tradnl" dirty="0"/>
            </a:br>
            <a:r>
              <a:rPr lang="es-ES_tradnl" dirty="0"/>
              <a:t>Agosto (2 aulas)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>13/08 – </a:t>
            </a:r>
            <a:r>
              <a:rPr lang="es-ES_tradnl" dirty="0" err="1"/>
              <a:t>Apresentação</a:t>
            </a:r>
            <a:r>
              <a:rPr lang="es-ES_tradnl" dirty="0"/>
              <a:t>: </a:t>
            </a:r>
            <a:r>
              <a:rPr lang="es-ES_tradnl" dirty="0" err="1"/>
              <a:t>professora</a:t>
            </a:r>
            <a:r>
              <a:rPr lang="es-ES_tradnl" dirty="0"/>
              <a:t> e </a:t>
            </a:r>
            <a:r>
              <a:rPr lang="es-ES_tradnl" dirty="0" err="1"/>
              <a:t>alunos</a:t>
            </a:r>
            <a:r>
              <a:rPr lang="es-ES_tradnl" dirty="0"/>
              <a:t>; programa </a:t>
            </a:r>
            <a:r>
              <a:rPr lang="es-ES_tradnl" dirty="0" err="1"/>
              <a:t>geral</a:t>
            </a:r>
            <a:r>
              <a:rPr lang="es-ES_tradnl" dirty="0"/>
              <a:t> do curso. </a:t>
            </a:r>
            <a:r>
              <a:rPr lang="es-ES_tradnl" dirty="0" err="1"/>
              <a:t>Pressupostos</a:t>
            </a:r>
            <a:r>
              <a:rPr lang="es-ES_tradnl" dirty="0"/>
              <a:t> teóricos e metodológicos. Objetivos. </a:t>
            </a:r>
            <a:r>
              <a:rPr lang="es-ES_tradnl" dirty="0" err="1"/>
              <a:t>Dinâmica</a:t>
            </a:r>
            <a:r>
              <a:rPr lang="es-ES_tradnl" dirty="0"/>
              <a:t> das aulas.</a:t>
            </a:r>
          </a:p>
          <a:p>
            <a:endParaRPr lang="es-ES_tradnl" dirty="0"/>
          </a:p>
          <a:p>
            <a:r>
              <a:rPr lang="es-ES_tradnl" dirty="0"/>
              <a:t>20/08 – </a:t>
            </a:r>
            <a:r>
              <a:rPr lang="es-ES_tradnl" dirty="0" err="1"/>
              <a:t>Apresentação</a:t>
            </a:r>
            <a:r>
              <a:rPr lang="es-ES_tradnl" dirty="0"/>
              <a:t> dos </a:t>
            </a:r>
            <a:r>
              <a:rPr lang="es-ES_tradnl" dirty="0" err="1"/>
              <a:t>alunos</a:t>
            </a:r>
            <a:r>
              <a:rPr lang="es-ES_tradnl" dirty="0"/>
              <a:t> e de </a:t>
            </a:r>
            <a:r>
              <a:rPr lang="es-ES_tradnl" dirty="0" err="1"/>
              <a:t>seus</a:t>
            </a:r>
            <a:r>
              <a:rPr lang="es-ES_tradnl" dirty="0"/>
              <a:t> </a:t>
            </a:r>
            <a:r>
              <a:rPr lang="es-ES_tradnl" dirty="0" err="1"/>
              <a:t>projetos</a:t>
            </a:r>
            <a:r>
              <a:rPr lang="es-ES_tradnl" dirty="0"/>
              <a:t>/ </a:t>
            </a:r>
            <a:r>
              <a:rPr lang="es-ES_tradnl" dirty="0" err="1"/>
              <a:t>interesses</a:t>
            </a:r>
            <a:r>
              <a:rPr lang="es-ES_tradnl" dirty="0"/>
              <a:t> na disciplina. </a:t>
            </a:r>
          </a:p>
          <a:p>
            <a:r>
              <a:rPr lang="es-ES_tradnl" dirty="0"/>
              <a:t>1ª parte: </a:t>
            </a:r>
            <a:r>
              <a:rPr lang="es-ES_tradnl" dirty="0" err="1"/>
              <a:t>exercício</a:t>
            </a:r>
            <a:r>
              <a:rPr lang="es-ES_tradnl" dirty="0"/>
              <a:t> </a:t>
            </a:r>
            <a:r>
              <a:rPr lang="es-ES_tradnl" dirty="0" err="1"/>
              <a:t>prático</a:t>
            </a:r>
            <a:r>
              <a:rPr lang="es-ES_tradnl" dirty="0"/>
              <a:t> (próximo </a:t>
            </a:r>
            <a:r>
              <a:rPr lang="es-ES_tradnl" dirty="0" err="1"/>
              <a:t>slide</a:t>
            </a:r>
            <a:r>
              <a:rPr lang="es-ES_tradnl" dirty="0"/>
              <a:t>)</a:t>
            </a:r>
          </a:p>
          <a:p>
            <a:r>
              <a:rPr lang="es-ES_tradnl" dirty="0"/>
              <a:t>2ª  parte:  </a:t>
            </a:r>
            <a:r>
              <a:rPr lang="es-ES_tradnl" dirty="0" err="1"/>
              <a:t>Discussão</a:t>
            </a:r>
            <a:r>
              <a:rPr lang="es-ES_tradnl" dirty="0"/>
              <a:t> sobre </a:t>
            </a:r>
            <a:r>
              <a:rPr lang="es-ES_tradnl" dirty="0" err="1"/>
              <a:t>fontes</a:t>
            </a:r>
            <a:r>
              <a:rPr lang="es-ES_tradnl" dirty="0"/>
              <a:t> de pesquisa. </a:t>
            </a:r>
            <a:r>
              <a:rPr lang="es-ES_tradnl" dirty="0" err="1"/>
              <a:t>Na</a:t>
            </a:r>
            <a:r>
              <a:rPr lang="es-ES_tradnl" dirty="0"/>
              <a:t> </a:t>
            </a:r>
            <a:r>
              <a:rPr lang="es-ES_tradnl" dirty="0" err="1"/>
              <a:t>apresentação</a:t>
            </a:r>
            <a:r>
              <a:rPr lang="es-ES_tradnl" dirty="0"/>
              <a:t> dos </a:t>
            </a:r>
            <a:r>
              <a:rPr lang="es-ES_tradnl" dirty="0" err="1"/>
              <a:t>projetos</a:t>
            </a:r>
            <a:r>
              <a:rPr lang="es-ES_tradnl" dirty="0"/>
              <a:t>, mostrar os objetivos e as </a:t>
            </a:r>
            <a:r>
              <a:rPr lang="es-ES_tradnl" dirty="0" err="1"/>
              <a:t>fontes</a:t>
            </a:r>
            <a:r>
              <a:rPr lang="es-ES_tradnl" dirty="0"/>
              <a:t> biográficas e autobiográficas </a:t>
            </a:r>
            <a:r>
              <a:rPr lang="es-ES_tradnl" dirty="0" err="1"/>
              <a:t>com</a:t>
            </a:r>
            <a:r>
              <a:rPr lang="es-ES_tradnl" dirty="0"/>
              <a:t> as </a:t>
            </a:r>
            <a:r>
              <a:rPr lang="es-ES_tradnl" dirty="0" err="1"/>
              <a:t>quais</a:t>
            </a:r>
            <a:r>
              <a:rPr lang="es-ES_tradnl" dirty="0"/>
              <a:t> </a:t>
            </a:r>
            <a:r>
              <a:rPr lang="es-ES_tradnl" dirty="0" err="1"/>
              <a:t>estão</a:t>
            </a:r>
            <a:r>
              <a:rPr lang="es-ES_tradnl" dirty="0"/>
              <a:t>/ </a:t>
            </a:r>
            <a:r>
              <a:rPr lang="es-ES_tradnl" dirty="0" err="1"/>
              <a:t>poderiam</a:t>
            </a:r>
            <a:r>
              <a:rPr lang="es-ES_tradnl" dirty="0"/>
              <a:t> estar </a:t>
            </a:r>
            <a:r>
              <a:rPr lang="es-ES_tradnl" dirty="0" err="1"/>
              <a:t>trabalhando</a:t>
            </a:r>
            <a:r>
              <a:rPr lang="es-ES_tradnl" dirty="0"/>
              <a:t>. </a:t>
            </a:r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5098190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Exercício</a:t>
            </a:r>
            <a:r>
              <a:rPr lang="en-US" dirty="0"/>
              <a:t> </a:t>
            </a:r>
            <a:r>
              <a:rPr lang="en-US" dirty="0" err="1"/>
              <a:t>prático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/>
              <a:t>20/08 – </a:t>
            </a:r>
            <a:r>
              <a:rPr lang="es-ES_tradnl" dirty="0" err="1"/>
              <a:t>Exercício</a:t>
            </a:r>
            <a:r>
              <a:rPr lang="es-ES_tradnl" dirty="0"/>
              <a:t> </a:t>
            </a:r>
            <a:r>
              <a:rPr lang="es-ES_tradnl" dirty="0" err="1"/>
              <a:t>prático</a:t>
            </a:r>
            <a:r>
              <a:rPr lang="es-ES_tradnl" dirty="0"/>
              <a:t> sobre </a:t>
            </a:r>
            <a:r>
              <a:rPr lang="es-ES_tradnl" dirty="0" err="1"/>
              <a:t>autobiografia</a:t>
            </a:r>
            <a:r>
              <a:rPr lang="es-ES_tradnl" dirty="0"/>
              <a:t>: </a:t>
            </a:r>
            <a:r>
              <a:rPr lang="es-ES_tradnl" dirty="0" err="1"/>
              <a:t>trazer</a:t>
            </a:r>
            <a:r>
              <a:rPr lang="es-ES_tradnl" dirty="0"/>
              <a:t> </a:t>
            </a:r>
            <a:r>
              <a:rPr lang="es-ES_tradnl" dirty="0" err="1"/>
              <a:t>três</a:t>
            </a:r>
            <a:r>
              <a:rPr lang="es-ES_tradnl" dirty="0"/>
              <a:t> objetos que </a:t>
            </a:r>
            <a:r>
              <a:rPr lang="es-ES_tradnl" dirty="0" err="1"/>
              <a:t>estejam</a:t>
            </a:r>
            <a:r>
              <a:rPr lang="es-ES_tradnl" dirty="0"/>
              <a:t> ligados </a:t>
            </a:r>
            <a:r>
              <a:rPr lang="es-ES_tradnl" dirty="0" err="1"/>
              <a:t>à</a:t>
            </a:r>
            <a:r>
              <a:rPr lang="es-ES_tradnl" dirty="0"/>
              <a:t> </a:t>
            </a:r>
            <a:r>
              <a:rPr lang="es-ES_tradnl" dirty="0" err="1"/>
              <a:t>sua</a:t>
            </a:r>
            <a:r>
              <a:rPr lang="es-ES_tradnl" dirty="0"/>
              <a:t> </a:t>
            </a:r>
            <a:r>
              <a:rPr lang="es-ES_tradnl" dirty="0" err="1"/>
              <a:t>autobiografia</a:t>
            </a:r>
            <a:r>
              <a:rPr lang="es-ES_tradnl" dirty="0"/>
              <a:t> (musical </a:t>
            </a:r>
            <a:r>
              <a:rPr lang="es-ES_tradnl" dirty="0" err="1"/>
              <a:t>ou</a:t>
            </a:r>
            <a:r>
              <a:rPr lang="es-ES_tradnl" dirty="0"/>
              <a:t> </a:t>
            </a:r>
            <a:r>
              <a:rPr lang="es-ES_tradnl" dirty="0" err="1"/>
              <a:t>geral</a:t>
            </a:r>
            <a:r>
              <a:rPr lang="es-ES_tradnl" dirty="0"/>
              <a:t>), para </a:t>
            </a:r>
            <a:r>
              <a:rPr lang="es-ES_tradnl" dirty="0" err="1"/>
              <a:t>uma</a:t>
            </a:r>
            <a:r>
              <a:rPr lang="es-ES_tradnl" dirty="0"/>
              <a:t> </a:t>
            </a:r>
            <a:r>
              <a:rPr lang="es-ES_tradnl" dirty="0" err="1"/>
              <a:t>atividade</a:t>
            </a:r>
            <a:r>
              <a:rPr lang="es-ES_tradnl" dirty="0"/>
              <a:t> </a:t>
            </a:r>
            <a:r>
              <a:rPr lang="es-ES_tradnl" dirty="0" err="1"/>
              <a:t>com</a:t>
            </a:r>
            <a:r>
              <a:rPr lang="es-ES_tradnl" dirty="0"/>
              <a:t> a </a:t>
            </a:r>
            <a:r>
              <a:rPr lang="es-ES_tradnl" dirty="0" err="1"/>
              <a:t>classe</a:t>
            </a:r>
            <a:r>
              <a:rPr lang="es-ES_tradnl" dirty="0"/>
              <a:t>. </a:t>
            </a:r>
            <a:r>
              <a:rPr lang="es-ES_tradnl" dirty="0" err="1"/>
              <a:t>Através</a:t>
            </a:r>
            <a:r>
              <a:rPr lang="es-ES_tradnl" dirty="0"/>
              <a:t> </a:t>
            </a:r>
            <a:r>
              <a:rPr lang="es-ES_tradnl" dirty="0" err="1"/>
              <a:t>desses</a:t>
            </a:r>
            <a:r>
              <a:rPr lang="es-ES_tradnl" dirty="0"/>
              <a:t> objetos, </a:t>
            </a:r>
            <a:r>
              <a:rPr lang="es-ES_tradnl" dirty="0" err="1"/>
              <a:t>vocês</a:t>
            </a:r>
            <a:r>
              <a:rPr lang="es-ES_tradnl" dirty="0"/>
              <a:t> </a:t>
            </a:r>
            <a:r>
              <a:rPr lang="es-ES_tradnl" dirty="0" err="1"/>
              <a:t>deverão</a:t>
            </a:r>
            <a:r>
              <a:rPr lang="es-ES_tradnl" dirty="0"/>
              <a:t> se </a:t>
            </a:r>
            <a:r>
              <a:rPr lang="es-ES_tradnl" dirty="0" err="1"/>
              <a:t>apresentar</a:t>
            </a:r>
            <a:r>
              <a:rPr lang="es-ES_tradnl" dirty="0"/>
              <a:t> para o grupo, </a:t>
            </a:r>
            <a:r>
              <a:rPr lang="es-ES_tradnl" dirty="0" err="1"/>
              <a:t>tornarem</a:t>
            </a:r>
            <a:r>
              <a:rPr lang="es-ES_tradnl" dirty="0"/>
              <a:t>-se </a:t>
            </a:r>
            <a:r>
              <a:rPr lang="es-ES_tradnl" dirty="0" err="1"/>
              <a:t>mais</a:t>
            </a:r>
            <a:r>
              <a:rPr lang="es-ES_tradnl" dirty="0"/>
              <a:t> </a:t>
            </a:r>
            <a:r>
              <a:rPr lang="es-ES_tradnl" dirty="0" err="1"/>
              <a:t>conhecidos</a:t>
            </a:r>
            <a:r>
              <a:rPr lang="es-ES_tradnl" dirty="0"/>
              <a:t>. Os objetos </a:t>
            </a:r>
            <a:r>
              <a:rPr lang="es-ES_tradnl" dirty="0" err="1"/>
              <a:t>podem</a:t>
            </a:r>
            <a:r>
              <a:rPr lang="es-ES_tradnl" dirty="0"/>
              <a:t> estar ligados </a:t>
            </a:r>
            <a:r>
              <a:rPr lang="es-ES_tradnl" dirty="0" err="1"/>
              <a:t>à</a:t>
            </a:r>
            <a:r>
              <a:rPr lang="es-ES_tradnl" dirty="0"/>
              <a:t> </a:t>
            </a:r>
            <a:r>
              <a:rPr lang="es-ES_tradnl" dirty="0" err="1"/>
              <a:t>sua</a:t>
            </a:r>
            <a:r>
              <a:rPr lang="es-ES_tradnl" dirty="0"/>
              <a:t> </a:t>
            </a:r>
            <a:r>
              <a:rPr lang="es-ES_tradnl" dirty="0" err="1"/>
              <a:t>formação</a:t>
            </a:r>
            <a:r>
              <a:rPr lang="es-ES_tradnl" dirty="0"/>
              <a:t>, </a:t>
            </a:r>
            <a:r>
              <a:rPr lang="es-ES_tradnl" dirty="0" err="1"/>
              <a:t>aos</a:t>
            </a:r>
            <a:r>
              <a:rPr lang="es-ES_tradnl" dirty="0"/>
              <a:t> </a:t>
            </a:r>
            <a:r>
              <a:rPr lang="es-ES_tradnl" dirty="0" err="1"/>
              <a:t>seus</a:t>
            </a:r>
            <a:r>
              <a:rPr lang="es-ES_tradnl" dirty="0"/>
              <a:t> </a:t>
            </a:r>
            <a:r>
              <a:rPr lang="es-ES_tradnl" dirty="0" err="1"/>
              <a:t>interesses</a:t>
            </a:r>
            <a:r>
              <a:rPr lang="es-ES_tradnl" dirty="0"/>
              <a:t>, </a:t>
            </a:r>
            <a:r>
              <a:rPr lang="es-ES_tradnl" dirty="0" err="1"/>
              <a:t>à</a:t>
            </a:r>
            <a:r>
              <a:rPr lang="es-ES_tradnl" dirty="0"/>
              <a:t> </a:t>
            </a:r>
            <a:r>
              <a:rPr lang="es-ES_tradnl" dirty="0" err="1"/>
              <a:t>sua</a:t>
            </a:r>
            <a:r>
              <a:rPr lang="es-ES_tradnl" dirty="0"/>
              <a:t> </a:t>
            </a:r>
            <a:r>
              <a:rPr lang="es-ES_tradnl" dirty="0" err="1"/>
              <a:t>atividade</a:t>
            </a:r>
            <a:r>
              <a:rPr lang="es-ES_tradnl" dirty="0"/>
              <a:t> musical, </a:t>
            </a:r>
            <a:r>
              <a:rPr lang="es-ES_tradnl" dirty="0" err="1"/>
              <a:t>à</a:t>
            </a:r>
            <a:r>
              <a:rPr lang="es-ES_tradnl" dirty="0"/>
              <a:t> </a:t>
            </a:r>
            <a:r>
              <a:rPr lang="es-ES_tradnl" dirty="0" err="1"/>
              <a:t>sua</a:t>
            </a:r>
            <a:r>
              <a:rPr lang="es-ES_tradnl" dirty="0"/>
              <a:t> </a:t>
            </a:r>
            <a:r>
              <a:rPr lang="es-ES_tradnl" dirty="0" err="1"/>
              <a:t>personalidade</a:t>
            </a:r>
            <a:r>
              <a:rPr lang="es-ES_tradnl" dirty="0"/>
              <a:t>, </a:t>
            </a:r>
            <a:r>
              <a:rPr lang="es-ES_tradnl" dirty="0" err="1"/>
              <a:t>origens</a:t>
            </a:r>
            <a:r>
              <a:rPr lang="es-ES_tradnl" dirty="0"/>
              <a:t> familiares, é totalmente </a:t>
            </a:r>
            <a:r>
              <a:rPr lang="es-ES_tradnl" dirty="0" err="1"/>
              <a:t>livre</a:t>
            </a:r>
            <a:r>
              <a:rPr lang="es-ES_tradnl" dirty="0"/>
              <a:t>! A partir dos objetos e dos relatos, vamos </a:t>
            </a:r>
            <a:r>
              <a:rPr lang="es-ES_tradnl" dirty="0" err="1"/>
              <a:t>selecionar</a:t>
            </a:r>
            <a:r>
              <a:rPr lang="es-ES_tradnl" dirty="0"/>
              <a:t> temas relevantes </a:t>
            </a:r>
            <a:r>
              <a:rPr lang="es-ES_tradnl" dirty="0" err="1"/>
              <a:t>na</a:t>
            </a:r>
            <a:r>
              <a:rPr lang="es-ES_tradnl" dirty="0"/>
              <a:t> </a:t>
            </a:r>
            <a:r>
              <a:rPr lang="es-ES_tradnl" dirty="0" err="1"/>
              <a:t>análise</a:t>
            </a:r>
            <a:r>
              <a:rPr lang="es-ES_tradnl" dirty="0"/>
              <a:t> da (auto)</a:t>
            </a:r>
            <a:r>
              <a:rPr lang="es-ES_tradnl" dirty="0" err="1"/>
              <a:t>biografia</a:t>
            </a:r>
            <a:r>
              <a:rPr lang="es-ES_tradnl" dirty="0"/>
              <a:t> que </a:t>
            </a:r>
            <a:r>
              <a:rPr lang="es-ES_tradnl" dirty="0" err="1"/>
              <a:t>poderão</a:t>
            </a:r>
            <a:r>
              <a:rPr lang="es-ES_tradnl" dirty="0"/>
              <a:t> auxiliar </a:t>
            </a:r>
            <a:r>
              <a:rPr lang="es-ES_tradnl" dirty="0" err="1"/>
              <a:t>nas</a:t>
            </a:r>
            <a:r>
              <a:rPr lang="es-ES_tradnl" dirty="0"/>
              <a:t> </a:t>
            </a:r>
            <a:r>
              <a:rPr lang="es-ES_tradnl" dirty="0" err="1"/>
              <a:t>escolhas</a:t>
            </a:r>
            <a:r>
              <a:rPr lang="es-ES_tradnl" dirty="0"/>
              <a:t> dos textos dos </a:t>
            </a:r>
            <a:r>
              <a:rPr lang="es-ES_tradnl" dirty="0" err="1"/>
              <a:t>seminários</a:t>
            </a:r>
            <a:r>
              <a:rPr lang="es-ES_tradnl" dirty="0"/>
              <a:t>.</a:t>
            </a:r>
          </a:p>
          <a:p>
            <a:r>
              <a:rPr lang="es-ES_tradnl" dirty="0" err="1"/>
              <a:t>Distribuição</a:t>
            </a:r>
            <a:r>
              <a:rPr lang="es-ES_tradnl" dirty="0"/>
              <a:t> de </a:t>
            </a:r>
            <a:r>
              <a:rPr lang="es-ES_tradnl" dirty="0" err="1"/>
              <a:t>seminários</a:t>
            </a:r>
            <a:r>
              <a:rPr lang="es-ES_tradnl" dirty="0"/>
              <a:t> (</a:t>
            </a:r>
            <a:r>
              <a:rPr lang="es-ES_tradnl" dirty="0" err="1"/>
              <a:t>começam</a:t>
            </a:r>
            <a:r>
              <a:rPr lang="es-ES_tradnl" dirty="0"/>
              <a:t> </a:t>
            </a:r>
            <a:r>
              <a:rPr lang="es-ES_tradnl" dirty="0" err="1"/>
              <a:t>depois</a:t>
            </a:r>
            <a:r>
              <a:rPr lang="es-ES_tradnl" dirty="0"/>
              <a:t> da semana da patria)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1285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F7F507-12CC-544B-80F3-91CD3AD57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err="1"/>
              <a:t>Sem</a:t>
            </a:r>
            <a:r>
              <a:rPr lang="es-ES_tradnl" dirty="0"/>
              <a:t> aulas (</a:t>
            </a:r>
            <a:r>
              <a:rPr lang="es-ES_tradnl" dirty="0" err="1"/>
              <a:t>preparação</a:t>
            </a:r>
            <a:r>
              <a:rPr lang="es-ES_tradnl" dirty="0"/>
              <a:t> dos </a:t>
            </a:r>
            <a:r>
              <a:rPr lang="es-ES_tradnl" dirty="0" err="1"/>
              <a:t>seminários</a:t>
            </a:r>
            <a:r>
              <a:rPr lang="es-ES_tradnl" dirty="0"/>
              <a:t>)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A59C835-8070-6B4B-A771-060E320F8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27/08 – </a:t>
            </a:r>
            <a:r>
              <a:rPr lang="es-ES_tradnl" dirty="0" err="1"/>
              <a:t>Anppom</a:t>
            </a:r>
            <a:endParaRPr lang="es-ES_tradnl" dirty="0"/>
          </a:p>
          <a:p>
            <a:r>
              <a:rPr lang="es-ES_tradnl" dirty="0"/>
              <a:t>03/09 – Feriado (semana da patria)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0193940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F41868-835A-F04C-A46E-0F0AB4996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Setembro</a:t>
            </a:r>
            <a:r>
              <a:rPr lang="es-ES_tradnl" dirty="0"/>
              <a:t> (3 aulas)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493599-002B-3845-A912-D0AD68B05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10/09</a:t>
            </a:r>
          </a:p>
          <a:p>
            <a:r>
              <a:rPr lang="es-ES_tradnl" dirty="0"/>
              <a:t>17/09</a:t>
            </a:r>
          </a:p>
          <a:p>
            <a:r>
              <a:rPr lang="es-ES_tradnl" dirty="0"/>
              <a:t>24/03</a:t>
            </a:r>
          </a:p>
        </p:txBody>
      </p:sp>
    </p:spTree>
    <p:extLst>
      <p:ext uri="{BB962C8B-B14F-4D97-AF65-F5344CB8AC3E}">
        <p14:creationId xmlns:p14="http://schemas.microsoft.com/office/powerpoint/2010/main" val="9464898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298A07-AA99-774C-8021-1E866187E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Outubro</a:t>
            </a:r>
            <a:r>
              <a:rPr lang="es-ES_tradnl" dirty="0"/>
              <a:t> (5 aulas)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3908BB7-3D89-2F4D-8EC4-4943F219F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01/10</a:t>
            </a:r>
          </a:p>
          <a:p>
            <a:r>
              <a:rPr lang="es-ES_tradnl" dirty="0"/>
              <a:t>08/10</a:t>
            </a:r>
          </a:p>
          <a:p>
            <a:r>
              <a:rPr lang="es-ES_tradnl" dirty="0"/>
              <a:t>15/10</a:t>
            </a:r>
          </a:p>
          <a:p>
            <a:r>
              <a:rPr lang="es-ES_tradnl" dirty="0"/>
              <a:t>22/10</a:t>
            </a:r>
          </a:p>
          <a:p>
            <a:r>
              <a:rPr lang="es-ES_tradnl" dirty="0"/>
              <a:t>29/10</a:t>
            </a:r>
          </a:p>
        </p:txBody>
      </p:sp>
    </p:spTree>
    <p:extLst>
      <p:ext uri="{BB962C8B-B14F-4D97-AF65-F5344CB8AC3E}">
        <p14:creationId xmlns:p14="http://schemas.microsoft.com/office/powerpoint/2010/main" val="42096515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68B47C-5911-024E-A36D-E1B271E49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Novembro</a:t>
            </a:r>
            <a:r>
              <a:rPr lang="es-ES_tradnl" dirty="0"/>
              <a:t> (4 aulas)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C19B9E-6B2C-4541-8F58-7D01AE406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05/11</a:t>
            </a:r>
          </a:p>
          <a:p>
            <a:r>
              <a:rPr lang="es-ES_tradnl" dirty="0"/>
              <a:t>12/11</a:t>
            </a:r>
          </a:p>
          <a:p>
            <a:r>
              <a:rPr lang="es-ES_tradnl" dirty="0"/>
              <a:t>19/11</a:t>
            </a:r>
          </a:p>
          <a:p>
            <a:r>
              <a:rPr lang="es-ES_tradnl" dirty="0"/>
              <a:t>26/11</a:t>
            </a:r>
          </a:p>
        </p:txBody>
      </p:sp>
    </p:spTree>
    <p:extLst>
      <p:ext uri="{BB962C8B-B14F-4D97-AF65-F5344CB8AC3E}">
        <p14:creationId xmlns:p14="http://schemas.microsoft.com/office/powerpoint/2010/main" val="2946648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OBJETIVOS 1. </a:t>
            </a:r>
            <a:br>
              <a:rPr lang="pt-BR" dirty="0"/>
            </a:br>
            <a:r>
              <a:rPr lang="pt-BR" dirty="0"/>
              <a:t>quanto à fundamentação teórica</a:t>
            </a:r>
            <a:endParaRPr lang="es-ES_tradnl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pt-BR" dirty="0"/>
          </a:p>
          <a:p>
            <a:pPr marL="0" lvl="0" indent="0">
              <a:buNone/>
            </a:pPr>
            <a:endParaRPr lang="pt-BR" dirty="0"/>
          </a:p>
          <a:p>
            <a:pPr marL="0" lvl="0" indent="0">
              <a:buNone/>
            </a:pPr>
            <a:r>
              <a:rPr lang="pt-BR" sz="3200" dirty="0"/>
              <a:t>Fornecer ao aluno de pós-graduação em música fundamentos teóricos para a leitura e  análise de fontes biográficas e autobiográficas. </a:t>
            </a:r>
          </a:p>
        </p:txBody>
      </p:sp>
    </p:spTree>
    <p:extLst>
      <p:ext uri="{BB962C8B-B14F-4D97-AF65-F5344CB8AC3E}">
        <p14:creationId xmlns:p14="http://schemas.microsoft.com/office/powerpoint/2010/main" val="3729452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/>
              <a:t>OBJETIVOS </a:t>
            </a:r>
            <a:br>
              <a:rPr lang="es-ES_tradnl" dirty="0"/>
            </a:br>
            <a:r>
              <a:rPr lang="es-ES_tradnl" dirty="0"/>
              <a:t>2. </a:t>
            </a:r>
            <a:r>
              <a:rPr lang="es-ES_tradnl" dirty="0" err="1"/>
              <a:t>quanto</a:t>
            </a:r>
            <a:r>
              <a:rPr lang="es-ES_tradnl" dirty="0"/>
              <a:t> à </a:t>
            </a:r>
            <a:r>
              <a:rPr lang="es-ES_tradnl" dirty="0" err="1"/>
              <a:t>utilização</a:t>
            </a:r>
            <a:r>
              <a:rPr lang="es-ES_tradnl" dirty="0"/>
              <a:t> de </a:t>
            </a:r>
            <a:r>
              <a:rPr lang="es-ES_tradnl" dirty="0" err="1"/>
              <a:t>fontes</a:t>
            </a:r>
            <a:endParaRPr lang="es-ES_tradnl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pt-BR" dirty="0"/>
          </a:p>
          <a:p>
            <a:pPr marL="0" lvl="0" indent="0">
              <a:buNone/>
            </a:pPr>
            <a:endParaRPr lang="pt-BR" dirty="0"/>
          </a:p>
          <a:p>
            <a:pPr marL="0" lvl="0" indent="0">
              <a:buNone/>
            </a:pPr>
            <a:r>
              <a:rPr lang="pt-BR" sz="3200" dirty="0"/>
              <a:t>Auxiliar o aluno na utilização de fontes em suas pesquisas, analisando diversos gêneros textuais ligados à produção biográfica e autobiográfica e discutindo as formas de citação e de aproveitamento desses materiais na pesquisa em música.  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478692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815480"/>
          </a:xfrm>
        </p:spPr>
        <p:txBody>
          <a:bodyPr>
            <a:noAutofit/>
          </a:bodyPr>
          <a:lstStyle/>
          <a:p>
            <a:r>
              <a:rPr lang="pt-BR" dirty="0"/>
              <a:t>OBJETIVOS 	</a:t>
            </a:r>
            <a:br>
              <a:rPr lang="pt-BR" sz="4400" dirty="0"/>
            </a:br>
            <a:r>
              <a:rPr lang="pt-BR" dirty="0"/>
              <a:t>3. quanto à preparação de textos biográficos ou autobiográficos</a:t>
            </a:r>
            <a:endParaRPr lang="es-ES_tradnl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69607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pt-BR" dirty="0"/>
          </a:p>
          <a:p>
            <a:pPr marL="0" lvl="0" indent="0">
              <a:buNone/>
            </a:pPr>
            <a:r>
              <a:rPr lang="pt-BR" sz="3200" dirty="0"/>
              <a:t>Discutir a preparação de textos que tenham como conteúdo principal a apresentação biográfica ou autobiográfica.</a:t>
            </a:r>
          </a:p>
          <a:p>
            <a:pPr marL="0" indent="0">
              <a:buNone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43767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91264" cy="1887488"/>
          </a:xfrm>
        </p:spPr>
        <p:txBody>
          <a:bodyPr>
            <a:normAutofit/>
          </a:bodyPr>
          <a:lstStyle/>
          <a:p>
            <a:r>
              <a:rPr lang="pt-BR" sz="3600" dirty="0"/>
              <a:t>OBJETIVOS </a:t>
            </a:r>
            <a:br>
              <a:rPr lang="pt-BR" sz="3600" dirty="0"/>
            </a:br>
            <a:r>
              <a:rPr lang="pt-BR" sz="3600" dirty="0"/>
              <a:t>4. </a:t>
            </a:r>
            <a:r>
              <a:rPr lang="pt-BR" dirty="0"/>
              <a:t>quanto à análise </a:t>
            </a:r>
            <a:r>
              <a:rPr lang="pt-BR" sz="3600" dirty="0"/>
              <a:t>de textos biográficos e autobiográficos como gêneros literários </a:t>
            </a:r>
            <a:endParaRPr lang="es-ES_tradnl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984104"/>
          </a:xfrm>
        </p:spPr>
        <p:txBody>
          <a:bodyPr>
            <a:normAutofit fontScale="92500" lnSpcReduction="20000"/>
          </a:bodyPr>
          <a:lstStyle/>
          <a:p>
            <a:pPr lvl="0"/>
            <a:endParaRPr lang="pt-BR" dirty="0"/>
          </a:p>
          <a:p>
            <a:pPr lvl="0"/>
            <a:r>
              <a:rPr lang="pt-BR" sz="3500" dirty="0"/>
              <a:t>Analisar, a partir da confluência dos estudos históricos, musicológicos e literários, diversos tipos de construções biográficas e autobiográficas, compreendendo-as a partir dos pressupostos de seu gênero textual e das circunstâncias contextuais de sua produção. </a:t>
            </a:r>
          </a:p>
          <a:p>
            <a:endParaRPr lang="es-ES_tradnl" sz="3500" dirty="0"/>
          </a:p>
        </p:txBody>
      </p:sp>
    </p:spTree>
    <p:extLst>
      <p:ext uri="{BB962C8B-B14F-4D97-AF65-F5344CB8AC3E}">
        <p14:creationId xmlns:p14="http://schemas.microsoft.com/office/powerpoint/2010/main" val="1444425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2391544"/>
          </a:xfrm>
        </p:spPr>
        <p:txBody>
          <a:bodyPr>
            <a:normAutofit fontScale="90000"/>
          </a:bodyPr>
          <a:lstStyle/>
          <a:p>
            <a:r>
              <a:rPr lang="pt-BR" dirty="0"/>
              <a:t>OBJETIVOS </a:t>
            </a:r>
            <a:br>
              <a:rPr lang="pt-BR" dirty="0"/>
            </a:br>
            <a:r>
              <a:rPr lang="pt-BR" dirty="0"/>
              <a:t>5. quanto à utilização de fontes biográficas e autobiográficas em suportes e contextos diversos de sua intenção original. </a:t>
            </a:r>
            <a:endParaRPr lang="es-ES_tradnl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3264024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pt-BR" sz="2800" dirty="0"/>
              <a:t>Considerar as variações de sentido e de apropriação dos textos biográficos e autobiográficos a partir da alteração de seus suportes e protocolos de veiculação (por exemplo, de um discurso falado a um texto publicado, de uma entrevista ao romance biográfico, de um currículo artístico de divulgação à pesquisa acadêmica, entre outros). (</a:t>
            </a:r>
            <a:r>
              <a:rPr lang="pt-BR" sz="2800" dirty="0" err="1"/>
              <a:t>Chartier</a:t>
            </a:r>
            <a:r>
              <a:rPr lang="pt-BR" sz="2800" dirty="0"/>
              <a:t>)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61575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Os modelos autor-obra e repertório-intérprete são tradicionais no estudo da música.</a:t>
            </a:r>
            <a:endParaRPr lang="es-ES_tradnl" sz="3200" dirty="0"/>
          </a:p>
        </p:txBody>
      </p:sp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3207810019"/>
              </p:ext>
            </p:extLst>
          </p:nvPr>
        </p:nvGraphicFramePr>
        <p:xfrm>
          <a:off x="457200" y="1981200"/>
          <a:ext cx="8229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68160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1177</TotalTime>
  <Words>2237</Words>
  <Application>Microsoft Macintosh PowerPoint</Application>
  <PresentationFormat>Apresentação na tela (4:3)</PresentationFormat>
  <Paragraphs>240</Paragraphs>
  <Slides>35</Slides>
  <Notes>29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38" baseType="lpstr">
      <vt:lpstr>Arial</vt:lpstr>
      <vt:lpstr>Calibri</vt:lpstr>
      <vt:lpstr>Brilho</vt:lpstr>
      <vt:lpstr>BIOGRAFIA E AUTOBIOGRAFIA NA PESQUISA EM MÚSICA</vt:lpstr>
      <vt:lpstr>Por que estudar a (auto)biografia?</vt:lpstr>
      <vt:lpstr>Interdisciplinariedade</vt:lpstr>
      <vt:lpstr>OBJETIVOS 1.  quanto à fundamentação teórica</vt:lpstr>
      <vt:lpstr>OBJETIVOS  2. quanto à utilização de fontes</vt:lpstr>
      <vt:lpstr>OBJETIVOS   3. quanto à preparação de textos biográficos ou autobiográficos</vt:lpstr>
      <vt:lpstr>OBJETIVOS  4. quanto à análise de textos biográficos e autobiográficos como gêneros literários </vt:lpstr>
      <vt:lpstr>OBJETIVOS  5. quanto à utilização de fontes biográficas e autobiográficas em suportes e contextos diversos de sua intenção original. </vt:lpstr>
      <vt:lpstr>Os modelos autor-obra e repertório-intérprete são tradicionais no estudo da música.</vt:lpstr>
      <vt:lpstr>A - Discussão teórico-conceitual como suporte aos projetos de pesquisa</vt:lpstr>
      <vt:lpstr>Musicologia</vt:lpstr>
      <vt:lpstr>Trajetórias pessoais e profissionais</vt:lpstr>
      <vt:lpstr>Lugar no campo: indica disposições</vt:lpstr>
      <vt:lpstr>Visão da disciplina</vt:lpstr>
      <vt:lpstr>Contribuição da disciplina aos projetos</vt:lpstr>
      <vt:lpstr>Acompanhamento do curso</vt:lpstr>
      <vt:lpstr>Programa e bibliografia básica</vt:lpstr>
      <vt:lpstr>Dinâmica das aulas</vt:lpstr>
      <vt:lpstr>A - Discussão teórico-conceitual como suporte aos projetos de pesquisa</vt:lpstr>
      <vt:lpstr>A - Discussão teórico-conceitual como suporte aos projetos de pesquisa</vt:lpstr>
      <vt:lpstr>A - Discussão teórico-conceitual como suporte aos projetos de pesquisa</vt:lpstr>
      <vt:lpstr>B – Memória e história: biografia e autobiografia como fontes de pesquisa histórica (e musicológica)</vt:lpstr>
      <vt:lpstr>B – Memória e história: biografia e autobiografia como fontes de pesquisa</vt:lpstr>
      <vt:lpstr>B – Memória e história: biografia e autobiografia como fontes de pesquisa</vt:lpstr>
      <vt:lpstr>B – Memória e história: biografia e autobiografia como fontes de pesquisa (professores)</vt:lpstr>
      <vt:lpstr>C - Escrever uma vida: a produção de textos biográficos e autobiográficos</vt:lpstr>
      <vt:lpstr>C - Escrever uma vida: a produção de textos biográficos e autobiográficos</vt:lpstr>
      <vt:lpstr>O “eu” na pesquisa em música</vt:lpstr>
      <vt:lpstr>Trabalhos: </vt:lpstr>
      <vt:lpstr>Programação:  Agosto (2 aulas)</vt:lpstr>
      <vt:lpstr>Exercício prático</vt:lpstr>
      <vt:lpstr>Sem aulas (preparação dos seminários) </vt:lpstr>
      <vt:lpstr>Setembro (3 aulas)</vt:lpstr>
      <vt:lpstr>Outubro (5 aulas)</vt:lpstr>
      <vt:lpstr>Novembro (4 aulas)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BIOGRAFIA E AUTOBIOGRAFIA NA PESQUISA EM MÚSICA</dc:title>
  <dc:creator>susana</dc:creator>
  <cp:lastModifiedBy>Susana Igayara</cp:lastModifiedBy>
  <cp:revision>79</cp:revision>
  <dcterms:created xsi:type="dcterms:W3CDTF">2012-02-15T17:23:30Z</dcterms:created>
  <dcterms:modified xsi:type="dcterms:W3CDTF">2019-08-12T17:59:41Z</dcterms:modified>
</cp:coreProperties>
</file>