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2"/>
  </p:notesMasterIdLst>
  <p:sldIdLst>
    <p:sldId id="257" r:id="rId2"/>
    <p:sldId id="258" r:id="rId3"/>
    <p:sldId id="632" r:id="rId4"/>
    <p:sldId id="633" r:id="rId5"/>
    <p:sldId id="634" r:id="rId6"/>
    <p:sldId id="635" r:id="rId7"/>
    <p:sldId id="636" r:id="rId8"/>
    <p:sldId id="279" r:id="rId9"/>
    <p:sldId id="280" r:id="rId10"/>
    <p:sldId id="413" r:id="rId11"/>
    <p:sldId id="431" r:id="rId12"/>
    <p:sldId id="269" r:id="rId13"/>
    <p:sldId id="409" r:id="rId14"/>
    <p:sldId id="414" r:id="rId15"/>
    <p:sldId id="412" r:id="rId16"/>
    <p:sldId id="411" r:id="rId17"/>
    <p:sldId id="416" r:id="rId18"/>
    <p:sldId id="462" r:id="rId19"/>
    <p:sldId id="482" r:id="rId20"/>
    <p:sldId id="277" r:id="rId21"/>
    <p:sldId id="278" r:id="rId22"/>
    <p:sldId id="639" r:id="rId23"/>
    <p:sldId id="640" r:id="rId24"/>
    <p:sldId id="282" r:id="rId25"/>
    <p:sldId id="483" r:id="rId26"/>
    <p:sldId id="463" r:id="rId27"/>
    <p:sldId id="464" r:id="rId28"/>
    <p:sldId id="424" r:id="rId29"/>
    <p:sldId id="641" r:id="rId30"/>
    <p:sldId id="622" r:id="rId31"/>
    <p:sldId id="624" r:id="rId32"/>
    <p:sldId id="642" r:id="rId33"/>
    <p:sldId id="643" r:id="rId34"/>
    <p:sldId id="425" r:id="rId35"/>
    <p:sldId id="426" r:id="rId36"/>
    <p:sldId id="423" r:id="rId37"/>
    <p:sldId id="428" r:id="rId38"/>
    <p:sldId id="443" r:id="rId39"/>
    <p:sldId id="444" r:id="rId40"/>
    <p:sldId id="445" r:id="rId41"/>
    <p:sldId id="626" r:id="rId42"/>
    <p:sldId id="627" r:id="rId43"/>
    <p:sldId id="628" r:id="rId44"/>
    <p:sldId id="629" r:id="rId45"/>
    <p:sldId id="446" r:id="rId46"/>
    <p:sldId id="447" r:id="rId47"/>
    <p:sldId id="448" r:id="rId48"/>
    <p:sldId id="630" r:id="rId49"/>
    <p:sldId id="449" r:id="rId50"/>
    <p:sldId id="453" r:id="rId51"/>
    <p:sldId id="484" r:id="rId52"/>
    <p:sldId id="485" r:id="rId53"/>
    <p:sldId id="466" r:id="rId54"/>
    <p:sldId id="486" r:id="rId55"/>
    <p:sldId id="487" r:id="rId56"/>
    <p:sldId id="488" r:id="rId57"/>
    <p:sldId id="312" r:id="rId58"/>
    <p:sldId id="311" r:id="rId59"/>
    <p:sldId id="489" r:id="rId60"/>
    <p:sldId id="491" r:id="rId61"/>
    <p:sldId id="497" r:id="rId62"/>
    <p:sldId id="492" r:id="rId63"/>
    <p:sldId id="493" r:id="rId64"/>
    <p:sldId id="490" r:id="rId65"/>
    <p:sldId id="471" r:id="rId66"/>
    <p:sldId id="644" r:id="rId67"/>
    <p:sldId id="645" r:id="rId68"/>
    <p:sldId id="646" r:id="rId69"/>
    <p:sldId id="647" r:id="rId70"/>
    <p:sldId id="650" r:id="rId71"/>
    <p:sldId id="648" r:id="rId72"/>
    <p:sldId id="649" r:id="rId73"/>
    <p:sldId id="494" r:id="rId74"/>
    <p:sldId id="474" r:id="rId75"/>
    <p:sldId id="496" r:id="rId76"/>
    <p:sldId id="476" r:id="rId77"/>
    <p:sldId id="475" r:id="rId78"/>
    <p:sldId id="495" r:id="rId79"/>
    <p:sldId id="473" r:id="rId80"/>
    <p:sldId id="477" r:id="rId81"/>
    <p:sldId id="651" r:id="rId82"/>
    <p:sldId id="481" r:id="rId83"/>
    <p:sldId id="652" r:id="rId84"/>
    <p:sldId id="653" r:id="rId85"/>
    <p:sldId id="654" r:id="rId86"/>
    <p:sldId id="655" r:id="rId87"/>
    <p:sldId id="468" r:id="rId88"/>
    <p:sldId id="656" r:id="rId89"/>
    <p:sldId id="657" r:id="rId90"/>
    <p:sldId id="660" r:id="rId91"/>
    <p:sldId id="661" r:id="rId92"/>
    <p:sldId id="510" r:id="rId93"/>
    <p:sldId id="659" r:id="rId94"/>
    <p:sldId id="511" r:id="rId95"/>
    <p:sldId id="512" r:id="rId96"/>
    <p:sldId id="513" r:id="rId97"/>
    <p:sldId id="524" r:id="rId98"/>
    <p:sldId id="528" r:id="rId99"/>
    <p:sldId id="526" r:id="rId100"/>
    <p:sldId id="527" r:id="rId101"/>
    <p:sldId id="529" r:id="rId102"/>
    <p:sldId id="541" r:id="rId103"/>
    <p:sldId id="530" r:id="rId104"/>
    <p:sldId id="545" r:id="rId105"/>
    <p:sldId id="546" r:id="rId106"/>
    <p:sldId id="547" r:id="rId107"/>
    <p:sldId id="548" r:id="rId108"/>
    <p:sldId id="549" r:id="rId109"/>
    <p:sldId id="550" r:id="rId110"/>
    <p:sldId id="551" r:id="rId111"/>
    <p:sldId id="552" r:id="rId112"/>
    <p:sldId id="554" r:id="rId113"/>
    <p:sldId id="553" r:id="rId114"/>
    <p:sldId id="555" r:id="rId115"/>
    <p:sldId id="556" r:id="rId116"/>
    <p:sldId id="561" r:id="rId117"/>
    <p:sldId id="562" r:id="rId118"/>
    <p:sldId id="563" r:id="rId119"/>
    <p:sldId id="564" r:id="rId120"/>
    <p:sldId id="566" r:id="rId121"/>
    <p:sldId id="567" r:id="rId122"/>
    <p:sldId id="573" r:id="rId123"/>
    <p:sldId id="457" r:id="rId124"/>
    <p:sldId id="499" r:id="rId125"/>
    <p:sldId id="498" r:id="rId126"/>
    <p:sldId id="472" r:id="rId127"/>
    <p:sldId id="478" r:id="rId128"/>
    <p:sldId id="479" r:id="rId129"/>
    <p:sldId id="480" r:id="rId130"/>
    <p:sldId id="265" r:id="rId131"/>
    <p:sldId id="266" r:id="rId132"/>
    <p:sldId id="268" r:id="rId133"/>
    <p:sldId id="658" r:id="rId134"/>
    <p:sldId id="272" r:id="rId135"/>
    <p:sldId id="664" r:id="rId136"/>
    <p:sldId id="663" r:id="rId137"/>
    <p:sldId id="668" r:id="rId138"/>
    <p:sldId id="669" r:id="rId139"/>
    <p:sldId id="665" r:id="rId140"/>
    <p:sldId id="666" r:id="rId141"/>
    <p:sldId id="671" r:id="rId142"/>
    <p:sldId id="672" r:id="rId143"/>
    <p:sldId id="673" r:id="rId144"/>
    <p:sldId id="577" r:id="rId145"/>
    <p:sldId id="677" r:id="rId146"/>
    <p:sldId id="685" r:id="rId147"/>
    <p:sldId id="686" r:id="rId148"/>
    <p:sldId id="687" r:id="rId149"/>
    <p:sldId id="688" r:id="rId150"/>
    <p:sldId id="690" r:id="rId151"/>
    <p:sldId id="689" r:id="rId152"/>
    <p:sldId id="691" r:id="rId153"/>
    <p:sldId id="692" r:id="rId154"/>
    <p:sldId id="693" r:id="rId155"/>
    <p:sldId id="694" r:id="rId156"/>
    <p:sldId id="683" r:id="rId157"/>
    <p:sldId id="704" r:id="rId158"/>
    <p:sldId id="695" r:id="rId159"/>
    <p:sldId id="696" r:id="rId160"/>
    <p:sldId id="697" r:id="rId161"/>
    <p:sldId id="703" r:id="rId162"/>
    <p:sldId id="705" r:id="rId163"/>
    <p:sldId id="706" r:id="rId164"/>
    <p:sldId id="707" r:id="rId165"/>
    <p:sldId id="715" r:id="rId166"/>
    <p:sldId id="716" r:id="rId167"/>
    <p:sldId id="708" r:id="rId168"/>
    <p:sldId id="718" r:id="rId169"/>
    <p:sldId id="719" r:id="rId170"/>
    <p:sldId id="720" r:id="rId171"/>
    <p:sldId id="717" r:id="rId172"/>
    <p:sldId id="733" r:id="rId173"/>
    <p:sldId id="723" r:id="rId174"/>
    <p:sldId id="725" r:id="rId175"/>
    <p:sldId id="721" r:id="rId176"/>
    <p:sldId id="736" r:id="rId177"/>
    <p:sldId id="729" r:id="rId178"/>
    <p:sldId id="727" r:id="rId179"/>
    <p:sldId id="728" r:id="rId180"/>
    <p:sldId id="730" r:id="rId181"/>
    <p:sldId id="734" r:id="rId182"/>
    <p:sldId id="731" r:id="rId183"/>
    <p:sldId id="732" r:id="rId184"/>
    <p:sldId id="735" r:id="rId185"/>
    <p:sldId id="753" r:id="rId186"/>
    <p:sldId id="754" r:id="rId187"/>
    <p:sldId id="755" r:id="rId188"/>
    <p:sldId id="737" r:id="rId189"/>
    <p:sldId id="738" r:id="rId190"/>
    <p:sldId id="739" r:id="rId191"/>
    <p:sldId id="749" r:id="rId192"/>
    <p:sldId id="750" r:id="rId193"/>
    <p:sldId id="752" r:id="rId194"/>
    <p:sldId id="751" r:id="rId195"/>
    <p:sldId id="756" r:id="rId196"/>
    <p:sldId id="757" r:id="rId197"/>
    <p:sldId id="758" r:id="rId198"/>
    <p:sldId id="759" r:id="rId199"/>
    <p:sldId id="760" r:id="rId200"/>
    <p:sldId id="741" r:id="rId201"/>
    <p:sldId id="740" r:id="rId202"/>
    <p:sldId id="767" r:id="rId203"/>
    <p:sldId id="765" r:id="rId204"/>
    <p:sldId id="761" r:id="rId205"/>
    <p:sldId id="742" r:id="rId206"/>
    <p:sldId id="744" r:id="rId207"/>
    <p:sldId id="745" r:id="rId208"/>
    <p:sldId id="746" r:id="rId209"/>
    <p:sldId id="762" r:id="rId210"/>
    <p:sldId id="764" r:id="rId211"/>
    <p:sldId id="768" r:id="rId212"/>
    <p:sldId id="769" r:id="rId213"/>
    <p:sldId id="770" r:id="rId214"/>
    <p:sldId id="772" r:id="rId215"/>
    <p:sldId id="773" r:id="rId216"/>
    <p:sldId id="774" r:id="rId217"/>
    <p:sldId id="775" r:id="rId218"/>
    <p:sldId id="776" r:id="rId219"/>
    <p:sldId id="777" r:id="rId220"/>
    <p:sldId id="778" r:id="rId221"/>
  </p:sldIdLst>
  <p:sldSz cx="12192000" cy="6858000"/>
  <p:notesSz cx="7104063" cy="10234613"/>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dro Vidinha" initials="PV" lastIdx="4" clrIdx="0">
    <p:extLst>
      <p:ext uri="{19B8F6BF-5375-455C-9EA6-DF929625EA0E}">
        <p15:presenceInfo xmlns:p15="http://schemas.microsoft.com/office/powerpoint/2012/main" userId="e3b40ff7fd99a1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Ênfas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Estilo Médio 1 - Ênfas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4660"/>
  </p:normalViewPr>
  <p:slideViewPr>
    <p:cSldViewPr snapToGrid="0">
      <p:cViewPr varScale="1">
        <p:scale>
          <a:sx n="66" d="100"/>
          <a:sy n="66" d="100"/>
        </p:scale>
        <p:origin x="668" y="1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tableStyles" Target="tableStyles.xml"/><Relationship Id="rId201" Type="http://schemas.openxmlformats.org/officeDocument/2006/relationships/slide" Target="slides/slide200.xml"/><Relationship Id="rId222"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commentAuthors" Target="commen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224" Type="http://schemas.openxmlformats.org/officeDocument/2006/relationships/presProps" Target="pres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charts/_rels/chart1.xml.rels><?xml version="1.0" encoding="UTF-8" standalone="yes"?>
<Relationships xmlns="http://schemas.openxmlformats.org/package/2006/relationships"><Relationship Id="rId3" Type="http://schemas.openxmlformats.org/officeDocument/2006/relationships/oleObject" Target="file:///G:\Meu%20Drive\Brasil\Aulas\quimica%20ambiental%202\exercicio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Meu%20Drive\Brasil\Aulas\quimica%20ambiental%202\exercicio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G:\Meu%20Drive\Brasil\Aulas\quimica%20ambiental%202\resolu&#231;&#227;o%20caso%20pr&#225;tico%20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G:\Meu%20Drive\Brasil\Aulas\quimica%20ambiental%202\resolu&#231;&#227;o%20caso%20pr&#225;tico%20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G:\Meu%20Drive\Brasil\Aulas\quimica%20ambiental%202\exercicio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G:\Meu%20Drive\Brasil\Aulas\quimica%20ambiental%202\exercicio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forward val="2.5000000000000005E-3"/>
            <c:backward val="1.0000000000000003E-4"/>
            <c:dispRSqr val="0"/>
            <c:dispEq val="0"/>
          </c:trendline>
          <c:xVal>
            <c:numRef>
              <c:f>Planilha1!$J$4:$J$5</c:f>
              <c:numCache>
                <c:formatCode>General</c:formatCode>
                <c:ptCount val="2"/>
                <c:pt idx="0">
                  <c:v>3.1446540880503146E-3</c:v>
                </c:pt>
                <c:pt idx="1">
                  <c:v>2.8768699654775601E-3</c:v>
                </c:pt>
              </c:numCache>
            </c:numRef>
          </c:xVal>
          <c:yVal>
            <c:numRef>
              <c:f>Planilha1!$K$4:$K$5</c:f>
              <c:numCache>
                <c:formatCode>0.00</c:formatCode>
                <c:ptCount val="2"/>
                <c:pt idx="0">
                  <c:v>0</c:v>
                </c:pt>
                <c:pt idx="1">
                  <c:v>2.3025850929940459</c:v>
                </c:pt>
              </c:numCache>
            </c:numRef>
          </c:yVal>
          <c:smooth val="0"/>
          <c:extLst>
            <c:ext xmlns:c16="http://schemas.microsoft.com/office/drawing/2014/chart" uri="{C3380CC4-5D6E-409C-BE32-E72D297353CC}">
              <c16:uniqueId val="{00000001-51A3-43B6-84BC-35520EF6F7CE}"/>
            </c:ext>
          </c:extLst>
        </c:ser>
        <c:ser>
          <c:idx val="1"/>
          <c:order val="1"/>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forward val="8.0000000000000026E-4"/>
            <c:dispRSqr val="0"/>
            <c:dispEq val="0"/>
          </c:trendline>
          <c:xVal>
            <c:numRef>
              <c:f>Planilha1!$J$6:$J$9</c:f>
              <c:numCache>
                <c:formatCode>General</c:formatCode>
                <c:ptCount val="4"/>
                <c:pt idx="0">
                  <c:v>2.6511134676564158E-3</c:v>
                </c:pt>
                <c:pt idx="1">
                  <c:v>2.4931438544003987E-3</c:v>
                </c:pt>
                <c:pt idx="2">
                  <c:v>2.2466861379465287E-3</c:v>
                </c:pt>
                <c:pt idx="3">
                  <c:v>2.1326508850501172E-3</c:v>
                </c:pt>
              </c:numCache>
            </c:numRef>
          </c:xVal>
          <c:yVal>
            <c:numRef>
              <c:f>Planilha1!$K$6:$K$9</c:f>
              <c:numCache>
                <c:formatCode>0.00</c:formatCode>
                <c:ptCount val="4"/>
                <c:pt idx="0">
                  <c:v>3.6888794541139363</c:v>
                </c:pt>
                <c:pt idx="1">
                  <c:v>4.6051701859880918</c:v>
                </c:pt>
                <c:pt idx="2">
                  <c:v>5.9914645471079817</c:v>
                </c:pt>
                <c:pt idx="3">
                  <c:v>6.633318433280377</c:v>
                </c:pt>
              </c:numCache>
            </c:numRef>
          </c:yVal>
          <c:smooth val="0"/>
          <c:extLst>
            <c:ext xmlns:c16="http://schemas.microsoft.com/office/drawing/2014/chart" uri="{C3380CC4-5D6E-409C-BE32-E72D297353CC}">
              <c16:uniqueId val="{00000003-51A3-43B6-84BC-35520EF6F7CE}"/>
            </c:ext>
          </c:extLst>
        </c:ser>
        <c:dLbls>
          <c:showLegendKey val="0"/>
          <c:showVal val="0"/>
          <c:showCatName val="0"/>
          <c:showSerName val="0"/>
          <c:showPercent val="0"/>
          <c:showBubbleSize val="0"/>
        </c:dLbls>
        <c:axId val="437691816"/>
        <c:axId val="437698376"/>
      </c:scatterChart>
      <c:valAx>
        <c:axId val="437691816"/>
        <c:scaling>
          <c:orientation val="minMax"/>
          <c:max val="4.000000000000001E-3"/>
          <c:min val="2.0000000000000005E-3"/>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37698376"/>
        <c:crosses val="autoZero"/>
        <c:crossBetween val="midCat"/>
        <c:majorUnit val="2.0000000000000006E-4"/>
      </c:valAx>
      <c:valAx>
        <c:axId val="437698376"/>
        <c:scaling>
          <c:orientation val="minMax"/>
          <c:min val="-4"/>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376918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forward val="2.5000000000000005E-3"/>
            <c:backward val="1.0000000000000003E-4"/>
            <c:dispRSqr val="0"/>
            <c:dispEq val="0"/>
          </c:trendline>
          <c:xVal>
            <c:numRef>
              <c:f>Planilha1!$J$4:$J$5</c:f>
              <c:numCache>
                <c:formatCode>General</c:formatCode>
                <c:ptCount val="2"/>
                <c:pt idx="0">
                  <c:v>3.1446540880503146E-3</c:v>
                </c:pt>
                <c:pt idx="1">
                  <c:v>2.8768699654775601E-3</c:v>
                </c:pt>
              </c:numCache>
            </c:numRef>
          </c:xVal>
          <c:yVal>
            <c:numRef>
              <c:f>Planilha1!$K$4:$K$5</c:f>
              <c:numCache>
                <c:formatCode>0.00</c:formatCode>
                <c:ptCount val="2"/>
                <c:pt idx="0">
                  <c:v>0</c:v>
                </c:pt>
                <c:pt idx="1">
                  <c:v>2.3025850929940459</c:v>
                </c:pt>
              </c:numCache>
            </c:numRef>
          </c:yVal>
          <c:smooth val="0"/>
          <c:extLst>
            <c:ext xmlns:c16="http://schemas.microsoft.com/office/drawing/2014/chart" uri="{C3380CC4-5D6E-409C-BE32-E72D297353CC}">
              <c16:uniqueId val="{00000001-51A3-43B6-84BC-35520EF6F7CE}"/>
            </c:ext>
          </c:extLst>
        </c:ser>
        <c:ser>
          <c:idx val="1"/>
          <c:order val="1"/>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forward val="8.0000000000000026E-4"/>
            <c:dispRSqr val="0"/>
            <c:dispEq val="0"/>
          </c:trendline>
          <c:xVal>
            <c:numRef>
              <c:f>Planilha1!$J$6:$J$9</c:f>
              <c:numCache>
                <c:formatCode>General</c:formatCode>
                <c:ptCount val="4"/>
                <c:pt idx="0">
                  <c:v>2.6511134676564158E-3</c:v>
                </c:pt>
                <c:pt idx="1">
                  <c:v>2.4931438544003987E-3</c:v>
                </c:pt>
                <c:pt idx="2">
                  <c:v>2.2466861379465287E-3</c:v>
                </c:pt>
                <c:pt idx="3">
                  <c:v>2.1326508850501172E-3</c:v>
                </c:pt>
              </c:numCache>
            </c:numRef>
          </c:xVal>
          <c:yVal>
            <c:numRef>
              <c:f>Planilha1!$K$6:$K$9</c:f>
              <c:numCache>
                <c:formatCode>0.00</c:formatCode>
                <c:ptCount val="4"/>
                <c:pt idx="0">
                  <c:v>3.6888794541139363</c:v>
                </c:pt>
                <c:pt idx="1">
                  <c:v>4.6051701859880918</c:v>
                </c:pt>
                <c:pt idx="2">
                  <c:v>5.9914645471079817</c:v>
                </c:pt>
                <c:pt idx="3">
                  <c:v>6.633318433280377</c:v>
                </c:pt>
              </c:numCache>
            </c:numRef>
          </c:yVal>
          <c:smooth val="0"/>
          <c:extLst>
            <c:ext xmlns:c16="http://schemas.microsoft.com/office/drawing/2014/chart" uri="{C3380CC4-5D6E-409C-BE32-E72D297353CC}">
              <c16:uniqueId val="{00000003-51A3-43B6-84BC-35520EF6F7CE}"/>
            </c:ext>
          </c:extLst>
        </c:ser>
        <c:dLbls>
          <c:showLegendKey val="0"/>
          <c:showVal val="0"/>
          <c:showCatName val="0"/>
          <c:showSerName val="0"/>
          <c:showPercent val="0"/>
          <c:showBubbleSize val="0"/>
        </c:dLbls>
        <c:axId val="437691816"/>
        <c:axId val="437698376"/>
      </c:scatterChart>
      <c:valAx>
        <c:axId val="437691816"/>
        <c:scaling>
          <c:orientation val="minMax"/>
          <c:max val="4.000000000000001E-3"/>
          <c:min val="2.0000000000000005E-3"/>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37698376"/>
        <c:crosses val="autoZero"/>
        <c:crossBetween val="midCat"/>
        <c:majorUnit val="2.0000000000000006E-4"/>
      </c:valAx>
      <c:valAx>
        <c:axId val="437698376"/>
        <c:scaling>
          <c:orientation val="minMax"/>
          <c:min val="-4"/>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376918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000" b="1"/>
              <a:t>solubilidade</a:t>
            </a:r>
          </a:p>
        </c:rich>
      </c:tx>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xVal>
            <c:numRef>
              <c:f>Planilha1!$M$10:$M$12</c:f>
              <c:numCache>
                <c:formatCode>0.00000</c:formatCode>
                <c:ptCount val="3"/>
                <c:pt idx="0">
                  <c:v>3.663003663003663E-3</c:v>
                </c:pt>
                <c:pt idx="1">
                  <c:v>3.4129692832764505E-3</c:v>
                </c:pt>
                <c:pt idx="2">
                  <c:v>2.8328611898016999E-3</c:v>
                </c:pt>
              </c:numCache>
            </c:numRef>
          </c:xVal>
          <c:yVal>
            <c:numRef>
              <c:f>Planilha1!$N$10:$N$12</c:f>
              <c:numCache>
                <c:formatCode>0.00000</c:formatCode>
                <c:ptCount val="3"/>
                <c:pt idx="0">
                  <c:v>-0.61978875828839397</c:v>
                </c:pt>
                <c:pt idx="1">
                  <c:v>-0.64781748188863741</c:v>
                </c:pt>
                <c:pt idx="2">
                  <c:v>-0.69897000433601875</c:v>
                </c:pt>
              </c:numCache>
            </c:numRef>
          </c:yVal>
          <c:smooth val="0"/>
          <c:extLst>
            <c:ext xmlns:c16="http://schemas.microsoft.com/office/drawing/2014/chart" uri="{C3380CC4-5D6E-409C-BE32-E72D297353CC}">
              <c16:uniqueId val="{00000000-C269-4D5D-9226-9328E373116E}"/>
            </c:ext>
          </c:extLst>
        </c:ser>
        <c:dLbls>
          <c:showLegendKey val="0"/>
          <c:showVal val="0"/>
          <c:showCatName val="0"/>
          <c:showSerName val="0"/>
          <c:showPercent val="0"/>
          <c:showBubbleSize val="0"/>
        </c:dLbls>
        <c:axId val="461531216"/>
        <c:axId val="461532528"/>
      </c:scatterChart>
      <c:valAx>
        <c:axId val="461531216"/>
        <c:scaling>
          <c:orientation val="minMax"/>
        </c:scaling>
        <c:delete val="0"/>
        <c:axPos val="b"/>
        <c:majorGridlines>
          <c:spPr>
            <a:ln w="9525" cap="flat" cmpd="sng" algn="ctr">
              <a:solidFill>
                <a:schemeClr val="tx1">
                  <a:lumMod val="15000"/>
                  <a:lumOff val="85000"/>
                </a:schemeClr>
              </a:solidFill>
              <a:round/>
            </a:ln>
            <a:effectLst/>
          </c:spPr>
        </c:majorGridlines>
        <c:numFmt formatCode="0.0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crossAx val="461532528"/>
        <c:crosses val="autoZero"/>
        <c:crossBetween val="midCat"/>
      </c:valAx>
      <c:valAx>
        <c:axId val="461532528"/>
        <c:scaling>
          <c:orientation val="minMax"/>
        </c:scaling>
        <c:delete val="0"/>
        <c:axPos val="l"/>
        <c:majorGridlines>
          <c:spPr>
            <a:ln w="9525" cap="flat" cmpd="sng" algn="ctr">
              <a:solidFill>
                <a:schemeClr val="tx1">
                  <a:lumMod val="15000"/>
                  <a:lumOff val="85000"/>
                </a:schemeClr>
              </a:solidFill>
              <a:round/>
            </a:ln>
            <a:effectLst/>
          </c:spPr>
        </c:majorGridlines>
        <c:numFmt formatCode="0.0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crossAx val="4615312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a:t>pressão</a:t>
            </a:r>
            <a:r>
              <a:rPr lang="en-US" sz="1000" baseline="0"/>
              <a:t> de vapor</a:t>
            </a:r>
            <a:endParaRPr lang="en-US" sz="1000"/>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Planilha1!$D$10:$D$15</c:f>
              <c:numCache>
                <c:formatCode>0.00000</c:formatCode>
                <c:ptCount val="6"/>
                <c:pt idx="0">
                  <c:v>3.9619651347068147E-3</c:v>
                </c:pt>
                <c:pt idx="1">
                  <c:v>3.4867503486750349E-3</c:v>
                </c:pt>
                <c:pt idx="2">
                  <c:v>3.1938677738741613E-3</c:v>
                </c:pt>
                <c:pt idx="3">
                  <c:v>2.9913251570445705E-3</c:v>
                </c:pt>
                <c:pt idx="4">
                  <c:v>2.6809651474530832E-3</c:v>
                </c:pt>
                <c:pt idx="5">
                  <c:v>2.5393600812595226E-3</c:v>
                </c:pt>
              </c:numCache>
            </c:numRef>
          </c:xVal>
          <c:yVal>
            <c:numRef>
              <c:f>Planilha1!$E$10:$E$15</c:f>
              <c:numCache>
                <c:formatCode>0.00000</c:formatCode>
                <c:ptCount val="6"/>
                <c:pt idx="0">
                  <c:v>0</c:v>
                </c:pt>
                <c:pt idx="1">
                  <c:v>1</c:v>
                </c:pt>
                <c:pt idx="2">
                  <c:v>1.6020599913279623</c:v>
                </c:pt>
                <c:pt idx="3">
                  <c:v>2</c:v>
                </c:pt>
                <c:pt idx="4">
                  <c:v>2.6020599913279621</c:v>
                </c:pt>
                <c:pt idx="5">
                  <c:v>2.8808135922807914</c:v>
                </c:pt>
              </c:numCache>
            </c:numRef>
          </c:yVal>
          <c:smooth val="0"/>
          <c:extLst>
            <c:ext xmlns:c16="http://schemas.microsoft.com/office/drawing/2014/chart" uri="{C3380CC4-5D6E-409C-BE32-E72D297353CC}">
              <c16:uniqueId val="{00000000-1DEC-46F8-8180-D8EAF7D389AF}"/>
            </c:ext>
          </c:extLst>
        </c:ser>
        <c:dLbls>
          <c:showLegendKey val="0"/>
          <c:showVal val="0"/>
          <c:showCatName val="0"/>
          <c:showSerName val="0"/>
          <c:showPercent val="0"/>
          <c:showBubbleSize val="0"/>
        </c:dLbls>
        <c:axId val="461531216"/>
        <c:axId val="461532528"/>
      </c:scatterChart>
      <c:valAx>
        <c:axId val="461531216"/>
        <c:scaling>
          <c:orientation val="minMax"/>
        </c:scaling>
        <c:delete val="0"/>
        <c:axPos val="b"/>
        <c:majorGridlines>
          <c:spPr>
            <a:ln w="9525" cap="flat" cmpd="sng" algn="ctr">
              <a:solidFill>
                <a:schemeClr val="tx1">
                  <a:lumMod val="15000"/>
                  <a:lumOff val="85000"/>
                </a:schemeClr>
              </a:solidFill>
              <a:round/>
            </a:ln>
            <a:effectLst/>
          </c:spPr>
        </c:majorGridlines>
        <c:numFmt formatCode="0.0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pt-BR"/>
          </a:p>
        </c:txPr>
        <c:crossAx val="461532528"/>
        <c:crosses val="autoZero"/>
        <c:crossBetween val="midCat"/>
      </c:valAx>
      <c:valAx>
        <c:axId val="461532528"/>
        <c:scaling>
          <c:orientation val="minMax"/>
        </c:scaling>
        <c:delete val="0"/>
        <c:axPos val="l"/>
        <c:majorGridlines>
          <c:spPr>
            <a:ln w="9525" cap="flat" cmpd="sng" algn="ctr">
              <a:solidFill>
                <a:schemeClr val="tx1">
                  <a:lumMod val="15000"/>
                  <a:lumOff val="85000"/>
                </a:schemeClr>
              </a:solidFill>
              <a:round/>
            </a:ln>
            <a:effectLst/>
          </c:spPr>
        </c:majorGridlines>
        <c:numFmt formatCode="0.0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pt-BR"/>
          </a:p>
        </c:txPr>
        <c:crossAx val="4615312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forward val="2.5000000000000005E-3"/>
            <c:backward val="1.0000000000000003E-4"/>
            <c:dispRSqr val="0"/>
            <c:dispEq val="0"/>
          </c:trendline>
          <c:xVal>
            <c:numRef>
              <c:f>Planilha1!$J$4:$J$5</c:f>
              <c:numCache>
                <c:formatCode>General</c:formatCode>
                <c:ptCount val="2"/>
                <c:pt idx="0">
                  <c:v>3.1446540880503146E-3</c:v>
                </c:pt>
                <c:pt idx="1">
                  <c:v>2.8768699654775601E-3</c:v>
                </c:pt>
              </c:numCache>
            </c:numRef>
          </c:xVal>
          <c:yVal>
            <c:numRef>
              <c:f>Planilha1!$K$4:$K$5</c:f>
              <c:numCache>
                <c:formatCode>0.00</c:formatCode>
                <c:ptCount val="2"/>
                <c:pt idx="0">
                  <c:v>0</c:v>
                </c:pt>
                <c:pt idx="1">
                  <c:v>2.3025850929940459</c:v>
                </c:pt>
              </c:numCache>
            </c:numRef>
          </c:yVal>
          <c:smooth val="0"/>
          <c:extLst>
            <c:ext xmlns:c16="http://schemas.microsoft.com/office/drawing/2014/chart" uri="{C3380CC4-5D6E-409C-BE32-E72D297353CC}">
              <c16:uniqueId val="{00000001-51A3-43B6-84BC-35520EF6F7CE}"/>
            </c:ext>
          </c:extLst>
        </c:ser>
        <c:ser>
          <c:idx val="1"/>
          <c:order val="1"/>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forward val="8.0000000000000026E-4"/>
            <c:dispRSqr val="0"/>
            <c:dispEq val="0"/>
          </c:trendline>
          <c:xVal>
            <c:numRef>
              <c:f>Planilha1!$J$6:$J$9</c:f>
              <c:numCache>
                <c:formatCode>General</c:formatCode>
                <c:ptCount val="4"/>
                <c:pt idx="0">
                  <c:v>2.6511134676564158E-3</c:v>
                </c:pt>
                <c:pt idx="1">
                  <c:v>2.4931438544003987E-3</c:v>
                </c:pt>
                <c:pt idx="2">
                  <c:v>2.2466861379465287E-3</c:v>
                </c:pt>
                <c:pt idx="3">
                  <c:v>2.1326508850501172E-3</c:v>
                </c:pt>
              </c:numCache>
            </c:numRef>
          </c:xVal>
          <c:yVal>
            <c:numRef>
              <c:f>Planilha1!$K$6:$K$9</c:f>
              <c:numCache>
                <c:formatCode>0.00</c:formatCode>
                <c:ptCount val="4"/>
                <c:pt idx="0">
                  <c:v>3.6888794541139363</c:v>
                </c:pt>
                <c:pt idx="1">
                  <c:v>4.6051701859880918</c:v>
                </c:pt>
                <c:pt idx="2">
                  <c:v>5.9914645471079817</c:v>
                </c:pt>
                <c:pt idx="3">
                  <c:v>6.633318433280377</c:v>
                </c:pt>
              </c:numCache>
            </c:numRef>
          </c:yVal>
          <c:smooth val="0"/>
          <c:extLst>
            <c:ext xmlns:c16="http://schemas.microsoft.com/office/drawing/2014/chart" uri="{C3380CC4-5D6E-409C-BE32-E72D297353CC}">
              <c16:uniqueId val="{00000003-51A3-43B6-84BC-35520EF6F7CE}"/>
            </c:ext>
          </c:extLst>
        </c:ser>
        <c:dLbls>
          <c:showLegendKey val="0"/>
          <c:showVal val="0"/>
          <c:showCatName val="0"/>
          <c:showSerName val="0"/>
          <c:showPercent val="0"/>
          <c:showBubbleSize val="0"/>
        </c:dLbls>
        <c:axId val="437691816"/>
        <c:axId val="437698376"/>
      </c:scatterChart>
      <c:valAx>
        <c:axId val="437691816"/>
        <c:scaling>
          <c:orientation val="minMax"/>
          <c:max val="4.000000000000001E-3"/>
          <c:min val="2.0000000000000005E-3"/>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37698376"/>
        <c:crosses val="autoZero"/>
        <c:crossBetween val="midCat"/>
        <c:majorUnit val="2.0000000000000006E-4"/>
      </c:valAx>
      <c:valAx>
        <c:axId val="437698376"/>
        <c:scaling>
          <c:orientation val="minMax"/>
          <c:min val="-4"/>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376918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forward val="2.5000000000000005E-3"/>
            <c:backward val="1.0000000000000003E-4"/>
            <c:dispRSqr val="0"/>
            <c:dispEq val="0"/>
          </c:trendline>
          <c:xVal>
            <c:numRef>
              <c:f>Planilha1!$J$4:$J$5</c:f>
              <c:numCache>
                <c:formatCode>General</c:formatCode>
                <c:ptCount val="2"/>
                <c:pt idx="0">
                  <c:v>3.1446540880503146E-3</c:v>
                </c:pt>
                <c:pt idx="1">
                  <c:v>2.8768699654775601E-3</c:v>
                </c:pt>
              </c:numCache>
            </c:numRef>
          </c:xVal>
          <c:yVal>
            <c:numRef>
              <c:f>Planilha1!$K$4:$K$5</c:f>
              <c:numCache>
                <c:formatCode>0.00</c:formatCode>
                <c:ptCount val="2"/>
                <c:pt idx="0">
                  <c:v>0</c:v>
                </c:pt>
                <c:pt idx="1">
                  <c:v>2.3025850929940459</c:v>
                </c:pt>
              </c:numCache>
            </c:numRef>
          </c:yVal>
          <c:smooth val="0"/>
          <c:extLst>
            <c:ext xmlns:c16="http://schemas.microsoft.com/office/drawing/2014/chart" uri="{C3380CC4-5D6E-409C-BE32-E72D297353CC}">
              <c16:uniqueId val="{00000001-51A3-43B6-84BC-35520EF6F7CE}"/>
            </c:ext>
          </c:extLst>
        </c:ser>
        <c:ser>
          <c:idx val="1"/>
          <c:order val="1"/>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forward val="8.0000000000000026E-4"/>
            <c:dispRSqr val="0"/>
            <c:dispEq val="0"/>
          </c:trendline>
          <c:xVal>
            <c:numRef>
              <c:f>Planilha1!$J$6:$J$9</c:f>
              <c:numCache>
                <c:formatCode>General</c:formatCode>
                <c:ptCount val="4"/>
                <c:pt idx="0">
                  <c:v>2.6511134676564158E-3</c:v>
                </c:pt>
                <c:pt idx="1">
                  <c:v>2.4931438544003987E-3</c:v>
                </c:pt>
                <c:pt idx="2">
                  <c:v>2.2466861379465287E-3</c:v>
                </c:pt>
                <c:pt idx="3">
                  <c:v>2.1326508850501172E-3</c:v>
                </c:pt>
              </c:numCache>
            </c:numRef>
          </c:xVal>
          <c:yVal>
            <c:numRef>
              <c:f>Planilha1!$K$6:$K$9</c:f>
              <c:numCache>
                <c:formatCode>0.00</c:formatCode>
                <c:ptCount val="4"/>
                <c:pt idx="0">
                  <c:v>3.6888794541139363</c:v>
                </c:pt>
                <c:pt idx="1">
                  <c:v>4.6051701859880918</c:v>
                </c:pt>
                <c:pt idx="2">
                  <c:v>5.9914645471079817</c:v>
                </c:pt>
                <c:pt idx="3">
                  <c:v>6.633318433280377</c:v>
                </c:pt>
              </c:numCache>
            </c:numRef>
          </c:yVal>
          <c:smooth val="0"/>
          <c:extLst>
            <c:ext xmlns:c16="http://schemas.microsoft.com/office/drawing/2014/chart" uri="{C3380CC4-5D6E-409C-BE32-E72D297353CC}">
              <c16:uniqueId val="{00000003-51A3-43B6-84BC-35520EF6F7CE}"/>
            </c:ext>
          </c:extLst>
        </c:ser>
        <c:dLbls>
          <c:showLegendKey val="0"/>
          <c:showVal val="0"/>
          <c:showCatName val="0"/>
          <c:showSerName val="0"/>
          <c:showPercent val="0"/>
          <c:showBubbleSize val="0"/>
        </c:dLbls>
        <c:axId val="437691816"/>
        <c:axId val="437698376"/>
      </c:scatterChart>
      <c:valAx>
        <c:axId val="437691816"/>
        <c:scaling>
          <c:orientation val="minMax"/>
          <c:max val="4.000000000000001E-3"/>
          <c:min val="2.0000000000000005E-3"/>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37698376"/>
        <c:crosses val="autoZero"/>
        <c:crossBetween val="midCat"/>
        <c:majorUnit val="2.0000000000000006E-4"/>
      </c:valAx>
      <c:valAx>
        <c:axId val="437698376"/>
        <c:scaling>
          <c:orientation val="minMax"/>
          <c:min val="-4"/>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376918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image" Target="../media/image16.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image" Target="../media/image50.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image" Target="../media/image50.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image" Target="../media/image56.emf"/><Relationship Id="rId6" Type="http://schemas.openxmlformats.org/officeDocument/2006/relationships/image" Target="../media/image51.emf"/><Relationship Id="rId5" Type="http://schemas.openxmlformats.org/officeDocument/2006/relationships/image" Target="../media/image60.emf"/><Relationship Id="rId4" Type="http://schemas.openxmlformats.org/officeDocument/2006/relationships/image" Target="../media/image59.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image" Target="../media/image58.emf"/><Relationship Id="rId5" Type="http://schemas.openxmlformats.org/officeDocument/2006/relationships/image" Target="../media/image65.emf"/><Relationship Id="rId4" Type="http://schemas.openxmlformats.org/officeDocument/2006/relationships/image" Target="../media/image64.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image" Target="../media/image67.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8.emf"/><Relationship Id="rId1" Type="http://schemas.openxmlformats.org/officeDocument/2006/relationships/image" Target="../media/image67.emf"/><Relationship Id="rId5" Type="http://schemas.openxmlformats.org/officeDocument/2006/relationships/image" Target="../media/image72.emf"/><Relationship Id="rId4" Type="http://schemas.openxmlformats.org/officeDocument/2006/relationships/image" Target="../media/image71.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77.emf"/><Relationship Id="rId7" Type="http://schemas.openxmlformats.org/officeDocument/2006/relationships/image" Target="../media/image81.emf"/><Relationship Id="rId2" Type="http://schemas.openxmlformats.org/officeDocument/2006/relationships/image" Target="../media/image76.emf"/><Relationship Id="rId1" Type="http://schemas.openxmlformats.org/officeDocument/2006/relationships/image" Target="../media/image75.emf"/><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image" Target="../media/image83.emf"/><Relationship Id="rId5" Type="http://schemas.openxmlformats.org/officeDocument/2006/relationships/image" Target="../media/image60.emf"/><Relationship Id="rId4" Type="http://schemas.openxmlformats.org/officeDocument/2006/relationships/image" Target="../media/image86.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8.emf"/><Relationship Id="rId1" Type="http://schemas.openxmlformats.org/officeDocument/2006/relationships/image" Target="../media/image87.emf"/><Relationship Id="rId4" Type="http://schemas.openxmlformats.org/officeDocument/2006/relationships/image" Target="../media/image8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image" Target="../media/image21.emf"/><Relationship Id="rId5" Type="http://schemas.openxmlformats.org/officeDocument/2006/relationships/image" Target="../media/image25.emf"/><Relationship Id="rId4" Type="http://schemas.openxmlformats.org/officeDocument/2006/relationships/image" Target="../media/image2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34.emf"/><Relationship Id="rId7" Type="http://schemas.openxmlformats.org/officeDocument/2006/relationships/image" Target="../media/image138.emf"/><Relationship Id="rId2" Type="http://schemas.openxmlformats.org/officeDocument/2006/relationships/image" Target="../media/image133.emf"/><Relationship Id="rId1" Type="http://schemas.openxmlformats.org/officeDocument/2006/relationships/image" Target="../media/image132.emf"/><Relationship Id="rId6" Type="http://schemas.openxmlformats.org/officeDocument/2006/relationships/image" Target="../media/image137.emf"/><Relationship Id="rId5" Type="http://schemas.openxmlformats.org/officeDocument/2006/relationships/image" Target="../media/image136.emf"/><Relationship Id="rId4" Type="http://schemas.openxmlformats.org/officeDocument/2006/relationships/image" Target="../media/image135.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40.emf"/><Relationship Id="rId1" Type="http://schemas.openxmlformats.org/officeDocument/2006/relationships/image" Target="../media/image139.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image" Target="../media/image151.emf"/><Relationship Id="rId1" Type="http://schemas.openxmlformats.org/officeDocument/2006/relationships/image" Target="../media/image150.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image" Target="../media/image154.emf"/><Relationship Id="rId1" Type="http://schemas.openxmlformats.org/officeDocument/2006/relationships/image" Target="../media/image153.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57.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image" Target="../media/image182.emf"/><Relationship Id="rId1" Type="http://schemas.openxmlformats.org/officeDocument/2006/relationships/image" Target="../media/image89.emf"/><Relationship Id="rId4" Type="http://schemas.openxmlformats.org/officeDocument/2006/relationships/image" Target="../media/image184.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13.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29.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image" Target="../media/image36.emf"/><Relationship Id="rId5" Type="http://schemas.openxmlformats.org/officeDocument/2006/relationships/image" Target="../media/image40.emf"/><Relationship Id="rId4" Type="http://schemas.openxmlformats.org/officeDocument/2006/relationships/image" Target="../media/image39.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image" Target="../media/image33.emf"/><Relationship Id="rId6" Type="http://schemas.openxmlformats.org/officeDocument/2006/relationships/image" Target="../media/image47.emf"/><Relationship Id="rId5" Type="http://schemas.openxmlformats.org/officeDocument/2006/relationships/image" Target="../media/image34.emf"/><Relationship Id="rId4"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pt-BR"/>
          </a:p>
        </p:txBody>
      </p:sp>
      <p:sp>
        <p:nvSpPr>
          <p:cNvPr id="3" name="Espaço Reservado para Data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8AB84C11-13FD-49F1-A7D4-549A7317630B}" type="datetimeFigureOut">
              <a:rPr lang="pt-BR" smtClean="0"/>
              <a:t>25/11/2019</a:t>
            </a:fld>
            <a:endParaRPr lang="pt-BR"/>
          </a:p>
        </p:txBody>
      </p:sp>
      <p:sp>
        <p:nvSpPr>
          <p:cNvPr id="4" name="Espaço Reservado para Imagem de Slide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pt-BR"/>
          </a:p>
        </p:txBody>
      </p:sp>
      <p:sp>
        <p:nvSpPr>
          <p:cNvPr id="5" name="Espaço Reservado para Anotaçõe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pt-BR"/>
          </a:p>
        </p:txBody>
      </p:sp>
      <p:sp>
        <p:nvSpPr>
          <p:cNvPr id="7" name="Espaço Reservado para Número de Slide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17F07F6D-3057-4347-86E9-F0ADDA21D6C6}" type="slidenum">
              <a:rPr lang="pt-BR" smtClean="0"/>
              <a:t>‹nº›</a:t>
            </a:fld>
            <a:endParaRPr lang="pt-BR"/>
          </a:p>
        </p:txBody>
      </p:sp>
    </p:spTree>
    <p:extLst>
      <p:ext uri="{BB962C8B-B14F-4D97-AF65-F5344CB8AC3E}">
        <p14:creationId xmlns:p14="http://schemas.microsoft.com/office/powerpoint/2010/main" val="2006809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5FC66D9-70AA-43D6-9D99-CA217787CC43}" type="slidenum">
              <a:rPr lang="pt-BR" smtClean="0"/>
              <a:t>9</a:t>
            </a:fld>
            <a:endParaRPr lang="pt-BR"/>
          </a:p>
        </p:txBody>
      </p:sp>
    </p:spTree>
    <p:extLst>
      <p:ext uri="{BB962C8B-B14F-4D97-AF65-F5344CB8AC3E}">
        <p14:creationId xmlns:p14="http://schemas.microsoft.com/office/powerpoint/2010/main" val="3882942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F8EBEA7-D247-7042-9059-BD6005668DFA}" type="slidenum">
              <a:rPr lang="en-US" smtClean="0"/>
              <a:t>86</a:t>
            </a:fld>
            <a:endParaRPr lang="en-US"/>
          </a:p>
        </p:txBody>
      </p:sp>
    </p:spTree>
    <p:extLst>
      <p:ext uri="{BB962C8B-B14F-4D97-AF65-F5344CB8AC3E}">
        <p14:creationId xmlns:p14="http://schemas.microsoft.com/office/powerpoint/2010/main" val="1055795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D139FC53-5205-4527-8171-872B9EC16973}" type="slidenum">
              <a:rPr lang="pt-PT" smtClean="0"/>
              <a:pPr/>
              <a:t>130</a:t>
            </a:fld>
            <a:endParaRPr lang="pt-PT"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D139FC53-5205-4527-8171-872B9EC16973}" type="slidenum">
              <a:rPr lang="pt-PT" smtClean="0"/>
              <a:pPr/>
              <a:t>131</a:t>
            </a:fld>
            <a:endParaRPr lang="pt-PT"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D139FC53-5205-4527-8171-872B9EC16973}" type="slidenum">
              <a:rPr lang="pt-PT" smtClean="0"/>
              <a:pPr/>
              <a:t>132</a:t>
            </a:fld>
            <a:endParaRPr lang="pt-PT"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D139FC53-5205-4527-8171-872B9EC16973}" type="slidenum">
              <a:rPr lang="pt-PT" smtClean="0"/>
              <a:pPr/>
              <a:t>133</a:t>
            </a:fld>
            <a:endParaRPr lang="pt-PT"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D139FC53-5205-4527-8171-872B9EC16973}" type="slidenum">
              <a:rPr lang="pt-PT" smtClean="0"/>
              <a:pPr/>
              <a:t>134</a:t>
            </a:fld>
            <a:endParaRPr lang="pt-PT"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F8EBEA7-D247-7042-9059-BD6005668DFA}" type="slidenum">
              <a:rPr lang="en-US" smtClean="0"/>
              <a:t>19</a:t>
            </a:fld>
            <a:endParaRPr lang="en-US"/>
          </a:p>
        </p:txBody>
      </p:sp>
    </p:spTree>
    <p:extLst>
      <p:ext uri="{BB962C8B-B14F-4D97-AF65-F5344CB8AC3E}">
        <p14:creationId xmlns:p14="http://schemas.microsoft.com/office/powerpoint/2010/main" val="3038078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F8EBEA7-D247-7042-9059-BD6005668DFA}" type="slidenum">
              <a:rPr lang="en-US" smtClean="0"/>
              <a:t>25</a:t>
            </a:fld>
            <a:endParaRPr lang="en-US"/>
          </a:p>
        </p:txBody>
      </p:sp>
    </p:spTree>
    <p:extLst>
      <p:ext uri="{BB962C8B-B14F-4D97-AF65-F5344CB8AC3E}">
        <p14:creationId xmlns:p14="http://schemas.microsoft.com/office/powerpoint/2010/main" val="817990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F8EBEA7-D247-7042-9059-BD6005668DFA}" type="slidenum">
              <a:rPr lang="en-US" smtClean="0"/>
              <a:t>34</a:t>
            </a:fld>
            <a:endParaRPr lang="en-US"/>
          </a:p>
        </p:txBody>
      </p:sp>
    </p:spTree>
    <p:extLst>
      <p:ext uri="{BB962C8B-B14F-4D97-AF65-F5344CB8AC3E}">
        <p14:creationId xmlns:p14="http://schemas.microsoft.com/office/powerpoint/2010/main" val="4268037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F8EBEA7-D247-7042-9059-BD6005668DFA}" type="slidenum">
              <a:rPr lang="en-US" smtClean="0"/>
              <a:t>44</a:t>
            </a:fld>
            <a:endParaRPr lang="en-US"/>
          </a:p>
        </p:txBody>
      </p:sp>
    </p:spTree>
    <p:extLst>
      <p:ext uri="{BB962C8B-B14F-4D97-AF65-F5344CB8AC3E}">
        <p14:creationId xmlns:p14="http://schemas.microsoft.com/office/powerpoint/2010/main" val="4245073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F8EBEA7-D247-7042-9059-BD6005668DFA}" type="slidenum">
              <a:rPr lang="en-US" smtClean="0"/>
              <a:t>51</a:t>
            </a:fld>
            <a:endParaRPr lang="en-US"/>
          </a:p>
        </p:txBody>
      </p:sp>
    </p:spTree>
    <p:extLst>
      <p:ext uri="{BB962C8B-B14F-4D97-AF65-F5344CB8AC3E}">
        <p14:creationId xmlns:p14="http://schemas.microsoft.com/office/powerpoint/2010/main" val="1694417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F8EBEA7-D247-7042-9059-BD6005668DFA}" type="slidenum">
              <a:rPr lang="en-US" smtClean="0"/>
              <a:t>52</a:t>
            </a:fld>
            <a:endParaRPr lang="en-US"/>
          </a:p>
        </p:txBody>
      </p:sp>
    </p:spTree>
    <p:extLst>
      <p:ext uri="{BB962C8B-B14F-4D97-AF65-F5344CB8AC3E}">
        <p14:creationId xmlns:p14="http://schemas.microsoft.com/office/powerpoint/2010/main" val="816729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F8EBEA7-D247-7042-9059-BD6005668DFA}" type="slidenum">
              <a:rPr lang="en-US" smtClean="0"/>
              <a:t>54</a:t>
            </a:fld>
            <a:endParaRPr lang="en-US"/>
          </a:p>
        </p:txBody>
      </p:sp>
    </p:spTree>
    <p:extLst>
      <p:ext uri="{BB962C8B-B14F-4D97-AF65-F5344CB8AC3E}">
        <p14:creationId xmlns:p14="http://schemas.microsoft.com/office/powerpoint/2010/main" val="2027491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F8EBEA7-D247-7042-9059-BD6005668DFA}" type="slidenum">
              <a:rPr lang="en-US" smtClean="0"/>
              <a:t>55</a:t>
            </a:fld>
            <a:endParaRPr lang="en-US"/>
          </a:p>
        </p:txBody>
      </p:sp>
    </p:spTree>
    <p:extLst>
      <p:ext uri="{BB962C8B-B14F-4D97-AF65-F5344CB8AC3E}">
        <p14:creationId xmlns:p14="http://schemas.microsoft.com/office/powerpoint/2010/main" val="3746793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1323E6-D55B-491F-A830-BC98F56E0253}"/>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3946AFED-8A2A-4492-A773-5569857AF6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523DEFC3-7EB7-42CC-8FE7-882CBF06930B}"/>
              </a:ext>
            </a:extLst>
          </p:cNvPr>
          <p:cNvSpPr>
            <a:spLocks noGrp="1"/>
          </p:cNvSpPr>
          <p:nvPr>
            <p:ph type="dt" sz="half" idx="10"/>
          </p:nvPr>
        </p:nvSpPr>
        <p:spPr/>
        <p:txBody>
          <a:bodyPr/>
          <a:lstStyle/>
          <a:p>
            <a:fld id="{6CA93CC5-4E30-4579-8CEC-E28B7DDB1152}" type="datetimeFigureOut">
              <a:rPr lang="pt-BR" smtClean="0"/>
              <a:t>25/11/2019</a:t>
            </a:fld>
            <a:endParaRPr lang="pt-BR"/>
          </a:p>
        </p:txBody>
      </p:sp>
      <p:sp>
        <p:nvSpPr>
          <p:cNvPr id="5" name="Espaço Reservado para Rodapé 4">
            <a:extLst>
              <a:ext uri="{FF2B5EF4-FFF2-40B4-BE49-F238E27FC236}">
                <a16:creationId xmlns:a16="http://schemas.microsoft.com/office/drawing/2014/main" id="{0A9ADAE4-2C77-4BD5-86E4-1AC9C9523A2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794BFF8-E750-4D19-8AD7-CE09371A684D}"/>
              </a:ext>
            </a:extLst>
          </p:cNvPr>
          <p:cNvSpPr>
            <a:spLocks noGrp="1"/>
          </p:cNvSpPr>
          <p:nvPr>
            <p:ph type="sldNum" sz="quarter" idx="12"/>
          </p:nvPr>
        </p:nvSpPr>
        <p:spPr/>
        <p:txBody>
          <a:bodyPr/>
          <a:lstStyle/>
          <a:p>
            <a:fld id="{1F2B4476-BA99-4007-9FC0-A973D5FC8AB3}" type="slidenum">
              <a:rPr lang="pt-BR" smtClean="0"/>
              <a:t>‹nº›</a:t>
            </a:fld>
            <a:endParaRPr lang="pt-BR"/>
          </a:p>
        </p:txBody>
      </p:sp>
    </p:spTree>
    <p:extLst>
      <p:ext uri="{BB962C8B-B14F-4D97-AF65-F5344CB8AC3E}">
        <p14:creationId xmlns:p14="http://schemas.microsoft.com/office/powerpoint/2010/main" val="1748704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A69B1B-A02B-493C-BABD-99F692CF8DA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804410D1-6ADF-49F0-9F03-D671AC7FAA3B}"/>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175C1B2-74FD-49ED-81B1-47A96FFA6657}"/>
              </a:ext>
            </a:extLst>
          </p:cNvPr>
          <p:cNvSpPr>
            <a:spLocks noGrp="1"/>
          </p:cNvSpPr>
          <p:nvPr>
            <p:ph type="dt" sz="half" idx="10"/>
          </p:nvPr>
        </p:nvSpPr>
        <p:spPr/>
        <p:txBody>
          <a:bodyPr/>
          <a:lstStyle/>
          <a:p>
            <a:fld id="{6CA93CC5-4E30-4579-8CEC-E28B7DDB1152}" type="datetimeFigureOut">
              <a:rPr lang="pt-BR" smtClean="0"/>
              <a:t>25/11/2019</a:t>
            </a:fld>
            <a:endParaRPr lang="pt-BR"/>
          </a:p>
        </p:txBody>
      </p:sp>
      <p:sp>
        <p:nvSpPr>
          <p:cNvPr id="5" name="Espaço Reservado para Rodapé 4">
            <a:extLst>
              <a:ext uri="{FF2B5EF4-FFF2-40B4-BE49-F238E27FC236}">
                <a16:creationId xmlns:a16="http://schemas.microsoft.com/office/drawing/2014/main" id="{23050837-ADD5-419C-B8E1-71D072A3028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C3A9AF9-C5AB-48BF-AB9B-2E7A3E28AD7C}"/>
              </a:ext>
            </a:extLst>
          </p:cNvPr>
          <p:cNvSpPr>
            <a:spLocks noGrp="1"/>
          </p:cNvSpPr>
          <p:nvPr>
            <p:ph type="sldNum" sz="quarter" idx="12"/>
          </p:nvPr>
        </p:nvSpPr>
        <p:spPr/>
        <p:txBody>
          <a:bodyPr/>
          <a:lstStyle/>
          <a:p>
            <a:fld id="{1F2B4476-BA99-4007-9FC0-A973D5FC8AB3}" type="slidenum">
              <a:rPr lang="pt-BR" smtClean="0"/>
              <a:t>‹nº›</a:t>
            </a:fld>
            <a:endParaRPr lang="pt-BR"/>
          </a:p>
        </p:txBody>
      </p:sp>
    </p:spTree>
    <p:extLst>
      <p:ext uri="{BB962C8B-B14F-4D97-AF65-F5344CB8AC3E}">
        <p14:creationId xmlns:p14="http://schemas.microsoft.com/office/powerpoint/2010/main" val="2473262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1B1C252-05FD-492A-87D6-9320A22DE776}"/>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1A40A6C-1779-49F2-8387-733E606585B9}"/>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C7AE587-87AD-4E51-AE10-971CF29B38B0}"/>
              </a:ext>
            </a:extLst>
          </p:cNvPr>
          <p:cNvSpPr>
            <a:spLocks noGrp="1"/>
          </p:cNvSpPr>
          <p:nvPr>
            <p:ph type="dt" sz="half" idx="10"/>
          </p:nvPr>
        </p:nvSpPr>
        <p:spPr/>
        <p:txBody>
          <a:bodyPr/>
          <a:lstStyle/>
          <a:p>
            <a:fld id="{6CA93CC5-4E30-4579-8CEC-E28B7DDB1152}" type="datetimeFigureOut">
              <a:rPr lang="pt-BR" smtClean="0"/>
              <a:t>25/11/2019</a:t>
            </a:fld>
            <a:endParaRPr lang="pt-BR"/>
          </a:p>
        </p:txBody>
      </p:sp>
      <p:sp>
        <p:nvSpPr>
          <p:cNvPr id="5" name="Espaço Reservado para Rodapé 4">
            <a:extLst>
              <a:ext uri="{FF2B5EF4-FFF2-40B4-BE49-F238E27FC236}">
                <a16:creationId xmlns:a16="http://schemas.microsoft.com/office/drawing/2014/main" id="{EFB0C285-E9DF-44A7-ABD5-574EBEAC6E3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88A9E0F-7C3D-4A8A-B833-59203D73AE31}"/>
              </a:ext>
            </a:extLst>
          </p:cNvPr>
          <p:cNvSpPr>
            <a:spLocks noGrp="1"/>
          </p:cNvSpPr>
          <p:nvPr>
            <p:ph type="sldNum" sz="quarter" idx="12"/>
          </p:nvPr>
        </p:nvSpPr>
        <p:spPr/>
        <p:txBody>
          <a:bodyPr/>
          <a:lstStyle/>
          <a:p>
            <a:fld id="{1F2B4476-BA99-4007-9FC0-A973D5FC8AB3}" type="slidenum">
              <a:rPr lang="pt-BR" smtClean="0"/>
              <a:t>‹nº›</a:t>
            </a:fld>
            <a:endParaRPr lang="pt-BR"/>
          </a:p>
        </p:txBody>
      </p:sp>
    </p:spTree>
    <p:extLst>
      <p:ext uri="{BB962C8B-B14F-4D97-AF65-F5344CB8AC3E}">
        <p14:creationId xmlns:p14="http://schemas.microsoft.com/office/powerpoint/2010/main" val="2949412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901826"/>
            <a:ext cx="10363200" cy="1470025"/>
          </a:xfrm>
        </p:spPr>
        <p:txBody>
          <a:bodyPr>
            <a:normAutofit/>
          </a:bodyPr>
          <a:lstStyle>
            <a:lvl1pPr>
              <a:defRPr sz="3600" baseline="0"/>
            </a:lvl1pPr>
          </a:lstStyle>
          <a:p>
            <a:r>
              <a:rPr lang="x-none" dirty="0"/>
              <a:t>Título</a:t>
            </a:r>
            <a:endParaRPr lang="en-US" dirty="0"/>
          </a:p>
        </p:txBody>
      </p:sp>
      <p:sp>
        <p:nvSpPr>
          <p:cNvPr id="3" name="Subtitle 2"/>
          <p:cNvSpPr>
            <a:spLocks noGrp="1"/>
          </p:cNvSpPr>
          <p:nvPr>
            <p:ph type="subTitle" idx="1" hasCustomPrompt="1"/>
          </p:nvPr>
        </p:nvSpPr>
        <p:spPr>
          <a:xfrm>
            <a:off x="1828800" y="4267200"/>
            <a:ext cx="8534400" cy="762000"/>
          </a:xfrm>
        </p:spPr>
        <p:txBody>
          <a:bodyPr>
            <a:normAutofit/>
          </a:bodyPr>
          <a:lstStyle>
            <a:lvl1pPr marL="0" indent="0" algn="ctr">
              <a:buNone/>
              <a:defRPr sz="2400" i="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dirty="0"/>
              <a:t>Nome</a:t>
            </a:r>
          </a:p>
        </p:txBody>
      </p:sp>
      <p:sp>
        <p:nvSpPr>
          <p:cNvPr id="12" name="Text Placeholder 11"/>
          <p:cNvSpPr>
            <a:spLocks noGrp="1"/>
          </p:cNvSpPr>
          <p:nvPr>
            <p:ph type="body" sz="quarter" idx="10" hasCustomPrompt="1"/>
          </p:nvPr>
        </p:nvSpPr>
        <p:spPr>
          <a:xfrm>
            <a:off x="2997200" y="5803900"/>
            <a:ext cx="6620933" cy="609600"/>
          </a:xfrm>
        </p:spPr>
        <p:txBody>
          <a:bodyPr anchor="ctr" anchorCtr="1">
            <a:normAutofit/>
          </a:bodyPr>
          <a:lstStyle>
            <a:lvl1pPr marL="0" indent="0" algn="ctr">
              <a:buNone/>
              <a:defRPr sz="2000"/>
            </a:lvl1pPr>
          </a:lstStyle>
          <a:p>
            <a:pPr lvl="0"/>
            <a:r>
              <a:rPr lang="en-US" dirty="0"/>
              <a:t>E-mail</a:t>
            </a:r>
          </a:p>
        </p:txBody>
      </p:sp>
    </p:spTree>
    <p:extLst>
      <p:ext uri="{BB962C8B-B14F-4D97-AF65-F5344CB8AC3E}">
        <p14:creationId xmlns:p14="http://schemas.microsoft.com/office/powerpoint/2010/main" val="1560885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7C9055-C4AC-484A-BE39-BE5DD00A7AE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EFD36244-192D-4AEA-BE90-15E54D12584F}"/>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C75AFBC-1410-4892-899A-03D027BB3BA1}"/>
              </a:ext>
            </a:extLst>
          </p:cNvPr>
          <p:cNvSpPr>
            <a:spLocks noGrp="1"/>
          </p:cNvSpPr>
          <p:nvPr>
            <p:ph type="dt" sz="half" idx="10"/>
          </p:nvPr>
        </p:nvSpPr>
        <p:spPr/>
        <p:txBody>
          <a:bodyPr/>
          <a:lstStyle/>
          <a:p>
            <a:fld id="{6CA93CC5-4E30-4579-8CEC-E28B7DDB1152}" type="datetimeFigureOut">
              <a:rPr lang="pt-BR" smtClean="0"/>
              <a:t>25/11/2019</a:t>
            </a:fld>
            <a:endParaRPr lang="pt-BR"/>
          </a:p>
        </p:txBody>
      </p:sp>
      <p:sp>
        <p:nvSpPr>
          <p:cNvPr id="5" name="Espaço Reservado para Rodapé 4">
            <a:extLst>
              <a:ext uri="{FF2B5EF4-FFF2-40B4-BE49-F238E27FC236}">
                <a16:creationId xmlns:a16="http://schemas.microsoft.com/office/drawing/2014/main" id="{02D2A0B4-09FF-440C-8C7F-022B1B6B0EA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9D9E065-547E-45DC-B359-F8BE6C7CD2BC}"/>
              </a:ext>
            </a:extLst>
          </p:cNvPr>
          <p:cNvSpPr>
            <a:spLocks noGrp="1"/>
          </p:cNvSpPr>
          <p:nvPr>
            <p:ph type="sldNum" sz="quarter" idx="12"/>
          </p:nvPr>
        </p:nvSpPr>
        <p:spPr/>
        <p:txBody>
          <a:bodyPr/>
          <a:lstStyle/>
          <a:p>
            <a:fld id="{1F2B4476-BA99-4007-9FC0-A973D5FC8AB3}" type="slidenum">
              <a:rPr lang="pt-BR" smtClean="0"/>
              <a:t>‹nº›</a:t>
            </a:fld>
            <a:endParaRPr lang="pt-BR"/>
          </a:p>
        </p:txBody>
      </p:sp>
    </p:spTree>
    <p:extLst>
      <p:ext uri="{BB962C8B-B14F-4D97-AF65-F5344CB8AC3E}">
        <p14:creationId xmlns:p14="http://schemas.microsoft.com/office/powerpoint/2010/main" val="3710733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1607BE-43E5-4221-A6F6-33CCAB1EB7DA}"/>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C21291BC-BF73-40D5-923C-D8D239E3E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6DB116D6-586A-4E7E-BFD4-21D81408D868}"/>
              </a:ext>
            </a:extLst>
          </p:cNvPr>
          <p:cNvSpPr>
            <a:spLocks noGrp="1"/>
          </p:cNvSpPr>
          <p:nvPr>
            <p:ph type="dt" sz="half" idx="10"/>
          </p:nvPr>
        </p:nvSpPr>
        <p:spPr/>
        <p:txBody>
          <a:bodyPr/>
          <a:lstStyle/>
          <a:p>
            <a:fld id="{6CA93CC5-4E30-4579-8CEC-E28B7DDB1152}" type="datetimeFigureOut">
              <a:rPr lang="pt-BR" smtClean="0"/>
              <a:t>25/11/2019</a:t>
            </a:fld>
            <a:endParaRPr lang="pt-BR"/>
          </a:p>
        </p:txBody>
      </p:sp>
      <p:sp>
        <p:nvSpPr>
          <p:cNvPr id="5" name="Espaço Reservado para Rodapé 4">
            <a:extLst>
              <a:ext uri="{FF2B5EF4-FFF2-40B4-BE49-F238E27FC236}">
                <a16:creationId xmlns:a16="http://schemas.microsoft.com/office/drawing/2014/main" id="{9CB7B82A-7C9A-4836-8909-807952B3B04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5B54920-BC59-4AEF-BAEA-E30B71E076DD}"/>
              </a:ext>
            </a:extLst>
          </p:cNvPr>
          <p:cNvSpPr>
            <a:spLocks noGrp="1"/>
          </p:cNvSpPr>
          <p:nvPr>
            <p:ph type="sldNum" sz="quarter" idx="12"/>
          </p:nvPr>
        </p:nvSpPr>
        <p:spPr/>
        <p:txBody>
          <a:bodyPr/>
          <a:lstStyle/>
          <a:p>
            <a:fld id="{1F2B4476-BA99-4007-9FC0-A973D5FC8AB3}" type="slidenum">
              <a:rPr lang="pt-BR" smtClean="0"/>
              <a:t>‹nº›</a:t>
            </a:fld>
            <a:endParaRPr lang="pt-BR"/>
          </a:p>
        </p:txBody>
      </p:sp>
    </p:spTree>
    <p:extLst>
      <p:ext uri="{BB962C8B-B14F-4D97-AF65-F5344CB8AC3E}">
        <p14:creationId xmlns:p14="http://schemas.microsoft.com/office/powerpoint/2010/main" val="1394792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2B4056-5D92-4E59-89CC-129FE6B8EE3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7FCF17C-3DD2-4AA3-80CE-55B412E59C3C}"/>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B4FACD90-5562-4C7E-B2EB-6C875ECB5B02}"/>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886805AB-4B84-4A26-BE2A-AB635A1C488D}"/>
              </a:ext>
            </a:extLst>
          </p:cNvPr>
          <p:cNvSpPr>
            <a:spLocks noGrp="1"/>
          </p:cNvSpPr>
          <p:nvPr>
            <p:ph type="dt" sz="half" idx="10"/>
          </p:nvPr>
        </p:nvSpPr>
        <p:spPr/>
        <p:txBody>
          <a:bodyPr/>
          <a:lstStyle/>
          <a:p>
            <a:fld id="{6CA93CC5-4E30-4579-8CEC-E28B7DDB1152}" type="datetimeFigureOut">
              <a:rPr lang="pt-BR" smtClean="0"/>
              <a:t>25/11/2019</a:t>
            </a:fld>
            <a:endParaRPr lang="pt-BR"/>
          </a:p>
        </p:txBody>
      </p:sp>
      <p:sp>
        <p:nvSpPr>
          <p:cNvPr id="6" name="Espaço Reservado para Rodapé 5">
            <a:extLst>
              <a:ext uri="{FF2B5EF4-FFF2-40B4-BE49-F238E27FC236}">
                <a16:creationId xmlns:a16="http://schemas.microsoft.com/office/drawing/2014/main" id="{E4006ADD-5EE7-48EF-8046-4B82DE3BBB9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7F25056-3E10-4E56-92F0-7D431A6DE7D3}"/>
              </a:ext>
            </a:extLst>
          </p:cNvPr>
          <p:cNvSpPr>
            <a:spLocks noGrp="1"/>
          </p:cNvSpPr>
          <p:nvPr>
            <p:ph type="sldNum" sz="quarter" idx="12"/>
          </p:nvPr>
        </p:nvSpPr>
        <p:spPr/>
        <p:txBody>
          <a:bodyPr/>
          <a:lstStyle/>
          <a:p>
            <a:fld id="{1F2B4476-BA99-4007-9FC0-A973D5FC8AB3}" type="slidenum">
              <a:rPr lang="pt-BR" smtClean="0"/>
              <a:t>‹nº›</a:t>
            </a:fld>
            <a:endParaRPr lang="pt-BR"/>
          </a:p>
        </p:txBody>
      </p:sp>
    </p:spTree>
    <p:extLst>
      <p:ext uri="{BB962C8B-B14F-4D97-AF65-F5344CB8AC3E}">
        <p14:creationId xmlns:p14="http://schemas.microsoft.com/office/powerpoint/2010/main" val="159686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9A286F-B8B2-4D35-AEC4-46E14FC4029D}"/>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572AE366-4F49-47DF-ACF2-0D533E3B98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EBD8A4CA-7505-43F6-87A1-ABA8EF68DAD1}"/>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E4DCC4E6-2CD8-412E-B489-5E7525AB3A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B065E40F-7BFE-4C28-ABF7-8E86FBB93A3E}"/>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6B8FE019-A954-4359-A556-118889E872A0}"/>
              </a:ext>
            </a:extLst>
          </p:cNvPr>
          <p:cNvSpPr>
            <a:spLocks noGrp="1"/>
          </p:cNvSpPr>
          <p:nvPr>
            <p:ph type="dt" sz="half" idx="10"/>
          </p:nvPr>
        </p:nvSpPr>
        <p:spPr/>
        <p:txBody>
          <a:bodyPr/>
          <a:lstStyle/>
          <a:p>
            <a:fld id="{6CA93CC5-4E30-4579-8CEC-E28B7DDB1152}" type="datetimeFigureOut">
              <a:rPr lang="pt-BR" smtClean="0"/>
              <a:t>25/11/2019</a:t>
            </a:fld>
            <a:endParaRPr lang="pt-BR"/>
          </a:p>
        </p:txBody>
      </p:sp>
      <p:sp>
        <p:nvSpPr>
          <p:cNvPr id="8" name="Espaço Reservado para Rodapé 7">
            <a:extLst>
              <a:ext uri="{FF2B5EF4-FFF2-40B4-BE49-F238E27FC236}">
                <a16:creationId xmlns:a16="http://schemas.microsoft.com/office/drawing/2014/main" id="{09E8BFC3-5995-4E06-9054-08F210C09BC5}"/>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1AF8FF1D-6CAF-413C-B437-6D873668E432}"/>
              </a:ext>
            </a:extLst>
          </p:cNvPr>
          <p:cNvSpPr>
            <a:spLocks noGrp="1"/>
          </p:cNvSpPr>
          <p:nvPr>
            <p:ph type="sldNum" sz="quarter" idx="12"/>
          </p:nvPr>
        </p:nvSpPr>
        <p:spPr/>
        <p:txBody>
          <a:bodyPr/>
          <a:lstStyle/>
          <a:p>
            <a:fld id="{1F2B4476-BA99-4007-9FC0-A973D5FC8AB3}" type="slidenum">
              <a:rPr lang="pt-BR" smtClean="0"/>
              <a:t>‹nº›</a:t>
            </a:fld>
            <a:endParaRPr lang="pt-BR"/>
          </a:p>
        </p:txBody>
      </p:sp>
    </p:spTree>
    <p:extLst>
      <p:ext uri="{BB962C8B-B14F-4D97-AF65-F5344CB8AC3E}">
        <p14:creationId xmlns:p14="http://schemas.microsoft.com/office/powerpoint/2010/main" val="2821244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C0E1F4-C4BB-49B1-BEE1-9BF5EFC5589F}"/>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8C455B16-A777-41F1-AD12-C6FB1837EE98}"/>
              </a:ext>
            </a:extLst>
          </p:cNvPr>
          <p:cNvSpPr>
            <a:spLocks noGrp="1"/>
          </p:cNvSpPr>
          <p:nvPr>
            <p:ph type="dt" sz="half" idx="10"/>
          </p:nvPr>
        </p:nvSpPr>
        <p:spPr/>
        <p:txBody>
          <a:bodyPr/>
          <a:lstStyle/>
          <a:p>
            <a:fld id="{6CA93CC5-4E30-4579-8CEC-E28B7DDB1152}" type="datetimeFigureOut">
              <a:rPr lang="pt-BR" smtClean="0"/>
              <a:t>25/11/2019</a:t>
            </a:fld>
            <a:endParaRPr lang="pt-BR"/>
          </a:p>
        </p:txBody>
      </p:sp>
      <p:sp>
        <p:nvSpPr>
          <p:cNvPr id="4" name="Espaço Reservado para Rodapé 3">
            <a:extLst>
              <a:ext uri="{FF2B5EF4-FFF2-40B4-BE49-F238E27FC236}">
                <a16:creationId xmlns:a16="http://schemas.microsoft.com/office/drawing/2014/main" id="{B2D2B4DE-F214-4CA6-A898-6A87121E107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FCB30E13-12A5-4132-9E81-AE4741D5E02D}"/>
              </a:ext>
            </a:extLst>
          </p:cNvPr>
          <p:cNvSpPr>
            <a:spLocks noGrp="1"/>
          </p:cNvSpPr>
          <p:nvPr>
            <p:ph type="sldNum" sz="quarter" idx="12"/>
          </p:nvPr>
        </p:nvSpPr>
        <p:spPr/>
        <p:txBody>
          <a:bodyPr/>
          <a:lstStyle/>
          <a:p>
            <a:fld id="{1F2B4476-BA99-4007-9FC0-A973D5FC8AB3}" type="slidenum">
              <a:rPr lang="pt-BR" smtClean="0"/>
              <a:t>‹nº›</a:t>
            </a:fld>
            <a:endParaRPr lang="pt-BR"/>
          </a:p>
        </p:txBody>
      </p:sp>
    </p:spTree>
    <p:extLst>
      <p:ext uri="{BB962C8B-B14F-4D97-AF65-F5344CB8AC3E}">
        <p14:creationId xmlns:p14="http://schemas.microsoft.com/office/powerpoint/2010/main" val="3356656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02BD34E1-14C8-4810-B8B3-C0D5D568DE39}"/>
              </a:ext>
            </a:extLst>
          </p:cNvPr>
          <p:cNvSpPr>
            <a:spLocks noGrp="1"/>
          </p:cNvSpPr>
          <p:nvPr>
            <p:ph type="dt" sz="half" idx="10"/>
          </p:nvPr>
        </p:nvSpPr>
        <p:spPr/>
        <p:txBody>
          <a:bodyPr/>
          <a:lstStyle/>
          <a:p>
            <a:fld id="{6CA93CC5-4E30-4579-8CEC-E28B7DDB1152}" type="datetimeFigureOut">
              <a:rPr lang="pt-BR" smtClean="0"/>
              <a:t>25/11/2019</a:t>
            </a:fld>
            <a:endParaRPr lang="pt-BR"/>
          </a:p>
        </p:txBody>
      </p:sp>
      <p:sp>
        <p:nvSpPr>
          <p:cNvPr id="3" name="Espaço Reservado para Rodapé 2">
            <a:extLst>
              <a:ext uri="{FF2B5EF4-FFF2-40B4-BE49-F238E27FC236}">
                <a16:creationId xmlns:a16="http://schemas.microsoft.com/office/drawing/2014/main" id="{B2FE48ED-076C-4D3A-810C-04D58B6A2ADF}"/>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16C1D78B-AA23-47FA-A339-C55E211F1464}"/>
              </a:ext>
            </a:extLst>
          </p:cNvPr>
          <p:cNvSpPr>
            <a:spLocks noGrp="1"/>
          </p:cNvSpPr>
          <p:nvPr>
            <p:ph type="sldNum" sz="quarter" idx="12"/>
          </p:nvPr>
        </p:nvSpPr>
        <p:spPr/>
        <p:txBody>
          <a:bodyPr/>
          <a:lstStyle/>
          <a:p>
            <a:fld id="{1F2B4476-BA99-4007-9FC0-A973D5FC8AB3}" type="slidenum">
              <a:rPr lang="pt-BR" smtClean="0"/>
              <a:t>‹nº›</a:t>
            </a:fld>
            <a:endParaRPr lang="pt-BR"/>
          </a:p>
        </p:txBody>
      </p:sp>
    </p:spTree>
    <p:extLst>
      <p:ext uri="{BB962C8B-B14F-4D97-AF65-F5344CB8AC3E}">
        <p14:creationId xmlns:p14="http://schemas.microsoft.com/office/powerpoint/2010/main" val="1485924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5D147C-A1EA-467F-A34F-C878542C2342}"/>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57FAD5C2-76AC-46B7-9B5F-0314BADA4E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D7982736-CA2E-427B-87F9-B462771A90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B7B9F2DB-6F1D-45B8-BEBE-2B7C0E4055C8}"/>
              </a:ext>
            </a:extLst>
          </p:cNvPr>
          <p:cNvSpPr>
            <a:spLocks noGrp="1"/>
          </p:cNvSpPr>
          <p:nvPr>
            <p:ph type="dt" sz="half" idx="10"/>
          </p:nvPr>
        </p:nvSpPr>
        <p:spPr/>
        <p:txBody>
          <a:bodyPr/>
          <a:lstStyle/>
          <a:p>
            <a:fld id="{6CA93CC5-4E30-4579-8CEC-E28B7DDB1152}" type="datetimeFigureOut">
              <a:rPr lang="pt-BR" smtClean="0"/>
              <a:t>25/11/2019</a:t>
            </a:fld>
            <a:endParaRPr lang="pt-BR"/>
          </a:p>
        </p:txBody>
      </p:sp>
      <p:sp>
        <p:nvSpPr>
          <p:cNvPr id="6" name="Espaço Reservado para Rodapé 5">
            <a:extLst>
              <a:ext uri="{FF2B5EF4-FFF2-40B4-BE49-F238E27FC236}">
                <a16:creationId xmlns:a16="http://schemas.microsoft.com/office/drawing/2014/main" id="{4671F69A-4749-4E70-8503-C71551F2C8E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40B0198-11C0-432A-A1C2-AAEFA71B1D62}"/>
              </a:ext>
            </a:extLst>
          </p:cNvPr>
          <p:cNvSpPr>
            <a:spLocks noGrp="1"/>
          </p:cNvSpPr>
          <p:nvPr>
            <p:ph type="sldNum" sz="quarter" idx="12"/>
          </p:nvPr>
        </p:nvSpPr>
        <p:spPr/>
        <p:txBody>
          <a:bodyPr/>
          <a:lstStyle/>
          <a:p>
            <a:fld id="{1F2B4476-BA99-4007-9FC0-A973D5FC8AB3}" type="slidenum">
              <a:rPr lang="pt-BR" smtClean="0"/>
              <a:t>‹nº›</a:t>
            </a:fld>
            <a:endParaRPr lang="pt-BR"/>
          </a:p>
        </p:txBody>
      </p:sp>
    </p:spTree>
    <p:extLst>
      <p:ext uri="{BB962C8B-B14F-4D97-AF65-F5344CB8AC3E}">
        <p14:creationId xmlns:p14="http://schemas.microsoft.com/office/powerpoint/2010/main" val="407273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E756E2-8255-4B3C-8A64-A78BB5E3840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7126649F-8318-4D99-A0A8-FAC1FFE628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3DEE7F66-C593-4C77-997A-9DF493B97D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D3C923B-4C89-47DE-9857-4603E686A97A}"/>
              </a:ext>
            </a:extLst>
          </p:cNvPr>
          <p:cNvSpPr>
            <a:spLocks noGrp="1"/>
          </p:cNvSpPr>
          <p:nvPr>
            <p:ph type="dt" sz="half" idx="10"/>
          </p:nvPr>
        </p:nvSpPr>
        <p:spPr/>
        <p:txBody>
          <a:bodyPr/>
          <a:lstStyle/>
          <a:p>
            <a:fld id="{6CA93CC5-4E30-4579-8CEC-E28B7DDB1152}" type="datetimeFigureOut">
              <a:rPr lang="pt-BR" smtClean="0"/>
              <a:t>25/11/2019</a:t>
            </a:fld>
            <a:endParaRPr lang="pt-BR"/>
          </a:p>
        </p:txBody>
      </p:sp>
      <p:sp>
        <p:nvSpPr>
          <p:cNvPr id="6" name="Espaço Reservado para Rodapé 5">
            <a:extLst>
              <a:ext uri="{FF2B5EF4-FFF2-40B4-BE49-F238E27FC236}">
                <a16:creationId xmlns:a16="http://schemas.microsoft.com/office/drawing/2014/main" id="{30838843-675F-4985-92F9-0EF7A88DC0D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EEFF9E4-4BBA-4A89-9458-FBF49B533090}"/>
              </a:ext>
            </a:extLst>
          </p:cNvPr>
          <p:cNvSpPr>
            <a:spLocks noGrp="1"/>
          </p:cNvSpPr>
          <p:nvPr>
            <p:ph type="sldNum" sz="quarter" idx="12"/>
          </p:nvPr>
        </p:nvSpPr>
        <p:spPr/>
        <p:txBody>
          <a:bodyPr/>
          <a:lstStyle/>
          <a:p>
            <a:fld id="{1F2B4476-BA99-4007-9FC0-A973D5FC8AB3}" type="slidenum">
              <a:rPr lang="pt-BR" smtClean="0"/>
              <a:t>‹nº›</a:t>
            </a:fld>
            <a:endParaRPr lang="pt-BR"/>
          </a:p>
        </p:txBody>
      </p:sp>
    </p:spTree>
    <p:extLst>
      <p:ext uri="{BB962C8B-B14F-4D97-AF65-F5344CB8AC3E}">
        <p14:creationId xmlns:p14="http://schemas.microsoft.com/office/powerpoint/2010/main" val="3935291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F5D08B5F-D35F-45D7-9DDD-096127D685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41A45268-F2DB-4480-B055-26A41E306A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5FF2C05-3BB4-466D-95C2-EA437D352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93CC5-4E30-4579-8CEC-E28B7DDB1152}" type="datetimeFigureOut">
              <a:rPr lang="pt-BR" smtClean="0"/>
              <a:t>25/11/2019</a:t>
            </a:fld>
            <a:endParaRPr lang="pt-BR"/>
          </a:p>
        </p:txBody>
      </p:sp>
      <p:sp>
        <p:nvSpPr>
          <p:cNvPr id="5" name="Espaço Reservado para Rodapé 4">
            <a:extLst>
              <a:ext uri="{FF2B5EF4-FFF2-40B4-BE49-F238E27FC236}">
                <a16:creationId xmlns:a16="http://schemas.microsoft.com/office/drawing/2014/main" id="{87388F28-F55B-4899-ADA1-38EFDDEC20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8B056285-9BB2-4A9C-8749-2C662B4E49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2B4476-BA99-4007-9FC0-A973D5FC8AB3}" type="slidenum">
              <a:rPr lang="pt-BR" smtClean="0"/>
              <a:t>‹nº›</a:t>
            </a:fld>
            <a:endParaRPr lang="pt-BR"/>
          </a:p>
        </p:txBody>
      </p:sp>
    </p:spTree>
    <p:extLst>
      <p:ext uri="{BB962C8B-B14F-4D97-AF65-F5344CB8AC3E}">
        <p14:creationId xmlns:p14="http://schemas.microsoft.com/office/powerpoint/2010/main" val="2627219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12.w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217.wmf"/><Relationship Id="rId3" Type="http://schemas.openxmlformats.org/officeDocument/2006/relationships/oleObject" Target="../embeddings/oleObject81.bin"/><Relationship Id="rId7" Type="http://schemas.openxmlformats.org/officeDocument/2006/relationships/image" Target="../media/image216.wmf"/><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215.wmf"/><Relationship Id="rId5" Type="http://schemas.openxmlformats.org/officeDocument/2006/relationships/image" Target="../media/image214.wmf"/><Relationship Id="rId4" Type="http://schemas.openxmlformats.org/officeDocument/2006/relationships/image" Target="../media/image213.emf"/><Relationship Id="rId9" Type="http://schemas.openxmlformats.org/officeDocument/2006/relationships/image" Target="../media/image218.png"/></Relationships>
</file>

<file path=ppt/slides/_rels/slide102.xml.rels><?xml version="1.0" encoding="UTF-8" standalone="yes"?>
<Relationships xmlns="http://schemas.openxmlformats.org/package/2006/relationships"><Relationship Id="rId8" Type="http://schemas.openxmlformats.org/officeDocument/2006/relationships/image" Target="../media/image225.wmf"/><Relationship Id="rId3" Type="http://schemas.openxmlformats.org/officeDocument/2006/relationships/image" Target="../media/image220.wmf"/><Relationship Id="rId7" Type="http://schemas.openxmlformats.org/officeDocument/2006/relationships/image" Target="../media/image224.wmf"/><Relationship Id="rId2" Type="http://schemas.openxmlformats.org/officeDocument/2006/relationships/image" Target="../media/image219.png"/><Relationship Id="rId1" Type="http://schemas.openxmlformats.org/officeDocument/2006/relationships/slideLayout" Target="../slideLayouts/slideLayout2.xml"/><Relationship Id="rId6" Type="http://schemas.openxmlformats.org/officeDocument/2006/relationships/image" Target="../media/image223.wmf"/><Relationship Id="rId5" Type="http://schemas.openxmlformats.org/officeDocument/2006/relationships/image" Target="../media/image222.wmf"/><Relationship Id="rId4" Type="http://schemas.openxmlformats.org/officeDocument/2006/relationships/image" Target="../media/image221.wmf"/><Relationship Id="rId9" Type="http://schemas.openxmlformats.org/officeDocument/2006/relationships/image" Target="../media/image22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27.w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28.w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Layout" Target="../slideLayouts/slideLayout2.xml"/><Relationship Id="rId1" Type="http://schemas.openxmlformats.org/officeDocument/2006/relationships/vmlDrawing" Target="../drawings/vmlDrawing28.vml"/><Relationship Id="rId4" Type="http://schemas.openxmlformats.org/officeDocument/2006/relationships/image" Target="../media/image229.wmf"/></Relationships>
</file>

<file path=ppt/slides/_rels/slide107.xml.rels><?xml version="1.0" encoding="UTF-8" standalone="yes"?>
<Relationships xmlns="http://schemas.openxmlformats.org/package/2006/relationships"><Relationship Id="rId3" Type="http://schemas.openxmlformats.org/officeDocument/2006/relationships/image" Target="../media/image231.wmf"/><Relationship Id="rId2" Type="http://schemas.openxmlformats.org/officeDocument/2006/relationships/image" Target="../media/image230.w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33.wmf"/><Relationship Id="rId2" Type="http://schemas.openxmlformats.org/officeDocument/2006/relationships/image" Target="../media/image232.wmf"/><Relationship Id="rId1" Type="http://schemas.openxmlformats.org/officeDocument/2006/relationships/slideLayout" Target="../slideLayouts/slideLayout2.xml"/><Relationship Id="rId5" Type="http://schemas.openxmlformats.org/officeDocument/2006/relationships/image" Target="../media/image235.wmf"/><Relationship Id="rId4" Type="http://schemas.openxmlformats.org/officeDocument/2006/relationships/image" Target="../media/image234.png"/></Relationships>
</file>

<file path=ppt/slides/_rels/slide109.xml.rels><?xml version="1.0" encoding="UTF-8" standalone="yes"?>
<Relationships xmlns="http://schemas.openxmlformats.org/package/2006/relationships"><Relationship Id="rId3" Type="http://schemas.openxmlformats.org/officeDocument/2006/relationships/image" Target="../media/image237.wmf"/><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3" Type="http://schemas.openxmlformats.org/officeDocument/2006/relationships/image" Target="../media/image237.wmf"/><Relationship Id="rId7" Type="http://schemas.openxmlformats.org/officeDocument/2006/relationships/image" Target="../media/image236.png"/><Relationship Id="rId2" Type="http://schemas.openxmlformats.org/officeDocument/2006/relationships/image" Target="../media/image238.wmf"/><Relationship Id="rId1" Type="http://schemas.openxmlformats.org/officeDocument/2006/relationships/slideLayout" Target="../slideLayouts/slideLayout2.xml"/><Relationship Id="rId6" Type="http://schemas.openxmlformats.org/officeDocument/2006/relationships/image" Target="../media/image241.png"/><Relationship Id="rId5" Type="http://schemas.openxmlformats.org/officeDocument/2006/relationships/image" Target="../media/image240.wmf"/><Relationship Id="rId4" Type="http://schemas.openxmlformats.org/officeDocument/2006/relationships/image" Target="../media/image239.png"/></Relationships>
</file>

<file path=ppt/slides/_rels/slide111.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w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w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46.wmf"/><Relationship Id="rId1" Type="http://schemas.openxmlformats.org/officeDocument/2006/relationships/slideLayout" Target="../slideLayouts/slideLayout2.xml"/><Relationship Id="rId5" Type="http://schemas.openxmlformats.org/officeDocument/2006/relationships/image" Target="../media/image242.wmf"/><Relationship Id="rId4" Type="http://schemas.openxmlformats.org/officeDocument/2006/relationships/image" Target="../media/image235.wmf"/></Relationships>
</file>

<file path=ppt/slides/_rels/slide114.xml.rels><?xml version="1.0" encoding="UTF-8" standalone="yes"?>
<Relationships xmlns="http://schemas.openxmlformats.org/package/2006/relationships"><Relationship Id="rId3" Type="http://schemas.openxmlformats.org/officeDocument/2006/relationships/image" Target="../media/image248.wmf"/><Relationship Id="rId2" Type="http://schemas.openxmlformats.org/officeDocument/2006/relationships/image" Target="../media/image247.w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50.wmf"/><Relationship Id="rId2" Type="http://schemas.openxmlformats.org/officeDocument/2006/relationships/image" Target="../media/image249.w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 Id="rId5" Type="http://schemas.openxmlformats.org/officeDocument/2006/relationships/image" Target="../media/image254.png"/><Relationship Id="rId4" Type="http://schemas.openxmlformats.org/officeDocument/2006/relationships/image" Target="../media/image253.wmf"/></Relationships>
</file>

<file path=ppt/slides/_rels/slide117.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wmf"/><Relationship Id="rId1" Type="http://schemas.openxmlformats.org/officeDocument/2006/relationships/slideLayout" Target="../slideLayouts/slideLayout2.xml"/><Relationship Id="rId6" Type="http://schemas.openxmlformats.org/officeDocument/2006/relationships/image" Target="../media/image257.png"/><Relationship Id="rId5" Type="http://schemas.openxmlformats.org/officeDocument/2006/relationships/image" Target="../media/image253.wmf"/><Relationship Id="rId4" Type="http://schemas.openxmlformats.org/officeDocument/2006/relationships/image" Target="../media/image252.png"/></Relationships>
</file>

<file path=ppt/slides/_rels/slide118.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wmf"/><Relationship Id="rId1" Type="http://schemas.openxmlformats.org/officeDocument/2006/relationships/slideLayout" Target="../slideLayouts/slideLayout2.xml"/><Relationship Id="rId5" Type="http://schemas.openxmlformats.org/officeDocument/2006/relationships/image" Target="../media/image261.wmf"/><Relationship Id="rId4" Type="http://schemas.openxmlformats.org/officeDocument/2006/relationships/image" Target="../media/image260.wmf"/></Relationships>
</file>

<file path=ppt/slides/_rels/slide119.xml.rels><?xml version="1.0" encoding="UTF-8" standalone="yes"?>
<Relationships xmlns="http://schemas.openxmlformats.org/package/2006/relationships"><Relationship Id="rId8" Type="http://schemas.openxmlformats.org/officeDocument/2006/relationships/image" Target="../media/image258.wmf"/><Relationship Id="rId3" Type="http://schemas.openxmlformats.org/officeDocument/2006/relationships/image" Target="../media/image263.png"/><Relationship Id="rId7" Type="http://schemas.openxmlformats.org/officeDocument/2006/relationships/image" Target="../media/image261.wmf"/><Relationship Id="rId2" Type="http://schemas.openxmlformats.org/officeDocument/2006/relationships/image" Target="../media/image262.wmf"/><Relationship Id="rId1" Type="http://schemas.openxmlformats.org/officeDocument/2006/relationships/slideLayout" Target="../slideLayouts/slideLayout2.xml"/><Relationship Id="rId6" Type="http://schemas.openxmlformats.org/officeDocument/2006/relationships/image" Target="../media/image266.wmf"/><Relationship Id="rId5" Type="http://schemas.openxmlformats.org/officeDocument/2006/relationships/image" Target="../media/image265.png"/><Relationship Id="rId4" Type="http://schemas.openxmlformats.org/officeDocument/2006/relationships/image" Target="../media/image264.wmf"/><Relationship Id="rId9" Type="http://schemas.openxmlformats.org/officeDocument/2006/relationships/image" Target="../media/image260.wmf"/></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68.w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70.wmf"/><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71.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30.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74.png"/><Relationship Id="rId4" Type="http://schemas.openxmlformats.org/officeDocument/2006/relationships/image" Target="../media/image273.png"/></Relationships>
</file>

<file path=ppt/slides/_rels/slide132.xml.rels><?xml version="1.0" encoding="UTF-8" standalone="yes"?>
<Relationships xmlns="http://schemas.openxmlformats.org/package/2006/relationships"><Relationship Id="rId8" Type="http://schemas.openxmlformats.org/officeDocument/2006/relationships/image" Target="../media/image278.png"/><Relationship Id="rId3" Type="http://schemas.openxmlformats.org/officeDocument/2006/relationships/image" Target="../media/image272.png"/><Relationship Id="rId7" Type="http://schemas.openxmlformats.org/officeDocument/2006/relationships/image" Target="../media/image277.png"/><Relationship Id="rId12" Type="http://schemas.openxmlformats.org/officeDocument/2006/relationships/image" Target="../media/image28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76.png"/><Relationship Id="rId11" Type="http://schemas.openxmlformats.org/officeDocument/2006/relationships/image" Target="../media/image280.png"/><Relationship Id="rId5" Type="http://schemas.openxmlformats.org/officeDocument/2006/relationships/image" Target="../media/image275.png"/><Relationship Id="rId10" Type="http://schemas.openxmlformats.org/officeDocument/2006/relationships/image" Target="../media/image279.png"/><Relationship Id="rId4" Type="http://schemas.openxmlformats.org/officeDocument/2006/relationships/image" Target="../media/image273.png"/><Relationship Id="rId9" Type="http://schemas.openxmlformats.org/officeDocument/2006/relationships/image" Target="../media/image274.png"/></Relationships>
</file>

<file path=ppt/slides/_rels/slide133.xml.rels><?xml version="1.0" encoding="UTF-8" standalone="yes"?>
<Relationships xmlns="http://schemas.openxmlformats.org/package/2006/relationships"><Relationship Id="rId3" Type="http://schemas.openxmlformats.org/officeDocument/2006/relationships/image" Target="../media/image274.png"/><Relationship Id="rId7" Type="http://schemas.openxmlformats.org/officeDocument/2006/relationships/image" Target="../media/image28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84.png"/><Relationship Id="rId5" Type="http://schemas.openxmlformats.org/officeDocument/2006/relationships/image" Target="../media/image283.png"/><Relationship Id="rId4" Type="http://schemas.openxmlformats.org/officeDocument/2006/relationships/image" Target="../media/image282.emf"/></Relationships>
</file>

<file path=ppt/slides/_rels/slide134.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87.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hyperlink" Target="http://pubs.usgs.gov/fs/2004/3091/" TargetMode="External"/><Relationship Id="rId2" Type="http://schemas.openxmlformats.org/officeDocument/2006/relationships/image" Target="../media/image288.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250.wmf"/><Relationship Id="rId2" Type="http://schemas.openxmlformats.org/officeDocument/2006/relationships/image" Target="../media/image249.wm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8" Type="http://schemas.openxmlformats.org/officeDocument/2006/relationships/image" Target="../media/image217.wmf"/><Relationship Id="rId3" Type="http://schemas.openxmlformats.org/officeDocument/2006/relationships/oleObject" Target="../embeddings/oleObject81.bin"/><Relationship Id="rId7" Type="http://schemas.openxmlformats.org/officeDocument/2006/relationships/image" Target="../media/image216.wmf"/><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image" Target="../media/image215.wmf"/><Relationship Id="rId5" Type="http://schemas.openxmlformats.org/officeDocument/2006/relationships/image" Target="../media/image214.wmf"/><Relationship Id="rId4" Type="http://schemas.openxmlformats.org/officeDocument/2006/relationships/image" Target="../media/image213.emf"/><Relationship Id="rId9" Type="http://schemas.openxmlformats.org/officeDocument/2006/relationships/image" Target="../media/image218.png"/></Relationships>
</file>

<file path=ppt/slides/_rels/slide1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image" Target="../media/image291.jpeg"/><Relationship Id="rId1" Type="http://schemas.openxmlformats.org/officeDocument/2006/relationships/slideLayout" Target="../slideLayouts/slideLayout7.xml"/><Relationship Id="rId4" Type="http://schemas.openxmlformats.org/officeDocument/2006/relationships/image" Target="../media/image293.jpeg"/></Relationships>
</file>

<file path=ppt/slides/_rels/slide145.xml.rels><?xml version="1.0" encoding="UTF-8" standalone="yes"?>
<Relationships xmlns="http://schemas.openxmlformats.org/package/2006/relationships"><Relationship Id="rId2" Type="http://schemas.openxmlformats.org/officeDocument/2006/relationships/image" Target="../media/image294.emf"/><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296.emf"/><Relationship Id="rId2" Type="http://schemas.openxmlformats.org/officeDocument/2006/relationships/image" Target="../media/image295.emf"/><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298.emf"/><Relationship Id="rId2" Type="http://schemas.openxmlformats.org/officeDocument/2006/relationships/image" Target="../media/image297.emf"/><Relationship Id="rId1" Type="http://schemas.openxmlformats.org/officeDocument/2006/relationships/slideLayout" Target="../slideLayouts/slideLayout7.xml"/><Relationship Id="rId4" Type="http://schemas.openxmlformats.org/officeDocument/2006/relationships/image" Target="../media/image299.emf"/></Relationships>
</file>

<file path=ppt/slides/_rels/slide148.xml.rels><?xml version="1.0" encoding="UTF-8" standalone="yes"?>
<Relationships xmlns="http://schemas.openxmlformats.org/package/2006/relationships"><Relationship Id="rId3" Type="http://schemas.openxmlformats.org/officeDocument/2006/relationships/image" Target="../media/image301.emf"/><Relationship Id="rId2" Type="http://schemas.openxmlformats.org/officeDocument/2006/relationships/image" Target="../media/image300.png"/><Relationship Id="rId1" Type="http://schemas.openxmlformats.org/officeDocument/2006/relationships/slideLayout" Target="../slideLayouts/slideLayout7.xml"/><Relationship Id="rId5" Type="http://schemas.openxmlformats.org/officeDocument/2006/relationships/image" Target="../media/image303.emf"/><Relationship Id="rId4" Type="http://schemas.openxmlformats.org/officeDocument/2006/relationships/image" Target="../media/image302.emf"/></Relationships>
</file>

<file path=ppt/slides/_rels/slide149.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304.emf"/><Relationship Id="rId2"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56.png"/><Relationship Id="rId5" Type="http://schemas.openxmlformats.org/officeDocument/2006/relationships/image" Target="../media/image255.wmf"/><Relationship Id="rId4" Type="http://schemas.openxmlformats.org/officeDocument/2006/relationships/image" Target="../media/image253.wmf"/></Relationships>
</file>

<file path=ppt/slides/_rels/slide15.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emf"/><Relationship Id="rId5" Type="http://schemas.openxmlformats.org/officeDocument/2006/relationships/oleObject" Target="../embeddings/oleObject2.bin"/><Relationship Id="rId4" Type="http://schemas.openxmlformats.org/officeDocument/2006/relationships/image" Target="../media/image16.emf"/></Relationships>
</file>

<file path=ppt/slides/_rels/slide150.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image" Target="../media/image305.png"/><Relationship Id="rId1" Type="http://schemas.openxmlformats.org/officeDocument/2006/relationships/slideLayout" Target="../slideLayouts/slideLayout7.xml"/><Relationship Id="rId5" Type="http://schemas.openxmlformats.org/officeDocument/2006/relationships/image" Target="../media/image308.jpeg"/><Relationship Id="rId4" Type="http://schemas.openxmlformats.org/officeDocument/2006/relationships/image" Target="../media/image307.jpeg"/></Relationships>
</file>

<file path=ppt/slides/_rels/slide151.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9.emf"/><Relationship Id="rId1" Type="http://schemas.openxmlformats.org/officeDocument/2006/relationships/slideLayout" Target="../slideLayouts/slideLayout7.xml"/><Relationship Id="rId4" Type="http://schemas.openxmlformats.org/officeDocument/2006/relationships/image" Target="../media/image311.emf"/></Relationships>
</file>

<file path=ppt/slides/_rels/slide152.xml.rels><?xml version="1.0" encoding="UTF-8" standalone="yes"?>
<Relationships xmlns="http://schemas.openxmlformats.org/package/2006/relationships"><Relationship Id="rId3" Type="http://schemas.openxmlformats.org/officeDocument/2006/relationships/image" Target="../media/image311.emf"/><Relationship Id="rId2" Type="http://schemas.openxmlformats.org/officeDocument/2006/relationships/image" Target="../media/image309.emf"/><Relationship Id="rId1" Type="http://schemas.openxmlformats.org/officeDocument/2006/relationships/slideLayout" Target="../slideLayouts/slideLayout7.xml"/><Relationship Id="rId4" Type="http://schemas.openxmlformats.org/officeDocument/2006/relationships/image" Target="../media/image312.emf"/></Relationships>
</file>

<file path=ppt/slides/_rels/slide153.xml.rels><?xml version="1.0" encoding="UTF-8" standalone="yes"?>
<Relationships xmlns="http://schemas.openxmlformats.org/package/2006/relationships"><Relationship Id="rId3" Type="http://schemas.openxmlformats.org/officeDocument/2006/relationships/image" Target="../media/image312.emf"/><Relationship Id="rId2" Type="http://schemas.openxmlformats.org/officeDocument/2006/relationships/image" Target="../media/image313.emf"/><Relationship Id="rId1" Type="http://schemas.openxmlformats.org/officeDocument/2006/relationships/slideLayout" Target="../slideLayouts/slideLayout7.xml"/><Relationship Id="rId5" Type="http://schemas.openxmlformats.org/officeDocument/2006/relationships/image" Target="../media/image315.emf"/><Relationship Id="rId4" Type="http://schemas.openxmlformats.org/officeDocument/2006/relationships/image" Target="../media/image314.emf"/></Relationships>
</file>

<file path=ppt/slides/_rels/slide154.xml.rels><?xml version="1.0" encoding="UTF-8" standalone="yes"?>
<Relationships xmlns="http://schemas.openxmlformats.org/package/2006/relationships"><Relationship Id="rId3" Type="http://schemas.openxmlformats.org/officeDocument/2006/relationships/image" Target="../media/image317.emf"/><Relationship Id="rId2" Type="http://schemas.openxmlformats.org/officeDocument/2006/relationships/image" Target="../media/image316.emf"/><Relationship Id="rId1" Type="http://schemas.openxmlformats.org/officeDocument/2006/relationships/slideLayout" Target="../slideLayouts/slideLayout7.xml"/><Relationship Id="rId6" Type="http://schemas.openxmlformats.org/officeDocument/2006/relationships/image" Target="../media/image320.emf"/><Relationship Id="rId5" Type="http://schemas.openxmlformats.org/officeDocument/2006/relationships/image" Target="../media/image319.emf"/><Relationship Id="rId4" Type="http://schemas.openxmlformats.org/officeDocument/2006/relationships/image" Target="../media/image318.emf"/></Relationships>
</file>

<file path=ppt/slides/_rels/slide155.xml.rels><?xml version="1.0" encoding="UTF-8" standalone="yes"?>
<Relationships xmlns="http://schemas.openxmlformats.org/package/2006/relationships"><Relationship Id="rId8" Type="http://schemas.openxmlformats.org/officeDocument/2006/relationships/image" Target="../media/image318.emf"/><Relationship Id="rId3" Type="http://schemas.openxmlformats.org/officeDocument/2006/relationships/image" Target="../media/image321.emf"/><Relationship Id="rId7" Type="http://schemas.openxmlformats.org/officeDocument/2006/relationships/image" Target="../media/image325.emf"/><Relationship Id="rId2" Type="http://schemas.openxmlformats.org/officeDocument/2006/relationships/image" Target="../media/image320.emf"/><Relationship Id="rId1" Type="http://schemas.openxmlformats.org/officeDocument/2006/relationships/slideLayout" Target="../slideLayouts/slideLayout7.xml"/><Relationship Id="rId6" Type="http://schemas.openxmlformats.org/officeDocument/2006/relationships/image" Target="../media/image324.emf"/><Relationship Id="rId5" Type="http://schemas.openxmlformats.org/officeDocument/2006/relationships/image" Target="../media/image323.emf"/><Relationship Id="rId4" Type="http://schemas.openxmlformats.org/officeDocument/2006/relationships/image" Target="../media/image322.emf"/></Relationships>
</file>

<file path=ppt/slides/_rels/slide156.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image" Target="../media/image326.jpeg"/><Relationship Id="rId1" Type="http://schemas.openxmlformats.org/officeDocument/2006/relationships/slideLayout" Target="../slideLayouts/slideLayout7.xml"/><Relationship Id="rId4" Type="http://schemas.openxmlformats.org/officeDocument/2006/relationships/image" Target="../media/image328.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hyperlink" Target="http://martrans.org/eu-mop/library/ITOPF%20-%20Fate%20of%20Spilled%20Oil.htm" TargetMode="External"/><Relationship Id="rId2" Type="http://schemas.openxmlformats.org/officeDocument/2006/relationships/image" Target="../media/image329.gif"/><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332.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hyperlink" Target="https://www.sciencedirect.com/topics/pharmacology-toxicology-and-pharmaceutical-science/endemic-species" TargetMode="External"/><Relationship Id="rId2" Type="http://schemas.openxmlformats.org/officeDocument/2006/relationships/hyperlink" Target="https://www.sciencedirect.com/science/article/pii/S1532045618302990?via%3Dihub#bb0010" TargetMode="External"/><Relationship Id="rId1" Type="http://schemas.openxmlformats.org/officeDocument/2006/relationships/slideLayout" Target="../slideLayouts/slideLayout7.xml"/><Relationship Id="rId6" Type="http://schemas.openxmlformats.org/officeDocument/2006/relationships/image" Target="../media/image334.jpeg"/><Relationship Id="rId5" Type="http://schemas.openxmlformats.org/officeDocument/2006/relationships/image" Target="../media/image333.jpeg"/><Relationship Id="rId4" Type="http://schemas.openxmlformats.org/officeDocument/2006/relationships/hyperlink" Target="https://www.sciencedirect.com/topics/earth-and-planetary-sciences/gulf-of-mexico" TargetMode="External"/></Relationships>
</file>

<file path=ppt/slides/_rels/slide165.xml.rels><?xml version="1.0" encoding="UTF-8" standalone="yes"?>
<Relationships xmlns="http://schemas.openxmlformats.org/package/2006/relationships"><Relationship Id="rId8" Type="http://schemas.openxmlformats.org/officeDocument/2006/relationships/hyperlink" Target="https://www.sciencedirect.com/science/article/pii/S1532045618302990?via%3Dihub#bb0165" TargetMode="External"/><Relationship Id="rId3" Type="http://schemas.openxmlformats.org/officeDocument/2006/relationships/hyperlink" Target="https://www.sciencedirect.com/science/article/pii/S1532045618302990?via%3Dihub#bb0100" TargetMode="External"/><Relationship Id="rId7" Type="http://schemas.openxmlformats.org/officeDocument/2006/relationships/hyperlink" Target="https://www.sciencedirect.com/topics/earth-and-planetary-sciences/low-molecular-weight" TargetMode="External"/><Relationship Id="rId2" Type="http://schemas.openxmlformats.org/officeDocument/2006/relationships/hyperlink" Target="https://www.sciencedirect.com/topics/pharmacology-toxicology-and-pharmaceutical-science/polycyclic-aromatic-hydrocarbon" TargetMode="External"/><Relationship Id="rId1" Type="http://schemas.openxmlformats.org/officeDocument/2006/relationships/slideLayout" Target="../slideLayouts/slideLayout7.xml"/><Relationship Id="rId6" Type="http://schemas.openxmlformats.org/officeDocument/2006/relationships/hyperlink" Target="https://www.sciencedirect.com/topics/earth-and-planetary-sciences/narcosis" TargetMode="External"/><Relationship Id="rId5" Type="http://schemas.openxmlformats.org/officeDocument/2006/relationships/hyperlink" Target="https://www.sciencedirect.com/topics/pharmacology-toxicology-and-pharmaceutical-science/benzene" TargetMode="External"/><Relationship Id="rId10" Type="http://schemas.openxmlformats.org/officeDocument/2006/relationships/hyperlink" Target="https://www.sciencedirect.com/science/article/pii/S1532045618302990?via%3Dihub#bb0460" TargetMode="External"/><Relationship Id="rId4" Type="http://schemas.openxmlformats.org/officeDocument/2006/relationships/hyperlink" Target="https://www.sciencedirect.com/science/article/pii/S1532045618302990?via%3Dihub#bb0380" TargetMode="External"/><Relationship Id="rId9" Type="http://schemas.openxmlformats.org/officeDocument/2006/relationships/hyperlink" Target="https://www.sciencedirect.com/science/article/pii/S1532045618302990?via%3Dihub#bb0160" TargetMode="External"/></Relationships>
</file>

<file path=ppt/slides/_rels/slide166.xml.rels><?xml version="1.0" encoding="UTF-8" standalone="yes"?>
<Relationships xmlns="http://schemas.openxmlformats.org/package/2006/relationships"><Relationship Id="rId2" Type="http://schemas.openxmlformats.org/officeDocument/2006/relationships/image" Target="../media/image335.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33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25.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2.e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24.emf"/><Relationship Id="rId4" Type="http://schemas.openxmlformats.org/officeDocument/2006/relationships/image" Target="../media/image21.emf"/><Relationship Id="rId9" Type="http://schemas.openxmlformats.org/officeDocument/2006/relationships/oleObject" Target="../embeddings/oleObject7.bin"/></Relationships>
</file>

<file path=ppt/slides/_rels/slide170.xml.rels><?xml version="1.0" encoding="UTF-8" standalone="yes"?>
<Relationships xmlns="http://schemas.openxmlformats.org/package/2006/relationships"><Relationship Id="rId2" Type="http://schemas.openxmlformats.org/officeDocument/2006/relationships/image" Target="../media/image339.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40.png"/><Relationship Id="rId1" Type="http://schemas.openxmlformats.org/officeDocument/2006/relationships/slideLayout" Target="../slideLayouts/slideLayout7.xml"/><Relationship Id="rId4" Type="http://schemas.openxmlformats.org/officeDocument/2006/relationships/image" Target="../media/image342.png"/></Relationships>
</file>

<file path=ppt/slides/_rels/slide172.xml.rels><?xml version="1.0" encoding="UTF-8" standalone="yes"?>
<Relationships xmlns="http://schemas.openxmlformats.org/package/2006/relationships"><Relationship Id="rId2" Type="http://schemas.openxmlformats.org/officeDocument/2006/relationships/image" Target="../media/image343.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344.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346.jpeg"/><Relationship Id="rId2" Type="http://schemas.openxmlformats.org/officeDocument/2006/relationships/image" Target="../media/image345.png"/><Relationship Id="rId1" Type="http://schemas.openxmlformats.org/officeDocument/2006/relationships/slideLayout" Target="../slideLayouts/slideLayout7.xml"/><Relationship Id="rId5" Type="http://schemas.openxmlformats.org/officeDocument/2006/relationships/image" Target="../media/image347.jpeg"/><Relationship Id="rId4" Type="http://schemas.openxmlformats.org/officeDocument/2006/relationships/hyperlink" Target="http://www.coppe.ufrj.br/pt-br/planeta-coppe-noticias/noticias/pesquisadores-da-coppe-identificam-subareas-que-aproximam-a" TargetMode="External"/></Relationships>
</file>

<file path=ppt/slides/_rels/slide175.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349.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351.gif"/><Relationship Id="rId2" Type="http://schemas.openxmlformats.org/officeDocument/2006/relationships/image" Target="../media/image350.jpeg"/><Relationship Id="rId1" Type="http://schemas.openxmlformats.org/officeDocument/2006/relationships/slideLayout" Target="../slideLayouts/slideLayout7.xml"/><Relationship Id="rId4" Type="http://schemas.openxmlformats.org/officeDocument/2006/relationships/image" Target="../media/image348.png"/></Relationships>
</file>

<file path=ppt/slides/_rels/slide178.xml.rels><?xml version="1.0" encoding="UTF-8" standalone="yes"?>
<Relationships xmlns="http://schemas.openxmlformats.org/package/2006/relationships"><Relationship Id="rId3" Type="http://schemas.openxmlformats.org/officeDocument/2006/relationships/hyperlink" Target="https://www.sciencedirect.com/science/article/pii/S0025326X17304836" TargetMode="External"/><Relationship Id="rId2" Type="http://schemas.openxmlformats.org/officeDocument/2006/relationships/image" Target="../media/image352.png"/><Relationship Id="rId1" Type="http://schemas.openxmlformats.org/officeDocument/2006/relationships/slideLayout" Target="../slideLayouts/slideLayout7.xml"/><Relationship Id="rId4" Type="http://schemas.openxmlformats.org/officeDocument/2006/relationships/image" Target="../media/image353.png"/></Relationships>
</file>

<file path=ppt/slides/_rels/slide179.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image" Target="../media/image354.png"/><Relationship Id="rId1" Type="http://schemas.openxmlformats.org/officeDocument/2006/relationships/slideLayout" Target="../slideLayouts/slideLayout7.xml"/><Relationship Id="rId4" Type="http://schemas.openxmlformats.org/officeDocument/2006/relationships/image" Target="../media/image35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6.emf"/><Relationship Id="rId4" Type="http://schemas.openxmlformats.org/officeDocument/2006/relationships/oleObject" Target="../embeddings/oleObject9.bin"/></Relationships>
</file>

<file path=ppt/slides/_rels/slide180.xml.rels><?xml version="1.0" encoding="UTF-8" standalone="yes"?>
<Relationships xmlns="http://schemas.openxmlformats.org/package/2006/relationships"><Relationship Id="rId3" Type="http://schemas.openxmlformats.org/officeDocument/2006/relationships/image" Target="../media/image358.jpeg"/><Relationship Id="rId2" Type="http://schemas.openxmlformats.org/officeDocument/2006/relationships/image" Target="../media/image357.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360.jpeg"/><Relationship Id="rId2" Type="http://schemas.openxmlformats.org/officeDocument/2006/relationships/hyperlink" Target="https://g1.globo.com/educacao/universidade/ufba/" TargetMode="Externa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361.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362.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363.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364.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hyperlink" Target="https://www.sciencedirect.com/science/article/pii/S0269749116326811" TargetMode="External"/><Relationship Id="rId2" Type="http://schemas.openxmlformats.org/officeDocument/2006/relationships/image" Target="../media/image365.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36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367.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368.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369.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hyperlink" Target="https://www.sciencedirect.com/topics/earth-and-planetary-sciences/contamination" TargetMode="External"/><Relationship Id="rId2" Type="http://schemas.openxmlformats.org/officeDocument/2006/relationships/image" Target="../media/image370.png"/><Relationship Id="rId1" Type="http://schemas.openxmlformats.org/officeDocument/2006/relationships/slideLayout" Target="../slideLayouts/slideLayout7.xml"/><Relationship Id="rId6" Type="http://schemas.openxmlformats.org/officeDocument/2006/relationships/hyperlink" Target="https://www.sciencedirect.com/topics/earth-and-planetary-sciences/anomaly" TargetMode="External"/><Relationship Id="rId5" Type="http://schemas.openxmlformats.org/officeDocument/2006/relationships/hyperlink" Target="https://www.sciencedirect.com/topics/earth-and-planetary-sciences/mangrove" TargetMode="External"/><Relationship Id="rId4" Type="http://schemas.openxmlformats.org/officeDocument/2006/relationships/hyperlink" Target="https://www.sciencedirect.com/topics/earth-and-planetary-sciences/salt-marsh" TargetMode="External"/></Relationships>
</file>

<file path=ppt/slides/_rels/slide195.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image" Target="../media/image371.jpeg"/><Relationship Id="rId1" Type="http://schemas.openxmlformats.org/officeDocument/2006/relationships/slideLayout" Target="../slideLayouts/slideLayout7.xml"/><Relationship Id="rId4" Type="http://schemas.openxmlformats.org/officeDocument/2006/relationships/image" Target="../media/image373.jpeg"/></Relationships>
</file>

<file path=ppt/slides/_rels/slide196.xml.rels><?xml version="1.0" encoding="UTF-8" standalone="yes"?>
<Relationships xmlns="http://schemas.openxmlformats.org/package/2006/relationships"><Relationship Id="rId3" Type="http://schemas.openxmlformats.org/officeDocument/2006/relationships/hyperlink" Target="https://science.sciencemag.org/content/366/6466/672/tab-pdf" TargetMode="External"/><Relationship Id="rId2" Type="http://schemas.openxmlformats.org/officeDocument/2006/relationships/image" Target="../media/image374.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image" Target="../media/image370.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376.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37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image" Target="../media/image378.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image" Target="../media/image326.jpeg"/><Relationship Id="rId1" Type="http://schemas.openxmlformats.org/officeDocument/2006/relationships/slideLayout" Target="../slideLayouts/slideLayout7.xml"/><Relationship Id="rId4" Type="http://schemas.openxmlformats.org/officeDocument/2006/relationships/image" Target="../media/image328.jpe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381.jpeg"/><Relationship Id="rId2" Type="http://schemas.openxmlformats.org/officeDocument/2006/relationships/image" Target="../media/image380.png"/><Relationship Id="rId1" Type="http://schemas.openxmlformats.org/officeDocument/2006/relationships/slideLayout" Target="../slideLayouts/slideLayout7.xml"/><Relationship Id="rId4" Type="http://schemas.openxmlformats.org/officeDocument/2006/relationships/image" Target="../media/image382.jpeg"/></Relationships>
</file>

<file path=ppt/slides/_rels/slide205.xml.rels><?xml version="1.0" encoding="UTF-8" standalone="yes"?>
<Relationships xmlns="http://schemas.openxmlformats.org/package/2006/relationships"><Relationship Id="rId2" Type="http://schemas.openxmlformats.org/officeDocument/2006/relationships/image" Target="../media/image383.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image" Target="../media/image384.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386.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387.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38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389.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390.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350.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image" Target="../media/image354.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0.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1.bin"/><Relationship Id="rId5" Type="http://schemas.openxmlformats.org/officeDocument/2006/relationships/image" Target="../media/image29.emf"/><Relationship Id="rId4" Type="http://schemas.openxmlformats.org/officeDocument/2006/relationships/oleObject" Target="../embeddings/oleObject10.bin"/></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34.emf"/><Relationship Id="rId5" Type="http://schemas.openxmlformats.org/officeDocument/2006/relationships/oleObject" Target="../embeddings/oleObject13.bin"/><Relationship Id="rId4" Type="http://schemas.openxmlformats.org/officeDocument/2006/relationships/image" Target="../media/image33.emf"/></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image" Target="../media/image34.emf"/><Relationship Id="rId5" Type="http://schemas.openxmlformats.org/officeDocument/2006/relationships/oleObject" Target="../embeddings/oleObject13.bin"/><Relationship Id="rId4" Type="http://schemas.openxmlformats.org/officeDocument/2006/relationships/image" Target="../media/image33.emf"/></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33.emf"/><Relationship Id="rId5" Type="http://schemas.openxmlformats.org/officeDocument/2006/relationships/oleObject" Target="../embeddings/oleObject12.bin"/><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oleObject" Target="../embeddings/oleObject18.bin"/><Relationship Id="rId3" Type="http://schemas.openxmlformats.org/officeDocument/2006/relationships/notesSlide" Target="../notesSlides/notesSlide4.xml"/><Relationship Id="rId7" Type="http://schemas.openxmlformats.org/officeDocument/2006/relationships/oleObject" Target="../embeddings/oleObject15.bin"/><Relationship Id="rId12" Type="http://schemas.openxmlformats.org/officeDocument/2006/relationships/image" Target="../media/image39.e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36.emf"/><Relationship Id="rId11" Type="http://schemas.openxmlformats.org/officeDocument/2006/relationships/oleObject" Target="../embeddings/oleObject17.bin"/><Relationship Id="rId5" Type="http://schemas.openxmlformats.org/officeDocument/2006/relationships/oleObject" Target="../embeddings/oleObject14.bin"/><Relationship Id="rId10" Type="http://schemas.openxmlformats.org/officeDocument/2006/relationships/image" Target="../media/image38.emf"/><Relationship Id="rId4" Type="http://schemas.openxmlformats.org/officeDocument/2006/relationships/image" Target="../media/image43.png"/><Relationship Id="rId9" Type="http://schemas.openxmlformats.org/officeDocument/2006/relationships/oleObject" Target="../embeddings/oleObject16.bin"/><Relationship Id="rId14" Type="http://schemas.openxmlformats.org/officeDocument/2006/relationships/image" Target="../media/image40.emf"/></Relationships>
</file>

<file path=ppt/slides/_rels/slide35.xml.rels><?xml version="1.0" encoding="UTF-8" standalone="yes"?>
<Relationships xmlns="http://schemas.openxmlformats.org/package/2006/relationships"><Relationship Id="rId8" Type="http://schemas.openxmlformats.org/officeDocument/2006/relationships/image" Target="../media/image45.emf"/><Relationship Id="rId13" Type="http://schemas.openxmlformats.org/officeDocument/2006/relationships/oleObject" Target="../embeddings/oleObject22.bin"/><Relationship Id="rId3" Type="http://schemas.openxmlformats.org/officeDocument/2006/relationships/oleObject" Target="../embeddings/oleObject12.bin"/><Relationship Id="rId7" Type="http://schemas.openxmlformats.org/officeDocument/2006/relationships/oleObject" Target="../embeddings/oleObject20.bin"/><Relationship Id="rId12" Type="http://schemas.openxmlformats.org/officeDocument/2006/relationships/image" Target="../media/image34.e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44.emf"/><Relationship Id="rId11" Type="http://schemas.openxmlformats.org/officeDocument/2006/relationships/oleObject" Target="../embeddings/oleObject13.bin"/><Relationship Id="rId5" Type="http://schemas.openxmlformats.org/officeDocument/2006/relationships/oleObject" Target="../embeddings/oleObject19.bin"/><Relationship Id="rId10" Type="http://schemas.openxmlformats.org/officeDocument/2006/relationships/image" Target="../media/image46.emf"/><Relationship Id="rId4" Type="http://schemas.openxmlformats.org/officeDocument/2006/relationships/image" Target="../media/image33.emf"/><Relationship Id="rId9" Type="http://schemas.openxmlformats.org/officeDocument/2006/relationships/oleObject" Target="../embeddings/oleObject21.bin"/><Relationship Id="rId14" Type="http://schemas.openxmlformats.org/officeDocument/2006/relationships/image" Target="../media/image47.emf"/></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oleObject" Target="../embeddings/oleObject23.bin"/><Relationship Id="rId7"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27.png"/><Relationship Id="rId5" Type="http://schemas.openxmlformats.org/officeDocument/2006/relationships/image" Target="../media/image52.png"/><Relationship Id="rId4" Type="http://schemas.openxmlformats.org/officeDocument/2006/relationships/image" Target="../media/image50.emf"/></Relationships>
</file>

<file path=ppt/slides/_rels/slide38.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52.png"/><Relationship Id="rId7"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55.png"/><Relationship Id="rId5" Type="http://schemas.openxmlformats.org/officeDocument/2006/relationships/image" Target="../media/image50.emf"/><Relationship Id="rId10" Type="http://schemas.openxmlformats.org/officeDocument/2006/relationships/image" Target="../media/image54.emf"/><Relationship Id="rId4" Type="http://schemas.openxmlformats.org/officeDocument/2006/relationships/oleObject" Target="../embeddings/oleObject25.bin"/><Relationship Id="rId9" Type="http://schemas.openxmlformats.org/officeDocument/2006/relationships/oleObject" Target="../embeddings/oleObject27.bin"/></Relationships>
</file>

<file path=ppt/slides/_rels/slide39.xml.rels><?xml version="1.0" encoding="UTF-8" standalone="yes"?>
<Relationships xmlns="http://schemas.openxmlformats.org/package/2006/relationships"><Relationship Id="rId8" Type="http://schemas.openxmlformats.org/officeDocument/2006/relationships/image" Target="../media/image58.emf"/><Relationship Id="rId13" Type="http://schemas.openxmlformats.org/officeDocument/2006/relationships/oleObject" Target="../embeddings/oleObject24.bin"/><Relationship Id="rId3" Type="http://schemas.openxmlformats.org/officeDocument/2006/relationships/oleObject" Target="../embeddings/oleObject28.bin"/><Relationship Id="rId7" Type="http://schemas.openxmlformats.org/officeDocument/2006/relationships/oleObject" Target="../embeddings/oleObject30.bin"/><Relationship Id="rId12" Type="http://schemas.openxmlformats.org/officeDocument/2006/relationships/image" Target="../media/image60.e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57.emf"/><Relationship Id="rId11" Type="http://schemas.openxmlformats.org/officeDocument/2006/relationships/oleObject" Target="../embeddings/oleObject32.bin"/><Relationship Id="rId5" Type="http://schemas.openxmlformats.org/officeDocument/2006/relationships/oleObject" Target="../embeddings/oleObject29.bin"/><Relationship Id="rId10" Type="http://schemas.openxmlformats.org/officeDocument/2006/relationships/image" Target="../media/image59.emf"/><Relationship Id="rId4" Type="http://schemas.openxmlformats.org/officeDocument/2006/relationships/image" Target="../media/image56.emf"/><Relationship Id="rId9" Type="http://schemas.openxmlformats.org/officeDocument/2006/relationships/oleObject" Target="../embeddings/oleObject31.bin"/><Relationship Id="rId14" Type="http://schemas.openxmlformats.org/officeDocument/2006/relationships/image" Target="../media/image51.emf"/></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3.png"/><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oleObject" Target="../embeddings/oleObject33.bin"/><Relationship Id="rId7" Type="http://schemas.openxmlformats.org/officeDocument/2006/relationships/oleObject" Target="../embeddings/oleObject35.bin"/><Relationship Id="rId12" Type="http://schemas.openxmlformats.org/officeDocument/2006/relationships/image" Target="../media/image65.e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62.emf"/><Relationship Id="rId11" Type="http://schemas.openxmlformats.org/officeDocument/2006/relationships/oleObject" Target="../embeddings/oleObject37.bin"/><Relationship Id="rId5" Type="http://schemas.openxmlformats.org/officeDocument/2006/relationships/oleObject" Target="../embeddings/oleObject34.bin"/><Relationship Id="rId10" Type="http://schemas.openxmlformats.org/officeDocument/2006/relationships/image" Target="../media/image64.emf"/><Relationship Id="rId4" Type="http://schemas.openxmlformats.org/officeDocument/2006/relationships/image" Target="../media/image58.emf"/><Relationship Id="rId9" Type="http://schemas.openxmlformats.org/officeDocument/2006/relationships/oleObject" Target="../embeddings/oleObject36.bin"/></Relationships>
</file>

<file path=ppt/slides/_rels/slide46.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oleObject" Target="../embeddings/oleObject38.bin"/><Relationship Id="rId7"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68.emf"/><Relationship Id="rId5" Type="http://schemas.openxmlformats.org/officeDocument/2006/relationships/oleObject" Target="../embeddings/oleObject39.bin"/><Relationship Id="rId4" Type="http://schemas.openxmlformats.org/officeDocument/2006/relationships/image" Target="../media/image67.emf"/></Relationships>
</file>

<file path=ppt/slides/_rels/slide48.xml.rels><?xml version="1.0" encoding="UTF-8" standalone="yes"?>
<Relationships xmlns="http://schemas.openxmlformats.org/package/2006/relationships"><Relationship Id="rId8" Type="http://schemas.openxmlformats.org/officeDocument/2006/relationships/image" Target="../media/image70.emf"/><Relationship Id="rId13" Type="http://schemas.openxmlformats.org/officeDocument/2006/relationships/image" Target="../media/image73.emf"/><Relationship Id="rId3" Type="http://schemas.openxmlformats.org/officeDocument/2006/relationships/oleObject" Target="../embeddings/oleObject38.bin"/><Relationship Id="rId7" Type="http://schemas.openxmlformats.org/officeDocument/2006/relationships/oleObject" Target="../embeddings/oleObject41.bin"/><Relationship Id="rId12" Type="http://schemas.openxmlformats.org/officeDocument/2006/relationships/image" Target="../media/image72.e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68.emf"/><Relationship Id="rId11" Type="http://schemas.openxmlformats.org/officeDocument/2006/relationships/oleObject" Target="../embeddings/oleObject43.bin"/><Relationship Id="rId5" Type="http://schemas.openxmlformats.org/officeDocument/2006/relationships/oleObject" Target="../embeddings/oleObject39.bin"/><Relationship Id="rId15" Type="http://schemas.openxmlformats.org/officeDocument/2006/relationships/image" Target="../media/image94.png"/><Relationship Id="rId10" Type="http://schemas.openxmlformats.org/officeDocument/2006/relationships/image" Target="../media/image71.emf"/><Relationship Id="rId4" Type="http://schemas.openxmlformats.org/officeDocument/2006/relationships/image" Target="../media/image67.emf"/><Relationship Id="rId9" Type="http://schemas.openxmlformats.org/officeDocument/2006/relationships/oleObject" Target="../embeddings/oleObject42.bin"/><Relationship Id="rId14" Type="http://schemas.openxmlformats.org/officeDocument/2006/relationships/image" Target="../media/image74.emf"/></Relationships>
</file>

<file path=ppt/slides/_rels/slide49.xml.rels><?xml version="1.0" encoding="UTF-8" standalone="yes"?>
<Relationships xmlns="http://schemas.openxmlformats.org/package/2006/relationships"><Relationship Id="rId8" Type="http://schemas.openxmlformats.org/officeDocument/2006/relationships/image" Target="../media/image77.emf"/><Relationship Id="rId13" Type="http://schemas.openxmlformats.org/officeDocument/2006/relationships/oleObject" Target="../embeddings/oleObject49.bin"/><Relationship Id="rId3" Type="http://schemas.openxmlformats.org/officeDocument/2006/relationships/oleObject" Target="../embeddings/oleObject44.bin"/><Relationship Id="rId7" Type="http://schemas.openxmlformats.org/officeDocument/2006/relationships/oleObject" Target="../embeddings/oleObject46.bin"/><Relationship Id="rId12" Type="http://schemas.openxmlformats.org/officeDocument/2006/relationships/image" Target="../media/image79.emf"/><Relationship Id="rId2" Type="http://schemas.openxmlformats.org/officeDocument/2006/relationships/slideLayout" Target="../slideLayouts/slideLayout2.xml"/><Relationship Id="rId16" Type="http://schemas.openxmlformats.org/officeDocument/2006/relationships/image" Target="../media/image81.emf"/><Relationship Id="rId1" Type="http://schemas.openxmlformats.org/officeDocument/2006/relationships/vmlDrawing" Target="../drawings/vmlDrawing16.vml"/><Relationship Id="rId6" Type="http://schemas.openxmlformats.org/officeDocument/2006/relationships/image" Target="../media/image76.emf"/><Relationship Id="rId11" Type="http://schemas.openxmlformats.org/officeDocument/2006/relationships/oleObject" Target="../embeddings/oleObject48.bin"/><Relationship Id="rId5" Type="http://schemas.openxmlformats.org/officeDocument/2006/relationships/oleObject" Target="../embeddings/oleObject45.bin"/><Relationship Id="rId15" Type="http://schemas.openxmlformats.org/officeDocument/2006/relationships/oleObject" Target="../embeddings/oleObject50.bin"/><Relationship Id="rId10" Type="http://schemas.openxmlformats.org/officeDocument/2006/relationships/image" Target="../media/image78.emf"/><Relationship Id="rId4" Type="http://schemas.openxmlformats.org/officeDocument/2006/relationships/image" Target="../media/image75.emf"/><Relationship Id="rId9" Type="http://schemas.openxmlformats.org/officeDocument/2006/relationships/oleObject" Target="../embeddings/oleObject47.bin"/><Relationship Id="rId14" Type="http://schemas.openxmlformats.org/officeDocument/2006/relationships/image" Target="../media/image80.emf"/></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53.bin"/><Relationship Id="rId13" Type="http://schemas.openxmlformats.org/officeDocument/2006/relationships/image" Target="../media/image60.emf"/><Relationship Id="rId3" Type="http://schemas.openxmlformats.org/officeDocument/2006/relationships/notesSlide" Target="../notesSlides/notesSlide6.xml"/><Relationship Id="rId7" Type="http://schemas.openxmlformats.org/officeDocument/2006/relationships/image" Target="../media/image84.emf"/><Relationship Id="rId12" Type="http://schemas.openxmlformats.org/officeDocument/2006/relationships/oleObject" Target="../embeddings/oleObject55.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52.bin"/><Relationship Id="rId11" Type="http://schemas.openxmlformats.org/officeDocument/2006/relationships/image" Target="../media/image86.emf"/><Relationship Id="rId5" Type="http://schemas.openxmlformats.org/officeDocument/2006/relationships/image" Target="../media/image83.emf"/><Relationship Id="rId10" Type="http://schemas.openxmlformats.org/officeDocument/2006/relationships/oleObject" Target="../embeddings/oleObject54.bin"/><Relationship Id="rId4" Type="http://schemas.openxmlformats.org/officeDocument/2006/relationships/oleObject" Target="../embeddings/oleObject51.bin"/><Relationship Id="rId9" Type="http://schemas.openxmlformats.org/officeDocument/2006/relationships/image" Target="../media/image85.emf"/></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54.bin"/><Relationship Id="rId3" Type="http://schemas.openxmlformats.org/officeDocument/2006/relationships/notesSlide" Target="../notesSlides/notesSlide7.xml"/><Relationship Id="rId7" Type="http://schemas.openxmlformats.org/officeDocument/2006/relationships/image" Target="../media/image88.emf"/><Relationship Id="rId12" Type="http://schemas.openxmlformats.org/officeDocument/2006/relationships/image" Target="../media/image620.png"/><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57.bin"/><Relationship Id="rId11" Type="http://schemas.openxmlformats.org/officeDocument/2006/relationships/image" Target="../media/image84.emf"/><Relationship Id="rId5" Type="http://schemas.openxmlformats.org/officeDocument/2006/relationships/image" Target="../media/image87.emf"/><Relationship Id="rId10" Type="http://schemas.openxmlformats.org/officeDocument/2006/relationships/oleObject" Target="../embeddings/oleObject52.bin"/><Relationship Id="rId4" Type="http://schemas.openxmlformats.org/officeDocument/2006/relationships/oleObject" Target="../embeddings/oleObject56.bin"/><Relationship Id="rId9" Type="http://schemas.openxmlformats.org/officeDocument/2006/relationships/image" Target="../media/image86.emf"/></Relationships>
</file>

<file path=ppt/slides/_rels/slide53.xml.rels><?xml version="1.0" encoding="UTF-8" standalone="yes"?>
<Relationships xmlns="http://schemas.openxmlformats.org/package/2006/relationships"><Relationship Id="rId3" Type="http://schemas.openxmlformats.org/officeDocument/2006/relationships/image" Target="../media/image630.png"/><Relationship Id="rId7" Type="http://schemas.openxmlformats.org/officeDocument/2006/relationships/image" Target="../media/image24.e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58.bin"/><Relationship Id="rId5" Type="http://schemas.openxmlformats.org/officeDocument/2006/relationships/image" Target="../media/image650.png"/><Relationship Id="rId4" Type="http://schemas.openxmlformats.org/officeDocument/2006/relationships/image" Target="../media/image640.png"/></Relationships>
</file>

<file path=ppt/slides/_rels/slide54.xml.rels><?xml version="1.0" encoding="UTF-8" standalone="yes"?>
<Relationships xmlns="http://schemas.openxmlformats.org/package/2006/relationships"><Relationship Id="rId8" Type="http://schemas.openxmlformats.org/officeDocument/2006/relationships/image" Target="../media/image690.png"/><Relationship Id="rId13" Type="http://schemas.openxmlformats.org/officeDocument/2006/relationships/image" Target="../media/image740.png"/><Relationship Id="rId3" Type="http://schemas.openxmlformats.org/officeDocument/2006/relationships/image" Target="../media/image22.png"/><Relationship Id="rId7" Type="http://schemas.openxmlformats.org/officeDocument/2006/relationships/image" Target="../media/image680.png"/><Relationship Id="rId12" Type="http://schemas.openxmlformats.org/officeDocument/2006/relationships/image" Target="../media/image7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70.png"/><Relationship Id="rId11" Type="http://schemas.openxmlformats.org/officeDocument/2006/relationships/image" Target="../media/image720.png"/><Relationship Id="rId5" Type="http://schemas.openxmlformats.org/officeDocument/2006/relationships/image" Target="../media/image660.png"/><Relationship Id="rId10" Type="http://schemas.openxmlformats.org/officeDocument/2006/relationships/image" Target="../media/image710.png"/><Relationship Id="rId4" Type="http://schemas.openxmlformats.org/officeDocument/2006/relationships/image" Target="../media/image23.png"/><Relationship Id="rId9" Type="http://schemas.openxmlformats.org/officeDocument/2006/relationships/image" Target="../media/image89.png"/><Relationship Id="rId14" Type="http://schemas.openxmlformats.org/officeDocument/2006/relationships/image" Target="../media/image750.png"/></Relationships>
</file>

<file path=ppt/slides/_rels/slide55.xml.rels><?xml version="1.0" encoding="UTF-8" standalone="yes"?>
<Relationships xmlns="http://schemas.openxmlformats.org/package/2006/relationships"><Relationship Id="rId8" Type="http://schemas.openxmlformats.org/officeDocument/2006/relationships/image" Target="../media/image800.png"/><Relationship Id="rId3" Type="http://schemas.openxmlformats.org/officeDocument/2006/relationships/image" Target="../media/image760.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90.png"/><Relationship Id="rId5" Type="http://schemas.openxmlformats.org/officeDocument/2006/relationships/image" Target="../media/image780.png"/><Relationship Id="rId4" Type="http://schemas.openxmlformats.org/officeDocument/2006/relationships/image" Target="../media/image770.png"/></Relationships>
</file>

<file path=ppt/slides/_rels/slide5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91.png"/><Relationship Id="rId7"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89.emf"/><Relationship Id="rId5" Type="http://schemas.openxmlformats.org/officeDocument/2006/relationships/oleObject" Target="../embeddings/oleObject59.bin"/><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image" Target="../media/image87.png"/><Relationship Id="rId21" Type="http://schemas.openxmlformats.org/officeDocument/2006/relationships/image" Target="../media/image105.png"/><Relationship Id="rId7" Type="http://schemas.openxmlformats.org/officeDocument/2006/relationships/image" Target="../media/image910.png"/><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image" Target="../media/image86.png"/><Relationship Id="rId16" Type="http://schemas.openxmlformats.org/officeDocument/2006/relationships/image" Target="../media/image100.png"/><Relationship Id="rId20"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0.png"/><Relationship Id="rId15" Type="http://schemas.openxmlformats.org/officeDocument/2006/relationships/image" Target="../media/image99.png"/><Relationship Id="rId10" Type="http://schemas.openxmlformats.org/officeDocument/2006/relationships/image" Target="../media/image940.png"/><Relationship Id="rId19" Type="http://schemas.openxmlformats.org/officeDocument/2006/relationships/image" Target="../media/image103.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s>
</file>

<file path=ppt/slides/_rels/slide5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_rels/slide59.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3.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22.png"/><Relationship Id="rId4" Type="http://schemas.openxmlformats.org/officeDocument/2006/relationships/image" Target="../media/image121.png"/></Relationships>
</file>

<file path=ppt/slides/_rels/slide6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6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64.xml.rels><?xml version="1.0" encoding="UTF-8" standalone="yes"?>
<Relationships xmlns="http://schemas.openxmlformats.org/package/2006/relationships"><Relationship Id="rId8" Type="http://schemas.openxmlformats.org/officeDocument/2006/relationships/image" Target="../media/image134.emf"/><Relationship Id="rId13" Type="http://schemas.openxmlformats.org/officeDocument/2006/relationships/oleObject" Target="../embeddings/oleObject65.bin"/><Relationship Id="rId3" Type="http://schemas.openxmlformats.org/officeDocument/2006/relationships/oleObject" Target="../embeddings/oleObject60.bin"/><Relationship Id="rId7" Type="http://schemas.openxmlformats.org/officeDocument/2006/relationships/oleObject" Target="../embeddings/oleObject62.bin"/><Relationship Id="rId12" Type="http://schemas.openxmlformats.org/officeDocument/2006/relationships/image" Target="../media/image136.emf"/><Relationship Id="rId17" Type="http://schemas.openxmlformats.org/officeDocument/2006/relationships/image" Target="../media/image138.emf"/><Relationship Id="rId2" Type="http://schemas.openxmlformats.org/officeDocument/2006/relationships/slideLayout" Target="../slideLayouts/slideLayout2.xml"/><Relationship Id="rId16" Type="http://schemas.openxmlformats.org/officeDocument/2006/relationships/oleObject" Target="../embeddings/oleObject67.bin"/><Relationship Id="rId1" Type="http://schemas.openxmlformats.org/officeDocument/2006/relationships/vmlDrawing" Target="../drawings/vmlDrawing21.vml"/><Relationship Id="rId6" Type="http://schemas.openxmlformats.org/officeDocument/2006/relationships/image" Target="../media/image133.emf"/><Relationship Id="rId11" Type="http://schemas.openxmlformats.org/officeDocument/2006/relationships/oleObject" Target="../embeddings/oleObject64.bin"/><Relationship Id="rId5" Type="http://schemas.openxmlformats.org/officeDocument/2006/relationships/oleObject" Target="../embeddings/oleObject61.bin"/><Relationship Id="rId15" Type="http://schemas.openxmlformats.org/officeDocument/2006/relationships/oleObject" Target="../embeddings/oleObject66.bin"/><Relationship Id="rId10" Type="http://schemas.openxmlformats.org/officeDocument/2006/relationships/image" Target="../media/image135.emf"/><Relationship Id="rId4" Type="http://schemas.openxmlformats.org/officeDocument/2006/relationships/image" Target="../media/image132.emf"/><Relationship Id="rId9" Type="http://schemas.openxmlformats.org/officeDocument/2006/relationships/oleObject" Target="../embeddings/oleObject63.bin"/><Relationship Id="rId14" Type="http://schemas.openxmlformats.org/officeDocument/2006/relationships/image" Target="../media/image137.emf"/></Relationships>
</file>

<file path=ppt/slides/_rels/slide65.xml.rels><?xml version="1.0" encoding="UTF-8" standalone="yes"?>
<Relationships xmlns="http://schemas.openxmlformats.org/package/2006/relationships"><Relationship Id="rId8" Type="http://schemas.openxmlformats.org/officeDocument/2006/relationships/image" Target="../media/image141.emf"/><Relationship Id="rId3" Type="http://schemas.openxmlformats.org/officeDocument/2006/relationships/oleObject" Target="../embeddings/oleObject68.bin"/><Relationship Id="rId7" Type="http://schemas.openxmlformats.org/officeDocument/2006/relationships/oleObject" Target="../embeddings/oleObject70.bin"/><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140.emf"/><Relationship Id="rId5" Type="http://schemas.openxmlformats.org/officeDocument/2006/relationships/oleObject" Target="../embeddings/oleObject69.bin"/><Relationship Id="rId4" Type="http://schemas.openxmlformats.org/officeDocument/2006/relationships/image" Target="../media/image139.emf"/></Relationships>
</file>

<file path=ppt/slides/_rels/slide6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42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52.emf"/><Relationship Id="rId3" Type="http://schemas.openxmlformats.org/officeDocument/2006/relationships/oleObject" Target="../embeddings/oleObject71.bin"/><Relationship Id="rId7" Type="http://schemas.openxmlformats.org/officeDocument/2006/relationships/oleObject" Target="../embeddings/oleObject73.bin"/><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151.emf"/><Relationship Id="rId5" Type="http://schemas.openxmlformats.org/officeDocument/2006/relationships/oleObject" Target="../embeddings/oleObject72.bin"/><Relationship Id="rId4" Type="http://schemas.openxmlformats.org/officeDocument/2006/relationships/image" Target="../media/image150.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oleObject" Target="../embeddings/oleObject76.bin"/><Relationship Id="rId3" Type="http://schemas.openxmlformats.org/officeDocument/2006/relationships/oleObject" Target="../embeddings/oleObject74.bin"/><Relationship Id="rId7" Type="http://schemas.openxmlformats.org/officeDocument/2006/relationships/image" Target="../media/image154.emf"/><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75.bin"/><Relationship Id="rId5" Type="http://schemas.openxmlformats.org/officeDocument/2006/relationships/image" Target="../media/image156.png"/><Relationship Id="rId4" Type="http://schemas.openxmlformats.org/officeDocument/2006/relationships/image" Target="../media/image153.emf"/><Relationship Id="rId9" Type="http://schemas.openxmlformats.org/officeDocument/2006/relationships/image" Target="../media/image155.emf"/></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58.wmf"/><Relationship Id="rId7" Type="http://schemas.openxmlformats.org/officeDocument/2006/relationships/image" Target="../media/image160.png"/><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157.wmf"/><Relationship Id="rId5" Type="http://schemas.openxmlformats.org/officeDocument/2006/relationships/oleObject" Target="../embeddings/oleObject77.bin"/><Relationship Id="rId4" Type="http://schemas.openxmlformats.org/officeDocument/2006/relationships/image" Target="../media/image159.png"/></Relationships>
</file>

<file path=ppt/slides/_rels/slide81.x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image" Target="../media/image161.wmf"/><Relationship Id="rId1" Type="http://schemas.openxmlformats.org/officeDocument/2006/relationships/slideLayout" Target="../slideLayouts/slideLayout2.xml"/><Relationship Id="rId5" Type="http://schemas.openxmlformats.org/officeDocument/2006/relationships/image" Target="../media/image164.wmf"/><Relationship Id="rId4" Type="http://schemas.openxmlformats.org/officeDocument/2006/relationships/image" Target="../media/image163.wmf"/></Relationships>
</file>

<file path=ppt/slides/_rels/slide82.xml.rels><?xml version="1.0" encoding="UTF-8" standalone="yes"?>
<Relationships xmlns="http://schemas.openxmlformats.org/package/2006/relationships"><Relationship Id="rId2" Type="http://schemas.openxmlformats.org/officeDocument/2006/relationships/image" Target="../media/image165.w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66.wmf"/><Relationship Id="rId7" Type="http://schemas.openxmlformats.org/officeDocument/2006/relationships/image" Target="../media/image170.wmf"/><Relationship Id="rId2" Type="http://schemas.openxmlformats.org/officeDocument/2006/relationships/image" Target="../media/image164.wmf"/><Relationship Id="rId1" Type="http://schemas.openxmlformats.org/officeDocument/2006/relationships/slideLayout" Target="../slideLayouts/slideLayout2.xml"/><Relationship Id="rId6" Type="http://schemas.openxmlformats.org/officeDocument/2006/relationships/image" Target="../media/image169.wmf"/><Relationship Id="rId5" Type="http://schemas.openxmlformats.org/officeDocument/2006/relationships/image" Target="../media/image168.png"/><Relationship Id="rId4" Type="http://schemas.openxmlformats.org/officeDocument/2006/relationships/image" Target="../media/image167.png"/></Relationships>
</file>

<file path=ppt/slides/_rels/slide84.xml.rels><?xml version="1.0" encoding="UTF-8" standalone="yes"?>
<Relationships xmlns="http://schemas.openxmlformats.org/package/2006/relationships"><Relationship Id="rId3" Type="http://schemas.openxmlformats.org/officeDocument/2006/relationships/image" Target="../media/image161.wmf"/><Relationship Id="rId2" Type="http://schemas.openxmlformats.org/officeDocument/2006/relationships/image" Target="../media/image171.wmf"/><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2.wmf"/></Relationships>
</file>

<file path=ppt/slides/_rels/slide8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5" Type="http://schemas.openxmlformats.org/officeDocument/2006/relationships/image" Target="../media/image170.wmf"/><Relationship Id="rId4" Type="http://schemas.openxmlformats.org/officeDocument/2006/relationships/image" Target="../media/image176.wmf"/></Relationships>
</file>

<file path=ppt/slides/_rels/slide86.xml.rels><?xml version="1.0" encoding="UTF-8" standalone="yes"?>
<Relationships xmlns="http://schemas.openxmlformats.org/package/2006/relationships"><Relationship Id="rId3" Type="http://schemas.openxmlformats.org/officeDocument/2006/relationships/image" Target="../media/image177.wmf"/><Relationship Id="rId7" Type="http://schemas.openxmlformats.org/officeDocument/2006/relationships/image" Target="../media/image18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0.wmf"/><Relationship Id="rId5" Type="http://schemas.openxmlformats.org/officeDocument/2006/relationships/image" Target="../media/image179.wmf"/><Relationship Id="rId4" Type="http://schemas.openxmlformats.org/officeDocument/2006/relationships/image" Target="../media/image178.png"/></Relationships>
</file>

<file path=ppt/slides/_rels/slide87.xml.rels><?xml version="1.0" encoding="UTF-8" standalone="yes"?>
<Relationships xmlns="http://schemas.openxmlformats.org/package/2006/relationships"><Relationship Id="rId8" Type="http://schemas.openxmlformats.org/officeDocument/2006/relationships/image" Target="../media/image183.emf"/><Relationship Id="rId3" Type="http://schemas.openxmlformats.org/officeDocument/2006/relationships/oleObject" Target="../embeddings/oleObject59.bin"/><Relationship Id="rId7" Type="http://schemas.openxmlformats.org/officeDocument/2006/relationships/oleObject" Target="../embeddings/oleObject79.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182.emf"/><Relationship Id="rId5" Type="http://schemas.openxmlformats.org/officeDocument/2006/relationships/oleObject" Target="../embeddings/oleObject78.bin"/><Relationship Id="rId10" Type="http://schemas.openxmlformats.org/officeDocument/2006/relationships/image" Target="../media/image184.emf"/><Relationship Id="rId4" Type="http://schemas.openxmlformats.org/officeDocument/2006/relationships/image" Target="../media/image89.emf"/><Relationship Id="rId9" Type="http://schemas.openxmlformats.org/officeDocument/2006/relationships/oleObject" Target="../embeddings/oleObject80.bin"/></Relationships>
</file>

<file path=ppt/slides/_rels/slide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87.wmf"/><Relationship Id="rId2" Type="http://schemas.openxmlformats.org/officeDocument/2006/relationships/image" Target="../media/image186.wmf"/><Relationship Id="rId1" Type="http://schemas.openxmlformats.org/officeDocument/2006/relationships/slideLayout" Target="../slideLayouts/slideLayout2.xml"/><Relationship Id="rId4" Type="http://schemas.openxmlformats.org/officeDocument/2006/relationships/image" Target="../media/image188.wmf"/></Relationships>
</file>

<file path=ppt/slides/_rels/slide93.xml.rels><?xml version="1.0" encoding="UTF-8" standalone="yes"?>
<Relationships xmlns="http://schemas.openxmlformats.org/package/2006/relationships"><Relationship Id="rId3" Type="http://schemas.openxmlformats.org/officeDocument/2006/relationships/image" Target="../media/image190.wmf"/><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93.wmf"/><Relationship Id="rId5" Type="http://schemas.openxmlformats.org/officeDocument/2006/relationships/image" Target="../media/image192.png"/><Relationship Id="rId4" Type="http://schemas.openxmlformats.org/officeDocument/2006/relationships/image" Target="../media/image191.wmf"/></Relationships>
</file>

<file path=ppt/slides/_rels/slide94.xml.rels><?xml version="1.0" encoding="UTF-8" standalone="yes"?>
<Relationships xmlns="http://schemas.openxmlformats.org/package/2006/relationships"><Relationship Id="rId3" Type="http://schemas.openxmlformats.org/officeDocument/2006/relationships/image" Target="../media/image195.png"/><Relationship Id="rId7" Type="http://schemas.openxmlformats.org/officeDocument/2006/relationships/image" Target="../media/image199.wmf"/><Relationship Id="rId2" Type="http://schemas.openxmlformats.org/officeDocument/2006/relationships/image" Target="../media/image194.wmf"/><Relationship Id="rId1" Type="http://schemas.openxmlformats.org/officeDocument/2006/relationships/slideLayout" Target="../slideLayouts/slideLayout2.xml"/><Relationship Id="rId6" Type="http://schemas.openxmlformats.org/officeDocument/2006/relationships/image" Target="../media/image198.wmf"/><Relationship Id="rId5" Type="http://schemas.openxmlformats.org/officeDocument/2006/relationships/image" Target="../media/image197.png"/><Relationship Id="rId4" Type="http://schemas.openxmlformats.org/officeDocument/2006/relationships/image" Target="../media/image196.wmf"/></Relationships>
</file>

<file path=ppt/slides/_rels/slide9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wmf"/><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203.wmf"/><Relationship Id="rId4" Type="http://schemas.openxmlformats.org/officeDocument/2006/relationships/image" Target="../media/image202.png"/></Relationships>
</file>

<file path=ppt/slides/_rels/slide96.xml.rels><?xml version="1.0" encoding="UTF-8" standalone="yes"?>
<Relationships xmlns="http://schemas.openxmlformats.org/package/2006/relationships"><Relationship Id="rId2" Type="http://schemas.openxmlformats.org/officeDocument/2006/relationships/image" Target="../media/image205.w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07.wmf"/><Relationship Id="rId2" Type="http://schemas.openxmlformats.org/officeDocument/2006/relationships/image" Target="../media/image206.png"/><Relationship Id="rId1" Type="http://schemas.openxmlformats.org/officeDocument/2006/relationships/slideLayout" Target="../slideLayouts/slideLayout2.xml"/><Relationship Id="rId4" Type="http://schemas.openxmlformats.org/officeDocument/2006/relationships/image" Target="../media/image208.w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09.wmf"/><Relationship Id="rId2" Type="http://schemas.openxmlformats.org/officeDocument/2006/relationships/image" Target="../media/image204.png"/><Relationship Id="rId1" Type="http://schemas.openxmlformats.org/officeDocument/2006/relationships/slideLayout" Target="../slideLayouts/slideLayout2.xml"/><Relationship Id="rId5" Type="http://schemas.openxmlformats.org/officeDocument/2006/relationships/image" Target="../media/image211.png"/><Relationship Id="rId4" Type="http://schemas.openxmlformats.org/officeDocument/2006/relationships/image" Target="../media/image2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1500" y="1166813"/>
            <a:ext cx="8826500" cy="1081088"/>
          </a:xfrm>
        </p:spPr>
        <p:txBody>
          <a:bodyPr/>
          <a:lstStyle/>
          <a:p>
            <a:r>
              <a:rPr lang="en-US" dirty="0"/>
              <a:t>QFL1604 – </a:t>
            </a:r>
            <a:r>
              <a:rPr lang="en-US" dirty="0" err="1"/>
              <a:t>Química</a:t>
            </a:r>
            <a:r>
              <a:rPr lang="en-US" dirty="0"/>
              <a:t> Ambiental II</a:t>
            </a:r>
          </a:p>
        </p:txBody>
      </p:sp>
      <p:sp>
        <p:nvSpPr>
          <p:cNvPr id="3" name="Subtitle 2"/>
          <p:cNvSpPr>
            <a:spLocks noGrp="1"/>
          </p:cNvSpPr>
          <p:nvPr>
            <p:ph type="subTitle" idx="1"/>
          </p:nvPr>
        </p:nvSpPr>
        <p:spPr>
          <a:xfrm>
            <a:off x="1841500" y="4813300"/>
            <a:ext cx="8826500" cy="533400"/>
          </a:xfrm>
        </p:spPr>
        <p:txBody>
          <a:bodyPr>
            <a:normAutofit/>
          </a:bodyPr>
          <a:lstStyle/>
          <a:p>
            <a:r>
              <a:rPr lang="en-US" sz="2000" dirty="0"/>
              <a:t>Prof. Pedro Vidinha</a:t>
            </a:r>
          </a:p>
        </p:txBody>
      </p:sp>
      <p:sp>
        <p:nvSpPr>
          <p:cNvPr id="4" name="Title 1"/>
          <p:cNvSpPr txBox="1">
            <a:spLocks/>
          </p:cNvSpPr>
          <p:nvPr/>
        </p:nvSpPr>
        <p:spPr>
          <a:xfrm>
            <a:off x="1841500" y="2817813"/>
            <a:ext cx="8826500" cy="108108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baseline="0">
                <a:solidFill>
                  <a:schemeClr val="tx1"/>
                </a:solidFill>
                <a:latin typeface="+mj-lt"/>
                <a:ea typeface="+mj-ea"/>
                <a:cs typeface="+mj-cs"/>
              </a:defRPr>
            </a:lvl1pPr>
          </a:lstStyle>
          <a:p>
            <a:r>
              <a:rPr lang="en-US" sz="2800" i="1" dirty="0"/>
              <a:t>Parte II –	</a:t>
            </a:r>
            <a:r>
              <a:rPr lang="en-US" sz="2800" i="1" dirty="0" err="1"/>
              <a:t>Distribuição</a:t>
            </a:r>
            <a:r>
              <a:rPr lang="en-US" sz="2800" i="1" dirty="0"/>
              <a:t> de </a:t>
            </a:r>
            <a:r>
              <a:rPr lang="en-US" sz="2800" i="1" dirty="0" err="1"/>
              <a:t>Espécies</a:t>
            </a:r>
            <a:r>
              <a:rPr lang="en-US" sz="2800" i="1" dirty="0"/>
              <a:t> no</a:t>
            </a:r>
            <a:br>
              <a:rPr lang="en-US" sz="2800" i="1" dirty="0"/>
            </a:br>
            <a:r>
              <a:rPr lang="en-US" sz="2800" i="1" dirty="0"/>
              <a:t>		</a:t>
            </a:r>
            <a:r>
              <a:rPr lang="en-US" sz="2800" i="1" dirty="0" err="1"/>
              <a:t>Meio</a:t>
            </a:r>
            <a:r>
              <a:rPr lang="en-US" sz="2800" i="1" dirty="0"/>
              <a:t> </a:t>
            </a:r>
            <a:r>
              <a:rPr lang="en-US" sz="2800" i="1" dirty="0" err="1"/>
              <a:t>Ambiente</a:t>
            </a:r>
            <a:endParaRPr lang="en-US" sz="2800" i="1" dirty="0"/>
          </a:p>
        </p:txBody>
      </p:sp>
      <p:sp>
        <p:nvSpPr>
          <p:cNvPr id="6" name="Subtitle 2"/>
          <p:cNvSpPr txBox="1">
            <a:spLocks/>
          </p:cNvSpPr>
          <p:nvPr/>
        </p:nvSpPr>
        <p:spPr>
          <a:xfrm>
            <a:off x="1841500" y="5461000"/>
            <a:ext cx="8826500" cy="5334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400" i="0" kern="1200">
                <a:solidFill>
                  <a:schemeClr val="tx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800" dirty="0"/>
              <a:t>pvidinha@iq.usp.br</a:t>
            </a:r>
          </a:p>
        </p:txBody>
      </p:sp>
      <p:sp>
        <p:nvSpPr>
          <p:cNvPr id="7" name="Subtitle 2"/>
          <p:cNvSpPr txBox="1">
            <a:spLocks/>
          </p:cNvSpPr>
          <p:nvPr/>
        </p:nvSpPr>
        <p:spPr>
          <a:xfrm>
            <a:off x="1841500" y="6616700"/>
            <a:ext cx="8826500" cy="2413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400" i="0" kern="1200">
                <a:solidFill>
                  <a:schemeClr val="tx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800" i="1" dirty="0" err="1"/>
              <a:t>Última</a:t>
            </a:r>
            <a:r>
              <a:rPr lang="en-US" sz="800" i="1" dirty="0"/>
              <a:t> </a:t>
            </a:r>
            <a:r>
              <a:rPr lang="en-US" sz="800" i="1" dirty="0" err="1"/>
              <a:t>Atualização</a:t>
            </a:r>
            <a:r>
              <a:rPr lang="en-US" sz="800" i="1" dirty="0"/>
              <a:t>: 19/03/2015</a:t>
            </a:r>
          </a:p>
        </p:txBody>
      </p:sp>
    </p:spTree>
    <p:extLst>
      <p:ext uri="{BB962C8B-B14F-4D97-AF65-F5344CB8AC3E}">
        <p14:creationId xmlns:p14="http://schemas.microsoft.com/office/powerpoint/2010/main" val="360442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376" y="-1"/>
            <a:ext cx="8810623" cy="723901"/>
          </a:xfrm>
        </p:spPr>
        <p:txBody>
          <a:bodyPr>
            <a:noAutofit/>
          </a:bodyPr>
          <a:lstStyle/>
          <a:p>
            <a:endParaRPr lang="en-US" dirty="0"/>
          </a:p>
        </p:txBody>
      </p:sp>
      <p:sp>
        <p:nvSpPr>
          <p:cNvPr id="4" name="Footer Placeholder 3"/>
          <p:cNvSpPr>
            <a:spLocks noGrp="1"/>
          </p:cNvSpPr>
          <p:nvPr>
            <p:ph type="ftr" sz="quarter" idx="11"/>
          </p:nvPr>
        </p:nvSpPr>
        <p:spPr/>
        <p:txBody>
          <a:bodyPr/>
          <a:lstStyle/>
          <a:p>
            <a:r>
              <a:rPr lang="en-US" dirty="0"/>
              <a:t> Pedro Vidinha</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10</a:t>
            </a:fld>
            <a:endParaRPr lang="en-US" dirty="0"/>
          </a:p>
        </p:txBody>
      </p:sp>
      <p:sp>
        <p:nvSpPr>
          <p:cNvPr id="6" name="TextBox 5"/>
          <p:cNvSpPr txBox="1"/>
          <p:nvPr/>
        </p:nvSpPr>
        <p:spPr>
          <a:xfrm>
            <a:off x="2362200" y="1257300"/>
            <a:ext cx="7645400" cy="3340100"/>
          </a:xfrm>
          <a:prstGeom prst="rect">
            <a:avLst/>
          </a:prstGeom>
        </p:spPr>
        <p:txBody>
          <a:bodyPr vert="horz" wrap="none" lIns="91440" tIns="45720" rIns="91440" bIns="45720" rtlCol="0">
            <a:normAutofit/>
          </a:bodyPr>
          <a:lstStyle/>
          <a:p>
            <a:endParaRPr lang="en-US" sz="2000" dirty="0"/>
          </a:p>
        </p:txBody>
      </p:sp>
      <p:sp>
        <p:nvSpPr>
          <p:cNvPr id="7" name="TextBox 6"/>
          <p:cNvSpPr txBox="1"/>
          <p:nvPr/>
        </p:nvSpPr>
        <p:spPr>
          <a:xfrm>
            <a:off x="3864445" y="2311400"/>
            <a:ext cx="4932775" cy="2429933"/>
          </a:xfrm>
          <a:prstGeom prst="rect">
            <a:avLst/>
          </a:prstGeom>
          <a:solidFill>
            <a:srgbClr val="457EC3">
              <a:alpha val="20000"/>
            </a:srgbClr>
          </a:solidFill>
        </p:spPr>
        <p:txBody>
          <a:bodyPr vert="horz" wrap="none" lIns="91440" tIns="45720" rIns="91440" bIns="45720" rtlCol="0" anchor="ctr" anchorCtr="1">
            <a:normAutofit/>
          </a:bodyPr>
          <a:lstStyle/>
          <a:p>
            <a:pPr algn="ctr"/>
            <a:r>
              <a:rPr lang="pt-BR" sz="3200" b="1" dirty="0">
                <a:cs typeface="Arial" pitchFamily="34" charset="0"/>
              </a:rPr>
              <a:t>Interações</a:t>
            </a:r>
          </a:p>
          <a:p>
            <a:pPr algn="ctr"/>
            <a:r>
              <a:rPr lang="pt-BR" sz="3200" b="1" dirty="0">
                <a:cs typeface="Arial" pitchFamily="34" charset="0"/>
              </a:rPr>
              <a:t>Intermoleculares</a:t>
            </a:r>
          </a:p>
        </p:txBody>
      </p:sp>
    </p:spTree>
    <p:extLst>
      <p:ext uri="{BB962C8B-B14F-4D97-AF65-F5344CB8AC3E}">
        <p14:creationId xmlns:p14="http://schemas.microsoft.com/office/powerpoint/2010/main" val="40014007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92076"/>
          </a:xfrm>
        </p:spPr>
        <p:txBody>
          <a:bodyPr>
            <a:normAutofit fontScale="90000"/>
          </a:bodyPr>
          <a:lstStyle/>
          <a:p>
            <a:r>
              <a:rPr lang="en-US" dirty="0" err="1"/>
              <a:t>Constantes</a:t>
            </a:r>
            <a:r>
              <a:rPr lang="en-US" dirty="0"/>
              <a:t> de </a:t>
            </a:r>
            <a:r>
              <a:rPr lang="en-US" dirty="0" err="1"/>
              <a:t>Partição</a:t>
            </a:r>
            <a:r>
              <a:rPr lang="en-US" dirty="0"/>
              <a:t> </a:t>
            </a:r>
            <a:r>
              <a:rPr lang="en-US" dirty="0" err="1"/>
              <a:t>Solvente-Água</a:t>
            </a:r>
            <a:endParaRPr lang="en-US" dirty="0"/>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100</a:t>
            </a:fld>
            <a:endParaRPr lang="en-US"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rot="5400000">
            <a:off x="3421416" y="-452507"/>
            <a:ext cx="5496101" cy="8010511"/>
          </a:xfrm>
          <a:prstGeom prst="rect">
            <a:avLst/>
          </a:prstGeom>
          <a:noFill/>
        </p:spPr>
      </p:pic>
      <p:sp>
        <p:nvSpPr>
          <p:cNvPr id="7"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p:spTree>
    <p:extLst>
      <p:ext uri="{BB962C8B-B14F-4D97-AF65-F5344CB8AC3E}">
        <p14:creationId xmlns:p14="http://schemas.microsoft.com/office/powerpoint/2010/main" val="26532678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7418"/>
            <a:ext cx="10515600" cy="543569"/>
          </a:xfrm>
        </p:spPr>
        <p:txBody>
          <a:bodyPr>
            <a:normAutofit fontScale="90000"/>
          </a:bodyPr>
          <a:lstStyle/>
          <a:p>
            <a:r>
              <a:rPr lang="en-US" dirty="0" err="1"/>
              <a:t>Partição</a:t>
            </a:r>
            <a:r>
              <a:rPr lang="en-US" dirty="0"/>
              <a:t> n-</a:t>
            </a:r>
            <a:r>
              <a:rPr lang="en-US" dirty="0" err="1"/>
              <a:t>octanol</a:t>
            </a:r>
            <a:r>
              <a:rPr lang="en-US" dirty="0"/>
              <a:t> – </a:t>
            </a:r>
            <a:r>
              <a:rPr lang="en-US" dirty="0" err="1"/>
              <a:t>água</a:t>
            </a:r>
            <a:r>
              <a:rPr lang="en-US" dirty="0"/>
              <a:t> (Log P)</a:t>
            </a:r>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101</a:t>
            </a:fld>
            <a:endParaRPr lang="en-US" dirty="0"/>
          </a:p>
        </p:txBody>
      </p:sp>
      <p:sp>
        <p:nvSpPr>
          <p:cNvPr id="6" name="Text Box 19"/>
          <p:cNvSpPr txBox="1">
            <a:spLocks noChangeArrowheads="1"/>
          </p:cNvSpPr>
          <p:nvPr/>
        </p:nvSpPr>
        <p:spPr bwMode="auto">
          <a:xfrm>
            <a:off x="1719607" y="919603"/>
            <a:ext cx="771331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Quando o solvente é </a:t>
            </a:r>
            <a:r>
              <a:rPr lang="pt-BR" sz="1800" dirty="0" err="1"/>
              <a:t>n-octanol</a:t>
            </a:r>
            <a:r>
              <a:rPr lang="pt-BR" sz="1800" dirty="0"/>
              <a:t>, a constante de equilíbrio é chamada de </a:t>
            </a:r>
            <a:r>
              <a:rPr lang="pt-BR" sz="1800" dirty="0" err="1"/>
              <a:t>P</a:t>
            </a:r>
            <a:r>
              <a:rPr lang="pt-BR" sz="1800" dirty="0"/>
              <a:t>:</a:t>
            </a:r>
          </a:p>
        </p:txBody>
      </p:sp>
      <p:graphicFrame>
        <p:nvGraphicFramePr>
          <p:cNvPr id="7" name="Object 2"/>
          <p:cNvGraphicFramePr>
            <a:graphicFrameLocks noChangeAspect="1"/>
          </p:cNvGraphicFramePr>
          <p:nvPr/>
        </p:nvGraphicFramePr>
        <p:xfrm>
          <a:off x="2100525" y="1506704"/>
          <a:ext cx="4572000" cy="896938"/>
        </p:xfrm>
        <a:graphic>
          <a:graphicData uri="http://schemas.openxmlformats.org/presentationml/2006/ole">
            <mc:AlternateContent xmlns:mc="http://schemas.openxmlformats.org/markup-compatibility/2006">
              <mc:Choice xmlns:v="urn:schemas-microsoft-com:vml" Requires="v">
                <p:oleObj spid="_x0000_s32821" name="Equation" r:id="rId3" imgW="2120900" imgH="431800" progId="Equation.3">
                  <p:embed/>
                </p:oleObj>
              </mc:Choice>
              <mc:Fallback>
                <p:oleObj name="Equation" r:id="rId3" imgW="2120900" imgH="431800" progId="Equation.3">
                  <p:embed/>
                  <p:pic>
                    <p:nvPicPr>
                      <p:cNvPr id="7" name="Object 2"/>
                      <p:cNvPicPr>
                        <a:picLocks noChangeAspect="1" noChangeArrowheads="1"/>
                      </p:cNvPicPr>
                      <p:nvPr/>
                    </p:nvPicPr>
                    <p:blipFill>
                      <a:blip r:embed="rId4"/>
                      <a:srcRect/>
                      <a:stretch>
                        <a:fillRect/>
                      </a:stretch>
                    </p:blipFill>
                    <p:spPr bwMode="auto">
                      <a:xfrm>
                        <a:off x="2100525" y="1506704"/>
                        <a:ext cx="4572000" cy="896938"/>
                      </a:xfrm>
                      <a:prstGeom prst="rect">
                        <a:avLst/>
                      </a:prstGeom>
                      <a:noFill/>
                      <a:ln>
                        <a:noFill/>
                      </a:ln>
                    </p:spPr>
                  </p:pic>
                </p:oleObj>
              </mc:Fallback>
            </mc:AlternateContent>
          </a:graphicData>
        </a:graphic>
      </p:graphicFrame>
      <p:sp>
        <p:nvSpPr>
          <p:cNvPr id="8" name="Text Box 4"/>
          <p:cNvSpPr txBox="1">
            <a:spLocks noChangeArrowheads="1"/>
          </p:cNvSpPr>
          <p:nvPr/>
        </p:nvSpPr>
        <p:spPr bwMode="auto">
          <a:xfrm>
            <a:off x="1908175" y="3263918"/>
            <a:ext cx="8610600" cy="192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sz="2000" dirty="0">
                <a:latin typeface="Times New Roman" charset="0"/>
              </a:rPr>
              <a:t> n-</a:t>
            </a:r>
            <a:r>
              <a:rPr lang="en-US" sz="2000" dirty="0" err="1">
                <a:latin typeface="Times New Roman" charset="0"/>
              </a:rPr>
              <a:t>octanol</a:t>
            </a:r>
            <a:r>
              <a:rPr lang="en-US" sz="2000" dirty="0">
                <a:latin typeface="Times New Roman" charset="0"/>
              </a:rPr>
              <a:t> </a:t>
            </a:r>
            <a:r>
              <a:rPr lang="en-US" sz="2000" dirty="0" err="1">
                <a:latin typeface="Times New Roman" charset="0"/>
              </a:rPr>
              <a:t>é</a:t>
            </a:r>
            <a:r>
              <a:rPr lang="en-US" sz="2000" dirty="0">
                <a:latin typeface="Times New Roman" charset="0"/>
              </a:rPr>
              <a:t> “</a:t>
            </a:r>
            <a:r>
              <a:rPr lang="en-US" sz="2000" dirty="0" err="1">
                <a:latin typeface="Times New Roman" charset="0"/>
              </a:rPr>
              <a:t>anfifílico</a:t>
            </a:r>
            <a:r>
              <a:rPr lang="en-US" sz="2000" dirty="0">
                <a:latin typeface="Times New Roman" charset="0"/>
              </a:rPr>
              <a:t>” = </a:t>
            </a:r>
            <a:r>
              <a:rPr lang="en-US" sz="2000" dirty="0" err="1">
                <a:latin typeface="Times New Roman" charset="0"/>
              </a:rPr>
              <a:t>grande</a:t>
            </a:r>
            <a:r>
              <a:rPr lang="en-US" sz="2000" dirty="0">
                <a:latin typeface="Times New Roman" charset="0"/>
              </a:rPr>
              <a:t> </a:t>
            </a:r>
            <a:r>
              <a:rPr lang="en-US" sz="2000" dirty="0" err="1">
                <a:latin typeface="Times New Roman" charset="0"/>
              </a:rPr>
              <a:t>número</a:t>
            </a:r>
            <a:r>
              <a:rPr lang="en-US" sz="2000" dirty="0">
                <a:latin typeface="Times New Roman" charset="0"/>
              </a:rPr>
              <a:t> e </a:t>
            </a:r>
            <a:r>
              <a:rPr lang="en-US" sz="2000" dirty="0" err="1">
                <a:latin typeface="Times New Roman" charset="0"/>
              </a:rPr>
              <a:t>diversos</a:t>
            </a:r>
            <a:r>
              <a:rPr lang="en-US" sz="2000" dirty="0">
                <a:latin typeface="Times New Roman" charset="0"/>
              </a:rPr>
              <a:t> </a:t>
            </a:r>
            <a:r>
              <a:rPr lang="en-US" sz="2000" dirty="0" err="1">
                <a:latin typeface="Times New Roman" charset="0"/>
              </a:rPr>
              <a:t>tipos</a:t>
            </a:r>
            <a:r>
              <a:rPr lang="en-US" sz="2000" dirty="0">
                <a:latin typeface="Times New Roman" charset="0"/>
              </a:rPr>
              <a:t> de </a:t>
            </a:r>
            <a:r>
              <a:rPr lang="en-US" sz="2000" dirty="0" err="1">
                <a:latin typeface="Times New Roman" charset="0"/>
              </a:rPr>
              <a:t>compostos</a:t>
            </a:r>
            <a:r>
              <a:rPr lang="en-US" sz="2000" dirty="0">
                <a:latin typeface="Times New Roman" charset="0"/>
              </a:rPr>
              <a:t> </a:t>
            </a:r>
            <a:r>
              <a:rPr lang="en-US" sz="2000" dirty="0" err="1">
                <a:latin typeface="Times New Roman" charset="0"/>
              </a:rPr>
              <a:t>mensuráveis</a:t>
            </a:r>
            <a:r>
              <a:rPr lang="en-US" sz="2000" dirty="0">
                <a:latin typeface="Times New Roman" charset="0"/>
              </a:rPr>
              <a:t>.</a:t>
            </a:r>
          </a:p>
          <a:p>
            <a:pPr>
              <a:buFontTx/>
              <a:buChar char="•"/>
            </a:pPr>
            <a:endParaRPr lang="en-US" sz="2000" dirty="0">
              <a:latin typeface="Times New Roman" charset="0"/>
            </a:endParaRPr>
          </a:p>
          <a:p>
            <a:pPr>
              <a:buFontTx/>
              <a:buChar char="•"/>
            </a:pPr>
            <a:r>
              <a:rPr lang="en-US" sz="2000" dirty="0">
                <a:latin typeface="Times New Roman" charset="0"/>
              </a:rPr>
              <a:t> </a:t>
            </a:r>
            <a:r>
              <a:rPr lang="en-US" sz="2000" dirty="0" err="1">
                <a:latin typeface="Times New Roman" charset="0"/>
              </a:rPr>
              <a:t>grande</a:t>
            </a:r>
            <a:r>
              <a:rPr lang="en-US" sz="2000" dirty="0">
                <a:latin typeface="Times New Roman" charset="0"/>
              </a:rPr>
              <a:t> base de dados</a:t>
            </a:r>
          </a:p>
          <a:p>
            <a:pPr>
              <a:buFontTx/>
              <a:buChar char="•"/>
            </a:pPr>
            <a:endParaRPr lang="en-US" sz="2000" dirty="0">
              <a:latin typeface="Times New Roman" charset="0"/>
            </a:endParaRPr>
          </a:p>
          <a:p>
            <a:pPr>
              <a:buFontTx/>
              <a:buChar char="•"/>
            </a:pPr>
            <a:r>
              <a:rPr lang="en-US" sz="2000" dirty="0">
                <a:latin typeface="Times New Roman" charset="0"/>
              </a:rPr>
              <a:t> </a:t>
            </a:r>
            <a:r>
              <a:rPr lang="en-US" sz="2000" dirty="0" err="1">
                <a:latin typeface="Times New Roman" charset="0"/>
              </a:rPr>
              <a:t>pode</a:t>
            </a:r>
            <a:r>
              <a:rPr lang="en-US" sz="2000" dirty="0">
                <a:latin typeface="Times New Roman" charset="0"/>
              </a:rPr>
              <a:t> </a:t>
            </a:r>
            <a:r>
              <a:rPr lang="en-US" sz="2000" dirty="0" err="1">
                <a:latin typeface="Times New Roman" charset="0"/>
              </a:rPr>
              <a:t>ser</a:t>
            </a:r>
            <a:r>
              <a:rPr lang="en-US" sz="2000" dirty="0">
                <a:latin typeface="Times New Roman" charset="0"/>
              </a:rPr>
              <a:t> </a:t>
            </a:r>
            <a:r>
              <a:rPr lang="en-US" sz="2000" dirty="0" err="1">
                <a:latin typeface="Times New Roman" charset="0"/>
              </a:rPr>
              <a:t>usado</a:t>
            </a:r>
            <a:r>
              <a:rPr lang="en-US" sz="2000" dirty="0">
                <a:latin typeface="Times New Roman" charset="0"/>
              </a:rPr>
              <a:t> </a:t>
            </a:r>
            <a:r>
              <a:rPr lang="en-US" sz="2000" dirty="0" err="1">
                <a:latin typeface="Times New Roman" charset="0"/>
              </a:rPr>
              <a:t>para</a:t>
            </a:r>
            <a:r>
              <a:rPr lang="en-US" sz="2000" dirty="0">
                <a:latin typeface="Times New Roman" charset="0"/>
              </a:rPr>
              <a:t> </a:t>
            </a:r>
            <a:r>
              <a:rPr lang="en-US" sz="2000" dirty="0" err="1">
                <a:latin typeface="Times New Roman" charset="0"/>
              </a:rPr>
              <a:t>estimar</a:t>
            </a:r>
            <a:r>
              <a:rPr lang="en-US" sz="2000" dirty="0">
                <a:latin typeface="Times New Roman" charset="0"/>
              </a:rPr>
              <a:t> </a:t>
            </a:r>
            <a:r>
              <a:rPr lang="en-US" sz="2000" dirty="0" err="1">
                <a:latin typeface="Times New Roman" charset="0"/>
              </a:rPr>
              <a:t>solubilidade</a:t>
            </a:r>
            <a:r>
              <a:rPr lang="en-US" sz="2000" dirty="0">
                <a:latin typeface="Times New Roman" charset="0"/>
              </a:rPr>
              <a:t> e </a:t>
            </a:r>
            <a:r>
              <a:rPr lang="en-US" sz="2000" dirty="0" err="1">
                <a:latin typeface="Times New Roman" charset="0"/>
              </a:rPr>
              <a:t>partição</a:t>
            </a:r>
            <a:r>
              <a:rPr lang="en-US" sz="2000" dirty="0">
                <a:latin typeface="Times New Roman" charset="0"/>
              </a:rPr>
              <a:t> </a:t>
            </a:r>
            <a:r>
              <a:rPr lang="en-US" sz="2000" dirty="0" err="1">
                <a:latin typeface="Times New Roman" charset="0"/>
              </a:rPr>
              <a:t>em</a:t>
            </a:r>
            <a:r>
              <a:rPr lang="en-US" sz="2000" dirty="0">
                <a:latin typeface="Times New Roman" charset="0"/>
              </a:rPr>
              <a:t> outros </a:t>
            </a:r>
            <a:r>
              <a:rPr lang="en-US" sz="2000" dirty="0" err="1">
                <a:latin typeface="Times New Roman" charset="0"/>
              </a:rPr>
              <a:t>solventes</a:t>
            </a:r>
            <a:r>
              <a:rPr lang="en-US" sz="2000" dirty="0">
                <a:latin typeface="Times New Roman" charset="0"/>
              </a:rPr>
              <a:t> </a:t>
            </a:r>
            <a:r>
              <a:rPr lang="en-US" sz="2000" dirty="0" err="1">
                <a:latin typeface="Times New Roman" charset="0"/>
              </a:rPr>
              <a:t>apolares</a:t>
            </a:r>
            <a:endParaRPr lang="en-US" sz="2000" dirty="0">
              <a:latin typeface="Times New Roman" charset="0"/>
            </a:endParaRPr>
          </a:p>
        </p:txBody>
      </p:sp>
      <p:pic>
        <p:nvPicPr>
          <p:cNvPr id="1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6470" y="1195554"/>
            <a:ext cx="458787"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4475" y="1322554"/>
            <a:ext cx="26543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6469" y="1966805"/>
            <a:ext cx="38735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4475" y="2012841"/>
            <a:ext cx="1611312" cy="395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93051" y="2539883"/>
            <a:ext cx="1539875" cy="37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17"/>
          <p:cNvSpPr txBox="1">
            <a:spLocks noChangeArrowheads="1"/>
          </p:cNvSpPr>
          <p:nvPr/>
        </p:nvSpPr>
        <p:spPr bwMode="auto">
          <a:xfrm>
            <a:off x="9404350" y="2042544"/>
            <a:ext cx="130035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pt-BR" sz="1800" dirty="0"/>
              <a:t>“</a:t>
            </a:r>
            <a:r>
              <a:rPr lang="pt-BR" sz="1800" dirty="0"/>
              <a:t>molhado</a:t>
            </a:r>
            <a:r>
              <a:rPr lang="ja-JP" altLang="pt-BR" sz="1800" dirty="0"/>
              <a:t>”</a:t>
            </a:r>
            <a:endParaRPr lang="pt-BR" sz="1800" dirty="0"/>
          </a:p>
        </p:txBody>
      </p:sp>
      <p:sp>
        <p:nvSpPr>
          <p:cNvPr id="18" name="Text Box 18"/>
          <p:cNvSpPr txBox="1">
            <a:spLocks noChangeArrowheads="1"/>
          </p:cNvSpPr>
          <p:nvPr/>
        </p:nvSpPr>
        <p:spPr bwMode="auto">
          <a:xfrm>
            <a:off x="9475788" y="2466857"/>
            <a:ext cx="9028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pt-BR" sz="1800"/>
              <a:t>“</a:t>
            </a:r>
            <a:r>
              <a:rPr lang="pt-BR" sz="1800"/>
              <a:t>seco</a:t>
            </a:r>
            <a:r>
              <a:rPr lang="ja-JP" altLang="pt-BR" sz="1800"/>
              <a:t>”</a:t>
            </a:r>
            <a:endParaRPr lang="pt-BR" sz="1800"/>
          </a:p>
        </p:txBody>
      </p:sp>
    </p:spTree>
    <p:extLst>
      <p:ext uri="{BB962C8B-B14F-4D97-AF65-F5344CB8AC3E}">
        <p14:creationId xmlns:p14="http://schemas.microsoft.com/office/powerpoint/2010/main" val="8359097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00000"/>
          </a:xfrm>
        </p:spPr>
        <p:txBody>
          <a:bodyPr>
            <a:normAutofit fontScale="90000"/>
          </a:bodyPr>
          <a:lstStyle/>
          <a:p>
            <a:r>
              <a:rPr lang="en-US" dirty="0" err="1"/>
              <a:t>Partição</a:t>
            </a:r>
            <a:r>
              <a:rPr lang="en-US" dirty="0"/>
              <a:t> </a:t>
            </a:r>
            <a:r>
              <a:rPr lang="en-US" dirty="0" err="1"/>
              <a:t>mistura</a:t>
            </a:r>
            <a:r>
              <a:rPr lang="en-US" dirty="0"/>
              <a:t> </a:t>
            </a:r>
            <a:r>
              <a:rPr lang="en-US" dirty="0" err="1"/>
              <a:t>solventes</a:t>
            </a:r>
            <a:r>
              <a:rPr lang="en-US" dirty="0"/>
              <a:t> - </a:t>
            </a:r>
            <a:r>
              <a:rPr lang="en-US" dirty="0" err="1"/>
              <a:t>água</a:t>
            </a:r>
            <a:endParaRPr lang="en-US" dirty="0"/>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102</a:t>
            </a:fld>
            <a:endParaRPr lang="en-US" dirty="0"/>
          </a:p>
        </p:txBody>
      </p:sp>
      <p:sp>
        <p:nvSpPr>
          <p:cNvPr id="10" name="Rectangle 3"/>
          <p:cNvSpPr>
            <a:spLocks noChangeArrowheads="1"/>
          </p:cNvSpPr>
          <p:nvPr/>
        </p:nvSpPr>
        <p:spPr bwMode="auto">
          <a:xfrm>
            <a:off x="2057004" y="2675789"/>
            <a:ext cx="8229600" cy="67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r>
              <a:rPr lang="en-US" sz="2400" i="1" dirty="0" err="1"/>
              <a:t>Ignorando</a:t>
            </a:r>
            <a:r>
              <a:rPr lang="en-US" sz="2400" i="1" dirty="0"/>
              <a:t> </a:t>
            </a:r>
            <a:r>
              <a:rPr lang="en-US" sz="2400" i="1" dirty="0" err="1"/>
              <a:t>efeito</a:t>
            </a:r>
            <a:r>
              <a:rPr lang="en-US" sz="2400" i="1" dirty="0"/>
              <a:t> de </a:t>
            </a:r>
            <a:r>
              <a:rPr lang="en-US" sz="2400" i="1" dirty="0" err="1"/>
              <a:t>cossolvente</a:t>
            </a:r>
            <a:r>
              <a:rPr lang="en-US" sz="2400" i="1" dirty="0"/>
              <a:t>:</a:t>
            </a:r>
            <a:endParaRPr lang="en-US" sz="2400" dirty="0"/>
          </a:p>
          <a:p>
            <a:pPr marL="342900" indent="-342900"/>
            <a:endParaRPr lang="en-US" sz="2400" dirty="0"/>
          </a:p>
        </p:txBody>
      </p:sp>
      <p:pic>
        <p:nvPicPr>
          <p:cNvPr id="1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9181" y="3440962"/>
            <a:ext cx="1071563" cy="41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689" y="3352064"/>
            <a:ext cx="3554413"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9564" y="4309935"/>
            <a:ext cx="1971675"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0226" y="5133966"/>
            <a:ext cx="2835275" cy="53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11"/>
          <p:cNvSpPr>
            <a:spLocks noChangeArrowheads="1"/>
          </p:cNvSpPr>
          <p:nvPr/>
        </p:nvSpPr>
        <p:spPr bwMode="auto">
          <a:xfrm>
            <a:off x="2041129" y="4200399"/>
            <a:ext cx="8229600" cy="67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r>
              <a:rPr lang="en-US" sz="2400" i="1" dirty="0" err="1"/>
              <a:t>Usando</a:t>
            </a:r>
            <a:r>
              <a:rPr lang="en-US" sz="2400" i="1" dirty="0"/>
              <a:t>:</a:t>
            </a:r>
            <a:endParaRPr lang="en-US" sz="2400" dirty="0"/>
          </a:p>
          <a:p>
            <a:pPr marL="342900" indent="-342900"/>
            <a:endParaRPr lang="en-US" sz="2400" dirty="0"/>
          </a:p>
        </p:txBody>
      </p:sp>
      <p:pic>
        <p:nvPicPr>
          <p:cNvPr id="1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0743" y="5888038"/>
            <a:ext cx="4383088" cy="94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7264" y="894613"/>
            <a:ext cx="2511425" cy="62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41130" y="1650263"/>
            <a:ext cx="4130675"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6125" y="1515326"/>
            <a:ext cx="1790700" cy="116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19"/>
          <p:cNvSpPr txBox="1"/>
          <p:nvPr/>
        </p:nvSpPr>
        <p:spPr>
          <a:xfrm>
            <a:off x="3422216" y="5861812"/>
            <a:ext cx="4273000" cy="970789"/>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Tree>
    <p:extLst>
      <p:ext uri="{BB962C8B-B14F-4D97-AF65-F5344CB8AC3E}">
        <p14:creationId xmlns:p14="http://schemas.microsoft.com/office/powerpoint/2010/main" val="7926176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87351"/>
          </a:xfrm>
        </p:spPr>
        <p:txBody>
          <a:bodyPr>
            <a:normAutofit fontScale="90000"/>
          </a:bodyPr>
          <a:lstStyle/>
          <a:p>
            <a:r>
              <a:rPr lang="en-US" dirty="0" err="1"/>
              <a:t>Processos</a:t>
            </a:r>
            <a:r>
              <a:rPr lang="en-US" dirty="0"/>
              <a:t> de </a:t>
            </a:r>
            <a:r>
              <a:rPr lang="en-US" dirty="0" err="1"/>
              <a:t>Partição</a:t>
            </a:r>
            <a:r>
              <a:rPr lang="en-US" dirty="0"/>
              <a:t> </a:t>
            </a:r>
            <a:r>
              <a:rPr lang="en-US" dirty="0" err="1"/>
              <a:t>para</a:t>
            </a:r>
            <a:r>
              <a:rPr lang="en-US" dirty="0"/>
              <a:t> um </a:t>
            </a:r>
            <a:r>
              <a:rPr lang="en-US" dirty="0" err="1"/>
              <a:t>composto</a:t>
            </a:r>
            <a:r>
              <a:rPr lang="en-US" dirty="0"/>
              <a:t> </a:t>
            </a:r>
            <a:r>
              <a:rPr lang="en-US" dirty="0" err="1"/>
              <a:t>i</a:t>
            </a:r>
            <a:endParaRPr lang="en-US" dirty="0"/>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103</a:t>
            </a:fld>
            <a:endParaRPr lang="en-US" dirty="0"/>
          </a:p>
        </p:txBody>
      </p:sp>
      <p:sp>
        <p:nvSpPr>
          <p:cNvPr id="6" name="Text Box 3"/>
          <p:cNvSpPr txBox="1">
            <a:spLocks noChangeArrowheads="1"/>
          </p:cNvSpPr>
          <p:nvPr/>
        </p:nvSpPr>
        <p:spPr bwMode="auto">
          <a:xfrm>
            <a:off x="5087939" y="1484314"/>
            <a:ext cx="1577975" cy="6508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pt-BR" sz="1800"/>
              <a:t>Ar</a:t>
            </a:r>
            <a:br>
              <a:rPr lang="pt-BR" sz="1800"/>
            </a:br>
            <a:r>
              <a:rPr lang="pt-BR" sz="1800"/>
              <a:t>(fase gasosa)</a:t>
            </a:r>
          </a:p>
        </p:txBody>
      </p:sp>
      <p:sp>
        <p:nvSpPr>
          <p:cNvPr id="7" name="Text Box 4"/>
          <p:cNvSpPr txBox="1">
            <a:spLocks noChangeArrowheads="1"/>
          </p:cNvSpPr>
          <p:nvPr/>
        </p:nvSpPr>
        <p:spPr bwMode="auto">
          <a:xfrm>
            <a:off x="2071689" y="3141663"/>
            <a:ext cx="1755775" cy="92551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pt-BR" sz="1800"/>
              <a:t>Composto puro</a:t>
            </a:r>
            <a:br>
              <a:rPr lang="pt-BR" sz="1800"/>
            </a:br>
            <a:r>
              <a:rPr lang="pt-BR" sz="1800"/>
              <a:t>(fase líquida</a:t>
            </a:r>
            <a:br>
              <a:rPr lang="pt-BR" sz="1800"/>
            </a:br>
            <a:r>
              <a:rPr lang="pt-BR" sz="1800"/>
              <a:t>ou sólida)</a:t>
            </a:r>
          </a:p>
        </p:txBody>
      </p:sp>
      <p:sp>
        <p:nvSpPr>
          <p:cNvPr id="8" name="Text Box 5"/>
          <p:cNvSpPr txBox="1">
            <a:spLocks noChangeArrowheads="1"/>
          </p:cNvSpPr>
          <p:nvPr/>
        </p:nvSpPr>
        <p:spPr bwMode="auto">
          <a:xfrm>
            <a:off x="5087939" y="5445126"/>
            <a:ext cx="1514475" cy="6508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pt-BR" sz="1800"/>
              <a:t>Água</a:t>
            </a:r>
            <a:br>
              <a:rPr lang="pt-BR" sz="1800"/>
            </a:br>
            <a:r>
              <a:rPr lang="pt-BR" sz="1800"/>
              <a:t>(fase líquida)</a:t>
            </a:r>
          </a:p>
        </p:txBody>
      </p:sp>
      <p:sp>
        <p:nvSpPr>
          <p:cNvPr id="9" name="Text Box 6"/>
          <p:cNvSpPr txBox="1">
            <a:spLocks noChangeArrowheads="1"/>
          </p:cNvSpPr>
          <p:nvPr/>
        </p:nvSpPr>
        <p:spPr bwMode="auto">
          <a:xfrm>
            <a:off x="7751764" y="2924175"/>
            <a:ext cx="2390775" cy="12001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pt-BR" sz="1800"/>
              <a:t>Solvente Orgânico</a:t>
            </a:r>
            <a:br>
              <a:rPr lang="pt-BR" sz="1800"/>
            </a:br>
            <a:r>
              <a:rPr lang="pt-BR" sz="1800"/>
              <a:t>(não miscível c/ H2O)</a:t>
            </a:r>
          </a:p>
          <a:p>
            <a:pPr algn="ctr" eaLnBrk="1" hangingPunct="1"/>
            <a:r>
              <a:rPr lang="pt-BR" sz="1800"/>
              <a:t>(fase líquida)</a:t>
            </a:r>
          </a:p>
          <a:p>
            <a:pPr algn="ctr" eaLnBrk="1" hangingPunct="1"/>
            <a:r>
              <a:rPr lang="ja-JP" altLang="pt-BR" sz="1800"/>
              <a:t>“</a:t>
            </a:r>
            <a:r>
              <a:rPr lang="pt-BR" sz="1800" i="1"/>
              <a:t>n-octanol</a:t>
            </a:r>
            <a:r>
              <a:rPr lang="ja-JP" altLang="pt-BR" sz="1800"/>
              <a:t>”</a:t>
            </a:r>
            <a:endParaRPr lang="pt-BR" sz="1800"/>
          </a:p>
        </p:txBody>
      </p:sp>
      <p:sp>
        <p:nvSpPr>
          <p:cNvPr id="10" name="Line 7"/>
          <p:cNvSpPr>
            <a:spLocks noChangeShapeType="1"/>
          </p:cNvSpPr>
          <p:nvPr/>
        </p:nvSpPr>
        <p:spPr bwMode="auto">
          <a:xfrm flipH="1">
            <a:off x="3648075" y="2060576"/>
            <a:ext cx="1295400" cy="9366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 name="Line 8"/>
          <p:cNvSpPr>
            <a:spLocks noChangeShapeType="1"/>
          </p:cNvSpPr>
          <p:nvPr/>
        </p:nvSpPr>
        <p:spPr bwMode="auto">
          <a:xfrm flipH="1">
            <a:off x="3719513" y="2133601"/>
            <a:ext cx="1295400" cy="936625"/>
          </a:xfrm>
          <a:prstGeom prst="line">
            <a:avLst/>
          </a:prstGeom>
          <a:noFill/>
          <a:ln w="9525">
            <a:solidFill>
              <a:schemeClr val="tx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12" name="Line 9"/>
          <p:cNvSpPr>
            <a:spLocks noChangeShapeType="1"/>
          </p:cNvSpPr>
          <p:nvPr/>
        </p:nvSpPr>
        <p:spPr bwMode="auto">
          <a:xfrm flipH="1">
            <a:off x="6743700" y="4292601"/>
            <a:ext cx="1295400" cy="9366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 name="Line 10"/>
          <p:cNvSpPr>
            <a:spLocks noChangeShapeType="1"/>
          </p:cNvSpPr>
          <p:nvPr/>
        </p:nvSpPr>
        <p:spPr bwMode="auto">
          <a:xfrm flipH="1">
            <a:off x="6815138" y="4365626"/>
            <a:ext cx="1295400" cy="936625"/>
          </a:xfrm>
          <a:prstGeom prst="line">
            <a:avLst/>
          </a:prstGeom>
          <a:noFill/>
          <a:ln w="9525">
            <a:solidFill>
              <a:schemeClr val="tx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grpSp>
        <p:nvGrpSpPr>
          <p:cNvPr id="14" name="Group 11"/>
          <p:cNvGrpSpPr>
            <a:grpSpLocks/>
          </p:cNvGrpSpPr>
          <p:nvPr/>
        </p:nvGrpSpPr>
        <p:grpSpPr bwMode="auto">
          <a:xfrm rot="-5964027">
            <a:off x="3793332" y="4291807"/>
            <a:ext cx="1366837" cy="1009650"/>
            <a:chOff x="1429" y="2704"/>
            <a:chExt cx="861" cy="636"/>
          </a:xfrm>
        </p:grpSpPr>
        <p:sp>
          <p:nvSpPr>
            <p:cNvPr id="15" name="Line 12"/>
            <p:cNvSpPr>
              <a:spLocks noChangeShapeType="1"/>
            </p:cNvSpPr>
            <p:nvPr/>
          </p:nvSpPr>
          <p:spPr bwMode="auto">
            <a:xfrm flipH="1">
              <a:off x="1429" y="2704"/>
              <a:ext cx="816" cy="59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6" name="Line 13"/>
            <p:cNvSpPr>
              <a:spLocks noChangeShapeType="1"/>
            </p:cNvSpPr>
            <p:nvPr/>
          </p:nvSpPr>
          <p:spPr bwMode="auto">
            <a:xfrm flipH="1">
              <a:off x="1474" y="2750"/>
              <a:ext cx="816" cy="590"/>
            </a:xfrm>
            <a:prstGeom prst="line">
              <a:avLst/>
            </a:prstGeom>
            <a:noFill/>
            <a:ln w="9525">
              <a:solidFill>
                <a:schemeClr val="tx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grpSp>
      <p:grpSp>
        <p:nvGrpSpPr>
          <p:cNvPr id="17" name="Group 14"/>
          <p:cNvGrpSpPr>
            <a:grpSpLocks/>
          </p:cNvGrpSpPr>
          <p:nvPr/>
        </p:nvGrpSpPr>
        <p:grpSpPr bwMode="auto">
          <a:xfrm rot="-5964027">
            <a:off x="6709569" y="1807369"/>
            <a:ext cx="1366838" cy="1009650"/>
            <a:chOff x="1429" y="2704"/>
            <a:chExt cx="861" cy="636"/>
          </a:xfrm>
        </p:grpSpPr>
        <p:sp>
          <p:nvSpPr>
            <p:cNvPr id="18" name="Line 15"/>
            <p:cNvSpPr>
              <a:spLocks noChangeShapeType="1"/>
            </p:cNvSpPr>
            <p:nvPr/>
          </p:nvSpPr>
          <p:spPr bwMode="auto">
            <a:xfrm flipH="1">
              <a:off x="1429" y="2704"/>
              <a:ext cx="816" cy="59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9" name="Line 16"/>
            <p:cNvSpPr>
              <a:spLocks noChangeShapeType="1"/>
            </p:cNvSpPr>
            <p:nvPr/>
          </p:nvSpPr>
          <p:spPr bwMode="auto">
            <a:xfrm flipH="1">
              <a:off x="1474" y="2750"/>
              <a:ext cx="816" cy="590"/>
            </a:xfrm>
            <a:prstGeom prst="line">
              <a:avLst/>
            </a:prstGeom>
            <a:noFill/>
            <a:ln w="9525">
              <a:solidFill>
                <a:schemeClr val="tx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grpSp>
      <p:sp>
        <p:nvSpPr>
          <p:cNvPr id="20" name="Line 17"/>
          <p:cNvSpPr>
            <a:spLocks noChangeShapeType="1"/>
          </p:cNvSpPr>
          <p:nvPr/>
        </p:nvSpPr>
        <p:spPr bwMode="auto">
          <a:xfrm>
            <a:off x="5735638" y="2205039"/>
            <a:ext cx="0" cy="30956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1" name="Line 18"/>
          <p:cNvSpPr>
            <a:spLocks noChangeShapeType="1"/>
          </p:cNvSpPr>
          <p:nvPr/>
        </p:nvSpPr>
        <p:spPr bwMode="auto">
          <a:xfrm flipV="1">
            <a:off x="5880100" y="2205038"/>
            <a:ext cx="0" cy="309721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2" name="Text Box 19"/>
          <p:cNvSpPr txBox="1">
            <a:spLocks noChangeArrowheads="1"/>
          </p:cNvSpPr>
          <p:nvPr/>
        </p:nvSpPr>
        <p:spPr bwMode="auto">
          <a:xfrm>
            <a:off x="5951539" y="2966629"/>
            <a:ext cx="15843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err="1"/>
              <a:t>K</a:t>
            </a:r>
            <a:r>
              <a:rPr lang="pt-BR" sz="1800" baseline="-25000" dirty="0" err="1"/>
              <a:t>iaw</a:t>
            </a:r>
            <a:r>
              <a:rPr lang="pt-BR" sz="1800" dirty="0"/>
              <a:t>=C</a:t>
            </a:r>
            <a:r>
              <a:rPr lang="pt-BR" sz="1800" baseline="-25000" dirty="0"/>
              <a:t>ia</a:t>
            </a:r>
            <a:r>
              <a:rPr lang="pt-BR" sz="1800" dirty="0"/>
              <a:t>/</a:t>
            </a:r>
            <a:r>
              <a:rPr lang="pt-BR" sz="1800" dirty="0" err="1"/>
              <a:t>C</a:t>
            </a:r>
            <a:r>
              <a:rPr lang="pt-BR" sz="1800" baseline="-25000" dirty="0" err="1"/>
              <a:t>iw</a:t>
            </a:r>
            <a:endParaRPr lang="pt-BR" sz="1800" baseline="-25000" dirty="0"/>
          </a:p>
        </p:txBody>
      </p:sp>
      <p:sp>
        <p:nvSpPr>
          <p:cNvPr id="23" name="Text Box 20"/>
          <p:cNvSpPr txBox="1">
            <a:spLocks noChangeArrowheads="1"/>
          </p:cNvSpPr>
          <p:nvPr/>
        </p:nvSpPr>
        <p:spPr bwMode="auto">
          <a:xfrm>
            <a:off x="7464426" y="1844676"/>
            <a:ext cx="5635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a:t>K</a:t>
            </a:r>
            <a:r>
              <a:rPr lang="pt-BR" sz="1800" baseline="-25000"/>
              <a:t>iao</a:t>
            </a:r>
          </a:p>
        </p:txBody>
      </p:sp>
      <p:sp>
        <p:nvSpPr>
          <p:cNvPr id="24" name="Text Box 21"/>
          <p:cNvSpPr txBox="1">
            <a:spLocks noChangeArrowheads="1"/>
          </p:cNvSpPr>
          <p:nvPr/>
        </p:nvSpPr>
        <p:spPr bwMode="auto">
          <a:xfrm>
            <a:off x="7535863" y="4868863"/>
            <a:ext cx="6477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a:t>K</a:t>
            </a:r>
            <a:r>
              <a:rPr lang="pt-BR" sz="1800" baseline="-25000"/>
              <a:t>iow</a:t>
            </a:r>
          </a:p>
        </p:txBody>
      </p:sp>
      <p:sp>
        <p:nvSpPr>
          <p:cNvPr id="25" name="Text Box 22"/>
          <p:cNvSpPr txBox="1">
            <a:spLocks noChangeArrowheads="1"/>
          </p:cNvSpPr>
          <p:nvPr/>
        </p:nvSpPr>
        <p:spPr bwMode="auto">
          <a:xfrm>
            <a:off x="3216275" y="4941888"/>
            <a:ext cx="1066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a:t>C</a:t>
            </a:r>
            <a:r>
              <a:rPr lang="pt-BR" sz="1800" baseline="30000"/>
              <a:t>sat</a:t>
            </a:r>
            <a:r>
              <a:rPr lang="pt-BR" sz="1800" baseline="-25000"/>
              <a:t>iw</a:t>
            </a:r>
            <a:r>
              <a:rPr lang="pt-BR" sz="1800" baseline="-25000" dirty="0"/>
              <a:t> (L)</a:t>
            </a:r>
          </a:p>
        </p:txBody>
      </p:sp>
      <p:sp>
        <p:nvSpPr>
          <p:cNvPr id="26" name="Text Box 23"/>
          <p:cNvSpPr txBox="1">
            <a:spLocks noChangeArrowheads="1"/>
          </p:cNvSpPr>
          <p:nvPr/>
        </p:nvSpPr>
        <p:spPr bwMode="auto">
          <a:xfrm>
            <a:off x="3719513" y="1989138"/>
            <a:ext cx="563562"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a:t>p*</a:t>
            </a:r>
            <a:r>
              <a:rPr lang="pt-BR" sz="1800" baseline="-25000"/>
              <a:t>iL</a:t>
            </a:r>
          </a:p>
        </p:txBody>
      </p:sp>
      <p:sp>
        <p:nvSpPr>
          <p:cNvPr id="27" name="Text Box 24"/>
          <p:cNvSpPr txBox="1">
            <a:spLocks noChangeArrowheads="1"/>
          </p:cNvSpPr>
          <p:nvPr/>
        </p:nvSpPr>
        <p:spPr bwMode="auto">
          <a:xfrm>
            <a:off x="5975571" y="3442325"/>
            <a:ext cx="205104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err="1">
                <a:latin typeface="Times New Roman" charset="0"/>
              </a:rPr>
              <a:t>K</a:t>
            </a:r>
            <a:r>
              <a:rPr lang="en-US" sz="2000" baseline="-25000" dirty="0" err="1">
                <a:latin typeface="Times New Roman" charset="0"/>
              </a:rPr>
              <a:t>iH</a:t>
            </a:r>
            <a:r>
              <a:rPr lang="en-US" sz="2000" dirty="0">
                <a:latin typeface="Times New Roman" charset="0"/>
              </a:rPr>
              <a:t> = P</a:t>
            </a:r>
            <a:r>
              <a:rPr lang="en-US" sz="2000" baseline="-25000" dirty="0">
                <a:latin typeface="Times New Roman" charset="0"/>
              </a:rPr>
              <a:t>i</a:t>
            </a:r>
            <a:r>
              <a:rPr lang="en-US" sz="2000" dirty="0">
                <a:latin typeface="Times New Roman" charset="0"/>
              </a:rPr>
              <a:t>/</a:t>
            </a:r>
            <a:r>
              <a:rPr lang="en-US" sz="2000" dirty="0" err="1">
                <a:latin typeface="Times New Roman" charset="0"/>
              </a:rPr>
              <a:t>C</a:t>
            </a:r>
            <a:r>
              <a:rPr lang="en-US" sz="2000" baseline="-25000" dirty="0" err="1">
                <a:latin typeface="Times New Roman" charset="0"/>
              </a:rPr>
              <a:t>iw</a:t>
            </a:r>
            <a:endParaRPr lang="en-US" sz="2000" baseline="-25000" dirty="0">
              <a:latin typeface="Times New Roman" charset="0"/>
            </a:endParaRPr>
          </a:p>
        </p:txBody>
      </p:sp>
      <p:sp>
        <p:nvSpPr>
          <p:cNvPr id="28" name="Text Box 25"/>
          <p:cNvSpPr txBox="1">
            <a:spLocks noChangeArrowheads="1"/>
          </p:cNvSpPr>
          <p:nvPr/>
        </p:nvSpPr>
        <p:spPr bwMode="auto">
          <a:xfrm>
            <a:off x="8354568" y="5330298"/>
            <a:ext cx="231343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err="1">
                <a:latin typeface="Times New Roman" charset="0"/>
              </a:rPr>
              <a:t>K</a:t>
            </a:r>
            <a:r>
              <a:rPr lang="en-US" sz="2000" baseline="-25000" dirty="0" err="1">
                <a:latin typeface="Times New Roman" charset="0"/>
              </a:rPr>
              <a:t>iow</a:t>
            </a:r>
            <a:r>
              <a:rPr lang="en-US" sz="2000" dirty="0">
                <a:latin typeface="Times New Roman" charset="0"/>
              </a:rPr>
              <a:t> = </a:t>
            </a:r>
            <a:r>
              <a:rPr lang="en-US" sz="2000" dirty="0" err="1">
                <a:latin typeface="Times New Roman" charset="0"/>
              </a:rPr>
              <a:t>C</a:t>
            </a:r>
            <a:r>
              <a:rPr lang="en-US" sz="2000" baseline="30000" dirty="0" err="1">
                <a:latin typeface="Times New Roman" charset="0"/>
              </a:rPr>
              <a:t>sat</a:t>
            </a:r>
            <a:r>
              <a:rPr lang="en-US" sz="2000" baseline="-25000" dirty="0" err="1">
                <a:latin typeface="Times New Roman" charset="0"/>
              </a:rPr>
              <a:t>io</a:t>
            </a:r>
            <a:r>
              <a:rPr lang="en-US" sz="2000" dirty="0">
                <a:latin typeface="Times New Roman" charset="0"/>
              </a:rPr>
              <a:t>/</a:t>
            </a:r>
            <a:r>
              <a:rPr lang="en-US" sz="2000" dirty="0" err="1">
                <a:latin typeface="Times New Roman" charset="0"/>
              </a:rPr>
              <a:t>C</a:t>
            </a:r>
            <a:r>
              <a:rPr lang="en-US" sz="2000" baseline="30000" dirty="0" err="1">
                <a:latin typeface="Times New Roman" charset="0"/>
              </a:rPr>
              <a:t>sat</a:t>
            </a:r>
            <a:r>
              <a:rPr lang="en-US" sz="2000" baseline="-25000" dirty="0" err="1">
                <a:latin typeface="Times New Roman" charset="0"/>
              </a:rPr>
              <a:t>iw</a:t>
            </a:r>
            <a:endParaRPr lang="en-US" sz="2000" baseline="-25000" dirty="0">
              <a:latin typeface="Times New Roman" charset="0"/>
            </a:endParaRPr>
          </a:p>
        </p:txBody>
      </p:sp>
      <p:sp>
        <p:nvSpPr>
          <p:cNvPr id="29" name="Text Box 26"/>
          <p:cNvSpPr txBox="1">
            <a:spLocks noChangeArrowheads="1"/>
          </p:cNvSpPr>
          <p:nvPr/>
        </p:nvSpPr>
        <p:spPr bwMode="auto">
          <a:xfrm>
            <a:off x="8360577" y="1556218"/>
            <a:ext cx="18859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charset="0"/>
              </a:rPr>
              <a:t>K</a:t>
            </a:r>
            <a:r>
              <a:rPr lang="en-US" sz="2000" baseline="-25000" dirty="0">
                <a:latin typeface="Times New Roman" charset="0"/>
              </a:rPr>
              <a:t>oa</a:t>
            </a:r>
            <a:r>
              <a:rPr lang="en-US" sz="2000" dirty="0">
                <a:latin typeface="Times New Roman" charset="0"/>
              </a:rPr>
              <a:t> = P</a:t>
            </a:r>
            <a:r>
              <a:rPr lang="en-US" sz="2000" baseline="30000" dirty="0">
                <a:latin typeface="Times New Roman" charset="0"/>
              </a:rPr>
              <a:t>*</a:t>
            </a:r>
            <a:r>
              <a:rPr lang="en-US" sz="2000" baseline="-25000" dirty="0" err="1">
                <a:latin typeface="Times New Roman" charset="0"/>
              </a:rPr>
              <a:t>iL</a:t>
            </a:r>
            <a:r>
              <a:rPr lang="en-US" sz="2000" dirty="0">
                <a:latin typeface="Times New Roman" charset="0"/>
              </a:rPr>
              <a:t> /</a:t>
            </a:r>
            <a:r>
              <a:rPr lang="en-US" sz="2000" dirty="0" err="1">
                <a:latin typeface="Times New Roman" charset="0"/>
              </a:rPr>
              <a:t>C</a:t>
            </a:r>
            <a:r>
              <a:rPr lang="en-US" sz="2000" baseline="30000" dirty="0" err="1">
                <a:latin typeface="Times New Roman" charset="0"/>
              </a:rPr>
              <a:t>sat</a:t>
            </a:r>
            <a:r>
              <a:rPr lang="en-US" sz="2000" baseline="-25000" dirty="0" err="1">
                <a:latin typeface="Times New Roman" charset="0"/>
              </a:rPr>
              <a:t>io</a:t>
            </a:r>
            <a:endParaRPr lang="en-US" sz="2000" dirty="0">
              <a:latin typeface="Times New Roman" charset="0"/>
            </a:endParaRPr>
          </a:p>
        </p:txBody>
      </p:sp>
      <p:sp>
        <p:nvSpPr>
          <p:cNvPr id="30" name="Text Box 19"/>
          <p:cNvSpPr txBox="1">
            <a:spLocks noChangeArrowheads="1"/>
          </p:cNvSpPr>
          <p:nvPr/>
        </p:nvSpPr>
        <p:spPr bwMode="auto">
          <a:xfrm>
            <a:off x="5998407" y="3988016"/>
            <a:ext cx="15843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err="1"/>
              <a:t>K</a:t>
            </a:r>
            <a:r>
              <a:rPr lang="pt-BR" sz="1800" baseline="-25000" dirty="0" err="1"/>
              <a:t>iaw</a:t>
            </a:r>
            <a:r>
              <a:rPr lang="pt-BR" sz="1800" dirty="0"/>
              <a:t>=</a:t>
            </a:r>
            <a:r>
              <a:rPr lang="en-US" sz="1800" dirty="0">
                <a:latin typeface="Times New Roman" charset="0"/>
              </a:rPr>
              <a:t> </a:t>
            </a:r>
            <a:r>
              <a:rPr lang="en-US" sz="1800" dirty="0" err="1">
                <a:latin typeface="Times New Roman" charset="0"/>
              </a:rPr>
              <a:t>K</a:t>
            </a:r>
            <a:r>
              <a:rPr lang="en-US" sz="1800" baseline="-25000" dirty="0" err="1">
                <a:latin typeface="Times New Roman" charset="0"/>
              </a:rPr>
              <a:t>iH</a:t>
            </a:r>
            <a:r>
              <a:rPr lang="en-US" sz="1800" dirty="0">
                <a:latin typeface="Times New Roman" charset="0"/>
              </a:rPr>
              <a:t> </a:t>
            </a:r>
            <a:r>
              <a:rPr lang="pt-BR" sz="1800" dirty="0"/>
              <a:t>/RT</a:t>
            </a:r>
            <a:endParaRPr lang="pt-BR" sz="1800" baseline="-25000" dirty="0"/>
          </a:p>
        </p:txBody>
      </p:sp>
      <p:sp>
        <p:nvSpPr>
          <p:cNvPr id="31" name="Text Box 22"/>
          <p:cNvSpPr txBox="1">
            <a:spLocks noChangeArrowheads="1"/>
          </p:cNvSpPr>
          <p:nvPr/>
        </p:nvSpPr>
        <p:spPr bwMode="auto">
          <a:xfrm>
            <a:off x="3145061" y="5518990"/>
            <a:ext cx="1066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1/</a:t>
            </a:r>
            <a:r>
              <a:rPr lang="pt-BR" sz="1800" dirty="0" err="1">
                <a:latin typeface="Symbol" charset="2"/>
                <a:ea typeface="Symbol" charset="2"/>
                <a:cs typeface="Symbol" charset="2"/>
              </a:rPr>
              <a:t>g</a:t>
            </a:r>
            <a:r>
              <a:rPr lang="pt-BR" sz="1800" baseline="-25000" dirty="0" err="1"/>
              <a:t>iw</a:t>
            </a:r>
            <a:r>
              <a:rPr lang="pt-BR" sz="1800" baseline="-25000" dirty="0"/>
              <a:t> (L)</a:t>
            </a:r>
          </a:p>
        </p:txBody>
      </p:sp>
    </p:spTree>
    <p:extLst>
      <p:ext uri="{BB962C8B-B14F-4D97-AF65-F5344CB8AC3E}">
        <p14:creationId xmlns:p14="http://schemas.microsoft.com/office/powerpoint/2010/main" val="17520642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44896"/>
          </a:xfrm>
        </p:spPr>
        <p:txBody>
          <a:bodyPr>
            <a:normAutofit fontScale="90000"/>
          </a:bodyPr>
          <a:lstStyle/>
          <a:p>
            <a:r>
              <a:rPr lang="en-US" dirty="0" err="1"/>
              <a:t>Sorção</a:t>
            </a:r>
            <a:endParaRPr lang="en-US" dirty="0"/>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104</a:t>
            </a:fld>
            <a:endParaRPr lang="en-US"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5496" y="1788794"/>
            <a:ext cx="6903421" cy="47175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a:xfrm>
            <a:off x="2063750" y="821147"/>
            <a:ext cx="8229600" cy="14460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None/>
            </a:pPr>
            <a:r>
              <a:rPr lang="pt-BR" sz="2400" dirty="0"/>
              <a:t>Afeta:</a:t>
            </a:r>
          </a:p>
          <a:p>
            <a:r>
              <a:rPr lang="pt-BR" sz="2400" dirty="0"/>
              <a:t>Reatividade</a:t>
            </a:r>
          </a:p>
        </p:txBody>
      </p:sp>
      <p:sp>
        <p:nvSpPr>
          <p:cNvPr id="8"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p:spTree>
    <p:extLst>
      <p:ext uri="{BB962C8B-B14F-4D97-AF65-F5344CB8AC3E}">
        <p14:creationId xmlns:p14="http://schemas.microsoft.com/office/powerpoint/2010/main" val="34574991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819400" cy="1096030"/>
          </a:xfrm>
        </p:spPr>
        <p:txBody>
          <a:bodyPr>
            <a:normAutofit fontScale="90000"/>
          </a:bodyPr>
          <a:lstStyle/>
          <a:p>
            <a:r>
              <a:rPr lang="en-US" dirty="0" err="1"/>
              <a:t>Sorção</a:t>
            </a:r>
            <a:r>
              <a:rPr lang="en-US" dirty="0"/>
              <a:t> </a:t>
            </a:r>
            <a:r>
              <a:rPr lang="en-US" dirty="0" err="1"/>
              <a:t>é</a:t>
            </a:r>
            <a:r>
              <a:rPr lang="en-US" dirty="0"/>
              <a:t> um </a:t>
            </a:r>
            <a:r>
              <a:rPr lang="en-US" dirty="0" err="1"/>
              <a:t>fenômeno</a:t>
            </a:r>
            <a:r>
              <a:rPr lang="en-US" dirty="0"/>
              <a:t> </a:t>
            </a:r>
            <a:r>
              <a:rPr lang="en-US" dirty="0" err="1"/>
              <a:t>complexo</a:t>
            </a:r>
            <a:r>
              <a:rPr lang="en-US" dirty="0"/>
              <a:t>!</a:t>
            </a:r>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105</a:t>
            </a:fld>
            <a:endParaRPr lang="en-US"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586" y="0"/>
            <a:ext cx="4228814" cy="6826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1447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153" y="153024"/>
            <a:ext cx="10515600" cy="655574"/>
          </a:xfrm>
        </p:spPr>
        <p:txBody>
          <a:bodyPr>
            <a:normAutofit fontScale="90000"/>
          </a:bodyPr>
          <a:lstStyle/>
          <a:p>
            <a:r>
              <a:rPr lang="en-US" dirty="0" err="1"/>
              <a:t>Equilíbrio</a:t>
            </a:r>
            <a:r>
              <a:rPr lang="en-US" dirty="0"/>
              <a:t> de </a:t>
            </a:r>
            <a:r>
              <a:rPr lang="en-US" dirty="0" err="1"/>
              <a:t>Sorção</a:t>
            </a:r>
            <a:endParaRPr lang="en-US" dirty="0"/>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106</a:t>
            </a:fld>
            <a:endParaRPr lang="en-US" dirty="0"/>
          </a:p>
        </p:txBody>
      </p:sp>
      <p:graphicFrame>
        <p:nvGraphicFramePr>
          <p:cNvPr id="6" name="Object 2"/>
          <p:cNvGraphicFramePr>
            <a:graphicFrameLocks noChangeAspect="1"/>
          </p:cNvGraphicFramePr>
          <p:nvPr/>
        </p:nvGraphicFramePr>
        <p:xfrm>
          <a:off x="5016501" y="1107480"/>
          <a:ext cx="1597704" cy="1213124"/>
        </p:xfrm>
        <a:graphic>
          <a:graphicData uri="http://schemas.openxmlformats.org/presentationml/2006/ole">
            <mc:AlternateContent xmlns:mc="http://schemas.openxmlformats.org/markup-compatibility/2006">
              <mc:Choice xmlns:v="urn:schemas-microsoft-com:vml" Requires="v">
                <p:oleObj spid="_x0000_s30775" name="Equation" r:id="rId3" imgW="634725" imgH="482391" progId="Equation.3">
                  <p:embed/>
                </p:oleObj>
              </mc:Choice>
              <mc:Fallback>
                <p:oleObj name="Equation" r:id="rId3" imgW="634725" imgH="482391" progId="Equation.3">
                  <p:embed/>
                  <p:pic>
                    <p:nvPicPr>
                      <p:cNvPr id="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1" y="1107480"/>
                        <a:ext cx="1597704" cy="1213124"/>
                      </a:xfrm>
                      <a:prstGeom prst="rect">
                        <a:avLst/>
                      </a:prstGeom>
                      <a:noFill/>
                      <a:ln>
                        <a:noFill/>
                      </a:ln>
                      <a:effectLst/>
                    </p:spPr>
                  </p:pic>
                </p:oleObj>
              </mc:Fallback>
            </mc:AlternateContent>
          </a:graphicData>
        </a:graphic>
      </p:graphicFrame>
      <p:sp>
        <p:nvSpPr>
          <p:cNvPr id="7" name="Text Box 5"/>
          <p:cNvSpPr txBox="1">
            <a:spLocks noChangeArrowheads="1"/>
          </p:cNvSpPr>
          <p:nvPr/>
        </p:nvSpPr>
        <p:spPr bwMode="auto">
          <a:xfrm>
            <a:off x="3719513" y="4365626"/>
            <a:ext cx="467995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err="1"/>
              <a:t>Normalmente</a:t>
            </a:r>
            <a:r>
              <a:rPr lang="en-US" b="1" dirty="0"/>
              <a:t> </a:t>
            </a:r>
            <a:r>
              <a:rPr lang="en-US" b="1" dirty="0" err="1"/>
              <a:t>não</a:t>
            </a:r>
            <a:r>
              <a:rPr lang="en-US" b="1" dirty="0"/>
              <a:t> </a:t>
            </a:r>
            <a:r>
              <a:rPr lang="en-US" b="1" dirty="0" err="1"/>
              <a:t>é</a:t>
            </a:r>
            <a:r>
              <a:rPr lang="en-US" b="1" dirty="0"/>
              <a:t> </a:t>
            </a:r>
            <a:r>
              <a:rPr lang="en-US" b="1" dirty="0" err="1"/>
              <a:t>válida</a:t>
            </a:r>
            <a:r>
              <a:rPr lang="en-US" b="1" dirty="0"/>
              <a:t>, </a:t>
            </a:r>
          </a:p>
          <a:p>
            <a:pPr eaLnBrk="1" hangingPunct="1">
              <a:spcBef>
                <a:spcPct val="50000"/>
              </a:spcBef>
            </a:pPr>
            <a:r>
              <a:rPr lang="en-US" b="1" dirty="0" err="1"/>
              <a:t>pois</a:t>
            </a:r>
            <a:r>
              <a:rPr lang="en-US" b="1" dirty="0"/>
              <a:t> K</a:t>
            </a:r>
            <a:r>
              <a:rPr lang="en-US" b="1" baseline="-25000" dirty="0"/>
              <a:t>id</a:t>
            </a:r>
            <a:r>
              <a:rPr lang="en-US" b="1" dirty="0"/>
              <a:t> </a:t>
            </a:r>
            <a:r>
              <a:rPr lang="en-US" b="1" dirty="0" err="1"/>
              <a:t>não</a:t>
            </a:r>
            <a:r>
              <a:rPr lang="en-US" b="1" dirty="0"/>
              <a:t> </a:t>
            </a:r>
            <a:r>
              <a:rPr lang="en-US" b="1" dirty="0" err="1"/>
              <a:t>é</a:t>
            </a:r>
            <a:r>
              <a:rPr lang="en-US" b="1" dirty="0"/>
              <a:t> </a:t>
            </a:r>
            <a:r>
              <a:rPr lang="en-US" b="1" dirty="0" err="1"/>
              <a:t>constante</a:t>
            </a:r>
            <a:r>
              <a:rPr lang="en-US" b="1" dirty="0"/>
              <a:t>!</a:t>
            </a:r>
          </a:p>
        </p:txBody>
      </p:sp>
      <p:sp>
        <p:nvSpPr>
          <p:cNvPr id="8" name="Text Box 8"/>
          <p:cNvSpPr txBox="1">
            <a:spLocks noChangeArrowheads="1"/>
          </p:cNvSpPr>
          <p:nvPr/>
        </p:nvSpPr>
        <p:spPr bwMode="auto">
          <a:xfrm>
            <a:off x="2493079" y="2723294"/>
            <a:ext cx="75438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dirty="0" err="1"/>
              <a:t>C</a:t>
            </a:r>
            <a:r>
              <a:rPr lang="en-US" baseline="-25000" dirty="0" err="1"/>
              <a:t>is</a:t>
            </a:r>
            <a:r>
              <a:rPr lang="en-US" dirty="0"/>
              <a:t> = </a:t>
            </a:r>
            <a:r>
              <a:rPr lang="en-US" dirty="0" err="1"/>
              <a:t>concentração</a:t>
            </a:r>
            <a:r>
              <a:rPr lang="en-US" dirty="0"/>
              <a:t> de </a:t>
            </a:r>
            <a:r>
              <a:rPr lang="en-US" dirty="0" err="1"/>
              <a:t>sorvato</a:t>
            </a:r>
            <a:r>
              <a:rPr lang="en-US" dirty="0"/>
              <a:t> (</a:t>
            </a:r>
            <a:r>
              <a:rPr lang="en-US" dirty="0" err="1"/>
              <a:t>mol</a:t>
            </a:r>
            <a:r>
              <a:rPr lang="en-US" dirty="0"/>
              <a:t>/kg </a:t>
            </a:r>
            <a:r>
              <a:rPr lang="en-US" dirty="0" err="1"/>
              <a:t>sólido</a:t>
            </a:r>
            <a:r>
              <a:rPr lang="en-US" dirty="0"/>
              <a:t>)</a:t>
            </a:r>
          </a:p>
          <a:p>
            <a:pPr eaLnBrk="1" hangingPunct="1">
              <a:spcBef>
                <a:spcPct val="50000"/>
              </a:spcBef>
            </a:pPr>
            <a:r>
              <a:rPr lang="en-US" dirty="0" err="1"/>
              <a:t>C</a:t>
            </a:r>
            <a:r>
              <a:rPr lang="en-US" baseline="-25000" dirty="0" err="1"/>
              <a:t>iw</a:t>
            </a:r>
            <a:r>
              <a:rPr lang="en-US" dirty="0"/>
              <a:t> = </a:t>
            </a:r>
            <a:r>
              <a:rPr lang="en-US" dirty="0" err="1"/>
              <a:t>concentração</a:t>
            </a:r>
            <a:r>
              <a:rPr lang="en-US" dirty="0"/>
              <a:t> </a:t>
            </a:r>
            <a:r>
              <a:rPr lang="en-US" dirty="0" err="1"/>
              <a:t>outra</a:t>
            </a:r>
            <a:r>
              <a:rPr lang="en-US" dirty="0"/>
              <a:t> </a:t>
            </a:r>
            <a:r>
              <a:rPr lang="en-US" dirty="0" err="1"/>
              <a:t>fase</a:t>
            </a:r>
            <a:endParaRPr lang="en-US" dirty="0"/>
          </a:p>
        </p:txBody>
      </p:sp>
      <p:sp>
        <p:nvSpPr>
          <p:cNvPr id="9" name="TextBox 8"/>
          <p:cNvSpPr txBox="1"/>
          <p:nvPr/>
        </p:nvSpPr>
        <p:spPr>
          <a:xfrm>
            <a:off x="5016502" y="1107480"/>
            <a:ext cx="1942281" cy="1306662"/>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Tree>
    <p:extLst>
      <p:ext uri="{BB962C8B-B14F-4D97-AF65-F5344CB8AC3E}">
        <p14:creationId xmlns:p14="http://schemas.microsoft.com/office/powerpoint/2010/main" val="37396009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15880"/>
          </a:xfrm>
        </p:spPr>
        <p:txBody>
          <a:bodyPr>
            <a:normAutofit fontScale="90000"/>
          </a:bodyPr>
          <a:lstStyle/>
          <a:p>
            <a:r>
              <a:rPr lang="en-US" dirty="0" err="1"/>
              <a:t>Isotermas</a:t>
            </a:r>
            <a:r>
              <a:rPr lang="en-US" dirty="0"/>
              <a:t> de </a:t>
            </a:r>
            <a:r>
              <a:rPr lang="en-US" dirty="0" err="1"/>
              <a:t>Sorção</a:t>
            </a:r>
            <a:endParaRPr lang="en-US" dirty="0"/>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107</a:t>
            </a:fld>
            <a:endParaRPr lang="en-US" dirty="0"/>
          </a:p>
        </p:txBody>
      </p:sp>
      <p:sp>
        <p:nvSpPr>
          <p:cNvPr id="6" name="Rectangle 3"/>
          <p:cNvSpPr txBox="1">
            <a:spLocks noChangeArrowheads="1"/>
          </p:cNvSpPr>
          <p:nvPr/>
        </p:nvSpPr>
        <p:spPr>
          <a:xfrm>
            <a:off x="1943812" y="1125539"/>
            <a:ext cx="8574631" cy="26638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pt-BR" sz="2400" dirty="0"/>
              <a:t>Equilíbrio de partição sólido – outra fase;</a:t>
            </a:r>
          </a:p>
          <a:p>
            <a:pPr>
              <a:lnSpc>
                <a:spcPct val="90000"/>
              </a:lnSpc>
            </a:pPr>
            <a:endParaRPr lang="pt-BR" sz="2400" dirty="0"/>
          </a:p>
          <a:p>
            <a:pPr>
              <a:lnSpc>
                <a:spcPct val="90000"/>
              </a:lnSpc>
            </a:pPr>
            <a:r>
              <a:rPr lang="pt-BR" sz="2400" dirty="0"/>
              <a:t>Isoterma é gráfico de:</a:t>
            </a:r>
            <a:br>
              <a:rPr lang="pt-BR" sz="2400" dirty="0"/>
            </a:br>
            <a:r>
              <a:rPr lang="pt-BR" sz="2400" dirty="0"/>
              <a:t>“</a:t>
            </a:r>
            <a:r>
              <a:rPr lang="pt-BR" sz="2400" b="1" dirty="0"/>
              <a:t>concentração” de </a:t>
            </a:r>
            <a:r>
              <a:rPr lang="pt-BR" sz="2400" b="1" dirty="0" err="1"/>
              <a:t>sorvato</a:t>
            </a:r>
            <a:r>
              <a:rPr lang="pt-BR" sz="2400" b="1" dirty="0"/>
              <a:t> na fase sólida</a:t>
            </a:r>
            <a:r>
              <a:rPr lang="pt-BR" sz="2400" dirty="0"/>
              <a:t> vs. </a:t>
            </a:r>
            <a:r>
              <a:rPr lang="pt-BR" sz="2400" b="1" dirty="0"/>
              <a:t>concentração da espécie na outra fase </a:t>
            </a:r>
            <a:r>
              <a:rPr lang="pt-BR" sz="2400" dirty="0"/>
              <a:t>(a temp. constante)! </a:t>
            </a: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5555" y="4721046"/>
            <a:ext cx="2881312" cy="47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5857080" y="4863922"/>
            <a:ext cx="4762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a:t>vs.</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2267" y="4792485"/>
            <a:ext cx="2520950" cy="34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2361198" y="4555381"/>
            <a:ext cx="7430502" cy="881687"/>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Tree>
    <p:extLst>
      <p:ext uri="{BB962C8B-B14F-4D97-AF65-F5344CB8AC3E}">
        <p14:creationId xmlns:p14="http://schemas.microsoft.com/office/powerpoint/2010/main" val="20225873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71487"/>
          </a:xfrm>
        </p:spPr>
        <p:txBody>
          <a:bodyPr>
            <a:normAutofit fontScale="90000"/>
          </a:bodyPr>
          <a:lstStyle/>
          <a:p>
            <a:r>
              <a:rPr lang="en-US" dirty="0" err="1"/>
              <a:t>Isotermas</a:t>
            </a:r>
            <a:r>
              <a:rPr lang="en-US" dirty="0"/>
              <a:t> de </a:t>
            </a:r>
            <a:r>
              <a:rPr lang="en-US" dirty="0" err="1"/>
              <a:t>Sorção</a:t>
            </a:r>
            <a:endParaRPr lang="en-US" dirty="0"/>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108</a:t>
            </a:fld>
            <a:endParaRPr lang="en-US"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216276" y="1341438"/>
            <a:ext cx="2149475" cy="4525962"/>
          </a:xfrm>
          <a:prstGeom prst="rect">
            <a:avLst/>
          </a:prstGeom>
          <a:noFill/>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1" y="1341439"/>
            <a:ext cx="2009775" cy="441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2175" y="5805489"/>
            <a:ext cx="168275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9963" y="5805489"/>
            <a:ext cx="168275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1450" y="2492376"/>
            <a:ext cx="566738" cy="229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0825" y="2492376"/>
            <a:ext cx="566738" cy="229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p:spTree>
    <p:extLst>
      <p:ext uri="{BB962C8B-B14F-4D97-AF65-F5344CB8AC3E}">
        <p14:creationId xmlns:p14="http://schemas.microsoft.com/office/powerpoint/2010/main" val="3266968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72807"/>
          </a:xfrm>
        </p:spPr>
        <p:txBody>
          <a:bodyPr>
            <a:normAutofit fontScale="90000"/>
          </a:bodyPr>
          <a:lstStyle/>
          <a:p>
            <a:r>
              <a:rPr lang="en-US" dirty="0" err="1"/>
              <a:t>Isotermas</a:t>
            </a:r>
            <a:r>
              <a:rPr lang="en-US" dirty="0"/>
              <a:t> de </a:t>
            </a:r>
            <a:r>
              <a:rPr lang="en-US" dirty="0" err="1"/>
              <a:t>Sorção</a:t>
            </a:r>
            <a:r>
              <a:rPr lang="en-US" dirty="0"/>
              <a:t>: </a:t>
            </a:r>
            <a:r>
              <a:rPr lang="en-US" dirty="0" err="1"/>
              <a:t>Freundlich</a:t>
            </a:r>
            <a:endParaRPr lang="en-US" dirty="0"/>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109</a:t>
            </a:fld>
            <a:endParaRPr lang="en-US" dirty="0"/>
          </a:p>
        </p:txBody>
      </p:sp>
      <p:sp>
        <p:nvSpPr>
          <p:cNvPr id="6" name="Rectangle 3"/>
          <p:cNvSpPr txBox="1">
            <a:spLocks noChangeArrowheads="1"/>
          </p:cNvSpPr>
          <p:nvPr/>
        </p:nvSpPr>
        <p:spPr>
          <a:xfrm>
            <a:off x="1992313" y="1039531"/>
            <a:ext cx="8229600" cy="7493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pt-BR" dirty="0"/>
              <a:t>Equação empírica:</a:t>
            </a: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946" y="1844798"/>
            <a:ext cx="2232025"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5"/>
          <p:cNvSpPr>
            <a:spLocks noChangeArrowheads="1"/>
          </p:cNvSpPr>
          <p:nvPr/>
        </p:nvSpPr>
        <p:spPr bwMode="auto">
          <a:xfrm>
            <a:off x="2208213" y="2852738"/>
            <a:ext cx="8229600" cy="187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pt-BR" sz="2400" dirty="0"/>
              <a:t>Onde:</a:t>
            </a:r>
          </a:p>
          <a:p>
            <a:pPr marL="342900" indent="-342900">
              <a:spcBef>
                <a:spcPct val="20000"/>
              </a:spcBef>
            </a:pPr>
            <a:r>
              <a:rPr lang="pt-BR" sz="2400" dirty="0" err="1"/>
              <a:t>C</a:t>
            </a:r>
            <a:r>
              <a:rPr lang="pt-BR" sz="2400" baseline="-25000" dirty="0" err="1"/>
              <a:t>is</a:t>
            </a:r>
            <a:r>
              <a:rPr lang="pt-BR" sz="2400" dirty="0"/>
              <a:t> = concentração de </a:t>
            </a:r>
            <a:r>
              <a:rPr lang="pt-BR" sz="2400" dirty="0" err="1"/>
              <a:t>adsorvato</a:t>
            </a:r>
            <a:endParaRPr lang="pt-BR" sz="2400" dirty="0"/>
          </a:p>
          <a:p>
            <a:pPr marL="342900" indent="-342900">
              <a:spcBef>
                <a:spcPct val="20000"/>
              </a:spcBef>
            </a:pPr>
            <a:r>
              <a:rPr lang="pt-BR" sz="2400" dirty="0" err="1"/>
              <a:t>K</a:t>
            </a:r>
            <a:r>
              <a:rPr lang="pt-BR" sz="2400" baseline="-25000" dirty="0" err="1"/>
              <a:t>iF</a:t>
            </a:r>
            <a:r>
              <a:rPr lang="pt-BR" sz="2400" dirty="0"/>
              <a:t> = constante de </a:t>
            </a:r>
            <a:r>
              <a:rPr lang="pt-BR" sz="2400" dirty="0" err="1"/>
              <a:t>Freundlich</a:t>
            </a:r>
            <a:r>
              <a:rPr lang="pt-BR" sz="2400" dirty="0"/>
              <a:t> ou fator de capacidade</a:t>
            </a:r>
          </a:p>
          <a:p>
            <a:pPr marL="342900" indent="-342900">
              <a:spcBef>
                <a:spcPct val="20000"/>
              </a:spcBef>
            </a:pPr>
            <a:r>
              <a:rPr lang="pt-BR" sz="2400" dirty="0" err="1"/>
              <a:t>n</a:t>
            </a:r>
            <a:r>
              <a:rPr lang="pt-BR" sz="2400" baseline="-25000" dirty="0" err="1"/>
              <a:t>i</a:t>
            </a:r>
            <a:r>
              <a:rPr lang="pt-BR" sz="2400" dirty="0"/>
              <a:t> = Expoente de </a:t>
            </a:r>
            <a:r>
              <a:rPr lang="pt-BR" sz="2400" dirty="0" err="1"/>
              <a:t>Freundlich</a:t>
            </a:r>
            <a:r>
              <a:rPr lang="pt-BR" sz="2400" dirty="0"/>
              <a:t>;</a:t>
            </a:r>
          </a:p>
          <a:p>
            <a:pPr marL="342900" indent="-342900">
              <a:spcBef>
                <a:spcPct val="20000"/>
              </a:spcBef>
            </a:pPr>
            <a:endParaRPr lang="pt-BR" sz="2400" dirty="0"/>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5413" y="5661026"/>
            <a:ext cx="3446462" cy="59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7"/>
          <p:cNvSpPr>
            <a:spLocks noChangeArrowheads="1"/>
          </p:cNvSpPr>
          <p:nvPr/>
        </p:nvSpPr>
        <p:spPr bwMode="auto">
          <a:xfrm>
            <a:off x="2135188" y="5229225"/>
            <a:ext cx="8229600"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pt-BR" sz="2400" dirty="0"/>
              <a:t>Linearização:</a:t>
            </a:r>
          </a:p>
          <a:p>
            <a:pPr marL="342900" indent="-342900">
              <a:spcBef>
                <a:spcPct val="20000"/>
              </a:spcBef>
            </a:pPr>
            <a:endParaRPr lang="pt-BR" sz="2400" dirty="0"/>
          </a:p>
          <a:p>
            <a:pPr marL="342900" indent="-342900">
              <a:spcBef>
                <a:spcPct val="20000"/>
              </a:spcBef>
            </a:pPr>
            <a:endParaRPr lang="pt-BR" sz="2400" dirty="0"/>
          </a:p>
        </p:txBody>
      </p:sp>
      <p:sp>
        <p:nvSpPr>
          <p:cNvPr id="11" name="TextBox 10"/>
          <p:cNvSpPr txBox="1"/>
          <p:nvPr/>
        </p:nvSpPr>
        <p:spPr>
          <a:xfrm>
            <a:off x="4677570" y="1788832"/>
            <a:ext cx="2269400" cy="881687"/>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12" name="TextBox 11"/>
          <p:cNvSpPr txBox="1"/>
          <p:nvPr/>
        </p:nvSpPr>
        <p:spPr>
          <a:xfrm>
            <a:off x="3935413" y="5561286"/>
            <a:ext cx="3446462" cy="881687"/>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3" name="Retângulo 2">
            <a:extLst>
              <a:ext uri="{FF2B5EF4-FFF2-40B4-BE49-F238E27FC236}">
                <a16:creationId xmlns:a16="http://schemas.microsoft.com/office/drawing/2014/main" id="{F25A36D8-9951-4988-AAC2-6885413817BA}"/>
              </a:ext>
            </a:extLst>
          </p:cNvPr>
          <p:cNvSpPr/>
          <p:nvPr/>
        </p:nvSpPr>
        <p:spPr>
          <a:xfrm>
            <a:off x="5105400" y="4713973"/>
            <a:ext cx="6096000" cy="646331"/>
          </a:xfrm>
          <a:prstGeom prst="rect">
            <a:avLst/>
          </a:prstGeom>
        </p:spPr>
        <p:txBody>
          <a:bodyPr>
            <a:spAutoFit/>
          </a:bodyPr>
          <a:lstStyle/>
          <a:p>
            <a:r>
              <a:rPr lang="pt-PT" b="1" dirty="0"/>
              <a:t>K</a:t>
            </a:r>
            <a:r>
              <a:rPr lang="pt-PT" b="1" baseline="-25000" dirty="0"/>
              <a:t>F</a:t>
            </a:r>
            <a:r>
              <a:rPr lang="pt-PT" baseline="-25000" dirty="0"/>
              <a:t> </a:t>
            </a:r>
            <a:r>
              <a:rPr lang="pt-PT" dirty="0"/>
              <a:t>e </a:t>
            </a:r>
            <a:r>
              <a:rPr lang="pt-PT" b="1" dirty="0"/>
              <a:t>n</a:t>
            </a:r>
            <a:r>
              <a:rPr lang="pt-PT" dirty="0"/>
              <a:t>  são constantes empíricas especificas para cada para adsorvente-soluto a uma dada temperatura. </a:t>
            </a:r>
          </a:p>
        </p:txBody>
      </p:sp>
    </p:spTree>
    <p:extLst>
      <p:ext uri="{BB962C8B-B14F-4D97-AF65-F5344CB8AC3E}">
        <p14:creationId xmlns:p14="http://schemas.microsoft.com/office/powerpoint/2010/main" val="2346078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938762" y="829574"/>
            <a:ext cx="1607589" cy="923330"/>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2" name="Title 1"/>
          <p:cNvSpPr>
            <a:spLocks noGrp="1"/>
          </p:cNvSpPr>
          <p:nvPr>
            <p:ph type="title"/>
          </p:nvPr>
        </p:nvSpPr>
        <p:spPr>
          <a:xfrm>
            <a:off x="1857376" y="-1"/>
            <a:ext cx="8810623" cy="723901"/>
          </a:xfrm>
        </p:spPr>
        <p:txBody>
          <a:bodyPr>
            <a:noAutofit/>
          </a:bodyPr>
          <a:lstStyle/>
          <a:p>
            <a:r>
              <a:rPr lang="en-US" dirty="0" err="1"/>
              <a:t>Interações</a:t>
            </a:r>
            <a:r>
              <a:rPr lang="en-US" dirty="0"/>
              <a:t> </a:t>
            </a:r>
            <a:r>
              <a:rPr lang="en-US" dirty="0" err="1"/>
              <a:t>moleculares</a:t>
            </a:r>
            <a:endParaRPr lang="en-US" dirty="0"/>
          </a:p>
        </p:txBody>
      </p:sp>
      <p:sp>
        <p:nvSpPr>
          <p:cNvPr id="4" name="Footer Placeholder 3"/>
          <p:cNvSpPr>
            <a:spLocks noGrp="1"/>
          </p:cNvSpPr>
          <p:nvPr>
            <p:ph type="ftr" sz="quarter" idx="11"/>
          </p:nvPr>
        </p:nvSpPr>
        <p:spPr/>
        <p:txBody>
          <a:bodyPr/>
          <a:lstStyle/>
          <a:p>
            <a:r>
              <a:rPr lang="en-US" dirty="0"/>
              <a:t> Pedro Vidinha</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11</a:t>
            </a:fld>
            <a:endParaRPr lang="en-US" dirty="0"/>
          </a:p>
        </p:txBody>
      </p:sp>
      <p:sp>
        <p:nvSpPr>
          <p:cNvPr id="16" name="Text Box 5"/>
          <p:cNvSpPr txBox="1">
            <a:spLocks noChangeArrowheads="1"/>
          </p:cNvSpPr>
          <p:nvPr/>
        </p:nvSpPr>
        <p:spPr bwMode="auto">
          <a:xfrm>
            <a:off x="1857375" y="829573"/>
            <a:ext cx="1763476" cy="923330"/>
          </a:xfrm>
          <a:prstGeom prst="rect">
            <a:avLst/>
          </a:prstGeom>
          <a:noFill/>
          <a:ln w="254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pt-BR" sz="1800" b="1" dirty="0">
                <a:latin typeface="+mn-lt"/>
              </a:rPr>
              <a:t>Forças de </a:t>
            </a:r>
            <a:br>
              <a:rPr lang="pt-BR" sz="1800" b="1" dirty="0">
                <a:latin typeface="+mn-lt"/>
              </a:rPr>
            </a:br>
            <a:r>
              <a:rPr lang="pt-BR" sz="1800" b="1" dirty="0">
                <a:latin typeface="+mn-lt"/>
              </a:rPr>
              <a:t>van der </a:t>
            </a:r>
            <a:r>
              <a:rPr lang="pt-BR" sz="1800" b="1" dirty="0" err="1">
                <a:latin typeface="+mn-lt"/>
              </a:rPr>
              <a:t>Waals</a:t>
            </a:r>
            <a:br>
              <a:rPr lang="pt-BR" sz="1800" b="1" dirty="0">
                <a:latin typeface="+mn-lt"/>
              </a:rPr>
            </a:br>
            <a:r>
              <a:rPr lang="pt-BR" sz="1800" dirty="0">
                <a:latin typeface="+mn-lt"/>
              </a:rPr>
              <a:t>(não específicas)</a:t>
            </a:r>
          </a:p>
        </p:txBody>
      </p:sp>
      <p:sp>
        <p:nvSpPr>
          <p:cNvPr id="17" name="Text Box 6"/>
          <p:cNvSpPr txBox="1">
            <a:spLocks noChangeArrowheads="1"/>
          </p:cNvSpPr>
          <p:nvPr/>
        </p:nvSpPr>
        <p:spPr bwMode="auto">
          <a:xfrm>
            <a:off x="6429375" y="829574"/>
            <a:ext cx="2341694" cy="646331"/>
          </a:xfrm>
          <a:prstGeom prst="rect">
            <a:avLst/>
          </a:prstGeom>
          <a:noFill/>
          <a:ln w="254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pt-BR" sz="1800" b="1" dirty="0">
                <a:latin typeface="+mn-lt"/>
              </a:rPr>
              <a:t>Ligação de Hidrogênio</a:t>
            </a:r>
            <a:br>
              <a:rPr lang="pt-BR" sz="1800" b="1" dirty="0">
                <a:latin typeface="+mn-lt"/>
              </a:rPr>
            </a:br>
            <a:r>
              <a:rPr lang="pt-BR" sz="1800" dirty="0">
                <a:latin typeface="+mn-lt"/>
              </a:rPr>
              <a:t>(específicas)</a:t>
            </a:r>
          </a:p>
        </p:txBody>
      </p:sp>
      <p:sp>
        <p:nvSpPr>
          <p:cNvPr id="21" name="TextBox 20"/>
          <p:cNvSpPr txBox="1"/>
          <p:nvPr/>
        </p:nvSpPr>
        <p:spPr>
          <a:xfrm>
            <a:off x="4798523" y="2435134"/>
            <a:ext cx="914400" cy="914400"/>
          </a:xfrm>
          <a:prstGeom prst="rect">
            <a:avLst/>
          </a:prstGeom>
        </p:spPr>
        <p:txBody>
          <a:bodyPr vert="horz" wrap="none" lIns="91440" tIns="45720" rIns="91440" bIns="45720" rtlCol="0">
            <a:normAutofit/>
          </a:bodyPr>
          <a:lstStyle/>
          <a:p>
            <a:endParaRPr lang="en-US" sz="2000" i="1" dirty="0"/>
          </a:p>
        </p:txBody>
      </p:sp>
      <p:sp>
        <p:nvSpPr>
          <p:cNvPr id="25" name="Rectangle 24"/>
          <p:cNvSpPr/>
          <p:nvPr/>
        </p:nvSpPr>
        <p:spPr>
          <a:xfrm>
            <a:off x="8771069" y="3349573"/>
            <a:ext cx="1701876" cy="338554"/>
          </a:xfrm>
          <a:prstGeom prst="rect">
            <a:avLst/>
          </a:prstGeom>
        </p:spPr>
        <p:txBody>
          <a:bodyPr wrap="none">
            <a:spAutoFit/>
          </a:bodyPr>
          <a:lstStyle/>
          <a:p>
            <a:r>
              <a:rPr lang="pt-BR" sz="1600" dirty="0"/>
              <a:t>Linus Carl </a:t>
            </a:r>
            <a:r>
              <a:rPr lang="pt-BR" sz="1600" b="1" dirty="0"/>
              <a:t>Pauling </a:t>
            </a:r>
            <a:endParaRPr lang="en-US" sz="1600" b="1" dirty="0"/>
          </a:p>
        </p:txBody>
      </p:sp>
      <p:sp>
        <p:nvSpPr>
          <p:cNvPr id="26" name="Rectangle 25"/>
          <p:cNvSpPr/>
          <p:nvPr/>
        </p:nvSpPr>
        <p:spPr>
          <a:xfrm>
            <a:off x="3460276" y="3349535"/>
            <a:ext cx="2359352" cy="307777"/>
          </a:xfrm>
          <a:prstGeom prst="rect">
            <a:avLst/>
          </a:prstGeom>
        </p:spPr>
        <p:txBody>
          <a:bodyPr wrap="none">
            <a:spAutoFit/>
          </a:bodyPr>
          <a:lstStyle/>
          <a:p>
            <a:r>
              <a:rPr lang="pt-BR" sz="1400" dirty="0" err="1"/>
              <a:t>Johannes</a:t>
            </a:r>
            <a:r>
              <a:rPr lang="pt-BR" sz="1400" dirty="0"/>
              <a:t> D. </a:t>
            </a:r>
            <a:r>
              <a:rPr lang="pt-BR" sz="1400" b="1" dirty="0"/>
              <a:t>VAN DER WAALS</a:t>
            </a:r>
            <a:endParaRPr lang="en-US" sz="1400" b="1" dirty="0"/>
          </a:p>
        </p:txBody>
      </p:sp>
      <p:pic>
        <p:nvPicPr>
          <p:cNvPr id="27" name="Picture 26"/>
          <p:cNvPicPr>
            <a:picLocks noChangeAspect="1"/>
          </p:cNvPicPr>
          <p:nvPr/>
        </p:nvPicPr>
        <p:blipFill>
          <a:blip r:embed="rId2"/>
          <a:stretch>
            <a:fillRect/>
          </a:stretch>
        </p:blipFill>
        <p:spPr>
          <a:xfrm>
            <a:off x="3665036" y="829573"/>
            <a:ext cx="1781815" cy="2520000"/>
          </a:xfrm>
          <a:prstGeom prst="rect">
            <a:avLst/>
          </a:prstGeom>
        </p:spPr>
      </p:pic>
      <p:pic>
        <p:nvPicPr>
          <p:cNvPr id="28" name="Picture 27"/>
          <p:cNvPicPr>
            <a:picLocks noChangeAspect="1"/>
          </p:cNvPicPr>
          <p:nvPr/>
        </p:nvPicPr>
        <p:blipFill>
          <a:blip r:embed="rId3"/>
          <a:stretch>
            <a:fillRect/>
          </a:stretch>
        </p:blipFill>
        <p:spPr>
          <a:xfrm>
            <a:off x="8771071" y="829534"/>
            <a:ext cx="1781839" cy="2520000"/>
          </a:xfrm>
          <a:prstGeom prst="rect">
            <a:avLst/>
          </a:prstGeom>
        </p:spPr>
      </p:pic>
      <p:sp>
        <p:nvSpPr>
          <p:cNvPr id="29" name="Rectangle 28"/>
          <p:cNvSpPr/>
          <p:nvPr/>
        </p:nvSpPr>
        <p:spPr>
          <a:xfrm>
            <a:off x="8639432" y="3638323"/>
            <a:ext cx="2028567" cy="307777"/>
          </a:xfrm>
          <a:prstGeom prst="rect">
            <a:avLst/>
          </a:prstGeom>
        </p:spPr>
        <p:txBody>
          <a:bodyPr wrap="square">
            <a:spAutoFit/>
          </a:bodyPr>
          <a:lstStyle/>
          <a:p>
            <a:r>
              <a:rPr lang="en-US" sz="700" dirty="0"/>
              <a:t>http://</a:t>
            </a:r>
            <a:r>
              <a:rPr lang="en-US" sz="700" dirty="0" err="1"/>
              <a:t>www.nobelprize.org</a:t>
            </a:r>
            <a:r>
              <a:rPr lang="en-US" sz="700" dirty="0"/>
              <a:t>/</a:t>
            </a:r>
            <a:r>
              <a:rPr lang="en-US" sz="700" dirty="0" err="1"/>
              <a:t>nobel_prizes</a:t>
            </a:r>
            <a:r>
              <a:rPr lang="en-US" sz="700" dirty="0"/>
              <a:t>/chemistry/laureates/1954/</a:t>
            </a:r>
            <a:r>
              <a:rPr lang="en-US" sz="700" dirty="0" err="1"/>
              <a:t>pauling_postcard.jpg</a:t>
            </a:r>
            <a:endParaRPr lang="en-US" sz="700" dirty="0"/>
          </a:p>
        </p:txBody>
      </p:sp>
      <p:pic>
        <p:nvPicPr>
          <p:cNvPr id="30" name="Picture 29"/>
          <p:cNvPicPr>
            <a:picLocks noChangeAspect="1"/>
          </p:cNvPicPr>
          <p:nvPr/>
        </p:nvPicPr>
        <p:blipFill>
          <a:blip r:embed="rId4"/>
          <a:stretch>
            <a:fillRect/>
          </a:stretch>
        </p:blipFill>
        <p:spPr>
          <a:xfrm>
            <a:off x="3860431" y="4115087"/>
            <a:ext cx="1272727" cy="1800000"/>
          </a:xfrm>
          <a:prstGeom prst="rect">
            <a:avLst/>
          </a:prstGeom>
        </p:spPr>
      </p:pic>
      <p:sp>
        <p:nvSpPr>
          <p:cNvPr id="31" name="Rectangle 30"/>
          <p:cNvSpPr/>
          <p:nvPr/>
        </p:nvSpPr>
        <p:spPr>
          <a:xfrm>
            <a:off x="3673328" y="5984579"/>
            <a:ext cx="1664037" cy="338554"/>
          </a:xfrm>
          <a:prstGeom prst="rect">
            <a:avLst/>
          </a:prstGeom>
        </p:spPr>
        <p:txBody>
          <a:bodyPr wrap="none">
            <a:spAutoFit/>
          </a:bodyPr>
          <a:lstStyle/>
          <a:p>
            <a:r>
              <a:rPr lang="pt-BR" sz="1600" dirty="0"/>
              <a:t>Peter J. W. </a:t>
            </a:r>
            <a:r>
              <a:rPr lang="pt-BR" sz="1600" b="1" dirty="0"/>
              <a:t>DEBYE</a:t>
            </a:r>
            <a:endParaRPr lang="en-US" sz="1600" b="1" dirty="0"/>
          </a:p>
        </p:txBody>
      </p:sp>
      <p:sp>
        <p:nvSpPr>
          <p:cNvPr id="32" name="Rectangle 31"/>
          <p:cNvSpPr/>
          <p:nvPr/>
        </p:nvSpPr>
        <p:spPr>
          <a:xfrm>
            <a:off x="3754714" y="6417102"/>
            <a:ext cx="1521515" cy="415498"/>
          </a:xfrm>
          <a:prstGeom prst="rect">
            <a:avLst/>
          </a:prstGeom>
        </p:spPr>
        <p:txBody>
          <a:bodyPr wrap="square">
            <a:spAutoFit/>
          </a:bodyPr>
          <a:lstStyle/>
          <a:p>
            <a:r>
              <a:rPr lang="en-US" sz="700" dirty="0"/>
              <a:t>http://</a:t>
            </a:r>
            <a:r>
              <a:rPr lang="en-US" sz="700" dirty="0" err="1"/>
              <a:t>www.nobelprize.org</a:t>
            </a:r>
            <a:r>
              <a:rPr lang="en-US" sz="700" dirty="0"/>
              <a:t>/</a:t>
            </a:r>
            <a:r>
              <a:rPr lang="en-US" sz="700" dirty="0" err="1"/>
              <a:t>nobel_prizes</a:t>
            </a:r>
            <a:r>
              <a:rPr lang="en-US" sz="700" dirty="0"/>
              <a:t>/chemistry/laureates/1936/</a:t>
            </a:r>
            <a:r>
              <a:rPr lang="en-US" sz="700" dirty="0" err="1"/>
              <a:t>debye_postcard.jpg</a:t>
            </a:r>
            <a:endParaRPr lang="en-US" sz="700" dirty="0"/>
          </a:p>
        </p:txBody>
      </p:sp>
      <p:pic>
        <p:nvPicPr>
          <p:cNvPr id="34" name="Picture 33"/>
          <p:cNvPicPr>
            <a:picLocks noChangeAspect="1"/>
          </p:cNvPicPr>
          <p:nvPr/>
        </p:nvPicPr>
        <p:blipFill>
          <a:blip r:embed="rId5"/>
          <a:stretch>
            <a:fillRect/>
          </a:stretch>
        </p:blipFill>
        <p:spPr>
          <a:xfrm>
            <a:off x="2022855" y="4115087"/>
            <a:ext cx="1264020" cy="1800000"/>
          </a:xfrm>
          <a:prstGeom prst="rect">
            <a:avLst/>
          </a:prstGeom>
        </p:spPr>
      </p:pic>
      <p:sp>
        <p:nvSpPr>
          <p:cNvPr id="35" name="Rectangle 34"/>
          <p:cNvSpPr/>
          <p:nvPr/>
        </p:nvSpPr>
        <p:spPr>
          <a:xfrm>
            <a:off x="2023335" y="6490421"/>
            <a:ext cx="1374401" cy="307777"/>
          </a:xfrm>
          <a:prstGeom prst="rect">
            <a:avLst/>
          </a:prstGeom>
        </p:spPr>
        <p:txBody>
          <a:bodyPr wrap="square">
            <a:spAutoFit/>
          </a:bodyPr>
          <a:lstStyle/>
          <a:p>
            <a:r>
              <a:rPr lang="en-US" sz="700" dirty="0"/>
              <a:t>http://</a:t>
            </a:r>
            <a:r>
              <a:rPr lang="en-US" sz="700" dirty="0" err="1"/>
              <a:t>www.phy.duke.edu</a:t>
            </a:r>
            <a:r>
              <a:rPr lang="en-US" sz="700" dirty="0"/>
              <a:t>/sites/default/files/</a:t>
            </a:r>
            <a:r>
              <a:rPr lang="en-US" sz="700" dirty="0" err="1"/>
              <a:t>smlondon.jpg</a:t>
            </a:r>
            <a:endParaRPr lang="en-US" sz="700" dirty="0"/>
          </a:p>
        </p:txBody>
      </p:sp>
      <p:sp>
        <p:nvSpPr>
          <p:cNvPr id="36" name="Rectangle 35"/>
          <p:cNvSpPr/>
          <p:nvPr/>
        </p:nvSpPr>
        <p:spPr>
          <a:xfrm>
            <a:off x="1857375" y="5984579"/>
            <a:ext cx="1623562" cy="338554"/>
          </a:xfrm>
          <a:prstGeom prst="rect">
            <a:avLst/>
          </a:prstGeom>
        </p:spPr>
        <p:txBody>
          <a:bodyPr wrap="none">
            <a:spAutoFit/>
          </a:bodyPr>
          <a:lstStyle/>
          <a:p>
            <a:r>
              <a:rPr lang="pt-BR" sz="1600" dirty="0"/>
              <a:t>Fritz W. </a:t>
            </a:r>
            <a:r>
              <a:rPr lang="pt-BR" sz="1600" b="1" dirty="0"/>
              <a:t>LONDON</a:t>
            </a:r>
            <a:endParaRPr lang="en-US" sz="1600" b="1" dirty="0"/>
          </a:p>
        </p:txBody>
      </p:sp>
      <p:pic>
        <p:nvPicPr>
          <p:cNvPr id="37" name="Picture 36"/>
          <p:cNvPicPr>
            <a:picLocks noChangeAspect="1"/>
          </p:cNvPicPr>
          <p:nvPr/>
        </p:nvPicPr>
        <p:blipFill>
          <a:blip r:embed="rId6"/>
          <a:stretch>
            <a:fillRect/>
          </a:stretch>
        </p:blipFill>
        <p:spPr>
          <a:xfrm>
            <a:off x="5802373" y="4115087"/>
            <a:ext cx="1270588" cy="1800000"/>
          </a:xfrm>
          <a:prstGeom prst="rect">
            <a:avLst/>
          </a:prstGeom>
        </p:spPr>
      </p:pic>
      <p:sp>
        <p:nvSpPr>
          <p:cNvPr id="39" name="Rectangle 38"/>
          <p:cNvSpPr/>
          <p:nvPr/>
        </p:nvSpPr>
        <p:spPr>
          <a:xfrm>
            <a:off x="5410032" y="5984579"/>
            <a:ext cx="2055270" cy="338554"/>
          </a:xfrm>
          <a:prstGeom prst="rect">
            <a:avLst/>
          </a:prstGeom>
        </p:spPr>
        <p:txBody>
          <a:bodyPr wrap="none">
            <a:spAutoFit/>
          </a:bodyPr>
          <a:lstStyle/>
          <a:p>
            <a:r>
              <a:rPr lang="pt-BR" sz="1600" dirty="0" err="1"/>
              <a:t>Wilhelmus</a:t>
            </a:r>
            <a:r>
              <a:rPr lang="pt-BR" sz="1600" dirty="0"/>
              <a:t> H. </a:t>
            </a:r>
            <a:r>
              <a:rPr lang="pt-BR" sz="1600" b="1" dirty="0"/>
              <a:t>KEESOM</a:t>
            </a:r>
            <a:endParaRPr lang="en-US" sz="1600" b="1" dirty="0"/>
          </a:p>
        </p:txBody>
      </p:sp>
      <p:sp>
        <p:nvSpPr>
          <p:cNvPr id="40" name="Rectangle 39"/>
          <p:cNvSpPr/>
          <p:nvPr/>
        </p:nvSpPr>
        <p:spPr>
          <a:xfrm>
            <a:off x="5703248" y="6417102"/>
            <a:ext cx="1762054" cy="415498"/>
          </a:xfrm>
          <a:prstGeom prst="rect">
            <a:avLst/>
          </a:prstGeom>
        </p:spPr>
        <p:txBody>
          <a:bodyPr wrap="square">
            <a:spAutoFit/>
          </a:bodyPr>
          <a:lstStyle/>
          <a:p>
            <a:r>
              <a:rPr lang="en-US" sz="700" dirty="0"/>
              <a:t>http://</a:t>
            </a:r>
            <a:r>
              <a:rPr lang="en-US" sz="700" dirty="0" err="1"/>
              <a:t>resources.huygens.knaw.nl</a:t>
            </a:r>
            <a:r>
              <a:rPr lang="en-US" sz="700" dirty="0"/>
              <a:t>/bwn1880-2000/</a:t>
            </a:r>
            <a:r>
              <a:rPr lang="en-US" sz="700" dirty="0" err="1"/>
              <a:t>lemmata</a:t>
            </a:r>
            <a:r>
              <a:rPr lang="en-US" sz="700" dirty="0"/>
              <a:t>/bwn1/images/</a:t>
            </a:r>
            <a:r>
              <a:rPr lang="en-US" sz="700" dirty="0" err="1"/>
              <a:t>KEESOM.jpg</a:t>
            </a:r>
            <a:endParaRPr lang="en-US" sz="700" dirty="0"/>
          </a:p>
        </p:txBody>
      </p:sp>
      <p:sp>
        <p:nvSpPr>
          <p:cNvPr id="42" name="TextBox 41"/>
          <p:cNvSpPr txBox="1"/>
          <p:nvPr/>
        </p:nvSpPr>
        <p:spPr>
          <a:xfrm>
            <a:off x="6415486" y="829575"/>
            <a:ext cx="2283882" cy="723875"/>
          </a:xfrm>
          <a:prstGeom prst="rect">
            <a:avLst/>
          </a:prstGeom>
          <a:solidFill>
            <a:schemeClr val="accent4">
              <a:lumMod val="75000"/>
              <a:alpha val="20000"/>
            </a:scheme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43" name="Rectangle 42"/>
          <p:cNvSpPr/>
          <p:nvPr/>
        </p:nvSpPr>
        <p:spPr>
          <a:xfrm>
            <a:off x="3620851" y="3638323"/>
            <a:ext cx="1868796" cy="307777"/>
          </a:xfrm>
          <a:prstGeom prst="rect">
            <a:avLst/>
          </a:prstGeom>
        </p:spPr>
        <p:txBody>
          <a:bodyPr wrap="square">
            <a:spAutoFit/>
          </a:bodyPr>
          <a:lstStyle/>
          <a:p>
            <a:r>
              <a:rPr lang="en-US" sz="700" dirty="0"/>
              <a:t>http://</a:t>
            </a:r>
            <a:r>
              <a:rPr lang="en-US" sz="700" dirty="0" err="1"/>
              <a:t>www.nobelprize.org</a:t>
            </a:r>
            <a:r>
              <a:rPr lang="en-US" sz="700" dirty="0"/>
              <a:t>/</a:t>
            </a:r>
            <a:r>
              <a:rPr lang="en-US" sz="700" dirty="0" err="1"/>
              <a:t>nobel_prizes</a:t>
            </a:r>
            <a:r>
              <a:rPr lang="en-US" sz="700" dirty="0"/>
              <a:t>/physics/laureates/1910/</a:t>
            </a:r>
            <a:r>
              <a:rPr lang="en-US" sz="700" dirty="0" err="1"/>
              <a:t>waals_postcard.jpg</a:t>
            </a:r>
            <a:endParaRPr lang="en-US" sz="700" dirty="0"/>
          </a:p>
        </p:txBody>
      </p:sp>
    </p:spTree>
    <p:extLst>
      <p:ext uri="{BB962C8B-B14F-4D97-AF65-F5344CB8AC3E}">
        <p14:creationId xmlns:p14="http://schemas.microsoft.com/office/powerpoint/2010/main" val="37984921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53830"/>
          </a:xfrm>
        </p:spPr>
        <p:txBody>
          <a:bodyPr>
            <a:normAutofit fontScale="90000"/>
          </a:bodyPr>
          <a:lstStyle/>
          <a:p>
            <a:r>
              <a:rPr lang="en-US" dirty="0" err="1"/>
              <a:t>Isotermas</a:t>
            </a:r>
            <a:r>
              <a:rPr lang="en-US" dirty="0"/>
              <a:t> de </a:t>
            </a:r>
            <a:r>
              <a:rPr lang="en-US" dirty="0" err="1"/>
              <a:t>Sorção</a:t>
            </a:r>
            <a:r>
              <a:rPr lang="en-US" dirty="0"/>
              <a:t>: </a:t>
            </a:r>
            <a:r>
              <a:rPr lang="en-US" dirty="0" err="1"/>
              <a:t>Freundlich</a:t>
            </a:r>
            <a:endParaRPr lang="en-US" dirty="0"/>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110</a:t>
            </a:fld>
            <a:endParaRPr lang="en-US" dirty="0"/>
          </a:p>
        </p:txBody>
      </p:sp>
      <p:sp>
        <p:nvSpPr>
          <p:cNvPr id="6"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404542" y="1491818"/>
            <a:ext cx="3884613" cy="4479925"/>
          </a:xfrm>
          <a:prstGeom prst="rect">
            <a:avLst/>
          </a:prstGeom>
          <a:noFill/>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8750" y="2845755"/>
            <a:ext cx="2762769" cy="4759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9154" y="1434440"/>
            <a:ext cx="1297354" cy="9861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1255" y="3747048"/>
            <a:ext cx="1302877" cy="9621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Oval 11"/>
          <p:cNvSpPr/>
          <p:nvPr/>
        </p:nvSpPr>
        <p:spPr>
          <a:xfrm>
            <a:off x="2974942" y="909364"/>
            <a:ext cx="1584785" cy="1511209"/>
          </a:xfrm>
          <a:prstGeom prst="ellipse">
            <a:avLst/>
          </a:prstGeom>
          <a:noFill/>
          <a:ln w="5715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1392" y="1187426"/>
            <a:ext cx="1134049" cy="870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Oval 12"/>
          <p:cNvSpPr/>
          <p:nvPr/>
        </p:nvSpPr>
        <p:spPr>
          <a:xfrm>
            <a:off x="6139678" y="1187426"/>
            <a:ext cx="1584785" cy="1511209"/>
          </a:xfrm>
          <a:prstGeom prst="ellipse">
            <a:avLst/>
          </a:prstGeom>
          <a:noFill/>
          <a:ln w="5715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494460" y="3458182"/>
            <a:ext cx="1584785" cy="1511209"/>
          </a:xfrm>
          <a:prstGeom prst="ellipse">
            <a:avLst/>
          </a:prstGeom>
          <a:noFill/>
          <a:ln w="5715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4483665" y="2057945"/>
            <a:ext cx="275666" cy="1364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5840975" y="2200452"/>
            <a:ext cx="298702" cy="152400"/>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095457" y="4016714"/>
            <a:ext cx="399003" cy="0"/>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pic>
        <p:nvPicPr>
          <p:cNvPr id="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6941" y="2194398"/>
            <a:ext cx="1846389" cy="651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0392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73758"/>
          </a:xfrm>
        </p:spPr>
        <p:txBody>
          <a:bodyPr>
            <a:normAutofit fontScale="90000"/>
          </a:bodyPr>
          <a:lstStyle/>
          <a:p>
            <a:r>
              <a:rPr lang="en-US" dirty="0" err="1"/>
              <a:t>Isoterma</a:t>
            </a:r>
            <a:r>
              <a:rPr lang="en-US" dirty="0"/>
              <a:t> de </a:t>
            </a:r>
            <a:r>
              <a:rPr lang="en-US" dirty="0" err="1"/>
              <a:t>Sorção</a:t>
            </a:r>
            <a:r>
              <a:rPr lang="en-US" dirty="0"/>
              <a:t>: Langmuir</a:t>
            </a:r>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111</a:t>
            </a:fld>
            <a:endParaRPr lang="en-US" dirty="0"/>
          </a:p>
        </p:txBody>
      </p:sp>
      <p:sp>
        <p:nvSpPr>
          <p:cNvPr id="6" name="Text Box 12"/>
          <p:cNvSpPr txBox="1">
            <a:spLocks noChangeArrowheads="1"/>
          </p:cNvSpPr>
          <p:nvPr/>
        </p:nvSpPr>
        <p:spPr bwMode="auto">
          <a:xfrm>
            <a:off x="2155719" y="1125320"/>
            <a:ext cx="1584325" cy="646331"/>
          </a:xfrm>
          <a:prstGeom prst="rect">
            <a:avLst/>
          </a:prstGeom>
          <a:solidFill>
            <a:srgbClr val="457EC3">
              <a:alpha val="20000"/>
            </a:srgbClr>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pt-BR" sz="1800" dirty="0"/>
              <a:t>Sítio na Superfície</a:t>
            </a:r>
          </a:p>
        </p:txBody>
      </p:sp>
      <p:sp>
        <p:nvSpPr>
          <p:cNvPr id="7" name="Text Box 13"/>
          <p:cNvSpPr txBox="1">
            <a:spLocks noChangeArrowheads="1"/>
          </p:cNvSpPr>
          <p:nvPr/>
        </p:nvSpPr>
        <p:spPr bwMode="auto">
          <a:xfrm>
            <a:off x="7595847" y="1125321"/>
            <a:ext cx="1584325" cy="646331"/>
          </a:xfrm>
          <a:prstGeom prst="rect">
            <a:avLst/>
          </a:prstGeom>
          <a:solidFill>
            <a:schemeClr val="accent2">
              <a:lumMod val="75000"/>
              <a:alpha val="20000"/>
            </a:schemeClr>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pt-BR" sz="1800" dirty="0" err="1"/>
              <a:t>Sorvato</a:t>
            </a:r>
            <a:br>
              <a:rPr lang="pt-BR" sz="1800" dirty="0"/>
            </a:br>
            <a:r>
              <a:rPr lang="pt-BR" sz="1800" dirty="0"/>
              <a:t>“sorvido”</a:t>
            </a:r>
          </a:p>
        </p:txBody>
      </p:sp>
      <p:sp>
        <p:nvSpPr>
          <p:cNvPr id="8" name="Line 14"/>
          <p:cNvSpPr>
            <a:spLocks noChangeShapeType="1"/>
          </p:cNvSpPr>
          <p:nvPr/>
        </p:nvSpPr>
        <p:spPr bwMode="auto">
          <a:xfrm>
            <a:off x="6309171" y="1410074"/>
            <a:ext cx="1008062"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 name="Line 15"/>
          <p:cNvSpPr>
            <a:spLocks noChangeShapeType="1"/>
          </p:cNvSpPr>
          <p:nvPr/>
        </p:nvSpPr>
        <p:spPr bwMode="auto">
          <a:xfrm>
            <a:off x="6309171" y="1554536"/>
            <a:ext cx="1008062" cy="0"/>
          </a:xfrm>
          <a:prstGeom prst="line">
            <a:avLst/>
          </a:prstGeom>
          <a:noFill/>
          <a:ln w="9525">
            <a:solidFill>
              <a:schemeClr val="tx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a:p>
        </p:txBody>
      </p:sp>
      <p:sp>
        <p:nvSpPr>
          <p:cNvPr id="10" name="Text Box 12"/>
          <p:cNvSpPr txBox="1">
            <a:spLocks noChangeArrowheads="1"/>
          </p:cNvSpPr>
          <p:nvPr/>
        </p:nvSpPr>
        <p:spPr bwMode="auto">
          <a:xfrm>
            <a:off x="4511676" y="1127539"/>
            <a:ext cx="1584325" cy="646331"/>
          </a:xfrm>
          <a:prstGeom prst="rect">
            <a:avLst/>
          </a:prstGeom>
          <a:solidFill>
            <a:srgbClr val="457EC3">
              <a:alpha val="20000"/>
            </a:srgbClr>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pt-BR" sz="1800" dirty="0" err="1"/>
              <a:t>Sorvato</a:t>
            </a:r>
            <a:br>
              <a:rPr lang="pt-BR" sz="1800" dirty="0"/>
            </a:br>
            <a:r>
              <a:rPr lang="pt-BR" sz="1800" dirty="0"/>
              <a:t>na outra fase</a:t>
            </a:r>
          </a:p>
        </p:txBody>
      </p:sp>
      <p:sp>
        <p:nvSpPr>
          <p:cNvPr id="11" name="TextBox 10"/>
          <p:cNvSpPr txBox="1"/>
          <p:nvPr/>
        </p:nvSpPr>
        <p:spPr>
          <a:xfrm>
            <a:off x="3950468" y="1223359"/>
            <a:ext cx="352716" cy="456044"/>
          </a:xfrm>
          <a:prstGeom prst="rect">
            <a:avLst/>
          </a:prstGeom>
        </p:spPr>
        <p:txBody>
          <a:bodyPr vert="horz" wrap="none" lIns="91440" tIns="45720" rIns="91440" bIns="45720" rtlCol="0">
            <a:normAutofit/>
          </a:bodyPr>
          <a:lstStyle/>
          <a:p>
            <a:r>
              <a:rPr lang="en-US" sz="2000" dirty="0"/>
              <a:t>+</a:t>
            </a:r>
          </a:p>
        </p:txBody>
      </p:sp>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675" y="2239013"/>
            <a:ext cx="2546350" cy="85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6"/>
          <p:cNvSpPr>
            <a:spLocks noChangeArrowheads="1"/>
          </p:cNvSpPr>
          <p:nvPr/>
        </p:nvSpPr>
        <p:spPr bwMode="auto">
          <a:xfrm>
            <a:off x="2063750" y="3284538"/>
            <a:ext cx="8229600" cy="187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pt-BR" sz="2400" dirty="0"/>
              <a:t>Onde:</a:t>
            </a:r>
          </a:p>
          <a:p>
            <a:pPr marL="342900" indent="-342900">
              <a:spcBef>
                <a:spcPct val="20000"/>
              </a:spcBef>
            </a:pPr>
            <a:r>
              <a:rPr lang="pt-BR" sz="2400" dirty="0" err="1"/>
              <a:t>C</a:t>
            </a:r>
            <a:r>
              <a:rPr lang="pt-BR" sz="2400" baseline="-25000" dirty="0" err="1"/>
              <a:t>is</a:t>
            </a:r>
            <a:r>
              <a:rPr lang="pt-BR" sz="2400" dirty="0"/>
              <a:t> = concentração de </a:t>
            </a:r>
            <a:r>
              <a:rPr lang="pt-BR" sz="2400" dirty="0" err="1"/>
              <a:t>adsorvato</a:t>
            </a:r>
            <a:endParaRPr lang="pt-BR" sz="2400" dirty="0"/>
          </a:p>
          <a:p>
            <a:pPr marL="342900" indent="-342900">
              <a:spcBef>
                <a:spcPct val="20000"/>
              </a:spcBef>
            </a:pPr>
            <a:r>
              <a:rPr lang="pt-BR" sz="2400" dirty="0" err="1"/>
              <a:t>K</a:t>
            </a:r>
            <a:r>
              <a:rPr lang="pt-BR" sz="2400" baseline="-25000" dirty="0" err="1"/>
              <a:t>iL</a:t>
            </a:r>
            <a:r>
              <a:rPr lang="pt-BR" sz="2400" dirty="0"/>
              <a:t> = constante de Langmuir</a:t>
            </a:r>
          </a:p>
          <a:p>
            <a:pPr marL="342900" indent="-342900">
              <a:spcBef>
                <a:spcPct val="20000"/>
              </a:spcBef>
            </a:pPr>
            <a:r>
              <a:rPr lang="en-US" sz="2400" dirty="0">
                <a:latin typeface="Symap" charset="0"/>
                <a:cs typeface="Symap" charset="0"/>
                <a:sym typeface="Symbol" charset="0"/>
              </a:rPr>
              <a:t></a:t>
            </a:r>
            <a:r>
              <a:rPr lang="pt-BR" sz="2400" baseline="-25000" dirty="0" err="1">
                <a:cs typeface="Symap" charset="0"/>
              </a:rPr>
              <a:t>max</a:t>
            </a:r>
            <a:r>
              <a:rPr lang="pt-BR" sz="2400" dirty="0">
                <a:cs typeface="Symap" charset="0"/>
              </a:rPr>
              <a:t> = </a:t>
            </a:r>
            <a:r>
              <a:rPr lang="pt-BR" sz="2400" dirty="0" err="1">
                <a:cs typeface="Symap" charset="0"/>
              </a:rPr>
              <a:t>n</a:t>
            </a:r>
            <a:r>
              <a:rPr lang="pt-BR" sz="2400" dirty="0">
                <a:cs typeface="Symap" charset="0"/>
              </a:rPr>
              <a:t>. total de sítios superficiais ou ;</a:t>
            </a:r>
          </a:p>
          <a:p>
            <a:pPr marL="342900" indent="-342900">
              <a:spcBef>
                <a:spcPct val="20000"/>
              </a:spcBef>
            </a:pPr>
            <a:endParaRPr lang="pt-BR" sz="2400" dirty="0">
              <a:cs typeface="Symap" charset="0"/>
            </a:endParaRPr>
          </a:p>
        </p:txBody>
      </p:sp>
      <p:pic>
        <p:nvPicPr>
          <p:cNvPr id="1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7253" y="5548186"/>
            <a:ext cx="1466850" cy="404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4604103" y="2239013"/>
            <a:ext cx="2453922" cy="881687"/>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16" name="TextBox 15"/>
          <p:cNvSpPr txBox="1"/>
          <p:nvPr/>
        </p:nvSpPr>
        <p:spPr>
          <a:xfrm>
            <a:off x="2960835" y="5441298"/>
            <a:ext cx="1789700" cy="578326"/>
          </a:xfrm>
          <a:prstGeom prst="rect">
            <a:avLst/>
          </a:prstGeom>
          <a:solidFill>
            <a:srgbClr val="457EC3">
              <a:alpha val="20000"/>
            </a:srgbClr>
          </a:solidFill>
        </p:spPr>
        <p:txBody>
          <a:bodyPr vert="horz" wrap="none" lIns="91440" tIns="45720" rIns="91440" bIns="45720" rtlCol="0" anchor="ctr" anchorCtr="1">
            <a:normAutofit lnSpcReduction="10000"/>
          </a:bodyPr>
          <a:lstStyle/>
          <a:p>
            <a:pPr algn="ctr"/>
            <a:endParaRPr lang="pt-BR" sz="3200" b="1" dirty="0">
              <a:cs typeface="Arial" pitchFamily="34" charset="0"/>
            </a:endParaRPr>
          </a:p>
        </p:txBody>
      </p:sp>
      <p:sp>
        <p:nvSpPr>
          <p:cNvPr id="3" name="Retângulo 2">
            <a:extLst>
              <a:ext uri="{FF2B5EF4-FFF2-40B4-BE49-F238E27FC236}">
                <a16:creationId xmlns:a16="http://schemas.microsoft.com/office/drawing/2014/main" id="{A2193F5C-ABB8-48D3-AEFF-00329295503A}"/>
              </a:ext>
            </a:extLst>
          </p:cNvPr>
          <p:cNvSpPr/>
          <p:nvPr/>
        </p:nvSpPr>
        <p:spPr>
          <a:xfrm>
            <a:off x="4810914" y="5373293"/>
            <a:ext cx="6096000" cy="646331"/>
          </a:xfrm>
          <a:prstGeom prst="rect">
            <a:avLst/>
          </a:prstGeom>
        </p:spPr>
        <p:txBody>
          <a:bodyPr>
            <a:spAutoFit/>
          </a:bodyPr>
          <a:lstStyle/>
          <a:p>
            <a:r>
              <a:rPr lang="pt-PT" dirty="0"/>
              <a:t>Concentração máxima de soluto i que pode ser adsorvido no suporte.</a:t>
            </a:r>
          </a:p>
        </p:txBody>
      </p:sp>
    </p:spTree>
    <p:extLst>
      <p:ext uri="{BB962C8B-B14F-4D97-AF65-F5344CB8AC3E}">
        <p14:creationId xmlns:p14="http://schemas.microsoft.com/office/powerpoint/2010/main" val="41274559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65188"/>
          </a:xfrm>
        </p:spPr>
        <p:txBody>
          <a:bodyPr/>
          <a:lstStyle/>
          <a:p>
            <a:r>
              <a:rPr lang="en-US" dirty="0" err="1"/>
              <a:t>Isoterma</a:t>
            </a:r>
            <a:r>
              <a:rPr lang="en-US" dirty="0"/>
              <a:t> de </a:t>
            </a:r>
            <a:r>
              <a:rPr lang="en-US" dirty="0" err="1"/>
              <a:t>Sorção</a:t>
            </a:r>
            <a:r>
              <a:rPr lang="en-US" dirty="0"/>
              <a:t>: Langmuir</a:t>
            </a:r>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112</a:t>
            </a:fld>
            <a:endParaRPr lang="en-US" dirty="0"/>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2636838"/>
            <a:ext cx="3914775"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8"/>
          <p:cNvSpPr>
            <a:spLocks noChangeArrowheads="1"/>
          </p:cNvSpPr>
          <p:nvPr/>
        </p:nvSpPr>
        <p:spPr bwMode="auto">
          <a:xfrm>
            <a:off x="1992313" y="1341439"/>
            <a:ext cx="8229600"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pt-BR" sz="2400" dirty="0"/>
              <a:t>Linearização:</a:t>
            </a:r>
          </a:p>
          <a:p>
            <a:pPr marL="342900" indent="-342900">
              <a:spcBef>
                <a:spcPct val="20000"/>
              </a:spcBef>
            </a:pPr>
            <a:endParaRPr lang="pt-BR" sz="2400" dirty="0"/>
          </a:p>
          <a:p>
            <a:pPr marL="342900" indent="-342900">
              <a:spcBef>
                <a:spcPct val="20000"/>
              </a:spcBef>
            </a:pPr>
            <a:endParaRPr lang="pt-BR" sz="2400" dirty="0"/>
          </a:p>
        </p:txBody>
      </p:sp>
      <p:pic>
        <p:nvPicPr>
          <p:cNvPr id="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726" y="2060576"/>
            <a:ext cx="3267075" cy="331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p:sp>
        <p:nvSpPr>
          <p:cNvPr id="13" name="TextBox 12"/>
          <p:cNvSpPr txBox="1"/>
          <p:nvPr/>
        </p:nvSpPr>
        <p:spPr>
          <a:xfrm>
            <a:off x="2408170" y="2670519"/>
            <a:ext cx="3712756" cy="881687"/>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Tree>
    <p:extLst>
      <p:ext uri="{BB962C8B-B14F-4D97-AF65-F5344CB8AC3E}">
        <p14:creationId xmlns:p14="http://schemas.microsoft.com/office/powerpoint/2010/main" val="31848786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3967"/>
          </a:xfrm>
        </p:spPr>
        <p:txBody>
          <a:bodyPr>
            <a:normAutofit fontScale="90000"/>
          </a:bodyPr>
          <a:lstStyle/>
          <a:p>
            <a:r>
              <a:rPr lang="en-US" dirty="0" err="1"/>
              <a:t>Isoterma</a:t>
            </a:r>
            <a:r>
              <a:rPr lang="en-US" dirty="0"/>
              <a:t> de </a:t>
            </a:r>
            <a:r>
              <a:rPr lang="en-US" dirty="0" err="1"/>
              <a:t>Sorção</a:t>
            </a:r>
            <a:r>
              <a:rPr lang="en-US" dirty="0"/>
              <a:t>: Langmuir</a:t>
            </a:r>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113</a:t>
            </a:fld>
            <a:endParaRPr lang="en-US"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75" y="1989138"/>
            <a:ext cx="4491038" cy="317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Line 7"/>
          <p:cNvSpPr>
            <a:spLocks noChangeShapeType="1"/>
          </p:cNvSpPr>
          <p:nvPr/>
        </p:nvSpPr>
        <p:spPr bwMode="auto">
          <a:xfrm>
            <a:off x="4511676" y="3789363"/>
            <a:ext cx="1368425" cy="431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8" name="Line 8"/>
          <p:cNvSpPr>
            <a:spLocks noChangeShapeType="1"/>
          </p:cNvSpPr>
          <p:nvPr/>
        </p:nvSpPr>
        <p:spPr bwMode="auto">
          <a:xfrm flipH="1">
            <a:off x="8616950" y="2205038"/>
            <a:ext cx="71438" cy="863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 name="Text Box 10"/>
          <p:cNvSpPr txBox="1">
            <a:spLocks noChangeArrowheads="1"/>
          </p:cNvSpPr>
          <p:nvPr/>
        </p:nvSpPr>
        <p:spPr bwMode="auto">
          <a:xfrm>
            <a:off x="2927350" y="3573463"/>
            <a:ext cx="15176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a:t>Ciw pequeno</a:t>
            </a:r>
          </a:p>
        </p:txBody>
      </p:sp>
      <p:sp>
        <p:nvSpPr>
          <p:cNvPr id="10" name="Text Box 11"/>
          <p:cNvSpPr txBox="1">
            <a:spLocks noChangeArrowheads="1"/>
          </p:cNvSpPr>
          <p:nvPr/>
        </p:nvSpPr>
        <p:spPr bwMode="auto">
          <a:xfrm>
            <a:off x="7896225" y="1773238"/>
            <a:ext cx="1339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a:t>Ciw grande</a:t>
            </a:r>
          </a:p>
        </p:txBody>
      </p:sp>
      <p:pic>
        <p:nvPicPr>
          <p:cNvPr id="1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263" y="5013325"/>
            <a:ext cx="1682750" cy="56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484314"/>
            <a:ext cx="566738" cy="229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552" y="5301209"/>
            <a:ext cx="2546350" cy="85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p:spTree>
    <p:extLst>
      <p:ext uri="{BB962C8B-B14F-4D97-AF65-F5344CB8AC3E}">
        <p14:creationId xmlns:p14="http://schemas.microsoft.com/office/powerpoint/2010/main" val="7849347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370"/>
            <a:ext cx="10515600" cy="785020"/>
          </a:xfrm>
        </p:spPr>
        <p:txBody>
          <a:bodyPr/>
          <a:lstStyle/>
          <a:p>
            <a:r>
              <a:rPr lang="en-US" dirty="0" err="1"/>
              <a:t>Isoterma</a:t>
            </a:r>
            <a:r>
              <a:rPr lang="en-US" dirty="0"/>
              <a:t> de </a:t>
            </a:r>
            <a:r>
              <a:rPr lang="en-US" dirty="0" err="1"/>
              <a:t>Sorção</a:t>
            </a:r>
            <a:r>
              <a:rPr lang="en-US" dirty="0"/>
              <a:t>: Langmuir</a:t>
            </a:r>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114</a:t>
            </a:fld>
            <a:endParaRPr lang="en-US" dirty="0"/>
          </a:p>
        </p:txBody>
      </p:sp>
      <p:sp>
        <p:nvSpPr>
          <p:cNvPr id="7" name="Rectangle 3"/>
          <p:cNvSpPr txBox="1">
            <a:spLocks noChangeArrowheads="1"/>
          </p:cNvSpPr>
          <p:nvPr/>
        </p:nvSpPr>
        <p:spPr>
          <a:xfrm>
            <a:off x="2135188" y="1268413"/>
            <a:ext cx="8229600" cy="863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pt-BR" sz="2400" dirty="0"/>
              <a:t>Muitos casos exigem a combinação de isotermas para serem descritos:</a:t>
            </a: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150" y="1989139"/>
            <a:ext cx="5111750" cy="1417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5"/>
          <p:cNvSpPr>
            <a:spLocks noChangeShapeType="1"/>
          </p:cNvSpPr>
          <p:nvPr/>
        </p:nvSpPr>
        <p:spPr bwMode="auto">
          <a:xfrm flipV="1">
            <a:off x="4729164" y="2925763"/>
            <a:ext cx="287337" cy="863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0" name="Line 6"/>
          <p:cNvSpPr>
            <a:spLocks noChangeShapeType="1"/>
          </p:cNvSpPr>
          <p:nvPr/>
        </p:nvSpPr>
        <p:spPr bwMode="auto">
          <a:xfrm flipH="1" flipV="1">
            <a:off x="7924738" y="3191256"/>
            <a:ext cx="546162" cy="591757"/>
          </a:xfrm>
          <a:prstGeom prst="line">
            <a:avLst/>
          </a:prstGeom>
          <a:ln>
            <a:headEnd/>
            <a:tailEnd type="triangle" w="med" len="med"/>
          </a:ln>
          <a:extLst>
            <a:ext uri="{909E8E84-426E-40dd-AFC4-6F175D3DCCD1}">
              <a14:hiddenFill xmlns="" xmlns:a14="http://schemas.microsoft.com/office/drawing/2010/main">
                <a:noFill/>
              </a14:hiddenFill>
            </a:ext>
          </a:extLst>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1" name="Text Box 7"/>
          <p:cNvSpPr txBox="1">
            <a:spLocks noChangeArrowheads="1"/>
          </p:cNvSpPr>
          <p:nvPr/>
        </p:nvSpPr>
        <p:spPr bwMode="auto">
          <a:xfrm>
            <a:off x="3937001" y="3789364"/>
            <a:ext cx="1439863" cy="376237"/>
          </a:xfrm>
          <a:prstGeom prst="rect">
            <a:avLst/>
          </a:prstGeom>
          <a:solidFill>
            <a:srgbClr val="457EC3">
              <a:alpha val="20000"/>
            </a:srgbClr>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pt-BR" sz="1800" dirty="0">
                <a:latin typeface="+mn-lt"/>
              </a:rPr>
              <a:t>Absorção</a:t>
            </a:r>
          </a:p>
        </p:txBody>
      </p:sp>
      <p:sp>
        <p:nvSpPr>
          <p:cNvPr id="12" name="Text Box 8"/>
          <p:cNvSpPr txBox="1">
            <a:spLocks noChangeArrowheads="1"/>
          </p:cNvSpPr>
          <p:nvPr/>
        </p:nvSpPr>
        <p:spPr bwMode="auto">
          <a:xfrm>
            <a:off x="7680326" y="3860800"/>
            <a:ext cx="1439863" cy="376238"/>
          </a:xfrm>
          <a:prstGeom prst="rect">
            <a:avLst/>
          </a:prstGeom>
          <a:solidFill>
            <a:schemeClr val="accent2">
              <a:lumMod val="75000"/>
              <a:alpha val="20000"/>
            </a:schemeClr>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pt-BR" sz="1800" dirty="0">
                <a:latin typeface="+mn-lt"/>
              </a:rPr>
              <a:t>Adsorção</a:t>
            </a:r>
          </a:p>
        </p:txBody>
      </p:sp>
      <p:pic>
        <p:nvPicPr>
          <p:cNvPr id="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139" y="5445126"/>
            <a:ext cx="2727325" cy="51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Line 5">
            <a:extLst>
              <a:ext uri="{FF2B5EF4-FFF2-40B4-BE49-F238E27FC236}">
                <a16:creationId xmlns:a16="http://schemas.microsoft.com/office/drawing/2014/main" id="{0651A83D-DBE8-4903-8217-BC40C6AC6B72}"/>
              </a:ext>
            </a:extLst>
          </p:cNvPr>
          <p:cNvSpPr>
            <a:spLocks noChangeShapeType="1"/>
          </p:cNvSpPr>
          <p:nvPr/>
        </p:nvSpPr>
        <p:spPr bwMode="auto">
          <a:xfrm>
            <a:off x="4679889" y="4237038"/>
            <a:ext cx="699707" cy="127952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5" name="Line 6">
            <a:extLst>
              <a:ext uri="{FF2B5EF4-FFF2-40B4-BE49-F238E27FC236}">
                <a16:creationId xmlns:a16="http://schemas.microsoft.com/office/drawing/2014/main" id="{29A76B5B-EA12-4814-BC60-D0598EFF287A}"/>
              </a:ext>
            </a:extLst>
          </p:cNvPr>
          <p:cNvSpPr>
            <a:spLocks noChangeShapeType="1"/>
          </p:cNvSpPr>
          <p:nvPr/>
        </p:nvSpPr>
        <p:spPr bwMode="auto">
          <a:xfrm flipH="1">
            <a:off x="7187184" y="4314825"/>
            <a:ext cx="1283716" cy="1056704"/>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 name="Elipse 2">
            <a:extLst>
              <a:ext uri="{FF2B5EF4-FFF2-40B4-BE49-F238E27FC236}">
                <a16:creationId xmlns:a16="http://schemas.microsoft.com/office/drawing/2014/main" id="{37DDC826-4DF9-44A1-B5CD-AF12C2696770}"/>
              </a:ext>
            </a:extLst>
          </p:cNvPr>
          <p:cNvSpPr/>
          <p:nvPr/>
        </p:nvSpPr>
        <p:spPr>
          <a:xfrm>
            <a:off x="5907024" y="1922464"/>
            <a:ext cx="2563876" cy="14176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lipse 15">
            <a:extLst>
              <a:ext uri="{FF2B5EF4-FFF2-40B4-BE49-F238E27FC236}">
                <a16:creationId xmlns:a16="http://schemas.microsoft.com/office/drawing/2014/main" id="{E0635123-75DC-41C6-8565-2FEF4E5CE99A}"/>
              </a:ext>
            </a:extLst>
          </p:cNvPr>
          <p:cNvSpPr/>
          <p:nvPr/>
        </p:nvSpPr>
        <p:spPr>
          <a:xfrm>
            <a:off x="6343524" y="5230368"/>
            <a:ext cx="1008826" cy="10158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Elipse 16">
            <a:extLst>
              <a:ext uri="{FF2B5EF4-FFF2-40B4-BE49-F238E27FC236}">
                <a16:creationId xmlns:a16="http://schemas.microsoft.com/office/drawing/2014/main" id="{41420CFC-4D14-4BDD-8550-C779359E25F7}"/>
              </a:ext>
            </a:extLst>
          </p:cNvPr>
          <p:cNvSpPr/>
          <p:nvPr/>
        </p:nvSpPr>
        <p:spPr>
          <a:xfrm>
            <a:off x="4512088" y="2153730"/>
            <a:ext cx="1212056" cy="11863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Elipse 17">
            <a:extLst>
              <a:ext uri="{FF2B5EF4-FFF2-40B4-BE49-F238E27FC236}">
                <a16:creationId xmlns:a16="http://schemas.microsoft.com/office/drawing/2014/main" id="{CC434265-24A1-451F-99CF-F0178FB6A730}"/>
              </a:ext>
            </a:extLst>
          </p:cNvPr>
          <p:cNvSpPr/>
          <p:nvPr/>
        </p:nvSpPr>
        <p:spPr>
          <a:xfrm>
            <a:off x="5403345" y="5230368"/>
            <a:ext cx="813527" cy="9508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991906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45580"/>
          </a:xfrm>
        </p:spPr>
        <p:txBody>
          <a:bodyPr>
            <a:normAutofit fontScale="90000"/>
          </a:bodyPr>
          <a:lstStyle/>
          <a:p>
            <a:r>
              <a:rPr lang="en-US" dirty="0" err="1"/>
              <a:t>Coeficiente</a:t>
            </a:r>
            <a:r>
              <a:rPr lang="en-US" dirty="0"/>
              <a:t> de </a:t>
            </a:r>
            <a:r>
              <a:rPr lang="en-US" dirty="0" err="1"/>
              <a:t>Distribuição</a:t>
            </a:r>
            <a:r>
              <a:rPr lang="en-US" dirty="0"/>
              <a:t> </a:t>
            </a:r>
            <a:r>
              <a:rPr lang="en-US" dirty="0" err="1"/>
              <a:t>Sólido-Água</a:t>
            </a:r>
            <a:endParaRPr lang="en-US" dirty="0"/>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115</a:t>
            </a:fld>
            <a:endParaRPr lang="en-US" dirty="0"/>
          </a:p>
        </p:txBody>
      </p:sp>
      <p:sp>
        <p:nvSpPr>
          <p:cNvPr id="6" name="Rectangle 3"/>
          <p:cNvSpPr txBox="1">
            <a:spLocks noChangeArrowheads="1"/>
          </p:cNvSpPr>
          <p:nvPr/>
        </p:nvSpPr>
        <p:spPr>
          <a:xfrm>
            <a:off x="1992313" y="2276476"/>
            <a:ext cx="8229600" cy="7207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pt-BR" sz="2400" dirty="0"/>
              <a:t>Normalmente ele depende da concentração da espécie:</a:t>
            </a: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1" y="1125538"/>
            <a:ext cx="1719263" cy="1173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6" y="2781300"/>
            <a:ext cx="2151063" cy="782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6"/>
          <p:cNvSpPr>
            <a:spLocks noChangeArrowheads="1"/>
          </p:cNvSpPr>
          <p:nvPr/>
        </p:nvSpPr>
        <p:spPr bwMode="auto">
          <a:xfrm>
            <a:off x="1992314" y="3789363"/>
            <a:ext cx="8372475" cy="122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pt-BR" sz="2400" dirty="0"/>
              <a:t>Mas é constante para faixas pequenas de concentração</a:t>
            </a:r>
          </a:p>
        </p:txBody>
      </p:sp>
      <p:sp>
        <p:nvSpPr>
          <p:cNvPr id="10" name="TextBox 9"/>
          <p:cNvSpPr txBox="1"/>
          <p:nvPr/>
        </p:nvSpPr>
        <p:spPr>
          <a:xfrm>
            <a:off x="5232401" y="1125539"/>
            <a:ext cx="1719263" cy="1150937"/>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Tree>
    <p:extLst>
      <p:ext uri="{BB962C8B-B14F-4D97-AF65-F5344CB8AC3E}">
        <p14:creationId xmlns:p14="http://schemas.microsoft.com/office/powerpoint/2010/main" val="4639717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275898"/>
          </a:xfrm>
        </p:spPr>
        <p:txBody>
          <a:bodyPr>
            <a:normAutofit fontScale="90000"/>
          </a:bodyPr>
          <a:lstStyle/>
          <a:p>
            <a:r>
              <a:rPr lang="en-US" dirty="0" err="1"/>
              <a:t>Frações</a:t>
            </a:r>
            <a:r>
              <a:rPr lang="en-US" dirty="0"/>
              <a:t> </a:t>
            </a:r>
            <a:r>
              <a:rPr lang="en-US" dirty="0" err="1"/>
              <a:t>Dissolvidas</a:t>
            </a:r>
            <a:r>
              <a:rPr lang="en-US" dirty="0"/>
              <a:t> e </a:t>
            </a:r>
            <a:r>
              <a:rPr lang="en-US" dirty="0" err="1"/>
              <a:t>Sorvidas</a:t>
            </a:r>
            <a:r>
              <a:rPr lang="en-US" dirty="0"/>
              <a:t> de </a:t>
            </a:r>
            <a:r>
              <a:rPr lang="en-US" dirty="0" err="1"/>
              <a:t>uma</a:t>
            </a:r>
            <a:r>
              <a:rPr lang="en-US" dirty="0"/>
              <a:t> </a:t>
            </a:r>
            <a:r>
              <a:rPr lang="en-US" dirty="0" err="1"/>
              <a:t>espécie</a:t>
            </a:r>
            <a:endParaRPr lang="en-US" dirty="0"/>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116</a:t>
            </a:fld>
            <a:endParaRPr lang="en-US"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322762" y="1066422"/>
            <a:ext cx="3313113" cy="1228725"/>
          </a:xfrm>
          <a:prstGeom prst="rect">
            <a:avLst/>
          </a:prstGeom>
          <a:noFill/>
        </p:spPr>
      </p:pic>
      <p:sp>
        <p:nvSpPr>
          <p:cNvPr id="7" name="Text Box 5"/>
          <p:cNvSpPr txBox="1">
            <a:spLocks noChangeArrowheads="1"/>
          </p:cNvSpPr>
          <p:nvPr/>
        </p:nvSpPr>
        <p:spPr bwMode="auto">
          <a:xfrm>
            <a:off x="2522536" y="2438413"/>
            <a:ext cx="70866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V</a:t>
            </a:r>
            <a:r>
              <a:rPr lang="en-US" baseline="-25000"/>
              <a:t>w</a:t>
            </a:r>
            <a:r>
              <a:rPr lang="en-US"/>
              <a:t> = volume de água;</a:t>
            </a:r>
          </a:p>
          <a:p>
            <a:pPr eaLnBrk="1" hangingPunct="1">
              <a:spcBef>
                <a:spcPct val="50000"/>
              </a:spcBef>
            </a:pPr>
            <a:r>
              <a:rPr lang="en-US"/>
              <a:t>M</a:t>
            </a:r>
            <a:r>
              <a:rPr lang="en-US" baseline="-25000"/>
              <a:t>s</a:t>
            </a:r>
            <a:r>
              <a:rPr lang="en-US"/>
              <a:t> = massa de sólidos</a:t>
            </a:r>
          </a:p>
          <a:p>
            <a:pPr eaLnBrk="1" hangingPunct="1">
              <a:spcBef>
                <a:spcPct val="50000"/>
              </a:spcBef>
            </a:pPr>
            <a:r>
              <a:rPr lang="en-US"/>
              <a:t>Substituindo </a:t>
            </a:r>
          </a:p>
        </p:txBody>
      </p:sp>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1325" y="4813313"/>
            <a:ext cx="2979737"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9612" y="4741875"/>
            <a:ext cx="2151063"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8661" y="3446475"/>
            <a:ext cx="1358900"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928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66725"/>
          </a:xfrm>
        </p:spPr>
        <p:txBody>
          <a:bodyPr>
            <a:normAutofit fontScale="90000"/>
          </a:bodyPr>
          <a:lstStyle/>
          <a:p>
            <a:r>
              <a:rPr lang="en-US" dirty="0" err="1"/>
              <a:t>Frações</a:t>
            </a:r>
            <a:r>
              <a:rPr lang="en-US" dirty="0"/>
              <a:t> </a:t>
            </a:r>
            <a:r>
              <a:rPr lang="en-US" dirty="0" err="1"/>
              <a:t>Dissolvidas</a:t>
            </a:r>
            <a:r>
              <a:rPr lang="en-US" dirty="0"/>
              <a:t> e </a:t>
            </a:r>
            <a:r>
              <a:rPr lang="en-US" dirty="0" err="1"/>
              <a:t>Sorvidas</a:t>
            </a:r>
            <a:r>
              <a:rPr lang="en-US" dirty="0"/>
              <a:t> de </a:t>
            </a:r>
            <a:r>
              <a:rPr lang="en-US" dirty="0" err="1"/>
              <a:t>uma</a:t>
            </a:r>
            <a:r>
              <a:rPr lang="en-US" dirty="0"/>
              <a:t> </a:t>
            </a:r>
            <a:r>
              <a:rPr lang="en-US" dirty="0" err="1"/>
              <a:t>espécie</a:t>
            </a:r>
            <a:endParaRPr lang="en-US" dirty="0"/>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117</a:t>
            </a:fld>
            <a:endParaRPr lang="en-US" dirty="0"/>
          </a:p>
        </p:txBody>
      </p:sp>
      <p:sp>
        <p:nvSpPr>
          <p:cNvPr id="6" name="Text Box 9"/>
          <p:cNvSpPr txBox="1">
            <a:spLocks noChangeArrowheads="1"/>
          </p:cNvSpPr>
          <p:nvPr/>
        </p:nvSpPr>
        <p:spPr bwMode="auto">
          <a:xfrm>
            <a:off x="3143672" y="3212976"/>
            <a:ext cx="6019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dirty="0" err="1"/>
              <a:t>r</a:t>
            </a:r>
            <a:r>
              <a:rPr lang="en-US" baseline="-25000" dirty="0" err="1"/>
              <a:t>sw</a:t>
            </a:r>
            <a:r>
              <a:rPr lang="en-US" dirty="0"/>
              <a:t> = </a:t>
            </a:r>
            <a:r>
              <a:rPr lang="en-US" dirty="0" err="1"/>
              <a:t>razão</a:t>
            </a:r>
            <a:r>
              <a:rPr lang="en-US" dirty="0"/>
              <a:t> </a:t>
            </a:r>
            <a:r>
              <a:rPr lang="en-US" dirty="0" err="1"/>
              <a:t>sólido</a:t>
            </a:r>
            <a:r>
              <a:rPr lang="en-US" dirty="0"/>
              <a:t>/</a:t>
            </a:r>
            <a:r>
              <a:rPr lang="en-US" dirty="0" err="1"/>
              <a:t>água</a:t>
            </a:r>
            <a:r>
              <a:rPr lang="en-US" dirty="0"/>
              <a:t>:</a:t>
            </a:r>
          </a:p>
        </p:txBody>
      </p:sp>
      <p:pic>
        <p:nvPicPr>
          <p:cNvPr id="7"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665" y="3789040"/>
            <a:ext cx="2727325" cy="900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3952" y="3933056"/>
            <a:ext cx="1611312" cy="801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13"/>
          <p:cNvSpPr txBox="1">
            <a:spLocks noChangeArrowheads="1"/>
          </p:cNvSpPr>
          <p:nvPr/>
        </p:nvSpPr>
        <p:spPr bwMode="auto">
          <a:xfrm>
            <a:off x="8328248" y="4005065"/>
            <a:ext cx="1447800" cy="4667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i="1">
                <a:latin typeface="Times New Roman" charset="0"/>
              </a:rPr>
              <a:t>f</a:t>
            </a:r>
            <a:r>
              <a:rPr lang="en-US" baseline="-25000">
                <a:latin typeface="Times New Roman" charset="0"/>
              </a:rPr>
              <a:t>is</a:t>
            </a:r>
            <a:r>
              <a:rPr lang="en-US">
                <a:latin typeface="Times New Roman" charset="0"/>
              </a:rPr>
              <a:t> = 1 - </a:t>
            </a:r>
            <a:r>
              <a:rPr lang="en-US" i="1">
                <a:latin typeface="Times New Roman" charset="0"/>
              </a:rPr>
              <a:t>f</a:t>
            </a:r>
            <a:r>
              <a:rPr lang="en-US" baseline="-25000">
                <a:latin typeface="Times New Roman" charset="0"/>
              </a:rPr>
              <a:t>iw</a:t>
            </a:r>
          </a:p>
        </p:txBody>
      </p:sp>
      <p:sp>
        <p:nvSpPr>
          <p:cNvPr id="10" name="Line 14"/>
          <p:cNvSpPr>
            <a:spLocks noChangeShapeType="1"/>
          </p:cNvSpPr>
          <p:nvPr/>
        </p:nvSpPr>
        <p:spPr bwMode="auto">
          <a:xfrm flipV="1">
            <a:off x="5951985" y="4797153"/>
            <a:ext cx="360363" cy="935037"/>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1" name="Line 15"/>
          <p:cNvSpPr>
            <a:spLocks noChangeShapeType="1"/>
          </p:cNvSpPr>
          <p:nvPr/>
        </p:nvSpPr>
        <p:spPr bwMode="auto">
          <a:xfrm flipH="1" flipV="1">
            <a:off x="7176120" y="4797153"/>
            <a:ext cx="431800" cy="935037"/>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2" name="Text Box 16"/>
          <p:cNvSpPr txBox="1">
            <a:spLocks noChangeArrowheads="1"/>
          </p:cNvSpPr>
          <p:nvPr/>
        </p:nvSpPr>
        <p:spPr bwMode="auto">
          <a:xfrm>
            <a:off x="4038601" y="5805264"/>
            <a:ext cx="6233692" cy="36933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1800" dirty="0"/>
              <a:t>Se estes dois termos forem grandes = </a:t>
            </a:r>
            <a:r>
              <a:rPr lang="pt-BR" sz="1800" dirty="0" err="1"/>
              <a:t>f</a:t>
            </a:r>
            <a:r>
              <a:rPr lang="pt-BR" sz="1800" baseline="-25000" dirty="0" err="1"/>
              <a:t>iw</a:t>
            </a:r>
            <a:r>
              <a:rPr lang="pt-BR" sz="1800" dirty="0"/>
              <a:t> será pequeno!</a:t>
            </a:r>
          </a:p>
        </p:txBody>
      </p:sp>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665" y="1844824"/>
            <a:ext cx="2979737"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9952" y="1773386"/>
            <a:ext cx="2151063"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0056" y="3212976"/>
            <a:ext cx="8191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51935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Frações</a:t>
            </a:r>
            <a:r>
              <a:rPr lang="en-US" dirty="0"/>
              <a:t> de Volume de </a:t>
            </a:r>
            <a:r>
              <a:rPr lang="en-US" dirty="0" err="1"/>
              <a:t>Sólidos</a:t>
            </a:r>
            <a:r>
              <a:rPr lang="en-US" dirty="0"/>
              <a:t> (</a:t>
            </a:r>
            <a:r>
              <a:rPr lang="en-US" dirty="0" err="1"/>
              <a:t>Porosidade</a:t>
            </a:r>
            <a:r>
              <a:rPr lang="en-US" dirty="0"/>
              <a:t>)</a:t>
            </a:r>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118</a:t>
            </a:fld>
            <a:endParaRPr lang="en-US" dirty="0"/>
          </a:p>
        </p:txBody>
      </p:sp>
      <p:pic>
        <p:nvPicPr>
          <p:cNvPr id="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113" y="1844676"/>
            <a:ext cx="2438400"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763" y="2276475"/>
            <a:ext cx="711200" cy="38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11"/>
          <p:cNvSpPr>
            <a:spLocks noChangeShapeType="1"/>
          </p:cNvSpPr>
          <p:nvPr/>
        </p:nvSpPr>
        <p:spPr bwMode="auto">
          <a:xfrm flipH="1" flipV="1">
            <a:off x="6888163" y="2420939"/>
            <a:ext cx="792162" cy="71437"/>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pic>
        <p:nvPicPr>
          <p:cNvPr id="9"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3793" y="2924944"/>
            <a:ext cx="3590925"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849" y="4149080"/>
            <a:ext cx="1971675" cy="94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46185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71612"/>
          </a:xfrm>
        </p:spPr>
        <p:txBody>
          <a:bodyPr>
            <a:normAutofit fontScale="90000"/>
          </a:bodyPr>
          <a:lstStyle/>
          <a:p>
            <a:r>
              <a:rPr lang="en-US" dirty="0" err="1"/>
              <a:t>Densidade</a:t>
            </a:r>
            <a:r>
              <a:rPr lang="en-US" dirty="0"/>
              <a:t> “Global” (bulk density)</a:t>
            </a:r>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119</a:t>
            </a:fld>
            <a:endParaRPr lang="en-US" dirty="0"/>
          </a:p>
        </p:txBody>
      </p:sp>
      <p:pic>
        <p:nvPicPr>
          <p:cNvPr id="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7955" y="1557362"/>
            <a:ext cx="4318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4942" y="1557363"/>
            <a:ext cx="819150" cy="404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0706" y="1557363"/>
            <a:ext cx="1106487" cy="404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3806" y="2852366"/>
            <a:ext cx="422275" cy="29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7768" y="2780928"/>
            <a:ext cx="639762"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Box 13"/>
          <p:cNvSpPr txBox="1">
            <a:spLocks noChangeArrowheads="1"/>
          </p:cNvSpPr>
          <p:nvPr/>
        </p:nvSpPr>
        <p:spPr bwMode="auto">
          <a:xfrm>
            <a:off x="3268042" y="1504975"/>
            <a:ext cx="3175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a:t>=</a:t>
            </a:r>
          </a:p>
        </p:txBody>
      </p:sp>
      <p:sp>
        <p:nvSpPr>
          <p:cNvPr id="12" name="Text Box 14"/>
          <p:cNvSpPr txBox="1">
            <a:spLocks noChangeArrowheads="1"/>
          </p:cNvSpPr>
          <p:nvPr/>
        </p:nvSpPr>
        <p:spPr bwMode="auto">
          <a:xfrm>
            <a:off x="3431505" y="2707903"/>
            <a:ext cx="3175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a:t>=</a:t>
            </a:r>
          </a:p>
        </p:txBody>
      </p:sp>
      <p:sp>
        <p:nvSpPr>
          <p:cNvPr id="13" name="Text Box 16"/>
          <p:cNvSpPr txBox="1">
            <a:spLocks noChangeArrowheads="1"/>
          </p:cNvSpPr>
          <p:nvPr/>
        </p:nvSpPr>
        <p:spPr bwMode="auto">
          <a:xfrm>
            <a:off x="5015880" y="1628800"/>
            <a:ext cx="3175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a:t>=</a:t>
            </a:r>
          </a:p>
        </p:txBody>
      </p:sp>
      <p:pic>
        <p:nvPicPr>
          <p:cNvPr id="14"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9617" y="3573016"/>
            <a:ext cx="1971675" cy="94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52184" y="1412777"/>
            <a:ext cx="2438400"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60097" y="2492896"/>
            <a:ext cx="3590925"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4153" y="3717032"/>
            <a:ext cx="1971675" cy="94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501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376" y="-1"/>
            <a:ext cx="8810623" cy="723901"/>
          </a:xfrm>
        </p:spPr>
        <p:txBody>
          <a:bodyPr>
            <a:noAutofit/>
          </a:bodyPr>
          <a:lstStyle/>
          <a:p>
            <a:r>
              <a:rPr lang="en-US" dirty="0" err="1"/>
              <a:t>Interações</a:t>
            </a:r>
            <a:r>
              <a:rPr lang="en-US" dirty="0"/>
              <a:t> </a:t>
            </a:r>
            <a:r>
              <a:rPr lang="en-US" dirty="0" err="1"/>
              <a:t>moleculares</a:t>
            </a:r>
            <a:endParaRPr lang="en-US" dirty="0"/>
          </a:p>
        </p:txBody>
      </p:sp>
      <p:sp>
        <p:nvSpPr>
          <p:cNvPr id="4" name="Footer Placeholder 3"/>
          <p:cNvSpPr>
            <a:spLocks noGrp="1"/>
          </p:cNvSpPr>
          <p:nvPr>
            <p:ph type="ftr" sz="quarter" idx="11"/>
          </p:nvPr>
        </p:nvSpPr>
        <p:spPr/>
        <p:txBody>
          <a:bodyPr/>
          <a:lstStyle/>
          <a:p>
            <a:r>
              <a:rPr lang="en-US" dirty="0"/>
              <a:t> Pedro Vidinha</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12</a:t>
            </a:fld>
            <a:endParaRPr lang="en-US" dirty="0"/>
          </a:p>
        </p:txBody>
      </p:sp>
      <p:sp>
        <p:nvSpPr>
          <p:cNvPr id="6" name="TextBox 5"/>
          <p:cNvSpPr txBox="1"/>
          <p:nvPr/>
        </p:nvSpPr>
        <p:spPr>
          <a:xfrm>
            <a:off x="2362200" y="1257300"/>
            <a:ext cx="7645400" cy="3340100"/>
          </a:xfrm>
          <a:prstGeom prst="rect">
            <a:avLst/>
          </a:prstGeom>
        </p:spPr>
        <p:txBody>
          <a:bodyPr vert="horz" wrap="none" lIns="91440" tIns="45720" rIns="91440" bIns="45720" rtlCol="0">
            <a:normAutofit/>
          </a:bodyPr>
          <a:lstStyle/>
          <a:p>
            <a:endParaRPr lang="en-US" sz="2000" dirty="0"/>
          </a:p>
        </p:txBody>
      </p:sp>
      <p:sp>
        <p:nvSpPr>
          <p:cNvPr id="7" name="TextBox 6"/>
          <p:cNvSpPr txBox="1"/>
          <p:nvPr/>
        </p:nvSpPr>
        <p:spPr>
          <a:xfrm>
            <a:off x="6771634" y="902594"/>
            <a:ext cx="3704829" cy="2330258"/>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2000"/>
                    </a14:imgEffect>
                    <a14:imgEffect>
                      <a14:brightnessContrast contrast="4000"/>
                    </a14:imgEffect>
                  </a14:imgLayer>
                </a14:imgProps>
              </a:ext>
            </a:extLst>
          </a:blip>
          <a:stretch>
            <a:fillRect/>
          </a:stretch>
        </p:blipFill>
        <p:spPr>
          <a:xfrm>
            <a:off x="1995920" y="815886"/>
            <a:ext cx="4387986" cy="5685241"/>
          </a:xfrm>
          <a:prstGeom prst="rect">
            <a:avLst/>
          </a:prstGeom>
        </p:spPr>
      </p:pic>
      <p:sp>
        <p:nvSpPr>
          <p:cNvPr id="8"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p:sp>
        <p:nvSpPr>
          <p:cNvPr id="9" name="Text Box 5"/>
          <p:cNvSpPr txBox="1">
            <a:spLocks noChangeArrowheads="1"/>
          </p:cNvSpPr>
          <p:nvPr/>
        </p:nvSpPr>
        <p:spPr bwMode="auto">
          <a:xfrm>
            <a:off x="6845368" y="960008"/>
            <a:ext cx="3233051" cy="369332"/>
          </a:xfrm>
          <a:prstGeom prst="rect">
            <a:avLst/>
          </a:prstGeom>
          <a:noFill/>
          <a:ln w="25400">
            <a:no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b="1" dirty="0">
                <a:latin typeface="+mn-lt"/>
              </a:rPr>
              <a:t>Não-específicas (van der </a:t>
            </a:r>
            <a:r>
              <a:rPr lang="pt-BR" sz="1800" b="1" dirty="0" err="1">
                <a:latin typeface="+mn-lt"/>
              </a:rPr>
              <a:t>Waals</a:t>
            </a:r>
            <a:r>
              <a:rPr lang="pt-BR" sz="1800" b="1" dirty="0">
                <a:latin typeface="+mn-lt"/>
              </a:rPr>
              <a:t>)</a:t>
            </a:r>
          </a:p>
        </p:txBody>
      </p:sp>
      <p:sp>
        <p:nvSpPr>
          <p:cNvPr id="10" name="Text Box 7"/>
          <p:cNvSpPr txBox="1">
            <a:spLocks noChangeArrowheads="1"/>
          </p:cNvSpPr>
          <p:nvPr/>
        </p:nvSpPr>
        <p:spPr bwMode="auto">
          <a:xfrm>
            <a:off x="6876373" y="1432036"/>
            <a:ext cx="3435590"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400" dirty="0">
                <a:latin typeface="+mn-lt"/>
              </a:rPr>
              <a:t>Fracas e de curta distância</a:t>
            </a:r>
          </a:p>
          <a:p>
            <a:pPr eaLnBrk="1" hangingPunct="1"/>
            <a:endParaRPr lang="pt-BR" sz="1400" dirty="0">
              <a:latin typeface="+mn-lt"/>
            </a:endParaRPr>
          </a:p>
          <a:p>
            <a:pPr eaLnBrk="1" hangingPunct="1"/>
            <a:r>
              <a:rPr lang="pt-BR" sz="1400" dirty="0">
                <a:latin typeface="+mn-lt"/>
              </a:rPr>
              <a:t>- </a:t>
            </a:r>
            <a:r>
              <a:rPr lang="pt-BR" sz="1400" i="1" dirty="0">
                <a:latin typeface="+mn-lt"/>
              </a:rPr>
              <a:t>dipolo induzido </a:t>
            </a:r>
            <a:r>
              <a:rPr lang="pt-BR" sz="1400" i="1" dirty="0" err="1">
                <a:latin typeface="+mn-lt"/>
              </a:rPr>
              <a:t>x</a:t>
            </a:r>
            <a:r>
              <a:rPr lang="pt-BR" sz="1400" i="1" dirty="0">
                <a:latin typeface="+mn-lt"/>
              </a:rPr>
              <a:t> dipolo induzido </a:t>
            </a:r>
            <a:r>
              <a:rPr lang="pt-BR" sz="1400" dirty="0">
                <a:latin typeface="+mn-lt"/>
              </a:rPr>
              <a:t>(London)</a:t>
            </a:r>
          </a:p>
          <a:p>
            <a:pPr eaLnBrk="1" hangingPunct="1"/>
            <a:endParaRPr lang="pt-BR" sz="1400" dirty="0">
              <a:latin typeface="+mn-lt"/>
            </a:endParaRPr>
          </a:p>
          <a:p>
            <a:pPr eaLnBrk="1" hangingPunct="1"/>
            <a:r>
              <a:rPr lang="pt-BR" sz="1400" dirty="0">
                <a:latin typeface="+mn-lt"/>
              </a:rPr>
              <a:t>- </a:t>
            </a:r>
            <a:r>
              <a:rPr lang="pt-BR" sz="1400" i="1" dirty="0">
                <a:latin typeface="+mn-lt"/>
              </a:rPr>
              <a:t>dipolo </a:t>
            </a:r>
            <a:r>
              <a:rPr lang="pt-BR" sz="1400" i="1" dirty="0" err="1">
                <a:latin typeface="+mn-lt"/>
              </a:rPr>
              <a:t>x</a:t>
            </a:r>
            <a:r>
              <a:rPr lang="pt-BR" sz="1400" i="1" dirty="0">
                <a:latin typeface="+mn-lt"/>
              </a:rPr>
              <a:t> dipolo induzido </a:t>
            </a:r>
            <a:r>
              <a:rPr lang="pt-BR" sz="1400" dirty="0">
                <a:latin typeface="+mn-lt"/>
              </a:rPr>
              <a:t>(Debye)</a:t>
            </a:r>
            <a:br>
              <a:rPr lang="pt-BR" sz="1400" dirty="0">
                <a:latin typeface="+mn-lt"/>
              </a:rPr>
            </a:br>
            <a:br>
              <a:rPr lang="pt-BR" sz="1400" dirty="0">
                <a:latin typeface="+mn-lt"/>
              </a:rPr>
            </a:br>
            <a:r>
              <a:rPr lang="pt-BR" sz="1400" dirty="0">
                <a:latin typeface="+mn-lt"/>
              </a:rPr>
              <a:t>- </a:t>
            </a:r>
            <a:r>
              <a:rPr lang="pt-BR" sz="1400" i="1" dirty="0">
                <a:latin typeface="+mn-lt"/>
              </a:rPr>
              <a:t>dipolo </a:t>
            </a:r>
            <a:r>
              <a:rPr lang="pt-BR" sz="1400" i="1" dirty="0" err="1">
                <a:latin typeface="+mn-lt"/>
              </a:rPr>
              <a:t>x</a:t>
            </a:r>
            <a:r>
              <a:rPr lang="pt-BR" sz="1400" i="1" dirty="0">
                <a:latin typeface="+mn-lt"/>
              </a:rPr>
              <a:t> dipolo </a:t>
            </a:r>
            <a:r>
              <a:rPr lang="pt-BR" sz="1400" dirty="0">
                <a:latin typeface="+mn-lt"/>
              </a:rPr>
              <a:t>(</a:t>
            </a:r>
            <a:r>
              <a:rPr lang="pt-BR" sz="1400" dirty="0" err="1">
                <a:latin typeface="+mn-lt"/>
              </a:rPr>
              <a:t>Keesom</a:t>
            </a:r>
            <a:r>
              <a:rPr lang="pt-BR" sz="1400" dirty="0">
                <a:latin typeface="+mn-lt"/>
              </a:rPr>
              <a:t>)</a:t>
            </a:r>
          </a:p>
          <a:p>
            <a:pPr eaLnBrk="1" hangingPunct="1"/>
            <a:endParaRPr lang="pt-BR" sz="1400" dirty="0">
              <a:latin typeface="+mn-lt"/>
            </a:endParaRPr>
          </a:p>
        </p:txBody>
      </p:sp>
      <p:sp>
        <p:nvSpPr>
          <p:cNvPr id="13" name="TextBox 12"/>
          <p:cNvSpPr txBox="1"/>
          <p:nvPr/>
        </p:nvSpPr>
        <p:spPr>
          <a:xfrm>
            <a:off x="6771634" y="4219500"/>
            <a:ext cx="2952595" cy="1563944"/>
          </a:xfrm>
          <a:prstGeom prst="rect">
            <a:avLst/>
          </a:prstGeom>
          <a:solidFill>
            <a:schemeClr val="accent4">
              <a:lumMod val="75000"/>
              <a:alpha val="20000"/>
            </a:scheme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14" name="Text Box 6"/>
          <p:cNvSpPr txBox="1">
            <a:spLocks noChangeArrowheads="1"/>
          </p:cNvSpPr>
          <p:nvPr/>
        </p:nvSpPr>
        <p:spPr bwMode="auto">
          <a:xfrm>
            <a:off x="6876374" y="4261519"/>
            <a:ext cx="2839239" cy="400110"/>
          </a:xfrm>
          <a:prstGeom prst="rect">
            <a:avLst/>
          </a:prstGeom>
          <a:noFill/>
          <a:ln w="25400">
            <a:no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2000" b="1" dirty="0">
                <a:latin typeface="+mn-lt"/>
              </a:rPr>
              <a:t>Específicas (ligação de H)</a:t>
            </a:r>
          </a:p>
        </p:txBody>
      </p:sp>
      <p:sp>
        <p:nvSpPr>
          <p:cNvPr id="15" name="Text Box 10"/>
          <p:cNvSpPr txBox="1">
            <a:spLocks noChangeArrowheads="1"/>
          </p:cNvSpPr>
          <p:nvPr/>
        </p:nvSpPr>
        <p:spPr bwMode="auto">
          <a:xfrm>
            <a:off x="6876373" y="4721881"/>
            <a:ext cx="343559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400" dirty="0">
                <a:latin typeface="+mn-lt"/>
              </a:rPr>
              <a:t>Fortes e “direcionadas”</a:t>
            </a:r>
            <a:br>
              <a:rPr lang="pt-BR" sz="1400" dirty="0">
                <a:latin typeface="+mn-lt"/>
              </a:rPr>
            </a:br>
            <a:br>
              <a:rPr lang="pt-BR" sz="1400" dirty="0">
                <a:latin typeface="+mn-lt"/>
              </a:rPr>
            </a:br>
            <a:r>
              <a:rPr lang="pt-BR" sz="1400" dirty="0">
                <a:latin typeface="+mn-lt"/>
              </a:rPr>
              <a:t>- doador ou aceptor de H</a:t>
            </a:r>
            <a:br>
              <a:rPr lang="pt-BR" sz="1400" dirty="0">
                <a:latin typeface="+mn-lt"/>
              </a:rPr>
            </a:br>
            <a:r>
              <a:rPr lang="pt-BR" sz="1400" dirty="0">
                <a:latin typeface="+mn-lt"/>
              </a:rPr>
              <a:t>(doador ou aceptor de e-)</a:t>
            </a:r>
          </a:p>
        </p:txBody>
      </p:sp>
    </p:spTree>
    <p:extLst>
      <p:ext uri="{BB962C8B-B14F-4D97-AF65-F5344CB8AC3E}">
        <p14:creationId xmlns:p14="http://schemas.microsoft.com/office/powerpoint/2010/main" val="427008779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46221"/>
          </a:xfrm>
        </p:spPr>
        <p:txBody>
          <a:bodyPr>
            <a:normAutofit fontScale="90000"/>
          </a:bodyPr>
          <a:lstStyle/>
          <a:p>
            <a:r>
              <a:rPr lang="en-US" dirty="0" err="1"/>
              <a:t>Retardação</a:t>
            </a:r>
            <a:endParaRPr lang="en-US" dirty="0"/>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120</a:t>
            </a:fld>
            <a:endParaRPr lang="en-US"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298725" y="730250"/>
            <a:ext cx="5594350" cy="5721350"/>
          </a:xfrm>
          <a:prstGeom prst="rect">
            <a:avLst/>
          </a:prstGeom>
          <a:noFill/>
        </p:spPr>
      </p:pic>
      <p:sp>
        <p:nvSpPr>
          <p:cNvPr id="7"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p:spTree>
    <p:extLst>
      <p:ext uri="{BB962C8B-B14F-4D97-AF65-F5344CB8AC3E}">
        <p14:creationId xmlns:p14="http://schemas.microsoft.com/office/powerpoint/2010/main" val="288562655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Natureza</a:t>
            </a:r>
            <a:r>
              <a:rPr lang="en-US" dirty="0"/>
              <a:t> </a:t>
            </a:r>
            <a:r>
              <a:rPr lang="en-US" dirty="0" err="1"/>
              <a:t>Complexa</a:t>
            </a:r>
            <a:r>
              <a:rPr lang="en-US" dirty="0"/>
              <a:t> de K</a:t>
            </a:r>
            <a:r>
              <a:rPr lang="en-US" baseline="-25000" dirty="0"/>
              <a:t>id</a:t>
            </a:r>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121</a:t>
            </a:fld>
            <a:endParaRPr lang="en-US"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975296" y="3301402"/>
            <a:ext cx="8692704" cy="997548"/>
          </a:xfrm>
          <a:prstGeom prst="rect">
            <a:avLst/>
          </a:prstGeom>
          <a:noFill/>
        </p:spPr>
      </p:pic>
      <p:sp>
        <p:nvSpPr>
          <p:cNvPr id="7" name="Text Box 6"/>
          <p:cNvSpPr txBox="1">
            <a:spLocks noChangeArrowheads="1"/>
          </p:cNvSpPr>
          <p:nvPr/>
        </p:nvSpPr>
        <p:spPr bwMode="auto">
          <a:xfrm>
            <a:off x="2279651" y="1989139"/>
            <a:ext cx="1223963" cy="8350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a:t>Sorção em Carbono orgânico</a:t>
            </a:r>
          </a:p>
        </p:txBody>
      </p:sp>
      <p:sp>
        <p:nvSpPr>
          <p:cNvPr id="8" name="Text Box 7"/>
          <p:cNvSpPr txBox="1">
            <a:spLocks noChangeArrowheads="1"/>
          </p:cNvSpPr>
          <p:nvPr/>
        </p:nvSpPr>
        <p:spPr bwMode="auto">
          <a:xfrm>
            <a:off x="3863975" y="1844675"/>
            <a:ext cx="1295400" cy="10795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t>Ad</a:t>
            </a:r>
            <a:r>
              <a:rPr lang="en-US" sz="1600"/>
              <a:t>sorção em superfície mineral</a:t>
            </a:r>
          </a:p>
        </p:txBody>
      </p:sp>
      <p:sp>
        <p:nvSpPr>
          <p:cNvPr id="9" name="Text Box 8"/>
          <p:cNvSpPr txBox="1">
            <a:spLocks noChangeArrowheads="1"/>
          </p:cNvSpPr>
          <p:nvPr/>
        </p:nvSpPr>
        <p:spPr bwMode="auto">
          <a:xfrm>
            <a:off x="5448300" y="2133600"/>
            <a:ext cx="1676400" cy="5905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t>Ad</a:t>
            </a:r>
            <a:r>
              <a:rPr lang="en-US" sz="1600"/>
              <a:t>sorção por troca iônica</a:t>
            </a:r>
          </a:p>
        </p:txBody>
      </p:sp>
      <p:sp>
        <p:nvSpPr>
          <p:cNvPr id="10" name="Text Box 9"/>
          <p:cNvSpPr txBox="1">
            <a:spLocks noChangeArrowheads="1"/>
          </p:cNvSpPr>
          <p:nvPr/>
        </p:nvSpPr>
        <p:spPr bwMode="auto">
          <a:xfrm>
            <a:off x="8183563" y="1916113"/>
            <a:ext cx="1828800" cy="10795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t>Ad</a:t>
            </a:r>
            <a:r>
              <a:rPr lang="en-US" sz="1600"/>
              <a:t>sorção “covalente” da forma ionizada na superfície mineral</a:t>
            </a:r>
          </a:p>
        </p:txBody>
      </p:sp>
      <p:sp>
        <p:nvSpPr>
          <p:cNvPr id="11" name="Text Box 10"/>
          <p:cNvSpPr txBox="1">
            <a:spLocks noChangeArrowheads="1"/>
          </p:cNvSpPr>
          <p:nvPr/>
        </p:nvSpPr>
        <p:spPr bwMode="auto">
          <a:xfrm>
            <a:off x="5087939" y="5084764"/>
            <a:ext cx="2592387" cy="3460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a:t>Formas ionizada e neutra</a:t>
            </a:r>
          </a:p>
        </p:txBody>
      </p:sp>
      <p:sp>
        <p:nvSpPr>
          <p:cNvPr id="12" name="Line 11"/>
          <p:cNvSpPr>
            <a:spLocks noChangeShapeType="1"/>
          </p:cNvSpPr>
          <p:nvPr/>
        </p:nvSpPr>
        <p:spPr bwMode="auto">
          <a:xfrm>
            <a:off x="2927351" y="2852738"/>
            <a:ext cx="73025" cy="57626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3" name="Line 12"/>
          <p:cNvSpPr>
            <a:spLocks noChangeShapeType="1"/>
          </p:cNvSpPr>
          <p:nvPr/>
        </p:nvSpPr>
        <p:spPr bwMode="auto">
          <a:xfrm flipH="1">
            <a:off x="4511675" y="2997200"/>
            <a:ext cx="71438" cy="431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4" name="Line 13"/>
          <p:cNvSpPr>
            <a:spLocks noChangeShapeType="1"/>
          </p:cNvSpPr>
          <p:nvPr/>
        </p:nvSpPr>
        <p:spPr bwMode="auto">
          <a:xfrm flipH="1">
            <a:off x="6096000" y="2924175"/>
            <a:ext cx="71438" cy="43338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5" name="Line 14"/>
          <p:cNvSpPr>
            <a:spLocks noChangeShapeType="1"/>
          </p:cNvSpPr>
          <p:nvPr/>
        </p:nvSpPr>
        <p:spPr bwMode="auto">
          <a:xfrm>
            <a:off x="8832850" y="2997200"/>
            <a:ext cx="71438" cy="431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6" name="Line 15"/>
          <p:cNvSpPr>
            <a:spLocks noChangeShapeType="1"/>
          </p:cNvSpPr>
          <p:nvPr/>
        </p:nvSpPr>
        <p:spPr bwMode="auto">
          <a:xfrm>
            <a:off x="6240463" y="4365626"/>
            <a:ext cx="0" cy="576263"/>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7930005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BC0EF44-9580-4F60-BA70-49611355FC07}"/>
              </a:ext>
            </a:extLst>
          </p:cNvPr>
          <p:cNvSpPr txBox="1"/>
          <p:nvPr/>
        </p:nvSpPr>
        <p:spPr>
          <a:xfrm>
            <a:off x="3761295" y="2224726"/>
            <a:ext cx="4078361" cy="830997"/>
          </a:xfrm>
          <a:prstGeom prst="rect">
            <a:avLst/>
          </a:prstGeom>
          <a:noFill/>
        </p:spPr>
        <p:txBody>
          <a:bodyPr wrap="none" rtlCol="0">
            <a:spAutoFit/>
          </a:bodyPr>
          <a:lstStyle/>
          <a:p>
            <a:r>
              <a:rPr lang="pt-BR" sz="4800" dirty="0"/>
              <a:t>Slides de apoio </a:t>
            </a:r>
          </a:p>
        </p:txBody>
      </p:sp>
    </p:spTree>
    <p:extLst>
      <p:ext uri="{BB962C8B-B14F-4D97-AF65-F5344CB8AC3E}">
        <p14:creationId xmlns:p14="http://schemas.microsoft.com/office/powerpoint/2010/main" val="263995430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123</a:t>
            </a:fld>
            <a:endParaRPr lang="en-US" dirty="0"/>
          </a:p>
        </p:txBody>
      </p:sp>
      <p:pic>
        <p:nvPicPr>
          <p:cNvPr id="7" name="Picture 6"/>
          <p:cNvPicPr>
            <a:picLocks noChangeAspect="1"/>
          </p:cNvPicPr>
          <p:nvPr/>
        </p:nvPicPr>
        <p:blipFill>
          <a:blip r:embed="rId2"/>
          <a:stretch>
            <a:fillRect/>
          </a:stretch>
        </p:blipFill>
        <p:spPr>
          <a:xfrm>
            <a:off x="2186751" y="2705887"/>
            <a:ext cx="2260600" cy="2667000"/>
          </a:xfrm>
          <a:prstGeom prst="rect">
            <a:avLst/>
          </a:prstGeom>
        </p:spPr>
      </p:pic>
      <p:pic>
        <p:nvPicPr>
          <p:cNvPr id="8" name="Picture 7"/>
          <p:cNvPicPr>
            <a:picLocks noChangeAspect="1"/>
          </p:cNvPicPr>
          <p:nvPr/>
        </p:nvPicPr>
        <p:blipFill>
          <a:blip r:embed="rId3"/>
          <a:stretch>
            <a:fillRect/>
          </a:stretch>
        </p:blipFill>
        <p:spPr>
          <a:xfrm>
            <a:off x="4638552" y="2652374"/>
            <a:ext cx="2914896" cy="2774027"/>
          </a:xfrm>
          <a:prstGeom prst="rect">
            <a:avLst/>
          </a:prstGeom>
        </p:spPr>
      </p:pic>
      <p:sp>
        <p:nvSpPr>
          <p:cNvPr id="9" name="CaixaDeTexto 8">
            <a:extLst>
              <a:ext uri="{FF2B5EF4-FFF2-40B4-BE49-F238E27FC236}">
                <a16:creationId xmlns:a16="http://schemas.microsoft.com/office/drawing/2014/main" id="{43E1AA6F-7BE2-482E-A9FC-7C94A8CFB74C}"/>
              </a:ext>
            </a:extLst>
          </p:cNvPr>
          <p:cNvSpPr txBox="1"/>
          <p:nvPr/>
        </p:nvSpPr>
        <p:spPr>
          <a:xfrm>
            <a:off x="2042474" y="1008668"/>
            <a:ext cx="8625524" cy="1809946"/>
          </a:xfrm>
          <a:prstGeom prst="rect">
            <a:avLst/>
          </a:prstGeom>
        </p:spPr>
        <p:txBody>
          <a:bodyPr vert="horz" wrap="square" lIns="91440" tIns="45720" rIns="91440" bIns="45720" rtlCol="0">
            <a:normAutofit/>
          </a:bodyPr>
          <a:lstStyle/>
          <a:p>
            <a:r>
              <a:rPr lang="pt-BR" sz="2000" i="1" dirty="0"/>
              <a:t>Considerando o 1,2,4,5-tetra-metil-benzene (</a:t>
            </a:r>
            <a:r>
              <a:rPr lang="pt-BR" sz="2000" i="1" dirty="0" err="1"/>
              <a:t>TeMB</a:t>
            </a:r>
            <a:r>
              <a:rPr lang="pt-BR" sz="2000" i="1" dirty="0"/>
              <a:t>) – </a:t>
            </a:r>
            <a:r>
              <a:rPr lang="pt-BR" sz="2000" i="1" dirty="0" err="1"/>
              <a:t>dureno</a:t>
            </a:r>
            <a:r>
              <a:rPr lang="pt-BR" sz="2000" i="1" dirty="0"/>
              <a:t>. Calcular a pressão de vapor  em atmosferas pascais a 20 </a:t>
            </a:r>
            <a:r>
              <a:rPr lang="pt-BR" sz="2000" i="1" dirty="0" err="1"/>
              <a:t>ºC</a:t>
            </a:r>
            <a:r>
              <a:rPr lang="pt-BR" sz="2000" i="1" dirty="0"/>
              <a:t> utilizando a informação presente na tabela.  Expressar este resultado em termos de concentração  (a) utilize o conjunto de valores abaixo do ponto de fusão. (b) utilize os valores acima do ponto de fusão. Compare e discuta das diferenças. (c) calcular </a:t>
            </a:r>
            <a:r>
              <a:rPr lang="pt-BR" sz="2000" i="1" dirty="0">
                <a:sym typeface="Symbol" panose="05050102010706020507" pitchFamily="18" charset="2"/>
              </a:rPr>
              <a:t></a:t>
            </a:r>
            <a:r>
              <a:rPr lang="pt-BR" sz="2000" i="1" baseline="-25000" dirty="0" err="1"/>
              <a:t>fus</a:t>
            </a:r>
            <a:r>
              <a:rPr lang="pt-BR" sz="2000" i="1" dirty="0" err="1"/>
              <a:t>H</a:t>
            </a:r>
            <a:r>
              <a:rPr lang="pt-BR" sz="2000" i="1" dirty="0"/>
              <a:t>, </a:t>
            </a:r>
            <a:r>
              <a:rPr lang="pt-BR" sz="2000" i="1" dirty="0">
                <a:sym typeface="Symbol" panose="05050102010706020507" pitchFamily="18" charset="2"/>
              </a:rPr>
              <a:t></a:t>
            </a:r>
            <a:r>
              <a:rPr lang="pt-BR" sz="2000" i="1" baseline="-25000" dirty="0" err="1"/>
              <a:t>fus</a:t>
            </a:r>
            <a:r>
              <a:rPr lang="pt-BR" sz="2000" i="1" dirty="0" err="1"/>
              <a:t>S</a:t>
            </a:r>
            <a:r>
              <a:rPr lang="pt-BR" sz="2000" i="1" dirty="0"/>
              <a:t>, </a:t>
            </a:r>
            <a:r>
              <a:rPr lang="pt-BR" sz="2000" i="1" dirty="0">
                <a:sym typeface="Symbol" panose="05050102010706020507" pitchFamily="18" charset="2"/>
              </a:rPr>
              <a:t></a:t>
            </a:r>
            <a:r>
              <a:rPr lang="pt-BR" sz="2000" i="1" baseline="-25000" dirty="0"/>
              <a:t>fus</a:t>
            </a:r>
            <a:r>
              <a:rPr lang="pt-BR" sz="2000" i="1" dirty="0"/>
              <a:t>G.</a:t>
            </a:r>
          </a:p>
          <a:p>
            <a:endParaRPr lang="pt-BR" sz="2000" i="1" dirty="0"/>
          </a:p>
        </p:txBody>
      </p:sp>
      <p:sp>
        <p:nvSpPr>
          <p:cNvPr id="10" name="CaixaDeTexto 9">
            <a:extLst>
              <a:ext uri="{FF2B5EF4-FFF2-40B4-BE49-F238E27FC236}">
                <a16:creationId xmlns:a16="http://schemas.microsoft.com/office/drawing/2014/main" id="{C1A42704-35E7-4815-9DFE-E181B9448A0B}"/>
              </a:ext>
            </a:extLst>
          </p:cNvPr>
          <p:cNvSpPr txBox="1"/>
          <p:nvPr/>
        </p:nvSpPr>
        <p:spPr>
          <a:xfrm>
            <a:off x="2042476" y="5538952"/>
            <a:ext cx="8625524" cy="1319048"/>
          </a:xfrm>
          <a:prstGeom prst="rect">
            <a:avLst/>
          </a:prstGeom>
        </p:spPr>
        <p:txBody>
          <a:bodyPr vert="horz" wrap="square" lIns="91440" tIns="45720" rIns="91440" bIns="45720" rtlCol="0">
            <a:normAutofit/>
          </a:bodyPr>
          <a:lstStyle/>
          <a:p>
            <a:r>
              <a:rPr lang="pt-BR" sz="2000" i="1" dirty="0"/>
              <a:t>d)  calcular </a:t>
            </a:r>
            <a:r>
              <a:rPr lang="pt-BR" sz="2000" i="1" dirty="0">
                <a:sym typeface="Symbol" panose="05050102010706020507" pitchFamily="18" charset="2"/>
              </a:rPr>
              <a:t>a fração molar de uma mistura </a:t>
            </a:r>
            <a:r>
              <a:rPr lang="pt-BR" sz="2000" i="1" dirty="0" err="1">
                <a:sym typeface="Symbol" panose="05050102010706020507" pitchFamily="18" charset="2"/>
              </a:rPr>
              <a:t>idela</a:t>
            </a:r>
            <a:r>
              <a:rPr lang="pt-BR" sz="2000" i="1" dirty="0">
                <a:sym typeface="Symbol" panose="05050102010706020507" pitchFamily="18" charset="2"/>
              </a:rPr>
              <a:t> de </a:t>
            </a:r>
            <a:r>
              <a:rPr lang="pt-BR" sz="2000" i="1" dirty="0" err="1">
                <a:sym typeface="Symbol" panose="05050102010706020507" pitchFamily="18" charset="2"/>
              </a:rPr>
              <a:t>TeMB</a:t>
            </a:r>
            <a:r>
              <a:rPr lang="pt-BR" sz="2000" i="1" dirty="0">
                <a:sym typeface="Symbol" panose="05050102010706020507" pitchFamily="18" charset="2"/>
              </a:rPr>
              <a:t> com hidrocarbonetos aromáticos a 20ºC, assumindo que a concentração de gás no equilíbrio é de 35 g/L de ar.  </a:t>
            </a:r>
            <a:endParaRPr lang="pt-BR" sz="2000" i="1" dirty="0"/>
          </a:p>
          <a:p>
            <a:endParaRPr lang="pt-BR" sz="2000" i="1" dirty="0"/>
          </a:p>
        </p:txBody>
      </p:sp>
      <p:sp>
        <p:nvSpPr>
          <p:cNvPr id="11" name="CaixaDeTexto 10">
            <a:extLst>
              <a:ext uri="{FF2B5EF4-FFF2-40B4-BE49-F238E27FC236}">
                <a16:creationId xmlns:a16="http://schemas.microsoft.com/office/drawing/2014/main" id="{69AD7E7D-DFBD-4CBE-93FF-F49E93D4A64F}"/>
              </a:ext>
            </a:extLst>
          </p:cNvPr>
          <p:cNvSpPr txBox="1"/>
          <p:nvPr/>
        </p:nvSpPr>
        <p:spPr>
          <a:xfrm>
            <a:off x="584200" y="144609"/>
            <a:ext cx="8483600" cy="584775"/>
          </a:xfrm>
          <a:prstGeom prst="rect">
            <a:avLst/>
          </a:prstGeom>
          <a:noFill/>
        </p:spPr>
        <p:txBody>
          <a:bodyPr wrap="square" rtlCol="0">
            <a:spAutoFit/>
          </a:bodyPr>
          <a:lstStyle/>
          <a:p>
            <a:r>
              <a:rPr lang="pt-BR" sz="3200" u="sng" dirty="0">
                <a:solidFill>
                  <a:schemeClr val="accent1">
                    <a:lumMod val="75000"/>
                  </a:schemeClr>
                </a:solidFill>
              </a:rPr>
              <a:t>Questões</a:t>
            </a:r>
          </a:p>
        </p:txBody>
      </p:sp>
    </p:spTree>
    <p:extLst>
      <p:ext uri="{BB962C8B-B14F-4D97-AF65-F5344CB8AC3E}">
        <p14:creationId xmlns:p14="http://schemas.microsoft.com/office/powerpoint/2010/main" val="18807880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6FE59F67-1BAB-4967-98A6-A39D050528C3}"/>
              </a:ext>
            </a:extLst>
          </p:cNvPr>
          <p:cNvSpPr>
            <a:spLocks noGrp="1"/>
          </p:cNvSpPr>
          <p:nvPr>
            <p:ph type="ftr" sz="quarter" idx="11"/>
          </p:nvPr>
        </p:nvSpPr>
        <p:spPr/>
        <p:txBody>
          <a:bodyPr/>
          <a:lstStyle/>
          <a:p>
            <a:r>
              <a:rPr lang="en-US"/>
              <a:t> pedro vidinha</a:t>
            </a:r>
            <a:endParaRPr lang="en-US" dirty="0"/>
          </a:p>
        </p:txBody>
      </p:sp>
      <p:sp>
        <p:nvSpPr>
          <p:cNvPr id="3" name="Espaço Reservado para Número de Slide 2">
            <a:extLst>
              <a:ext uri="{FF2B5EF4-FFF2-40B4-BE49-F238E27FC236}">
                <a16:creationId xmlns:a16="http://schemas.microsoft.com/office/drawing/2014/main" id="{22E9EFF4-33F9-4E0D-8E55-F04E2DA5C467}"/>
              </a:ext>
            </a:extLst>
          </p:cNvPr>
          <p:cNvSpPr>
            <a:spLocks noGrp="1"/>
          </p:cNvSpPr>
          <p:nvPr>
            <p:ph type="sldNum" sz="quarter" idx="12"/>
          </p:nvPr>
        </p:nvSpPr>
        <p:spPr/>
        <p:txBody>
          <a:bodyPr/>
          <a:lstStyle/>
          <a:p>
            <a:fld id="{6834AF15-0ADC-9043-BED0-60F450528572}" type="slidenum">
              <a:rPr lang="en-US" smtClean="0"/>
              <a:t>124</a:t>
            </a:fld>
            <a:endParaRPr lang="en-US"/>
          </a:p>
        </p:txBody>
      </p:sp>
      <p:graphicFrame>
        <p:nvGraphicFramePr>
          <p:cNvPr id="4" name="Gráfico 3">
            <a:extLst>
              <a:ext uri="{FF2B5EF4-FFF2-40B4-BE49-F238E27FC236}">
                <a16:creationId xmlns:a16="http://schemas.microsoft.com/office/drawing/2014/main" id="{B129833A-89E5-4C32-ABEC-E46FD4916A24}"/>
              </a:ext>
            </a:extLst>
          </p:cNvPr>
          <p:cNvGraphicFramePr>
            <a:graphicFrameLocks/>
          </p:cNvGraphicFramePr>
          <p:nvPr/>
        </p:nvGraphicFramePr>
        <p:xfrm>
          <a:off x="1883410" y="781050"/>
          <a:ext cx="6549371" cy="4349750"/>
        </p:xfrm>
        <a:graphic>
          <a:graphicData uri="http://schemas.openxmlformats.org/drawingml/2006/chart">
            <c:chart xmlns:c="http://schemas.openxmlformats.org/drawingml/2006/chart" xmlns:r="http://schemas.openxmlformats.org/officeDocument/2006/relationships" r:id="rId2"/>
          </a:graphicData>
        </a:graphic>
      </p:graphicFrame>
      <p:sp>
        <p:nvSpPr>
          <p:cNvPr id="9" name="CaixaDeTexto 8">
            <a:extLst>
              <a:ext uri="{FF2B5EF4-FFF2-40B4-BE49-F238E27FC236}">
                <a16:creationId xmlns:a16="http://schemas.microsoft.com/office/drawing/2014/main" id="{A1A80821-2471-41A3-844B-5CA9F876C87D}"/>
              </a:ext>
            </a:extLst>
          </p:cNvPr>
          <p:cNvSpPr txBox="1"/>
          <p:nvPr/>
        </p:nvSpPr>
        <p:spPr>
          <a:xfrm>
            <a:off x="4765040" y="2398109"/>
            <a:ext cx="914400" cy="914400"/>
          </a:xfrm>
          <a:prstGeom prst="rect">
            <a:avLst/>
          </a:prstGeom>
        </p:spPr>
        <p:txBody>
          <a:bodyPr vert="horz" wrap="none" lIns="91440" tIns="45720" rIns="91440" bIns="45720" rtlCol="0">
            <a:normAutofit/>
          </a:bodyPr>
          <a:lstStyle/>
          <a:p>
            <a:r>
              <a:rPr lang="pt-BR" sz="2000" i="1" dirty="0" err="1"/>
              <a:t>Tfusao</a:t>
            </a:r>
            <a:endParaRPr lang="pt-BR" sz="2000" i="1" dirty="0"/>
          </a:p>
        </p:txBody>
      </p:sp>
    </p:spTree>
    <p:extLst>
      <p:ext uri="{BB962C8B-B14F-4D97-AF65-F5344CB8AC3E}">
        <p14:creationId xmlns:p14="http://schemas.microsoft.com/office/powerpoint/2010/main" val="28137478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6FE59F67-1BAB-4967-98A6-A39D050528C3}"/>
              </a:ext>
            </a:extLst>
          </p:cNvPr>
          <p:cNvSpPr>
            <a:spLocks noGrp="1"/>
          </p:cNvSpPr>
          <p:nvPr>
            <p:ph type="ftr" sz="quarter" idx="11"/>
          </p:nvPr>
        </p:nvSpPr>
        <p:spPr/>
        <p:txBody>
          <a:bodyPr/>
          <a:lstStyle/>
          <a:p>
            <a:r>
              <a:rPr lang="en-US"/>
              <a:t> pedro vidinha</a:t>
            </a:r>
            <a:endParaRPr lang="en-US" dirty="0"/>
          </a:p>
        </p:txBody>
      </p:sp>
      <p:sp>
        <p:nvSpPr>
          <p:cNvPr id="3" name="Espaço Reservado para Número de Slide 2">
            <a:extLst>
              <a:ext uri="{FF2B5EF4-FFF2-40B4-BE49-F238E27FC236}">
                <a16:creationId xmlns:a16="http://schemas.microsoft.com/office/drawing/2014/main" id="{22E9EFF4-33F9-4E0D-8E55-F04E2DA5C467}"/>
              </a:ext>
            </a:extLst>
          </p:cNvPr>
          <p:cNvSpPr>
            <a:spLocks noGrp="1"/>
          </p:cNvSpPr>
          <p:nvPr>
            <p:ph type="sldNum" sz="quarter" idx="12"/>
          </p:nvPr>
        </p:nvSpPr>
        <p:spPr/>
        <p:txBody>
          <a:bodyPr/>
          <a:lstStyle/>
          <a:p>
            <a:fld id="{6834AF15-0ADC-9043-BED0-60F450528572}" type="slidenum">
              <a:rPr lang="en-US" smtClean="0"/>
              <a:t>125</a:t>
            </a:fld>
            <a:endParaRPr lang="en-US"/>
          </a:p>
        </p:txBody>
      </p:sp>
      <p:graphicFrame>
        <p:nvGraphicFramePr>
          <p:cNvPr id="4" name="Gráfico 3">
            <a:extLst>
              <a:ext uri="{FF2B5EF4-FFF2-40B4-BE49-F238E27FC236}">
                <a16:creationId xmlns:a16="http://schemas.microsoft.com/office/drawing/2014/main" id="{B129833A-89E5-4C32-ABEC-E46FD4916A24}"/>
              </a:ext>
            </a:extLst>
          </p:cNvPr>
          <p:cNvGraphicFramePr>
            <a:graphicFrameLocks/>
          </p:cNvGraphicFramePr>
          <p:nvPr/>
        </p:nvGraphicFramePr>
        <p:xfrm>
          <a:off x="1883410" y="781050"/>
          <a:ext cx="6549371" cy="4349750"/>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Conector reto 5">
            <a:extLst>
              <a:ext uri="{FF2B5EF4-FFF2-40B4-BE49-F238E27FC236}">
                <a16:creationId xmlns:a16="http://schemas.microsoft.com/office/drawing/2014/main" id="{1CAB3CEB-DBC0-4D35-8EB8-A3948525D7CC}"/>
              </a:ext>
            </a:extLst>
          </p:cNvPr>
          <p:cNvCxnSpPr>
            <a:cxnSpLocks/>
          </p:cNvCxnSpPr>
          <p:nvPr/>
        </p:nvCxnSpPr>
        <p:spPr>
          <a:xfrm flipV="1">
            <a:off x="6419894" y="3333400"/>
            <a:ext cx="0" cy="1380490"/>
          </a:xfrm>
          <a:prstGeom prst="line">
            <a:avLst/>
          </a:prstGeom>
          <a:ln>
            <a:solidFill>
              <a:srgbClr val="00B050"/>
            </a:solidFill>
            <a:prstDash val="sysDot"/>
          </a:ln>
        </p:spPr>
        <p:style>
          <a:lnRef idx="2">
            <a:schemeClr val="accent1"/>
          </a:lnRef>
          <a:fillRef idx="0">
            <a:schemeClr val="accent1"/>
          </a:fillRef>
          <a:effectRef idx="1">
            <a:schemeClr val="accent1"/>
          </a:effectRef>
          <a:fontRef idx="minor">
            <a:schemeClr val="tx1"/>
          </a:fontRef>
        </p:style>
      </p:cxnSp>
      <p:sp>
        <p:nvSpPr>
          <p:cNvPr id="9" name="CaixaDeTexto 8">
            <a:extLst>
              <a:ext uri="{FF2B5EF4-FFF2-40B4-BE49-F238E27FC236}">
                <a16:creationId xmlns:a16="http://schemas.microsoft.com/office/drawing/2014/main" id="{A1A80821-2471-41A3-844B-5CA9F876C87D}"/>
              </a:ext>
            </a:extLst>
          </p:cNvPr>
          <p:cNvSpPr txBox="1"/>
          <p:nvPr/>
        </p:nvSpPr>
        <p:spPr>
          <a:xfrm>
            <a:off x="4765040" y="2398109"/>
            <a:ext cx="914400" cy="914400"/>
          </a:xfrm>
          <a:prstGeom prst="rect">
            <a:avLst/>
          </a:prstGeom>
        </p:spPr>
        <p:txBody>
          <a:bodyPr vert="horz" wrap="none" lIns="91440" tIns="45720" rIns="91440" bIns="45720" rtlCol="0">
            <a:normAutofit/>
          </a:bodyPr>
          <a:lstStyle/>
          <a:p>
            <a:r>
              <a:rPr lang="pt-BR" sz="2000" i="1" dirty="0" err="1"/>
              <a:t>Tfusao</a:t>
            </a:r>
            <a:endParaRPr lang="pt-BR" sz="2000" i="1" dirty="0"/>
          </a:p>
        </p:txBody>
      </p:sp>
      <p:cxnSp>
        <p:nvCxnSpPr>
          <p:cNvPr id="10" name="Conector reto 9">
            <a:extLst>
              <a:ext uri="{FF2B5EF4-FFF2-40B4-BE49-F238E27FC236}">
                <a16:creationId xmlns:a16="http://schemas.microsoft.com/office/drawing/2014/main" id="{E8DB4D04-368C-44A4-B6B5-2F058319EE5E}"/>
              </a:ext>
            </a:extLst>
          </p:cNvPr>
          <p:cNvCxnSpPr>
            <a:cxnSpLocks/>
          </p:cNvCxnSpPr>
          <p:nvPr/>
        </p:nvCxnSpPr>
        <p:spPr>
          <a:xfrm>
            <a:off x="2280746" y="4395076"/>
            <a:ext cx="4139149" cy="0"/>
          </a:xfrm>
          <a:prstGeom prst="line">
            <a:avLst/>
          </a:prstGeom>
          <a:ln>
            <a:solidFill>
              <a:srgbClr val="00B050"/>
            </a:solidFill>
            <a:prstDash val="sysDot"/>
          </a:ln>
        </p:spPr>
        <p:style>
          <a:lnRef idx="2">
            <a:schemeClr val="accent1"/>
          </a:lnRef>
          <a:fillRef idx="0">
            <a:schemeClr val="accent1"/>
          </a:fillRef>
          <a:effectRef idx="1">
            <a:schemeClr val="accent1"/>
          </a:effectRef>
          <a:fontRef idx="minor">
            <a:schemeClr val="tx1"/>
          </a:fontRef>
        </p:style>
      </p:cxnSp>
      <p:cxnSp>
        <p:nvCxnSpPr>
          <p:cNvPr id="15" name="Conector reto 14">
            <a:extLst>
              <a:ext uri="{FF2B5EF4-FFF2-40B4-BE49-F238E27FC236}">
                <a16:creationId xmlns:a16="http://schemas.microsoft.com/office/drawing/2014/main" id="{564CB0BD-95FE-4225-B84B-C2FB505CA300}"/>
              </a:ext>
            </a:extLst>
          </p:cNvPr>
          <p:cNvCxnSpPr>
            <a:cxnSpLocks/>
          </p:cNvCxnSpPr>
          <p:nvPr/>
        </p:nvCxnSpPr>
        <p:spPr>
          <a:xfrm>
            <a:off x="2280746" y="3853792"/>
            <a:ext cx="4291549" cy="0"/>
          </a:xfrm>
          <a:prstGeom prst="line">
            <a:avLst/>
          </a:prstGeom>
          <a:ln>
            <a:solidFill>
              <a:srgbClr val="00B050"/>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414043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126</a:t>
            </a:fld>
            <a:endParaRPr lang="en-US" dirty="0"/>
          </a:p>
        </p:txBody>
      </p:sp>
      <p:pic>
        <p:nvPicPr>
          <p:cNvPr id="6" name="Picture 5"/>
          <p:cNvPicPr>
            <a:picLocks noChangeAspect="1"/>
          </p:cNvPicPr>
          <p:nvPr/>
        </p:nvPicPr>
        <p:blipFill>
          <a:blip r:embed="rId2"/>
          <a:stretch>
            <a:fillRect/>
          </a:stretch>
        </p:blipFill>
        <p:spPr>
          <a:xfrm>
            <a:off x="2513452" y="864760"/>
            <a:ext cx="5811480" cy="4481013"/>
          </a:xfrm>
          <a:prstGeom prst="rect">
            <a:avLst/>
          </a:prstGeom>
        </p:spPr>
      </p:pic>
      <p:pic>
        <p:nvPicPr>
          <p:cNvPr id="7" name="Picture 6"/>
          <p:cNvPicPr>
            <a:picLocks noChangeAspect="1"/>
          </p:cNvPicPr>
          <p:nvPr/>
        </p:nvPicPr>
        <p:blipFill>
          <a:blip r:embed="rId3"/>
          <a:stretch>
            <a:fillRect/>
          </a:stretch>
        </p:blipFill>
        <p:spPr>
          <a:xfrm>
            <a:off x="2321639" y="5345773"/>
            <a:ext cx="6674990" cy="1331375"/>
          </a:xfrm>
          <a:prstGeom prst="rect">
            <a:avLst/>
          </a:prstGeom>
        </p:spPr>
      </p:pic>
      <p:sp>
        <p:nvSpPr>
          <p:cNvPr id="9" name="CaixaDeTexto 8">
            <a:extLst>
              <a:ext uri="{FF2B5EF4-FFF2-40B4-BE49-F238E27FC236}">
                <a16:creationId xmlns:a16="http://schemas.microsoft.com/office/drawing/2014/main" id="{A9913FBC-3E86-48BF-ADCF-2A8658F48BB2}"/>
              </a:ext>
            </a:extLst>
          </p:cNvPr>
          <p:cNvSpPr txBox="1"/>
          <p:nvPr/>
        </p:nvSpPr>
        <p:spPr>
          <a:xfrm>
            <a:off x="584200" y="180852"/>
            <a:ext cx="1929252" cy="584775"/>
          </a:xfrm>
          <a:prstGeom prst="rect">
            <a:avLst/>
          </a:prstGeom>
          <a:noFill/>
        </p:spPr>
        <p:txBody>
          <a:bodyPr wrap="square" rtlCol="0">
            <a:spAutoFit/>
          </a:bodyPr>
          <a:lstStyle/>
          <a:p>
            <a:r>
              <a:rPr lang="pt-BR" sz="3200" u="sng" dirty="0">
                <a:solidFill>
                  <a:schemeClr val="accent1">
                    <a:lumMod val="75000"/>
                  </a:schemeClr>
                </a:solidFill>
              </a:rPr>
              <a:t>Questões </a:t>
            </a:r>
          </a:p>
        </p:txBody>
      </p:sp>
    </p:spTree>
    <p:extLst>
      <p:ext uri="{BB962C8B-B14F-4D97-AF65-F5344CB8AC3E}">
        <p14:creationId xmlns:p14="http://schemas.microsoft.com/office/powerpoint/2010/main" val="371086445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127</a:t>
            </a:fld>
            <a:endParaRPr lang="en-US"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0639" y="829185"/>
            <a:ext cx="5346064" cy="20168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6176" y="3075498"/>
            <a:ext cx="5256015" cy="3689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aixaDeTexto 8">
            <a:extLst>
              <a:ext uri="{FF2B5EF4-FFF2-40B4-BE49-F238E27FC236}">
                <a16:creationId xmlns:a16="http://schemas.microsoft.com/office/drawing/2014/main" id="{80ECA9BE-4276-440A-A116-D75C67992C52}"/>
              </a:ext>
            </a:extLst>
          </p:cNvPr>
          <p:cNvSpPr txBox="1"/>
          <p:nvPr/>
        </p:nvSpPr>
        <p:spPr>
          <a:xfrm>
            <a:off x="584200" y="180852"/>
            <a:ext cx="1929252" cy="584775"/>
          </a:xfrm>
          <a:prstGeom prst="rect">
            <a:avLst/>
          </a:prstGeom>
          <a:noFill/>
        </p:spPr>
        <p:txBody>
          <a:bodyPr wrap="square" rtlCol="0">
            <a:spAutoFit/>
          </a:bodyPr>
          <a:lstStyle/>
          <a:p>
            <a:r>
              <a:rPr lang="pt-BR" sz="3200" u="sng" dirty="0">
                <a:solidFill>
                  <a:schemeClr val="accent1">
                    <a:lumMod val="75000"/>
                  </a:schemeClr>
                </a:solidFill>
              </a:rPr>
              <a:t>Questões </a:t>
            </a:r>
          </a:p>
        </p:txBody>
      </p:sp>
    </p:spTree>
    <p:extLst>
      <p:ext uri="{BB962C8B-B14F-4D97-AF65-F5344CB8AC3E}">
        <p14:creationId xmlns:p14="http://schemas.microsoft.com/office/powerpoint/2010/main" val="183178225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128</a:t>
            </a:fld>
            <a:endParaRPr lang="en-US"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35189" y="887414"/>
            <a:ext cx="6624637" cy="5159375"/>
          </a:xfrm>
          <a:prstGeom prst="rect">
            <a:avLst/>
          </a:prstGeom>
          <a:noFill/>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2838" y="1412875"/>
            <a:ext cx="1935162" cy="260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aixaDeTexto 8">
            <a:extLst>
              <a:ext uri="{FF2B5EF4-FFF2-40B4-BE49-F238E27FC236}">
                <a16:creationId xmlns:a16="http://schemas.microsoft.com/office/drawing/2014/main" id="{AE0E1937-43CE-4827-8A19-EF2B0B0CC292}"/>
              </a:ext>
            </a:extLst>
          </p:cNvPr>
          <p:cNvSpPr txBox="1"/>
          <p:nvPr/>
        </p:nvSpPr>
        <p:spPr>
          <a:xfrm>
            <a:off x="584200" y="180852"/>
            <a:ext cx="1929252" cy="584775"/>
          </a:xfrm>
          <a:prstGeom prst="rect">
            <a:avLst/>
          </a:prstGeom>
          <a:noFill/>
        </p:spPr>
        <p:txBody>
          <a:bodyPr wrap="square" rtlCol="0">
            <a:spAutoFit/>
          </a:bodyPr>
          <a:lstStyle/>
          <a:p>
            <a:r>
              <a:rPr lang="pt-BR" sz="3200" u="sng" dirty="0">
                <a:solidFill>
                  <a:schemeClr val="accent1">
                    <a:lumMod val="75000"/>
                  </a:schemeClr>
                </a:solidFill>
              </a:rPr>
              <a:t>Questões </a:t>
            </a:r>
          </a:p>
        </p:txBody>
      </p:sp>
      <p:pic>
        <p:nvPicPr>
          <p:cNvPr id="8" name="Picture 4">
            <a:extLst>
              <a:ext uri="{FF2B5EF4-FFF2-40B4-BE49-F238E27FC236}">
                <a16:creationId xmlns:a16="http://schemas.microsoft.com/office/drawing/2014/main" id="{7BF20E41-D78C-412E-80E8-3DD1756E0C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54239" y="849312"/>
            <a:ext cx="6624637" cy="5159375"/>
          </a:xfrm>
          <a:prstGeom prst="rect">
            <a:avLst/>
          </a:prstGeom>
          <a:noFill/>
        </p:spPr>
      </p:pic>
      <p:pic>
        <p:nvPicPr>
          <p:cNvPr id="10" name="Picture 5">
            <a:extLst>
              <a:ext uri="{FF2B5EF4-FFF2-40B4-BE49-F238E27FC236}">
                <a16:creationId xmlns:a16="http://schemas.microsoft.com/office/drawing/2014/main" id="{E369F95F-0B00-488A-8178-D5E08954F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1888" y="1374773"/>
            <a:ext cx="1935162" cy="260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203233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129</a:t>
            </a:fld>
            <a:endParaRPr lang="en-US"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79651" y="908051"/>
            <a:ext cx="7204075" cy="4525963"/>
          </a:xfrm>
          <a:prstGeom prst="rect">
            <a:avLst/>
          </a:prstGeom>
          <a:noFill/>
        </p:spPr>
      </p:pic>
      <p:sp>
        <p:nvSpPr>
          <p:cNvPr id="8" name="CaixaDeTexto 7">
            <a:extLst>
              <a:ext uri="{FF2B5EF4-FFF2-40B4-BE49-F238E27FC236}">
                <a16:creationId xmlns:a16="http://schemas.microsoft.com/office/drawing/2014/main" id="{60A6AF88-F9FE-484B-925F-E021ED14060B}"/>
              </a:ext>
            </a:extLst>
          </p:cNvPr>
          <p:cNvSpPr txBox="1"/>
          <p:nvPr/>
        </p:nvSpPr>
        <p:spPr>
          <a:xfrm>
            <a:off x="584200" y="180852"/>
            <a:ext cx="1929252" cy="584775"/>
          </a:xfrm>
          <a:prstGeom prst="rect">
            <a:avLst/>
          </a:prstGeom>
          <a:noFill/>
        </p:spPr>
        <p:txBody>
          <a:bodyPr wrap="square" rtlCol="0">
            <a:spAutoFit/>
          </a:bodyPr>
          <a:lstStyle/>
          <a:p>
            <a:r>
              <a:rPr lang="pt-BR" sz="3200" u="sng" dirty="0">
                <a:solidFill>
                  <a:schemeClr val="accent1">
                    <a:lumMod val="75000"/>
                  </a:schemeClr>
                </a:solidFill>
              </a:rPr>
              <a:t>Questões </a:t>
            </a:r>
          </a:p>
        </p:txBody>
      </p:sp>
    </p:spTree>
    <p:extLst>
      <p:ext uri="{BB962C8B-B14F-4D97-AF65-F5344CB8AC3E}">
        <p14:creationId xmlns:p14="http://schemas.microsoft.com/office/powerpoint/2010/main" val="2862255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627" y="254501"/>
            <a:ext cx="12263120" cy="1015941"/>
          </a:xfrm>
        </p:spPr>
        <p:txBody>
          <a:bodyPr>
            <a:noAutofit/>
          </a:bodyPr>
          <a:lstStyle/>
          <a:p>
            <a:r>
              <a:rPr lang="en-US" sz="3200" dirty="0" err="1"/>
              <a:t>Classificação</a:t>
            </a:r>
            <a:r>
              <a:rPr lang="en-US" sz="3200" dirty="0"/>
              <a:t> </a:t>
            </a:r>
            <a:r>
              <a:rPr lang="en-US" sz="3200" dirty="0" err="1"/>
              <a:t>compostos</a:t>
            </a:r>
            <a:r>
              <a:rPr lang="en-US" sz="3200" dirty="0"/>
              <a:t> </a:t>
            </a:r>
            <a:r>
              <a:rPr lang="en-US" sz="3200" dirty="0" err="1"/>
              <a:t>orgânicos</a:t>
            </a:r>
            <a:r>
              <a:rPr lang="en-US" sz="3200" dirty="0"/>
              <a:t>: </a:t>
            </a:r>
            <a:r>
              <a:rPr lang="en-US" sz="3200" dirty="0" err="1"/>
              <a:t>interações</a:t>
            </a:r>
            <a:r>
              <a:rPr lang="en-US" sz="3200" dirty="0"/>
              <a:t> </a:t>
            </a:r>
            <a:r>
              <a:rPr lang="en-US" sz="3200" dirty="0" err="1"/>
              <a:t>moleculares</a:t>
            </a:r>
            <a:endParaRPr lang="en-US" sz="3200" dirty="0"/>
          </a:p>
        </p:txBody>
      </p:sp>
      <p:sp>
        <p:nvSpPr>
          <p:cNvPr id="4" name="Footer Placeholder 3"/>
          <p:cNvSpPr>
            <a:spLocks noGrp="1"/>
          </p:cNvSpPr>
          <p:nvPr>
            <p:ph type="ftr" sz="quarter" idx="11"/>
          </p:nvPr>
        </p:nvSpPr>
        <p:spPr/>
        <p:txBody>
          <a:bodyPr/>
          <a:lstStyle/>
          <a:p>
            <a:r>
              <a:rPr lang="en-US" dirty="0"/>
              <a:t> Pedro Vidinha</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13</a:t>
            </a:fld>
            <a:endParaRPr lang="en-US" dirty="0"/>
          </a:p>
        </p:txBody>
      </p:sp>
      <p:sp>
        <p:nvSpPr>
          <p:cNvPr id="6" name="TextBox 5"/>
          <p:cNvSpPr txBox="1"/>
          <p:nvPr/>
        </p:nvSpPr>
        <p:spPr>
          <a:xfrm>
            <a:off x="2362200" y="1866900"/>
            <a:ext cx="7645400" cy="3340100"/>
          </a:xfrm>
          <a:prstGeom prst="rect">
            <a:avLst/>
          </a:prstGeom>
        </p:spPr>
        <p:txBody>
          <a:bodyPr vert="horz" wrap="none" lIns="91440" tIns="45720" rIns="91440" bIns="45720" rtlCol="0">
            <a:normAutofit/>
          </a:bodyPr>
          <a:lstStyle/>
          <a:p>
            <a:endParaRPr lang="en-US" sz="2000" dirty="0"/>
          </a:p>
        </p:txBody>
      </p:sp>
      <p:sp>
        <p:nvSpPr>
          <p:cNvPr id="16" name="Text Box 4"/>
          <p:cNvSpPr txBox="1">
            <a:spLocks noChangeArrowheads="1"/>
          </p:cNvSpPr>
          <p:nvPr/>
        </p:nvSpPr>
        <p:spPr bwMode="auto">
          <a:xfrm>
            <a:off x="2081863" y="1676709"/>
            <a:ext cx="2472026" cy="646331"/>
          </a:xfrm>
          <a:prstGeom prst="rect">
            <a:avLst/>
          </a:prstGeom>
          <a:solidFill>
            <a:srgbClr val="457EC3">
              <a:alpha val="20000"/>
            </a:srgbClr>
          </a:solidFill>
          <a:ln w="25400">
            <a:solidFill>
              <a:srgbClr val="457EC3"/>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pt-BR" sz="1800" dirty="0"/>
              <a:t>Não-específicas:</a:t>
            </a:r>
            <a:br>
              <a:rPr lang="pt-BR" sz="1800" dirty="0"/>
            </a:br>
            <a:r>
              <a:rPr lang="pt-BR" sz="1800" dirty="0"/>
              <a:t>(van der </a:t>
            </a:r>
            <a:r>
              <a:rPr lang="pt-BR" sz="1800" dirty="0" err="1"/>
              <a:t>Waals</a:t>
            </a:r>
            <a:r>
              <a:rPr lang="pt-BR" sz="1800" dirty="0"/>
              <a:t> - </a:t>
            </a:r>
            <a:r>
              <a:rPr lang="pt-BR" sz="1800" dirty="0" err="1"/>
              <a:t>vdW</a:t>
            </a:r>
            <a:r>
              <a:rPr lang="pt-BR" sz="1800" dirty="0"/>
              <a:t>)</a:t>
            </a:r>
          </a:p>
        </p:txBody>
      </p:sp>
      <p:sp>
        <p:nvSpPr>
          <p:cNvPr id="17" name="Text Box 5"/>
          <p:cNvSpPr txBox="1">
            <a:spLocks noChangeArrowheads="1"/>
          </p:cNvSpPr>
          <p:nvPr/>
        </p:nvSpPr>
        <p:spPr bwMode="auto">
          <a:xfrm>
            <a:off x="5675313" y="3715333"/>
            <a:ext cx="1518364" cy="369332"/>
          </a:xfrm>
          <a:prstGeom prst="rect">
            <a:avLst/>
          </a:prstGeom>
          <a:solidFill>
            <a:schemeClr val="accent4">
              <a:lumMod val="75000"/>
              <a:alpha val="20000"/>
            </a:schemeClr>
          </a:solidFill>
          <a:ln w="25400">
            <a:solidFill>
              <a:schemeClr val="accent4">
                <a:lumMod val="75000"/>
              </a:schemeClr>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a:t>Monopolares</a:t>
            </a:r>
          </a:p>
        </p:txBody>
      </p:sp>
      <p:sp>
        <p:nvSpPr>
          <p:cNvPr id="18" name="Text Box 10"/>
          <p:cNvSpPr txBox="1">
            <a:spLocks noChangeArrowheads="1"/>
          </p:cNvSpPr>
          <p:nvPr/>
        </p:nvSpPr>
        <p:spPr bwMode="auto">
          <a:xfrm>
            <a:off x="5675313" y="1821171"/>
            <a:ext cx="1095172" cy="369332"/>
          </a:xfrm>
          <a:prstGeom prst="rect">
            <a:avLst/>
          </a:prstGeom>
          <a:solidFill>
            <a:srgbClr val="457EC3">
              <a:alpha val="20000"/>
            </a:srgbClr>
          </a:solidFill>
          <a:ln w="25400">
            <a:solidFill>
              <a:srgbClr val="457EC3"/>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a:t>Apolares</a:t>
            </a:r>
          </a:p>
        </p:txBody>
      </p:sp>
      <p:sp>
        <p:nvSpPr>
          <p:cNvPr id="19" name="Line 11"/>
          <p:cNvSpPr>
            <a:spLocks noChangeShapeType="1"/>
          </p:cNvSpPr>
          <p:nvPr/>
        </p:nvSpPr>
        <p:spPr bwMode="auto">
          <a:xfrm>
            <a:off x="4553889" y="2037071"/>
            <a:ext cx="1121424" cy="0"/>
          </a:xfrm>
          <a:prstGeom prst="line">
            <a:avLst/>
          </a:prstGeom>
          <a:noFill/>
          <a:ln w="38100" cmpd="sng">
            <a:solidFill>
              <a:srgbClr val="457EC3"/>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0" name="Text Box 12"/>
          <p:cNvSpPr txBox="1">
            <a:spLocks noChangeArrowheads="1"/>
          </p:cNvSpPr>
          <p:nvPr/>
        </p:nvSpPr>
        <p:spPr bwMode="auto">
          <a:xfrm>
            <a:off x="2362200" y="3572458"/>
            <a:ext cx="2368550" cy="666750"/>
          </a:xfrm>
          <a:prstGeom prst="rect">
            <a:avLst/>
          </a:prstGeom>
          <a:solidFill>
            <a:schemeClr val="accent4">
              <a:lumMod val="75000"/>
              <a:alpha val="20000"/>
            </a:schemeClr>
          </a:solidFill>
          <a:ln w="25400">
            <a:solidFill>
              <a:schemeClr val="accent4">
                <a:lumMod val="75000"/>
              </a:schemeClr>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pt-BR" sz="1800" dirty="0"/>
              <a:t>Específicas</a:t>
            </a:r>
            <a:br>
              <a:rPr lang="pt-BR" sz="1800" dirty="0"/>
            </a:br>
            <a:r>
              <a:rPr lang="pt-BR" sz="1800" dirty="0"/>
              <a:t>só doador ou aceptor</a:t>
            </a:r>
          </a:p>
        </p:txBody>
      </p:sp>
      <p:sp>
        <p:nvSpPr>
          <p:cNvPr id="21" name="Line 13"/>
          <p:cNvSpPr>
            <a:spLocks noChangeShapeType="1"/>
          </p:cNvSpPr>
          <p:nvPr/>
        </p:nvSpPr>
        <p:spPr bwMode="auto">
          <a:xfrm>
            <a:off x="4738689" y="3931233"/>
            <a:ext cx="935037" cy="0"/>
          </a:xfrm>
          <a:prstGeom prst="line">
            <a:avLst/>
          </a:prstGeom>
          <a:noFill/>
          <a:ln w="38100" cmpd="sng">
            <a:solidFill>
              <a:schemeClr val="accent4">
                <a:lumMod val="75000"/>
              </a:scheme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2" name="Text Box 14"/>
          <p:cNvSpPr txBox="1">
            <a:spLocks noChangeArrowheads="1"/>
          </p:cNvSpPr>
          <p:nvPr/>
        </p:nvSpPr>
        <p:spPr bwMode="auto">
          <a:xfrm>
            <a:off x="5675313" y="5724318"/>
            <a:ext cx="1146468" cy="369332"/>
          </a:xfrm>
          <a:prstGeom prst="rect">
            <a:avLst/>
          </a:prstGeom>
          <a:solidFill>
            <a:schemeClr val="accent4">
              <a:lumMod val="75000"/>
              <a:alpha val="50000"/>
            </a:schemeClr>
          </a:solidFill>
          <a:ln w="25400">
            <a:solidFill>
              <a:srgbClr val="604A7B"/>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a:t>Bipolares</a:t>
            </a:r>
          </a:p>
        </p:txBody>
      </p:sp>
      <p:sp>
        <p:nvSpPr>
          <p:cNvPr id="23" name="Text Box 15"/>
          <p:cNvSpPr txBox="1">
            <a:spLocks noChangeArrowheads="1"/>
          </p:cNvSpPr>
          <p:nvPr/>
        </p:nvSpPr>
        <p:spPr bwMode="auto">
          <a:xfrm>
            <a:off x="2362200" y="5581443"/>
            <a:ext cx="1936750" cy="666750"/>
          </a:xfrm>
          <a:prstGeom prst="rect">
            <a:avLst/>
          </a:prstGeom>
          <a:solidFill>
            <a:schemeClr val="accent4">
              <a:lumMod val="75000"/>
              <a:alpha val="50000"/>
            </a:schemeClr>
          </a:solidFill>
          <a:ln w="25400">
            <a:solidFill>
              <a:srgbClr val="604A7B"/>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pt-BR" sz="1800"/>
              <a:t>Específicas</a:t>
            </a:r>
            <a:br>
              <a:rPr lang="pt-BR" sz="1800"/>
            </a:br>
            <a:r>
              <a:rPr lang="pt-BR" sz="1800"/>
              <a:t>doador e aceptor</a:t>
            </a:r>
          </a:p>
        </p:txBody>
      </p:sp>
      <p:sp>
        <p:nvSpPr>
          <p:cNvPr id="24" name="Line 16"/>
          <p:cNvSpPr>
            <a:spLocks noChangeShapeType="1"/>
          </p:cNvSpPr>
          <p:nvPr/>
        </p:nvSpPr>
        <p:spPr bwMode="auto">
          <a:xfrm flipV="1">
            <a:off x="4306889" y="5940219"/>
            <a:ext cx="1366837" cy="1587"/>
          </a:xfrm>
          <a:prstGeom prst="line">
            <a:avLst/>
          </a:prstGeom>
          <a:noFill/>
          <a:ln w="38100" cmpd="sng">
            <a:solidFill>
              <a:srgbClr val="604A7B"/>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5" name="TextBox 24"/>
          <p:cNvSpPr txBox="1"/>
          <p:nvPr/>
        </p:nvSpPr>
        <p:spPr>
          <a:xfrm>
            <a:off x="5680125" y="-272903"/>
            <a:ext cx="914400" cy="914400"/>
          </a:xfrm>
          <a:prstGeom prst="rect">
            <a:avLst/>
          </a:prstGeom>
        </p:spPr>
        <p:txBody>
          <a:bodyPr vert="horz" wrap="none" lIns="91440" tIns="45720" rIns="91440" bIns="45720" rtlCol="0">
            <a:normAutofit/>
          </a:bodyPr>
          <a:lstStyle/>
          <a:p>
            <a:endParaRPr lang="en-US" sz="2000" i="1" dirty="0"/>
          </a:p>
        </p:txBody>
      </p:sp>
      <p:pic>
        <p:nvPicPr>
          <p:cNvPr id="7" name="Picture 6"/>
          <p:cNvPicPr>
            <a:picLocks noChangeAspect="1"/>
          </p:cNvPicPr>
          <p:nvPr/>
        </p:nvPicPr>
        <p:blipFill>
          <a:blip r:embed="rId2"/>
          <a:stretch>
            <a:fillRect/>
          </a:stretch>
        </p:blipFill>
        <p:spPr>
          <a:xfrm>
            <a:off x="8160579" y="1946583"/>
            <a:ext cx="1727200" cy="266700"/>
          </a:xfrm>
          <a:prstGeom prst="rect">
            <a:avLst/>
          </a:prstGeom>
        </p:spPr>
      </p:pic>
      <p:pic>
        <p:nvPicPr>
          <p:cNvPr id="9" name="Picture 8"/>
          <p:cNvPicPr>
            <a:picLocks noChangeAspect="1"/>
          </p:cNvPicPr>
          <p:nvPr/>
        </p:nvPicPr>
        <p:blipFill>
          <a:blip r:embed="rId3"/>
          <a:stretch>
            <a:fillRect/>
          </a:stretch>
        </p:blipFill>
        <p:spPr>
          <a:xfrm>
            <a:off x="8160579" y="3802646"/>
            <a:ext cx="1727200" cy="304800"/>
          </a:xfrm>
          <a:prstGeom prst="rect">
            <a:avLst/>
          </a:prstGeom>
        </p:spPr>
      </p:pic>
      <p:pic>
        <p:nvPicPr>
          <p:cNvPr id="10" name="Picture 9"/>
          <p:cNvPicPr>
            <a:picLocks noChangeAspect="1"/>
          </p:cNvPicPr>
          <p:nvPr/>
        </p:nvPicPr>
        <p:blipFill>
          <a:blip r:embed="rId4"/>
          <a:stretch>
            <a:fillRect/>
          </a:stretch>
        </p:blipFill>
        <p:spPr>
          <a:xfrm>
            <a:off x="8140700" y="5724318"/>
            <a:ext cx="1866900" cy="304800"/>
          </a:xfrm>
          <a:prstGeom prst="rect">
            <a:avLst/>
          </a:prstGeom>
        </p:spPr>
      </p:pic>
    </p:spTree>
    <p:extLst>
      <p:ext uri="{BB962C8B-B14F-4D97-AF65-F5344CB8AC3E}">
        <p14:creationId xmlns:p14="http://schemas.microsoft.com/office/powerpoint/2010/main" val="27877270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66928" y="714356"/>
            <a:ext cx="8229600" cy="642942"/>
          </a:xfrm>
          <a:prstGeom prst="rect">
            <a:avLst/>
          </a:prstGeom>
        </p:spPr>
        <p:txBody>
          <a:bodyPr vert="horz" anchor="t" anchorCtr="0">
            <a:normAutofit fontScale="97500"/>
          </a:bodyPr>
          <a:lstStyle/>
          <a:p>
            <a:pPr>
              <a:spcBef>
                <a:spcPct val="0"/>
              </a:spcBef>
              <a:buFont typeface="Arial" pitchFamily="34" charset="0"/>
              <a:buChar char="•"/>
              <a:defRPr/>
            </a:pPr>
            <a:r>
              <a:rPr lang="pt-PT" sz="3200" dirty="0">
                <a:solidFill>
                  <a:schemeClr val="tx2"/>
                </a:solidFill>
                <a:latin typeface="+mj-lt"/>
                <a:ea typeface="+mj-ea"/>
                <a:cs typeface="+mj-cs"/>
              </a:rPr>
              <a:t>Processos adsorção</a:t>
            </a:r>
          </a:p>
        </p:txBody>
      </p:sp>
      <p:sp>
        <p:nvSpPr>
          <p:cNvPr id="10" name="Title 1"/>
          <p:cNvSpPr txBox="1">
            <a:spLocks/>
          </p:cNvSpPr>
          <p:nvPr/>
        </p:nvSpPr>
        <p:spPr>
          <a:xfrm>
            <a:off x="1952596" y="3500438"/>
            <a:ext cx="4071966" cy="1643074"/>
          </a:xfrm>
          <a:prstGeom prst="rect">
            <a:avLst/>
          </a:prstGeom>
        </p:spPr>
        <p:txBody>
          <a:bodyPr vert="horz" anchor="t" anchorCtr="0">
            <a:noAutofit/>
          </a:bodyPr>
          <a:lstStyle/>
          <a:p>
            <a:pPr>
              <a:spcBef>
                <a:spcPct val="0"/>
              </a:spcBef>
              <a:defRPr/>
            </a:pPr>
            <a:r>
              <a:rPr lang="pt-PT" dirty="0">
                <a:solidFill>
                  <a:schemeClr val="tx2"/>
                </a:solidFill>
                <a:latin typeface="+mj-lt"/>
                <a:ea typeface="+mj-ea"/>
                <a:cs typeface="+mj-cs"/>
              </a:rPr>
              <a:t> Determinar qual o adsorvente mais adequado ao nosso processo</a:t>
            </a:r>
          </a:p>
          <a:p>
            <a:pPr>
              <a:spcBef>
                <a:spcPct val="0"/>
              </a:spcBef>
              <a:defRPr/>
            </a:pPr>
            <a:endParaRPr lang="pt-PT" dirty="0">
              <a:solidFill>
                <a:schemeClr val="tx2"/>
              </a:solidFill>
              <a:latin typeface="+mj-lt"/>
              <a:ea typeface="+mj-ea"/>
              <a:cs typeface="+mj-cs"/>
            </a:endParaRPr>
          </a:p>
          <a:p>
            <a:pPr>
              <a:spcBef>
                <a:spcPct val="0"/>
              </a:spcBef>
              <a:defRPr/>
            </a:pPr>
            <a:r>
              <a:rPr lang="pt-PT" dirty="0">
                <a:solidFill>
                  <a:schemeClr val="tx2"/>
                </a:solidFill>
                <a:latin typeface="+mj-lt"/>
                <a:ea typeface="+mj-ea"/>
                <a:cs typeface="+mj-cs"/>
              </a:rPr>
              <a:t>Darem uma previsão da performace do nosso processo de adsorção  </a:t>
            </a:r>
          </a:p>
        </p:txBody>
      </p:sp>
      <p:sp>
        <p:nvSpPr>
          <p:cNvPr id="9" name="Title 1"/>
          <p:cNvSpPr txBox="1">
            <a:spLocks/>
          </p:cNvSpPr>
          <p:nvPr/>
        </p:nvSpPr>
        <p:spPr>
          <a:xfrm>
            <a:off x="1952596" y="2857496"/>
            <a:ext cx="3857652" cy="428628"/>
          </a:xfrm>
          <a:prstGeom prst="rect">
            <a:avLst/>
          </a:prstGeom>
        </p:spPr>
        <p:txBody>
          <a:bodyPr vert="horz" anchor="t" anchorCtr="0">
            <a:noAutofit/>
          </a:bodyPr>
          <a:lstStyle/>
          <a:p>
            <a:pPr>
              <a:spcBef>
                <a:spcPct val="0"/>
              </a:spcBef>
              <a:defRPr/>
            </a:pPr>
            <a:r>
              <a:rPr lang="pt-PT" sz="2400" b="1" dirty="0">
                <a:solidFill>
                  <a:schemeClr val="accent1">
                    <a:lumMod val="50000"/>
                  </a:schemeClr>
                </a:solidFill>
                <a:latin typeface="+mj-lt"/>
                <a:ea typeface="+mj-ea"/>
                <a:cs typeface="+mj-cs"/>
              </a:rPr>
              <a:t>Para que é que serve? </a:t>
            </a:r>
            <a:endParaRPr lang="pt-PT" sz="2400" dirty="0">
              <a:solidFill>
                <a:schemeClr val="accent1">
                  <a:lumMod val="50000"/>
                </a:schemeClr>
              </a:solidFill>
              <a:latin typeface="+mj-lt"/>
              <a:ea typeface="+mj-ea"/>
              <a:cs typeface="+mj-cs"/>
            </a:endParaRPr>
          </a:p>
        </p:txBody>
      </p:sp>
      <p:pic>
        <p:nvPicPr>
          <p:cNvPr id="114690" name="Picture 2"/>
          <p:cNvPicPr>
            <a:picLocks noChangeAspect="1" noChangeArrowheads="1"/>
          </p:cNvPicPr>
          <p:nvPr/>
        </p:nvPicPr>
        <p:blipFill>
          <a:blip r:embed="rId3" cstate="print"/>
          <a:srcRect l="9328" t="11739" r="10447" b="7391"/>
          <a:stretch>
            <a:fillRect/>
          </a:stretch>
        </p:blipFill>
        <p:spPr bwMode="auto">
          <a:xfrm>
            <a:off x="6310314" y="1571613"/>
            <a:ext cx="3357586" cy="4841171"/>
          </a:xfrm>
          <a:prstGeom prst="rect">
            <a:avLst/>
          </a:prstGeom>
          <a:noFill/>
          <a:ln w="9525">
            <a:noFill/>
            <a:miter lim="800000"/>
            <a:headEnd/>
            <a:tailEnd/>
          </a:ln>
        </p:spPr>
      </p:pic>
      <p:sp>
        <p:nvSpPr>
          <p:cNvPr id="14" name="Title 1"/>
          <p:cNvSpPr txBox="1">
            <a:spLocks/>
          </p:cNvSpPr>
          <p:nvPr/>
        </p:nvSpPr>
        <p:spPr>
          <a:xfrm>
            <a:off x="1738282" y="1643050"/>
            <a:ext cx="4643470" cy="714380"/>
          </a:xfrm>
          <a:prstGeom prst="rect">
            <a:avLst/>
          </a:prstGeom>
        </p:spPr>
        <p:txBody>
          <a:bodyPr vert="horz" anchor="t" anchorCtr="0">
            <a:noAutofit/>
          </a:bodyPr>
          <a:lstStyle/>
          <a:p>
            <a:pPr>
              <a:spcBef>
                <a:spcPct val="0"/>
              </a:spcBef>
              <a:defRPr/>
            </a:pPr>
            <a:r>
              <a:rPr lang="pt-PT" dirty="0">
                <a:solidFill>
                  <a:schemeClr val="tx2"/>
                </a:solidFill>
                <a:latin typeface="+mj-lt"/>
                <a:ea typeface="+mj-ea"/>
                <a:cs typeface="+mj-cs"/>
              </a:rPr>
              <a:t> C* = Kg de adsorvido/Kg  de adsorvente</a:t>
            </a:r>
          </a:p>
          <a:p>
            <a:pPr>
              <a:spcBef>
                <a:spcPct val="0"/>
              </a:spcBef>
              <a:defRPr/>
            </a:pPr>
            <a:r>
              <a:rPr lang="pt-PT" dirty="0">
                <a:solidFill>
                  <a:schemeClr val="tx2"/>
                </a:solidFill>
                <a:latin typeface="+mj-lt"/>
                <a:ea typeface="+mj-ea"/>
                <a:cs typeface="+mj-cs"/>
              </a:rPr>
              <a:t> C  =  Kg de soluto/ m</a:t>
            </a:r>
            <a:r>
              <a:rPr lang="pt-PT" baseline="30000" dirty="0">
                <a:solidFill>
                  <a:schemeClr val="tx2"/>
                </a:solidFill>
                <a:latin typeface="+mj-lt"/>
                <a:ea typeface="+mj-ea"/>
                <a:cs typeface="+mj-cs"/>
              </a:rPr>
              <a:t>3</a:t>
            </a:r>
            <a:r>
              <a:rPr lang="pt-PT" dirty="0">
                <a:solidFill>
                  <a:schemeClr val="tx2"/>
                </a:solidFill>
                <a:latin typeface="+mj-lt"/>
                <a:ea typeface="+mj-ea"/>
                <a:cs typeface="+mj-cs"/>
              </a:rPr>
              <a:t> de fluido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66928" y="714356"/>
            <a:ext cx="8229600" cy="642942"/>
          </a:xfrm>
          <a:prstGeom prst="rect">
            <a:avLst/>
          </a:prstGeom>
        </p:spPr>
        <p:txBody>
          <a:bodyPr vert="horz" anchor="t" anchorCtr="0">
            <a:normAutofit fontScale="97500"/>
          </a:bodyPr>
          <a:lstStyle/>
          <a:p>
            <a:pPr>
              <a:spcBef>
                <a:spcPct val="0"/>
              </a:spcBef>
              <a:buFont typeface="Arial" pitchFamily="34" charset="0"/>
              <a:buChar char="•"/>
              <a:defRPr/>
            </a:pPr>
            <a:r>
              <a:rPr lang="pt-PT" sz="3200" dirty="0">
                <a:solidFill>
                  <a:schemeClr val="tx2"/>
                </a:solidFill>
                <a:latin typeface="+mj-lt"/>
                <a:ea typeface="+mj-ea"/>
                <a:cs typeface="+mj-cs"/>
              </a:rPr>
              <a:t>Processos adsorção</a:t>
            </a:r>
          </a:p>
        </p:txBody>
      </p:sp>
      <p:sp>
        <p:nvSpPr>
          <p:cNvPr id="9" name="Title 1"/>
          <p:cNvSpPr txBox="1">
            <a:spLocks/>
          </p:cNvSpPr>
          <p:nvPr/>
        </p:nvSpPr>
        <p:spPr>
          <a:xfrm>
            <a:off x="1881158" y="1285860"/>
            <a:ext cx="3857652" cy="428628"/>
          </a:xfrm>
          <a:prstGeom prst="rect">
            <a:avLst/>
          </a:prstGeom>
        </p:spPr>
        <p:txBody>
          <a:bodyPr vert="horz" anchor="t" anchorCtr="0">
            <a:noAutofit/>
          </a:bodyPr>
          <a:lstStyle/>
          <a:p>
            <a:pPr>
              <a:spcBef>
                <a:spcPct val="0"/>
              </a:spcBef>
              <a:defRPr/>
            </a:pPr>
            <a:r>
              <a:rPr lang="pt-PT" sz="2400" b="1" dirty="0">
                <a:solidFill>
                  <a:schemeClr val="accent1">
                    <a:lumMod val="50000"/>
                  </a:schemeClr>
                </a:solidFill>
                <a:latin typeface="+mj-lt"/>
                <a:ea typeface="+mj-ea"/>
                <a:cs typeface="+mj-cs"/>
              </a:rPr>
              <a:t>Langmuir</a:t>
            </a:r>
            <a:endParaRPr lang="pt-PT" sz="2400" dirty="0">
              <a:solidFill>
                <a:schemeClr val="accent1">
                  <a:lumMod val="50000"/>
                </a:schemeClr>
              </a:solidFill>
              <a:latin typeface="+mj-lt"/>
              <a:ea typeface="+mj-ea"/>
              <a:cs typeface="+mj-cs"/>
            </a:endParaRPr>
          </a:p>
        </p:txBody>
      </p:sp>
      <p:pic>
        <p:nvPicPr>
          <p:cNvPr id="114690" name="Picture 2"/>
          <p:cNvPicPr>
            <a:picLocks noChangeAspect="1" noChangeArrowheads="1"/>
          </p:cNvPicPr>
          <p:nvPr/>
        </p:nvPicPr>
        <p:blipFill>
          <a:blip r:embed="rId3" cstate="print"/>
          <a:srcRect l="9328" t="11739" r="14694" b="48881"/>
          <a:stretch>
            <a:fillRect/>
          </a:stretch>
        </p:blipFill>
        <p:spPr bwMode="auto">
          <a:xfrm>
            <a:off x="6152764" y="1428736"/>
            <a:ext cx="4015202" cy="2976788"/>
          </a:xfrm>
          <a:prstGeom prst="rect">
            <a:avLst/>
          </a:prstGeom>
          <a:noFill/>
          <a:ln w="9525">
            <a:noFill/>
            <a:miter lim="800000"/>
            <a:headEnd/>
            <a:tailEnd/>
          </a:ln>
        </p:spPr>
      </p:pic>
      <p:pic>
        <p:nvPicPr>
          <p:cNvPr id="118826" name="Picture 42" descr="A_{g} + S \rightleftharpoons AS"/>
          <p:cNvPicPr>
            <a:picLocks noChangeAspect="1" noChangeArrowheads="1"/>
          </p:cNvPicPr>
          <p:nvPr/>
        </p:nvPicPr>
        <p:blipFill>
          <a:blip r:embed="rId4" cstate="print"/>
          <a:srcRect/>
          <a:stretch>
            <a:fillRect/>
          </a:stretch>
        </p:blipFill>
        <p:spPr bwMode="auto">
          <a:xfrm>
            <a:off x="14478048" y="7572404"/>
            <a:ext cx="1133475" cy="190500"/>
          </a:xfrm>
          <a:prstGeom prst="rect">
            <a:avLst/>
          </a:prstGeom>
          <a:noFill/>
        </p:spPr>
      </p:pic>
      <p:pic>
        <p:nvPicPr>
          <p:cNvPr id="118831" name="Picture 47" descr="\theta = \frac{v}{v_\mathrm{mon}}"/>
          <p:cNvPicPr>
            <a:picLocks noChangeAspect="1" noChangeArrowheads="1"/>
          </p:cNvPicPr>
          <p:nvPr/>
        </p:nvPicPr>
        <p:blipFill>
          <a:blip r:embed="rId5" cstate="print"/>
          <a:srcRect/>
          <a:stretch>
            <a:fillRect/>
          </a:stretch>
        </p:blipFill>
        <p:spPr bwMode="auto">
          <a:xfrm>
            <a:off x="19742150" y="15876"/>
            <a:ext cx="714375" cy="371475"/>
          </a:xfrm>
          <a:prstGeom prst="rect">
            <a:avLst/>
          </a:prstGeom>
          <a:noFill/>
        </p:spPr>
      </p:pic>
      <p:sp>
        <p:nvSpPr>
          <p:cNvPr id="58" name="Title 1"/>
          <p:cNvSpPr txBox="1">
            <a:spLocks/>
          </p:cNvSpPr>
          <p:nvPr/>
        </p:nvSpPr>
        <p:spPr>
          <a:xfrm>
            <a:off x="7310446" y="4929198"/>
            <a:ext cx="2857520" cy="500066"/>
          </a:xfrm>
          <a:prstGeom prst="rect">
            <a:avLst/>
          </a:prstGeom>
        </p:spPr>
        <p:txBody>
          <a:bodyPr vert="horz" anchor="t" anchorCtr="0">
            <a:noAutofit/>
          </a:bodyPr>
          <a:lstStyle/>
          <a:p>
            <a:pPr algn="ctr">
              <a:spcBef>
                <a:spcPct val="0"/>
              </a:spcBef>
              <a:defRPr/>
            </a:pPr>
            <a:r>
              <a:rPr lang="pt-PT" sz="2000" b="1" dirty="0">
                <a:solidFill>
                  <a:schemeClr val="accent1">
                    <a:lumMod val="50000"/>
                  </a:schemeClr>
                </a:solidFill>
                <a:latin typeface="+mj-lt"/>
                <a:ea typeface="+mj-ea"/>
                <a:cs typeface="+mj-cs"/>
              </a:rPr>
              <a:t> MODELO MONOCAMADA</a:t>
            </a:r>
          </a:p>
        </p:txBody>
      </p:sp>
      <p:sp>
        <p:nvSpPr>
          <p:cNvPr id="61" name="Rectangle 60"/>
          <p:cNvSpPr/>
          <p:nvPr/>
        </p:nvSpPr>
        <p:spPr>
          <a:xfrm>
            <a:off x="1595406" y="4702742"/>
            <a:ext cx="5572164" cy="369332"/>
          </a:xfrm>
          <a:prstGeom prst="rect">
            <a:avLst/>
          </a:prstGeom>
        </p:spPr>
        <p:txBody>
          <a:bodyPr wrap="square">
            <a:spAutoFit/>
          </a:bodyPr>
          <a:lstStyle/>
          <a:p>
            <a:pPr lvl="1">
              <a:spcBef>
                <a:spcPct val="0"/>
              </a:spcBef>
              <a:buFont typeface="Arial" pitchFamily="34" charset="0"/>
              <a:buChar char="•"/>
              <a:defRPr/>
            </a:pPr>
            <a:r>
              <a:rPr lang="pt-PT" dirty="0">
                <a:solidFill>
                  <a:srgbClr val="4E5B6F"/>
                </a:solidFill>
              </a:rPr>
              <a:t>Superficie do adsorvente  é uniforme </a:t>
            </a:r>
          </a:p>
        </p:txBody>
      </p:sp>
      <p:sp>
        <p:nvSpPr>
          <p:cNvPr id="62" name="Rectangle 61"/>
          <p:cNvSpPr/>
          <p:nvPr/>
        </p:nvSpPr>
        <p:spPr>
          <a:xfrm>
            <a:off x="1523968" y="5333542"/>
            <a:ext cx="6072230" cy="369332"/>
          </a:xfrm>
          <a:prstGeom prst="rect">
            <a:avLst/>
          </a:prstGeom>
        </p:spPr>
        <p:txBody>
          <a:bodyPr wrap="square">
            <a:spAutoFit/>
          </a:bodyPr>
          <a:lstStyle/>
          <a:p>
            <a:pPr lvl="1">
              <a:spcBef>
                <a:spcPct val="0"/>
              </a:spcBef>
              <a:buFont typeface="Arial" pitchFamily="34" charset="0"/>
              <a:buChar char="•"/>
              <a:defRPr/>
            </a:pPr>
            <a:r>
              <a:rPr lang="pt-PT" dirty="0">
                <a:solidFill>
                  <a:srgbClr val="4E5B6F"/>
                </a:solidFill>
              </a:rPr>
              <a:t> Todos os sitios de adsorção são equivalentes .</a:t>
            </a:r>
          </a:p>
        </p:txBody>
      </p:sp>
      <p:sp>
        <p:nvSpPr>
          <p:cNvPr id="63" name="Rectangle 62"/>
          <p:cNvSpPr/>
          <p:nvPr/>
        </p:nvSpPr>
        <p:spPr>
          <a:xfrm>
            <a:off x="2095472" y="5917188"/>
            <a:ext cx="6643734" cy="369332"/>
          </a:xfrm>
          <a:prstGeom prst="rect">
            <a:avLst/>
          </a:prstGeom>
        </p:spPr>
        <p:txBody>
          <a:bodyPr wrap="square">
            <a:spAutoFit/>
          </a:bodyPr>
          <a:lstStyle/>
          <a:p>
            <a:pPr>
              <a:buFont typeface="Arial" pitchFamily="34" charset="0"/>
              <a:buChar char="•"/>
            </a:pPr>
            <a:r>
              <a:rPr lang="pt-PT" dirty="0">
                <a:solidFill>
                  <a:srgbClr val="4E5B6F"/>
                </a:solidFill>
              </a:rPr>
              <a:t> Moleculas adsorvidas não interagem</a:t>
            </a:r>
            <a:endParaRPr lang="pt-BR" dirty="0"/>
          </a:p>
        </p:txBody>
      </p:sp>
      <p:sp>
        <p:nvSpPr>
          <p:cNvPr id="64" name="Rectangle 63"/>
          <p:cNvSpPr/>
          <p:nvPr/>
        </p:nvSpPr>
        <p:spPr>
          <a:xfrm>
            <a:off x="2095472" y="3988363"/>
            <a:ext cx="4714908" cy="646331"/>
          </a:xfrm>
          <a:prstGeom prst="rect">
            <a:avLst/>
          </a:prstGeom>
        </p:spPr>
        <p:txBody>
          <a:bodyPr wrap="square">
            <a:spAutoFit/>
          </a:bodyPr>
          <a:lstStyle/>
          <a:p>
            <a:pPr lvl="0">
              <a:spcBef>
                <a:spcPct val="0"/>
              </a:spcBef>
              <a:buFont typeface="Arial" pitchFamily="34" charset="0"/>
              <a:buChar char="•"/>
              <a:defRPr/>
            </a:pPr>
            <a:r>
              <a:rPr lang="pt-PT" dirty="0">
                <a:solidFill>
                  <a:srgbClr val="4E5B6F"/>
                </a:solidFill>
              </a:rPr>
              <a:t>Toda a adsorção ocorre através do mesmo mecanismo.</a:t>
            </a:r>
          </a:p>
        </p:txBody>
      </p:sp>
      <p:sp>
        <p:nvSpPr>
          <p:cNvPr id="66" name="Title 1"/>
          <p:cNvSpPr txBox="1">
            <a:spLocks/>
          </p:cNvSpPr>
          <p:nvPr/>
        </p:nvSpPr>
        <p:spPr>
          <a:xfrm>
            <a:off x="1952596" y="1866888"/>
            <a:ext cx="4429156" cy="2214578"/>
          </a:xfrm>
          <a:prstGeom prst="rect">
            <a:avLst/>
          </a:prstGeom>
        </p:spPr>
        <p:txBody>
          <a:bodyPr vert="horz" anchor="t" anchorCtr="0">
            <a:noAutofit/>
          </a:bodyPr>
          <a:lstStyle/>
          <a:p>
            <a:pPr>
              <a:spcBef>
                <a:spcPct val="0"/>
              </a:spcBef>
              <a:defRPr/>
            </a:pPr>
            <a:r>
              <a:rPr lang="pt-PT" dirty="0">
                <a:solidFill>
                  <a:schemeClr val="tx2"/>
                </a:solidFill>
                <a:latin typeface="+mj-lt"/>
                <a:ea typeface="+mj-ea"/>
                <a:cs typeface="+mj-cs"/>
              </a:rPr>
              <a:t> 1916  - Irving Langmuir </a:t>
            </a:r>
          </a:p>
          <a:p>
            <a:pPr>
              <a:spcBef>
                <a:spcPct val="0"/>
              </a:spcBef>
              <a:defRPr/>
            </a:pPr>
            <a:endParaRPr lang="pt-PT" dirty="0">
              <a:solidFill>
                <a:schemeClr val="tx2"/>
              </a:solidFill>
              <a:latin typeface="+mj-lt"/>
              <a:ea typeface="+mj-ea"/>
              <a:cs typeface="+mj-cs"/>
            </a:endParaRPr>
          </a:p>
          <a:p>
            <a:pPr>
              <a:spcBef>
                <a:spcPct val="0"/>
              </a:spcBef>
              <a:defRPr/>
            </a:pPr>
            <a:r>
              <a:rPr lang="pt-PT" dirty="0">
                <a:solidFill>
                  <a:schemeClr val="tx2"/>
                </a:solidFill>
                <a:latin typeface="+mj-lt"/>
                <a:ea typeface="+mj-ea"/>
                <a:cs typeface="+mj-cs"/>
              </a:rPr>
              <a:t>Publicou  um modelo isotermico para a adsorção de gases a sólidos.</a:t>
            </a:r>
          </a:p>
          <a:p>
            <a:pPr>
              <a:spcBef>
                <a:spcPct val="0"/>
              </a:spcBef>
              <a:defRPr/>
            </a:pPr>
            <a:endParaRPr lang="pt-PT" dirty="0">
              <a:solidFill>
                <a:schemeClr val="tx2"/>
              </a:solidFill>
              <a:latin typeface="+mj-lt"/>
              <a:ea typeface="+mj-ea"/>
              <a:cs typeface="+mj-cs"/>
            </a:endParaRPr>
          </a:p>
          <a:p>
            <a:pPr>
              <a:spcBef>
                <a:spcPct val="0"/>
              </a:spcBef>
              <a:defRPr/>
            </a:pPr>
            <a:r>
              <a:rPr lang="pt-PT" b="1" dirty="0">
                <a:solidFill>
                  <a:schemeClr val="tx2"/>
                </a:solidFill>
                <a:latin typeface="+mj-lt"/>
                <a:ea typeface="+mj-ea"/>
                <a:cs typeface="+mj-cs"/>
              </a:rPr>
              <a:t>É um modelo semi –emprico  baseado em </a:t>
            </a:r>
            <a:r>
              <a:rPr lang="pt-PT" dirty="0">
                <a:solidFill>
                  <a:schemeClr val="tx2"/>
                </a:solidFill>
                <a:latin typeface="+mj-lt"/>
                <a:ea typeface="+mj-ea"/>
                <a:cs typeface="+mj-cs"/>
              </a:rPr>
              <a:t>:</a:t>
            </a:r>
          </a:p>
          <a:p>
            <a:pPr>
              <a:spcBef>
                <a:spcPct val="0"/>
              </a:spcBef>
              <a:defRPr/>
            </a:pPr>
            <a:r>
              <a:rPr lang="pt-PT" dirty="0">
                <a:solidFill>
                  <a:schemeClr val="tx2"/>
                </a:solidFill>
                <a:latin typeface="+mj-lt"/>
                <a:ea typeface="+mj-ea"/>
                <a:cs typeface="+mj-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624010" y="1137365"/>
            <a:ext cx="8229600" cy="642942"/>
          </a:xfrm>
          <a:prstGeom prst="rect">
            <a:avLst/>
          </a:prstGeom>
        </p:spPr>
        <p:txBody>
          <a:bodyPr vert="horz" anchor="t" anchorCtr="0">
            <a:normAutofit fontScale="97500"/>
          </a:bodyPr>
          <a:lstStyle/>
          <a:p>
            <a:pPr>
              <a:spcBef>
                <a:spcPct val="0"/>
              </a:spcBef>
              <a:buFont typeface="Arial" pitchFamily="34" charset="0"/>
              <a:buChar char="•"/>
              <a:defRPr/>
            </a:pPr>
            <a:r>
              <a:rPr lang="pt-PT" sz="3200" dirty="0">
                <a:solidFill>
                  <a:schemeClr val="tx2"/>
                </a:solidFill>
                <a:latin typeface="+mj-lt"/>
                <a:ea typeface="+mj-ea"/>
                <a:cs typeface="+mj-cs"/>
              </a:rPr>
              <a:t>Processos adsorção</a:t>
            </a:r>
          </a:p>
        </p:txBody>
      </p:sp>
      <p:sp>
        <p:nvSpPr>
          <p:cNvPr id="9" name="Title 1"/>
          <p:cNvSpPr txBox="1">
            <a:spLocks/>
          </p:cNvSpPr>
          <p:nvPr/>
        </p:nvSpPr>
        <p:spPr>
          <a:xfrm>
            <a:off x="1733520" y="1625626"/>
            <a:ext cx="3857652" cy="428628"/>
          </a:xfrm>
          <a:prstGeom prst="rect">
            <a:avLst/>
          </a:prstGeom>
        </p:spPr>
        <p:txBody>
          <a:bodyPr vert="horz" anchor="t" anchorCtr="0">
            <a:noAutofit/>
          </a:bodyPr>
          <a:lstStyle/>
          <a:p>
            <a:pPr>
              <a:spcBef>
                <a:spcPct val="0"/>
              </a:spcBef>
              <a:defRPr/>
            </a:pPr>
            <a:r>
              <a:rPr lang="pt-PT" sz="2400" b="1" dirty="0">
                <a:solidFill>
                  <a:schemeClr val="accent1">
                    <a:lumMod val="50000"/>
                  </a:schemeClr>
                </a:solidFill>
                <a:latin typeface="+mj-lt"/>
                <a:ea typeface="+mj-ea"/>
                <a:cs typeface="+mj-cs"/>
              </a:rPr>
              <a:t>Langmuir</a:t>
            </a:r>
            <a:endParaRPr lang="pt-PT" sz="2400" dirty="0">
              <a:solidFill>
                <a:schemeClr val="accent1">
                  <a:lumMod val="50000"/>
                </a:schemeClr>
              </a:solidFill>
              <a:latin typeface="+mj-lt"/>
              <a:ea typeface="+mj-ea"/>
              <a:cs typeface="+mj-cs"/>
            </a:endParaRPr>
          </a:p>
        </p:txBody>
      </p:sp>
      <p:pic>
        <p:nvPicPr>
          <p:cNvPr id="114690" name="Picture 2"/>
          <p:cNvPicPr>
            <a:picLocks noChangeAspect="1" noChangeArrowheads="1"/>
          </p:cNvPicPr>
          <p:nvPr/>
        </p:nvPicPr>
        <p:blipFill>
          <a:blip r:embed="rId3" cstate="print"/>
          <a:srcRect l="9328" t="11739" r="14694" b="48881"/>
          <a:stretch>
            <a:fillRect/>
          </a:stretch>
        </p:blipFill>
        <p:spPr bwMode="auto">
          <a:xfrm>
            <a:off x="6152764" y="1428736"/>
            <a:ext cx="4015202" cy="2976788"/>
          </a:xfrm>
          <a:prstGeom prst="rect">
            <a:avLst/>
          </a:prstGeom>
          <a:noFill/>
          <a:ln w="9525">
            <a:noFill/>
            <a:miter lim="800000"/>
            <a:headEnd/>
            <a:tailEnd/>
          </a:ln>
        </p:spPr>
      </p:pic>
      <p:pic>
        <p:nvPicPr>
          <p:cNvPr id="118826" name="Picture 42" descr="A_{g} + S \rightleftharpoons AS"/>
          <p:cNvPicPr>
            <a:picLocks noChangeAspect="1" noChangeArrowheads="1"/>
          </p:cNvPicPr>
          <p:nvPr/>
        </p:nvPicPr>
        <p:blipFill>
          <a:blip r:embed="rId4" cstate="print"/>
          <a:srcRect/>
          <a:stretch>
            <a:fillRect/>
          </a:stretch>
        </p:blipFill>
        <p:spPr bwMode="auto">
          <a:xfrm>
            <a:off x="14478048" y="7572404"/>
            <a:ext cx="1133475" cy="190500"/>
          </a:xfrm>
          <a:prstGeom prst="rect">
            <a:avLst/>
          </a:prstGeom>
          <a:noFill/>
        </p:spPr>
      </p:pic>
      <p:pic>
        <p:nvPicPr>
          <p:cNvPr id="118827" name="Picture 43" descr="K=\frac{k}{k_{-1}}=\frac{\theta}{(1-\theta)P}"/>
          <p:cNvPicPr>
            <a:picLocks noChangeAspect="1" noChangeArrowheads="1"/>
          </p:cNvPicPr>
          <p:nvPr/>
        </p:nvPicPr>
        <p:blipFill>
          <a:blip r:embed="rId5" cstate="print"/>
          <a:srcRect/>
          <a:stretch>
            <a:fillRect/>
          </a:stretch>
        </p:blipFill>
        <p:spPr bwMode="auto">
          <a:xfrm>
            <a:off x="6596066" y="7286652"/>
            <a:ext cx="1714500" cy="577850"/>
          </a:xfrm>
          <a:prstGeom prst="rect">
            <a:avLst/>
          </a:prstGeom>
          <a:noFill/>
        </p:spPr>
      </p:pic>
      <p:pic>
        <p:nvPicPr>
          <p:cNvPr id="118828" name="Picture 44" descr="\theta=\frac{KP}{1+KP}."/>
          <p:cNvPicPr>
            <a:picLocks noChangeAspect="1" noChangeArrowheads="1"/>
          </p:cNvPicPr>
          <p:nvPr/>
        </p:nvPicPr>
        <p:blipFill>
          <a:blip r:embed="rId6" cstate="print"/>
          <a:srcRect/>
          <a:stretch>
            <a:fillRect/>
          </a:stretch>
        </p:blipFill>
        <p:spPr bwMode="auto">
          <a:xfrm>
            <a:off x="5095869" y="7715280"/>
            <a:ext cx="1057275" cy="409575"/>
          </a:xfrm>
          <a:prstGeom prst="rect">
            <a:avLst/>
          </a:prstGeom>
          <a:noFill/>
        </p:spPr>
      </p:pic>
      <p:pic>
        <p:nvPicPr>
          <p:cNvPr id="118829" name="Picture 45" descr="\theta\approx KP"/>
          <p:cNvPicPr>
            <a:picLocks noChangeAspect="1" noChangeArrowheads="1"/>
          </p:cNvPicPr>
          <p:nvPr/>
        </p:nvPicPr>
        <p:blipFill>
          <a:blip r:embed="rId7" cstate="print"/>
          <a:srcRect/>
          <a:stretch>
            <a:fillRect/>
          </a:stretch>
        </p:blipFill>
        <p:spPr bwMode="auto">
          <a:xfrm>
            <a:off x="9310711" y="7358090"/>
            <a:ext cx="657225" cy="133350"/>
          </a:xfrm>
          <a:prstGeom prst="rect">
            <a:avLst/>
          </a:prstGeom>
          <a:noFill/>
        </p:spPr>
      </p:pic>
      <p:pic>
        <p:nvPicPr>
          <p:cNvPr id="118830" name="Picture 46" descr="\theta\approx1"/>
          <p:cNvPicPr>
            <a:picLocks noChangeAspect="1" noChangeArrowheads="1"/>
          </p:cNvPicPr>
          <p:nvPr/>
        </p:nvPicPr>
        <p:blipFill>
          <a:blip r:embed="rId8" cstate="print"/>
          <a:srcRect/>
          <a:stretch>
            <a:fillRect/>
          </a:stretch>
        </p:blipFill>
        <p:spPr bwMode="auto">
          <a:xfrm>
            <a:off x="10167899" y="7715280"/>
            <a:ext cx="1000203" cy="333401"/>
          </a:xfrm>
          <a:prstGeom prst="rect">
            <a:avLst/>
          </a:prstGeom>
          <a:noFill/>
        </p:spPr>
      </p:pic>
      <p:pic>
        <p:nvPicPr>
          <p:cNvPr id="118831" name="Picture 47" descr="\theta = \frac{v}{v_\mathrm{mon}}"/>
          <p:cNvPicPr>
            <a:picLocks noChangeAspect="1" noChangeArrowheads="1"/>
          </p:cNvPicPr>
          <p:nvPr/>
        </p:nvPicPr>
        <p:blipFill>
          <a:blip r:embed="rId9" cstate="print"/>
          <a:srcRect/>
          <a:stretch>
            <a:fillRect/>
          </a:stretch>
        </p:blipFill>
        <p:spPr bwMode="auto">
          <a:xfrm>
            <a:off x="19742150" y="15876"/>
            <a:ext cx="714375" cy="371475"/>
          </a:xfrm>
          <a:prstGeom prst="rect">
            <a:avLst/>
          </a:prstGeom>
          <a:noFill/>
        </p:spPr>
      </p:pic>
      <p:pic>
        <p:nvPicPr>
          <p:cNvPr id="118832" name="Picture 48" descr="\frac{1}{v}=\frac{1}{Kv_\mathrm{mon}}\frac{1}{P}+\frac{1}{v_\mathrm{mon}}."/>
          <p:cNvPicPr>
            <a:picLocks noChangeAspect="1" noChangeArrowheads="1"/>
          </p:cNvPicPr>
          <p:nvPr/>
        </p:nvPicPr>
        <p:blipFill>
          <a:blip r:embed="rId10" cstate="print"/>
          <a:srcRect/>
          <a:stretch>
            <a:fillRect/>
          </a:stretch>
        </p:blipFill>
        <p:spPr bwMode="auto">
          <a:xfrm>
            <a:off x="2452662" y="7786718"/>
            <a:ext cx="1771650" cy="419100"/>
          </a:xfrm>
          <a:prstGeom prst="rect">
            <a:avLst/>
          </a:prstGeom>
          <a:noFill/>
        </p:spPr>
      </p:pic>
      <p:pic>
        <p:nvPicPr>
          <p:cNvPr id="123907" name="Picture 3" descr="http://upload.wikimedia.org/wikipedia/commons/0/0b/Langmuir_izoterma.png"/>
          <p:cNvPicPr>
            <a:picLocks noChangeAspect="1" noChangeArrowheads="1"/>
          </p:cNvPicPr>
          <p:nvPr/>
        </p:nvPicPr>
        <p:blipFill>
          <a:blip r:embed="rId11" cstate="print"/>
          <a:srcRect/>
          <a:stretch>
            <a:fillRect/>
          </a:stretch>
        </p:blipFill>
        <p:spPr bwMode="auto">
          <a:xfrm>
            <a:off x="7310446" y="4500571"/>
            <a:ext cx="2714644" cy="972663"/>
          </a:xfrm>
          <a:prstGeom prst="rect">
            <a:avLst/>
          </a:prstGeom>
          <a:noFill/>
        </p:spPr>
      </p:pic>
      <p:pic>
        <p:nvPicPr>
          <p:cNvPr id="124930" name="Picture 2"/>
          <p:cNvPicPr>
            <a:picLocks noChangeAspect="1" noChangeArrowheads="1"/>
          </p:cNvPicPr>
          <p:nvPr/>
        </p:nvPicPr>
        <p:blipFill>
          <a:blip r:embed="rId12" cstate="print"/>
          <a:srcRect/>
          <a:stretch>
            <a:fillRect/>
          </a:stretch>
        </p:blipFill>
        <p:spPr bwMode="auto">
          <a:xfrm>
            <a:off x="1952597" y="2214554"/>
            <a:ext cx="3638575" cy="1428760"/>
          </a:xfrm>
          <a:prstGeom prst="rect">
            <a:avLst/>
          </a:prstGeom>
          <a:noFill/>
          <a:ln w="9525">
            <a:noFill/>
            <a:miter lim="800000"/>
            <a:headEnd/>
            <a:tailEnd/>
          </a:ln>
        </p:spPr>
      </p:pic>
      <p:sp>
        <p:nvSpPr>
          <p:cNvPr id="25" name="Rectangle 24"/>
          <p:cNvSpPr/>
          <p:nvPr/>
        </p:nvSpPr>
        <p:spPr>
          <a:xfrm>
            <a:off x="1952596" y="3714753"/>
            <a:ext cx="4572000" cy="2031325"/>
          </a:xfrm>
          <a:prstGeom prst="rect">
            <a:avLst/>
          </a:prstGeom>
        </p:spPr>
        <p:txBody>
          <a:bodyPr>
            <a:spAutoFit/>
          </a:bodyPr>
          <a:lstStyle/>
          <a:p>
            <a:r>
              <a:rPr lang="pt-PT" b="1" dirty="0"/>
              <a:t>C</a:t>
            </a:r>
            <a:r>
              <a:rPr lang="pt-PT" b="1" baseline="30000" dirty="0"/>
              <a:t>*</a:t>
            </a:r>
            <a:r>
              <a:rPr lang="pt-PT" b="1" baseline="-25000" dirty="0"/>
              <a:t>AS</a:t>
            </a:r>
            <a:r>
              <a:rPr lang="pt-PT" b="1" dirty="0"/>
              <a:t> </a:t>
            </a:r>
            <a:r>
              <a:rPr lang="pt-PT" dirty="0"/>
              <a:t>= Concentração do soluto A adsorvido no suporte.</a:t>
            </a:r>
          </a:p>
          <a:p>
            <a:r>
              <a:rPr lang="pt-PT" b="1" dirty="0"/>
              <a:t>C</a:t>
            </a:r>
            <a:r>
              <a:rPr lang="pt-PT" b="1" baseline="30000" dirty="0"/>
              <a:t>*</a:t>
            </a:r>
            <a:r>
              <a:rPr lang="pt-PT" b="1" baseline="-25000" dirty="0"/>
              <a:t>ASm</a:t>
            </a:r>
            <a:r>
              <a:rPr lang="pt-PT" baseline="-25000" dirty="0"/>
              <a:t> </a:t>
            </a:r>
            <a:r>
              <a:rPr lang="pt-PT" dirty="0"/>
              <a:t>= Concentração máxima de soluto A que pode ser adsorvido no suporte.</a:t>
            </a:r>
          </a:p>
          <a:p>
            <a:r>
              <a:rPr lang="pt-PT" b="1" dirty="0"/>
              <a:t>C</a:t>
            </a:r>
            <a:r>
              <a:rPr lang="pt-PT" b="1" baseline="30000" dirty="0"/>
              <a:t>*</a:t>
            </a:r>
            <a:r>
              <a:rPr lang="pt-PT" b="1" baseline="-25000" dirty="0"/>
              <a:t>A</a:t>
            </a:r>
            <a:r>
              <a:rPr lang="pt-PT" baseline="-25000" dirty="0"/>
              <a:t> </a:t>
            </a:r>
            <a:r>
              <a:rPr lang="pt-PT" dirty="0"/>
              <a:t>= Concentração do soluto A que pode ser adsorvido no suporte.</a:t>
            </a:r>
          </a:p>
          <a:p>
            <a:r>
              <a:rPr lang="pt-PT" b="1" dirty="0"/>
              <a:t>K</a:t>
            </a:r>
            <a:r>
              <a:rPr lang="pt-PT" b="1" baseline="-25000" dirty="0"/>
              <a:t>A</a:t>
            </a:r>
            <a:r>
              <a:rPr lang="pt-PT" baseline="-25000" dirty="0"/>
              <a:t> </a:t>
            </a:r>
            <a:r>
              <a:rPr lang="pt-PT" dirty="0"/>
              <a:t>= Constante de equilibrio </a:t>
            </a:r>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66928" y="714356"/>
            <a:ext cx="8229600" cy="642942"/>
          </a:xfrm>
          <a:prstGeom prst="rect">
            <a:avLst/>
          </a:prstGeom>
        </p:spPr>
        <p:txBody>
          <a:bodyPr vert="horz" anchor="t" anchorCtr="0">
            <a:normAutofit fontScale="97500"/>
          </a:bodyPr>
          <a:lstStyle/>
          <a:p>
            <a:pPr>
              <a:spcBef>
                <a:spcPct val="0"/>
              </a:spcBef>
              <a:buFont typeface="Arial" pitchFamily="34" charset="0"/>
              <a:buChar char="•"/>
              <a:defRPr/>
            </a:pPr>
            <a:r>
              <a:rPr lang="pt-PT" sz="3200" dirty="0">
                <a:solidFill>
                  <a:schemeClr val="tx2"/>
                </a:solidFill>
                <a:latin typeface="+mj-lt"/>
                <a:ea typeface="+mj-ea"/>
                <a:cs typeface="+mj-cs"/>
              </a:rPr>
              <a:t>Processos adsorção</a:t>
            </a:r>
          </a:p>
        </p:txBody>
      </p:sp>
      <p:sp>
        <p:nvSpPr>
          <p:cNvPr id="9" name="Title 1"/>
          <p:cNvSpPr txBox="1">
            <a:spLocks/>
          </p:cNvSpPr>
          <p:nvPr/>
        </p:nvSpPr>
        <p:spPr>
          <a:xfrm>
            <a:off x="1881158" y="1285860"/>
            <a:ext cx="3857652" cy="428628"/>
          </a:xfrm>
          <a:prstGeom prst="rect">
            <a:avLst/>
          </a:prstGeom>
        </p:spPr>
        <p:txBody>
          <a:bodyPr vert="horz" anchor="t" anchorCtr="0">
            <a:noAutofit/>
          </a:bodyPr>
          <a:lstStyle/>
          <a:p>
            <a:pPr>
              <a:spcBef>
                <a:spcPct val="0"/>
              </a:spcBef>
              <a:defRPr/>
            </a:pPr>
            <a:r>
              <a:rPr lang="pt-PT" sz="2400" b="1" dirty="0">
                <a:solidFill>
                  <a:schemeClr val="accent1">
                    <a:lumMod val="50000"/>
                  </a:schemeClr>
                </a:solidFill>
                <a:latin typeface="+mj-lt"/>
                <a:ea typeface="+mj-ea"/>
                <a:cs typeface="+mj-cs"/>
              </a:rPr>
              <a:t>Langmuir</a:t>
            </a:r>
            <a:endParaRPr lang="pt-PT" sz="2400" dirty="0">
              <a:solidFill>
                <a:schemeClr val="accent1">
                  <a:lumMod val="50000"/>
                </a:schemeClr>
              </a:solidFill>
              <a:latin typeface="+mj-lt"/>
              <a:ea typeface="+mj-ea"/>
              <a:cs typeface="+mj-cs"/>
            </a:endParaRPr>
          </a:p>
        </p:txBody>
      </p:sp>
      <p:pic>
        <p:nvPicPr>
          <p:cNvPr id="118831" name="Picture 47" descr="\theta = \frac{v}{v_\mathrm{mon}}"/>
          <p:cNvPicPr>
            <a:picLocks noChangeAspect="1" noChangeArrowheads="1"/>
          </p:cNvPicPr>
          <p:nvPr/>
        </p:nvPicPr>
        <p:blipFill>
          <a:blip r:embed="rId3" cstate="print"/>
          <a:srcRect/>
          <a:stretch>
            <a:fillRect/>
          </a:stretch>
        </p:blipFill>
        <p:spPr bwMode="auto">
          <a:xfrm>
            <a:off x="19742150" y="15876"/>
            <a:ext cx="714375" cy="371475"/>
          </a:xfrm>
          <a:prstGeom prst="rect">
            <a:avLst/>
          </a:prstGeom>
          <a:noFill/>
        </p:spPr>
      </p:pic>
      <p:sp>
        <p:nvSpPr>
          <p:cNvPr id="25" name="Rectangle 24"/>
          <p:cNvSpPr/>
          <p:nvPr/>
        </p:nvSpPr>
        <p:spPr>
          <a:xfrm>
            <a:off x="5381620" y="1714489"/>
            <a:ext cx="4572000" cy="1384995"/>
          </a:xfrm>
          <a:prstGeom prst="rect">
            <a:avLst/>
          </a:prstGeom>
        </p:spPr>
        <p:txBody>
          <a:bodyPr>
            <a:spAutoFit/>
          </a:bodyPr>
          <a:lstStyle/>
          <a:p>
            <a:r>
              <a:rPr lang="pt-PT" sz="1400" b="1" dirty="0">
                <a:latin typeface="Calibri" pitchFamily="34" charset="0"/>
                <a:cs typeface="Calibri" pitchFamily="34" charset="0"/>
              </a:rPr>
              <a:t>CAS </a:t>
            </a:r>
            <a:r>
              <a:rPr lang="pt-PT" sz="1400" dirty="0">
                <a:latin typeface="Calibri" pitchFamily="34" charset="0"/>
                <a:cs typeface="Calibri" pitchFamily="34" charset="0"/>
              </a:rPr>
              <a:t>= Concentração do soluto A adsorvido no suporte.</a:t>
            </a:r>
          </a:p>
          <a:p>
            <a:r>
              <a:rPr lang="pt-PT" sz="1400" b="1" dirty="0">
                <a:latin typeface="Calibri" pitchFamily="34" charset="0"/>
                <a:cs typeface="Calibri" pitchFamily="34" charset="0"/>
              </a:rPr>
              <a:t>CASmax</a:t>
            </a:r>
            <a:r>
              <a:rPr lang="pt-PT" sz="1400" baseline="-25000" dirty="0">
                <a:latin typeface="Calibri" pitchFamily="34" charset="0"/>
                <a:cs typeface="Calibri" pitchFamily="34" charset="0"/>
              </a:rPr>
              <a:t> </a:t>
            </a:r>
            <a:r>
              <a:rPr lang="pt-PT" sz="1400" dirty="0">
                <a:latin typeface="Calibri" pitchFamily="34" charset="0"/>
                <a:cs typeface="Calibri" pitchFamily="34" charset="0"/>
              </a:rPr>
              <a:t>= Concentração máxima de soluto A que pode ser adsorvido no suporte.</a:t>
            </a:r>
          </a:p>
          <a:p>
            <a:r>
              <a:rPr lang="pt-PT" sz="1400" b="1" dirty="0">
                <a:latin typeface="Calibri" pitchFamily="34" charset="0"/>
                <a:cs typeface="Calibri" pitchFamily="34" charset="0"/>
              </a:rPr>
              <a:t>CA</a:t>
            </a:r>
            <a:r>
              <a:rPr lang="pt-PT" sz="1400" dirty="0">
                <a:latin typeface="Calibri" pitchFamily="34" charset="0"/>
                <a:cs typeface="Calibri" pitchFamily="34" charset="0"/>
              </a:rPr>
              <a:t>= Concentração do soluto A que pode ser adsorvido no suporte.</a:t>
            </a:r>
          </a:p>
          <a:p>
            <a:r>
              <a:rPr lang="pt-PT" sz="1400" b="1" dirty="0">
                <a:latin typeface="Calibri" pitchFamily="34" charset="0"/>
                <a:cs typeface="Calibri" pitchFamily="34" charset="0"/>
              </a:rPr>
              <a:t>K</a:t>
            </a:r>
            <a:r>
              <a:rPr lang="pt-PT" sz="1400" dirty="0">
                <a:latin typeface="Calibri" pitchFamily="34" charset="0"/>
                <a:cs typeface="Calibri" pitchFamily="34" charset="0"/>
              </a:rPr>
              <a:t>= Constante de equilibrio </a:t>
            </a:r>
            <a:endParaRPr lang="pt-BR" sz="1400" dirty="0">
              <a:latin typeface="Calibri" pitchFamily="34" charset="0"/>
              <a:cs typeface="Calibri" pitchFamily="34" charset="0"/>
            </a:endParaRPr>
          </a:p>
        </p:txBody>
      </p:sp>
      <p:sp>
        <p:nvSpPr>
          <p:cNvPr id="20" name="Rectangle 19"/>
          <p:cNvSpPr/>
          <p:nvPr/>
        </p:nvSpPr>
        <p:spPr>
          <a:xfrm>
            <a:off x="1952596" y="3758261"/>
            <a:ext cx="3500462" cy="369332"/>
          </a:xfrm>
          <a:prstGeom prst="rect">
            <a:avLst/>
          </a:prstGeom>
        </p:spPr>
        <p:txBody>
          <a:bodyPr wrap="square">
            <a:spAutoFit/>
          </a:bodyPr>
          <a:lstStyle/>
          <a:p>
            <a:r>
              <a:rPr lang="pt-PT" b="1" dirty="0">
                <a:latin typeface="Calibri" pitchFamily="34" charset="0"/>
                <a:cs typeface="Calibri" pitchFamily="34" charset="0"/>
              </a:rPr>
              <a:t>Linerização </a:t>
            </a:r>
            <a:r>
              <a:rPr lang="pt-PT" b="1" dirty="0"/>
              <a:t>Lineweaver–Burk</a:t>
            </a:r>
            <a:endParaRPr lang="pt-BR" dirty="0">
              <a:latin typeface="Calibri" pitchFamily="34" charset="0"/>
              <a:cs typeface="Calibri" pitchFamily="34" charset="0"/>
            </a:endParaRPr>
          </a:p>
        </p:txBody>
      </p:sp>
      <p:pic>
        <p:nvPicPr>
          <p:cNvPr id="126980" name="Picture 4"/>
          <p:cNvPicPr>
            <a:picLocks noChangeAspect="1" noChangeArrowheads="1"/>
          </p:cNvPicPr>
          <p:nvPr/>
        </p:nvPicPr>
        <p:blipFill>
          <a:blip r:embed="rId4" cstate="print"/>
          <a:srcRect l="27964" r="28007"/>
          <a:stretch>
            <a:fillRect/>
          </a:stretch>
        </p:blipFill>
        <p:spPr bwMode="auto">
          <a:xfrm>
            <a:off x="1952596" y="4401204"/>
            <a:ext cx="4143404" cy="813747"/>
          </a:xfrm>
          <a:prstGeom prst="rect">
            <a:avLst/>
          </a:prstGeom>
          <a:noFill/>
          <a:ln w="9525">
            <a:noFill/>
            <a:miter lim="800000"/>
            <a:headEnd/>
            <a:tailEnd/>
          </a:ln>
          <a:effectLst/>
        </p:spPr>
      </p:pic>
      <p:cxnSp>
        <p:nvCxnSpPr>
          <p:cNvPr id="27" name="Straight Connector 26"/>
          <p:cNvCxnSpPr/>
          <p:nvPr/>
        </p:nvCxnSpPr>
        <p:spPr>
          <a:xfrm rot="5400000">
            <a:off x="5345913" y="4750615"/>
            <a:ext cx="27860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952992" y="6143644"/>
            <a:ext cx="4500594"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738810" y="3357562"/>
            <a:ext cx="753732" cy="369332"/>
          </a:xfrm>
          <a:prstGeom prst="rect">
            <a:avLst/>
          </a:prstGeom>
          <a:noFill/>
        </p:spPr>
        <p:txBody>
          <a:bodyPr wrap="none" rtlCol="0">
            <a:spAutoFit/>
          </a:bodyPr>
          <a:lstStyle/>
          <a:p>
            <a:r>
              <a:rPr lang="pt-BR" dirty="0"/>
              <a:t>1/CAS</a:t>
            </a:r>
          </a:p>
        </p:txBody>
      </p:sp>
      <p:sp>
        <p:nvSpPr>
          <p:cNvPr id="33" name="TextBox 32"/>
          <p:cNvSpPr txBox="1"/>
          <p:nvPr/>
        </p:nvSpPr>
        <p:spPr>
          <a:xfrm>
            <a:off x="8886011" y="6286520"/>
            <a:ext cx="647934" cy="369332"/>
          </a:xfrm>
          <a:prstGeom prst="rect">
            <a:avLst/>
          </a:prstGeom>
          <a:noFill/>
        </p:spPr>
        <p:txBody>
          <a:bodyPr wrap="none" rtlCol="0">
            <a:spAutoFit/>
          </a:bodyPr>
          <a:lstStyle/>
          <a:p>
            <a:r>
              <a:rPr lang="pt-BR" dirty="0"/>
              <a:t>1/CA</a:t>
            </a:r>
          </a:p>
        </p:txBody>
      </p:sp>
      <p:cxnSp>
        <p:nvCxnSpPr>
          <p:cNvPr id="35" name="Straight Connector 34"/>
          <p:cNvCxnSpPr/>
          <p:nvPr/>
        </p:nvCxnSpPr>
        <p:spPr>
          <a:xfrm rot="5400000" flipH="1" flipV="1">
            <a:off x="5703091" y="3250405"/>
            <a:ext cx="3429024" cy="321471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588124" y="4683202"/>
            <a:ext cx="7143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H="1" flipV="1">
            <a:off x="7933510" y="4306134"/>
            <a:ext cx="71438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6983"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667637" y="5014926"/>
            <a:ext cx="1920881" cy="628652"/>
          </a:xfrm>
          <a:prstGeom prst="rect">
            <a:avLst/>
          </a:prstGeom>
          <a:noFill/>
        </p:spPr>
      </p:pic>
      <p:pic>
        <p:nvPicPr>
          <p:cNvPr id="126981"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952993" y="5572140"/>
            <a:ext cx="1139039" cy="500066"/>
          </a:xfrm>
          <a:prstGeom prst="rect">
            <a:avLst/>
          </a:prstGeom>
          <a:noFill/>
        </p:spPr>
      </p:pic>
      <p:sp>
        <p:nvSpPr>
          <p:cNvPr id="126984" name="Rectangle 8"/>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26985" name="Rectangle 9"/>
          <p:cNvSpPr>
            <a:spLocks noChangeArrowheads="1"/>
          </p:cNvSpPr>
          <p:nvPr/>
        </p:nvSpPr>
        <p:spPr bwMode="auto">
          <a:xfrm>
            <a:off x="1524001" y="8440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26986" name="Rectangle 10"/>
          <p:cNvSpPr>
            <a:spLocks noChangeArrowheads="1"/>
          </p:cNvSpPr>
          <p:nvPr/>
        </p:nvSpPr>
        <p:spPr bwMode="auto">
          <a:xfrm>
            <a:off x="1524001" y="14155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pt-PT" dirty="0">
              <a:latin typeface="Arial" pitchFamily="34" charset="0"/>
              <a:cs typeface="Arial" pitchFamily="34" charset="0"/>
            </a:endParaRPr>
          </a:p>
        </p:txBody>
      </p:sp>
      <p:sp>
        <p:nvSpPr>
          <p:cNvPr id="126988" name="Rectangle 1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pic>
        <p:nvPicPr>
          <p:cNvPr id="126987" name="Picture 1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952597" y="2143116"/>
            <a:ext cx="3095647" cy="714380"/>
          </a:xfrm>
          <a:prstGeom prst="rect">
            <a:avLst/>
          </a:prstGeom>
          <a:noFill/>
        </p:spPr>
      </p:pic>
      <p:sp>
        <p:nvSpPr>
          <p:cNvPr id="126989" name="Rectangle 13"/>
          <p:cNvSpPr>
            <a:spLocks noChangeArrowheads="1"/>
          </p:cNvSpPr>
          <p:nvPr/>
        </p:nvSpPr>
        <p:spPr bwMode="auto">
          <a:xfrm>
            <a:off x="1524001" y="6154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pt-PT"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09721" y="345021"/>
            <a:ext cx="8229600" cy="642942"/>
          </a:xfrm>
          <a:prstGeom prst="rect">
            <a:avLst/>
          </a:prstGeom>
        </p:spPr>
        <p:txBody>
          <a:bodyPr vert="horz" anchor="t" anchorCtr="0">
            <a:normAutofit fontScale="97500"/>
          </a:bodyPr>
          <a:lstStyle/>
          <a:p>
            <a:pPr>
              <a:spcBef>
                <a:spcPct val="0"/>
              </a:spcBef>
              <a:buFont typeface="Arial" pitchFamily="34" charset="0"/>
              <a:buChar char="•"/>
              <a:defRPr/>
            </a:pPr>
            <a:r>
              <a:rPr lang="pt-PT" sz="3200" dirty="0">
                <a:solidFill>
                  <a:schemeClr val="tx2"/>
                </a:solidFill>
                <a:latin typeface="+mj-lt"/>
                <a:ea typeface="+mj-ea"/>
                <a:cs typeface="+mj-cs"/>
              </a:rPr>
              <a:t>Processos adsorção</a:t>
            </a:r>
          </a:p>
        </p:txBody>
      </p:sp>
      <p:sp>
        <p:nvSpPr>
          <p:cNvPr id="9" name="Title 1"/>
          <p:cNvSpPr txBox="1">
            <a:spLocks/>
          </p:cNvSpPr>
          <p:nvPr/>
        </p:nvSpPr>
        <p:spPr>
          <a:xfrm>
            <a:off x="1881158" y="1571612"/>
            <a:ext cx="3857652" cy="428628"/>
          </a:xfrm>
          <a:prstGeom prst="rect">
            <a:avLst/>
          </a:prstGeom>
        </p:spPr>
        <p:txBody>
          <a:bodyPr vert="horz" anchor="t" anchorCtr="0">
            <a:noAutofit/>
          </a:bodyPr>
          <a:lstStyle/>
          <a:p>
            <a:pPr lvl="0">
              <a:spcBef>
                <a:spcPct val="0"/>
              </a:spcBef>
              <a:defRPr/>
            </a:pPr>
            <a:r>
              <a:rPr lang="en-US" sz="2400" b="1" dirty="0">
                <a:solidFill>
                  <a:schemeClr val="accent1">
                    <a:lumMod val="50000"/>
                  </a:schemeClr>
                </a:solidFill>
              </a:rPr>
              <a:t>Freundlich</a:t>
            </a:r>
            <a:r>
              <a:rPr lang="pt-PT" sz="2400" b="1" dirty="0">
                <a:solidFill>
                  <a:schemeClr val="accent1">
                    <a:lumMod val="50000"/>
                  </a:schemeClr>
                </a:solidFill>
                <a:latin typeface="+mj-lt"/>
                <a:ea typeface="+mj-ea"/>
                <a:cs typeface="+mj-cs"/>
              </a:rPr>
              <a:t> </a:t>
            </a:r>
          </a:p>
        </p:txBody>
      </p:sp>
      <p:sp>
        <p:nvSpPr>
          <p:cNvPr id="15" name="Rectangle 14"/>
          <p:cNvSpPr/>
          <p:nvPr/>
        </p:nvSpPr>
        <p:spPr>
          <a:xfrm>
            <a:off x="5453058" y="1500175"/>
            <a:ext cx="4891414" cy="1169551"/>
          </a:xfrm>
          <a:prstGeom prst="rect">
            <a:avLst/>
          </a:prstGeom>
        </p:spPr>
        <p:txBody>
          <a:bodyPr wrap="square">
            <a:spAutoFit/>
          </a:bodyPr>
          <a:lstStyle/>
          <a:p>
            <a:r>
              <a:rPr lang="pt-PT" sz="1400" b="1" dirty="0"/>
              <a:t>CAS - </a:t>
            </a:r>
            <a:r>
              <a:rPr lang="pt-PT" sz="1400" dirty="0"/>
              <a:t> Concentração do soluto A adsorvido no suporte.</a:t>
            </a:r>
          </a:p>
          <a:p>
            <a:r>
              <a:rPr lang="pt-PT" sz="1400" b="1" dirty="0"/>
              <a:t>CA -</a:t>
            </a:r>
            <a:r>
              <a:rPr lang="pt-PT" sz="1400" dirty="0"/>
              <a:t> Concentração do soluto A que pode ser adsorvido no suporte.</a:t>
            </a:r>
          </a:p>
          <a:p>
            <a:r>
              <a:rPr lang="pt-PT" sz="1400" b="1" dirty="0"/>
              <a:t>K</a:t>
            </a:r>
            <a:r>
              <a:rPr lang="pt-PT" sz="1400" b="1" baseline="-25000" dirty="0"/>
              <a:t>F</a:t>
            </a:r>
            <a:r>
              <a:rPr lang="pt-PT" sz="1400" baseline="-25000" dirty="0"/>
              <a:t> </a:t>
            </a:r>
            <a:r>
              <a:rPr lang="pt-PT" sz="1400" dirty="0"/>
              <a:t>e </a:t>
            </a:r>
            <a:r>
              <a:rPr lang="pt-PT" sz="1400" b="1" dirty="0"/>
              <a:t>n</a:t>
            </a:r>
            <a:r>
              <a:rPr lang="pt-PT" sz="1400" dirty="0"/>
              <a:t>  são constantes empíricas especificas para cada para adsorvente-soluto a uma dada temperatura. </a:t>
            </a:r>
          </a:p>
        </p:txBody>
      </p:sp>
      <p:sp>
        <p:nvSpPr>
          <p:cNvPr id="130051" name="Rectangle 3"/>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pt-PT" dirty="0">
              <a:latin typeface="Arial" pitchFamily="34" charset="0"/>
              <a:cs typeface="Arial" pitchFamily="34" charset="0"/>
            </a:endParaRPr>
          </a:p>
        </p:txBody>
      </p:sp>
      <p:sp>
        <p:nvSpPr>
          <p:cNvPr id="130052" name="Rectangle 4"/>
          <p:cNvSpPr>
            <a:spLocks noChangeArrowheads="1"/>
          </p:cNvSpPr>
          <p:nvPr/>
        </p:nvSpPr>
        <p:spPr bwMode="auto">
          <a:xfrm>
            <a:off x="1524000" y="583570"/>
            <a:ext cx="1107996"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pt-PT" sz="1100" dirty="0">
                <a:latin typeface="Calibri" pitchFamily="34" charset="0"/>
                <a:ea typeface="Calibri" pitchFamily="34" charset="0"/>
                <a:cs typeface="Times New Roman" pitchFamily="18" charset="0"/>
              </a:rPr>
              <a:t>	</a:t>
            </a:r>
            <a:endParaRPr lang="pt-PT" dirty="0">
              <a:latin typeface="Arial" pitchFamily="34" charset="0"/>
              <a:cs typeface="Arial" pitchFamily="34" charset="0"/>
            </a:endParaRPr>
          </a:p>
        </p:txBody>
      </p:sp>
      <p:cxnSp>
        <p:nvCxnSpPr>
          <p:cNvPr id="16" name="Straight Connector 15"/>
          <p:cNvCxnSpPr/>
          <p:nvPr/>
        </p:nvCxnSpPr>
        <p:spPr>
          <a:xfrm rot="5400000">
            <a:off x="5345913" y="4750615"/>
            <a:ext cx="27860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952992" y="6143644"/>
            <a:ext cx="4500594"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5959313" y="3612618"/>
            <a:ext cx="928459" cy="369332"/>
          </a:xfrm>
          <a:prstGeom prst="rect">
            <a:avLst/>
          </a:prstGeom>
          <a:noFill/>
        </p:spPr>
        <p:txBody>
          <a:bodyPr wrap="none" rtlCol="0">
            <a:spAutoFit/>
          </a:bodyPr>
          <a:lstStyle/>
          <a:p>
            <a:r>
              <a:rPr lang="pt-BR" dirty="0" err="1"/>
              <a:t>Log</a:t>
            </a:r>
            <a:r>
              <a:rPr lang="pt-BR" dirty="0"/>
              <a:t> CAS</a:t>
            </a:r>
          </a:p>
        </p:txBody>
      </p:sp>
      <p:sp>
        <p:nvSpPr>
          <p:cNvPr id="19" name="TextBox 18"/>
          <p:cNvSpPr txBox="1"/>
          <p:nvPr/>
        </p:nvSpPr>
        <p:spPr>
          <a:xfrm>
            <a:off x="8886012" y="6286520"/>
            <a:ext cx="822661" cy="369332"/>
          </a:xfrm>
          <a:prstGeom prst="rect">
            <a:avLst/>
          </a:prstGeom>
          <a:noFill/>
        </p:spPr>
        <p:txBody>
          <a:bodyPr wrap="none" rtlCol="0">
            <a:spAutoFit/>
          </a:bodyPr>
          <a:lstStyle/>
          <a:p>
            <a:r>
              <a:rPr lang="pt-BR" dirty="0" err="1"/>
              <a:t>Log</a:t>
            </a:r>
            <a:r>
              <a:rPr lang="pt-BR" dirty="0"/>
              <a:t> CA</a:t>
            </a:r>
          </a:p>
        </p:txBody>
      </p:sp>
      <p:cxnSp>
        <p:nvCxnSpPr>
          <p:cNvPr id="20" name="Straight Connector 19"/>
          <p:cNvCxnSpPr/>
          <p:nvPr/>
        </p:nvCxnSpPr>
        <p:spPr>
          <a:xfrm rot="5400000" flipH="1" flipV="1">
            <a:off x="5703091" y="3250405"/>
            <a:ext cx="3429024" cy="321471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588124" y="4683202"/>
            <a:ext cx="7143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7933510" y="4306134"/>
            <a:ext cx="714380" cy="0"/>
          </a:xfrm>
          <a:prstGeom prst="line">
            <a:avLst/>
          </a:prstGeom>
        </p:spPr>
        <p:style>
          <a:lnRef idx="1">
            <a:schemeClr val="accent1"/>
          </a:lnRef>
          <a:fillRef idx="0">
            <a:schemeClr val="accent1"/>
          </a:fillRef>
          <a:effectRef idx="0">
            <a:schemeClr val="accent1"/>
          </a:effectRef>
          <a:fontRef idx="minor">
            <a:schemeClr val="tx1"/>
          </a:fontRef>
        </p:style>
      </p:cxnSp>
      <p:sp>
        <p:nvSpPr>
          <p:cNvPr id="130054" name="Rectangle 6"/>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pic>
        <p:nvPicPr>
          <p:cNvPr id="130055" name="Picture 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24034" y="2786058"/>
            <a:ext cx="2207434" cy="428628"/>
          </a:xfrm>
          <a:prstGeom prst="rect">
            <a:avLst/>
          </a:prstGeom>
          <a:noFill/>
        </p:spPr>
      </p:pic>
      <p:sp>
        <p:nvSpPr>
          <p:cNvPr id="130057" name="Rectangle 9"/>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30059" name="Rectangle 11"/>
          <p:cNvSpPr>
            <a:spLocks noChangeArrowheads="1"/>
          </p:cNvSpPr>
          <p:nvPr/>
        </p:nvSpPr>
        <p:spPr bwMode="auto">
          <a:xfrm>
            <a:off x="1524001" y="6535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tabLst>
                <a:tab pos="3063875" algn="l"/>
              </a:tabLst>
            </a:pPr>
            <a:endParaRPr lang="pt-PT" dirty="0">
              <a:latin typeface="Arial" pitchFamily="34" charset="0"/>
              <a:cs typeface="Arial" pitchFamily="34" charset="0"/>
            </a:endParaRPr>
          </a:p>
        </p:txBody>
      </p:sp>
      <p:sp>
        <p:nvSpPr>
          <p:cNvPr id="130063" name="Rectangle 15"/>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sp>
        <p:nvSpPr>
          <p:cNvPr id="130064" name="Rectangle 16"/>
          <p:cNvSpPr>
            <a:spLocks noChangeArrowheads="1"/>
          </p:cNvSpPr>
          <p:nvPr/>
        </p:nvSpPr>
        <p:spPr bwMode="auto">
          <a:xfrm>
            <a:off x="1524000" y="745495"/>
            <a:ext cx="216726"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pt-PT" sz="1100" dirty="0">
                <a:latin typeface="Calibri" pitchFamily="34" charset="0"/>
                <a:ea typeface="Calibri" pitchFamily="34" charset="0"/>
                <a:cs typeface="Times New Roman" pitchFamily="18" charset="0"/>
              </a:rPr>
              <a:t> </a:t>
            </a:r>
            <a:endParaRPr lang="pt-PT" dirty="0">
              <a:latin typeface="Arial" pitchFamily="34" charset="0"/>
              <a:cs typeface="Arial" pitchFamily="34" charset="0"/>
            </a:endParaRPr>
          </a:p>
        </p:txBody>
      </p:sp>
      <p:sp>
        <p:nvSpPr>
          <p:cNvPr id="130065" name="Rectangle 17"/>
          <p:cNvSpPr>
            <a:spLocks noChangeArrowheads="1"/>
          </p:cNvSpPr>
          <p:nvPr/>
        </p:nvSpPr>
        <p:spPr bwMode="auto">
          <a:xfrm>
            <a:off x="1524001" y="11107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tabLst>
                <a:tab pos="3063875" algn="l"/>
              </a:tabLst>
            </a:pPr>
            <a:endParaRPr lang="pt-PT" dirty="0">
              <a:latin typeface="Arial" pitchFamily="34" charset="0"/>
              <a:cs typeface="Arial" pitchFamily="34" charset="0"/>
            </a:endParaRPr>
          </a:p>
        </p:txBody>
      </p:sp>
      <p:sp>
        <p:nvSpPr>
          <p:cNvPr id="39" name="Rectangle 38"/>
          <p:cNvSpPr/>
          <p:nvPr/>
        </p:nvSpPr>
        <p:spPr>
          <a:xfrm>
            <a:off x="1809721" y="4429132"/>
            <a:ext cx="2564163" cy="923330"/>
          </a:xfrm>
          <a:prstGeom prst="rect">
            <a:avLst/>
          </a:prstGeom>
        </p:spPr>
        <p:txBody>
          <a:bodyPr wrap="none">
            <a:spAutoFit/>
          </a:bodyPr>
          <a:lstStyle/>
          <a:p>
            <a:r>
              <a:rPr lang="pt-BR" dirty="0">
                <a:solidFill>
                  <a:srgbClr val="4E5B6F"/>
                </a:solidFill>
                <a:latin typeface="Calibri" pitchFamily="34" charset="0"/>
                <a:cs typeface="Calibri" pitchFamily="34" charset="0"/>
              </a:rPr>
              <a:t>Considera-se </a:t>
            </a:r>
          </a:p>
          <a:p>
            <a:r>
              <a:rPr lang="pt-BR" dirty="0">
                <a:solidFill>
                  <a:srgbClr val="4E5B6F"/>
                </a:solidFill>
                <a:latin typeface="Calibri" pitchFamily="34" charset="0"/>
                <a:cs typeface="Calibri" pitchFamily="34" charset="0"/>
              </a:rPr>
              <a:t>n&lt;1 é  adsorção favorável</a:t>
            </a:r>
          </a:p>
          <a:p>
            <a:r>
              <a:rPr lang="pt-BR" dirty="0">
                <a:solidFill>
                  <a:srgbClr val="4E5B6F"/>
                </a:solidFill>
                <a:latin typeface="Calibri" pitchFamily="34" charset="0"/>
                <a:cs typeface="Calibri" pitchFamily="34" charset="0"/>
              </a:rPr>
              <a:t>n&gt;1 não favorável</a:t>
            </a:r>
          </a:p>
        </p:txBody>
      </p:sp>
      <p:sp>
        <p:nvSpPr>
          <p:cNvPr id="130067" name="Rectangle 19"/>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t-BR"/>
          </a:p>
        </p:txBody>
      </p:sp>
      <p:pic>
        <p:nvPicPr>
          <p:cNvPr id="130066" name="Picture 1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52597" y="3714752"/>
            <a:ext cx="3750495" cy="428628"/>
          </a:xfrm>
          <a:prstGeom prst="rect">
            <a:avLst/>
          </a:prstGeom>
          <a:noFill/>
        </p:spPr>
      </p:pic>
      <p:sp>
        <p:nvSpPr>
          <p:cNvPr id="43" name="Rectangle 42"/>
          <p:cNvSpPr/>
          <p:nvPr/>
        </p:nvSpPr>
        <p:spPr>
          <a:xfrm>
            <a:off x="8524892" y="3929066"/>
            <a:ext cx="606256" cy="369332"/>
          </a:xfrm>
          <a:prstGeom prst="rect">
            <a:avLst/>
          </a:prstGeom>
        </p:spPr>
        <p:txBody>
          <a:bodyPr wrap="none">
            <a:spAutoFit/>
          </a:bodyPr>
          <a:lstStyle/>
          <a:p>
            <a:r>
              <a:rPr lang="pt-BR" dirty="0">
                <a:solidFill>
                  <a:srgbClr val="4E5B6F"/>
                </a:solidFill>
                <a:latin typeface="Calibri" pitchFamily="34" charset="0"/>
                <a:cs typeface="Calibri" pitchFamily="34" charset="0"/>
              </a:rPr>
              <a:t>m=n</a:t>
            </a:r>
          </a:p>
        </p:txBody>
      </p:sp>
      <p:sp>
        <p:nvSpPr>
          <p:cNvPr id="44" name="Rectangle 43"/>
          <p:cNvSpPr/>
          <p:nvPr/>
        </p:nvSpPr>
        <p:spPr>
          <a:xfrm>
            <a:off x="5667373" y="5572140"/>
            <a:ext cx="878767" cy="369332"/>
          </a:xfrm>
          <a:prstGeom prst="rect">
            <a:avLst/>
          </a:prstGeom>
        </p:spPr>
        <p:txBody>
          <a:bodyPr wrap="none">
            <a:spAutoFit/>
          </a:bodyPr>
          <a:lstStyle/>
          <a:p>
            <a:r>
              <a:rPr lang="pt-BR" dirty="0">
                <a:solidFill>
                  <a:srgbClr val="4E5B6F"/>
                </a:solidFill>
                <a:latin typeface="Calibri" pitchFamily="34" charset="0"/>
                <a:cs typeface="Calibri" pitchFamily="34" charset="0"/>
              </a:rPr>
              <a:t>b=</a:t>
            </a:r>
            <a:r>
              <a:rPr lang="pt-BR" dirty="0" err="1">
                <a:solidFill>
                  <a:srgbClr val="4E5B6F"/>
                </a:solidFill>
                <a:latin typeface="Calibri" pitchFamily="34" charset="0"/>
                <a:cs typeface="Calibri" pitchFamily="34" charset="0"/>
              </a:rPr>
              <a:t>log</a:t>
            </a:r>
            <a:r>
              <a:rPr lang="pt-BR" dirty="0">
                <a:solidFill>
                  <a:srgbClr val="4E5B6F"/>
                </a:solidFill>
                <a:latin typeface="Calibri" pitchFamily="34" charset="0"/>
                <a:cs typeface="Calibri" pitchFamily="34" charset="0"/>
              </a:rPr>
              <a:t> 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19F442DA-2585-42EE-9109-5137721B7829}"/>
              </a:ext>
            </a:extLst>
          </p:cNvPr>
          <p:cNvSpPr txBox="1"/>
          <p:nvPr/>
        </p:nvSpPr>
        <p:spPr>
          <a:xfrm>
            <a:off x="4193812" y="2659559"/>
            <a:ext cx="3804375" cy="769441"/>
          </a:xfrm>
          <a:prstGeom prst="rect">
            <a:avLst/>
          </a:prstGeom>
          <a:noFill/>
        </p:spPr>
        <p:txBody>
          <a:bodyPr wrap="none" rtlCol="0">
            <a:spAutoFit/>
          </a:bodyPr>
          <a:lstStyle/>
          <a:p>
            <a:r>
              <a:rPr lang="pt-BR" sz="4400" dirty="0"/>
              <a:t>Bioacumulação </a:t>
            </a:r>
          </a:p>
        </p:txBody>
      </p:sp>
    </p:spTree>
    <p:extLst>
      <p:ext uri="{BB962C8B-B14F-4D97-AF65-F5344CB8AC3E}">
        <p14:creationId xmlns:p14="http://schemas.microsoft.com/office/powerpoint/2010/main" val="399335702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65FA9093-7D92-438A-9832-CB91F6C8DD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16"/>
          <a:stretch/>
        </p:blipFill>
        <p:spPr bwMode="auto">
          <a:xfrm>
            <a:off x="240631" y="447172"/>
            <a:ext cx="9657348" cy="54322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2C1D2A1D-2097-4FA0-913D-645648036FAA}"/>
              </a:ext>
            </a:extLst>
          </p:cNvPr>
          <p:cNvSpPr>
            <a:spLocks noChangeArrowheads="1"/>
          </p:cNvSpPr>
          <p:nvPr/>
        </p:nvSpPr>
        <p:spPr bwMode="auto">
          <a:xfrm rot="10800000" flipV="1">
            <a:off x="128335" y="6242203"/>
            <a:ext cx="11261559"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pt-BR" sz="900" b="0" i="0" u="none" strike="noStrike" cap="none" normalizeH="0" baseline="0" dirty="0" err="1">
                <a:ln>
                  <a:noFill/>
                </a:ln>
                <a:solidFill>
                  <a:srgbClr val="000000"/>
                </a:solidFill>
                <a:effectLst/>
                <a:latin typeface="Verdana" panose="020B0604030504040204" pitchFamily="34" charset="0"/>
              </a:rPr>
              <a:t>Three</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scenarios</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of</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potential</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selenium</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discharges</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and</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bioaccumulation</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that</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could</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result</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from</a:t>
            </a:r>
            <a:r>
              <a:rPr kumimoji="0" lang="pt-BR" altLang="pt-BR" sz="900" b="0" i="0" u="none" strike="noStrike" cap="none" normalizeH="0" baseline="0" dirty="0">
                <a:ln>
                  <a:noFill/>
                </a:ln>
                <a:solidFill>
                  <a:srgbClr val="000000"/>
                </a:solidFill>
                <a:effectLst/>
                <a:latin typeface="Verdana" panose="020B0604030504040204" pitchFamily="34" charset="0"/>
              </a:rPr>
              <a:t> a </a:t>
            </a:r>
            <a:r>
              <a:rPr kumimoji="0" lang="pt-BR" altLang="pt-BR" sz="900" b="0" i="0" u="none" strike="noStrike" cap="none" normalizeH="0" baseline="0" dirty="0" err="1">
                <a:ln>
                  <a:noFill/>
                </a:ln>
                <a:solidFill>
                  <a:srgbClr val="000000"/>
                </a:solidFill>
                <a:effectLst/>
                <a:latin typeface="Verdana" panose="020B0604030504040204" pitchFamily="34" charset="0"/>
              </a:rPr>
              <a:t>proposed</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extension</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of</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the</a:t>
            </a:r>
            <a:r>
              <a:rPr kumimoji="0" lang="pt-BR" altLang="pt-BR" sz="900" b="0" i="0" u="none" strike="noStrike" cap="none" normalizeH="0" baseline="0" dirty="0">
                <a:ln>
                  <a:noFill/>
                </a:ln>
                <a:solidFill>
                  <a:srgbClr val="000000"/>
                </a:solidFill>
                <a:effectLst/>
                <a:latin typeface="Verdana" panose="020B0604030504040204" pitchFamily="34" charset="0"/>
              </a:rPr>
              <a:t> San Luis </a:t>
            </a:r>
            <a:r>
              <a:rPr kumimoji="0" lang="pt-BR" altLang="pt-BR" sz="900" b="0" i="0" u="none" strike="noStrike" cap="none" normalizeH="0" baseline="0" dirty="0" err="1">
                <a:ln>
                  <a:noFill/>
                </a:ln>
                <a:solidFill>
                  <a:srgbClr val="000000"/>
                </a:solidFill>
                <a:effectLst/>
                <a:latin typeface="Verdana" panose="020B0604030504040204" pitchFamily="34" charset="0"/>
              </a:rPr>
              <a:t>Drain</a:t>
            </a:r>
            <a:r>
              <a:rPr kumimoji="0" lang="pt-BR" altLang="pt-BR" sz="900" b="0" i="0" u="none" strike="noStrike" cap="none" normalizeH="0" baseline="0" dirty="0">
                <a:ln>
                  <a:noFill/>
                </a:ln>
                <a:solidFill>
                  <a:srgbClr val="000000"/>
                </a:solidFill>
                <a:effectLst/>
                <a:latin typeface="Verdana" panose="020B0604030504040204" pitchFamily="34" charset="0"/>
              </a:rPr>
              <a:t>, California. The DYMBAM </a:t>
            </a:r>
            <a:r>
              <a:rPr kumimoji="0" lang="pt-BR" altLang="pt-BR" sz="900" b="0" i="0" u="none" strike="noStrike" cap="none" normalizeH="0" baseline="0" dirty="0" err="1">
                <a:ln>
                  <a:noFill/>
                </a:ln>
                <a:solidFill>
                  <a:srgbClr val="000000"/>
                </a:solidFill>
                <a:effectLst/>
                <a:latin typeface="Verdana" panose="020B0604030504040204" pitchFamily="34" charset="0"/>
              </a:rPr>
              <a:t>model</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was</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used</a:t>
            </a:r>
            <a:r>
              <a:rPr kumimoji="0" lang="pt-BR" altLang="pt-BR" sz="900" b="0" i="0" u="none" strike="noStrike" cap="none" normalizeH="0" baseline="0" dirty="0">
                <a:ln>
                  <a:noFill/>
                </a:ln>
                <a:solidFill>
                  <a:srgbClr val="000000"/>
                </a:solidFill>
                <a:effectLst/>
                <a:latin typeface="Verdana" panose="020B0604030504040204" pitchFamily="34" charset="0"/>
              </a:rPr>
              <a:t> as </a:t>
            </a:r>
            <a:r>
              <a:rPr kumimoji="0" lang="pt-BR" altLang="pt-BR" sz="900" b="0" i="0" u="none" strike="noStrike" cap="none" normalizeH="0" baseline="0" dirty="0" err="1">
                <a:ln>
                  <a:noFill/>
                </a:ln>
                <a:solidFill>
                  <a:srgbClr val="000000"/>
                </a:solidFill>
                <a:effectLst/>
                <a:latin typeface="Verdana" panose="020B0604030504040204" pitchFamily="34" charset="0"/>
              </a:rPr>
              <a:t>part</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of</a:t>
            </a:r>
            <a:r>
              <a:rPr kumimoji="0" lang="pt-BR" altLang="pt-BR" sz="900" b="0" i="0" u="none" strike="noStrike" cap="none" normalizeH="0" baseline="0" dirty="0">
                <a:ln>
                  <a:noFill/>
                </a:ln>
                <a:solidFill>
                  <a:srgbClr val="000000"/>
                </a:solidFill>
                <a:effectLst/>
                <a:latin typeface="Verdana" panose="020B0604030504040204" pitchFamily="34" charset="0"/>
              </a:rPr>
              <a:t> a </a:t>
            </a:r>
            <a:r>
              <a:rPr kumimoji="0" lang="pt-BR" altLang="pt-BR" sz="900" b="0" i="0" u="none" strike="noStrike" cap="none" normalizeH="0" baseline="0" dirty="0" err="1">
                <a:ln>
                  <a:noFill/>
                </a:ln>
                <a:solidFill>
                  <a:srgbClr val="000000"/>
                </a:solidFill>
                <a:effectLst/>
                <a:latin typeface="Verdana" panose="020B0604030504040204" pitchFamily="34" charset="0"/>
              </a:rPr>
              <a:t>larger</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model</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to</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develop</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the</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scenarios</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of</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effects</a:t>
            </a:r>
            <a:r>
              <a:rPr kumimoji="0" lang="pt-BR" altLang="pt-BR" sz="900" b="0" i="0" u="none" strike="noStrike" cap="none" normalizeH="0" baseline="0" dirty="0">
                <a:ln>
                  <a:noFill/>
                </a:ln>
                <a:solidFill>
                  <a:srgbClr val="000000"/>
                </a:solidFill>
                <a:effectLst/>
                <a:latin typeface="Verdana" panose="020B0604030504040204" pitchFamily="34" charset="0"/>
              </a:rPr>
              <a:t> in </a:t>
            </a:r>
            <a:r>
              <a:rPr kumimoji="0" lang="pt-BR" altLang="pt-BR" sz="900" b="0" i="0" u="none" strike="noStrike" cap="none" normalizeH="0" baseline="0" dirty="0" err="1">
                <a:ln>
                  <a:noFill/>
                </a:ln>
                <a:solidFill>
                  <a:srgbClr val="000000"/>
                </a:solidFill>
                <a:effectLst/>
                <a:latin typeface="Verdana" panose="020B0604030504040204" pitchFamily="34" charset="0"/>
              </a:rPr>
              <a:t>the</a:t>
            </a:r>
            <a:r>
              <a:rPr kumimoji="0" lang="pt-BR" altLang="pt-BR" sz="900" b="0" i="0" u="none" strike="noStrike" cap="none" normalizeH="0" baseline="0" dirty="0">
                <a:ln>
                  <a:noFill/>
                </a:ln>
                <a:solidFill>
                  <a:srgbClr val="000000"/>
                </a:solidFill>
                <a:effectLst/>
                <a:latin typeface="Verdana" panose="020B0604030504040204" pitchFamily="34" charset="0"/>
              </a:rPr>
              <a:t> San Francisco </a:t>
            </a:r>
            <a:r>
              <a:rPr kumimoji="0" lang="pt-BR" altLang="pt-BR" sz="900" b="0" i="0" u="none" strike="noStrike" cap="none" normalizeH="0" baseline="0" dirty="0" err="1">
                <a:ln>
                  <a:noFill/>
                </a:ln>
                <a:solidFill>
                  <a:srgbClr val="000000"/>
                </a:solidFill>
                <a:effectLst/>
                <a:latin typeface="Verdana" panose="020B0604030504040204" pitchFamily="34" charset="0"/>
              </a:rPr>
              <a:t>Bay</a:t>
            </a:r>
            <a:r>
              <a:rPr kumimoji="0" lang="pt-BR" altLang="pt-BR" sz="900" b="0" i="0" u="none" strike="noStrike" cap="none" normalizeH="0" baseline="0" dirty="0">
                <a:ln>
                  <a:noFill/>
                </a:ln>
                <a:solidFill>
                  <a:srgbClr val="000000"/>
                </a:solidFill>
                <a:effectLst/>
                <a:latin typeface="Verdana" panose="020B0604030504040204" pitchFamily="34" charset="0"/>
              </a:rPr>
              <a:t>, California (figure </a:t>
            </a:r>
            <a:r>
              <a:rPr kumimoji="0" lang="pt-BR" altLang="pt-BR" sz="900" b="0" i="0" u="none" strike="noStrike" cap="none" normalizeH="0" baseline="0" dirty="0" err="1">
                <a:ln>
                  <a:noFill/>
                </a:ln>
                <a:solidFill>
                  <a:srgbClr val="000000"/>
                </a:solidFill>
                <a:effectLst/>
                <a:latin typeface="Verdana" panose="020B0604030504040204" pitchFamily="34" charset="0"/>
              </a:rPr>
              <a:t>taken</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from</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a:ln>
                  <a:noFill/>
                </a:ln>
                <a:solidFill>
                  <a:srgbClr val="5B778B"/>
                </a:solidFill>
                <a:effectLst/>
                <a:latin typeface="Verdana" panose="020B0604030504040204" pitchFamily="34" charset="0"/>
                <a:hlinkClick r:id="rId3"/>
              </a:rPr>
              <a:t>USGS </a:t>
            </a:r>
            <a:r>
              <a:rPr kumimoji="0" lang="pt-BR" altLang="pt-BR" sz="900" b="0" i="0" u="none" strike="noStrike" cap="none" normalizeH="0" baseline="0" dirty="0" err="1">
                <a:ln>
                  <a:noFill/>
                </a:ln>
                <a:solidFill>
                  <a:srgbClr val="5B778B"/>
                </a:solidFill>
                <a:effectLst/>
                <a:latin typeface="Verdana" panose="020B0604030504040204" pitchFamily="34" charset="0"/>
                <a:hlinkClick r:id="rId3"/>
              </a:rPr>
              <a:t>Fact</a:t>
            </a:r>
            <a:r>
              <a:rPr kumimoji="0" lang="pt-BR" altLang="pt-BR" sz="900" b="0" i="0" u="none" strike="noStrike" cap="none" normalizeH="0" baseline="0" dirty="0">
                <a:ln>
                  <a:noFill/>
                </a:ln>
                <a:solidFill>
                  <a:srgbClr val="5B778B"/>
                </a:solidFill>
                <a:effectLst/>
                <a:latin typeface="Verdana" panose="020B0604030504040204" pitchFamily="34" charset="0"/>
                <a:hlinkClick r:id="rId3"/>
              </a:rPr>
              <a:t> </a:t>
            </a:r>
            <a:r>
              <a:rPr kumimoji="0" lang="pt-BR" altLang="pt-BR" sz="900" b="0" i="0" u="none" strike="noStrike" cap="none" normalizeH="0" baseline="0" dirty="0" err="1">
                <a:ln>
                  <a:noFill/>
                </a:ln>
                <a:solidFill>
                  <a:srgbClr val="5B778B"/>
                </a:solidFill>
                <a:effectLst/>
                <a:latin typeface="Verdana" panose="020B0604030504040204" pitchFamily="34" charset="0"/>
                <a:hlinkClick r:id="rId3"/>
              </a:rPr>
              <a:t>Sheet</a:t>
            </a:r>
            <a:r>
              <a:rPr kumimoji="0" lang="pt-BR" altLang="pt-BR" sz="900" b="0" i="0" u="none" strike="noStrike" cap="none" normalizeH="0" baseline="0" dirty="0">
                <a:ln>
                  <a:noFill/>
                </a:ln>
                <a:solidFill>
                  <a:srgbClr val="5B778B"/>
                </a:solidFill>
                <a:effectLst/>
                <a:latin typeface="Verdana" panose="020B0604030504040204" pitchFamily="34" charset="0"/>
                <a:hlinkClick r:id="rId3"/>
              </a:rPr>
              <a:t> 2004-3091</a:t>
            </a:r>
            <a:r>
              <a:rPr kumimoji="0" lang="pt-BR" altLang="pt-BR" sz="900" b="0" i="0" u="none" strike="noStrike" cap="none" normalizeH="0" baseline="0" dirty="0">
                <a:ln>
                  <a:noFill/>
                </a:ln>
                <a:solidFill>
                  <a:srgbClr val="000000"/>
                </a:solidFill>
                <a:effectLst/>
                <a:latin typeface="Verdana" panose="020B0604030504040204" pitchFamily="34" charset="0"/>
              </a:rPr>
              <a:t>).</a:t>
            </a:r>
            <a:r>
              <a:rPr kumimoji="0" lang="pt-BR" altLang="pt-BR" sz="800" b="0" i="0" u="none" strike="noStrike" cap="none" normalizeH="0" baseline="0" dirty="0">
                <a:ln>
                  <a:noFill/>
                </a:ln>
                <a:solidFill>
                  <a:schemeClr val="tx1"/>
                </a:solidFill>
                <a:effectLst/>
              </a:rPr>
              <a:t> </a:t>
            </a: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9371543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45580"/>
          </a:xfrm>
        </p:spPr>
        <p:txBody>
          <a:bodyPr>
            <a:normAutofit fontScale="90000"/>
          </a:bodyPr>
          <a:lstStyle/>
          <a:p>
            <a:r>
              <a:rPr lang="en-US" dirty="0" err="1"/>
              <a:t>Coeficiente</a:t>
            </a:r>
            <a:r>
              <a:rPr lang="en-US" dirty="0"/>
              <a:t> de </a:t>
            </a:r>
            <a:r>
              <a:rPr lang="en-US" dirty="0" err="1"/>
              <a:t>Distribuição</a:t>
            </a:r>
            <a:r>
              <a:rPr lang="en-US" dirty="0"/>
              <a:t> </a:t>
            </a:r>
            <a:r>
              <a:rPr lang="en-US" dirty="0" err="1"/>
              <a:t>Sólido-Água</a:t>
            </a:r>
            <a:endParaRPr lang="en-US" dirty="0"/>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137</a:t>
            </a:fld>
            <a:endParaRPr lang="en-US" dirty="0"/>
          </a:p>
        </p:txBody>
      </p:sp>
      <p:sp>
        <p:nvSpPr>
          <p:cNvPr id="6" name="Rectangle 3"/>
          <p:cNvSpPr txBox="1">
            <a:spLocks noChangeArrowheads="1"/>
          </p:cNvSpPr>
          <p:nvPr/>
        </p:nvSpPr>
        <p:spPr>
          <a:xfrm>
            <a:off x="1992313" y="2276476"/>
            <a:ext cx="8229600" cy="7207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pt-BR" sz="2400" dirty="0"/>
              <a:t>Normalmente ele depende da concentração da espécie:</a:t>
            </a: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1" y="1125538"/>
            <a:ext cx="1719263" cy="1173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6" y="2781300"/>
            <a:ext cx="2151063" cy="782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6"/>
          <p:cNvSpPr>
            <a:spLocks noChangeArrowheads="1"/>
          </p:cNvSpPr>
          <p:nvPr/>
        </p:nvSpPr>
        <p:spPr bwMode="auto">
          <a:xfrm>
            <a:off x="1992314" y="3789363"/>
            <a:ext cx="8372475" cy="122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pt-BR" sz="2400" dirty="0"/>
              <a:t>Mas é constante para faixas pequenas de concentração</a:t>
            </a:r>
          </a:p>
        </p:txBody>
      </p:sp>
      <p:sp>
        <p:nvSpPr>
          <p:cNvPr id="10" name="TextBox 9"/>
          <p:cNvSpPr txBox="1"/>
          <p:nvPr/>
        </p:nvSpPr>
        <p:spPr>
          <a:xfrm>
            <a:off x="5232401" y="1125539"/>
            <a:ext cx="1719263" cy="1150937"/>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Tree>
    <p:extLst>
      <p:ext uri="{BB962C8B-B14F-4D97-AF65-F5344CB8AC3E}">
        <p14:creationId xmlns:p14="http://schemas.microsoft.com/office/powerpoint/2010/main" val="4994800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7418"/>
            <a:ext cx="10515600" cy="543569"/>
          </a:xfrm>
        </p:spPr>
        <p:txBody>
          <a:bodyPr>
            <a:normAutofit fontScale="90000"/>
          </a:bodyPr>
          <a:lstStyle/>
          <a:p>
            <a:r>
              <a:rPr lang="en-US" dirty="0" err="1"/>
              <a:t>Partição</a:t>
            </a:r>
            <a:r>
              <a:rPr lang="en-US" dirty="0"/>
              <a:t> n-</a:t>
            </a:r>
            <a:r>
              <a:rPr lang="en-US" dirty="0" err="1"/>
              <a:t>octanol</a:t>
            </a:r>
            <a:r>
              <a:rPr lang="en-US" dirty="0"/>
              <a:t> – </a:t>
            </a:r>
            <a:r>
              <a:rPr lang="en-US" dirty="0" err="1"/>
              <a:t>água</a:t>
            </a:r>
            <a:r>
              <a:rPr lang="en-US" dirty="0"/>
              <a:t> (Log P)</a:t>
            </a:r>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138</a:t>
            </a:fld>
            <a:endParaRPr lang="en-US" dirty="0"/>
          </a:p>
        </p:txBody>
      </p:sp>
      <p:sp>
        <p:nvSpPr>
          <p:cNvPr id="6" name="Text Box 19"/>
          <p:cNvSpPr txBox="1">
            <a:spLocks noChangeArrowheads="1"/>
          </p:cNvSpPr>
          <p:nvPr/>
        </p:nvSpPr>
        <p:spPr bwMode="auto">
          <a:xfrm>
            <a:off x="1719607" y="919603"/>
            <a:ext cx="771331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Quando o solvente é </a:t>
            </a:r>
            <a:r>
              <a:rPr lang="pt-BR" sz="1800" dirty="0" err="1"/>
              <a:t>n-octanol</a:t>
            </a:r>
            <a:r>
              <a:rPr lang="pt-BR" sz="1800" dirty="0"/>
              <a:t>, a constante de equilíbrio é chamada de </a:t>
            </a:r>
            <a:r>
              <a:rPr lang="pt-BR" sz="1800" dirty="0" err="1"/>
              <a:t>P</a:t>
            </a:r>
            <a:r>
              <a:rPr lang="pt-BR" sz="1800" dirty="0"/>
              <a:t>:</a:t>
            </a:r>
          </a:p>
        </p:txBody>
      </p:sp>
      <p:graphicFrame>
        <p:nvGraphicFramePr>
          <p:cNvPr id="7" name="Object 2"/>
          <p:cNvGraphicFramePr>
            <a:graphicFrameLocks noChangeAspect="1"/>
          </p:cNvGraphicFramePr>
          <p:nvPr/>
        </p:nvGraphicFramePr>
        <p:xfrm>
          <a:off x="2100525" y="1506704"/>
          <a:ext cx="4572000" cy="896938"/>
        </p:xfrm>
        <a:graphic>
          <a:graphicData uri="http://schemas.openxmlformats.org/presentationml/2006/ole">
            <mc:AlternateContent xmlns:mc="http://schemas.openxmlformats.org/markup-compatibility/2006">
              <mc:Choice xmlns:v="urn:schemas-microsoft-com:vml" Requires="v">
                <p:oleObj spid="_x0000_s35884" name="Equation" r:id="rId3" imgW="2120900" imgH="431800" progId="Equation.3">
                  <p:embed/>
                </p:oleObj>
              </mc:Choice>
              <mc:Fallback>
                <p:oleObj name="Equation" r:id="rId3" imgW="2120900" imgH="431800" progId="Equation.3">
                  <p:embed/>
                  <p:pic>
                    <p:nvPicPr>
                      <p:cNvPr id="7" name="Object 2"/>
                      <p:cNvPicPr>
                        <a:picLocks noChangeAspect="1" noChangeArrowheads="1"/>
                      </p:cNvPicPr>
                      <p:nvPr/>
                    </p:nvPicPr>
                    <p:blipFill>
                      <a:blip r:embed="rId4"/>
                      <a:srcRect/>
                      <a:stretch>
                        <a:fillRect/>
                      </a:stretch>
                    </p:blipFill>
                    <p:spPr bwMode="auto">
                      <a:xfrm>
                        <a:off x="2100525" y="1506704"/>
                        <a:ext cx="4572000" cy="896938"/>
                      </a:xfrm>
                      <a:prstGeom prst="rect">
                        <a:avLst/>
                      </a:prstGeom>
                      <a:noFill/>
                      <a:ln>
                        <a:noFill/>
                      </a:ln>
                    </p:spPr>
                  </p:pic>
                </p:oleObj>
              </mc:Fallback>
            </mc:AlternateContent>
          </a:graphicData>
        </a:graphic>
      </p:graphicFrame>
      <p:sp>
        <p:nvSpPr>
          <p:cNvPr id="8" name="Text Box 4"/>
          <p:cNvSpPr txBox="1">
            <a:spLocks noChangeArrowheads="1"/>
          </p:cNvSpPr>
          <p:nvPr/>
        </p:nvSpPr>
        <p:spPr bwMode="auto">
          <a:xfrm>
            <a:off x="1908175" y="3263918"/>
            <a:ext cx="8610600" cy="192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sz="2000" dirty="0">
                <a:latin typeface="Times New Roman" charset="0"/>
              </a:rPr>
              <a:t> n-</a:t>
            </a:r>
            <a:r>
              <a:rPr lang="en-US" sz="2000" dirty="0" err="1">
                <a:latin typeface="Times New Roman" charset="0"/>
              </a:rPr>
              <a:t>octanol</a:t>
            </a:r>
            <a:r>
              <a:rPr lang="en-US" sz="2000" dirty="0">
                <a:latin typeface="Times New Roman" charset="0"/>
              </a:rPr>
              <a:t> </a:t>
            </a:r>
            <a:r>
              <a:rPr lang="en-US" sz="2000" dirty="0" err="1">
                <a:latin typeface="Times New Roman" charset="0"/>
              </a:rPr>
              <a:t>é</a:t>
            </a:r>
            <a:r>
              <a:rPr lang="en-US" sz="2000" dirty="0">
                <a:latin typeface="Times New Roman" charset="0"/>
              </a:rPr>
              <a:t> “</a:t>
            </a:r>
            <a:r>
              <a:rPr lang="en-US" sz="2000" dirty="0" err="1">
                <a:latin typeface="Times New Roman" charset="0"/>
              </a:rPr>
              <a:t>anfifílico</a:t>
            </a:r>
            <a:r>
              <a:rPr lang="en-US" sz="2000" dirty="0">
                <a:latin typeface="Times New Roman" charset="0"/>
              </a:rPr>
              <a:t>” = </a:t>
            </a:r>
            <a:r>
              <a:rPr lang="en-US" sz="2000" dirty="0" err="1">
                <a:latin typeface="Times New Roman" charset="0"/>
              </a:rPr>
              <a:t>grande</a:t>
            </a:r>
            <a:r>
              <a:rPr lang="en-US" sz="2000" dirty="0">
                <a:latin typeface="Times New Roman" charset="0"/>
              </a:rPr>
              <a:t> </a:t>
            </a:r>
            <a:r>
              <a:rPr lang="en-US" sz="2000" dirty="0" err="1">
                <a:latin typeface="Times New Roman" charset="0"/>
              </a:rPr>
              <a:t>número</a:t>
            </a:r>
            <a:r>
              <a:rPr lang="en-US" sz="2000" dirty="0">
                <a:latin typeface="Times New Roman" charset="0"/>
              </a:rPr>
              <a:t> e </a:t>
            </a:r>
            <a:r>
              <a:rPr lang="en-US" sz="2000" dirty="0" err="1">
                <a:latin typeface="Times New Roman" charset="0"/>
              </a:rPr>
              <a:t>diversos</a:t>
            </a:r>
            <a:r>
              <a:rPr lang="en-US" sz="2000" dirty="0">
                <a:latin typeface="Times New Roman" charset="0"/>
              </a:rPr>
              <a:t> </a:t>
            </a:r>
            <a:r>
              <a:rPr lang="en-US" sz="2000" dirty="0" err="1">
                <a:latin typeface="Times New Roman" charset="0"/>
              </a:rPr>
              <a:t>tipos</a:t>
            </a:r>
            <a:r>
              <a:rPr lang="en-US" sz="2000" dirty="0">
                <a:latin typeface="Times New Roman" charset="0"/>
              </a:rPr>
              <a:t> de </a:t>
            </a:r>
            <a:r>
              <a:rPr lang="en-US" sz="2000" dirty="0" err="1">
                <a:latin typeface="Times New Roman" charset="0"/>
              </a:rPr>
              <a:t>compostos</a:t>
            </a:r>
            <a:r>
              <a:rPr lang="en-US" sz="2000" dirty="0">
                <a:latin typeface="Times New Roman" charset="0"/>
              </a:rPr>
              <a:t> </a:t>
            </a:r>
            <a:r>
              <a:rPr lang="en-US" sz="2000" dirty="0" err="1">
                <a:latin typeface="Times New Roman" charset="0"/>
              </a:rPr>
              <a:t>mensuráveis</a:t>
            </a:r>
            <a:r>
              <a:rPr lang="en-US" sz="2000" dirty="0">
                <a:latin typeface="Times New Roman" charset="0"/>
              </a:rPr>
              <a:t>.</a:t>
            </a:r>
          </a:p>
          <a:p>
            <a:pPr>
              <a:buFontTx/>
              <a:buChar char="•"/>
            </a:pPr>
            <a:endParaRPr lang="en-US" sz="2000" dirty="0">
              <a:latin typeface="Times New Roman" charset="0"/>
            </a:endParaRPr>
          </a:p>
          <a:p>
            <a:pPr>
              <a:buFontTx/>
              <a:buChar char="•"/>
            </a:pPr>
            <a:r>
              <a:rPr lang="en-US" sz="2000" dirty="0">
                <a:latin typeface="Times New Roman" charset="0"/>
              </a:rPr>
              <a:t> </a:t>
            </a:r>
            <a:r>
              <a:rPr lang="en-US" sz="2000" dirty="0" err="1">
                <a:latin typeface="Times New Roman" charset="0"/>
              </a:rPr>
              <a:t>grande</a:t>
            </a:r>
            <a:r>
              <a:rPr lang="en-US" sz="2000" dirty="0">
                <a:latin typeface="Times New Roman" charset="0"/>
              </a:rPr>
              <a:t> base de dados</a:t>
            </a:r>
          </a:p>
          <a:p>
            <a:pPr>
              <a:buFontTx/>
              <a:buChar char="•"/>
            </a:pPr>
            <a:endParaRPr lang="en-US" sz="2000" dirty="0">
              <a:latin typeface="Times New Roman" charset="0"/>
            </a:endParaRPr>
          </a:p>
          <a:p>
            <a:pPr>
              <a:buFontTx/>
              <a:buChar char="•"/>
            </a:pPr>
            <a:r>
              <a:rPr lang="en-US" sz="2000" dirty="0">
                <a:latin typeface="Times New Roman" charset="0"/>
              </a:rPr>
              <a:t> </a:t>
            </a:r>
            <a:r>
              <a:rPr lang="en-US" sz="2000" dirty="0" err="1">
                <a:latin typeface="Times New Roman" charset="0"/>
              </a:rPr>
              <a:t>pode</a:t>
            </a:r>
            <a:r>
              <a:rPr lang="en-US" sz="2000" dirty="0">
                <a:latin typeface="Times New Roman" charset="0"/>
              </a:rPr>
              <a:t> </a:t>
            </a:r>
            <a:r>
              <a:rPr lang="en-US" sz="2000" dirty="0" err="1">
                <a:latin typeface="Times New Roman" charset="0"/>
              </a:rPr>
              <a:t>ser</a:t>
            </a:r>
            <a:r>
              <a:rPr lang="en-US" sz="2000" dirty="0">
                <a:latin typeface="Times New Roman" charset="0"/>
              </a:rPr>
              <a:t> </a:t>
            </a:r>
            <a:r>
              <a:rPr lang="en-US" sz="2000" dirty="0" err="1">
                <a:latin typeface="Times New Roman" charset="0"/>
              </a:rPr>
              <a:t>usado</a:t>
            </a:r>
            <a:r>
              <a:rPr lang="en-US" sz="2000" dirty="0">
                <a:latin typeface="Times New Roman" charset="0"/>
              </a:rPr>
              <a:t> </a:t>
            </a:r>
            <a:r>
              <a:rPr lang="en-US" sz="2000" dirty="0" err="1">
                <a:latin typeface="Times New Roman" charset="0"/>
              </a:rPr>
              <a:t>para</a:t>
            </a:r>
            <a:r>
              <a:rPr lang="en-US" sz="2000" dirty="0">
                <a:latin typeface="Times New Roman" charset="0"/>
              </a:rPr>
              <a:t> </a:t>
            </a:r>
            <a:r>
              <a:rPr lang="en-US" sz="2000" dirty="0" err="1">
                <a:latin typeface="Times New Roman" charset="0"/>
              </a:rPr>
              <a:t>estimar</a:t>
            </a:r>
            <a:r>
              <a:rPr lang="en-US" sz="2000" dirty="0">
                <a:latin typeface="Times New Roman" charset="0"/>
              </a:rPr>
              <a:t> </a:t>
            </a:r>
            <a:r>
              <a:rPr lang="en-US" sz="2000" dirty="0" err="1">
                <a:latin typeface="Times New Roman" charset="0"/>
              </a:rPr>
              <a:t>solubilidade</a:t>
            </a:r>
            <a:r>
              <a:rPr lang="en-US" sz="2000" dirty="0">
                <a:latin typeface="Times New Roman" charset="0"/>
              </a:rPr>
              <a:t> e </a:t>
            </a:r>
            <a:r>
              <a:rPr lang="en-US" sz="2000" dirty="0" err="1">
                <a:latin typeface="Times New Roman" charset="0"/>
              </a:rPr>
              <a:t>partição</a:t>
            </a:r>
            <a:r>
              <a:rPr lang="en-US" sz="2000" dirty="0">
                <a:latin typeface="Times New Roman" charset="0"/>
              </a:rPr>
              <a:t> </a:t>
            </a:r>
            <a:r>
              <a:rPr lang="en-US" sz="2000" dirty="0" err="1">
                <a:latin typeface="Times New Roman" charset="0"/>
              </a:rPr>
              <a:t>em</a:t>
            </a:r>
            <a:r>
              <a:rPr lang="en-US" sz="2000" dirty="0">
                <a:latin typeface="Times New Roman" charset="0"/>
              </a:rPr>
              <a:t> outros </a:t>
            </a:r>
            <a:r>
              <a:rPr lang="en-US" sz="2000" dirty="0" err="1">
                <a:latin typeface="Times New Roman" charset="0"/>
              </a:rPr>
              <a:t>solventes</a:t>
            </a:r>
            <a:r>
              <a:rPr lang="en-US" sz="2000" dirty="0">
                <a:latin typeface="Times New Roman" charset="0"/>
              </a:rPr>
              <a:t> </a:t>
            </a:r>
            <a:r>
              <a:rPr lang="en-US" sz="2000" dirty="0" err="1">
                <a:latin typeface="Times New Roman" charset="0"/>
              </a:rPr>
              <a:t>apolares</a:t>
            </a:r>
            <a:endParaRPr lang="en-US" sz="2000" dirty="0">
              <a:latin typeface="Times New Roman" charset="0"/>
            </a:endParaRPr>
          </a:p>
        </p:txBody>
      </p:sp>
      <p:pic>
        <p:nvPicPr>
          <p:cNvPr id="1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6470" y="1195554"/>
            <a:ext cx="458787"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4475" y="1322554"/>
            <a:ext cx="26543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6469" y="1966805"/>
            <a:ext cx="38735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4475" y="2012841"/>
            <a:ext cx="1611312" cy="395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93051" y="2539883"/>
            <a:ext cx="1539875" cy="37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17"/>
          <p:cNvSpPr txBox="1">
            <a:spLocks noChangeArrowheads="1"/>
          </p:cNvSpPr>
          <p:nvPr/>
        </p:nvSpPr>
        <p:spPr bwMode="auto">
          <a:xfrm>
            <a:off x="9404350" y="2042544"/>
            <a:ext cx="130035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pt-BR" sz="1800" dirty="0"/>
              <a:t>“</a:t>
            </a:r>
            <a:r>
              <a:rPr lang="pt-BR" sz="1800" dirty="0"/>
              <a:t>molhado</a:t>
            </a:r>
            <a:r>
              <a:rPr lang="ja-JP" altLang="pt-BR" sz="1800" dirty="0"/>
              <a:t>”</a:t>
            </a:r>
            <a:endParaRPr lang="pt-BR" sz="1800" dirty="0"/>
          </a:p>
        </p:txBody>
      </p:sp>
      <p:sp>
        <p:nvSpPr>
          <p:cNvPr id="18" name="Text Box 18"/>
          <p:cNvSpPr txBox="1">
            <a:spLocks noChangeArrowheads="1"/>
          </p:cNvSpPr>
          <p:nvPr/>
        </p:nvSpPr>
        <p:spPr bwMode="auto">
          <a:xfrm>
            <a:off x="9475788" y="2466857"/>
            <a:ext cx="9028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pt-BR" sz="1800"/>
              <a:t>“</a:t>
            </a:r>
            <a:r>
              <a:rPr lang="pt-BR" sz="1800"/>
              <a:t>seco</a:t>
            </a:r>
            <a:r>
              <a:rPr lang="ja-JP" altLang="pt-BR" sz="1800"/>
              <a:t>”</a:t>
            </a:r>
            <a:endParaRPr lang="pt-BR" sz="1800"/>
          </a:p>
        </p:txBody>
      </p:sp>
    </p:spTree>
    <p:extLst>
      <p:ext uri="{BB962C8B-B14F-4D97-AF65-F5344CB8AC3E}">
        <p14:creationId xmlns:p14="http://schemas.microsoft.com/office/powerpoint/2010/main" val="96752308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731EC29E-98CC-4435-82E1-1194933E1C43}"/>
              </a:ext>
            </a:extLst>
          </p:cNvPr>
          <p:cNvSpPr>
            <a:spLocks noGrp="1"/>
          </p:cNvSpPr>
          <p:nvPr>
            <p:ph type="ftr" sz="quarter" idx="11"/>
          </p:nvPr>
        </p:nvSpPr>
        <p:spPr/>
        <p:txBody>
          <a:bodyPr/>
          <a:lstStyle/>
          <a:p>
            <a:r>
              <a:rPr lang="en-US"/>
              <a:t> Pedro Vidinha</a:t>
            </a:r>
            <a:endParaRPr lang="en-US" dirty="0"/>
          </a:p>
        </p:txBody>
      </p:sp>
      <p:sp>
        <p:nvSpPr>
          <p:cNvPr id="3" name="Espaço Reservado para Número de Slide 2">
            <a:extLst>
              <a:ext uri="{FF2B5EF4-FFF2-40B4-BE49-F238E27FC236}">
                <a16:creationId xmlns:a16="http://schemas.microsoft.com/office/drawing/2014/main" id="{B9027F40-72F4-4830-8081-AE9C45B1ECBF}"/>
              </a:ext>
            </a:extLst>
          </p:cNvPr>
          <p:cNvSpPr>
            <a:spLocks noGrp="1"/>
          </p:cNvSpPr>
          <p:nvPr>
            <p:ph type="sldNum" sz="quarter" idx="12"/>
          </p:nvPr>
        </p:nvSpPr>
        <p:spPr/>
        <p:txBody>
          <a:bodyPr/>
          <a:lstStyle/>
          <a:p>
            <a:fld id="{6834AF15-0ADC-9043-BED0-60F450528572}" type="slidenum">
              <a:rPr lang="en-US" smtClean="0"/>
              <a:t>139</a:t>
            </a:fld>
            <a:endParaRPr lang="en-US"/>
          </a:p>
        </p:txBody>
      </p:sp>
      <p:pic>
        <p:nvPicPr>
          <p:cNvPr id="7" name="Imagem 6" descr="Resultado de imagem para cobertura para piscina aquecida">
            <a:extLst>
              <a:ext uri="{FF2B5EF4-FFF2-40B4-BE49-F238E27FC236}">
                <a16:creationId xmlns:a16="http://schemas.microsoft.com/office/drawing/2014/main" id="{D6839B52-007F-43A4-B4BD-17EAA41314B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9760" y="3015333"/>
            <a:ext cx="3718560" cy="2735227"/>
          </a:xfrm>
          <a:prstGeom prst="rect">
            <a:avLst/>
          </a:prstGeom>
          <a:noFill/>
          <a:ln>
            <a:noFill/>
          </a:ln>
        </p:spPr>
      </p:pic>
      <p:sp>
        <p:nvSpPr>
          <p:cNvPr id="6" name="Retângulo 5">
            <a:extLst>
              <a:ext uri="{FF2B5EF4-FFF2-40B4-BE49-F238E27FC236}">
                <a16:creationId xmlns:a16="http://schemas.microsoft.com/office/drawing/2014/main" id="{3178CEDF-C357-4676-B32C-6687A5485042}"/>
              </a:ext>
            </a:extLst>
          </p:cNvPr>
          <p:cNvSpPr/>
          <p:nvPr/>
        </p:nvSpPr>
        <p:spPr>
          <a:xfrm>
            <a:off x="1767840" y="136526"/>
            <a:ext cx="8178800" cy="1070871"/>
          </a:xfrm>
          <a:prstGeom prst="rect">
            <a:avLst/>
          </a:prstGeom>
        </p:spPr>
        <p:txBody>
          <a:bodyPr wrap="square">
            <a:spAutoFit/>
          </a:bodyPr>
          <a:lstStyle/>
          <a:p>
            <a:pPr>
              <a:lnSpc>
                <a:spcPct val="107000"/>
              </a:lnSpc>
              <a:spcAft>
                <a:spcPts val="800"/>
              </a:spcAft>
            </a:pPr>
            <a:r>
              <a:rPr lang="pt-BR" b="1" dirty="0">
                <a:latin typeface="Calibri" panose="020F0502020204030204" pitchFamily="34" charset="0"/>
                <a:ea typeface="Calibri" panose="020F0502020204030204" pitchFamily="34" charset="0"/>
                <a:cs typeface="Times New Roman" panose="02020603050405020304" pitchFamily="18" charset="0"/>
              </a:rPr>
              <a:t>Caso prático 1.</a:t>
            </a:r>
            <a:endParaRPr lang="pt-B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Em uma piscina municipal de 25x2,50x1,30 é aquecida a 28 °C. Esta piscina encontra-se coberta por uma cobertura de vidro retangular de 30x16,5x2,5. </a:t>
            </a:r>
          </a:p>
        </p:txBody>
      </p:sp>
      <p:sp>
        <p:nvSpPr>
          <p:cNvPr id="8" name="Retângulo 7">
            <a:extLst>
              <a:ext uri="{FF2B5EF4-FFF2-40B4-BE49-F238E27FC236}">
                <a16:creationId xmlns:a16="http://schemas.microsoft.com/office/drawing/2014/main" id="{50FB71AD-BF75-4D6B-9DB3-B0CA35690335}"/>
              </a:ext>
            </a:extLst>
          </p:cNvPr>
          <p:cNvSpPr/>
          <p:nvPr/>
        </p:nvSpPr>
        <p:spPr>
          <a:xfrm>
            <a:off x="1727200" y="1351737"/>
            <a:ext cx="8737600" cy="1663597"/>
          </a:xfrm>
          <a:prstGeom prst="rect">
            <a:avLst/>
          </a:prstGeom>
        </p:spPr>
        <p:txBody>
          <a:bodyPr wrap="square">
            <a:spAutoFit/>
          </a:bodyPr>
          <a:lstStyle/>
          <a:p>
            <a:pPr>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Durante uma operação de manutenção do piso foi utilizando um agente </a:t>
            </a:r>
            <a:r>
              <a:rPr lang="pt-BR" dirty="0" err="1">
                <a:latin typeface="Calibri" panose="020F0502020204030204" pitchFamily="34" charset="0"/>
                <a:ea typeface="Calibri" panose="020F0502020204030204" pitchFamily="34" charset="0"/>
                <a:cs typeface="Times New Roman" panose="02020603050405020304" pitchFamily="18" charset="0"/>
              </a:rPr>
              <a:t>desergordurante</a:t>
            </a:r>
            <a:r>
              <a:rPr lang="pt-BR" dirty="0">
                <a:latin typeface="Calibri" panose="020F0502020204030204" pitchFamily="34" charset="0"/>
                <a:ea typeface="Calibri" panose="020F0502020204030204" pitchFamily="34" charset="0"/>
                <a:cs typeface="Times New Roman" panose="02020603050405020304" pitchFamily="18" charset="0"/>
              </a:rPr>
              <a:t> contento do </a:t>
            </a:r>
            <a:r>
              <a:rPr lang="pt-BR" dirty="0" err="1">
                <a:latin typeface="Calibri" panose="020F0502020204030204" pitchFamily="34" charset="0"/>
                <a:ea typeface="Calibri" panose="020F0502020204030204" pitchFamily="34" charset="0"/>
                <a:cs typeface="Times New Roman" panose="02020603050405020304" pitchFamily="18" charset="0"/>
              </a:rPr>
              <a:t>tetracloroetileno</a:t>
            </a:r>
            <a:r>
              <a:rPr lang="pt-BR" dirty="0">
                <a:latin typeface="Calibri" panose="020F0502020204030204" pitchFamily="34" charset="0"/>
                <a:ea typeface="Calibri" panose="020F0502020204030204" pitchFamily="34" charset="0"/>
                <a:cs typeface="Times New Roman" panose="02020603050405020304" pitchFamily="18" charset="0"/>
              </a:rPr>
              <a:t>.  Acidentalmente uma bombona 20 litros foi derrubada dentro da piscina </a:t>
            </a:r>
          </a:p>
          <a:p>
            <a:pPr marL="342900" indent="-342900">
              <a:lnSpc>
                <a:spcPct val="107000"/>
              </a:lnSpc>
              <a:buFont typeface="+mj-lt"/>
              <a:buAutoNum type="alphaLcParenR"/>
            </a:pPr>
            <a:r>
              <a:rPr lang="pt-BR" dirty="0">
                <a:highlight>
                  <a:srgbClr val="FFFF00"/>
                </a:highlight>
                <a:latin typeface="Calibri" panose="020F0502020204030204" pitchFamily="34" charset="0"/>
                <a:ea typeface="Calibri" panose="020F0502020204030204" pitchFamily="34" charset="0"/>
                <a:cs typeface="Times New Roman" panose="02020603050405020304" pitchFamily="18" charset="0"/>
              </a:rPr>
              <a:t>Qual a fração molar do </a:t>
            </a:r>
            <a:r>
              <a:rPr lang="pt-BR" dirty="0" err="1">
                <a:highlight>
                  <a:srgbClr val="FFFF00"/>
                </a:highlight>
                <a:latin typeface="Calibri" panose="020F0502020204030204" pitchFamily="34" charset="0"/>
                <a:ea typeface="Calibri" panose="020F0502020204030204" pitchFamily="34" charset="0"/>
                <a:cs typeface="Times New Roman" panose="02020603050405020304" pitchFamily="18" charset="0"/>
              </a:rPr>
              <a:t>tectracloroetileno</a:t>
            </a:r>
            <a:r>
              <a:rPr lang="pt-BR" dirty="0">
                <a:highlight>
                  <a:srgbClr val="FFFF00"/>
                </a:highlight>
                <a:latin typeface="Calibri" panose="020F0502020204030204" pitchFamily="34" charset="0"/>
                <a:ea typeface="Calibri" panose="020F0502020204030204" pitchFamily="34" charset="0"/>
                <a:cs typeface="Times New Roman" panose="02020603050405020304" pitchFamily="18" charset="0"/>
              </a:rPr>
              <a:t> na piscina </a:t>
            </a:r>
            <a:r>
              <a:rPr lang="pt-BR" dirty="0">
                <a:latin typeface="Calibri" panose="020F0502020204030204" pitchFamily="34" charset="0"/>
                <a:ea typeface="Calibri" panose="020F0502020204030204" pitchFamily="34" charset="0"/>
                <a:cs typeface="Times New Roman" panose="02020603050405020304" pitchFamily="18" charset="0"/>
              </a:rPr>
              <a:t>e </a:t>
            </a:r>
            <a:r>
              <a:rPr lang="pt-BR" dirty="0">
                <a:highlight>
                  <a:srgbClr val="00FFFF"/>
                </a:highlight>
                <a:latin typeface="Calibri" panose="020F0502020204030204" pitchFamily="34" charset="0"/>
                <a:ea typeface="Calibri" panose="020F0502020204030204" pitchFamily="34" charset="0"/>
                <a:cs typeface="Times New Roman" panose="02020603050405020304" pitchFamily="18" charset="0"/>
              </a:rPr>
              <a:t>no ar que envolve a piscina</a:t>
            </a:r>
            <a:r>
              <a:rPr lang="pt-BR" dirty="0">
                <a:latin typeface="Calibri" panose="020F0502020204030204" pitchFamily="34" charset="0"/>
                <a:ea typeface="Calibri" panose="020F0502020204030204" pitchFamily="34" charset="0"/>
                <a:cs typeface="Times New Roman" panose="02020603050405020304" pitchFamily="18" charset="0"/>
              </a:rPr>
              <a:t>?</a:t>
            </a:r>
          </a:p>
          <a:p>
            <a:pPr marL="457200">
              <a:lnSpc>
                <a:spcPct val="107000"/>
              </a:lnSpc>
            </a:pPr>
            <a:endParaRPr lang="pt-BR"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tângulo 9">
            <a:extLst>
              <a:ext uri="{FF2B5EF4-FFF2-40B4-BE49-F238E27FC236}">
                <a16:creationId xmlns:a16="http://schemas.microsoft.com/office/drawing/2014/main" id="{B2F6F253-0031-4FE0-B797-B98A3A162FD1}"/>
              </a:ext>
            </a:extLst>
          </p:cNvPr>
          <p:cNvSpPr/>
          <p:nvPr/>
        </p:nvSpPr>
        <p:spPr>
          <a:xfrm>
            <a:off x="5969535" y="2977682"/>
            <a:ext cx="5949749" cy="3416320"/>
          </a:xfrm>
          <a:prstGeom prst="rect">
            <a:avLst/>
          </a:prstGeom>
        </p:spPr>
        <p:txBody>
          <a:bodyPr wrap="square">
            <a:spAutoFit/>
          </a:bodyPr>
          <a:lstStyle/>
          <a:p>
            <a:r>
              <a:rPr lang="pt-BR" dirty="0"/>
              <a:t>c) Caso um peixe esteja nadando na piscina qual será a quantidade de </a:t>
            </a:r>
            <a:r>
              <a:rPr lang="pt-BR" dirty="0" err="1"/>
              <a:t>tetracloroetileno</a:t>
            </a:r>
            <a:r>
              <a:rPr lang="pt-BR" dirty="0"/>
              <a:t> que este irá acumular no seu tecido adiposo em resultado da exposição ao </a:t>
            </a:r>
            <a:r>
              <a:rPr lang="pt-BR" dirty="0" err="1"/>
              <a:t>tetracloroetileno</a:t>
            </a:r>
            <a:r>
              <a:rPr lang="pt-BR" dirty="0"/>
              <a:t> presente na água na piscina. 					</a:t>
            </a:r>
          </a:p>
          <a:p>
            <a:r>
              <a:rPr lang="pt-BR" dirty="0"/>
              <a:t>Considere que não existem limitações </a:t>
            </a:r>
            <a:r>
              <a:rPr lang="pt-BR" dirty="0" err="1"/>
              <a:t>difusionais</a:t>
            </a:r>
            <a:r>
              <a:rPr lang="pt-BR" dirty="0"/>
              <a:t> entre a água e o tecido adiposo do peixe e considere que o sistema água-tecido adiposo atingiu o </a:t>
            </a:r>
            <a:r>
              <a:rPr lang="pt-BR" dirty="0" err="1"/>
              <a:t>equilibrio</a:t>
            </a:r>
            <a:r>
              <a:rPr lang="pt-BR" dirty="0"/>
              <a:t>					</a:t>
            </a:r>
          </a:p>
          <a:p>
            <a:r>
              <a:rPr lang="pt-BR" dirty="0"/>
              <a:t>Considere que a massa do peixe é igual a 5 Kg. Log </a:t>
            </a:r>
            <a:r>
              <a:rPr lang="pt-BR" dirty="0" err="1"/>
              <a:t>Kow</a:t>
            </a:r>
            <a:r>
              <a:rPr lang="pt-BR" dirty="0"/>
              <a:t> (</a:t>
            </a:r>
            <a:r>
              <a:rPr lang="pt-BR" dirty="0" err="1"/>
              <a:t>cloroetileno</a:t>
            </a:r>
            <a:r>
              <a:rPr lang="pt-BR" dirty="0"/>
              <a:t>) = 3,40					</a:t>
            </a:r>
          </a:p>
        </p:txBody>
      </p:sp>
    </p:spTree>
    <p:extLst>
      <p:ext uri="{BB962C8B-B14F-4D97-AF65-F5344CB8AC3E}">
        <p14:creationId xmlns:p14="http://schemas.microsoft.com/office/powerpoint/2010/main" val="3741740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Pedro Vidinha</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14</a:t>
            </a:fld>
            <a:endParaRPr lang="en-US" dirty="0"/>
          </a:p>
        </p:txBody>
      </p:sp>
      <p:sp>
        <p:nvSpPr>
          <p:cNvPr id="6" name="TextBox 5"/>
          <p:cNvSpPr txBox="1"/>
          <p:nvPr/>
        </p:nvSpPr>
        <p:spPr>
          <a:xfrm>
            <a:off x="2362200" y="1257300"/>
            <a:ext cx="7645400" cy="3340100"/>
          </a:xfrm>
          <a:prstGeom prst="rect">
            <a:avLst/>
          </a:prstGeom>
        </p:spPr>
        <p:txBody>
          <a:bodyPr vert="horz" wrap="none" lIns="91440" tIns="45720" rIns="91440" bIns="45720" rtlCol="0">
            <a:normAutofit/>
          </a:bodyPr>
          <a:lstStyle/>
          <a:p>
            <a:endParaRPr lang="en-US" sz="2000" dirty="0"/>
          </a:p>
        </p:txBody>
      </p:sp>
      <p:sp>
        <p:nvSpPr>
          <p:cNvPr id="7" name="TextBox 6"/>
          <p:cNvSpPr txBox="1"/>
          <p:nvPr/>
        </p:nvSpPr>
        <p:spPr>
          <a:xfrm>
            <a:off x="3864445" y="2311400"/>
            <a:ext cx="4932775" cy="2429933"/>
          </a:xfrm>
          <a:prstGeom prst="rect">
            <a:avLst/>
          </a:prstGeom>
          <a:solidFill>
            <a:srgbClr val="457EC3">
              <a:alpha val="20000"/>
            </a:srgbClr>
          </a:solidFill>
        </p:spPr>
        <p:txBody>
          <a:bodyPr vert="horz" wrap="none" lIns="91440" tIns="45720" rIns="91440" bIns="45720" rtlCol="0" anchor="ctr" anchorCtr="1">
            <a:normAutofit/>
          </a:bodyPr>
          <a:lstStyle/>
          <a:p>
            <a:pPr algn="ctr"/>
            <a:r>
              <a:rPr lang="pt-BR" sz="3200" b="1" dirty="0">
                <a:cs typeface="Arial" pitchFamily="34" charset="0"/>
              </a:rPr>
              <a:t>Equilíbrio</a:t>
            </a:r>
            <a:br>
              <a:rPr lang="pt-BR" sz="3200" b="1" dirty="0">
                <a:cs typeface="Arial" pitchFamily="34" charset="0"/>
              </a:rPr>
            </a:br>
            <a:r>
              <a:rPr lang="pt-BR" sz="3200" b="1" dirty="0">
                <a:cs typeface="Arial" pitchFamily="34" charset="0"/>
              </a:rPr>
              <a:t>de</a:t>
            </a:r>
          </a:p>
          <a:p>
            <a:pPr algn="ctr"/>
            <a:r>
              <a:rPr lang="pt-BR" sz="3200" b="1" dirty="0">
                <a:cs typeface="Arial" pitchFamily="34" charset="0"/>
              </a:rPr>
              <a:t>Partição</a:t>
            </a:r>
          </a:p>
        </p:txBody>
      </p:sp>
    </p:spTree>
    <p:extLst>
      <p:ext uri="{BB962C8B-B14F-4D97-AF65-F5344CB8AC3E}">
        <p14:creationId xmlns:p14="http://schemas.microsoft.com/office/powerpoint/2010/main" val="118589798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82EE0B1D-A6F9-4319-A074-E4192F639A6A}"/>
              </a:ext>
            </a:extLst>
          </p:cNvPr>
          <p:cNvGraphicFramePr>
            <a:graphicFrameLocks noGrp="1"/>
          </p:cNvGraphicFramePr>
          <p:nvPr/>
        </p:nvGraphicFramePr>
        <p:xfrm>
          <a:off x="1930400" y="476407"/>
          <a:ext cx="3223260" cy="1200150"/>
        </p:xfrm>
        <a:graphic>
          <a:graphicData uri="http://schemas.openxmlformats.org/drawingml/2006/table">
            <a:tbl>
              <a:tblPr firstRow="1" firstCol="1" bandRow="1">
                <a:tableStyleId>{5C22544A-7EE6-4342-B048-85BDC9FD1C3A}</a:tableStyleId>
              </a:tblPr>
              <a:tblGrid>
                <a:gridCol w="1601462">
                  <a:extLst>
                    <a:ext uri="{9D8B030D-6E8A-4147-A177-3AD203B41FA5}">
                      <a16:colId xmlns:a16="http://schemas.microsoft.com/office/drawing/2014/main" val="2674415985"/>
                    </a:ext>
                  </a:extLst>
                </a:gridCol>
                <a:gridCol w="1621798">
                  <a:extLst>
                    <a:ext uri="{9D8B030D-6E8A-4147-A177-3AD203B41FA5}">
                      <a16:colId xmlns:a16="http://schemas.microsoft.com/office/drawing/2014/main" val="474291045"/>
                    </a:ext>
                  </a:extLst>
                </a:gridCol>
              </a:tblGrid>
              <a:tr h="0">
                <a:tc>
                  <a:txBody>
                    <a:bodyPr/>
                    <a:lstStyle/>
                    <a:p>
                      <a:pPr marL="457200" algn="ctr">
                        <a:lnSpc>
                          <a:spcPct val="107000"/>
                        </a:lnSpc>
                        <a:spcAft>
                          <a:spcPts val="0"/>
                        </a:spcAft>
                      </a:pPr>
                      <a:r>
                        <a:rPr lang="pt-BR" sz="1100">
                          <a:effectLst/>
                        </a:rPr>
                        <a:t>T °C</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a:effectLst/>
                        </a:rPr>
                        <a:t>P* (mmHg)</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5227689"/>
                  </a:ext>
                </a:extLst>
              </a:tr>
              <a:tr h="0">
                <a:tc>
                  <a:txBody>
                    <a:bodyPr/>
                    <a:lstStyle/>
                    <a:p>
                      <a:pPr marL="457200" algn="ctr">
                        <a:lnSpc>
                          <a:spcPct val="107000"/>
                        </a:lnSpc>
                        <a:spcAft>
                          <a:spcPts val="0"/>
                        </a:spcAft>
                      </a:pPr>
                      <a:r>
                        <a:rPr lang="pt-BR" sz="1100">
                          <a:effectLst/>
                        </a:rPr>
                        <a:t>-20,6 s</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a:effectLst/>
                        </a:rPr>
                        <a:t>1</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84333043"/>
                  </a:ext>
                </a:extLst>
              </a:tr>
              <a:tr h="0">
                <a:tc>
                  <a:txBody>
                    <a:bodyPr/>
                    <a:lstStyle/>
                    <a:p>
                      <a:pPr marL="457200" algn="ctr">
                        <a:lnSpc>
                          <a:spcPct val="107000"/>
                        </a:lnSpc>
                        <a:spcAft>
                          <a:spcPts val="0"/>
                        </a:spcAft>
                      </a:pPr>
                      <a:r>
                        <a:rPr lang="pt-BR" sz="1100">
                          <a:effectLst/>
                        </a:rPr>
                        <a:t>13,8</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a:effectLst/>
                        </a:rPr>
                        <a:t>10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0847847"/>
                  </a:ext>
                </a:extLst>
              </a:tr>
              <a:tr h="0">
                <a:tc>
                  <a:txBody>
                    <a:bodyPr/>
                    <a:lstStyle/>
                    <a:p>
                      <a:pPr marL="457200" algn="ctr">
                        <a:lnSpc>
                          <a:spcPct val="107000"/>
                        </a:lnSpc>
                        <a:spcAft>
                          <a:spcPts val="0"/>
                        </a:spcAft>
                      </a:pPr>
                      <a:r>
                        <a:rPr lang="pt-BR" sz="1100">
                          <a:effectLst/>
                        </a:rPr>
                        <a:t>40,1</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a:effectLst/>
                        </a:rPr>
                        <a:t>40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4436956"/>
                  </a:ext>
                </a:extLst>
              </a:tr>
              <a:tr h="0">
                <a:tc>
                  <a:txBody>
                    <a:bodyPr/>
                    <a:lstStyle/>
                    <a:p>
                      <a:pPr marL="457200" algn="ctr">
                        <a:lnSpc>
                          <a:spcPct val="107000"/>
                        </a:lnSpc>
                        <a:spcAft>
                          <a:spcPts val="0"/>
                        </a:spcAft>
                      </a:pPr>
                      <a:r>
                        <a:rPr lang="pt-BR" sz="1100">
                          <a:effectLst/>
                        </a:rPr>
                        <a:t>61,3</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a:effectLst/>
                        </a:rPr>
                        <a:t>100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7150844"/>
                  </a:ext>
                </a:extLst>
              </a:tr>
              <a:tr h="0">
                <a:tc>
                  <a:txBody>
                    <a:bodyPr/>
                    <a:lstStyle/>
                    <a:p>
                      <a:pPr marL="457200" algn="ctr">
                        <a:lnSpc>
                          <a:spcPct val="107000"/>
                        </a:lnSpc>
                        <a:spcAft>
                          <a:spcPts val="0"/>
                        </a:spcAft>
                      </a:pPr>
                      <a:r>
                        <a:rPr lang="pt-BR" sz="1100">
                          <a:effectLst/>
                        </a:rPr>
                        <a:t>100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dirty="0">
                          <a:effectLst/>
                        </a:rPr>
                        <a:t>400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3269184"/>
                  </a:ext>
                </a:extLst>
              </a:tr>
              <a:tr h="0">
                <a:tc>
                  <a:txBody>
                    <a:bodyPr/>
                    <a:lstStyle/>
                    <a:p>
                      <a:pPr marL="457200" algn="ctr">
                        <a:lnSpc>
                          <a:spcPct val="107000"/>
                        </a:lnSpc>
                        <a:spcAft>
                          <a:spcPts val="0"/>
                        </a:spcAft>
                      </a:pPr>
                      <a:r>
                        <a:rPr lang="pt-BR" sz="1100">
                          <a:effectLst/>
                        </a:rPr>
                        <a:t>120,8</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dirty="0">
                          <a:effectLst/>
                        </a:rPr>
                        <a:t>760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6910160"/>
                  </a:ext>
                </a:extLst>
              </a:tr>
            </a:tbl>
          </a:graphicData>
        </a:graphic>
      </p:graphicFrame>
      <p:pic>
        <p:nvPicPr>
          <p:cNvPr id="3" name="Picture 3" descr="Resultado de imagem para tetracloroetileno">
            <a:extLst>
              <a:ext uri="{FF2B5EF4-FFF2-40B4-BE49-F238E27FC236}">
                <a16:creationId xmlns:a16="http://schemas.microsoft.com/office/drawing/2014/main" id="{83466980-B06E-48A6-8E61-00F315B3E9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863" y="476408"/>
            <a:ext cx="1222058" cy="122205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ela 3">
            <a:extLst>
              <a:ext uri="{FF2B5EF4-FFF2-40B4-BE49-F238E27FC236}">
                <a16:creationId xmlns:a16="http://schemas.microsoft.com/office/drawing/2014/main" id="{ECF2B486-99D5-44FA-8EDF-E21F0C191643}"/>
              </a:ext>
            </a:extLst>
          </p:cNvPr>
          <p:cNvGraphicFramePr>
            <a:graphicFrameLocks noGrp="1"/>
          </p:cNvGraphicFramePr>
          <p:nvPr/>
        </p:nvGraphicFramePr>
        <p:xfrm>
          <a:off x="6705600" y="476408"/>
          <a:ext cx="1645920" cy="1222060"/>
        </p:xfrm>
        <a:graphic>
          <a:graphicData uri="http://schemas.openxmlformats.org/drawingml/2006/table">
            <a:tbl>
              <a:tblPr firstRow="1" firstCol="1" bandRow="1">
                <a:tableStyleId>{5C22544A-7EE6-4342-B048-85BDC9FD1C3A}</a:tableStyleId>
              </a:tblPr>
              <a:tblGrid>
                <a:gridCol w="822960">
                  <a:extLst>
                    <a:ext uri="{9D8B030D-6E8A-4147-A177-3AD203B41FA5}">
                      <a16:colId xmlns:a16="http://schemas.microsoft.com/office/drawing/2014/main" val="3347298196"/>
                    </a:ext>
                  </a:extLst>
                </a:gridCol>
                <a:gridCol w="822960">
                  <a:extLst>
                    <a:ext uri="{9D8B030D-6E8A-4147-A177-3AD203B41FA5}">
                      <a16:colId xmlns:a16="http://schemas.microsoft.com/office/drawing/2014/main" val="1459215235"/>
                    </a:ext>
                  </a:extLst>
                </a:gridCol>
              </a:tblGrid>
              <a:tr h="305515">
                <a:tc>
                  <a:txBody>
                    <a:bodyPr/>
                    <a:lstStyle/>
                    <a:p>
                      <a:pPr algn="ctr">
                        <a:lnSpc>
                          <a:spcPct val="107000"/>
                        </a:lnSpc>
                        <a:spcAft>
                          <a:spcPts val="0"/>
                        </a:spcAft>
                      </a:pPr>
                      <a:r>
                        <a:rPr lang="pt-BR" sz="1100">
                          <a:effectLst/>
                        </a:rPr>
                        <a:t>T °C</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100">
                          <a:effectLst/>
                        </a:rPr>
                        <a:t>C</a:t>
                      </a:r>
                      <a:r>
                        <a:rPr lang="pt-BR" sz="1100" baseline="-25000">
                          <a:effectLst/>
                        </a:rPr>
                        <a:t>w</a:t>
                      </a:r>
                      <a:r>
                        <a:rPr lang="pt-BR" sz="1100">
                          <a:effectLst/>
                        </a:rPr>
                        <a:t>(sat)</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7661706"/>
                  </a:ext>
                </a:extLst>
              </a:tr>
              <a:tr h="305515">
                <a:tc>
                  <a:txBody>
                    <a:bodyPr/>
                    <a:lstStyle/>
                    <a:p>
                      <a:pPr algn="ctr">
                        <a:lnSpc>
                          <a:spcPct val="107000"/>
                        </a:lnSpc>
                        <a:spcAft>
                          <a:spcPts val="0"/>
                        </a:spcAft>
                      </a:pPr>
                      <a:r>
                        <a:rPr lang="pt-BR" sz="1100">
                          <a:effectLst/>
                        </a:rPr>
                        <a:t>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100">
                          <a:effectLst/>
                        </a:rPr>
                        <a:t>0,24</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4964954"/>
                  </a:ext>
                </a:extLst>
              </a:tr>
              <a:tr h="305515">
                <a:tc>
                  <a:txBody>
                    <a:bodyPr/>
                    <a:lstStyle/>
                    <a:p>
                      <a:pPr algn="ctr">
                        <a:lnSpc>
                          <a:spcPct val="107000"/>
                        </a:lnSpc>
                        <a:spcAft>
                          <a:spcPts val="0"/>
                        </a:spcAft>
                      </a:pPr>
                      <a:r>
                        <a:rPr lang="pt-BR" sz="1100">
                          <a:effectLst/>
                        </a:rPr>
                        <a:t>20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100">
                          <a:effectLst/>
                        </a:rPr>
                        <a:t>0,225</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2977229"/>
                  </a:ext>
                </a:extLst>
              </a:tr>
              <a:tr h="305515">
                <a:tc>
                  <a:txBody>
                    <a:bodyPr/>
                    <a:lstStyle/>
                    <a:p>
                      <a:pPr algn="ctr">
                        <a:lnSpc>
                          <a:spcPct val="107000"/>
                        </a:lnSpc>
                        <a:spcAft>
                          <a:spcPts val="0"/>
                        </a:spcAft>
                      </a:pPr>
                      <a:r>
                        <a:rPr lang="pt-BR" sz="1100">
                          <a:effectLst/>
                        </a:rPr>
                        <a:t>80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100" dirty="0">
                          <a:effectLst/>
                        </a:rPr>
                        <a:t>0,2</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9206318"/>
                  </a:ext>
                </a:extLst>
              </a:tr>
            </a:tbl>
          </a:graphicData>
        </a:graphic>
      </p:graphicFrame>
      <p:graphicFrame>
        <p:nvGraphicFramePr>
          <p:cNvPr id="5" name="Tabela 4">
            <a:extLst>
              <a:ext uri="{FF2B5EF4-FFF2-40B4-BE49-F238E27FC236}">
                <a16:creationId xmlns:a16="http://schemas.microsoft.com/office/drawing/2014/main" id="{55068B19-9B59-4B86-A5B2-DAA6403F678D}"/>
              </a:ext>
            </a:extLst>
          </p:cNvPr>
          <p:cNvGraphicFramePr>
            <a:graphicFrameLocks noGrp="1"/>
          </p:cNvGraphicFramePr>
          <p:nvPr/>
        </p:nvGraphicFramePr>
        <p:xfrm>
          <a:off x="1930400" y="1874360"/>
          <a:ext cx="1981200" cy="1031400"/>
        </p:xfrm>
        <a:graphic>
          <a:graphicData uri="http://schemas.openxmlformats.org/drawingml/2006/table">
            <a:tbl>
              <a:tblPr firstRow="1" firstCol="1" bandRow="1">
                <a:tableStyleId>{5C22544A-7EE6-4342-B048-85BDC9FD1C3A}</a:tableStyleId>
              </a:tblPr>
              <a:tblGrid>
                <a:gridCol w="937999">
                  <a:extLst>
                    <a:ext uri="{9D8B030D-6E8A-4147-A177-3AD203B41FA5}">
                      <a16:colId xmlns:a16="http://schemas.microsoft.com/office/drawing/2014/main" val="290133531"/>
                    </a:ext>
                  </a:extLst>
                </a:gridCol>
                <a:gridCol w="1043201">
                  <a:extLst>
                    <a:ext uri="{9D8B030D-6E8A-4147-A177-3AD203B41FA5}">
                      <a16:colId xmlns:a16="http://schemas.microsoft.com/office/drawing/2014/main" val="633930676"/>
                    </a:ext>
                  </a:extLst>
                </a:gridCol>
              </a:tblGrid>
              <a:tr h="257850">
                <a:tc>
                  <a:txBody>
                    <a:bodyPr/>
                    <a:lstStyle/>
                    <a:p>
                      <a:pPr algn="l">
                        <a:lnSpc>
                          <a:spcPct val="107000"/>
                        </a:lnSpc>
                        <a:spcAft>
                          <a:spcPts val="0"/>
                        </a:spcAft>
                      </a:pPr>
                      <a:r>
                        <a:rPr lang="pt-BR" sz="1100">
                          <a:effectLst/>
                        </a:rPr>
                        <a:t>MW</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pt-BR" sz="1100">
                          <a:effectLst/>
                        </a:rPr>
                        <a:t>165,8 gmol</a:t>
                      </a:r>
                      <a:r>
                        <a:rPr lang="pt-BR" sz="1100" baseline="30000">
                          <a:effectLst/>
                        </a:rPr>
                        <a:t>-1</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8695683"/>
                  </a:ext>
                </a:extLst>
              </a:tr>
              <a:tr h="257850">
                <a:tc>
                  <a:txBody>
                    <a:bodyPr/>
                    <a:lstStyle/>
                    <a:p>
                      <a:pPr algn="l">
                        <a:lnSpc>
                          <a:spcPct val="107000"/>
                        </a:lnSpc>
                        <a:spcAft>
                          <a:spcPts val="0"/>
                        </a:spcAft>
                      </a:pPr>
                      <a:r>
                        <a:rPr lang="pt-BR" sz="1100" dirty="0">
                          <a:effectLst/>
                        </a:rPr>
                        <a:t>Densidade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pt-BR" sz="1100">
                          <a:effectLst/>
                        </a:rPr>
                        <a:t>1,62 gcm</a:t>
                      </a:r>
                      <a:r>
                        <a:rPr lang="pt-BR" sz="1100" baseline="30000">
                          <a:effectLst/>
                        </a:rPr>
                        <a:t>-3</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8069938"/>
                  </a:ext>
                </a:extLst>
              </a:tr>
              <a:tr h="257850">
                <a:tc>
                  <a:txBody>
                    <a:bodyPr/>
                    <a:lstStyle/>
                    <a:p>
                      <a:pPr algn="l">
                        <a:lnSpc>
                          <a:spcPct val="107000"/>
                        </a:lnSpc>
                        <a:spcAft>
                          <a:spcPts val="0"/>
                        </a:spcAft>
                      </a:pPr>
                      <a:r>
                        <a:rPr lang="pt-BR" sz="1100">
                          <a:effectLst/>
                        </a:rPr>
                        <a:t>Tfusão </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pt-BR" sz="1100">
                          <a:effectLst/>
                        </a:rPr>
                        <a:t>-19°C</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4145053"/>
                  </a:ext>
                </a:extLst>
              </a:tr>
              <a:tr h="257850">
                <a:tc>
                  <a:txBody>
                    <a:bodyPr/>
                    <a:lstStyle/>
                    <a:p>
                      <a:pPr algn="l">
                        <a:lnSpc>
                          <a:spcPct val="107000"/>
                        </a:lnSpc>
                        <a:spcAft>
                          <a:spcPts val="0"/>
                        </a:spcAft>
                      </a:pPr>
                      <a:r>
                        <a:rPr lang="pt-BR" sz="1100">
                          <a:effectLst/>
                        </a:rPr>
                        <a:t>Tebulição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pt-BR" sz="1100" dirty="0">
                          <a:effectLst/>
                        </a:rPr>
                        <a:t>120,8 °C</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1289124"/>
                  </a:ext>
                </a:extLst>
              </a:tr>
            </a:tbl>
          </a:graphicData>
        </a:graphic>
      </p:graphicFrame>
      <p:graphicFrame>
        <p:nvGraphicFramePr>
          <p:cNvPr id="6" name="Tabela 5">
            <a:extLst>
              <a:ext uri="{FF2B5EF4-FFF2-40B4-BE49-F238E27FC236}">
                <a16:creationId xmlns:a16="http://schemas.microsoft.com/office/drawing/2014/main" id="{9AE2E7AE-6F72-4979-A8F6-59E4AB0F0682}"/>
              </a:ext>
            </a:extLst>
          </p:cNvPr>
          <p:cNvGraphicFramePr>
            <a:graphicFrameLocks noGrp="1"/>
          </p:cNvGraphicFramePr>
          <p:nvPr/>
        </p:nvGraphicFramePr>
        <p:xfrm>
          <a:off x="4772660" y="2390060"/>
          <a:ext cx="3073400" cy="762000"/>
        </p:xfrm>
        <a:graphic>
          <a:graphicData uri="http://schemas.openxmlformats.org/drawingml/2006/table">
            <a:tbl>
              <a:tblPr>
                <a:tableStyleId>{5C22544A-7EE6-4342-B048-85BDC9FD1C3A}</a:tableStyleId>
              </a:tblPr>
              <a:tblGrid>
                <a:gridCol w="1638300">
                  <a:extLst>
                    <a:ext uri="{9D8B030D-6E8A-4147-A177-3AD203B41FA5}">
                      <a16:colId xmlns:a16="http://schemas.microsoft.com/office/drawing/2014/main" val="1059123728"/>
                    </a:ext>
                  </a:extLst>
                </a:gridCol>
                <a:gridCol w="825500">
                  <a:extLst>
                    <a:ext uri="{9D8B030D-6E8A-4147-A177-3AD203B41FA5}">
                      <a16:colId xmlns:a16="http://schemas.microsoft.com/office/drawing/2014/main" val="2526606903"/>
                    </a:ext>
                  </a:extLst>
                </a:gridCol>
                <a:gridCol w="609600">
                  <a:extLst>
                    <a:ext uri="{9D8B030D-6E8A-4147-A177-3AD203B41FA5}">
                      <a16:colId xmlns:a16="http://schemas.microsoft.com/office/drawing/2014/main" val="2431800294"/>
                    </a:ext>
                  </a:extLst>
                </a:gridCol>
              </a:tblGrid>
              <a:tr h="190500">
                <a:tc>
                  <a:txBody>
                    <a:bodyPr/>
                    <a:lstStyle/>
                    <a:p>
                      <a:pPr algn="l" fontAlgn="ctr"/>
                      <a:r>
                        <a:rPr lang="pt-BR" sz="1100" u="none" strike="noStrike">
                          <a:effectLst/>
                        </a:rPr>
                        <a:t>MW</a:t>
                      </a:r>
                      <a:endParaRPr lang="pt-BR" sz="1100" b="1" i="0"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pt-BR" sz="1100" u="none" strike="noStrike">
                          <a:effectLst/>
                        </a:rPr>
                        <a:t>165,8</a:t>
                      </a:r>
                      <a:endParaRPr lang="pt-BR"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b"/>
                      <a:r>
                        <a:rPr lang="pt-BR" sz="1100" u="none" strike="noStrike">
                          <a:effectLst/>
                        </a:rPr>
                        <a:t>gmol-1</a:t>
                      </a:r>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5455627"/>
                  </a:ext>
                </a:extLst>
              </a:tr>
              <a:tr h="190500">
                <a:tc>
                  <a:txBody>
                    <a:bodyPr/>
                    <a:lstStyle/>
                    <a:p>
                      <a:pPr algn="l" fontAlgn="ctr"/>
                      <a:r>
                        <a:rPr lang="pt-BR" sz="1100" u="none" strike="noStrike">
                          <a:effectLst/>
                        </a:rPr>
                        <a:t>Densidade </a:t>
                      </a:r>
                      <a:endParaRPr lang="pt-BR" sz="1100" b="1" i="0"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pt-BR" sz="1100" u="none" strike="noStrike">
                          <a:effectLst/>
                        </a:rPr>
                        <a:t>1,62</a:t>
                      </a:r>
                      <a:endParaRPr lang="pt-BR"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b"/>
                      <a:r>
                        <a:rPr lang="pt-BR" sz="1100" u="none" strike="noStrike">
                          <a:effectLst/>
                        </a:rPr>
                        <a:t>gcm-3</a:t>
                      </a:r>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422382263"/>
                  </a:ext>
                </a:extLst>
              </a:tr>
              <a:tr h="190500">
                <a:tc>
                  <a:txBody>
                    <a:bodyPr/>
                    <a:lstStyle/>
                    <a:p>
                      <a:pPr algn="l" fontAlgn="ctr"/>
                      <a:r>
                        <a:rPr lang="pt-BR" sz="1100" u="none" strike="noStrike">
                          <a:effectLst/>
                        </a:rPr>
                        <a:t>Tfusão </a:t>
                      </a:r>
                      <a:endParaRPr lang="pt-BR" sz="1100" b="1" i="0"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pt-BR" sz="1100" u="none" strike="noStrike">
                          <a:effectLst/>
                        </a:rPr>
                        <a:t>-19</a:t>
                      </a:r>
                      <a:endParaRPr lang="pt-BR"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b"/>
                      <a:r>
                        <a:rPr lang="pt-BR" sz="1100" u="none" strike="noStrike">
                          <a:effectLst/>
                        </a:rPr>
                        <a:t>°C</a:t>
                      </a:r>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913286736"/>
                  </a:ext>
                </a:extLst>
              </a:tr>
              <a:tr h="190500">
                <a:tc>
                  <a:txBody>
                    <a:bodyPr/>
                    <a:lstStyle/>
                    <a:p>
                      <a:pPr algn="l" fontAlgn="ctr"/>
                      <a:r>
                        <a:rPr lang="pt-BR" sz="1100" u="none" strike="noStrike">
                          <a:effectLst/>
                        </a:rPr>
                        <a:t>Tebulição</a:t>
                      </a:r>
                      <a:endParaRPr lang="pt-BR" sz="1100" b="1" i="0"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pt-BR" sz="1100" u="none" strike="noStrike">
                          <a:effectLst/>
                        </a:rPr>
                        <a:t>120,8</a:t>
                      </a:r>
                      <a:endParaRPr lang="pt-BR"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b"/>
                      <a:r>
                        <a:rPr lang="pt-BR" sz="1100" u="none" strike="noStrike" dirty="0">
                          <a:effectLst/>
                        </a:rPr>
                        <a:t>°C</a:t>
                      </a:r>
                      <a:endParaRPr lang="pt-BR"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422404292"/>
                  </a:ext>
                </a:extLst>
              </a:tr>
            </a:tbl>
          </a:graphicData>
        </a:graphic>
      </p:graphicFrame>
      <p:graphicFrame>
        <p:nvGraphicFramePr>
          <p:cNvPr id="7" name="Tabela 6">
            <a:extLst>
              <a:ext uri="{FF2B5EF4-FFF2-40B4-BE49-F238E27FC236}">
                <a16:creationId xmlns:a16="http://schemas.microsoft.com/office/drawing/2014/main" id="{7D2ACDD5-12B5-45A7-BFA7-582FF6D33482}"/>
              </a:ext>
            </a:extLst>
          </p:cNvPr>
          <p:cNvGraphicFramePr>
            <a:graphicFrameLocks noGrp="1"/>
          </p:cNvGraphicFramePr>
          <p:nvPr/>
        </p:nvGraphicFramePr>
        <p:xfrm>
          <a:off x="2286000" y="4213225"/>
          <a:ext cx="2296160" cy="274320"/>
        </p:xfrm>
        <a:graphic>
          <a:graphicData uri="http://schemas.openxmlformats.org/drawingml/2006/table">
            <a:tbl>
              <a:tblPr>
                <a:tableStyleId>{B301B821-A1FF-4177-AEE7-76D212191A09}</a:tableStyleId>
              </a:tblPr>
              <a:tblGrid>
                <a:gridCol w="1102157">
                  <a:extLst>
                    <a:ext uri="{9D8B030D-6E8A-4147-A177-3AD203B41FA5}">
                      <a16:colId xmlns:a16="http://schemas.microsoft.com/office/drawing/2014/main" val="1381714570"/>
                    </a:ext>
                  </a:extLst>
                </a:gridCol>
                <a:gridCol w="1194003">
                  <a:extLst>
                    <a:ext uri="{9D8B030D-6E8A-4147-A177-3AD203B41FA5}">
                      <a16:colId xmlns:a16="http://schemas.microsoft.com/office/drawing/2014/main" val="3468132317"/>
                    </a:ext>
                  </a:extLst>
                </a:gridCol>
              </a:tblGrid>
              <a:tr h="184150">
                <a:tc>
                  <a:txBody>
                    <a:bodyPr/>
                    <a:lstStyle/>
                    <a:p>
                      <a:pPr algn="r" fontAlgn="b"/>
                      <a:r>
                        <a:rPr lang="pt-BR" sz="1800" u="none" strike="noStrike" dirty="0">
                          <a:effectLst/>
                          <a:highlight>
                            <a:srgbClr val="FFFF00"/>
                          </a:highlight>
                        </a:rPr>
                        <a:t>0,027326</a:t>
                      </a:r>
                      <a:endParaRPr lang="pt-BR" sz="1800" b="0" i="0" u="none" strike="noStrike" dirty="0">
                        <a:solidFill>
                          <a:srgbClr val="000000"/>
                        </a:solidFill>
                        <a:effectLst/>
                        <a:highlight>
                          <a:srgbClr val="FFFF00"/>
                        </a:highlight>
                        <a:latin typeface="Calibri" panose="020F0502020204030204" pitchFamily="34" charset="0"/>
                      </a:endParaRPr>
                    </a:p>
                  </a:txBody>
                  <a:tcPr marL="0" marR="0" marT="0" marB="0" anchor="b"/>
                </a:tc>
                <a:tc>
                  <a:txBody>
                    <a:bodyPr/>
                    <a:lstStyle/>
                    <a:p>
                      <a:pPr algn="l" fontAlgn="b"/>
                      <a:r>
                        <a:rPr lang="pt-BR" sz="1800" u="none" strike="noStrike" dirty="0" err="1">
                          <a:effectLst/>
                          <a:highlight>
                            <a:srgbClr val="FFFF00"/>
                          </a:highlight>
                        </a:rPr>
                        <a:t>atm</a:t>
                      </a:r>
                      <a:r>
                        <a:rPr lang="pt-BR" sz="1800" u="none" strike="noStrike" dirty="0">
                          <a:effectLst/>
                          <a:highlight>
                            <a:srgbClr val="FFFF00"/>
                          </a:highlight>
                        </a:rPr>
                        <a:t> </a:t>
                      </a:r>
                      <a:endParaRPr lang="pt-BR" sz="1800" b="0" i="0" u="none" strike="noStrike" dirty="0">
                        <a:solidFill>
                          <a:srgbClr val="000000"/>
                        </a:solidFill>
                        <a:effectLst/>
                        <a:highlight>
                          <a:srgbClr val="FFFF00"/>
                        </a:highlight>
                        <a:latin typeface="Calibri" panose="020F0502020204030204" pitchFamily="34" charset="0"/>
                      </a:endParaRPr>
                    </a:p>
                  </a:txBody>
                  <a:tcPr marL="0" marR="0" marT="0" marB="0" anchor="b"/>
                </a:tc>
                <a:extLst>
                  <a:ext uri="{0D108BD9-81ED-4DB2-BD59-A6C34878D82A}">
                    <a16:rowId xmlns:a16="http://schemas.microsoft.com/office/drawing/2014/main" val="321600502"/>
                  </a:ext>
                </a:extLst>
              </a:tr>
            </a:tbl>
          </a:graphicData>
        </a:graphic>
      </p:graphicFrame>
      <p:sp>
        <p:nvSpPr>
          <p:cNvPr id="8" name="CaixaDeTexto 7">
            <a:extLst>
              <a:ext uri="{FF2B5EF4-FFF2-40B4-BE49-F238E27FC236}">
                <a16:creationId xmlns:a16="http://schemas.microsoft.com/office/drawing/2014/main" id="{0AD4DC6F-7691-40E1-9BA5-E2470F43602C}"/>
              </a:ext>
            </a:extLst>
          </p:cNvPr>
          <p:cNvSpPr txBox="1"/>
          <p:nvPr/>
        </p:nvSpPr>
        <p:spPr>
          <a:xfrm>
            <a:off x="368616" y="4120634"/>
            <a:ext cx="1917384" cy="369332"/>
          </a:xfrm>
          <a:prstGeom prst="rect">
            <a:avLst/>
          </a:prstGeom>
          <a:noFill/>
        </p:spPr>
        <p:txBody>
          <a:bodyPr wrap="none" rtlCol="0">
            <a:spAutoFit/>
          </a:bodyPr>
          <a:lstStyle/>
          <a:p>
            <a:r>
              <a:rPr lang="pt-BR" dirty="0" err="1"/>
              <a:t>Pvapor</a:t>
            </a:r>
            <a:r>
              <a:rPr lang="pt-BR" dirty="0"/>
              <a:t> TCE (28 °C)</a:t>
            </a:r>
          </a:p>
        </p:txBody>
      </p:sp>
    </p:spTree>
    <p:extLst>
      <p:ext uri="{BB962C8B-B14F-4D97-AF65-F5344CB8AC3E}">
        <p14:creationId xmlns:p14="http://schemas.microsoft.com/office/powerpoint/2010/main" val="145592334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9E5C65B6-B091-490E-8092-A0263FFB0427}"/>
              </a:ext>
            </a:extLst>
          </p:cNvPr>
          <p:cNvGraphicFramePr>
            <a:graphicFrameLocks noGrp="1"/>
          </p:cNvGraphicFramePr>
          <p:nvPr>
            <p:extLst>
              <p:ext uri="{D42A27DB-BD31-4B8C-83A1-F6EECF244321}">
                <p14:modId xmlns:p14="http://schemas.microsoft.com/office/powerpoint/2010/main" val="1065906221"/>
              </p:ext>
            </p:extLst>
          </p:nvPr>
        </p:nvGraphicFramePr>
        <p:xfrm>
          <a:off x="1171074" y="609599"/>
          <a:ext cx="8694821" cy="5678900"/>
        </p:xfrm>
        <a:graphic>
          <a:graphicData uri="http://schemas.openxmlformats.org/drawingml/2006/table">
            <a:tbl>
              <a:tblPr>
                <a:tableStyleId>{5C22544A-7EE6-4342-B048-85BDC9FD1C3A}</a:tableStyleId>
              </a:tblPr>
              <a:tblGrid>
                <a:gridCol w="2639134">
                  <a:extLst>
                    <a:ext uri="{9D8B030D-6E8A-4147-A177-3AD203B41FA5}">
                      <a16:colId xmlns:a16="http://schemas.microsoft.com/office/drawing/2014/main" val="4087446879"/>
                    </a:ext>
                  </a:extLst>
                </a:gridCol>
                <a:gridCol w="1329796">
                  <a:extLst>
                    <a:ext uri="{9D8B030D-6E8A-4147-A177-3AD203B41FA5}">
                      <a16:colId xmlns:a16="http://schemas.microsoft.com/office/drawing/2014/main" val="3316063159"/>
                    </a:ext>
                  </a:extLst>
                </a:gridCol>
                <a:gridCol w="982003">
                  <a:extLst>
                    <a:ext uri="{9D8B030D-6E8A-4147-A177-3AD203B41FA5}">
                      <a16:colId xmlns:a16="http://schemas.microsoft.com/office/drawing/2014/main" val="3693023894"/>
                    </a:ext>
                  </a:extLst>
                </a:gridCol>
                <a:gridCol w="1861715">
                  <a:extLst>
                    <a:ext uri="{9D8B030D-6E8A-4147-A177-3AD203B41FA5}">
                      <a16:colId xmlns:a16="http://schemas.microsoft.com/office/drawing/2014/main" val="4145879359"/>
                    </a:ext>
                  </a:extLst>
                </a:gridCol>
                <a:gridCol w="900170">
                  <a:extLst>
                    <a:ext uri="{9D8B030D-6E8A-4147-A177-3AD203B41FA5}">
                      <a16:colId xmlns:a16="http://schemas.microsoft.com/office/drawing/2014/main" val="2623312395"/>
                    </a:ext>
                  </a:extLst>
                </a:gridCol>
                <a:gridCol w="982003">
                  <a:extLst>
                    <a:ext uri="{9D8B030D-6E8A-4147-A177-3AD203B41FA5}">
                      <a16:colId xmlns:a16="http://schemas.microsoft.com/office/drawing/2014/main" val="4243559641"/>
                    </a:ext>
                  </a:extLst>
                </a:gridCol>
              </a:tblGrid>
              <a:tr h="300003">
                <a:tc>
                  <a:txBody>
                    <a:bodyPr/>
                    <a:lstStyle/>
                    <a:p>
                      <a:pPr algn="ctr" fontAlgn="b"/>
                      <a:r>
                        <a:rPr lang="pt-BR" sz="1600" u="none" strike="noStrike">
                          <a:effectLst/>
                        </a:rPr>
                        <a:t>fr</a:t>
                      </a:r>
                      <a:endParaRPr lang="pt-BR" sz="16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pt-BR" sz="1600" u="none" strike="noStrike">
                          <a:effectLst/>
                        </a:rPr>
                        <a:t>0,929</a:t>
                      </a:r>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46495037"/>
                  </a:ext>
                </a:extLst>
              </a:tr>
              <a:tr h="300003">
                <a:tc>
                  <a:txBody>
                    <a:bodyPr/>
                    <a:lstStyle/>
                    <a:p>
                      <a:pPr algn="ctr" fontAlgn="b"/>
                      <a:r>
                        <a:rPr lang="pt-BR" sz="1600" u="none" strike="noStrike">
                          <a:effectLst/>
                        </a:rPr>
                        <a:t>ciw</a:t>
                      </a:r>
                      <a:endParaRPr lang="pt-BR" sz="16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pt-BR" sz="1600" u="none" strike="noStrike">
                          <a:effectLst/>
                        </a:rPr>
                        <a:t>0,37</a:t>
                      </a:r>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pt-BR" sz="1600" u="none" strike="noStrike">
                          <a:effectLst/>
                        </a:rPr>
                        <a:t>g/L</a:t>
                      </a:r>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178583688"/>
                  </a:ext>
                </a:extLst>
              </a:tr>
              <a:tr h="301687">
                <a:tc>
                  <a:txBody>
                    <a:bodyPr/>
                    <a:lstStyle/>
                    <a:p>
                      <a:pPr algn="ctr" fontAlgn="b"/>
                      <a:r>
                        <a:rPr lang="pt-BR" sz="1600" u="none" strike="noStrike">
                          <a:effectLst/>
                        </a:rPr>
                        <a:t>cia </a:t>
                      </a:r>
                      <a:endParaRPr lang="pt-BR" sz="16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pt-BR" sz="1600" u="none" strike="noStrike">
                          <a:effectLst/>
                        </a:rPr>
                        <a:t>0,002</a:t>
                      </a:r>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pt-BR" sz="1600" u="none" strike="noStrike">
                          <a:effectLst/>
                        </a:rPr>
                        <a:t>g/L</a:t>
                      </a:r>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8916804"/>
                  </a:ext>
                </a:extLst>
              </a:tr>
              <a:tr h="300003">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470762662"/>
                  </a:ext>
                </a:extLst>
              </a:tr>
              <a:tr h="884782">
                <a:tc gridSpan="6">
                  <a:txBody>
                    <a:bodyPr/>
                    <a:lstStyle/>
                    <a:p>
                      <a:pPr algn="l" fontAlgn="b"/>
                      <a:r>
                        <a:rPr lang="pt-BR" sz="1600" u="none" strike="noStrike" dirty="0">
                          <a:effectLst/>
                        </a:rPr>
                        <a:t>Caso um peixe esteja nadando na piscina qual será a quantidade de </a:t>
                      </a:r>
                      <a:r>
                        <a:rPr lang="pt-BR" sz="1600" u="none" strike="noStrike" dirty="0" err="1">
                          <a:effectLst/>
                        </a:rPr>
                        <a:t>tetracloroetileno</a:t>
                      </a:r>
                      <a:r>
                        <a:rPr lang="pt-BR" sz="1600" u="none" strike="noStrike" dirty="0">
                          <a:effectLst/>
                        </a:rPr>
                        <a:t> que este irá acumular no seu tecido adiposo em resultado da exposição ao </a:t>
                      </a:r>
                      <a:r>
                        <a:rPr lang="pt-BR" sz="1600" u="none" strike="noStrike" dirty="0" err="1">
                          <a:effectLst/>
                        </a:rPr>
                        <a:t>tetracloroetileno</a:t>
                      </a:r>
                      <a:r>
                        <a:rPr lang="pt-BR" sz="1600" u="none" strike="noStrike" dirty="0">
                          <a:effectLst/>
                        </a:rPr>
                        <a:t> presente na água na piscina. </a:t>
                      </a:r>
                      <a:endParaRPr lang="pt-BR" sz="1600" b="0" i="0" u="none" strike="noStrike" dirty="0">
                        <a:solidFill>
                          <a:srgbClr val="000000"/>
                        </a:solidFill>
                        <a:effectLst/>
                        <a:latin typeface="Calibri" panose="020F0502020204030204" pitchFamily="34" charset="0"/>
                      </a:endParaRPr>
                    </a:p>
                  </a:txBody>
                  <a:tcPr marL="6350" marR="6350" marT="6350" marB="0" anchor="b"/>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441197511"/>
                  </a:ext>
                </a:extLst>
              </a:tr>
              <a:tr h="592392">
                <a:tc gridSpan="6">
                  <a:txBody>
                    <a:bodyPr/>
                    <a:lstStyle/>
                    <a:p>
                      <a:pPr algn="l" fontAlgn="b"/>
                      <a:r>
                        <a:rPr lang="pt-BR" sz="1600" u="none" strike="noStrike">
                          <a:effectLst/>
                        </a:rPr>
                        <a:t>Considere que não existem limitações difusionais entre a água e o tecido adiposo do peixe e considere que o sistema água-tecido adiposo atingiu o equilibrio</a:t>
                      </a:r>
                      <a:endParaRPr lang="pt-BR" sz="1600" b="0" i="0" u="none" strike="noStrike">
                        <a:solidFill>
                          <a:srgbClr val="000000"/>
                        </a:solidFill>
                        <a:effectLst/>
                        <a:latin typeface="Calibri" panose="020F0502020204030204" pitchFamily="34" charset="0"/>
                      </a:endParaRPr>
                    </a:p>
                  </a:txBody>
                  <a:tcPr marL="6350" marR="6350" marT="6350" marB="0" anchor="b"/>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116140079"/>
                  </a:ext>
                </a:extLst>
              </a:tr>
              <a:tr h="300003">
                <a:tc gridSpan="5">
                  <a:txBody>
                    <a:bodyPr/>
                    <a:lstStyle/>
                    <a:p>
                      <a:pPr algn="l" fontAlgn="b"/>
                      <a:r>
                        <a:rPr lang="pt-BR" sz="1600" u="none" strike="noStrike">
                          <a:effectLst/>
                        </a:rPr>
                        <a:t>Considere que a massa do peixe é igual a 5 Kg. Log Kow (cloroetileno) = 3,40</a:t>
                      </a:r>
                      <a:endParaRPr lang="pt-BR" sz="1600" b="0" i="0" u="none" strike="noStrike">
                        <a:solidFill>
                          <a:srgbClr val="000000"/>
                        </a:solidFill>
                        <a:effectLst/>
                        <a:latin typeface="Calibri" panose="020F0502020204030204" pitchFamily="34" charset="0"/>
                      </a:endParaRPr>
                    </a:p>
                  </a:txBody>
                  <a:tcPr marL="6350" marR="6350" marT="6350" marB="0" anchor="b"/>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89641830"/>
                  </a:ext>
                </a:extLst>
              </a:tr>
              <a:tr h="300003">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26292109"/>
                  </a:ext>
                </a:extLst>
              </a:tr>
              <a:tr h="300003">
                <a:tc>
                  <a:txBody>
                    <a:bodyPr/>
                    <a:lstStyle/>
                    <a:p>
                      <a:pPr algn="l" fontAlgn="b"/>
                      <a:r>
                        <a:rPr lang="pt-BR" sz="1600" u="none" strike="noStrike">
                          <a:effectLst/>
                        </a:rPr>
                        <a:t>peixe</a:t>
                      </a:r>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pt-BR" sz="1600" u="none" strike="noStrike">
                          <a:effectLst/>
                        </a:rPr>
                        <a:t>coelho</a:t>
                      </a:r>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459867945"/>
                  </a:ext>
                </a:extLst>
              </a:tr>
              <a:tr h="300003">
                <a:tc>
                  <a:txBody>
                    <a:bodyPr/>
                    <a:lstStyle/>
                    <a:p>
                      <a:pPr algn="l" fontAlgn="b"/>
                      <a:r>
                        <a:rPr lang="pt-BR" sz="1600" u="none" strike="noStrike">
                          <a:effectLst/>
                        </a:rPr>
                        <a:t>log (Kow)</a:t>
                      </a:r>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600" u="none" strike="noStrike">
                          <a:effectLst/>
                        </a:rPr>
                        <a:t>3,4</a:t>
                      </a:r>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837401180"/>
                  </a:ext>
                </a:extLst>
              </a:tr>
              <a:tr h="300003">
                <a:tc>
                  <a:txBody>
                    <a:bodyPr/>
                    <a:lstStyle/>
                    <a:p>
                      <a:pPr algn="l" fontAlgn="b"/>
                      <a:r>
                        <a:rPr lang="pt-BR" sz="1600" u="none" strike="noStrike">
                          <a:effectLst/>
                        </a:rPr>
                        <a:t>Kow</a:t>
                      </a:r>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600" u="none" strike="noStrike">
                          <a:effectLst/>
                        </a:rPr>
                        <a:t>2511,886432</a:t>
                      </a:r>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82058627"/>
                  </a:ext>
                </a:extLst>
              </a:tr>
              <a:tr h="300003">
                <a:tc>
                  <a:txBody>
                    <a:bodyPr/>
                    <a:lstStyle/>
                    <a:p>
                      <a:pPr algn="l" fontAlgn="b"/>
                      <a:r>
                        <a:rPr lang="pt-BR" sz="1600" u="none" strike="noStrike">
                          <a:effectLst/>
                        </a:rPr>
                        <a:t>[i}octanol</a:t>
                      </a:r>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600" u="none" strike="noStrike">
                          <a:effectLst/>
                        </a:rPr>
                        <a:t>930,94</a:t>
                      </a:r>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pt-BR" sz="1600" u="none" strike="noStrike">
                          <a:effectLst/>
                        </a:rPr>
                        <a:t>g/ml</a:t>
                      </a:r>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600" u="none" strike="noStrike">
                          <a:effectLst/>
                        </a:rPr>
                        <a:t>4,64</a:t>
                      </a:r>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pt-BR" sz="1600" u="none" strike="noStrike">
                          <a:effectLst/>
                        </a:rPr>
                        <a:t>g/ml</a:t>
                      </a:r>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901584254"/>
                  </a:ext>
                </a:extLst>
              </a:tr>
              <a:tr h="300003">
                <a:tc>
                  <a:txBody>
                    <a:bodyPr/>
                    <a:lstStyle/>
                    <a:p>
                      <a:pPr algn="l" fontAlgn="b"/>
                      <a:r>
                        <a:rPr lang="pt-BR" sz="1600" u="none" strike="noStrike">
                          <a:effectLst/>
                        </a:rPr>
                        <a:t>[i] lipidos = [i]octanol</a:t>
                      </a:r>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4533248"/>
                  </a:ext>
                </a:extLst>
              </a:tr>
              <a:tr h="300003">
                <a:tc>
                  <a:txBody>
                    <a:bodyPr/>
                    <a:lstStyle/>
                    <a:p>
                      <a:pPr algn="l" fontAlgn="b"/>
                      <a:r>
                        <a:rPr lang="pt-BR" sz="1600" u="none" strike="noStrike">
                          <a:effectLst/>
                        </a:rPr>
                        <a:t>densidade triolein</a:t>
                      </a:r>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600" u="none" strike="noStrike">
                          <a:effectLst/>
                        </a:rPr>
                        <a:t>0,9078</a:t>
                      </a:r>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pt-BR" sz="1600" u="none" strike="noStrike">
                          <a:effectLst/>
                        </a:rPr>
                        <a:t>g/ml</a:t>
                      </a:r>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pt-BR" sz="1600" u="none" strike="noStrike">
                          <a:effectLst/>
                        </a:rPr>
                        <a:t>densidade triolein</a:t>
                      </a:r>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600" u="none" strike="noStrike">
                          <a:effectLst/>
                        </a:rPr>
                        <a:t>0,9078</a:t>
                      </a:r>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pt-BR" sz="1600" u="none" strike="noStrike">
                          <a:effectLst/>
                        </a:rPr>
                        <a:t>g/ml</a:t>
                      </a:r>
                      <a:endParaRPr lang="pt-BR"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099806499"/>
                  </a:ext>
                </a:extLst>
              </a:tr>
              <a:tr h="300003">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600" u="none" strike="noStrike">
                          <a:effectLst/>
                        </a:rPr>
                        <a:t>1025,49</a:t>
                      </a:r>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pt-BR" sz="1600" u="none" strike="noStrike">
                          <a:effectLst/>
                        </a:rPr>
                        <a:t>g/glip</a:t>
                      </a:r>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600" u="none" strike="noStrike">
                          <a:effectLst/>
                        </a:rPr>
                        <a:t>5,11</a:t>
                      </a:r>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pt-BR" sz="1600" u="none" strike="noStrike">
                          <a:effectLst/>
                        </a:rPr>
                        <a:t>g/glip</a:t>
                      </a:r>
                      <a:endParaRPr lang="pt-BR"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91466146"/>
                  </a:ext>
                </a:extLst>
              </a:tr>
              <a:tr h="300003">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708443860"/>
                  </a:ext>
                </a:extLst>
              </a:tr>
            </a:tbl>
          </a:graphicData>
        </a:graphic>
      </p:graphicFrame>
    </p:spTree>
    <p:extLst>
      <p:ext uri="{BB962C8B-B14F-4D97-AF65-F5344CB8AC3E}">
        <p14:creationId xmlns:p14="http://schemas.microsoft.com/office/powerpoint/2010/main" val="269675034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0043C811-A1BD-49B9-AD75-3118685ADBFE}"/>
              </a:ext>
            </a:extLst>
          </p:cNvPr>
          <p:cNvSpPr/>
          <p:nvPr/>
        </p:nvSpPr>
        <p:spPr>
          <a:xfrm>
            <a:off x="389641" y="514209"/>
            <a:ext cx="10224940" cy="2585323"/>
          </a:xfrm>
          <a:prstGeom prst="rect">
            <a:avLst/>
          </a:prstGeom>
        </p:spPr>
        <p:txBody>
          <a:bodyPr wrap="square">
            <a:spAutoFit/>
          </a:bodyPr>
          <a:lstStyle/>
          <a:p>
            <a:r>
              <a:rPr lang="pt-BR" dirty="0"/>
              <a:t>1 – Estimar a </a:t>
            </a:r>
            <a:r>
              <a:rPr lang="pt-BR" dirty="0" err="1"/>
              <a:t>bioconcentração</a:t>
            </a:r>
            <a:r>
              <a:rPr lang="pt-BR" dirty="0"/>
              <a:t> de um composto utilizando o coeficiente de partição água-</a:t>
            </a:r>
            <a:r>
              <a:rPr lang="pt-BR" dirty="0" err="1"/>
              <a:t>octanol</a:t>
            </a:r>
            <a:r>
              <a:rPr lang="pt-BR" dirty="0"/>
              <a:t>.  </a:t>
            </a:r>
          </a:p>
          <a:p>
            <a:r>
              <a:rPr lang="pt-BR" dirty="0"/>
              <a:t>Vamos estimar a concentração máxima de 1,2,4-triclorobenzeno(1,2,4-TCB) na água de um tanque de cultura de trutas onde uma analise revelou que a concentração deste composto na água era de </a:t>
            </a:r>
            <a:r>
              <a:rPr lang="pt-BR" dirty="0" err="1"/>
              <a:t>Cw</a:t>
            </a:r>
            <a:r>
              <a:rPr lang="pt-BR" dirty="0"/>
              <a:t> 10nM. </a:t>
            </a:r>
          </a:p>
          <a:p>
            <a:endParaRPr lang="pt-BR" dirty="0"/>
          </a:p>
          <a:p>
            <a:endParaRPr lang="pt-BR" dirty="0"/>
          </a:p>
          <a:p>
            <a:endParaRPr lang="pt-BR" dirty="0"/>
          </a:p>
          <a:p>
            <a:endParaRPr lang="pt-BR" dirty="0"/>
          </a:p>
          <a:p>
            <a:endParaRPr lang="pt-BR" dirty="0"/>
          </a:p>
          <a:p>
            <a:r>
              <a:rPr lang="pt-BR" dirty="0" err="1"/>
              <a:t>Kow</a:t>
            </a:r>
            <a:r>
              <a:rPr lang="pt-BR" dirty="0"/>
              <a:t> = 1x104  ; PM = 181,5 g.mol-1 </a:t>
            </a:r>
          </a:p>
        </p:txBody>
      </p:sp>
      <p:pic>
        <p:nvPicPr>
          <p:cNvPr id="6" name="Imagem 5" descr="Resultado de imagem para 1 2 4-tcb">
            <a:extLst>
              <a:ext uri="{FF2B5EF4-FFF2-40B4-BE49-F238E27FC236}">
                <a16:creationId xmlns:a16="http://schemas.microsoft.com/office/drawing/2014/main" id="{4B73427C-5BA7-49B2-B65E-36A110D7D37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772728"/>
            <a:ext cx="889000" cy="1276350"/>
          </a:xfrm>
          <a:prstGeom prst="rect">
            <a:avLst/>
          </a:prstGeom>
          <a:noFill/>
          <a:ln>
            <a:noFill/>
          </a:ln>
        </p:spPr>
      </p:pic>
    </p:spTree>
    <p:extLst>
      <p:ext uri="{BB962C8B-B14F-4D97-AF65-F5344CB8AC3E}">
        <p14:creationId xmlns:p14="http://schemas.microsoft.com/office/powerpoint/2010/main" val="101621114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lh3.googleusercontent.com/s7C_7oTpVK-ib3hIUmyR3NyvWI7MN81pfvYeXagp5ep5keh-s8NyQpXRHB5VCjAqANr-1ED_ACaz2ZMeVdOcbKaJImLo0yN9EmtNGPqH9UkCbYLEi_JYWi6kYiWA-rMEuthi8z_DVZgSe7wjADTKoaJGvMyXO5voN02UOCPNZBdBariE1K7NEemczcStcI1dtSAZ2v2iAFuKEeA-xPr2BLdmuRP6TG3775eYB9-2jjq38yxMqyMO34MUQSCrJbKmFq7WD64vMKoCUyrRZ60xY3ZeJRMSzi2Ed_0rR1XLeZJjVeio_6b0uHTKL6WWtC3ce33sYIH6gDqUs71oRqy5-326OrPtaQIjEYtD4t3dqc681vlU0WFLhJ40SBA0FA5wrN2H9sD9kEyeZel1Ty43S2Y8NYJDYsYUnOXVb0T_iscuneQkM50ojpB-S52wrdW7C9zbXhYdZUaPrJA7IazJgSvLaMjUiVurRiLMuYjkeZRpU_QFpbY00uftdDgFowY0mIRnFKiJgZ4bRLYhfI6HKCOg5iyhJ8OXMPRKn0PmiTne4PZmpTbUESjyXBCQ-6zCcrsr03BqAL3A1bHl3TwbvXNE8FarhEwVZrY25GP7nMzE_Ls_0mCXUWRvsXrO2QpE=w632-h842-no">
            <a:extLst>
              <a:ext uri="{FF2B5EF4-FFF2-40B4-BE49-F238E27FC236}">
                <a16:creationId xmlns:a16="http://schemas.microsoft.com/office/drawing/2014/main" id="{94832814-5CDD-4E6E-AD68-847983714D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77" t="19851" r="10120" b="7408"/>
          <a:stretch/>
        </p:blipFill>
        <p:spPr bwMode="auto">
          <a:xfrm>
            <a:off x="0" y="0"/>
            <a:ext cx="5313680" cy="6938875"/>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B9AD4F23-9A8A-4135-9102-F60D515716D1}"/>
              </a:ext>
            </a:extLst>
          </p:cNvPr>
          <p:cNvSpPr txBox="1"/>
          <p:nvPr/>
        </p:nvSpPr>
        <p:spPr>
          <a:xfrm flipH="1">
            <a:off x="5999478" y="1209040"/>
            <a:ext cx="5034281" cy="1200329"/>
          </a:xfrm>
          <a:prstGeom prst="rect">
            <a:avLst/>
          </a:prstGeom>
          <a:noFill/>
        </p:spPr>
        <p:txBody>
          <a:bodyPr wrap="square" rtlCol="0">
            <a:spAutoFit/>
          </a:bodyPr>
          <a:lstStyle/>
          <a:p>
            <a:r>
              <a:rPr lang="pt-BR" dirty="0"/>
              <a:t>Tentar estabelecer uma relação entre o coeficiente de  partição </a:t>
            </a:r>
            <a:r>
              <a:rPr lang="pt-BR" dirty="0" err="1"/>
              <a:t>octanol</a:t>
            </a:r>
            <a:r>
              <a:rPr lang="pt-BR" dirty="0"/>
              <a:t> água e o Ld50 e explicar porquê que o compostos com mais tóxicos terem um log </a:t>
            </a:r>
            <a:r>
              <a:rPr lang="pt-BR" dirty="0" err="1"/>
              <a:t>Kow</a:t>
            </a:r>
            <a:r>
              <a:rPr lang="pt-BR" dirty="0"/>
              <a:t> mais elevado?</a:t>
            </a:r>
          </a:p>
        </p:txBody>
      </p:sp>
    </p:spTree>
    <p:extLst>
      <p:ext uri="{BB962C8B-B14F-4D97-AF65-F5344CB8AC3E}">
        <p14:creationId xmlns:p14="http://schemas.microsoft.com/office/powerpoint/2010/main" val="386450913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AF198A31-18E6-4F54-8679-138D76565B58}"/>
              </a:ext>
            </a:extLst>
          </p:cNvPr>
          <p:cNvSpPr/>
          <p:nvPr/>
        </p:nvSpPr>
        <p:spPr>
          <a:xfrm>
            <a:off x="219958" y="488086"/>
            <a:ext cx="11972041" cy="923330"/>
          </a:xfrm>
          <a:prstGeom prst="rect">
            <a:avLst/>
          </a:prstGeom>
        </p:spPr>
        <p:txBody>
          <a:bodyPr wrap="square">
            <a:spAutoFit/>
          </a:bodyPr>
          <a:lstStyle/>
          <a:p>
            <a:r>
              <a:rPr lang="pt-BR" dirty="0"/>
              <a:t>2- Estimar o KH  (atm.L.mol-1) e KH (constante de Henry) para os seguintes compostos.</a:t>
            </a:r>
          </a:p>
          <a:p>
            <a:r>
              <a:rPr lang="pt-BR" dirty="0"/>
              <a:t>Cloro benzeno (liquido):  </a:t>
            </a:r>
            <a:r>
              <a:rPr lang="pt-BR" dirty="0" err="1"/>
              <a:t>fluoreno</a:t>
            </a:r>
            <a:r>
              <a:rPr lang="pt-BR" dirty="0"/>
              <a:t> (sólido) e o </a:t>
            </a:r>
            <a:r>
              <a:rPr lang="pt-BR" dirty="0" err="1"/>
              <a:t>brometano</a:t>
            </a:r>
            <a:r>
              <a:rPr lang="pt-BR" dirty="0"/>
              <a:t> (</a:t>
            </a:r>
            <a:r>
              <a:rPr lang="pt-BR" dirty="0" err="1"/>
              <a:t>gas</a:t>
            </a:r>
            <a:r>
              <a:rPr lang="pt-BR" dirty="0"/>
              <a:t>).</a:t>
            </a:r>
          </a:p>
          <a:p>
            <a:endParaRPr lang="pt-BR" dirty="0"/>
          </a:p>
        </p:txBody>
      </p:sp>
      <p:pic>
        <p:nvPicPr>
          <p:cNvPr id="6146" name="Picture 2" descr="https://lh3.googleusercontent.com/76UEaVAo2R5KPVsmSyZ0cCaRRu1EeWtQ_HDwo9YuXSJLxa-DIgpuwvuqHIYMZAv7ptBTQo0wxTFhsnc1iV8fDVP3c6KyeuoirhJPLUNWLzbfjPc_0z8uZJvGNguYBHLtXA8FSxVXe10eijLGMU1mxDgSyt-e5eUhQKYH4kOeSIMhJkgSmpaYiJi0Hwq5NAtZGfd3mCy9W3yM0E9M142YHmRmZtHf3_C6A0oPwgT7d8bj5WQ1VtxruaF2uuzy0Dn7eOA1Ki2oHfymy1cF4iCI7t-eMRMXSzKEIYSWZxiELYsRCnXXGPYAhQwsAuCuS2OTy9K9cOIdQMXgd8JdYRYc0vM2lsc4O5iIt9ENDj7a1HiUbQCgkF3wuN7EyBJQpp1H4T2-PrUm3E5vmUUi3yBemfo6Zj6nSgixg7k4ajWOeb855_9wi4CiqapjatNRgRC5vwjq9egCD0zanycbfmdPkDvTO3x7nuYeaykzDv5HdQ-yCciRvOzrKicElYGspb6mCuQS660rcWcNNdFFYzDpmJCwap3CgWElJYM5N17GsQAQR36k3rMgZa6Dpvoy4KBV7GZXhvy0FaCPHCnd6PGMkUoC3o12Edz6QHE4sYlx0ENV-va0As7YNYhf68yTQEJB=w632-h842-no">
            <a:extLst>
              <a:ext uri="{FF2B5EF4-FFF2-40B4-BE49-F238E27FC236}">
                <a16:creationId xmlns:a16="http://schemas.microsoft.com/office/drawing/2014/main" id="{8F1F1259-548E-43E1-8557-992DFFDB48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34" t="4261" r="45239" b="18763"/>
          <a:stretch/>
        </p:blipFill>
        <p:spPr bwMode="auto">
          <a:xfrm rot="5400000">
            <a:off x="7937510" y="-271657"/>
            <a:ext cx="1769882" cy="563143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lh3.googleusercontent.com/IB8Jd2vJieWY8ty6PtLNzsxit3_a353up4geQi2KSIaHdsUeOeqo7kvVZ1IpuyUNszfVrVPlytk4t3snJbGmE3M2Kl4oB7ZlnBlylRHpn92DQCqi0nIStn_jMjbGtIUldQhVTNlE1OPbl04wizN3QhBLq7ZN22wBPoqwpOlxv0TFNKohybA2Clof4jyxjD1U4qTyMCpS9eXAgvJE7-AXpTyp1r6WT6o4fk7Mqpyiy-PbzAfnZfve0pHfHQEPMQpBwukNHwl3agvKmWROgrZRXDcm5NtiLd3Et67ScZgNaYi7TsdDkROhQ6pz74aJKkQRDmWcGc_c1Va2UissppC_EQAO49jTicBzITSUmT-r8wP17sm5bNEMImQWV3uEbSqqBX-79FtOKRyJexT9gaRq76vCg-0KG8hKZt_SC84gJbdjUEMf5teeVCa4HlXW1F27V6oQYG9WbjlmgxZ3KHtDj0FD7U82Gck2-EOPuVvTzO5QN9vgBZAbrf-cw8XDOAuglC6agiYTN2b1hkaY6QdZ3DPSOq5j7dNoa3_zY_xlwUUQpG4W8IQVzMPEc--RcZ1_Cwao-3jBtr_0VaC6AVReNu_-wM7MiCBu-j4_AlWX5_9cSMgZ6RBvrSYN4gfxh3Jl=w687-h915-no">
            <a:extLst>
              <a:ext uri="{FF2B5EF4-FFF2-40B4-BE49-F238E27FC236}">
                <a16:creationId xmlns:a16="http://schemas.microsoft.com/office/drawing/2014/main" id="{83205FB6-5572-44E3-9489-24DD438987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46" t="15579" r="47846" b="2772"/>
          <a:stretch/>
        </p:blipFill>
        <p:spPr bwMode="auto">
          <a:xfrm rot="5400000">
            <a:off x="2197566" y="-142639"/>
            <a:ext cx="1732289" cy="537328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lh3.googleusercontent.com/Y636Zx1p1Fz90Bx1FGn8-90-2GLEM74_xHoO0lIJSpPe49cKrk5Qa-SK8eW4nGHqoUeUpZ1QdmhM3EaBZFi4bkLKOXJTsit_83WPx5DIdanAKAMawAZSQk-Uev6wBfvgPb8Q1ibb__e-dk-hBgf3dxlxT3n-c1ZEpcCPTtPCEfX9N_XEeyKuWjTRcptSBbFm1jftGyP6yz3uNNcx_XiBHGmJ2AHgqGSz1yxTR3T11TLk1ypX9w_GR0B8iPzWbNVFqCXubk3e_0aaGq2SD8eVvdRfPvpFeXnojHZbbTcNHSL9P6RIlzfJkqRlPltDfWlPGPo5DrcWMnaxm7Qeg2JkmXX3Rtv8ChZTm9Tuqt87S3RegMONFxiLgwTC_rIfHCImqdaGKTS4O7nwsYVMUF4wS-_VSZkcQpWz9exeBja1pRe3pK8jiA-2rV1eI9NNHKTTyER0mQIGybhTjrqq40HeIORKHbvYqbHukAofaB7FAzsuK_66_UasV-UUu8ENEyrKaBTSHUPLCalA5QLMGQgBS6L5QaIMweXTxXpMhob2ipO3Yxth0bufKFM5EPqgfdKV7AsAhV5C2t5nxZWDJHrqWvW58pH5TaWOQwiVZOaxdHVbGZxqmKRt1H7TmD78YetV=w687-h915-no">
            <a:extLst>
              <a:ext uri="{FF2B5EF4-FFF2-40B4-BE49-F238E27FC236}">
                <a16:creationId xmlns:a16="http://schemas.microsoft.com/office/drawing/2014/main" id="{5A247ED8-0F6D-4F27-8D86-CDD48B29A0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621" t="-12" r="17596" b="12"/>
          <a:stretch/>
        </p:blipFill>
        <p:spPr bwMode="auto">
          <a:xfrm rot="16200000">
            <a:off x="4727540" y="1199694"/>
            <a:ext cx="204562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4402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6683ED1C-9A5A-4FAA-B205-4BDEB1FCEFF6}"/>
              </a:ext>
            </a:extLst>
          </p:cNvPr>
          <p:cNvSpPr txBox="1"/>
          <p:nvPr/>
        </p:nvSpPr>
        <p:spPr>
          <a:xfrm>
            <a:off x="1130300" y="509054"/>
            <a:ext cx="6972300" cy="523220"/>
          </a:xfrm>
          <a:prstGeom prst="rect">
            <a:avLst/>
          </a:prstGeom>
          <a:solidFill>
            <a:schemeClr val="bg2">
              <a:lumMod val="25000"/>
            </a:schemeClr>
          </a:solidFill>
        </p:spPr>
        <p:txBody>
          <a:bodyPr wrap="square" rtlCol="0">
            <a:spAutoFit/>
          </a:bodyPr>
          <a:lstStyle/>
          <a:p>
            <a:pPr algn="ctr"/>
            <a:r>
              <a:rPr lang="pt-BR" sz="2800" dirty="0">
                <a:solidFill>
                  <a:schemeClr val="bg1"/>
                </a:solidFill>
              </a:rPr>
              <a:t>Correlação entre </a:t>
            </a:r>
            <a:r>
              <a:rPr lang="en-GB" sz="2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K</a:t>
            </a:r>
            <a:r>
              <a:rPr lang="en-GB" sz="28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lip</a:t>
            </a:r>
            <a:r>
              <a:rPr lang="en-GB" sz="28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/w </a:t>
            </a:r>
            <a:r>
              <a:rPr lang="pt-BR" sz="2800" dirty="0">
                <a:solidFill>
                  <a:schemeClr val="bg1"/>
                </a:solidFill>
              </a:rPr>
              <a:t>e </a:t>
            </a:r>
            <a:r>
              <a:rPr lang="en-GB"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K</a:t>
            </a:r>
            <a:r>
              <a:rPr lang="en-GB" sz="28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io/w </a:t>
            </a:r>
            <a:r>
              <a:rPr lang="pt-BR" sz="2800" dirty="0">
                <a:solidFill>
                  <a:schemeClr val="bg1"/>
                </a:solidFill>
              </a:rPr>
              <a:t> </a:t>
            </a:r>
          </a:p>
        </p:txBody>
      </p:sp>
      <p:sp>
        <p:nvSpPr>
          <p:cNvPr id="9" name="CaixaDeTexto 8">
            <a:extLst>
              <a:ext uri="{FF2B5EF4-FFF2-40B4-BE49-F238E27FC236}">
                <a16:creationId xmlns:a16="http://schemas.microsoft.com/office/drawing/2014/main" id="{B8F41AE6-E565-43C8-B923-3C22939DDA59}"/>
              </a:ext>
            </a:extLst>
          </p:cNvPr>
          <p:cNvSpPr txBox="1"/>
          <p:nvPr/>
        </p:nvSpPr>
        <p:spPr>
          <a:xfrm>
            <a:off x="113116" y="5667635"/>
            <a:ext cx="12078884" cy="400110"/>
          </a:xfrm>
          <a:prstGeom prst="rect">
            <a:avLst/>
          </a:prstGeom>
          <a:solidFill>
            <a:schemeClr val="bg2">
              <a:lumMod val="25000"/>
            </a:schemeClr>
          </a:solidFill>
        </p:spPr>
        <p:txBody>
          <a:bodyPr wrap="none" rtlCol="0">
            <a:spAutoFit/>
          </a:bodyPr>
          <a:lstStyle/>
          <a:p>
            <a:r>
              <a:rPr lang="pt-BR"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coeficiente de partição entre a fração lipídica e água  e sua correlação com o coeficiente de partição </a:t>
            </a:r>
            <a:r>
              <a:rPr lang="pt-BR" sz="2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octanol</a:t>
            </a:r>
            <a:r>
              <a:rPr lang="pt-BR"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água  </a:t>
            </a:r>
            <a:endParaRPr lang="pt-BR" sz="2000" dirty="0">
              <a:solidFill>
                <a:schemeClr val="bg1"/>
              </a:solidFill>
            </a:endParaRPr>
          </a:p>
        </p:txBody>
      </p:sp>
      <p:pic>
        <p:nvPicPr>
          <p:cNvPr id="10" name="Imagem 9">
            <a:extLst>
              <a:ext uri="{FF2B5EF4-FFF2-40B4-BE49-F238E27FC236}">
                <a16:creationId xmlns:a16="http://schemas.microsoft.com/office/drawing/2014/main" id="{66F74411-1B93-4316-8FE5-45BC9FAEE112}"/>
              </a:ext>
            </a:extLst>
          </p:cNvPr>
          <p:cNvPicPr>
            <a:picLocks noChangeAspect="1"/>
          </p:cNvPicPr>
          <p:nvPr/>
        </p:nvPicPr>
        <p:blipFill>
          <a:blip r:embed="rId2"/>
          <a:stretch>
            <a:fillRect/>
          </a:stretch>
        </p:blipFill>
        <p:spPr>
          <a:xfrm>
            <a:off x="0" y="1032274"/>
            <a:ext cx="8500692" cy="4512251"/>
          </a:xfrm>
          <a:prstGeom prst="rect">
            <a:avLst/>
          </a:prstGeom>
        </p:spPr>
      </p:pic>
      <p:sp>
        <p:nvSpPr>
          <p:cNvPr id="6" name="Retângulo 5">
            <a:extLst>
              <a:ext uri="{FF2B5EF4-FFF2-40B4-BE49-F238E27FC236}">
                <a16:creationId xmlns:a16="http://schemas.microsoft.com/office/drawing/2014/main" id="{BC67AF0A-FA05-46FB-85EB-3D4750EFCA22}"/>
              </a:ext>
            </a:extLst>
          </p:cNvPr>
          <p:cNvSpPr/>
          <p:nvPr/>
        </p:nvSpPr>
        <p:spPr>
          <a:xfrm>
            <a:off x="8102600" y="2967335"/>
            <a:ext cx="4006225" cy="461665"/>
          </a:xfrm>
          <a:prstGeom prst="rect">
            <a:avLst/>
          </a:prstGeom>
          <a:solidFill>
            <a:schemeClr val="bg2">
              <a:lumMod val="25000"/>
            </a:schemeClr>
          </a:solidFill>
        </p:spPr>
        <p:txBody>
          <a:bodyPr wrap="none">
            <a:spAutoFit/>
          </a:bodyPr>
          <a:lstStyle/>
          <a:p>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log </a:t>
            </a:r>
            <a:r>
              <a:rPr lang="en-GB"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K</a:t>
            </a:r>
            <a:r>
              <a:rPr lang="en-GB" sz="24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lip</a:t>
            </a:r>
            <a:r>
              <a:rPr lang="en-GB" sz="24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/w</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+0,91*log K</a:t>
            </a:r>
            <a:r>
              <a:rPr lang="en-GB" sz="24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io/w </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+ 0.50 </a:t>
            </a:r>
            <a:endParaRPr lang="pt-BR" sz="2400" dirty="0">
              <a:solidFill>
                <a:schemeClr val="bg1"/>
              </a:solidFill>
            </a:endParaRPr>
          </a:p>
        </p:txBody>
      </p:sp>
    </p:spTree>
    <p:extLst>
      <p:ext uri="{BB962C8B-B14F-4D97-AF65-F5344CB8AC3E}">
        <p14:creationId xmlns:p14="http://schemas.microsoft.com/office/powerpoint/2010/main" val="152840665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EB6E7CD3-B58B-472A-8B5C-C290D6E1FBC9}"/>
              </a:ext>
            </a:extLst>
          </p:cNvPr>
          <p:cNvSpPr txBox="1"/>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a:solidFill>
                  <a:srgbClr val="FFFFFF"/>
                </a:solidFill>
                <a:latin typeface="+mj-lt"/>
                <a:ea typeface="+mj-ea"/>
                <a:cs typeface="+mj-cs"/>
              </a:rPr>
              <a:t>Correlação entre K</a:t>
            </a:r>
            <a:r>
              <a:rPr lang="en-US" sz="5400" baseline="-25000">
                <a:solidFill>
                  <a:srgbClr val="FFFFFF"/>
                </a:solidFill>
                <a:latin typeface="+mj-lt"/>
                <a:ea typeface="+mj-ea"/>
                <a:cs typeface="+mj-cs"/>
              </a:rPr>
              <a:t>lip/w </a:t>
            </a:r>
            <a:r>
              <a:rPr lang="en-US" sz="5400">
                <a:solidFill>
                  <a:srgbClr val="FFFFFF"/>
                </a:solidFill>
                <a:latin typeface="+mj-lt"/>
                <a:ea typeface="+mj-ea"/>
                <a:cs typeface="+mj-cs"/>
              </a:rPr>
              <a:t>e K</a:t>
            </a:r>
            <a:r>
              <a:rPr lang="en-US" sz="5400" baseline="-25000">
                <a:solidFill>
                  <a:srgbClr val="FFFFFF"/>
                </a:solidFill>
                <a:latin typeface="+mj-lt"/>
                <a:ea typeface="+mj-ea"/>
                <a:cs typeface="+mj-cs"/>
              </a:rPr>
              <a:t>io/w </a:t>
            </a:r>
            <a:r>
              <a:rPr lang="en-US" sz="5400">
                <a:solidFill>
                  <a:srgbClr val="FFFFFF"/>
                </a:solidFill>
                <a:latin typeface="+mj-lt"/>
                <a:ea typeface="+mj-ea"/>
                <a:cs typeface="+mj-cs"/>
              </a:rPr>
              <a:t> </a:t>
            </a:r>
          </a:p>
        </p:txBody>
      </p:sp>
      <p:pic>
        <p:nvPicPr>
          <p:cNvPr id="3" name="Imagem 2">
            <a:extLst>
              <a:ext uri="{FF2B5EF4-FFF2-40B4-BE49-F238E27FC236}">
                <a16:creationId xmlns:a16="http://schemas.microsoft.com/office/drawing/2014/main" id="{CDA4B034-53AA-4C35-A8FB-7592BA58B3EB}"/>
              </a:ext>
            </a:extLst>
          </p:cNvPr>
          <p:cNvPicPr>
            <a:picLocks noChangeAspect="1"/>
          </p:cNvPicPr>
          <p:nvPr/>
        </p:nvPicPr>
        <p:blipFill>
          <a:blip r:embed="rId2"/>
          <a:stretch>
            <a:fillRect/>
          </a:stretch>
        </p:blipFill>
        <p:spPr>
          <a:xfrm>
            <a:off x="7569201" y="3135825"/>
            <a:ext cx="4330699" cy="690916"/>
          </a:xfrm>
          <a:prstGeom prst="rect">
            <a:avLst/>
          </a:prstGeom>
        </p:spPr>
      </p:pic>
      <p:pic>
        <p:nvPicPr>
          <p:cNvPr id="14" name="Imagem 13">
            <a:extLst>
              <a:ext uri="{FF2B5EF4-FFF2-40B4-BE49-F238E27FC236}">
                <a16:creationId xmlns:a16="http://schemas.microsoft.com/office/drawing/2014/main" id="{32C08619-9830-461C-83E9-EFD9090649DF}"/>
              </a:ext>
            </a:extLst>
          </p:cNvPr>
          <p:cNvPicPr>
            <a:picLocks noChangeAspect="1"/>
          </p:cNvPicPr>
          <p:nvPr/>
        </p:nvPicPr>
        <p:blipFill rotWithShape="1">
          <a:blip r:embed="rId3"/>
          <a:srcRect l="6268" t="10422" r="9081" b="7214"/>
          <a:stretch/>
        </p:blipFill>
        <p:spPr>
          <a:xfrm>
            <a:off x="1" y="2095501"/>
            <a:ext cx="7803056" cy="3293328"/>
          </a:xfrm>
          <a:prstGeom prst="rect">
            <a:avLst/>
          </a:prstGeom>
        </p:spPr>
      </p:pic>
      <p:sp>
        <p:nvSpPr>
          <p:cNvPr id="8" name="CaixaDeTexto 7">
            <a:extLst>
              <a:ext uri="{FF2B5EF4-FFF2-40B4-BE49-F238E27FC236}">
                <a16:creationId xmlns:a16="http://schemas.microsoft.com/office/drawing/2014/main" id="{37278C68-1840-43CC-8E69-6C51CE281183}"/>
              </a:ext>
            </a:extLst>
          </p:cNvPr>
          <p:cNvSpPr txBox="1"/>
          <p:nvPr/>
        </p:nvSpPr>
        <p:spPr>
          <a:xfrm>
            <a:off x="1130300" y="509054"/>
            <a:ext cx="6972300" cy="523220"/>
          </a:xfrm>
          <a:prstGeom prst="rect">
            <a:avLst/>
          </a:prstGeom>
          <a:solidFill>
            <a:schemeClr val="bg2">
              <a:lumMod val="25000"/>
            </a:schemeClr>
          </a:solidFill>
        </p:spPr>
        <p:txBody>
          <a:bodyPr wrap="square" rtlCol="0">
            <a:spAutoFit/>
          </a:bodyPr>
          <a:lstStyle/>
          <a:p>
            <a:pPr algn="ctr"/>
            <a:r>
              <a:rPr lang="pt-BR" sz="2800" dirty="0">
                <a:solidFill>
                  <a:schemeClr val="bg1"/>
                </a:solidFill>
              </a:rPr>
              <a:t>Correlação entre </a:t>
            </a:r>
            <a:r>
              <a:rPr lang="en-GB" sz="2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K</a:t>
            </a:r>
            <a:r>
              <a:rPr lang="en-GB" sz="28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prot</a:t>
            </a:r>
            <a:r>
              <a:rPr lang="en-GB" sz="28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/w </a:t>
            </a:r>
            <a:r>
              <a:rPr lang="pt-BR" sz="2800" dirty="0">
                <a:solidFill>
                  <a:schemeClr val="bg1"/>
                </a:solidFill>
              </a:rPr>
              <a:t>e </a:t>
            </a:r>
            <a:r>
              <a:rPr lang="en-GB"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K</a:t>
            </a:r>
            <a:r>
              <a:rPr lang="en-GB" sz="28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io/w </a:t>
            </a:r>
            <a:r>
              <a:rPr lang="pt-BR" sz="2800" dirty="0">
                <a:solidFill>
                  <a:schemeClr val="bg1"/>
                </a:solidFill>
              </a:rPr>
              <a:t> </a:t>
            </a:r>
          </a:p>
        </p:txBody>
      </p:sp>
      <p:sp>
        <p:nvSpPr>
          <p:cNvPr id="9" name="CaixaDeTexto 8">
            <a:extLst>
              <a:ext uri="{FF2B5EF4-FFF2-40B4-BE49-F238E27FC236}">
                <a16:creationId xmlns:a16="http://schemas.microsoft.com/office/drawing/2014/main" id="{0F6526A5-5B61-4B29-89B6-1CC6CA4D746B}"/>
              </a:ext>
            </a:extLst>
          </p:cNvPr>
          <p:cNvSpPr txBox="1"/>
          <p:nvPr/>
        </p:nvSpPr>
        <p:spPr>
          <a:xfrm>
            <a:off x="113116" y="5667635"/>
            <a:ext cx="12198660" cy="400110"/>
          </a:xfrm>
          <a:prstGeom prst="rect">
            <a:avLst/>
          </a:prstGeom>
          <a:solidFill>
            <a:schemeClr val="bg2">
              <a:lumMod val="25000"/>
            </a:schemeClr>
          </a:solidFill>
        </p:spPr>
        <p:txBody>
          <a:bodyPr wrap="none" rtlCol="0">
            <a:spAutoFit/>
          </a:bodyPr>
          <a:lstStyle/>
          <a:p>
            <a:r>
              <a:rPr lang="pt-BR"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coeficiente de partição entre a fração proteica e água  e sua correlação com o coeficiente de partição </a:t>
            </a:r>
            <a:r>
              <a:rPr lang="pt-BR" sz="2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octanol</a:t>
            </a:r>
            <a:r>
              <a:rPr lang="pt-BR"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água  </a:t>
            </a:r>
            <a:endParaRPr lang="pt-BR" sz="2000" dirty="0">
              <a:solidFill>
                <a:schemeClr val="bg1"/>
              </a:solidFill>
            </a:endParaRPr>
          </a:p>
        </p:txBody>
      </p:sp>
      <p:sp>
        <p:nvSpPr>
          <p:cNvPr id="2" name="CaixaDeTexto 1">
            <a:extLst>
              <a:ext uri="{FF2B5EF4-FFF2-40B4-BE49-F238E27FC236}">
                <a16:creationId xmlns:a16="http://schemas.microsoft.com/office/drawing/2014/main" id="{62FD03EF-E5FF-480C-8517-964C577741E0}"/>
              </a:ext>
            </a:extLst>
          </p:cNvPr>
          <p:cNvSpPr txBox="1"/>
          <p:nvPr/>
        </p:nvSpPr>
        <p:spPr>
          <a:xfrm>
            <a:off x="990600" y="1402100"/>
            <a:ext cx="9718301" cy="369332"/>
          </a:xfrm>
          <a:prstGeom prst="rect">
            <a:avLst/>
          </a:prstGeom>
          <a:noFill/>
        </p:spPr>
        <p:txBody>
          <a:bodyPr wrap="none" rtlCol="0">
            <a:spAutoFit/>
          </a:bodyPr>
          <a:lstStyle/>
          <a:p>
            <a:r>
              <a:rPr lang="pt-BR" dirty="0"/>
              <a:t>Albumina sérica bovina </a:t>
            </a:r>
            <a:r>
              <a:rPr lang="pt-BR" dirty="0">
                <a:sym typeface="Wingdings" panose="05000000000000000000" pitchFamily="2" charset="2"/>
              </a:rPr>
              <a:t> BSA – foi a proteína que foi usada como padrão para fazer esta correlação  </a:t>
            </a:r>
            <a:endParaRPr lang="pt-BR" dirty="0"/>
          </a:p>
        </p:txBody>
      </p:sp>
    </p:spTree>
    <p:extLst>
      <p:ext uri="{BB962C8B-B14F-4D97-AF65-F5344CB8AC3E}">
        <p14:creationId xmlns:p14="http://schemas.microsoft.com/office/powerpoint/2010/main" val="50435766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D1E7B37B-32DE-42D0-BFF9-FBB541F98C2C}"/>
              </a:ext>
            </a:extLst>
          </p:cNvPr>
          <p:cNvPicPr>
            <a:picLocks noChangeAspect="1"/>
          </p:cNvPicPr>
          <p:nvPr/>
        </p:nvPicPr>
        <p:blipFill>
          <a:blip r:embed="rId2"/>
          <a:stretch>
            <a:fillRect/>
          </a:stretch>
        </p:blipFill>
        <p:spPr>
          <a:xfrm>
            <a:off x="1428637" y="1695931"/>
            <a:ext cx="6743926" cy="934200"/>
          </a:xfrm>
          <a:prstGeom prst="rect">
            <a:avLst/>
          </a:prstGeom>
        </p:spPr>
      </p:pic>
      <p:sp>
        <p:nvSpPr>
          <p:cNvPr id="3" name="CaixaDeTexto 2">
            <a:extLst>
              <a:ext uri="{FF2B5EF4-FFF2-40B4-BE49-F238E27FC236}">
                <a16:creationId xmlns:a16="http://schemas.microsoft.com/office/drawing/2014/main" id="{407E0CE8-047C-44EA-8AC4-94B51A2ADBE5}"/>
              </a:ext>
            </a:extLst>
          </p:cNvPr>
          <p:cNvSpPr txBox="1"/>
          <p:nvPr/>
        </p:nvSpPr>
        <p:spPr>
          <a:xfrm>
            <a:off x="1130300" y="509054"/>
            <a:ext cx="9718300" cy="523220"/>
          </a:xfrm>
          <a:prstGeom prst="rect">
            <a:avLst/>
          </a:prstGeom>
          <a:solidFill>
            <a:schemeClr val="bg2">
              <a:lumMod val="25000"/>
            </a:schemeClr>
          </a:solidFill>
        </p:spPr>
        <p:txBody>
          <a:bodyPr wrap="square" rtlCol="0">
            <a:spAutoFit/>
          </a:bodyPr>
          <a:lstStyle/>
          <a:p>
            <a:pPr algn="ctr"/>
            <a:r>
              <a:rPr lang="pt-BR" sz="2800" dirty="0">
                <a:solidFill>
                  <a:schemeClr val="bg1"/>
                </a:solidFill>
              </a:rPr>
              <a:t>Modelo para estudar a bioacumulação em organismos</a:t>
            </a:r>
          </a:p>
        </p:txBody>
      </p:sp>
      <p:sp>
        <p:nvSpPr>
          <p:cNvPr id="4" name="CaixaDeTexto 3">
            <a:extLst>
              <a:ext uri="{FF2B5EF4-FFF2-40B4-BE49-F238E27FC236}">
                <a16:creationId xmlns:a16="http://schemas.microsoft.com/office/drawing/2014/main" id="{C856392F-DF2B-47FB-8EAC-9BF9BAC79925}"/>
              </a:ext>
            </a:extLst>
          </p:cNvPr>
          <p:cNvSpPr txBox="1"/>
          <p:nvPr/>
        </p:nvSpPr>
        <p:spPr>
          <a:xfrm>
            <a:off x="98255" y="4580256"/>
            <a:ext cx="11839745" cy="1631216"/>
          </a:xfrm>
          <a:prstGeom prst="rect">
            <a:avLst/>
          </a:prstGeom>
          <a:solidFill>
            <a:schemeClr val="bg2">
              <a:lumMod val="25000"/>
            </a:schemeClr>
          </a:solidFill>
        </p:spPr>
        <p:txBody>
          <a:bodyPr wrap="square" rtlCol="0">
            <a:spAutoFit/>
          </a:bodyPr>
          <a:lstStyle/>
          <a:p>
            <a:pPr algn="ctr"/>
            <a:r>
              <a:rPr lang="pt-BR"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pt-BR" sz="20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ibio</a:t>
            </a:r>
            <a:r>
              <a:rPr lang="pt-BR"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 concentração de i no organismo, ou melhor a concentração máxima que o organismo poderá conter dentro dele levando apenas em consideração as condições de equilíbrio entre o meio e as frações celulares para qual o composto i poderá se particionar  </a:t>
            </a:r>
          </a:p>
          <a:p>
            <a:pPr algn="ctr"/>
            <a:r>
              <a:rPr lang="pt-BR" sz="2000" dirty="0">
                <a:solidFill>
                  <a:schemeClr val="bg1"/>
                </a:solidFill>
                <a:latin typeface="Calibri" panose="020F0502020204030204" pitchFamily="34" charset="0"/>
                <a:cs typeface="Times New Roman" panose="02020603050405020304" pitchFamily="18" charset="0"/>
              </a:rPr>
              <a:t>Este valor também é denominado de </a:t>
            </a:r>
            <a:r>
              <a:rPr lang="pt-BR" sz="2000" b="1" dirty="0" err="1">
                <a:solidFill>
                  <a:schemeClr val="bg1"/>
                </a:solidFill>
                <a:latin typeface="Calibri" panose="020F0502020204030204" pitchFamily="34" charset="0"/>
                <a:cs typeface="Times New Roman" panose="02020603050405020304" pitchFamily="18" charset="0"/>
              </a:rPr>
              <a:t>TBPi</a:t>
            </a:r>
            <a:r>
              <a:rPr lang="pt-BR" sz="2000" dirty="0">
                <a:solidFill>
                  <a:schemeClr val="bg1"/>
                </a:solidFill>
                <a:latin typeface="Calibri" panose="020F0502020204030204" pitchFamily="34" charset="0"/>
                <a:cs typeface="Times New Roman" panose="02020603050405020304" pitchFamily="18" charset="0"/>
              </a:rPr>
              <a:t>, ou seja, </a:t>
            </a:r>
            <a:r>
              <a:rPr lang="pt-BR" sz="2000" i="1" dirty="0" err="1">
                <a:solidFill>
                  <a:schemeClr val="bg1"/>
                </a:solidFill>
                <a:latin typeface="Calibri" panose="020F0502020204030204" pitchFamily="34" charset="0"/>
                <a:cs typeface="Times New Roman" panose="02020603050405020304" pitchFamily="18" charset="0"/>
              </a:rPr>
              <a:t>theoretical</a:t>
            </a:r>
            <a:r>
              <a:rPr lang="pt-BR" sz="2000" i="1" dirty="0">
                <a:solidFill>
                  <a:schemeClr val="bg1"/>
                </a:solidFill>
                <a:latin typeface="Calibri" panose="020F0502020204030204" pitchFamily="34" charset="0"/>
                <a:cs typeface="Times New Roman" panose="02020603050405020304" pitchFamily="18" charset="0"/>
              </a:rPr>
              <a:t> </a:t>
            </a:r>
            <a:r>
              <a:rPr lang="pt-BR" sz="2000" i="1" dirty="0" err="1">
                <a:solidFill>
                  <a:schemeClr val="bg1"/>
                </a:solidFill>
                <a:latin typeface="Calibri" panose="020F0502020204030204" pitchFamily="34" charset="0"/>
                <a:cs typeface="Times New Roman" panose="02020603050405020304" pitchFamily="18" charset="0"/>
              </a:rPr>
              <a:t>bioacumulation</a:t>
            </a:r>
            <a:r>
              <a:rPr lang="pt-BR" sz="2000" i="1" dirty="0">
                <a:solidFill>
                  <a:schemeClr val="bg1"/>
                </a:solidFill>
                <a:latin typeface="Calibri" panose="020F0502020204030204" pitchFamily="34" charset="0"/>
                <a:cs typeface="Times New Roman" panose="02020603050405020304" pitchFamily="18" charset="0"/>
              </a:rPr>
              <a:t> </a:t>
            </a:r>
            <a:r>
              <a:rPr lang="pt-BR" sz="2000" i="1" dirty="0" err="1">
                <a:solidFill>
                  <a:schemeClr val="bg1"/>
                </a:solidFill>
                <a:latin typeface="Calibri" panose="020F0502020204030204" pitchFamily="34" charset="0"/>
                <a:cs typeface="Times New Roman" panose="02020603050405020304" pitchFamily="18" charset="0"/>
              </a:rPr>
              <a:t>potential</a:t>
            </a:r>
            <a:r>
              <a:rPr lang="pt-BR" sz="2000" i="1" dirty="0">
                <a:solidFill>
                  <a:schemeClr val="bg1"/>
                </a:solidFill>
                <a:latin typeface="Calibri" panose="020F0502020204030204" pitchFamily="34" charset="0"/>
                <a:cs typeface="Times New Roman" panose="02020603050405020304" pitchFamily="18" charset="0"/>
              </a:rPr>
              <a:t> – potencial de bioacumulação teórico </a:t>
            </a:r>
            <a:endParaRPr lang="pt-BR" sz="2000" i="1" dirty="0">
              <a:solidFill>
                <a:schemeClr val="bg1"/>
              </a:solidFill>
            </a:endParaRPr>
          </a:p>
        </p:txBody>
      </p:sp>
      <p:pic>
        <p:nvPicPr>
          <p:cNvPr id="6" name="Imagem 5">
            <a:extLst>
              <a:ext uri="{FF2B5EF4-FFF2-40B4-BE49-F238E27FC236}">
                <a16:creationId xmlns:a16="http://schemas.microsoft.com/office/drawing/2014/main" id="{310D803F-EBD8-4B84-827D-8AF6407C8F21}"/>
              </a:ext>
            </a:extLst>
          </p:cNvPr>
          <p:cNvPicPr>
            <a:picLocks noChangeAspect="1"/>
          </p:cNvPicPr>
          <p:nvPr/>
        </p:nvPicPr>
        <p:blipFill>
          <a:blip r:embed="rId3"/>
          <a:stretch>
            <a:fillRect/>
          </a:stretch>
        </p:blipFill>
        <p:spPr>
          <a:xfrm>
            <a:off x="1851074" y="2990971"/>
            <a:ext cx="6813451" cy="449800"/>
          </a:xfrm>
          <a:prstGeom prst="rect">
            <a:avLst/>
          </a:prstGeom>
        </p:spPr>
      </p:pic>
      <p:sp>
        <p:nvSpPr>
          <p:cNvPr id="7" name="Retângulo 6">
            <a:extLst>
              <a:ext uri="{FF2B5EF4-FFF2-40B4-BE49-F238E27FC236}">
                <a16:creationId xmlns:a16="http://schemas.microsoft.com/office/drawing/2014/main" id="{E8CB78C5-5F4E-4874-B31C-FD613AF6505B}"/>
              </a:ext>
            </a:extLst>
          </p:cNvPr>
          <p:cNvSpPr/>
          <p:nvPr/>
        </p:nvSpPr>
        <p:spPr>
          <a:xfrm>
            <a:off x="8877300" y="2954245"/>
            <a:ext cx="2462534" cy="461665"/>
          </a:xfrm>
          <a:prstGeom prst="rect">
            <a:avLst/>
          </a:prstGeom>
          <a:solidFill>
            <a:schemeClr val="bg2">
              <a:lumMod val="25000"/>
            </a:schemeClr>
          </a:solidFill>
        </p:spPr>
        <p:txBody>
          <a:bodyPr wrap="none">
            <a:spAutoFit/>
          </a:bodyPr>
          <a:lstStyle/>
          <a:p>
            <a:r>
              <a:rPr lang="en-GB"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GB" sz="24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ilip</a:t>
            </a:r>
            <a:r>
              <a:rPr lang="en-GB" sz="24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GB" sz="24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imed</a:t>
            </a:r>
            <a:r>
              <a:rPr lang="en-GB" sz="24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K</a:t>
            </a:r>
            <a:r>
              <a:rPr lang="en-GB" sz="24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ilipmed</a:t>
            </a:r>
            <a:endParaRPr lang="pt-BR" sz="2400" dirty="0">
              <a:solidFill>
                <a:schemeClr val="bg1"/>
              </a:solidFill>
            </a:endParaRPr>
          </a:p>
        </p:txBody>
      </p:sp>
      <p:pic>
        <p:nvPicPr>
          <p:cNvPr id="8" name="Imagem 7">
            <a:extLst>
              <a:ext uri="{FF2B5EF4-FFF2-40B4-BE49-F238E27FC236}">
                <a16:creationId xmlns:a16="http://schemas.microsoft.com/office/drawing/2014/main" id="{382358D7-DA77-48F9-8D6D-8AD4C3182752}"/>
              </a:ext>
            </a:extLst>
          </p:cNvPr>
          <p:cNvPicPr>
            <a:picLocks noChangeAspect="1"/>
          </p:cNvPicPr>
          <p:nvPr/>
        </p:nvPicPr>
        <p:blipFill>
          <a:blip r:embed="rId4"/>
          <a:stretch>
            <a:fillRect/>
          </a:stretch>
        </p:blipFill>
        <p:spPr>
          <a:xfrm>
            <a:off x="1851075" y="3932671"/>
            <a:ext cx="6048326" cy="525131"/>
          </a:xfrm>
          <a:prstGeom prst="rect">
            <a:avLst/>
          </a:prstGeom>
        </p:spPr>
      </p:pic>
      <p:sp>
        <p:nvSpPr>
          <p:cNvPr id="9" name="Retângulo 8">
            <a:extLst>
              <a:ext uri="{FF2B5EF4-FFF2-40B4-BE49-F238E27FC236}">
                <a16:creationId xmlns:a16="http://schemas.microsoft.com/office/drawing/2014/main" id="{CD39C9E0-2E90-4CB2-9BD2-5AC39C83E9EE}"/>
              </a:ext>
            </a:extLst>
          </p:cNvPr>
          <p:cNvSpPr/>
          <p:nvPr/>
        </p:nvSpPr>
        <p:spPr>
          <a:xfrm>
            <a:off x="8067271" y="1790231"/>
            <a:ext cx="3426451" cy="369332"/>
          </a:xfrm>
          <a:prstGeom prst="rect">
            <a:avLst/>
          </a:prstGeom>
          <a:solidFill>
            <a:schemeClr val="bg2">
              <a:lumMod val="25000"/>
            </a:schemeClr>
          </a:solidFill>
        </p:spPr>
        <p:txBody>
          <a:bodyPr wrap="none">
            <a:spAutoFit/>
          </a:bodyPr>
          <a:lstStyle/>
          <a:p>
            <a:pPr algn="ctr"/>
            <a:r>
              <a:rPr lang="pt-BR"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pt-BR" baseline="-25000" dirty="0" err="1">
                <a:solidFill>
                  <a:schemeClr val="bg1"/>
                </a:solidFill>
                <a:latin typeface="Calibri" panose="020F0502020204030204" pitchFamily="34" charset="0"/>
                <a:cs typeface="Times New Roman" panose="02020603050405020304" pitchFamily="18" charset="0"/>
              </a:rPr>
              <a:t>imed</a:t>
            </a:r>
            <a:r>
              <a:rPr lang="pt-BR" baseline="-25000" dirty="0">
                <a:solidFill>
                  <a:schemeClr val="bg1"/>
                </a:solidFill>
                <a:latin typeface="Calibri" panose="020F0502020204030204" pitchFamily="34" charset="0"/>
                <a:cs typeface="Times New Roman" panose="02020603050405020304" pitchFamily="18" charset="0"/>
              </a:rPr>
              <a:t> </a:t>
            </a:r>
            <a:r>
              <a:rPr lang="pt-BR" dirty="0">
                <a:solidFill>
                  <a:schemeClr val="bg1"/>
                </a:solidFill>
                <a:latin typeface="Calibri" panose="020F0502020204030204" pitchFamily="34" charset="0"/>
                <a:ea typeface="Calibri" panose="020F0502020204030204" pitchFamily="34" charset="0"/>
                <a:cs typeface="Times New Roman" panose="02020603050405020304" pitchFamily="18" charset="0"/>
              </a:rPr>
              <a:t>– concentração de i no meio; </a:t>
            </a:r>
          </a:p>
        </p:txBody>
      </p:sp>
    </p:spTree>
    <p:extLst>
      <p:ext uri="{BB962C8B-B14F-4D97-AF65-F5344CB8AC3E}">
        <p14:creationId xmlns:p14="http://schemas.microsoft.com/office/powerpoint/2010/main" val="364294048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7ECF26CC-49C4-4A85-8CA7-9998BEB6B4AA}"/>
              </a:ext>
            </a:extLst>
          </p:cNvPr>
          <p:cNvPicPr>
            <a:picLocks noChangeAspect="1"/>
          </p:cNvPicPr>
          <p:nvPr/>
        </p:nvPicPr>
        <p:blipFill rotWithShape="1">
          <a:blip r:embed="rId2"/>
          <a:srcRect l="48333" t="30741" r="16667" b="8333"/>
          <a:stretch/>
        </p:blipFill>
        <p:spPr>
          <a:xfrm>
            <a:off x="203200" y="220662"/>
            <a:ext cx="6553200" cy="6416675"/>
          </a:xfrm>
          <a:prstGeom prst="rect">
            <a:avLst/>
          </a:prstGeom>
        </p:spPr>
      </p:pic>
      <p:pic>
        <p:nvPicPr>
          <p:cNvPr id="6" name="Imagem 5">
            <a:extLst>
              <a:ext uri="{FF2B5EF4-FFF2-40B4-BE49-F238E27FC236}">
                <a16:creationId xmlns:a16="http://schemas.microsoft.com/office/drawing/2014/main" id="{0D735CC0-21AB-40F8-865B-CFC7830DEBDB}"/>
              </a:ext>
            </a:extLst>
          </p:cNvPr>
          <p:cNvPicPr>
            <a:picLocks noChangeAspect="1"/>
          </p:cNvPicPr>
          <p:nvPr/>
        </p:nvPicPr>
        <p:blipFill>
          <a:blip r:embed="rId3"/>
          <a:stretch>
            <a:fillRect/>
          </a:stretch>
        </p:blipFill>
        <p:spPr>
          <a:xfrm>
            <a:off x="8137175" y="3020880"/>
            <a:ext cx="2363850" cy="686233"/>
          </a:xfrm>
          <a:prstGeom prst="rect">
            <a:avLst/>
          </a:prstGeom>
        </p:spPr>
      </p:pic>
      <p:pic>
        <p:nvPicPr>
          <p:cNvPr id="7" name="Imagem 6">
            <a:extLst>
              <a:ext uri="{FF2B5EF4-FFF2-40B4-BE49-F238E27FC236}">
                <a16:creationId xmlns:a16="http://schemas.microsoft.com/office/drawing/2014/main" id="{10D8889B-AE7D-4C5C-9907-46959DACBF71}"/>
              </a:ext>
            </a:extLst>
          </p:cNvPr>
          <p:cNvPicPr>
            <a:picLocks noChangeAspect="1"/>
          </p:cNvPicPr>
          <p:nvPr/>
        </p:nvPicPr>
        <p:blipFill rotWithShape="1">
          <a:blip r:embed="rId4"/>
          <a:srcRect t="12875"/>
          <a:stretch/>
        </p:blipFill>
        <p:spPr>
          <a:xfrm>
            <a:off x="6756400" y="3735699"/>
            <a:ext cx="5125401" cy="789958"/>
          </a:xfrm>
          <a:prstGeom prst="rect">
            <a:avLst/>
          </a:prstGeom>
        </p:spPr>
      </p:pic>
      <p:sp>
        <p:nvSpPr>
          <p:cNvPr id="8" name="CaixaDeTexto 7">
            <a:extLst>
              <a:ext uri="{FF2B5EF4-FFF2-40B4-BE49-F238E27FC236}">
                <a16:creationId xmlns:a16="http://schemas.microsoft.com/office/drawing/2014/main" id="{BD4A66B1-2BC1-4FEB-88E1-BF4C8725CEC6}"/>
              </a:ext>
            </a:extLst>
          </p:cNvPr>
          <p:cNvSpPr txBox="1"/>
          <p:nvPr/>
        </p:nvSpPr>
        <p:spPr>
          <a:xfrm>
            <a:off x="6654800" y="1230084"/>
            <a:ext cx="5334000" cy="1200329"/>
          </a:xfrm>
          <a:prstGeom prst="rect">
            <a:avLst/>
          </a:prstGeom>
          <a:solidFill>
            <a:schemeClr val="bg2">
              <a:lumMod val="25000"/>
            </a:schemeClr>
          </a:solidFill>
        </p:spPr>
        <p:txBody>
          <a:bodyPr wrap="square" rtlCol="0">
            <a:spAutoFit/>
          </a:bodyPr>
          <a:lstStyle/>
          <a:p>
            <a:pPr algn="just"/>
            <a:r>
              <a:rPr lang="pt-BR" dirty="0">
                <a:solidFill>
                  <a:schemeClr val="bg1"/>
                </a:solidFill>
              </a:rPr>
              <a:t>Caso exista uma correspondência direta entre o que é particionado para a fração lipídica e o organismo, ou seja, se a bioacumulação foi maioritariamente na fração lipídica podemos fazer as seguintes correlações:</a:t>
            </a:r>
          </a:p>
        </p:txBody>
      </p:sp>
      <p:sp>
        <p:nvSpPr>
          <p:cNvPr id="10" name="Retângulo 9">
            <a:extLst>
              <a:ext uri="{FF2B5EF4-FFF2-40B4-BE49-F238E27FC236}">
                <a16:creationId xmlns:a16="http://schemas.microsoft.com/office/drawing/2014/main" id="{ED7670F1-7349-4BC8-B284-A28A0C96B558}"/>
              </a:ext>
            </a:extLst>
          </p:cNvPr>
          <p:cNvSpPr/>
          <p:nvPr/>
        </p:nvSpPr>
        <p:spPr>
          <a:xfrm>
            <a:off x="6654800" y="2853233"/>
            <a:ext cx="5334000" cy="167242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Imagem 10">
            <a:extLst>
              <a:ext uri="{FF2B5EF4-FFF2-40B4-BE49-F238E27FC236}">
                <a16:creationId xmlns:a16="http://schemas.microsoft.com/office/drawing/2014/main" id="{47AEB3F6-7366-43C9-873A-C5044FE46C97}"/>
              </a:ext>
            </a:extLst>
          </p:cNvPr>
          <p:cNvPicPr>
            <a:picLocks noChangeAspect="1"/>
          </p:cNvPicPr>
          <p:nvPr/>
        </p:nvPicPr>
        <p:blipFill rotWithShape="1">
          <a:blip r:embed="rId5"/>
          <a:srcRect t="-13961" r="18041" b="-1"/>
          <a:stretch/>
        </p:blipFill>
        <p:spPr>
          <a:xfrm>
            <a:off x="6654800" y="4693304"/>
            <a:ext cx="2019300" cy="1038337"/>
          </a:xfrm>
          <a:prstGeom prst="rect">
            <a:avLst/>
          </a:prstGeom>
          <a:ln w="19050">
            <a:solidFill>
              <a:srgbClr val="FF0000"/>
            </a:solidFill>
          </a:ln>
        </p:spPr>
      </p:pic>
      <p:sp>
        <p:nvSpPr>
          <p:cNvPr id="12" name="CaixaDeTexto 11">
            <a:extLst>
              <a:ext uri="{FF2B5EF4-FFF2-40B4-BE49-F238E27FC236}">
                <a16:creationId xmlns:a16="http://schemas.microsoft.com/office/drawing/2014/main" id="{7755FFC6-E4B8-41BA-ACFB-F9023E228026}"/>
              </a:ext>
            </a:extLst>
          </p:cNvPr>
          <p:cNvSpPr txBox="1"/>
          <p:nvPr/>
        </p:nvSpPr>
        <p:spPr>
          <a:xfrm>
            <a:off x="8851900" y="5038791"/>
            <a:ext cx="3029901" cy="369332"/>
          </a:xfrm>
          <a:prstGeom prst="rect">
            <a:avLst/>
          </a:prstGeom>
          <a:solidFill>
            <a:schemeClr val="bg2">
              <a:lumMod val="25000"/>
            </a:schemeClr>
          </a:solidFill>
        </p:spPr>
        <p:txBody>
          <a:bodyPr wrap="square" rtlCol="0">
            <a:spAutoFit/>
          </a:bodyPr>
          <a:lstStyle/>
          <a:p>
            <a:pPr algn="just"/>
            <a:r>
              <a:rPr lang="pt-BR" dirty="0">
                <a:solidFill>
                  <a:schemeClr val="bg1"/>
                </a:solidFill>
              </a:rPr>
              <a:t>FATOR DE BIOACUMULAÇÃO </a:t>
            </a:r>
          </a:p>
        </p:txBody>
      </p:sp>
    </p:spTree>
    <p:extLst>
      <p:ext uri="{BB962C8B-B14F-4D97-AF65-F5344CB8AC3E}">
        <p14:creationId xmlns:p14="http://schemas.microsoft.com/office/powerpoint/2010/main" val="380377538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CC9D84E-6004-43A7-B22D-E1C550672F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75443" y="2095487"/>
            <a:ext cx="3313113" cy="1228725"/>
          </a:xfrm>
          <a:prstGeom prst="rect">
            <a:avLst/>
          </a:prstGeom>
          <a:noFill/>
        </p:spPr>
      </p:pic>
      <p:pic>
        <p:nvPicPr>
          <p:cNvPr id="3" name="Picture 6">
            <a:extLst>
              <a:ext uri="{FF2B5EF4-FFF2-40B4-BE49-F238E27FC236}">
                <a16:creationId xmlns:a16="http://schemas.microsoft.com/office/drawing/2014/main" id="{F2A4EF86-AA98-4522-B2E1-B157B703A2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8556" y="2246299"/>
            <a:ext cx="2979737"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8B0B2BDC-9003-4B4B-B0CD-ED4A29D8B6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8912" y="2214549"/>
            <a:ext cx="2151063"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aixaDeTexto 4">
            <a:extLst>
              <a:ext uri="{FF2B5EF4-FFF2-40B4-BE49-F238E27FC236}">
                <a16:creationId xmlns:a16="http://schemas.microsoft.com/office/drawing/2014/main" id="{F2F839EF-14B4-4F0F-9F6B-C1C8F5B5DDAD}"/>
              </a:ext>
            </a:extLst>
          </p:cNvPr>
          <p:cNvSpPr txBox="1"/>
          <p:nvPr/>
        </p:nvSpPr>
        <p:spPr>
          <a:xfrm>
            <a:off x="1130300" y="509054"/>
            <a:ext cx="9718300" cy="954107"/>
          </a:xfrm>
          <a:prstGeom prst="rect">
            <a:avLst/>
          </a:prstGeom>
          <a:solidFill>
            <a:schemeClr val="bg2">
              <a:lumMod val="25000"/>
            </a:schemeClr>
          </a:solidFill>
        </p:spPr>
        <p:txBody>
          <a:bodyPr wrap="square" rtlCol="0">
            <a:spAutoFit/>
          </a:bodyPr>
          <a:lstStyle/>
          <a:p>
            <a:pPr algn="ctr"/>
            <a:r>
              <a:rPr lang="pt-BR" sz="2800" dirty="0">
                <a:solidFill>
                  <a:schemeClr val="bg1"/>
                </a:solidFill>
              </a:rPr>
              <a:t>Quando temos sólidos em suspenção – ou matéria orgânica dissolvia (DOC) (</a:t>
            </a:r>
            <a:r>
              <a:rPr lang="pt-BR" sz="2800" dirty="0" err="1">
                <a:solidFill>
                  <a:schemeClr val="bg1"/>
                </a:solidFill>
              </a:rPr>
              <a:t>dissolved</a:t>
            </a:r>
            <a:r>
              <a:rPr lang="pt-BR" sz="2800" dirty="0">
                <a:solidFill>
                  <a:schemeClr val="bg1"/>
                </a:solidFill>
              </a:rPr>
              <a:t> </a:t>
            </a:r>
            <a:r>
              <a:rPr lang="pt-BR" sz="2800" dirty="0" err="1">
                <a:solidFill>
                  <a:schemeClr val="bg1"/>
                </a:solidFill>
              </a:rPr>
              <a:t>organic</a:t>
            </a:r>
            <a:r>
              <a:rPr lang="pt-BR" sz="2800" dirty="0">
                <a:solidFill>
                  <a:schemeClr val="bg1"/>
                </a:solidFill>
              </a:rPr>
              <a:t> </a:t>
            </a:r>
            <a:r>
              <a:rPr lang="pt-BR" sz="2800" dirty="0" err="1">
                <a:solidFill>
                  <a:schemeClr val="bg1"/>
                </a:solidFill>
              </a:rPr>
              <a:t>carbon</a:t>
            </a:r>
            <a:r>
              <a:rPr lang="pt-BR" sz="2800" dirty="0">
                <a:solidFill>
                  <a:schemeClr val="bg1"/>
                </a:solidFill>
              </a:rPr>
              <a:t>) </a:t>
            </a:r>
          </a:p>
        </p:txBody>
      </p:sp>
      <p:sp>
        <p:nvSpPr>
          <p:cNvPr id="6" name="Text Box 9">
            <a:extLst>
              <a:ext uri="{FF2B5EF4-FFF2-40B4-BE49-F238E27FC236}">
                <a16:creationId xmlns:a16="http://schemas.microsoft.com/office/drawing/2014/main" id="{055C7FD8-1CCD-484E-A94D-B5EED58C925A}"/>
              </a:ext>
            </a:extLst>
          </p:cNvPr>
          <p:cNvSpPr txBox="1">
            <a:spLocks noChangeArrowheads="1"/>
          </p:cNvSpPr>
          <p:nvPr/>
        </p:nvSpPr>
        <p:spPr bwMode="auto">
          <a:xfrm>
            <a:off x="239757" y="5290134"/>
            <a:ext cx="2706643" cy="369332"/>
          </a:xfrm>
          <a:prstGeom prst="rect">
            <a:avLst/>
          </a:prstGeom>
          <a:solidFill>
            <a:schemeClr val="bg2">
              <a:lumMod val="25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dirty="0" err="1">
                <a:solidFill>
                  <a:schemeClr val="bg1"/>
                </a:solidFill>
              </a:rPr>
              <a:t>r</a:t>
            </a:r>
            <a:r>
              <a:rPr lang="en-US" sz="1800" baseline="-25000" dirty="0" err="1">
                <a:solidFill>
                  <a:schemeClr val="bg1"/>
                </a:solidFill>
              </a:rPr>
              <a:t>sw</a:t>
            </a:r>
            <a:r>
              <a:rPr lang="en-US" sz="1800" dirty="0">
                <a:solidFill>
                  <a:schemeClr val="bg1"/>
                </a:solidFill>
              </a:rPr>
              <a:t> = </a:t>
            </a:r>
            <a:r>
              <a:rPr lang="en-US" sz="1800" dirty="0" err="1">
                <a:solidFill>
                  <a:schemeClr val="bg1"/>
                </a:solidFill>
              </a:rPr>
              <a:t>razão</a:t>
            </a:r>
            <a:r>
              <a:rPr lang="en-US" sz="1800" dirty="0">
                <a:solidFill>
                  <a:schemeClr val="bg1"/>
                </a:solidFill>
              </a:rPr>
              <a:t> </a:t>
            </a:r>
            <a:r>
              <a:rPr lang="en-US" sz="1800" dirty="0" err="1">
                <a:solidFill>
                  <a:schemeClr val="bg1"/>
                </a:solidFill>
              </a:rPr>
              <a:t>sólido</a:t>
            </a:r>
            <a:r>
              <a:rPr lang="en-US" sz="1800" dirty="0">
                <a:solidFill>
                  <a:schemeClr val="bg1"/>
                </a:solidFill>
              </a:rPr>
              <a:t>/</a:t>
            </a:r>
            <a:r>
              <a:rPr lang="en-US" sz="1800" dirty="0" err="1">
                <a:solidFill>
                  <a:schemeClr val="bg1"/>
                </a:solidFill>
              </a:rPr>
              <a:t>água</a:t>
            </a:r>
            <a:endParaRPr lang="en-US" sz="1800" dirty="0">
              <a:solidFill>
                <a:schemeClr val="bg1"/>
              </a:solidFill>
            </a:endParaRPr>
          </a:p>
        </p:txBody>
      </p:sp>
      <p:pic>
        <p:nvPicPr>
          <p:cNvPr id="7" name="Picture 11">
            <a:extLst>
              <a:ext uri="{FF2B5EF4-FFF2-40B4-BE49-F238E27FC236}">
                <a16:creationId xmlns:a16="http://schemas.microsoft.com/office/drawing/2014/main" id="{1D293491-259D-4804-81CD-B65A10A02F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907" y="3324212"/>
            <a:ext cx="2727325" cy="900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2">
            <a:extLst>
              <a:ext uri="{FF2B5EF4-FFF2-40B4-BE49-F238E27FC236}">
                <a16:creationId xmlns:a16="http://schemas.microsoft.com/office/drawing/2014/main" id="{7A151467-A4BA-40AB-8024-A6F12CAFFF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7325" y="3448996"/>
            <a:ext cx="1611312" cy="801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13">
            <a:extLst>
              <a:ext uri="{FF2B5EF4-FFF2-40B4-BE49-F238E27FC236}">
                <a16:creationId xmlns:a16="http://schemas.microsoft.com/office/drawing/2014/main" id="{B8EB43EE-E4FD-49F4-BDC8-CCCD8E77D62D}"/>
              </a:ext>
            </a:extLst>
          </p:cNvPr>
          <p:cNvSpPr txBox="1">
            <a:spLocks noChangeArrowheads="1"/>
          </p:cNvSpPr>
          <p:nvPr/>
        </p:nvSpPr>
        <p:spPr bwMode="auto">
          <a:xfrm>
            <a:off x="5091112" y="3577183"/>
            <a:ext cx="1447800" cy="4667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i="1">
                <a:latin typeface="Times New Roman" charset="0"/>
              </a:rPr>
              <a:t>f</a:t>
            </a:r>
            <a:r>
              <a:rPr lang="en-US" baseline="-25000">
                <a:latin typeface="Times New Roman" charset="0"/>
              </a:rPr>
              <a:t>is</a:t>
            </a:r>
            <a:r>
              <a:rPr lang="en-US">
                <a:latin typeface="Times New Roman" charset="0"/>
              </a:rPr>
              <a:t> = 1 - </a:t>
            </a:r>
            <a:r>
              <a:rPr lang="en-US" i="1">
                <a:latin typeface="Times New Roman" charset="0"/>
              </a:rPr>
              <a:t>f</a:t>
            </a:r>
            <a:r>
              <a:rPr lang="en-US" baseline="-25000">
                <a:latin typeface="Times New Roman" charset="0"/>
              </a:rPr>
              <a:t>iw</a:t>
            </a:r>
          </a:p>
        </p:txBody>
      </p:sp>
      <p:sp>
        <p:nvSpPr>
          <p:cNvPr id="10" name="Line 14">
            <a:extLst>
              <a:ext uri="{FF2B5EF4-FFF2-40B4-BE49-F238E27FC236}">
                <a16:creationId xmlns:a16="http://schemas.microsoft.com/office/drawing/2014/main" id="{DD8CB8D9-8BE4-45EB-95BF-3A39997B625E}"/>
              </a:ext>
            </a:extLst>
          </p:cNvPr>
          <p:cNvSpPr>
            <a:spLocks noChangeShapeType="1"/>
          </p:cNvSpPr>
          <p:nvPr/>
        </p:nvSpPr>
        <p:spPr bwMode="auto">
          <a:xfrm flipV="1">
            <a:off x="3658393" y="4196012"/>
            <a:ext cx="304080" cy="586581"/>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1" name="Line 15">
            <a:extLst>
              <a:ext uri="{FF2B5EF4-FFF2-40B4-BE49-F238E27FC236}">
                <a16:creationId xmlns:a16="http://schemas.microsoft.com/office/drawing/2014/main" id="{947EFF12-EAED-4512-B37D-9BCD3E58502E}"/>
              </a:ext>
            </a:extLst>
          </p:cNvPr>
          <p:cNvSpPr>
            <a:spLocks noChangeShapeType="1"/>
          </p:cNvSpPr>
          <p:nvPr/>
        </p:nvSpPr>
        <p:spPr bwMode="auto">
          <a:xfrm flipH="1" flipV="1">
            <a:off x="4497201" y="4187802"/>
            <a:ext cx="301436" cy="58658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2" name="Text Box 16">
            <a:extLst>
              <a:ext uri="{FF2B5EF4-FFF2-40B4-BE49-F238E27FC236}">
                <a16:creationId xmlns:a16="http://schemas.microsoft.com/office/drawing/2014/main" id="{88C995A8-4526-43EA-A2AB-DADDD82A1D33}"/>
              </a:ext>
            </a:extLst>
          </p:cNvPr>
          <p:cNvSpPr txBox="1">
            <a:spLocks noChangeArrowheads="1"/>
          </p:cNvSpPr>
          <p:nvPr/>
        </p:nvSpPr>
        <p:spPr bwMode="auto">
          <a:xfrm>
            <a:off x="305220" y="4814343"/>
            <a:ext cx="6233692" cy="369332"/>
          </a:xfrm>
          <a:prstGeom prst="rect">
            <a:avLst/>
          </a:prstGeom>
          <a:solidFill>
            <a:schemeClr val="bg2">
              <a:lumMod val="25000"/>
            </a:schemeClr>
          </a:solid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1800" dirty="0">
                <a:solidFill>
                  <a:schemeClr val="bg1"/>
                </a:solidFill>
              </a:rPr>
              <a:t>Se estes dois termos forem grandes = </a:t>
            </a:r>
            <a:r>
              <a:rPr lang="pt-BR" sz="1800" dirty="0" err="1">
                <a:solidFill>
                  <a:schemeClr val="bg1"/>
                </a:solidFill>
              </a:rPr>
              <a:t>f</a:t>
            </a:r>
            <a:r>
              <a:rPr lang="pt-BR" sz="1800" baseline="-25000" dirty="0" err="1">
                <a:solidFill>
                  <a:schemeClr val="bg1"/>
                </a:solidFill>
              </a:rPr>
              <a:t>iw</a:t>
            </a:r>
            <a:r>
              <a:rPr lang="pt-BR" sz="1800" dirty="0">
                <a:solidFill>
                  <a:schemeClr val="bg1"/>
                </a:solidFill>
              </a:rPr>
              <a:t> será pequeno!</a:t>
            </a:r>
          </a:p>
        </p:txBody>
      </p:sp>
      <p:sp>
        <p:nvSpPr>
          <p:cNvPr id="13" name="Retângulo 12">
            <a:extLst>
              <a:ext uri="{FF2B5EF4-FFF2-40B4-BE49-F238E27FC236}">
                <a16:creationId xmlns:a16="http://schemas.microsoft.com/office/drawing/2014/main" id="{2F871B30-67E3-48E1-AFC4-CC209BA751AA}"/>
              </a:ext>
            </a:extLst>
          </p:cNvPr>
          <p:cNvSpPr/>
          <p:nvPr/>
        </p:nvSpPr>
        <p:spPr>
          <a:xfrm>
            <a:off x="8693743" y="2175745"/>
            <a:ext cx="1718740" cy="461665"/>
          </a:xfrm>
          <a:prstGeom prst="rect">
            <a:avLst/>
          </a:prstGeom>
          <a:solidFill>
            <a:schemeClr val="bg2">
              <a:lumMod val="25000"/>
            </a:schemeClr>
          </a:solidFill>
        </p:spPr>
        <p:txBody>
          <a:bodyPr wrap="none">
            <a:spAutoFit/>
          </a:bodyPr>
          <a:lstStyle/>
          <a:p>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GB" sz="24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is </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GB" sz="24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iw</a:t>
            </a:r>
            <a:r>
              <a:rPr lang="en-GB" sz="24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K</a:t>
            </a:r>
            <a:r>
              <a:rPr lang="en-GB" sz="24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id</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pt-BR" sz="2400" dirty="0">
              <a:solidFill>
                <a:schemeClr val="bg1"/>
              </a:solidFill>
            </a:endParaRPr>
          </a:p>
        </p:txBody>
      </p:sp>
      <p:sp>
        <p:nvSpPr>
          <p:cNvPr id="14" name="Retângulo 13">
            <a:extLst>
              <a:ext uri="{FF2B5EF4-FFF2-40B4-BE49-F238E27FC236}">
                <a16:creationId xmlns:a16="http://schemas.microsoft.com/office/drawing/2014/main" id="{FFDEE56D-D0F3-4C01-9F0D-0892709D5A92}"/>
              </a:ext>
            </a:extLst>
          </p:cNvPr>
          <p:cNvSpPr/>
          <p:nvPr/>
        </p:nvSpPr>
        <p:spPr>
          <a:xfrm>
            <a:off x="8689975" y="2771528"/>
            <a:ext cx="3469900" cy="923330"/>
          </a:xfrm>
          <a:prstGeom prst="rect">
            <a:avLst/>
          </a:prstGeom>
          <a:solidFill>
            <a:schemeClr val="bg2">
              <a:lumMod val="25000"/>
            </a:schemeClr>
          </a:solidFill>
        </p:spPr>
        <p:txBody>
          <a:bodyPr wrap="square">
            <a:spAutoFit/>
          </a:bodyPr>
          <a:lstStyle/>
          <a:p>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constante</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equilibrio</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entre </a:t>
            </a:r>
            <a:r>
              <a:rPr lang="en-GB"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adsorvido</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e </a:t>
            </a:r>
            <a:r>
              <a:rPr lang="en-GB"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presente</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na</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água</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constante</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adsorção</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nos</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sólidos</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pt-BR" dirty="0"/>
          </a:p>
        </p:txBody>
      </p:sp>
      <p:sp>
        <p:nvSpPr>
          <p:cNvPr id="15" name="Retângulo 14">
            <a:extLst>
              <a:ext uri="{FF2B5EF4-FFF2-40B4-BE49-F238E27FC236}">
                <a16:creationId xmlns:a16="http://schemas.microsoft.com/office/drawing/2014/main" id="{0CDDFB6A-6A36-46F5-A3F5-24E46DBA89DC}"/>
              </a:ext>
            </a:extLst>
          </p:cNvPr>
          <p:cNvSpPr/>
          <p:nvPr/>
        </p:nvSpPr>
        <p:spPr>
          <a:xfrm>
            <a:off x="7614443" y="4390398"/>
            <a:ext cx="3469900" cy="923330"/>
          </a:xfrm>
          <a:prstGeom prst="rect">
            <a:avLst/>
          </a:prstGeom>
          <a:solidFill>
            <a:schemeClr val="bg2">
              <a:lumMod val="25000"/>
            </a:schemeClr>
          </a:solidFill>
        </p:spPr>
        <p:txBody>
          <a:bodyPr wrap="square">
            <a:spAutoFit/>
          </a:bodyPr>
          <a:lstStyle/>
          <a:p>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A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relação</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bg1"/>
                </a:solidFill>
              </a:rPr>
              <a:t>r</a:t>
            </a:r>
            <a:r>
              <a:rPr lang="en-US" baseline="-25000" dirty="0" err="1">
                <a:solidFill>
                  <a:schemeClr val="bg1"/>
                </a:solidFill>
              </a:rPr>
              <a:t>sw</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pode</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ser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defenida</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em</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termos</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concetração</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carbono</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total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dissolvido</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 [DOC]</a:t>
            </a:r>
            <a:endParaRPr lang="pt-BR" dirty="0"/>
          </a:p>
        </p:txBody>
      </p:sp>
      <p:pic>
        <p:nvPicPr>
          <p:cNvPr id="16" name="Imagem 15">
            <a:extLst>
              <a:ext uri="{FF2B5EF4-FFF2-40B4-BE49-F238E27FC236}">
                <a16:creationId xmlns:a16="http://schemas.microsoft.com/office/drawing/2014/main" id="{69EB26BA-2440-46E6-B382-FB5D40564A65}"/>
              </a:ext>
            </a:extLst>
          </p:cNvPr>
          <p:cNvPicPr>
            <a:picLocks noChangeAspect="1"/>
          </p:cNvPicPr>
          <p:nvPr/>
        </p:nvPicPr>
        <p:blipFill rotWithShape="1">
          <a:blip r:embed="rId7"/>
          <a:srcRect r="23129" b="1635"/>
          <a:stretch/>
        </p:blipFill>
        <p:spPr>
          <a:xfrm>
            <a:off x="7863318" y="5512130"/>
            <a:ext cx="2911663" cy="994276"/>
          </a:xfrm>
          <a:prstGeom prst="rect">
            <a:avLst/>
          </a:prstGeom>
          <a:ln w="38100">
            <a:solidFill>
              <a:srgbClr val="FF0000"/>
            </a:solidFill>
          </a:ln>
        </p:spPr>
      </p:pic>
    </p:spTree>
    <p:extLst>
      <p:ext uri="{BB962C8B-B14F-4D97-AF65-F5344CB8AC3E}">
        <p14:creationId xmlns:p14="http://schemas.microsoft.com/office/powerpoint/2010/main" val="168807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87" y="-93031"/>
            <a:ext cx="10515600" cy="1325563"/>
          </a:xfrm>
        </p:spPr>
        <p:txBody>
          <a:bodyPr/>
          <a:lstStyle/>
          <a:p>
            <a:r>
              <a:rPr lang="en-US" dirty="0" err="1"/>
              <a:t>Introdução</a:t>
            </a:r>
            <a:r>
              <a:rPr lang="en-US" dirty="0"/>
              <a:t> </a:t>
            </a:r>
            <a:r>
              <a:rPr lang="en-US" dirty="0" err="1"/>
              <a:t>ao</a:t>
            </a:r>
            <a:r>
              <a:rPr lang="en-US" dirty="0"/>
              <a:t> </a:t>
            </a:r>
            <a:r>
              <a:rPr lang="en-US" dirty="0" err="1"/>
              <a:t>equilíbrio</a:t>
            </a:r>
            <a:r>
              <a:rPr lang="en-US" dirty="0"/>
              <a:t> de </a:t>
            </a:r>
            <a:r>
              <a:rPr lang="en-US" dirty="0" err="1"/>
              <a:t>partição</a:t>
            </a:r>
            <a:endParaRPr lang="en-US" dirty="0"/>
          </a:p>
        </p:txBody>
      </p:sp>
      <p:sp>
        <p:nvSpPr>
          <p:cNvPr id="4" name="Footer Placeholder 3"/>
          <p:cNvSpPr>
            <a:spLocks noGrp="1"/>
          </p:cNvSpPr>
          <p:nvPr>
            <p:ph type="ftr" sz="quarter" idx="11"/>
          </p:nvPr>
        </p:nvSpPr>
        <p:spPr/>
        <p:txBody>
          <a:bodyPr/>
          <a:lstStyle/>
          <a:p>
            <a:r>
              <a:rPr lang="en-US" dirty="0"/>
              <a:t> Pedro Vidinha</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15</a:t>
            </a:fld>
            <a:endParaRPr lang="en-US" dirty="0"/>
          </a:p>
        </p:txBody>
      </p:sp>
      <p:sp>
        <p:nvSpPr>
          <p:cNvPr id="6" name="Text Box 9"/>
          <p:cNvSpPr txBox="1">
            <a:spLocks noChangeArrowheads="1"/>
          </p:cNvSpPr>
          <p:nvPr/>
        </p:nvSpPr>
        <p:spPr bwMode="auto">
          <a:xfrm>
            <a:off x="2043920" y="3544325"/>
            <a:ext cx="244827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2000" b="1" dirty="0">
                <a:latin typeface="+mn-lt"/>
              </a:rPr>
              <a:t>No equilíbrio:</a:t>
            </a:r>
          </a:p>
        </p:txBody>
      </p:sp>
      <p:sp>
        <p:nvSpPr>
          <p:cNvPr id="9" name="Text Box 13"/>
          <p:cNvSpPr txBox="1">
            <a:spLocks noChangeArrowheads="1"/>
          </p:cNvSpPr>
          <p:nvPr/>
        </p:nvSpPr>
        <p:spPr bwMode="auto">
          <a:xfrm>
            <a:off x="4976505" y="4279273"/>
            <a:ext cx="511141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1800" dirty="0"/>
              <a:t>Onde K</a:t>
            </a:r>
            <a:r>
              <a:rPr lang="pt-BR" sz="1800" baseline="-25000" dirty="0"/>
              <a:t>i12</a:t>
            </a:r>
            <a:r>
              <a:rPr lang="pt-BR" sz="1800" dirty="0"/>
              <a:t> = constante de equilíbrio de partição</a:t>
            </a:r>
          </a:p>
        </p:txBody>
      </p:sp>
      <p:sp>
        <p:nvSpPr>
          <p:cNvPr id="11" name="Text Box 2"/>
          <p:cNvSpPr txBox="1">
            <a:spLocks noChangeArrowheads="1"/>
          </p:cNvSpPr>
          <p:nvPr/>
        </p:nvSpPr>
        <p:spPr bwMode="auto">
          <a:xfrm>
            <a:off x="2004958" y="5248704"/>
            <a:ext cx="43924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2000" b="1" dirty="0">
                <a:latin typeface="+mn-lt"/>
              </a:rPr>
              <a:t>Energia livre de transferência:</a:t>
            </a:r>
          </a:p>
        </p:txBody>
      </p:sp>
      <p:sp>
        <p:nvSpPr>
          <p:cNvPr id="12" name="TextBox 11"/>
          <p:cNvSpPr txBox="1"/>
          <p:nvPr/>
        </p:nvSpPr>
        <p:spPr>
          <a:xfrm>
            <a:off x="3748996" y="5888407"/>
            <a:ext cx="914400" cy="914400"/>
          </a:xfrm>
          <a:prstGeom prst="rect">
            <a:avLst/>
          </a:prstGeom>
        </p:spPr>
        <p:txBody>
          <a:bodyPr vert="horz" wrap="none" lIns="91440" tIns="45720" rIns="91440" bIns="45720" rtlCol="0">
            <a:normAutofit/>
          </a:bodyPr>
          <a:lstStyle/>
          <a:p>
            <a:endParaRPr lang="en-US" sz="2000" i="1" dirty="0"/>
          </a:p>
        </p:txBody>
      </p:sp>
      <p:graphicFrame>
        <p:nvGraphicFramePr>
          <p:cNvPr id="13" name="Object 12"/>
          <p:cNvGraphicFramePr>
            <a:graphicFrameLocks noChangeAspect="1"/>
          </p:cNvGraphicFramePr>
          <p:nvPr/>
        </p:nvGraphicFramePr>
        <p:xfrm>
          <a:off x="3136692" y="4062057"/>
          <a:ext cx="1224609" cy="816406"/>
        </p:xfrm>
        <a:graphic>
          <a:graphicData uri="http://schemas.openxmlformats.org/presentationml/2006/ole">
            <mc:AlternateContent xmlns:mc="http://schemas.openxmlformats.org/markup-compatibility/2006">
              <mc:Choice xmlns:v="urn:schemas-microsoft-com:vml" Requires="v">
                <p:oleObj spid="_x0000_s1242" name="Equation" r:id="rId3" imgW="647700" imgH="431800" progId="Equation.3">
                  <p:embed/>
                </p:oleObj>
              </mc:Choice>
              <mc:Fallback>
                <p:oleObj name="Equation" r:id="rId3" imgW="647700" imgH="431800" progId="Equation.3">
                  <p:embed/>
                  <p:pic>
                    <p:nvPicPr>
                      <p:cNvPr id="13" name="Object 12"/>
                      <p:cNvPicPr/>
                      <p:nvPr/>
                    </p:nvPicPr>
                    <p:blipFill>
                      <a:blip r:embed="rId4"/>
                      <a:stretch>
                        <a:fillRect/>
                      </a:stretch>
                    </p:blipFill>
                    <p:spPr>
                      <a:xfrm>
                        <a:off x="3136692" y="4062057"/>
                        <a:ext cx="1224609" cy="816406"/>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2530149" y="5831210"/>
          <a:ext cx="1942451" cy="760090"/>
        </p:xfrm>
        <a:graphic>
          <a:graphicData uri="http://schemas.openxmlformats.org/presentationml/2006/ole">
            <mc:AlternateContent xmlns:mc="http://schemas.openxmlformats.org/markup-compatibility/2006">
              <mc:Choice xmlns:v="urn:schemas-microsoft-com:vml" Requires="v">
                <p:oleObj spid="_x0000_s1243" name="Equation" r:id="rId5" imgW="876300" imgH="342900" progId="Equation.3">
                  <p:embed/>
                </p:oleObj>
              </mc:Choice>
              <mc:Fallback>
                <p:oleObj name="Equation" r:id="rId5" imgW="876300" imgH="342900" progId="Equation.3">
                  <p:embed/>
                  <p:pic>
                    <p:nvPicPr>
                      <p:cNvPr id="14" name="Object 13"/>
                      <p:cNvPicPr/>
                      <p:nvPr/>
                    </p:nvPicPr>
                    <p:blipFill>
                      <a:blip r:embed="rId6"/>
                      <a:stretch>
                        <a:fillRect/>
                      </a:stretch>
                    </p:blipFill>
                    <p:spPr>
                      <a:xfrm>
                        <a:off x="2530149" y="5831210"/>
                        <a:ext cx="1942451" cy="760090"/>
                      </a:xfrm>
                      <a:prstGeom prst="rect">
                        <a:avLst/>
                      </a:prstGeom>
                    </p:spPr>
                  </p:pic>
                </p:oleObj>
              </mc:Fallback>
            </mc:AlternateContent>
          </a:graphicData>
        </a:graphic>
      </p:graphicFrame>
      <p:graphicFrame>
        <p:nvGraphicFramePr>
          <p:cNvPr id="15" name="Object 14"/>
          <p:cNvGraphicFramePr>
            <a:graphicFrameLocks noChangeAspect="1"/>
          </p:cNvGraphicFramePr>
          <p:nvPr/>
        </p:nvGraphicFramePr>
        <p:xfrm>
          <a:off x="5479919" y="5832028"/>
          <a:ext cx="2771547" cy="803135"/>
        </p:xfrm>
        <a:graphic>
          <a:graphicData uri="http://schemas.openxmlformats.org/presentationml/2006/ole">
            <mc:AlternateContent xmlns:mc="http://schemas.openxmlformats.org/markup-compatibility/2006">
              <mc:Choice xmlns:v="urn:schemas-microsoft-com:vml" Requires="v">
                <p:oleObj spid="_x0000_s1244" name="Equation" r:id="rId7" imgW="1358900" imgH="393700" progId="Equation.3">
                  <p:embed/>
                </p:oleObj>
              </mc:Choice>
              <mc:Fallback>
                <p:oleObj name="Equation" r:id="rId7" imgW="1358900" imgH="393700" progId="Equation.3">
                  <p:embed/>
                  <p:pic>
                    <p:nvPicPr>
                      <p:cNvPr id="15" name="Object 14"/>
                      <p:cNvPicPr/>
                      <p:nvPr/>
                    </p:nvPicPr>
                    <p:blipFill>
                      <a:blip r:embed="rId8"/>
                      <a:stretch>
                        <a:fillRect/>
                      </a:stretch>
                    </p:blipFill>
                    <p:spPr>
                      <a:xfrm>
                        <a:off x="5479919" y="5832028"/>
                        <a:ext cx="2771547" cy="803135"/>
                      </a:xfrm>
                      <a:prstGeom prst="rect">
                        <a:avLst/>
                      </a:prstGeom>
                    </p:spPr>
                  </p:pic>
                </p:oleObj>
              </mc:Fallback>
            </mc:AlternateContent>
          </a:graphicData>
        </a:graphic>
      </p:graphicFrame>
      <p:sp>
        <p:nvSpPr>
          <p:cNvPr id="16" name="TextBox 15"/>
          <p:cNvSpPr txBox="1"/>
          <p:nvPr/>
        </p:nvSpPr>
        <p:spPr>
          <a:xfrm>
            <a:off x="3861249" y="2208881"/>
            <a:ext cx="3983446" cy="1034469"/>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1400" dirty="0">
              <a:cs typeface="Arial" pitchFamily="34" charset="0"/>
            </a:endParaRPr>
          </a:p>
        </p:txBody>
      </p:sp>
      <p:sp>
        <p:nvSpPr>
          <p:cNvPr id="17" name="TextBox 16"/>
          <p:cNvSpPr txBox="1"/>
          <p:nvPr/>
        </p:nvSpPr>
        <p:spPr>
          <a:xfrm>
            <a:off x="4254980" y="2261747"/>
            <a:ext cx="3270378" cy="419851"/>
          </a:xfrm>
          <a:prstGeom prst="rect">
            <a:avLst/>
          </a:prstGeom>
        </p:spPr>
        <p:txBody>
          <a:bodyPr vert="horz" wrap="none" lIns="91440" tIns="45720" rIns="91440" bIns="45720" rtlCol="0">
            <a:noAutofit/>
          </a:bodyPr>
          <a:lstStyle/>
          <a:p>
            <a:r>
              <a:rPr lang="en-US" sz="2400" i="1" dirty="0" err="1"/>
              <a:t>i</a:t>
            </a:r>
            <a:r>
              <a:rPr lang="en-US" sz="2400" dirty="0"/>
              <a:t> </a:t>
            </a:r>
            <a:r>
              <a:rPr lang="en-US" sz="2400" dirty="0" err="1"/>
              <a:t>na</a:t>
            </a:r>
            <a:r>
              <a:rPr lang="en-US" sz="2400" dirty="0"/>
              <a:t> </a:t>
            </a:r>
            <a:r>
              <a:rPr lang="en-US" sz="2400" dirty="0" err="1"/>
              <a:t>fase</a:t>
            </a:r>
            <a:r>
              <a:rPr lang="en-US" sz="2400" dirty="0"/>
              <a:t> 2   </a:t>
            </a:r>
            <a:r>
              <a:rPr lang="en-US" sz="2400" dirty="0">
                <a:latin typeface="Cambria Math"/>
                <a:cs typeface="Cambria Math"/>
              </a:rPr>
              <a:t>⇌ </a:t>
            </a:r>
            <a:r>
              <a:rPr lang="pt-BR" sz="2400" dirty="0">
                <a:cs typeface="Arial" charset="0"/>
              </a:rPr>
              <a:t> </a:t>
            </a:r>
            <a:r>
              <a:rPr lang="pt-BR" sz="2400" i="1" dirty="0" err="1">
                <a:cs typeface="Arial" charset="0"/>
              </a:rPr>
              <a:t>i</a:t>
            </a:r>
            <a:r>
              <a:rPr lang="pt-BR" sz="2400" dirty="0">
                <a:cs typeface="Arial" charset="0"/>
              </a:rPr>
              <a:t> na fase 1</a:t>
            </a:r>
            <a:endParaRPr lang="en-US" sz="2400" dirty="0"/>
          </a:p>
        </p:txBody>
      </p:sp>
      <p:sp>
        <p:nvSpPr>
          <p:cNvPr id="3" name="TextBox 2"/>
          <p:cNvSpPr txBox="1"/>
          <p:nvPr/>
        </p:nvSpPr>
        <p:spPr>
          <a:xfrm>
            <a:off x="4254980" y="2713486"/>
            <a:ext cx="1306142" cy="461436"/>
          </a:xfrm>
          <a:prstGeom prst="rect">
            <a:avLst/>
          </a:prstGeom>
        </p:spPr>
        <p:txBody>
          <a:bodyPr vert="horz" wrap="none" lIns="91440" tIns="45720" rIns="91440" bIns="45720" rtlCol="0">
            <a:normAutofit/>
          </a:bodyPr>
          <a:lstStyle/>
          <a:p>
            <a:r>
              <a:rPr lang="en-US" sz="2000" i="1" dirty="0"/>
              <a:t>“</a:t>
            </a:r>
            <a:r>
              <a:rPr lang="en-US" sz="2000" i="1" dirty="0" err="1"/>
              <a:t>reagente</a:t>
            </a:r>
            <a:r>
              <a:rPr lang="en-US" sz="2000" i="1" dirty="0"/>
              <a:t>”</a:t>
            </a:r>
          </a:p>
        </p:txBody>
      </p:sp>
      <p:sp>
        <p:nvSpPr>
          <p:cNvPr id="18" name="TextBox 17"/>
          <p:cNvSpPr txBox="1"/>
          <p:nvPr/>
        </p:nvSpPr>
        <p:spPr>
          <a:xfrm>
            <a:off x="6219216" y="2713486"/>
            <a:ext cx="1306142" cy="461436"/>
          </a:xfrm>
          <a:prstGeom prst="rect">
            <a:avLst/>
          </a:prstGeom>
        </p:spPr>
        <p:txBody>
          <a:bodyPr vert="horz" wrap="none" lIns="91440" tIns="45720" rIns="91440" bIns="45720" rtlCol="0">
            <a:normAutofit/>
          </a:bodyPr>
          <a:lstStyle/>
          <a:p>
            <a:r>
              <a:rPr lang="en-US" sz="2000" i="1" dirty="0"/>
              <a:t>“</a:t>
            </a:r>
            <a:r>
              <a:rPr lang="en-US" sz="2000" i="1" dirty="0" err="1"/>
              <a:t>produto</a:t>
            </a:r>
            <a:r>
              <a:rPr lang="en-US" sz="2000" i="1" dirty="0"/>
              <a:t>”</a:t>
            </a:r>
          </a:p>
        </p:txBody>
      </p:sp>
      <p:sp>
        <p:nvSpPr>
          <p:cNvPr id="19" name="Text Box 2"/>
          <p:cNvSpPr txBox="1">
            <a:spLocks noChangeArrowheads="1"/>
          </p:cNvSpPr>
          <p:nvPr/>
        </p:nvSpPr>
        <p:spPr bwMode="auto">
          <a:xfrm>
            <a:off x="1278062" y="1200093"/>
            <a:ext cx="881062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pt-BR" sz="2000" dirty="0">
                <a:latin typeface="+mn-lt"/>
              </a:rPr>
              <a:t>Partição pode ser pensada como uma </a:t>
            </a:r>
            <a:r>
              <a:rPr lang="ja-JP" altLang="pt-BR" sz="2000" dirty="0">
                <a:latin typeface="+mn-lt"/>
              </a:rPr>
              <a:t>“</a:t>
            </a:r>
            <a:r>
              <a:rPr lang="pt-BR" altLang="ja-JP" sz="2000" i="1" dirty="0">
                <a:latin typeface="+mn-lt"/>
              </a:rPr>
              <a:t>reação</a:t>
            </a:r>
            <a:r>
              <a:rPr lang="ja-JP" altLang="pt-BR" sz="2000" dirty="0">
                <a:latin typeface="+mn-lt"/>
              </a:rPr>
              <a:t>”</a:t>
            </a:r>
            <a:r>
              <a:rPr lang="pt-BR" altLang="ja-JP" sz="2000" dirty="0">
                <a:latin typeface="+mn-lt"/>
              </a:rPr>
              <a:t>:</a:t>
            </a:r>
            <a:br>
              <a:rPr lang="pt-BR" altLang="ja-JP" sz="2000" dirty="0">
                <a:latin typeface="+mn-lt"/>
              </a:rPr>
            </a:br>
            <a:r>
              <a:rPr lang="pt-BR" altLang="ja-JP" sz="2000" dirty="0">
                <a:latin typeface="+mn-lt"/>
              </a:rPr>
              <a:t> </a:t>
            </a:r>
            <a:r>
              <a:rPr lang="ja-JP" altLang="pt-BR" sz="2000" dirty="0">
                <a:latin typeface="+mn-lt"/>
              </a:rPr>
              <a:t>“</a:t>
            </a:r>
            <a:r>
              <a:rPr lang="pt-BR" altLang="ja-JP" sz="2000" i="1" dirty="0">
                <a:latin typeface="+mn-lt"/>
              </a:rPr>
              <a:t>ligações</a:t>
            </a:r>
            <a:r>
              <a:rPr lang="ja-JP" altLang="pt-BR" sz="2000" dirty="0">
                <a:latin typeface="+mn-lt"/>
              </a:rPr>
              <a:t>”</a:t>
            </a:r>
            <a:r>
              <a:rPr lang="pt-BR" altLang="ja-JP" sz="2000" dirty="0">
                <a:latin typeface="+mn-lt"/>
              </a:rPr>
              <a:t> (interações) são quebradas e formadas no processo</a:t>
            </a:r>
            <a:endParaRPr lang="pt-BR" sz="2000" dirty="0">
              <a:latin typeface="+mn-lt"/>
            </a:endParaRPr>
          </a:p>
        </p:txBody>
      </p:sp>
    </p:spTree>
    <p:extLst>
      <p:ext uri="{BB962C8B-B14F-4D97-AF65-F5344CB8AC3E}">
        <p14:creationId xmlns:p14="http://schemas.microsoft.com/office/powerpoint/2010/main" val="224207055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FAF7F41-791F-4CA2-8EB9-81405DA0A912}"/>
              </a:ext>
            </a:extLst>
          </p:cNvPr>
          <p:cNvSpPr/>
          <p:nvPr/>
        </p:nvSpPr>
        <p:spPr>
          <a:xfrm>
            <a:off x="287794" y="483699"/>
            <a:ext cx="11904206" cy="2552686"/>
          </a:xfrm>
          <a:prstGeom prst="rect">
            <a:avLst/>
          </a:prstGeom>
        </p:spPr>
        <p:txBody>
          <a:bodyPr wrap="square">
            <a:spAutoFit/>
          </a:bodyPr>
          <a:lstStyle/>
          <a:p>
            <a:pPr indent="449580">
              <a:lnSpc>
                <a:spcPct val="107000"/>
              </a:lnSpc>
              <a:spcAft>
                <a:spcPts val="800"/>
              </a:spcAft>
            </a:pPr>
            <a:r>
              <a:rPr lang="pt-BR" b="1" dirty="0">
                <a:latin typeface="Calibri" panose="020F0502020204030204" pitchFamily="34" charset="0"/>
                <a:ea typeface="Calibri" panose="020F0502020204030204" pitchFamily="34" charset="0"/>
                <a:cs typeface="Times New Roman" panose="02020603050405020304" pitchFamily="18" charset="0"/>
              </a:rPr>
              <a:t>Problema 1 </a:t>
            </a:r>
            <a:r>
              <a:rPr lang="pt-BR" dirty="0">
                <a:latin typeface="Calibri" panose="020F0502020204030204" pitchFamily="34" charset="0"/>
                <a:ea typeface="Calibri" panose="020F0502020204030204" pitchFamily="34" charset="0"/>
                <a:cs typeface="Times New Roman" panose="02020603050405020304" pitchFamily="18" charset="0"/>
              </a:rPr>
              <a:t>- A acumulação de vários tipos PCB (</a:t>
            </a:r>
            <a:r>
              <a:rPr lang="pt-BR" dirty="0" err="1">
                <a:latin typeface="Calibri" panose="020F0502020204030204" pitchFamily="34" charset="0"/>
                <a:ea typeface="Calibri" panose="020F0502020204030204" pitchFamily="34" charset="0"/>
                <a:cs typeface="Times New Roman" panose="02020603050405020304" pitchFamily="18" charset="0"/>
              </a:rPr>
              <a:t>policlorobifenilas</a:t>
            </a:r>
            <a:r>
              <a:rPr lang="pt-BR" dirty="0">
                <a:latin typeface="Calibri" panose="020F0502020204030204" pitchFamily="34" charset="0"/>
                <a:ea typeface="Calibri" panose="020F0502020204030204" pitchFamily="34" charset="0"/>
                <a:cs typeface="Times New Roman" panose="02020603050405020304" pitchFamily="18" charset="0"/>
              </a:rPr>
              <a:t>) foi estudada em 3 espécies diferentes de </a:t>
            </a:r>
            <a:r>
              <a:rPr lang="pt-BR" dirty="0" err="1">
                <a:latin typeface="Calibri" panose="020F0502020204030204" pitchFamily="34" charset="0"/>
                <a:ea typeface="Calibri" panose="020F0502020204030204" pitchFamily="34" charset="0"/>
                <a:cs typeface="Times New Roman" panose="02020603050405020304" pitchFamily="18" charset="0"/>
              </a:rPr>
              <a:t>fitoplanton</a:t>
            </a:r>
            <a:r>
              <a:rPr lang="pt-BR" dirty="0">
                <a:latin typeface="Calibri" panose="020F0502020204030204" pitchFamily="34" charset="0"/>
                <a:ea typeface="Calibri" panose="020F0502020204030204" pitchFamily="34" charset="0"/>
                <a:cs typeface="Times New Roman" panose="02020603050405020304" pitchFamily="18" charset="0"/>
              </a:rPr>
              <a:t> incluindo a </a:t>
            </a:r>
            <a:r>
              <a:rPr lang="pt-BR" dirty="0" err="1">
                <a:latin typeface="Calibri" panose="020F0502020204030204" pitchFamily="34" charset="0"/>
                <a:ea typeface="Calibri" panose="020F0502020204030204" pitchFamily="34" charset="0"/>
                <a:cs typeface="Times New Roman" panose="02020603050405020304" pitchFamily="18" charset="0"/>
              </a:rPr>
              <a:t>Anabaena</a:t>
            </a:r>
            <a:r>
              <a:rPr lang="pt-BR" dirty="0">
                <a:latin typeface="Calibri" panose="020F0502020204030204" pitchFamily="34" charset="0"/>
                <a:ea typeface="Calibri" panose="020F0502020204030204" pitchFamily="34" charset="0"/>
                <a:cs typeface="Times New Roman" panose="02020603050405020304" pitchFamily="18" charset="0"/>
              </a:rPr>
              <a:t> sp. O </a:t>
            </a:r>
            <a:r>
              <a:rPr lang="pt-BR" dirty="0" err="1">
                <a:latin typeface="Calibri" panose="020F0502020204030204" pitchFamily="34" charset="0"/>
                <a:ea typeface="Calibri" panose="020F0502020204030204" pitchFamily="34" charset="0"/>
                <a:cs typeface="Times New Roman" panose="02020603050405020304" pitchFamily="18" charset="0"/>
              </a:rPr>
              <a:t>BAFi</a:t>
            </a:r>
            <a:r>
              <a:rPr lang="pt-BR" dirty="0">
                <a:latin typeface="Calibri" panose="020F0502020204030204" pitchFamily="34" charset="0"/>
                <a:ea typeface="Calibri" panose="020F0502020204030204" pitchFamily="34" charset="0"/>
                <a:cs typeface="Times New Roman" panose="02020603050405020304" pitchFamily="18" charset="0"/>
              </a:rPr>
              <a:t> (ou </a:t>
            </a:r>
            <a:r>
              <a:rPr lang="pt-BR" dirty="0" err="1">
                <a:latin typeface="Calibri" panose="020F0502020204030204" pitchFamily="34" charset="0"/>
                <a:ea typeface="Calibri" panose="020F0502020204030204" pitchFamily="34" charset="0"/>
                <a:cs typeface="Times New Roman" panose="02020603050405020304" pitchFamily="18" charset="0"/>
              </a:rPr>
              <a:t>BCFi</a:t>
            </a:r>
            <a:r>
              <a:rPr lang="pt-BR" dirty="0">
                <a:latin typeface="Calibri" panose="020F0502020204030204" pitchFamily="34" charset="0"/>
                <a:ea typeface="Calibri" panose="020F0502020204030204" pitchFamily="34" charset="0"/>
                <a:cs typeface="Times New Roman" panose="02020603050405020304" pitchFamily="18" charset="0"/>
              </a:rPr>
              <a:t>) foram determinados após 12 dias de exposição e deram os seguintes valores: 2,5x10</a:t>
            </a:r>
            <a:r>
              <a:rPr lang="pt-BR" baseline="30000" dirty="0">
                <a:latin typeface="Calibri" panose="020F0502020204030204" pitchFamily="34" charset="0"/>
                <a:ea typeface="Calibri" panose="020F0502020204030204" pitchFamily="34" charset="0"/>
                <a:cs typeface="Times New Roman" panose="02020603050405020304" pitchFamily="18" charset="0"/>
              </a:rPr>
              <a:t>4</a:t>
            </a:r>
            <a:r>
              <a:rPr lang="pt-BR" dirty="0">
                <a:latin typeface="Calibri" panose="020F0502020204030204" pitchFamily="34" charset="0"/>
                <a:ea typeface="Calibri" panose="020F0502020204030204" pitchFamily="34" charset="0"/>
                <a:cs typeface="Times New Roman" panose="02020603050405020304" pitchFamily="18" charset="0"/>
              </a:rPr>
              <a:t> L.Kg-1 para o PCB52 (2,2´,5,5´-tetraclorobifenil) e 7,3 x10</a:t>
            </a:r>
            <a:r>
              <a:rPr lang="pt-BR" baseline="30000" dirty="0">
                <a:latin typeface="Calibri" panose="020F0502020204030204" pitchFamily="34" charset="0"/>
                <a:ea typeface="Calibri" panose="020F0502020204030204" pitchFamily="34" charset="0"/>
                <a:cs typeface="Times New Roman" panose="02020603050405020304" pitchFamily="18" charset="0"/>
              </a:rPr>
              <a:t>4 </a:t>
            </a:r>
            <a:r>
              <a:rPr lang="pt-BR" dirty="0" err="1">
                <a:latin typeface="Calibri" panose="020F0502020204030204" pitchFamily="34" charset="0"/>
                <a:ea typeface="Calibri" panose="020F0502020204030204" pitchFamily="34" charset="0"/>
                <a:cs typeface="Times New Roman" panose="02020603050405020304" pitchFamily="18" charset="0"/>
              </a:rPr>
              <a:t>L.Kg</a:t>
            </a:r>
            <a:r>
              <a:rPr lang="pt-BR" dirty="0">
                <a:latin typeface="Calibri" panose="020F0502020204030204" pitchFamily="34" charset="0"/>
                <a:ea typeface="Calibri" panose="020F0502020204030204" pitchFamily="34" charset="0"/>
                <a:cs typeface="Times New Roman" panose="02020603050405020304" pitchFamily="18" charset="0"/>
              </a:rPr>
              <a:t> para o PCB180 (2,2,3,4,4,5,5- </a:t>
            </a:r>
            <a:r>
              <a:rPr lang="pt-BR" dirty="0" err="1">
                <a:latin typeface="Calibri" panose="020F0502020204030204" pitchFamily="34" charset="0"/>
                <a:ea typeface="Calibri" panose="020F0502020204030204" pitchFamily="34" charset="0"/>
                <a:cs typeface="Times New Roman" panose="02020603050405020304" pitchFamily="18" charset="0"/>
              </a:rPr>
              <a:t>heptaclorobifenil</a:t>
            </a:r>
            <a:r>
              <a:rPr lang="pt-BR" dirty="0">
                <a:latin typeface="Calibri" panose="020F0502020204030204" pitchFamily="34" charset="0"/>
                <a:ea typeface="Calibri" panose="020F0502020204030204" pitchFamily="34" charset="0"/>
                <a:cs typeface="Times New Roman" panose="02020603050405020304" pitchFamily="18" charset="0"/>
              </a:rPr>
              <a:t>). O conteúdo da </a:t>
            </a:r>
            <a:r>
              <a:rPr lang="pt-BR" dirty="0" err="1">
                <a:latin typeface="Calibri" panose="020F0502020204030204" pitchFamily="34" charset="0"/>
                <a:ea typeface="Calibri" panose="020F0502020204030204" pitchFamily="34" charset="0"/>
                <a:cs typeface="Times New Roman" panose="02020603050405020304" pitchFamily="18" charset="0"/>
              </a:rPr>
              <a:t>Anabaena</a:t>
            </a:r>
            <a:r>
              <a:rPr lang="pt-BR" dirty="0">
                <a:latin typeface="Calibri" panose="020F0502020204030204" pitchFamily="34" charset="0"/>
                <a:ea typeface="Calibri" panose="020F0502020204030204" pitchFamily="34" charset="0"/>
                <a:cs typeface="Times New Roman" panose="02020603050405020304" pitchFamily="18" charset="0"/>
              </a:rPr>
              <a:t> </a:t>
            </a:r>
            <a:r>
              <a:rPr lang="pt-BR" dirty="0" err="1">
                <a:latin typeface="Calibri" panose="020F0502020204030204" pitchFamily="34" charset="0"/>
                <a:ea typeface="Calibri" panose="020F0502020204030204" pitchFamily="34" charset="0"/>
                <a:cs typeface="Times New Roman" panose="02020603050405020304" pitchFamily="18" charset="0"/>
              </a:rPr>
              <a:t>sp</a:t>
            </a:r>
            <a:r>
              <a:rPr lang="pt-BR" dirty="0">
                <a:latin typeface="Calibri" panose="020F0502020204030204" pitchFamily="34" charset="0"/>
                <a:ea typeface="Calibri" panose="020F0502020204030204" pitchFamily="34" charset="0"/>
                <a:cs typeface="Times New Roman" panose="02020603050405020304" pitchFamily="18" charset="0"/>
              </a:rPr>
              <a:t> após o tempo de exposição foi de 5,3% e a fração molar de lipídios f</a:t>
            </a:r>
            <a:r>
              <a:rPr lang="pt-BR" baseline="-25000" dirty="0">
                <a:latin typeface="Calibri" panose="020F0502020204030204" pitchFamily="34" charset="0"/>
                <a:ea typeface="Calibri" panose="020F0502020204030204" pitchFamily="34" charset="0"/>
                <a:cs typeface="Times New Roman" panose="02020603050405020304" pitchFamily="18" charset="0"/>
              </a:rPr>
              <a:t>lip</a:t>
            </a:r>
            <a:r>
              <a:rPr lang="pt-BR" dirty="0">
                <a:latin typeface="Calibri" panose="020F0502020204030204" pitchFamily="34" charset="0"/>
                <a:ea typeface="Calibri" panose="020F0502020204030204" pitchFamily="34" charset="0"/>
                <a:cs typeface="Times New Roman" panose="02020603050405020304" pitchFamily="18" charset="0"/>
              </a:rPr>
              <a:t>=0,053 Kg</a:t>
            </a:r>
            <a:r>
              <a:rPr lang="pt-BR" baseline="-25000" dirty="0">
                <a:latin typeface="Calibri" panose="020F0502020204030204" pitchFamily="34" charset="0"/>
                <a:ea typeface="Calibri" panose="020F0502020204030204" pitchFamily="34" charset="0"/>
                <a:cs typeface="Times New Roman" panose="02020603050405020304" pitchFamily="18" charset="0"/>
              </a:rPr>
              <a:t>lip</a:t>
            </a:r>
            <a:r>
              <a:rPr lang="pt-BR" dirty="0">
                <a:latin typeface="Calibri" panose="020F0502020204030204" pitchFamily="34" charset="0"/>
                <a:ea typeface="Calibri" panose="020F0502020204030204" pitchFamily="34" charset="0"/>
                <a:cs typeface="Times New Roman" panose="02020603050405020304" pitchFamily="18" charset="0"/>
              </a:rPr>
              <a:t>.Kg</a:t>
            </a:r>
            <a:r>
              <a:rPr lang="pt-BR" baseline="30000" dirty="0">
                <a:latin typeface="Calibri" panose="020F0502020204030204" pitchFamily="34" charset="0"/>
                <a:ea typeface="Calibri" panose="020F0502020204030204" pitchFamily="34" charset="0"/>
                <a:cs typeface="Times New Roman" panose="02020603050405020304" pitchFamily="18" charset="0"/>
              </a:rPr>
              <a:t>-1</a:t>
            </a:r>
            <a:r>
              <a:rPr lang="pt-BR" dirty="0">
                <a:latin typeface="Calibri" panose="020F0502020204030204" pitchFamily="34" charset="0"/>
                <a:ea typeface="Calibri" panose="020F0502020204030204" pitchFamily="34" charset="0"/>
                <a:cs typeface="Times New Roman" panose="02020603050405020304" pitchFamily="18" charset="0"/>
              </a:rPr>
              <a:t>. A concentração do carbono total dissolvido (DOC) na cultura foi de 74 mg C/L</a:t>
            </a:r>
            <a:r>
              <a:rPr lang="pt-BR" baseline="30000" dirty="0">
                <a:latin typeface="Calibri" panose="020F0502020204030204" pitchFamily="34" charset="0"/>
                <a:ea typeface="Calibri" panose="020F0502020204030204" pitchFamily="34" charset="0"/>
                <a:cs typeface="Times New Roman" panose="02020603050405020304" pitchFamily="18" charset="0"/>
              </a:rPr>
              <a:t>-1</a:t>
            </a:r>
            <a:r>
              <a:rPr lang="pt-BR"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Estimar o valor da constante de bioacumulação (</a:t>
            </a:r>
            <a:r>
              <a:rPr lang="pt-BR" dirty="0" err="1">
                <a:latin typeface="Calibri" panose="020F0502020204030204" pitchFamily="34" charset="0"/>
                <a:ea typeface="Calibri" panose="020F0502020204030204" pitchFamily="34" charset="0"/>
                <a:cs typeface="Times New Roman" panose="02020603050405020304" pitchFamily="18" charset="0"/>
              </a:rPr>
              <a:t>K</a:t>
            </a:r>
            <a:r>
              <a:rPr lang="pt-BR" baseline="-25000" dirty="0" err="1">
                <a:latin typeface="Calibri" panose="020F0502020204030204" pitchFamily="34" charset="0"/>
                <a:ea typeface="Calibri" panose="020F0502020204030204" pitchFamily="34" charset="0"/>
                <a:cs typeface="Times New Roman" panose="02020603050405020304" pitchFamily="18" charset="0"/>
              </a:rPr>
              <a:t>bio</a:t>
            </a:r>
            <a:r>
              <a:rPr lang="pt-BR" dirty="0" err="1">
                <a:latin typeface="Calibri" panose="020F0502020204030204" pitchFamily="34" charset="0"/>
                <a:ea typeface="Calibri" panose="020F0502020204030204" pitchFamily="34" charset="0"/>
                <a:cs typeface="Times New Roman" panose="02020603050405020304" pitchFamily="18" charset="0"/>
              </a:rPr>
              <a:t>i</a:t>
            </a:r>
            <a:r>
              <a:rPr lang="pt-BR" dirty="0">
                <a:latin typeface="Calibri" panose="020F0502020204030204" pitchFamily="34" charset="0"/>
                <a:ea typeface="Calibri" panose="020F0502020204030204" pitchFamily="34" charset="0"/>
                <a:cs typeface="Times New Roman" panose="02020603050405020304" pitchFamily="18" charset="0"/>
              </a:rPr>
              <a:t>) para o PCB52 e PCB180 para </a:t>
            </a:r>
            <a:r>
              <a:rPr lang="pt-BR" i="1" dirty="0" err="1">
                <a:latin typeface="Calibri" panose="020F0502020204030204" pitchFamily="34" charset="0"/>
                <a:ea typeface="Calibri" panose="020F0502020204030204" pitchFamily="34" charset="0"/>
                <a:cs typeface="Times New Roman" panose="02020603050405020304" pitchFamily="18" charset="0"/>
              </a:rPr>
              <a:t>Anabaena</a:t>
            </a:r>
            <a:r>
              <a:rPr lang="pt-BR" i="1" dirty="0">
                <a:latin typeface="Calibri" panose="020F0502020204030204" pitchFamily="34" charset="0"/>
                <a:ea typeface="Calibri" panose="020F0502020204030204" pitchFamily="34" charset="0"/>
                <a:cs typeface="Times New Roman" panose="02020603050405020304" pitchFamily="18" charset="0"/>
              </a:rPr>
              <a:t> </a:t>
            </a:r>
            <a:r>
              <a:rPr lang="pt-BR" i="1" dirty="0" err="1">
                <a:latin typeface="Calibri" panose="020F0502020204030204" pitchFamily="34" charset="0"/>
                <a:ea typeface="Calibri" panose="020F0502020204030204" pitchFamily="34" charset="0"/>
                <a:cs typeface="Times New Roman" panose="02020603050405020304" pitchFamily="18" charset="0"/>
              </a:rPr>
              <a:t>sp</a:t>
            </a:r>
            <a:r>
              <a:rPr lang="pt-BR" i="1" dirty="0">
                <a:latin typeface="Calibri" panose="020F0502020204030204" pitchFamily="34" charset="0"/>
                <a:ea typeface="Calibri" panose="020F0502020204030204" pitchFamily="34" charset="0"/>
                <a:cs typeface="Times New Roman" panose="02020603050405020304" pitchFamily="18" charset="0"/>
              </a:rPr>
              <a:t> </a:t>
            </a:r>
            <a:r>
              <a:rPr lang="pt-BR" dirty="0">
                <a:latin typeface="Calibri" panose="020F0502020204030204" pitchFamily="34" charset="0"/>
                <a:ea typeface="Calibri" panose="020F0502020204030204" pitchFamily="34" charset="0"/>
                <a:cs typeface="Times New Roman" panose="02020603050405020304" pitchFamily="18" charset="0"/>
              </a:rPr>
              <a:t>e compara com os com os valores de </a:t>
            </a:r>
            <a:r>
              <a:rPr lang="pt-BR" dirty="0" err="1">
                <a:latin typeface="Calibri" panose="020F0502020204030204" pitchFamily="34" charset="0"/>
                <a:ea typeface="Calibri" panose="020F0502020204030204" pitchFamily="34" charset="0"/>
                <a:cs typeface="Times New Roman" panose="02020603050405020304" pitchFamily="18" charset="0"/>
              </a:rPr>
              <a:t>BAFi</a:t>
            </a:r>
            <a:r>
              <a:rPr lang="pt-BR" dirty="0">
                <a:latin typeface="Calibri" panose="020F0502020204030204" pitchFamily="34" charset="0"/>
                <a:ea typeface="Calibri" panose="020F0502020204030204" pitchFamily="34" charset="0"/>
                <a:cs typeface="Times New Roman" panose="02020603050405020304" pitchFamily="18" charset="0"/>
              </a:rPr>
              <a:t> descritos acima. Assumir que devido ao elevado conteúdo lipídio da </a:t>
            </a:r>
            <a:r>
              <a:rPr lang="pt-BR" i="1" dirty="0" err="1">
                <a:latin typeface="Calibri" panose="020F0502020204030204" pitchFamily="34" charset="0"/>
                <a:cs typeface="Times New Roman" panose="02020603050405020304" pitchFamily="18" charset="0"/>
              </a:rPr>
              <a:t>Anabaena</a:t>
            </a:r>
            <a:r>
              <a:rPr lang="pt-BR" i="1" dirty="0">
                <a:latin typeface="Calibri" panose="020F0502020204030204" pitchFamily="34" charset="0"/>
                <a:cs typeface="Times New Roman" panose="02020603050405020304" pitchFamily="18" charset="0"/>
              </a:rPr>
              <a:t> sp.</a:t>
            </a:r>
            <a:r>
              <a:rPr lang="pt-BR" dirty="0">
                <a:latin typeface="Calibri" panose="020F0502020204030204" pitchFamily="34" charset="0"/>
                <a:ea typeface="Calibri" panose="020F0502020204030204" pitchFamily="34" charset="0"/>
                <a:cs typeface="Times New Roman" panose="02020603050405020304" pitchFamily="18" charset="0"/>
              </a:rPr>
              <a:t> o impacto do conteúdo de proteínas no processo adsorção é perfeitamente negligenciável. Discutir a diferença.   </a:t>
            </a:r>
          </a:p>
        </p:txBody>
      </p:sp>
      <p:sp>
        <p:nvSpPr>
          <p:cNvPr id="3" name="Rectangle 3">
            <a:extLst>
              <a:ext uri="{FF2B5EF4-FFF2-40B4-BE49-F238E27FC236}">
                <a16:creationId xmlns:a16="http://schemas.microsoft.com/office/drawing/2014/main" id="{946FA3F9-0213-4021-AEF0-0C6604E1A49E}"/>
              </a:ext>
            </a:extLst>
          </p:cNvPr>
          <p:cNvSpPr>
            <a:spLocks noChangeArrowheads="1"/>
          </p:cNvSpPr>
          <p:nvPr/>
        </p:nvSpPr>
        <p:spPr bwMode="auto">
          <a:xfrm>
            <a:off x="349250" y="3036385"/>
            <a:ext cx="11493499"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Problema 2</a:t>
            </a:r>
            <a:r>
              <a:rPr kumimoji="0" lang="pt-BR" altLang="pt-BR"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O coeficiente de partição </a:t>
            </a:r>
            <a:r>
              <a:rPr kumimoji="0" lang="pt-BR" altLang="pt-BR"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planta-ar</a:t>
            </a:r>
            <a:r>
              <a:rPr kumimoji="0" lang="pt-BR" altLang="pt-BR"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para o PCB52 e joio é igual a 3x10</a:t>
            </a:r>
            <a:r>
              <a:rPr kumimoji="0" lang="pt-BR" altLang="pt-BR"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a:t>
            </a:r>
            <a:r>
              <a:rPr kumimoji="0" lang="pt-BR" altLang="pt-BR"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L.Kg</a:t>
            </a:r>
            <a:r>
              <a:rPr kumimoji="0" lang="pt-BR" altLang="pt-BR"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r>
              <a:rPr kumimoji="0" lang="pt-BR" altLang="pt-BR"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(peso seco) (25°C). Assumindo que o joio contém aproximadamente 2% de lipídios, 20% de proteína e 4% de Cutina. Estimar a constante de bioacumulação (</a:t>
            </a:r>
            <a:r>
              <a:rPr kumimoji="0" lang="pt-BR" altLang="pt-BR"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t>
            </a:r>
            <a:r>
              <a:rPr kumimoji="0" lang="pt-BR" altLang="pt-BR" b="0" i="0" u="none" strike="noStrike" cap="none" normalizeH="0" baseline="-3000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ibio</a:t>
            </a:r>
            <a:r>
              <a:rPr kumimoji="0" lang="pt-BR" altLang="pt-BR"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Log </a:t>
            </a:r>
            <a:r>
              <a:rPr kumimoji="0" lang="pt-BR" altLang="pt-BR"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t>
            </a:r>
            <a:r>
              <a:rPr kumimoji="0" lang="pt-BR" altLang="pt-BR" b="0" i="0" u="none" strike="noStrike" cap="none" normalizeH="0" baseline="-3000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iow</a:t>
            </a:r>
            <a:r>
              <a:rPr kumimoji="0" lang="pt-BR" altLang="pt-BR"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6,11 e Log </a:t>
            </a:r>
            <a:r>
              <a:rPr kumimoji="0" lang="pt-BR" altLang="pt-BR"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t>
            </a:r>
            <a:r>
              <a:rPr kumimoji="0" lang="pt-BR" altLang="pt-BR" b="0" i="0" u="none" strike="noStrike" cap="none" normalizeH="0" baseline="-3000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iaw</a:t>
            </a:r>
            <a:r>
              <a:rPr kumimoji="0" lang="pt-BR" altLang="pt-BR"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-1,70 </a:t>
            </a:r>
            <a:br>
              <a:rPr kumimoji="0" lang="pt-BR" altLang="pt-BR"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br>
              <a:rPr kumimoji="0" lang="pt-BR" altLang="pt-BR"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pt-BR" altLang="pt-B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2,2,5,2 – </a:t>
            </a:r>
            <a:r>
              <a:rPr kumimoji="0" lang="pt-BR" altLang="pt-BR"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tetrachlorobifenil</a:t>
            </a:r>
            <a:r>
              <a:rPr kumimoji="0" lang="pt-BR" altLang="pt-BR"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(PCB52)</a:t>
            </a:r>
          </a:p>
          <a:p>
            <a:pPr marL="0" marR="0" lvl="0" indent="0" algn="l" defTabSz="914400" rtl="0" eaLnBrk="0" fontAlgn="base" latinLnBrk="0" hangingPunct="0">
              <a:lnSpc>
                <a:spcPct val="100000"/>
              </a:lnSpc>
              <a:spcBef>
                <a:spcPct val="0"/>
              </a:spcBef>
              <a:spcAft>
                <a:spcPct val="0"/>
              </a:spcAft>
              <a:buClrTx/>
              <a:buSzTx/>
              <a:buFontTx/>
              <a:buNone/>
              <a:tabLst/>
            </a:pPr>
            <a:endParaRPr lang="pt-BR" altLang="pt-BR"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r>
              <a:rPr lang="pt-BR" dirty="0">
                <a:latin typeface="Calibri" panose="020F0502020204030204" pitchFamily="34" charset="0"/>
                <a:ea typeface="Calibri" panose="020F0502020204030204" pitchFamily="34" charset="0"/>
                <a:cs typeface="Times New Roman" panose="02020603050405020304" pitchFamily="18" charset="0"/>
              </a:rPr>
              <a:t>2,2,3,4,4,5,5- </a:t>
            </a:r>
            <a:r>
              <a:rPr lang="pt-BR" dirty="0" err="1">
                <a:latin typeface="Calibri" panose="020F0502020204030204" pitchFamily="34" charset="0"/>
                <a:ea typeface="Calibri" panose="020F0502020204030204" pitchFamily="34" charset="0"/>
                <a:cs typeface="Times New Roman" panose="02020603050405020304" pitchFamily="18" charset="0"/>
              </a:rPr>
              <a:t>heptaclorobifenil</a:t>
            </a:r>
            <a:r>
              <a:rPr lang="pt-BR" dirty="0">
                <a:latin typeface="Calibri" panose="020F0502020204030204" pitchFamily="34" charset="0"/>
                <a:ea typeface="Calibri" panose="020F0502020204030204" pitchFamily="34" charset="0"/>
                <a:cs typeface="Times New Roman" panose="02020603050405020304" pitchFamily="18" charset="0"/>
              </a:rPr>
              <a:t> </a:t>
            </a:r>
            <a:r>
              <a:rPr lang="pt-BR" altLang="pt-BR" dirty="0">
                <a:latin typeface="Calibri" panose="020F0502020204030204" pitchFamily="34" charset="0"/>
                <a:ea typeface="Calibri" panose="020F0502020204030204" pitchFamily="34" charset="0"/>
                <a:cs typeface="Times New Roman" panose="02020603050405020304" pitchFamily="18" charset="0"/>
              </a:rPr>
              <a:t>(PCB180)</a:t>
            </a:r>
            <a:endParaRPr lang="pt-BR" altLang="pt-B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b="0" i="0" u="none" strike="noStrike" cap="none" normalizeH="0" baseline="0" dirty="0">
              <a:ln>
                <a:noFill/>
              </a:ln>
              <a:solidFill>
                <a:schemeClr val="tx1"/>
              </a:solidFill>
              <a:effectLst/>
              <a:latin typeface="Arial" panose="020B0604020202020204" pitchFamily="34" charset="0"/>
            </a:endParaRPr>
          </a:p>
        </p:txBody>
      </p:sp>
      <p:pic>
        <p:nvPicPr>
          <p:cNvPr id="4" name="Imagem 5" descr="Resultado de imagem para pcb52">
            <a:extLst>
              <a:ext uri="{FF2B5EF4-FFF2-40B4-BE49-F238E27FC236}">
                <a16:creationId xmlns:a16="http://schemas.microsoft.com/office/drawing/2014/main" id="{6489C707-C273-48EA-B86F-19E682656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4999" y="4135246"/>
            <a:ext cx="1379551" cy="941598"/>
          </a:xfrm>
          <a:prstGeom prst="rect">
            <a:avLst/>
          </a:prstGeom>
          <a:noFill/>
          <a:extLst>
            <a:ext uri="{909E8E84-426E-40DD-AFC4-6F175D3DCCD1}">
              <a14:hiddenFill xmlns:a14="http://schemas.microsoft.com/office/drawing/2010/main">
                <a:solidFill>
                  <a:srgbClr val="FFFFFF"/>
                </a:solidFill>
              </a14:hiddenFill>
            </a:ext>
          </a:extLst>
        </p:spPr>
      </p:pic>
      <p:pic>
        <p:nvPicPr>
          <p:cNvPr id="40962" name="Picture 2" descr="Resultado de imagem para pcb180">
            <a:extLst>
              <a:ext uri="{FF2B5EF4-FFF2-40B4-BE49-F238E27FC236}">
                <a16:creationId xmlns:a16="http://schemas.microsoft.com/office/drawing/2014/main" id="{D0AAC536-3FB9-41AF-BAE1-D2B78482D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4999" y="5292511"/>
            <a:ext cx="1856699" cy="9603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m para anabaena sp">
            <a:extLst>
              <a:ext uri="{FF2B5EF4-FFF2-40B4-BE49-F238E27FC236}">
                <a16:creationId xmlns:a16="http://schemas.microsoft.com/office/drawing/2014/main" id="{AC756A19-40E8-43CC-BF11-CFE136F4D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1586" y="4408216"/>
            <a:ext cx="2229291" cy="1337574"/>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660346EF-1B1F-45DC-B09A-2932E4069E04}"/>
              </a:ext>
            </a:extLst>
          </p:cNvPr>
          <p:cNvSpPr/>
          <p:nvPr/>
        </p:nvSpPr>
        <p:spPr>
          <a:xfrm>
            <a:off x="17882033" y="9627990"/>
            <a:ext cx="277760" cy="2862322"/>
          </a:xfrm>
          <a:prstGeom prst="rect">
            <a:avLst/>
          </a:prstGeom>
        </p:spPr>
        <p:txBody>
          <a:bodyPr wrap="square">
            <a:spAutoFit/>
          </a:bodyPr>
          <a:lstStyle/>
          <a:p>
            <a:r>
              <a:rPr lang="pt-BR" dirty="0" err="1">
                <a:latin typeface="Calibri" panose="020F0502020204030204" pitchFamily="34" charset="0"/>
                <a:ea typeface="Calibri" panose="020F0502020204030204" pitchFamily="34" charset="0"/>
                <a:cs typeface="Times New Roman" panose="02020603050405020304" pitchFamily="18" charset="0"/>
              </a:rPr>
              <a:t>Anabaena</a:t>
            </a:r>
            <a:r>
              <a:rPr lang="pt-BR" dirty="0">
                <a:latin typeface="Calibri" panose="020F0502020204030204" pitchFamily="34" charset="0"/>
                <a:ea typeface="Calibri" panose="020F0502020204030204" pitchFamily="34" charset="0"/>
                <a:cs typeface="Times New Roman" panose="02020603050405020304" pitchFamily="18" charset="0"/>
              </a:rPr>
              <a:t> </a:t>
            </a:r>
            <a:r>
              <a:rPr lang="pt-BR" dirty="0" err="1">
                <a:latin typeface="Calibri" panose="020F0502020204030204" pitchFamily="34" charset="0"/>
                <a:ea typeface="Calibri" panose="020F0502020204030204" pitchFamily="34" charset="0"/>
                <a:cs typeface="Times New Roman" panose="02020603050405020304" pitchFamily="18" charset="0"/>
              </a:rPr>
              <a:t>sp</a:t>
            </a:r>
            <a:endParaRPr lang="pt-BR" dirty="0"/>
          </a:p>
        </p:txBody>
      </p:sp>
      <p:pic>
        <p:nvPicPr>
          <p:cNvPr id="40964" name="Picture 4" descr="Resultado de imagem para joio">
            <a:extLst>
              <a:ext uri="{FF2B5EF4-FFF2-40B4-BE49-F238E27FC236}">
                <a16:creationId xmlns:a16="http://schemas.microsoft.com/office/drawing/2014/main" id="{75956858-6E10-4845-82CF-5BDC185DB2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2801" y="4408216"/>
            <a:ext cx="2229291" cy="146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71080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9B88F3D5-6894-4BCE-852B-E69FF39CB59E}"/>
              </a:ext>
            </a:extLst>
          </p:cNvPr>
          <p:cNvPicPr>
            <a:picLocks noChangeAspect="1"/>
          </p:cNvPicPr>
          <p:nvPr/>
        </p:nvPicPr>
        <p:blipFill>
          <a:blip r:embed="rId2"/>
          <a:stretch>
            <a:fillRect/>
          </a:stretch>
        </p:blipFill>
        <p:spPr>
          <a:xfrm>
            <a:off x="3729278" y="5217594"/>
            <a:ext cx="8065451" cy="992961"/>
          </a:xfrm>
          <a:prstGeom prst="rect">
            <a:avLst/>
          </a:prstGeom>
        </p:spPr>
      </p:pic>
      <p:sp>
        <p:nvSpPr>
          <p:cNvPr id="2" name="CaixaDeTexto 1">
            <a:extLst>
              <a:ext uri="{FF2B5EF4-FFF2-40B4-BE49-F238E27FC236}">
                <a16:creationId xmlns:a16="http://schemas.microsoft.com/office/drawing/2014/main" id="{561EB4DD-254B-4BCD-BCA6-235E4A008AB0}"/>
              </a:ext>
            </a:extLst>
          </p:cNvPr>
          <p:cNvSpPr txBox="1"/>
          <p:nvPr/>
        </p:nvSpPr>
        <p:spPr>
          <a:xfrm>
            <a:off x="1130300" y="509054"/>
            <a:ext cx="9718300" cy="523220"/>
          </a:xfrm>
          <a:prstGeom prst="rect">
            <a:avLst/>
          </a:prstGeom>
          <a:solidFill>
            <a:schemeClr val="bg2">
              <a:lumMod val="25000"/>
            </a:schemeClr>
          </a:solidFill>
        </p:spPr>
        <p:txBody>
          <a:bodyPr wrap="square" rtlCol="0">
            <a:spAutoFit/>
          </a:bodyPr>
          <a:lstStyle/>
          <a:p>
            <a:pPr algn="ctr"/>
            <a:r>
              <a:rPr lang="pt-BR" sz="2800" dirty="0">
                <a:solidFill>
                  <a:schemeClr val="bg1"/>
                </a:solidFill>
              </a:rPr>
              <a:t>Bioacumulação em sistemas aquáticos </a:t>
            </a:r>
          </a:p>
        </p:txBody>
      </p:sp>
      <p:pic>
        <p:nvPicPr>
          <p:cNvPr id="4" name="Imagem 3">
            <a:extLst>
              <a:ext uri="{FF2B5EF4-FFF2-40B4-BE49-F238E27FC236}">
                <a16:creationId xmlns:a16="http://schemas.microsoft.com/office/drawing/2014/main" id="{C3A2C9A3-B864-44DD-9D55-8D43728CDA5C}"/>
              </a:ext>
            </a:extLst>
          </p:cNvPr>
          <p:cNvPicPr>
            <a:picLocks noChangeAspect="1"/>
          </p:cNvPicPr>
          <p:nvPr/>
        </p:nvPicPr>
        <p:blipFill rotWithShape="1">
          <a:blip r:embed="rId3"/>
          <a:srcRect l="38438" t="40555" r="18749" b="27038"/>
          <a:stretch/>
        </p:blipFill>
        <p:spPr>
          <a:xfrm>
            <a:off x="495300" y="1524000"/>
            <a:ext cx="7784810" cy="3314700"/>
          </a:xfrm>
          <a:prstGeom prst="rect">
            <a:avLst/>
          </a:prstGeom>
        </p:spPr>
      </p:pic>
      <p:sp>
        <p:nvSpPr>
          <p:cNvPr id="5" name="Retângulo 4">
            <a:extLst>
              <a:ext uri="{FF2B5EF4-FFF2-40B4-BE49-F238E27FC236}">
                <a16:creationId xmlns:a16="http://schemas.microsoft.com/office/drawing/2014/main" id="{A915E2A1-B043-49AF-81F6-9F7B96FB295C}"/>
              </a:ext>
            </a:extLst>
          </p:cNvPr>
          <p:cNvSpPr/>
          <p:nvPr/>
        </p:nvSpPr>
        <p:spPr>
          <a:xfrm>
            <a:off x="3890" y="5361259"/>
            <a:ext cx="2558257" cy="646331"/>
          </a:xfrm>
          <a:prstGeom prst="rect">
            <a:avLst/>
          </a:prstGeom>
          <a:solidFill>
            <a:schemeClr val="bg2">
              <a:lumMod val="25000"/>
            </a:schemeClr>
          </a:solidFill>
        </p:spPr>
        <p:txBody>
          <a:bodyPr wrap="square">
            <a:spAutoFit/>
          </a:bodyPr>
          <a:lstStyle/>
          <a:p>
            <a:pPr algn="ctr"/>
            <a:r>
              <a:rPr lang="pt-BR" dirty="0">
                <a:solidFill>
                  <a:schemeClr val="bg1"/>
                </a:solidFill>
                <a:latin typeface="Calibri" panose="020F0502020204030204" pitchFamily="34" charset="0"/>
                <a:ea typeface="Calibri" panose="020F0502020204030204" pitchFamily="34" charset="0"/>
                <a:cs typeface="Times New Roman" panose="02020603050405020304" pitchFamily="18" charset="0"/>
              </a:rPr>
              <a:t>BALANÇO DE MASSAS AO ORGANISMO </a:t>
            </a:r>
            <a:endParaRPr lang="pt-BR" dirty="0"/>
          </a:p>
        </p:txBody>
      </p:sp>
      <p:sp>
        <p:nvSpPr>
          <p:cNvPr id="6" name="Elipse 5">
            <a:extLst>
              <a:ext uri="{FF2B5EF4-FFF2-40B4-BE49-F238E27FC236}">
                <a16:creationId xmlns:a16="http://schemas.microsoft.com/office/drawing/2014/main" id="{7BC43D89-977A-46AA-BA8E-DF09A9913CF1}"/>
              </a:ext>
            </a:extLst>
          </p:cNvPr>
          <p:cNvSpPr/>
          <p:nvPr/>
        </p:nvSpPr>
        <p:spPr>
          <a:xfrm>
            <a:off x="495300" y="2366648"/>
            <a:ext cx="1828800" cy="1430651"/>
          </a:xfrm>
          <a:prstGeom prst="ellipse">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Elipse 6">
            <a:extLst>
              <a:ext uri="{FF2B5EF4-FFF2-40B4-BE49-F238E27FC236}">
                <a16:creationId xmlns:a16="http://schemas.microsoft.com/office/drawing/2014/main" id="{D17FB8F7-3556-4091-A3BB-C75D1E92ADBC}"/>
              </a:ext>
            </a:extLst>
          </p:cNvPr>
          <p:cNvSpPr/>
          <p:nvPr/>
        </p:nvSpPr>
        <p:spPr>
          <a:xfrm>
            <a:off x="1549400" y="3602674"/>
            <a:ext cx="1828800" cy="1430651"/>
          </a:xfrm>
          <a:prstGeom prst="ellipse">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Elipse 7">
            <a:extLst>
              <a:ext uri="{FF2B5EF4-FFF2-40B4-BE49-F238E27FC236}">
                <a16:creationId xmlns:a16="http://schemas.microsoft.com/office/drawing/2014/main" id="{F66869D7-E102-435B-90C9-B829D21BADFA}"/>
              </a:ext>
            </a:extLst>
          </p:cNvPr>
          <p:cNvSpPr/>
          <p:nvPr/>
        </p:nvSpPr>
        <p:spPr>
          <a:xfrm>
            <a:off x="4432300" y="3505361"/>
            <a:ext cx="1828800" cy="1430651"/>
          </a:xfrm>
          <a:prstGeom prst="ellipse">
            <a:avLst/>
          </a:prstGeom>
          <a:solidFill>
            <a:srgbClr val="FF0000">
              <a:alpha val="1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Elipse 8">
            <a:extLst>
              <a:ext uri="{FF2B5EF4-FFF2-40B4-BE49-F238E27FC236}">
                <a16:creationId xmlns:a16="http://schemas.microsoft.com/office/drawing/2014/main" id="{8EAA0243-B0D4-412B-944A-A97A280D978E}"/>
              </a:ext>
            </a:extLst>
          </p:cNvPr>
          <p:cNvSpPr/>
          <p:nvPr/>
        </p:nvSpPr>
        <p:spPr>
          <a:xfrm>
            <a:off x="5989450" y="1875798"/>
            <a:ext cx="2184110" cy="1819901"/>
          </a:xfrm>
          <a:prstGeom prst="ellipse">
            <a:avLst/>
          </a:prstGeom>
          <a:solidFill>
            <a:srgbClr val="FF0000">
              <a:alpha val="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a:extLst>
              <a:ext uri="{FF2B5EF4-FFF2-40B4-BE49-F238E27FC236}">
                <a16:creationId xmlns:a16="http://schemas.microsoft.com/office/drawing/2014/main" id="{41C047E1-4754-44B5-BC04-F5986A5F3649}"/>
              </a:ext>
            </a:extLst>
          </p:cNvPr>
          <p:cNvPicPr>
            <a:picLocks noChangeAspect="1"/>
          </p:cNvPicPr>
          <p:nvPr/>
        </p:nvPicPr>
        <p:blipFill rotWithShape="1">
          <a:blip r:embed="rId4"/>
          <a:srcRect l="11414" t="33193" r="17318" b="-9851"/>
          <a:stretch/>
        </p:blipFill>
        <p:spPr>
          <a:xfrm>
            <a:off x="2643228" y="5336108"/>
            <a:ext cx="1469943" cy="451037"/>
          </a:xfrm>
          <a:prstGeom prst="rect">
            <a:avLst/>
          </a:prstGeom>
          <a:ln w="38100">
            <a:solidFill>
              <a:schemeClr val="accent2">
                <a:lumMod val="75000"/>
              </a:schemeClr>
            </a:solidFill>
          </a:ln>
        </p:spPr>
      </p:pic>
      <p:sp>
        <p:nvSpPr>
          <p:cNvPr id="13" name="Elipse 12">
            <a:extLst>
              <a:ext uri="{FF2B5EF4-FFF2-40B4-BE49-F238E27FC236}">
                <a16:creationId xmlns:a16="http://schemas.microsoft.com/office/drawing/2014/main" id="{51E5E335-7E77-4318-8CA3-87C1B7EC8A2E}"/>
              </a:ext>
            </a:extLst>
          </p:cNvPr>
          <p:cNvSpPr/>
          <p:nvPr/>
        </p:nvSpPr>
        <p:spPr>
          <a:xfrm>
            <a:off x="3025710" y="1960916"/>
            <a:ext cx="1107810" cy="962976"/>
          </a:xfrm>
          <a:prstGeom prst="ellipse">
            <a:avLst/>
          </a:prstGeom>
          <a:solidFill>
            <a:srgbClr val="FF0000">
              <a:alpha val="1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a:extLst>
              <a:ext uri="{FF2B5EF4-FFF2-40B4-BE49-F238E27FC236}">
                <a16:creationId xmlns:a16="http://schemas.microsoft.com/office/drawing/2014/main" id="{E60A2E3F-F888-4440-A0FB-9CE3D94F50D0}"/>
              </a:ext>
            </a:extLst>
          </p:cNvPr>
          <p:cNvSpPr/>
          <p:nvPr/>
        </p:nvSpPr>
        <p:spPr>
          <a:xfrm>
            <a:off x="4216400" y="5217594"/>
            <a:ext cx="1943100" cy="792908"/>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713DDD94-4A83-4150-AFD2-D0ADB586CD57}"/>
              </a:ext>
            </a:extLst>
          </p:cNvPr>
          <p:cNvSpPr/>
          <p:nvPr/>
        </p:nvSpPr>
        <p:spPr>
          <a:xfrm>
            <a:off x="6172201" y="5217594"/>
            <a:ext cx="1612899" cy="792908"/>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a:extLst>
              <a:ext uri="{FF2B5EF4-FFF2-40B4-BE49-F238E27FC236}">
                <a16:creationId xmlns:a16="http://schemas.microsoft.com/office/drawing/2014/main" id="{6793D5EC-FA9E-4856-8F14-F8AB13673C9E}"/>
              </a:ext>
            </a:extLst>
          </p:cNvPr>
          <p:cNvSpPr/>
          <p:nvPr/>
        </p:nvSpPr>
        <p:spPr>
          <a:xfrm>
            <a:off x="7918610" y="5214682"/>
            <a:ext cx="1943100" cy="792908"/>
          </a:xfrm>
          <a:prstGeom prst="rect">
            <a:avLst/>
          </a:prstGeom>
          <a:solidFill>
            <a:srgbClr val="FF00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545C2CFE-7E2C-43DC-B114-29877CA6030E}"/>
              </a:ext>
            </a:extLst>
          </p:cNvPr>
          <p:cNvSpPr/>
          <p:nvPr/>
        </p:nvSpPr>
        <p:spPr>
          <a:xfrm>
            <a:off x="9861710" y="5217594"/>
            <a:ext cx="1034890" cy="792908"/>
          </a:xfrm>
          <a:prstGeom prst="rect">
            <a:avLst/>
          </a:prstGeom>
          <a:solidFill>
            <a:srgbClr val="FF00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a:extLst>
              <a:ext uri="{FF2B5EF4-FFF2-40B4-BE49-F238E27FC236}">
                <a16:creationId xmlns:a16="http://schemas.microsoft.com/office/drawing/2014/main" id="{0D6A09C8-94D3-4365-BF30-2E0036EC9628}"/>
              </a:ext>
            </a:extLst>
          </p:cNvPr>
          <p:cNvSpPr/>
          <p:nvPr/>
        </p:nvSpPr>
        <p:spPr>
          <a:xfrm>
            <a:off x="10903430" y="5214682"/>
            <a:ext cx="1034890" cy="792908"/>
          </a:xfrm>
          <a:prstGeom prst="rect">
            <a:avLst/>
          </a:prstGeom>
          <a:solidFill>
            <a:srgbClr val="FF00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a:extLst>
              <a:ext uri="{FF2B5EF4-FFF2-40B4-BE49-F238E27FC236}">
                <a16:creationId xmlns:a16="http://schemas.microsoft.com/office/drawing/2014/main" id="{2FCC5D45-3401-45F6-9FAC-1B67CCDB8CB0}"/>
              </a:ext>
            </a:extLst>
          </p:cNvPr>
          <p:cNvSpPr/>
          <p:nvPr/>
        </p:nvSpPr>
        <p:spPr>
          <a:xfrm>
            <a:off x="4510548" y="6210555"/>
            <a:ext cx="2558257" cy="369332"/>
          </a:xfrm>
          <a:prstGeom prst="rect">
            <a:avLst/>
          </a:prstGeom>
          <a:solidFill>
            <a:schemeClr val="bg2">
              <a:lumMod val="25000"/>
            </a:schemeClr>
          </a:solidFill>
        </p:spPr>
        <p:txBody>
          <a:bodyPr wrap="square">
            <a:spAutoFit/>
          </a:bodyPr>
          <a:lstStyle/>
          <a:p>
            <a:pPr algn="ctr"/>
            <a:r>
              <a:rPr lang="pt-BR" dirty="0">
                <a:solidFill>
                  <a:schemeClr val="bg1"/>
                </a:solidFill>
                <a:latin typeface="Calibri" panose="020F0502020204030204" pitchFamily="34" charset="0"/>
                <a:cs typeface="Times New Roman" panose="02020603050405020304" pitchFamily="18" charset="0"/>
              </a:rPr>
              <a:t>ENTRADAS </a:t>
            </a:r>
            <a:endParaRPr lang="pt-BR" dirty="0"/>
          </a:p>
        </p:txBody>
      </p:sp>
      <p:sp>
        <p:nvSpPr>
          <p:cNvPr id="22" name="Retângulo 21">
            <a:extLst>
              <a:ext uri="{FF2B5EF4-FFF2-40B4-BE49-F238E27FC236}">
                <a16:creationId xmlns:a16="http://schemas.microsoft.com/office/drawing/2014/main" id="{34AD8AF2-A45D-4420-88B9-774BAB84DE2B}"/>
              </a:ext>
            </a:extLst>
          </p:cNvPr>
          <p:cNvSpPr/>
          <p:nvPr/>
        </p:nvSpPr>
        <p:spPr>
          <a:xfrm>
            <a:off x="7918610" y="6243657"/>
            <a:ext cx="2558257" cy="369332"/>
          </a:xfrm>
          <a:prstGeom prst="rect">
            <a:avLst/>
          </a:prstGeom>
          <a:solidFill>
            <a:schemeClr val="bg2">
              <a:lumMod val="25000"/>
            </a:schemeClr>
          </a:solidFill>
        </p:spPr>
        <p:txBody>
          <a:bodyPr wrap="square">
            <a:spAutoFit/>
          </a:bodyPr>
          <a:lstStyle/>
          <a:p>
            <a:pPr algn="ctr"/>
            <a:r>
              <a:rPr lang="pt-BR" dirty="0">
                <a:solidFill>
                  <a:schemeClr val="bg1"/>
                </a:solidFill>
                <a:latin typeface="Calibri" panose="020F0502020204030204" pitchFamily="34" charset="0"/>
                <a:cs typeface="Times New Roman" panose="02020603050405020304" pitchFamily="18" charset="0"/>
              </a:rPr>
              <a:t>SAIDAS  </a:t>
            </a:r>
            <a:endParaRPr lang="pt-BR" dirty="0"/>
          </a:p>
        </p:txBody>
      </p:sp>
      <p:sp>
        <p:nvSpPr>
          <p:cNvPr id="23" name="Retângulo 22">
            <a:extLst>
              <a:ext uri="{FF2B5EF4-FFF2-40B4-BE49-F238E27FC236}">
                <a16:creationId xmlns:a16="http://schemas.microsoft.com/office/drawing/2014/main" id="{98B82F9E-9394-4F70-A89B-F49E2F6D6795}"/>
              </a:ext>
            </a:extLst>
          </p:cNvPr>
          <p:cNvSpPr/>
          <p:nvPr/>
        </p:nvSpPr>
        <p:spPr>
          <a:xfrm>
            <a:off x="2324100" y="6210555"/>
            <a:ext cx="1783557" cy="369332"/>
          </a:xfrm>
          <a:prstGeom prst="rect">
            <a:avLst/>
          </a:prstGeom>
          <a:solidFill>
            <a:schemeClr val="bg2">
              <a:lumMod val="25000"/>
            </a:schemeClr>
          </a:solidFill>
        </p:spPr>
        <p:txBody>
          <a:bodyPr wrap="square">
            <a:spAutoFit/>
          </a:bodyPr>
          <a:lstStyle/>
          <a:p>
            <a:pPr algn="ctr"/>
            <a:r>
              <a:rPr lang="pt-BR" dirty="0">
                <a:solidFill>
                  <a:schemeClr val="bg1"/>
                </a:solidFill>
                <a:latin typeface="Calibri" panose="020F0502020204030204" pitchFamily="34" charset="0"/>
                <a:cs typeface="Times New Roman" panose="02020603050405020304" pitchFamily="18" charset="0"/>
              </a:rPr>
              <a:t>ACUMULAÇÃO</a:t>
            </a:r>
            <a:endParaRPr lang="pt-BR" dirty="0"/>
          </a:p>
        </p:txBody>
      </p:sp>
      <p:sp>
        <p:nvSpPr>
          <p:cNvPr id="24" name="CaixaDeTexto 23">
            <a:extLst>
              <a:ext uri="{FF2B5EF4-FFF2-40B4-BE49-F238E27FC236}">
                <a16:creationId xmlns:a16="http://schemas.microsoft.com/office/drawing/2014/main" id="{670DF289-A5D8-4F7C-B20C-113837AA2655}"/>
              </a:ext>
            </a:extLst>
          </p:cNvPr>
          <p:cNvSpPr txBox="1"/>
          <p:nvPr/>
        </p:nvSpPr>
        <p:spPr>
          <a:xfrm>
            <a:off x="4159061" y="6204730"/>
            <a:ext cx="300082" cy="369332"/>
          </a:xfrm>
          <a:prstGeom prst="rect">
            <a:avLst/>
          </a:prstGeom>
          <a:noFill/>
        </p:spPr>
        <p:txBody>
          <a:bodyPr wrap="none" rtlCol="0">
            <a:spAutoFit/>
          </a:bodyPr>
          <a:lstStyle/>
          <a:p>
            <a:r>
              <a:rPr lang="pt-BR" dirty="0"/>
              <a:t>=</a:t>
            </a:r>
          </a:p>
        </p:txBody>
      </p:sp>
      <p:sp>
        <p:nvSpPr>
          <p:cNvPr id="25" name="CaixaDeTexto 24">
            <a:extLst>
              <a:ext uri="{FF2B5EF4-FFF2-40B4-BE49-F238E27FC236}">
                <a16:creationId xmlns:a16="http://schemas.microsoft.com/office/drawing/2014/main" id="{7FEE7037-C91A-4C33-8468-F0C41292CA12}"/>
              </a:ext>
            </a:extLst>
          </p:cNvPr>
          <p:cNvSpPr txBox="1"/>
          <p:nvPr/>
        </p:nvSpPr>
        <p:spPr>
          <a:xfrm>
            <a:off x="7225544" y="6204730"/>
            <a:ext cx="255198" cy="369332"/>
          </a:xfrm>
          <a:prstGeom prst="rect">
            <a:avLst/>
          </a:prstGeom>
          <a:noFill/>
        </p:spPr>
        <p:txBody>
          <a:bodyPr wrap="none" rtlCol="0">
            <a:spAutoFit/>
          </a:bodyPr>
          <a:lstStyle/>
          <a:p>
            <a:r>
              <a:rPr lang="pt-BR" dirty="0"/>
              <a:t>-</a:t>
            </a:r>
          </a:p>
        </p:txBody>
      </p:sp>
      <p:cxnSp>
        <p:nvCxnSpPr>
          <p:cNvPr id="27" name="Conector de Seta Reta 26">
            <a:extLst>
              <a:ext uri="{FF2B5EF4-FFF2-40B4-BE49-F238E27FC236}">
                <a16:creationId xmlns:a16="http://schemas.microsoft.com/office/drawing/2014/main" id="{841614A2-051B-42BA-841E-534D6A5A3844}"/>
              </a:ext>
            </a:extLst>
          </p:cNvPr>
          <p:cNvCxnSpPr/>
          <p:nvPr/>
        </p:nvCxnSpPr>
        <p:spPr>
          <a:xfrm flipV="1">
            <a:off x="5892044" y="3505361"/>
            <a:ext cx="2667000" cy="17093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tângulo 27">
            <a:extLst>
              <a:ext uri="{FF2B5EF4-FFF2-40B4-BE49-F238E27FC236}">
                <a16:creationId xmlns:a16="http://schemas.microsoft.com/office/drawing/2014/main" id="{FB5D0EFB-C2DE-428A-A4BA-56D54FF40C87}"/>
              </a:ext>
            </a:extLst>
          </p:cNvPr>
          <p:cNvSpPr/>
          <p:nvPr/>
        </p:nvSpPr>
        <p:spPr>
          <a:xfrm>
            <a:off x="8724136" y="3274528"/>
            <a:ext cx="2542876" cy="461665"/>
          </a:xfrm>
          <a:prstGeom prst="rect">
            <a:avLst/>
          </a:prstGeom>
          <a:solidFill>
            <a:schemeClr val="bg2">
              <a:lumMod val="25000"/>
            </a:schemeClr>
          </a:solidFill>
        </p:spPr>
        <p:txBody>
          <a:bodyPr wrap="none">
            <a:spAutoFit/>
          </a:bodyPr>
          <a:lstStyle/>
          <a:p>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K</a:t>
            </a:r>
            <a:r>
              <a:rPr lang="en-GB" sz="24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1</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n-GB"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K</a:t>
            </a:r>
            <a:r>
              <a:rPr lang="en-GB" sz="24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ifishw</a:t>
            </a:r>
            <a:r>
              <a:rPr lang="en-GB" sz="24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GB" sz="24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iw</a:t>
            </a:r>
            <a:r>
              <a:rPr lang="en-GB" sz="24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 </a:t>
            </a:r>
            <a:r>
              <a:rPr lang="en-GB"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GB" sz="24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ifish</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pt-BR" sz="2400" dirty="0">
              <a:solidFill>
                <a:schemeClr val="bg1"/>
              </a:solidFill>
            </a:endParaRPr>
          </a:p>
        </p:txBody>
      </p:sp>
      <p:sp>
        <p:nvSpPr>
          <p:cNvPr id="29" name="CaixaDeTexto 28">
            <a:extLst>
              <a:ext uri="{FF2B5EF4-FFF2-40B4-BE49-F238E27FC236}">
                <a16:creationId xmlns:a16="http://schemas.microsoft.com/office/drawing/2014/main" id="{1F38E83D-E7DF-4F39-B51C-3948E8F1908F}"/>
              </a:ext>
            </a:extLst>
          </p:cNvPr>
          <p:cNvSpPr txBox="1"/>
          <p:nvPr/>
        </p:nvSpPr>
        <p:spPr>
          <a:xfrm>
            <a:off x="9063003" y="2272715"/>
            <a:ext cx="1269601" cy="646331"/>
          </a:xfrm>
          <a:prstGeom prst="rect">
            <a:avLst/>
          </a:prstGeom>
          <a:noFill/>
        </p:spPr>
        <p:txBody>
          <a:bodyPr wrap="square" rtlCol="0">
            <a:spAutoFit/>
          </a:bodyPr>
          <a:lstStyle/>
          <a:p>
            <a:pPr algn="ctr"/>
            <a:r>
              <a:rPr lang="pt-BR" dirty="0"/>
              <a:t>Taxa que entra </a:t>
            </a:r>
          </a:p>
        </p:txBody>
      </p:sp>
      <p:sp>
        <p:nvSpPr>
          <p:cNvPr id="30" name="CaixaDeTexto 29">
            <a:extLst>
              <a:ext uri="{FF2B5EF4-FFF2-40B4-BE49-F238E27FC236}">
                <a16:creationId xmlns:a16="http://schemas.microsoft.com/office/drawing/2014/main" id="{0D605A58-C60F-4DFA-876E-DDDB9A90A78D}"/>
              </a:ext>
            </a:extLst>
          </p:cNvPr>
          <p:cNvSpPr txBox="1"/>
          <p:nvPr/>
        </p:nvSpPr>
        <p:spPr>
          <a:xfrm>
            <a:off x="10144378" y="2300158"/>
            <a:ext cx="1269601" cy="646331"/>
          </a:xfrm>
          <a:prstGeom prst="rect">
            <a:avLst/>
          </a:prstGeom>
          <a:noFill/>
        </p:spPr>
        <p:txBody>
          <a:bodyPr wrap="square" rtlCol="0">
            <a:spAutoFit/>
          </a:bodyPr>
          <a:lstStyle/>
          <a:p>
            <a:pPr algn="ctr"/>
            <a:r>
              <a:rPr lang="pt-BR" dirty="0"/>
              <a:t>Taxa que sai  </a:t>
            </a:r>
          </a:p>
        </p:txBody>
      </p:sp>
      <p:sp>
        <p:nvSpPr>
          <p:cNvPr id="31" name="CaixaDeTexto 30">
            <a:extLst>
              <a:ext uri="{FF2B5EF4-FFF2-40B4-BE49-F238E27FC236}">
                <a16:creationId xmlns:a16="http://schemas.microsoft.com/office/drawing/2014/main" id="{7CC79C9D-DE18-4F35-9FD0-20401EA090EE}"/>
              </a:ext>
            </a:extLst>
          </p:cNvPr>
          <p:cNvSpPr txBox="1"/>
          <p:nvPr/>
        </p:nvSpPr>
        <p:spPr>
          <a:xfrm>
            <a:off x="8895285" y="1623472"/>
            <a:ext cx="2525590" cy="646331"/>
          </a:xfrm>
          <a:prstGeom prst="rect">
            <a:avLst/>
          </a:prstGeom>
          <a:noFill/>
        </p:spPr>
        <p:txBody>
          <a:bodyPr wrap="square" rtlCol="0">
            <a:spAutoFit/>
          </a:bodyPr>
          <a:lstStyle/>
          <a:p>
            <a:pPr algn="ctr"/>
            <a:r>
              <a:rPr lang="pt-BR" b="1" dirty="0"/>
              <a:t>Fluxo mássico de i pelas guelras </a:t>
            </a:r>
          </a:p>
        </p:txBody>
      </p:sp>
      <p:cxnSp>
        <p:nvCxnSpPr>
          <p:cNvPr id="33" name="Conector de Seta Reta 32">
            <a:extLst>
              <a:ext uri="{FF2B5EF4-FFF2-40B4-BE49-F238E27FC236}">
                <a16:creationId xmlns:a16="http://schemas.microsoft.com/office/drawing/2014/main" id="{B2E562F0-35DF-4CBC-A8EA-EE0277F695EA}"/>
              </a:ext>
            </a:extLst>
          </p:cNvPr>
          <p:cNvCxnSpPr/>
          <p:nvPr/>
        </p:nvCxnSpPr>
        <p:spPr>
          <a:xfrm>
            <a:off x="9677400" y="2853204"/>
            <a:ext cx="0" cy="421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ector de Seta Reta 33">
            <a:extLst>
              <a:ext uri="{FF2B5EF4-FFF2-40B4-BE49-F238E27FC236}">
                <a16:creationId xmlns:a16="http://schemas.microsoft.com/office/drawing/2014/main" id="{BD0C7B3E-6647-422F-AF56-D5BE00D2E2C9}"/>
              </a:ext>
            </a:extLst>
          </p:cNvPr>
          <p:cNvCxnSpPr>
            <a:cxnSpLocks/>
          </p:cNvCxnSpPr>
          <p:nvPr/>
        </p:nvCxnSpPr>
        <p:spPr>
          <a:xfrm flipV="1">
            <a:off x="10756900" y="2870200"/>
            <a:ext cx="0" cy="381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80776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70DE942-048A-46E3-A5CE-B29529D2015C}"/>
              </a:ext>
            </a:extLst>
          </p:cNvPr>
          <p:cNvPicPr>
            <a:picLocks noChangeAspect="1"/>
          </p:cNvPicPr>
          <p:nvPr/>
        </p:nvPicPr>
        <p:blipFill>
          <a:blip r:embed="rId2"/>
          <a:stretch>
            <a:fillRect/>
          </a:stretch>
        </p:blipFill>
        <p:spPr>
          <a:xfrm>
            <a:off x="3792778" y="264594"/>
            <a:ext cx="8065451" cy="992961"/>
          </a:xfrm>
          <a:prstGeom prst="rect">
            <a:avLst/>
          </a:prstGeom>
        </p:spPr>
      </p:pic>
      <p:sp>
        <p:nvSpPr>
          <p:cNvPr id="3" name="Retângulo 2">
            <a:extLst>
              <a:ext uri="{FF2B5EF4-FFF2-40B4-BE49-F238E27FC236}">
                <a16:creationId xmlns:a16="http://schemas.microsoft.com/office/drawing/2014/main" id="{68BB0768-AC80-43AE-A35F-0C5F97257285}"/>
              </a:ext>
            </a:extLst>
          </p:cNvPr>
          <p:cNvSpPr/>
          <p:nvPr/>
        </p:nvSpPr>
        <p:spPr>
          <a:xfrm>
            <a:off x="67390" y="408259"/>
            <a:ext cx="2558257" cy="646331"/>
          </a:xfrm>
          <a:prstGeom prst="rect">
            <a:avLst/>
          </a:prstGeom>
          <a:solidFill>
            <a:schemeClr val="bg2">
              <a:lumMod val="25000"/>
            </a:schemeClr>
          </a:solidFill>
        </p:spPr>
        <p:txBody>
          <a:bodyPr wrap="square">
            <a:spAutoFit/>
          </a:bodyPr>
          <a:lstStyle/>
          <a:p>
            <a:pPr algn="ctr"/>
            <a:r>
              <a:rPr lang="pt-BR" dirty="0">
                <a:solidFill>
                  <a:schemeClr val="bg1"/>
                </a:solidFill>
                <a:latin typeface="Calibri" panose="020F0502020204030204" pitchFamily="34" charset="0"/>
                <a:ea typeface="Calibri" panose="020F0502020204030204" pitchFamily="34" charset="0"/>
                <a:cs typeface="Times New Roman" panose="02020603050405020304" pitchFamily="18" charset="0"/>
              </a:rPr>
              <a:t>BALANÇO DE MASSAS AO ORGANISMO </a:t>
            </a:r>
            <a:endParaRPr lang="pt-BR" dirty="0"/>
          </a:p>
        </p:txBody>
      </p:sp>
      <p:pic>
        <p:nvPicPr>
          <p:cNvPr id="4" name="Imagem 3">
            <a:extLst>
              <a:ext uri="{FF2B5EF4-FFF2-40B4-BE49-F238E27FC236}">
                <a16:creationId xmlns:a16="http://schemas.microsoft.com/office/drawing/2014/main" id="{A365EE15-9F96-44A4-AF2D-8B13493D0F57}"/>
              </a:ext>
            </a:extLst>
          </p:cNvPr>
          <p:cNvPicPr>
            <a:picLocks noChangeAspect="1"/>
          </p:cNvPicPr>
          <p:nvPr/>
        </p:nvPicPr>
        <p:blipFill rotWithShape="1">
          <a:blip r:embed="rId3"/>
          <a:srcRect l="11414" t="33193" r="17318" b="-9851"/>
          <a:stretch/>
        </p:blipFill>
        <p:spPr>
          <a:xfrm>
            <a:off x="2706728" y="383108"/>
            <a:ext cx="1469943" cy="451037"/>
          </a:xfrm>
          <a:prstGeom prst="rect">
            <a:avLst/>
          </a:prstGeom>
          <a:ln w="38100">
            <a:solidFill>
              <a:schemeClr val="accent2">
                <a:lumMod val="75000"/>
              </a:schemeClr>
            </a:solidFill>
          </a:ln>
        </p:spPr>
      </p:pic>
      <p:sp>
        <p:nvSpPr>
          <p:cNvPr id="5" name="Retângulo 4">
            <a:extLst>
              <a:ext uri="{FF2B5EF4-FFF2-40B4-BE49-F238E27FC236}">
                <a16:creationId xmlns:a16="http://schemas.microsoft.com/office/drawing/2014/main" id="{B06A18C2-AD92-4617-B518-BFEBC3A56B6B}"/>
              </a:ext>
            </a:extLst>
          </p:cNvPr>
          <p:cNvSpPr/>
          <p:nvPr/>
        </p:nvSpPr>
        <p:spPr>
          <a:xfrm>
            <a:off x="4279900" y="264594"/>
            <a:ext cx="1943100" cy="792908"/>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84FE0744-E9EA-4CA1-8740-BBD4407C89F6}"/>
              </a:ext>
            </a:extLst>
          </p:cNvPr>
          <p:cNvSpPr/>
          <p:nvPr/>
        </p:nvSpPr>
        <p:spPr>
          <a:xfrm>
            <a:off x="6235701" y="264594"/>
            <a:ext cx="1612899" cy="792908"/>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1E8BC15C-CEC9-4486-9B2B-94943C58E3CA}"/>
              </a:ext>
            </a:extLst>
          </p:cNvPr>
          <p:cNvSpPr/>
          <p:nvPr/>
        </p:nvSpPr>
        <p:spPr>
          <a:xfrm>
            <a:off x="7982110" y="261682"/>
            <a:ext cx="1943100" cy="792908"/>
          </a:xfrm>
          <a:prstGeom prst="rect">
            <a:avLst/>
          </a:prstGeom>
          <a:solidFill>
            <a:srgbClr val="FF00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3D3F2159-7048-4335-8F9C-01678ADA0FAB}"/>
              </a:ext>
            </a:extLst>
          </p:cNvPr>
          <p:cNvSpPr/>
          <p:nvPr/>
        </p:nvSpPr>
        <p:spPr>
          <a:xfrm>
            <a:off x="9925210" y="264594"/>
            <a:ext cx="1034890" cy="792908"/>
          </a:xfrm>
          <a:prstGeom prst="rect">
            <a:avLst/>
          </a:prstGeom>
          <a:solidFill>
            <a:srgbClr val="FF00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115802B4-ABC5-4771-8FB5-FFEC7E634018}"/>
              </a:ext>
            </a:extLst>
          </p:cNvPr>
          <p:cNvSpPr/>
          <p:nvPr/>
        </p:nvSpPr>
        <p:spPr>
          <a:xfrm>
            <a:off x="10966930" y="261682"/>
            <a:ext cx="1034890" cy="792908"/>
          </a:xfrm>
          <a:prstGeom prst="rect">
            <a:avLst/>
          </a:prstGeom>
          <a:solidFill>
            <a:srgbClr val="FF00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64C154EC-4949-4C31-84C8-C33CE842A002}"/>
              </a:ext>
            </a:extLst>
          </p:cNvPr>
          <p:cNvSpPr/>
          <p:nvPr/>
        </p:nvSpPr>
        <p:spPr>
          <a:xfrm>
            <a:off x="4574048" y="1257555"/>
            <a:ext cx="2558257" cy="369332"/>
          </a:xfrm>
          <a:prstGeom prst="rect">
            <a:avLst/>
          </a:prstGeom>
          <a:solidFill>
            <a:schemeClr val="bg2">
              <a:lumMod val="25000"/>
            </a:schemeClr>
          </a:solidFill>
        </p:spPr>
        <p:txBody>
          <a:bodyPr wrap="square">
            <a:spAutoFit/>
          </a:bodyPr>
          <a:lstStyle/>
          <a:p>
            <a:pPr algn="ctr"/>
            <a:r>
              <a:rPr lang="pt-BR" dirty="0">
                <a:solidFill>
                  <a:schemeClr val="bg1"/>
                </a:solidFill>
                <a:latin typeface="Calibri" panose="020F0502020204030204" pitchFamily="34" charset="0"/>
                <a:cs typeface="Times New Roman" panose="02020603050405020304" pitchFamily="18" charset="0"/>
              </a:rPr>
              <a:t>ENTRADAS </a:t>
            </a:r>
            <a:endParaRPr lang="pt-BR" dirty="0"/>
          </a:p>
        </p:txBody>
      </p:sp>
      <p:sp>
        <p:nvSpPr>
          <p:cNvPr id="11" name="Retângulo 10">
            <a:extLst>
              <a:ext uri="{FF2B5EF4-FFF2-40B4-BE49-F238E27FC236}">
                <a16:creationId xmlns:a16="http://schemas.microsoft.com/office/drawing/2014/main" id="{BC05BFB7-70CB-4632-B319-DFA9EB96AD30}"/>
              </a:ext>
            </a:extLst>
          </p:cNvPr>
          <p:cNvSpPr/>
          <p:nvPr/>
        </p:nvSpPr>
        <p:spPr>
          <a:xfrm>
            <a:off x="7982110" y="1290657"/>
            <a:ext cx="2558257" cy="369332"/>
          </a:xfrm>
          <a:prstGeom prst="rect">
            <a:avLst/>
          </a:prstGeom>
          <a:solidFill>
            <a:schemeClr val="bg2">
              <a:lumMod val="25000"/>
            </a:schemeClr>
          </a:solidFill>
        </p:spPr>
        <p:txBody>
          <a:bodyPr wrap="square">
            <a:spAutoFit/>
          </a:bodyPr>
          <a:lstStyle/>
          <a:p>
            <a:pPr algn="ctr"/>
            <a:r>
              <a:rPr lang="pt-BR" dirty="0">
                <a:solidFill>
                  <a:schemeClr val="bg1"/>
                </a:solidFill>
                <a:latin typeface="Calibri" panose="020F0502020204030204" pitchFamily="34" charset="0"/>
                <a:cs typeface="Times New Roman" panose="02020603050405020304" pitchFamily="18" charset="0"/>
              </a:rPr>
              <a:t>SAIDAS  </a:t>
            </a:r>
            <a:endParaRPr lang="pt-BR" dirty="0"/>
          </a:p>
        </p:txBody>
      </p:sp>
      <p:sp>
        <p:nvSpPr>
          <p:cNvPr id="12" name="Retângulo 11">
            <a:extLst>
              <a:ext uri="{FF2B5EF4-FFF2-40B4-BE49-F238E27FC236}">
                <a16:creationId xmlns:a16="http://schemas.microsoft.com/office/drawing/2014/main" id="{E6BDE0CE-5606-4226-AF61-12692E9529DD}"/>
              </a:ext>
            </a:extLst>
          </p:cNvPr>
          <p:cNvSpPr/>
          <p:nvPr/>
        </p:nvSpPr>
        <p:spPr>
          <a:xfrm>
            <a:off x="2387600" y="1257555"/>
            <a:ext cx="1783557" cy="369332"/>
          </a:xfrm>
          <a:prstGeom prst="rect">
            <a:avLst/>
          </a:prstGeom>
          <a:solidFill>
            <a:schemeClr val="bg2">
              <a:lumMod val="25000"/>
            </a:schemeClr>
          </a:solidFill>
        </p:spPr>
        <p:txBody>
          <a:bodyPr wrap="square">
            <a:spAutoFit/>
          </a:bodyPr>
          <a:lstStyle/>
          <a:p>
            <a:pPr algn="ctr"/>
            <a:r>
              <a:rPr lang="pt-BR" dirty="0">
                <a:solidFill>
                  <a:schemeClr val="bg1"/>
                </a:solidFill>
                <a:latin typeface="Calibri" panose="020F0502020204030204" pitchFamily="34" charset="0"/>
                <a:cs typeface="Times New Roman" panose="02020603050405020304" pitchFamily="18" charset="0"/>
              </a:rPr>
              <a:t>ACUMULAÇÃO</a:t>
            </a:r>
            <a:endParaRPr lang="pt-BR" dirty="0"/>
          </a:p>
        </p:txBody>
      </p:sp>
      <p:sp>
        <p:nvSpPr>
          <p:cNvPr id="13" name="CaixaDeTexto 12">
            <a:extLst>
              <a:ext uri="{FF2B5EF4-FFF2-40B4-BE49-F238E27FC236}">
                <a16:creationId xmlns:a16="http://schemas.microsoft.com/office/drawing/2014/main" id="{4B05690B-B8CE-4999-A145-5058F343A54F}"/>
              </a:ext>
            </a:extLst>
          </p:cNvPr>
          <p:cNvSpPr txBox="1"/>
          <p:nvPr/>
        </p:nvSpPr>
        <p:spPr>
          <a:xfrm>
            <a:off x="4222561" y="1251730"/>
            <a:ext cx="300082" cy="369332"/>
          </a:xfrm>
          <a:prstGeom prst="rect">
            <a:avLst/>
          </a:prstGeom>
          <a:noFill/>
        </p:spPr>
        <p:txBody>
          <a:bodyPr wrap="none" rtlCol="0">
            <a:spAutoFit/>
          </a:bodyPr>
          <a:lstStyle/>
          <a:p>
            <a:r>
              <a:rPr lang="pt-BR" dirty="0"/>
              <a:t>=</a:t>
            </a:r>
          </a:p>
        </p:txBody>
      </p:sp>
      <p:sp>
        <p:nvSpPr>
          <p:cNvPr id="14" name="CaixaDeTexto 13">
            <a:extLst>
              <a:ext uri="{FF2B5EF4-FFF2-40B4-BE49-F238E27FC236}">
                <a16:creationId xmlns:a16="http://schemas.microsoft.com/office/drawing/2014/main" id="{08B0E547-B3B0-4EB5-8639-0098A41D061D}"/>
              </a:ext>
            </a:extLst>
          </p:cNvPr>
          <p:cNvSpPr txBox="1"/>
          <p:nvPr/>
        </p:nvSpPr>
        <p:spPr>
          <a:xfrm>
            <a:off x="7289044" y="1251730"/>
            <a:ext cx="255198" cy="369332"/>
          </a:xfrm>
          <a:prstGeom prst="rect">
            <a:avLst/>
          </a:prstGeom>
          <a:noFill/>
        </p:spPr>
        <p:txBody>
          <a:bodyPr wrap="none" rtlCol="0">
            <a:spAutoFit/>
          </a:bodyPr>
          <a:lstStyle/>
          <a:p>
            <a:r>
              <a:rPr lang="pt-BR" dirty="0"/>
              <a:t>-</a:t>
            </a:r>
          </a:p>
        </p:txBody>
      </p:sp>
      <p:sp>
        <p:nvSpPr>
          <p:cNvPr id="15" name="CaixaDeTexto 14">
            <a:extLst>
              <a:ext uri="{FF2B5EF4-FFF2-40B4-BE49-F238E27FC236}">
                <a16:creationId xmlns:a16="http://schemas.microsoft.com/office/drawing/2014/main" id="{D7D21321-61C8-4BF2-A48D-F88F85B7C80E}"/>
              </a:ext>
            </a:extLst>
          </p:cNvPr>
          <p:cNvSpPr txBox="1"/>
          <p:nvPr/>
        </p:nvSpPr>
        <p:spPr>
          <a:xfrm>
            <a:off x="0" y="2044638"/>
            <a:ext cx="12192000" cy="400110"/>
          </a:xfrm>
          <a:prstGeom prst="rect">
            <a:avLst/>
          </a:prstGeom>
          <a:solidFill>
            <a:schemeClr val="accent2">
              <a:lumMod val="60000"/>
              <a:lumOff val="40000"/>
            </a:schemeClr>
          </a:solidFill>
        </p:spPr>
        <p:txBody>
          <a:bodyPr wrap="square" rtlCol="0">
            <a:spAutoFit/>
          </a:bodyPr>
          <a:lstStyle/>
          <a:p>
            <a:pPr algn="ctr"/>
            <a:r>
              <a:rPr lang="pt-BR" sz="2000" b="1" dirty="0"/>
              <a:t>Envolvendo Cinética de adsorção  </a:t>
            </a:r>
          </a:p>
        </p:txBody>
      </p:sp>
      <p:sp>
        <p:nvSpPr>
          <p:cNvPr id="16" name="Retângulo 15">
            <a:extLst>
              <a:ext uri="{FF2B5EF4-FFF2-40B4-BE49-F238E27FC236}">
                <a16:creationId xmlns:a16="http://schemas.microsoft.com/office/drawing/2014/main" id="{1BBB6DDD-1327-43F8-BA92-C4C79BBD9915}"/>
              </a:ext>
            </a:extLst>
          </p:cNvPr>
          <p:cNvSpPr/>
          <p:nvPr/>
        </p:nvSpPr>
        <p:spPr>
          <a:xfrm>
            <a:off x="168990" y="3253059"/>
            <a:ext cx="2558257" cy="646331"/>
          </a:xfrm>
          <a:prstGeom prst="rect">
            <a:avLst/>
          </a:prstGeom>
          <a:solidFill>
            <a:schemeClr val="bg2">
              <a:lumMod val="25000"/>
            </a:schemeClr>
          </a:solidFill>
        </p:spPr>
        <p:txBody>
          <a:bodyPr wrap="square">
            <a:spAutoFit/>
          </a:bodyPr>
          <a:lstStyle/>
          <a:p>
            <a:pPr algn="ctr"/>
            <a:r>
              <a:rPr lang="pt-BR" dirty="0">
                <a:solidFill>
                  <a:schemeClr val="bg1"/>
                </a:solidFill>
                <a:latin typeface="Calibri" panose="020F0502020204030204" pitchFamily="34" charset="0"/>
                <a:ea typeface="Calibri" panose="020F0502020204030204" pitchFamily="34" charset="0"/>
                <a:cs typeface="Times New Roman" panose="02020603050405020304" pitchFamily="18" charset="0"/>
              </a:rPr>
              <a:t>BALANÇO DE MASSAS AO ORGANISMO </a:t>
            </a:r>
            <a:endParaRPr lang="pt-BR" dirty="0"/>
          </a:p>
        </p:txBody>
      </p:sp>
      <p:sp>
        <p:nvSpPr>
          <p:cNvPr id="17" name="Retângulo 16">
            <a:extLst>
              <a:ext uri="{FF2B5EF4-FFF2-40B4-BE49-F238E27FC236}">
                <a16:creationId xmlns:a16="http://schemas.microsoft.com/office/drawing/2014/main" id="{E12FC94C-0B81-4E52-ABF2-448F978A8C13}"/>
              </a:ext>
            </a:extLst>
          </p:cNvPr>
          <p:cNvSpPr/>
          <p:nvPr/>
        </p:nvSpPr>
        <p:spPr>
          <a:xfrm>
            <a:off x="4675648" y="4102355"/>
            <a:ext cx="2558257" cy="369332"/>
          </a:xfrm>
          <a:prstGeom prst="rect">
            <a:avLst/>
          </a:prstGeom>
          <a:solidFill>
            <a:schemeClr val="bg2">
              <a:lumMod val="25000"/>
            </a:schemeClr>
          </a:solidFill>
        </p:spPr>
        <p:txBody>
          <a:bodyPr wrap="square">
            <a:spAutoFit/>
          </a:bodyPr>
          <a:lstStyle/>
          <a:p>
            <a:pPr algn="ctr"/>
            <a:r>
              <a:rPr lang="pt-BR" dirty="0">
                <a:solidFill>
                  <a:schemeClr val="bg1"/>
                </a:solidFill>
                <a:latin typeface="Calibri" panose="020F0502020204030204" pitchFamily="34" charset="0"/>
                <a:cs typeface="Times New Roman" panose="02020603050405020304" pitchFamily="18" charset="0"/>
              </a:rPr>
              <a:t>ENTRADAS </a:t>
            </a:r>
            <a:endParaRPr lang="pt-BR" dirty="0"/>
          </a:p>
        </p:txBody>
      </p:sp>
      <p:sp>
        <p:nvSpPr>
          <p:cNvPr id="18" name="Retângulo 17">
            <a:extLst>
              <a:ext uri="{FF2B5EF4-FFF2-40B4-BE49-F238E27FC236}">
                <a16:creationId xmlns:a16="http://schemas.microsoft.com/office/drawing/2014/main" id="{AE8CB103-FC56-4D1E-A934-7E9E92EE280B}"/>
              </a:ext>
            </a:extLst>
          </p:cNvPr>
          <p:cNvSpPr/>
          <p:nvPr/>
        </p:nvSpPr>
        <p:spPr>
          <a:xfrm>
            <a:off x="8083710" y="4135457"/>
            <a:ext cx="2558257" cy="369332"/>
          </a:xfrm>
          <a:prstGeom prst="rect">
            <a:avLst/>
          </a:prstGeom>
          <a:solidFill>
            <a:schemeClr val="bg2">
              <a:lumMod val="25000"/>
            </a:schemeClr>
          </a:solidFill>
        </p:spPr>
        <p:txBody>
          <a:bodyPr wrap="square">
            <a:spAutoFit/>
          </a:bodyPr>
          <a:lstStyle/>
          <a:p>
            <a:pPr algn="ctr"/>
            <a:r>
              <a:rPr lang="pt-BR" dirty="0">
                <a:solidFill>
                  <a:schemeClr val="bg1"/>
                </a:solidFill>
                <a:latin typeface="Calibri" panose="020F0502020204030204" pitchFamily="34" charset="0"/>
                <a:cs typeface="Times New Roman" panose="02020603050405020304" pitchFamily="18" charset="0"/>
              </a:rPr>
              <a:t>SAIDAS  </a:t>
            </a:r>
            <a:endParaRPr lang="pt-BR" dirty="0"/>
          </a:p>
        </p:txBody>
      </p:sp>
      <p:sp>
        <p:nvSpPr>
          <p:cNvPr id="19" name="Retângulo 18">
            <a:extLst>
              <a:ext uri="{FF2B5EF4-FFF2-40B4-BE49-F238E27FC236}">
                <a16:creationId xmlns:a16="http://schemas.microsoft.com/office/drawing/2014/main" id="{06A12549-FDE0-489A-A552-6EB7D31A16F9}"/>
              </a:ext>
            </a:extLst>
          </p:cNvPr>
          <p:cNvSpPr/>
          <p:nvPr/>
        </p:nvSpPr>
        <p:spPr>
          <a:xfrm>
            <a:off x="2489200" y="4102355"/>
            <a:ext cx="1783557" cy="369332"/>
          </a:xfrm>
          <a:prstGeom prst="rect">
            <a:avLst/>
          </a:prstGeom>
          <a:solidFill>
            <a:schemeClr val="bg2">
              <a:lumMod val="25000"/>
            </a:schemeClr>
          </a:solidFill>
        </p:spPr>
        <p:txBody>
          <a:bodyPr wrap="square">
            <a:spAutoFit/>
          </a:bodyPr>
          <a:lstStyle/>
          <a:p>
            <a:pPr algn="ctr"/>
            <a:r>
              <a:rPr lang="pt-BR" dirty="0">
                <a:solidFill>
                  <a:schemeClr val="bg1"/>
                </a:solidFill>
                <a:latin typeface="Calibri" panose="020F0502020204030204" pitchFamily="34" charset="0"/>
                <a:cs typeface="Times New Roman" panose="02020603050405020304" pitchFamily="18" charset="0"/>
              </a:rPr>
              <a:t>ACUMULAÇÃO</a:t>
            </a:r>
            <a:endParaRPr lang="pt-BR" dirty="0"/>
          </a:p>
        </p:txBody>
      </p:sp>
      <p:sp>
        <p:nvSpPr>
          <p:cNvPr id="20" name="CaixaDeTexto 19">
            <a:extLst>
              <a:ext uri="{FF2B5EF4-FFF2-40B4-BE49-F238E27FC236}">
                <a16:creationId xmlns:a16="http://schemas.microsoft.com/office/drawing/2014/main" id="{A6D4EA17-15F8-4717-BC7A-AF02BA8D2A94}"/>
              </a:ext>
            </a:extLst>
          </p:cNvPr>
          <p:cNvSpPr txBox="1"/>
          <p:nvPr/>
        </p:nvSpPr>
        <p:spPr>
          <a:xfrm>
            <a:off x="4324161" y="4096530"/>
            <a:ext cx="300082" cy="369332"/>
          </a:xfrm>
          <a:prstGeom prst="rect">
            <a:avLst/>
          </a:prstGeom>
          <a:noFill/>
        </p:spPr>
        <p:txBody>
          <a:bodyPr wrap="none" rtlCol="0">
            <a:spAutoFit/>
          </a:bodyPr>
          <a:lstStyle/>
          <a:p>
            <a:r>
              <a:rPr lang="pt-BR" dirty="0"/>
              <a:t>=</a:t>
            </a:r>
          </a:p>
        </p:txBody>
      </p:sp>
      <p:sp>
        <p:nvSpPr>
          <p:cNvPr id="21" name="CaixaDeTexto 20">
            <a:extLst>
              <a:ext uri="{FF2B5EF4-FFF2-40B4-BE49-F238E27FC236}">
                <a16:creationId xmlns:a16="http://schemas.microsoft.com/office/drawing/2014/main" id="{B72BC44F-C386-4834-91C4-B31C61418231}"/>
              </a:ext>
            </a:extLst>
          </p:cNvPr>
          <p:cNvSpPr txBox="1"/>
          <p:nvPr/>
        </p:nvSpPr>
        <p:spPr>
          <a:xfrm>
            <a:off x="7509197" y="4096530"/>
            <a:ext cx="255198" cy="369332"/>
          </a:xfrm>
          <a:prstGeom prst="rect">
            <a:avLst/>
          </a:prstGeom>
          <a:noFill/>
        </p:spPr>
        <p:txBody>
          <a:bodyPr wrap="none" rtlCol="0">
            <a:spAutoFit/>
          </a:bodyPr>
          <a:lstStyle/>
          <a:p>
            <a:r>
              <a:rPr lang="pt-BR" dirty="0"/>
              <a:t>-</a:t>
            </a:r>
          </a:p>
        </p:txBody>
      </p:sp>
      <p:sp>
        <p:nvSpPr>
          <p:cNvPr id="22" name="CaixaDeTexto 21">
            <a:extLst>
              <a:ext uri="{FF2B5EF4-FFF2-40B4-BE49-F238E27FC236}">
                <a16:creationId xmlns:a16="http://schemas.microsoft.com/office/drawing/2014/main" id="{B48B669B-EF23-4FFF-B007-99F79EFCB8EF}"/>
              </a:ext>
            </a:extLst>
          </p:cNvPr>
          <p:cNvSpPr txBox="1"/>
          <p:nvPr/>
        </p:nvSpPr>
        <p:spPr>
          <a:xfrm>
            <a:off x="0" y="5097252"/>
            <a:ext cx="12192000" cy="400110"/>
          </a:xfrm>
          <a:prstGeom prst="rect">
            <a:avLst/>
          </a:prstGeom>
          <a:solidFill>
            <a:schemeClr val="accent2">
              <a:lumMod val="60000"/>
              <a:lumOff val="40000"/>
            </a:schemeClr>
          </a:solidFill>
        </p:spPr>
        <p:txBody>
          <a:bodyPr wrap="square" rtlCol="0">
            <a:spAutoFit/>
          </a:bodyPr>
          <a:lstStyle/>
          <a:p>
            <a:pPr algn="ctr"/>
            <a:r>
              <a:rPr lang="pt-BR" sz="2000" b="1" dirty="0"/>
              <a:t>Estado estacionário – a concentração de i dentro do organismo não varia no tempo </a:t>
            </a:r>
          </a:p>
        </p:txBody>
      </p:sp>
      <p:grpSp>
        <p:nvGrpSpPr>
          <p:cNvPr id="30" name="Agrupar 29">
            <a:extLst>
              <a:ext uri="{FF2B5EF4-FFF2-40B4-BE49-F238E27FC236}">
                <a16:creationId xmlns:a16="http://schemas.microsoft.com/office/drawing/2014/main" id="{6BFADF06-EA9D-456A-8278-CBA7500CB41A}"/>
              </a:ext>
            </a:extLst>
          </p:cNvPr>
          <p:cNvGrpSpPr/>
          <p:nvPr/>
        </p:nvGrpSpPr>
        <p:grpSpPr>
          <a:xfrm>
            <a:off x="2905623" y="2572989"/>
            <a:ext cx="1770025" cy="533493"/>
            <a:chOff x="2752618" y="6166917"/>
            <a:chExt cx="1770025" cy="533493"/>
          </a:xfrm>
        </p:grpSpPr>
        <p:pic>
          <p:nvPicPr>
            <p:cNvPr id="23" name="Imagem 22">
              <a:extLst>
                <a:ext uri="{FF2B5EF4-FFF2-40B4-BE49-F238E27FC236}">
                  <a16:creationId xmlns:a16="http://schemas.microsoft.com/office/drawing/2014/main" id="{BB8CE7B0-9A16-4E93-AC4D-869FC5D1CA26}"/>
                </a:ext>
              </a:extLst>
            </p:cNvPr>
            <p:cNvPicPr>
              <a:picLocks noChangeAspect="1"/>
            </p:cNvPicPr>
            <p:nvPr/>
          </p:nvPicPr>
          <p:blipFill rotWithShape="1">
            <a:blip r:embed="rId3"/>
            <a:srcRect l="11414" t="33193" r="17318" b="-9851"/>
            <a:stretch/>
          </p:blipFill>
          <p:spPr>
            <a:xfrm>
              <a:off x="2752618" y="6249373"/>
              <a:ext cx="1469943" cy="451037"/>
            </a:xfrm>
            <a:prstGeom prst="rect">
              <a:avLst/>
            </a:prstGeom>
            <a:ln w="38100">
              <a:noFill/>
            </a:ln>
          </p:spPr>
        </p:pic>
        <p:sp>
          <p:nvSpPr>
            <p:cNvPr id="25" name="CaixaDeTexto 24">
              <a:extLst>
                <a:ext uri="{FF2B5EF4-FFF2-40B4-BE49-F238E27FC236}">
                  <a16:creationId xmlns:a16="http://schemas.microsoft.com/office/drawing/2014/main" id="{5CBCAA27-710F-4160-9B92-39D739B0863D}"/>
                </a:ext>
              </a:extLst>
            </p:cNvPr>
            <p:cNvSpPr txBox="1"/>
            <p:nvPr/>
          </p:nvSpPr>
          <p:spPr>
            <a:xfrm>
              <a:off x="4222561" y="6166917"/>
              <a:ext cx="300082" cy="369332"/>
            </a:xfrm>
            <a:prstGeom prst="rect">
              <a:avLst/>
            </a:prstGeom>
            <a:noFill/>
          </p:spPr>
          <p:txBody>
            <a:bodyPr wrap="none" rtlCol="0">
              <a:spAutoFit/>
            </a:bodyPr>
            <a:lstStyle/>
            <a:p>
              <a:r>
                <a:rPr lang="pt-BR" dirty="0"/>
                <a:t>0</a:t>
              </a:r>
            </a:p>
          </p:txBody>
        </p:sp>
      </p:grpSp>
      <p:pic>
        <p:nvPicPr>
          <p:cNvPr id="26" name="Imagem 25">
            <a:extLst>
              <a:ext uri="{FF2B5EF4-FFF2-40B4-BE49-F238E27FC236}">
                <a16:creationId xmlns:a16="http://schemas.microsoft.com/office/drawing/2014/main" id="{1E78C6FE-ABB2-42B5-BECA-E0FAF50FCD39}"/>
              </a:ext>
            </a:extLst>
          </p:cNvPr>
          <p:cNvPicPr>
            <a:picLocks noChangeAspect="1"/>
          </p:cNvPicPr>
          <p:nvPr/>
        </p:nvPicPr>
        <p:blipFill>
          <a:blip r:embed="rId4"/>
          <a:stretch>
            <a:fillRect/>
          </a:stretch>
        </p:blipFill>
        <p:spPr>
          <a:xfrm>
            <a:off x="2847474" y="3213157"/>
            <a:ext cx="8389351" cy="686233"/>
          </a:xfrm>
          <a:prstGeom prst="rect">
            <a:avLst/>
          </a:prstGeom>
        </p:spPr>
      </p:pic>
      <p:sp>
        <p:nvSpPr>
          <p:cNvPr id="27" name="Retângulo 26">
            <a:extLst>
              <a:ext uri="{FF2B5EF4-FFF2-40B4-BE49-F238E27FC236}">
                <a16:creationId xmlns:a16="http://schemas.microsoft.com/office/drawing/2014/main" id="{BDBE3905-782C-498F-8491-A04076477E59}"/>
              </a:ext>
            </a:extLst>
          </p:cNvPr>
          <p:cNvSpPr/>
          <p:nvPr/>
        </p:nvSpPr>
        <p:spPr>
          <a:xfrm>
            <a:off x="7510870" y="3093731"/>
            <a:ext cx="3725954" cy="753981"/>
          </a:xfrm>
          <a:prstGeom prst="rect">
            <a:avLst/>
          </a:prstGeom>
          <a:solidFill>
            <a:srgbClr val="FF00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a:extLst>
              <a:ext uri="{FF2B5EF4-FFF2-40B4-BE49-F238E27FC236}">
                <a16:creationId xmlns:a16="http://schemas.microsoft.com/office/drawing/2014/main" id="{C806480F-AD04-4CEC-8BE6-2CB9C3779F41}"/>
              </a:ext>
            </a:extLst>
          </p:cNvPr>
          <p:cNvSpPr/>
          <p:nvPr/>
        </p:nvSpPr>
        <p:spPr>
          <a:xfrm>
            <a:off x="4195812" y="3106482"/>
            <a:ext cx="3194831" cy="74123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707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p:bldP spid="21" grpId="0"/>
      <p:bldP spid="22" grpId="0" animBg="1"/>
      <p:bldP spid="27" grpId="0" animBg="1"/>
      <p:bldP spid="28"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A15757D8-02F8-434B-BFAA-5481E9C5CA01}"/>
              </a:ext>
            </a:extLst>
          </p:cNvPr>
          <p:cNvGrpSpPr/>
          <p:nvPr/>
        </p:nvGrpSpPr>
        <p:grpSpPr>
          <a:xfrm>
            <a:off x="223399" y="1238266"/>
            <a:ext cx="8968726" cy="1130267"/>
            <a:chOff x="722637" y="603266"/>
            <a:chExt cx="8968726" cy="1130267"/>
          </a:xfrm>
        </p:grpSpPr>
        <p:pic>
          <p:nvPicPr>
            <p:cNvPr id="2" name="Imagem 1">
              <a:extLst>
                <a:ext uri="{FF2B5EF4-FFF2-40B4-BE49-F238E27FC236}">
                  <a16:creationId xmlns:a16="http://schemas.microsoft.com/office/drawing/2014/main" id="{84CC1F44-7012-4E78-A459-FA64203251ED}"/>
                </a:ext>
              </a:extLst>
            </p:cNvPr>
            <p:cNvPicPr>
              <a:picLocks noChangeAspect="1"/>
            </p:cNvPicPr>
            <p:nvPr/>
          </p:nvPicPr>
          <p:blipFill>
            <a:blip r:embed="rId2"/>
            <a:stretch>
              <a:fillRect/>
            </a:stretch>
          </p:blipFill>
          <p:spPr>
            <a:xfrm>
              <a:off x="722637" y="603266"/>
              <a:ext cx="8968726" cy="1130267"/>
            </a:xfrm>
            <a:prstGeom prst="rect">
              <a:avLst/>
            </a:prstGeom>
          </p:spPr>
        </p:pic>
        <p:sp>
          <p:nvSpPr>
            <p:cNvPr id="3" name="Retângulo 2">
              <a:extLst>
                <a:ext uri="{FF2B5EF4-FFF2-40B4-BE49-F238E27FC236}">
                  <a16:creationId xmlns:a16="http://schemas.microsoft.com/office/drawing/2014/main" id="{08C101E7-9CFC-49F4-BC74-6318D33B7D61}"/>
                </a:ext>
              </a:extLst>
            </p:cNvPr>
            <p:cNvSpPr/>
            <p:nvPr/>
          </p:nvSpPr>
          <p:spPr>
            <a:xfrm>
              <a:off x="8661400" y="660400"/>
              <a:ext cx="10287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5" name="Imagem 4">
            <a:extLst>
              <a:ext uri="{FF2B5EF4-FFF2-40B4-BE49-F238E27FC236}">
                <a16:creationId xmlns:a16="http://schemas.microsoft.com/office/drawing/2014/main" id="{B95E0F2E-68BE-4FCA-926A-EDAD69B1342A}"/>
              </a:ext>
            </a:extLst>
          </p:cNvPr>
          <p:cNvPicPr>
            <a:picLocks noChangeAspect="1"/>
          </p:cNvPicPr>
          <p:nvPr/>
        </p:nvPicPr>
        <p:blipFill>
          <a:blip r:embed="rId3"/>
          <a:stretch>
            <a:fillRect/>
          </a:stretch>
        </p:blipFill>
        <p:spPr>
          <a:xfrm>
            <a:off x="802774" y="317557"/>
            <a:ext cx="8389351" cy="686233"/>
          </a:xfrm>
          <a:prstGeom prst="rect">
            <a:avLst/>
          </a:prstGeom>
        </p:spPr>
      </p:pic>
      <p:sp>
        <p:nvSpPr>
          <p:cNvPr id="6" name="Retângulo 5">
            <a:extLst>
              <a:ext uri="{FF2B5EF4-FFF2-40B4-BE49-F238E27FC236}">
                <a16:creationId xmlns:a16="http://schemas.microsoft.com/office/drawing/2014/main" id="{950495C0-6ED6-4AE9-B721-DF888F8EF3BF}"/>
              </a:ext>
            </a:extLst>
          </p:cNvPr>
          <p:cNvSpPr/>
          <p:nvPr/>
        </p:nvSpPr>
        <p:spPr>
          <a:xfrm>
            <a:off x="9190862" y="1042824"/>
            <a:ext cx="2502223" cy="461665"/>
          </a:xfrm>
          <a:prstGeom prst="rect">
            <a:avLst/>
          </a:prstGeom>
          <a:solidFill>
            <a:schemeClr val="bg2">
              <a:lumMod val="25000"/>
            </a:schemeClr>
          </a:solidFill>
        </p:spPr>
        <p:txBody>
          <a:bodyPr wrap="none">
            <a:spAutoFit/>
          </a:bodyPr>
          <a:lstStyle/>
          <a:p>
            <a:r>
              <a:rPr lang="en-GB"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GB" sz="24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idiet</a:t>
            </a:r>
            <a:r>
              <a:rPr lang="en-GB" sz="24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GB" sz="24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iw</a:t>
            </a:r>
            <a:r>
              <a:rPr lang="en-GB" sz="24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BAF</a:t>
            </a:r>
            <a:r>
              <a:rPr lang="en-GB" sz="24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idiet</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pt-BR" sz="2400" dirty="0">
              <a:solidFill>
                <a:schemeClr val="bg1"/>
              </a:solidFill>
            </a:endParaRPr>
          </a:p>
        </p:txBody>
      </p:sp>
      <p:cxnSp>
        <p:nvCxnSpPr>
          <p:cNvPr id="8" name="Conector: Angulado 7">
            <a:extLst>
              <a:ext uri="{FF2B5EF4-FFF2-40B4-BE49-F238E27FC236}">
                <a16:creationId xmlns:a16="http://schemas.microsoft.com/office/drawing/2014/main" id="{C8D23887-DA98-431F-842E-E9C36BA62899}"/>
              </a:ext>
            </a:extLst>
          </p:cNvPr>
          <p:cNvCxnSpPr>
            <a:cxnSpLocks/>
            <a:stCxn id="6" idx="1"/>
          </p:cNvCxnSpPr>
          <p:nvPr/>
        </p:nvCxnSpPr>
        <p:spPr>
          <a:xfrm rot="10800000" flipV="1">
            <a:off x="4851400" y="1273657"/>
            <a:ext cx="4339462" cy="53339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tângulo 8">
            <a:extLst>
              <a:ext uri="{FF2B5EF4-FFF2-40B4-BE49-F238E27FC236}">
                <a16:creationId xmlns:a16="http://schemas.microsoft.com/office/drawing/2014/main" id="{A9F0FDEF-E691-4EA3-8BF7-D72365C03AE6}"/>
              </a:ext>
            </a:extLst>
          </p:cNvPr>
          <p:cNvSpPr/>
          <p:nvPr/>
        </p:nvSpPr>
        <p:spPr>
          <a:xfrm>
            <a:off x="4013200" y="1697038"/>
            <a:ext cx="838200" cy="533400"/>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aixaDeTexto 10">
            <a:extLst>
              <a:ext uri="{FF2B5EF4-FFF2-40B4-BE49-F238E27FC236}">
                <a16:creationId xmlns:a16="http://schemas.microsoft.com/office/drawing/2014/main" id="{192D3DF4-2E33-4170-92A7-A3E4069F0888}"/>
              </a:ext>
            </a:extLst>
          </p:cNvPr>
          <p:cNvSpPr txBox="1"/>
          <p:nvPr/>
        </p:nvSpPr>
        <p:spPr>
          <a:xfrm>
            <a:off x="74747" y="2603008"/>
            <a:ext cx="1910201" cy="923330"/>
          </a:xfrm>
          <a:prstGeom prst="rect">
            <a:avLst/>
          </a:prstGeom>
          <a:solidFill>
            <a:schemeClr val="bg2">
              <a:lumMod val="25000"/>
            </a:schemeClr>
          </a:solidFill>
        </p:spPr>
        <p:txBody>
          <a:bodyPr wrap="square" rtlCol="0">
            <a:spAutoFit/>
          </a:bodyPr>
          <a:lstStyle/>
          <a:p>
            <a:pPr algn="ctr"/>
            <a:r>
              <a:rPr lang="pt-BR" dirty="0">
                <a:solidFill>
                  <a:schemeClr val="bg1"/>
                </a:solidFill>
              </a:rPr>
              <a:t>FATOR DE BIOACUMULAÇÃO NO PEIXE </a:t>
            </a:r>
          </a:p>
        </p:txBody>
      </p:sp>
      <p:cxnSp>
        <p:nvCxnSpPr>
          <p:cNvPr id="13" name="Conector de Seta Reta 12">
            <a:extLst>
              <a:ext uri="{FF2B5EF4-FFF2-40B4-BE49-F238E27FC236}">
                <a16:creationId xmlns:a16="http://schemas.microsoft.com/office/drawing/2014/main" id="{520FE4FB-DB52-400D-AA4C-1A530288C996}"/>
              </a:ext>
            </a:extLst>
          </p:cNvPr>
          <p:cNvCxnSpPr>
            <a:cxnSpLocks/>
          </p:cNvCxnSpPr>
          <p:nvPr/>
        </p:nvCxnSpPr>
        <p:spPr>
          <a:xfrm flipV="1">
            <a:off x="1029848" y="1828800"/>
            <a:ext cx="0" cy="774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tângulo 14">
            <a:extLst>
              <a:ext uri="{FF2B5EF4-FFF2-40B4-BE49-F238E27FC236}">
                <a16:creationId xmlns:a16="http://schemas.microsoft.com/office/drawing/2014/main" id="{1C7C90DF-C30B-4D7C-AED1-3232030B963F}"/>
              </a:ext>
            </a:extLst>
          </p:cNvPr>
          <p:cNvSpPr/>
          <p:nvPr/>
        </p:nvSpPr>
        <p:spPr>
          <a:xfrm>
            <a:off x="498916" y="1299056"/>
            <a:ext cx="1016000" cy="533400"/>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a:extLst>
              <a:ext uri="{FF2B5EF4-FFF2-40B4-BE49-F238E27FC236}">
                <a16:creationId xmlns:a16="http://schemas.microsoft.com/office/drawing/2014/main" id="{7AC9B1CD-8EB8-46D0-975D-DC33F2CD1ABB}"/>
              </a:ext>
            </a:extLst>
          </p:cNvPr>
          <p:cNvSpPr txBox="1"/>
          <p:nvPr/>
        </p:nvSpPr>
        <p:spPr>
          <a:xfrm>
            <a:off x="2999875" y="1171024"/>
            <a:ext cx="1662635" cy="369332"/>
          </a:xfrm>
          <a:prstGeom prst="rect">
            <a:avLst/>
          </a:prstGeom>
          <a:solidFill>
            <a:schemeClr val="bg2">
              <a:lumMod val="25000"/>
            </a:schemeClr>
          </a:solidFill>
        </p:spPr>
        <p:txBody>
          <a:bodyPr wrap="none" rtlCol="0">
            <a:spAutoFit/>
          </a:bodyPr>
          <a:lstStyle/>
          <a:p>
            <a:r>
              <a:rPr lang="pt-BR" dirty="0">
                <a:solidFill>
                  <a:schemeClr val="bg1"/>
                </a:solidFill>
              </a:rPr>
              <a:t>Dividir tudo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GB"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iw</a:t>
            </a:r>
            <a:r>
              <a:rPr lang="pt-BR" dirty="0">
                <a:solidFill>
                  <a:schemeClr val="bg1"/>
                </a:solidFill>
              </a:rPr>
              <a:t> </a:t>
            </a:r>
          </a:p>
        </p:txBody>
      </p:sp>
      <p:pic>
        <p:nvPicPr>
          <p:cNvPr id="17" name="Imagem 16">
            <a:extLst>
              <a:ext uri="{FF2B5EF4-FFF2-40B4-BE49-F238E27FC236}">
                <a16:creationId xmlns:a16="http://schemas.microsoft.com/office/drawing/2014/main" id="{4BFE5F26-EE34-4D7B-9FE6-2C7173739984}"/>
              </a:ext>
            </a:extLst>
          </p:cNvPr>
          <p:cNvPicPr>
            <a:picLocks noChangeAspect="1"/>
          </p:cNvPicPr>
          <p:nvPr/>
        </p:nvPicPr>
        <p:blipFill>
          <a:blip r:embed="rId4"/>
          <a:stretch>
            <a:fillRect/>
          </a:stretch>
        </p:blipFill>
        <p:spPr>
          <a:xfrm>
            <a:off x="2999875" y="3457087"/>
            <a:ext cx="5631526" cy="322933"/>
          </a:xfrm>
          <a:prstGeom prst="rect">
            <a:avLst/>
          </a:prstGeom>
        </p:spPr>
      </p:pic>
      <p:sp>
        <p:nvSpPr>
          <p:cNvPr id="18" name="CaixaDeTexto 17">
            <a:extLst>
              <a:ext uri="{FF2B5EF4-FFF2-40B4-BE49-F238E27FC236}">
                <a16:creationId xmlns:a16="http://schemas.microsoft.com/office/drawing/2014/main" id="{CB4C3086-EC09-417E-9A5A-64ED15E07883}"/>
              </a:ext>
            </a:extLst>
          </p:cNvPr>
          <p:cNvSpPr txBox="1"/>
          <p:nvPr/>
        </p:nvSpPr>
        <p:spPr>
          <a:xfrm>
            <a:off x="2338397" y="2624944"/>
            <a:ext cx="6448945" cy="369332"/>
          </a:xfrm>
          <a:prstGeom prst="rect">
            <a:avLst/>
          </a:prstGeom>
          <a:solidFill>
            <a:schemeClr val="bg2">
              <a:lumMod val="25000"/>
            </a:schemeClr>
          </a:solidFill>
        </p:spPr>
        <p:txBody>
          <a:bodyPr wrap="none" rtlCol="0">
            <a:spAutoFit/>
          </a:bodyPr>
          <a:lstStyle/>
          <a:p>
            <a:r>
              <a:rPr lang="pt-BR" dirty="0">
                <a:solidFill>
                  <a:schemeClr val="bg1"/>
                </a:solidFill>
              </a:rPr>
              <a:t>Assumindo que entrada e saída é feita apenas pelas guelras temos </a:t>
            </a:r>
          </a:p>
        </p:txBody>
      </p:sp>
      <p:sp>
        <p:nvSpPr>
          <p:cNvPr id="19" name="Retângulo 18">
            <a:extLst>
              <a:ext uri="{FF2B5EF4-FFF2-40B4-BE49-F238E27FC236}">
                <a16:creationId xmlns:a16="http://schemas.microsoft.com/office/drawing/2014/main" id="{49907399-FCE1-42E3-BB3D-3DEFBA67ED04}"/>
              </a:ext>
            </a:extLst>
          </p:cNvPr>
          <p:cNvSpPr/>
          <p:nvPr/>
        </p:nvSpPr>
        <p:spPr>
          <a:xfrm>
            <a:off x="3127816" y="3286554"/>
            <a:ext cx="885384" cy="632398"/>
          </a:xfrm>
          <a:prstGeom prst="rect">
            <a:avLst/>
          </a:prstGeom>
          <a:solidFill>
            <a:srgbClr val="FF0000">
              <a:alpha val="2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a:extLst>
              <a:ext uri="{FF2B5EF4-FFF2-40B4-BE49-F238E27FC236}">
                <a16:creationId xmlns:a16="http://schemas.microsoft.com/office/drawing/2014/main" id="{85EDFBBD-154C-48DB-BBE9-D2D209EEF928}"/>
              </a:ext>
            </a:extLst>
          </p:cNvPr>
          <p:cNvSpPr/>
          <p:nvPr/>
        </p:nvSpPr>
        <p:spPr>
          <a:xfrm>
            <a:off x="7179116" y="3237055"/>
            <a:ext cx="1113984" cy="632398"/>
          </a:xfrm>
          <a:prstGeom prst="rect">
            <a:avLst/>
          </a:prstGeom>
          <a:solidFill>
            <a:srgbClr val="FF0000">
              <a:alpha val="2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a:extLst>
              <a:ext uri="{FF2B5EF4-FFF2-40B4-BE49-F238E27FC236}">
                <a16:creationId xmlns:a16="http://schemas.microsoft.com/office/drawing/2014/main" id="{65A31840-E0E0-4237-AE1D-398A23DD50A0}"/>
              </a:ext>
            </a:extLst>
          </p:cNvPr>
          <p:cNvSpPr/>
          <p:nvPr/>
        </p:nvSpPr>
        <p:spPr>
          <a:xfrm>
            <a:off x="9049259" y="4579922"/>
            <a:ext cx="3063659" cy="369332"/>
          </a:xfrm>
          <a:prstGeom prst="rect">
            <a:avLst/>
          </a:prstGeom>
          <a:solidFill>
            <a:schemeClr val="bg2">
              <a:lumMod val="25000"/>
            </a:schemeClr>
          </a:solidFill>
        </p:spPr>
        <p:txBody>
          <a:bodyPr wrap="none">
            <a:spAutoFit/>
          </a:bodyPr>
          <a:lstStyle/>
          <a:p>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log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K</a:t>
            </a:r>
            <a:r>
              <a:rPr lang="en-GB"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lip</a:t>
            </a:r>
            <a:r>
              <a:rPr lang="en-GB"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/w</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+0,91*log K</a:t>
            </a:r>
            <a:r>
              <a:rPr lang="en-GB"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io/w </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+ 0.50 </a:t>
            </a:r>
            <a:endParaRPr lang="pt-BR" dirty="0">
              <a:solidFill>
                <a:schemeClr val="bg1"/>
              </a:solidFill>
            </a:endParaRPr>
          </a:p>
        </p:txBody>
      </p:sp>
      <p:sp>
        <p:nvSpPr>
          <p:cNvPr id="22" name="CaixaDeTexto 21">
            <a:extLst>
              <a:ext uri="{FF2B5EF4-FFF2-40B4-BE49-F238E27FC236}">
                <a16:creationId xmlns:a16="http://schemas.microsoft.com/office/drawing/2014/main" id="{484B3C08-20CD-48D6-83A1-50442F4756C4}"/>
              </a:ext>
            </a:extLst>
          </p:cNvPr>
          <p:cNvSpPr txBox="1"/>
          <p:nvPr/>
        </p:nvSpPr>
        <p:spPr>
          <a:xfrm>
            <a:off x="9148031" y="3250687"/>
            <a:ext cx="2964887" cy="1200329"/>
          </a:xfrm>
          <a:prstGeom prst="rect">
            <a:avLst/>
          </a:prstGeom>
          <a:solidFill>
            <a:schemeClr val="bg2">
              <a:lumMod val="25000"/>
            </a:schemeClr>
          </a:solidFill>
        </p:spPr>
        <p:txBody>
          <a:bodyPr wrap="square" rtlCol="0">
            <a:spAutoFit/>
          </a:bodyPr>
          <a:lstStyle/>
          <a:p>
            <a:pPr algn="ctr"/>
            <a:r>
              <a:rPr lang="pt-BR" dirty="0">
                <a:solidFill>
                  <a:schemeClr val="bg1"/>
                </a:solidFill>
              </a:rPr>
              <a:t>Se o peixe só acumular na gordura então a relação abaixo é perfeitamente válida para determinar o </a:t>
            </a:r>
            <a:r>
              <a:rPr lang="pt-BR" dirty="0" err="1">
                <a:solidFill>
                  <a:schemeClr val="bg1"/>
                </a:solidFill>
              </a:rPr>
              <a:t>BAFi</a:t>
            </a:r>
            <a:endParaRPr lang="pt-BR" dirty="0">
              <a:solidFill>
                <a:schemeClr val="bg1"/>
              </a:solidFill>
            </a:endParaRPr>
          </a:p>
        </p:txBody>
      </p:sp>
      <p:pic>
        <p:nvPicPr>
          <p:cNvPr id="23" name="Imagem 22">
            <a:extLst>
              <a:ext uri="{FF2B5EF4-FFF2-40B4-BE49-F238E27FC236}">
                <a16:creationId xmlns:a16="http://schemas.microsoft.com/office/drawing/2014/main" id="{05EEE75E-F1BA-48F3-968B-6985271CB3A3}"/>
              </a:ext>
            </a:extLst>
          </p:cNvPr>
          <p:cNvPicPr>
            <a:picLocks noChangeAspect="1"/>
          </p:cNvPicPr>
          <p:nvPr/>
        </p:nvPicPr>
        <p:blipFill>
          <a:blip r:embed="rId5"/>
          <a:stretch>
            <a:fillRect/>
          </a:stretch>
        </p:blipFill>
        <p:spPr>
          <a:xfrm>
            <a:off x="2036974" y="5112800"/>
            <a:ext cx="6790276" cy="449800"/>
          </a:xfrm>
          <a:prstGeom prst="rect">
            <a:avLst/>
          </a:prstGeom>
        </p:spPr>
      </p:pic>
      <p:sp>
        <p:nvSpPr>
          <p:cNvPr id="24" name="CaixaDeTexto 23">
            <a:extLst>
              <a:ext uri="{FF2B5EF4-FFF2-40B4-BE49-F238E27FC236}">
                <a16:creationId xmlns:a16="http://schemas.microsoft.com/office/drawing/2014/main" id="{08E57DFD-7F0D-4FF6-8EE6-6BC4A7E35AC4}"/>
              </a:ext>
            </a:extLst>
          </p:cNvPr>
          <p:cNvSpPr txBox="1"/>
          <p:nvPr/>
        </p:nvSpPr>
        <p:spPr>
          <a:xfrm>
            <a:off x="2338396" y="4070949"/>
            <a:ext cx="6448946" cy="646331"/>
          </a:xfrm>
          <a:prstGeom prst="rect">
            <a:avLst/>
          </a:prstGeom>
          <a:solidFill>
            <a:schemeClr val="bg2">
              <a:lumMod val="25000"/>
            </a:schemeClr>
          </a:solidFill>
        </p:spPr>
        <p:txBody>
          <a:bodyPr wrap="square" rtlCol="0">
            <a:spAutoFit/>
          </a:bodyPr>
          <a:lstStyle/>
          <a:p>
            <a:r>
              <a:rPr lang="pt-BR" dirty="0">
                <a:solidFill>
                  <a:schemeClr val="bg1"/>
                </a:solidFill>
              </a:rPr>
              <a:t>Assumindo que entrada e saída é feita mas o metabolismo têm um papel importante na eliminação (</a:t>
            </a:r>
            <a:r>
              <a:rPr lang="pt-BR" dirty="0" err="1">
                <a:solidFill>
                  <a:schemeClr val="bg1"/>
                </a:solidFill>
              </a:rPr>
              <a:t>e.g</a:t>
            </a:r>
            <a:r>
              <a:rPr lang="pt-BR" dirty="0">
                <a:solidFill>
                  <a:schemeClr val="bg1"/>
                </a:solidFill>
              </a:rPr>
              <a:t> mecanismo de </a:t>
            </a:r>
            <a:r>
              <a:rPr lang="pt-BR" dirty="0" err="1">
                <a:solidFill>
                  <a:schemeClr val="bg1"/>
                </a:solidFill>
              </a:rPr>
              <a:t>destoxificação</a:t>
            </a:r>
            <a:r>
              <a:rPr lang="pt-BR" dirty="0">
                <a:solidFill>
                  <a:schemeClr val="bg1"/>
                </a:solidFill>
              </a:rPr>
              <a:t>)</a:t>
            </a:r>
          </a:p>
        </p:txBody>
      </p:sp>
      <p:sp>
        <p:nvSpPr>
          <p:cNvPr id="25" name="Retângulo 24">
            <a:extLst>
              <a:ext uri="{FF2B5EF4-FFF2-40B4-BE49-F238E27FC236}">
                <a16:creationId xmlns:a16="http://schemas.microsoft.com/office/drawing/2014/main" id="{5EEEE068-FC2E-4F39-A5AA-FADBE3E12F6D}"/>
              </a:ext>
            </a:extLst>
          </p:cNvPr>
          <p:cNvSpPr/>
          <p:nvPr/>
        </p:nvSpPr>
        <p:spPr>
          <a:xfrm>
            <a:off x="2442016" y="4949254"/>
            <a:ext cx="885384" cy="632398"/>
          </a:xfrm>
          <a:prstGeom prst="rect">
            <a:avLst/>
          </a:prstGeom>
          <a:solidFill>
            <a:srgbClr val="FF0000">
              <a:alpha val="2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a:extLst>
              <a:ext uri="{FF2B5EF4-FFF2-40B4-BE49-F238E27FC236}">
                <a16:creationId xmlns:a16="http://schemas.microsoft.com/office/drawing/2014/main" id="{EC89D306-D870-4BF3-B271-5750057AB0CE}"/>
              </a:ext>
            </a:extLst>
          </p:cNvPr>
          <p:cNvSpPr/>
          <p:nvPr/>
        </p:nvSpPr>
        <p:spPr>
          <a:xfrm>
            <a:off x="3594100" y="5031578"/>
            <a:ext cx="1727200" cy="632397"/>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a:extLst>
              <a:ext uri="{FF2B5EF4-FFF2-40B4-BE49-F238E27FC236}">
                <a16:creationId xmlns:a16="http://schemas.microsoft.com/office/drawing/2014/main" id="{EF85051E-5B2E-4D0A-AD64-7FB392C6B11E}"/>
              </a:ext>
            </a:extLst>
          </p:cNvPr>
          <p:cNvSpPr/>
          <p:nvPr/>
        </p:nvSpPr>
        <p:spPr>
          <a:xfrm>
            <a:off x="7747000" y="4970555"/>
            <a:ext cx="1040342" cy="579346"/>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74405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15" grpId="0" animBg="1"/>
      <p:bldP spid="16" grpId="0" animBg="1"/>
      <p:bldP spid="18" grpId="0" animBg="1"/>
      <p:bldP spid="19" grpId="0" animBg="1"/>
      <p:bldP spid="20" grpId="0" animBg="1"/>
      <p:bldP spid="21" grpId="0" animBg="1"/>
      <p:bldP spid="22" grpId="0" animBg="1"/>
      <p:bldP spid="24" grpId="0" animBg="1"/>
      <p:bldP spid="25" grpId="0" animBg="1"/>
      <p:bldP spid="26" grpId="0" animBg="1"/>
      <p:bldP spid="27"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2799C183-0A99-42F6-A3FF-5EB916D59A16}"/>
              </a:ext>
            </a:extLst>
          </p:cNvPr>
          <p:cNvSpPr txBox="1"/>
          <p:nvPr/>
        </p:nvSpPr>
        <p:spPr>
          <a:xfrm>
            <a:off x="1130300" y="509054"/>
            <a:ext cx="9718300" cy="523220"/>
          </a:xfrm>
          <a:prstGeom prst="rect">
            <a:avLst/>
          </a:prstGeom>
          <a:solidFill>
            <a:schemeClr val="bg2">
              <a:lumMod val="25000"/>
            </a:schemeClr>
          </a:solidFill>
        </p:spPr>
        <p:txBody>
          <a:bodyPr wrap="square" rtlCol="0">
            <a:spAutoFit/>
          </a:bodyPr>
          <a:lstStyle/>
          <a:p>
            <a:pPr algn="ctr"/>
            <a:r>
              <a:rPr lang="pt-BR" sz="2800" dirty="0">
                <a:solidFill>
                  <a:schemeClr val="bg1"/>
                </a:solidFill>
              </a:rPr>
              <a:t>Avaliação da bioacumulação: sedimentos biota </a:t>
            </a:r>
          </a:p>
        </p:txBody>
      </p:sp>
      <p:pic>
        <p:nvPicPr>
          <p:cNvPr id="3" name="Imagem 2">
            <a:extLst>
              <a:ext uri="{FF2B5EF4-FFF2-40B4-BE49-F238E27FC236}">
                <a16:creationId xmlns:a16="http://schemas.microsoft.com/office/drawing/2014/main" id="{C4E3E0F6-690E-4533-8394-396FD712DCEC}"/>
              </a:ext>
            </a:extLst>
          </p:cNvPr>
          <p:cNvPicPr>
            <a:picLocks noChangeAspect="1"/>
          </p:cNvPicPr>
          <p:nvPr/>
        </p:nvPicPr>
        <p:blipFill>
          <a:blip r:embed="rId2"/>
          <a:stretch>
            <a:fillRect/>
          </a:stretch>
        </p:blipFill>
        <p:spPr>
          <a:xfrm>
            <a:off x="-1" y="1590020"/>
            <a:ext cx="4692143" cy="4874280"/>
          </a:xfrm>
          <a:prstGeom prst="rect">
            <a:avLst/>
          </a:prstGeom>
        </p:spPr>
      </p:pic>
      <p:pic>
        <p:nvPicPr>
          <p:cNvPr id="4" name="Imagem 3">
            <a:extLst>
              <a:ext uri="{FF2B5EF4-FFF2-40B4-BE49-F238E27FC236}">
                <a16:creationId xmlns:a16="http://schemas.microsoft.com/office/drawing/2014/main" id="{799AEE8F-A4C3-41F4-86AE-61C2B0424AA1}"/>
              </a:ext>
            </a:extLst>
          </p:cNvPr>
          <p:cNvPicPr>
            <a:picLocks noChangeAspect="1"/>
          </p:cNvPicPr>
          <p:nvPr/>
        </p:nvPicPr>
        <p:blipFill>
          <a:blip r:embed="rId3"/>
          <a:stretch>
            <a:fillRect/>
          </a:stretch>
        </p:blipFill>
        <p:spPr>
          <a:xfrm>
            <a:off x="4304399" y="1592570"/>
            <a:ext cx="4797226" cy="697767"/>
          </a:xfrm>
          <a:prstGeom prst="rect">
            <a:avLst/>
          </a:prstGeom>
        </p:spPr>
      </p:pic>
      <p:sp>
        <p:nvSpPr>
          <p:cNvPr id="5" name="Retângulo 4">
            <a:extLst>
              <a:ext uri="{FF2B5EF4-FFF2-40B4-BE49-F238E27FC236}">
                <a16:creationId xmlns:a16="http://schemas.microsoft.com/office/drawing/2014/main" id="{87DDAC59-FC05-46AE-B82D-486E137FD416}"/>
              </a:ext>
            </a:extLst>
          </p:cNvPr>
          <p:cNvSpPr/>
          <p:nvPr/>
        </p:nvSpPr>
        <p:spPr>
          <a:xfrm>
            <a:off x="8120999" y="1760953"/>
            <a:ext cx="3800912" cy="338554"/>
          </a:xfrm>
          <a:prstGeom prst="rect">
            <a:avLst/>
          </a:prstGeom>
          <a:solidFill>
            <a:schemeClr val="bg2">
              <a:lumMod val="25000"/>
            </a:schemeClr>
          </a:solidFill>
        </p:spPr>
        <p:txBody>
          <a:bodyPr wrap="none">
            <a:spAutoFit/>
          </a:bodyPr>
          <a:lstStyle/>
          <a:p>
            <a:r>
              <a:rPr lang="pt-BR" sz="1600" b="1" dirty="0" err="1">
                <a:solidFill>
                  <a:schemeClr val="bg1"/>
                </a:solidFill>
                <a:latin typeface="Calibri" panose="020F0502020204030204" pitchFamily="34" charset="0"/>
                <a:cs typeface="Times New Roman" panose="02020603050405020304" pitchFamily="18" charset="0"/>
              </a:rPr>
              <a:t>TBPi</a:t>
            </a:r>
            <a:r>
              <a:rPr lang="pt-BR" sz="1600" b="1" dirty="0">
                <a:solidFill>
                  <a:schemeClr val="bg1"/>
                </a:solidFill>
                <a:latin typeface="Calibri" panose="020F0502020204030204" pitchFamily="34" charset="0"/>
                <a:cs typeface="Times New Roman" panose="02020603050405020304" pitchFamily="18" charset="0"/>
              </a:rPr>
              <a:t> -</a:t>
            </a:r>
            <a:r>
              <a:rPr lang="pt-BR" sz="1600" dirty="0">
                <a:solidFill>
                  <a:schemeClr val="bg1"/>
                </a:solidFill>
                <a:latin typeface="Calibri" panose="020F0502020204030204" pitchFamily="34" charset="0"/>
                <a:cs typeface="Times New Roman" panose="02020603050405020304" pitchFamily="18" charset="0"/>
              </a:rPr>
              <a:t> </a:t>
            </a:r>
            <a:r>
              <a:rPr lang="pt-BR" sz="1600" i="1" dirty="0" err="1">
                <a:solidFill>
                  <a:schemeClr val="bg1"/>
                </a:solidFill>
                <a:latin typeface="Calibri" panose="020F0502020204030204" pitchFamily="34" charset="0"/>
                <a:cs typeface="Times New Roman" panose="02020603050405020304" pitchFamily="18" charset="0"/>
              </a:rPr>
              <a:t>theoretical</a:t>
            </a:r>
            <a:r>
              <a:rPr lang="pt-BR" sz="1600" i="1" dirty="0">
                <a:solidFill>
                  <a:schemeClr val="bg1"/>
                </a:solidFill>
                <a:latin typeface="Calibri" panose="020F0502020204030204" pitchFamily="34" charset="0"/>
                <a:cs typeface="Times New Roman" panose="02020603050405020304" pitchFamily="18" charset="0"/>
              </a:rPr>
              <a:t> </a:t>
            </a:r>
            <a:r>
              <a:rPr lang="pt-BR" sz="1600" i="1" dirty="0" err="1">
                <a:solidFill>
                  <a:schemeClr val="bg1"/>
                </a:solidFill>
                <a:latin typeface="Calibri" panose="020F0502020204030204" pitchFamily="34" charset="0"/>
                <a:cs typeface="Times New Roman" panose="02020603050405020304" pitchFamily="18" charset="0"/>
              </a:rPr>
              <a:t>bioacumulation</a:t>
            </a:r>
            <a:r>
              <a:rPr lang="pt-BR" sz="1600" i="1" dirty="0">
                <a:solidFill>
                  <a:schemeClr val="bg1"/>
                </a:solidFill>
                <a:latin typeface="Calibri" panose="020F0502020204030204" pitchFamily="34" charset="0"/>
                <a:cs typeface="Times New Roman" panose="02020603050405020304" pitchFamily="18" charset="0"/>
              </a:rPr>
              <a:t> </a:t>
            </a:r>
            <a:r>
              <a:rPr lang="pt-BR" sz="1600" i="1" dirty="0" err="1">
                <a:solidFill>
                  <a:schemeClr val="bg1"/>
                </a:solidFill>
                <a:latin typeface="Calibri" panose="020F0502020204030204" pitchFamily="34" charset="0"/>
                <a:cs typeface="Times New Roman" panose="02020603050405020304" pitchFamily="18" charset="0"/>
              </a:rPr>
              <a:t>potential</a:t>
            </a:r>
            <a:r>
              <a:rPr lang="pt-BR" sz="1600" i="1" dirty="0">
                <a:solidFill>
                  <a:schemeClr val="bg1"/>
                </a:solidFill>
                <a:latin typeface="Calibri" panose="020F0502020204030204" pitchFamily="34" charset="0"/>
                <a:cs typeface="Times New Roman" panose="02020603050405020304" pitchFamily="18" charset="0"/>
              </a:rPr>
              <a:t> </a:t>
            </a:r>
            <a:endParaRPr lang="pt-BR" sz="1600" dirty="0"/>
          </a:p>
        </p:txBody>
      </p:sp>
      <p:sp>
        <p:nvSpPr>
          <p:cNvPr id="6" name="Retângulo 5">
            <a:extLst>
              <a:ext uri="{FF2B5EF4-FFF2-40B4-BE49-F238E27FC236}">
                <a16:creationId xmlns:a16="http://schemas.microsoft.com/office/drawing/2014/main" id="{13F250E4-B292-4633-B438-3CCAE9E7D3C4}"/>
              </a:ext>
            </a:extLst>
          </p:cNvPr>
          <p:cNvSpPr/>
          <p:nvPr/>
        </p:nvSpPr>
        <p:spPr>
          <a:xfrm>
            <a:off x="8120999" y="2171371"/>
            <a:ext cx="3063659" cy="369332"/>
          </a:xfrm>
          <a:prstGeom prst="rect">
            <a:avLst/>
          </a:prstGeom>
          <a:solidFill>
            <a:schemeClr val="bg2">
              <a:lumMod val="25000"/>
            </a:schemeClr>
          </a:solidFill>
        </p:spPr>
        <p:txBody>
          <a:bodyPr wrap="none">
            <a:spAutoFit/>
          </a:bodyPr>
          <a:lstStyle/>
          <a:p>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log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K</a:t>
            </a:r>
            <a:r>
              <a:rPr lang="en-GB"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lip</a:t>
            </a:r>
            <a:r>
              <a:rPr lang="en-GB"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/w</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+0,91*log K</a:t>
            </a:r>
            <a:r>
              <a:rPr lang="en-GB"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io/w </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+ 0.50 </a:t>
            </a:r>
            <a:endParaRPr lang="pt-BR" dirty="0">
              <a:solidFill>
                <a:schemeClr val="bg1"/>
              </a:solidFill>
            </a:endParaRPr>
          </a:p>
        </p:txBody>
      </p:sp>
      <p:sp>
        <p:nvSpPr>
          <p:cNvPr id="9" name="Retângulo 8">
            <a:extLst>
              <a:ext uri="{FF2B5EF4-FFF2-40B4-BE49-F238E27FC236}">
                <a16:creationId xmlns:a16="http://schemas.microsoft.com/office/drawing/2014/main" id="{AFDC7C0A-CEFC-44B1-BEBC-91314D399A41}"/>
              </a:ext>
            </a:extLst>
          </p:cNvPr>
          <p:cNvSpPr/>
          <p:nvPr/>
        </p:nvSpPr>
        <p:spPr>
          <a:xfrm>
            <a:off x="4564284" y="1330945"/>
            <a:ext cx="2850332" cy="338554"/>
          </a:xfrm>
          <a:prstGeom prst="rect">
            <a:avLst/>
          </a:prstGeom>
          <a:solidFill>
            <a:schemeClr val="accent1">
              <a:lumMod val="75000"/>
            </a:schemeClr>
          </a:solidFill>
        </p:spPr>
        <p:txBody>
          <a:bodyPr wrap="none">
            <a:spAutoFit/>
          </a:bodyPr>
          <a:lstStyle/>
          <a:p>
            <a:r>
              <a:rPr lang="pt-BR" sz="1600" dirty="0">
                <a:solidFill>
                  <a:schemeClr val="bg1"/>
                </a:solidFill>
                <a:latin typeface="Calibri" panose="020F0502020204030204" pitchFamily="34" charset="0"/>
                <a:cs typeface="Times New Roman" panose="02020603050405020304" pitchFamily="18" charset="0"/>
              </a:rPr>
              <a:t>Bioacumulação a partir da água </a:t>
            </a:r>
            <a:endParaRPr lang="pt-BR" sz="1600" dirty="0"/>
          </a:p>
        </p:txBody>
      </p:sp>
      <p:sp>
        <p:nvSpPr>
          <p:cNvPr id="10" name="Retângulo 9">
            <a:extLst>
              <a:ext uri="{FF2B5EF4-FFF2-40B4-BE49-F238E27FC236}">
                <a16:creationId xmlns:a16="http://schemas.microsoft.com/office/drawing/2014/main" id="{D47666B6-3C95-4DE1-B2AA-83997D502D8A}"/>
              </a:ext>
            </a:extLst>
          </p:cNvPr>
          <p:cNvSpPr/>
          <p:nvPr/>
        </p:nvSpPr>
        <p:spPr>
          <a:xfrm>
            <a:off x="4564284" y="2924690"/>
            <a:ext cx="5993072" cy="338554"/>
          </a:xfrm>
          <a:prstGeom prst="rect">
            <a:avLst/>
          </a:prstGeom>
          <a:solidFill>
            <a:schemeClr val="accent1">
              <a:lumMod val="75000"/>
            </a:schemeClr>
          </a:solidFill>
        </p:spPr>
        <p:txBody>
          <a:bodyPr wrap="square">
            <a:spAutoFit/>
          </a:bodyPr>
          <a:lstStyle/>
          <a:p>
            <a:r>
              <a:rPr lang="pt-BR" sz="1600" dirty="0">
                <a:solidFill>
                  <a:schemeClr val="bg1"/>
                </a:solidFill>
                <a:latin typeface="Calibri" panose="020F0502020204030204" pitchFamily="34" charset="0"/>
                <a:cs typeface="Times New Roman" panose="02020603050405020304" pitchFamily="18" charset="0"/>
              </a:rPr>
              <a:t>Bioacumulação a partir dos sedimentos (</a:t>
            </a:r>
            <a:r>
              <a:rPr lang="pt-BR" sz="1600" dirty="0" err="1">
                <a:solidFill>
                  <a:schemeClr val="bg1"/>
                </a:solidFill>
                <a:latin typeface="Calibri" panose="020F0502020204030204" pitchFamily="34" charset="0"/>
                <a:cs typeface="Times New Roman" panose="02020603050405020304" pitchFamily="18" charset="0"/>
              </a:rPr>
              <a:t>e.g</a:t>
            </a:r>
            <a:r>
              <a:rPr lang="pt-BR" sz="1600" dirty="0">
                <a:solidFill>
                  <a:schemeClr val="bg1"/>
                </a:solidFill>
                <a:latin typeface="Calibri" panose="020F0502020204030204" pitchFamily="34" charset="0"/>
                <a:cs typeface="Times New Roman" panose="02020603050405020304" pitchFamily="18" charset="0"/>
              </a:rPr>
              <a:t> partículas em suspensão)   </a:t>
            </a:r>
            <a:endParaRPr lang="pt-BR" sz="1600" dirty="0"/>
          </a:p>
        </p:txBody>
      </p:sp>
      <p:pic>
        <p:nvPicPr>
          <p:cNvPr id="11" name="Imagem 10">
            <a:extLst>
              <a:ext uri="{FF2B5EF4-FFF2-40B4-BE49-F238E27FC236}">
                <a16:creationId xmlns:a16="http://schemas.microsoft.com/office/drawing/2014/main" id="{08C0332A-6586-47CD-B721-A8F4D83C2C69}"/>
              </a:ext>
            </a:extLst>
          </p:cNvPr>
          <p:cNvPicPr>
            <a:picLocks noChangeAspect="1"/>
          </p:cNvPicPr>
          <p:nvPr/>
        </p:nvPicPr>
        <p:blipFill rotWithShape="1">
          <a:blip r:embed="rId4"/>
          <a:srcRect t="-14503" r="15092"/>
          <a:stretch/>
        </p:blipFill>
        <p:spPr>
          <a:xfrm>
            <a:off x="4304399" y="3392781"/>
            <a:ext cx="7516801" cy="1043275"/>
          </a:xfrm>
          <a:prstGeom prst="rect">
            <a:avLst/>
          </a:prstGeom>
        </p:spPr>
      </p:pic>
      <p:pic>
        <p:nvPicPr>
          <p:cNvPr id="12" name="Imagem 11">
            <a:extLst>
              <a:ext uri="{FF2B5EF4-FFF2-40B4-BE49-F238E27FC236}">
                <a16:creationId xmlns:a16="http://schemas.microsoft.com/office/drawing/2014/main" id="{6C2F43FA-9375-4DE3-990E-3BF38154E046}"/>
              </a:ext>
            </a:extLst>
          </p:cNvPr>
          <p:cNvPicPr>
            <a:picLocks noChangeAspect="1"/>
          </p:cNvPicPr>
          <p:nvPr/>
        </p:nvPicPr>
        <p:blipFill rotWithShape="1">
          <a:blip r:embed="rId5"/>
          <a:srcRect r="9817"/>
          <a:stretch/>
        </p:blipFill>
        <p:spPr>
          <a:xfrm>
            <a:off x="7414616" y="5042395"/>
            <a:ext cx="3862983" cy="964146"/>
          </a:xfrm>
          <a:prstGeom prst="rect">
            <a:avLst/>
          </a:prstGeom>
        </p:spPr>
      </p:pic>
      <p:pic>
        <p:nvPicPr>
          <p:cNvPr id="13" name="Imagem 12">
            <a:extLst>
              <a:ext uri="{FF2B5EF4-FFF2-40B4-BE49-F238E27FC236}">
                <a16:creationId xmlns:a16="http://schemas.microsoft.com/office/drawing/2014/main" id="{78BDF7EF-CEDC-4E4C-B9CA-462DE58B004A}"/>
              </a:ext>
            </a:extLst>
          </p:cNvPr>
          <p:cNvPicPr>
            <a:picLocks noChangeAspect="1"/>
          </p:cNvPicPr>
          <p:nvPr/>
        </p:nvPicPr>
        <p:blipFill>
          <a:blip r:embed="rId6"/>
          <a:stretch>
            <a:fillRect/>
          </a:stretch>
        </p:blipFill>
        <p:spPr>
          <a:xfrm>
            <a:off x="4405999" y="5143995"/>
            <a:ext cx="2827350" cy="738133"/>
          </a:xfrm>
          <a:prstGeom prst="rect">
            <a:avLst/>
          </a:prstGeom>
          <a:ln w="28575">
            <a:solidFill>
              <a:srgbClr val="FF0000"/>
            </a:solidFill>
          </a:ln>
        </p:spPr>
      </p:pic>
      <p:sp>
        <p:nvSpPr>
          <p:cNvPr id="14" name="CaixaDeTexto 13">
            <a:extLst>
              <a:ext uri="{FF2B5EF4-FFF2-40B4-BE49-F238E27FC236}">
                <a16:creationId xmlns:a16="http://schemas.microsoft.com/office/drawing/2014/main" id="{F3C0A1FD-7808-4887-8FF3-55F94B1CBF44}"/>
              </a:ext>
            </a:extLst>
          </p:cNvPr>
          <p:cNvSpPr txBox="1"/>
          <p:nvPr/>
        </p:nvSpPr>
        <p:spPr>
          <a:xfrm>
            <a:off x="4564284" y="4495790"/>
            <a:ext cx="6729672" cy="369332"/>
          </a:xfrm>
          <a:prstGeom prst="rect">
            <a:avLst/>
          </a:prstGeom>
          <a:solidFill>
            <a:schemeClr val="bg2">
              <a:lumMod val="25000"/>
            </a:schemeClr>
          </a:solidFill>
        </p:spPr>
        <p:txBody>
          <a:bodyPr wrap="square" rtlCol="0">
            <a:spAutoFit/>
          </a:bodyPr>
          <a:lstStyle/>
          <a:p>
            <a:r>
              <a:rPr lang="pt-BR" dirty="0">
                <a:solidFill>
                  <a:schemeClr val="bg1"/>
                </a:solidFill>
              </a:rPr>
              <a:t>Se só considerarmos a fração orgânica dos sólidos dissolvidos então:  </a:t>
            </a:r>
          </a:p>
        </p:txBody>
      </p:sp>
    </p:spTree>
    <p:extLst>
      <p:ext uri="{BB962C8B-B14F-4D97-AF65-F5344CB8AC3E}">
        <p14:creationId xmlns:p14="http://schemas.microsoft.com/office/powerpoint/2010/main" val="134568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BA0F31D-E6CA-45A3-A091-9FF3DF0D6E0B}"/>
              </a:ext>
            </a:extLst>
          </p:cNvPr>
          <p:cNvPicPr>
            <a:picLocks noChangeAspect="1"/>
          </p:cNvPicPr>
          <p:nvPr/>
        </p:nvPicPr>
        <p:blipFill>
          <a:blip r:embed="rId2"/>
          <a:stretch>
            <a:fillRect/>
          </a:stretch>
        </p:blipFill>
        <p:spPr>
          <a:xfrm>
            <a:off x="474884" y="1130795"/>
            <a:ext cx="2827350" cy="738133"/>
          </a:xfrm>
          <a:prstGeom prst="rect">
            <a:avLst/>
          </a:prstGeom>
          <a:ln w="28575">
            <a:solidFill>
              <a:srgbClr val="FF0000"/>
            </a:solidFill>
          </a:ln>
        </p:spPr>
      </p:pic>
      <p:sp>
        <p:nvSpPr>
          <p:cNvPr id="3" name="CaixaDeTexto 2">
            <a:extLst>
              <a:ext uri="{FF2B5EF4-FFF2-40B4-BE49-F238E27FC236}">
                <a16:creationId xmlns:a16="http://schemas.microsoft.com/office/drawing/2014/main" id="{D757839F-E88E-4EA7-950C-0B6BE24DA76E}"/>
              </a:ext>
            </a:extLst>
          </p:cNvPr>
          <p:cNvSpPr txBox="1"/>
          <p:nvPr/>
        </p:nvSpPr>
        <p:spPr>
          <a:xfrm>
            <a:off x="474884" y="507990"/>
            <a:ext cx="6729672" cy="369332"/>
          </a:xfrm>
          <a:prstGeom prst="rect">
            <a:avLst/>
          </a:prstGeom>
          <a:solidFill>
            <a:schemeClr val="bg2">
              <a:lumMod val="25000"/>
            </a:schemeClr>
          </a:solidFill>
        </p:spPr>
        <p:txBody>
          <a:bodyPr wrap="square" rtlCol="0">
            <a:spAutoFit/>
          </a:bodyPr>
          <a:lstStyle/>
          <a:p>
            <a:r>
              <a:rPr lang="pt-BR" dirty="0">
                <a:solidFill>
                  <a:schemeClr val="bg1"/>
                </a:solidFill>
              </a:rPr>
              <a:t>Se só considerarmos a fração orgânica dos sólidos dissolvidos então:  </a:t>
            </a:r>
          </a:p>
        </p:txBody>
      </p:sp>
      <p:pic>
        <p:nvPicPr>
          <p:cNvPr id="4" name="Imagem 3">
            <a:extLst>
              <a:ext uri="{FF2B5EF4-FFF2-40B4-BE49-F238E27FC236}">
                <a16:creationId xmlns:a16="http://schemas.microsoft.com/office/drawing/2014/main" id="{7E3335FB-9C57-4CF8-8637-83E551BA3308}"/>
              </a:ext>
            </a:extLst>
          </p:cNvPr>
          <p:cNvPicPr>
            <a:picLocks noChangeAspect="1"/>
          </p:cNvPicPr>
          <p:nvPr/>
        </p:nvPicPr>
        <p:blipFill>
          <a:blip r:embed="rId3"/>
          <a:stretch>
            <a:fillRect/>
          </a:stretch>
        </p:blipFill>
        <p:spPr>
          <a:xfrm>
            <a:off x="5593893" y="1120123"/>
            <a:ext cx="3221325" cy="795800"/>
          </a:xfrm>
          <a:prstGeom prst="rect">
            <a:avLst/>
          </a:prstGeom>
          <a:ln>
            <a:solidFill>
              <a:srgbClr val="FF0000"/>
            </a:solidFill>
          </a:ln>
        </p:spPr>
      </p:pic>
      <p:sp>
        <p:nvSpPr>
          <p:cNvPr id="5" name="CaixaDeTexto 4">
            <a:extLst>
              <a:ext uri="{FF2B5EF4-FFF2-40B4-BE49-F238E27FC236}">
                <a16:creationId xmlns:a16="http://schemas.microsoft.com/office/drawing/2014/main" id="{C6E94D43-CFB8-45EF-9CE3-E3442170A8B3}"/>
              </a:ext>
            </a:extLst>
          </p:cNvPr>
          <p:cNvSpPr txBox="1"/>
          <p:nvPr/>
        </p:nvSpPr>
        <p:spPr>
          <a:xfrm>
            <a:off x="3586384" y="1312257"/>
            <a:ext cx="1633316" cy="369332"/>
          </a:xfrm>
          <a:prstGeom prst="rect">
            <a:avLst/>
          </a:prstGeom>
          <a:solidFill>
            <a:schemeClr val="bg2">
              <a:lumMod val="25000"/>
            </a:schemeClr>
          </a:solidFill>
        </p:spPr>
        <p:txBody>
          <a:bodyPr wrap="square" rtlCol="0">
            <a:spAutoFit/>
          </a:bodyPr>
          <a:lstStyle/>
          <a:p>
            <a:r>
              <a:rPr lang="pt-BR" dirty="0">
                <a:solidFill>
                  <a:schemeClr val="bg1"/>
                </a:solidFill>
              </a:rPr>
              <a:t>Por analogia :  </a:t>
            </a:r>
          </a:p>
        </p:txBody>
      </p:sp>
      <p:pic>
        <p:nvPicPr>
          <p:cNvPr id="6" name="Imagem 5">
            <a:extLst>
              <a:ext uri="{FF2B5EF4-FFF2-40B4-BE49-F238E27FC236}">
                <a16:creationId xmlns:a16="http://schemas.microsoft.com/office/drawing/2014/main" id="{5DBEC0C4-C72C-479F-A1E9-77A574495D0E}"/>
              </a:ext>
            </a:extLst>
          </p:cNvPr>
          <p:cNvPicPr>
            <a:picLocks noChangeAspect="1"/>
          </p:cNvPicPr>
          <p:nvPr/>
        </p:nvPicPr>
        <p:blipFill>
          <a:blip r:embed="rId4"/>
          <a:stretch>
            <a:fillRect/>
          </a:stretch>
        </p:blipFill>
        <p:spPr>
          <a:xfrm>
            <a:off x="2476425" y="2350858"/>
            <a:ext cx="4495950" cy="726600"/>
          </a:xfrm>
          <a:prstGeom prst="rect">
            <a:avLst/>
          </a:prstGeom>
        </p:spPr>
      </p:pic>
      <p:pic>
        <p:nvPicPr>
          <p:cNvPr id="7" name="Imagem 6">
            <a:extLst>
              <a:ext uri="{FF2B5EF4-FFF2-40B4-BE49-F238E27FC236}">
                <a16:creationId xmlns:a16="http://schemas.microsoft.com/office/drawing/2014/main" id="{F0C3DBB6-5155-4087-8289-5F638545C4F4}"/>
              </a:ext>
            </a:extLst>
          </p:cNvPr>
          <p:cNvPicPr>
            <a:picLocks noChangeAspect="1"/>
          </p:cNvPicPr>
          <p:nvPr/>
        </p:nvPicPr>
        <p:blipFill>
          <a:blip r:embed="rId5"/>
          <a:stretch>
            <a:fillRect/>
          </a:stretch>
        </p:blipFill>
        <p:spPr>
          <a:xfrm>
            <a:off x="2181362" y="3155125"/>
            <a:ext cx="5492476" cy="865000"/>
          </a:xfrm>
          <a:prstGeom prst="rect">
            <a:avLst/>
          </a:prstGeom>
        </p:spPr>
      </p:pic>
      <p:pic>
        <p:nvPicPr>
          <p:cNvPr id="8" name="Imagem 7">
            <a:extLst>
              <a:ext uri="{FF2B5EF4-FFF2-40B4-BE49-F238E27FC236}">
                <a16:creationId xmlns:a16="http://schemas.microsoft.com/office/drawing/2014/main" id="{65B36FF3-3A54-41E0-A920-39E6DD5276AD}"/>
              </a:ext>
            </a:extLst>
          </p:cNvPr>
          <p:cNvPicPr>
            <a:picLocks noChangeAspect="1"/>
          </p:cNvPicPr>
          <p:nvPr/>
        </p:nvPicPr>
        <p:blipFill>
          <a:blip r:embed="rId6"/>
          <a:stretch>
            <a:fillRect/>
          </a:stretch>
        </p:blipFill>
        <p:spPr>
          <a:xfrm>
            <a:off x="2476425" y="4261803"/>
            <a:ext cx="2294325" cy="893833"/>
          </a:xfrm>
          <a:prstGeom prst="rect">
            <a:avLst/>
          </a:prstGeom>
        </p:spPr>
      </p:pic>
      <p:pic>
        <p:nvPicPr>
          <p:cNvPr id="9" name="Imagem 8">
            <a:extLst>
              <a:ext uri="{FF2B5EF4-FFF2-40B4-BE49-F238E27FC236}">
                <a16:creationId xmlns:a16="http://schemas.microsoft.com/office/drawing/2014/main" id="{E3591F9F-2350-4A77-B4AC-C27C3A94211F}"/>
              </a:ext>
            </a:extLst>
          </p:cNvPr>
          <p:cNvPicPr>
            <a:picLocks noChangeAspect="1"/>
          </p:cNvPicPr>
          <p:nvPr/>
        </p:nvPicPr>
        <p:blipFill>
          <a:blip r:embed="rId7"/>
          <a:stretch>
            <a:fillRect/>
          </a:stretch>
        </p:blipFill>
        <p:spPr>
          <a:xfrm>
            <a:off x="4838775" y="4261803"/>
            <a:ext cx="2595600" cy="1061067"/>
          </a:xfrm>
          <a:prstGeom prst="rect">
            <a:avLst/>
          </a:prstGeom>
        </p:spPr>
      </p:pic>
      <p:pic>
        <p:nvPicPr>
          <p:cNvPr id="10" name="Imagem 9">
            <a:extLst>
              <a:ext uri="{FF2B5EF4-FFF2-40B4-BE49-F238E27FC236}">
                <a16:creationId xmlns:a16="http://schemas.microsoft.com/office/drawing/2014/main" id="{3C0B105E-E141-4DDA-AA14-27C8C9ECF948}"/>
              </a:ext>
            </a:extLst>
          </p:cNvPr>
          <p:cNvPicPr>
            <a:picLocks noChangeAspect="1"/>
          </p:cNvPicPr>
          <p:nvPr/>
        </p:nvPicPr>
        <p:blipFill rotWithShape="1">
          <a:blip r:embed="rId8"/>
          <a:srcRect t="-25808" r="53940"/>
          <a:stretch/>
        </p:blipFill>
        <p:spPr>
          <a:xfrm>
            <a:off x="7673838" y="54761"/>
            <a:ext cx="3601816" cy="1012524"/>
          </a:xfrm>
          <a:prstGeom prst="rect">
            <a:avLst/>
          </a:prstGeom>
        </p:spPr>
      </p:pic>
    </p:spTree>
    <p:extLst>
      <p:ext uri="{BB962C8B-B14F-4D97-AF65-F5344CB8AC3E}">
        <p14:creationId xmlns:p14="http://schemas.microsoft.com/office/powerpoint/2010/main" val="245183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461CA6D-17C4-4735-8020-CC700D71E791}"/>
              </a:ext>
            </a:extLst>
          </p:cNvPr>
          <p:cNvSpPr>
            <a:spLocks noChangeArrowheads="1"/>
          </p:cNvSpPr>
          <p:nvPr/>
        </p:nvSpPr>
        <p:spPr bwMode="auto">
          <a:xfrm>
            <a:off x="0" y="-1"/>
            <a:ext cx="10559332" cy="1081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a:ln>
                <a:noFill/>
              </a:ln>
              <a:solidFill>
                <a:schemeClr val="tx1"/>
              </a:solidFill>
              <a:effectLst/>
              <a:latin typeface="Arial" panose="020B0604020202020204" pitchFamily="34" charset="0"/>
            </a:endParaRPr>
          </a:p>
        </p:txBody>
      </p:sp>
      <p:pic>
        <p:nvPicPr>
          <p:cNvPr id="39937" name="Imagem 5" descr="Resultado de imagem para pcb52">
            <a:extLst>
              <a:ext uri="{FF2B5EF4-FFF2-40B4-BE49-F238E27FC236}">
                <a16:creationId xmlns:a16="http://schemas.microsoft.com/office/drawing/2014/main" id="{8ED47EB0-6DE7-4344-BC10-FA5778478E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799" y="2911089"/>
            <a:ext cx="1379551" cy="9415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7FF02DB9-1057-45E8-921F-18EAEB642F6F}"/>
              </a:ext>
            </a:extLst>
          </p:cNvPr>
          <p:cNvSpPr>
            <a:spLocks noChangeArrowheads="1"/>
          </p:cNvSpPr>
          <p:nvPr/>
        </p:nvSpPr>
        <p:spPr bwMode="auto">
          <a:xfrm>
            <a:off x="345881" y="597257"/>
            <a:ext cx="1073028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 coeficiente de partição </a:t>
            </a:r>
            <a:r>
              <a:rPr kumimoji="0" lang="pt-BR" altLang="pt-BR"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planta-ar</a:t>
            </a:r>
            <a:r>
              <a:rPr kumimoji="0" lang="pt-BR" altLang="pt-BR"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para o PCB52 e joio é igual a 3x10</a:t>
            </a:r>
            <a:r>
              <a:rPr kumimoji="0" lang="pt-BR" altLang="pt-BR" sz="16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a:t>
            </a:r>
            <a:r>
              <a:rPr kumimoji="0" lang="pt-BR" altLang="pt-BR"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L.Kg</a:t>
            </a:r>
            <a:r>
              <a:rPr kumimoji="0" lang="pt-BR" altLang="pt-BR" sz="16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r>
              <a:rPr kumimoji="0" lang="pt-BR" altLang="pt-BR"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(peso seco) (25°C). Assumindo que o joio contém aproximadamente 2% de lipídios, 20% de proteína e 4% de Cutina. Estimar a constante de bioacumulação (</a:t>
            </a:r>
            <a:r>
              <a:rPr kumimoji="0" lang="pt-BR" altLang="pt-BR"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t>
            </a:r>
            <a:r>
              <a:rPr kumimoji="0" lang="pt-BR" altLang="pt-BR" sz="1600" b="0" i="0" u="none" strike="noStrike" cap="none" normalizeH="0" baseline="-3000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ibio</a:t>
            </a:r>
            <a:r>
              <a:rPr kumimoji="0" lang="pt-BR" altLang="pt-BR"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Log </a:t>
            </a:r>
            <a:r>
              <a:rPr kumimoji="0" lang="pt-BR" altLang="pt-BR"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t>
            </a:r>
            <a:r>
              <a:rPr kumimoji="0" lang="pt-BR" altLang="pt-BR" sz="1600" b="0" i="0" u="none" strike="noStrike" cap="none" normalizeH="0" baseline="-3000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iow</a:t>
            </a:r>
            <a:r>
              <a:rPr kumimoji="0" lang="pt-BR" altLang="pt-BR"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6,11 e Log </a:t>
            </a:r>
            <a:r>
              <a:rPr kumimoji="0" lang="pt-BR" altLang="pt-BR"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t>
            </a:r>
            <a:r>
              <a:rPr kumimoji="0" lang="pt-BR" altLang="pt-BR" sz="1600" b="0" i="0" u="none" strike="noStrike" cap="none" normalizeH="0" baseline="-3000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iaw</a:t>
            </a:r>
            <a:r>
              <a:rPr kumimoji="0" lang="pt-BR" altLang="pt-BR"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-1,70 </a:t>
            </a:r>
            <a:br>
              <a:rPr kumimoji="0" lang="pt-BR" altLang="pt-BR"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br>
              <a:rPr kumimoji="0" lang="pt-BR" altLang="pt-BR"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pt-BR" altLang="pt-BR"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2,2,5,2 – </a:t>
            </a:r>
            <a:r>
              <a:rPr kumimoji="0" lang="pt-BR" altLang="pt-BR"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tetrachlorobifenil</a:t>
            </a:r>
            <a:r>
              <a:rPr kumimoji="0" lang="pt-BR" altLang="pt-BR"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(PCB52)</a:t>
            </a:r>
            <a:endParaRPr kumimoji="0" lang="pt-BR" altLang="pt-BR"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6942094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36" name="Picture 4" descr="Resultado de imagem para oil spillages">
            <a:extLst>
              <a:ext uri="{FF2B5EF4-FFF2-40B4-BE49-F238E27FC236}">
                <a16:creationId xmlns:a16="http://schemas.microsoft.com/office/drawing/2014/main" id="{40B1D29F-A025-43A0-AD35-8C86F2BF66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91" r="4347" b="-3"/>
          <a:stretch/>
        </p:blipFill>
        <p:spPr bwMode="auto">
          <a:xfrm>
            <a:off x="641276" y="643467"/>
            <a:ext cx="4013020" cy="2702558"/>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descr="Resultado de imagem para oil spillages">
            <a:extLst>
              <a:ext uri="{FF2B5EF4-FFF2-40B4-BE49-F238E27FC236}">
                <a16:creationId xmlns:a16="http://schemas.microsoft.com/office/drawing/2014/main" id="{FE16A71F-03D2-40A5-943A-B20D0DD49E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38" r="30289" b="1"/>
          <a:stretch/>
        </p:blipFill>
        <p:spPr bwMode="auto">
          <a:xfrm>
            <a:off x="643467" y="3509433"/>
            <a:ext cx="4010830" cy="2705099"/>
          </a:xfrm>
          <a:prstGeom prst="rect">
            <a:avLst/>
          </a:prstGeom>
          <a:noFill/>
          <a:extLst>
            <a:ext uri="{909E8E84-426E-40DD-AFC4-6F175D3DCCD1}">
              <a14:hiddenFill xmlns:a14="http://schemas.microsoft.com/office/drawing/2010/main">
                <a:solidFill>
                  <a:srgbClr val="FFFFFF"/>
                </a:solidFill>
              </a14:hiddenFill>
            </a:ext>
          </a:extLst>
        </p:spPr>
      </p:pic>
      <p:pic>
        <p:nvPicPr>
          <p:cNvPr id="44034" name="Picture 2" descr="Resultado de imagem para oil spillages">
            <a:extLst>
              <a:ext uri="{FF2B5EF4-FFF2-40B4-BE49-F238E27FC236}">
                <a16:creationId xmlns:a16="http://schemas.microsoft.com/office/drawing/2014/main" id="{ACEB4B4E-CF3F-4032-9F94-5A778996D1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19" r="-1" b="-1"/>
          <a:stretch/>
        </p:blipFill>
        <p:spPr bwMode="auto">
          <a:xfrm>
            <a:off x="4812633" y="643467"/>
            <a:ext cx="673590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695569"/>
      </p:ext>
    </p:extLst>
  </p:cSld>
  <p:clrMapOvr>
    <a:overrideClrMapping bg1="dk1" tx1="lt1" bg2="dk2" tx2="lt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8D0B45-45C5-46EC-8A18-6C610558EC75}"/>
              </a:ext>
            </a:extLst>
          </p:cNvPr>
          <p:cNvSpPr>
            <a:spLocks noChangeArrowheads="1"/>
          </p:cNvSpPr>
          <p:nvPr/>
        </p:nvSpPr>
        <p:spPr bwMode="auto">
          <a:xfrm>
            <a:off x="924672" y="1078755"/>
            <a:ext cx="10325529" cy="2662267"/>
          </a:xfrm>
          <a:prstGeom prst="rect">
            <a:avLst/>
          </a:prstGeom>
          <a:solidFill>
            <a:schemeClr val="bg1"/>
          </a:solid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pt-BR" sz="2100" b="0" i="0" u="none" strike="noStrike" cap="none" normalizeH="0" baseline="0" dirty="0">
                <a:ln>
                  <a:noFill/>
                </a:ln>
                <a:solidFill>
                  <a:srgbClr val="222222"/>
                </a:solidFill>
                <a:effectLst/>
                <a:latin typeface="inherit"/>
                <a:cs typeface="Arial" panose="020B0604020202020204" pitchFamily="34" charset="0"/>
              </a:rPr>
              <a:t>Quando diferentes tipos de óleo entram no mar, muitos processos de degradação física, química e biológica tem inicio</a:t>
            </a:r>
            <a:r>
              <a:rPr kumimoji="0" lang="pt-PT" altLang="pt-BR" sz="2100" b="0" i="0" u="none" strike="noStrike" cap="none" normalizeH="0" dirty="0">
                <a:ln>
                  <a:noFill/>
                </a:ln>
                <a:solidFill>
                  <a:srgbClr val="222222"/>
                </a:solidFill>
                <a:effectLst/>
                <a:latin typeface="inherit"/>
                <a:cs typeface="Arial" panose="020B0604020202020204" pitchFamily="34" charset="0"/>
              </a:rPr>
              <a:t> </a:t>
            </a:r>
            <a:r>
              <a:rPr kumimoji="0" lang="pt-PT" altLang="pt-BR" sz="2100" b="0" i="0" u="none" strike="noStrike" cap="none" normalizeH="0" baseline="0" dirty="0">
                <a:ln>
                  <a:noFill/>
                </a:ln>
                <a:solidFill>
                  <a:srgbClr val="222222"/>
                </a:solidFill>
                <a:effectLst/>
                <a:latin typeface="inherit"/>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pt-PT" altLang="pt-BR" sz="2100" dirty="0">
              <a:solidFill>
                <a:srgbClr val="222222"/>
              </a:solidFill>
              <a:latin typeface="inheri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2100" b="0" i="0" u="none" strike="noStrike" cap="none" normalizeH="0" baseline="0" dirty="0">
              <a:ln>
                <a:noFill/>
              </a:ln>
              <a:solidFill>
                <a:srgbClr val="222222"/>
              </a:solidFill>
              <a:effectLst/>
              <a:latin typeface="inheri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pt-BR" sz="2100" b="0" i="0" u="none" strike="noStrike" cap="none" normalizeH="0" baseline="0" dirty="0">
                <a:ln>
                  <a:noFill/>
                </a:ln>
                <a:solidFill>
                  <a:srgbClr val="222222"/>
                </a:solidFill>
                <a:effectLst/>
                <a:latin typeface="inherit"/>
                <a:cs typeface="Arial" panose="020B0604020202020204" pitchFamily="34" charset="0"/>
              </a:rPr>
              <a:t>Esses processos </a:t>
            </a:r>
            <a:r>
              <a:rPr kumimoji="0" lang="pt-PT" altLang="pt-BR" sz="2100" b="0" i="0" u="none" strike="noStrike" cap="none" normalizeH="0" baseline="0" dirty="0">
                <a:ln>
                  <a:noFill/>
                </a:ln>
                <a:solidFill>
                  <a:srgbClr val="222222"/>
                </a:solidFill>
                <a:effectLst/>
                <a:highlight>
                  <a:srgbClr val="FFFF00"/>
                </a:highlight>
                <a:latin typeface="inherit"/>
                <a:cs typeface="Arial" panose="020B0604020202020204" pitchFamily="34" charset="0"/>
              </a:rPr>
              <a:t>alteram as propriedades </a:t>
            </a:r>
            <a:r>
              <a:rPr kumimoji="0" lang="pt-PT" altLang="pt-BR" sz="2100" b="0" i="0" u="none" strike="noStrike" cap="none" normalizeH="0" baseline="0" dirty="0">
                <a:ln>
                  <a:noFill/>
                </a:ln>
                <a:solidFill>
                  <a:srgbClr val="222222"/>
                </a:solidFill>
                <a:effectLst/>
                <a:latin typeface="inherit"/>
                <a:cs typeface="Arial" panose="020B0604020202020204" pitchFamily="34" charset="0"/>
              </a:rPr>
              <a:t>e o comportamento do óleo. Alguns processos fazem com que o óleo "desapareça</a:t>
            </a:r>
            <a:r>
              <a:rPr kumimoji="0" lang="pt-PT" altLang="pt-BR" sz="2100" b="0" i="1" u="none" strike="noStrike" cap="none" normalizeH="0" baseline="0" dirty="0">
                <a:ln>
                  <a:noFill/>
                </a:ln>
                <a:solidFill>
                  <a:srgbClr val="222222"/>
                </a:solidFill>
                <a:effectLst/>
                <a:latin typeface="inherit"/>
                <a:cs typeface="Arial" panose="020B0604020202020204" pitchFamily="34" charset="0"/>
              </a:rPr>
              <a:t>", mas o fato de não ser mais visível na superfície da água não significa necessariamente que ele se foi ou se tornou inofensivo ao meio ambiente</a:t>
            </a:r>
            <a:r>
              <a:rPr kumimoji="0" lang="pt-PT" altLang="pt-BR" sz="2100" b="0" i="0" u="none" strike="noStrike" cap="none" normalizeH="0" baseline="0" dirty="0">
                <a:ln>
                  <a:noFill/>
                </a:ln>
                <a:solidFill>
                  <a:srgbClr val="222222"/>
                </a:solidFill>
                <a:effectLst/>
                <a:latin typeface="inherit"/>
                <a:cs typeface="Arial" panose="020B0604020202020204" pitchFamily="34" charset="0"/>
              </a:rPr>
              <a:t>.</a:t>
            </a:r>
            <a:endParaRPr kumimoji="0" lang="pt-PT" altLang="pt-BR" b="0" i="0" u="none" strike="noStrike" cap="none" normalizeH="0" baseline="0" dirty="0">
              <a:ln>
                <a:noFill/>
              </a:ln>
              <a:solidFill>
                <a:srgbClr val="222222"/>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pt-PT" altLang="pt-BR" sz="800" b="0" i="0" u="none" strike="noStrike" cap="none" normalizeH="0" baseline="0" dirty="0">
                <a:ln>
                  <a:noFill/>
                </a:ln>
                <a:solidFill>
                  <a:schemeClr val="tx1"/>
                </a:solidFill>
                <a:effectLst/>
              </a:rPr>
            </a:br>
            <a:endParaRPr kumimoji="0" lang="pt-PT" altLang="pt-B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2129197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277738-356C-4220-9113-7B4DDB34A6BD}"/>
              </a:ext>
            </a:extLst>
          </p:cNvPr>
          <p:cNvSpPr>
            <a:spLocks noChangeArrowheads="1"/>
          </p:cNvSpPr>
          <p:nvPr/>
        </p:nvSpPr>
        <p:spPr bwMode="auto">
          <a:xfrm>
            <a:off x="503433" y="329666"/>
            <a:ext cx="10469367" cy="5900726"/>
          </a:xfrm>
          <a:prstGeom prst="rect">
            <a:avLst/>
          </a:prstGeom>
          <a:solidFill>
            <a:schemeClr val="bg1"/>
          </a:solidFill>
          <a:ln>
            <a:noFill/>
          </a:ln>
          <a:effec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pt-PT" altLang="pt-BR" sz="2100" dirty="0">
                <a:solidFill>
                  <a:srgbClr val="222222"/>
                </a:solidFill>
                <a:latin typeface="inherit"/>
              </a:rPr>
              <a:t>T</a:t>
            </a:r>
            <a:r>
              <a:rPr kumimoji="0" lang="pt-PT" altLang="pt-BR" sz="2100" b="0" i="0" u="none" strike="noStrike" cap="none" normalizeH="0" baseline="0" dirty="0">
                <a:ln>
                  <a:noFill/>
                </a:ln>
                <a:solidFill>
                  <a:srgbClr val="222222"/>
                </a:solidFill>
                <a:effectLst/>
                <a:latin typeface="inherit"/>
              </a:rPr>
              <a:t>oda vez que o </a:t>
            </a:r>
            <a:r>
              <a:rPr kumimoji="0" lang="pt-PT" altLang="pt-BR" sz="2100" b="1" i="0" u="none" strike="noStrike" cap="none" normalizeH="0" baseline="0" dirty="0">
                <a:ln>
                  <a:noFill/>
                </a:ln>
                <a:solidFill>
                  <a:srgbClr val="222222"/>
                </a:solidFill>
                <a:effectLst/>
                <a:highlight>
                  <a:srgbClr val="FFFF00"/>
                </a:highlight>
                <a:latin typeface="inherit"/>
              </a:rPr>
              <a:t>óleo entra no mar</a:t>
            </a:r>
            <a:r>
              <a:rPr kumimoji="0" lang="pt-PT" altLang="pt-BR" sz="2100" b="0" i="0" u="none" strike="noStrike" cap="none" normalizeH="0" baseline="0" dirty="0">
                <a:ln>
                  <a:noFill/>
                </a:ln>
                <a:solidFill>
                  <a:srgbClr val="222222"/>
                </a:solidFill>
                <a:effectLst/>
                <a:latin typeface="inherit"/>
              </a:rPr>
              <a:t>, vários fatores decidem a </a:t>
            </a:r>
            <a:r>
              <a:rPr kumimoji="0" lang="pt-PT" altLang="pt-BR" sz="2100" b="0" i="1" u="none" strike="noStrike" cap="none" normalizeH="0" baseline="0" dirty="0">
                <a:ln>
                  <a:noFill/>
                </a:ln>
                <a:solidFill>
                  <a:srgbClr val="222222"/>
                </a:solidFill>
                <a:effectLst/>
                <a:highlight>
                  <a:srgbClr val="FFFF00"/>
                </a:highlight>
                <a:latin typeface="inherit"/>
              </a:rPr>
              <a:t>degradação física</a:t>
            </a:r>
            <a:r>
              <a:rPr kumimoji="0" lang="pt-PT" altLang="pt-BR" sz="2100" b="0" i="0" u="none" strike="noStrike" cap="none" normalizeH="0" baseline="0" dirty="0">
                <a:ln>
                  <a:noFill/>
                </a:ln>
                <a:solidFill>
                  <a:srgbClr val="222222"/>
                </a:solidFill>
                <a:effectLst/>
                <a:latin typeface="inherit"/>
              </a:rPr>
              <a:t>, </a:t>
            </a:r>
            <a:r>
              <a:rPr kumimoji="0" lang="pt-PT" altLang="pt-BR" sz="2100" b="0" i="1" u="none" strike="noStrike" cap="none" normalizeH="0" baseline="0" dirty="0">
                <a:ln>
                  <a:noFill/>
                </a:ln>
                <a:solidFill>
                  <a:srgbClr val="222222"/>
                </a:solidFill>
                <a:effectLst/>
                <a:highlight>
                  <a:srgbClr val="FFFF00"/>
                </a:highlight>
                <a:latin typeface="inherit"/>
              </a:rPr>
              <a:t>química</a:t>
            </a:r>
            <a:r>
              <a:rPr kumimoji="0" lang="pt-PT" altLang="pt-BR" sz="2100" b="0" i="0" u="none" strike="noStrike" cap="none" normalizeH="0" baseline="0" dirty="0">
                <a:ln>
                  <a:noFill/>
                </a:ln>
                <a:solidFill>
                  <a:srgbClr val="222222"/>
                </a:solidFill>
                <a:effectLst/>
                <a:latin typeface="inherit"/>
              </a:rPr>
              <a:t> e </a:t>
            </a:r>
            <a:r>
              <a:rPr kumimoji="0" lang="pt-PT" altLang="pt-BR" sz="2100" b="0" i="1" u="none" strike="noStrike" cap="none" normalizeH="0" baseline="0" dirty="0">
                <a:ln>
                  <a:noFill/>
                </a:ln>
                <a:solidFill>
                  <a:srgbClr val="222222"/>
                </a:solidFill>
                <a:effectLst/>
                <a:highlight>
                  <a:srgbClr val="FFFF00"/>
                </a:highlight>
                <a:latin typeface="inherit"/>
              </a:rPr>
              <a:t>biológica</a:t>
            </a:r>
            <a:r>
              <a:rPr kumimoji="0" lang="pt-PT" altLang="pt-BR" sz="2100" b="0" i="1" u="none" strike="noStrike" cap="none" normalizeH="0" baseline="0" dirty="0">
                <a:ln>
                  <a:noFill/>
                </a:ln>
                <a:solidFill>
                  <a:srgbClr val="222222"/>
                </a:solidFill>
                <a:effectLst/>
                <a:latin typeface="inherit"/>
              </a:rPr>
              <a:t> do óleo</a:t>
            </a:r>
            <a:r>
              <a:rPr kumimoji="0" lang="pt-PT" altLang="pt-BR" sz="2100" b="0" i="0" u="none" strike="noStrike" cap="none" normalizeH="0" baseline="0" dirty="0">
                <a:ln>
                  <a:noFill/>
                </a:ln>
                <a:solidFill>
                  <a:srgbClr val="222222"/>
                </a:solidFill>
                <a:effectLst/>
                <a:latin typeface="inherit"/>
              </a:rPr>
              <a:t>, bem como os possíveis danos ambientais </a:t>
            </a:r>
          </a:p>
          <a:p>
            <a:pPr marL="0" marR="0" lvl="0" indent="0" algn="l" defTabSz="914400" rtl="0" eaLnBrk="0" fontAlgn="base" latinLnBrk="0" hangingPunct="0">
              <a:lnSpc>
                <a:spcPct val="100000"/>
              </a:lnSpc>
              <a:spcBef>
                <a:spcPct val="0"/>
              </a:spcBef>
              <a:spcAft>
                <a:spcPct val="0"/>
              </a:spcAft>
              <a:buClrTx/>
              <a:buSzTx/>
              <a:buFontTx/>
              <a:buNone/>
              <a:tabLst/>
            </a:pPr>
            <a:endParaRPr lang="pt-PT" altLang="pt-BR" sz="2100" dirty="0">
              <a:solidFill>
                <a:srgbClr val="222222"/>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lang="pt-PT" altLang="pt-BR" sz="2100" dirty="0">
                <a:solidFill>
                  <a:srgbClr val="222222"/>
                </a:solidFill>
                <a:latin typeface="inherit"/>
              </a:rPr>
              <a:t>Esses efeitos são:</a:t>
            </a:r>
          </a:p>
          <a:p>
            <a:pPr marL="0" marR="0" lvl="0" indent="0" algn="l" defTabSz="914400" rtl="0" eaLnBrk="0" fontAlgn="base" latinLnBrk="0" hangingPunct="0">
              <a:lnSpc>
                <a:spcPct val="100000"/>
              </a:lnSpc>
              <a:spcBef>
                <a:spcPct val="0"/>
              </a:spcBef>
              <a:spcAft>
                <a:spcPct val="0"/>
              </a:spcAft>
              <a:buClrTx/>
              <a:buSzTx/>
              <a:buFontTx/>
              <a:buNone/>
              <a:tabLst/>
            </a:pPr>
            <a:endParaRPr lang="pt-PT" altLang="pt-BR" sz="2100" dirty="0">
              <a:solidFill>
                <a:srgbClr val="222222"/>
              </a:solidFill>
              <a:latin typeface="inherit"/>
            </a:endParaRP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pt-PT" altLang="pt-BR" sz="2100" b="0" i="0" u="none" strike="noStrike" cap="none" normalizeH="0" baseline="0" dirty="0">
                <a:ln>
                  <a:noFill/>
                </a:ln>
                <a:solidFill>
                  <a:srgbClr val="222222"/>
                </a:solidFill>
                <a:effectLst/>
                <a:latin typeface="inherit"/>
              </a:rPr>
              <a:t>A </a:t>
            </a:r>
            <a:r>
              <a:rPr kumimoji="0" lang="pt-PT" altLang="pt-BR" sz="2100" b="0" i="0" u="sng" strike="noStrike" cap="none" normalizeH="0" baseline="0" dirty="0">
                <a:ln>
                  <a:noFill/>
                </a:ln>
                <a:solidFill>
                  <a:srgbClr val="222222"/>
                </a:solidFill>
                <a:effectLst/>
                <a:latin typeface="inherit"/>
              </a:rPr>
              <a:t>composição</a:t>
            </a:r>
            <a:r>
              <a:rPr kumimoji="0" lang="pt-PT" altLang="pt-BR" sz="2100" b="0" i="0" u="none" strike="noStrike" cap="none" normalizeH="0" baseline="0" dirty="0">
                <a:ln>
                  <a:noFill/>
                </a:ln>
                <a:solidFill>
                  <a:srgbClr val="222222"/>
                </a:solidFill>
                <a:effectLst/>
                <a:latin typeface="inherit"/>
              </a:rPr>
              <a:t> e </a:t>
            </a:r>
            <a:r>
              <a:rPr kumimoji="0" lang="pt-PT" altLang="pt-BR" sz="2100" b="0" i="0" u="sng" strike="noStrike" cap="none" normalizeH="0" baseline="0" dirty="0">
                <a:ln>
                  <a:noFill/>
                </a:ln>
                <a:solidFill>
                  <a:srgbClr val="222222"/>
                </a:solidFill>
                <a:effectLst/>
                <a:latin typeface="inherit"/>
              </a:rPr>
              <a:t>quantidade</a:t>
            </a:r>
            <a:r>
              <a:rPr kumimoji="0" lang="pt-PT" altLang="pt-BR" sz="2100" b="0" i="0" u="none" strike="noStrike" cap="none" normalizeH="0" baseline="0" dirty="0">
                <a:ln>
                  <a:noFill/>
                </a:ln>
                <a:solidFill>
                  <a:srgbClr val="222222"/>
                </a:solidFill>
                <a:effectLst/>
                <a:latin typeface="inherit"/>
              </a:rPr>
              <a:t> de óleo descarregado (ver, por exemplo, NOAA). </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pt-PT" altLang="pt-BR" sz="2100" b="0" i="0" u="none" strike="noStrike" cap="none" normalizeH="0" baseline="0" dirty="0">
                <a:ln>
                  <a:noFill/>
                </a:ln>
                <a:solidFill>
                  <a:srgbClr val="222222"/>
                </a:solidFill>
                <a:effectLst/>
                <a:latin typeface="inherit"/>
              </a:rPr>
              <a:t>A </a:t>
            </a:r>
            <a:r>
              <a:rPr kumimoji="0" lang="pt-PT" altLang="pt-BR" sz="2100" b="0" i="0" u="sng" strike="noStrike" cap="none" normalizeH="0" baseline="0" dirty="0">
                <a:ln>
                  <a:noFill/>
                </a:ln>
                <a:solidFill>
                  <a:srgbClr val="222222"/>
                </a:solidFill>
                <a:effectLst/>
                <a:latin typeface="inherit"/>
              </a:rPr>
              <a:t>quantidade</a:t>
            </a:r>
            <a:r>
              <a:rPr kumimoji="0" lang="pt-PT" altLang="pt-BR" sz="2100" b="0" i="0" u="none" strike="noStrike" cap="none" normalizeH="0" baseline="0" dirty="0">
                <a:ln>
                  <a:noFill/>
                </a:ln>
                <a:solidFill>
                  <a:srgbClr val="222222"/>
                </a:solidFill>
                <a:effectLst/>
                <a:latin typeface="inherit"/>
              </a:rPr>
              <a:t> e a </a:t>
            </a:r>
            <a:r>
              <a:rPr kumimoji="0" lang="pt-PT" altLang="pt-BR" sz="2100" b="0" i="0" u="sng" strike="noStrike" cap="none" normalizeH="0" baseline="0" dirty="0">
                <a:ln>
                  <a:noFill/>
                </a:ln>
                <a:solidFill>
                  <a:srgbClr val="222222"/>
                </a:solidFill>
                <a:effectLst/>
                <a:latin typeface="inherit"/>
              </a:rPr>
              <a:t>duração</a:t>
            </a:r>
            <a:r>
              <a:rPr kumimoji="0" lang="pt-PT" altLang="pt-BR" sz="2100" b="0" i="0" u="none" strike="noStrike" cap="none" normalizeH="0" baseline="0" dirty="0">
                <a:ln>
                  <a:noFill/>
                </a:ln>
                <a:solidFill>
                  <a:srgbClr val="222222"/>
                </a:solidFill>
                <a:effectLst/>
                <a:latin typeface="inherit"/>
              </a:rPr>
              <a:t> da descarga / derramamento. </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pt-PT" altLang="pt-BR" sz="2100" b="0" i="0" u="none" strike="noStrike" cap="none" normalizeH="0" baseline="0" dirty="0">
                <a:ln>
                  <a:noFill/>
                </a:ln>
                <a:solidFill>
                  <a:srgbClr val="222222"/>
                </a:solidFill>
                <a:effectLst/>
                <a:latin typeface="inherit"/>
              </a:rPr>
              <a:t>A </a:t>
            </a:r>
            <a:r>
              <a:rPr kumimoji="0" lang="pt-PT" altLang="pt-BR" sz="2100" b="0" i="0" u="sng" strike="noStrike" cap="none" normalizeH="0" baseline="0" dirty="0">
                <a:ln>
                  <a:noFill/>
                </a:ln>
                <a:solidFill>
                  <a:srgbClr val="222222"/>
                </a:solidFill>
                <a:effectLst/>
                <a:latin typeface="inherit"/>
              </a:rPr>
              <a:t>época do ano </a:t>
            </a:r>
            <a:r>
              <a:rPr kumimoji="0" lang="pt-PT" altLang="pt-BR" sz="2100" b="0" i="0" u="none" strike="noStrike" cap="none" normalizeH="0" baseline="0" dirty="0">
                <a:ln>
                  <a:noFill/>
                </a:ln>
                <a:solidFill>
                  <a:srgbClr val="222222"/>
                </a:solidFill>
                <a:effectLst/>
                <a:latin typeface="inherit"/>
              </a:rPr>
              <a:t>em que ocorre. </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pt-PT" altLang="pt-BR" sz="2100" b="0" i="0" u="none" strike="noStrike" cap="none" normalizeH="0" baseline="0" dirty="0">
                <a:ln>
                  <a:noFill/>
                </a:ln>
                <a:solidFill>
                  <a:srgbClr val="222222"/>
                </a:solidFill>
                <a:effectLst/>
                <a:latin typeface="inherit"/>
              </a:rPr>
              <a:t>A </a:t>
            </a:r>
            <a:r>
              <a:rPr kumimoji="0" lang="pt-PT" altLang="pt-BR" sz="2100" b="0" i="0" u="sng" strike="noStrike" cap="none" normalizeH="0" baseline="0" dirty="0">
                <a:ln>
                  <a:noFill/>
                </a:ln>
                <a:solidFill>
                  <a:srgbClr val="222222"/>
                </a:solidFill>
                <a:effectLst/>
                <a:latin typeface="inherit"/>
              </a:rPr>
              <a:t>temperatura</a:t>
            </a:r>
            <a:r>
              <a:rPr kumimoji="0" lang="pt-PT" altLang="pt-BR" sz="2100" b="0" i="0" u="none" strike="noStrike" cap="none" normalizeH="0" baseline="0" dirty="0">
                <a:ln>
                  <a:noFill/>
                </a:ln>
                <a:solidFill>
                  <a:srgbClr val="222222"/>
                </a:solidFill>
                <a:effectLst/>
                <a:latin typeface="inherit"/>
              </a:rPr>
              <a:t> do ar e o corpo de água receptor. </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pt-PT" altLang="pt-BR" sz="2100" b="0" i="0" u="none" strike="noStrike" cap="none" normalizeH="0" baseline="0" dirty="0">
                <a:ln>
                  <a:noFill/>
                </a:ln>
                <a:solidFill>
                  <a:srgbClr val="222222"/>
                </a:solidFill>
                <a:effectLst/>
                <a:latin typeface="inherit"/>
              </a:rPr>
              <a:t>As </a:t>
            </a:r>
            <a:r>
              <a:rPr kumimoji="0" lang="pt-PT" altLang="pt-BR" sz="2100" b="0" i="0" u="sng" strike="noStrike" cap="none" normalizeH="0" baseline="0" dirty="0">
                <a:ln>
                  <a:noFill/>
                </a:ln>
                <a:solidFill>
                  <a:srgbClr val="222222"/>
                </a:solidFill>
                <a:effectLst/>
                <a:latin typeface="inherit"/>
              </a:rPr>
              <a:t>condições atmosfericas</a:t>
            </a:r>
            <a:r>
              <a:rPr kumimoji="0" lang="pt-PT" altLang="pt-BR" sz="2100" b="0" i="0" u="none" strike="noStrike" cap="none" normalizeH="0" baseline="0" dirty="0">
                <a:ln>
                  <a:noFill/>
                </a:ln>
                <a:solidFill>
                  <a:srgbClr val="222222"/>
                </a:solidFill>
                <a:effectLst/>
                <a:latin typeface="inherit"/>
              </a:rPr>
              <a:t>.</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pt-PT" altLang="pt-BR" sz="2100" b="0" i="0" u="none" strike="noStrike" cap="none" normalizeH="0" baseline="0" dirty="0">
                <a:ln>
                  <a:noFill/>
                </a:ln>
                <a:solidFill>
                  <a:srgbClr val="222222"/>
                </a:solidFill>
                <a:effectLst/>
                <a:latin typeface="inherit"/>
              </a:rPr>
              <a:t>A </a:t>
            </a:r>
            <a:r>
              <a:rPr kumimoji="0" lang="pt-PT" altLang="pt-BR" sz="2100" b="0" i="0" u="sng" strike="noStrike" cap="none" normalizeH="0" baseline="0" dirty="0">
                <a:ln>
                  <a:noFill/>
                </a:ln>
                <a:solidFill>
                  <a:srgbClr val="222222"/>
                </a:solidFill>
                <a:effectLst/>
                <a:latin typeface="inherit"/>
              </a:rPr>
              <a:t>composição das espécies </a:t>
            </a:r>
            <a:r>
              <a:rPr kumimoji="0" lang="pt-PT" altLang="pt-BR" sz="2100" b="0" i="0" u="none" strike="noStrike" cap="none" normalizeH="0" baseline="0" dirty="0">
                <a:ln>
                  <a:noFill/>
                </a:ln>
                <a:solidFill>
                  <a:srgbClr val="222222"/>
                </a:solidFill>
                <a:effectLst/>
                <a:latin typeface="inherit"/>
              </a:rPr>
              <a:t>na área afetada. </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pt-PT" altLang="pt-BR" sz="2100" b="0" i="0" u="none" strike="noStrike" cap="none" normalizeH="0" baseline="0" dirty="0">
                <a:ln>
                  <a:noFill/>
                </a:ln>
                <a:solidFill>
                  <a:srgbClr val="222222"/>
                </a:solidFill>
                <a:effectLst/>
                <a:latin typeface="inherit"/>
              </a:rPr>
              <a:t>As propriedades da </a:t>
            </a:r>
            <a:r>
              <a:rPr kumimoji="0" lang="pt-PT" altLang="pt-BR" sz="2100" b="0" i="0" u="sng" strike="noStrike" cap="none" normalizeH="0" baseline="0" dirty="0">
                <a:ln>
                  <a:noFill/>
                </a:ln>
                <a:solidFill>
                  <a:srgbClr val="222222"/>
                </a:solidFill>
                <a:effectLst/>
                <a:latin typeface="inherit"/>
              </a:rPr>
              <a:t>linha de costa </a:t>
            </a:r>
            <a:r>
              <a:rPr kumimoji="0" lang="pt-PT" altLang="pt-BR" sz="2100" b="0" i="0" u="none" strike="noStrike" cap="none" normalizeH="0" baseline="0" dirty="0">
                <a:ln>
                  <a:noFill/>
                </a:ln>
                <a:solidFill>
                  <a:srgbClr val="222222"/>
                </a:solidFill>
                <a:effectLst/>
                <a:latin typeface="inherit"/>
              </a:rPr>
              <a:t>(rochosa, arenosa, planos de barro, manguezais, etc.) </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pt-PT" altLang="pt-BR" sz="2100" b="0" i="0" u="none" strike="noStrike" cap="none" normalizeH="0" baseline="0" dirty="0">
                <a:ln>
                  <a:noFill/>
                </a:ln>
                <a:solidFill>
                  <a:srgbClr val="222222"/>
                </a:solidFill>
                <a:effectLst/>
                <a:latin typeface="inherit"/>
              </a:rPr>
              <a:t>A </a:t>
            </a:r>
            <a:r>
              <a:rPr kumimoji="0" lang="pt-PT" altLang="pt-BR" sz="2100" b="0" i="0" u="sng" strike="noStrike" cap="none" normalizeH="0" baseline="0" dirty="0">
                <a:ln>
                  <a:noFill/>
                </a:ln>
                <a:solidFill>
                  <a:srgbClr val="222222"/>
                </a:solidFill>
                <a:effectLst/>
                <a:latin typeface="inherit"/>
              </a:rPr>
              <a:t>quantidade de microrganismos degradadores </a:t>
            </a:r>
            <a:r>
              <a:rPr kumimoji="0" lang="pt-PT" altLang="pt-BR" sz="2100" b="0" i="0" u="none" strike="noStrike" cap="none" normalizeH="0" baseline="0" dirty="0">
                <a:ln>
                  <a:noFill/>
                </a:ln>
                <a:solidFill>
                  <a:srgbClr val="222222"/>
                </a:solidFill>
                <a:effectLst/>
                <a:latin typeface="inherit"/>
              </a:rPr>
              <a:t>de óleo na área.</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pt-PT" altLang="pt-BR" sz="2100" b="0" i="0" u="none" strike="noStrike" cap="none" normalizeH="0" baseline="0" dirty="0">
                <a:ln>
                  <a:noFill/>
                </a:ln>
                <a:solidFill>
                  <a:srgbClr val="222222"/>
                </a:solidFill>
                <a:effectLst/>
                <a:latin typeface="inherit"/>
              </a:rPr>
              <a:t>O suprimento de </a:t>
            </a:r>
            <a:r>
              <a:rPr kumimoji="0" lang="pt-PT" altLang="pt-BR" sz="2100" b="0" u="sng" strike="noStrike" cap="none" normalizeH="0" baseline="0" dirty="0">
                <a:ln>
                  <a:noFill/>
                </a:ln>
                <a:solidFill>
                  <a:srgbClr val="222222"/>
                </a:solidFill>
                <a:effectLst/>
                <a:latin typeface="inherit"/>
              </a:rPr>
              <a:t>oxigênio na água</a:t>
            </a:r>
            <a:endParaRPr kumimoji="0" lang="pt-PT" altLang="pt-BR" sz="1800" b="0" u="sng"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52152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427587" y="2864000"/>
            <a:ext cx="1909145" cy="485946"/>
          </a:xfrm>
          <a:prstGeom prst="rect">
            <a:avLst/>
          </a:prstGeom>
          <a:solidFill>
            <a:srgbClr val="457EC3">
              <a:alpha val="20000"/>
            </a:srgbClr>
          </a:solidFill>
        </p:spPr>
        <p:txBody>
          <a:bodyPr vert="horz" wrap="none" lIns="91440" tIns="45720" rIns="91440" bIns="45720" rtlCol="0" anchor="ctr" anchorCtr="1">
            <a:normAutofit fontScale="92500" lnSpcReduction="20000"/>
          </a:bodyPr>
          <a:lstStyle/>
          <a:p>
            <a:pPr algn="ctr"/>
            <a:endParaRPr lang="pt-BR" sz="3200" b="1" dirty="0">
              <a:cs typeface="Arial" pitchFamily="34" charset="0"/>
            </a:endParaRPr>
          </a:p>
        </p:txBody>
      </p:sp>
      <p:sp>
        <p:nvSpPr>
          <p:cNvPr id="32" name="TextBox 31"/>
          <p:cNvSpPr txBox="1"/>
          <p:nvPr/>
        </p:nvSpPr>
        <p:spPr>
          <a:xfrm>
            <a:off x="5514116" y="835598"/>
            <a:ext cx="3459893" cy="1150316"/>
          </a:xfrm>
          <a:prstGeom prst="rect">
            <a:avLst/>
          </a:prstGeom>
          <a:solidFill>
            <a:schemeClr val="accent4">
              <a:lumMod val="75000"/>
              <a:alpha val="20000"/>
            </a:scheme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31" name="TextBox 30"/>
          <p:cNvSpPr txBox="1"/>
          <p:nvPr/>
        </p:nvSpPr>
        <p:spPr>
          <a:xfrm>
            <a:off x="2122231" y="868674"/>
            <a:ext cx="2697283" cy="1104885"/>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2" name="Title 1"/>
          <p:cNvSpPr>
            <a:spLocks noGrp="1"/>
          </p:cNvSpPr>
          <p:nvPr>
            <p:ph type="title"/>
          </p:nvPr>
        </p:nvSpPr>
        <p:spPr>
          <a:xfrm>
            <a:off x="1857376" y="-1"/>
            <a:ext cx="8810623" cy="723901"/>
          </a:xfrm>
        </p:spPr>
        <p:txBody>
          <a:bodyPr>
            <a:noAutofit/>
          </a:bodyPr>
          <a:lstStyle/>
          <a:p>
            <a:r>
              <a:rPr lang="en-US" dirty="0" err="1"/>
              <a:t>Exemplos</a:t>
            </a:r>
            <a:r>
              <a:rPr lang="en-US" dirty="0"/>
              <a:t> de </a:t>
            </a:r>
            <a:r>
              <a:rPr lang="en-US" dirty="0" err="1"/>
              <a:t>equilíbrios</a:t>
            </a:r>
            <a:r>
              <a:rPr lang="en-US" dirty="0"/>
              <a:t> de </a:t>
            </a:r>
            <a:r>
              <a:rPr lang="en-US" dirty="0" err="1"/>
              <a:t>partição</a:t>
            </a:r>
            <a:endParaRPr lang="en-US" dirty="0"/>
          </a:p>
        </p:txBody>
      </p:sp>
      <p:sp>
        <p:nvSpPr>
          <p:cNvPr id="4" name="Footer Placeholder 3"/>
          <p:cNvSpPr>
            <a:spLocks noGrp="1"/>
          </p:cNvSpPr>
          <p:nvPr>
            <p:ph type="ftr" sz="quarter" idx="11"/>
          </p:nvPr>
        </p:nvSpPr>
        <p:spPr/>
        <p:txBody>
          <a:bodyPr/>
          <a:lstStyle/>
          <a:p>
            <a:r>
              <a:rPr lang="en-US" dirty="0"/>
              <a:t> Pedro Vidinha</a:t>
            </a:r>
          </a:p>
        </p:txBody>
      </p:sp>
      <p:sp>
        <p:nvSpPr>
          <p:cNvPr id="5" name="Slide Number Placeholder 4"/>
          <p:cNvSpPr>
            <a:spLocks noGrp="1"/>
          </p:cNvSpPr>
          <p:nvPr>
            <p:ph type="sldNum" sz="quarter" idx="12"/>
          </p:nvPr>
        </p:nvSpPr>
        <p:spPr/>
        <p:txBody>
          <a:bodyPr/>
          <a:lstStyle/>
          <a:p>
            <a:fld id="{326530D0-E989-6D43-9B52-F525A77060C2}" type="slidenum">
              <a:rPr lang="en-US" smtClean="0"/>
              <a:pPr/>
              <a:t>16</a:t>
            </a:fld>
            <a:endParaRPr lang="en-US" dirty="0"/>
          </a:p>
        </p:txBody>
      </p:sp>
      <p:sp>
        <p:nvSpPr>
          <p:cNvPr id="25" name="TextBox 24"/>
          <p:cNvSpPr txBox="1"/>
          <p:nvPr/>
        </p:nvSpPr>
        <p:spPr>
          <a:xfrm>
            <a:off x="5680125" y="-272903"/>
            <a:ext cx="914400" cy="914400"/>
          </a:xfrm>
          <a:prstGeom prst="rect">
            <a:avLst/>
          </a:prstGeom>
        </p:spPr>
        <p:txBody>
          <a:bodyPr vert="horz" wrap="none" lIns="91440" tIns="45720" rIns="91440" bIns="45720" rtlCol="0">
            <a:normAutofit/>
          </a:bodyPr>
          <a:lstStyle/>
          <a:p>
            <a:endParaRPr lang="en-US" sz="2000" i="1" dirty="0"/>
          </a:p>
        </p:txBody>
      </p:sp>
      <p:sp>
        <p:nvSpPr>
          <p:cNvPr id="29" name="Text Box 6"/>
          <p:cNvSpPr txBox="1">
            <a:spLocks noChangeArrowheads="1"/>
          </p:cNvSpPr>
          <p:nvPr/>
        </p:nvSpPr>
        <p:spPr bwMode="auto">
          <a:xfrm>
            <a:off x="5527644" y="868673"/>
            <a:ext cx="344636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pt-BR" sz="2000" b="1" dirty="0">
                <a:latin typeface="+mn-lt"/>
              </a:rPr>
              <a:t>Adsorção:</a:t>
            </a:r>
            <a:br>
              <a:rPr lang="pt-BR" sz="2000" dirty="0">
                <a:latin typeface="+mn-lt"/>
              </a:rPr>
            </a:br>
            <a:r>
              <a:rPr lang="pt-BR" sz="2000" dirty="0">
                <a:latin typeface="+mn-lt"/>
              </a:rPr>
              <a:t> Fase 1 </a:t>
            </a:r>
            <a:r>
              <a:rPr lang="pt-BR" sz="2000" dirty="0">
                <a:latin typeface="Arial"/>
                <a:cs typeface="Arial"/>
              </a:rPr>
              <a:t>→</a:t>
            </a:r>
            <a:r>
              <a:rPr lang="pt-BR" sz="2000" dirty="0">
                <a:cs typeface="Arial" charset="0"/>
              </a:rPr>
              <a:t> </a:t>
            </a:r>
            <a:r>
              <a:rPr lang="pt-BR" sz="2000" dirty="0">
                <a:latin typeface="+mn-lt"/>
                <a:cs typeface="Arial" charset="0"/>
              </a:rPr>
              <a:t>Interface entre 1e 2</a:t>
            </a:r>
          </a:p>
        </p:txBody>
      </p:sp>
      <p:sp>
        <p:nvSpPr>
          <p:cNvPr id="30" name="Text Box 7"/>
          <p:cNvSpPr txBox="1">
            <a:spLocks noChangeArrowheads="1"/>
          </p:cNvSpPr>
          <p:nvPr/>
        </p:nvSpPr>
        <p:spPr bwMode="auto">
          <a:xfrm>
            <a:off x="2122230" y="845821"/>
            <a:ext cx="269728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pt-BR" sz="2000" b="1" dirty="0">
                <a:latin typeface="+mn-lt"/>
              </a:rPr>
              <a:t>Absorção:</a:t>
            </a:r>
            <a:br>
              <a:rPr lang="pt-BR" sz="2000" b="1" dirty="0">
                <a:latin typeface="+mn-lt"/>
              </a:rPr>
            </a:br>
            <a:r>
              <a:rPr lang="pt-BR" sz="2000" dirty="0">
                <a:latin typeface="+mn-lt"/>
              </a:rPr>
              <a:t> Fase 1 </a:t>
            </a:r>
            <a:r>
              <a:rPr lang="pt-BR" sz="2000" dirty="0">
                <a:latin typeface="Arial"/>
                <a:cs typeface="Arial"/>
              </a:rPr>
              <a:t>→</a:t>
            </a:r>
            <a:r>
              <a:rPr lang="pt-BR" sz="2000" dirty="0">
                <a:latin typeface="+mn-lt"/>
                <a:cs typeface="Arial" charset="0"/>
              </a:rPr>
              <a:t> Fase 2</a:t>
            </a:r>
          </a:p>
        </p:txBody>
      </p:sp>
      <p:sp>
        <p:nvSpPr>
          <p:cNvPr id="3" name="TextBox 2"/>
          <p:cNvSpPr txBox="1"/>
          <p:nvPr/>
        </p:nvSpPr>
        <p:spPr>
          <a:xfrm>
            <a:off x="8900542" y="4460831"/>
            <a:ext cx="1608327" cy="1708982"/>
          </a:xfrm>
          <a:prstGeom prst="rect">
            <a:avLst/>
          </a:prstGeom>
        </p:spPr>
        <p:txBody>
          <a:bodyPr vert="horz" wrap="none" lIns="91440" tIns="45720" rIns="91440" bIns="45720" rtlCol="0">
            <a:noAutofit/>
          </a:bodyPr>
          <a:lstStyle/>
          <a:p>
            <a:pPr>
              <a:lnSpc>
                <a:spcPct val="150000"/>
              </a:lnSpc>
            </a:pPr>
            <a:r>
              <a:rPr lang="en-US" b="1" i="1" dirty="0" err="1"/>
              <a:t>i</a:t>
            </a:r>
            <a:r>
              <a:rPr lang="en-US" i="1" dirty="0"/>
              <a:t> = </a:t>
            </a:r>
            <a:r>
              <a:rPr lang="en-US" i="1" dirty="0" err="1"/>
              <a:t>espécie</a:t>
            </a:r>
            <a:r>
              <a:rPr lang="en-US" i="1" dirty="0"/>
              <a:t>;</a:t>
            </a:r>
          </a:p>
          <a:p>
            <a:pPr>
              <a:lnSpc>
                <a:spcPct val="150000"/>
              </a:lnSpc>
            </a:pPr>
            <a:r>
              <a:rPr lang="en-US" b="1" i="1" dirty="0"/>
              <a:t>1</a:t>
            </a:r>
            <a:r>
              <a:rPr lang="en-US" i="1" dirty="0"/>
              <a:t> = </a:t>
            </a:r>
            <a:r>
              <a:rPr lang="en-US" i="1" dirty="0" err="1"/>
              <a:t>fase</a:t>
            </a:r>
            <a:r>
              <a:rPr lang="en-US" i="1" dirty="0"/>
              <a:t> 1</a:t>
            </a:r>
          </a:p>
          <a:p>
            <a:pPr>
              <a:lnSpc>
                <a:spcPct val="150000"/>
              </a:lnSpc>
            </a:pPr>
            <a:r>
              <a:rPr lang="en-US" b="1" i="1" dirty="0"/>
              <a:t>2</a:t>
            </a:r>
            <a:r>
              <a:rPr lang="en-US" i="1" dirty="0"/>
              <a:t> = </a:t>
            </a:r>
            <a:r>
              <a:rPr lang="en-US" i="1" dirty="0" err="1"/>
              <a:t>fase</a:t>
            </a:r>
            <a:r>
              <a:rPr lang="en-US" i="1" dirty="0"/>
              <a:t> 2</a:t>
            </a:r>
            <a:br>
              <a:rPr lang="en-US" i="1" dirty="0"/>
            </a:br>
            <a:r>
              <a:rPr lang="en-US" b="1" i="1" dirty="0"/>
              <a:t>:</a:t>
            </a:r>
            <a:r>
              <a:rPr lang="en-US" i="1" dirty="0"/>
              <a:t> = “</a:t>
            </a:r>
            <a:r>
              <a:rPr lang="en-US" i="1" dirty="0" err="1"/>
              <a:t>interação</a:t>
            </a:r>
            <a:r>
              <a:rPr lang="en-US" i="1" dirty="0"/>
              <a:t>”</a:t>
            </a:r>
          </a:p>
        </p:txBody>
      </p:sp>
      <p:sp>
        <p:nvSpPr>
          <p:cNvPr id="6" name="TextBox 5"/>
          <p:cNvSpPr txBox="1"/>
          <p:nvPr/>
        </p:nvSpPr>
        <p:spPr>
          <a:xfrm>
            <a:off x="2122230" y="1553708"/>
            <a:ext cx="2697283" cy="419851"/>
          </a:xfrm>
          <a:prstGeom prst="rect">
            <a:avLst/>
          </a:prstGeom>
        </p:spPr>
        <p:txBody>
          <a:bodyPr vert="horz" wrap="none" lIns="91440" tIns="45720" rIns="91440" bIns="45720" rtlCol="0">
            <a:normAutofit/>
          </a:bodyPr>
          <a:lstStyle/>
          <a:p>
            <a:r>
              <a:rPr lang="en-US" sz="2000" dirty="0"/>
              <a:t>1:</a:t>
            </a:r>
            <a:r>
              <a:rPr lang="en-US" sz="2000" i="1" dirty="0"/>
              <a:t>i</a:t>
            </a:r>
            <a:r>
              <a:rPr lang="en-US" sz="2000" dirty="0"/>
              <a:t>:1  +  2:2 </a:t>
            </a:r>
            <a:r>
              <a:rPr lang="en-US" sz="2000" dirty="0">
                <a:latin typeface="Cambria Math"/>
                <a:cs typeface="Cambria Math"/>
              </a:rPr>
              <a:t>⇌</a:t>
            </a:r>
            <a:r>
              <a:rPr lang="pt-BR" sz="2000" dirty="0">
                <a:cs typeface="Arial" charset="0"/>
              </a:rPr>
              <a:t> 1:1 + 2:</a:t>
            </a:r>
            <a:r>
              <a:rPr lang="pt-BR" sz="2000" i="1" dirty="0">
                <a:cs typeface="Arial" charset="0"/>
              </a:rPr>
              <a:t>i</a:t>
            </a:r>
            <a:r>
              <a:rPr lang="pt-BR" sz="2000" dirty="0">
                <a:cs typeface="Arial" charset="0"/>
              </a:rPr>
              <a:t>:2</a:t>
            </a:r>
            <a:endParaRPr lang="en-US" sz="2000" dirty="0"/>
          </a:p>
        </p:txBody>
      </p:sp>
      <p:sp>
        <p:nvSpPr>
          <p:cNvPr id="16" name="TextBox 15"/>
          <p:cNvSpPr txBox="1"/>
          <p:nvPr/>
        </p:nvSpPr>
        <p:spPr>
          <a:xfrm>
            <a:off x="5822194" y="1566063"/>
            <a:ext cx="2770750" cy="419851"/>
          </a:xfrm>
          <a:prstGeom prst="rect">
            <a:avLst/>
          </a:prstGeom>
        </p:spPr>
        <p:txBody>
          <a:bodyPr vert="horz" wrap="none" lIns="91440" tIns="45720" rIns="91440" bIns="45720" rtlCol="0">
            <a:normAutofit/>
          </a:bodyPr>
          <a:lstStyle/>
          <a:p>
            <a:r>
              <a:rPr lang="en-US" sz="2000" dirty="0"/>
              <a:t>1:</a:t>
            </a:r>
            <a:r>
              <a:rPr lang="en-US" sz="2000" i="1" dirty="0"/>
              <a:t>i</a:t>
            </a:r>
            <a:r>
              <a:rPr lang="en-US" sz="2000" dirty="0"/>
              <a:t>:1  +  1:2 </a:t>
            </a:r>
            <a:r>
              <a:rPr lang="en-US" sz="2000" dirty="0">
                <a:latin typeface="Cambria Math"/>
                <a:cs typeface="Cambria Math"/>
              </a:rPr>
              <a:t>⇌</a:t>
            </a:r>
            <a:r>
              <a:rPr lang="pt-BR" sz="2000" dirty="0">
                <a:cs typeface="Arial" charset="0"/>
              </a:rPr>
              <a:t> 1:1 + 1:</a:t>
            </a:r>
            <a:r>
              <a:rPr lang="pt-BR" sz="2000" i="1" dirty="0">
                <a:cs typeface="Arial" charset="0"/>
              </a:rPr>
              <a:t>i</a:t>
            </a:r>
            <a:r>
              <a:rPr lang="pt-BR" sz="2000" dirty="0">
                <a:cs typeface="Arial" charset="0"/>
              </a:rPr>
              <a:t>:2</a:t>
            </a:r>
            <a:endParaRPr lang="en-US" sz="2000" dirty="0"/>
          </a:p>
        </p:txBody>
      </p:sp>
      <p:pic>
        <p:nvPicPr>
          <p:cNvPr id="7" name="Picture 6"/>
          <p:cNvPicPr>
            <a:picLocks noChangeAspect="1"/>
          </p:cNvPicPr>
          <p:nvPr/>
        </p:nvPicPr>
        <p:blipFill>
          <a:blip r:embed="rId2"/>
          <a:stretch>
            <a:fillRect/>
          </a:stretch>
        </p:blipFill>
        <p:spPr>
          <a:xfrm>
            <a:off x="2446783" y="3360444"/>
            <a:ext cx="2064159" cy="3230857"/>
          </a:xfrm>
          <a:prstGeom prst="rect">
            <a:avLst/>
          </a:prstGeom>
        </p:spPr>
      </p:pic>
      <p:pic>
        <p:nvPicPr>
          <p:cNvPr id="9" name="Picture 8"/>
          <p:cNvPicPr>
            <a:picLocks noChangeAspect="1"/>
          </p:cNvPicPr>
          <p:nvPr/>
        </p:nvPicPr>
        <p:blipFill>
          <a:blip r:embed="rId3"/>
          <a:stretch>
            <a:fillRect/>
          </a:stretch>
        </p:blipFill>
        <p:spPr>
          <a:xfrm>
            <a:off x="6032101" y="3652701"/>
            <a:ext cx="2235205" cy="2382486"/>
          </a:xfrm>
          <a:prstGeom prst="rect">
            <a:avLst/>
          </a:prstGeom>
        </p:spPr>
      </p:pic>
      <p:sp>
        <p:nvSpPr>
          <p:cNvPr id="19" name="Text Box 6"/>
          <p:cNvSpPr txBox="1">
            <a:spLocks noChangeArrowheads="1"/>
          </p:cNvSpPr>
          <p:nvPr/>
        </p:nvSpPr>
        <p:spPr bwMode="auto">
          <a:xfrm>
            <a:off x="3169962" y="6586380"/>
            <a:ext cx="6621738"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p:sp>
        <p:nvSpPr>
          <p:cNvPr id="20" name="TextBox 19"/>
          <p:cNvSpPr txBox="1"/>
          <p:nvPr/>
        </p:nvSpPr>
        <p:spPr>
          <a:xfrm>
            <a:off x="2446783" y="2884993"/>
            <a:ext cx="1889949" cy="419851"/>
          </a:xfrm>
          <a:prstGeom prst="rect">
            <a:avLst/>
          </a:prstGeom>
        </p:spPr>
        <p:txBody>
          <a:bodyPr vert="horz" wrap="none" lIns="91440" tIns="45720" rIns="91440" bIns="45720" rtlCol="0">
            <a:normAutofit/>
          </a:bodyPr>
          <a:lstStyle/>
          <a:p>
            <a:r>
              <a:rPr lang="en-US" sz="2000" i="1" dirty="0" err="1"/>
              <a:t>i</a:t>
            </a:r>
            <a:r>
              <a:rPr lang="en-US" sz="2000" baseline="-25000" dirty="0"/>
              <a:t>(g)</a:t>
            </a:r>
            <a:r>
              <a:rPr lang="en-US" sz="2000" dirty="0"/>
              <a:t>  +  1:1 </a:t>
            </a:r>
            <a:r>
              <a:rPr lang="en-US" sz="2000" dirty="0">
                <a:latin typeface="Cambria Math"/>
                <a:cs typeface="Cambria Math"/>
              </a:rPr>
              <a:t>⇌</a:t>
            </a:r>
            <a:r>
              <a:rPr lang="pt-BR" sz="2000" dirty="0">
                <a:cs typeface="Arial" charset="0"/>
              </a:rPr>
              <a:t> 1:</a:t>
            </a:r>
            <a:r>
              <a:rPr lang="pt-BR" sz="2000" i="1" dirty="0">
                <a:cs typeface="Arial" charset="0"/>
              </a:rPr>
              <a:t>i</a:t>
            </a:r>
            <a:r>
              <a:rPr lang="pt-BR" sz="2000" dirty="0">
                <a:cs typeface="Arial" charset="0"/>
              </a:rPr>
              <a:t>:1</a:t>
            </a:r>
            <a:endParaRPr lang="en-US" sz="2000" dirty="0"/>
          </a:p>
        </p:txBody>
      </p:sp>
      <p:sp>
        <p:nvSpPr>
          <p:cNvPr id="22" name="Text Box 7"/>
          <p:cNvSpPr txBox="1">
            <a:spLocks noChangeArrowheads="1"/>
          </p:cNvSpPr>
          <p:nvPr/>
        </p:nvSpPr>
        <p:spPr bwMode="auto">
          <a:xfrm>
            <a:off x="2007093" y="2304010"/>
            <a:ext cx="2710502"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pt-BR" sz="1600" b="1" dirty="0">
                <a:latin typeface="+mn-lt"/>
              </a:rPr>
              <a:t>Absorção de </a:t>
            </a:r>
            <a:r>
              <a:rPr lang="pt-BR" sz="1600" b="1" i="1" dirty="0" err="1">
                <a:latin typeface="+mn-lt"/>
              </a:rPr>
              <a:t>i</a:t>
            </a:r>
            <a:r>
              <a:rPr lang="pt-BR" sz="1600" b="1" dirty="0">
                <a:latin typeface="+mn-lt"/>
              </a:rPr>
              <a:t> da fase gasosa por um líquido:</a:t>
            </a:r>
            <a:endParaRPr lang="pt-BR" sz="1600" dirty="0">
              <a:latin typeface="+mn-lt"/>
              <a:cs typeface="Arial" charset="0"/>
            </a:endParaRPr>
          </a:p>
        </p:txBody>
      </p:sp>
      <p:sp>
        <p:nvSpPr>
          <p:cNvPr id="23" name="Text Box 6"/>
          <p:cNvSpPr txBox="1">
            <a:spLocks noChangeArrowheads="1"/>
          </p:cNvSpPr>
          <p:nvPr/>
        </p:nvSpPr>
        <p:spPr bwMode="auto">
          <a:xfrm>
            <a:off x="5527644" y="2338433"/>
            <a:ext cx="3446365"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pt-BR" sz="1600" b="1" dirty="0">
                <a:latin typeface="+mn-lt"/>
              </a:rPr>
              <a:t>Adsorção de </a:t>
            </a:r>
            <a:r>
              <a:rPr lang="pt-BR" sz="1600" b="1" dirty="0" err="1">
                <a:latin typeface="+mn-lt"/>
              </a:rPr>
              <a:t>i</a:t>
            </a:r>
            <a:r>
              <a:rPr lang="pt-BR" sz="1600" b="1" dirty="0">
                <a:latin typeface="+mn-lt"/>
              </a:rPr>
              <a:t> da fase gasosa na interface ar-sólido:</a:t>
            </a:r>
            <a:endParaRPr lang="pt-BR" sz="1600" dirty="0">
              <a:latin typeface="+mn-lt"/>
              <a:cs typeface="Arial" charset="0"/>
            </a:endParaRPr>
          </a:p>
        </p:txBody>
      </p:sp>
      <p:sp>
        <p:nvSpPr>
          <p:cNvPr id="24" name="TextBox 23"/>
          <p:cNvSpPr txBox="1"/>
          <p:nvPr/>
        </p:nvSpPr>
        <p:spPr>
          <a:xfrm>
            <a:off x="6152412" y="2884992"/>
            <a:ext cx="1994100" cy="475452"/>
          </a:xfrm>
          <a:prstGeom prst="rect">
            <a:avLst/>
          </a:prstGeom>
          <a:solidFill>
            <a:schemeClr val="accent4">
              <a:lumMod val="75000"/>
              <a:alpha val="20000"/>
            </a:schemeClr>
          </a:solidFill>
        </p:spPr>
        <p:txBody>
          <a:bodyPr vert="horz" wrap="none" lIns="91440" tIns="45720" rIns="91440" bIns="45720" rtlCol="0" anchor="ctr" anchorCtr="1">
            <a:normAutofit fontScale="92500" lnSpcReduction="20000"/>
          </a:bodyPr>
          <a:lstStyle/>
          <a:p>
            <a:pPr algn="ctr"/>
            <a:endParaRPr lang="pt-BR" sz="3200" b="1" dirty="0">
              <a:cs typeface="Arial" pitchFamily="34" charset="0"/>
            </a:endParaRPr>
          </a:p>
        </p:txBody>
      </p:sp>
      <p:sp>
        <p:nvSpPr>
          <p:cNvPr id="33" name="TextBox 32"/>
          <p:cNvSpPr txBox="1"/>
          <p:nvPr/>
        </p:nvSpPr>
        <p:spPr>
          <a:xfrm>
            <a:off x="6167451" y="2923210"/>
            <a:ext cx="1889949" cy="419851"/>
          </a:xfrm>
          <a:prstGeom prst="rect">
            <a:avLst/>
          </a:prstGeom>
        </p:spPr>
        <p:txBody>
          <a:bodyPr vert="horz" wrap="none" lIns="91440" tIns="45720" rIns="91440" bIns="45720" rtlCol="0">
            <a:normAutofit/>
          </a:bodyPr>
          <a:lstStyle/>
          <a:p>
            <a:r>
              <a:rPr lang="en-US" sz="2000" i="1" dirty="0" err="1"/>
              <a:t>i</a:t>
            </a:r>
            <a:r>
              <a:rPr lang="en-US" sz="2000" baseline="-25000" dirty="0"/>
              <a:t>(g)</a:t>
            </a:r>
            <a:r>
              <a:rPr lang="en-US" sz="2000" dirty="0"/>
              <a:t>  +  1:2 </a:t>
            </a:r>
            <a:r>
              <a:rPr lang="en-US" sz="2000" dirty="0">
                <a:latin typeface="Cambria Math"/>
                <a:cs typeface="Cambria Math"/>
              </a:rPr>
              <a:t>⇌</a:t>
            </a:r>
            <a:r>
              <a:rPr lang="pt-BR" sz="2000" dirty="0">
                <a:cs typeface="Arial" charset="0"/>
              </a:rPr>
              <a:t> 1:</a:t>
            </a:r>
            <a:r>
              <a:rPr lang="pt-BR" sz="2000" i="1" dirty="0">
                <a:cs typeface="Arial" charset="0"/>
              </a:rPr>
              <a:t>i</a:t>
            </a:r>
            <a:r>
              <a:rPr lang="pt-BR" sz="2000" dirty="0">
                <a:cs typeface="Arial" charset="0"/>
              </a:rPr>
              <a:t>:2</a:t>
            </a:r>
            <a:endParaRPr lang="en-US" sz="2000" dirty="0"/>
          </a:p>
        </p:txBody>
      </p:sp>
    </p:spTree>
    <p:extLst>
      <p:ext uri="{BB962C8B-B14F-4D97-AF65-F5344CB8AC3E}">
        <p14:creationId xmlns:p14="http://schemas.microsoft.com/office/powerpoint/2010/main" val="104107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9" grpId="0"/>
      <p:bldP spid="3" grpId="0"/>
      <p:bldP spid="16" grpId="0"/>
      <p:bldP spid="23" grpId="0"/>
      <p:bldP spid="24" grpId="0" animBg="1"/>
      <p:bldP spid="33"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38" name="Picture 2" descr="Processes acting upon oil spilled at sea.">
            <a:extLst>
              <a:ext uri="{FF2B5EF4-FFF2-40B4-BE49-F238E27FC236}">
                <a16:creationId xmlns:a16="http://schemas.microsoft.com/office/drawing/2014/main" id="{9346D962-1A49-492F-BCFF-670FC2B013D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56718" y="643467"/>
            <a:ext cx="10078564"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02BCF791-2065-4E58-B6D0-33EB25E37E1D}"/>
              </a:ext>
            </a:extLst>
          </p:cNvPr>
          <p:cNvSpPr/>
          <p:nvPr/>
        </p:nvSpPr>
        <p:spPr>
          <a:xfrm>
            <a:off x="1712360" y="6054774"/>
            <a:ext cx="10185114" cy="369332"/>
          </a:xfrm>
          <a:prstGeom prst="rect">
            <a:avLst/>
          </a:prstGeom>
        </p:spPr>
        <p:txBody>
          <a:bodyPr wrap="square">
            <a:spAutoFit/>
          </a:bodyPr>
          <a:lstStyle/>
          <a:p>
            <a:r>
              <a:rPr lang="pt-BR" dirty="0">
                <a:hlinkClick r:id="rId3"/>
              </a:rPr>
              <a:t>http://martrans.org/eu-mop/library/ITOPF%20-%20Fate%20of%20Spilled%20Oil.htm</a:t>
            </a:r>
            <a:endParaRPr lang="pt-BR" dirty="0"/>
          </a:p>
        </p:txBody>
      </p:sp>
    </p:spTree>
    <p:extLst>
      <p:ext uri="{BB962C8B-B14F-4D97-AF65-F5344CB8AC3E}">
        <p14:creationId xmlns:p14="http://schemas.microsoft.com/office/powerpoint/2010/main" val="229672063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069AFA65-9B8B-47E7-A176-032E9DED48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30" y="490752"/>
            <a:ext cx="5412341" cy="40863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a 1">
            <a:extLst>
              <a:ext uri="{FF2B5EF4-FFF2-40B4-BE49-F238E27FC236}">
                <a16:creationId xmlns:a16="http://schemas.microsoft.com/office/drawing/2014/main" id="{FAC99C4C-2C44-4F6E-A04D-1E39054FD633}"/>
              </a:ext>
            </a:extLst>
          </p:cNvPr>
          <p:cNvGraphicFramePr>
            <a:graphicFrameLocks noGrp="1"/>
          </p:cNvGraphicFramePr>
          <p:nvPr>
            <p:extLst>
              <p:ext uri="{D42A27DB-BD31-4B8C-83A1-F6EECF244321}">
                <p14:modId xmlns:p14="http://schemas.microsoft.com/office/powerpoint/2010/main" val="2376350420"/>
              </p:ext>
            </p:extLst>
          </p:nvPr>
        </p:nvGraphicFramePr>
        <p:xfrm>
          <a:off x="5887093" y="1051560"/>
          <a:ext cx="6304907" cy="2377440"/>
        </p:xfrm>
        <a:graphic>
          <a:graphicData uri="http://schemas.openxmlformats.org/drawingml/2006/table">
            <a:tbl>
              <a:tblPr/>
              <a:tblGrid>
                <a:gridCol w="1050818">
                  <a:extLst>
                    <a:ext uri="{9D8B030D-6E8A-4147-A177-3AD203B41FA5}">
                      <a16:colId xmlns:a16="http://schemas.microsoft.com/office/drawing/2014/main" val="1006962587"/>
                    </a:ext>
                  </a:extLst>
                </a:gridCol>
                <a:gridCol w="2101635">
                  <a:extLst>
                    <a:ext uri="{9D8B030D-6E8A-4147-A177-3AD203B41FA5}">
                      <a16:colId xmlns:a16="http://schemas.microsoft.com/office/drawing/2014/main" val="280205319"/>
                    </a:ext>
                  </a:extLst>
                </a:gridCol>
                <a:gridCol w="3152454">
                  <a:extLst>
                    <a:ext uri="{9D8B030D-6E8A-4147-A177-3AD203B41FA5}">
                      <a16:colId xmlns:a16="http://schemas.microsoft.com/office/drawing/2014/main" val="2485220185"/>
                    </a:ext>
                  </a:extLst>
                </a:gridCol>
              </a:tblGrid>
              <a:tr h="0">
                <a:tc>
                  <a:txBody>
                    <a:bodyPr/>
                    <a:lstStyle/>
                    <a:p>
                      <a:pPr algn="l"/>
                      <a:r>
                        <a:rPr lang="pt-BR">
                          <a:latin typeface="Arial, Helvetica, sans-serif"/>
                        </a:rPr>
                        <a:t>Group</a:t>
                      </a:r>
                      <a:endParaRPr lang="pt-BR"/>
                    </a:p>
                  </a:txBody>
                  <a:tcPr anchor="ctr">
                    <a:lnL>
                      <a:noFill/>
                    </a:lnL>
                    <a:lnR>
                      <a:noFill/>
                    </a:lnR>
                    <a:lnT>
                      <a:noFill/>
                    </a:lnT>
                    <a:lnB>
                      <a:noFill/>
                    </a:lnB>
                    <a:solidFill>
                      <a:srgbClr val="FFFFFF"/>
                    </a:solidFill>
                  </a:tcPr>
                </a:tc>
                <a:tc>
                  <a:txBody>
                    <a:bodyPr/>
                    <a:lstStyle/>
                    <a:p>
                      <a:pPr algn="l"/>
                      <a:r>
                        <a:rPr lang="pt-BR">
                          <a:latin typeface="Arial, Helvetica, sans-serif"/>
                        </a:rPr>
                        <a:t>Density</a:t>
                      </a:r>
                      <a:endParaRPr lang="pt-BR"/>
                    </a:p>
                  </a:txBody>
                  <a:tcPr anchor="ctr">
                    <a:lnL>
                      <a:noFill/>
                    </a:lnL>
                    <a:lnR>
                      <a:noFill/>
                    </a:lnR>
                    <a:lnT>
                      <a:noFill/>
                    </a:lnT>
                    <a:lnB>
                      <a:noFill/>
                    </a:lnB>
                    <a:solidFill>
                      <a:srgbClr val="FFFFFF"/>
                    </a:solidFill>
                  </a:tcPr>
                </a:tc>
                <a:tc>
                  <a:txBody>
                    <a:bodyPr/>
                    <a:lstStyle/>
                    <a:p>
                      <a:pPr algn="l"/>
                      <a:r>
                        <a:rPr lang="pt-BR">
                          <a:latin typeface="Arial, Helvetica, sans-serif"/>
                        </a:rPr>
                        <a:t>Examples</a:t>
                      </a:r>
                      <a:endParaRPr lang="pt-BR"/>
                    </a:p>
                  </a:txBody>
                  <a:tcPr anchor="ctr">
                    <a:lnL>
                      <a:noFill/>
                    </a:lnL>
                    <a:lnR>
                      <a:noFill/>
                    </a:lnR>
                    <a:lnT>
                      <a:noFill/>
                    </a:lnT>
                    <a:lnB>
                      <a:noFill/>
                    </a:lnB>
                    <a:solidFill>
                      <a:srgbClr val="FFFFFF"/>
                    </a:solidFill>
                  </a:tcPr>
                </a:tc>
                <a:extLst>
                  <a:ext uri="{0D108BD9-81ED-4DB2-BD59-A6C34878D82A}">
                    <a16:rowId xmlns:a16="http://schemas.microsoft.com/office/drawing/2014/main" val="1207695861"/>
                  </a:ext>
                </a:extLst>
              </a:tr>
              <a:tr h="0">
                <a:tc>
                  <a:txBody>
                    <a:bodyPr/>
                    <a:lstStyle/>
                    <a:p>
                      <a:pPr algn="l"/>
                      <a:r>
                        <a:rPr lang="pt-BR">
                          <a:latin typeface="Arial, Helvetica, sans-serif"/>
                        </a:rPr>
                        <a:t>Group I</a:t>
                      </a:r>
                      <a:endParaRPr lang="pt-BR"/>
                    </a:p>
                  </a:txBody>
                  <a:tcPr anchor="ctr">
                    <a:lnL>
                      <a:noFill/>
                    </a:lnL>
                    <a:lnR>
                      <a:noFill/>
                    </a:lnR>
                    <a:lnT>
                      <a:noFill/>
                    </a:lnT>
                    <a:lnB>
                      <a:noFill/>
                    </a:lnB>
                    <a:solidFill>
                      <a:srgbClr val="FFFFFF"/>
                    </a:solidFill>
                  </a:tcPr>
                </a:tc>
                <a:tc>
                  <a:txBody>
                    <a:bodyPr/>
                    <a:lstStyle/>
                    <a:p>
                      <a:pPr algn="l"/>
                      <a:r>
                        <a:rPr lang="pt-BR" dirty="0" err="1">
                          <a:latin typeface="Arial, Helvetica, sans-serif"/>
                        </a:rPr>
                        <a:t>less</a:t>
                      </a:r>
                      <a:r>
                        <a:rPr lang="pt-BR" dirty="0">
                          <a:latin typeface="Arial, Helvetica, sans-serif"/>
                        </a:rPr>
                        <a:t> </a:t>
                      </a:r>
                      <a:r>
                        <a:rPr lang="pt-BR" dirty="0" err="1">
                          <a:latin typeface="Arial, Helvetica, sans-serif"/>
                        </a:rPr>
                        <a:t>than</a:t>
                      </a:r>
                      <a:r>
                        <a:rPr lang="pt-BR" dirty="0">
                          <a:latin typeface="Arial, Helvetica, sans-serif"/>
                        </a:rPr>
                        <a:t> 0.8</a:t>
                      </a:r>
                      <a:endParaRPr lang="pt-BR" dirty="0"/>
                    </a:p>
                  </a:txBody>
                  <a:tcPr anchor="ctr">
                    <a:lnL>
                      <a:noFill/>
                    </a:lnL>
                    <a:lnR>
                      <a:noFill/>
                    </a:lnR>
                    <a:lnT>
                      <a:noFill/>
                    </a:lnT>
                    <a:lnB>
                      <a:noFill/>
                    </a:lnB>
                    <a:solidFill>
                      <a:srgbClr val="FFFFFF"/>
                    </a:solidFill>
                  </a:tcPr>
                </a:tc>
                <a:tc>
                  <a:txBody>
                    <a:bodyPr/>
                    <a:lstStyle/>
                    <a:p>
                      <a:pPr algn="l"/>
                      <a:r>
                        <a:rPr lang="pt-BR">
                          <a:latin typeface="Arial, Helvetica, sans-serif"/>
                        </a:rPr>
                        <a:t>Gasoline, Kerosene</a:t>
                      </a:r>
                      <a:endParaRPr lang="pt-BR"/>
                    </a:p>
                  </a:txBody>
                  <a:tcPr anchor="ctr">
                    <a:lnL>
                      <a:noFill/>
                    </a:lnL>
                    <a:lnR>
                      <a:noFill/>
                    </a:lnR>
                    <a:lnT>
                      <a:noFill/>
                    </a:lnT>
                    <a:lnB>
                      <a:noFill/>
                    </a:lnB>
                    <a:solidFill>
                      <a:srgbClr val="FFFFFF"/>
                    </a:solidFill>
                  </a:tcPr>
                </a:tc>
                <a:extLst>
                  <a:ext uri="{0D108BD9-81ED-4DB2-BD59-A6C34878D82A}">
                    <a16:rowId xmlns:a16="http://schemas.microsoft.com/office/drawing/2014/main" val="3143944477"/>
                  </a:ext>
                </a:extLst>
              </a:tr>
              <a:tr h="0">
                <a:tc>
                  <a:txBody>
                    <a:bodyPr/>
                    <a:lstStyle/>
                    <a:p>
                      <a:pPr algn="l"/>
                      <a:r>
                        <a:rPr lang="pt-BR">
                          <a:latin typeface="Arial, Helvetica, sans-serif"/>
                        </a:rPr>
                        <a:t>Group II</a:t>
                      </a:r>
                      <a:endParaRPr lang="pt-BR"/>
                    </a:p>
                  </a:txBody>
                  <a:tcPr anchor="ctr">
                    <a:lnL>
                      <a:noFill/>
                    </a:lnL>
                    <a:lnR>
                      <a:noFill/>
                    </a:lnR>
                    <a:lnT>
                      <a:noFill/>
                    </a:lnT>
                    <a:lnB>
                      <a:noFill/>
                    </a:lnB>
                    <a:solidFill>
                      <a:srgbClr val="FFFFFF"/>
                    </a:solidFill>
                  </a:tcPr>
                </a:tc>
                <a:tc>
                  <a:txBody>
                    <a:bodyPr/>
                    <a:lstStyle/>
                    <a:p>
                      <a:pPr algn="l"/>
                      <a:r>
                        <a:rPr lang="pt-BR">
                          <a:latin typeface="Arial, Helvetica, sans-serif"/>
                        </a:rPr>
                        <a:t>0.8 - 0.85</a:t>
                      </a:r>
                      <a:endParaRPr lang="pt-BR"/>
                    </a:p>
                  </a:txBody>
                  <a:tcPr anchor="ctr">
                    <a:lnL>
                      <a:noFill/>
                    </a:lnL>
                    <a:lnR>
                      <a:noFill/>
                    </a:lnR>
                    <a:lnT>
                      <a:noFill/>
                    </a:lnT>
                    <a:lnB>
                      <a:noFill/>
                    </a:lnB>
                    <a:solidFill>
                      <a:srgbClr val="FFFFFF"/>
                    </a:solidFill>
                  </a:tcPr>
                </a:tc>
                <a:tc>
                  <a:txBody>
                    <a:bodyPr/>
                    <a:lstStyle/>
                    <a:p>
                      <a:pPr algn="l"/>
                      <a:r>
                        <a:rPr lang="pt-BR">
                          <a:latin typeface="Arial, Helvetica, sans-serif"/>
                        </a:rPr>
                        <a:t>Gas Oil, Abu Dhabi Crude</a:t>
                      </a:r>
                      <a:endParaRPr lang="pt-BR"/>
                    </a:p>
                  </a:txBody>
                  <a:tcPr anchor="ctr">
                    <a:lnL>
                      <a:noFill/>
                    </a:lnL>
                    <a:lnR>
                      <a:noFill/>
                    </a:lnR>
                    <a:lnT>
                      <a:noFill/>
                    </a:lnT>
                    <a:lnB>
                      <a:noFill/>
                    </a:lnB>
                    <a:solidFill>
                      <a:srgbClr val="FFFFFF"/>
                    </a:solidFill>
                  </a:tcPr>
                </a:tc>
                <a:extLst>
                  <a:ext uri="{0D108BD9-81ED-4DB2-BD59-A6C34878D82A}">
                    <a16:rowId xmlns:a16="http://schemas.microsoft.com/office/drawing/2014/main" val="796728487"/>
                  </a:ext>
                </a:extLst>
              </a:tr>
              <a:tr h="0">
                <a:tc>
                  <a:txBody>
                    <a:bodyPr/>
                    <a:lstStyle/>
                    <a:p>
                      <a:pPr algn="l"/>
                      <a:r>
                        <a:rPr lang="pt-BR">
                          <a:latin typeface="Arial, Helvetica, sans-serif"/>
                        </a:rPr>
                        <a:t>Group III</a:t>
                      </a:r>
                      <a:endParaRPr lang="pt-BR"/>
                    </a:p>
                  </a:txBody>
                  <a:tcPr anchor="ctr">
                    <a:lnL>
                      <a:noFill/>
                    </a:lnL>
                    <a:lnR>
                      <a:noFill/>
                    </a:lnR>
                    <a:lnT>
                      <a:noFill/>
                    </a:lnT>
                    <a:lnB>
                      <a:noFill/>
                    </a:lnB>
                    <a:solidFill>
                      <a:srgbClr val="FFFFFF"/>
                    </a:solidFill>
                  </a:tcPr>
                </a:tc>
                <a:tc>
                  <a:txBody>
                    <a:bodyPr/>
                    <a:lstStyle/>
                    <a:p>
                      <a:pPr algn="l"/>
                      <a:r>
                        <a:rPr lang="pt-BR" dirty="0">
                          <a:latin typeface="Arial, Helvetica, sans-serif"/>
                        </a:rPr>
                        <a:t>0.85-0.95</a:t>
                      </a:r>
                      <a:endParaRPr lang="pt-BR" dirty="0"/>
                    </a:p>
                  </a:txBody>
                  <a:tcPr anchor="ctr">
                    <a:lnL>
                      <a:noFill/>
                    </a:lnL>
                    <a:lnR>
                      <a:noFill/>
                    </a:lnR>
                    <a:lnT>
                      <a:noFill/>
                    </a:lnT>
                    <a:lnB>
                      <a:noFill/>
                    </a:lnB>
                    <a:solidFill>
                      <a:srgbClr val="FFFFFF"/>
                    </a:solidFill>
                  </a:tcPr>
                </a:tc>
                <a:tc>
                  <a:txBody>
                    <a:bodyPr/>
                    <a:lstStyle/>
                    <a:p>
                      <a:pPr algn="l"/>
                      <a:r>
                        <a:rPr lang="en-US" dirty="0">
                          <a:latin typeface="Arial, Helvetica, sans-serif"/>
                        </a:rPr>
                        <a:t>Arabian Light Crude, North Sea Crude Oils (e.g. Forties)</a:t>
                      </a:r>
                      <a:endParaRPr lang="en-US" dirty="0"/>
                    </a:p>
                  </a:txBody>
                  <a:tcPr anchor="ctr">
                    <a:lnL>
                      <a:noFill/>
                    </a:lnL>
                    <a:lnR>
                      <a:noFill/>
                    </a:lnR>
                    <a:lnT>
                      <a:noFill/>
                    </a:lnT>
                    <a:lnB>
                      <a:noFill/>
                    </a:lnB>
                    <a:solidFill>
                      <a:srgbClr val="FFFFFF"/>
                    </a:solidFill>
                  </a:tcPr>
                </a:tc>
                <a:extLst>
                  <a:ext uri="{0D108BD9-81ED-4DB2-BD59-A6C34878D82A}">
                    <a16:rowId xmlns:a16="http://schemas.microsoft.com/office/drawing/2014/main" val="360171988"/>
                  </a:ext>
                </a:extLst>
              </a:tr>
              <a:tr h="0">
                <a:tc>
                  <a:txBody>
                    <a:bodyPr/>
                    <a:lstStyle/>
                    <a:p>
                      <a:pPr algn="l"/>
                      <a:r>
                        <a:rPr lang="pt-BR">
                          <a:latin typeface="Arial, Helvetica, sans-serif"/>
                        </a:rPr>
                        <a:t>Group IV</a:t>
                      </a:r>
                      <a:endParaRPr lang="pt-BR"/>
                    </a:p>
                  </a:txBody>
                  <a:tcPr anchor="ctr">
                    <a:lnL>
                      <a:noFill/>
                    </a:lnL>
                    <a:lnR>
                      <a:noFill/>
                    </a:lnR>
                    <a:lnT>
                      <a:noFill/>
                    </a:lnT>
                    <a:lnB>
                      <a:noFill/>
                    </a:lnB>
                    <a:solidFill>
                      <a:srgbClr val="FFFFFF"/>
                    </a:solidFill>
                  </a:tcPr>
                </a:tc>
                <a:tc>
                  <a:txBody>
                    <a:bodyPr/>
                    <a:lstStyle/>
                    <a:p>
                      <a:pPr algn="l"/>
                      <a:r>
                        <a:rPr lang="pt-BR" dirty="0" err="1">
                          <a:latin typeface="Arial, Helvetica, sans-serif"/>
                        </a:rPr>
                        <a:t>greater</a:t>
                      </a:r>
                      <a:r>
                        <a:rPr lang="pt-BR" dirty="0">
                          <a:latin typeface="Arial, Helvetica, sans-serif"/>
                        </a:rPr>
                        <a:t> </a:t>
                      </a:r>
                      <a:r>
                        <a:rPr lang="pt-BR" dirty="0" err="1">
                          <a:latin typeface="Arial, Helvetica, sans-serif"/>
                        </a:rPr>
                        <a:t>than</a:t>
                      </a:r>
                      <a:r>
                        <a:rPr lang="pt-BR" dirty="0">
                          <a:latin typeface="Arial, Helvetica, sans-serif"/>
                        </a:rPr>
                        <a:t> 0.95</a:t>
                      </a:r>
                      <a:endParaRPr lang="pt-BR" dirty="0"/>
                    </a:p>
                  </a:txBody>
                  <a:tcPr anchor="ctr">
                    <a:lnL>
                      <a:noFill/>
                    </a:lnL>
                    <a:lnR>
                      <a:noFill/>
                    </a:lnR>
                    <a:lnT>
                      <a:noFill/>
                    </a:lnT>
                    <a:lnB>
                      <a:noFill/>
                    </a:lnB>
                    <a:solidFill>
                      <a:srgbClr val="FFFFFF"/>
                    </a:solidFill>
                  </a:tcPr>
                </a:tc>
                <a:tc>
                  <a:txBody>
                    <a:bodyPr/>
                    <a:lstStyle/>
                    <a:p>
                      <a:pPr algn="l"/>
                      <a:r>
                        <a:rPr lang="en-US" dirty="0">
                          <a:latin typeface="Arial, Helvetica, sans-serif"/>
                        </a:rPr>
                        <a:t>Heavy Fuel Oil, Venezuelan Crude Oils</a:t>
                      </a:r>
                      <a:endParaRPr lang="en-US" dirty="0"/>
                    </a:p>
                  </a:txBody>
                  <a:tcPr anchor="ctr">
                    <a:lnL>
                      <a:noFill/>
                    </a:lnL>
                    <a:lnR>
                      <a:noFill/>
                    </a:lnR>
                    <a:lnT>
                      <a:noFill/>
                    </a:lnT>
                    <a:lnB>
                      <a:noFill/>
                    </a:lnB>
                    <a:solidFill>
                      <a:srgbClr val="FFFFFF"/>
                    </a:solidFill>
                  </a:tcPr>
                </a:tc>
                <a:extLst>
                  <a:ext uri="{0D108BD9-81ED-4DB2-BD59-A6C34878D82A}">
                    <a16:rowId xmlns:a16="http://schemas.microsoft.com/office/drawing/2014/main" val="1732708486"/>
                  </a:ext>
                </a:extLst>
              </a:tr>
            </a:tbl>
          </a:graphicData>
        </a:graphic>
      </p:graphicFrame>
      <p:sp>
        <p:nvSpPr>
          <p:cNvPr id="3" name="Retângulo 2">
            <a:extLst>
              <a:ext uri="{FF2B5EF4-FFF2-40B4-BE49-F238E27FC236}">
                <a16:creationId xmlns:a16="http://schemas.microsoft.com/office/drawing/2014/main" id="{213B4179-D70C-4353-BD62-87B620DEC99F}"/>
              </a:ext>
            </a:extLst>
          </p:cNvPr>
          <p:cNvSpPr/>
          <p:nvPr/>
        </p:nvSpPr>
        <p:spPr>
          <a:xfrm>
            <a:off x="417816" y="4982388"/>
            <a:ext cx="5119955" cy="1477328"/>
          </a:xfrm>
          <a:prstGeom prst="rect">
            <a:avLst/>
          </a:prstGeom>
        </p:spPr>
        <p:txBody>
          <a:bodyPr wrap="square">
            <a:spAutoFit/>
          </a:bodyPr>
          <a:lstStyle/>
          <a:p>
            <a:r>
              <a:rPr lang="en-US" dirty="0">
                <a:solidFill>
                  <a:srgbClr val="000000"/>
                </a:solidFill>
                <a:latin typeface="Arial, Helvetica, sans-serif"/>
              </a:rPr>
              <a:t>Volume of oil and water-in-oil emulsion remaining on the sea surface is shown as a percentage of the original volume spilled.</a:t>
            </a:r>
            <a:endParaRPr lang="en-US" dirty="0">
              <a:solidFill>
                <a:srgbClr val="000000"/>
              </a:solidFill>
              <a:latin typeface="Times New Roman" panose="02020603050405020304" pitchFamily="18" charset="0"/>
            </a:endParaRPr>
          </a:p>
          <a:p>
            <a:br>
              <a:rPr lang="en-US" dirty="0"/>
            </a:br>
            <a:endParaRPr lang="pt-BR" dirty="0"/>
          </a:p>
        </p:txBody>
      </p:sp>
    </p:spTree>
    <p:extLst>
      <p:ext uri="{BB962C8B-B14F-4D97-AF65-F5344CB8AC3E}">
        <p14:creationId xmlns:p14="http://schemas.microsoft.com/office/powerpoint/2010/main" val="260535503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E7C793E4-3EF2-4403-9757-2E32910DFE25}"/>
              </a:ext>
            </a:extLst>
          </p:cNvPr>
          <p:cNvPicPr>
            <a:picLocks noChangeAspect="1"/>
          </p:cNvPicPr>
          <p:nvPr/>
        </p:nvPicPr>
        <p:blipFill rotWithShape="1">
          <a:blip r:embed="rId2"/>
          <a:srcRect l="24523" t="9888" r="28286" b="20899"/>
          <a:stretch/>
        </p:blipFill>
        <p:spPr>
          <a:xfrm>
            <a:off x="342472" y="256854"/>
            <a:ext cx="7917950" cy="6532309"/>
          </a:xfrm>
          <a:prstGeom prst="rect">
            <a:avLst/>
          </a:prstGeom>
        </p:spPr>
      </p:pic>
    </p:spTree>
    <p:extLst>
      <p:ext uri="{BB962C8B-B14F-4D97-AF65-F5344CB8AC3E}">
        <p14:creationId xmlns:p14="http://schemas.microsoft.com/office/powerpoint/2010/main" val="311917436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71B7E5C7-9784-4E9E-8C1E-31F7D299E9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027" y="334030"/>
            <a:ext cx="7880226" cy="4828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33316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8675645-6885-4D71-97D4-97AEB633457B}"/>
              </a:ext>
            </a:extLst>
          </p:cNvPr>
          <p:cNvSpPr/>
          <p:nvPr/>
        </p:nvSpPr>
        <p:spPr>
          <a:xfrm>
            <a:off x="417815" y="435361"/>
            <a:ext cx="6198742" cy="1754326"/>
          </a:xfrm>
          <a:prstGeom prst="rect">
            <a:avLst/>
          </a:prstGeom>
        </p:spPr>
        <p:txBody>
          <a:bodyPr wrap="square">
            <a:spAutoFit/>
          </a:bodyPr>
          <a:lstStyle/>
          <a:p>
            <a:r>
              <a:rPr lang="en-US" dirty="0">
                <a:solidFill>
                  <a:srgbClr val="2E2E2E"/>
                </a:solidFill>
                <a:latin typeface="NexusSerif"/>
              </a:rPr>
              <a:t>The 2010 </a:t>
            </a:r>
            <a:r>
              <a:rPr lang="en-US" i="1" dirty="0">
                <a:solidFill>
                  <a:srgbClr val="2E2E2E"/>
                </a:solidFill>
                <a:latin typeface="NexusSerif"/>
              </a:rPr>
              <a:t>Deepwater Horizon</a:t>
            </a:r>
            <a:r>
              <a:rPr lang="en-US" dirty="0">
                <a:solidFill>
                  <a:srgbClr val="2E2E2E"/>
                </a:solidFill>
                <a:latin typeface="NexusSerif"/>
              </a:rPr>
              <a:t> (</a:t>
            </a:r>
            <a:r>
              <a:rPr lang="en-US" i="1" dirty="0">
                <a:solidFill>
                  <a:srgbClr val="2E2E2E"/>
                </a:solidFill>
                <a:latin typeface="NexusSerif"/>
              </a:rPr>
              <a:t>DWH</a:t>
            </a:r>
            <a:r>
              <a:rPr lang="en-US" dirty="0">
                <a:solidFill>
                  <a:srgbClr val="2E2E2E"/>
                </a:solidFill>
                <a:latin typeface="NexusSerif"/>
              </a:rPr>
              <a:t>) oil spill represented the largest accidental marine spill in history, and resulted in the release of over </a:t>
            </a:r>
            <a:r>
              <a:rPr lang="en-US" dirty="0">
                <a:solidFill>
                  <a:srgbClr val="2E2E2E"/>
                </a:solidFill>
                <a:highlight>
                  <a:srgbClr val="FFFF00"/>
                </a:highlight>
                <a:latin typeface="NexusSerif"/>
              </a:rPr>
              <a:t>4.9 million barrels of oil over a five month </a:t>
            </a:r>
            <a:r>
              <a:rPr lang="en-US" dirty="0">
                <a:solidFill>
                  <a:srgbClr val="2E2E2E"/>
                </a:solidFill>
                <a:latin typeface="NexusSerif"/>
              </a:rPr>
              <a:t>period (</a:t>
            </a:r>
            <a:r>
              <a:rPr lang="en-US" dirty="0">
                <a:solidFill>
                  <a:srgbClr val="0C7DBB"/>
                </a:solidFill>
                <a:latin typeface="NexusSerif"/>
                <a:hlinkClick r:id="rId2"/>
              </a:rPr>
              <a:t>ABS Consulting Inc., 2016</a:t>
            </a:r>
            <a:r>
              <a:rPr lang="en-US" dirty="0">
                <a:solidFill>
                  <a:srgbClr val="2E2E2E"/>
                </a:solidFill>
                <a:latin typeface="NexusSerif"/>
              </a:rPr>
              <a:t>). This subsequently spurred an intense period of research exploring the effects of oil exposure on </a:t>
            </a:r>
            <a:r>
              <a:rPr lang="en-US" dirty="0">
                <a:solidFill>
                  <a:srgbClr val="0C7DBB"/>
                </a:solidFill>
                <a:latin typeface="NexusSerif"/>
                <a:hlinkClick r:id="rId3" tooltip="Learn more about Endemic Species from ScienceDirect's AI-generated Topic Pages"/>
              </a:rPr>
              <a:t>species endemic</a:t>
            </a:r>
            <a:r>
              <a:rPr lang="en-US" dirty="0">
                <a:solidFill>
                  <a:srgbClr val="2E2E2E"/>
                </a:solidFill>
                <a:latin typeface="NexusSerif"/>
              </a:rPr>
              <a:t> to the </a:t>
            </a:r>
            <a:r>
              <a:rPr lang="en-US" dirty="0">
                <a:solidFill>
                  <a:srgbClr val="0C7DBB"/>
                </a:solidFill>
                <a:latin typeface="NexusSerif"/>
                <a:hlinkClick r:id="rId4" tooltip="Learn more about Gulf of Mexico from ScienceDirect's AI-generated Topic Pages"/>
              </a:rPr>
              <a:t>Gulf of Mexico</a:t>
            </a:r>
            <a:r>
              <a:rPr lang="en-US" dirty="0">
                <a:solidFill>
                  <a:srgbClr val="2E2E2E"/>
                </a:solidFill>
                <a:latin typeface="NexusSerif"/>
              </a:rPr>
              <a:t>. </a:t>
            </a:r>
            <a:endParaRPr lang="pt-BR" dirty="0"/>
          </a:p>
        </p:txBody>
      </p:sp>
      <p:pic>
        <p:nvPicPr>
          <p:cNvPr id="40962" name="Picture 2" descr="Resultado de imagem para The 2010 Deepwater Horizon (DWH) oil spill">
            <a:extLst>
              <a:ext uri="{FF2B5EF4-FFF2-40B4-BE49-F238E27FC236}">
                <a16:creationId xmlns:a16="http://schemas.microsoft.com/office/drawing/2014/main" id="{AAC97D19-AE3D-4FAF-8E76-F91A44FD1F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0140" y="294744"/>
            <a:ext cx="3866080" cy="2577387"/>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Resultado de imagem para The 2010 Deepwater Horizon (DWH) oil spill">
            <a:extLst>
              <a:ext uri="{FF2B5EF4-FFF2-40B4-BE49-F238E27FC236}">
                <a16:creationId xmlns:a16="http://schemas.microsoft.com/office/drawing/2014/main" id="{FC2C9F68-21F2-430C-BB3A-D6A06DFFCE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815" y="2313024"/>
            <a:ext cx="5676900" cy="441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2530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509616F-9837-451F-8F5D-7A65581DAE04}"/>
              </a:ext>
            </a:extLst>
          </p:cNvPr>
          <p:cNvSpPr/>
          <p:nvPr/>
        </p:nvSpPr>
        <p:spPr>
          <a:xfrm>
            <a:off x="371583" y="1283180"/>
            <a:ext cx="11674868" cy="2031325"/>
          </a:xfrm>
          <a:prstGeom prst="rect">
            <a:avLst/>
          </a:prstGeom>
        </p:spPr>
        <p:txBody>
          <a:bodyPr wrap="square">
            <a:spAutoFit/>
          </a:bodyPr>
          <a:lstStyle/>
          <a:p>
            <a:r>
              <a:rPr lang="en-US" i="1" dirty="0">
                <a:solidFill>
                  <a:srgbClr val="2E2E2E"/>
                </a:solidFill>
                <a:latin typeface="NexusSerif"/>
              </a:rPr>
              <a:t>While oil is a complex mixture of compounds, the</a:t>
            </a:r>
            <a:r>
              <a:rPr lang="en-US" i="1" dirty="0">
                <a:solidFill>
                  <a:srgbClr val="2E2E2E"/>
                </a:solidFill>
                <a:highlight>
                  <a:srgbClr val="FFFF00"/>
                </a:highlight>
                <a:latin typeface="NexusSerif"/>
              </a:rPr>
              <a:t> </a:t>
            </a:r>
            <a:r>
              <a:rPr lang="en-US" i="1" dirty="0">
                <a:solidFill>
                  <a:srgbClr val="0C7DBB"/>
                </a:solidFill>
                <a:highlight>
                  <a:srgbClr val="FFFF00"/>
                </a:highlight>
                <a:latin typeface="NexusSerif"/>
                <a:hlinkClick r:id="rId2" tooltip="Learn more about Polycyclic Aromatic Hydrocarbon from ScienceDirect's AI-generated Topic Pages"/>
              </a:rPr>
              <a:t>polycyclic aromatic hydrocarbons</a:t>
            </a:r>
            <a:r>
              <a:rPr lang="en-US" i="1" dirty="0">
                <a:solidFill>
                  <a:srgbClr val="2E2E2E"/>
                </a:solidFill>
                <a:highlight>
                  <a:srgbClr val="FFFF00"/>
                </a:highlight>
                <a:latin typeface="NexusSerif"/>
              </a:rPr>
              <a:t> (PAHs) </a:t>
            </a:r>
            <a:r>
              <a:rPr lang="en-US" i="1" dirty="0">
                <a:solidFill>
                  <a:srgbClr val="2E2E2E"/>
                </a:solidFill>
                <a:latin typeface="NexusSerif"/>
              </a:rPr>
              <a:t>are the constituents driving oil toxicity in most organisms (</a:t>
            </a:r>
            <a:r>
              <a:rPr lang="en-US" i="1" dirty="0" err="1">
                <a:solidFill>
                  <a:srgbClr val="0C7DBB"/>
                </a:solidFill>
                <a:latin typeface="NexusSerif"/>
                <a:hlinkClick r:id="rId3"/>
              </a:rPr>
              <a:t>Carls</a:t>
            </a:r>
            <a:r>
              <a:rPr lang="en-US" i="1" dirty="0">
                <a:solidFill>
                  <a:srgbClr val="0C7DBB"/>
                </a:solidFill>
                <a:latin typeface="NexusSerif"/>
                <a:hlinkClick r:id="rId3"/>
              </a:rPr>
              <a:t> et al., 2008</a:t>
            </a:r>
            <a:r>
              <a:rPr lang="en-US" i="1" dirty="0">
                <a:solidFill>
                  <a:srgbClr val="2E2E2E"/>
                </a:solidFill>
                <a:latin typeface="NexusSerif"/>
              </a:rPr>
              <a:t>; </a:t>
            </a:r>
            <a:r>
              <a:rPr lang="en-US" i="1" dirty="0" err="1">
                <a:solidFill>
                  <a:srgbClr val="0C7DBB"/>
                </a:solidFill>
                <a:latin typeface="NexusSerif"/>
                <a:hlinkClick r:id="rId4"/>
              </a:rPr>
              <a:t>Incardona</a:t>
            </a:r>
            <a:r>
              <a:rPr lang="en-US" i="1" dirty="0">
                <a:solidFill>
                  <a:srgbClr val="0C7DBB"/>
                </a:solidFill>
                <a:latin typeface="NexusSerif"/>
                <a:hlinkClick r:id="rId4"/>
              </a:rPr>
              <a:t> et al., 2006</a:t>
            </a:r>
            <a:r>
              <a:rPr lang="en-US" i="1" dirty="0">
                <a:solidFill>
                  <a:srgbClr val="2E2E2E"/>
                </a:solidFill>
                <a:latin typeface="NexusSerif"/>
              </a:rPr>
              <a:t>). </a:t>
            </a:r>
            <a:r>
              <a:rPr lang="en-US" i="1" dirty="0">
                <a:solidFill>
                  <a:srgbClr val="0C7DBB"/>
                </a:solidFill>
                <a:latin typeface="NexusSerif"/>
                <a:hlinkClick r:id="rId2" tooltip="Learn more about Polycyclic Aromatic Hydrocarbon from ScienceDirect's AI-generated Topic Pages"/>
              </a:rPr>
              <a:t>PAHs</a:t>
            </a:r>
            <a:r>
              <a:rPr lang="en-US" i="1" dirty="0">
                <a:solidFill>
                  <a:srgbClr val="2E2E2E"/>
                </a:solidFill>
                <a:latin typeface="NexusSerif"/>
              </a:rPr>
              <a:t> are divided into subclasses based on the number of </a:t>
            </a:r>
            <a:r>
              <a:rPr lang="en-US" i="1" dirty="0">
                <a:solidFill>
                  <a:srgbClr val="0C7DBB"/>
                </a:solidFill>
                <a:latin typeface="NexusSerif"/>
                <a:hlinkClick r:id="rId5" tooltip="Learn more about Benzene from ScienceDirect's AI-generated Topic Pages"/>
              </a:rPr>
              <a:t>benzene</a:t>
            </a:r>
            <a:r>
              <a:rPr lang="en-US" i="1" dirty="0">
                <a:solidFill>
                  <a:srgbClr val="2E2E2E"/>
                </a:solidFill>
                <a:latin typeface="NexusSerif"/>
              </a:rPr>
              <a:t> rings, and may differ in their level of toxicity depending upon the respective modes of action.</a:t>
            </a:r>
          </a:p>
          <a:p>
            <a:endParaRPr lang="en-US" i="1" dirty="0">
              <a:solidFill>
                <a:srgbClr val="2E2E2E"/>
              </a:solidFill>
              <a:latin typeface="NexusSerif"/>
            </a:endParaRPr>
          </a:p>
          <a:p>
            <a:r>
              <a:rPr lang="en-US" i="1" dirty="0">
                <a:solidFill>
                  <a:srgbClr val="2E2E2E"/>
                </a:solidFill>
                <a:latin typeface="NexusSerif"/>
              </a:rPr>
              <a:t> For </a:t>
            </a:r>
            <a:r>
              <a:rPr lang="en-US" i="1" dirty="0">
                <a:solidFill>
                  <a:srgbClr val="0C7DBB"/>
                </a:solidFill>
                <a:latin typeface="NexusSerif"/>
                <a:hlinkClick r:id="rId6" tooltip="Learn more about Narcosis from ScienceDirect's AI-generated Topic Pages"/>
              </a:rPr>
              <a:t>narcosis</a:t>
            </a:r>
            <a:r>
              <a:rPr lang="en-US" i="1" dirty="0">
                <a:solidFill>
                  <a:srgbClr val="2E2E2E"/>
                </a:solidFill>
                <a:latin typeface="NexusSerif"/>
              </a:rPr>
              <a:t> driven endpoints, </a:t>
            </a:r>
            <a:r>
              <a:rPr lang="en-US" i="1" dirty="0">
                <a:solidFill>
                  <a:srgbClr val="2E2E2E"/>
                </a:solidFill>
                <a:highlight>
                  <a:srgbClr val="FFFF00"/>
                </a:highlight>
                <a:latin typeface="NexusSerif"/>
              </a:rPr>
              <a:t>the more soluble </a:t>
            </a:r>
            <a:r>
              <a:rPr lang="en-US" i="1" dirty="0">
                <a:solidFill>
                  <a:srgbClr val="0C7DBB"/>
                </a:solidFill>
                <a:highlight>
                  <a:srgbClr val="FFFF00"/>
                </a:highlight>
                <a:latin typeface="NexusSerif"/>
                <a:hlinkClick r:id="rId7" tooltip="Learn more about Low Molecular Weight from ScienceDirect's AI-generated Topic Pages"/>
              </a:rPr>
              <a:t>low molecular weight</a:t>
            </a:r>
            <a:r>
              <a:rPr lang="en-US" i="1" dirty="0">
                <a:solidFill>
                  <a:srgbClr val="2E2E2E"/>
                </a:solidFill>
                <a:highlight>
                  <a:srgbClr val="FFFF00"/>
                </a:highlight>
                <a:latin typeface="NexusSerif"/>
              </a:rPr>
              <a:t> PAHs play a greater role in defining toxicity</a:t>
            </a:r>
            <a:r>
              <a:rPr lang="en-US" i="1" dirty="0">
                <a:solidFill>
                  <a:srgbClr val="2E2E2E"/>
                </a:solidFill>
                <a:latin typeface="NexusSerif"/>
              </a:rPr>
              <a:t>, which has given rise to the target lipid model (</a:t>
            </a:r>
            <a:r>
              <a:rPr lang="en-US" i="1" dirty="0">
                <a:solidFill>
                  <a:srgbClr val="0C7DBB"/>
                </a:solidFill>
                <a:latin typeface="NexusSerif"/>
                <a:hlinkClick r:id="rId8"/>
              </a:rPr>
              <a:t>Di Toro et al., 2000</a:t>
            </a:r>
            <a:r>
              <a:rPr lang="en-US" i="1" dirty="0">
                <a:solidFill>
                  <a:srgbClr val="2E2E2E"/>
                </a:solidFill>
                <a:latin typeface="NexusSerif"/>
              </a:rPr>
              <a:t>; </a:t>
            </a:r>
            <a:r>
              <a:rPr lang="en-US" i="1" dirty="0">
                <a:solidFill>
                  <a:srgbClr val="0C7DBB"/>
                </a:solidFill>
                <a:latin typeface="NexusSerif"/>
                <a:hlinkClick r:id="rId9"/>
              </a:rPr>
              <a:t>Di Toro and </a:t>
            </a:r>
            <a:r>
              <a:rPr lang="en-US" i="1" dirty="0" err="1">
                <a:solidFill>
                  <a:srgbClr val="0C7DBB"/>
                </a:solidFill>
                <a:latin typeface="NexusSerif"/>
                <a:hlinkClick r:id="rId9"/>
              </a:rPr>
              <a:t>Mcgrath</a:t>
            </a:r>
            <a:r>
              <a:rPr lang="en-US" i="1" dirty="0">
                <a:solidFill>
                  <a:srgbClr val="0C7DBB"/>
                </a:solidFill>
                <a:latin typeface="NexusSerif"/>
                <a:hlinkClick r:id="rId9"/>
              </a:rPr>
              <a:t>, 2000</a:t>
            </a:r>
            <a:r>
              <a:rPr lang="en-US" i="1" dirty="0">
                <a:solidFill>
                  <a:srgbClr val="2E2E2E"/>
                </a:solidFill>
                <a:latin typeface="NexusSerif"/>
              </a:rPr>
              <a:t>; </a:t>
            </a:r>
            <a:r>
              <a:rPr lang="en-US" i="1" dirty="0" err="1">
                <a:solidFill>
                  <a:srgbClr val="0C7DBB"/>
                </a:solidFill>
                <a:latin typeface="NexusSerif"/>
                <a:hlinkClick r:id="rId10"/>
              </a:rPr>
              <a:t>Kipka</a:t>
            </a:r>
            <a:r>
              <a:rPr lang="en-US" i="1" dirty="0">
                <a:solidFill>
                  <a:srgbClr val="0C7DBB"/>
                </a:solidFill>
                <a:latin typeface="NexusSerif"/>
                <a:hlinkClick r:id="rId10"/>
              </a:rPr>
              <a:t> and Di Toro, 2009</a:t>
            </a:r>
            <a:r>
              <a:rPr lang="en-US" i="1" dirty="0">
                <a:solidFill>
                  <a:srgbClr val="2E2E2E"/>
                </a:solidFill>
                <a:latin typeface="NexusSerif"/>
              </a:rPr>
              <a:t>) and toxic unit approach</a:t>
            </a:r>
            <a:endParaRPr lang="pt-BR" i="1" dirty="0"/>
          </a:p>
        </p:txBody>
      </p:sp>
      <p:sp>
        <p:nvSpPr>
          <p:cNvPr id="3" name="Retângulo 2">
            <a:extLst>
              <a:ext uri="{FF2B5EF4-FFF2-40B4-BE49-F238E27FC236}">
                <a16:creationId xmlns:a16="http://schemas.microsoft.com/office/drawing/2014/main" id="{750710AB-C4BD-434B-8ED3-5C4E24A32383}"/>
              </a:ext>
            </a:extLst>
          </p:cNvPr>
          <p:cNvSpPr/>
          <p:nvPr/>
        </p:nvSpPr>
        <p:spPr>
          <a:xfrm>
            <a:off x="371583" y="3666786"/>
            <a:ext cx="11243353" cy="923330"/>
          </a:xfrm>
          <a:prstGeom prst="rect">
            <a:avLst/>
          </a:prstGeom>
        </p:spPr>
        <p:txBody>
          <a:bodyPr wrap="square">
            <a:spAutoFit/>
          </a:bodyPr>
          <a:lstStyle/>
          <a:p>
            <a:r>
              <a:rPr lang="en-US" i="1" dirty="0"/>
              <a:t>In older life stages, </a:t>
            </a:r>
            <a:r>
              <a:rPr lang="en-US" i="1" dirty="0">
                <a:highlight>
                  <a:srgbClr val="FFFF00"/>
                </a:highlight>
              </a:rPr>
              <a:t>cardiac injury occurs because PAHs prolong action </a:t>
            </a:r>
            <a:r>
              <a:rPr lang="en-US" i="1" dirty="0"/>
              <a:t>potentials by blocking the delayed rectifier potassium current and inhibiting calcium cycling in cardiomyocytes, which ultimately impairs excitation-contraction coupling in the heart</a:t>
            </a:r>
            <a:endParaRPr lang="pt-BR" i="1" dirty="0"/>
          </a:p>
        </p:txBody>
      </p:sp>
    </p:spTree>
    <p:extLst>
      <p:ext uri="{BB962C8B-B14F-4D97-AF65-F5344CB8AC3E}">
        <p14:creationId xmlns:p14="http://schemas.microsoft.com/office/powerpoint/2010/main" val="325129460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2B0D14C1-8EFC-4EC6-A6C1-7DEDC98DE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7" y="256853"/>
            <a:ext cx="5234223" cy="5871681"/>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6E965BD8-ECC9-4F6C-94C5-181251F4B35A}"/>
              </a:ext>
            </a:extLst>
          </p:cNvPr>
          <p:cNvSpPr/>
          <p:nvPr/>
        </p:nvSpPr>
        <p:spPr>
          <a:xfrm>
            <a:off x="5667910" y="1237955"/>
            <a:ext cx="6096000" cy="4247317"/>
          </a:xfrm>
          <a:prstGeom prst="rect">
            <a:avLst/>
          </a:prstGeom>
        </p:spPr>
        <p:txBody>
          <a:bodyPr>
            <a:spAutoFit/>
          </a:bodyPr>
          <a:lstStyle/>
          <a:p>
            <a:pPr algn="just"/>
            <a:r>
              <a:rPr lang="en-US" dirty="0"/>
              <a:t>Fig. 1. A diagrammatic representation of an adverse outcome pathway incorporating the effects of oil on environmental tolerance. Gray boxes denote common environmental stressors. Boxes and lines that are dotted represent pathways with only indirect support requiring further validation.</a:t>
            </a:r>
          </a:p>
          <a:p>
            <a:pPr algn="just"/>
            <a:endParaRPr lang="en-US" dirty="0"/>
          </a:p>
          <a:p>
            <a:pPr algn="just"/>
            <a:r>
              <a:rPr lang="en-US" dirty="0"/>
              <a:t>Unknown boxes represent current knowledge gaps pertaining to the oil constituents and cellular ligands pertaining to kidney and intestinal impairments. </a:t>
            </a:r>
          </a:p>
          <a:p>
            <a:pPr algn="just"/>
            <a:endParaRPr lang="en-US" dirty="0"/>
          </a:p>
          <a:p>
            <a:pPr algn="just"/>
            <a:r>
              <a:rPr lang="en-US" dirty="0"/>
              <a:t>Acronyms defined: </a:t>
            </a:r>
            <a:r>
              <a:rPr lang="en-US" u="sng" dirty="0"/>
              <a:t>3 Ring and 4 Ring </a:t>
            </a:r>
            <a:r>
              <a:rPr lang="en-US" dirty="0"/>
              <a:t>- Subclass of PAHs with that number of benzene rings, </a:t>
            </a:r>
            <a:r>
              <a:rPr lang="en-US" dirty="0" err="1"/>
              <a:t>AhR</a:t>
            </a:r>
            <a:r>
              <a:rPr lang="en-US" dirty="0"/>
              <a:t> - Aryl hydrocarbon Receptor, HPI - hypothalamus-pituitary-</a:t>
            </a:r>
            <a:r>
              <a:rPr lang="en-US" dirty="0" err="1"/>
              <a:t>interrenal</a:t>
            </a:r>
            <a:r>
              <a:rPr lang="en-US" dirty="0"/>
              <a:t>, </a:t>
            </a:r>
            <a:r>
              <a:rPr lang="en-US" dirty="0" err="1"/>
              <a:t>CTmax</a:t>
            </a:r>
            <a:r>
              <a:rPr lang="en-US" dirty="0"/>
              <a:t> – critical thermal maximum, </a:t>
            </a:r>
            <a:r>
              <a:rPr lang="en-US" dirty="0" err="1"/>
              <a:t>Pcrit</a:t>
            </a:r>
            <a:r>
              <a:rPr lang="en-US" dirty="0"/>
              <a:t> – critical oxygen tension, TLOE – time to loss of equilibrium.</a:t>
            </a:r>
            <a:endParaRPr lang="pt-BR" dirty="0"/>
          </a:p>
        </p:txBody>
      </p:sp>
    </p:spTree>
    <p:extLst>
      <p:ext uri="{BB962C8B-B14F-4D97-AF65-F5344CB8AC3E}">
        <p14:creationId xmlns:p14="http://schemas.microsoft.com/office/powerpoint/2010/main" val="145440737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A20A73F2-E709-4D6B-85AA-6BB5348C0960}"/>
              </a:ext>
            </a:extLst>
          </p:cNvPr>
          <p:cNvPicPr>
            <a:picLocks noChangeAspect="1"/>
          </p:cNvPicPr>
          <p:nvPr/>
        </p:nvPicPr>
        <p:blipFill rotWithShape="1">
          <a:blip r:embed="rId2"/>
          <a:srcRect l="5056" t="45993" r="31320" b="13558"/>
          <a:stretch/>
        </p:blipFill>
        <p:spPr>
          <a:xfrm>
            <a:off x="123290" y="873303"/>
            <a:ext cx="11376918" cy="4068567"/>
          </a:xfrm>
          <a:prstGeom prst="rect">
            <a:avLst/>
          </a:prstGeom>
        </p:spPr>
      </p:pic>
      <p:sp>
        <p:nvSpPr>
          <p:cNvPr id="3" name="Retângulo 2">
            <a:extLst>
              <a:ext uri="{FF2B5EF4-FFF2-40B4-BE49-F238E27FC236}">
                <a16:creationId xmlns:a16="http://schemas.microsoft.com/office/drawing/2014/main" id="{0BFC3219-B31F-4DFF-BB41-63F2F387ECF7}"/>
              </a:ext>
            </a:extLst>
          </p:cNvPr>
          <p:cNvSpPr/>
          <p:nvPr/>
        </p:nvSpPr>
        <p:spPr>
          <a:xfrm>
            <a:off x="9390580" y="1202077"/>
            <a:ext cx="1808252" cy="1746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Retângulo 3">
            <a:extLst>
              <a:ext uri="{FF2B5EF4-FFF2-40B4-BE49-F238E27FC236}">
                <a16:creationId xmlns:a16="http://schemas.microsoft.com/office/drawing/2014/main" id="{A2B3A7FF-1A83-4961-A73F-D694132E0A72}"/>
              </a:ext>
            </a:extLst>
          </p:cNvPr>
          <p:cNvSpPr/>
          <p:nvPr/>
        </p:nvSpPr>
        <p:spPr>
          <a:xfrm>
            <a:off x="378430" y="1387011"/>
            <a:ext cx="7193623" cy="1746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28975363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4B943D8A-FFC9-4A22-8CF2-B0AF54261DFA}"/>
              </a:ext>
            </a:extLst>
          </p:cNvPr>
          <p:cNvPicPr>
            <a:picLocks noChangeAspect="1"/>
          </p:cNvPicPr>
          <p:nvPr/>
        </p:nvPicPr>
        <p:blipFill rotWithShape="1">
          <a:blip r:embed="rId2"/>
          <a:srcRect t="11086" r="28118" b="30936"/>
          <a:stretch/>
        </p:blipFill>
        <p:spPr>
          <a:xfrm>
            <a:off x="0" y="708917"/>
            <a:ext cx="9986718" cy="4530903"/>
          </a:xfrm>
          <a:prstGeom prst="rect">
            <a:avLst/>
          </a:prstGeom>
        </p:spPr>
      </p:pic>
    </p:spTree>
    <p:extLst>
      <p:ext uri="{BB962C8B-B14F-4D97-AF65-F5344CB8AC3E}">
        <p14:creationId xmlns:p14="http://schemas.microsoft.com/office/powerpoint/2010/main" val="421139023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Resultado de imagem para niger delta">
            <a:extLst>
              <a:ext uri="{FF2B5EF4-FFF2-40B4-BE49-F238E27FC236}">
                <a16:creationId xmlns:a16="http://schemas.microsoft.com/office/drawing/2014/main" id="{02B05721-759E-4DBB-B527-D749A9A9BE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05" y="92468"/>
            <a:ext cx="79105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710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110" y="-4835"/>
            <a:ext cx="10515600" cy="1325563"/>
          </a:xfrm>
        </p:spPr>
        <p:txBody>
          <a:bodyPr>
            <a:normAutofit/>
          </a:bodyPr>
          <a:lstStyle/>
          <a:p>
            <a:pPr>
              <a:spcBef>
                <a:spcPct val="50000"/>
              </a:spcBef>
            </a:pPr>
            <a:r>
              <a:rPr lang="pt-BR" sz="3200" b="1" dirty="0">
                <a:solidFill>
                  <a:schemeClr val="accent1">
                    <a:lumMod val="75000"/>
                  </a:schemeClr>
                </a:solidFill>
              </a:rPr>
              <a:t>Absorção de </a:t>
            </a:r>
            <a:r>
              <a:rPr lang="pt-BR" sz="3200" b="1" i="1" dirty="0" err="1">
                <a:solidFill>
                  <a:schemeClr val="accent1">
                    <a:lumMod val="75000"/>
                  </a:schemeClr>
                </a:solidFill>
              </a:rPr>
              <a:t>i</a:t>
            </a:r>
            <a:r>
              <a:rPr lang="pt-BR" sz="3200" b="1" dirty="0">
                <a:solidFill>
                  <a:schemeClr val="accent1">
                    <a:lumMod val="75000"/>
                  </a:schemeClr>
                </a:solidFill>
              </a:rPr>
              <a:t> da fase gasosa por </a:t>
            </a:r>
            <a:r>
              <a:rPr lang="pt-BR" sz="3200" b="1" i="1" dirty="0" err="1">
                <a:solidFill>
                  <a:schemeClr val="accent1">
                    <a:lumMod val="75000"/>
                  </a:schemeClr>
                </a:solidFill>
              </a:rPr>
              <a:t>i</a:t>
            </a:r>
            <a:r>
              <a:rPr lang="pt-BR" sz="3200" b="1" dirty="0">
                <a:solidFill>
                  <a:schemeClr val="accent1">
                    <a:lumMod val="75000"/>
                  </a:schemeClr>
                </a:solidFill>
              </a:rPr>
              <a:t> na fase líquida</a:t>
            </a:r>
          </a:p>
        </p:txBody>
      </p:sp>
      <p:sp>
        <p:nvSpPr>
          <p:cNvPr id="4" name="Footer Placeholder 3"/>
          <p:cNvSpPr>
            <a:spLocks noGrp="1"/>
          </p:cNvSpPr>
          <p:nvPr>
            <p:ph type="ftr" sz="quarter" idx="11"/>
          </p:nvPr>
        </p:nvSpPr>
        <p:spPr>
          <a:xfrm>
            <a:off x="9791699" y="6707089"/>
            <a:ext cx="876299" cy="136525"/>
          </a:xfrm>
        </p:spPr>
        <p:txBody>
          <a:bodyPr/>
          <a:lstStyle/>
          <a:p>
            <a:r>
              <a:rPr lang="en-US" dirty="0"/>
              <a:t> Pedro Vidinha</a:t>
            </a:r>
          </a:p>
        </p:txBody>
      </p:sp>
      <p:sp>
        <p:nvSpPr>
          <p:cNvPr id="5" name="Slide Number Placeholder 4"/>
          <p:cNvSpPr>
            <a:spLocks noGrp="1"/>
          </p:cNvSpPr>
          <p:nvPr>
            <p:ph type="sldNum" sz="quarter" idx="12"/>
          </p:nvPr>
        </p:nvSpPr>
        <p:spPr>
          <a:xfrm>
            <a:off x="1523999" y="6576913"/>
            <a:ext cx="333375" cy="241300"/>
          </a:xfrm>
        </p:spPr>
        <p:txBody>
          <a:bodyPr/>
          <a:lstStyle/>
          <a:p>
            <a:fld id="{326530D0-E989-6D43-9B52-F525A77060C2}" type="slidenum">
              <a:rPr lang="en-US" smtClean="0"/>
              <a:pPr/>
              <a:t>17</a:t>
            </a:fld>
            <a:endParaRPr lang="en-US" dirty="0"/>
          </a:p>
        </p:txBody>
      </p:sp>
      <p:sp>
        <p:nvSpPr>
          <p:cNvPr id="17" name="Text Box 2"/>
          <p:cNvSpPr txBox="1">
            <a:spLocks noChangeArrowheads="1"/>
          </p:cNvSpPr>
          <p:nvPr/>
        </p:nvSpPr>
        <p:spPr bwMode="auto">
          <a:xfrm>
            <a:off x="1690688" y="998349"/>
            <a:ext cx="881062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pt-BR" sz="2000" b="1" dirty="0">
                <a:latin typeface="+mn-lt"/>
              </a:rPr>
              <a:t>Pressão de vapor de líquido puro</a:t>
            </a:r>
          </a:p>
        </p:txBody>
      </p:sp>
      <p:sp>
        <p:nvSpPr>
          <p:cNvPr id="18" name="Text Box 4"/>
          <p:cNvSpPr txBox="1">
            <a:spLocks noChangeArrowheads="1"/>
          </p:cNvSpPr>
          <p:nvPr/>
        </p:nvSpPr>
        <p:spPr bwMode="auto">
          <a:xfrm>
            <a:off x="6068450" y="1708531"/>
            <a:ext cx="447936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2000" b="1" dirty="0" err="1">
                <a:latin typeface="+mn-lt"/>
              </a:rPr>
              <a:t>K</a:t>
            </a:r>
            <a:r>
              <a:rPr lang="pt-BR" sz="2000" b="1" baseline="-25000" dirty="0" err="1">
                <a:latin typeface="+mn-lt"/>
              </a:rPr>
              <a:t>iaL</a:t>
            </a:r>
            <a:r>
              <a:rPr lang="pt-BR" sz="2000" dirty="0">
                <a:latin typeface="+mn-lt"/>
              </a:rPr>
              <a:t> = constante de equilíbrio de partição</a:t>
            </a:r>
          </a:p>
        </p:txBody>
      </p:sp>
      <p:graphicFrame>
        <p:nvGraphicFramePr>
          <p:cNvPr id="13" name="Object 12"/>
          <p:cNvGraphicFramePr>
            <a:graphicFrameLocks noChangeAspect="1"/>
          </p:cNvGraphicFramePr>
          <p:nvPr/>
        </p:nvGraphicFramePr>
        <p:xfrm>
          <a:off x="2319674" y="1593074"/>
          <a:ext cx="3435204" cy="762021"/>
        </p:xfrm>
        <a:graphic>
          <a:graphicData uri="http://schemas.openxmlformats.org/presentationml/2006/ole">
            <mc:AlternateContent xmlns:mc="http://schemas.openxmlformats.org/markup-compatibility/2006">
              <mc:Choice xmlns:v="urn:schemas-microsoft-com:vml" Requires="v">
                <p:oleObj spid="_x0000_s2410" name="Equation" r:id="rId3" imgW="2120900" imgH="469900" progId="Equation.3">
                  <p:embed/>
                </p:oleObj>
              </mc:Choice>
              <mc:Fallback>
                <p:oleObj name="Equation" r:id="rId3" imgW="2120900" imgH="469900" progId="Equation.3">
                  <p:embed/>
                  <p:pic>
                    <p:nvPicPr>
                      <p:cNvPr id="13" name="Object 12"/>
                      <p:cNvPicPr/>
                      <p:nvPr/>
                    </p:nvPicPr>
                    <p:blipFill>
                      <a:blip r:embed="rId4"/>
                      <a:stretch>
                        <a:fillRect/>
                      </a:stretch>
                    </p:blipFill>
                    <p:spPr>
                      <a:xfrm>
                        <a:off x="2319674" y="1593074"/>
                        <a:ext cx="3435204" cy="762021"/>
                      </a:xfrm>
                      <a:prstGeom prst="rect">
                        <a:avLst/>
                      </a:prstGeom>
                    </p:spPr>
                  </p:pic>
                </p:oleObj>
              </mc:Fallback>
            </mc:AlternateContent>
          </a:graphicData>
        </a:graphic>
      </p:graphicFrame>
      <p:sp>
        <p:nvSpPr>
          <p:cNvPr id="14" name="Text Box 4"/>
          <p:cNvSpPr txBox="1">
            <a:spLocks noChangeArrowheads="1"/>
          </p:cNvSpPr>
          <p:nvPr/>
        </p:nvSpPr>
        <p:spPr bwMode="auto">
          <a:xfrm>
            <a:off x="1991543" y="2831354"/>
            <a:ext cx="447936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2000" dirty="0">
                <a:latin typeface="+mn-lt"/>
              </a:rPr>
              <a:t>Mas como:</a:t>
            </a:r>
          </a:p>
        </p:txBody>
      </p:sp>
      <p:graphicFrame>
        <p:nvGraphicFramePr>
          <p:cNvPr id="15" name="Object 14"/>
          <p:cNvGraphicFramePr>
            <a:graphicFrameLocks noChangeAspect="1"/>
          </p:cNvGraphicFramePr>
          <p:nvPr/>
        </p:nvGraphicFramePr>
        <p:xfrm>
          <a:off x="2319675" y="3395696"/>
          <a:ext cx="2111513" cy="832496"/>
        </p:xfrm>
        <a:graphic>
          <a:graphicData uri="http://schemas.openxmlformats.org/presentationml/2006/ole">
            <mc:AlternateContent xmlns:mc="http://schemas.openxmlformats.org/markup-compatibility/2006">
              <mc:Choice xmlns:v="urn:schemas-microsoft-com:vml" Requires="v">
                <p:oleObj spid="_x0000_s2411" name="Equation" r:id="rId5" imgW="1193800" imgH="469900" progId="Equation.3">
                  <p:embed/>
                </p:oleObj>
              </mc:Choice>
              <mc:Fallback>
                <p:oleObj name="Equation" r:id="rId5" imgW="1193800" imgH="469900" progId="Equation.3">
                  <p:embed/>
                  <p:pic>
                    <p:nvPicPr>
                      <p:cNvPr id="15" name="Object 14"/>
                      <p:cNvPicPr/>
                      <p:nvPr/>
                    </p:nvPicPr>
                    <p:blipFill>
                      <a:blip r:embed="rId6"/>
                      <a:stretch>
                        <a:fillRect/>
                      </a:stretch>
                    </p:blipFill>
                    <p:spPr>
                      <a:xfrm>
                        <a:off x="2319675" y="3395696"/>
                        <a:ext cx="2111513" cy="832496"/>
                      </a:xfrm>
                      <a:prstGeom prst="rect">
                        <a:avLst/>
                      </a:prstGeom>
                    </p:spPr>
                  </p:pic>
                </p:oleObj>
              </mc:Fallback>
            </mc:AlternateContent>
          </a:graphicData>
        </a:graphic>
      </p:graphicFrame>
      <p:graphicFrame>
        <p:nvGraphicFramePr>
          <p:cNvPr id="21" name="Object 20"/>
          <p:cNvGraphicFramePr>
            <a:graphicFrameLocks noChangeAspect="1"/>
          </p:cNvGraphicFramePr>
          <p:nvPr/>
        </p:nvGraphicFramePr>
        <p:xfrm>
          <a:off x="5681791" y="3395696"/>
          <a:ext cx="1203325" cy="754062"/>
        </p:xfrm>
        <a:graphic>
          <a:graphicData uri="http://schemas.openxmlformats.org/presentationml/2006/ole">
            <mc:AlternateContent xmlns:mc="http://schemas.openxmlformats.org/markup-compatibility/2006">
              <mc:Choice xmlns:v="urn:schemas-microsoft-com:vml" Requires="v">
                <p:oleObj spid="_x0000_s2412" name="Equation" r:id="rId7" imgW="647700" imgH="406400" progId="Equation.3">
                  <p:embed/>
                </p:oleObj>
              </mc:Choice>
              <mc:Fallback>
                <p:oleObj name="Equation" r:id="rId7" imgW="647700" imgH="406400" progId="Equation.3">
                  <p:embed/>
                  <p:pic>
                    <p:nvPicPr>
                      <p:cNvPr id="21" name="Object 20"/>
                      <p:cNvPicPr/>
                      <p:nvPr/>
                    </p:nvPicPr>
                    <p:blipFill>
                      <a:blip r:embed="rId8"/>
                      <a:stretch>
                        <a:fillRect/>
                      </a:stretch>
                    </p:blipFill>
                    <p:spPr>
                      <a:xfrm>
                        <a:off x="5681791" y="3395696"/>
                        <a:ext cx="1203325" cy="754062"/>
                      </a:xfrm>
                      <a:prstGeom prst="rect">
                        <a:avLst/>
                      </a:prstGeom>
                    </p:spPr>
                  </p:pic>
                </p:oleObj>
              </mc:Fallback>
            </mc:AlternateContent>
          </a:graphicData>
        </a:graphic>
      </p:graphicFrame>
      <p:sp>
        <p:nvSpPr>
          <p:cNvPr id="22" name="Text Box 4"/>
          <p:cNvSpPr txBox="1">
            <a:spLocks noChangeArrowheads="1"/>
          </p:cNvSpPr>
          <p:nvPr/>
        </p:nvSpPr>
        <p:spPr bwMode="auto">
          <a:xfrm>
            <a:off x="7491436" y="3602428"/>
            <a:ext cx="317656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2000" dirty="0">
                <a:latin typeface="+mn-lt"/>
              </a:rPr>
              <a:t>= pressão de vapor saturado</a:t>
            </a:r>
          </a:p>
        </p:txBody>
      </p:sp>
      <p:graphicFrame>
        <p:nvGraphicFramePr>
          <p:cNvPr id="23" name="Object 22"/>
          <p:cNvGraphicFramePr>
            <a:graphicFrameLocks noChangeAspect="1"/>
          </p:cNvGraphicFramePr>
          <p:nvPr/>
        </p:nvGraphicFramePr>
        <p:xfrm>
          <a:off x="7185082" y="3545620"/>
          <a:ext cx="400050" cy="447675"/>
        </p:xfrm>
        <a:graphic>
          <a:graphicData uri="http://schemas.openxmlformats.org/presentationml/2006/ole">
            <mc:AlternateContent xmlns:mc="http://schemas.openxmlformats.org/markup-compatibility/2006">
              <mc:Choice xmlns:v="urn:schemas-microsoft-com:vml" Requires="v">
                <p:oleObj spid="_x0000_s2413" name="Equation" r:id="rId9" imgW="215900" imgH="241300" progId="Equation.3">
                  <p:embed/>
                </p:oleObj>
              </mc:Choice>
              <mc:Fallback>
                <p:oleObj name="Equation" r:id="rId9" imgW="215900" imgH="241300" progId="Equation.3">
                  <p:embed/>
                  <p:pic>
                    <p:nvPicPr>
                      <p:cNvPr id="23" name="Object 22"/>
                      <p:cNvPicPr/>
                      <p:nvPr/>
                    </p:nvPicPr>
                    <p:blipFill>
                      <a:blip r:embed="rId10"/>
                      <a:stretch>
                        <a:fillRect/>
                      </a:stretch>
                    </p:blipFill>
                    <p:spPr>
                      <a:xfrm>
                        <a:off x="7185082" y="3545620"/>
                        <a:ext cx="400050" cy="447675"/>
                      </a:xfrm>
                      <a:prstGeom prst="rect">
                        <a:avLst/>
                      </a:prstGeom>
                    </p:spPr>
                  </p:pic>
                </p:oleObj>
              </mc:Fallback>
            </mc:AlternateContent>
          </a:graphicData>
        </a:graphic>
      </p:graphicFrame>
      <p:sp>
        <p:nvSpPr>
          <p:cNvPr id="24" name="Text Box 4"/>
          <p:cNvSpPr txBox="1">
            <a:spLocks noChangeArrowheads="1"/>
          </p:cNvSpPr>
          <p:nvPr/>
        </p:nvSpPr>
        <p:spPr bwMode="auto">
          <a:xfrm>
            <a:off x="4809017" y="3532797"/>
            <a:ext cx="42655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2000" dirty="0">
                <a:latin typeface="+mn-lt"/>
              </a:rPr>
              <a:t>e</a:t>
            </a:r>
          </a:p>
        </p:txBody>
      </p:sp>
      <p:sp>
        <p:nvSpPr>
          <p:cNvPr id="25" name="Text Box 4"/>
          <p:cNvSpPr txBox="1">
            <a:spLocks noChangeArrowheads="1"/>
          </p:cNvSpPr>
          <p:nvPr/>
        </p:nvSpPr>
        <p:spPr bwMode="auto">
          <a:xfrm>
            <a:off x="1991543" y="4477598"/>
            <a:ext cx="447936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2000" dirty="0">
                <a:latin typeface="+mn-lt"/>
              </a:rPr>
              <a:t>Então:</a:t>
            </a:r>
          </a:p>
        </p:txBody>
      </p:sp>
      <p:graphicFrame>
        <p:nvGraphicFramePr>
          <p:cNvPr id="26" name="Object 25"/>
          <p:cNvGraphicFramePr>
            <a:graphicFrameLocks noChangeAspect="1"/>
          </p:cNvGraphicFramePr>
          <p:nvPr/>
        </p:nvGraphicFramePr>
        <p:xfrm>
          <a:off x="5330030" y="4714012"/>
          <a:ext cx="1955800" cy="801688"/>
        </p:xfrm>
        <a:graphic>
          <a:graphicData uri="http://schemas.openxmlformats.org/presentationml/2006/ole">
            <mc:AlternateContent xmlns:mc="http://schemas.openxmlformats.org/markup-compatibility/2006">
              <mc:Choice xmlns:v="urn:schemas-microsoft-com:vml" Requires="v">
                <p:oleObj spid="_x0000_s2414" name="Equation" r:id="rId11" imgW="1054100" imgH="431800" progId="Equation.3">
                  <p:embed/>
                </p:oleObj>
              </mc:Choice>
              <mc:Fallback>
                <p:oleObj name="Equation" r:id="rId11" imgW="1054100" imgH="431800" progId="Equation.3">
                  <p:embed/>
                  <p:pic>
                    <p:nvPicPr>
                      <p:cNvPr id="26" name="Object 25"/>
                      <p:cNvPicPr/>
                      <p:nvPr/>
                    </p:nvPicPr>
                    <p:blipFill>
                      <a:blip r:embed="rId12"/>
                      <a:stretch>
                        <a:fillRect/>
                      </a:stretch>
                    </p:blipFill>
                    <p:spPr>
                      <a:xfrm>
                        <a:off x="5330030" y="4714012"/>
                        <a:ext cx="1955800" cy="801688"/>
                      </a:xfrm>
                      <a:prstGeom prst="rect">
                        <a:avLst/>
                      </a:prstGeom>
                    </p:spPr>
                  </p:pic>
                </p:oleObj>
              </mc:Fallback>
            </mc:AlternateContent>
          </a:graphicData>
        </a:graphic>
      </p:graphicFrame>
      <p:sp>
        <p:nvSpPr>
          <p:cNvPr id="27" name="TextBox 26"/>
          <p:cNvSpPr txBox="1"/>
          <p:nvPr/>
        </p:nvSpPr>
        <p:spPr>
          <a:xfrm>
            <a:off x="4943269" y="4601717"/>
            <a:ext cx="2682417" cy="996788"/>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Tree>
    <p:extLst>
      <p:ext uri="{BB962C8B-B14F-4D97-AF65-F5344CB8AC3E}">
        <p14:creationId xmlns:p14="http://schemas.microsoft.com/office/powerpoint/2010/main" val="12071853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35303605-B8E4-488A-B558-53FC4CB9C4ED}"/>
              </a:ext>
            </a:extLst>
          </p:cNvPr>
          <p:cNvPicPr>
            <a:picLocks noChangeAspect="1"/>
          </p:cNvPicPr>
          <p:nvPr/>
        </p:nvPicPr>
        <p:blipFill rotWithShape="1">
          <a:blip r:embed="rId2"/>
          <a:srcRect l="24523" t="16179" r="29972" b="33633"/>
          <a:stretch/>
        </p:blipFill>
        <p:spPr>
          <a:xfrm>
            <a:off x="195210" y="297950"/>
            <a:ext cx="8445356" cy="5239251"/>
          </a:xfrm>
          <a:prstGeom prst="rect">
            <a:avLst/>
          </a:prstGeom>
        </p:spPr>
      </p:pic>
    </p:spTree>
    <p:extLst>
      <p:ext uri="{BB962C8B-B14F-4D97-AF65-F5344CB8AC3E}">
        <p14:creationId xmlns:p14="http://schemas.microsoft.com/office/powerpoint/2010/main" val="242530262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Texto preto sobre fundo branco&#10;&#10;Descrição gerada automaticamente">
            <a:extLst>
              <a:ext uri="{FF2B5EF4-FFF2-40B4-BE49-F238E27FC236}">
                <a16:creationId xmlns:a16="http://schemas.microsoft.com/office/drawing/2014/main" id="{BF55064D-636F-4C6B-B789-17DE21EE0C6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4632" y="2093817"/>
            <a:ext cx="3517119" cy="2664219"/>
          </a:xfrm>
          <a:prstGeom prst="rect">
            <a:avLst/>
          </a:prstGeom>
          <a:noFill/>
          <a:extLst>
            <a:ext uri="{909E8E84-426E-40DD-AFC4-6F175D3DCCD1}">
              <a14:hiddenFill xmlns:a14="http://schemas.microsoft.com/office/drawing/2010/main">
                <a:solidFill>
                  <a:srgbClr val="FFFFFF"/>
                </a:solidFill>
              </a14:hiddenFill>
            </a:ext>
          </a:extLst>
        </p:spPr>
      </p:pic>
      <p:pic>
        <p:nvPicPr>
          <p:cNvPr id="48130" name="Picture 2" descr="Tela de celular com texto preto sobre fundo branco&#10;&#10;Descrição gerada automaticamente">
            <a:extLst>
              <a:ext uri="{FF2B5EF4-FFF2-40B4-BE49-F238E27FC236}">
                <a16:creationId xmlns:a16="http://schemas.microsoft.com/office/drawing/2014/main" id="{F2BDEC0E-C0F4-45CC-BF1A-8283B853591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10676" y="2320506"/>
            <a:ext cx="3537345" cy="2210842"/>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descr="Uma imagem contendo texto, mapa&#10;&#10;Descrição gerada automaticamente">
            <a:extLst>
              <a:ext uri="{FF2B5EF4-FFF2-40B4-BE49-F238E27FC236}">
                <a16:creationId xmlns:a16="http://schemas.microsoft.com/office/drawing/2014/main" id="{50E398F8-AC89-4F02-B143-DB0A21A6CFE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62336" y="2128989"/>
            <a:ext cx="3517120" cy="2593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93748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Resultado de imagem para oleo nordeste">
            <a:extLst>
              <a:ext uri="{FF2B5EF4-FFF2-40B4-BE49-F238E27FC236}">
                <a16:creationId xmlns:a16="http://schemas.microsoft.com/office/drawing/2014/main" id="{B9400FE5-E9FF-4E1D-97C4-C5BCB0DF9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47" y="1291440"/>
            <a:ext cx="7124700" cy="390525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05AC14AB-B6C1-497D-BE0A-14C6018AA91D}"/>
              </a:ext>
            </a:extLst>
          </p:cNvPr>
          <p:cNvSpPr txBox="1"/>
          <p:nvPr/>
        </p:nvSpPr>
        <p:spPr>
          <a:xfrm>
            <a:off x="339047" y="606175"/>
            <a:ext cx="4261616" cy="461665"/>
          </a:xfrm>
          <a:prstGeom prst="rect">
            <a:avLst/>
          </a:prstGeom>
          <a:noFill/>
        </p:spPr>
        <p:txBody>
          <a:bodyPr wrap="none" rtlCol="0">
            <a:spAutoFit/>
          </a:bodyPr>
          <a:lstStyle/>
          <a:p>
            <a:r>
              <a:rPr lang="pt-BR" sz="2400" b="1" dirty="0"/>
              <a:t>O caso do petróleo no nordeste </a:t>
            </a:r>
          </a:p>
        </p:txBody>
      </p:sp>
    </p:spTree>
    <p:extLst>
      <p:ext uri="{BB962C8B-B14F-4D97-AF65-F5344CB8AC3E}">
        <p14:creationId xmlns:p14="http://schemas.microsoft.com/office/powerpoint/2010/main" val="140717173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Resultado de imagem para areas com localidades oleadas no nordeste brasileiro">
            <a:extLst>
              <a:ext uri="{FF2B5EF4-FFF2-40B4-BE49-F238E27FC236}">
                <a16:creationId xmlns:a16="http://schemas.microsoft.com/office/drawing/2014/main" id="{648BFF2C-756B-4491-B599-C69A9E199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4312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C89029F7-D5CF-4A85-8CE9-73CC5BF8D15F}"/>
              </a:ext>
            </a:extLst>
          </p:cNvPr>
          <p:cNvSpPr txBox="1"/>
          <p:nvPr/>
        </p:nvSpPr>
        <p:spPr>
          <a:xfrm>
            <a:off x="8681662" y="1500027"/>
            <a:ext cx="3378745" cy="1200329"/>
          </a:xfrm>
          <a:prstGeom prst="rect">
            <a:avLst/>
          </a:prstGeom>
          <a:noFill/>
        </p:spPr>
        <p:txBody>
          <a:bodyPr wrap="none" rtlCol="0">
            <a:spAutoFit/>
          </a:bodyPr>
          <a:lstStyle/>
          <a:p>
            <a:r>
              <a:rPr lang="pt-BR" dirty="0"/>
              <a:t>4500 toneladas  - Isto é estimativa</a:t>
            </a:r>
          </a:p>
          <a:p>
            <a:r>
              <a:rPr lang="pt-BR" dirty="0"/>
              <a:t>2880 Km de costa afetada </a:t>
            </a:r>
          </a:p>
          <a:p>
            <a:r>
              <a:rPr lang="pt-BR" dirty="0"/>
              <a:t>~1,6 </a:t>
            </a:r>
            <a:r>
              <a:rPr lang="pt-BR" dirty="0" err="1"/>
              <a:t>ton</a:t>
            </a:r>
            <a:r>
              <a:rPr lang="pt-BR" dirty="0"/>
              <a:t>/Km</a:t>
            </a:r>
          </a:p>
          <a:p>
            <a:r>
              <a:rPr lang="pt-BR" dirty="0"/>
              <a:t>Maceió – 40 km </a:t>
            </a:r>
          </a:p>
        </p:txBody>
      </p:sp>
    </p:spTree>
    <p:extLst>
      <p:ext uri="{BB962C8B-B14F-4D97-AF65-F5344CB8AC3E}">
        <p14:creationId xmlns:p14="http://schemas.microsoft.com/office/powerpoint/2010/main" val="359072840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48D7FA95-4265-4A20-8C90-CEF64CCA154F}"/>
              </a:ext>
            </a:extLst>
          </p:cNvPr>
          <p:cNvPicPr>
            <a:picLocks noChangeAspect="1"/>
          </p:cNvPicPr>
          <p:nvPr/>
        </p:nvPicPr>
        <p:blipFill rotWithShape="1">
          <a:blip r:embed="rId2"/>
          <a:srcRect l="31601" t="15730" r="32163" b="24494"/>
          <a:stretch/>
        </p:blipFill>
        <p:spPr>
          <a:xfrm>
            <a:off x="113015" y="236306"/>
            <a:ext cx="5204029" cy="4828854"/>
          </a:xfrm>
          <a:prstGeom prst="rect">
            <a:avLst/>
          </a:prstGeom>
        </p:spPr>
      </p:pic>
      <p:pic>
        <p:nvPicPr>
          <p:cNvPr id="55300" name="Picture 4">
            <a:extLst>
              <a:ext uri="{FF2B5EF4-FFF2-40B4-BE49-F238E27FC236}">
                <a16:creationId xmlns:a16="http://schemas.microsoft.com/office/drawing/2014/main" id="{5CB7125E-F324-43A9-908D-8DD10D872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854" y="380144"/>
            <a:ext cx="2498119" cy="1659267"/>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E69C9994-D8E7-4BF0-A146-8E8CED979AF7}"/>
              </a:ext>
            </a:extLst>
          </p:cNvPr>
          <p:cNvSpPr/>
          <p:nvPr/>
        </p:nvSpPr>
        <p:spPr>
          <a:xfrm>
            <a:off x="5145854" y="2039411"/>
            <a:ext cx="2326929" cy="769441"/>
          </a:xfrm>
          <a:prstGeom prst="rect">
            <a:avLst/>
          </a:prstGeom>
        </p:spPr>
        <p:txBody>
          <a:bodyPr wrap="square">
            <a:spAutoFit/>
          </a:bodyPr>
          <a:lstStyle/>
          <a:p>
            <a:r>
              <a:rPr lang="pt-BR" sz="1100" dirty="0">
                <a:latin typeface="Verdana" panose="020B0604030504040204" pitchFamily="34" charset="0"/>
              </a:rPr>
              <a:t>Luiz Paulo, Carina </a:t>
            </a:r>
            <a:r>
              <a:rPr lang="pt-BR" sz="1100" dirty="0" err="1">
                <a:latin typeface="Verdana" panose="020B0604030504040204" pitchFamily="34" charset="0"/>
              </a:rPr>
              <a:t>Böck</a:t>
            </a:r>
            <a:r>
              <a:rPr lang="pt-BR" sz="1100" dirty="0">
                <a:latin typeface="Verdana" panose="020B0604030504040204" pitchFamily="34" charset="0"/>
              </a:rPr>
              <a:t> e Luiz Landau destacam três prováveis subáreas da origem do óleo</a:t>
            </a:r>
            <a:endParaRPr lang="pt-BR" sz="1100" dirty="0"/>
          </a:p>
        </p:txBody>
      </p:sp>
      <p:sp>
        <p:nvSpPr>
          <p:cNvPr id="4" name="Retângulo 3">
            <a:extLst>
              <a:ext uri="{FF2B5EF4-FFF2-40B4-BE49-F238E27FC236}">
                <a16:creationId xmlns:a16="http://schemas.microsoft.com/office/drawing/2014/main" id="{D804D484-64FA-4BD7-935A-53545A5D4DB7}"/>
              </a:ext>
            </a:extLst>
          </p:cNvPr>
          <p:cNvSpPr/>
          <p:nvPr/>
        </p:nvSpPr>
        <p:spPr>
          <a:xfrm>
            <a:off x="7753564" y="380144"/>
            <a:ext cx="4236378" cy="830997"/>
          </a:xfrm>
          <a:prstGeom prst="rect">
            <a:avLst/>
          </a:prstGeom>
        </p:spPr>
        <p:txBody>
          <a:bodyPr wrap="square">
            <a:spAutoFit/>
          </a:bodyPr>
          <a:lstStyle/>
          <a:p>
            <a:r>
              <a:rPr lang="pt-BR" sz="1600" dirty="0">
                <a:hlinkClick r:id="rId4"/>
              </a:rPr>
              <a:t>http://www.coppe.ufrj.br/pt-br/planeta-coppe-noticias/noticias/pesquisadores-da-coppe-identificam-subareas-que-aproximam-a</a:t>
            </a:r>
            <a:endParaRPr lang="pt-BR" sz="1600" dirty="0"/>
          </a:p>
        </p:txBody>
      </p:sp>
      <p:pic>
        <p:nvPicPr>
          <p:cNvPr id="7" name="Picture 2" descr="Simulação de computador da Coppe/UFRJ mostra possíveis trajetórias de manchas de óleo que desaguaram no litoral nordestino Foto: Lamce/Coppe/UFRJ">
            <a:extLst>
              <a:ext uri="{FF2B5EF4-FFF2-40B4-BE49-F238E27FC236}">
                <a16:creationId xmlns:a16="http://schemas.microsoft.com/office/drawing/2014/main" id="{6F54DE46-166F-4946-BDCD-419ECD504F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5606" y="3015690"/>
            <a:ext cx="5612736" cy="3369709"/>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E51F5A39-CCDE-4C99-9DC1-056990E0D3AE}"/>
              </a:ext>
            </a:extLst>
          </p:cNvPr>
          <p:cNvSpPr/>
          <p:nvPr/>
        </p:nvSpPr>
        <p:spPr>
          <a:xfrm>
            <a:off x="7753564" y="1223802"/>
            <a:ext cx="4202132" cy="1200329"/>
          </a:xfrm>
          <a:prstGeom prst="rect">
            <a:avLst/>
          </a:prstGeom>
        </p:spPr>
        <p:txBody>
          <a:bodyPr wrap="square">
            <a:spAutoFit/>
          </a:bodyPr>
          <a:lstStyle/>
          <a:p>
            <a:r>
              <a:rPr lang="pt-BR" sz="1200" i="1" dirty="0">
                <a:solidFill>
                  <a:srgbClr val="4D4D4D"/>
                </a:solidFill>
                <a:latin typeface="Verdana" panose="020B0604030504040204" pitchFamily="34" charset="0"/>
              </a:rPr>
              <a:t>Com simulações a partir de 79 pontos, fizemos uma modelagem inversa para considerar as possíveis trajetórias, considerando, além da superfície, dois, cinco, oito e dez metros de profundidade. Esse tipo de resultado precisa ser analisado, em conjunto com outros, para determinar a origem do óleo”</a:t>
            </a:r>
            <a:endParaRPr lang="pt-BR" sz="1200" i="1" dirty="0"/>
          </a:p>
        </p:txBody>
      </p:sp>
    </p:spTree>
    <p:extLst>
      <p:ext uri="{BB962C8B-B14F-4D97-AF65-F5344CB8AC3E}">
        <p14:creationId xmlns:p14="http://schemas.microsoft.com/office/powerpoint/2010/main" val="221989273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0BF66ACA-54E0-4731-B2DD-B4FDDA7BE550}"/>
              </a:ext>
            </a:extLst>
          </p:cNvPr>
          <p:cNvSpPr/>
          <p:nvPr/>
        </p:nvSpPr>
        <p:spPr>
          <a:xfrm>
            <a:off x="315073" y="369184"/>
            <a:ext cx="11613223" cy="2308324"/>
          </a:xfrm>
          <a:prstGeom prst="rect">
            <a:avLst/>
          </a:prstGeom>
        </p:spPr>
        <p:txBody>
          <a:bodyPr wrap="square">
            <a:spAutoFit/>
          </a:bodyPr>
          <a:lstStyle/>
          <a:p>
            <a:pPr marL="285750" indent="-285750">
              <a:buFont typeface="Arial" panose="020B0604020202020204" pitchFamily="34" charset="0"/>
              <a:buChar char="•"/>
            </a:pPr>
            <a:r>
              <a:rPr lang="pt-BR" dirty="0"/>
              <a:t>O </a:t>
            </a:r>
            <a:r>
              <a:rPr lang="pt-BR" b="1" dirty="0">
                <a:highlight>
                  <a:srgbClr val="FFFF00"/>
                </a:highlight>
              </a:rPr>
              <a:t>petróleo bruto </a:t>
            </a:r>
            <a:r>
              <a:rPr lang="pt-BR" dirty="0"/>
              <a:t>é uma mistura de várias frações de hidrocarbonetos, com diferentes solubilidades, que dependem dos seus coeficientes de partição </a:t>
            </a:r>
            <a:r>
              <a:rPr lang="pt-BR" dirty="0" err="1"/>
              <a:t>octanol</a:t>
            </a:r>
            <a:r>
              <a:rPr lang="pt-BR" dirty="0"/>
              <a:t>-água (</a:t>
            </a:r>
            <a:r>
              <a:rPr lang="pt-BR" dirty="0" err="1"/>
              <a:t>Kow</a:t>
            </a:r>
            <a:r>
              <a:rPr lang="pt-BR" dirty="0"/>
              <a:t>). </a:t>
            </a:r>
          </a:p>
          <a:p>
            <a:pPr marL="285750" indent="-285750">
              <a:buFont typeface="Arial" panose="020B0604020202020204" pitchFamily="34" charset="0"/>
              <a:buChar char="•"/>
            </a:pPr>
            <a:endParaRPr lang="pt-BR" dirty="0"/>
          </a:p>
          <a:p>
            <a:pPr marL="285750" indent="-285750">
              <a:buFont typeface="Arial" panose="020B0604020202020204" pitchFamily="34" charset="0"/>
              <a:buChar char="•"/>
            </a:pPr>
            <a:r>
              <a:rPr lang="pt-BR" dirty="0"/>
              <a:t>Dentre elas, </a:t>
            </a:r>
            <a:r>
              <a:rPr lang="pt-BR" b="1" dirty="0">
                <a:highlight>
                  <a:srgbClr val="FFFF00"/>
                </a:highlight>
              </a:rPr>
              <a:t>hidrocarbonetos aromáticos policíclicos (</a:t>
            </a:r>
            <a:r>
              <a:rPr lang="pt-BR" b="1" dirty="0" err="1">
                <a:highlight>
                  <a:srgbClr val="FFFF00"/>
                </a:highlight>
              </a:rPr>
              <a:t>PAHs</a:t>
            </a:r>
            <a:r>
              <a:rPr lang="pt-BR" b="1" dirty="0">
                <a:highlight>
                  <a:srgbClr val="FFFF00"/>
                </a:highlight>
              </a:rPr>
              <a:t>) </a:t>
            </a:r>
            <a:r>
              <a:rPr lang="pt-BR" dirty="0"/>
              <a:t>são classificados como relativamente solúveis. São mais solúveis que os alcanos que contem um número igual de átomos de carbono</a:t>
            </a:r>
          </a:p>
          <a:p>
            <a:pPr marL="285750" indent="-285750">
              <a:buFont typeface="Arial" panose="020B0604020202020204" pitchFamily="34" charset="0"/>
              <a:buChar char="•"/>
            </a:pPr>
            <a:endParaRPr lang="pt-BR" dirty="0"/>
          </a:p>
          <a:p>
            <a:pPr marL="285750" indent="-285750">
              <a:buFont typeface="Arial" panose="020B0604020202020204" pitchFamily="34" charset="0"/>
              <a:buChar char="•"/>
            </a:pPr>
            <a:r>
              <a:rPr lang="pt-BR" dirty="0"/>
              <a:t>Os </a:t>
            </a:r>
            <a:r>
              <a:rPr lang="pt-BR" b="1" dirty="0" err="1">
                <a:highlight>
                  <a:srgbClr val="FFFF00"/>
                </a:highlight>
              </a:rPr>
              <a:t>PAHs</a:t>
            </a:r>
            <a:r>
              <a:rPr lang="pt-BR" dirty="0"/>
              <a:t> são por outro lado considerados os </a:t>
            </a:r>
            <a:r>
              <a:rPr lang="pt-BR" b="1" dirty="0">
                <a:highlight>
                  <a:srgbClr val="FFFF00"/>
                </a:highlight>
              </a:rPr>
              <a:t>compostos mais tóxicos do petróleo </a:t>
            </a:r>
            <a:r>
              <a:rPr lang="pt-BR" dirty="0"/>
              <a:t>e deste modo assumem um papel importante nos derramamentos de petróleos brutos. </a:t>
            </a:r>
          </a:p>
        </p:txBody>
      </p:sp>
      <p:pic>
        <p:nvPicPr>
          <p:cNvPr id="50179" name="Picture 3" descr="Resultado de imagem para PAH">
            <a:extLst>
              <a:ext uri="{FF2B5EF4-FFF2-40B4-BE49-F238E27FC236}">
                <a16:creationId xmlns:a16="http://schemas.microsoft.com/office/drawing/2014/main" id="{9A86D645-656F-42B6-89F2-C25119F62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83" y="2733821"/>
            <a:ext cx="4739812" cy="3754995"/>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0A088363-D6B1-4BC4-AFDD-71A82B7E35DF}"/>
              </a:ext>
            </a:extLst>
          </p:cNvPr>
          <p:cNvSpPr/>
          <p:nvPr/>
        </p:nvSpPr>
        <p:spPr>
          <a:xfrm>
            <a:off x="5191876" y="2677508"/>
            <a:ext cx="7000124" cy="646331"/>
          </a:xfrm>
          <a:prstGeom prst="rect">
            <a:avLst/>
          </a:prstGeom>
        </p:spPr>
        <p:txBody>
          <a:bodyPr wrap="square">
            <a:spAutoFit/>
          </a:bodyPr>
          <a:lstStyle/>
          <a:p>
            <a:pPr marL="285750" indent="-285750">
              <a:buFont typeface="Arial" panose="020B0604020202020204" pitchFamily="34" charset="0"/>
              <a:buChar char="•"/>
            </a:pPr>
            <a:r>
              <a:rPr lang="pt-BR" dirty="0"/>
              <a:t>A </a:t>
            </a:r>
            <a:r>
              <a:rPr lang="pt-BR" b="1" dirty="0">
                <a:highlight>
                  <a:srgbClr val="FFFF00"/>
                </a:highlight>
              </a:rPr>
              <a:t>solubilidade</a:t>
            </a:r>
            <a:r>
              <a:rPr lang="pt-BR" dirty="0"/>
              <a:t> destes compostos em água </a:t>
            </a:r>
            <a:r>
              <a:rPr lang="pt-BR" b="1" dirty="0">
                <a:highlight>
                  <a:srgbClr val="FFFF00"/>
                </a:highlight>
              </a:rPr>
              <a:t>baixa drasticamente </a:t>
            </a:r>
            <a:r>
              <a:rPr lang="pt-BR" dirty="0"/>
              <a:t>com a salinidade </a:t>
            </a:r>
          </a:p>
        </p:txBody>
      </p:sp>
      <p:sp>
        <p:nvSpPr>
          <p:cNvPr id="7" name="Retângulo 6">
            <a:extLst>
              <a:ext uri="{FF2B5EF4-FFF2-40B4-BE49-F238E27FC236}">
                <a16:creationId xmlns:a16="http://schemas.microsoft.com/office/drawing/2014/main" id="{BB87FE3B-68E9-4627-A1B2-CD791225AD8D}"/>
              </a:ext>
            </a:extLst>
          </p:cNvPr>
          <p:cNvSpPr/>
          <p:nvPr/>
        </p:nvSpPr>
        <p:spPr>
          <a:xfrm>
            <a:off x="5044611" y="3429000"/>
            <a:ext cx="7154238" cy="1477328"/>
          </a:xfrm>
          <a:prstGeom prst="rect">
            <a:avLst/>
          </a:prstGeom>
        </p:spPr>
        <p:txBody>
          <a:bodyPr wrap="square">
            <a:spAutoFit/>
          </a:bodyPr>
          <a:lstStyle/>
          <a:p>
            <a:pPr marL="285750" indent="-285750">
              <a:buFont typeface="Arial" panose="020B0604020202020204" pitchFamily="34" charset="0"/>
              <a:buChar char="•"/>
            </a:pPr>
            <a:r>
              <a:rPr lang="pt-BR" dirty="0"/>
              <a:t>Então </a:t>
            </a:r>
            <a:r>
              <a:rPr lang="pt-BR" b="1" dirty="0">
                <a:highlight>
                  <a:srgbClr val="FFFF00"/>
                </a:highlight>
              </a:rPr>
              <a:t>concentrações de hidrocarbonetos </a:t>
            </a:r>
            <a:r>
              <a:rPr lang="pt-BR" dirty="0"/>
              <a:t>aromáticos após um derramamento de óleo são maiores na coluna d'água de estuários de </a:t>
            </a:r>
            <a:r>
              <a:rPr lang="pt-BR" b="1" dirty="0">
                <a:highlight>
                  <a:srgbClr val="FFFF00"/>
                </a:highlight>
              </a:rPr>
              <a:t>baixa salinidade ou águas costeiras  </a:t>
            </a:r>
            <a:r>
              <a:rPr lang="pt-BR" dirty="0"/>
              <a:t>e por isso têm  um impacto mais  adverso nos organismos aquáticos que vivem nessas regiões. </a:t>
            </a:r>
          </a:p>
          <a:p>
            <a:pPr marL="285750" indent="-285750">
              <a:buFont typeface="Arial" panose="020B0604020202020204" pitchFamily="34" charset="0"/>
              <a:buChar char="•"/>
            </a:pPr>
            <a:endParaRPr lang="pt-BR" dirty="0"/>
          </a:p>
        </p:txBody>
      </p:sp>
      <p:sp>
        <p:nvSpPr>
          <p:cNvPr id="9" name="Retângulo 8">
            <a:extLst>
              <a:ext uri="{FF2B5EF4-FFF2-40B4-BE49-F238E27FC236}">
                <a16:creationId xmlns:a16="http://schemas.microsoft.com/office/drawing/2014/main" id="{13BF942B-6CFE-41E4-9E4F-E5CC33E32A88}"/>
              </a:ext>
            </a:extLst>
          </p:cNvPr>
          <p:cNvSpPr/>
          <p:nvPr/>
        </p:nvSpPr>
        <p:spPr>
          <a:xfrm>
            <a:off x="5198725" y="4826675"/>
            <a:ext cx="6993276" cy="1754326"/>
          </a:xfrm>
          <a:prstGeom prst="rect">
            <a:avLst/>
          </a:prstGeom>
        </p:spPr>
        <p:txBody>
          <a:bodyPr wrap="square">
            <a:spAutoFit/>
          </a:bodyPr>
          <a:lstStyle/>
          <a:p>
            <a:pPr marL="285750" indent="-285750">
              <a:buFont typeface="Arial" panose="020B0604020202020204" pitchFamily="34" charset="0"/>
              <a:buChar char="•"/>
            </a:pPr>
            <a:r>
              <a:rPr lang="pt-BR" dirty="0"/>
              <a:t>Os </a:t>
            </a:r>
            <a:r>
              <a:rPr lang="pt-BR" b="1" dirty="0" err="1">
                <a:highlight>
                  <a:srgbClr val="FFFF00"/>
                </a:highlight>
              </a:rPr>
              <a:t>PAHs</a:t>
            </a:r>
            <a:r>
              <a:rPr lang="pt-BR" b="1" dirty="0">
                <a:highlight>
                  <a:srgbClr val="FFFF00"/>
                </a:highlight>
              </a:rPr>
              <a:t> mais leves volatilizam e solubilizam mais facilmente</a:t>
            </a:r>
            <a:r>
              <a:rPr lang="pt-BR" dirty="0"/>
              <a:t>, as frações mais pesadas e mais tóxicas são menos solúveis. </a:t>
            </a:r>
          </a:p>
          <a:p>
            <a:pPr marL="285750" indent="-285750">
              <a:buFont typeface="Arial" panose="020B0604020202020204" pitchFamily="34" charset="0"/>
              <a:buChar char="•"/>
            </a:pPr>
            <a:r>
              <a:rPr lang="pt-BR" dirty="0"/>
              <a:t>A </a:t>
            </a:r>
            <a:r>
              <a:rPr lang="pt-BR" b="1" dirty="0">
                <a:highlight>
                  <a:srgbClr val="FFFF00"/>
                </a:highlight>
              </a:rPr>
              <a:t>natureza hidrofóbica das frações mais tóxicas </a:t>
            </a:r>
            <a:r>
              <a:rPr lang="pt-BR" dirty="0"/>
              <a:t>permite-lhes particionar diretamente do petróleo bruto para o </a:t>
            </a:r>
            <a:r>
              <a:rPr lang="pt-BR" b="1" dirty="0">
                <a:highlight>
                  <a:srgbClr val="FFFF00"/>
                </a:highlight>
              </a:rPr>
              <a:t>tecido rico em lipídios</a:t>
            </a:r>
            <a:r>
              <a:rPr lang="pt-BR" dirty="0"/>
              <a:t>. </a:t>
            </a:r>
          </a:p>
          <a:p>
            <a:pPr marL="285750" indent="-285750">
              <a:buFont typeface="Arial" panose="020B0604020202020204" pitchFamily="34" charset="0"/>
              <a:buChar char="•"/>
            </a:pPr>
            <a:r>
              <a:rPr lang="pt-BR" dirty="0"/>
              <a:t>A adsorção   brânquias promove alterações na </a:t>
            </a:r>
            <a:r>
              <a:rPr lang="pt-BR" dirty="0" err="1"/>
              <a:t>osmorregulação</a:t>
            </a:r>
            <a:r>
              <a:rPr lang="pt-BR" dirty="0"/>
              <a:t>, </a:t>
            </a:r>
          </a:p>
        </p:txBody>
      </p:sp>
    </p:spTree>
    <p:extLst>
      <p:ext uri="{BB962C8B-B14F-4D97-AF65-F5344CB8AC3E}">
        <p14:creationId xmlns:p14="http://schemas.microsoft.com/office/powerpoint/2010/main" val="49994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8F3DC5D6-507B-48BE-9BD1-A6C413169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41" y="900112"/>
            <a:ext cx="9911314" cy="5539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06240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0C4799A1-ED82-4DD3-9F06-DB07614F7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82" y="127805"/>
            <a:ext cx="4997862" cy="6544638"/>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EC63611D-5551-426C-BAB1-D776C6C3C29B}"/>
              </a:ext>
            </a:extLst>
          </p:cNvPr>
          <p:cNvSpPr/>
          <p:nvPr/>
        </p:nvSpPr>
        <p:spPr>
          <a:xfrm>
            <a:off x="1387010" y="1212351"/>
            <a:ext cx="390419" cy="1746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699B8DAA-D17C-4798-9475-92F3B3F1A48A}"/>
              </a:ext>
            </a:extLst>
          </p:cNvPr>
          <p:cNvSpPr/>
          <p:nvPr/>
        </p:nvSpPr>
        <p:spPr>
          <a:xfrm>
            <a:off x="1426396" y="2073671"/>
            <a:ext cx="390419" cy="1746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2E1C48CD-BCF9-4A5C-B079-2198DF7A60BF}"/>
              </a:ext>
            </a:extLst>
          </p:cNvPr>
          <p:cNvSpPr/>
          <p:nvPr/>
        </p:nvSpPr>
        <p:spPr>
          <a:xfrm>
            <a:off x="1414409" y="2780876"/>
            <a:ext cx="390419" cy="1746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E12E1542-3CA0-460E-800F-BFDD0CBA3504}"/>
              </a:ext>
            </a:extLst>
          </p:cNvPr>
          <p:cNvSpPr/>
          <p:nvPr/>
        </p:nvSpPr>
        <p:spPr>
          <a:xfrm>
            <a:off x="1443520" y="3518904"/>
            <a:ext cx="390419" cy="1746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B420B462-11DD-42B6-A6DE-43F9EE1CAD9A}"/>
              </a:ext>
            </a:extLst>
          </p:cNvPr>
          <p:cNvSpPr/>
          <p:nvPr/>
        </p:nvSpPr>
        <p:spPr>
          <a:xfrm>
            <a:off x="1452083" y="4267205"/>
            <a:ext cx="390419" cy="1746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1E36F87F-9827-49A3-A01B-709B5997402B}"/>
              </a:ext>
            </a:extLst>
          </p:cNvPr>
          <p:cNvSpPr/>
          <p:nvPr/>
        </p:nvSpPr>
        <p:spPr>
          <a:xfrm>
            <a:off x="1380167" y="5438455"/>
            <a:ext cx="462336" cy="1720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101624E7-35D1-4609-BB9F-5EC311687356}"/>
              </a:ext>
            </a:extLst>
          </p:cNvPr>
          <p:cNvSpPr/>
          <p:nvPr/>
        </p:nvSpPr>
        <p:spPr>
          <a:xfrm>
            <a:off x="1397284" y="4663184"/>
            <a:ext cx="462336" cy="1720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54BD1B47-A4DE-4D37-A2B3-C436BA71745F}"/>
              </a:ext>
            </a:extLst>
          </p:cNvPr>
          <p:cNvSpPr/>
          <p:nvPr/>
        </p:nvSpPr>
        <p:spPr>
          <a:xfrm>
            <a:off x="5715858" y="653350"/>
            <a:ext cx="4513779" cy="646331"/>
          </a:xfrm>
          <a:prstGeom prst="rect">
            <a:avLst/>
          </a:prstGeom>
        </p:spPr>
        <p:txBody>
          <a:bodyPr wrap="square">
            <a:spAutoFit/>
          </a:bodyPr>
          <a:lstStyle/>
          <a:p>
            <a:pPr marL="285750" indent="-285750">
              <a:buFont typeface="Arial" panose="020B0604020202020204" pitchFamily="34" charset="0"/>
              <a:buChar char="•"/>
            </a:pPr>
            <a:r>
              <a:rPr lang="pt-BR" dirty="0"/>
              <a:t>Composição de </a:t>
            </a:r>
            <a:r>
              <a:rPr lang="pt-BR" dirty="0" err="1"/>
              <a:t>PAHs</a:t>
            </a:r>
            <a:r>
              <a:rPr lang="pt-BR" dirty="0"/>
              <a:t> de petróleo pesado</a:t>
            </a:r>
          </a:p>
          <a:p>
            <a:pPr marL="285750" indent="-285750">
              <a:buFont typeface="Arial" panose="020B0604020202020204" pitchFamily="34" charset="0"/>
              <a:buChar char="•"/>
            </a:pPr>
            <a:r>
              <a:rPr lang="pt-BR" dirty="0"/>
              <a:t>Alberta canada </a:t>
            </a:r>
          </a:p>
        </p:txBody>
      </p:sp>
      <p:pic>
        <p:nvPicPr>
          <p:cNvPr id="57348" name="Picture 4" descr="Resultado de imagem para canada alberta maps">
            <a:extLst>
              <a:ext uri="{FF2B5EF4-FFF2-40B4-BE49-F238E27FC236}">
                <a16:creationId xmlns:a16="http://schemas.microsoft.com/office/drawing/2014/main" id="{FE29EE50-EFD9-4C05-AB17-B0AF0958E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9958" y="1826391"/>
            <a:ext cx="2391291" cy="26154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Resultado de imagem para PAH">
            <a:extLst>
              <a:ext uri="{FF2B5EF4-FFF2-40B4-BE49-F238E27FC236}">
                <a16:creationId xmlns:a16="http://schemas.microsoft.com/office/drawing/2014/main" id="{BE4EEA22-2A89-4207-8383-1FD8C1B6A4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2650" y="2058768"/>
            <a:ext cx="4127101" cy="3269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22359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7415A9F-76F9-45CD-8B54-D0D50DB85E6F}"/>
              </a:ext>
            </a:extLst>
          </p:cNvPr>
          <p:cNvPicPr>
            <a:picLocks noChangeAspect="1"/>
          </p:cNvPicPr>
          <p:nvPr/>
        </p:nvPicPr>
        <p:blipFill rotWithShape="1">
          <a:blip r:embed="rId2"/>
          <a:srcRect l="26714" t="23071" r="26685" b="20000"/>
          <a:stretch/>
        </p:blipFill>
        <p:spPr>
          <a:xfrm>
            <a:off x="20146" y="765425"/>
            <a:ext cx="7939300" cy="5455577"/>
          </a:xfrm>
          <a:prstGeom prst="rect">
            <a:avLst/>
          </a:prstGeom>
        </p:spPr>
      </p:pic>
      <p:sp>
        <p:nvSpPr>
          <p:cNvPr id="3" name="Retângulo 2">
            <a:extLst>
              <a:ext uri="{FF2B5EF4-FFF2-40B4-BE49-F238E27FC236}">
                <a16:creationId xmlns:a16="http://schemas.microsoft.com/office/drawing/2014/main" id="{2FC9B421-536A-4CD2-8B26-BFB779C71E31}"/>
              </a:ext>
            </a:extLst>
          </p:cNvPr>
          <p:cNvSpPr/>
          <p:nvPr/>
        </p:nvSpPr>
        <p:spPr>
          <a:xfrm>
            <a:off x="530830" y="6158237"/>
            <a:ext cx="6917933" cy="369332"/>
          </a:xfrm>
          <a:prstGeom prst="rect">
            <a:avLst/>
          </a:prstGeom>
        </p:spPr>
        <p:txBody>
          <a:bodyPr wrap="square">
            <a:spAutoFit/>
          </a:bodyPr>
          <a:lstStyle/>
          <a:p>
            <a:r>
              <a:rPr lang="pt-BR">
                <a:hlinkClick r:id="rId3"/>
              </a:rPr>
              <a:t>https://www.sciencedirect.com/science/article/pii/S0025326X17304836</a:t>
            </a:r>
            <a:endParaRPr lang="pt-BR" dirty="0"/>
          </a:p>
        </p:txBody>
      </p:sp>
      <p:pic>
        <p:nvPicPr>
          <p:cNvPr id="4" name="Imagem 3">
            <a:extLst>
              <a:ext uri="{FF2B5EF4-FFF2-40B4-BE49-F238E27FC236}">
                <a16:creationId xmlns:a16="http://schemas.microsoft.com/office/drawing/2014/main" id="{A8C6B230-1D7F-4AA8-98CC-A36C4740847D}"/>
              </a:ext>
            </a:extLst>
          </p:cNvPr>
          <p:cNvPicPr>
            <a:picLocks noChangeAspect="1"/>
          </p:cNvPicPr>
          <p:nvPr/>
        </p:nvPicPr>
        <p:blipFill rotWithShape="1">
          <a:blip r:embed="rId4"/>
          <a:srcRect l="23500" t="9588" r="36023" b="6367"/>
          <a:stretch/>
        </p:blipFill>
        <p:spPr>
          <a:xfrm>
            <a:off x="7643973" y="1194369"/>
            <a:ext cx="4548027" cy="5311672"/>
          </a:xfrm>
          <a:prstGeom prst="rect">
            <a:avLst/>
          </a:prstGeom>
        </p:spPr>
      </p:pic>
      <p:sp>
        <p:nvSpPr>
          <p:cNvPr id="6" name="Retângulo 5">
            <a:extLst>
              <a:ext uri="{FF2B5EF4-FFF2-40B4-BE49-F238E27FC236}">
                <a16:creationId xmlns:a16="http://schemas.microsoft.com/office/drawing/2014/main" id="{D03E9880-34EB-4B2B-9AB9-435B43C30DAB}"/>
              </a:ext>
            </a:extLst>
          </p:cNvPr>
          <p:cNvSpPr/>
          <p:nvPr/>
        </p:nvSpPr>
        <p:spPr>
          <a:xfrm>
            <a:off x="400693" y="279980"/>
            <a:ext cx="4561726" cy="369332"/>
          </a:xfrm>
          <a:prstGeom prst="rect">
            <a:avLst/>
          </a:prstGeom>
        </p:spPr>
        <p:txBody>
          <a:bodyPr wrap="square">
            <a:spAutoFit/>
          </a:bodyPr>
          <a:lstStyle/>
          <a:p>
            <a:pPr marL="285750" indent="-285750">
              <a:buFont typeface="Arial" panose="020B0604020202020204" pitchFamily="34" charset="0"/>
              <a:buChar char="•"/>
            </a:pPr>
            <a:r>
              <a:rPr lang="pt-BR" b="1" dirty="0"/>
              <a:t>SOLUBILIDADE EM ÁGUA E TOXICIDADE</a:t>
            </a:r>
          </a:p>
        </p:txBody>
      </p:sp>
      <p:sp>
        <p:nvSpPr>
          <p:cNvPr id="8" name="Retângulo 7">
            <a:extLst>
              <a:ext uri="{FF2B5EF4-FFF2-40B4-BE49-F238E27FC236}">
                <a16:creationId xmlns:a16="http://schemas.microsoft.com/office/drawing/2014/main" id="{D96B2CC3-B02D-4DA1-B81F-7EB7804DE7CD}"/>
              </a:ext>
            </a:extLst>
          </p:cNvPr>
          <p:cNvSpPr/>
          <p:nvPr/>
        </p:nvSpPr>
        <p:spPr>
          <a:xfrm>
            <a:off x="5055288" y="163867"/>
            <a:ext cx="7116566" cy="646331"/>
          </a:xfrm>
          <a:prstGeom prst="rect">
            <a:avLst/>
          </a:prstGeom>
        </p:spPr>
        <p:txBody>
          <a:bodyPr wrap="square">
            <a:spAutoFit/>
          </a:bodyPr>
          <a:lstStyle/>
          <a:p>
            <a:r>
              <a:rPr lang="pt-BR" dirty="0"/>
              <a:t>(TEF) expressa a toxicidade de dioxinas, </a:t>
            </a:r>
            <a:r>
              <a:rPr lang="pt-BR" dirty="0" err="1"/>
              <a:t>furanos</a:t>
            </a:r>
            <a:r>
              <a:rPr lang="pt-BR" dirty="0"/>
              <a:t> e </a:t>
            </a:r>
            <a:r>
              <a:rPr lang="pt-BR" dirty="0" err="1"/>
              <a:t>PCBs</a:t>
            </a:r>
            <a:r>
              <a:rPr lang="pt-BR" dirty="0"/>
              <a:t> em termos da forma mais tóxica de dioxina, 2,3,7,8-TCDD.</a:t>
            </a:r>
          </a:p>
        </p:txBody>
      </p:sp>
    </p:spTree>
    <p:extLst>
      <p:ext uri="{BB962C8B-B14F-4D97-AF65-F5344CB8AC3E}">
        <p14:creationId xmlns:p14="http://schemas.microsoft.com/office/powerpoint/2010/main" val="61178622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AFD0373-2569-4425-ABFA-3F627EC78870}"/>
              </a:ext>
            </a:extLst>
          </p:cNvPr>
          <p:cNvPicPr>
            <a:picLocks noChangeAspect="1"/>
          </p:cNvPicPr>
          <p:nvPr/>
        </p:nvPicPr>
        <p:blipFill rotWithShape="1">
          <a:blip r:embed="rId2"/>
          <a:srcRect l="37753" t="19925" r="42191" b="19102"/>
          <a:stretch/>
        </p:blipFill>
        <p:spPr>
          <a:xfrm rot="5400000">
            <a:off x="1541198" y="-1345309"/>
            <a:ext cx="3631917" cy="6210883"/>
          </a:xfrm>
          <a:prstGeom prst="rect">
            <a:avLst/>
          </a:prstGeom>
        </p:spPr>
      </p:pic>
      <p:pic>
        <p:nvPicPr>
          <p:cNvPr id="3" name="Imagem 2">
            <a:extLst>
              <a:ext uri="{FF2B5EF4-FFF2-40B4-BE49-F238E27FC236}">
                <a16:creationId xmlns:a16="http://schemas.microsoft.com/office/drawing/2014/main" id="{D21C80CB-6750-4916-BE4F-9A2195A28327}"/>
              </a:ext>
            </a:extLst>
          </p:cNvPr>
          <p:cNvPicPr>
            <a:picLocks noChangeAspect="1"/>
          </p:cNvPicPr>
          <p:nvPr/>
        </p:nvPicPr>
        <p:blipFill rotWithShape="1">
          <a:blip r:embed="rId3"/>
          <a:srcRect l="14241" t="27415" r="17416" b="8314"/>
          <a:stretch/>
        </p:blipFill>
        <p:spPr>
          <a:xfrm>
            <a:off x="251715" y="3429000"/>
            <a:ext cx="6431622" cy="3402178"/>
          </a:xfrm>
          <a:prstGeom prst="rect">
            <a:avLst/>
          </a:prstGeom>
        </p:spPr>
      </p:pic>
      <p:pic>
        <p:nvPicPr>
          <p:cNvPr id="4" name="Imagem 3">
            <a:extLst>
              <a:ext uri="{FF2B5EF4-FFF2-40B4-BE49-F238E27FC236}">
                <a16:creationId xmlns:a16="http://schemas.microsoft.com/office/drawing/2014/main" id="{158390A6-8832-4BC8-BED4-535F34A430BF}"/>
              </a:ext>
            </a:extLst>
          </p:cNvPr>
          <p:cNvPicPr>
            <a:picLocks noChangeAspect="1"/>
          </p:cNvPicPr>
          <p:nvPr/>
        </p:nvPicPr>
        <p:blipFill rotWithShape="1">
          <a:blip r:embed="rId4"/>
          <a:srcRect l="17359" t="20375" r="40843" b="6817"/>
          <a:stretch/>
        </p:blipFill>
        <p:spPr>
          <a:xfrm>
            <a:off x="6683337" y="750012"/>
            <a:ext cx="4708016" cy="4613098"/>
          </a:xfrm>
          <a:prstGeom prst="rect">
            <a:avLst/>
          </a:prstGeom>
        </p:spPr>
      </p:pic>
      <p:sp>
        <p:nvSpPr>
          <p:cNvPr id="5" name="Retângulo 4">
            <a:extLst>
              <a:ext uri="{FF2B5EF4-FFF2-40B4-BE49-F238E27FC236}">
                <a16:creationId xmlns:a16="http://schemas.microsoft.com/office/drawing/2014/main" id="{97DA3CB4-608C-4B65-AB98-E9AFEDC6317F}"/>
              </a:ext>
            </a:extLst>
          </p:cNvPr>
          <p:cNvSpPr/>
          <p:nvPr/>
        </p:nvSpPr>
        <p:spPr>
          <a:xfrm>
            <a:off x="2254799" y="26822"/>
            <a:ext cx="6703886" cy="369332"/>
          </a:xfrm>
          <a:prstGeom prst="rect">
            <a:avLst/>
          </a:prstGeom>
        </p:spPr>
        <p:txBody>
          <a:bodyPr wrap="none">
            <a:spAutoFit/>
          </a:bodyPr>
          <a:lstStyle/>
          <a:p>
            <a:r>
              <a:rPr lang="pt-BR" b="1" dirty="0"/>
              <a:t>SOLUBILIDADE EM ÁGUA – EFEITO DA SALINIDADE E TEMPERATURA </a:t>
            </a:r>
          </a:p>
        </p:txBody>
      </p:sp>
    </p:spTree>
    <p:extLst>
      <p:ext uri="{BB962C8B-B14F-4D97-AF65-F5344CB8AC3E}">
        <p14:creationId xmlns:p14="http://schemas.microsoft.com/office/powerpoint/2010/main" val="789883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18</a:t>
            </a:fld>
            <a:endParaRPr lang="en-US" dirty="0"/>
          </a:p>
        </p:txBody>
      </p:sp>
      <p:pic>
        <p:nvPicPr>
          <p:cNvPr id="7" name="Picture 6"/>
          <p:cNvPicPr>
            <a:picLocks noChangeAspect="1"/>
          </p:cNvPicPr>
          <p:nvPr/>
        </p:nvPicPr>
        <p:blipFill>
          <a:blip r:embed="rId3"/>
          <a:stretch>
            <a:fillRect/>
          </a:stretch>
        </p:blipFill>
        <p:spPr>
          <a:xfrm>
            <a:off x="1225829" y="1196027"/>
            <a:ext cx="3036999" cy="4628855"/>
          </a:xfrm>
          <a:prstGeom prst="rect">
            <a:avLst/>
          </a:prstGeom>
        </p:spPr>
      </p:pic>
      <p:graphicFrame>
        <p:nvGraphicFramePr>
          <p:cNvPr id="8" name="Object 7"/>
          <p:cNvGraphicFramePr>
            <a:graphicFrameLocks noChangeAspect="1"/>
          </p:cNvGraphicFramePr>
          <p:nvPr/>
        </p:nvGraphicFramePr>
        <p:xfrm>
          <a:off x="6059577" y="990700"/>
          <a:ext cx="663640" cy="900654"/>
        </p:xfrm>
        <a:graphic>
          <a:graphicData uri="http://schemas.openxmlformats.org/presentationml/2006/ole">
            <mc:AlternateContent xmlns:mc="http://schemas.openxmlformats.org/markup-compatibility/2006">
              <mc:Choice xmlns:v="urn:schemas-microsoft-com:vml" Requires="v">
                <p:oleObj spid="_x0000_s3148" name="Equation" r:id="rId4" imgW="177800" imgH="241300" progId="Equation.3">
                  <p:embed/>
                </p:oleObj>
              </mc:Choice>
              <mc:Fallback>
                <p:oleObj name="Equation" r:id="rId4" imgW="177800" imgH="241300" progId="Equation.3">
                  <p:embed/>
                  <p:pic>
                    <p:nvPicPr>
                      <p:cNvPr id="8" name="Object 7"/>
                      <p:cNvPicPr/>
                      <p:nvPr/>
                    </p:nvPicPr>
                    <p:blipFill>
                      <a:blip r:embed="rId5"/>
                      <a:stretch>
                        <a:fillRect/>
                      </a:stretch>
                    </p:blipFill>
                    <p:spPr>
                      <a:xfrm>
                        <a:off x="6059577" y="990700"/>
                        <a:ext cx="663640" cy="900654"/>
                      </a:xfrm>
                      <a:prstGeom prst="rect">
                        <a:avLst/>
                      </a:prstGeom>
                    </p:spPr>
                  </p:pic>
                </p:oleObj>
              </mc:Fallback>
            </mc:AlternateContent>
          </a:graphicData>
        </a:graphic>
      </p:graphicFrame>
      <p:sp>
        <p:nvSpPr>
          <p:cNvPr id="9" name="TextBox 8"/>
          <p:cNvSpPr txBox="1"/>
          <p:nvPr/>
        </p:nvSpPr>
        <p:spPr>
          <a:xfrm>
            <a:off x="6723218" y="1340300"/>
            <a:ext cx="3264027" cy="493325"/>
          </a:xfrm>
          <a:prstGeom prst="rect">
            <a:avLst/>
          </a:prstGeom>
        </p:spPr>
        <p:txBody>
          <a:bodyPr vert="horz" wrap="none" lIns="91440" tIns="45720" rIns="91440" bIns="45720" rtlCol="0">
            <a:normAutofit/>
          </a:bodyPr>
          <a:lstStyle/>
          <a:p>
            <a:r>
              <a:rPr lang="en-US" sz="2000" i="1" dirty="0"/>
              <a:t>= </a:t>
            </a:r>
            <a:r>
              <a:rPr lang="en-US" sz="2000" i="1" dirty="0" err="1"/>
              <a:t>pressão</a:t>
            </a:r>
            <a:r>
              <a:rPr lang="en-US" sz="2000" i="1" dirty="0"/>
              <a:t> de </a:t>
            </a:r>
            <a:r>
              <a:rPr lang="en-US" sz="2000" i="1" dirty="0" err="1"/>
              <a:t>parcial</a:t>
            </a:r>
            <a:r>
              <a:rPr lang="en-US" sz="2000" i="1" dirty="0"/>
              <a:t> de </a:t>
            </a:r>
            <a:r>
              <a:rPr lang="en-US" sz="2000" i="1" dirty="0" err="1"/>
              <a:t>i</a:t>
            </a:r>
            <a:endParaRPr lang="en-US" sz="2000" i="1" dirty="0"/>
          </a:p>
        </p:txBody>
      </p:sp>
      <p:sp>
        <p:nvSpPr>
          <p:cNvPr id="10"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p:sp>
        <p:nvSpPr>
          <p:cNvPr id="3" name="CaixaDeTexto 2">
            <a:extLst>
              <a:ext uri="{FF2B5EF4-FFF2-40B4-BE49-F238E27FC236}">
                <a16:creationId xmlns:a16="http://schemas.microsoft.com/office/drawing/2014/main" id="{C1715575-9271-42D1-9A34-E378ABB391EE}"/>
              </a:ext>
            </a:extLst>
          </p:cNvPr>
          <p:cNvSpPr txBox="1"/>
          <p:nvPr/>
        </p:nvSpPr>
        <p:spPr>
          <a:xfrm>
            <a:off x="6537434" y="2953407"/>
            <a:ext cx="2186152" cy="1114096"/>
          </a:xfrm>
          <a:prstGeom prst="rect">
            <a:avLst/>
          </a:prstGeom>
        </p:spPr>
        <p:txBody>
          <a:bodyPr vert="horz" wrap="square" lIns="91440" tIns="45720" rIns="91440" bIns="45720" rtlCol="0">
            <a:normAutofit/>
          </a:bodyPr>
          <a:lstStyle/>
          <a:p>
            <a:endParaRPr lang="pt-BR" sz="2000" i="1" dirty="0"/>
          </a:p>
        </p:txBody>
      </p:sp>
      <p:sp>
        <p:nvSpPr>
          <p:cNvPr id="6" name="CaixaDeTexto 5">
            <a:extLst>
              <a:ext uri="{FF2B5EF4-FFF2-40B4-BE49-F238E27FC236}">
                <a16:creationId xmlns:a16="http://schemas.microsoft.com/office/drawing/2014/main" id="{2A025782-FF98-4E0A-B055-4FD40E70DB83}"/>
              </a:ext>
            </a:extLst>
          </p:cNvPr>
          <p:cNvSpPr txBox="1"/>
          <p:nvPr/>
        </p:nvSpPr>
        <p:spPr>
          <a:xfrm rot="10800000" flipV="1">
            <a:off x="4453128" y="2251012"/>
            <a:ext cx="7306056" cy="2384050"/>
          </a:xfrm>
          <a:prstGeom prst="rect">
            <a:avLst/>
          </a:prstGeom>
        </p:spPr>
        <p:txBody>
          <a:bodyPr vert="horz" wrap="square" lIns="91440" tIns="45720" rIns="91440" bIns="45720" rtlCol="0">
            <a:normAutofit fontScale="92500" lnSpcReduction="10000"/>
          </a:bodyPr>
          <a:lstStyle/>
          <a:p>
            <a:r>
              <a:rPr lang="pt-BR" sz="2400" i="1" dirty="0"/>
              <a:t>Interessante quando estamos a pressões acima de </a:t>
            </a:r>
            <a:r>
              <a:rPr lang="pt-BR" sz="2400" b="1" i="1" dirty="0">
                <a:highlight>
                  <a:srgbClr val="FFFF00"/>
                </a:highlight>
              </a:rPr>
              <a:t>10 bar </a:t>
            </a:r>
            <a:r>
              <a:rPr lang="pt-BR" sz="2400" i="1" dirty="0"/>
              <a:t>já não podemos considerar uma situação de idealidade na fase gasosa, isto é, sem interações entre as moléculas que se encontram nessa fase</a:t>
            </a:r>
          </a:p>
          <a:p>
            <a:endParaRPr lang="pt-BR" sz="2400" i="1" dirty="0"/>
          </a:p>
          <a:p>
            <a:r>
              <a:rPr lang="pt-BR" sz="2400" i="1" dirty="0"/>
              <a:t>Importante quando estudamos situações de equilíbrio o onde a fase gasosa está  sob pressão </a:t>
            </a:r>
          </a:p>
        </p:txBody>
      </p:sp>
      <p:sp>
        <p:nvSpPr>
          <p:cNvPr id="13" name="CaixaDeTexto 12">
            <a:extLst>
              <a:ext uri="{FF2B5EF4-FFF2-40B4-BE49-F238E27FC236}">
                <a16:creationId xmlns:a16="http://schemas.microsoft.com/office/drawing/2014/main" id="{5EBC0FC4-7093-4C24-A25A-1AE3D6AD8517}"/>
              </a:ext>
            </a:extLst>
          </p:cNvPr>
          <p:cNvSpPr txBox="1"/>
          <p:nvPr/>
        </p:nvSpPr>
        <p:spPr>
          <a:xfrm>
            <a:off x="1440758" y="434529"/>
            <a:ext cx="3274498" cy="584775"/>
          </a:xfrm>
          <a:prstGeom prst="rect">
            <a:avLst/>
          </a:prstGeom>
          <a:noFill/>
        </p:spPr>
        <p:txBody>
          <a:bodyPr wrap="square" rtlCol="0">
            <a:spAutoFit/>
          </a:bodyPr>
          <a:lstStyle/>
          <a:p>
            <a:r>
              <a:rPr lang="pt-BR" sz="3200" u="sng" dirty="0">
                <a:solidFill>
                  <a:schemeClr val="accent1">
                    <a:lumMod val="75000"/>
                  </a:schemeClr>
                </a:solidFill>
              </a:rPr>
              <a:t>Pressão de vapor </a:t>
            </a:r>
          </a:p>
        </p:txBody>
      </p:sp>
    </p:spTree>
    <p:extLst>
      <p:ext uri="{BB962C8B-B14F-4D97-AF65-F5344CB8AC3E}">
        <p14:creationId xmlns:p14="http://schemas.microsoft.com/office/powerpoint/2010/main" val="342176535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C4F3586-B13A-4BCE-8509-89CBC7D69E95}"/>
              </a:ext>
            </a:extLst>
          </p:cNvPr>
          <p:cNvPicPr>
            <a:picLocks noChangeAspect="1"/>
          </p:cNvPicPr>
          <p:nvPr/>
        </p:nvPicPr>
        <p:blipFill rotWithShape="1">
          <a:blip r:embed="rId2"/>
          <a:srcRect l="10281" t="23371" r="34522" b="21049"/>
          <a:stretch/>
        </p:blipFill>
        <p:spPr>
          <a:xfrm>
            <a:off x="0" y="1212349"/>
            <a:ext cx="6729573" cy="3811713"/>
          </a:xfrm>
          <a:prstGeom prst="rect">
            <a:avLst/>
          </a:prstGeom>
        </p:spPr>
      </p:pic>
      <p:pic>
        <p:nvPicPr>
          <p:cNvPr id="60418" name="Picture 2" descr="Resultado de imagem para PRAIA MACEIO">
            <a:extLst>
              <a:ext uri="{FF2B5EF4-FFF2-40B4-BE49-F238E27FC236}">
                <a16:creationId xmlns:a16="http://schemas.microsoft.com/office/drawing/2014/main" id="{0800645F-A209-4465-B2DC-197C42DE03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5330" y="1385083"/>
            <a:ext cx="4375079" cy="3281309"/>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4ED2B47C-F7FD-471F-9BE0-1D7AA49F52E4}"/>
              </a:ext>
            </a:extLst>
          </p:cNvPr>
          <p:cNvSpPr txBox="1"/>
          <p:nvPr/>
        </p:nvSpPr>
        <p:spPr>
          <a:xfrm>
            <a:off x="701749" y="358206"/>
            <a:ext cx="2663037" cy="523220"/>
          </a:xfrm>
          <a:prstGeom prst="rect">
            <a:avLst/>
          </a:prstGeom>
          <a:noFill/>
        </p:spPr>
        <p:txBody>
          <a:bodyPr wrap="none" rtlCol="0">
            <a:spAutoFit/>
          </a:bodyPr>
          <a:lstStyle/>
          <a:p>
            <a:r>
              <a:rPr lang="pt-BR" sz="2800" b="1" dirty="0"/>
              <a:t>Praia de Maceió </a:t>
            </a:r>
          </a:p>
        </p:txBody>
      </p:sp>
    </p:spTree>
    <p:extLst>
      <p:ext uri="{BB962C8B-B14F-4D97-AF65-F5344CB8AC3E}">
        <p14:creationId xmlns:p14="http://schemas.microsoft.com/office/powerpoint/2010/main" val="366190369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BFDED669-B8E9-4337-888D-D6EDFB033E31}"/>
              </a:ext>
            </a:extLst>
          </p:cNvPr>
          <p:cNvSpPr txBox="1"/>
          <p:nvPr/>
        </p:nvSpPr>
        <p:spPr>
          <a:xfrm>
            <a:off x="426218" y="604785"/>
            <a:ext cx="11339563" cy="5693866"/>
          </a:xfrm>
          <a:prstGeom prst="rect">
            <a:avLst/>
          </a:prstGeom>
          <a:noFill/>
        </p:spPr>
        <p:txBody>
          <a:bodyPr wrap="square" rtlCol="0">
            <a:spAutoFit/>
          </a:bodyPr>
          <a:lstStyle/>
          <a:p>
            <a:r>
              <a:rPr lang="pt-BR" sz="2800" b="1" dirty="0">
                <a:highlight>
                  <a:srgbClr val="FFFF00"/>
                </a:highlight>
              </a:rPr>
              <a:t>Desafio 1 </a:t>
            </a:r>
          </a:p>
          <a:p>
            <a:endParaRPr lang="pt-BR" sz="2800" b="1" dirty="0"/>
          </a:p>
          <a:p>
            <a:r>
              <a:rPr lang="pt-BR" sz="2800" b="1" dirty="0"/>
              <a:t>Como estimaria a quantidade de PAH no derramamento de um estuário de uma ara nordestina? </a:t>
            </a:r>
          </a:p>
          <a:p>
            <a:endParaRPr lang="pt-BR" sz="2800" b="1" dirty="0"/>
          </a:p>
          <a:p>
            <a:r>
              <a:rPr lang="pt-BR" sz="2800" b="1" dirty="0"/>
              <a:t>Seria possível fazê-lo com uma aproximação simples como nós apreendemos até aqui? </a:t>
            </a:r>
          </a:p>
          <a:p>
            <a:endParaRPr lang="pt-BR" sz="2800" b="1" dirty="0"/>
          </a:p>
          <a:p>
            <a:r>
              <a:rPr lang="pt-BR" sz="2800" b="1" dirty="0"/>
              <a:t>Podemos propor um modelo de estudo laboratorial? Se sim como?</a:t>
            </a:r>
          </a:p>
          <a:p>
            <a:endParaRPr lang="pt-BR" sz="2800" b="1" dirty="0"/>
          </a:p>
          <a:p>
            <a:r>
              <a:rPr lang="pt-BR" sz="2800" b="1" dirty="0"/>
              <a:t>Então vamos fazê-lo </a:t>
            </a:r>
            <a:r>
              <a:rPr lang="pt-BR" sz="2800" b="1" dirty="0">
                <a:sym typeface="Wingdings" panose="05000000000000000000" pitchFamily="2" charset="2"/>
              </a:rPr>
              <a:t> </a:t>
            </a:r>
          </a:p>
          <a:p>
            <a:endParaRPr lang="pt-BR" sz="2800" b="1" dirty="0">
              <a:sym typeface="Wingdings" panose="05000000000000000000" pitchFamily="2" charset="2"/>
            </a:endParaRPr>
          </a:p>
          <a:p>
            <a:r>
              <a:rPr lang="pt-BR" sz="2800" b="1" dirty="0">
                <a:sym typeface="Wingdings" panose="05000000000000000000" pitchFamily="2" charset="2"/>
              </a:rPr>
              <a:t>Por onde vamos começar?</a:t>
            </a:r>
            <a:endParaRPr lang="pt-BR" sz="2800" b="1" dirty="0"/>
          </a:p>
        </p:txBody>
      </p:sp>
    </p:spTree>
    <p:extLst>
      <p:ext uri="{BB962C8B-B14F-4D97-AF65-F5344CB8AC3E}">
        <p14:creationId xmlns:p14="http://schemas.microsoft.com/office/powerpoint/2010/main" val="212467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500"/>
                                        <p:tgtEl>
                                          <p:spTgt spid="7">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10" end="10"/>
                                            </p:txEl>
                                          </p:spTgt>
                                        </p:tgtEl>
                                        <p:attrNameLst>
                                          <p:attrName>style.visibility</p:attrName>
                                        </p:attrNameLst>
                                      </p:cBhvr>
                                      <p:to>
                                        <p:strVal val="visible"/>
                                      </p:to>
                                    </p:set>
                                    <p:animEffect transition="in" filter="fade">
                                      <p:cBhvr>
                                        <p:cTn id="32"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3A30D7FF-D659-4E4F-8920-CA6698F0688C}"/>
              </a:ext>
            </a:extLst>
          </p:cNvPr>
          <p:cNvPicPr>
            <a:picLocks noChangeAspect="1"/>
          </p:cNvPicPr>
          <p:nvPr/>
        </p:nvPicPr>
        <p:blipFill rotWithShape="1">
          <a:blip r:embed="rId2"/>
          <a:srcRect l="8333" t="16741" r="19667" b="10518"/>
          <a:stretch/>
        </p:blipFill>
        <p:spPr>
          <a:xfrm>
            <a:off x="0" y="0"/>
            <a:ext cx="8778240" cy="4988560"/>
          </a:xfrm>
          <a:prstGeom prst="rect">
            <a:avLst/>
          </a:prstGeom>
        </p:spPr>
      </p:pic>
      <p:sp>
        <p:nvSpPr>
          <p:cNvPr id="4" name="Retângulo 3">
            <a:extLst>
              <a:ext uri="{FF2B5EF4-FFF2-40B4-BE49-F238E27FC236}">
                <a16:creationId xmlns:a16="http://schemas.microsoft.com/office/drawing/2014/main" id="{5DD63F06-EE11-4653-BD20-725F8CDE4CDF}"/>
              </a:ext>
            </a:extLst>
          </p:cNvPr>
          <p:cNvSpPr/>
          <p:nvPr/>
        </p:nvSpPr>
        <p:spPr>
          <a:xfrm>
            <a:off x="477520" y="4988559"/>
            <a:ext cx="11544434" cy="1498867"/>
          </a:xfrm>
          <a:prstGeom prst="rect">
            <a:avLst/>
          </a:prstGeom>
        </p:spPr>
        <p:txBody>
          <a:bodyPr wrap="square">
            <a:spAutoFit/>
          </a:bodyPr>
          <a:lstStyle/>
          <a:p>
            <a:pPr fontAlgn="base"/>
            <a:r>
              <a:rPr lang="pt-BR" i="1" dirty="0">
                <a:solidFill>
                  <a:srgbClr val="333333"/>
                </a:solidFill>
                <a:latin typeface="opensans"/>
              </a:rPr>
              <a:t>De acordo com o governo, </a:t>
            </a:r>
            <a:r>
              <a:rPr lang="pt-BR" b="1" i="1" dirty="0">
                <a:solidFill>
                  <a:srgbClr val="333333"/>
                </a:solidFill>
                <a:latin typeface="inherit"/>
              </a:rPr>
              <a:t>homens representam 57% dos casos</a:t>
            </a:r>
            <a:r>
              <a:rPr lang="pt-BR" i="1" dirty="0">
                <a:solidFill>
                  <a:srgbClr val="333333"/>
                </a:solidFill>
                <a:latin typeface="opensans"/>
              </a:rPr>
              <a:t> de intoxicação. A </a:t>
            </a:r>
            <a:r>
              <a:rPr lang="pt-BR" b="1" i="1" dirty="0">
                <a:solidFill>
                  <a:srgbClr val="333333"/>
                </a:solidFill>
                <a:latin typeface="inherit"/>
              </a:rPr>
              <a:t>média de idade é de 28 anos</a:t>
            </a:r>
            <a:r>
              <a:rPr lang="pt-BR" i="1" dirty="0">
                <a:solidFill>
                  <a:srgbClr val="333333"/>
                </a:solidFill>
                <a:latin typeface="opensans"/>
              </a:rPr>
              <a:t> e</a:t>
            </a:r>
            <a:r>
              <a:rPr lang="pt-BR" b="1" i="1" dirty="0">
                <a:solidFill>
                  <a:srgbClr val="333333"/>
                </a:solidFill>
                <a:latin typeface="inherit"/>
              </a:rPr>
              <a:t> 27% dos pacientes trabalharam como voluntários</a:t>
            </a:r>
            <a:r>
              <a:rPr lang="pt-BR" i="1" dirty="0">
                <a:solidFill>
                  <a:srgbClr val="333333"/>
                </a:solidFill>
                <a:latin typeface="opensans"/>
              </a:rPr>
              <a:t> para tentar limpar as praias.</a:t>
            </a:r>
          </a:p>
          <a:p>
            <a:pPr fontAlgn="base"/>
            <a:r>
              <a:rPr lang="pt-BR" i="1" dirty="0">
                <a:solidFill>
                  <a:srgbClr val="333333"/>
                </a:solidFill>
                <a:latin typeface="opensans"/>
              </a:rPr>
              <a:t>Os médicos afirmam que as consequências à saúde variam de acordo com o tempo e a dose de contato. Pode ocorrer: </a:t>
            </a:r>
            <a:r>
              <a:rPr lang="pt-BR" b="1" i="1" dirty="0">
                <a:solidFill>
                  <a:srgbClr val="333333"/>
                </a:solidFill>
                <a:highlight>
                  <a:srgbClr val="FFFF00"/>
                </a:highlight>
                <a:latin typeface="inherit"/>
              </a:rPr>
              <a:t>irritação na pele</a:t>
            </a:r>
            <a:r>
              <a:rPr lang="pt-BR" b="1" i="1" dirty="0">
                <a:solidFill>
                  <a:srgbClr val="333333"/>
                </a:solidFill>
                <a:latin typeface="inherit"/>
              </a:rPr>
              <a:t>, vermelhidão, </a:t>
            </a:r>
            <a:r>
              <a:rPr lang="pt-BR" b="1" i="1" dirty="0" err="1">
                <a:solidFill>
                  <a:srgbClr val="333333"/>
                </a:solidFill>
                <a:latin typeface="inherit"/>
              </a:rPr>
              <a:t>queimaço</a:t>
            </a:r>
            <a:r>
              <a:rPr lang="pt-BR" b="1" i="1" dirty="0">
                <a:solidFill>
                  <a:srgbClr val="333333"/>
                </a:solidFill>
                <a:latin typeface="inherit"/>
              </a:rPr>
              <a:t>, inchaço. </a:t>
            </a:r>
            <a:r>
              <a:rPr lang="pt-BR" b="1" i="1" dirty="0">
                <a:solidFill>
                  <a:srgbClr val="333333"/>
                </a:solidFill>
                <a:highlight>
                  <a:srgbClr val="FFFF00"/>
                </a:highlight>
                <a:latin typeface="inherit"/>
              </a:rPr>
              <a:t>sintomas respiratórios</a:t>
            </a:r>
            <a:r>
              <a:rPr lang="pt-BR" b="1" i="1" dirty="0">
                <a:solidFill>
                  <a:srgbClr val="333333"/>
                </a:solidFill>
                <a:latin typeface="inherit"/>
              </a:rPr>
              <a:t>, </a:t>
            </a:r>
            <a:r>
              <a:rPr lang="pt-BR" b="1" i="1" dirty="0">
                <a:solidFill>
                  <a:srgbClr val="333333"/>
                </a:solidFill>
                <a:highlight>
                  <a:srgbClr val="FFFF00"/>
                </a:highlight>
                <a:latin typeface="inherit"/>
              </a:rPr>
              <a:t>dor de cabeça</a:t>
            </a:r>
            <a:r>
              <a:rPr lang="pt-BR" b="1" i="1" dirty="0">
                <a:solidFill>
                  <a:srgbClr val="333333"/>
                </a:solidFill>
                <a:latin typeface="inherit"/>
              </a:rPr>
              <a:t>, </a:t>
            </a:r>
            <a:r>
              <a:rPr lang="pt-BR" b="1" i="1" dirty="0">
                <a:solidFill>
                  <a:srgbClr val="333333"/>
                </a:solidFill>
                <a:highlight>
                  <a:srgbClr val="FFFF00"/>
                </a:highlight>
                <a:latin typeface="inherit"/>
              </a:rPr>
              <a:t>náusea</a:t>
            </a:r>
            <a:r>
              <a:rPr lang="pt-BR" b="1" i="1" dirty="0">
                <a:solidFill>
                  <a:srgbClr val="333333"/>
                </a:solidFill>
                <a:latin typeface="inherit"/>
              </a:rPr>
              <a:t>, </a:t>
            </a:r>
            <a:r>
              <a:rPr lang="pt-BR" b="1" i="1" dirty="0">
                <a:solidFill>
                  <a:srgbClr val="333333"/>
                </a:solidFill>
                <a:highlight>
                  <a:srgbClr val="FFFF00"/>
                </a:highlight>
                <a:latin typeface="inherit"/>
              </a:rPr>
              <a:t>dores abdominais</a:t>
            </a:r>
            <a:r>
              <a:rPr lang="pt-BR" b="1" i="1" dirty="0">
                <a:solidFill>
                  <a:srgbClr val="333333"/>
                </a:solidFill>
                <a:latin typeface="inherit"/>
              </a:rPr>
              <a:t>, </a:t>
            </a:r>
            <a:r>
              <a:rPr lang="pt-BR" b="1" i="1" dirty="0">
                <a:solidFill>
                  <a:srgbClr val="333333"/>
                </a:solidFill>
                <a:highlight>
                  <a:srgbClr val="FFFF00"/>
                </a:highlight>
                <a:latin typeface="inherit"/>
              </a:rPr>
              <a:t>vômito e diarreia</a:t>
            </a:r>
            <a:r>
              <a:rPr lang="pt-BR" b="1" i="1" dirty="0">
                <a:solidFill>
                  <a:srgbClr val="333333"/>
                </a:solidFill>
                <a:latin typeface="inherit"/>
              </a:rPr>
              <a:t>.</a:t>
            </a:r>
            <a:endParaRPr lang="pt-BR" b="0" i="1" dirty="0">
              <a:solidFill>
                <a:srgbClr val="333333"/>
              </a:solidFill>
              <a:effectLst/>
              <a:latin typeface="opensans"/>
            </a:endParaRPr>
          </a:p>
        </p:txBody>
      </p:sp>
    </p:spTree>
    <p:extLst>
      <p:ext uri="{BB962C8B-B14F-4D97-AF65-F5344CB8AC3E}">
        <p14:creationId xmlns:p14="http://schemas.microsoft.com/office/powerpoint/2010/main" val="146468896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CEEFCE21-D7AC-4C60-A145-722A1241D585}"/>
              </a:ext>
            </a:extLst>
          </p:cNvPr>
          <p:cNvSpPr/>
          <p:nvPr/>
        </p:nvSpPr>
        <p:spPr>
          <a:xfrm>
            <a:off x="172720" y="240159"/>
            <a:ext cx="6096000" cy="1754326"/>
          </a:xfrm>
          <a:prstGeom prst="rect">
            <a:avLst/>
          </a:prstGeom>
        </p:spPr>
        <p:txBody>
          <a:bodyPr>
            <a:spAutoFit/>
          </a:bodyPr>
          <a:lstStyle/>
          <a:p>
            <a:pPr algn="just" fontAlgn="base"/>
            <a:r>
              <a:rPr lang="pt-BR" dirty="0">
                <a:solidFill>
                  <a:srgbClr val="333333"/>
                </a:solidFill>
                <a:latin typeface="opensans"/>
              </a:rPr>
              <a:t>Três compostos voláteis do petróleo são extremamente perigosos para a saúde a longo prazo, alertou </a:t>
            </a:r>
            <a:r>
              <a:rPr lang="pt-BR" dirty="0">
                <a:solidFill>
                  <a:srgbClr val="333333"/>
                </a:solidFill>
                <a:highlight>
                  <a:srgbClr val="FFFF00"/>
                </a:highlight>
                <a:latin typeface="opensans"/>
              </a:rPr>
              <a:t>Ícaro Moreira, da Universidade Federal da Bahia (</a:t>
            </a:r>
            <a:r>
              <a:rPr lang="pt-BR" b="1" dirty="0">
                <a:solidFill>
                  <a:srgbClr val="C4170C"/>
                </a:solidFill>
                <a:highlight>
                  <a:srgbClr val="FFFF00"/>
                </a:highlight>
                <a:latin typeface="inherit"/>
                <a:hlinkClick r:id="rId2"/>
              </a:rPr>
              <a:t>UFBA</a:t>
            </a:r>
            <a:r>
              <a:rPr lang="pt-BR" b="1" dirty="0">
                <a:solidFill>
                  <a:srgbClr val="C4170C"/>
                </a:solidFill>
                <a:latin typeface="inherit"/>
                <a:hlinkClick r:id="rId2"/>
              </a:rPr>
              <a:t>)</a:t>
            </a:r>
            <a:r>
              <a:rPr lang="pt-BR" dirty="0">
                <a:solidFill>
                  <a:srgbClr val="333333"/>
                </a:solidFill>
                <a:latin typeface="opensans"/>
              </a:rPr>
              <a:t>, especialista em recuperação de áreas atingidas por petróleo. Além de alto potencial cancerígeno, a exposição ao </a:t>
            </a:r>
            <a:r>
              <a:rPr lang="pt-BR" dirty="0">
                <a:solidFill>
                  <a:srgbClr val="333333"/>
                </a:solidFill>
                <a:highlight>
                  <a:srgbClr val="FFFF00"/>
                </a:highlight>
                <a:latin typeface="opensans"/>
              </a:rPr>
              <a:t>benzeno</a:t>
            </a:r>
            <a:r>
              <a:rPr lang="pt-BR" dirty="0">
                <a:solidFill>
                  <a:srgbClr val="333333"/>
                </a:solidFill>
                <a:latin typeface="opensans"/>
              </a:rPr>
              <a:t>, </a:t>
            </a:r>
            <a:r>
              <a:rPr lang="pt-BR" dirty="0">
                <a:solidFill>
                  <a:srgbClr val="333333"/>
                </a:solidFill>
                <a:highlight>
                  <a:srgbClr val="FFFF00"/>
                </a:highlight>
                <a:latin typeface="opensans"/>
              </a:rPr>
              <a:t>tolueno</a:t>
            </a:r>
            <a:r>
              <a:rPr lang="pt-BR" dirty="0">
                <a:solidFill>
                  <a:srgbClr val="333333"/>
                </a:solidFill>
                <a:latin typeface="opensans"/>
              </a:rPr>
              <a:t> e </a:t>
            </a:r>
            <a:r>
              <a:rPr lang="pt-BR" dirty="0">
                <a:solidFill>
                  <a:srgbClr val="333333"/>
                </a:solidFill>
                <a:highlight>
                  <a:srgbClr val="FFFF00"/>
                </a:highlight>
                <a:latin typeface="opensans"/>
              </a:rPr>
              <a:t>xileno</a:t>
            </a:r>
            <a:r>
              <a:rPr lang="pt-BR" dirty="0">
                <a:solidFill>
                  <a:srgbClr val="333333"/>
                </a:solidFill>
                <a:latin typeface="opensans"/>
              </a:rPr>
              <a:t> pode provocar doenças no sistema nervoso central.</a:t>
            </a:r>
          </a:p>
        </p:txBody>
      </p:sp>
      <p:sp>
        <p:nvSpPr>
          <p:cNvPr id="3" name="Retângulo 2">
            <a:extLst>
              <a:ext uri="{FF2B5EF4-FFF2-40B4-BE49-F238E27FC236}">
                <a16:creationId xmlns:a16="http://schemas.microsoft.com/office/drawing/2014/main" id="{6A3707CA-A5A3-412D-9658-9B22DE25AB61}"/>
              </a:ext>
            </a:extLst>
          </p:cNvPr>
          <p:cNvSpPr/>
          <p:nvPr/>
        </p:nvSpPr>
        <p:spPr>
          <a:xfrm>
            <a:off x="172720" y="2139215"/>
            <a:ext cx="6096000" cy="923330"/>
          </a:xfrm>
          <a:prstGeom prst="rect">
            <a:avLst/>
          </a:prstGeom>
        </p:spPr>
        <p:txBody>
          <a:bodyPr>
            <a:spAutoFit/>
          </a:bodyPr>
          <a:lstStyle/>
          <a:p>
            <a:pPr algn="just"/>
            <a:r>
              <a:rPr lang="pt-BR" b="1" dirty="0">
                <a:solidFill>
                  <a:srgbClr val="333333"/>
                </a:solidFill>
                <a:latin typeface="opensans"/>
              </a:rPr>
              <a:t>"O cheiro é um alerta. Se há cheiro de combustível, é sinal de que não está protegido para lidar com este composto tóxico" - Ícaro Moreira.</a:t>
            </a:r>
            <a:endParaRPr lang="pt-BR" dirty="0"/>
          </a:p>
        </p:txBody>
      </p:sp>
      <p:sp>
        <p:nvSpPr>
          <p:cNvPr id="4" name="Retângulo 3">
            <a:extLst>
              <a:ext uri="{FF2B5EF4-FFF2-40B4-BE49-F238E27FC236}">
                <a16:creationId xmlns:a16="http://schemas.microsoft.com/office/drawing/2014/main" id="{403A6ABA-0E53-4768-B787-F03C7AD0AC0E}"/>
              </a:ext>
            </a:extLst>
          </p:cNvPr>
          <p:cNvSpPr/>
          <p:nvPr/>
        </p:nvSpPr>
        <p:spPr>
          <a:xfrm>
            <a:off x="7100702" y="1198091"/>
            <a:ext cx="4918577" cy="5355312"/>
          </a:xfrm>
          <a:prstGeom prst="rect">
            <a:avLst/>
          </a:prstGeom>
        </p:spPr>
        <p:txBody>
          <a:bodyPr wrap="square">
            <a:spAutoFit/>
          </a:bodyPr>
          <a:lstStyle/>
          <a:p>
            <a:r>
              <a:rPr lang="pt-BR" i="1" dirty="0">
                <a:latin typeface="Montserrat"/>
              </a:rPr>
              <a:t> lattes:  É especialista na interpretação de resultados obtidos por técnicas de biorremediação e no desenvolvimento de biotecnologias marinhas aplicadas ao petróleo. </a:t>
            </a:r>
            <a:r>
              <a:rPr lang="pt-BR" i="1" u="sng" dirty="0">
                <a:latin typeface="Montserrat"/>
              </a:rPr>
              <a:t>Tem experiência em ecologia de comunidades nos ambientes de influências marinhas (rios, baías, estuários e manguezal), com ênfase aos estudos </a:t>
            </a:r>
            <a:r>
              <a:rPr lang="pt-BR" i="1" u="sng" dirty="0" err="1">
                <a:latin typeface="Montserrat"/>
              </a:rPr>
              <a:t>ecotoxicológicas</a:t>
            </a:r>
            <a:r>
              <a:rPr lang="pt-BR" i="1" u="sng" dirty="0">
                <a:latin typeface="Montserrat"/>
              </a:rPr>
              <a:t>, da avaliação dos riscos e das respostas dos organismos marinhos frente aos impactos ambientais em função de poluentes industriais.</a:t>
            </a:r>
            <a:r>
              <a:rPr lang="pt-BR" i="1" dirty="0">
                <a:latin typeface="Montserrat"/>
              </a:rPr>
              <a:t> Também tem atuado fortemente em pesquisas sobre a </a:t>
            </a:r>
            <a:r>
              <a:rPr lang="pt-BR" i="1" u="sng" dirty="0">
                <a:latin typeface="Montserrat"/>
              </a:rPr>
              <a:t>investigação e desenvolvimento de biotecnologias marinhas na aplicação da remediação de ambientes costeiros impactados por atividades petrolíferas, além do desenvolvimento de protocolos de campo e técnicas analíticas inovadoras na determinação de poluentes orgânicos e inorgânicos em matrizes biológicas e outras ambientais</a:t>
            </a:r>
            <a:endParaRPr lang="pt-BR" i="1" u="sng" dirty="0"/>
          </a:p>
        </p:txBody>
      </p:sp>
      <p:pic>
        <p:nvPicPr>
          <p:cNvPr id="38914" name="Picture 2" descr="Foto">
            <a:extLst>
              <a:ext uri="{FF2B5EF4-FFF2-40B4-BE49-F238E27FC236}">
                <a16:creationId xmlns:a16="http://schemas.microsoft.com/office/drawing/2014/main" id="{BC9F9A05-8CC9-493C-8615-540EE44C1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702" y="97910"/>
            <a:ext cx="1279020" cy="1100181"/>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798C1A95-D1DA-4BE6-8280-0EF6889E399D}"/>
              </a:ext>
            </a:extLst>
          </p:cNvPr>
          <p:cNvSpPr/>
          <p:nvPr/>
        </p:nvSpPr>
        <p:spPr>
          <a:xfrm>
            <a:off x="285550" y="3277478"/>
            <a:ext cx="6096000" cy="2031325"/>
          </a:xfrm>
          <a:prstGeom prst="rect">
            <a:avLst/>
          </a:prstGeom>
        </p:spPr>
        <p:txBody>
          <a:bodyPr>
            <a:spAutoFit/>
          </a:bodyPr>
          <a:lstStyle/>
          <a:p>
            <a:pPr algn="just" fontAlgn="base"/>
            <a:r>
              <a:rPr lang="pt-BR" b="1" dirty="0">
                <a:solidFill>
                  <a:srgbClr val="333333"/>
                </a:solidFill>
                <a:latin typeface="opensans"/>
              </a:rPr>
              <a:t>"Quem está no processo de limpeza, com certeza, se não usar uma máscara, vai passar mal“</a:t>
            </a:r>
          </a:p>
          <a:p>
            <a:pPr algn="just" fontAlgn="base"/>
            <a:endParaRPr lang="pt-BR" b="1" dirty="0">
              <a:solidFill>
                <a:srgbClr val="333333"/>
              </a:solidFill>
              <a:latin typeface="opensans"/>
            </a:endParaRPr>
          </a:p>
          <a:p>
            <a:pPr algn="just" fontAlgn="base"/>
            <a:r>
              <a:rPr lang="pt-BR" b="1" dirty="0">
                <a:solidFill>
                  <a:srgbClr val="333333"/>
                </a:solidFill>
                <a:latin typeface="opensans"/>
              </a:rPr>
              <a:t>"O perigo do petróleo é a exposição a médio e longo prazo. Eles que estão há mais de 30 dias trabalhando, se não estiverem com a proteção correta, podem sim ter doenças mais sérias".</a:t>
            </a:r>
          </a:p>
        </p:txBody>
      </p:sp>
    </p:spTree>
    <p:extLst>
      <p:ext uri="{BB962C8B-B14F-4D97-AF65-F5344CB8AC3E}">
        <p14:creationId xmlns:p14="http://schemas.microsoft.com/office/powerpoint/2010/main" val="299838097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7D5A74C-1267-4CD3-A7A7-58F968829D68}"/>
              </a:ext>
            </a:extLst>
          </p:cNvPr>
          <p:cNvPicPr>
            <a:picLocks noChangeAspect="1"/>
          </p:cNvPicPr>
          <p:nvPr/>
        </p:nvPicPr>
        <p:blipFill rotWithShape="1">
          <a:blip r:embed="rId2"/>
          <a:srcRect l="22983" t="16748" r="23935" b="5326"/>
          <a:stretch/>
        </p:blipFill>
        <p:spPr>
          <a:xfrm>
            <a:off x="279133" y="-59355"/>
            <a:ext cx="6471920" cy="5344160"/>
          </a:xfrm>
          <a:prstGeom prst="rect">
            <a:avLst/>
          </a:prstGeom>
        </p:spPr>
      </p:pic>
      <p:pic>
        <p:nvPicPr>
          <p:cNvPr id="4" name="Imagem 3">
            <a:extLst>
              <a:ext uri="{FF2B5EF4-FFF2-40B4-BE49-F238E27FC236}">
                <a16:creationId xmlns:a16="http://schemas.microsoft.com/office/drawing/2014/main" id="{108930E7-266B-4F60-9474-1F8EC6A0CD30}"/>
              </a:ext>
            </a:extLst>
          </p:cNvPr>
          <p:cNvPicPr>
            <a:picLocks noChangeAspect="1"/>
          </p:cNvPicPr>
          <p:nvPr/>
        </p:nvPicPr>
        <p:blipFill rotWithShape="1">
          <a:blip r:embed="rId2"/>
          <a:srcRect l="40859" t="70379" r="44758" b="7992"/>
          <a:stretch/>
        </p:blipFill>
        <p:spPr>
          <a:xfrm>
            <a:off x="6751053" y="509605"/>
            <a:ext cx="5440947" cy="4602480"/>
          </a:xfrm>
          <a:prstGeom prst="rect">
            <a:avLst/>
          </a:prstGeom>
          <a:ln w="38100">
            <a:solidFill>
              <a:srgbClr val="FF0000"/>
            </a:solidFill>
          </a:ln>
        </p:spPr>
      </p:pic>
      <p:sp>
        <p:nvSpPr>
          <p:cNvPr id="5" name="Elipse 4">
            <a:extLst>
              <a:ext uri="{FF2B5EF4-FFF2-40B4-BE49-F238E27FC236}">
                <a16:creationId xmlns:a16="http://schemas.microsoft.com/office/drawing/2014/main" id="{E76BCC8B-AD70-47A5-99AB-FDC45D8B95E8}"/>
              </a:ext>
            </a:extLst>
          </p:cNvPr>
          <p:cNvSpPr/>
          <p:nvPr/>
        </p:nvSpPr>
        <p:spPr>
          <a:xfrm>
            <a:off x="2569945" y="3667225"/>
            <a:ext cx="1540042" cy="16464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8" name="Conector reto 7">
            <a:extLst>
              <a:ext uri="{FF2B5EF4-FFF2-40B4-BE49-F238E27FC236}">
                <a16:creationId xmlns:a16="http://schemas.microsoft.com/office/drawing/2014/main" id="{2B3307A0-D06C-4813-8B0F-B4BA67EDE4BE}"/>
              </a:ext>
            </a:extLst>
          </p:cNvPr>
          <p:cNvCxnSpPr/>
          <p:nvPr/>
        </p:nvCxnSpPr>
        <p:spPr>
          <a:xfrm flipV="1">
            <a:off x="4109987" y="2608446"/>
            <a:ext cx="2641066" cy="17325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34943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0931D78-3B11-44D1-8064-1A5D665063B2}"/>
              </a:ext>
            </a:extLst>
          </p:cNvPr>
          <p:cNvPicPr>
            <a:picLocks noChangeAspect="1"/>
          </p:cNvPicPr>
          <p:nvPr/>
        </p:nvPicPr>
        <p:blipFill rotWithShape="1">
          <a:blip r:embed="rId2"/>
          <a:srcRect l="6977" t="18605" r="11134" b="10542"/>
          <a:stretch/>
        </p:blipFill>
        <p:spPr>
          <a:xfrm>
            <a:off x="180754" y="170120"/>
            <a:ext cx="9983972" cy="4859079"/>
          </a:xfrm>
          <a:prstGeom prst="rect">
            <a:avLst/>
          </a:prstGeom>
        </p:spPr>
      </p:pic>
    </p:spTree>
    <p:extLst>
      <p:ext uri="{BB962C8B-B14F-4D97-AF65-F5344CB8AC3E}">
        <p14:creationId xmlns:p14="http://schemas.microsoft.com/office/powerpoint/2010/main" val="158023661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C554309A-8AB3-4502-B137-4F379E2BCA0D}"/>
              </a:ext>
            </a:extLst>
          </p:cNvPr>
          <p:cNvPicPr>
            <a:picLocks noChangeAspect="1"/>
          </p:cNvPicPr>
          <p:nvPr/>
        </p:nvPicPr>
        <p:blipFill rotWithShape="1">
          <a:blip r:embed="rId2"/>
          <a:srcRect l="6890" t="38331" r="11832" b="20711"/>
          <a:stretch/>
        </p:blipFill>
        <p:spPr>
          <a:xfrm>
            <a:off x="-1" y="-308344"/>
            <a:ext cx="12059723" cy="3429000"/>
          </a:xfrm>
          <a:prstGeom prst="rect">
            <a:avLst/>
          </a:prstGeom>
        </p:spPr>
      </p:pic>
      <p:sp>
        <p:nvSpPr>
          <p:cNvPr id="3" name="Retângulo 2">
            <a:extLst>
              <a:ext uri="{FF2B5EF4-FFF2-40B4-BE49-F238E27FC236}">
                <a16:creationId xmlns:a16="http://schemas.microsoft.com/office/drawing/2014/main" id="{1F1BB757-70B1-4BDC-8DB9-DF7B3AC6A348}"/>
              </a:ext>
            </a:extLst>
          </p:cNvPr>
          <p:cNvSpPr/>
          <p:nvPr/>
        </p:nvSpPr>
        <p:spPr>
          <a:xfrm>
            <a:off x="6096000" y="797441"/>
            <a:ext cx="719470" cy="24454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96554909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EE56714-0904-4D64-8313-0313C9D5D9BF}"/>
              </a:ext>
            </a:extLst>
          </p:cNvPr>
          <p:cNvPicPr>
            <a:picLocks noChangeAspect="1"/>
          </p:cNvPicPr>
          <p:nvPr/>
        </p:nvPicPr>
        <p:blipFill rotWithShape="1">
          <a:blip r:embed="rId2"/>
          <a:srcRect l="6977" t="16279" r="10175" b="9768"/>
          <a:stretch/>
        </p:blipFill>
        <p:spPr>
          <a:xfrm>
            <a:off x="0" y="233918"/>
            <a:ext cx="10951535" cy="5778447"/>
          </a:xfrm>
          <a:prstGeom prst="rect">
            <a:avLst/>
          </a:prstGeom>
        </p:spPr>
      </p:pic>
      <p:sp>
        <p:nvSpPr>
          <p:cNvPr id="3" name="Retângulo 2">
            <a:extLst>
              <a:ext uri="{FF2B5EF4-FFF2-40B4-BE49-F238E27FC236}">
                <a16:creationId xmlns:a16="http://schemas.microsoft.com/office/drawing/2014/main" id="{B28A9C31-FE8B-490E-8DE6-E157DD39BFFD}"/>
              </a:ext>
            </a:extLst>
          </p:cNvPr>
          <p:cNvSpPr/>
          <p:nvPr/>
        </p:nvSpPr>
        <p:spPr>
          <a:xfrm>
            <a:off x="5324561" y="764238"/>
            <a:ext cx="680148" cy="54877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75877358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D18CB75-E80E-4C73-94BC-B2D4F06D3E9B}"/>
              </a:ext>
            </a:extLst>
          </p:cNvPr>
          <p:cNvPicPr>
            <a:picLocks noChangeAspect="1"/>
          </p:cNvPicPr>
          <p:nvPr/>
        </p:nvPicPr>
        <p:blipFill rotWithShape="1">
          <a:blip r:embed="rId2"/>
          <a:srcRect l="24667" t="20297" r="26750" b="10518"/>
          <a:stretch/>
        </p:blipFill>
        <p:spPr>
          <a:xfrm>
            <a:off x="-57766" y="-48126"/>
            <a:ext cx="6743174" cy="5401479"/>
          </a:xfrm>
          <a:prstGeom prst="rect">
            <a:avLst/>
          </a:prstGeom>
        </p:spPr>
      </p:pic>
      <p:sp>
        <p:nvSpPr>
          <p:cNvPr id="3" name="Retângulo 2">
            <a:extLst>
              <a:ext uri="{FF2B5EF4-FFF2-40B4-BE49-F238E27FC236}">
                <a16:creationId xmlns:a16="http://schemas.microsoft.com/office/drawing/2014/main" id="{8DB4CA44-FE3E-4800-8D7E-6D78DA0721BD}"/>
              </a:ext>
            </a:extLst>
          </p:cNvPr>
          <p:cNvSpPr/>
          <p:nvPr/>
        </p:nvSpPr>
        <p:spPr>
          <a:xfrm>
            <a:off x="7539760" y="477870"/>
            <a:ext cx="4569326" cy="646331"/>
          </a:xfrm>
          <a:prstGeom prst="rect">
            <a:avLst/>
          </a:prstGeom>
        </p:spPr>
        <p:txBody>
          <a:bodyPr wrap="square">
            <a:spAutoFit/>
          </a:bodyPr>
          <a:lstStyle/>
          <a:p>
            <a:r>
              <a:rPr lang="pt-BR" dirty="0">
                <a:hlinkClick r:id="rId3"/>
              </a:rPr>
              <a:t>https://www.sciencedirect.com/science/article/pii/S0269749116326811</a:t>
            </a:r>
            <a:endParaRPr lang="pt-BR" dirty="0"/>
          </a:p>
        </p:txBody>
      </p:sp>
      <p:sp>
        <p:nvSpPr>
          <p:cNvPr id="6" name="Retângulo 5">
            <a:extLst>
              <a:ext uri="{FF2B5EF4-FFF2-40B4-BE49-F238E27FC236}">
                <a16:creationId xmlns:a16="http://schemas.microsoft.com/office/drawing/2014/main" id="{93F86E78-8558-4F5B-9439-2607CFF8AAEC}"/>
              </a:ext>
            </a:extLst>
          </p:cNvPr>
          <p:cNvSpPr/>
          <p:nvPr/>
        </p:nvSpPr>
        <p:spPr>
          <a:xfrm>
            <a:off x="6487427" y="1456521"/>
            <a:ext cx="5621659" cy="4478149"/>
          </a:xfrm>
          <a:prstGeom prst="rect">
            <a:avLst/>
          </a:prstGeom>
        </p:spPr>
        <p:txBody>
          <a:bodyPr wrap="square">
            <a:spAutoFit/>
          </a:bodyPr>
          <a:lstStyle/>
          <a:p>
            <a:pPr algn="just"/>
            <a:r>
              <a:rPr lang="pt-BR" sz="1500" dirty="0"/>
              <a:t>The </a:t>
            </a:r>
            <a:r>
              <a:rPr lang="pt-BR" sz="1500" dirty="0" err="1"/>
              <a:t>harmful</a:t>
            </a:r>
            <a:r>
              <a:rPr lang="pt-BR" sz="1500" dirty="0"/>
              <a:t> </a:t>
            </a:r>
            <a:r>
              <a:rPr lang="pt-BR" sz="1500" dirty="0" err="1"/>
              <a:t>effects</a:t>
            </a:r>
            <a:r>
              <a:rPr lang="pt-BR" sz="1500" dirty="0"/>
              <a:t> </a:t>
            </a:r>
            <a:r>
              <a:rPr lang="pt-BR" sz="1500" dirty="0" err="1"/>
              <a:t>of</a:t>
            </a:r>
            <a:r>
              <a:rPr lang="pt-BR" sz="1500" dirty="0"/>
              <a:t> </a:t>
            </a:r>
            <a:r>
              <a:rPr lang="pt-BR" sz="1500" dirty="0" err="1"/>
              <a:t>oil</a:t>
            </a:r>
            <a:r>
              <a:rPr lang="pt-BR" sz="1500" dirty="0"/>
              <a:t> </a:t>
            </a:r>
            <a:r>
              <a:rPr lang="pt-BR" sz="1500" dirty="0" err="1"/>
              <a:t>on</a:t>
            </a:r>
            <a:r>
              <a:rPr lang="pt-BR" sz="1500" dirty="0"/>
              <a:t> </a:t>
            </a:r>
            <a:r>
              <a:rPr lang="pt-BR" sz="1500" dirty="0" err="1"/>
              <a:t>various</a:t>
            </a:r>
            <a:r>
              <a:rPr lang="pt-BR" sz="1500" dirty="0"/>
              <a:t> </a:t>
            </a:r>
            <a:r>
              <a:rPr lang="pt-BR" sz="1500" dirty="0" err="1"/>
              <a:t>species</a:t>
            </a:r>
            <a:r>
              <a:rPr lang="pt-BR" sz="1500" dirty="0"/>
              <a:t> </a:t>
            </a:r>
            <a:r>
              <a:rPr lang="pt-BR" sz="1500" dirty="0" err="1"/>
              <a:t>of</a:t>
            </a:r>
            <a:r>
              <a:rPr lang="pt-BR" sz="1500" dirty="0"/>
              <a:t> flora </a:t>
            </a:r>
            <a:r>
              <a:rPr lang="pt-BR" sz="1500" dirty="0" err="1"/>
              <a:t>and</a:t>
            </a:r>
            <a:r>
              <a:rPr lang="pt-BR" sz="1500" dirty="0"/>
              <a:t> fauna </a:t>
            </a:r>
            <a:r>
              <a:rPr lang="pt-BR" sz="1500" dirty="0" err="1"/>
              <a:t>have</a:t>
            </a:r>
            <a:r>
              <a:rPr lang="pt-BR" sz="1500" dirty="0"/>
              <a:t> </a:t>
            </a:r>
            <a:r>
              <a:rPr lang="pt-BR" sz="1500" dirty="0" err="1"/>
              <a:t>been</a:t>
            </a:r>
            <a:r>
              <a:rPr lang="pt-BR" sz="1500" dirty="0"/>
              <a:t> </a:t>
            </a:r>
            <a:r>
              <a:rPr lang="pt-BR" sz="1500" dirty="0" err="1"/>
              <a:t>studied</a:t>
            </a:r>
            <a:r>
              <a:rPr lang="pt-BR" sz="1500" dirty="0"/>
              <a:t> </a:t>
            </a:r>
            <a:r>
              <a:rPr lang="pt-BR" sz="1500" dirty="0" err="1"/>
              <a:t>extensively</a:t>
            </a:r>
            <a:r>
              <a:rPr lang="pt-BR" sz="1500" dirty="0"/>
              <a:t>; </a:t>
            </a:r>
            <a:r>
              <a:rPr lang="pt-BR" sz="1500" dirty="0" err="1"/>
              <a:t>however</a:t>
            </a:r>
            <a:r>
              <a:rPr lang="pt-BR" sz="1500" dirty="0"/>
              <a:t>, </a:t>
            </a:r>
            <a:r>
              <a:rPr lang="pt-BR" sz="1500" dirty="0" err="1"/>
              <a:t>few</a:t>
            </a:r>
            <a:r>
              <a:rPr lang="pt-BR" sz="1500" dirty="0"/>
              <a:t> </a:t>
            </a:r>
            <a:r>
              <a:rPr lang="pt-BR" sz="1500" dirty="0" err="1"/>
              <a:t>studies</a:t>
            </a:r>
            <a:r>
              <a:rPr lang="pt-BR" sz="1500" dirty="0"/>
              <a:t> </a:t>
            </a:r>
            <a:r>
              <a:rPr lang="pt-BR" sz="1500" dirty="0" err="1"/>
              <a:t>have</a:t>
            </a:r>
            <a:r>
              <a:rPr lang="pt-BR" sz="1500" dirty="0"/>
              <a:t> </a:t>
            </a:r>
            <a:r>
              <a:rPr lang="pt-BR" sz="1500" dirty="0" err="1"/>
              <a:t>studied</a:t>
            </a:r>
            <a:r>
              <a:rPr lang="pt-BR" sz="1500" dirty="0"/>
              <a:t> </a:t>
            </a:r>
            <a:r>
              <a:rPr lang="pt-BR" sz="1500" dirty="0" err="1"/>
              <a:t>the</a:t>
            </a:r>
            <a:r>
              <a:rPr lang="pt-BR" sz="1500" dirty="0"/>
              <a:t> </a:t>
            </a:r>
            <a:r>
              <a:rPr lang="pt-BR" sz="1500" b="1" dirty="0" err="1">
                <a:highlight>
                  <a:srgbClr val="FFFF00"/>
                </a:highlight>
              </a:rPr>
              <a:t>effects</a:t>
            </a:r>
            <a:r>
              <a:rPr lang="pt-BR" sz="1500" b="1" dirty="0">
                <a:highlight>
                  <a:srgbClr val="FFFF00"/>
                </a:highlight>
              </a:rPr>
              <a:t> </a:t>
            </a:r>
            <a:r>
              <a:rPr lang="pt-BR" sz="1500" b="1" dirty="0" err="1">
                <a:highlight>
                  <a:srgbClr val="FFFF00"/>
                </a:highlight>
              </a:rPr>
              <a:t>of</a:t>
            </a:r>
            <a:r>
              <a:rPr lang="pt-BR" sz="1500" b="1" dirty="0">
                <a:highlight>
                  <a:srgbClr val="FFFF00"/>
                </a:highlight>
              </a:rPr>
              <a:t> </a:t>
            </a:r>
            <a:r>
              <a:rPr lang="pt-BR" sz="1500" b="1" dirty="0" err="1">
                <a:highlight>
                  <a:srgbClr val="FFFF00"/>
                </a:highlight>
              </a:rPr>
              <a:t>oil</a:t>
            </a:r>
            <a:r>
              <a:rPr lang="pt-BR" sz="1500" b="1" dirty="0">
                <a:highlight>
                  <a:srgbClr val="FFFF00"/>
                </a:highlight>
              </a:rPr>
              <a:t> </a:t>
            </a:r>
            <a:r>
              <a:rPr lang="pt-BR" sz="1500" b="1" dirty="0" err="1">
                <a:highlight>
                  <a:srgbClr val="FFFF00"/>
                </a:highlight>
              </a:rPr>
              <a:t>exposure</a:t>
            </a:r>
            <a:r>
              <a:rPr lang="pt-BR" sz="1500" b="1" dirty="0">
                <a:highlight>
                  <a:srgbClr val="FFFF00"/>
                </a:highlight>
              </a:rPr>
              <a:t> </a:t>
            </a:r>
            <a:r>
              <a:rPr lang="pt-BR" sz="1500" b="1" dirty="0" err="1">
                <a:highlight>
                  <a:srgbClr val="FFFF00"/>
                </a:highlight>
              </a:rPr>
              <a:t>on</a:t>
            </a:r>
            <a:r>
              <a:rPr lang="pt-BR" sz="1500" b="1" dirty="0">
                <a:highlight>
                  <a:srgbClr val="FFFF00"/>
                </a:highlight>
              </a:rPr>
              <a:t> </a:t>
            </a:r>
            <a:r>
              <a:rPr lang="pt-BR" sz="1500" b="1" dirty="0" err="1">
                <a:highlight>
                  <a:srgbClr val="FFFF00"/>
                </a:highlight>
              </a:rPr>
              <a:t>human</a:t>
            </a:r>
            <a:r>
              <a:rPr lang="pt-BR" sz="1500" b="1" dirty="0">
                <a:highlight>
                  <a:srgbClr val="FFFF00"/>
                </a:highlight>
              </a:rPr>
              <a:t> </a:t>
            </a:r>
            <a:r>
              <a:rPr lang="pt-BR" sz="1500" b="1" dirty="0" err="1">
                <a:highlight>
                  <a:srgbClr val="FFFF00"/>
                </a:highlight>
              </a:rPr>
              <a:t>health</a:t>
            </a:r>
            <a:r>
              <a:rPr lang="pt-BR" sz="1500" dirty="0"/>
              <a:t>. The </a:t>
            </a:r>
            <a:r>
              <a:rPr lang="pt-BR" sz="1500" dirty="0" err="1"/>
              <a:t>objective</a:t>
            </a:r>
            <a:r>
              <a:rPr lang="pt-BR" sz="1500" dirty="0"/>
              <a:t> </a:t>
            </a:r>
            <a:r>
              <a:rPr lang="pt-BR" sz="1500" dirty="0" err="1"/>
              <a:t>of</a:t>
            </a:r>
            <a:r>
              <a:rPr lang="pt-BR" sz="1500" dirty="0"/>
              <a:t> </a:t>
            </a:r>
            <a:r>
              <a:rPr lang="pt-BR" sz="1500" dirty="0" err="1"/>
              <a:t>this</a:t>
            </a:r>
            <a:r>
              <a:rPr lang="pt-BR" sz="1500" dirty="0"/>
              <a:t> </a:t>
            </a:r>
            <a:r>
              <a:rPr lang="pt-BR" sz="1500" dirty="0" err="1"/>
              <a:t>research</a:t>
            </a:r>
            <a:r>
              <a:rPr lang="pt-BR" sz="1500" dirty="0"/>
              <a:t> </a:t>
            </a:r>
            <a:r>
              <a:rPr lang="pt-BR" sz="1500" dirty="0" err="1"/>
              <a:t>was</a:t>
            </a:r>
            <a:r>
              <a:rPr lang="pt-BR" sz="1500" dirty="0"/>
              <a:t> </a:t>
            </a:r>
            <a:r>
              <a:rPr lang="pt-BR" sz="1500" dirty="0" err="1"/>
              <a:t>to</a:t>
            </a:r>
            <a:r>
              <a:rPr lang="pt-BR" sz="1500" dirty="0"/>
              <a:t> </a:t>
            </a:r>
            <a:r>
              <a:rPr lang="pt-BR" sz="1500" dirty="0" err="1"/>
              <a:t>collect</a:t>
            </a:r>
            <a:r>
              <a:rPr lang="pt-BR" sz="1500" dirty="0"/>
              <a:t> </a:t>
            </a:r>
            <a:r>
              <a:rPr lang="pt-BR" sz="1500" dirty="0" err="1"/>
              <a:t>information</a:t>
            </a:r>
            <a:r>
              <a:rPr lang="pt-BR" sz="1500" dirty="0"/>
              <a:t> </a:t>
            </a:r>
            <a:r>
              <a:rPr lang="pt-BR" sz="1500" dirty="0" err="1"/>
              <a:t>on</a:t>
            </a:r>
            <a:r>
              <a:rPr lang="pt-BR" sz="1500" dirty="0"/>
              <a:t> </a:t>
            </a:r>
            <a:r>
              <a:rPr lang="pt-BR" sz="1500" dirty="0" err="1"/>
              <a:t>the</a:t>
            </a:r>
            <a:r>
              <a:rPr lang="pt-BR" sz="1500" dirty="0"/>
              <a:t> </a:t>
            </a:r>
            <a:r>
              <a:rPr lang="pt-BR" sz="1500" b="1" dirty="0" err="1">
                <a:highlight>
                  <a:srgbClr val="FFFF00"/>
                </a:highlight>
              </a:rPr>
              <a:t>acute</a:t>
            </a:r>
            <a:r>
              <a:rPr lang="pt-BR" sz="1500" b="1" dirty="0">
                <a:highlight>
                  <a:srgbClr val="FFFF00"/>
                </a:highlight>
              </a:rPr>
              <a:t> </a:t>
            </a:r>
            <a:r>
              <a:rPr lang="pt-BR" sz="1500" b="1" dirty="0" err="1">
                <a:highlight>
                  <a:srgbClr val="FFFF00"/>
                </a:highlight>
              </a:rPr>
              <a:t>health</a:t>
            </a:r>
            <a:r>
              <a:rPr lang="pt-BR" sz="1500" b="1" dirty="0">
                <a:highlight>
                  <a:srgbClr val="FFFF00"/>
                </a:highlight>
              </a:rPr>
              <a:t> </a:t>
            </a:r>
            <a:r>
              <a:rPr lang="pt-BR" sz="1500" b="1" dirty="0" err="1">
                <a:highlight>
                  <a:srgbClr val="FFFF00"/>
                </a:highlight>
              </a:rPr>
              <a:t>effects</a:t>
            </a:r>
            <a:r>
              <a:rPr lang="pt-BR" sz="1500" b="1" dirty="0">
                <a:highlight>
                  <a:srgbClr val="FFFF00"/>
                </a:highlight>
              </a:rPr>
              <a:t> </a:t>
            </a:r>
            <a:r>
              <a:rPr lang="pt-BR" sz="1500" b="1" dirty="0" err="1">
                <a:highlight>
                  <a:srgbClr val="FFFF00"/>
                </a:highlight>
              </a:rPr>
              <a:t>and</a:t>
            </a:r>
            <a:r>
              <a:rPr lang="pt-BR" sz="1500" b="1" dirty="0">
                <a:highlight>
                  <a:srgbClr val="FFFF00"/>
                </a:highlight>
              </a:rPr>
              <a:t> </a:t>
            </a:r>
            <a:r>
              <a:rPr lang="pt-BR" sz="1500" b="1" dirty="0" err="1">
                <a:highlight>
                  <a:srgbClr val="FFFF00"/>
                </a:highlight>
              </a:rPr>
              <a:t>serious</a:t>
            </a:r>
            <a:r>
              <a:rPr lang="pt-BR" sz="1500" b="1" dirty="0">
                <a:highlight>
                  <a:srgbClr val="FFFF00"/>
                </a:highlight>
              </a:rPr>
              <a:t> </a:t>
            </a:r>
            <a:r>
              <a:rPr lang="pt-BR" sz="1500" b="1" dirty="0" err="1">
                <a:highlight>
                  <a:srgbClr val="FFFF00"/>
                </a:highlight>
              </a:rPr>
              <a:t>psychological</a:t>
            </a:r>
            <a:r>
              <a:rPr lang="pt-BR" sz="1500" b="1" dirty="0">
                <a:highlight>
                  <a:srgbClr val="FFFF00"/>
                </a:highlight>
              </a:rPr>
              <a:t> </a:t>
            </a:r>
            <a:r>
              <a:rPr lang="pt-BR" sz="1500" b="1" dirty="0" err="1">
                <a:highlight>
                  <a:srgbClr val="FFFF00"/>
                </a:highlight>
              </a:rPr>
              <a:t>symptoms</a:t>
            </a:r>
            <a:r>
              <a:rPr lang="pt-BR" sz="1500" b="1" dirty="0">
                <a:highlight>
                  <a:srgbClr val="FFFF00"/>
                </a:highlight>
              </a:rPr>
              <a:t> </a:t>
            </a:r>
            <a:r>
              <a:rPr lang="pt-BR" sz="1500" b="1" dirty="0" err="1">
                <a:highlight>
                  <a:srgbClr val="FFFF00"/>
                </a:highlight>
              </a:rPr>
              <a:t>of</a:t>
            </a:r>
            <a:r>
              <a:rPr lang="pt-BR" sz="1500" b="1" dirty="0">
                <a:highlight>
                  <a:srgbClr val="FFFF00"/>
                </a:highlight>
              </a:rPr>
              <a:t> </a:t>
            </a:r>
            <a:r>
              <a:rPr lang="pt-BR" sz="1500" b="1" dirty="0" err="1">
                <a:highlight>
                  <a:srgbClr val="FFFF00"/>
                </a:highlight>
              </a:rPr>
              <a:t>the</a:t>
            </a:r>
            <a:r>
              <a:rPr lang="pt-BR" sz="1500" b="1" dirty="0">
                <a:highlight>
                  <a:srgbClr val="FFFF00"/>
                </a:highlight>
              </a:rPr>
              <a:t> </a:t>
            </a:r>
            <a:r>
              <a:rPr lang="pt-BR" sz="1500" b="1" dirty="0" err="1">
                <a:highlight>
                  <a:srgbClr val="FFFF00"/>
                </a:highlight>
              </a:rPr>
              <a:t>possible</a:t>
            </a:r>
            <a:r>
              <a:rPr lang="pt-BR" sz="1500" b="1" dirty="0">
                <a:highlight>
                  <a:srgbClr val="FFFF00"/>
                </a:highlight>
              </a:rPr>
              <a:t> </a:t>
            </a:r>
            <a:r>
              <a:rPr lang="pt-BR" sz="1500" b="1" dirty="0" err="1">
                <a:highlight>
                  <a:srgbClr val="FFFF00"/>
                </a:highlight>
              </a:rPr>
              <a:t>consequences</a:t>
            </a:r>
            <a:r>
              <a:rPr lang="pt-BR" sz="1500" b="1" dirty="0">
                <a:highlight>
                  <a:srgbClr val="FFFF00"/>
                </a:highlight>
              </a:rPr>
              <a:t> </a:t>
            </a:r>
            <a:r>
              <a:rPr lang="pt-BR" sz="1500" b="1" dirty="0" err="1">
                <a:highlight>
                  <a:srgbClr val="FFFF00"/>
                </a:highlight>
              </a:rPr>
              <a:t>of</a:t>
            </a:r>
            <a:r>
              <a:rPr lang="pt-BR" sz="1500" b="1" dirty="0">
                <a:highlight>
                  <a:srgbClr val="FFFF00"/>
                </a:highlight>
              </a:rPr>
              <a:t> </a:t>
            </a:r>
            <a:r>
              <a:rPr lang="pt-BR" sz="1500" b="1" dirty="0" err="1">
                <a:highlight>
                  <a:srgbClr val="FFFF00"/>
                </a:highlight>
              </a:rPr>
              <a:t>such</a:t>
            </a:r>
            <a:r>
              <a:rPr lang="pt-BR" sz="1500" b="1" dirty="0">
                <a:highlight>
                  <a:srgbClr val="FFFF00"/>
                </a:highlight>
              </a:rPr>
              <a:t> </a:t>
            </a:r>
            <a:r>
              <a:rPr lang="pt-BR" sz="1500" b="1" dirty="0" err="1">
                <a:highlight>
                  <a:srgbClr val="FFFF00"/>
                </a:highlight>
              </a:rPr>
              <a:t>exposure</a:t>
            </a:r>
            <a:r>
              <a:rPr lang="pt-BR" sz="1500" b="1" dirty="0">
                <a:highlight>
                  <a:srgbClr val="FFFF00"/>
                </a:highlight>
              </a:rPr>
              <a:t> </a:t>
            </a:r>
            <a:r>
              <a:rPr lang="pt-BR" sz="1500" b="1" dirty="0" err="1">
                <a:highlight>
                  <a:srgbClr val="FFFF00"/>
                </a:highlight>
              </a:rPr>
              <a:t>to</a:t>
            </a:r>
            <a:r>
              <a:rPr lang="pt-BR" sz="1500" b="1" dirty="0">
                <a:highlight>
                  <a:srgbClr val="FFFF00"/>
                </a:highlight>
              </a:rPr>
              <a:t> </a:t>
            </a:r>
            <a:r>
              <a:rPr lang="pt-BR" sz="1500" b="1" dirty="0" err="1">
                <a:highlight>
                  <a:srgbClr val="FFFF00"/>
                </a:highlight>
              </a:rPr>
              <a:t>crude</a:t>
            </a:r>
            <a:r>
              <a:rPr lang="pt-BR" sz="1500" b="1" dirty="0">
                <a:highlight>
                  <a:srgbClr val="FFFF00"/>
                </a:highlight>
              </a:rPr>
              <a:t> </a:t>
            </a:r>
            <a:r>
              <a:rPr lang="pt-BR" sz="1500" b="1" dirty="0" err="1">
                <a:highlight>
                  <a:srgbClr val="FFFF00"/>
                </a:highlight>
              </a:rPr>
              <a:t>oil</a:t>
            </a:r>
            <a:r>
              <a:rPr lang="pt-BR" sz="1500" dirty="0"/>
              <a:t>. Some </a:t>
            </a:r>
            <a:r>
              <a:rPr lang="pt-BR" sz="1500" dirty="0" err="1"/>
              <a:t>studies</a:t>
            </a:r>
            <a:r>
              <a:rPr lang="pt-BR" sz="1500" dirty="0"/>
              <a:t> </a:t>
            </a:r>
            <a:r>
              <a:rPr lang="pt-BR" sz="1500" dirty="0" err="1"/>
              <a:t>focused</a:t>
            </a:r>
            <a:r>
              <a:rPr lang="pt-BR" sz="1500" dirty="0"/>
              <a:t> </a:t>
            </a:r>
            <a:r>
              <a:rPr lang="pt-BR" sz="1500" dirty="0" err="1"/>
              <a:t>on</a:t>
            </a:r>
            <a:r>
              <a:rPr lang="pt-BR" sz="1500" dirty="0"/>
              <a:t> </a:t>
            </a:r>
            <a:r>
              <a:rPr lang="pt-BR" sz="1500" dirty="0" err="1"/>
              <a:t>the</a:t>
            </a:r>
            <a:r>
              <a:rPr lang="pt-BR" sz="1500" dirty="0"/>
              <a:t> </a:t>
            </a:r>
            <a:r>
              <a:rPr lang="pt-BR" sz="1500" dirty="0" err="1"/>
              <a:t>composition</a:t>
            </a:r>
            <a:r>
              <a:rPr lang="pt-BR" sz="1500" dirty="0"/>
              <a:t> </a:t>
            </a:r>
            <a:r>
              <a:rPr lang="pt-BR" sz="1500" dirty="0" err="1"/>
              <a:t>of</a:t>
            </a:r>
            <a:r>
              <a:rPr lang="pt-BR" sz="1500" dirty="0"/>
              <a:t> diferente </a:t>
            </a:r>
            <a:r>
              <a:rPr lang="pt-BR" sz="1500" dirty="0" err="1"/>
              <a:t>chemicals</a:t>
            </a:r>
            <a:r>
              <a:rPr lang="pt-BR" sz="1500" dirty="0"/>
              <a:t> </a:t>
            </a:r>
            <a:r>
              <a:rPr lang="pt-BR" sz="1500" dirty="0" err="1"/>
              <a:t>used</a:t>
            </a:r>
            <a:r>
              <a:rPr lang="pt-BR" sz="1500" dirty="0"/>
              <a:t> in </a:t>
            </a:r>
            <a:r>
              <a:rPr lang="pt-BR" sz="1500" dirty="0" err="1"/>
              <a:t>the</a:t>
            </a:r>
            <a:r>
              <a:rPr lang="pt-BR" sz="1500" dirty="0"/>
              <a:t> </a:t>
            </a:r>
            <a:r>
              <a:rPr lang="pt-BR" sz="1500" dirty="0" err="1"/>
              <a:t>extraction</a:t>
            </a:r>
            <a:r>
              <a:rPr lang="pt-BR" sz="1500" dirty="0"/>
              <a:t> </a:t>
            </a:r>
            <a:r>
              <a:rPr lang="pt-BR" sz="1500" dirty="0" err="1"/>
              <a:t>process</a:t>
            </a:r>
            <a:r>
              <a:rPr lang="pt-BR" sz="1500" dirty="0"/>
              <a:t>, </a:t>
            </a:r>
            <a:r>
              <a:rPr lang="pt-BR" sz="1500" dirty="0" err="1"/>
              <a:t>and</a:t>
            </a:r>
            <a:r>
              <a:rPr lang="pt-BR" sz="1500" dirty="0"/>
              <a:t> </a:t>
            </a:r>
            <a:r>
              <a:rPr lang="pt-BR" sz="1500" dirty="0" err="1"/>
              <a:t>wastes</a:t>
            </a:r>
            <a:r>
              <a:rPr lang="pt-BR" sz="1500" dirty="0"/>
              <a:t> </a:t>
            </a:r>
            <a:r>
              <a:rPr lang="pt-BR" sz="1500" dirty="0" err="1"/>
              <a:t>generated</a:t>
            </a:r>
            <a:r>
              <a:rPr lang="pt-BR" sz="1500" dirty="0"/>
              <a:t> </a:t>
            </a:r>
            <a:r>
              <a:rPr lang="pt-BR" sz="1500" dirty="0" err="1"/>
              <a:t>proved</a:t>
            </a:r>
            <a:r>
              <a:rPr lang="pt-BR" sz="1500" dirty="0"/>
              <a:t> </a:t>
            </a:r>
            <a:r>
              <a:rPr lang="pt-BR" sz="1500" dirty="0" err="1"/>
              <a:t>to</a:t>
            </a:r>
            <a:r>
              <a:rPr lang="pt-BR" sz="1500" dirty="0"/>
              <a:t> </a:t>
            </a:r>
            <a:r>
              <a:rPr lang="pt-BR" sz="1500" dirty="0" err="1"/>
              <a:t>be</a:t>
            </a:r>
            <a:r>
              <a:rPr lang="pt-BR" sz="1500" dirty="0"/>
              <a:t> </a:t>
            </a:r>
            <a:r>
              <a:rPr lang="pt-BR" sz="1500" dirty="0" err="1"/>
              <a:t>highly</a:t>
            </a:r>
            <a:r>
              <a:rPr lang="pt-BR" sz="1500" dirty="0"/>
              <a:t> </a:t>
            </a:r>
            <a:r>
              <a:rPr lang="pt-BR" sz="1500" dirty="0" err="1"/>
              <a:t>harmful</a:t>
            </a:r>
            <a:r>
              <a:rPr lang="pt-BR" sz="1500" dirty="0"/>
              <a:t> </a:t>
            </a:r>
            <a:r>
              <a:rPr lang="pt-BR" sz="1500" dirty="0" err="1"/>
              <a:t>to</a:t>
            </a:r>
            <a:r>
              <a:rPr lang="pt-BR" sz="1500" dirty="0"/>
              <a:t> </a:t>
            </a:r>
            <a:r>
              <a:rPr lang="pt-BR" sz="1500" dirty="0" err="1"/>
              <a:t>human</a:t>
            </a:r>
            <a:r>
              <a:rPr lang="pt-BR" sz="1500" dirty="0"/>
              <a:t> </a:t>
            </a:r>
            <a:r>
              <a:rPr lang="pt-BR" sz="1500" dirty="0" err="1"/>
              <a:t>health</a:t>
            </a:r>
            <a:r>
              <a:rPr lang="pt-BR" sz="1500" dirty="0"/>
              <a:t>. </a:t>
            </a:r>
            <a:r>
              <a:rPr lang="pt-BR" sz="1500" b="1" dirty="0" err="1">
                <a:highlight>
                  <a:srgbClr val="FFFF00"/>
                </a:highlight>
              </a:rPr>
              <a:t>Thus</a:t>
            </a:r>
            <a:r>
              <a:rPr lang="pt-BR" sz="1500" b="1" dirty="0">
                <a:highlight>
                  <a:srgbClr val="FFFF00"/>
                </a:highlight>
              </a:rPr>
              <a:t>, </a:t>
            </a:r>
            <a:r>
              <a:rPr lang="pt-BR" sz="1500" b="1" dirty="0" err="1">
                <a:highlight>
                  <a:srgbClr val="FFFF00"/>
                </a:highlight>
              </a:rPr>
              <a:t>studies</a:t>
            </a:r>
            <a:r>
              <a:rPr lang="pt-BR" sz="1500" b="1" dirty="0">
                <a:highlight>
                  <a:srgbClr val="FFFF00"/>
                </a:highlight>
              </a:rPr>
              <a:t> </a:t>
            </a:r>
            <a:r>
              <a:rPr lang="pt-BR" sz="1500" b="1" dirty="0" err="1">
                <a:highlight>
                  <a:srgbClr val="FFFF00"/>
                </a:highlight>
              </a:rPr>
              <a:t>have</a:t>
            </a:r>
            <a:r>
              <a:rPr lang="pt-BR" sz="1500" b="1" dirty="0">
                <a:highlight>
                  <a:srgbClr val="FFFF00"/>
                </a:highlight>
              </a:rPr>
              <a:t> </a:t>
            </a:r>
            <a:r>
              <a:rPr lang="pt-BR" sz="1500" b="1" dirty="0" err="1">
                <a:highlight>
                  <a:srgbClr val="FFFF00"/>
                </a:highlight>
              </a:rPr>
              <a:t>shown</a:t>
            </a:r>
            <a:r>
              <a:rPr lang="pt-BR" sz="1500" b="1" dirty="0">
                <a:highlight>
                  <a:srgbClr val="FFFF00"/>
                </a:highlight>
              </a:rPr>
              <a:t> </a:t>
            </a:r>
            <a:r>
              <a:rPr lang="pt-BR" sz="1500" b="1" dirty="0" err="1">
                <a:highlight>
                  <a:srgbClr val="FFFF00"/>
                </a:highlight>
              </a:rPr>
              <a:t>that</a:t>
            </a:r>
            <a:r>
              <a:rPr lang="pt-BR" sz="1500" b="1" dirty="0">
                <a:highlight>
                  <a:srgbClr val="FFFF00"/>
                </a:highlight>
              </a:rPr>
              <a:t> </a:t>
            </a:r>
            <a:r>
              <a:rPr lang="pt-BR" sz="1500" b="1" dirty="0" err="1">
                <a:highlight>
                  <a:srgbClr val="FFFF00"/>
                </a:highlight>
              </a:rPr>
              <a:t>individuals</a:t>
            </a:r>
            <a:r>
              <a:rPr lang="pt-BR" sz="1500" b="1" dirty="0">
                <a:highlight>
                  <a:srgbClr val="FFFF00"/>
                </a:highlight>
              </a:rPr>
              <a:t> </a:t>
            </a:r>
            <a:r>
              <a:rPr lang="pt-BR" sz="1500" b="1" dirty="0" err="1">
                <a:highlight>
                  <a:srgbClr val="FFFF00"/>
                </a:highlight>
              </a:rPr>
              <a:t>who</a:t>
            </a:r>
            <a:r>
              <a:rPr lang="pt-BR" sz="1500" b="1" dirty="0">
                <a:highlight>
                  <a:srgbClr val="FFFF00"/>
                </a:highlight>
              </a:rPr>
              <a:t> </a:t>
            </a:r>
            <a:r>
              <a:rPr lang="pt-BR" sz="1500" b="1" dirty="0" err="1">
                <a:highlight>
                  <a:srgbClr val="FFFF00"/>
                </a:highlight>
              </a:rPr>
              <a:t>live</a:t>
            </a:r>
            <a:r>
              <a:rPr lang="pt-BR" sz="1500" b="1" dirty="0">
                <a:highlight>
                  <a:srgbClr val="FFFF00"/>
                </a:highlight>
              </a:rPr>
              <a:t> </a:t>
            </a:r>
            <a:r>
              <a:rPr lang="pt-BR" sz="1500" b="1" dirty="0" err="1">
                <a:highlight>
                  <a:srgbClr val="FFFF00"/>
                </a:highlight>
              </a:rPr>
              <a:t>near</a:t>
            </a:r>
            <a:r>
              <a:rPr lang="pt-BR" sz="1500" b="1" dirty="0">
                <a:highlight>
                  <a:srgbClr val="FFFF00"/>
                </a:highlight>
              </a:rPr>
              <a:t> </a:t>
            </a:r>
            <a:r>
              <a:rPr lang="pt-BR" sz="1500" b="1" dirty="0" err="1">
                <a:highlight>
                  <a:srgbClr val="FFFF00"/>
                </a:highlight>
              </a:rPr>
              <a:t>oil</a:t>
            </a:r>
            <a:r>
              <a:rPr lang="pt-BR" sz="1500" b="1" dirty="0">
                <a:highlight>
                  <a:srgbClr val="FFFF00"/>
                </a:highlight>
              </a:rPr>
              <a:t> </a:t>
            </a:r>
            <a:r>
              <a:rPr lang="pt-BR" sz="1500" b="1" dirty="0" err="1">
                <a:highlight>
                  <a:srgbClr val="FFFF00"/>
                </a:highlight>
              </a:rPr>
              <a:t>fields</a:t>
            </a:r>
            <a:r>
              <a:rPr lang="pt-BR" sz="1500" b="1" dirty="0">
                <a:highlight>
                  <a:srgbClr val="FFFF00"/>
                </a:highlight>
              </a:rPr>
              <a:t> </a:t>
            </a:r>
            <a:r>
              <a:rPr lang="pt-BR" sz="1500" b="1" dirty="0" err="1">
                <a:highlight>
                  <a:srgbClr val="FFFF00"/>
                </a:highlight>
              </a:rPr>
              <a:t>or</a:t>
            </a:r>
            <a:r>
              <a:rPr lang="pt-BR" sz="1500" b="1" dirty="0">
                <a:highlight>
                  <a:srgbClr val="FFFF00"/>
                </a:highlight>
              </a:rPr>
              <a:t> </a:t>
            </a:r>
            <a:r>
              <a:rPr lang="pt-BR" sz="1500" b="1" dirty="0" err="1">
                <a:highlight>
                  <a:srgbClr val="FFFF00"/>
                </a:highlight>
              </a:rPr>
              <a:t>wells</a:t>
            </a:r>
            <a:r>
              <a:rPr lang="pt-BR" sz="1500" b="1" dirty="0">
                <a:highlight>
                  <a:srgbClr val="FFFF00"/>
                </a:highlight>
              </a:rPr>
              <a:t> e </a:t>
            </a:r>
            <a:r>
              <a:rPr lang="pt-BR" sz="1500" b="1" dirty="0" err="1">
                <a:highlight>
                  <a:srgbClr val="FFFF00"/>
                </a:highlight>
              </a:rPr>
              <a:t>or</a:t>
            </a:r>
            <a:r>
              <a:rPr lang="pt-BR" sz="1500" b="1" dirty="0">
                <a:highlight>
                  <a:srgbClr val="FFFF00"/>
                </a:highlight>
              </a:rPr>
              <a:t> </a:t>
            </a:r>
            <a:r>
              <a:rPr lang="pt-BR" sz="1500" b="1" dirty="0" err="1">
                <a:highlight>
                  <a:srgbClr val="FFFF00"/>
                </a:highlight>
              </a:rPr>
              <a:t>who</a:t>
            </a:r>
            <a:r>
              <a:rPr lang="pt-BR" sz="1500" b="1" dirty="0">
                <a:highlight>
                  <a:srgbClr val="FFFF00"/>
                </a:highlight>
              </a:rPr>
              <a:t> take </a:t>
            </a:r>
            <a:r>
              <a:rPr lang="pt-BR" sz="1500" b="1" dirty="0" err="1">
                <a:highlight>
                  <a:srgbClr val="FFFF00"/>
                </a:highlight>
              </a:rPr>
              <a:t>part</a:t>
            </a:r>
            <a:r>
              <a:rPr lang="pt-BR" sz="1500" b="1" dirty="0">
                <a:highlight>
                  <a:srgbClr val="FFFF00"/>
                </a:highlight>
              </a:rPr>
              <a:t> in </a:t>
            </a:r>
            <a:r>
              <a:rPr lang="pt-BR" sz="1500" b="1" dirty="0" err="1">
                <a:highlight>
                  <a:srgbClr val="FFFF00"/>
                </a:highlight>
              </a:rPr>
              <a:t>activities</a:t>
            </a:r>
            <a:r>
              <a:rPr lang="pt-BR" sz="1500" b="1" dirty="0">
                <a:highlight>
                  <a:srgbClr val="FFFF00"/>
                </a:highlight>
              </a:rPr>
              <a:t> </a:t>
            </a:r>
            <a:r>
              <a:rPr lang="pt-BR" sz="1500" b="1" dirty="0" err="1">
                <a:highlight>
                  <a:srgbClr val="FFFF00"/>
                </a:highlight>
              </a:rPr>
              <a:t>of</a:t>
            </a:r>
            <a:r>
              <a:rPr lang="pt-BR" sz="1500" b="1" dirty="0">
                <a:highlight>
                  <a:srgbClr val="FFFF00"/>
                </a:highlight>
              </a:rPr>
              <a:t> </a:t>
            </a:r>
            <a:r>
              <a:rPr lang="pt-BR" sz="1500" b="1" dirty="0" err="1">
                <a:highlight>
                  <a:srgbClr val="FFFF00"/>
                </a:highlight>
              </a:rPr>
              <a:t>cleaning</a:t>
            </a:r>
            <a:r>
              <a:rPr lang="pt-BR" sz="1500" b="1" dirty="0">
                <a:highlight>
                  <a:srgbClr val="FFFF00"/>
                </a:highlight>
              </a:rPr>
              <a:t> </a:t>
            </a:r>
            <a:r>
              <a:rPr lang="pt-BR" sz="1500" b="1" dirty="0" err="1">
                <a:highlight>
                  <a:srgbClr val="FFFF00"/>
                </a:highlight>
              </a:rPr>
              <a:t>oil</a:t>
            </a:r>
            <a:r>
              <a:rPr lang="pt-BR" sz="1500" b="1" dirty="0">
                <a:highlight>
                  <a:srgbClr val="FFFF00"/>
                </a:highlight>
              </a:rPr>
              <a:t> </a:t>
            </a:r>
            <a:r>
              <a:rPr lang="pt-BR" sz="1500" b="1" dirty="0" err="1">
                <a:highlight>
                  <a:srgbClr val="FFFF00"/>
                </a:highlight>
              </a:rPr>
              <a:t>spills</a:t>
            </a:r>
            <a:r>
              <a:rPr lang="pt-BR" sz="1500" b="1" dirty="0"/>
              <a:t> </a:t>
            </a:r>
            <a:r>
              <a:rPr lang="pt-BR" sz="1500" dirty="0"/>
              <a:t>e </a:t>
            </a:r>
            <a:r>
              <a:rPr lang="pt-BR" sz="1500" dirty="0" err="1"/>
              <a:t>have</a:t>
            </a:r>
            <a:r>
              <a:rPr lang="pt-BR" sz="1500" dirty="0"/>
              <a:t> </a:t>
            </a:r>
            <a:r>
              <a:rPr lang="pt-BR" sz="1500" dirty="0" err="1"/>
              <a:t>presented</a:t>
            </a:r>
            <a:r>
              <a:rPr lang="pt-BR" sz="1500" dirty="0"/>
              <a:t> </a:t>
            </a:r>
            <a:r>
              <a:rPr lang="pt-BR" sz="1500" dirty="0" err="1"/>
              <a:t>health</a:t>
            </a:r>
            <a:r>
              <a:rPr lang="pt-BR" sz="1500" dirty="0"/>
              <a:t> </a:t>
            </a:r>
            <a:r>
              <a:rPr lang="pt-BR" sz="1500" dirty="0" err="1"/>
              <a:t>conditions</a:t>
            </a:r>
            <a:r>
              <a:rPr lang="pt-BR" sz="1500" dirty="0"/>
              <a:t>, </a:t>
            </a:r>
            <a:r>
              <a:rPr lang="pt-BR" sz="1500" dirty="0" err="1"/>
              <a:t>such</a:t>
            </a:r>
            <a:r>
              <a:rPr lang="pt-BR" sz="1500" dirty="0"/>
              <a:t> </a:t>
            </a:r>
            <a:r>
              <a:rPr lang="pt-BR" sz="1500" b="1" dirty="0">
                <a:highlight>
                  <a:srgbClr val="FFFF00"/>
                </a:highlight>
              </a:rPr>
              <a:t>as </a:t>
            </a:r>
            <a:r>
              <a:rPr lang="pt-BR" sz="1500" b="1" dirty="0" err="1">
                <a:highlight>
                  <a:srgbClr val="FFFF00"/>
                </a:highlight>
              </a:rPr>
              <a:t>irritation</a:t>
            </a:r>
            <a:r>
              <a:rPr lang="pt-BR" sz="1500" b="1" dirty="0">
                <a:highlight>
                  <a:srgbClr val="FFFF00"/>
                </a:highlight>
              </a:rPr>
              <a:t> </a:t>
            </a:r>
            <a:r>
              <a:rPr lang="pt-BR" sz="1500" b="1" dirty="0" err="1">
                <a:highlight>
                  <a:srgbClr val="FFFF00"/>
                </a:highlight>
              </a:rPr>
              <a:t>to</a:t>
            </a:r>
            <a:r>
              <a:rPr lang="pt-BR" sz="1500" b="1" dirty="0">
                <a:highlight>
                  <a:srgbClr val="FFFF00"/>
                </a:highlight>
              </a:rPr>
              <a:t> </a:t>
            </a:r>
            <a:r>
              <a:rPr lang="pt-BR" sz="1500" b="1" dirty="0" err="1">
                <a:highlight>
                  <a:srgbClr val="FFFF00"/>
                </a:highlight>
              </a:rPr>
              <a:t>the</a:t>
            </a:r>
            <a:r>
              <a:rPr lang="pt-BR" sz="1500" b="1" dirty="0">
                <a:highlight>
                  <a:srgbClr val="FFFF00"/>
                </a:highlight>
              </a:rPr>
              <a:t> </a:t>
            </a:r>
            <a:r>
              <a:rPr lang="pt-BR" sz="1500" b="1" dirty="0" err="1">
                <a:highlight>
                  <a:srgbClr val="FFFF00"/>
                </a:highlight>
              </a:rPr>
              <a:t>skin</a:t>
            </a:r>
            <a:r>
              <a:rPr lang="pt-BR" sz="1500" b="1" dirty="0">
                <a:highlight>
                  <a:srgbClr val="FFFF00"/>
                </a:highlight>
              </a:rPr>
              <a:t>, </a:t>
            </a:r>
            <a:r>
              <a:rPr lang="pt-BR" sz="1500" b="1" dirty="0" err="1">
                <a:highlight>
                  <a:srgbClr val="FFFF00"/>
                </a:highlight>
              </a:rPr>
              <a:t>eyes</a:t>
            </a:r>
            <a:r>
              <a:rPr lang="pt-BR" sz="1500" b="1" dirty="0">
                <a:highlight>
                  <a:srgbClr val="FFFF00"/>
                </a:highlight>
              </a:rPr>
              <a:t>, </a:t>
            </a:r>
            <a:r>
              <a:rPr lang="pt-BR" sz="1500" b="1" dirty="0" err="1">
                <a:highlight>
                  <a:srgbClr val="FFFF00"/>
                </a:highlight>
              </a:rPr>
              <a:t>mucous</a:t>
            </a:r>
            <a:r>
              <a:rPr lang="pt-BR" sz="1500" b="1" dirty="0">
                <a:highlight>
                  <a:srgbClr val="FFFF00"/>
                </a:highlight>
              </a:rPr>
              <a:t> </a:t>
            </a:r>
            <a:r>
              <a:rPr lang="pt-BR" sz="1500" b="1" dirty="0" err="1">
                <a:highlight>
                  <a:srgbClr val="FFFF00"/>
                </a:highlight>
              </a:rPr>
              <a:t>membranes</a:t>
            </a:r>
            <a:r>
              <a:rPr lang="pt-BR" sz="1500" b="1" dirty="0">
                <a:highlight>
                  <a:srgbClr val="FFFF00"/>
                </a:highlight>
              </a:rPr>
              <a:t>, </a:t>
            </a:r>
            <a:r>
              <a:rPr lang="pt-BR" sz="1500" b="1" dirty="0" err="1">
                <a:highlight>
                  <a:srgbClr val="FFFF00"/>
                </a:highlight>
              </a:rPr>
              <a:t>kidney</a:t>
            </a:r>
            <a:r>
              <a:rPr lang="pt-BR" sz="1500" b="1" dirty="0">
                <a:highlight>
                  <a:srgbClr val="FFFF00"/>
                </a:highlight>
              </a:rPr>
              <a:t> </a:t>
            </a:r>
            <a:r>
              <a:rPr lang="pt-BR" sz="1500" b="1" dirty="0" err="1">
                <a:highlight>
                  <a:srgbClr val="FFFF00"/>
                </a:highlight>
              </a:rPr>
              <a:t>damage</a:t>
            </a:r>
            <a:r>
              <a:rPr lang="pt-BR" sz="1500" b="1" dirty="0">
                <a:highlight>
                  <a:srgbClr val="FFFF00"/>
                </a:highlight>
              </a:rPr>
              <a:t>, </a:t>
            </a:r>
            <a:r>
              <a:rPr lang="pt-BR" sz="1500" b="1" dirty="0" err="1">
                <a:highlight>
                  <a:srgbClr val="FFFF00"/>
                </a:highlight>
              </a:rPr>
              <a:t>liver</a:t>
            </a:r>
            <a:r>
              <a:rPr lang="pt-BR" sz="1500" b="1" dirty="0">
                <a:highlight>
                  <a:srgbClr val="FFFF00"/>
                </a:highlight>
              </a:rPr>
              <a:t>, </a:t>
            </a:r>
            <a:r>
              <a:rPr lang="pt-BR" sz="1500" b="1" dirty="0" err="1">
                <a:highlight>
                  <a:srgbClr val="FFFF00"/>
                </a:highlight>
              </a:rPr>
              <a:t>reproductive</a:t>
            </a:r>
            <a:r>
              <a:rPr lang="pt-BR" sz="1500" b="1" dirty="0">
                <a:highlight>
                  <a:srgbClr val="FFFF00"/>
                </a:highlight>
              </a:rPr>
              <a:t>, </a:t>
            </a:r>
            <a:r>
              <a:rPr lang="pt-BR" sz="1500" b="1" dirty="0" err="1">
                <a:highlight>
                  <a:srgbClr val="FFFF00"/>
                </a:highlight>
              </a:rPr>
              <a:t>among</a:t>
            </a:r>
            <a:r>
              <a:rPr lang="pt-BR" sz="1500" b="1" dirty="0">
                <a:highlight>
                  <a:srgbClr val="FFFF00"/>
                </a:highlight>
              </a:rPr>
              <a:t> </a:t>
            </a:r>
            <a:r>
              <a:rPr lang="pt-BR" sz="1500" b="1" dirty="0" err="1">
                <a:highlight>
                  <a:srgbClr val="FFFF00"/>
                </a:highlight>
              </a:rPr>
              <a:t>others</a:t>
            </a:r>
            <a:r>
              <a:rPr lang="pt-BR" sz="1500" b="1" dirty="0">
                <a:highlight>
                  <a:srgbClr val="FFFF00"/>
                </a:highlight>
              </a:rPr>
              <a:t>.</a:t>
            </a:r>
            <a:r>
              <a:rPr lang="pt-BR" sz="1500" dirty="0"/>
              <a:t> In </a:t>
            </a:r>
            <a:r>
              <a:rPr lang="pt-BR" sz="1500" dirty="0" err="1"/>
              <a:t>Ecuador</a:t>
            </a:r>
            <a:r>
              <a:rPr lang="pt-BR" sz="1500" dirty="0"/>
              <a:t>, </a:t>
            </a:r>
            <a:r>
              <a:rPr lang="pt-BR" sz="1500" dirty="0" err="1"/>
              <a:t>this</a:t>
            </a:r>
            <a:r>
              <a:rPr lang="pt-BR" sz="1500" dirty="0"/>
              <a:t> reality </a:t>
            </a:r>
            <a:r>
              <a:rPr lang="pt-BR" sz="1500" dirty="0" err="1"/>
              <a:t>is</a:t>
            </a:r>
            <a:r>
              <a:rPr lang="pt-BR" sz="1500" dirty="0"/>
              <a:t> </a:t>
            </a:r>
            <a:r>
              <a:rPr lang="pt-BR" sz="1500" dirty="0" err="1"/>
              <a:t>not</a:t>
            </a:r>
            <a:r>
              <a:rPr lang="pt-BR" sz="1500" dirty="0"/>
              <a:t> </a:t>
            </a:r>
            <a:r>
              <a:rPr lang="pt-BR" sz="1500" dirty="0" err="1"/>
              <a:t>different</a:t>
            </a:r>
            <a:r>
              <a:rPr lang="pt-BR" sz="1500" dirty="0"/>
              <a:t> </a:t>
            </a:r>
            <a:r>
              <a:rPr lang="pt-BR" sz="1500" dirty="0" err="1"/>
              <a:t>from</a:t>
            </a:r>
            <a:r>
              <a:rPr lang="pt-BR" sz="1500" dirty="0"/>
              <a:t> </a:t>
            </a:r>
            <a:r>
              <a:rPr lang="pt-BR" sz="1500" dirty="0" err="1"/>
              <a:t>other</a:t>
            </a:r>
            <a:r>
              <a:rPr lang="pt-BR" sz="1500" dirty="0"/>
              <a:t> countries, </a:t>
            </a:r>
            <a:r>
              <a:rPr lang="pt-BR" sz="1500" dirty="0" err="1"/>
              <a:t>and</a:t>
            </a:r>
            <a:r>
              <a:rPr lang="pt-BR" sz="1500" dirty="0"/>
              <a:t> some </a:t>
            </a:r>
            <a:r>
              <a:rPr lang="pt-BR" sz="1500" b="1" dirty="0" err="1">
                <a:highlight>
                  <a:srgbClr val="FFFF00"/>
                </a:highlight>
              </a:rPr>
              <a:t>studies</a:t>
            </a:r>
            <a:r>
              <a:rPr lang="pt-BR" sz="1500" b="1" dirty="0">
                <a:highlight>
                  <a:srgbClr val="FFFF00"/>
                </a:highlight>
              </a:rPr>
              <a:t> </a:t>
            </a:r>
            <a:r>
              <a:rPr lang="pt-BR" sz="1500" b="1" dirty="0" err="1">
                <a:highlight>
                  <a:srgbClr val="FFFF00"/>
                </a:highlight>
              </a:rPr>
              <a:t>have</a:t>
            </a:r>
            <a:r>
              <a:rPr lang="pt-BR" sz="1500" b="1" dirty="0">
                <a:highlight>
                  <a:srgbClr val="FFFF00"/>
                </a:highlight>
              </a:rPr>
              <a:t> </a:t>
            </a:r>
            <a:r>
              <a:rPr lang="pt-BR" sz="1500" b="1" dirty="0" err="1">
                <a:highlight>
                  <a:srgbClr val="FFFF00"/>
                </a:highlight>
              </a:rPr>
              <a:t>shown</a:t>
            </a:r>
            <a:r>
              <a:rPr lang="pt-BR" sz="1500" b="1" dirty="0">
                <a:highlight>
                  <a:srgbClr val="FFFF00"/>
                </a:highlight>
              </a:rPr>
              <a:t> </a:t>
            </a:r>
            <a:r>
              <a:rPr lang="pt-BR" sz="1500" b="1" dirty="0" err="1">
                <a:highlight>
                  <a:srgbClr val="FFFF00"/>
                </a:highlight>
              </a:rPr>
              <a:t>increased</a:t>
            </a:r>
            <a:r>
              <a:rPr lang="pt-BR" sz="1500" b="1" dirty="0">
                <a:highlight>
                  <a:srgbClr val="FFFF00"/>
                </a:highlight>
              </a:rPr>
              <a:t> </a:t>
            </a:r>
            <a:r>
              <a:rPr lang="pt-BR" sz="1500" b="1" dirty="0" err="1">
                <a:highlight>
                  <a:srgbClr val="FFFF00"/>
                </a:highlight>
              </a:rPr>
              <a:t>diseases</a:t>
            </a:r>
            <a:r>
              <a:rPr lang="pt-BR" sz="1500" b="1" dirty="0">
                <a:highlight>
                  <a:srgbClr val="FFFF00"/>
                </a:highlight>
              </a:rPr>
              <a:t> </a:t>
            </a:r>
            <a:r>
              <a:rPr lang="pt-BR" sz="1500" b="1" dirty="0" err="1">
                <a:highlight>
                  <a:srgbClr val="FFFF00"/>
                </a:highlight>
              </a:rPr>
              <a:t>related</a:t>
            </a:r>
            <a:r>
              <a:rPr lang="pt-BR" sz="1500" b="1" dirty="0">
                <a:highlight>
                  <a:srgbClr val="FFFF00"/>
                </a:highlight>
              </a:rPr>
              <a:t> </a:t>
            </a:r>
            <a:r>
              <a:rPr lang="pt-BR" sz="1500" b="1" dirty="0" err="1">
                <a:highlight>
                  <a:srgbClr val="FFFF00"/>
                </a:highlight>
              </a:rPr>
              <a:t>with</a:t>
            </a:r>
            <a:r>
              <a:rPr lang="pt-BR" sz="1500" b="1" dirty="0">
                <a:highlight>
                  <a:srgbClr val="FFFF00"/>
                </a:highlight>
              </a:rPr>
              <a:t> </a:t>
            </a:r>
            <a:r>
              <a:rPr lang="pt-BR" sz="1500" b="1" dirty="0" err="1">
                <a:highlight>
                  <a:srgbClr val="FFFF00"/>
                </a:highlight>
              </a:rPr>
              <a:t>oil</a:t>
            </a:r>
            <a:r>
              <a:rPr lang="pt-BR" sz="1500" b="1" dirty="0">
                <a:highlight>
                  <a:srgbClr val="FFFF00"/>
                </a:highlight>
              </a:rPr>
              <a:t> </a:t>
            </a:r>
            <a:r>
              <a:rPr lang="pt-BR" sz="1500" b="1" dirty="0" err="1">
                <a:highlight>
                  <a:srgbClr val="FFFF00"/>
                </a:highlight>
              </a:rPr>
              <a:t>crude</a:t>
            </a:r>
            <a:r>
              <a:rPr lang="pt-BR" sz="1500" b="1" dirty="0">
                <a:highlight>
                  <a:srgbClr val="FFFF00"/>
                </a:highlight>
              </a:rPr>
              <a:t> </a:t>
            </a:r>
            <a:r>
              <a:rPr lang="pt-BR" sz="1500" b="1" dirty="0" err="1">
                <a:highlight>
                  <a:srgbClr val="FFFF00"/>
                </a:highlight>
              </a:rPr>
              <a:t>and</a:t>
            </a:r>
            <a:r>
              <a:rPr lang="pt-BR" sz="1500" b="1" dirty="0">
                <a:highlight>
                  <a:srgbClr val="FFFF00"/>
                </a:highlight>
              </a:rPr>
              <a:t> </a:t>
            </a:r>
            <a:r>
              <a:rPr lang="pt-BR" sz="1500" b="1" dirty="0" err="1">
                <a:highlight>
                  <a:srgbClr val="FFFF00"/>
                </a:highlight>
              </a:rPr>
              <a:t>oil</a:t>
            </a:r>
            <a:r>
              <a:rPr lang="pt-BR" sz="1500" b="1" dirty="0">
                <a:highlight>
                  <a:srgbClr val="FFFF00"/>
                </a:highlight>
              </a:rPr>
              <a:t> </a:t>
            </a:r>
            <a:r>
              <a:rPr lang="pt-BR" sz="1500" b="1" dirty="0" err="1">
                <a:highlight>
                  <a:srgbClr val="FFFF00"/>
                </a:highlight>
              </a:rPr>
              <a:t>spills</a:t>
            </a:r>
            <a:r>
              <a:rPr lang="pt-BR" sz="1500" b="1" dirty="0">
                <a:highlight>
                  <a:srgbClr val="FFFF00"/>
                </a:highlight>
              </a:rPr>
              <a:t>, like </a:t>
            </a:r>
            <a:r>
              <a:rPr lang="pt-BR" sz="1500" b="1" dirty="0" err="1">
                <a:highlight>
                  <a:srgbClr val="FFFF00"/>
                </a:highlight>
              </a:rPr>
              <a:t>skin</a:t>
            </a:r>
            <a:r>
              <a:rPr lang="pt-BR" sz="1500" b="1" dirty="0">
                <a:highlight>
                  <a:srgbClr val="FFFF00"/>
                </a:highlight>
              </a:rPr>
              <a:t> </a:t>
            </a:r>
            <a:r>
              <a:rPr lang="pt-BR" sz="1500" b="1" dirty="0" err="1">
                <a:highlight>
                  <a:srgbClr val="FFFF00"/>
                </a:highlight>
              </a:rPr>
              <a:t>irritation</a:t>
            </a:r>
            <a:r>
              <a:rPr lang="pt-BR" sz="1500" b="1" dirty="0">
                <a:highlight>
                  <a:srgbClr val="FFFF00"/>
                </a:highlight>
              </a:rPr>
              <a:t>, </a:t>
            </a:r>
            <a:r>
              <a:rPr lang="pt-BR" sz="1500" b="1" dirty="0" err="1">
                <a:highlight>
                  <a:srgbClr val="FFFF00"/>
                </a:highlight>
              </a:rPr>
              <a:t>throat</a:t>
            </a:r>
            <a:r>
              <a:rPr lang="pt-BR" sz="1500" b="1" dirty="0">
                <a:highlight>
                  <a:srgbClr val="FFFF00"/>
                </a:highlight>
              </a:rPr>
              <a:t>, </a:t>
            </a:r>
            <a:r>
              <a:rPr lang="pt-BR" sz="1500" b="1" dirty="0" err="1">
                <a:highlight>
                  <a:srgbClr val="FFFF00"/>
                </a:highlight>
              </a:rPr>
              <a:t>liver</a:t>
            </a:r>
            <a:r>
              <a:rPr lang="pt-BR" sz="1500" b="1" dirty="0">
                <a:highlight>
                  <a:srgbClr val="FFFF00"/>
                </a:highlight>
              </a:rPr>
              <a:t>, </a:t>
            </a:r>
            <a:r>
              <a:rPr lang="pt-BR" sz="1500" b="1" dirty="0" err="1">
                <a:highlight>
                  <a:srgbClr val="FFFF00"/>
                </a:highlight>
              </a:rPr>
              <a:t>lung</a:t>
            </a:r>
            <a:r>
              <a:rPr lang="pt-BR" sz="1500" b="1" dirty="0">
                <a:highlight>
                  <a:srgbClr val="FFFF00"/>
                </a:highlight>
              </a:rPr>
              <a:t>, </a:t>
            </a:r>
            <a:r>
              <a:rPr lang="pt-BR" sz="1500" b="1" dirty="0" err="1">
                <a:highlight>
                  <a:srgbClr val="FFFF00"/>
                </a:highlight>
              </a:rPr>
              <a:t>infertility</a:t>
            </a:r>
            <a:r>
              <a:rPr lang="pt-BR" sz="1500" b="1" dirty="0">
                <a:highlight>
                  <a:srgbClr val="FFFF00"/>
                </a:highlight>
              </a:rPr>
              <a:t>, </a:t>
            </a:r>
            <a:r>
              <a:rPr lang="pt-BR" sz="1500" b="1" dirty="0" err="1">
                <a:highlight>
                  <a:srgbClr val="FFFF00"/>
                </a:highlight>
              </a:rPr>
              <a:t>and</a:t>
            </a:r>
            <a:r>
              <a:rPr lang="pt-BR" sz="1500" b="1" dirty="0">
                <a:highlight>
                  <a:srgbClr val="FFFF00"/>
                </a:highlight>
              </a:rPr>
              <a:t> </a:t>
            </a:r>
            <a:r>
              <a:rPr lang="pt-BR" sz="1500" b="1" dirty="0" err="1">
                <a:highlight>
                  <a:srgbClr val="FFFF00"/>
                </a:highlight>
              </a:rPr>
              <a:t>abortions</a:t>
            </a:r>
            <a:r>
              <a:rPr lang="pt-BR" sz="1500" b="1" dirty="0">
                <a:highlight>
                  <a:srgbClr val="FFFF00"/>
                </a:highlight>
              </a:rPr>
              <a:t>, </a:t>
            </a:r>
            <a:r>
              <a:rPr lang="pt-BR" sz="1500" b="1" dirty="0" err="1">
                <a:highlight>
                  <a:srgbClr val="FFFF00"/>
                </a:highlight>
              </a:rPr>
              <a:t>and</a:t>
            </a:r>
            <a:r>
              <a:rPr lang="pt-BR" sz="1500" b="1" dirty="0">
                <a:highlight>
                  <a:srgbClr val="FFFF00"/>
                </a:highlight>
              </a:rPr>
              <a:t> it </a:t>
            </a:r>
            <a:r>
              <a:rPr lang="pt-BR" sz="1500" b="1" dirty="0" err="1">
                <a:highlight>
                  <a:srgbClr val="FFFF00"/>
                </a:highlight>
              </a:rPr>
              <a:t>has</a:t>
            </a:r>
            <a:r>
              <a:rPr lang="pt-BR" sz="1500" b="1" dirty="0">
                <a:highlight>
                  <a:srgbClr val="FFFF00"/>
                </a:highlight>
              </a:rPr>
              <a:t> </a:t>
            </a:r>
            <a:r>
              <a:rPr lang="pt-BR" sz="1500" b="1" dirty="0" err="1">
                <a:highlight>
                  <a:srgbClr val="FFFF00"/>
                </a:highlight>
              </a:rPr>
              <a:t>been</a:t>
            </a:r>
            <a:r>
              <a:rPr lang="pt-BR" sz="1500" b="1" dirty="0">
                <a:highlight>
                  <a:srgbClr val="FFFF00"/>
                </a:highlight>
              </a:rPr>
              <a:t> </a:t>
            </a:r>
            <a:r>
              <a:rPr lang="pt-BR" sz="1500" b="1" dirty="0" err="1">
                <a:highlight>
                  <a:srgbClr val="FFFF00"/>
                </a:highlight>
              </a:rPr>
              <a:t>linked</a:t>
            </a:r>
            <a:r>
              <a:rPr lang="pt-BR" sz="1500" b="1" dirty="0">
                <a:highlight>
                  <a:srgbClr val="FFFF00"/>
                </a:highlight>
              </a:rPr>
              <a:t> </a:t>
            </a:r>
            <a:r>
              <a:rPr lang="pt-BR" sz="1500" b="1" dirty="0" err="1">
                <a:highlight>
                  <a:srgbClr val="FFFF00"/>
                </a:highlight>
              </a:rPr>
              <a:t>to</a:t>
            </a:r>
            <a:r>
              <a:rPr lang="pt-BR" sz="1500" b="1" dirty="0">
                <a:highlight>
                  <a:srgbClr val="FFFF00"/>
                </a:highlight>
              </a:rPr>
              <a:t> </a:t>
            </a:r>
            <a:r>
              <a:rPr lang="pt-BR" sz="1500" b="1" dirty="0" err="1">
                <a:highlight>
                  <a:srgbClr val="FFFF00"/>
                </a:highlight>
              </a:rPr>
              <a:t>childhood</a:t>
            </a:r>
            <a:r>
              <a:rPr lang="pt-BR" sz="1500" b="1" dirty="0">
                <a:highlight>
                  <a:srgbClr val="FFFF00"/>
                </a:highlight>
              </a:rPr>
              <a:t> </a:t>
            </a:r>
            <a:r>
              <a:rPr lang="pt-BR" sz="1500" b="1" dirty="0" err="1">
                <a:highlight>
                  <a:srgbClr val="FFFF00"/>
                </a:highlight>
              </a:rPr>
              <a:t>leukemia</a:t>
            </a:r>
            <a:r>
              <a:rPr lang="pt-BR" sz="1500" b="1" dirty="0"/>
              <a:t>. </a:t>
            </a:r>
            <a:r>
              <a:rPr lang="pt-BR" sz="1500" dirty="0" err="1"/>
              <a:t>Other</a:t>
            </a:r>
            <a:r>
              <a:rPr lang="pt-BR" sz="1500" dirty="0"/>
              <a:t> </a:t>
            </a:r>
            <a:r>
              <a:rPr lang="pt-BR" sz="1500" dirty="0" err="1"/>
              <a:t>studies</a:t>
            </a:r>
            <a:r>
              <a:rPr lang="pt-BR" sz="1500" dirty="0"/>
              <a:t> </a:t>
            </a:r>
            <a:r>
              <a:rPr lang="pt-BR" sz="1500" dirty="0" err="1"/>
              <a:t>suggest</a:t>
            </a:r>
            <a:r>
              <a:rPr lang="pt-BR" sz="1500" dirty="0"/>
              <a:t> a direct </a:t>
            </a:r>
            <a:r>
              <a:rPr lang="pt-BR" sz="1500" dirty="0" err="1"/>
              <a:t>relationship</a:t>
            </a:r>
            <a:r>
              <a:rPr lang="pt-BR" sz="1500" dirty="0"/>
              <a:t> </a:t>
            </a:r>
            <a:r>
              <a:rPr lang="pt-BR" sz="1500" dirty="0" err="1"/>
              <a:t>between</a:t>
            </a:r>
            <a:r>
              <a:rPr lang="pt-BR" sz="1500" dirty="0"/>
              <a:t> DNA </a:t>
            </a:r>
            <a:r>
              <a:rPr lang="pt-BR" sz="1500" dirty="0" err="1"/>
              <a:t>damage</a:t>
            </a:r>
            <a:r>
              <a:rPr lang="pt-BR" sz="1500" dirty="0"/>
              <a:t> </a:t>
            </a:r>
            <a:r>
              <a:rPr lang="pt-BR" sz="1500" dirty="0" err="1"/>
              <a:t>because</a:t>
            </a:r>
            <a:r>
              <a:rPr lang="pt-BR" sz="1500" dirty="0"/>
              <a:t> </a:t>
            </a:r>
            <a:r>
              <a:rPr lang="pt-BR" sz="1500" dirty="0" err="1"/>
              <a:t>of</a:t>
            </a:r>
            <a:r>
              <a:rPr lang="pt-BR" sz="1500" dirty="0"/>
              <a:t> </a:t>
            </a:r>
            <a:r>
              <a:rPr lang="pt-BR" sz="1500" dirty="0" err="1"/>
              <a:t>oil</a:t>
            </a:r>
            <a:r>
              <a:rPr lang="pt-BR" sz="1500" dirty="0"/>
              <a:t> </a:t>
            </a:r>
            <a:r>
              <a:rPr lang="pt-BR" sz="1500" dirty="0" err="1"/>
              <a:t>resulting</a:t>
            </a:r>
            <a:r>
              <a:rPr lang="pt-BR" sz="1500" dirty="0"/>
              <a:t> in a </a:t>
            </a:r>
            <a:r>
              <a:rPr lang="pt-BR" sz="1500" dirty="0" err="1"/>
              <a:t>genetic</a:t>
            </a:r>
            <a:r>
              <a:rPr lang="pt-BR" sz="1500" dirty="0"/>
              <a:t> </a:t>
            </a:r>
            <a:r>
              <a:rPr lang="pt-BR" sz="1500" dirty="0" err="1"/>
              <a:t>instability</a:t>
            </a:r>
            <a:r>
              <a:rPr lang="pt-BR" sz="1500" dirty="0"/>
              <a:t> </a:t>
            </a:r>
            <a:r>
              <a:rPr lang="pt-BR" sz="1500" dirty="0" err="1"/>
              <a:t>of</a:t>
            </a:r>
            <a:r>
              <a:rPr lang="pt-BR" sz="1500" dirty="0"/>
              <a:t> </a:t>
            </a:r>
            <a:r>
              <a:rPr lang="pt-BR" sz="1500" dirty="0" err="1"/>
              <a:t>the</a:t>
            </a:r>
            <a:r>
              <a:rPr lang="pt-BR" sz="1500" dirty="0"/>
              <a:t> </a:t>
            </a:r>
            <a:r>
              <a:rPr lang="pt-BR" sz="1500" dirty="0" err="1"/>
              <a:t>main</a:t>
            </a:r>
            <a:r>
              <a:rPr lang="pt-BR" sz="1500" dirty="0"/>
              <a:t> </a:t>
            </a:r>
            <a:r>
              <a:rPr lang="pt-BR" sz="1500" dirty="0" err="1"/>
              <a:t>enzymes</a:t>
            </a:r>
            <a:r>
              <a:rPr lang="pt-BR" sz="1500" dirty="0"/>
              <a:t> </a:t>
            </a:r>
            <a:r>
              <a:rPr lang="pt-BR" sz="1500" dirty="0" err="1"/>
              <a:t>of</a:t>
            </a:r>
            <a:r>
              <a:rPr lang="pt-BR" sz="1500" dirty="0"/>
              <a:t> </a:t>
            </a:r>
            <a:r>
              <a:rPr lang="pt-BR" sz="1500" dirty="0" err="1"/>
              <a:t>cellular</a:t>
            </a:r>
            <a:r>
              <a:rPr lang="pt-BR" sz="1500" dirty="0"/>
              <a:t> </a:t>
            </a:r>
            <a:r>
              <a:rPr lang="pt-BR" sz="1500" dirty="0" err="1"/>
              <a:t>metabolism</a:t>
            </a:r>
            <a:r>
              <a:rPr lang="pt-BR" sz="1500" dirty="0"/>
              <a:t> as </a:t>
            </a:r>
            <a:r>
              <a:rPr lang="pt-BR" sz="1500" dirty="0" err="1"/>
              <a:t>well</a:t>
            </a:r>
            <a:r>
              <a:rPr lang="pt-BR" sz="1500" dirty="0"/>
              <a:t> as a </a:t>
            </a:r>
            <a:r>
              <a:rPr lang="pt-BR" sz="1500" dirty="0" err="1"/>
              <a:t>relationship</a:t>
            </a:r>
            <a:r>
              <a:rPr lang="pt-BR" sz="1500" dirty="0"/>
              <a:t> </a:t>
            </a:r>
            <a:r>
              <a:rPr lang="pt-BR" sz="1500" dirty="0" err="1"/>
              <a:t>with</a:t>
            </a:r>
            <a:r>
              <a:rPr lang="pt-BR" sz="1500" dirty="0"/>
              <a:t> some </a:t>
            </a:r>
            <a:r>
              <a:rPr lang="pt-BR" sz="1500" dirty="0" err="1"/>
              <a:t>cancers</a:t>
            </a:r>
            <a:r>
              <a:rPr lang="pt-BR" sz="1500" dirty="0"/>
              <a:t>, </a:t>
            </a:r>
            <a:r>
              <a:rPr lang="pt-BR" sz="1500" dirty="0" err="1"/>
              <a:t>such</a:t>
            </a:r>
            <a:r>
              <a:rPr lang="pt-BR" sz="1500" dirty="0"/>
              <a:t> as </a:t>
            </a:r>
            <a:r>
              <a:rPr lang="pt-BR" sz="1500" dirty="0" err="1"/>
              <a:t>leukemia</a:t>
            </a:r>
            <a:r>
              <a:rPr lang="pt-BR" sz="1500" dirty="0"/>
              <a:t>.</a:t>
            </a:r>
          </a:p>
        </p:txBody>
      </p:sp>
    </p:spTree>
    <p:extLst>
      <p:ext uri="{BB962C8B-B14F-4D97-AF65-F5344CB8AC3E}">
        <p14:creationId xmlns:p14="http://schemas.microsoft.com/office/powerpoint/2010/main" val="346416056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35EB297-7571-4B5F-8F0E-3CAF9BA3CA89}"/>
              </a:ext>
            </a:extLst>
          </p:cNvPr>
          <p:cNvSpPr/>
          <p:nvPr/>
        </p:nvSpPr>
        <p:spPr>
          <a:xfrm>
            <a:off x="102669" y="287999"/>
            <a:ext cx="7790046" cy="5878532"/>
          </a:xfrm>
          <a:prstGeom prst="rect">
            <a:avLst/>
          </a:prstGeom>
        </p:spPr>
        <p:txBody>
          <a:bodyPr wrap="square">
            <a:spAutoFit/>
          </a:bodyPr>
          <a:lstStyle/>
          <a:p>
            <a:pPr marL="285750" indent="-285750">
              <a:buFont typeface="Arial" panose="020B0604020202020204" pitchFamily="34" charset="0"/>
              <a:buChar char="•"/>
            </a:pPr>
            <a:r>
              <a:rPr lang="en-US" b="1" dirty="0">
                <a:solidFill>
                  <a:srgbClr val="FF0000"/>
                </a:solidFill>
              </a:rPr>
              <a:t>Benzene</a:t>
            </a:r>
            <a:r>
              <a:rPr lang="en-US" sz="1600" dirty="0">
                <a:solidFill>
                  <a:srgbClr val="000000"/>
                </a:solidFill>
              </a:rPr>
              <a:t>: Studies focus on the route of exposure of benzene, including inhalation, oral, and dermal. It can cause death and produce systemic, immunological, neurological, reproductive, developmental, </a:t>
            </a:r>
            <a:r>
              <a:rPr lang="en-US" sz="1600" b="1" dirty="0">
                <a:solidFill>
                  <a:srgbClr val="000000"/>
                </a:solidFill>
                <a:highlight>
                  <a:srgbClr val="FFFF00"/>
                </a:highlight>
              </a:rPr>
              <a:t>genotoxic</a:t>
            </a:r>
            <a:r>
              <a:rPr lang="en-US" sz="1600" dirty="0">
                <a:solidFill>
                  <a:srgbClr val="000000"/>
                </a:solidFill>
              </a:rPr>
              <a:t>, and </a:t>
            </a:r>
            <a:r>
              <a:rPr lang="en-US" sz="1600" b="1" dirty="0">
                <a:solidFill>
                  <a:srgbClr val="000000"/>
                </a:solidFill>
                <a:highlight>
                  <a:srgbClr val="FFFF00"/>
                </a:highlight>
              </a:rPr>
              <a:t>carcinogenic effects </a:t>
            </a:r>
            <a:r>
              <a:rPr lang="en-US" sz="1600" dirty="0">
                <a:solidFill>
                  <a:srgbClr val="000000"/>
                </a:solidFill>
              </a:rPr>
              <a:t>(</a:t>
            </a:r>
            <a:r>
              <a:rPr lang="en-US" sz="1600" dirty="0">
                <a:solidFill>
                  <a:srgbClr val="2197D2"/>
                </a:solidFill>
              </a:rPr>
              <a:t>Wilbur et al., 2008</a:t>
            </a:r>
            <a:r>
              <a:rPr lang="en-US" sz="1600" dirty="0">
                <a:solidFill>
                  <a:srgbClr val="000000"/>
                </a:solidFill>
              </a:rPr>
              <a:t>). Also, sufficient evidence showed that it could induce leukemia and/or lymphoma (</a:t>
            </a:r>
            <a:r>
              <a:rPr lang="en-US" sz="1600" dirty="0">
                <a:solidFill>
                  <a:srgbClr val="2197D2"/>
                </a:solidFill>
              </a:rPr>
              <a:t>International agency for </a:t>
            </a:r>
            <a:r>
              <a:rPr lang="en-US" sz="1600" dirty="0" err="1">
                <a:solidFill>
                  <a:srgbClr val="2197D2"/>
                </a:solidFill>
              </a:rPr>
              <a:t>reserch</a:t>
            </a:r>
            <a:r>
              <a:rPr lang="en-US" sz="1600" dirty="0">
                <a:solidFill>
                  <a:srgbClr val="2197D2"/>
                </a:solidFill>
              </a:rPr>
              <a:t> on cancer, 2015</a:t>
            </a:r>
            <a:r>
              <a:rPr lang="en-US" sz="1600" dirty="0">
                <a:solidFill>
                  <a:srgbClr val="000000"/>
                </a:solidFill>
              </a:rPr>
              <a:t>).  Some studies showed that exposure to </a:t>
            </a:r>
            <a:r>
              <a:rPr lang="en-US" sz="1600" b="1" u="sng" dirty="0">
                <a:solidFill>
                  <a:srgbClr val="000000"/>
                </a:solidFill>
              </a:rPr>
              <a:t>higher levels of benzene </a:t>
            </a:r>
            <a:r>
              <a:rPr lang="en-US" sz="1600" dirty="0">
                <a:solidFill>
                  <a:srgbClr val="000000"/>
                </a:solidFill>
              </a:rPr>
              <a:t>may contribute to oxidative </a:t>
            </a:r>
            <a:r>
              <a:rPr lang="en-US" sz="1600" b="1" dirty="0">
                <a:solidFill>
                  <a:srgbClr val="000000"/>
                </a:solidFill>
              </a:rPr>
              <a:t>DNA damage </a:t>
            </a:r>
            <a:r>
              <a:rPr lang="en-US" sz="1600" dirty="0">
                <a:solidFill>
                  <a:srgbClr val="000000"/>
                </a:solidFill>
              </a:rPr>
              <a:t>(</a:t>
            </a:r>
            <a:r>
              <a:rPr lang="en-US" sz="1600" dirty="0" err="1">
                <a:solidFill>
                  <a:srgbClr val="2197D2"/>
                </a:solidFill>
              </a:rPr>
              <a:t>Buthbumrung</a:t>
            </a:r>
            <a:r>
              <a:rPr lang="en-US" sz="1600" dirty="0">
                <a:solidFill>
                  <a:srgbClr val="2197D2"/>
                </a:solidFill>
              </a:rPr>
              <a:t> et al.,2008; Huff, 2013</a:t>
            </a:r>
            <a:r>
              <a:rPr lang="en-US" sz="1600" dirty="0">
                <a:solidFill>
                  <a:srgbClr val="000000"/>
                </a:solidFill>
              </a:rPr>
              <a:t>). On the other hand, a study showed that </a:t>
            </a:r>
            <a:r>
              <a:rPr lang="en-US" sz="1600" b="1" dirty="0">
                <a:solidFill>
                  <a:srgbClr val="000000"/>
                </a:solidFill>
                <a:highlight>
                  <a:srgbClr val="FFFF00"/>
                </a:highlight>
              </a:rPr>
              <a:t>250 workers exposed to benzene exhibited significantly lower white blood cell and platelet counts than in 140 controls, even for exposure below 1 ppm in ai</a:t>
            </a:r>
            <a:r>
              <a:rPr lang="en-US" sz="1600" b="1" dirty="0">
                <a:solidFill>
                  <a:srgbClr val="000000"/>
                </a:solidFill>
              </a:rPr>
              <a:t>r </a:t>
            </a:r>
            <a:r>
              <a:rPr lang="en-US" sz="1600" dirty="0">
                <a:solidFill>
                  <a:srgbClr val="000000"/>
                </a:solidFill>
              </a:rPr>
              <a:t>(</a:t>
            </a:r>
            <a:r>
              <a:rPr lang="en-US" sz="1600" dirty="0">
                <a:solidFill>
                  <a:srgbClr val="2197D2"/>
                </a:solidFill>
              </a:rPr>
              <a:t>Lan et al., 2004</a:t>
            </a:r>
            <a:r>
              <a:rPr lang="en-US" sz="1600" dirty="0">
                <a:solidFill>
                  <a:srgbClr val="000000"/>
                </a:solidFill>
              </a:rPr>
              <a:t>).</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b="1" dirty="0">
                <a:solidFill>
                  <a:srgbClr val="FF0000"/>
                </a:solidFill>
              </a:rPr>
              <a:t>Toluene</a:t>
            </a:r>
            <a:r>
              <a:rPr lang="en-US" sz="1600" b="1" dirty="0">
                <a:solidFill>
                  <a:srgbClr val="000000"/>
                </a:solidFill>
              </a:rPr>
              <a:t>: </a:t>
            </a:r>
            <a:r>
              <a:rPr lang="en-US" sz="1600" dirty="0">
                <a:solidFill>
                  <a:srgbClr val="000000"/>
                </a:solidFill>
              </a:rPr>
              <a:t>It has been determined </a:t>
            </a:r>
            <a:r>
              <a:rPr lang="en-US" sz="1600" b="1" dirty="0">
                <a:solidFill>
                  <a:srgbClr val="000000"/>
                </a:solidFill>
              </a:rPr>
              <a:t>that prolonged exposure to this compound causes damage to myelin of the central nervous </a:t>
            </a:r>
            <a:r>
              <a:rPr lang="pt-BR" sz="1600" b="1" dirty="0">
                <a:solidFill>
                  <a:srgbClr val="000000"/>
                </a:solidFill>
              </a:rPr>
              <a:t>system</a:t>
            </a:r>
            <a:r>
              <a:rPr lang="pt-BR" sz="1600" dirty="0">
                <a:solidFill>
                  <a:srgbClr val="000000"/>
                </a:solidFill>
              </a:rPr>
              <a:t>, </a:t>
            </a:r>
            <a:r>
              <a:rPr lang="pt-BR" sz="1600" dirty="0" err="1">
                <a:solidFill>
                  <a:srgbClr val="000000"/>
                </a:solidFill>
              </a:rPr>
              <a:t>resulting</a:t>
            </a:r>
            <a:r>
              <a:rPr lang="pt-BR" sz="1600" dirty="0">
                <a:solidFill>
                  <a:srgbClr val="000000"/>
                </a:solidFill>
              </a:rPr>
              <a:t> in </a:t>
            </a:r>
            <a:r>
              <a:rPr lang="pt-BR" sz="1600" b="1" dirty="0" err="1">
                <a:solidFill>
                  <a:srgbClr val="000000"/>
                </a:solidFill>
                <a:highlight>
                  <a:srgbClr val="FFFF00"/>
                </a:highlight>
              </a:rPr>
              <a:t>neuropathological</a:t>
            </a:r>
            <a:r>
              <a:rPr lang="pt-BR" sz="1600" b="1" dirty="0">
                <a:solidFill>
                  <a:srgbClr val="000000"/>
                </a:solidFill>
                <a:highlight>
                  <a:srgbClr val="FFFF00"/>
                </a:highlight>
              </a:rPr>
              <a:t> </a:t>
            </a:r>
            <a:r>
              <a:rPr lang="pt-BR" sz="1600" b="1" dirty="0" err="1">
                <a:solidFill>
                  <a:srgbClr val="000000"/>
                </a:solidFill>
                <a:highlight>
                  <a:srgbClr val="FFFF00"/>
                </a:highlight>
              </a:rPr>
              <a:t>damage</a:t>
            </a:r>
            <a:r>
              <a:rPr lang="pt-BR" sz="1600" b="1" dirty="0">
                <a:solidFill>
                  <a:srgbClr val="000000"/>
                </a:solidFill>
                <a:highlight>
                  <a:srgbClr val="FFFF00"/>
                </a:highlight>
              </a:rPr>
              <a:t> </a:t>
            </a:r>
            <a:r>
              <a:rPr lang="pt-BR" sz="1600" dirty="0">
                <a:solidFill>
                  <a:srgbClr val="000000"/>
                </a:solidFill>
              </a:rPr>
              <a:t>(</a:t>
            </a:r>
            <a:r>
              <a:rPr lang="pt-BR" sz="1600" dirty="0" err="1">
                <a:solidFill>
                  <a:srgbClr val="2197D2"/>
                </a:solidFill>
              </a:rPr>
              <a:t>Filley</a:t>
            </a:r>
            <a:r>
              <a:rPr lang="pt-BR" sz="1600" dirty="0">
                <a:solidFill>
                  <a:srgbClr val="2197D2"/>
                </a:solidFill>
              </a:rPr>
              <a:t> et al., 2004</a:t>
            </a:r>
            <a:r>
              <a:rPr lang="pt-BR" sz="1600" dirty="0">
                <a:solidFill>
                  <a:srgbClr val="000000"/>
                </a:solidFill>
              </a:rPr>
              <a:t>)</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b="1" dirty="0">
                <a:solidFill>
                  <a:srgbClr val="FF0000"/>
                </a:solidFill>
              </a:rPr>
              <a:t>Xylene</a:t>
            </a:r>
            <a:r>
              <a:rPr lang="en-US" sz="1600" b="1" dirty="0">
                <a:solidFill>
                  <a:srgbClr val="000000"/>
                </a:solidFill>
              </a:rPr>
              <a:t>:</a:t>
            </a:r>
            <a:r>
              <a:rPr lang="en-US" sz="1600" dirty="0">
                <a:solidFill>
                  <a:srgbClr val="000000"/>
                </a:solidFill>
              </a:rPr>
              <a:t> The effects of this compound </a:t>
            </a:r>
            <a:r>
              <a:rPr lang="en-US" sz="1600" b="1" dirty="0">
                <a:solidFill>
                  <a:srgbClr val="000000"/>
                </a:solidFill>
                <a:highlight>
                  <a:srgbClr val="FFFF00"/>
                </a:highlight>
              </a:rPr>
              <a:t>depends largely on the exposure time </a:t>
            </a:r>
            <a:r>
              <a:rPr lang="en-US" sz="1600" dirty="0">
                <a:solidFill>
                  <a:srgbClr val="000000"/>
                </a:solidFill>
              </a:rPr>
              <a:t>and can range from mild symptoms such as </a:t>
            </a:r>
            <a:r>
              <a:rPr lang="en-US" sz="1600" b="1" dirty="0">
                <a:solidFill>
                  <a:srgbClr val="000000"/>
                </a:solidFill>
              </a:rPr>
              <a:t>headaches</a:t>
            </a:r>
            <a:r>
              <a:rPr lang="en-US" sz="1600" dirty="0">
                <a:solidFill>
                  <a:srgbClr val="000000"/>
                </a:solidFill>
              </a:rPr>
              <a:t> and </a:t>
            </a:r>
            <a:r>
              <a:rPr lang="en-US" sz="1600" b="1" dirty="0">
                <a:solidFill>
                  <a:srgbClr val="000000"/>
                </a:solidFill>
              </a:rPr>
              <a:t>nausea</a:t>
            </a:r>
            <a:r>
              <a:rPr lang="en-US" sz="1600" dirty="0">
                <a:solidFill>
                  <a:srgbClr val="000000"/>
                </a:solidFill>
              </a:rPr>
              <a:t> to long-term-exposure symptoms such as insomnia, agitation, extreme tiredness, tremors, deterioration of concentration, and </a:t>
            </a:r>
            <a:r>
              <a:rPr lang="en-US" sz="1600" b="1" dirty="0">
                <a:solidFill>
                  <a:srgbClr val="000000"/>
                </a:solidFill>
                <a:highlight>
                  <a:srgbClr val="FFFF00"/>
                </a:highlight>
              </a:rPr>
              <a:t>short-term memory </a:t>
            </a:r>
            <a:r>
              <a:rPr lang="en-US" sz="1600" dirty="0">
                <a:solidFill>
                  <a:srgbClr val="000000"/>
                </a:solidFill>
              </a:rPr>
              <a:t>(</a:t>
            </a:r>
            <a:r>
              <a:rPr lang="en-US" sz="1600" dirty="0" err="1">
                <a:solidFill>
                  <a:srgbClr val="2197D2"/>
                </a:solidFill>
              </a:rPr>
              <a:t>Kandyala</a:t>
            </a:r>
            <a:r>
              <a:rPr lang="en-US" sz="1600" dirty="0">
                <a:solidFill>
                  <a:srgbClr val="2197D2"/>
                </a:solidFill>
              </a:rPr>
              <a:t> et al., 2010</a:t>
            </a:r>
            <a:r>
              <a:rPr lang="en-US" sz="1600" dirty="0">
                <a:solidFill>
                  <a:srgbClr val="000000"/>
                </a:solidFill>
              </a:rPr>
              <a:t>).</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b="1" dirty="0">
                <a:solidFill>
                  <a:srgbClr val="FF0000"/>
                </a:solidFill>
              </a:rPr>
              <a:t>Ethylbenzene</a:t>
            </a:r>
            <a:r>
              <a:rPr lang="en-US" sz="1600" dirty="0">
                <a:solidFill>
                  <a:srgbClr val="000000"/>
                </a:solidFill>
              </a:rPr>
              <a:t>: Exposures to high levels of ethylbenzene in the air cause eye and throat irritation in the short term. At higher levels, </a:t>
            </a:r>
            <a:r>
              <a:rPr lang="en-US" sz="1600" b="1" dirty="0">
                <a:solidFill>
                  <a:srgbClr val="000000"/>
                </a:solidFill>
                <a:highlight>
                  <a:srgbClr val="FFFF00"/>
                </a:highlight>
              </a:rPr>
              <a:t>exposure causes breathing problems</a:t>
            </a:r>
            <a:r>
              <a:rPr lang="en-US" sz="1600" dirty="0">
                <a:solidFill>
                  <a:srgbClr val="000000"/>
                </a:solidFill>
              </a:rPr>
              <a:t>, muscle and dizziness. It is toxic to the CNS and an irritant to mucous membranes and eyes. The IARC determined that it is possibly </a:t>
            </a:r>
            <a:r>
              <a:rPr lang="en-US" sz="1600" b="1" dirty="0">
                <a:solidFill>
                  <a:srgbClr val="000000"/>
                </a:solidFill>
                <a:highlight>
                  <a:srgbClr val="FFFF00"/>
                </a:highlight>
              </a:rPr>
              <a:t>carcinogenic</a:t>
            </a:r>
            <a:r>
              <a:rPr lang="en-US" sz="1600" dirty="0">
                <a:solidFill>
                  <a:srgbClr val="000000"/>
                </a:solidFill>
              </a:rPr>
              <a:t> to humans (</a:t>
            </a:r>
            <a:r>
              <a:rPr lang="en-US" sz="1600" dirty="0">
                <a:solidFill>
                  <a:srgbClr val="2197D2"/>
                </a:solidFill>
              </a:rPr>
              <a:t>IARC, 2012</a:t>
            </a:r>
            <a:endParaRPr lang="pt-BR" sz="1600" dirty="0"/>
          </a:p>
        </p:txBody>
      </p:sp>
      <p:pic>
        <p:nvPicPr>
          <p:cNvPr id="39938" name="Picture 2" descr="Resultado de imagem para myelin of nervous system">
            <a:extLst>
              <a:ext uri="{FF2B5EF4-FFF2-40B4-BE49-F238E27FC236}">
                <a16:creationId xmlns:a16="http://schemas.microsoft.com/office/drawing/2014/main" id="{D7077B58-5255-4F5B-A993-D8E5818774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6841" y="1492892"/>
            <a:ext cx="3112468" cy="3685162"/>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1C5D9286-2650-4FD1-ADD2-4F5F2B310642}"/>
              </a:ext>
            </a:extLst>
          </p:cNvPr>
          <p:cNvSpPr/>
          <p:nvPr/>
        </p:nvSpPr>
        <p:spPr>
          <a:xfrm>
            <a:off x="8905825" y="5753493"/>
            <a:ext cx="2326256" cy="861774"/>
          </a:xfrm>
          <a:prstGeom prst="rect">
            <a:avLst/>
          </a:prstGeom>
        </p:spPr>
        <p:txBody>
          <a:bodyPr wrap="square">
            <a:spAutoFit/>
          </a:bodyPr>
          <a:lstStyle/>
          <a:p>
            <a:r>
              <a:rPr lang="pt-BR" sz="1000" dirty="0">
                <a:solidFill>
                  <a:srgbClr val="000000"/>
                </a:solidFill>
                <a:latin typeface="AdvOT863180fb"/>
              </a:rPr>
              <a:t>Livro: </a:t>
            </a:r>
            <a:r>
              <a:rPr lang="pt-BR" sz="1000" dirty="0" err="1">
                <a:solidFill>
                  <a:srgbClr val="000000"/>
                </a:solidFill>
                <a:latin typeface="AdvOT863180fb"/>
              </a:rPr>
              <a:t>Volatile</a:t>
            </a:r>
            <a:r>
              <a:rPr lang="pt-BR" sz="1000" dirty="0">
                <a:solidFill>
                  <a:srgbClr val="000000"/>
                </a:solidFill>
                <a:latin typeface="AdvOT863180fb"/>
              </a:rPr>
              <a:t> </a:t>
            </a:r>
            <a:r>
              <a:rPr lang="pt-BR" sz="1000" dirty="0" err="1">
                <a:solidFill>
                  <a:srgbClr val="000000"/>
                </a:solidFill>
                <a:latin typeface="AdvOT863180fb"/>
              </a:rPr>
              <a:t>organic</a:t>
            </a:r>
            <a:r>
              <a:rPr lang="pt-BR" sz="1000" dirty="0">
                <a:solidFill>
                  <a:srgbClr val="000000"/>
                </a:solidFill>
                <a:latin typeface="AdvOT863180fb"/>
              </a:rPr>
              <a:t> </a:t>
            </a:r>
            <a:r>
              <a:rPr lang="pt-BR" sz="1000" dirty="0" err="1">
                <a:solidFill>
                  <a:srgbClr val="000000"/>
                </a:solidFill>
                <a:latin typeface="AdvOT863180fb"/>
              </a:rPr>
              <a:t>compounds</a:t>
            </a:r>
            <a:r>
              <a:rPr lang="pt-BR" sz="1000" dirty="0">
                <a:solidFill>
                  <a:srgbClr val="000000"/>
                </a:solidFill>
                <a:latin typeface="AdvOT863180fb"/>
              </a:rPr>
              <a:t> (</a:t>
            </a:r>
            <a:r>
              <a:rPr lang="pt-BR" sz="1000" dirty="0">
                <a:solidFill>
                  <a:srgbClr val="2197D2"/>
                </a:solidFill>
                <a:latin typeface="AdvOT863180fb"/>
              </a:rPr>
              <a:t>Paz-y-Mino </a:t>
            </a:r>
            <a:r>
              <a:rPr lang="pt-BR" sz="1000" dirty="0">
                <a:solidFill>
                  <a:srgbClr val="2197D2"/>
                </a:solidFill>
                <a:latin typeface="AdvTT5843c571"/>
              </a:rPr>
              <a:t>&amp; </a:t>
            </a:r>
            <a:r>
              <a:rPr lang="pt-BR" sz="1000" dirty="0">
                <a:solidFill>
                  <a:srgbClr val="2197D2"/>
                </a:solidFill>
                <a:latin typeface="AdvOT863180fb"/>
              </a:rPr>
              <a:t>Lopez-Cortes,2014</a:t>
            </a:r>
            <a:r>
              <a:rPr lang="pt-BR" sz="1000" dirty="0">
                <a:solidFill>
                  <a:srgbClr val="000000"/>
                </a:solidFill>
                <a:latin typeface="AdvOT863180fb"/>
              </a:rPr>
              <a:t>).</a:t>
            </a:r>
          </a:p>
          <a:p>
            <a:r>
              <a:rPr lang="es-ES" sz="1000" dirty="0"/>
              <a:t>Genética Molecular y Citogenética Humana: Fundamentos, aplicaciones e investigaciones en el Ecuador</a:t>
            </a:r>
            <a:endParaRPr lang="pt-BR" sz="1000" dirty="0"/>
          </a:p>
        </p:txBody>
      </p:sp>
    </p:spTree>
    <p:extLst>
      <p:ext uri="{BB962C8B-B14F-4D97-AF65-F5344CB8AC3E}">
        <p14:creationId xmlns:p14="http://schemas.microsoft.com/office/powerpoint/2010/main" val="201639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19</a:t>
            </a:fld>
            <a:endParaRPr lang="en-US" dirty="0"/>
          </a:p>
        </p:txBody>
      </p:sp>
      <p:sp>
        <p:nvSpPr>
          <p:cNvPr id="3" name="CaixaDeTexto 2">
            <a:extLst>
              <a:ext uri="{FF2B5EF4-FFF2-40B4-BE49-F238E27FC236}">
                <a16:creationId xmlns:a16="http://schemas.microsoft.com/office/drawing/2014/main" id="{EA25F512-93D5-411F-A080-0E3278777209}"/>
              </a:ext>
            </a:extLst>
          </p:cNvPr>
          <p:cNvSpPr txBox="1"/>
          <p:nvPr/>
        </p:nvSpPr>
        <p:spPr>
          <a:xfrm>
            <a:off x="946983" y="2053022"/>
            <a:ext cx="45719" cy="105103"/>
          </a:xfrm>
          <a:prstGeom prst="rect">
            <a:avLst/>
          </a:prstGeom>
        </p:spPr>
        <p:txBody>
          <a:bodyPr vert="horz" wrap="square" lIns="91440" tIns="45720" rIns="91440" bIns="45720" rtlCol="0">
            <a:normAutofit fontScale="25000" lnSpcReduction="20000"/>
          </a:bodyPr>
          <a:lstStyle/>
          <a:p>
            <a:endParaRPr lang="pt-BR" sz="2000" i="1" dirty="0"/>
          </a:p>
        </p:txBody>
      </p:sp>
      <p:sp>
        <p:nvSpPr>
          <p:cNvPr id="6" name="CaixaDeTexto 5">
            <a:extLst>
              <a:ext uri="{FF2B5EF4-FFF2-40B4-BE49-F238E27FC236}">
                <a16:creationId xmlns:a16="http://schemas.microsoft.com/office/drawing/2014/main" id="{943FBBAE-F512-4AA4-BD81-08CDBFCB6140}"/>
              </a:ext>
            </a:extLst>
          </p:cNvPr>
          <p:cNvSpPr txBox="1"/>
          <p:nvPr/>
        </p:nvSpPr>
        <p:spPr>
          <a:xfrm>
            <a:off x="724486" y="1448253"/>
            <a:ext cx="10979834" cy="2102069"/>
          </a:xfrm>
          <a:prstGeom prst="rect">
            <a:avLst/>
          </a:prstGeom>
        </p:spPr>
        <p:txBody>
          <a:bodyPr vert="horz" wrap="square" lIns="91440" tIns="45720" rIns="91440" bIns="45720" rtlCol="0">
            <a:normAutofit/>
          </a:bodyPr>
          <a:lstStyle/>
          <a:p>
            <a:pPr marL="342900" indent="-342900">
              <a:buFont typeface="Arial" panose="020B0604020202020204" pitchFamily="34" charset="0"/>
              <a:buChar char="•"/>
            </a:pPr>
            <a:r>
              <a:rPr lang="pt-BR" sz="2000" i="1" dirty="0"/>
              <a:t>Se a </a:t>
            </a:r>
            <a:r>
              <a:rPr lang="pt-BR" sz="2000" b="1" i="1" dirty="0">
                <a:highlight>
                  <a:srgbClr val="FFFF00"/>
                </a:highlight>
              </a:rPr>
              <a:t>entalpia,</a:t>
            </a:r>
            <a:r>
              <a:rPr lang="pt-BR" sz="2000" i="1" dirty="0"/>
              <a:t> que reflete a </a:t>
            </a:r>
            <a:r>
              <a:rPr lang="pt-BR" sz="2000" b="1" i="1" dirty="0">
                <a:highlight>
                  <a:srgbClr val="FFFF00"/>
                </a:highlight>
              </a:rPr>
              <a:t>interação entre as moléculas no liquido</a:t>
            </a:r>
            <a:r>
              <a:rPr lang="pt-BR" sz="2000" b="1" i="1" dirty="0"/>
              <a:t>  </a:t>
            </a:r>
            <a:r>
              <a:rPr lang="pt-BR" sz="2000" b="1" i="1" u="sng" dirty="0">
                <a:highlight>
                  <a:srgbClr val="00FF00"/>
                </a:highlight>
              </a:rPr>
              <a:t>vencer o termo da entropia</a:t>
            </a:r>
            <a:r>
              <a:rPr lang="pt-BR" sz="2000" i="1" dirty="0"/>
              <a:t>, (que é uma medida do grau de liberdade ganho quando a molécula vai da fase liquida para gasosa) </a:t>
            </a:r>
          </a:p>
          <a:p>
            <a:pPr marL="342900" indent="-342900">
              <a:buFont typeface="Arial" panose="020B0604020202020204" pitchFamily="34" charset="0"/>
              <a:buChar char="•"/>
            </a:pPr>
            <a:endParaRPr lang="pt-BR" sz="2000" i="1" dirty="0"/>
          </a:p>
          <a:p>
            <a:pPr marL="342900" indent="-342900">
              <a:buFont typeface="Arial" panose="020B0604020202020204" pitchFamily="34" charset="0"/>
              <a:buChar char="•"/>
            </a:pPr>
            <a:r>
              <a:rPr lang="pt-BR" sz="2000" i="1" dirty="0"/>
              <a:t>Então a </a:t>
            </a:r>
            <a:r>
              <a:rPr lang="pt-BR" sz="2000" b="1" i="1" dirty="0">
                <a:highlight>
                  <a:srgbClr val="FFFF00"/>
                </a:highlight>
              </a:rPr>
              <a:t>energia livre resultante é positiva </a:t>
            </a:r>
            <a:r>
              <a:rPr lang="pt-BR" sz="2000" i="1" dirty="0"/>
              <a:t>e consequentemente as moléculas tem a tendência em permanecer em um </a:t>
            </a:r>
            <a:r>
              <a:rPr lang="pt-BR" sz="2000" b="1" i="1" u="sng" dirty="0">
                <a:highlight>
                  <a:srgbClr val="FFFF00"/>
                </a:highlight>
              </a:rPr>
              <a:t>estado mais condensado </a:t>
            </a:r>
            <a:r>
              <a:rPr lang="pt-BR" sz="2000" i="1" dirty="0"/>
              <a:t>(liquido ou sólido)</a:t>
            </a:r>
          </a:p>
        </p:txBody>
      </p:sp>
      <p:sp>
        <p:nvSpPr>
          <p:cNvPr id="11" name="CaixaDeTexto 10">
            <a:extLst>
              <a:ext uri="{FF2B5EF4-FFF2-40B4-BE49-F238E27FC236}">
                <a16:creationId xmlns:a16="http://schemas.microsoft.com/office/drawing/2014/main" id="{E30BCF83-5124-43F4-850B-E404E7A00305}"/>
              </a:ext>
            </a:extLst>
          </p:cNvPr>
          <p:cNvSpPr txBox="1"/>
          <p:nvPr/>
        </p:nvSpPr>
        <p:spPr>
          <a:xfrm>
            <a:off x="724486" y="3429000"/>
            <a:ext cx="10583595" cy="2102069"/>
          </a:xfrm>
          <a:prstGeom prst="rect">
            <a:avLst/>
          </a:prstGeom>
        </p:spPr>
        <p:txBody>
          <a:bodyPr vert="horz" wrap="square" lIns="91440" tIns="45720" rIns="91440" bIns="45720" rtlCol="0">
            <a:normAutofit/>
          </a:bodyPr>
          <a:lstStyle/>
          <a:p>
            <a:pPr marL="342900" indent="-342900">
              <a:buFont typeface="Arial" panose="020B0604020202020204" pitchFamily="34" charset="0"/>
              <a:buChar char="•"/>
            </a:pPr>
            <a:r>
              <a:rPr lang="pt-BR" sz="2000" b="1" i="1" u="sng" dirty="0">
                <a:highlight>
                  <a:srgbClr val="FFFF00"/>
                </a:highlight>
              </a:rPr>
              <a:t>Uma regra importante </a:t>
            </a:r>
            <a:r>
              <a:rPr lang="pt-BR" sz="2000" i="1" dirty="0"/>
              <a:t>para entender este conceito é a </a:t>
            </a:r>
            <a:r>
              <a:rPr lang="pt-BR" sz="2000" b="1" i="1" dirty="0">
                <a:highlight>
                  <a:srgbClr val="FFFF00"/>
                </a:highlight>
              </a:rPr>
              <a:t>regra de Gibbs  </a:t>
            </a:r>
            <a:r>
              <a:rPr lang="pt-BR" sz="2000" b="1" i="1" dirty="0"/>
              <a:t>- </a:t>
            </a:r>
          </a:p>
          <a:p>
            <a:r>
              <a:rPr lang="pt-BR" sz="2000" i="1" dirty="0"/>
              <a:t>	que junta a contribuição </a:t>
            </a:r>
            <a:r>
              <a:rPr lang="pt-BR" sz="2000" b="1" i="1" u="sng" dirty="0">
                <a:highlight>
                  <a:srgbClr val="FFFF00"/>
                </a:highlight>
              </a:rPr>
              <a:t>entalpia e entrópica </a:t>
            </a:r>
            <a:r>
              <a:rPr lang="pt-BR" sz="2000" i="1" dirty="0"/>
              <a:t>de uma substância </a:t>
            </a:r>
          </a:p>
          <a:p>
            <a:endParaRPr lang="pt-BR" sz="2000" i="1" dirty="0"/>
          </a:p>
          <a:p>
            <a:r>
              <a:rPr lang="pt-BR" sz="2000" i="1" dirty="0"/>
              <a:t>Esta regra diz-nos que o </a:t>
            </a:r>
            <a:r>
              <a:rPr lang="pt-BR" sz="2000" b="1" i="1" u="sng" dirty="0">
                <a:highlight>
                  <a:srgbClr val="FFFF00"/>
                </a:highlight>
              </a:rPr>
              <a:t>número de graus de liberdade  </a:t>
            </a:r>
            <a:r>
              <a:rPr lang="pt-BR" sz="2000" i="1" dirty="0"/>
              <a:t>é igual ao</a:t>
            </a:r>
          </a:p>
          <a:p>
            <a:endParaRPr lang="pt-BR" sz="2000" i="1" dirty="0"/>
          </a:p>
          <a:p>
            <a:r>
              <a:rPr lang="pt-BR" sz="2000" i="1" dirty="0"/>
              <a:t>			 </a:t>
            </a:r>
            <a:r>
              <a:rPr lang="pt-BR" sz="2000" b="1" i="1" dirty="0">
                <a:highlight>
                  <a:srgbClr val="FFFF00"/>
                </a:highlight>
              </a:rPr>
              <a:t>número de componentes subtraído o numero de fases</a:t>
            </a:r>
            <a:r>
              <a:rPr lang="pt-BR" sz="2000" i="1" dirty="0"/>
              <a:t>. </a:t>
            </a:r>
          </a:p>
          <a:p>
            <a:endParaRPr lang="pt-BR" sz="2000" i="1" dirty="0"/>
          </a:p>
        </p:txBody>
      </p:sp>
      <p:sp>
        <p:nvSpPr>
          <p:cNvPr id="9" name="CaixaDeTexto 8">
            <a:extLst>
              <a:ext uri="{FF2B5EF4-FFF2-40B4-BE49-F238E27FC236}">
                <a16:creationId xmlns:a16="http://schemas.microsoft.com/office/drawing/2014/main" id="{3AE72924-D3F1-4C90-B9F8-BF042FC6303B}"/>
              </a:ext>
            </a:extLst>
          </p:cNvPr>
          <p:cNvSpPr txBox="1"/>
          <p:nvPr/>
        </p:nvSpPr>
        <p:spPr>
          <a:xfrm>
            <a:off x="992702" y="417952"/>
            <a:ext cx="3274498" cy="584775"/>
          </a:xfrm>
          <a:prstGeom prst="rect">
            <a:avLst/>
          </a:prstGeom>
          <a:noFill/>
        </p:spPr>
        <p:txBody>
          <a:bodyPr wrap="square" rtlCol="0">
            <a:spAutoFit/>
          </a:bodyPr>
          <a:lstStyle/>
          <a:p>
            <a:r>
              <a:rPr lang="pt-BR" sz="3200" dirty="0">
                <a:solidFill>
                  <a:schemeClr val="accent1">
                    <a:lumMod val="75000"/>
                  </a:schemeClr>
                </a:solidFill>
              </a:rPr>
              <a:t>Pressão de vapor </a:t>
            </a:r>
          </a:p>
        </p:txBody>
      </p:sp>
    </p:spTree>
    <p:extLst>
      <p:ext uri="{BB962C8B-B14F-4D97-AF65-F5344CB8AC3E}">
        <p14:creationId xmlns:p14="http://schemas.microsoft.com/office/powerpoint/2010/main" val="402282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EB3C369C-8553-4E45-BE39-B69E28F611E4}"/>
              </a:ext>
            </a:extLst>
          </p:cNvPr>
          <p:cNvPicPr>
            <a:picLocks noChangeAspect="1"/>
          </p:cNvPicPr>
          <p:nvPr/>
        </p:nvPicPr>
        <p:blipFill rotWithShape="1">
          <a:blip r:embed="rId2"/>
          <a:srcRect l="17094" t="17209" r="21249" b="5581"/>
          <a:stretch/>
        </p:blipFill>
        <p:spPr>
          <a:xfrm>
            <a:off x="276446" y="95692"/>
            <a:ext cx="9177650" cy="6464595"/>
          </a:xfrm>
          <a:prstGeom prst="rect">
            <a:avLst/>
          </a:prstGeom>
        </p:spPr>
      </p:pic>
    </p:spTree>
    <p:extLst>
      <p:ext uri="{BB962C8B-B14F-4D97-AF65-F5344CB8AC3E}">
        <p14:creationId xmlns:p14="http://schemas.microsoft.com/office/powerpoint/2010/main" val="88424842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DF97160B-2550-439E-9B84-B696439DECB4}"/>
              </a:ext>
            </a:extLst>
          </p:cNvPr>
          <p:cNvPicPr>
            <a:picLocks noChangeAspect="1"/>
          </p:cNvPicPr>
          <p:nvPr/>
        </p:nvPicPr>
        <p:blipFill rotWithShape="1">
          <a:blip r:embed="rId2"/>
          <a:srcRect l="15611" t="17984" r="19505" b="5891"/>
          <a:stretch/>
        </p:blipFill>
        <p:spPr>
          <a:xfrm>
            <a:off x="0" y="127590"/>
            <a:ext cx="10198419" cy="6730410"/>
          </a:xfrm>
          <a:prstGeom prst="rect">
            <a:avLst/>
          </a:prstGeom>
        </p:spPr>
      </p:pic>
      <p:sp>
        <p:nvSpPr>
          <p:cNvPr id="3" name="CaixaDeTexto 2">
            <a:extLst>
              <a:ext uri="{FF2B5EF4-FFF2-40B4-BE49-F238E27FC236}">
                <a16:creationId xmlns:a16="http://schemas.microsoft.com/office/drawing/2014/main" id="{5E7EF14B-E209-4EAA-9BC7-61FAEFC54BA1}"/>
              </a:ext>
            </a:extLst>
          </p:cNvPr>
          <p:cNvSpPr txBox="1"/>
          <p:nvPr/>
        </p:nvSpPr>
        <p:spPr>
          <a:xfrm>
            <a:off x="8814392" y="563525"/>
            <a:ext cx="2927142" cy="1200329"/>
          </a:xfrm>
          <a:prstGeom prst="rect">
            <a:avLst/>
          </a:prstGeom>
          <a:noFill/>
        </p:spPr>
        <p:txBody>
          <a:bodyPr wrap="square" rtlCol="0">
            <a:spAutoFit/>
          </a:bodyPr>
          <a:lstStyle/>
          <a:p>
            <a:r>
              <a:rPr lang="pt-BR" b="1" i="1" dirty="0"/>
              <a:t>Não só benzeno, tolueno e xileno provocam danos a toxicidade do petróleo deve ser analisada.  </a:t>
            </a:r>
          </a:p>
        </p:txBody>
      </p:sp>
    </p:spTree>
    <p:extLst>
      <p:ext uri="{BB962C8B-B14F-4D97-AF65-F5344CB8AC3E}">
        <p14:creationId xmlns:p14="http://schemas.microsoft.com/office/powerpoint/2010/main" val="165083392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00AFCEAE-C30E-4F81-9F29-306B1565E637}"/>
              </a:ext>
            </a:extLst>
          </p:cNvPr>
          <p:cNvPicPr>
            <a:picLocks noChangeAspect="1"/>
          </p:cNvPicPr>
          <p:nvPr/>
        </p:nvPicPr>
        <p:blipFill rotWithShape="1">
          <a:blip r:embed="rId2"/>
          <a:srcRect l="12035" t="29302" r="19767" b="8837"/>
          <a:stretch/>
        </p:blipFill>
        <p:spPr>
          <a:xfrm>
            <a:off x="0" y="265812"/>
            <a:ext cx="11919098" cy="6081485"/>
          </a:xfrm>
          <a:prstGeom prst="rect">
            <a:avLst/>
          </a:prstGeom>
        </p:spPr>
      </p:pic>
      <p:sp>
        <p:nvSpPr>
          <p:cNvPr id="3" name="CaixaDeTexto 2">
            <a:extLst>
              <a:ext uri="{FF2B5EF4-FFF2-40B4-BE49-F238E27FC236}">
                <a16:creationId xmlns:a16="http://schemas.microsoft.com/office/drawing/2014/main" id="{D23BDE77-0EFF-4851-B699-01268DDBA6FE}"/>
              </a:ext>
            </a:extLst>
          </p:cNvPr>
          <p:cNvSpPr txBox="1"/>
          <p:nvPr/>
        </p:nvSpPr>
        <p:spPr>
          <a:xfrm>
            <a:off x="5613992" y="74426"/>
            <a:ext cx="6390166" cy="646331"/>
          </a:xfrm>
          <a:prstGeom prst="rect">
            <a:avLst/>
          </a:prstGeom>
          <a:noFill/>
        </p:spPr>
        <p:txBody>
          <a:bodyPr wrap="square" rtlCol="0">
            <a:spAutoFit/>
          </a:bodyPr>
          <a:lstStyle/>
          <a:p>
            <a:r>
              <a:rPr lang="pt-BR" b="1" i="1" dirty="0"/>
              <a:t>A toxicidade está relacionada com a composição do petróleo e com o tipo de população </a:t>
            </a:r>
          </a:p>
        </p:txBody>
      </p:sp>
    </p:spTree>
    <p:extLst>
      <p:ext uri="{BB962C8B-B14F-4D97-AF65-F5344CB8AC3E}">
        <p14:creationId xmlns:p14="http://schemas.microsoft.com/office/powerpoint/2010/main" val="362995020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AF5B6D08-B6F3-4884-AA17-EB0058F29872}"/>
              </a:ext>
            </a:extLst>
          </p:cNvPr>
          <p:cNvSpPr/>
          <p:nvPr/>
        </p:nvSpPr>
        <p:spPr>
          <a:xfrm>
            <a:off x="318978" y="285306"/>
            <a:ext cx="11727710" cy="2585323"/>
          </a:xfrm>
          <a:prstGeom prst="rect">
            <a:avLst/>
          </a:prstGeom>
        </p:spPr>
        <p:txBody>
          <a:bodyPr wrap="square">
            <a:spAutoFit/>
          </a:bodyPr>
          <a:lstStyle/>
          <a:p>
            <a:r>
              <a:rPr lang="pt-BR" b="1" dirty="0">
                <a:solidFill>
                  <a:srgbClr val="000000"/>
                </a:solidFill>
                <a:latin typeface="AdvOT863180fb"/>
              </a:rPr>
              <a:t>Conclusão</a:t>
            </a:r>
            <a:r>
              <a:rPr lang="pt-BR" dirty="0">
                <a:solidFill>
                  <a:srgbClr val="000000"/>
                </a:solidFill>
                <a:latin typeface="AdvOT863180fb"/>
              </a:rPr>
              <a:t> </a:t>
            </a:r>
            <a:endParaRPr lang="da-DK" dirty="0">
              <a:solidFill>
                <a:srgbClr val="000000"/>
              </a:solidFill>
              <a:latin typeface="AdvOT863180fb"/>
            </a:endParaRPr>
          </a:p>
          <a:p>
            <a:endParaRPr lang="en-US" dirty="0">
              <a:solidFill>
                <a:srgbClr val="000000"/>
              </a:solidFill>
              <a:latin typeface="AdvOT863180fb"/>
            </a:endParaRPr>
          </a:p>
          <a:p>
            <a:r>
              <a:rPr lang="en-US" dirty="0">
                <a:solidFill>
                  <a:srgbClr val="000000"/>
                </a:solidFill>
                <a:latin typeface="AdvOT863180fb"/>
              </a:rPr>
              <a:t>Oil exploitation usually occurs in areas where people have </a:t>
            </a:r>
            <a:r>
              <a:rPr lang="pt-BR" dirty="0" err="1">
                <a:solidFill>
                  <a:srgbClr val="000000"/>
                </a:solidFill>
                <a:latin typeface="AdvOT863180fb"/>
              </a:rPr>
              <a:t>scarce</a:t>
            </a:r>
            <a:r>
              <a:rPr lang="pt-BR" dirty="0">
                <a:solidFill>
                  <a:srgbClr val="000000"/>
                </a:solidFill>
                <a:latin typeface="AdvOT863180fb"/>
              </a:rPr>
              <a:t> </a:t>
            </a:r>
            <a:r>
              <a:rPr lang="pt-BR" dirty="0" err="1">
                <a:solidFill>
                  <a:srgbClr val="000000"/>
                </a:solidFill>
                <a:latin typeface="AdvOT863180fb"/>
              </a:rPr>
              <a:t>economic</a:t>
            </a:r>
            <a:r>
              <a:rPr lang="pt-BR" dirty="0">
                <a:solidFill>
                  <a:srgbClr val="000000"/>
                </a:solidFill>
                <a:latin typeface="AdvOT863180fb"/>
              </a:rPr>
              <a:t> </a:t>
            </a:r>
            <a:r>
              <a:rPr lang="pt-BR" dirty="0" err="1">
                <a:solidFill>
                  <a:srgbClr val="000000"/>
                </a:solidFill>
                <a:latin typeface="AdvOT863180fb"/>
              </a:rPr>
              <a:t>resources</a:t>
            </a:r>
            <a:r>
              <a:rPr lang="pt-BR" dirty="0">
                <a:solidFill>
                  <a:srgbClr val="000000"/>
                </a:solidFill>
                <a:latin typeface="AdvOT863180fb"/>
              </a:rPr>
              <a:t> (</a:t>
            </a:r>
            <a:r>
              <a:rPr lang="pt-BR" dirty="0" err="1">
                <a:solidFill>
                  <a:srgbClr val="2197D2"/>
                </a:solidFill>
                <a:latin typeface="AdvOT863180fb"/>
              </a:rPr>
              <a:t>Engelder</a:t>
            </a:r>
            <a:r>
              <a:rPr lang="pt-BR" dirty="0">
                <a:solidFill>
                  <a:srgbClr val="2197D2"/>
                </a:solidFill>
                <a:latin typeface="AdvOT863180fb"/>
              </a:rPr>
              <a:t> et al., 2011</a:t>
            </a:r>
            <a:r>
              <a:rPr lang="pt-BR" dirty="0">
                <a:solidFill>
                  <a:srgbClr val="000000"/>
                </a:solidFill>
                <a:latin typeface="AdvOT863180fb"/>
              </a:rPr>
              <a:t>). </a:t>
            </a:r>
            <a:r>
              <a:rPr lang="pt-BR" b="1" dirty="0" err="1">
                <a:solidFill>
                  <a:srgbClr val="000000"/>
                </a:solidFill>
                <a:highlight>
                  <a:srgbClr val="FFFF00"/>
                </a:highlight>
                <a:latin typeface="AdvOT863180fb"/>
              </a:rPr>
              <a:t>These</a:t>
            </a:r>
            <a:r>
              <a:rPr lang="pt-BR" b="1" dirty="0">
                <a:solidFill>
                  <a:srgbClr val="000000"/>
                </a:solidFill>
                <a:highlight>
                  <a:srgbClr val="FFFF00"/>
                </a:highlight>
                <a:latin typeface="AdvOT863180fb"/>
              </a:rPr>
              <a:t> </a:t>
            </a:r>
            <a:r>
              <a:rPr lang="pt-BR" b="1" dirty="0" err="1">
                <a:solidFill>
                  <a:srgbClr val="000000"/>
                </a:solidFill>
                <a:highlight>
                  <a:srgbClr val="FFFF00"/>
                </a:highlight>
                <a:latin typeface="AdvOT863180fb"/>
              </a:rPr>
              <a:t>populations</a:t>
            </a:r>
            <a:r>
              <a:rPr lang="pt-BR" b="1" dirty="0">
                <a:solidFill>
                  <a:srgbClr val="000000"/>
                </a:solidFill>
                <a:highlight>
                  <a:srgbClr val="FFFF00"/>
                </a:highlight>
                <a:latin typeface="AdvOT863180fb"/>
              </a:rPr>
              <a:t> </a:t>
            </a:r>
            <a:r>
              <a:rPr lang="en-US" b="1" dirty="0">
                <a:solidFill>
                  <a:srgbClr val="000000"/>
                </a:solidFill>
                <a:highlight>
                  <a:srgbClr val="FFFF00"/>
                </a:highlight>
                <a:latin typeface="AdvOT863180fb"/>
              </a:rPr>
              <a:t>in these areas also typically lack knowledge regarding the importance of reducing chronic exposure to chemicals </a:t>
            </a:r>
            <a:r>
              <a:rPr lang="en-US" dirty="0">
                <a:solidFill>
                  <a:srgbClr val="000000"/>
                </a:solidFill>
                <a:latin typeface="AdvOT863180fb"/>
              </a:rPr>
              <a:t>(</a:t>
            </a:r>
            <a:r>
              <a:rPr lang="en-US" dirty="0" err="1">
                <a:solidFill>
                  <a:srgbClr val="2197D2"/>
                </a:solidFill>
                <a:latin typeface="AdvOT863180fb"/>
              </a:rPr>
              <a:t>Freije</a:t>
            </a:r>
            <a:r>
              <a:rPr lang="en-US" dirty="0">
                <a:solidFill>
                  <a:srgbClr val="2197D2"/>
                </a:solidFill>
                <a:latin typeface="AdvOT863180fb"/>
              </a:rPr>
              <a:t>, 2015</a:t>
            </a:r>
            <a:r>
              <a:rPr lang="en-US" dirty="0">
                <a:solidFill>
                  <a:srgbClr val="000000"/>
                </a:solidFill>
                <a:latin typeface="AdvOT863180fb"/>
              </a:rPr>
              <a:t>). In addition, these areas may be affected by the sum of other factors such as the lack of attention, which the makes studies in human health dif</a:t>
            </a:r>
            <a:r>
              <a:rPr lang="en-US" dirty="0">
                <a:solidFill>
                  <a:srgbClr val="000000"/>
                </a:solidFill>
                <a:latin typeface="AdvOT863180fb+fb"/>
              </a:rPr>
              <a:t>fi</a:t>
            </a:r>
            <a:r>
              <a:rPr lang="en-US" dirty="0">
                <a:solidFill>
                  <a:srgbClr val="000000"/>
                </a:solidFill>
                <a:latin typeface="AdvOT863180fb"/>
              </a:rPr>
              <a:t>cult by exposure to oil crude. </a:t>
            </a:r>
          </a:p>
          <a:p>
            <a:endParaRPr lang="en-US" dirty="0">
              <a:solidFill>
                <a:srgbClr val="000000"/>
              </a:solidFill>
              <a:latin typeface="AdvOT863180fb"/>
            </a:endParaRPr>
          </a:p>
          <a:p>
            <a:endParaRPr lang="en-US" dirty="0">
              <a:solidFill>
                <a:srgbClr val="000000"/>
              </a:solidFill>
              <a:latin typeface="AdvOT863180fb"/>
            </a:endParaRPr>
          </a:p>
          <a:p>
            <a:endParaRPr lang="en-US" dirty="0">
              <a:solidFill>
                <a:srgbClr val="000000"/>
              </a:solidFill>
              <a:latin typeface="AdvOT863180fb"/>
            </a:endParaRPr>
          </a:p>
        </p:txBody>
      </p:sp>
    </p:spTree>
    <p:extLst>
      <p:ext uri="{BB962C8B-B14F-4D97-AF65-F5344CB8AC3E}">
        <p14:creationId xmlns:p14="http://schemas.microsoft.com/office/powerpoint/2010/main" val="26949618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CE836CB9-EDE3-410E-8642-5AD3A5D258B9}"/>
              </a:ext>
            </a:extLst>
          </p:cNvPr>
          <p:cNvPicPr>
            <a:picLocks noChangeAspect="1"/>
          </p:cNvPicPr>
          <p:nvPr/>
        </p:nvPicPr>
        <p:blipFill rotWithShape="1">
          <a:blip r:embed="rId2"/>
          <a:srcRect l="24419" t="29147" r="26657" b="22635"/>
          <a:stretch/>
        </p:blipFill>
        <p:spPr>
          <a:xfrm>
            <a:off x="138224" y="132908"/>
            <a:ext cx="6396404" cy="3545958"/>
          </a:xfrm>
          <a:prstGeom prst="rect">
            <a:avLst/>
          </a:prstGeom>
        </p:spPr>
      </p:pic>
      <p:sp>
        <p:nvSpPr>
          <p:cNvPr id="3" name="Retângulo 2">
            <a:extLst>
              <a:ext uri="{FF2B5EF4-FFF2-40B4-BE49-F238E27FC236}">
                <a16:creationId xmlns:a16="http://schemas.microsoft.com/office/drawing/2014/main" id="{7195D599-8854-4B6C-A5FF-53A1DDB791CC}"/>
              </a:ext>
            </a:extLst>
          </p:cNvPr>
          <p:cNvSpPr/>
          <p:nvPr/>
        </p:nvSpPr>
        <p:spPr>
          <a:xfrm>
            <a:off x="6384555" y="723014"/>
            <a:ext cx="5807445" cy="2585323"/>
          </a:xfrm>
          <a:prstGeom prst="rect">
            <a:avLst/>
          </a:prstGeom>
        </p:spPr>
        <p:txBody>
          <a:bodyPr wrap="square">
            <a:spAutoFit/>
          </a:bodyPr>
          <a:lstStyle/>
          <a:p>
            <a:r>
              <a:rPr lang="en-US" dirty="0"/>
              <a:t>Oil </a:t>
            </a:r>
            <a:r>
              <a:rPr lang="en-US" dirty="0">
                <a:hlinkClick r:id="rId3" tooltip="Learn more about Contamination from ScienceDirect's AI-generated Topic Pages"/>
              </a:rPr>
              <a:t>contamination</a:t>
            </a:r>
            <a:r>
              <a:rPr lang="en-US" dirty="0"/>
              <a:t> </a:t>
            </a:r>
            <a:r>
              <a:rPr lang="en-US" b="1" dirty="0">
                <a:highlight>
                  <a:srgbClr val="FFFF00"/>
                </a:highlight>
              </a:rPr>
              <a:t>may persist in the marine environment for many years after an oil spill </a:t>
            </a:r>
            <a:r>
              <a:rPr lang="en-US" dirty="0"/>
              <a:t>and, in exceptional cases such as </a:t>
            </a:r>
            <a:r>
              <a:rPr lang="en-US" dirty="0">
                <a:highlight>
                  <a:srgbClr val="FFFF00"/>
                </a:highlight>
                <a:hlinkClick r:id="rId4" tooltip="Learn more about Salt Marsh from ScienceDirect's AI-generated Topic Pages"/>
              </a:rPr>
              <a:t>salt marshes</a:t>
            </a:r>
            <a:r>
              <a:rPr lang="en-US" dirty="0">
                <a:highlight>
                  <a:srgbClr val="FFFF00"/>
                </a:highlight>
              </a:rPr>
              <a:t> and </a:t>
            </a:r>
            <a:r>
              <a:rPr lang="en-US" dirty="0">
                <a:highlight>
                  <a:srgbClr val="FFFF00"/>
                </a:highlight>
                <a:hlinkClick r:id="rId5" tooltip="Learn more about Mangrove from ScienceDirect's AI-generated Topic Pages"/>
              </a:rPr>
              <a:t>mangrove swamps</a:t>
            </a:r>
            <a:r>
              <a:rPr lang="en-US" dirty="0">
                <a:highlight>
                  <a:srgbClr val="FFFF00"/>
                </a:highlight>
              </a:rPr>
              <a:t>,</a:t>
            </a:r>
            <a:r>
              <a:rPr lang="en-US" dirty="0"/>
              <a:t> the effects may be </a:t>
            </a:r>
            <a:r>
              <a:rPr lang="en-US" b="1" dirty="0">
                <a:highlight>
                  <a:srgbClr val="FFFF00"/>
                </a:highlight>
              </a:rPr>
              <a:t>measurable for decades after the event</a:t>
            </a:r>
            <a:r>
              <a:rPr lang="en-US" dirty="0"/>
              <a:t>. However, in most cases, environmental recovery is relatively swift and is complete within</a:t>
            </a:r>
            <a:r>
              <a:rPr lang="en-US" b="1" dirty="0"/>
              <a:t> </a:t>
            </a:r>
            <a:r>
              <a:rPr lang="en-US" b="1" dirty="0">
                <a:highlight>
                  <a:srgbClr val="FFFF00"/>
                </a:highlight>
              </a:rPr>
              <a:t>2–10 years</a:t>
            </a:r>
            <a:r>
              <a:rPr lang="en-US" dirty="0">
                <a:highlight>
                  <a:srgbClr val="FFFF00"/>
                </a:highlight>
              </a:rPr>
              <a:t>.</a:t>
            </a:r>
            <a:r>
              <a:rPr lang="en-US" dirty="0"/>
              <a:t> Where oil has been eliminated from the scene, the </a:t>
            </a:r>
            <a:r>
              <a:rPr lang="en-US" b="1" dirty="0">
                <a:highlight>
                  <a:srgbClr val="FFFF00"/>
                </a:highlight>
              </a:rPr>
              <a:t>long-term environmental impacts are generally confined to community structure </a:t>
            </a:r>
            <a:r>
              <a:rPr lang="en-US" b="1" dirty="0">
                <a:highlight>
                  <a:srgbClr val="FFFF00"/>
                </a:highlight>
                <a:hlinkClick r:id="rId6" tooltip="Learn more about Anomaly from ScienceDirect's AI-generated Topic Pages"/>
              </a:rPr>
              <a:t>anomalies</a:t>
            </a:r>
            <a:r>
              <a:rPr lang="en-US" b="1" dirty="0">
                <a:highlight>
                  <a:srgbClr val="FFFF00"/>
                </a:highlight>
              </a:rPr>
              <a:t> that persist because of the longevity of the component species</a:t>
            </a:r>
            <a:r>
              <a:rPr lang="en-US" dirty="0"/>
              <a:t>.</a:t>
            </a:r>
            <a:endParaRPr lang="pt-BR" sz="1400" dirty="0"/>
          </a:p>
        </p:txBody>
      </p:sp>
      <p:sp>
        <p:nvSpPr>
          <p:cNvPr id="4" name="Retângulo 3">
            <a:extLst>
              <a:ext uri="{FF2B5EF4-FFF2-40B4-BE49-F238E27FC236}">
                <a16:creationId xmlns:a16="http://schemas.microsoft.com/office/drawing/2014/main" id="{8A9EB304-665E-4202-98AB-9C2968F38498}"/>
              </a:ext>
            </a:extLst>
          </p:cNvPr>
          <p:cNvSpPr/>
          <p:nvPr/>
        </p:nvSpPr>
        <p:spPr>
          <a:xfrm>
            <a:off x="0" y="3999246"/>
            <a:ext cx="2428870" cy="369332"/>
          </a:xfrm>
          <a:prstGeom prst="rect">
            <a:avLst/>
          </a:prstGeom>
        </p:spPr>
        <p:txBody>
          <a:bodyPr wrap="none">
            <a:spAutoFit/>
          </a:bodyPr>
          <a:lstStyle/>
          <a:p>
            <a:r>
              <a:rPr lang="pt-BR" dirty="0" err="1">
                <a:latin typeface="arial" panose="020B0604020202020204" pitchFamily="34" charset="0"/>
              </a:rPr>
              <a:t>Pantano</a:t>
            </a:r>
            <a:r>
              <a:rPr lang="pt-BR" dirty="0">
                <a:latin typeface="arial" panose="020B0604020202020204" pitchFamily="34" charset="0"/>
              </a:rPr>
              <a:t> e Manguezal</a:t>
            </a:r>
            <a:endParaRPr lang="pt-BR" dirty="0"/>
          </a:p>
        </p:txBody>
      </p:sp>
    </p:spTree>
    <p:extLst>
      <p:ext uri="{BB962C8B-B14F-4D97-AF65-F5344CB8AC3E}">
        <p14:creationId xmlns:p14="http://schemas.microsoft.com/office/powerpoint/2010/main" val="117509083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Manguezais no nordeste são atingidos por petróleo que assola costa brasileira há quase dois meses — Foto: Clemente Coelho Júnior/Divulgação">
            <a:extLst>
              <a:ext uri="{FF2B5EF4-FFF2-40B4-BE49-F238E27FC236}">
                <a16:creationId xmlns:a16="http://schemas.microsoft.com/office/drawing/2014/main" id="{03797ABC-2012-4401-9FD5-1ED56D8D2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8443" y="0"/>
            <a:ext cx="4594584" cy="258211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39D9F6BA-B562-4DAE-A70F-67B8844D3320}"/>
              </a:ext>
            </a:extLst>
          </p:cNvPr>
          <p:cNvPicPr>
            <a:picLocks noChangeAspect="1"/>
          </p:cNvPicPr>
          <p:nvPr/>
        </p:nvPicPr>
        <p:blipFill rotWithShape="1">
          <a:blip r:embed="rId3"/>
          <a:srcRect l="8460" t="17518" r="18197" b="7878"/>
          <a:stretch/>
        </p:blipFill>
        <p:spPr>
          <a:xfrm>
            <a:off x="0" y="0"/>
            <a:ext cx="7098613" cy="4061638"/>
          </a:xfrm>
          <a:prstGeom prst="rect">
            <a:avLst/>
          </a:prstGeom>
        </p:spPr>
      </p:pic>
      <p:sp>
        <p:nvSpPr>
          <p:cNvPr id="4" name="Retângulo 3">
            <a:extLst>
              <a:ext uri="{FF2B5EF4-FFF2-40B4-BE49-F238E27FC236}">
                <a16:creationId xmlns:a16="http://schemas.microsoft.com/office/drawing/2014/main" id="{E3DAFB63-ABCF-4D68-9254-069DD87B91C1}"/>
              </a:ext>
            </a:extLst>
          </p:cNvPr>
          <p:cNvSpPr/>
          <p:nvPr/>
        </p:nvSpPr>
        <p:spPr>
          <a:xfrm>
            <a:off x="0" y="4207831"/>
            <a:ext cx="9058939" cy="2585323"/>
          </a:xfrm>
          <a:prstGeom prst="rect">
            <a:avLst/>
          </a:prstGeom>
        </p:spPr>
        <p:txBody>
          <a:bodyPr wrap="square">
            <a:spAutoFit/>
          </a:bodyPr>
          <a:lstStyle/>
          <a:p>
            <a:r>
              <a:rPr lang="pt-BR" dirty="0"/>
              <a:t>O óleo chegou a manguezais em pelo menos três Estados. Em Pernambuco, atingiu pelo menos sete rios. </a:t>
            </a:r>
            <a:r>
              <a:rPr lang="pt-BR" b="1" dirty="0">
                <a:highlight>
                  <a:srgbClr val="FFFF00"/>
                </a:highlight>
              </a:rPr>
              <a:t>Também chegou a áreas de mangue em estuários de Sergipe e da Bahia</a:t>
            </a:r>
            <a:r>
              <a:rPr lang="pt-BR" dirty="0"/>
              <a:t>.</a:t>
            </a:r>
          </a:p>
          <a:p>
            <a:endParaRPr lang="pt-BR" dirty="0"/>
          </a:p>
          <a:p>
            <a:r>
              <a:rPr lang="pt-BR" dirty="0"/>
              <a:t>Manguezais são </a:t>
            </a:r>
            <a:r>
              <a:rPr lang="pt-BR" b="1" dirty="0">
                <a:highlight>
                  <a:srgbClr val="FFFF00"/>
                </a:highlight>
              </a:rPr>
              <a:t>ecossistemas costeiros, de transição entre a terra e o mar</a:t>
            </a:r>
            <a:r>
              <a:rPr lang="pt-BR" dirty="0"/>
              <a:t>, que ficam em regiões tropicais e subtropicais do planeta. É ali onde ficam aquelas plantas retorcidas por cima da lama escura que, de acordo com a maré, ora ficam cobertas pela água salgada do mar, ora ficam expostas com as raízes fincadas na água que se mistura à dos rios.</a:t>
            </a:r>
          </a:p>
          <a:p>
            <a:endParaRPr lang="pt-BR" dirty="0"/>
          </a:p>
          <a:p>
            <a:r>
              <a:rPr lang="pt-BR" b="1" dirty="0">
                <a:highlight>
                  <a:srgbClr val="FFFF00"/>
                </a:highlight>
              </a:rPr>
              <a:t>Peixes, camarões, moluscos, caranguejos e outros organismos habitam esses ecossistemas</a:t>
            </a:r>
          </a:p>
        </p:txBody>
      </p:sp>
      <p:pic>
        <p:nvPicPr>
          <p:cNvPr id="44037" name="Picture 5">
            <a:extLst>
              <a:ext uri="{FF2B5EF4-FFF2-40B4-BE49-F238E27FC236}">
                <a16:creationId xmlns:a16="http://schemas.microsoft.com/office/drawing/2014/main" id="{BE6D77AF-D535-454B-AC03-BEB03FB952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8939" y="2720884"/>
            <a:ext cx="2994088" cy="1863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43070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6517A8F1-E8A6-4B36-88A8-43DB7E6340BB}"/>
              </a:ext>
            </a:extLst>
          </p:cNvPr>
          <p:cNvPicPr>
            <a:picLocks noChangeAspect="1"/>
          </p:cNvPicPr>
          <p:nvPr/>
        </p:nvPicPr>
        <p:blipFill rotWithShape="1">
          <a:blip r:embed="rId2"/>
          <a:srcRect t="4806" r="35291" b="16899"/>
          <a:stretch/>
        </p:blipFill>
        <p:spPr>
          <a:xfrm>
            <a:off x="0" y="0"/>
            <a:ext cx="7889358" cy="5369443"/>
          </a:xfrm>
          <a:prstGeom prst="rect">
            <a:avLst/>
          </a:prstGeom>
        </p:spPr>
      </p:pic>
      <p:sp>
        <p:nvSpPr>
          <p:cNvPr id="3" name="Retângulo 2">
            <a:extLst>
              <a:ext uri="{FF2B5EF4-FFF2-40B4-BE49-F238E27FC236}">
                <a16:creationId xmlns:a16="http://schemas.microsoft.com/office/drawing/2014/main" id="{9840636C-D544-4E06-87CF-38651573A824}"/>
              </a:ext>
            </a:extLst>
          </p:cNvPr>
          <p:cNvSpPr/>
          <p:nvPr/>
        </p:nvSpPr>
        <p:spPr>
          <a:xfrm>
            <a:off x="777362" y="5369443"/>
            <a:ext cx="6150338" cy="369332"/>
          </a:xfrm>
          <a:prstGeom prst="rect">
            <a:avLst/>
          </a:prstGeom>
        </p:spPr>
        <p:txBody>
          <a:bodyPr wrap="none">
            <a:spAutoFit/>
          </a:bodyPr>
          <a:lstStyle/>
          <a:p>
            <a:r>
              <a:rPr lang="pt-BR" dirty="0">
                <a:hlinkClick r:id="rId3"/>
              </a:rPr>
              <a:t>https://science.sciencemag.org/content/366/6466/672/tab-pdf</a:t>
            </a:r>
            <a:endParaRPr lang="pt-BR" dirty="0"/>
          </a:p>
        </p:txBody>
      </p:sp>
    </p:spTree>
    <p:extLst>
      <p:ext uri="{BB962C8B-B14F-4D97-AF65-F5344CB8AC3E}">
        <p14:creationId xmlns:p14="http://schemas.microsoft.com/office/powerpoint/2010/main" val="63878111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EA172F9E-1DF7-45BF-8F0B-6AAB58AE98A4}"/>
              </a:ext>
            </a:extLst>
          </p:cNvPr>
          <p:cNvSpPr txBox="1"/>
          <p:nvPr/>
        </p:nvSpPr>
        <p:spPr>
          <a:xfrm>
            <a:off x="4348717" y="132908"/>
            <a:ext cx="5465134" cy="523220"/>
          </a:xfrm>
          <a:prstGeom prst="rect">
            <a:avLst/>
          </a:prstGeom>
          <a:noFill/>
        </p:spPr>
        <p:txBody>
          <a:bodyPr wrap="square" rtlCol="0">
            <a:spAutoFit/>
          </a:bodyPr>
          <a:lstStyle/>
          <a:p>
            <a:r>
              <a:rPr lang="pt-BR" sz="2800" i="1" dirty="0"/>
              <a:t>Definição de Limpo  e de recuperado </a:t>
            </a:r>
          </a:p>
        </p:txBody>
      </p:sp>
      <p:pic>
        <p:nvPicPr>
          <p:cNvPr id="4" name="Imagem 3">
            <a:extLst>
              <a:ext uri="{FF2B5EF4-FFF2-40B4-BE49-F238E27FC236}">
                <a16:creationId xmlns:a16="http://schemas.microsoft.com/office/drawing/2014/main" id="{5DAD19B6-97AB-44DA-AACD-307F21DE4B37}"/>
              </a:ext>
            </a:extLst>
          </p:cNvPr>
          <p:cNvPicPr>
            <a:picLocks noChangeAspect="1"/>
          </p:cNvPicPr>
          <p:nvPr/>
        </p:nvPicPr>
        <p:blipFill rotWithShape="1">
          <a:blip r:embed="rId2"/>
          <a:srcRect l="24419" t="29147" r="26657" b="22635"/>
          <a:stretch/>
        </p:blipFill>
        <p:spPr>
          <a:xfrm>
            <a:off x="127592" y="130826"/>
            <a:ext cx="4087331" cy="2265883"/>
          </a:xfrm>
          <a:prstGeom prst="rect">
            <a:avLst/>
          </a:prstGeom>
        </p:spPr>
      </p:pic>
      <p:sp>
        <p:nvSpPr>
          <p:cNvPr id="6" name="Retângulo 5">
            <a:extLst>
              <a:ext uri="{FF2B5EF4-FFF2-40B4-BE49-F238E27FC236}">
                <a16:creationId xmlns:a16="http://schemas.microsoft.com/office/drawing/2014/main" id="{79DC5F89-2FCF-441D-B841-7F6B47BA2AF8}"/>
              </a:ext>
            </a:extLst>
          </p:cNvPr>
          <p:cNvSpPr/>
          <p:nvPr/>
        </p:nvSpPr>
        <p:spPr>
          <a:xfrm>
            <a:off x="212647" y="3871403"/>
            <a:ext cx="4944140" cy="1477328"/>
          </a:xfrm>
          <a:prstGeom prst="rect">
            <a:avLst/>
          </a:prstGeom>
        </p:spPr>
        <p:txBody>
          <a:bodyPr wrap="square">
            <a:spAutoFit/>
          </a:bodyPr>
          <a:lstStyle/>
          <a:p>
            <a:r>
              <a:rPr lang="pt-BR" b="1" dirty="0">
                <a:solidFill>
                  <a:srgbClr val="FF0000"/>
                </a:solidFill>
                <a:latin typeface="AdvPSTim-I"/>
              </a:rPr>
              <a:t>A recuperação de um ecossistema </a:t>
            </a:r>
            <a:r>
              <a:rPr lang="pt-BR" i="1" dirty="0">
                <a:latin typeface="AdvPSTim-I"/>
              </a:rPr>
              <a:t>é caracterizada pelo restabelecimento de uma comunidade biológica na qual plantas e animais característicos dessa comunidade estão  não só presentes mas apresentam um funcionamento normal.</a:t>
            </a:r>
            <a:endParaRPr lang="pt-BR" i="1" dirty="0"/>
          </a:p>
        </p:txBody>
      </p:sp>
      <p:sp>
        <p:nvSpPr>
          <p:cNvPr id="7" name="Retângulo 6">
            <a:extLst>
              <a:ext uri="{FF2B5EF4-FFF2-40B4-BE49-F238E27FC236}">
                <a16:creationId xmlns:a16="http://schemas.microsoft.com/office/drawing/2014/main" id="{26D02D2F-69FA-4F13-AB77-0130442DA43D}"/>
              </a:ext>
            </a:extLst>
          </p:cNvPr>
          <p:cNvSpPr/>
          <p:nvPr/>
        </p:nvSpPr>
        <p:spPr>
          <a:xfrm>
            <a:off x="212647" y="2503036"/>
            <a:ext cx="4944140" cy="1200329"/>
          </a:xfrm>
          <a:prstGeom prst="rect">
            <a:avLst/>
          </a:prstGeom>
        </p:spPr>
        <p:txBody>
          <a:bodyPr wrap="square">
            <a:spAutoFit/>
          </a:bodyPr>
          <a:lstStyle/>
          <a:p>
            <a:r>
              <a:rPr lang="pt-BR" b="1" dirty="0">
                <a:solidFill>
                  <a:srgbClr val="FF0000"/>
                </a:solidFill>
                <a:latin typeface="AdvPSTim-I"/>
              </a:rPr>
              <a:t>Limpo, </a:t>
            </a:r>
            <a:r>
              <a:rPr lang="pt-BR" i="1" dirty="0">
                <a:latin typeface="AdvPSTim-I"/>
              </a:rPr>
              <a:t>no contexto de um derramamento de óleo, pode ser definido como o retorno a um nível de hidrocarbonetos de </a:t>
            </a:r>
            <a:r>
              <a:rPr lang="pt-BR" i="1" dirty="0" err="1">
                <a:latin typeface="AdvPSTim-I"/>
              </a:rPr>
              <a:t>petróleomque</a:t>
            </a:r>
            <a:r>
              <a:rPr lang="pt-BR" i="1" dirty="0">
                <a:latin typeface="AdvPSTim-I"/>
              </a:rPr>
              <a:t> não tem impacto detectável na função de um ecossistema</a:t>
            </a:r>
            <a:r>
              <a:rPr lang="pt-BR" b="1" dirty="0">
                <a:latin typeface="AdvPSTim-I"/>
              </a:rPr>
              <a:t>.</a:t>
            </a:r>
            <a:endParaRPr lang="pt-BR" dirty="0"/>
          </a:p>
        </p:txBody>
      </p:sp>
      <p:pic>
        <p:nvPicPr>
          <p:cNvPr id="10" name="Imagem 9">
            <a:extLst>
              <a:ext uri="{FF2B5EF4-FFF2-40B4-BE49-F238E27FC236}">
                <a16:creationId xmlns:a16="http://schemas.microsoft.com/office/drawing/2014/main" id="{B6E4C0DD-8871-4EF1-85D8-395E51822105}"/>
              </a:ext>
            </a:extLst>
          </p:cNvPr>
          <p:cNvPicPr>
            <a:picLocks noChangeAspect="1"/>
          </p:cNvPicPr>
          <p:nvPr/>
        </p:nvPicPr>
        <p:blipFill rotWithShape="1">
          <a:blip r:embed="rId3"/>
          <a:srcRect l="28605" t="46977" r="39302" b="8372"/>
          <a:stretch/>
        </p:blipFill>
        <p:spPr>
          <a:xfrm>
            <a:off x="5257799" y="1470527"/>
            <a:ext cx="3912781" cy="3062178"/>
          </a:xfrm>
          <a:prstGeom prst="rect">
            <a:avLst/>
          </a:prstGeom>
        </p:spPr>
      </p:pic>
      <p:sp>
        <p:nvSpPr>
          <p:cNvPr id="12" name="Retângulo 11">
            <a:extLst>
              <a:ext uri="{FF2B5EF4-FFF2-40B4-BE49-F238E27FC236}">
                <a16:creationId xmlns:a16="http://schemas.microsoft.com/office/drawing/2014/main" id="{E02E44A5-B1E4-4584-8207-27E709B09ABA}"/>
              </a:ext>
            </a:extLst>
          </p:cNvPr>
          <p:cNvSpPr/>
          <p:nvPr/>
        </p:nvSpPr>
        <p:spPr>
          <a:xfrm>
            <a:off x="9271592" y="843677"/>
            <a:ext cx="2920408" cy="2585323"/>
          </a:xfrm>
          <a:prstGeom prst="rect">
            <a:avLst/>
          </a:prstGeom>
        </p:spPr>
        <p:txBody>
          <a:bodyPr wrap="square">
            <a:spAutoFit/>
          </a:bodyPr>
          <a:lstStyle/>
          <a:p>
            <a:r>
              <a:rPr lang="pt-BR" b="1" dirty="0"/>
              <a:t>Exxon Valdez </a:t>
            </a:r>
            <a:r>
              <a:rPr lang="pt-BR" dirty="0"/>
              <a:t>-24 de março de 1989, quando ~ 40 900 a 120 000 m³ (equivalente a 257 000 a 750 000 barris) de petróleo que transportava foram lançadas ao mar, após uma colisão contra rochas submersas, na Enseada do Príncipe Guilherme,  Alasca</a:t>
            </a:r>
          </a:p>
        </p:txBody>
      </p:sp>
      <p:sp>
        <p:nvSpPr>
          <p:cNvPr id="13" name="Retângulo 12">
            <a:extLst>
              <a:ext uri="{FF2B5EF4-FFF2-40B4-BE49-F238E27FC236}">
                <a16:creationId xmlns:a16="http://schemas.microsoft.com/office/drawing/2014/main" id="{13A2B687-2323-44F7-A1AB-6EE3AC2F7812}"/>
              </a:ext>
            </a:extLst>
          </p:cNvPr>
          <p:cNvSpPr/>
          <p:nvPr/>
        </p:nvSpPr>
        <p:spPr>
          <a:xfrm>
            <a:off x="9260956" y="3473009"/>
            <a:ext cx="2920408" cy="1477328"/>
          </a:xfrm>
          <a:prstGeom prst="rect">
            <a:avLst/>
          </a:prstGeom>
        </p:spPr>
        <p:txBody>
          <a:bodyPr wrap="square">
            <a:spAutoFit/>
          </a:bodyPr>
          <a:lstStyle/>
          <a:p>
            <a:r>
              <a:rPr lang="pt-BR" b="1" dirty="0"/>
              <a:t>Braer</a:t>
            </a:r>
            <a:r>
              <a:rPr lang="pt-BR" dirty="0"/>
              <a:t>-3 de Janeiro de 1993, quando ~ 85 000 </a:t>
            </a:r>
            <a:r>
              <a:rPr lang="pt-BR" dirty="0" err="1"/>
              <a:t>ton</a:t>
            </a:r>
            <a:r>
              <a:rPr lang="pt-BR" dirty="0"/>
              <a:t>  petróleo que transportava foram lançadas ao mar, </a:t>
            </a:r>
            <a:r>
              <a:rPr lang="pt-BR" dirty="0" err="1"/>
              <a:t>Shetland</a:t>
            </a:r>
            <a:r>
              <a:rPr lang="pt-BR" dirty="0"/>
              <a:t>, </a:t>
            </a:r>
            <a:r>
              <a:rPr lang="pt-BR" dirty="0" err="1"/>
              <a:t>Escocia</a:t>
            </a:r>
            <a:r>
              <a:rPr lang="pt-BR" dirty="0"/>
              <a:t> </a:t>
            </a:r>
          </a:p>
        </p:txBody>
      </p:sp>
    </p:spTree>
    <p:extLst>
      <p:ext uri="{BB962C8B-B14F-4D97-AF65-F5344CB8AC3E}">
        <p14:creationId xmlns:p14="http://schemas.microsoft.com/office/powerpoint/2010/main" val="107355590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48509FBA-94D4-43C8-AF27-C060BF540E13}"/>
              </a:ext>
            </a:extLst>
          </p:cNvPr>
          <p:cNvPicPr>
            <a:picLocks noChangeAspect="1"/>
          </p:cNvPicPr>
          <p:nvPr/>
        </p:nvPicPr>
        <p:blipFill rotWithShape="1">
          <a:blip r:embed="rId2"/>
          <a:srcRect l="29303" t="27597" r="30407" b="14729"/>
          <a:stretch/>
        </p:blipFill>
        <p:spPr>
          <a:xfrm>
            <a:off x="0" y="382771"/>
            <a:ext cx="7176977" cy="5778868"/>
          </a:xfrm>
          <a:prstGeom prst="rect">
            <a:avLst/>
          </a:prstGeom>
        </p:spPr>
      </p:pic>
    </p:spTree>
    <p:extLst>
      <p:ext uri="{BB962C8B-B14F-4D97-AF65-F5344CB8AC3E}">
        <p14:creationId xmlns:p14="http://schemas.microsoft.com/office/powerpoint/2010/main" val="69150888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0071019D-02D8-46BA-A555-782F1A536A83}"/>
              </a:ext>
            </a:extLst>
          </p:cNvPr>
          <p:cNvPicPr>
            <a:picLocks noChangeAspect="1"/>
          </p:cNvPicPr>
          <p:nvPr/>
        </p:nvPicPr>
        <p:blipFill rotWithShape="1">
          <a:blip r:embed="rId2"/>
          <a:srcRect l="26860" t="40156" r="33198" b="9456"/>
          <a:stretch/>
        </p:blipFill>
        <p:spPr>
          <a:xfrm>
            <a:off x="138223" y="1041990"/>
            <a:ext cx="7687340" cy="5454989"/>
          </a:xfrm>
          <a:prstGeom prst="rect">
            <a:avLst/>
          </a:prstGeom>
        </p:spPr>
      </p:pic>
    </p:spTree>
    <p:extLst>
      <p:ext uri="{BB962C8B-B14F-4D97-AF65-F5344CB8AC3E}">
        <p14:creationId xmlns:p14="http://schemas.microsoft.com/office/powerpoint/2010/main" val="4056477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376" y="-1"/>
            <a:ext cx="8810623" cy="1463041"/>
          </a:xfrm>
        </p:spPr>
        <p:txBody>
          <a:bodyPr>
            <a:noAutofit/>
          </a:bodyPr>
          <a:lstStyle/>
          <a:p>
            <a:r>
              <a:rPr lang="en-US" dirty="0" err="1"/>
              <a:t>Equilíbrios</a:t>
            </a:r>
            <a:r>
              <a:rPr lang="en-US" dirty="0"/>
              <a:t> de </a:t>
            </a:r>
            <a:r>
              <a:rPr lang="en-US" dirty="0" err="1"/>
              <a:t>partição</a:t>
            </a:r>
            <a:r>
              <a:rPr lang="en-US" dirty="0"/>
              <a:t> de </a:t>
            </a:r>
            <a:r>
              <a:rPr lang="en-US" dirty="0" err="1"/>
              <a:t>espécies</a:t>
            </a:r>
            <a:r>
              <a:rPr lang="en-US" dirty="0"/>
              <a:t> no </a:t>
            </a:r>
            <a:r>
              <a:rPr lang="en-US" dirty="0" err="1"/>
              <a:t>Meio</a:t>
            </a:r>
            <a:r>
              <a:rPr lang="en-US" dirty="0"/>
              <a:t> </a:t>
            </a:r>
            <a:r>
              <a:rPr lang="en-US" dirty="0" err="1"/>
              <a:t>Ambiente</a:t>
            </a:r>
            <a:endParaRPr lang="en-US" dirty="0"/>
          </a:p>
        </p:txBody>
      </p:sp>
      <p:sp>
        <p:nvSpPr>
          <p:cNvPr id="4" name="Footer Placeholder 3"/>
          <p:cNvSpPr>
            <a:spLocks noGrp="1"/>
          </p:cNvSpPr>
          <p:nvPr>
            <p:ph type="ftr" sz="quarter" idx="11"/>
          </p:nvPr>
        </p:nvSpPr>
        <p:spPr/>
        <p:txBody>
          <a:bodyPr/>
          <a:lstStyle/>
          <a:p>
            <a:r>
              <a:rPr lang="en-US" dirty="0"/>
              <a:t> Pedro Vidinha</a:t>
            </a:r>
          </a:p>
        </p:txBody>
      </p:sp>
      <p:sp>
        <p:nvSpPr>
          <p:cNvPr id="5" name="Slide Number Placeholder 4"/>
          <p:cNvSpPr>
            <a:spLocks noGrp="1"/>
          </p:cNvSpPr>
          <p:nvPr>
            <p:ph type="sldNum" sz="quarter" idx="12"/>
          </p:nvPr>
        </p:nvSpPr>
        <p:spPr/>
        <p:txBody>
          <a:bodyPr/>
          <a:lstStyle/>
          <a:p>
            <a:fld id="{326530D0-E989-6D43-9B52-F525A77060C2}" type="slidenum">
              <a:rPr lang="en-US" smtClean="0"/>
              <a:pPr/>
              <a:t>2</a:t>
            </a:fld>
            <a:endParaRPr lang="en-US" dirty="0"/>
          </a:p>
        </p:txBody>
      </p:sp>
      <p:sp>
        <p:nvSpPr>
          <p:cNvPr id="6" name="TextBox 5"/>
          <p:cNvSpPr txBox="1"/>
          <p:nvPr/>
        </p:nvSpPr>
        <p:spPr>
          <a:xfrm>
            <a:off x="2362200" y="1257300"/>
            <a:ext cx="7645400" cy="3340100"/>
          </a:xfrm>
          <a:prstGeom prst="rect">
            <a:avLst/>
          </a:prstGeom>
        </p:spPr>
        <p:txBody>
          <a:bodyPr vert="horz" wrap="none" lIns="91440" tIns="45720" rIns="91440" bIns="45720" rtlCol="0">
            <a:normAutofit/>
          </a:bodyPr>
          <a:lstStyle/>
          <a:p>
            <a:endParaRPr lang="en-US" sz="2000" dirty="0"/>
          </a:p>
        </p:txBody>
      </p:sp>
      <p:sp>
        <p:nvSpPr>
          <p:cNvPr id="7" name="TextBox 6"/>
          <p:cNvSpPr txBox="1"/>
          <p:nvPr/>
        </p:nvSpPr>
        <p:spPr>
          <a:xfrm>
            <a:off x="2268537" y="2118546"/>
            <a:ext cx="7988300" cy="2205424"/>
          </a:xfrm>
          <a:prstGeom prst="rect">
            <a:avLst/>
          </a:prstGeom>
          <a:solidFill>
            <a:srgbClr val="457EC3">
              <a:alpha val="20000"/>
            </a:srgbClr>
          </a:solidFill>
        </p:spPr>
        <p:txBody>
          <a:bodyPr vert="horz" wrap="none" lIns="91440" tIns="45720" rIns="91440" bIns="45720" rtlCol="0">
            <a:normAutofit lnSpcReduction="10000"/>
          </a:bodyPr>
          <a:lstStyle/>
          <a:p>
            <a:pPr marL="342900" indent="-342900">
              <a:buFontTx/>
              <a:buChar char="•"/>
            </a:pPr>
            <a:r>
              <a:rPr lang="pt-BR" sz="2200" i="1" dirty="0">
                <a:cs typeface="Arial" pitchFamily="34" charset="0"/>
              </a:rPr>
              <a:t>Interações moleculares;</a:t>
            </a:r>
          </a:p>
          <a:p>
            <a:pPr marL="342900" indent="-342900">
              <a:buFontTx/>
              <a:buChar char="•"/>
            </a:pPr>
            <a:endParaRPr lang="pt-BR" sz="2200" i="1" dirty="0">
              <a:cs typeface="Arial" pitchFamily="34" charset="0"/>
            </a:endParaRPr>
          </a:p>
          <a:p>
            <a:pPr marL="342900" indent="-342900">
              <a:buFontTx/>
              <a:buChar char="•"/>
            </a:pPr>
            <a:r>
              <a:rPr lang="pt-BR" sz="2200" i="1" dirty="0">
                <a:cs typeface="Arial" pitchFamily="34" charset="0"/>
              </a:rPr>
              <a:t>Exemplos de equilíbrios de partição;</a:t>
            </a:r>
          </a:p>
          <a:p>
            <a:pPr marL="342900" indent="-342900">
              <a:buFontTx/>
              <a:buChar char="•"/>
            </a:pPr>
            <a:endParaRPr lang="pt-BR" sz="2200" i="1" dirty="0">
              <a:cs typeface="Arial" pitchFamily="34" charset="0"/>
            </a:endParaRPr>
          </a:p>
          <a:p>
            <a:pPr marL="342900" indent="-342900">
              <a:buFontTx/>
              <a:buChar char="•"/>
            </a:pPr>
            <a:r>
              <a:rPr lang="pt-BR" sz="2200" i="1" dirty="0">
                <a:cs typeface="Arial" pitchFamily="34" charset="0"/>
              </a:rPr>
              <a:t>Princípios termodinâmicos envolvidos;</a:t>
            </a:r>
          </a:p>
          <a:p>
            <a:pPr marL="342900" indent="-342900">
              <a:buFontTx/>
              <a:buChar char="•"/>
            </a:pPr>
            <a:endParaRPr lang="pt-BR" sz="2200" i="1" dirty="0">
              <a:solidFill>
                <a:schemeClr val="tx2"/>
              </a:solidFill>
              <a:cs typeface="Arial" pitchFamily="34" charset="0"/>
            </a:endParaRPr>
          </a:p>
          <a:p>
            <a:pPr marL="342900" indent="-342900">
              <a:buFontTx/>
              <a:buChar char="•"/>
            </a:pPr>
            <a:r>
              <a:rPr lang="pt-BR" sz="2200" i="1" dirty="0">
                <a:cs typeface="Arial" pitchFamily="34" charset="0"/>
              </a:rPr>
              <a:t>Equilíbrio de pressão de vapor.</a:t>
            </a:r>
            <a:endParaRPr lang="pt-BR" sz="2200" i="1" dirty="0"/>
          </a:p>
        </p:txBody>
      </p:sp>
      <p:sp>
        <p:nvSpPr>
          <p:cNvPr id="8" name="TextBox 7"/>
          <p:cNvSpPr txBox="1"/>
          <p:nvPr/>
        </p:nvSpPr>
        <p:spPr>
          <a:xfrm>
            <a:off x="2362200" y="4979477"/>
            <a:ext cx="7988300" cy="1108359"/>
          </a:xfrm>
          <a:prstGeom prst="rect">
            <a:avLst/>
          </a:prstGeom>
          <a:solidFill>
            <a:srgbClr val="457EC3">
              <a:alpha val="20000"/>
            </a:srgbClr>
          </a:solidFill>
        </p:spPr>
        <p:txBody>
          <a:bodyPr vert="horz" wrap="none" lIns="91440" tIns="45720" rIns="91440" bIns="45720" rtlCol="0">
            <a:normAutofit/>
          </a:bodyPr>
          <a:lstStyle/>
          <a:p>
            <a:r>
              <a:rPr lang="pt-BR" sz="2000" i="1" dirty="0">
                <a:cs typeface="Arial" pitchFamily="34" charset="0"/>
              </a:rPr>
              <a:t>Bibliografia básica:</a:t>
            </a:r>
            <a:br>
              <a:rPr lang="pt-BR" sz="2000" i="1" dirty="0">
                <a:cs typeface="Arial" pitchFamily="34" charset="0"/>
              </a:rPr>
            </a:br>
            <a:r>
              <a:rPr lang="pt-BR" sz="2000" i="1" dirty="0">
                <a:cs typeface="Arial" pitchFamily="34" charset="0"/>
              </a:rPr>
              <a:t> - Capítulos </a:t>
            </a:r>
            <a:r>
              <a:rPr lang="pt-BR" sz="2000" b="1" i="1" dirty="0">
                <a:cs typeface="Arial" pitchFamily="34" charset="0"/>
              </a:rPr>
              <a:t>3</a:t>
            </a:r>
            <a:r>
              <a:rPr lang="pt-BR" sz="2000" i="1" dirty="0">
                <a:cs typeface="Arial" pitchFamily="34" charset="0"/>
              </a:rPr>
              <a:t> e </a:t>
            </a:r>
            <a:r>
              <a:rPr lang="pt-BR" sz="2000" b="1" i="1" dirty="0">
                <a:cs typeface="Arial" pitchFamily="34" charset="0"/>
              </a:rPr>
              <a:t>4</a:t>
            </a:r>
            <a:r>
              <a:rPr lang="pt-BR" sz="2000" i="1" dirty="0">
                <a:cs typeface="Arial" pitchFamily="34" charset="0"/>
              </a:rPr>
              <a:t> do livro “Environmental </a:t>
            </a:r>
            <a:r>
              <a:rPr lang="pt-BR" sz="2000" i="1" dirty="0" err="1">
                <a:cs typeface="Arial" pitchFamily="34" charset="0"/>
              </a:rPr>
              <a:t>Organic</a:t>
            </a:r>
            <a:r>
              <a:rPr lang="pt-BR" sz="2000" i="1" dirty="0">
                <a:cs typeface="Arial" pitchFamily="34" charset="0"/>
              </a:rPr>
              <a:t> </a:t>
            </a:r>
            <a:r>
              <a:rPr lang="pt-BR" sz="2000" i="1" dirty="0" err="1">
                <a:cs typeface="Arial" pitchFamily="34" charset="0"/>
              </a:rPr>
              <a:t>Chemistry</a:t>
            </a:r>
            <a:r>
              <a:rPr lang="pt-BR" sz="2000" i="1" dirty="0">
                <a:cs typeface="Arial" pitchFamily="34" charset="0"/>
              </a:rPr>
              <a:t>”, 2ª. Edição </a:t>
            </a:r>
            <a:br>
              <a:rPr lang="pt-BR" sz="2000" i="1" dirty="0">
                <a:cs typeface="Arial" pitchFamily="34" charset="0"/>
              </a:rPr>
            </a:br>
            <a:r>
              <a:rPr lang="pt-BR" sz="2000" i="1" dirty="0">
                <a:cs typeface="Arial" pitchFamily="34" charset="0"/>
              </a:rPr>
              <a:t>  (</a:t>
            </a:r>
            <a:r>
              <a:rPr lang="pt-BR" sz="2000" i="1" dirty="0" err="1">
                <a:cs typeface="Arial" pitchFamily="34" charset="0"/>
              </a:rPr>
              <a:t>Schwarzenbach</a:t>
            </a:r>
            <a:r>
              <a:rPr lang="pt-BR" sz="2000" i="1" dirty="0">
                <a:cs typeface="Arial" pitchFamily="34" charset="0"/>
              </a:rPr>
              <a:t> et al.)</a:t>
            </a:r>
            <a:endParaRPr lang="pt-BR" sz="2000" dirty="0">
              <a:solidFill>
                <a:schemeClr val="tx2"/>
              </a:solidFill>
            </a:endParaRPr>
          </a:p>
        </p:txBody>
      </p:sp>
    </p:spTree>
    <p:extLst>
      <p:ext uri="{BB962C8B-B14F-4D97-AF65-F5344CB8AC3E}">
        <p14:creationId xmlns:p14="http://schemas.microsoft.com/office/powerpoint/2010/main" val="2420047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939800" y="1153463"/>
            <a:ext cx="10502900" cy="1938992"/>
          </a:xfrm>
          <a:prstGeom prst="rect">
            <a:avLst/>
          </a:prstGeom>
        </p:spPr>
        <p:txBody>
          <a:bodyPr wrap="square">
            <a:spAutoFit/>
          </a:bodyPr>
          <a:lstStyle/>
          <a:p>
            <a:r>
              <a:rPr lang="pt-BR" sz="2400" b="1" i="1" dirty="0" err="1">
                <a:solidFill>
                  <a:schemeClr val="accent5">
                    <a:lumMod val="75000"/>
                  </a:schemeClr>
                </a:solidFill>
              </a:rPr>
              <a:t>Josiah</a:t>
            </a:r>
            <a:r>
              <a:rPr lang="pt-BR" sz="2400" b="1" i="1" dirty="0">
                <a:solidFill>
                  <a:schemeClr val="accent5">
                    <a:lumMod val="75000"/>
                  </a:schemeClr>
                </a:solidFill>
              </a:rPr>
              <a:t> Willard Gibbs</a:t>
            </a:r>
            <a:r>
              <a:rPr lang="pt-BR" sz="2400" i="1" dirty="0">
                <a:solidFill>
                  <a:schemeClr val="accent5">
                    <a:lumMod val="75000"/>
                  </a:schemeClr>
                </a:solidFill>
              </a:rPr>
              <a:t> </a:t>
            </a:r>
            <a:r>
              <a:rPr lang="pt-BR" sz="2400" i="1" dirty="0"/>
              <a:t>– Deduziu um a regra de fases que no estabelece uma relação geral entre a </a:t>
            </a:r>
            <a:r>
              <a:rPr lang="pt-BR" sz="2400" b="1" i="1" u="sng" dirty="0">
                <a:solidFill>
                  <a:schemeClr val="accent5">
                    <a:lumMod val="75000"/>
                  </a:schemeClr>
                </a:solidFill>
              </a:rPr>
              <a:t>Graus de liberdade (F)</a:t>
            </a:r>
            <a:r>
              <a:rPr lang="pt-BR" sz="2400" b="1" i="1" dirty="0"/>
              <a:t>, </a:t>
            </a:r>
            <a:r>
              <a:rPr lang="pt-BR" sz="2400" b="1" i="1" u="sng" dirty="0">
                <a:solidFill>
                  <a:schemeClr val="accent5">
                    <a:lumMod val="75000"/>
                  </a:schemeClr>
                </a:solidFill>
              </a:rPr>
              <a:t>o numero de componentes (C)</a:t>
            </a:r>
            <a:r>
              <a:rPr lang="pt-BR" sz="2400" i="1" dirty="0"/>
              <a:t> e o </a:t>
            </a:r>
            <a:r>
              <a:rPr lang="pt-BR" sz="2400" b="1" i="1" u="sng" dirty="0">
                <a:solidFill>
                  <a:schemeClr val="accent5">
                    <a:lumMod val="75000"/>
                  </a:schemeClr>
                </a:solidFill>
              </a:rPr>
              <a:t>número de fases</a:t>
            </a:r>
            <a:r>
              <a:rPr lang="pt-BR" sz="2400" b="1" i="1" u="sng" dirty="0"/>
              <a:t> </a:t>
            </a:r>
            <a:r>
              <a:rPr lang="pt-BR" sz="2400" i="1" dirty="0"/>
              <a:t>em equilíbrio (F). Deste modo, para um qualquer sistema.</a:t>
            </a:r>
          </a:p>
          <a:p>
            <a:endParaRPr lang="pt-BR" sz="2400" i="1" dirty="0"/>
          </a:p>
          <a:p>
            <a:pPr algn="ctr"/>
            <a:r>
              <a:rPr lang="pt-BR" sz="2400" i="1" dirty="0"/>
              <a:t>F=C-P+2</a:t>
            </a:r>
          </a:p>
        </p:txBody>
      </p:sp>
      <p:sp>
        <p:nvSpPr>
          <p:cNvPr id="3" name="Retângulo 2"/>
          <p:cNvSpPr/>
          <p:nvPr/>
        </p:nvSpPr>
        <p:spPr>
          <a:xfrm>
            <a:off x="939800" y="3307117"/>
            <a:ext cx="10502900" cy="2800767"/>
          </a:xfrm>
          <a:prstGeom prst="rect">
            <a:avLst/>
          </a:prstGeom>
        </p:spPr>
        <p:txBody>
          <a:bodyPr wrap="square">
            <a:spAutoFit/>
          </a:bodyPr>
          <a:lstStyle/>
          <a:p>
            <a:r>
              <a:rPr lang="pt-BR" sz="2400" b="1" i="1" u="sng" dirty="0">
                <a:solidFill>
                  <a:schemeClr val="accent5">
                    <a:lumMod val="75000"/>
                  </a:schemeClr>
                </a:solidFill>
              </a:rPr>
              <a:t>Propriedades extensivas </a:t>
            </a:r>
            <a:r>
              <a:rPr lang="pt-BR" sz="2400" i="1" dirty="0"/>
              <a:t>– dependem da dimensão do sistema  (volume e massa)</a:t>
            </a:r>
          </a:p>
          <a:p>
            <a:endParaRPr lang="pt-BR" sz="2400" i="1" dirty="0"/>
          </a:p>
          <a:p>
            <a:r>
              <a:rPr lang="pt-BR" sz="2400" b="1" i="1" u="sng" dirty="0">
                <a:solidFill>
                  <a:schemeClr val="accent5">
                    <a:lumMod val="75000"/>
                  </a:schemeClr>
                </a:solidFill>
              </a:rPr>
              <a:t>Propriedades intensivas </a:t>
            </a:r>
            <a:r>
              <a:rPr lang="pt-BR" sz="2400" i="1" dirty="0"/>
              <a:t>– não dependem da dimensão do sistema </a:t>
            </a:r>
          </a:p>
          <a:p>
            <a:endParaRPr lang="pt-BR" sz="2400" i="1" dirty="0"/>
          </a:p>
          <a:p>
            <a:r>
              <a:rPr lang="pt-BR" sz="2400" i="1" dirty="0"/>
              <a:t>A </a:t>
            </a:r>
            <a:r>
              <a:rPr lang="pt-BR" sz="3200" b="1" i="1" dirty="0">
                <a:solidFill>
                  <a:schemeClr val="accent5">
                    <a:lumMod val="75000"/>
                  </a:schemeClr>
                </a:solidFill>
              </a:rPr>
              <a:t>Regra de Gibbs </a:t>
            </a:r>
            <a:r>
              <a:rPr lang="pt-BR" sz="2400" i="1" dirty="0"/>
              <a:t>dá-nos quantas variáveis intensivas podemos definir no nosso sistema</a:t>
            </a:r>
          </a:p>
          <a:p>
            <a:r>
              <a:rPr lang="pt-BR" sz="2400" i="1" dirty="0"/>
              <a:t> </a:t>
            </a:r>
          </a:p>
        </p:txBody>
      </p:sp>
      <p:sp>
        <p:nvSpPr>
          <p:cNvPr id="4" name="Retângulo 3">
            <a:extLst>
              <a:ext uri="{FF2B5EF4-FFF2-40B4-BE49-F238E27FC236}">
                <a16:creationId xmlns:a16="http://schemas.microsoft.com/office/drawing/2014/main" id="{CCCE9F2C-65BC-45C5-9CBD-85E1B761B647}"/>
              </a:ext>
            </a:extLst>
          </p:cNvPr>
          <p:cNvSpPr/>
          <p:nvPr/>
        </p:nvSpPr>
        <p:spPr>
          <a:xfrm>
            <a:off x="615203" y="505175"/>
            <a:ext cx="6691421" cy="553998"/>
          </a:xfrm>
          <a:prstGeom prst="rect">
            <a:avLst/>
          </a:prstGeom>
        </p:spPr>
        <p:txBody>
          <a:bodyPr wrap="square">
            <a:spAutoFit/>
          </a:bodyPr>
          <a:lstStyle/>
          <a:p>
            <a:r>
              <a:rPr lang="pt-BR" sz="3000" b="1" i="1" u="sng" dirty="0">
                <a:solidFill>
                  <a:schemeClr val="accent1">
                    <a:lumMod val="50000"/>
                  </a:schemeClr>
                </a:solidFill>
              </a:rPr>
              <a:t>Equilíbrio de fases </a:t>
            </a:r>
          </a:p>
        </p:txBody>
      </p:sp>
    </p:spTree>
    <p:extLst>
      <p:ext uri="{BB962C8B-B14F-4D97-AF65-F5344CB8AC3E}">
        <p14:creationId xmlns:p14="http://schemas.microsoft.com/office/powerpoint/2010/main" val="49449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8F81BAC1-3E08-4ADB-B467-A0E8C91C1BC2}"/>
              </a:ext>
            </a:extLst>
          </p:cNvPr>
          <p:cNvPicPr>
            <a:picLocks noChangeAspect="1"/>
          </p:cNvPicPr>
          <p:nvPr/>
        </p:nvPicPr>
        <p:blipFill rotWithShape="1">
          <a:blip r:embed="rId2"/>
          <a:srcRect l="11833" t="16297" r="17167" b="10518"/>
          <a:stretch/>
        </p:blipFill>
        <p:spPr>
          <a:xfrm>
            <a:off x="152400" y="203200"/>
            <a:ext cx="8656320" cy="5019040"/>
          </a:xfrm>
          <a:prstGeom prst="rect">
            <a:avLst/>
          </a:prstGeom>
        </p:spPr>
      </p:pic>
      <p:pic>
        <p:nvPicPr>
          <p:cNvPr id="41986" name="Picture 2" descr="BSB - Brasília - Brasil - 12/09/2019 - Ministro da Saúde, Luiz Henrique Mandetta, concede entrevista coletiva para comunicar o lançamento da nova campanha publicitária de Combate ao mosquito Aedes aegypti. O objetivo é mobilizar a população no combate ao avanço das doenças no país.&#10;Foto: Jorge William / Agência O Globo Foto: Jorge William / Agência O Globo">
            <a:extLst>
              <a:ext uri="{FF2B5EF4-FFF2-40B4-BE49-F238E27FC236}">
                <a16:creationId xmlns:a16="http://schemas.microsoft.com/office/drawing/2014/main" id="{ECF92711-2D11-4C6A-93C0-E6EAF62C7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808720" y="2203450"/>
            <a:ext cx="2405174" cy="1443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44565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B014CE0-A9B4-45E1-96E3-8FF79C08439F}"/>
              </a:ext>
            </a:extLst>
          </p:cNvPr>
          <p:cNvSpPr/>
          <p:nvPr/>
        </p:nvSpPr>
        <p:spPr>
          <a:xfrm>
            <a:off x="426906" y="458267"/>
            <a:ext cx="9897308" cy="3416320"/>
          </a:xfrm>
          <a:prstGeom prst="rect">
            <a:avLst/>
          </a:prstGeom>
        </p:spPr>
        <p:txBody>
          <a:bodyPr wrap="square">
            <a:spAutoFit/>
          </a:bodyPr>
          <a:lstStyle/>
          <a:p>
            <a:r>
              <a:rPr lang="pt-BR" dirty="0">
                <a:solidFill>
                  <a:srgbClr val="000000"/>
                </a:solidFill>
                <a:latin typeface="Georgia" panose="02040502050405020303" pitchFamily="18" charset="0"/>
              </a:rPr>
              <a:t>— Vamos monitorar a região de Brumadinho provavelmente de dez a 20 anos, e essas pessoas (do Nordeste) da mesma forma — explicou </a:t>
            </a:r>
            <a:r>
              <a:rPr lang="pt-BR" dirty="0" err="1">
                <a:solidFill>
                  <a:srgbClr val="000000"/>
                </a:solidFill>
                <a:latin typeface="Georgia" panose="02040502050405020303" pitchFamily="18" charset="0"/>
              </a:rPr>
              <a:t>Mandetta</a:t>
            </a:r>
            <a:r>
              <a:rPr lang="pt-BR" dirty="0">
                <a:solidFill>
                  <a:srgbClr val="000000"/>
                </a:solidFill>
                <a:latin typeface="Georgia" panose="02040502050405020303" pitchFamily="18" charset="0"/>
              </a:rPr>
              <a:t>.</a:t>
            </a:r>
          </a:p>
          <a:p>
            <a:endParaRPr lang="pt-BR" dirty="0">
              <a:solidFill>
                <a:srgbClr val="000000"/>
              </a:solidFill>
              <a:latin typeface="Georgia" panose="02040502050405020303" pitchFamily="18" charset="0"/>
            </a:endParaRPr>
          </a:p>
          <a:p>
            <a:r>
              <a:rPr lang="pt-BR" dirty="0">
                <a:solidFill>
                  <a:srgbClr val="000000"/>
                </a:solidFill>
                <a:latin typeface="Georgia" panose="02040502050405020303" pitchFamily="18" charset="0"/>
              </a:rPr>
              <a:t>Questionado sobre a metodologia do monitoramento, o ministro não deu maiores detalhes, mas explicou que os possíveis efeitos do óleo cru que invadiu as praias nordestinas – e detém propriedades tóxicas e cancerígenas – só serão sentidos ao longo dos anos.</a:t>
            </a:r>
          </a:p>
          <a:p>
            <a:endParaRPr lang="pt-BR" dirty="0">
              <a:solidFill>
                <a:srgbClr val="000000"/>
              </a:solidFill>
              <a:latin typeface="Georgia" panose="02040502050405020303" pitchFamily="18" charset="0"/>
            </a:endParaRPr>
          </a:p>
          <a:p>
            <a:r>
              <a:rPr lang="pt-BR" dirty="0">
                <a:solidFill>
                  <a:srgbClr val="000000"/>
                </a:solidFill>
                <a:latin typeface="Georgia" panose="02040502050405020303" pitchFamily="18" charset="0"/>
              </a:rPr>
              <a:t>— O óleo pode </a:t>
            </a:r>
            <a:r>
              <a:rPr lang="pt-BR" b="1" dirty="0">
                <a:solidFill>
                  <a:srgbClr val="000000"/>
                </a:solidFill>
                <a:highlight>
                  <a:srgbClr val="FFFF00"/>
                </a:highlight>
                <a:latin typeface="Georgia" panose="02040502050405020303" pitchFamily="18" charset="0"/>
              </a:rPr>
              <a:t>fazer mal para o sistema imunológico, causar câncer,</a:t>
            </a:r>
            <a:r>
              <a:rPr lang="pt-BR" dirty="0">
                <a:solidFill>
                  <a:srgbClr val="000000"/>
                </a:solidFill>
                <a:latin typeface="Georgia" panose="02040502050405020303" pitchFamily="18" charset="0"/>
              </a:rPr>
              <a:t> mas não será uma epidemia. (A pessoa) entrou em contato hoje, amanhã de manhã temos uma mega epidemia de câncer. Não é assim que funciona. É uma geração inteira. </a:t>
            </a:r>
            <a:r>
              <a:rPr lang="pt-BR" b="1" dirty="0">
                <a:solidFill>
                  <a:srgbClr val="000000"/>
                </a:solidFill>
                <a:highlight>
                  <a:srgbClr val="FFFF00"/>
                </a:highlight>
                <a:latin typeface="Georgia" panose="02040502050405020303" pitchFamily="18" charset="0"/>
              </a:rPr>
              <a:t>Vamos monitorar peixes, 'comidas do mar' — pontua </a:t>
            </a:r>
            <a:r>
              <a:rPr lang="pt-BR" b="1" dirty="0" err="1">
                <a:solidFill>
                  <a:srgbClr val="000000"/>
                </a:solidFill>
                <a:highlight>
                  <a:srgbClr val="FFFF00"/>
                </a:highlight>
                <a:latin typeface="Georgia" panose="02040502050405020303" pitchFamily="18" charset="0"/>
              </a:rPr>
              <a:t>Mandetta</a:t>
            </a:r>
            <a:r>
              <a:rPr lang="pt-BR" dirty="0">
                <a:solidFill>
                  <a:srgbClr val="000000"/>
                </a:solidFill>
                <a:latin typeface="Georgia" panose="02040502050405020303" pitchFamily="18" charset="0"/>
              </a:rPr>
              <a:t>. — Isso tudo é feito dentro do monitoramento de desastres ambientais que fazemos no âmbito do Ministério da Saúde</a:t>
            </a:r>
            <a:endParaRPr lang="pt-BR" b="0" i="0" dirty="0">
              <a:solidFill>
                <a:srgbClr val="000000"/>
              </a:solidFill>
              <a:effectLst/>
              <a:latin typeface="Georgia" panose="02040502050405020303" pitchFamily="18" charset="0"/>
            </a:endParaRPr>
          </a:p>
        </p:txBody>
      </p:sp>
    </p:spTree>
    <p:extLst>
      <p:ext uri="{BB962C8B-B14F-4D97-AF65-F5344CB8AC3E}">
        <p14:creationId xmlns:p14="http://schemas.microsoft.com/office/powerpoint/2010/main" val="285494402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Resultado de imagem para oil spillages">
            <a:extLst>
              <a:ext uri="{FF2B5EF4-FFF2-40B4-BE49-F238E27FC236}">
                <a16:creationId xmlns:a16="http://schemas.microsoft.com/office/drawing/2014/main" id="{40B1D29F-A025-43A0-AD35-8C86F2BF66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91" r="4347" b="-3"/>
          <a:stretch/>
        </p:blipFill>
        <p:spPr bwMode="auto">
          <a:xfrm>
            <a:off x="641276" y="643467"/>
            <a:ext cx="4013020" cy="2702558"/>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descr="Resultado de imagem para oil spillages">
            <a:extLst>
              <a:ext uri="{FF2B5EF4-FFF2-40B4-BE49-F238E27FC236}">
                <a16:creationId xmlns:a16="http://schemas.microsoft.com/office/drawing/2014/main" id="{FE16A71F-03D2-40A5-943A-B20D0DD49E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38" r="30289" b="1"/>
          <a:stretch/>
        </p:blipFill>
        <p:spPr bwMode="auto">
          <a:xfrm>
            <a:off x="643467" y="3509433"/>
            <a:ext cx="4010830" cy="2705099"/>
          </a:xfrm>
          <a:prstGeom prst="rect">
            <a:avLst/>
          </a:prstGeom>
          <a:noFill/>
          <a:extLst>
            <a:ext uri="{909E8E84-426E-40DD-AFC4-6F175D3DCCD1}">
              <a14:hiddenFill xmlns:a14="http://schemas.microsoft.com/office/drawing/2010/main">
                <a:solidFill>
                  <a:srgbClr val="FFFFFF"/>
                </a:solidFill>
              </a14:hiddenFill>
            </a:ext>
          </a:extLst>
        </p:spPr>
      </p:pic>
      <p:pic>
        <p:nvPicPr>
          <p:cNvPr id="44034" name="Picture 2" descr="Resultado de imagem para oil spillages">
            <a:extLst>
              <a:ext uri="{FF2B5EF4-FFF2-40B4-BE49-F238E27FC236}">
                <a16:creationId xmlns:a16="http://schemas.microsoft.com/office/drawing/2014/main" id="{ACEB4B4E-CF3F-4032-9F94-5A778996D1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19" r="-1" b="-1"/>
          <a:stretch/>
        </p:blipFill>
        <p:spPr bwMode="auto">
          <a:xfrm>
            <a:off x="4812633" y="643467"/>
            <a:ext cx="673590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52379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91A75130-ECAE-4DA6-BEFD-5EF7D571689E}"/>
              </a:ext>
            </a:extLst>
          </p:cNvPr>
          <p:cNvSpPr/>
          <p:nvPr/>
        </p:nvSpPr>
        <p:spPr>
          <a:xfrm>
            <a:off x="478464" y="539427"/>
            <a:ext cx="10717619" cy="5779146"/>
          </a:xfrm>
          <a:prstGeom prst="rect">
            <a:avLst/>
          </a:prstGeom>
        </p:spPr>
        <p:txBody>
          <a:bodyPr wrap="square">
            <a:spAutoFit/>
          </a:bodyPr>
          <a:lstStyle/>
          <a:p>
            <a:pPr algn="just">
              <a:lnSpc>
                <a:spcPct val="107000"/>
              </a:lnSpc>
              <a:spcAft>
                <a:spcPts val="800"/>
              </a:spcAft>
            </a:pPr>
            <a:r>
              <a:rPr lang="pt-BR" b="1" dirty="0">
                <a:latin typeface="Calibri" panose="020F0502020204030204" pitchFamily="34" charset="0"/>
                <a:ea typeface="Calibri" panose="020F0502020204030204" pitchFamily="34" charset="0"/>
                <a:cs typeface="Times New Roman" panose="02020603050405020304" pitchFamily="18" charset="0"/>
              </a:rPr>
              <a:t>T3 </a:t>
            </a:r>
            <a:endParaRPr lang="pt-BR"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Elabore uma pesquisa sobre o derramamento de petróleo do nordeste e com base nas aulas anteriores discuta sobre as origens do derreamento e suas consequências.  No que diz respeito às consequências detalhe os impactos ambientais motivados pelo derrame de um petróleo pesado. </a:t>
            </a:r>
          </a:p>
          <a:p>
            <a:pPr indent="449580" algn="just">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Reflita sobre o impacto deste tipo de petróleo na costa, manguezais e estuários.  Se preferir escolha uma região detalhada para avaliar.  Avalie igualmente o impacto dos derrames na fauna e flora. No que diz respeito à fauna dê uma especial relevância aos peixes, artrópodes, bivalves e moluscos. A flora é um caso mais complexo portanto discuta em relação aos mangues e/ou as outras plantas da orla costeira que ache relevantes incluir na discussão. Nesta discussão comente reflita igualmente sobre a toxicidade aguda e crônica do derreamento e comento o efeito de sedimentação do petróleo nestas regiões.</a:t>
            </a:r>
          </a:p>
          <a:p>
            <a:pPr indent="449580" algn="just">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Avalie o impacto humano, não só ao nível da toxidade por exposição direta, mas igualmente sobre a toxicidade que poderá advir do consumo de alimentos (peixes, moluscos, artrópodes, etc.). Seria interessante avaliar se alguma das regiões afetadas é uma região onde se pratique a piscicultura. Pode avaliar o impacto social e econômico do derramamento. Sugeria formas de minimizar o impacto e critique a forma com a limpeza foi realizada e sugeria mudanças na forma de proceder. </a:t>
            </a:r>
          </a:p>
          <a:p>
            <a:r>
              <a:rPr lang="pt-BR" dirty="0">
                <a:latin typeface="Calibri" panose="020F0502020204030204" pitchFamily="34" charset="0"/>
                <a:ea typeface="Calibri" panose="020F0502020204030204" pitchFamily="34" charset="0"/>
                <a:cs typeface="Times New Roman" panose="02020603050405020304" pitchFamily="18" charset="0"/>
              </a:rPr>
              <a:t>	Discuta igualmente sobre a recuperação das regiões afetadas, com prevê que será a sua recuperação. Baseie todas as suas discussões em estudos e reforce todas as usas opiniões baseadas na experiencia obtida em outros casos.</a:t>
            </a:r>
            <a:endParaRPr lang="pt-BR" dirty="0"/>
          </a:p>
        </p:txBody>
      </p:sp>
    </p:spTree>
    <p:extLst>
      <p:ext uri="{BB962C8B-B14F-4D97-AF65-F5344CB8AC3E}">
        <p14:creationId xmlns:p14="http://schemas.microsoft.com/office/powerpoint/2010/main" val="4975019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F652DF53-7E80-4660-B44C-B0EA2E489006}"/>
              </a:ext>
            </a:extLst>
          </p:cNvPr>
          <p:cNvPicPr>
            <a:picLocks noChangeAspect="1"/>
          </p:cNvPicPr>
          <p:nvPr/>
        </p:nvPicPr>
        <p:blipFill rotWithShape="1">
          <a:blip r:embed="rId2"/>
          <a:srcRect l="35669" t="34884" r="9127" b="26511"/>
          <a:stretch/>
        </p:blipFill>
        <p:spPr>
          <a:xfrm>
            <a:off x="212650" y="255182"/>
            <a:ext cx="6730410" cy="2647507"/>
          </a:xfrm>
          <a:prstGeom prst="rect">
            <a:avLst/>
          </a:prstGeom>
        </p:spPr>
      </p:pic>
      <p:sp>
        <p:nvSpPr>
          <p:cNvPr id="3" name="Retângulo 2">
            <a:extLst>
              <a:ext uri="{FF2B5EF4-FFF2-40B4-BE49-F238E27FC236}">
                <a16:creationId xmlns:a16="http://schemas.microsoft.com/office/drawing/2014/main" id="{5F6654C3-A049-4DF9-8E63-433783BABFEB}"/>
              </a:ext>
            </a:extLst>
          </p:cNvPr>
          <p:cNvSpPr/>
          <p:nvPr/>
        </p:nvSpPr>
        <p:spPr>
          <a:xfrm>
            <a:off x="212650" y="3105237"/>
            <a:ext cx="6096000" cy="2585323"/>
          </a:xfrm>
          <a:prstGeom prst="rect">
            <a:avLst/>
          </a:prstGeom>
        </p:spPr>
        <p:txBody>
          <a:bodyPr>
            <a:spAutoFit/>
          </a:bodyPr>
          <a:lstStyle/>
          <a:p>
            <a:pPr algn="just"/>
            <a:r>
              <a:rPr lang="en-US" dirty="0"/>
              <a:t>This short review article summarizes the </a:t>
            </a:r>
            <a:r>
              <a:rPr lang="en-US" i="1" dirty="0">
                <a:highlight>
                  <a:srgbClr val="FFFF00"/>
                </a:highlight>
              </a:rPr>
              <a:t>results from long term assessment of an oil spill into a coastal fringe mangrove ecosystem in Panama</a:t>
            </a:r>
            <a:r>
              <a:rPr lang="en-US" dirty="0"/>
              <a:t>. The study combined chemical and biological assessment methods to demonstrate that a time period of up to 20 years or longer is required for deep mud coastal habitats to recover from the toxic impact of catastrophic oil spills. This is due to the long-term persistence of oil trapped in anoxic sediments and subsequent release into the water column.</a:t>
            </a:r>
            <a:endParaRPr lang="pt-BR" dirty="0"/>
          </a:p>
        </p:txBody>
      </p:sp>
      <p:pic>
        <p:nvPicPr>
          <p:cNvPr id="46082" name="Picture 2" descr="Resultado de imagem para panama mangrove">
            <a:extLst>
              <a:ext uri="{FF2B5EF4-FFF2-40B4-BE49-F238E27FC236}">
                <a16:creationId xmlns:a16="http://schemas.microsoft.com/office/drawing/2014/main" id="{E9EC90D8-9C4E-47F1-B769-FA758FAAC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4508" y="356855"/>
            <a:ext cx="4481306" cy="3072145"/>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Resultado de imagem para panama mangrove">
            <a:extLst>
              <a:ext uri="{FF2B5EF4-FFF2-40B4-BE49-F238E27FC236}">
                <a16:creationId xmlns:a16="http://schemas.microsoft.com/office/drawing/2014/main" id="{FCA4C728-E67D-41B8-90EF-32F1A1087E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4507" y="3668231"/>
            <a:ext cx="4481305" cy="2609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04205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A7B868A-3883-49CE-B1C2-1CDA71787A4A}"/>
              </a:ext>
            </a:extLst>
          </p:cNvPr>
          <p:cNvPicPr>
            <a:picLocks noChangeAspect="1"/>
          </p:cNvPicPr>
          <p:nvPr/>
        </p:nvPicPr>
        <p:blipFill rotWithShape="1">
          <a:blip r:embed="rId2"/>
          <a:srcRect l="39158" t="18450" r="10261" b="11163"/>
          <a:stretch/>
        </p:blipFill>
        <p:spPr>
          <a:xfrm>
            <a:off x="74429" y="329607"/>
            <a:ext cx="7464056" cy="5842555"/>
          </a:xfrm>
          <a:prstGeom prst="rect">
            <a:avLst/>
          </a:prstGeom>
        </p:spPr>
      </p:pic>
      <p:sp>
        <p:nvSpPr>
          <p:cNvPr id="5" name="Retângulo 4">
            <a:extLst>
              <a:ext uri="{FF2B5EF4-FFF2-40B4-BE49-F238E27FC236}">
                <a16:creationId xmlns:a16="http://schemas.microsoft.com/office/drawing/2014/main" id="{2B10A533-2967-4E3B-8190-A822C3AD7C0C}"/>
              </a:ext>
            </a:extLst>
          </p:cNvPr>
          <p:cNvSpPr/>
          <p:nvPr/>
        </p:nvSpPr>
        <p:spPr>
          <a:xfrm>
            <a:off x="7538485" y="1085096"/>
            <a:ext cx="4348715" cy="1754326"/>
          </a:xfrm>
          <a:prstGeom prst="rect">
            <a:avLst/>
          </a:prstGeom>
        </p:spPr>
        <p:txBody>
          <a:bodyPr wrap="square">
            <a:spAutoFit/>
          </a:bodyPr>
          <a:lstStyle/>
          <a:p>
            <a:pPr algn="just"/>
            <a:r>
              <a:rPr lang="pt-BR" dirty="0"/>
              <a:t>Em abril de 1986, mais de 50.000 barris de petróleo foi derramado de um tanque de armazenamento  e afetou o ecossistema marinho da costa do Caribe </a:t>
            </a:r>
            <a:r>
              <a:rPr lang="pt-BR" dirty="0" err="1"/>
              <a:t>Panama</a:t>
            </a:r>
            <a:r>
              <a:rPr lang="pt-BR" dirty="0"/>
              <a:t>, afetando manguezais, flora marinha e recifes de coral </a:t>
            </a:r>
          </a:p>
        </p:txBody>
      </p:sp>
      <p:sp>
        <p:nvSpPr>
          <p:cNvPr id="6" name="Retângulo 5">
            <a:extLst>
              <a:ext uri="{FF2B5EF4-FFF2-40B4-BE49-F238E27FC236}">
                <a16:creationId xmlns:a16="http://schemas.microsoft.com/office/drawing/2014/main" id="{8BAA8D84-97DD-4858-8613-406060C5219B}"/>
              </a:ext>
            </a:extLst>
          </p:cNvPr>
          <p:cNvSpPr/>
          <p:nvPr/>
        </p:nvSpPr>
        <p:spPr>
          <a:xfrm>
            <a:off x="7538485" y="3187581"/>
            <a:ext cx="4579086" cy="2862322"/>
          </a:xfrm>
          <a:prstGeom prst="rect">
            <a:avLst/>
          </a:prstGeom>
        </p:spPr>
        <p:txBody>
          <a:bodyPr wrap="square">
            <a:spAutoFit/>
          </a:bodyPr>
          <a:lstStyle/>
          <a:p>
            <a:r>
              <a:rPr lang="pt-BR" dirty="0"/>
              <a:t>Um dos maiores problemas consistiu nos sedimentos nos sedimentos saturados que funcionaram  como ¨</a:t>
            </a:r>
            <a:r>
              <a:rPr lang="pt-BR" b="1" dirty="0">
                <a:highlight>
                  <a:srgbClr val="FFFF00"/>
                </a:highlight>
              </a:rPr>
              <a:t>reservatórios</a:t>
            </a:r>
            <a:r>
              <a:rPr lang="pt-BR" dirty="0"/>
              <a:t>¨ de petróleo a longo prazo e constituíam o principal fator na continuação da presença de compostos petrolíferos nos 5 anos seguintes. </a:t>
            </a:r>
          </a:p>
          <a:p>
            <a:endParaRPr lang="pt-BR" dirty="0"/>
          </a:p>
          <a:p>
            <a:r>
              <a:rPr lang="pt-BR" dirty="0"/>
              <a:t>Estes resíduos permaneceram nos manguezais nas lamas apesar das temperaturas relativamente quentes dos trópicos.</a:t>
            </a:r>
          </a:p>
        </p:txBody>
      </p:sp>
    </p:spTree>
    <p:extLst>
      <p:ext uri="{BB962C8B-B14F-4D97-AF65-F5344CB8AC3E}">
        <p14:creationId xmlns:p14="http://schemas.microsoft.com/office/powerpoint/2010/main" val="112175222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720EB66F-9D6E-4491-A76E-9ED6083F9642}"/>
              </a:ext>
            </a:extLst>
          </p:cNvPr>
          <p:cNvSpPr/>
          <p:nvPr/>
        </p:nvSpPr>
        <p:spPr>
          <a:xfrm>
            <a:off x="3774557" y="1131009"/>
            <a:ext cx="8328520" cy="3139321"/>
          </a:xfrm>
          <a:prstGeom prst="rect">
            <a:avLst/>
          </a:prstGeom>
        </p:spPr>
        <p:txBody>
          <a:bodyPr wrap="square">
            <a:spAutoFit/>
          </a:bodyPr>
          <a:lstStyle/>
          <a:p>
            <a:r>
              <a:rPr lang="pt-BR" dirty="0">
                <a:solidFill>
                  <a:srgbClr val="222222"/>
                </a:solidFill>
              </a:rPr>
              <a:t>A avaliação biológica foi focada mangue (</a:t>
            </a:r>
            <a:r>
              <a:rPr lang="pt-BR" dirty="0" err="1">
                <a:solidFill>
                  <a:srgbClr val="222222"/>
                </a:solidFill>
              </a:rPr>
              <a:t>Rhizophora</a:t>
            </a:r>
            <a:r>
              <a:rPr lang="pt-BR" dirty="0">
                <a:solidFill>
                  <a:srgbClr val="222222"/>
                </a:solidFill>
              </a:rPr>
              <a:t> </a:t>
            </a:r>
            <a:r>
              <a:rPr lang="pt-BR" dirty="0" err="1">
                <a:solidFill>
                  <a:srgbClr val="222222"/>
                </a:solidFill>
              </a:rPr>
              <a:t>mangle</a:t>
            </a:r>
            <a:r>
              <a:rPr lang="pt-BR" dirty="0">
                <a:solidFill>
                  <a:srgbClr val="222222"/>
                </a:solidFill>
              </a:rPr>
              <a:t> L.) e as plantas e animais que crescem em raízes submersas. O troncos submerso e raízes de mangue vermelho, particularmente aqueles ao longo da orla externa de tais florestas, servem como substratos vivos para uma diversidade e abundância grupo de plantas </a:t>
            </a:r>
          </a:p>
          <a:p>
            <a:endParaRPr lang="pt-BR" dirty="0">
              <a:solidFill>
                <a:srgbClr val="222222"/>
              </a:solidFill>
            </a:endParaRPr>
          </a:p>
          <a:p>
            <a:r>
              <a:rPr lang="pt-BR" dirty="0">
                <a:solidFill>
                  <a:srgbClr val="222222"/>
                </a:solidFill>
              </a:rPr>
              <a:t>Estas espécies contribuem para a alta produtividade dos manguezais, mas também suporta muitos organismos móveis, de nível trófico superior, como peixes e crustáceos. </a:t>
            </a:r>
          </a:p>
          <a:p>
            <a:endParaRPr lang="pt-BR" dirty="0">
              <a:solidFill>
                <a:srgbClr val="222222"/>
              </a:solidFill>
            </a:endParaRPr>
          </a:p>
          <a:p>
            <a:r>
              <a:rPr lang="pt-BR" dirty="0">
                <a:solidFill>
                  <a:srgbClr val="222222"/>
                </a:solidFill>
              </a:rPr>
              <a:t>O impacto do derramamento,  conduziu a mudanças no a estrutura do habitat e padrões de epidemiologia química dos hidratos de carbono,  dos sedimentos e dos  bivalves</a:t>
            </a:r>
            <a:endParaRPr lang="pt-BR" dirty="0"/>
          </a:p>
        </p:txBody>
      </p:sp>
      <p:pic>
        <p:nvPicPr>
          <p:cNvPr id="48130" name="Picture 2" descr="Resultado de imagem para Rhizophora mangle">
            <a:extLst>
              <a:ext uri="{FF2B5EF4-FFF2-40B4-BE49-F238E27FC236}">
                <a16:creationId xmlns:a16="http://schemas.microsoft.com/office/drawing/2014/main" id="{B5E0BB26-36FE-4915-835B-2949B527B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23" y="82667"/>
            <a:ext cx="3391620" cy="26180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ultado de imagem para caribbean map">
            <a:extLst>
              <a:ext uri="{FF2B5EF4-FFF2-40B4-BE49-F238E27FC236}">
                <a16:creationId xmlns:a16="http://schemas.microsoft.com/office/drawing/2014/main" id="{DBC8B9AF-1633-4212-B137-9BB5CEF84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23" y="2881423"/>
            <a:ext cx="3378250" cy="1988289"/>
          </a:xfrm>
          <a:prstGeom prst="rect">
            <a:avLst/>
          </a:prstGeom>
          <a:noFill/>
          <a:effectLst>
            <a:outerShdw blurRad="50800" dist="50800" dir="5400000" algn="ctr" rotWithShape="0">
              <a:srgbClr val="000000">
                <a:alpha val="0"/>
              </a:srgbClr>
            </a:outerShdw>
            <a:reflection endPos="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25830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DB6659A8-EAAC-4AC3-BD17-6522BC5AC6E1}"/>
              </a:ext>
            </a:extLst>
          </p:cNvPr>
          <p:cNvSpPr/>
          <p:nvPr/>
        </p:nvSpPr>
        <p:spPr>
          <a:xfrm>
            <a:off x="8261498" y="1553791"/>
            <a:ext cx="3657600" cy="2308324"/>
          </a:xfrm>
          <a:prstGeom prst="rect">
            <a:avLst/>
          </a:prstGeom>
        </p:spPr>
        <p:txBody>
          <a:bodyPr wrap="square">
            <a:spAutoFit/>
          </a:bodyPr>
          <a:lstStyle/>
          <a:p>
            <a:r>
              <a:rPr lang="en-US" b="1" dirty="0" err="1">
                <a:highlight>
                  <a:srgbClr val="FFFF00"/>
                </a:highlight>
              </a:rPr>
              <a:t>Conclusão</a:t>
            </a:r>
            <a:r>
              <a:rPr lang="en-US" dirty="0"/>
              <a:t>:</a:t>
            </a:r>
          </a:p>
          <a:p>
            <a:r>
              <a:rPr lang="en-US" dirty="0"/>
              <a:t> </a:t>
            </a:r>
          </a:p>
          <a:p>
            <a:r>
              <a:rPr lang="en-US" dirty="0"/>
              <a:t>Total oil concentrations remained high (up to 20% of dry </a:t>
            </a:r>
            <a:r>
              <a:rPr lang="en-US" dirty="0" err="1"/>
              <a:t>wt</a:t>
            </a:r>
            <a:r>
              <a:rPr lang="en-US" dirty="0"/>
              <a:t>) in mangrove surface sediments through at least 4 years after the spill and more oil was transported to deeper</a:t>
            </a:r>
          </a:p>
          <a:p>
            <a:r>
              <a:rPr lang="en-US" dirty="0"/>
              <a:t>layers in later years</a:t>
            </a:r>
            <a:endParaRPr lang="pt-BR" dirty="0"/>
          </a:p>
        </p:txBody>
      </p:sp>
      <p:pic>
        <p:nvPicPr>
          <p:cNvPr id="4" name="Imagem 3">
            <a:extLst>
              <a:ext uri="{FF2B5EF4-FFF2-40B4-BE49-F238E27FC236}">
                <a16:creationId xmlns:a16="http://schemas.microsoft.com/office/drawing/2014/main" id="{B07759F2-1960-4309-912A-EF25F3E91229}"/>
              </a:ext>
            </a:extLst>
          </p:cNvPr>
          <p:cNvPicPr>
            <a:picLocks noChangeAspect="1"/>
          </p:cNvPicPr>
          <p:nvPr/>
        </p:nvPicPr>
        <p:blipFill rotWithShape="1">
          <a:blip r:embed="rId2"/>
          <a:srcRect l="19098" t="33953" r="25000" b="6050"/>
          <a:stretch/>
        </p:blipFill>
        <p:spPr>
          <a:xfrm>
            <a:off x="166578" y="451055"/>
            <a:ext cx="7935720" cy="4790796"/>
          </a:xfrm>
          <a:prstGeom prst="rect">
            <a:avLst/>
          </a:prstGeom>
        </p:spPr>
      </p:pic>
      <p:sp>
        <p:nvSpPr>
          <p:cNvPr id="5" name="Retângulo 4">
            <a:extLst>
              <a:ext uri="{FF2B5EF4-FFF2-40B4-BE49-F238E27FC236}">
                <a16:creationId xmlns:a16="http://schemas.microsoft.com/office/drawing/2014/main" id="{08BCE2F0-F9E0-4F84-8980-8ADB750FE798}"/>
              </a:ext>
            </a:extLst>
          </p:cNvPr>
          <p:cNvSpPr/>
          <p:nvPr/>
        </p:nvSpPr>
        <p:spPr>
          <a:xfrm>
            <a:off x="5922335" y="266389"/>
            <a:ext cx="5475767" cy="461665"/>
          </a:xfrm>
          <a:prstGeom prst="rect">
            <a:avLst/>
          </a:prstGeom>
        </p:spPr>
        <p:txBody>
          <a:bodyPr wrap="square">
            <a:spAutoFit/>
          </a:bodyPr>
          <a:lstStyle/>
          <a:p>
            <a:pPr algn="just"/>
            <a:r>
              <a:rPr lang="pt-BR" sz="2400" b="1" dirty="0"/>
              <a:t>Adsorção em resíduos de madeira </a:t>
            </a:r>
          </a:p>
        </p:txBody>
      </p:sp>
    </p:spTree>
    <p:extLst>
      <p:ext uri="{BB962C8B-B14F-4D97-AF65-F5344CB8AC3E}">
        <p14:creationId xmlns:p14="http://schemas.microsoft.com/office/powerpoint/2010/main" val="48013202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D5D7CA0E-ECAF-4095-8F25-611BDBC9E7BA}"/>
              </a:ext>
            </a:extLst>
          </p:cNvPr>
          <p:cNvPicPr>
            <a:picLocks noChangeAspect="1"/>
          </p:cNvPicPr>
          <p:nvPr/>
        </p:nvPicPr>
        <p:blipFill rotWithShape="1">
          <a:blip r:embed="rId2"/>
          <a:srcRect l="47006" t="36590" r="14274" b="9922"/>
          <a:stretch/>
        </p:blipFill>
        <p:spPr>
          <a:xfrm>
            <a:off x="329608" y="92533"/>
            <a:ext cx="6974959" cy="5419730"/>
          </a:xfrm>
          <a:prstGeom prst="rect">
            <a:avLst/>
          </a:prstGeom>
        </p:spPr>
      </p:pic>
      <p:sp>
        <p:nvSpPr>
          <p:cNvPr id="4" name="Retângulo 3">
            <a:extLst>
              <a:ext uri="{FF2B5EF4-FFF2-40B4-BE49-F238E27FC236}">
                <a16:creationId xmlns:a16="http://schemas.microsoft.com/office/drawing/2014/main" id="{00B62E97-987E-4EA2-81FE-5DB7F2FB63C7}"/>
              </a:ext>
            </a:extLst>
          </p:cNvPr>
          <p:cNvSpPr/>
          <p:nvPr/>
        </p:nvSpPr>
        <p:spPr>
          <a:xfrm>
            <a:off x="1208568" y="5722570"/>
            <a:ext cx="6096000" cy="646331"/>
          </a:xfrm>
          <a:prstGeom prst="rect">
            <a:avLst/>
          </a:prstGeom>
        </p:spPr>
        <p:txBody>
          <a:bodyPr>
            <a:spAutoFit/>
          </a:bodyPr>
          <a:lstStyle/>
          <a:p>
            <a:r>
              <a:rPr lang="pt-BR" dirty="0" err="1"/>
              <a:t>This</a:t>
            </a:r>
            <a:r>
              <a:rPr lang="pt-BR" dirty="0"/>
              <a:t> </a:t>
            </a:r>
            <a:r>
              <a:rPr lang="pt-BR" dirty="0" err="1"/>
              <a:t>was</a:t>
            </a:r>
            <a:r>
              <a:rPr lang="pt-BR" dirty="0"/>
              <a:t> </a:t>
            </a:r>
            <a:r>
              <a:rPr lang="pt-BR" dirty="0" err="1"/>
              <a:t>due</a:t>
            </a:r>
            <a:r>
              <a:rPr lang="pt-BR" dirty="0"/>
              <a:t> </a:t>
            </a:r>
            <a:r>
              <a:rPr lang="pt-BR" dirty="0" err="1"/>
              <a:t>to</a:t>
            </a:r>
            <a:r>
              <a:rPr lang="pt-BR" dirty="0"/>
              <a:t> </a:t>
            </a:r>
            <a:r>
              <a:rPr lang="pt-BR" dirty="0" err="1"/>
              <a:t>two</a:t>
            </a:r>
            <a:r>
              <a:rPr lang="pt-BR" dirty="0"/>
              <a:t> </a:t>
            </a:r>
            <a:r>
              <a:rPr lang="pt-BR" dirty="0" err="1"/>
              <a:t>periods</a:t>
            </a:r>
            <a:r>
              <a:rPr lang="pt-BR" dirty="0"/>
              <a:t> </a:t>
            </a:r>
            <a:r>
              <a:rPr lang="pt-BR" dirty="0" err="1"/>
              <a:t>when</a:t>
            </a:r>
            <a:r>
              <a:rPr lang="pt-BR" dirty="0"/>
              <a:t> </a:t>
            </a:r>
            <a:r>
              <a:rPr lang="pt-BR" dirty="0" err="1"/>
              <a:t>oil</a:t>
            </a:r>
            <a:r>
              <a:rPr lang="pt-BR" dirty="0"/>
              <a:t> </a:t>
            </a:r>
            <a:r>
              <a:rPr lang="pt-BR" dirty="0" err="1"/>
              <a:t>concentrations</a:t>
            </a:r>
            <a:endParaRPr lang="pt-BR" dirty="0"/>
          </a:p>
          <a:p>
            <a:r>
              <a:rPr lang="pt-BR" dirty="0" err="1"/>
              <a:t>were</a:t>
            </a:r>
            <a:r>
              <a:rPr lang="pt-BR" dirty="0"/>
              <a:t> &gt;50 </a:t>
            </a:r>
            <a:r>
              <a:rPr lang="pt-BR" dirty="0" err="1"/>
              <a:t>pg</a:t>
            </a:r>
            <a:r>
              <a:rPr lang="pt-BR" dirty="0"/>
              <a:t> g-] EOM (</a:t>
            </a:r>
            <a:r>
              <a:rPr lang="pt-BR" dirty="0" err="1"/>
              <a:t>extractable</a:t>
            </a:r>
            <a:r>
              <a:rPr lang="pt-BR" dirty="0"/>
              <a:t> </a:t>
            </a:r>
            <a:r>
              <a:rPr lang="pt-BR" dirty="0" err="1"/>
              <a:t>organic</a:t>
            </a:r>
            <a:r>
              <a:rPr lang="pt-BR" dirty="0"/>
              <a:t> </a:t>
            </a:r>
            <a:r>
              <a:rPr lang="pt-BR" dirty="0" err="1"/>
              <a:t>matter</a:t>
            </a:r>
            <a:r>
              <a:rPr lang="pt-BR" dirty="0"/>
              <a:t>)</a:t>
            </a:r>
          </a:p>
        </p:txBody>
      </p:sp>
    </p:spTree>
    <p:extLst>
      <p:ext uri="{BB962C8B-B14F-4D97-AF65-F5344CB8AC3E}">
        <p14:creationId xmlns:p14="http://schemas.microsoft.com/office/powerpoint/2010/main" val="27468141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6A4F4AB3-CBF8-4589-B7D2-2906C05964D6}"/>
              </a:ext>
            </a:extLst>
          </p:cNvPr>
          <p:cNvPicPr>
            <a:picLocks noChangeAspect="1"/>
          </p:cNvPicPr>
          <p:nvPr/>
        </p:nvPicPr>
        <p:blipFill rotWithShape="1">
          <a:blip r:embed="rId2"/>
          <a:srcRect l="18750" t="19380" r="22994" b="6202"/>
          <a:stretch/>
        </p:blipFill>
        <p:spPr>
          <a:xfrm>
            <a:off x="1" y="350875"/>
            <a:ext cx="8155172" cy="5860004"/>
          </a:xfrm>
          <a:prstGeom prst="rect">
            <a:avLst/>
          </a:prstGeom>
        </p:spPr>
      </p:pic>
      <p:sp>
        <p:nvSpPr>
          <p:cNvPr id="4" name="Retângulo 3">
            <a:extLst>
              <a:ext uri="{FF2B5EF4-FFF2-40B4-BE49-F238E27FC236}">
                <a16:creationId xmlns:a16="http://schemas.microsoft.com/office/drawing/2014/main" id="{CAB439AD-591A-4E72-897C-B1F7F9D1EFF7}"/>
              </a:ext>
            </a:extLst>
          </p:cNvPr>
          <p:cNvSpPr/>
          <p:nvPr/>
        </p:nvSpPr>
        <p:spPr>
          <a:xfrm>
            <a:off x="8048846" y="1156210"/>
            <a:ext cx="4143153" cy="3754874"/>
          </a:xfrm>
          <a:prstGeom prst="rect">
            <a:avLst/>
          </a:prstGeom>
        </p:spPr>
        <p:txBody>
          <a:bodyPr wrap="square">
            <a:spAutoFit/>
          </a:bodyPr>
          <a:lstStyle/>
          <a:p>
            <a:r>
              <a:rPr lang="pt-BR" sz="1400" i="1" dirty="0"/>
              <a:t>Fig. 5 - </a:t>
            </a:r>
            <a:r>
              <a:rPr lang="pt-BR" sz="1400" dirty="0"/>
              <a:t> Sample </a:t>
            </a:r>
            <a:r>
              <a:rPr lang="pt-BR" sz="1400" dirty="0" err="1"/>
              <a:t>plots</a:t>
            </a:r>
            <a:r>
              <a:rPr lang="pt-BR" sz="1400" dirty="0"/>
              <a:t> </a:t>
            </a:r>
            <a:r>
              <a:rPr lang="pt-BR" sz="1400" dirty="0" err="1"/>
              <a:t>of</a:t>
            </a:r>
            <a:r>
              <a:rPr lang="pt-BR" sz="1400" dirty="0"/>
              <a:t> </a:t>
            </a:r>
            <a:r>
              <a:rPr lang="pt-BR" sz="1400" dirty="0" err="1"/>
              <a:t>the</a:t>
            </a:r>
            <a:r>
              <a:rPr lang="pt-BR" sz="1400" dirty="0"/>
              <a:t> </a:t>
            </a:r>
            <a:r>
              <a:rPr lang="pt-BR" sz="1400" dirty="0" err="1"/>
              <a:t>relative</a:t>
            </a:r>
            <a:r>
              <a:rPr lang="pt-BR" sz="1400" dirty="0"/>
              <a:t> </a:t>
            </a:r>
            <a:r>
              <a:rPr lang="pt-BR" sz="1400" dirty="0" err="1"/>
              <a:t>composition</a:t>
            </a:r>
            <a:r>
              <a:rPr lang="pt-BR" sz="1400" dirty="0"/>
              <a:t> </a:t>
            </a:r>
            <a:r>
              <a:rPr lang="pt-BR" sz="1400" dirty="0" err="1"/>
              <a:t>of</a:t>
            </a:r>
            <a:r>
              <a:rPr lang="pt-BR" sz="1400" dirty="0"/>
              <a:t> individual </a:t>
            </a:r>
            <a:r>
              <a:rPr lang="pt-BR" sz="1400" dirty="0" err="1"/>
              <a:t>aromatic</a:t>
            </a:r>
            <a:r>
              <a:rPr lang="pt-BR" sz="1400" dirty="0"/>
              <a:t> </a:t>
            </a:r>
            <a:r>
              <a:rPr lang="pt-BR" sz="1400" dirty="0" err="1"/>
              <a:t>hydrocarbons</a:t>
            </a:r>
            <a:r>
              <a:rPr lang="pt-BR" sz="1400" dirty="0"/>
              <a:t> in </a:t>
            </a:r>
            <a:r>
              <a:rPr lang="pt-BR" sz="1400" dirty="0" err="1"/>
              <a:t>two</a:t>
            </a:r>
            <a:r>
              <a:rPr lang="pt-BR" sz="1400" dirty="0"/>
              <a:t> </a:t>
            </a:r>
            <a:r>
              <a:rPr lang="pt-BR" sz="1400" dirty="0" err="1"/>
              <a:t>of</a:t>
            </a:r>
            <a:r>
              <a:rPr lang="pt-BR" sz="1400" dirty="0"/>
              <a:t> </a:t>
            </a:r>
            <a:r>
              <a:rPr lang="pt-BR" sz="1400" dirty="0" err="1"/>
              <a:t>the</a:t>
            </a:r>
            <a:r>
              <a:rPr lang="pt-BR" sz="1400" dirty="0"/>
              <a:t> </a:t>
            </a:r>
            <a:r>
              <a:rPr lang="pt-BR" sz="1400" dirty="0" err="1"/>
              <a:t>most</a:t>
            </a:r>
            <a:r>
              <a:rPr lang="pt-BR" sz="1400" dirty="0"/>
              <a:t> </a:t>
            </a:r>
            <a:r>
              <a:rPr lang="pt-BR" sz="1400" dirty="0" err="1"/>
              <a:t>heavily</a:t>
            </a:r>
            <a:r>
              <a:rPr lang="pt-BR" sz="1400" dirty="0"/>
              <a:t> </a:t>
            </a:r>
            <a:r>
              <a:rPr lang="pt-BR" sz="1400" dirty="0" err="1"/>
              <a:t>oiled</a:t>
            </a:r>
            <a:r>
              <a:rPr lang="pt-BR" sz="1400" dirty="0"/>
              <a:t> CO </a:t>
            </a:r>
            <a:r>
              <a:rPr lang="pt-BR" sz="1400" dirty="0" err="1"/>
              <a:t>and</a:t>
            </a:r>
            <a:r>
              <a:rPr lang="pt-BR" sz="1400" dirty="0"/>
              <a:t> RO sites, in </a:t>
            </a:r>
            <a:r>
              <a:rPr lang="pt-BR" sz="1400" dirty="0" err="1"/>
              <a:t>ng</a:t>
            </a:r>
            <a:r>
              <a:rPr lang="pt-BR" sz="1400" dirty="0"/>
              <a:t> </a:t>
            </a:r>
            <a:r>
              <a:rPr lang="pt-BR" sz="1400" dirty="0" err="1"/>
              <a:t>normalized</a:t>
            </a:r>
            <a:r>
              <a:rPr lang="pt-BR" sz="1400" dirty="0"/>
              <a:t> </a:t>
            </a:r>
            <a:r>
              <a:rPr lang="pt-BR" sz="1400" dirty="0" err="1"/>
              <a:t>to</a:t>
            </a:r>
            <a:r>
              <a:rPr lang="pt-BR" sz="1400" dirty="0"/>
              <a:t> total mg </a:t>
            </a:r>
            <a:r>
              <a:rPr lang="pt-BR" sz="1400" dirty="0" err="1"/>
              <a:t>of</a:t>
            </a:r>
            <a:r>
              <a:rPr lang="pt-BR" sz="1400" dirty="0"/>
              <a:t> </a:t>
            </a:r>
            <a:r>
              <a:rPr lang="pt-BR" sz="1400" dirty="0" err="1"/>
              <a:t>oil</a:t>
            </a:r>
            <a:r>
              <a:rPr lang="pt-BR" sz="1400" dirty="0"/>
              <a:t> </a:t>
            </a:r>
            <a:r>
              <a:rPr lang="pt-BR" sz="1400" dirty="0" err="1"/>
              <a:t>estimated</a:t>
            </a:r>
            <a:r>
              <a:rPr lang="pt-BR" sz="1400" dirty="0"/>
              <a:t> </a:t>
            </a:r>
            <a:r>
              <a:rPr lang="pt-BR" sz="1400" dirty="0" err="1"/>
              <a:t>by</a:t>
            </a:r>
            <a:r>
              <a:rPr lang="pt-BR" sz="1400" dirty="0"/>
              <a:t> GC. </a:t>
            </a:r>
          </a:p>
          <a:p>
            <a:endParaRPr lang="pt-BR" sz="1400" dirty="0"/>
          </a:p>
          <a:p>
            <a:r>
              <a:rPr lang="pt-BR" sz="1400" dirty="0"/>
              <a:t>The </a:t>
            </a:r>
            <a:r>
              <a:rPr lang="pt-BR" sz="1400" dirty="0" err="1"/>
              <a:t>hydrocarbons</a:t>
            </a:r>
            <a:r>
              <a:rPr lang="pt-BR" sz="1400" dirty="0"/>
              <a:t> are </a:t>
            </a:r>
            <a:r>
              <a:rPr lang="pt-BR" sz="1400" dirty="0" err="1"/>
              <a:t>grouped</a:t>
            </a:r>
            <a:r>
              <a:rPr lang="pt-BR" sz="1400" dirty="0"/>
              <a:t> </a:t>
            </a:r>
            <a:r>
              <a:rPr lang="pt-BR" sz="1400" dirty="0" err="1"/>
              <a:t>to</a:t>
            </a:r>
            <a:r>
              <a:rPr lang="pt-BR" sz="1400" dirty="0"/>
              <a:t> </a:t>
            </a:r>
            <a:r>
              <a:rPr lang="pt-BR" sz="1400" dirty="0" err="1"/>
              <a:t>ring</a:t>
            </a:r>
            <a:r>
              <a:rPr lang="pt-BR" sz="1400" dirty="0"/>
              <a:t> </a:t>
            </a:r>
            <a:r>
              <a:rPr lang="pt-BR" sz="1400" dirty="0" err="1"/>
              <a:t>structure</a:t>
            </a:r>
            <a:r>
              <a:rPr lang="pt-BR" sz="1400" dirty="0"/>
              <a:t> for </a:t>
            </a:r>
            <a:r>
              <a:rPr lang="pt-BR" sz="1400" dirty="0" err="1"/>
              <a:t>Naphthalenes</a:t>
            </a:r>
            <a:r>
              <a:rPr lang="pt-BR" sz="1400" dirty="0"/>
              <a:t> (N), </a:t>
            </a:r>
            <a:r>
              <a:rPr lang="pt-BR" sz="1400" dirty="0" err="1"/>
              <a:t>Fluorenes</a:t>
            </a:r>
            <a:r>
              <a:rPr lang="pt-BR" sz="1400" dirty="0"/>
              <a:t> (F), </a:t>
            </a:r>
            <a:r>
              <a:rPr lang="pt-BR" sz="1400" dirty="0" err="1"/>
              <a:t>Dibenzothiophenes</a:t>
            </a:r>
            <a:r>
              <a:rPr lang="pt-BR" sz="1400" dirty="0"/>
              <a:t> (D), </a:t>
            </a:r>
            <a:r>
              <a:rPr lang="pt-BR" sz="1400" dirty="0" err="1"/>
              <a:t>Phenanthrenes</a:t>
            </a:r>
            <a:r>
              <a:rPr lang="pt-BR" sz="1400" dirty="0"/>
              <a:t>/</a:t>
            </a:r>
          </a:p>
          <a:p>
            <a:r>
              <a:rPr lang="pt-BR" sz="1400" dirty="0" err="1"/>
              <a:t>Anthracenes</a:t>
            </a:r>
            <a:r>
              <a:rPr lang="pt-BR" sz="1400" dirty="0"/>
              <a:t> (P), </a:t>
            </a:r>
            <a:r>
              <a:rPr lang="pt-BR" sz="1400" dirty="0" err="1"/>
              <a:t>Chrysenes</a:t>
            </a:r>
            <a:r>
              <a:rPr lang="pt-BR" sz="1400" dirty="0"/>
              <a:t>/</a:t>
            </a:r>
            <a:r>
              <a:rPr lang="pt-BR" sz="1400" dirty="0" err="1"/>
              <a:t>Benzanthracenes</a:t>
            </a:r>
            <a:r>
              <a:rPr lang="pt-BR" sz="1400" dirty="0"/>
              <a:t> (C). </a:t>
            </a:r>
            <a:r>
              <a:rPr lang="pt-BR" sz="1400" dirty="0" err="1"/>
              <a:t>Numbers</a:t>
            </a:r>
            <a:r>
              <a:rPr lang="pt-BR" sz="1400" dirty="0"/>
              <a:t> </a:t>
            </a:r>
            <a:r>
              <a:rPr lang="pt-BR" sz="1400" dirty="0" err="1"/>
              <a:t>following</a:t>
            </a:r>
            <a:r>
              <a:rPr lang="pt-BR" sz="1400" dirty="0"/>
              <a:t> </a:t>
            </a:r>
            <a:r>
              <a:rPr lang="pt-BR" sz="1400" dirty="0" err="1"/>
              <a:t>letters</a:t>
            </a:r>
            <a:r>
              <a:rPr lang="pt-BR" sz="1400" dirty="0"/>
              <a:t> are for </a:t>
            </a:r>
            <a:r>
              <a:rPr lang="pt-BR" sz="1400" dirty="0" err="1"/>
              <a:t>the</a:t>
            </a:r>
            <a:r>
              <a:rPr lang="pt-BR" sz="1400" dirty="0"/>
              <a:t> sum </a:t>
            </a:r>
            <a:r>
              <a:rPr lang="pt-BR" sz="1400" dirty="0" err="1"/>
              <a:t>of</a:t>
            </a:r>
            <a:r>
              <a:rPr lang="pt-BR" sz="1400" dirty="0"/>
              <a:t> </a:t>
            </a:r>
            <a:r>
              <a:rPr lang="pt-BR" sz="1400" dirty="0" err="1"/>
              <a:t>isomers</a:t>
            </a:r>
            <a:r>
              <a:rPr lang="pt-BR" sz="1400" dirty="0"/>
              <a:t> </a:t>
            </a:r>
            <a:r>
              <a:rPr lang="pt-BR" sz="1400" dirty="0" err="1"/>
              <a:t>with</a:t>
            </a:r>
            <a:r>
              <a:rPr lang="pt-BR" sz="1400" dirty="0"/>
              <a:t> C1-C4 </a:t>
            </a:r>
            <a:r>
              <a:rPr lang="pt-BR" sz="1400" dirty="0" err="1"/>
              <a:t>alkyl</a:t>
            </a:r>
            <a:r>
              <a:rPr lang="pt-BR" sz="1400" dirty="0"/>
              <a:t> </a:t>
            </a:r>
            <a:r>
              <a:rPr lang="pt-BR" sz="1400" dirty="0" err="1"/>
              <a:t>substitutions</a:t>
            </a:r>
            <a:r>
              <a:rPr lang="pt-BR" sz="1400" dirty="0"/>
              <a:t>.</a:t>
            </a:r>
          </a:p>
          <a:p>
            <a:endParaRPr lang="pt-BR" sz="1400" dirty="0"/>
          </a:p>
          <a:p>
            <a:r>
              <a:rPr lang="pt-BR" sz="1400" dirty="0"/>
              <a:t> </a:t>
            </a:r>
            <a:r>
              <a:rPr lang="pt-BR" sz="1400" dirty="0" err="1"/>
              <a:t>Sediments</a:t>
            </a:r>
            <a:r>
              <a:rPr lang="pt-BR" sz="1400" dirty="0"/>
              <a:t> </a:t>
            </a:r>
            <a:r>
              <a:rPr lang="pt-BR" sz="1400" dirty="0" err="1"/>
              <a:t>averaged</a:t>
            </a:r>
            <a:r>
              <a:rPr lang="pt-BR" sz="1400" dirty="0"/>
              <a:t> over </a:t>
            </a:r>
            <a:r>
              <a:rPr lang="pt-BR" sz="1400" dirty="0" err="1"/>
              <a:t>the</a:t>
            </a:r>
            <a:r>
              <a:rPr lang="pt-BR" sz="1400" dirty="0"/>
              <a:t> 0-2 </a:t>
            </a:r>
            <a:r>
              <a:rPr lang="pt-BR" sz="1400" dirty="0" err="1"/>
              <a:t>and</a:t>
            </a:r>
            <a:r>
              <a:rPr lang="pt-BR" sz="1400" dirty="0"/>
              <a:t> 8-10 cm </a:t>
            </a:r>
            <a:r>
              <a:rPr lang="pt-BR" sz="1400" dirty="0" err="1"/>
              <a:t>layers</a:t>
            </a:r>
            <a:r>
              <a:rPr lang="pt-BR" sz="1400" dirty="0"/>
              <a:t> (data for 1989 </a:t>
            </a:r>
            <a:r>
              <a:rPr lang="pt-BR" sz="1400" dirty="0" err="1"/>
              <a:t>and</a:t>
            </a:r>
            <a:r>
              <a:rPr lang="pt-BR" sz="1400" dirty="0"/>
              <a:t> 1990 </a:t>
            </a:r>
            <a:r>
              <a:rPr lang="pt-BR" sz="1400" dirty="0" err="1"/>
              <a:t>combined</a:t>
            </a:r>
            <a:r>
              <a:rPr lang="pt-BR" sz="1400" dirty="0"/>
              <a:t>) </a:t>
            </a:r>
            <a:r>
              <a:rPr lang="pt-BR" sz="1400" dirty="0" err="1"/>
              <a:t>compared</a:t>
            </a:r>
            <a:r>
              <a:rPr lang="pt-BR" sz="1400" dirty="0"/>
              <a:t> </a:t>
            </a:r>
            <a:r>
              <a:rPr lang="pt-BR" sz="1400" dirty="0" err="1"/>
              <a:t>with</a:t>
            </a:r>
            <a:r>
              <a:rPr lang="pt-BR" sz="1400" dirty="0"/>
              <a:t> </a:t>
            </a:r>
            <a:r>
              <a:rPr lang="pt-BR" sz="1400" dirty="0" err="1"/>
              <a:t>average</a:t>
            </a:r>
            <a:r>
              <a:rPr lang="pt-BR" sz="1400" dirty="0"/>
              <a:t> </a:t>
            </a:r>
            <a:r>
              <a:rPr lang="pt-BR" sz="1400" dirty="0" err="1"/>
              <a:t>concentration</a:t>
            </a:r>
            <a:r>
              <a:rPr lang="pt-BR" sz="1400" dirty="0"/>
              <a:t> in bivalve </a:t>
            </a:r>
            <a:r>
              <a:rPr lang="pt-BR" sz="1400" dirty="0" err="1"/>
              <a:t>tissues</a:t>
            </a:r>
            <a:r>
              <a:rPr lang="pt-BR" sz="1400" dirty="0"/>
              <a:t> over </a:t>
            </a:r>
            <a:r>
              <a:rPr lang="pt-BR" sz="1400" dirty="0" err="1"/>
              <a:t>the</a:t>
            </a:r>
            <a:r>
              <a:rPr lang="pt-BR" sz="1400" dirty="0"/>
              <a:t> time </a:t>
            </a:r>
            <a:r>
              <a:rPr lang="pt-BR" sz="1400" dirty="0" err="1"/>
              <a:t>period</a:t>
            </a:r>
            <a:endParaRPr lang="pt-BR" sz="1400" dirty="0"/>
          </a:p>
          <a:p>
            <a:r>
              <a:rPr lang="pt-BR" sz="1400" dirty="0"/>
              <a:t>12/88 </a:t>
            </a:r>
            <a:r>
              <a:rPr lang="pt-BR" sz="1400" dirty="0" err="1"/>
              <a:t>to</a:t>
            </a:r>
            <a:r>
              <a:rPr lang="pt-BR" sz="1400" dirty="0"/>
              <a:t> 3/90.</a:t>
            </a:r>
          </a:p>
        </p:txBody>
      </p:sp>
    </p:spTree>
    <p:extLst>
      <p:ext uri="{BB962C8B-B14F-4D97-AF65-F5344CB8AC3E}">
        <p14:creationId xmlns:p14="http://schemas.microsoft.com/office/powerpoint/2010/main" val="2325509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ângulo 16"/>
          <p:cNvSpPr/>
          <p:nvPr/>
        </p:nvSpPr>
        <p:spPr>
          <a:xfrm>
            <a:off x="3856638" y="1784575"/>
            <a:ext cx="7928961" cy="4524315"/>
          </a:xfrm>
          <a:prstGeom prst="rect">
            <a:avLst/>
          </a:prstGeom>
        </p:spPr>
        <p:txBody>
          <a:bodyPr wrap="square">
            <a:spAutoFit/>
          </a:bodyPr>
          <a:lstStyle/>
          <a:p>
            <a:r>
              <a:rPr lang="pt-BR" sz="2400" i="1" dirty="0"/>
              <a:t>[H</a:t>
            </a:r>
            <a:r>
              <a:rPr lang="pt-BR" sz="2400" i="1" baseline="-25000" dirty="0"/>
              <a:t>2</a:t>
            </a:r>
            <a:r>
              <a:rPr lang="pt-BR" sz="2400" i="1" dirty="0"/>
              <a:t>0] -- F=C-P+2 &lt;=&gt; F=1-2+2=1</a:t>
            </a:r>
          </a:p>
          <a:p>
            <a:r>
              <a:rPr lang="pt-BR" sz="2400" i="1" dirty="0"/>
              <a:t> </a:t>
            </a:r>
          </a:p>
          <a:p>
            <a:r>
              <a:rPr lang="pt-BR" sz="2400" i="1" dirty="0"/>
              <a:t>1 grau de liberdade. </a:t>
            </a:r>
          </a:p>
          <a:p>
            <a:endParaRPr lang="pt-BR" sz="2400" i="1" dirty="0"/>
          </a:p>
          <a:p>
            <a:r>
              <a:rPr lang="pt-BR" sz="2400" i="1" dirty="0"/>
              <a:t>Apenas podemos </a:t>
            </a:r>
            <a:r>
              <a:rPr lang="pt-BR" sz="2400" b="1" i="1" dirty="0"/>
              <a:t>variar uma propriedade intensiva do </a:t>
            </a:r>
            <a:r>
              <a:rPr lang="pt-BR" sz="2400" i="1" dirty="0"/>
              <a:t>nosso sistema para definir uma posição de equilíbrio </a:t>
            </a:r>
          </a:p>
          <a:p>
            <a:endParaRPr lang="pt-BR" sz="2400" i="1" dirty="0"/>
          </a:p>
          <a:p>
            <a:r>
              <a:rPr lang="pt-BR" sz="2400" i="1" dirty="0"/>
              <a:t>Para a pressão igual a 1 </a:t>
            </a:r>
            <a:r>
              <a:rPr lang="pt-BR" sz="2400" i="1" dirty="0" err="1"/>
              <a:t>atm</a:t>
            </a:r>
            <a:r>
              <a:rPr lang="pt-BR" sz="2400" i="1" dirty="0"/>
              <a:t> sabemos que para a água se deslocar para a fase gasosa teremos de definir estabelecer como 100ºC</a:t>
            </a:r>
          </a:p>
          <a:p>
            <a:endParaRPr lang="pt-BR" sz="2400" i="1" dirty="0"/>
          </a:p>
          <a:p>
            <a:endParaRPr lang="pt-BR" sz="2400" i="1" dirty="0"/>
          </a:p>
        </p:txBody>
      </p:sp>
      <p:grpSp>
        <p:nvGrpSpPr>
          <p:cNvPr id="2" name="Agrupar 1">
            <a:extLst>
              <a:ext uri="{FF2B5EF4-FFF2-40B4-BE49-F238E27FC236}">
                <a16:creationId xmlns:a16="http://schemas.microsoft.com/office/drawing/2014/main" id="{5AA508E8-8645-4147-91F6-EF09F390F2C0}"/>
              </a:ext>
            </a:extLst>
          </p:cNvPr>
          <p:cNvGrpSpPr/>
          <p:nvPr/>
        </p:nvGrpSpPr>
        <p:grpSpPr>
          <a:xfrm>
            <a:off x="1766256" y="1968556"/>
            <a:ext cx="1448657" cy="2589363"/>
            <a:chOff x="242255" y="1968555"/>
            <a:chExt cx="1448657" cy="2589363"/>
          </a:xfrm>
        </p:grpSpPr>
        <p:sp>
          <p:nvSpPr>
            <p:cNvPr id="3" name="Retângulo 2"/>
            <p:cNvSpPr/>
            <p:nvPr/>
          </p:nvSpPr>
          <p:spPr>
            <a:xfrm>
              <a:off x="242255" y="2356870"/>
              <a:ext cx="1448657" cy="1564241"/>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b="1">
                <a:solidFill>
                  <a:schemeClr val="tx1"/>
                </a:solidFill>
              </a:endParaRPr>
            </a:p>
          </p:txBody>
        </p:sp>
        <p:cxnSp>
          <p:nvCxnSpPr>
            <p:cNvPr id="5" name="Conector reto 4"/>
            <p:cNvCxnSpPr>
              <a:stCxn id="3" idx="1"/>
              <a:endCxn id="3" idx="3"/>
            </p:cNvCxnSpPr>
            <p:nvPr/>
          </p:nvCxnSpPr>
          <p:spPr>
            <a:xfrm>
              <a:off x="242255" y="3138991"/>
              <a:ext cx="14486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675058" y="3395600"/>
              <a:ext cx="735242" cy="300082"/>
            </a:xfrm>
            <a:prstGeom prst="rect">
              <a:avLst/>
            </a:prstGeom>
            <a:noFill/>
          </p:spPr>
          <p:txBody>
            <a:bodyPr wrap="square" rtlCol="0">
              <a:spAutoFit/>
            </a:bodyPr>
            <a:lstStyle/>
            <a:p>
              <a:r>
                <a:rPr lang="pt-BR" sz="1350" b="1" dirty="0">
                  <a:solidFill>
                    <a:schemeClr val="bg1"/>
                  </a:solidFill>
                </a:rPr>
                <a:t>Líquido</a:t>
              </a:r>
            </a:p>
          </p:txBody>
        </p:sp>
        <p:sp>
          <p:nvSpPr>
            <p:cNvPr id="16" name="CaixaDeTexto 15"/>
            <p:cNvSpPr txBox="1"/>
            <p:nvPr/>
          </p:nvSpPr>
          <p:spPr>
            <a:xfrm>
              <a:off x="816964" y="2596787"/>
              <a:ext cx="585626" cy="300082"/>
            </a:xfrm>
            <a:prstGeom prst="rect">
              <a:avLst/>
            </a:prstGeom>
            <a:noFill/>
          </p:spPr>
          <p:txBody>
            <a:bodyPr wrap="square" rtlCol="0">
              <a:spAutoFit/>
            </a:bodyPr>
            <a:lstStyle/>
            <a:p>
              <a:r>
                <a:rPr lang="pt-BR" sz="1350" b="1" dirty="0">
                  <a:solidFill>
                    <a:schemeClr val="bg1"/>
                  </a:solidFill>
                </a:rPr>
                <a:t>Gás</a:t>
              </a:r>
            </a:p>
          </p:txBody>
        </p:sp>
        <p:sp>
          <p:nvSpPr>
            <p:cNvPr id="18" name="Retângulo 17"/>
            <p:cNvSpPr/>
            <p:nvPr/>
          </p:nvSpPr>
          <p:spPr>
            <a:xfrm>
              <a:off x="644880" y="1968555"/>
              <a:ext cx="853285" cy="646331"/>
            </a:xfrm>
            <a:prstGeom prst="rect">
              <a:avLst/>
            </a:prstGeom>
          </p:spPr>
          <p:txBody>
            <a:bodyPr wrap="square">
              <a:spAutoFit/>
            </a:bodyPr>
            <a:lstStyle/>
            <a:p>
              <a:r>
                <a:rPr lang="pt-BR" b="1" i="1" dirty="0"/>
                <a:t>vapor</a:t>
              </a:r>
            </a:p>
            <a:p>
              <a:endParaRPr lang="pt-BR" b="1" i="1" dirty="0"/>
            </a:p>
          </p:txBody>
        </p:sp>
        <p:sp>
          <p:nvSpPr>
            <p:cNvPr id="19" name="Retângulo 18"/>
            <p:cNvSpPr/>
            <p:nvPr/>
          </p:nvSpPr>
          <p:spPr>
            <a:xfrm>
              <a:off x="644880" y="3911587"/>
              <a:ext cx="942182" cy="646331"/>
            </a:xfrm>
            <a:prstGeom prst="rect">
              <a:avLst/>
            </a:prstGeom>
          </p:spPr>
          <p:txBody>
            <a:bodyPr wrap="square">
              <a:spAutoFit/>
            </a:bodyPr>
            <a:lstStyle/>
            <a:p>
              <a:r>
                <a:rPr lang="pt-BR" b="1" i="1" dirty="0"/>
                <a:t>líquido</a:t>
              </a:r>
            </a:p>
            <a:p>
              <a:endParaRPr lang="pt-BR" b="1" i="1" dirty="0"/>
            </a:p>
          </p:txBody>
        </p:sp>
      </p:grpSp>
      <p:sp>
        <p:nvSpPr>
          <p:cNvPr id="20" name="Retângulo 19"/>
          <p:cNvSpPr/>
          <p:nvPr/>
        </p:nvSpPr>
        <p:spPr>
          <a:xfrm>
            <a:off x="615203" y="505175"/>
            <a:ext cx="6691421" cy="553998"/>
          </a:xfrm>
          <a:prstGeom prst="rect">
            <a:avLst/>
          </a:prstGeom>
        </p:spPr>
        <p:txBody>
          <a:bodyPr wrap="square">
            <a:spAutoFit/>
          </a:bodyPr>
          <a:lstStyle/>
          <a:p>
            <a:r>
              <a:rPr lang="pt-BR" sz="3000" b="1" i="1" u="sng" dirty="0">
                <a:solidFill>
                  <a:schemeClr val="accent1">
                    <a:lumMod val="50000"/>
                  </a:schemeClr>
                </a:solidFill>
              </a:rPr>
              <a:t>Regra de fase – Regra de Gibbs </a:t>
            </a:r>
          </a:p>
        </p:txBody>
      </p:sp>
    </p:spTree>
    <p:extLst>
      <p:ext uri="{BB962C8B-B14F-4D97-AF65-F5344CB8AC3E}">
        <p14:creationId xmlns:p14="http://schemas.microsoft.com/office/powerpoint/2010/main" val="317782284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A8F96C19-95C6-4C9B-91A4-CD34458ECC68}"/>
              </a:ext>
            </a:extLst>
          </p:cNvPr>
          <p:cNvPicPr>
            <a:picLocks noChangeAspect="1"/>
          </p:cNvPicPr>
          <p:nvPr/>
        </p:nvPicPr>
        <p:blipFill rotWithShape="1">
          <a:blip r:embed="rId2"/>
          <a:srcRect l="15785" t="17519" r="52645" b="7131"/>
          <a:stretch/>
        </p:blipFill>
        <p:spPr>
          <a:xfrm>
            <a:off x="350873" y="393404"/>
            <a:ext cx="4742121" cy="6366495"/>
          </a:xfrm>
          <a:prstGeom prst="rect">
            <a:avLst/>
          </a:prstGeom>
        </p:spPr>
      </p:pic>
      <p:sp>
        <p:nvSpPr>
          <p:cNvPr id="3" name="Retângulo 2">
            <a:extLst>
              <a:ext uri="{FF2B5EF4-FFF2-40B4-BE49-F238E27FC236}">
                <a16:creationId xmlns:a16="http://schemas.microsoft.com/office/drawing/2014/main" id="{9BE62FED-8FF2-4DF1-83C6-AC900F02E6AE}"/>
              </a:ext>
            </a:extLst>
          </p:cNvPr>
          <p:cNvSpPr/>
          <p:nvPr/>
        </p:nvSpPr>
        <p:spPr>
          <a:xfrm>
            <a:off x="5472223" y="1679415"/>
            <a:ext cx="6096000" cy="1477328"/>
          </a:xfrm>
          <a:prstGeom prst="rect">
            <a:avLst/>
          </a:prstGeom>
        </p:spPr>
        <p:txBody>
          <a:bodyPr>
            <a:spAutoFit/>
          </a:bodyPr>
          <a:lstStyle/>
          <a:p>
            <a:r>
              <a:rPr lang="en-US" dirty="0"/>
              <a:t>Fig. 6 Mean percent cover of major sessile animals by habitat. Among site Means one standard error. Open symbols=unoiled sites, filled symbols=oiled sites. Quarterly monitoring began in</a:t>
            </a:r>
          </a:p>
          <a:p>
            <a:r>
              <a:rPr lang="en-US" dirty="0"/>
              <a:t>August 1986, 3 months after the spill. Lines are broken where</a:t>
            </a:r>
          </a:p>
          <a:p>
            <a:r>
              <a:rPr lang="en-US" dirty="0"/>
              <a:t>site locations were changed 1 year after monitoring began. </a:t>
            </a:r>
            <a:endParaRPr lang="pt-BR" dirty="0"/>
          </a:p>
        </p:txBody>
      </p:sp>
    </p:spTree>
    <p:extLst>
      <p:ext uri="{BB962C8B-B14F-4D97-AF65-F5344CB8AC3E}">
        <p14:creationId xmlns:p14="http://schemas.microsoft.com/office/powerpoint/2010/main" val="63387976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9BA0F477-A2BA-4F24-B5C6-6643208832D3}"/>
              </a:ext>
            </a:extLst>
          </p:cNvPr>
          <p:cNvPicPr>
            <a:picLocks noChangeAspect="1"/>
          </p:cNvPicPr>
          <p:nvPr/>
        </p:nvPicPr>
        <p:blipFill rotWithShape="1">
          <a:blip r:embed="rId2"/>
          <a:srcRect l="16583" t="27704" r="17250" b="12148"/>
          <a:stretch/>
        </p:blipFill>
        <p:spPr>
          <a:xfrm>
            <a:off x="260418" y="182613"/>
            <a:ext cx="8067040" cy="4124960"/>
          </a:xfrm>
          <a:prstGeom prst="rect">
            <a:avLst/>
          </a:prstGeom>
        </p:spPr>
      </p:pic>
    </p:spTree>
    <p:extLst>
      <p:ext uri="{BB962C8B-B14F-4D97-AF65-F5344CB8AC3E}">
        <p14:creationId xmlns:p14="http://schemas.microsoft.com/office/powerpoint/2010/main" val="418557710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836C85-7945-4E8E-BB66-7BAECD7A9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82" y="-50158"/>
            <a:ext cx="4997862" cy="6544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60434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FEE8812-7128-4708-BA49-E422E943B616}"/>
              </a:ext>
            </a:extLst>
          </p:cNvPr>
          <p:cNvPicPr>
            <a:picLocks noChangeAspect="1"/>
          </p:cNvPicPr>
          <p:nvPr/>
        </p:nvPicPr>
        <p:blipFill rotWithShape="1">
          <a:blip r:embed="rId2"/>
          <a:srcRect l="37753" t="19925" r="42191" b="19102"/>
          <a:stretch/>
        </p:blipFill>
        <p:spPr>
          <a:xfrm rot="5400000">
            <a:off x="1541198" y="-1345309"/>
            <a:ext cx="3631917" cy="6210883"/>
          </a:xfrm>
          <a:prstGeom prst="rect">
            <a:avLst/>
          </a:prstGeom>
        </p:spPr>
      </p:pic>
      <p:pic>
        <p:nvPicPr>
          <p:cNvPr id="3" name="Imagem 2">
            <a:extLst>
              <a:ext uri="{FF2B5EF4-FFF2-40B4-BE49-F238E27FC236}">
                <a16:creationId xmlns:a16="http://schemas.microsoft.com/office/drawing/2014/main" id="{1F79D936-82B1-41A5-A8ED-2078B04B1958}"/>
              </a:ext>
            </a:extLst>
          </p:cNvPr>
          <p:cNvPicPr>
            <a:picLocks noChangeAspect="1"/>
          </p:cNvPicPr>
          <p:nvPr/>
        </p:nvPicPr>
        <p:blipFill rotWithShape="1">
          <a:blip r:embed="rId3"/>
          <a:srcRect l="14241" t="27415" r="17416" b="8314"/>
          <a:stretch/>
        </p:blipFill>
        <p:spPr>
          <a:xfrm>
            <a:off x="251715" y="3429000"/>
            <a:ext cx="6431622" cy="3402178"/>
          </a:xfrm>
          <a:prstGeom prst="rect">
            <a:avLst/>
          </a:prstGeom>
        </p:spPr>
      </p:pic>
    </p:spTree>
    <p:extLst>
      <p:ext uri="{BB962C8B-B14F-4D97-AF65-F5344CB8AC3E}">
        <p14:creationId xmlns:p14="http://schemas.microsoft.com/office/powerpoint/2010/main" val="394588943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34963A6-BE0C-4918-AB44-A590D39AC2D9}"/>
              </a:ext>
            </a:extLst>
          </p:cNvPr>
          <p:cNvSpPr/>
          <p:nvPr/>
        </p:nvSpPr>
        <p:spPr>
          <a:xfrm>
            <a:off x="373780" y="-256751"/>
            <a:ext cx="7547811" cy="6448175"/>
          </a:xfrm>
          <a:prstGeom prst="rect">
            <a:avLst/>
          </a:prstGeom>
        </p:spPr>
        <p:txBody>
          <a:bodyPr wrap="square">
            <a:spAutoFit/>
          </a:bodyPr>
          <a:lstStyle/>
          <a:p>
            <a:pPr indent="228600" algn="just">
              <a:lnSpc>
                <a:spcPct val="107000"/>
              </a:lnSpc>
              <a:spcAft>
                <a:spcPts val="800"/>
              </a:spcAft>
            </a:pPr>
            <a:endParaRPr lang="pt-BR" sz="16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07000"/>
              </a:lnSpc>
              <a:spcAft>
                <a:spcPts val="800"/>
              </a:spcAft>
            </a:pPr>
            <a:r>
              <a:rPr lang="pt-BR" sz="1600" dirty="0">
                <a:latin typeface="Calibri" panose="020F0502020204030204" pitchFamily="34" charset="0"/>
                <a:ea typeface="Calibri" panose="020F0502020204030204" pitchFamily="34" charset="0"/>
                <a:cs typeface="Calibri" panose="020F0502020204030204" pitchFamily="34" charset="0"/>
              </a:rPr>
              <a:t>Uma baia do nordeste brasileiro foi afetada por um derramamento de </a:t>
            </a:r>
            <a:r>
              <a:rPr lang="pt-BR" sz="1600" dirty="0" err="1">
                <a:latin typeface="Calibri" panose="020F0502020204030204" pitchFamily="34" charset="0"/>
                <a:ea typeface="Calibri" panose="020F0502020204030204" pitchFamily="34" charset="0"/>
                <a:cs typeface="Calibri" panose="020F0502020204030204" pitchFamily="34" charset="0"/>
              </a:rPr>
              <a:t>crude</a:t>
            </a:r>
            <a:r>
              <a:rPr lang="pt-BR" sz="1600" dirty="0">
                <a:latin typeface="Calibri" panose="020F0502020204030204" pitchFamily="34" charset="0"/>
                <a:ea typeface="Calibri" panose="020F0502020204030204" pitchFamily="34" charset="0"/>
                <a:cs typeface="Calibri" panose="020F0502020204030204" pitchFamily="34" charset="0"/>
              </a:rPr>
              <a:t> pesado. A região afetada é constituía por estuário argiloso. A composição geral do </a:t>
            </a:r>
            <a:r>
              <a:rPr lang="pt-BR" sz="1600" dirty="0" err="1">
                <a:latin typeface="Calibri" panose="020F0502020204030204" pitchFamily="34" charset="0"/>
                <a:ea typeface="Calibri" panose="020F0502020204030204" pitchFamily="34" charset="0"/>
                <a:cs typeface="Calibri" panose="020F0502020204030204" pitchFamily="34" charset="0"/>
              </a:rPr>
              <a:t>crude</a:t>
            </a:r>
            <a:r>
              <a:rPr lang="pt-BR" sz="1600" dirty="0">
                <a:latin typeface="Calibri" panose="020F0502020204030204" pitchFamily="34" charset="0"/>
                <a:ea typeface="Calibri" panose="020F0502020204030204" pitchFamily="34" charset="0"/>
                <a:cs typeface="Calibri" panose="020F0502020204030204" pitchFamily="34" charset="0"/>
              </a:rPr>
              <a:t> está descrita na tabela.  A isotérmica de adsorção é referente a um </a:t>
            </a:r>
            <a:r>
              <a:rPr lang="pt-BR" sz="1600" dirty="0" err="1">
                <a:latin typeface="Calibri" panose="020F0502020204030204" pitchFamily="34" charset="0"/>
                <a:ea typeface="Calibri" panose="020F0502020204030204" pitchFamily="34" charset="0"/>
                <a:cs typeface="Calibri" panose="020F0502020204030204" pitchFamily="34" charset="0"/>
              </a:rPr>
              <a:t>ccrude</a:t>
            </a:r>
            <a:r>
              <a:rPr lang="pt-BR" sz="1600" dirty="0">
                <a:latin typeface="Calibri" panose="020F0502020204030204" pitchFamily="34" charset="0"/>
                <a:ea typeface="Calibri" panose="020F0502020204030204" pitchFamily="34" charset="0"/>
                <a:cs typeface="Calibri" panose="020F0502020204030204" pitchFamily="34" charset="0"/>
              </a:rPr>
              <a:t> emulsionado em relação à sua adsorção </a:t>
            </a:r>
            <a:r>
              <a:rPr lang="pt-BR" sz="1600" dirty="0" err="1">
                <a:latin typeface="Calibri" panose="020F0502020204030204" pitchFamily="34" charset="0"/>
                <a:ea typeface="Calibri" panose="020F0502020204030204" pitchFamily="34" charset="0"/>
                <a:cs typeface="Calibri" panose="020F0502020204030204" pitchFamily="34" charset="0"/>
              </a:rPr>
              <a:t>betonite</a:t>
            </a:r>
            <a:r>
              <a:rPr lang="pt-BR" sz="1600" dirty="0">
                <a:latin typeface="Calibri" panose="020F0502020204030204" pitchFamily="34" charset="0"/>
                <a:ea typeface="Calibri" panose="020F0502020204030204" pitchFamily="34" charset="0"/>
                <a:cs typeface="Calibri" panose="020F0502020204030204" pitchFamily="34" charset="0"/>
              </a:rPr>
              <a:t>. Entenda que </a:t>
            </a:r>
            <a:r>
              <a:rPr lang="pt-BR" sz="1600" dirty="0" err="1">
                <a:latin typeface="Calibri" panose="020F0502020204030204" pitchFamily="34" charset="0"/>
                <a:ea typeface="Calibri" panose="020F0502020204030204" pitchFamily="34" charset="0"/>
                <a:cs typeface="Calibri" panose="020F0502020204030204" pitchFamily="34" charset="0"/>
              </a:rPr>
              <a:t>betonite</a:t>
            </a:r>
            <a:r>
              <a:rPr lang="pt-BR" sz="1600" dirty="0">
                <a:latin typeface="Calibri" panose="020F0502020204030204" pitchFamily="34" charset="0"/>
                <a:ea typeface="Calibri" panose="020F0502020204030204" pitchFamily="34" charset="0"/>
                <a:cs typeface="Calibri" panose="020F0502020204030204" pitchFamily="34" charset="0"/>
              </a:rPr>
              <a:t> </a:t>
            </a:r>
            <a:r>
              <a:rPr lang="pt-BR" sz="1600" dirty="0">
                <a:solidFill>
                  <a:srgbClr val="222222"/>
                </a:solidFill>
                <a:latin typeface="Calibri" panose="020F0502020204030204" pitchFamily="34" charset="0"/>
                <a:ea typeface="Calibri" panose="020F0502020204030204" pitchFamily="34" charset="0"/>
                <a:cs typeface="Calibri" panose="020F0502020204030204" pitchFamily="34" charset="0"/>
              </a:rPr>
              <a:t>é a designação dada uma mistura de </a:t>
            </a:r>
            <a:r>
              <a:rPr lang="pt-BR"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argilas</a:t>
            </a:r>
            <a:r>
              <a:rPr lang="pt-BR" sz="1600" dirty="0">
                <a:solidFill>
                  <a:srgbClr val="222222"/>
                </a:solidFill>
                <a:latin typeface="Calibri" panose="020F0502020204030204" pitchFamily="34" charset="0"/>
                <a:ea typeface="Calibri" panose="020F0502020204030204" pitchFamily="34" charset="0"/>
                <a:cs typeface="Times New Roman" panose="02020603050405020304" pitchFamily="18" charset="0"/>
              </a:rPr>
              <a:t> geralmente impura, de grãos muito finos, onde argila uma designação dada aos </a:t>
            </a:r>
            <a:r>
              <a:rPr lang="pt-BR"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minerais</a:t>
            </a:r>
            <a:r>
              <a:rPr lang="pt-BR" sz="1600" dirty="0">
                <a:solidFill>
                  <a:srgbClr val="222222"/>
                </a:solidFill>
                <a:latin typeface="Calibri" panose="020F0502020204030204" pitchFamily="34" charset="0"/>
                <a:ea typeface="Calibri" panose="020F0502020204030204" pitchFamily="34" charset="0"/>
                <a:cs typeface="Times New Roman" panose="02020603050405020304" pitchFamily="18" charset="0"/>
              </a:rPr>
              <a:t> que apresentam tamanho inferior a 2 µm em uma </a:t>
            </a:r>
            <a:r>
              <a:rPr lang="pt-BR"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rocha</a:t>
            </a:r>
            <a:r>
              <a:rPr lang="pt-BR" sz="1600" dirty="0">
                <a:solidFill>
                  <a:srgbClr val="222222"/>
                </a:solidFill>
                <a:latin typeface="Calibri" panose="020F0502020204030204" pitchFamily="34" charset="0"/>
                <a:ea typeface="Calibri" panose="020F0502020204030204" pitchFamily="34" charset="0"/>
                <a:cs typeface="Times New Roman" panose="02020603050405020304" pitchFamily="18" charset="0"/>
              </a:rPr>
              <a:t>. A solubilidade média destes </a:t>
            </a:r>
            <a:r>
              <a:rPr lang="pt-BR" sz="1600"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crudes</a:t>
            </a:r>
            <a:r>
              <a:rPr lang="pt-BR" sz="1600" dirty="0">
                <a:solidFill>
                  <a:srgbClr val="222222"/>
                </a:solidFill>
                <a:latin typeface="Calibri" panose="020F0502020204030204" pitchFamily="34" charset="0"/>
                <a:ea typeface="Calibri" panose="020F0502020204030204" pitchFamily="34" charset="0"/>
                <a:cs typeface="Times New Roman" panose="02020603050405020304" pitchFamily="18" charset="0"/>
              </a:rPr>
              <a:t> em água do mar é aproximadamente de 30 mg/</a:t>
            </a:r>
            <a:r>
              <a:rPr lang="pt-BR" sz="1600"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mL</a:t>
            </a:r>
            <a:r>
              <a:rPr lang="pt-BR" sz="1600" dirty="0">
                <a:solidFill>
                  <a:srgbClr val="222222"/>
                </a:solidFill>
                <a:latin typeface="Calibri" panose="020F0502020204030204" pitchFamily="34" charset="0"/>
                <a:ea typeface="Calibri" panose="020F0502020204030204" pitchFamily="34" charset="0"/>
                <a:cs typeface="Times New Roman" panose="02020603050405020304" pitchFamily="18" charset="0"/>
              </a:rPr>
              <a:t> (25°C) assumindo uma relação volumétrica 3200 vezes entre água e </a:t>
            </a:r>
            <a:r>
              <a:rPr lang="pt-BR" sz="1600"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crude</a:t>
            </a:r>
            <a:r>
              <a:rPr lang="pt-BR" sz="1600" dirty="0">
                <a:solidFill>
                  <a:srgbClr val="222222"/>
                </a:solidFill>
                <a:latin typeface="Calibri" panose="020F0502020204030204" pitchFamily="34" charset="0"/>
                <a:ea typeface="Calibri" panose="020F0502020204030204" pitchFamily="34" charset="0"/>
                <a:cs typeface="Times New Roman" panose="02020603050405020304" pitchFamily="18" charset="0"/>
              </a:rPr>
              <a:t>. A temperatura média da água nesta região é de 25°C</a:t>
            </a:r>
            <a:endParaRPr lang="pt-B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600" dirty="0">
                <a:solidFill>
                  <a:srgbClr val="222222"/>
                </a:solidFill>
                <a:latin typeface="Calibri" panose="020F0502020204030204" pitchFamily="34" charset="0"/>
                <a:ea typeface="Calibri" panose="020F0502020204030204" pitchFamily="34" charset="0"/>
                <a:cs typeface="Calibri" panose="020F0502020204030204" pitchFamily="34" charset="0"/>
              </a:rPr>
              <a:t> </a:t>
            </a:r>
            <a:endParaRPr lang="pt-BR"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lphaLcParenR"/>
            </a:pPr>
            <a:r>
              <a:rPr lang="pt-BR" sz="1600" dirty="0">
                <a:solidFill>
                  <a:srgbClr val="222222"/>
                </a:solidFill>
                <a:latin typeface="Calibri" panose="020F0502020204030204" pitchFamily="34" charset="0"/>
                <a:ea typeface="Calibri" panose="020F0502020204030204" pitchFamily="34" charset="0"/>
                <a:cs typeface="Calibri" panose="020F0502020204030204" pitchFamily="34" charset="0"/>
              </a:rPr>
              <a:t>Estime a porcentagem teórica máxima de </a:t>
            </a:r>
            <a:r>
              <a:rPr lang="pt-BR" sz="1600" dirty="0" err="1">
                <a:solidFill>
                  <a:srgbClr val="222222"/>
                </a:solidFill>
                <a:latin typeface="Calibri" panose="020F0502020204030204" pitchFamily="34" charset="0"/>
                <a:ea typeface="Calibri" panose="020F0502020204030204" pitchFamily="34" charset="0"/>
                <a:cs typeface="Calibri" panose="020F0502020204030204" pitchFamily="34" charset="0"/>
              </a:rPr>
              <a:t>crude</a:t>
            </a:r>
            <a:r>
              <a:rPr lang="pt-BR" sz="1600" dirty="0">
                <a:solidFill>
                  <a:srgbClr val="222222"/>
                </a:solidFill>
                <a:latin typeface="Calibri" panose="020F0502020204030204" pitchFamily="34" charset="0"/>
                <a:ea typeface="Calibri" panose="020F0502020204030204" pitchFamily="34" charset="0"/>
                <a:cs typeface="Calibri" panose="020F0502020204030204" pitchFamily="34" charset="0"/>
              </a:rPr>
              <a:t> que poderá ficar adsorvido nos sedimentos. Note que apenas estaremos a considerar que a adsorção nos sedimentos ocorre apenas entre o petróleo </a:t>
            </a:r>
            <a:r>
              <a:rPr lang="pt-BR" sz="1600" dirty="0" err="1">
                <a:solidFill>
                  <a:srgbClr val="222222"/>
                </a:solidFill>
                <a:latin typeface="Calibri" panose="020F0502020204030204" pitchFamily="34" charset="0"/>
                <a:ea typeface="Calibri" panose="020F0502020204030204" pitchFamily="34" charset="0"/>
                <a:cs typeface="Calibri" panose="020F0502020204030204" pitchFamily="34" charset="0"/>
              </a:rPr>
              <a:t>solvatado</a:t>
            </a:r>
            <a:r>
              <a:rPr lang="pt-BR" sz="1600" dirty="0">
                <a:solidFill>
                  <a:srgbClr val="222222"/>
                </a:solidFill>
                <a:latin typeface="Calibri" panose="020F0502020204030204" pitchFamily="34" charset="0"/>
                <a:ea typeface="Calibri" panose="020F0502020204030204" pitchFamily="34" charset="0"/>
                <a:cs typeface="Calibri" panose="020F0502020204030204" pitchFamily="34" charset="0"/>
              </a:rPr>
              <a:t> na água do mar (dissolvido e emulsionado) e os sedimentos de argila que caraterização o fundo deste estuário. </a:t>
            </a:r>
            <a:endParaRPr lang="pt-BR" sz="16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pt-BR" sz="1600" dirty="0">
                <a:solidFill>
                  <a:srgbClr val="222222"/>
                </a:solidFill>
                <a:latin typeface="Calibri" panose="020F0502020204030204" pitchFamily="34" charset="0"/>
                <a:ea typeface="Calibri" panose="020F0502020204030204" pitchFamily="34" charset="0"/>
                <a:cs typeface="Calibri" panose="020F0502020204030204" pitchFamily="34" charset="0"/>
              </a:rPr>
              <a:t> </a:t>
            </a:r>
          </a:p>
          <a:p>
            <a:pPr marL="342900" lvl="0" indent="-342900" algn="just">
              <a:lnSpc>
                <a:spcPct val="107000"/>
              </a:lnSpc>
              <a:spcAft>
                <a:spcPts val="800"/>
              </a:spcAft>
              <a:buFont typeface="+mj-lt"/>
              <a:buAutoNum type="alphaLcParenR"/>
            </a:pPr>
            <a:r>
              <a:rPr lang="pt-BR" sz="1600" dirty="0">
                <a:solidFill>
                  <a:srgbClr val="222222"/>
                </a:solidFill>
                <a:latin typeface="Calibri" panose="020F0502020204030204" pitchFamily="34" charset="0"/>
                <a:ea typeface="Calibri" panose="020F0502020204030204" pitchFamily="34" charset="0"/>
                <a:cs typeface="Calibri" panose="020F0502020204030204" pitchFamily="34" charset="0"/>
              </a:rPr>
              <a:t>Durante a limpeza das margens do estuário diversos trabalhadores tiveram contacto direto com o </a:t>
            </a:r>
            <a:r>
              <a:rPr lang="pt-BR" sz="1600" dirty="0" err="1">
                <a:solidFill>
                  <a:srgbClr val="222222"/>
                </a:solidFill>
                <a:latin typeface="Calibri" panose="020F0502020204030204" pitchFamily="34" charset="0"/>
                <a:ea typeface="Calibri" panose="020F0502020204030204" pitchFamily="34" charset="0"/>
                <a:cs typeface="Calibri" panose="020F0502020204030204" pitchFamily="34" charset="0"/>
              </a:rPr>
              <a:t>crude</a:t>
            </a:r>
            <a:r>
              <a:rPr lang="pt-BR" sz="1600" dirty="0">
                <a:solidFill>
                  <a:srgbClr val="222222"/>
                </a:solidFill>
                <a:latin typeface="Calibri" panose="020F0502020204030204" pitchFamily="34" charset="0"/>
                <a:ea typeface="Calibri" panose="020F0502020204030204" pitchFamily="34" charset="0"/>
                <a:cs typeface="Calibri" panose="020F0502020204030204" pitchFamily="34" charset="0"/>
              </a:rPr>
              <a:t> através da pele. A concentração de benzo[a]pireno é igual a 0,8 </a:t>
            </a:r>
            <a:r>
              <a:rPr lang="pt-BR" sz="1600" dirty="0" err="1">
                <a:solidFill>
                  <a:srgbClr val="222222"/>
                </a:solidFill>
                <a:latin typeface="Calibri" panose="020F0502020204030204" pitchFamily="34" charset="0"/>
                <a:ea typeface="Calibri" panose="020F0502020204030204" pitchFamily="34" charset="0"/>
                <a:cs typeface="Calibri" panose="020F0502020204030204" pitchFamily="34" charset="0"/>
              </a:rPr>
              <a:t>ng</a:t>
            </a:r>
            <a:r>
              <a:rPr lang="pt-BR" sz="1600" dirty="0">
                <a:solidFill>
                  <a:srgbClr val="222222"/>
                </a:solidFill>
                <a:latin typeface="Calibri" panose="020F0502020204030204" pitchFamily="34" charset="0"/>
                <a:ea typeface="Calibri" panose="020F0502020204030204" pitchFamily="34" charset="0"/>
                <a:cs typeface="Calibri" panose="020F0502020204030204" pitchFamily="34" charset="0"/>
              </a:rPr>
              <a:t>/Kg de petróleo.  A massa molar deste composto é 252,3 g/mol. Estime qual a concentração máxima que poderá ser encontrada no tecido adiposo. Considere que um humano normal possui 17% de gordura no seu organismo. Admita igualmente que a taxa de adsorção deste composto é de 0,22 durante o tempo médio de exposição em relação quantidade presente devido a limitações </a:t>
            </a:r>
            <a:r>
              <a:rPr lang="pt-BR" sz="1600" dirty="0" err="1">
                <a:solidFill>
                  <a:srgbClr val="222222"/>
                </a:solidFill>
                <a:latin typeface="Calibri" panose="020F0502020204030204" pitchFamily="34" charset="0"/>
                <a:ea typeface="Calibri" panose="020F0502020204030204" pitchFamily="34" charset="0"/>
                <a:cs typeface="Calibri" panose="020F0502020204030204" pitchFamily="34" charset="0"/>
              </a:rPr>
              <a:t>difusionais</a:t>
            </a:r>
            <a:r>
              <a:rPr lang="pt-BR" sz="1600" dirty="0">
                <a:solidFill>
                  <a:srgbClr val="222222"/>
                </a:solidFill>
                <a:latin typeface="Calibri" panose="020F0502020204030204" pitchFamily="34" charset="0"/>
                <a:ea typeface="Calibri" panose="020F0502020204030204" pitchFamily="34" charset="0"/>
                <a:cs typeface="Calibri" panose="020F0502020204030204" pitchFamily="34" charset="0"/>
              </a:rPr>
              <a:t>.</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ela 2">
            <a:extLst>
              <a:ext uri="{FF2B5EF4-FFF2-40B4-BE49-F238E27FC236}">
                <a16:creationId xmlns:a16="http://schemas.microsoft.com/office/drawing/2014/main" id="{91FDADBB-6038-4F35-8E64-2033E72F7660}"/>
              </a:ext>
            </a:extLst>
          </p:cNvPr>
          <p:cNvGraphicFramePr>
            <a:graphicFrameLocks noGrp="1"/>
          </p:cNvGraphicFramePr>
          <p:nvPr>
            <p:extLst>
              <p:ext uri="{D42A27DB-BD31-4B8C-83A1-F6EECF244321}">
                <p14:modId xmlns:p14="http://schemas.microsoft.com/office/powerpoint/2010/main" val="1331983119"/>
              </p:ext>
            </p:extLst>
          </p:nvPr>
        </p:nvGraphicFramePr>
        <p:xfrm>
          <a:off x="8142972" y="330391"/>
          <a:ext cx="3048000" cy="1473200"/>
        </p:xfrm>
        <a:graphic>
          <a:graphicData uri="http://schemas.openxmlformats.org/drawingml/2006/table">
            <a:tbl>
              <a:tblPr>
                <a:tableStyleId>{5C22544A-7EE6-4342-B048-85BDC9FD1C3A}</a:tableStyleId>
              </a:tblPr>
              <a:tblGrid>
                <a:gridCol w="1473200">
                  <a:extLst>
                    <a:ext uri="{9D8B030D-6E8A-4147-A177-3AD203B41FA5}">
                      <a16:colId xmlns:a16="http://schemas.microsoft.com/office/drawing/2014/main" val="2279873205"/>
                    </a:ext>
                  </a:extLst>
                </a:gridCol>
                <a:gridCol w="546100">
                  <a:extLst>
                    <a:ext uri="{9D8B030D-6E8A-4147-A177-3AD203B41FA5}">
                      <a16:colId xmlns:a16="http://schemas.microsoft.com/office/drawing/2014/main" val="159436883"/>
                    </a:ext>
                  </a:extLst>
                </a:gridCol>
                <a:gridCol w="1028700">
                  <a:extLst>
                    <a:ext uri="{9D8B030D-6E8A-4147-A177-3AD203B41FA5}">
                      <a16:colId xmlns:a16="http://schemas.microsoft.com/office/drawing/2014/main" val="3091099015"/>
                    </a:ext>
                  </a:extLst>
                </a:gridCol>
              </a:tblGrid>
              <a:tr h="184150">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pt-BR" sz="1100" u="none" strike="noStrike">
                          <a:effectLst/>
                        </a:rPr>
                        <a:t>%massa</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pt-BR" sz="1100" u="none" strike="noStrike">
                          <a:effectLst/>
                        </a:rPr>
                        <a:t>%mol</a:t>
                      </a:r>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605128352"/>
                  </a:ext>
                </a:extLst>
              </a:tr>
              <a:tr h="184150">
                <a:tc>
                  <a:txBody>
                    <a:bodyPr/>
                    <a:lstStyle/>
                    <a:p>
                      <a:pPr algn="l" fontAlgn="b"/>
                      <a:r>
                        <a:rPr lang="pt-BR" sz="1100" u="none" strike="noStrike">
                          <a:effectLst/>
                        </a:rPr>
                        <a:t>parafinas</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100" u="none" strike="noStrike">
                          <a:effectLst/>
                        </a:rPr>
                        <a:t>15,868</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100" u="none" strike="noStrike">
                          <a:effectLst/>
                        </a:rPr>
                        <a:t>15,983</a:t>
                      </a:r>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885745844"/>
                  </a:ext>
                </a:extLst>
              </a:tr>
              <a:tr h="184150">
                <a:tc>
                  <a:txBody>
                    <a:bodyPr/>
                    <a:lstStyle/>
                    <a:p>
                      <a:pPr algn="l" fontAlgn="b"/>
                      <a:r>
                        <a:rPr lang="pt-BR" sz="1100" u="none" strike="noStrike">
                          <a:effectLst/>
                        </a:rPr>
                        <a:t>iso-parafinas </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100" u="none" strike="noStrike">
                          <a:effectLst/>
                        </a:rPr>
                        <a:t>19,495</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100" u="none" strike="noStrike">
                          <a:effectLst/>
                        </a:rPr>
                        <a:t>19,193</a:t>
                      </a:r>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697413754"/>
                  </a:ext>
                </a:extLst>
              </a:tr>
              <a:tr h="184150">
                <a:tc>
                  <a:txBody>
                    <a:bodyPr/>
                    <a:lstStyle/>
                    <a:p>
                      <a:pPr algn="l" fontAlgn="b"/>
                      <a:r>
                        <a:rPr lang="pt-BR" sz="1100" u="none" strike="noStrike">
                          <a:effectLst/>
                        </a:rPr>
                        <a:t>olefinas </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100" u="none" strike="noStrike">
                          <a:effectLst/>
                        </a:rPr>
                        <a:t>17,356</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100" u="none" strike="noStrike">
                          <a:effectLst/>
                        </a:rPr>
                        <a:t>19,875</a:t>
                      </a:r>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006574375"/>
                  </a:ext>
                </a:extLst>
              </a:tr>
              <a:tr h="184150">
                <a:tc>
                  <a:txBody>
                    <a:bodyPr/>
                    <a:lstStyle/>
                    <a:p>
                      <a:pPr algn="l" fontAlgn="b"/>
                      <a:r>
                        <a:rPr lang="pt-BR" sz="1100" u="none" strike="noStrike">
                          <a:effectLst/>
                        </a:rPr>
                        <a:t>nafetenos (cicloalcanos)</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100" u="none" strike="noStrike">
                          <a:effectLst/>
                        </a:rPr>
                        <a:t>20,648</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100" u="none" strike="noStrike" dirty="0">
                          <a:effectLst/>
                        </a:rPr>
                        <a:t>21,305</a:t>
                      </a:r>
                      <a:endParaRPr lang="pt-BR"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486171993"/>
                  </a:ext>
                </a:extLst>
              </a:tr>
              <a:tr h="184150">
                <a:tc>
                  <a:txBody>
                    <a:bodyPr/>
                    <a:lstStyle/>
                    <a:p>
                      <a:pPr algn="l" fontAlgn="b"/>
                      <a:r>
                        <a:rPr lang="pt-BR" sz="1100" u="none" strike="noStrike">
                          <a:effectLst/>
                        </a:rPr>
                        <a:t>aromaticos </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100" u="none" strike="noStrike">
                          <a:effectLst/>
                        </a:rPr>
                        <a:t>23,543</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100" u="none" strike="noStrike">
                          <a:effectLst/>
                        </a:rPr>
                        <a:t>21,886</a:t>
                      </a:r>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5110213"/>
                  </a:ext>
                </a:extLst>
              </a:tr>
              <a:tr h="184150">
                <a:tc>
                  <a:txBody>
                    <a:bodyPr/>
                    <a:lstStyle/>
                    <a:p>
                      <a:pPr algn="l" fontAlgn="b"/>
                      <a:r>
                        <a:rPr lang="pt-BR" sz="1100" u="none" strike="noStrike">
                          <a:effectLst/>
                        </a:rPr>
                        <a:t>total de C14+ </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100" u="none" strike="noStrike">
                          <a:effectLst/>
                        </a:rPr>
                        <a:t>3,090</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100" u="none" strike="noStrike">
                          <a:effectLst/>
                        </a:rPr>
                        <a:t>1,758</a:t>
                      </a:r>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96191525"/>
                  </a:ext>
                </a:extLst>
              </a:tr>
              <a:tr h="184150">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100" u="none" strike="noStrike">
                          <a:effectLst/>
                        </a:rPr>
                        <a:t>100</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100" u="none" strike="noStrike" dirty="0">
                          <a:effectLst/>
                        </a:rPr>
                        <a:t>100</a:t>
                      </a:r>
                      <a:endParaRPr lang="pt-BR"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30043106"/>
                  </a:ext>
                </a:extLst>
              </a:tr>
            </a:tbl>
          </a:graphicData>
        </a:graphic>
      </p:graphicFrame>
      <p:graphicFrame>
        <p:nvGraphicFramePr>
          <p:cNvPr id="4" name="Tabela 3">
            <a:extLst>
              <a:ext uri="{FF2B5EF4-FFF2-40B4-BE49-F238E27FC236}">
                <a16:creationId xmlns:a16="http://schemas.microsoft.com/office/drawing/2014/main" id="{B805F678-B649-4109-B9D2-36C5BAC14807}"/>
              </a:ext>
            </a:extLst>
          </p:cNvPr>
          <p:cNvGraphicFramePr>
            <a:graphicFrameLocks noGrp="1"/>
          </p:cNvGraphicFramePr>
          <p:nvPr>
            <p:extLst>
              <p:ext uri="{D42A27DB-BD31-4B8C-83A1-F6EECF244321}">
                <p14:modId xmlns:p14="http://schemas.microsoft.com/office/powerpoint/2010/main" val="3660347778"/>
              </p:ext>
            </p:extLst>
          </p:nvPr>
        </p:nvGraphicFramePr>
        <p:xfrm>
          <a:off x="8142972" y="1964690"/>
          <a:ext cx="1714500" cy="368300"/>
        </p:xfrm>
        <a:graphic>
          <a:graphicData uri="http://schemas.openxmlformats.org/drawingml/2006/table">
            <a:tbl>
              <a:tblPr>
                <a:tableStyleId>{5C22544A-7EE6-4342-B048-85BDC9FD1C3A}</a:tableStyleId>
              </a:tblPr>
              <a:tblGrid>
                <a:gridCol w="1104900">
                  <a:extLst>
                    <a:ext uri="{9D8B030D-6E8A-4147-A177-3AD203B41FA5}">
                      <a16:colId xmlns:a16="http://schemas.microsoft.com/office/drawing/2014/main" val="873975030"/>
                    </a:ext>
                  </a:extLst>
                </a:gridCol>
                <a:gridCol w="609600">
                  <a:extLst>
                    <a:ext uri="{9D8B030D-6E8A-4147-A177-3AD203B41FA5}">
                      <a16:colId xmlns:a16="http://schemas.microsoft.com/office/drawing/2014/main" val="4170058025"/>
                    </a:ext>
                  </a:extLst>
                </a:gridCol>
              </a:tblGrid>
              <a:tr h="184150">
                <a:tc>
                  <a:txBody>
                    <a:bodyPr/>
                    <a:lstStyle/>
                    <a:p>
                      <a:pPr algn="l" fontAlgn="b"/>
                      <a:r>
                        <a:rPr lang="pt-BR" sz="1100" u="none" strike="noStrike">
                          <a:effectLst/>
                        </a:rPr>
                        <a:t>area do esturario </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89956877"/>
                  </a:ext>
                </a:extLst>
              </a:tr>
              <a:tr h="184150">
                <a:tc>
                  <a:txBody>
                    <a:bodyPr/>
                    <a:lstStyle/>
                    <a:p>
                      <a:pPr algn="r" fontAlgn="b"/>
                      <a:r>
                        <a:rPr lang="pt-BR" sz="1100" u="none" strike="noStrike">
                          <a:effectLst/>
                        </a:rPr>
                        <a:t>107100</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pt-BR" sz="1100" u="none" strike="noStrike" dirty="0">
                          <a:effectLst/>
                        </a:rPr>
                        <a:t>m2</a:t>
                      </a:r>
                      <a:endParaRPr lang="pt-BR"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169414843"/>
                  </a:ext>
                </a:extLst>
              </a:tr>
            </a:tbl>
          </a:graphicData>
        </a:graphic>
      </p:graphicFrame>
      <p:graphicFrame>
        <p:nvGraphicFramePr>
          <p:cNvPr id="5" name="Tabela 4">
            <a:extLst>
              <a:ext uri="{FF2B5EF4-FFF2-40B4-BE49-F238E27FC236}">
                <a16:creationId xmlns:a16="http://schemas.microsoft.com/office/drawing/2014/main" id="{4279F664-8A9F-492B-B911-33EA987D9E7B}"/>
              </a:ext>
            </a:extLst>
          </p:cNvPr>
          <p:cNvGraphicFramePr>
            <a:graphicFrameLocks noGrp="1"/>
          </p:cNvGraphicFramePr>
          <p:nvPr>
            <p:extLst>
              <p:ext uri="{D42A27DB-BD31-4B8C-83A1-F6EECF244321}">
                <p14:modId xmlns:p14="http://schemas.microsoft.com/office/powerpoint/2010/main" val="2167152145"/>
              </p:ext>
            </p:extLst>
          </p:nvPr>
        </p:nvGraphicFramePr>
        <p:xfrm>
          <a:off x="8160619" y="2579437"/>
          <a:ext cx="3657600" cy="736600"/>
        </p:xfrm>
        <a:graphic>
          <a:graphicData uri="http://schemas.openxmlformats.org/drawingml/2006/table">
            <a:tbl>
              <a:tblPr>
                <a:tableStyleId>{5C22544A-7EE6-4342-B048-85BDC9FD1C3A}</a:tableStyleId>
              </a:tblPr>
              <a:tblGrid>
                <a:gridCol w="1473200">
                  <a:extLst>
                    <a:ext uri="{9D8B030D-6E8A-4147-A177-3AD203B41FA5}">
                      <a16:colId xmlns:a16="http://schemas.microsoft.com/office/drawing/2014/main" val="935792314"/>
                    </a:ext>
                  </a:extLst>
                </a:gridCol>
                <a:gridCol w="546100">
                  <a:extLst>
                    <a:ext uri="{9D8B030D-6E8A-4147-A177-3AD203B41FA5}">
                      <a16:colId xmlns:a16="http://schemas.microsoft.com/office/drawing/2014/main" val="2324239987"/>
                    </a:ext>
                  </a:extLst>
                </a:gridCol>
                <a:gridCol w="1028700">
                  <a:extLst>
                    <a:ext uri="{9D8B030D-6E8A-4147-A177-3AD203B41FA5}">
                      <a16:colId xmlns:a16="http://schemas.microsoft.com/office/drawing/2014/main" val="2433549911"/>
                    </a:ext>
                  </a:extLst>
                </a:gridCol>
                <a:gridCol w="609600">
                  <a:extLst>
                    <a:ext uri="{9D8B030D-6E8A-4147-A177-3AD203B41FA5}">
                      <a16:colId xmlns:a16="http://schemas.microsoft.com/office/drawing/2014/main" val="3079319063"/>
                    </a:ext>
                  </a:extLst>
                </a:gridCol>
              </a:tblGrid>
              <a:tr h="184150">
                <a:tc>
                  <a:txBody>
                    <a:bodyPr/>
                    <a:lstStyle/>
                    <a:p>
                      <a:pPr algn="l" fontAlgn="b"/>
                      <a:r>
                        <a:rPr lang="pt-BR" sz="1100" u="none" strike="noStrike" dirty="0">
                          <a:effectLst/>
                        </a:rPr>
                        <a:t>densidade </a:t>
                      </a:r>
                      <a:endParaRPr lang="pt-B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pt-BR" sz="1100" u="none" strike="noStrike">
                          <a:effectLst/>
                        </a:rPr>
                        <a:t>1,2</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pt-BR" sz="1100" u="none" strike="noStrike">
                          <a:effectLst/>
                        </a:rPr>
                        <a:t>g/L</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74958684"/>
                  </a:ext>
                </a:extLst>
              </a:tr>
              <a:tr h="184150">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4994136"/>
                  </a:ext>
                </a:extLst>
              </a:tr>
              <a:tr h="184150">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pt-BR" sz="1100" u="none" strike="noStrike">
                          <a:effectLst/>
                        </a:rPr>
                        <a:t>c (m)</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pt-BR" sz="1100" u="none" strike="noStrike">
                          <a:effectLst/>
                        </a:rPr>
                        <a:t>l (m)</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pt-BR" sz="1100" u="none" strike="noStrike">
                          <a:effectLst/>
                        </a:rPr>
                        <a:t>e (m)</a:t>
                      </a:r>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726908202"/>
                  </a:ext>
                </a:extLst>
              </a:tr>
              <a:tr h="184150">
                <a:tc>
                  <a:txBody>
                    <a:bodyPr/>
                    <a:lstStyle/>
                    <a:p>
                      <a:pPr algn="l" fontAlgn="b"/>
                      <a:r>
                        <a:rPr lang="pt-BR" sz="1100" u="none" strike="noStrike">
                          <a:effectLst/>
                        </a:rPr>
                        <a:t>mancha de petroleo </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pt-BR" sz="1100" u="none" strike="noStrike">
                          <a:effectLst/>
                        </a:rPr>
                        <a:t>1500</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pt-BR" sz="1100" u="none" strike="noStrike">
                          <a:effectLst/>
                        </a:rPr>
                        <a:t>1500</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pt-BR" sz="1100" u="none" strike="noStrike" dirty="0">
                          <a:effectLst/>
                        </a:rPr>
                        <a:t>1,00E-06</a:t>
                      </a:r>
                      <a:endParaRPr lang="pt-BR"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62939799"/>
                  </a:ext>
                </a:extLst>
              </a:tr>
            </a:tbl>
          </a:graphicData>
        </a:graphic>
      </p:graphicFrame>
      <p:graphicFrame>
        <p:nvGraphicFramePr>
          <p:cNvPr id="7" name="Tabela 6">
            <a:extLst>
              <a:ext uri="{FF2B5EF4-FFF2-40B4-BE49-F238E27FC236}">
                <a16:creationId xmlns:a16="http://schemas.microsoft.com/office/drawing/2014/main" id="{C6D62B89-06FB-4F18-8802-BD0E7F518F36}"/>
              </a:ext>
            </a:extLst>
          </p:cNvPr>
          <p:cNvGraphicFramePr>
            <a:graphicFrameLocks noGrp="1"/>
          </p:cNvGraphicFramePr>
          <p:nvPr>
            <p:extLst>
              <p:ext uri="{D42A27DB-BD31-4B8C-83A1-F6EECF244321}">
                <p14:modId xmlns:p14="http://schemas.microsoft.com/office/powerpoint/2010/main" val="3682019176"/>
              </p:ext>
            </p:extLst>
          </p:nvPr>
        </p:nvGraphicFramePr>
        <p:xfrm>
          <a:off x="8160619" y="3696336"/>
          <a:ext cx="2628900" cy="1657350"/>
        </p:xfrm>
        <a:graphic>
          <a:graphicData uri="http://schemas.openxmlformats.org/drawingml/2006/table">
            <a:tbl>
              <a:tblPr>
                <a:tableStyleId>{5C22544A-7EE6-4342-B048-85BDC9FD1C3A}</a:tableStyleId>
              </a:tblPr>
              <a:tblGrid>
                <a:gridCol w="2019300">
                  <a:extLst>
                    <a:ext uri="{9D8B030D-6E8A-4147-A177-3AD203B41FA5}">
                      <a16:colId xmlns:a16="http://schemas.microsoft.com/office/drawing/2014/main" val="2932154783"/>
                    </a:ext>
                  </a:extLst>
                </a:gridCol>
                <a:gridCol w="609600">
                  <a:extLst>
                    <a:ext uri="{9D8B030D-6E8A-4147-A177-3AD203B41FA5}">
                      <a16:colId xmlns:a16="http://schemas.microsoft.com/office/drawing/2014/main" val="2084901529"/>
                    </a:ext>
                  </a:extLst>
                </a:gridCol>
              </a:tblGrid>
              <a:tr h="184150">
                <a:tc>
                  <a:txBody>
                    <a:bodyPr/>
                    <a:lstStyle/>
                    <a:p>
                      <a:pPr algn="ctr" fontAlgn="b"/>
                      <a:r>
                        <a:rPr lang="pt-BR" sz="1100" u="none" strike="noStrike" dirty="0" err="1">
                          <a:effectLst/>
                        </a:rPr>
                        <a:t>isotermica</a:t>
                      </a:r>
                      <a:r>
                        <a:rPr lang="pt-BR" sz="1100" u="none" strike="noStrike" dirty="0">
                          <a:effectLst/>
                        </a:rPr>
                        <a:t> </a:t>
                      </a:r>
                      <a:endParaRPr lang="pt-B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487724820"/>
                  </a:ext>
                </a:extLst>
              </a:tr>
              <a:tr h="184150">
                <a:tc>
                  <a:txBody>
                    <a:bodyPr/>
                    <a:lstStyle/>
                    <a:p>
                      <a:pPr algn="ctr" fontAlgn="b"/>
                      <a:r>
                        <a:rPr lang="pt-BR" sz="1100" u="none" strike="noStrike" dirty="0">
                          <a:effectLst/>
                        </a:rPr>
                        <a:t>k</a:t>
                      </a:r>
                      <a:endParaRPr lang="pt-B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pt-BR" sz="1100" u="none" strike="noStrike">
                          <a:effectLst/>
                        </a:rPr>
                        <a:t>42,55</a:t>
                      </a:r>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172315157"/>
                  </a:ext>
                </a:extLst>
              </a:tr>
              <a:tr h="184150">
                <a:tc>
                  <a:txBody>
                    <a:bodyPr/>
                    <a:lstStyle/>
                    <a:p>
                      <a:pPr algn="ctr" fontAlgn="b"/>
                      <a:r>
                        <a:rPr lang="pt-BR" sz="1100" u="none" strike="noStrike" dirty="0">
                          <a:effectLst/>
                        </a:rPr>
                        <a:t>1/n</a:t>
                      </a:r>
                      <a:endParaRPr lang="pt-B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pt-BR" sz="1100" u="none" strike="noStrike">
                          <a:effectLst/>
                        </a:rPr>
                        <a:t>0,466</a:t>
                      </a:r>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197707106"/>
                  </a:ext>
                </a:extLst>
              </a:tr>
              <a:tr h="184150">
                <a:tc>
                  <a:txBody>
                    <a:bodyPr/>
                    <a:lstStyle/>
                    <a:p>
                      <a:pPr algn="ctr" fontAlgn="b"/>
                      <a:endParaRPr lang="pt-B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657578973"/>
                  </a:ext>
                </a:extLst>
              </a:tr>
              <a:tr h="184150">
                <a:tc>
                  <a:txBody>
                    <a:bodyPr/>
                    <a:lstStyle/>
                    <a:p>
                      <a:pPr algn="ctr" fontAlgn="b"/>
                      <a:endParaRPr lang="pt-B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83249189"/>
                  </a:ext>
                </a:extLst>
              </a:tr>
              <a:tr h="184150">
                <a:tc>
                  <a:txBody>
                    <a:bodyPr/>
                    <a:lstStyle/>
                    <a:p>
                      <a:pPr algn="ctr" fontAlgn="b"/>
                      <a:r>
                        <a:rPr lang="pt-BR" sz="1100" u="none" strike="noStrike" dirty="0" err="1">
                          <a:effectLst/>
                        </a:rPr>
                        <a:t>area</a:t>
                      </a:r>
                      <a:r>
                        <a:rPr lang="pt-BR" sz="1100" u="none" strike="noStrike" dirty="0">
                          <a:effectLst/>
                        </a:rPr>
                        <a:t> superficial da argila</a:t>
                      </a:r>
                      <a:endParaRPr lang="pt-B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57175539"/>
                  </a:ext>
                </a:extLst>
              </a:tr>
              <a:tr h="184150">
                <a:tc>
                  <a:txBody>
                    <a:bodyPr/>
                    <a:lstStyle/>
                    <a:p>
                      <a:pPr algn="ctr" fontAlgn="b"/>
                      <a:r>
                        <a:rPr lang="pt-BR" sz="1100" u="none" strike="noStrike" dirty="0">
                          <a:effectLst/>
                        </a:rPr>
                        <a:t>57</a:t>
                      </a:r>
                      <a:endParaRPr lang="pt-B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pt-BR" sz="1100" u="none" strike="noStrike">
                          <a:effectLst/>
                        </a:rPr>
                        <a:t>m2/g</a:t>
                      </a:r>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416848577"/>
                  </a:ext>
                </a:extLst>
              </a:tr>
              <a:tr h="184150">
                <a:tc>
                  <a:txBody>
                    <a:bodyPr/>
                    <a:lstStyle/>
                    <a:p>
                      <a:pPr algn="ctr" fontAlgn="b"/>
                      <a:r>
                        <a:rPr lang="pt-BR" sz="1100" u="none" strike="noStrike" dirty="0">
                          <a:effectLst/>
                        </a:rPr>
                        <a:t>densidade da argila </a:t>
                      </a:r>
                      <a:endParaRPr lang="pt-B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920512577"/>
                  </a:ext>
                </a:extLst>
              </a:tr>
              <a:tr h="184150">
                <a:tc>
                  <a:txBody>
                    <a:bodyPr/>
                    <a:lstStyle/>
                    <a:p>
                      <a:pPr algn="ctr" fontAlgn="b"/>
                      <a:r>
                        <a:rPr lang="pt-BR" sz="1100" u="none" strike="noStrike" dirty="0">
                          <a:effectLst/>
                        </a:rPr>
                        <a:t>1,23</a:t>
                      </a:r>
                      <a:endParaRPr lang="pt-B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pt-BR" sz="1100" u="none" strike="noStrike" dirty="0">
                          <a:effectLst/>
                        </a:rPr>
                        <a:t>g/cm3</a:t>
                      </a:r>
                      <a:endParaRPr lang="pt-BR"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45866296"/>
                  </a:ext>
                </a:extLst>
              </a:tr>
            </a:tbl>
          </a:graphicData>
        </a:graphic>
      </p:graphicFrame>
    </p:spTree>
    <p:extLst>
      <p:ext uri="{BB962C8B-B14F-4D97-AF65-F5344CB8AC3E}">
        <p14:creationId xmlns:p14="http://schemas.microsoft.com/office/powerpoint/2010/main" val="301027399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20459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82986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11404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656750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110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ater phase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6" y="1166324"/>
            <a:ext cx="4672013" cy="4061802"/>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5668516" y="1298089"/>
            <a:ext cx="6261995" cy="4893647"/>
          </a:xfrm>
          <a:prstGeom prst="rect">
            <a:avLst/>
          </a:prstGeom>
        </p:spPr>
        <p:txBody>
          <a:bodyPr wrap="square">
            <a:spAutoFit/>
          </a:bodyPr>
          <a:lstStyle/>
          <a:p>
            <a:r>
              <a:rPr lang="pt-BR" sz="2400" i="1" dirty="0"/>
              <a:t>Se aumentar a temperatura a pressão também sobe</a:t>
            </a:r>
          </a:p>
          <a:p>
            <a:endParaRPr lang="pt-BR" sz="2400" i="1" dirty="0"/>
          </a:p>
          <a:p>
            <a:r>
              <a:rPr lang="pt-BR" sz="2400" i="1" dirty="0"/>
              <a:t>Qual é o ponto de ebulição da água? </a:t>
            </a:r>
          </a:p>
          <a:p>
            <a:endParaRPr lang="pt-BR" sz="2400" i="1" dirty="0"/>
          </a:p>
          <a:p>
            <a:r>
              <a:rPr lang="pt-BR" sz="2400" b="1" i="1" dirty="0"/>
              <a:t>Resposta</a:t>
            </a:r>
            <a:r>
              <a:rPr lang="pt-BR" sz="2400" i="1" dirty="0"/>
              <a:t>: A pergunta de volta é a que pressão estamos a falar?</a:t>
            </a:r>
          </a:p>
          <a:p>
            <a:endParaRPr lang="pt-BR" sz="2400" i="1" dirty="0"/>
          </a:p>
          <a:p>
            <a:r>
              <a:rPr lang="pt-BR" sz="2400" i="1" dirty="0"/>
              <a:t>Pois temos um ¨infinito¨  número de possibilidades de pressão para a obter o ponto de ebulição da água </a:t>
            </a:r>
          </a:p>
          <a:p>
            <a:endParaRPr lang="pt-BR" sz="2400" i="1" dirty="0"/>
          </a:p>
          <a:p>
            <a:endParaRPr lang="pt-BR" sz="2400" i="1" dirty="0"/>
          </a:p>
        </p:txBody>
      </p:sp>
      <p:cxnSp>
        <p:nvCxnSpPr>
          <p:cNvPr id="4" name="Conector reto 3"/>
          <p:cNvCxnSpPr/>
          <p:nvPr/>
        </p:nvCxnSpPr>
        <p:spPr>
          <a:xfrm>
            <a:off x="4127501" y="2578100"/>
            <a:ext cx="7886" cy="2057400"/>
          </a:xfrm>
          <a:prstGeom prst="line">
            <a:avLst/>
          </a:prstGeom>
        </p:spPr>
        <p:style>
          <a:lnRef idx="3">
            <a:schemeClr val="accent5"/>
          </a:lnRef>
          <a:fillRef idx="0">
            <a:schemeClr val="accent5"/>
          </a:fillRef>
          <a:effectRef idx="2">
            <a:schemeClr val="accent5"/>
          </a:effectRef>
          <a:fontRef idx="minor">
            <a:schemeClr val="tx1"/>
          </a:fontRef>
        </p:style>
      </p:cxnSp>
      <p:cxnSp>
        <p:nvCxnSpPr>
          <p:cNvPr id="6" name="Conector reto 5"/>
          <p:cNvCxnSpPr/>
          <p:nvPr/>
        </p:nvCxnSpPr>
        <p:spPr>
          <a:xfrm>
            <a:off x="3832225" y="2873376"/>
            <a:ext cx="0" cy="1743075"/>
          </a:xfrm>
          <a:prstGeom prst="line">
            <a:avLst/>
          </a:prstGeom>
        </p:spPr>
        <p:style>
          <a:lnRef idx="3">
            <a:schemeClr val="accent5"/>
          </a:lnRef>
          <a:fillRef idx="0">
            <a:schemeClr val="accent5"/>
          </a:fillRef>
          <a:effectRef idx="2">
            <a:schemeClr val="accent5"/>
          </a:effectRef>
          <a:fontRef idx="minor">
            <a:schemeClr val="tx1"/>
          </a:fontRef>
        </p:style>
      </p:cxnSp>
      <p:cxnSp>
        <p:nvCxnSpPr>
          <p:cNvPr id="8" name="Conector reto 7"/>
          <p:cNvCxnSpPr/>
          <p:nvPr/>
        </p:nvCxnSpPr>
        <p:spPr>
          <a:xfrm>
            <a:off x="3965576" y="2720976"/>
            <a:ext cx="9525" cy="2009775"/>
          </a:xfrm>
          <a:prstGeom prst="line">
            <a:avLst/>
          </a:prstGeom>
        </p:spPr>
        <p:style>
          <a:lnRef idx="3">
            <a:schemeClr val="accent5"/>
          </a:lnRef>
          <a:fillRef idx="0">
            <a:schemeClr val="accent5"/>
          </a:fillRef>
          <a:effectRef idx="2">
            <a:schemeClr val="accent5"/>
          </a:effectRef>
          <a:fontRef idx="minor">
            <a:schemeClr val="tx1"/>
          </a:fontRef>
        </p:style>
      </p:cxnSp>
      <p:cxnSp>
        <p:nvCxnSpPr>
          <p:cNvPr id="9" name="Conector reto 8"/>
          <p:cNvCxnSpPr/>
          <p:nvPr/>
        </p:nvCxnSpPr>
        <p:spPr>
          <a:xfrm>
            <a:off x="3517901" y="3197226"/>
            <a:ext cx="9525" cy="1476375"/>
          </a:xfrm>
          <a:prstGeom prst="line">
            <a:avLst/>
          </a:prstGeom>
        </p:spPr>
        <p:style>
          <a:lnRef idx="3">
            <a:schemeClr val="accent5"/>
          </a:lnRef>
          <a:fillRef idx="0">
            <a:schemeClr val="accent5"/>
          </a:fillRef>
          <a:effectRef idx="2">
            <a:schemeClr val="accent5"/>
          </a:effectRef>
          <a:fontRef idx="minor">
            <a:schemeClr val="tx1"/>
          </a:fontRef>
        </p:style>
      </p:cxnSp>
      <p:sp>
        <p:nvSpPr>
          <p:cNvPr id="10" name="Retângulo 9">
            <a:extLst>
              <a:ext uri="{FF2B5EF4-FFF2-40B4-BE49-F238E27FC236}">
                <a16:creationId xmlns:a16="http://schemas.microsoft.com/office/drawing/2014/main" id="{1A2E3C2B-C908-42AC-B1B2-395D9A9398A8}"/>
              </a:ext>
            </a:extLst>
          </p:cNvPr>
          <p:cNvSpPr/>
          <p:nvPr/>
        </p:nvSpPr>
        <p:spPr>
          <a:xfrm>
            <a:off x="615203" y="505175"/>
            <a:ext cx="6691421" cy="553998"/>
          </a:xfrm>
          <a:prstGeom prst="rect">
            <a:avLst/>
          </a:prstGeom>
        </p:spPr>
        <p:txBody>
          <a:bodyPr wrap="square">
            <a:spAutoFit/>
          </a:bodyPr>
          <a:lstStyle/>
          <a:p>
            <a:r>
              <a:rPr lang="pt-BR" sz="3000" b="1" i="1" u="sng" dirty="0">
                <a:solidFill>
                  <a:schemeClr val="accent1">
                    <a:lumMod val="50000"/>
                  </a:schemeClr>
                </a:solidFill>
              </a:rPr>
              <a:t>Equilíbrio de fases </a:t>
            </a:r>
          </a:p>
        </p:txBody>
      </p:sp>
    </p:spTree>
    <p:extLst>
      <p:ext uri="{BB962C8B-B14F-4D97-AF65-F5344CB8AC3E}">
        <p14:creationId xmlns:p14="http://schemas.microsoft.com/office/powerpoint/2010/main" val="221055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500"/>
                                        <p:tgtEl>
                                          <p:spTgt spid="2">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fade">
                                      <p:cBhvr>
                                        <p:cTn id="21" dur="500"/>
                                        <p:tgtEl>
                                          <p:spTgt spid="2">
                                            <p:txEl>
                                              <p:pRg st="6" end="6"/>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54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5002144" y="2131460"/>
            <a:ext cx="1448657" cy="1564241"/>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solidFill>
                <a:schemeClr val="tx1"/>
              </a:solidFill>
            </a:endParaRPr>
          </a:p>
        </p:txBody>
      </p:sp>
      <p:cxnSp>
        <p:nvCxnSpPr>
          <p:cNvPr id="9" name="Conector reto 8"/>
          <p:cNvCxnSpPr/>
          <p:nvPr/>
        </p:nvCxnSpPr>
        <p:spPr>
          <a:xfrm>
            <a:off x="5002144" y="2720939"/>
            <a:ext cx="14486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ector reto 9"/>
          <p:cNvCxnSpPr/>
          <p:nvPr/>
        </p:nvCxnSpPr>
        <p:spPr>
          <a:xfrm>
            <a:off x="4985450" y="3251340"/>
            <a:ext cx="14486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CaixaDeTexto 10"/>
          <p:cNvSpPr txBox="1"/>
          <p:nvPr/>
        </p:nvSpPr>
        <p:spPr>
          <a:xfrm>
            <a:off x="5579425" y="2257076"/>
            <a:ext cx="585626" cy="300082"/>
          </a:xfrm>
          <a:prstGeom prst="rect">
            <a:avLst/>
          </a:prstGeom>
          <a:noFill/>
        </p:spPr>
        <p:txBody>
          <a:bodyPr wrap="square" rtlCol="0">
            <a:spAutoFit/>
          </a:bodyPr>
          <a:lstStyle/>
          <a:p>
            <a:r>
              <a:rPr lang="pt-BR" sz="1350" dirty="0">
                <a:solidFill>
                  <a:schemeClr val="bg1"/>
                </a:solidFill>
              </a:rPr>
              <a:t>Gás</a:t>
            </a:r>
          </a:p>
        </p:txBody>
      </p:sp>
      <p:sp>
        <p:nvSpPr>
          <p:cNvPr id="12" name="CaixaDeTexto 11"/>
          <p:cNvSpPr txBox="1"/>
          <p:nvPr/>
        </p:nvSpPr>
        <p:spPr>
          <a:xfrm>
            <a:off x="5429809" y="2817016"/>
            <a:ext cx="735242" cy="300082"/>
          </a:xfrm>
          <a:prstGeom prst="rect">
            <a:avLst/>
          </a:prstGeom>
          <a:noFill/>
        </p:spPr>
        <p:txBody>
          <a:bodyPr wrap="square" rtlCol="0">
            <a:spAutoFit/>
          </a:bodyPr>
          <a:lstStyle/>
          <a:p>
            <a:r>
              <a:rPr lang="pt-BR" sz="1350" dirty="0">
                <a:solidFill>
                  <a:schemeClr val="bg1"/>
                </a:solidFill>
              </a:rPr>
              <a:t>Líquido</a:t>
            </a:r>
          </a:p>
        </p:txBody>
      </p:sp>
      <p:sp>
        <p:nvSpPr>
          <p:cNvPr id="13" name="CaixaDeTexto 12"/>
          <p:cNvSpPr txBox="1"/>
          <p:nvPr/>
        </p:nvSpPr>
        <p:spPr>
          <a:xfrm>
            <a:off x="5429809" y="3347416"/>
            <a:ext cx="735242" cy="300082"/>
          </a:xfrm>
          <a:prstGeom prst="rect">
            <a:avLst/>
          </a:prstGeom>
          <a:noFill/>
        </p:spPr>
        <p:txBody>
          <a:bodyPr wrap="square" rtlCol="0">
            <a:spAutoFit/>
          </a:bodyPr>
          <a:lstStyle/>
          <a:p>
            <a:r>
              <a:rPr lang="pt-BR" sz="1350" dirty="0">
                <a:solidFill>
                  <a:schemeClr val="bg1"/>
                </a:solidFill>
              </a:rPr>
              <a:t>Sólido </a:t>
            </a:r>
          </a:p>
        </p:txBody>
      </p:sp>
      <p:pic>
        <p:nvPicPr>
          <p:cNvPr id="14" name="Picture 2" descr="water phase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466" y="1200920"/>
            <a:ext cx="4499165" cy="3911529"/>
          </a:xfrm>
          <a:prstGeom prst="rect">
            <a:avLst/>
          </a:prstGeom>
          <a:noFill/>
          <a:extLst>
            <a:ext uri="{909E8E84-426E-40DD-AFC4-6F175D3DCCD1}">
              <a14:hiddenFill xmlns:a14="http://schemas.microsoft.com/office/drawing/2010/main">
                <a:solidFill>
                  <a:srgbClr val="FFFFFF"/>
                </a:solidFill>
              </a14:hiddenFill>
            </a:ext>
          </a:extLst>
        </p:spPr>
      </p:pic>
      <p:sp>
        <p:nvSpPr>
          <p:cNvPr id="17" name="Retângulo 16"/>
          <p:cNvSpPr/>
          <p:nvPr/>
        </p:nvSpPr>
        <p:spPr>
          <a:xfrm>
            <a:off x="6742332" y="2131460"/>
            <a:ext cx="5029200" cy="3139321"/>
          </a:xfrm>
          <a:prstGeom prst="rect">
            <a:avLst/>
          </a:prstGeom>
        </p:spPr>
        <p:txBody>
          <a:bodyPr wrap="square">
            <a:spAutoFit/>
          </a:bodyPr>
          <a:lstStyle/>
          <a:p>
            <a:pPr algn="just"/>
            <a:r>
              <a:rPr lang="pt-BR" sz="2400" i="1" dirty="0"/>
              <a:t> </a:t>
            </a:r>
            <a:r>
              <a:rPr lang="pt-BR" sz="2100" i="1" dirty="0"/>
              <a:t>O que isto significa que o ponto triplo </a:t>
            </a:r>
            <a:r>
              <a:rPr lang="pt-BR" sz="2100" b="1" i="1" u="sng" dirty="0"/>
              <a:t>não tem qualquer grau de liberdade</a:t>
            </a:r>
            <a:r>
              <a:rPr lang="pt-BR" sz="2100" i="1" dirty="0"/>
              <a:t>. </a:t>
            </a:r>
          </a:p>
          <a:p>
            <a:pPr algn="just"/>
            <a:endParaRPr lang="pt-BR" sz="2100" i="1" dirty="0"/>
          </a:p>
          <a:p>
            <a:pPr algn="just"/>
            <a:r>
              <a:rPr lang="pt-BR" sz="2100" i="1" dirty="0"/>
              <a:t>o </a:t>
            </a:r>
            <a:r>
              <a:rPr lang="pt-BR" sz="2100" i="1" u="sng" dirty="0"/>
              <a:t>ponto triplo é uma condição única</a:t>
            </a:r>
            <a:r>
              <a:rPr lang="pt-BR" sz="2100" i="1" dirty="0"/>
              <a:t> que é definida a uma pressão e temperatura bastante precisas (um ponto). Para substancias puras. </a:t>
            </a:r>
          </a:p>
          <a:p>
            <a:pPr algn="just"/>
            <a:endParaRPr lang="pt-BR" sz="2400" i="1" dirty="0"/>
          </a:p>
          <a:p>
            <a:pPr algn="just"/>
            <a:endParaRPr lang="pt-BR" sz="2400" i="1" dirty="0"/>
          </a:p>
        </p:txBody>
      </p:sp>
      <p:sp>
        <p:nvSpPr>
          <p:cNvPr id="4" name="Retângulo 3"/>
          <p:cNvSpPr/>
          <p:nvPr/>
        </p:nvSpPr>
        <p:spPr>
          <a:xfrm>
            <a:off x="768230" y="5443508"/>
            <a:ext cx="5029200" cy="369332"/>
          </a:xfrm>
          <a:prstGeom prst="rect">
            <a:avLst/>
          </a:prstGeom>
        </p:spPr>
        <p:txBody>
          <a:bodyPr wrap="square">
            <a:spAutoFit/>
          </a:bodyPr>
          <a:lstStyle/>
          <a:p>
            <a:r>
              <a:rPr lang="en-US" i="1" dirty="0"/>
              <a:t>273,16 K (0.01 °C ) (6.11657 mbar; 0.00603659 </a:t>
            </a:r>
            <a:r>
              <a:rPr lang="en-US" i="1" dirty="0" err="1"/>
              <a:t>atm</a:t>
            </a:r>
            <a:r>
              <a:rPr lang="en-US" i="1" dirty="0"/>
              <a:t>)</a:t>
            </a:r>
            <a:endParaRPr lang="pt-BR" i="1" dirty="0"/>
          </a:p>
        </p:txBody>
      </p:sp>
      <p:sp>
        <p:nvSpPr>
          <p:cNvPr id="6" name="Retângulo 5"/>
          <p:cNvSpPr/>
          <p:nvPr/>
        </p:nvSpPr>
        <p:spPr>
          <a:xfrm>
            <a:off x="6594712" y="1128309"/>
            <a:ext cx="4706738" cy="507831"/>
          </a:xfrm>
          <a:prstGeom prst="rect">
            <a:avLst/>
          </a:prstGeom>
        </p:spPr>
        <p:txBody>
          <a:bodyPr wrap="none">
            <a:spAutoFit/>
          </a:bodyPr>
          <a:lstStyle/>
          <a:p>
            <a:r>
              <a:rPr lang="pt-BR" sz="2700" i="1" dirty="0"/>
              <a:t>[H</a:t>
            </a:r>
            <a:r>
              <a:rPr lang="pt-BR" sz="2700" i="1" baseline="-25000" dirty="0"/>
              <a:t>2</a:t>
            </a:r>
            <a:r>
              <a:rPr lang="pt-BR" sz="2700" i="1" dirty="0"/>
              <a:t>0] </a:t>
            </a:r>
            <a:r>
              <a:rPr lang="pt-BR" sz="2700" i="1" dirty="0">
                <a:sym typeface="Wingdings" panose="05000000000000000000" pitchFamily="2" charset="2"/>
              </a:rPr>
              <a:t></a:t>
            </a:r>
            <a:r>
              <a:rPr lang="pt-BR" sz="2700" i="1" dirty="0"/>
              <a:t> F=C-P+2 &lt;=&gt; F=1-3+2=0</a:t>
            </a:r>
          </a:p>
        </p:txBody>
      </p:sp>
      <p:sp>
        <p:nvSpPr>
          <p:cNvPr id="15" name="Retângulo 14">
            <a:extLst>
              <a:ext uri="{FF2B5EF4-FFF2-40B4-BE49-F238E27FC236}">
                <a16:creationId xmlns:a16="http://schemas.microsoft.com/office/drawing/2014/main" id="{2A8CFF8B-6962-4BF8-922A-E35D0ABFBDA4}"/>
              </a:ext>
            </a:extLst>
          </p:cNvPr>
          <p:cNvSpPr/>
          <p:nvPr/>
        </p:nvSpPr>
        <p:spPr>
          <a:xfrm>
            <a:off x="1085103" y="436261"/>
            <a:ext cx="6691421" cy="553998"/>
          </a:xfrm>
          <a:prstGeom prst="rect">
            <a:avLst/>
          </a:prstGeom>
        </p:spPr>
        <p:txBody>
          <a:bodyPr wrap="square">
            <a:spAutoFit/>
          </a:bodyPr>
          <a:lstStyle/>
          <a:p>
            <a:r>
              <a:rPr lang="pt-BR" sz="3000" b="1" i="1" u="sng" dirty="0"/>
              <a:t>Equilíbrio de fases </a:t>
            </a:r>
          </a:p>
        </p:txBody>
      </p:sp>
    </p:spTree>
    <p:extLst>
      <p:ext uri="{BB962C8B-B14F-4D97-AF65-F5344CB8AC3E}">
        <p14:creationId xmlns:p14="http://schemas.microsoft.com/office/powerpoint/2010/main" val="171803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168686" y="3187049"/>
            <a:ext cx="1448657" cy="1564241"/>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solidFill>
                <a:schemeClr val="tx1"/>
              </a:solidFill>
            </a:endParaRPr>
          </a:p>
        </p:txBody>
      </p:sp>
      <p:cxnSp>
        <p:nvCxnSpPr>
          <p:cNvPr id="3" name="Conector reto 2"/>
          <p:cNvCxnSpPr>
            <a:stCxn id="2" idx="1"/>
            <a:endCxn id="2" idx="3"/>
          </p:cNvCxnSpPr>
          <p:nvPr/>
        </p:nvCxnSpPr>
        <p:spPr>
          <a:xfrm>
            <a:off x="1168686" y="3969169"/>
            <a:ext cx="14486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CaixaDeTexto 3"/>
          <p:cNvSpPr txBox="1"/>
          <p:nvPr/>
        </p:nvSpPr>
        <p:spPr>
          <a:xfrm>
            <a:off x="1601488" y="4225778"/>
            <a:ext cx="735242" cy="300082"/>
          </a:xfrm>
          <a:prstGeom prst="rect">
            <a:avLst/>
          </a:prstGeom>
          <a:noFill/>
        </p:spPr>
        <p:txBody>
          <a:bodyPr wrap="square" rtlCol="0">
            <a:spAutoFit/>
          </a:bodyPr>
          <a:lstStyle/>
          <a:p>
            <a:r>
              <a:rPr lang="pt-BR" sz="1350" dirty="0">
                <a:solidFill>
                  <a:schemeClr val="bg1"/>
                </a:solidFill>
              </a:rPr>
              <a:t>A+B</a:t>
            </a:r>
          </a:p>
        </p:txBody>
      </p:sp>
      <p:sp>
        <p:nvSpPr>
          <p:cNvPr id="5" name="CaixaDeTexto 4"/>
          <p:cNvSpPr txBox="1"/>
          <p:nvPr/>
        </p:nvSpPr>
        <p:spPr>
          <a:xfrm>
            <a:off x="1601488" y="3425366"/>
            <a:ext cx="585626" cy="300082"/>
          </a:xfrm>
          <a:prstGeom prst="rect">
            <a:avLst/>
          </a:prstGeom>
          <a:noFill/>
        </p:spPr>
        <p:txBody>
          <a:bodyPr wrap="square" rtlCol="0">
            <a:spAutoFit/>
          </a:bodyPr>
          <a:lstStyle/>
          <a:p>
            <a:r>
              <a:rPr lang="pt-BR" sz="1350" dirty="0">
                <a:solidFill>
                  <a:schemeClr val="bg1"/>
                </a:solidFill>
              </a:rPr>
              <a:t>A+B</a:t>
            </a:r>
          </a:p>
        </p:txBody>
      </p:sp>
      <p:sp>
        <p:nvSpPr>
          <p:cNvPr id="7" name="Retângulo 6"/>
          <p:cNvSpPr/>
          <p:nvPr/>
        </p:nvSpPr>
        <p:spPr>
          <a:xfrm>
            <a:off x="6609388" y="1373820"/>
            <a:ext cx="3962360" cy="461665"/>
          </a:xfrm>
          <a:prstGeom prst="rect">
            <a:avLst/>
          </a:prstGeom>
        </p:spPr>
        <p:txBody>
          <a:bodyPr wrap="square">
            <a:spAutoFit/>
          </a:bodyPr>
          <a:lstStyle/>
          <a:p>
            <a:r>
              <a:rPr lang="pt-BR" sz="2400" i="1" dirty="0"/>
              <a:t>H</a:t>
            </a:r>
            <a:r>
              <a:rPr lang="pt-BR" sz="2400" i="1" baseline="-25000" dirty="0"/>
              <a:t>2</a:t>
            </a:r>
            <a:r>
              <a:rPr lang="pt-BR" sz="2400" i="1" dirty="0"/>
              <a:t>0 – F=C-P+2 &lt;=&gt; F=2-2+2=2</a:t>
            </a:r>
          </a:p>
        </p:txBody>
      </p:sp>
      <p:sp>
        <p:nvSpPr>
          <p:cNvPr id="8" name="Retângulo 7"/>
          <p:cNvSpPr/>
          <p:nvPr/>
        </p:nvSpPr>
        <p:spPr>
          <a:xfrm>
            <a:off x="1171734" y="1373820"/>
            <a:ext cx="4621559" cy="1569660"/>
          </a:xfrm>
          <a:prstGeom prst="rect">
            <a:avLst/>
          </a:prstGeom>
        </p:spPr>
        <p:txBody>
          <a:bodyPr wrap="square">
            <a:spAutoFit/>
          </a:bodyPr>
          <a:lstStyle/>
          <a:p>
            <a:r>
              <a:rPr lang="pt-BR" sz="2400" i="1" dirty="0"/>
              <a:t>Se tivermos 2 componentes em um sistema líquido-gás.</a:t>
            </a:r>
          </a:p>
          <a:p>
            <a:endParaRPr lang="pt-BR" sz="2400" i="1" dirty="0"/>
          </a:p>
          <a:p>
            <a:endParaRPr lang="pt-BR" sz="2400" i="1" dirty="0"/>
          </a:p>
        </p:txBody>
      </p:sp>
      <p:sp>
        <p:nvSpPr>
          <p:cNvPr id="9" name="Retângulo 8"/>
          <p:cNvSpPr/>
          <p:nvPr/>
        </p:nvSpPr>
        <p:spPr>
          <a:xfrm>
            <a:off x="1516667" y="2784196"/>
            <a:ext cx="853285" cy="646331"/>
          </a:xfrm>
          <a:prstGeom prst="rect">
            <a:avLst/>
          </a:prstGeom>
        </p:spPr>
        <p:txBody>
          <a:bodyPr wrap="square">
            <a:spAutoFit/>
          </a:bodyPr>
          <a:lstStyle/>
          <a:p>
            <a:r>
              <a:rPr lang="pt-BR" i="1" dirty="0"/>
              <a:t>vapor</a:t>
            </a:r>
          </a:p>
          <a:p>
            <a:endParaRPr lang="pt-BR" i="1" dirty="0"/>
          </a:p>
        </p:txBody>
      </p:sp>
      <p:sp>
        <p:nvSpPr>
          <p:cNvPr id="10" name="Retângulo 9"/>
          <p:cNvSpPr/>
          <p:nvPr/>
        </p:nvSpPr>
        <p:spPr>
          <a:xfrm>
            <a:off x="1504635" y="4751291"/>
            <a:ext cx="832096" cy="646331"/>
          </a:xfrm>
          <a:prstGeom prst="rect">
            <a:avLst/>
          </a:prstGeom>
        </p:spPr>
        <p:txBody>
          <a:bodyPr wrap="square">
            <a:spAutoFit/>
          </a:bodyPr>
          <a:lstStyle/>
          <a:p>
            <a:r>
              <a:rPr lang="pt-BR" i="1" dirty="0"/>
              <a:t>líquido</a:t>
            </a:r>
          </a:p>
          <a:p>
            <a:endParaRPr lang="pt-BR" i="1" dirty="0"/>
          </a:p>
        </p:txBody>
      </p:sp>
      <p:sp>
        <p:nvSpPr>
          <p:cNvPr id="11" name="Retângulo 10"/>
          <p:cNvSpPr/>
          <p:nvPr/>
        </p:nvSpPr>
        <p:spPr>
          <a:xfrm>
            <a:off x="3222564" y="4166515"/>
            <a:ext cx="8564802" cy="1384995"/>
          </a:xfrm>
          <a:prstGeom prst="rect">
            <a:avLst/>
          </a:prstGeom>
        </p:spPr>
        <p:txBody>
          <a:bodyPr wrap="square">
            <a:spAutoFit/>
          </a:bodyPr>
          <a:lstStyle/>
          <a:p>
            <a:pPr algn="just"/>
            <a:r>
              <a:rPr lang="pt-BR" sz="2800" i="1" dirty="0"/>
              <a:t>No fundo a regra de Gibbs diz-nos o </a:t>
            </a:r>
            <a:r>
              <a:rPr lang="pt-BR" sz="2800" i="1" u="sng" dirty="0"/>
              <a:t>número de propriedades intensivas</a:t>
            </a:r>
            <a:r>
              <a:rPr lang="pt-BR" sz="2800" i="1" dirty="0"/>
              <a:t> que podes ser alteradas de uma forma independente  num </a:t>
            </a:r>
            <a:r>
              <a:rPr lang="pt-BR" sz="2800" b="1" i="1" u="sng" dirty="0"/>
              <a:t>sistema em equilíbrio. </a:t>
            </a:r>
            <a:r>
              <a:rPr lang="pt-BR" sz="2800" i="1" dirty="0"/>
              <a:t> </a:t>
            </a:r>
          </a:p>
        </p:txBody>
      </p:sp>
      <p:sp>
        <p:nvSpPr>
          <p:cNvPr id="12" name="Retângulo 11"/>
          <p:cNvSpPr/>
          <p:nvPr/>
        </p:nvSpPr>
        <p:spPr>
          <a:xfrm>
            <a:off x="567032" y="450332"/>
            <a:ext cx="6691421" cy="553998"/>
          </a:xfrm>
          <a:prstGeom prst="rect">
            <a:avLst/>
          </a:prstGeom>
        </p:spPr>
        <p:txBody>
          <a:bodyPr wrap="square">
            <a:spAutoFit/>
          </a:bodyPr>
          <a:lstStyle/>
          <a:p>
            <a:r>
              <a:rPr lang="pt-BR" sz="3000" b="1" i="1" u="sng" dirty="0">
                <a:solidFill>
                  <a:schemeClr val="accent1">
                    <a:lumMod val="50000"/>
                  </a:schemeClr>
                </a:solidFill>
              </a:rPr>
              <a:t>Regra de fase – Regra de Gibbs </a:t>
            </a:r>
          </a:p>
        </p:txBody>
      </p:sp>
      <p:sp>
        <p:nvSpPr>
          <p:cNvPr id="13" name="Retângulo 12"/>
          <p:cNvSpPr/>
          <p:nvPr/>
        </p:nvSpPr>
        <p:spPr>
          <a:xfrm>
            <a:off x="3222563" y="2465100"/>
            <a:ext cx="8564802" cy="1200329"/>
          </a:xfrm>
          <a:prstGeom prst="rect">
            <a:avLst/>
          </a:prstGeom>
        </p:spPr>
        <p:txBody>
          <a:bodyPr wrap="square">
            <a:spAutoFit/>
          </a:bodyPr>
          <a:lstStyle/>
          <a:p>
            <a:pPr algn="just"/>
            <a:r>
              <a:rPr lang="pt-BR" sz="2400" i="1" dirty="0"/>
              <a:t>Temos neste caso </a:t>
            </a:r>
            <a:r>
              <a:rPr lang="pt-BR" sz="2400" b="1" i="1" dirty="0"/>
              <a:t>2 graus de liberdade</a:t>
            </a:r>
            <a:r>
              <a:rPr lang="pt-BR" sz="2400" i="1" dirty="0"/>
              <a:t>, isto é, podemos usar tanto </a:t>
            </a:r>
            <a:r>
              <a:rPr lang="pt-BR" sz="2400" b="1" i="1" u="sng" dirty="0"/>
              <a:t>temperatura</a:t>
            </a:r>
            <a:r>
              <a:rPr lang="pt-BR" sz="2400" i="1" dirty="0"/>
              <a:t> e </a:t>
            </a:r>
            <a:r>
              <a:rPr lang="pt-BR" sz="2400" b="1" i="1" u="sng" dirty="0"/>
              <a:t>pressão</a:t>
            </a:r>
            <a:r>
              <a:rPr lang="pt-BR" sz="2400" i="1" dirty="0"/>
              <a:t> para fazer com que os componentes A e B possam alterar entre a fase de vapor e a fase líquida.</a:t>
            </a:r>
          </a:p>
        </p:txBody>
      </p:sp>
    </p:spTree>
    <p:extLst>
      <p:ext uri="{BB962C8B-B14F-4D97-AF65-F5344CB8AC3E}">
        <p14:creationId xmlns:p14="http://schemas.microsoft.com/office/powerpoint/2010/main" val="122254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25</a:t>
            </a:fld>
            <a:endParaRPr lang="en-US" dirty="0"/>
          </a:p>
        </p:txBody>
      </p:sp>
      <p:sp>
        <p:nvSpPr>
          <p:cNvPr id="6" name="CaixaDeTexto 5">
            <a:extLst>
              <a:ext uri="{FF2B5EF4-FFF2-40B4-BE49-F238E27FC236}">
                <a16:creationId xmlns:a16="http://schemas.microsoft.com/office/drawing/2014/main" id="{9D9C0794-F61F-48AB-B892-7779F913EFA9}"/>
              </a:ext>
            </a:extLst>
          </p:cNvPr>
          <p:cNvSpPr txBox="1"/>
          <p:nvPr/>
        </p:nvSpPr>
        <p:spPr>
          <a:xfrm>
            <a:off x="749300" y="1308100"/>
            <a:ext cx="11023600" cy="4699295"/>
          </a:xfrm>
          <a:prstGeom prst="rect">
            <a:avLst/>
          </a:prstGeom>
        </p:spPr>
        <p:txBody>
          <a:bodyPr vert="horz" wrap="square" lIns="91440" tIns="45720" rIns="91440" bIns="45720" rtlCol="0">
            <a:normAutofit/>
          </a:bodyPr>
          <a:lstStyle/>
          <a:p>
            <a:r>
              <a:rPr lang="pt-BR" sz="2400" i="1" dirty="0"/>
              <a:t>A  relação  entre pressão e temperatura vem sob a forma de um </a:t>
            </a:r>
            <a:r>
              <a:rPr lang="pt-BR" sz="2400" b="1" i="1" dirty="0">
                <a:highlight>
                  <a:srgbClr val="FFFF00"/>
                </a:highlight>
              </a:rPr>
              <a:t>diagrama de fases</a:t>
            </a:r>
          </a:p>
          <a:p>
            <a:endParaRPr lang="pt-BR" sz="2400" i="1" dirty="0"/>
          </a:p>
          <a:p>
            <a:r>
              <a:rPr lang="pt-BR" sz="2400" i="1" dirty="0"/>
              <a:t>Este diagrama permite </a:t>
            </a:r>
            <a:r>
              <a:rPr lang="pt-BR" sz="2400" b="1" i="1" u="sng" dirty="0">
                <a:highlight>
                  <a:srgbClr val="FFFF00"/>
                </a:highlight>
              </a:rPr>
              <a:t>identificar relações</a:t>
            </a:r>
            <a:r>
              <a:rPr lang="pt-BR" sz="2400" b="1" i="1" u="sng" dirty="0"/>
              <a:t> </a:t>
            </a:r>
            <a:r>
              <a:rPr lang="pt-BR" sz="2400" i="1" dirty="0"/>
              <a:t>bastante interessantes  entre </a:t>
            </a:r>
            <a:r>
              <a:rPr lang="pt-BR" sz="2400" b="1" i="1" u="sng" dirty="0">
                <a:highlight>
                  <a:srgbClr val="FFFF00"/>
                </a:highlight>
              </a:rPr>
              <a:t>pressão e temperatura</a:t>
            </a:r>
            <a:r>
              <a:rPr lang="pt-BR" sz="2400" i="1" dirty="0"/>
              <a:t>  como:</a:t>
            </a:r>
          </a:p>
          <a:p>
            <a:endParaRPr lang="pt-BR" sz="2400" i="1" dirty="0"/>
          </a:p>
          <a:p>
            <a:pPr algn="ctr"/>
            <a:r>
              <a:rPr lang="pt-BR" sz="3200" i="1" dirty="0"/>
              <a:t> Ponto de </a:t>
            </a:r>
            <a:r>
              <a:rPr lang="pt-BR" sz="3200" b="1" i="1" u="sng" dirty="0"/>
              <a:t>fusão</a:t>
            </a:r>
            <a:r>
              <a:rPr lang="pt-BR" sz="3200" i="1" dirty="0"/>
              <a:t> </a:t>
            </a:r>
          </a:p>
          <a:p>
            <a:pPr algn="ctr"/>
            <a:r>
              <a:rPr lang="pt-BR" sz="3200" i="1" dirty="0"/>
              <a:t>Ponto de </a:t>
            </a:r>
            <a:r>
              <a:rPr lang="pt-BR" sz="3200" b="1" i="1" u="sng" dirty="0"/>
              <a:t>ebulição</a:t>
            </a:r>
            <a:r>
              <a:rPr lang="pt-BR" sz="3200" i="1" dirty="0"/>
              <a:t> </a:t>
            </a:r>
          </a:p>
          <a:p>
            <a:pPr algn="ctr"/>
            <a:r>
              <a:rPr lang="pt-BR" sz="3200" i="1" dirty="0"/>
              <a:t>Ponto </a:t>
            </a:r>
            <a:r>
              <a:rPr lang="pt-BR" sz="3200" b="1" i="1" u="sng" dirty="0"/>
              <a:t>triplo</a:t>
            </a:r>
            <a:r>
              <a:rPr lang="pt-BR" sz="3200" i="1" dirty="0"/>
              <a:t> </a:t>
            </a:r>
          </a:p>
          <a:p>
            <a:pPr algn="ctr"/>
            <a:r>
              <a:rPr lang="pt-BR" sz="3200" i="1" dirty="0"/>
              <a:t>Ponto </a:t>
            </a:r>
            <a:r>
              <a:rPr lang="pt-BR" sz="3200" b="1" i="1" u="sng" dirty="0"/>
              <a:t>critico</a:t>
            </a:r>
            <a:r>
              <a:rPr lang="pt-BR" sz="3200" i="1" dirty="0"/>
              <a:t>  </a:t>
            </a:r>
          </a:p>
          <a:p>
            <a:pPr algn="ctr"/>
            <a:endParaRPr lang="pt-BR" sz="2400" i="1" dirty="0"/>
          </a:p>
          <a:p>
            <a:r>
              <a:rPr lang="pt-BR" sz="2400" i="1" dirty="0"/>
              <a:t>consequentemente avaliar o </a:t>
            </a:r>
            <a:r>
              <a:rPr lang="pt-BR" sz="2400" b="1" i="1" dirty="0">
                <a:highlight>
                  <a:srgbClr val="FFFF00"/>
                </a:highlight>
              </a:rPr>
              <a:t>estado de agregação </a:t>
            </a:r>
            <a:r>
              <a:rPr lang="pt-BR" sz="2400" i="1" dirty="0"/>
              <a:t>da substancia </a:t>
            </a:r>
          </a:p>
          <a:p>
            <a:endParaRPr lang="pt-BR" sz="2400" i="1" dirty="0"/>
          </a:p>
        </p:txBody>
      </p:sp>
      <p:sp>
        <p:nvSpPr>
          <p:cNvPr id="8" name="Retângulo 7">
            <a:extLst>
              <a:ext uri="{FF2B5EF4-FFF2-40B4-BE49-F238E27FC236}">
                <a16:creationId xmlns:a16="http://schemas.microsoft.com/office/drawing/2014/main" id="{4B71F92C-1059-4523-BB0C-8A2DC62DB4D0}"/>
              </a:ext>
            </a:extLst>
          </p:cNvPr>
          <p:cNvSpPr/>
          <p:nvPr/>
        </p:nvSpPr>
        <p:spPr>
          <a:xfrm>
            <a:off x="749300" y="405147"/>
            <a:ext cx="3118597" cy="553998"/>
          </a:xfrm>
          <a:prstGeom prst="rect">
            <a:avLst/>
          </a:prstGeom>
        </p:spPr>
        <p:txBody>
          <a:bodyPr wrap="square">
            <a:spAutoFit/>
          </a:bodyPr>
          <a:lstStyle/>
          <a:p>
            <a:r>
              <a:rPr lang="pt-BR" sz="3000" b="1" i="1" u="sng" dirty="0">
                <a:solidFill>
                  <a:schemeClr val="accent1">
                    <a:lumMod val="50000"/>
                  </a:schemeClr>
                </a:solidFill>
              </a:rPr>
              <a:t>Equilíbrio de fases </a:t>
            </a:r>
          </a:p>
        </p:txBody>
      </p:sp>
    </p:spTree>
    <p:extLst>
      <p:ext uri="{BB962C8B-B14F-4D97-AF65-F5344CB8AC3E}">
        <p14:creationId xmlns:p14="http://schemas.microsoft.com/office/powerpoint/2010/main" val="3540002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26</a:t>
            </a:fld>
            <a:endParaRPr lang="en-US" dirty="0"/>
          </a:p>
        </p:txBody>
      </p:sp>
      <p:pic>
        <p:nvPicPr>
          <p:cNvPr id="6" name="Picture 5"/>
          <p:cNvPicPr>
            <a:picLocks noChangeAspect="1"/>
          </p:cNvPicPr>
          <p:nvPr/>
        </p:nvPicPr>
        <p:blipFill>
          <a:blip r:embed="rId3"/>
          <a:stretch>
            <a:fillRect/>
          </a:stretch>
        </p:blipFill>
        <p:spPr>
          <a:xfrm>
            <a:off x="1965239" y="829205"/>
            <a:ext cx="6643917" cy="5353099"/>
          </a:xfrm>
          <a:prstGeom prst="rect">
            <a:avLst/>
          </a:prstGeom>
        </p:spPr>
      </p:pic>
      <p:sp>
        <p:nvSpPr>
          <p:cNvPr id="7"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p:sp>
        <p:nvSpPr>
          <p:cNvPr id="8" name="TextBox 7"/>
          <p:cNvSpPr txBox="1"/>
          <p:nvPr/>
        </p:nvSpPr>
        <p:spPr>
          <a:xfrm>
            <a:off x="7559627" y="1511463"/>
            <a:ext cx="3056747" cy="1196574"/>
          </a:xfrm>
          <a:prstGeom prst="rect">
            <a:avLst/>
          </a:prstGeom>
        </p:spPr>
        <p:txBody>
          <a:bodyPr vert="horz" wrap="none" lIns="91440" tIns="45720" rIns="91440" bIns="45720" rtlCol="0">
            <a:normAutofit/>
          </a:bodyPr>
          <a:lstStyle/>
          <a:p>
            <a:r>
              <a:rPr lang="en-US" i="1" dirty="0"/>
              <a:t>T</a:t>
            </a:r>
            <a:r>
              <a:rPr lang="en-US" i="1" baseline="-25000" dirty="0"/>
              <a:t>m</a:t>
            </a:r>
            <a:r>
              <a:rPr lang="en-US" i="1" dirty="0"/>
              <a:t> = </a:t>
            </a:r>
            <a:r>
              <a:rPr lang="en-US" i="1" dirty="0" err="1"/>
              <a:t>temperatura</a:t>
            </a:r>
            <a:r>
              <a:rPr lang="en-US" i="1" dirty="0"/>
              <a:t> de </a:t>
            </a:r>
            <a:r>
              <a:rPr lang="en-US" i="1" dirty="0" err="1"/>
              <a:t>fusão</a:t>
            </a:r>
            <a:r>
              <a:rPr lang="en-US" i="1" dirty="0"/>
              <a:t>;</a:t>
            </a:r>
          </a:p>
          <a:p>
            <a:r>
              <a:rPr lang="en-US" i="1" dirty="0"/>
              <a:t>T</a:t>
            </a:r>
            <a:r>
              <a:rPr lang="en-US" i="1" baseline="-25000" dirty="0"/>
              <a:t>b</a:t>
            </a:r>
            <a:r>
              <a:rPr lang="en-US" i="1" dirty="0"/>
              <a:t> = </a:t>
            </a:r>
            <a:r>
              <a:rPr lang="en-US" i="1" dirty="0" err="1"/>
              <a:t>temperatura</a:t>
            </a:r>
            <a:r>
              <a:rPr lang="en-US" i="1" dirty="0"/>
              <a:t> de </a:t>
            </a:r>
            <a:r>
              <a:rPr lang="en-US" i="1" dirty="0" err="1"/>
              <a:t>ebulição</a:t>
            </a:r>
            <a:r>
              <a:rPr lang="en-US" i="1" dirty="0"/>
              <a:t>;</a:t>
            </a:r>
          </a:p>
          <a:p>
            <a:r>
              <a:rPr lang="en-US" i="1" dirty="0" err="1"/>
              <a:t>T</a:t>
            </a:r>
            <a:r>
              <a:rPr lang="en-US" i="1" baseline="-25000" dirty="0" err="1"/>
              <a:t>t</a:t>
            </a:r>
            <a:r>
              <a:rPr lang="en-US" i="1" dirty="0"/>
              <a:t> = </a:t>
            </a:r>
            <a:r>
              <a:rPr lang="en-US" i="1" dirty="0" err="1"/>
              <a:t>temperatura</a:t>
            </a:r>
            <a:r>
              <a:rPr lang="en-US" i="1" dirty="0"/>
              <a:t> </a:t>
            </a:r>
            <a:r>
              <a:rPr lang="en-US" i="1" dirty="0" err="1"/>
              <a:t>tríplice</a:t>
            </a:r>
            <a:r>
              <a:rPr lang="en-US" i="1" dirty="0"/>
              <a:t>;</a:t>
            </a:r>
          </a:p>
          <a:p>
            <a:r>
              <a:rPr lang="en-US" i="1" dirty="0" err="1"/>
              <a:t>T</a:t>
            </a:r>
            <a:r>
              <a:rPr lang="en-US" i="1" baseline="-25000" dirty="0" err="1"/>
              <a:t>c</a:t>
            </a:r>
            <a:r>
              <a:rPr lang="en-US" i="1" dirty="0"/>
              <a:t> = </a:t>
            </a:r>
            <a:r>
              <a:rPr lang="en-US" i="1" dirty="0" err="1"/>
              <a:t>temperatura</a:t>
            </a:r>
            <a:r>
              <a:rPr lang="en-US" i="1" dirty="0"/>
              <a:t> </a:t>
            </a:r>
            <a:r>
              <a:rPr lang="en-US" i="1" dirty="0" err="1"/>
              <a:t>crítica</a:t>
            </a:r>
            <a:r>
              <a:rPr lang="en-US" i="1" dirty="0"/>
              <a:t>;</a:t>
            </a:r>
          </a:p>
          <a:p>
            <a:endParaRPr lang="en-US" i="1" dirty="0"/>
          </a:p>
          <a:p>
            <a:endParaRPr lang="en-US" i="1" dirty="0"/>
          </a:p>
          <a:p>
            <a:endParaRPr lang="en-US" i="1" dirty="0"/>
          </a:p>
          <a:p>
            <a:endParaRPr lang="en-US" i="1" dirty="0"/>
          </a:p>
        </p:txBody>
      </p:sp>
      <p:graphicFrame>
        <p:nvGraphicFramePr>
          <p:cNvPr id="9" name="Object 8"/>
          <p:cNvGraphicFramePr>
            <a:graphicFrameLocks noChangeAspect="1"/>
          </p:cNvGraphicFramePr>
          <p:nvPr/>
        </p:nvGraphicFramePr>
        <p:xfrm>
          <a:off x="7795150" y="3249018"/>
          <a:ext cx="2230977" cy="410609"/>
        </p:xfrm>
        <a:graphic>
          <a:graphicData uri="http://schemas.openxmlformats.org/presentationml/2006/ole">
            <mc:AlternateContent xmlns:mc="http://schemas.openxmlformats.org/markup-compatibility/2006">
              <mc:Choice xmlns:v="urn:schemas-microsoft-com:vml" Requires="v">
                <p:oleObj spid="_x0000_s4242" name="Equation" r:id="rId4" imgW="1308100" imgH="241300" progId="Equation.3">
                  <p:embed/>
                </p:oleObj>
              </mc:Choice>
              <mc:Fallback>
                <p:oleObj name="Equation" r:id="rId4" imgW="1308100" imgH="241300" progId="Equation.3">
                  <p:embed/>
                  <p:pic>
                    <p:nvPicPr>
                      <p:cNvPr id="9" name="Object 8"/>
                      <p:cNvPicPr/>
                      <p:nvPr/>
                    </p:nvPicPr>
                    <p:blipFill>
                      <a:blip r:embed="rId5"/>
                      <a:stretch>
                        <a:fillRect/>
                      </a:stretch>
                    </p:blipFill>
                    <p:spPr>
                      <a:xfrm>
                        <a:off x="7795150" y="3249018"/>
                        <a:ext cx="2230977" cy="410609"/>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7872414" y="4418014"/>
          <a:ext cx="1038225" cy="409575"/>
        </p:xfrm>
        <a:graphic>
          <a:graphicData uri="http://schemas.openxmlformats.org/presentationml/2006/ole">
            <mc:AlternateContent xmlns:mc="http://schemas.openxmlformats.org/markup-compatibility/2006">
              <mc:Choice xmlns:v="urn:schemas-microsoft-com:vml" Requires="v">
                <p:oleObj spid="_x0000_s4243" name="Equation" r:id="rId6" imgW="609600" imgH="241300" progId="Equation.3">
                  <p:embed/>
                </p:oleObj>
              </mc:Choice>
              <mc:Fallback>
                <p:oleObj name="Equation" r:id="rId6" imgW="609600" imgH="241300" progId="Equation.3">
                  <p:embed/>
                  <p:pic>
                    <p:nvPicPr>
                      <p:cNvPr id="10" name="Object 9"/>
                      <p:cNvPicPr/>
                      <p:nvPr/>
                    </p:nvPicPr>
                    <p:blipFill>
                      <a:blip r:embed="rId7"/>
                      <a:stretch>
                        <a:fillRect/>
                      </a:stretch>
                    </p:blipFill>
                    <p:spPr>
                      <a:xfrm>
                        <a:off x="7872414" y="4418014"/>
                        <a:ext cx="1038225" cy="409575"/>
                      </a:xfrm>
                      <a:prstGeom prst="rect">
                        <a:avLst/>
                      </a:prstGeom>
                    </p:spPr>
                  </p:pic>
                </p:oleObj>
              </mc:Fallback>
            </mc:AlternateContent>
          </a:graphicData>
        </a:graphic>
      </p:graphicFrame>
      <p:sp>
        <p:nvSpPr>
          <p:cNvPr id="11" name="TextBox 10"/>
          <p:cNvSpPr txBox="1"/>
          <p:nvPr/>
        </p:nvSpPr>
        <p:spPr>
          <a:xfrm>
            <a:off x="7559627" y="2896970"/>
            <a:ext cx="1648979" cy="914400"/>
          </a:xfrm>
          <a:prstGeom prst="rect">
            <a:avLst/>
          </a:prstGeom>
        </p:spPr>
        <p:txBody>
          <a:bodyPr vert="horz" wrap="none" lIns="91440" tIns="45720" rIns="91440" bIns="45720" rtlCol="0">
            <a:normAutofit/>
          </a:bodyPr>
          <a:lstStyle/>
          <a:p>
            <a:r>
              <a:rPr lang="en-US" i="1" dirty="0"/>
              <a:t>“normal”</a:t>
            </a:r>
          </a:p>
        </p:txBody>
      </p:sp>
      <p:sp>
        <p:nvSpPr>
          <p:cNvPr id="12" name="TextBox 11"/>
          <p:cNvSpPr txBox="1"/>
          <p:nvPr/>
        </p:nvSpPr>
        <p:spPr>
          <a:xfrm>
            <a:off x="7654624" y="4046515"/>
            <a:ext cx="1648979" cy="914400"/>
          </a:xfrm>
          <a:prstGeom prst="rect">
            <a:avLst/>
          </a:prstGeom>
        </p:spPr>
        <p:txBody>
          <a:bodyPr vert="horz" wrap="none" lIns="91440" tIns="45720" rIns="91440" bIns="45720" rtlCol="0">
            <a:normAutofit/>
          </a:bodyPr>
          <a:lstStyle/>
          <a:p>
            <a:r>
              <a:rPr lang="en-US" i="1" dirty="0"/>
              <a:t>“</a:t>
            </a:r>
            <a:r>
              <a:rPr lang="en-US" i="1" dirty="0" err="1"/>
              <a:t>padrão</a:t>
            </a:r>
            <a:r>
              <a:rPr lang="en-US" i="1" dirty="0"/>
              <a:t>”</a:t>
            </a:r>
          </a:p>
        </p:txBody>
      </p:sp>
      <p:sp>
        <p:nvSpPr>
          <p:cNvPr id="14" name="CaixaDeTexto 13">
            <a:extLst>
              <a:ext uri="{FF2B5EF4-FFF2-40B4-BE49-F238E27FC236}">
                <a16:creationId xmlns:a16="http://schemas.microsoft.com/office/drawing/2014/main" id="{A1512CE8-EB2D-44CE-B65C-3450F10B1926}"/>
              </a:ext>
            </a:extLst>
          </p:cNvPr>
          <p:cNvSpPr txBox="1"/>
          <p:nvPr/>
        </p:nvSpPr>
        <p:spPr>
          <a:xfrm>
            <a:off x="348557" y="90921"/>
            <a:ext cx="7096769" cy="584775"/>
          </a:xfrm>
          <a:prstGeom prst="rect">
            <a:avLst/>
          </a:prstGeom>
          <a:noFill/>
        </p:spPr>
        <p:txBody>
          <a:bodyPr wrap="square" rtlCol="0">
            <a:spAutoFit/>
          </a:bodyPr>
          <a:lstStyle/>
          <a:p>
            <a:r>
              <a:rPr lang="pt-BR" sz="3200" dirty="0">
                <a:solidFill>
                  <a:schemeClr val="accent1">
                    <a:lumMod val="75000"/>
                  </a:schemeClr>
                </a:solidFill>
              </a:rPr>
              <a:t>Diagrama de fase simplificado </a:t>
            </a:r>
          </a:p>
        </p:txBody>
      </p:sp>
    </p:spTree>
    <p:extLst>
      <p:ext uri="{BB962C8B-B14F-4D97-AF65-F5344CB8AC3E}">
        <p14:creationId xmlns:p14="http://schemas.microsoft.com/office/powerpoint/2010/main" val="1389580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27</a:t>
            </a:fld>
            <a:endParaRPr lang="en-US" dirty="0"/>
          </a:p>
        </p:txBody>
      </p:sp>
      <p:sp>
        <p:nvSpPr>
          <p:cNvPr id="7"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p:pic>
        <p:nvPicPr>
          <p:cNvPr id="3" name="Picture 2"/>
          <p:cNvPicPr>
            <a:picLocks noChangeAspect="1"/>
          </p:cNvPicPr>
          <p:nvPr/>
        </p:nvPicPr>
        <p:blipFill>
          <a:blip r:embed="rId2"/>
          <a:stretch>
            <a:fillRect/>
          </a:stretch>
        </p:blipFill>
        <p:spPr>
          <a:xfrm>
            <a:off x="620251" y="1920718"/>
            <a:ext cx="10502257" cy="3070040"/>
          </a:xfrm>
          <a:prstGeom prst="rect">
            <a:avLst/>
          </a:prstGeom>
        </p:spPr>
      </p:pic>
      <p:sp>
        <p:nvSpPr>
          <p:cNvPr id="8" name="Retângulo 7">
            <a:extLst>
              <a:ext uri="{FF2B5EF4-FFF2-40B4-BE49-F238E27FC236}">
                <a16:creationId xmlns:a16="http://schemas.microsoft.com/office/drawing/2014/main" id="{521E7A6C-FB9B-4362-96A8-C34CE4717694}"/>
              </a:ext>
            </a:extLst>
          </p:cNvPr>
          <p:cNvSpPr/>
          <p:nvPr/>
        </p:nvSpPr>
        <p:spPr>
          <a:xfrm>
            <a:off x="615203" y="505175"/>
            <a:ext cx="6691421" cy="553998"/>
          </a:xfrm>
          <a:prstGeom prst="rect">
            <a:avLst/>
          </a:prstGeom>
        </p:spPr>
        <p:txBody>
          <a:bodyPr wrap="square">
            <a:spAutoFit/>
          </a:bodyPr>
          <a:lstStyle/>
          <a:p>
            <a:r>
              <a:rPr lang="pt-BR" sz="3000" b="1" i="1" u="sng" dirty="0">
                <a:solidFill>
                  <a:schemeClr val="accent1">
                    <a:lumMod val="50000"/>
                  </a:schemeClr>
                </a:solidFill>
              </a:rPr>
              <a:t>Pontos de fusão, ebulição e crítico </a:t>
            </a:r>
          </a:p>
        </p:txBody>
      </p:sp>
    </p:spTree>
    <p:extLst>
      <p:ext uri="{BB962C8B-B14F-4D97-AF65-F5344CB8AC3E}">
        <p14:creationId xmlns:p14="http://schemas.microsoft.com/office/powerpoint/2010/main" val="1680759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Pedro Vidinha</a:t>
            </a:r>
          </a:p>
        </p:txBody>
      </p:sp>
      <p:sp>
        <p:nvSpPr>
          <p:cNvPr id="5" name="Slide Number Placeholder 4"/>
          <p:cNvSpPr>
            <a:spLocks noGrp="1"/>
          </p:cNvSpPr>
          <p:nvPr>
            <p:ph type="sldNum" sz="quarter" idx="12"/>
          </p:nvPr>
        </p:nvSpPr>
        <p:spPr/>
        <p:txBody>
          <a:bodyPr/>
          <a:lstStyle/>
          <a:p>
            <a:fld id="{326530D0-E989-6D43-9B52-F525A77060C2}" type="slidenum">
              <a:rPr lang="en-US" smtClean="0"/>
              <a:pPr/>
              <a:t>28</a:t>
            </a:fld>
            <a:endParaRPr lang="en-US" dirty="0"/>
          </a:p>
        </p:txBody>
      </p:sp>
      <p:sp>
        <p:nvSpPr>
          <p:cNvPr id="7" name="Text Box 4"/>
          <p:cNvSpPr txBox="1">
            <a:spLocks noChangeArrowheads="1"/>
          </p:cNvSpPr>
          <p:nvPr/>
        </p:nvSpPr>
        <p:spPr bwMode="auto">
          <a:xfrm>
            <a:off x="2210686" y="3147328"/>
            <a:ext cx="7441351" cy="830997"/>
          </a:xfrm>
          <a:prstGeom prst="rect">
            <a:avLst/>
          </a:prstGeom>
          <a:solidFill>
            <a:srgbClr val="457EC3">
              <a:alpha val="20000"/>
            </a:srgbClr>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pPr>
            <a:r>
              <a:rPr lang="en-US" altLang="ja-JP" b="1" dirty="0" err="1">
                <a:latin typeface="+mn-lt"/>
                <a:sym typeface="Symbol" charset="0"/>
              </a:rPr>
              <a:t>Fugacidade</a:t>
            </a:r>
            <a:r>
              <a:rPr lang="en-US" altLang="ja-JP" b="1" dirty="0">
                <a:latin typeface="+mn-lt"/>
                <a:sym typeface="Symbol" charset="0"/>
              </a:rPr>
              <a:t> = </a:t>
            </a:r>
            <a:r>
              <a:rPr lang="ja-JP" altLang="pt-BR" b="1" dirty="0">
                <a:latin typeface="+mn-lt"/>
                <a:sym typeface="Symbol" charset="0"/>
              </a:rPr>
              <a:t>“</a:t>
            </a:r>
            <a:r>
              <a:rPr lang="pt-BR" altLang="ja-JP" b="1" i="1" dirty="0">
                <a:latin typeface="+mn-lt"/>
                <a:sym typeface="Symbol" charset="0"/>
              </a:rPr>
              <a:t>Tendência a escapar</a:t>
            </a:r>
            <a:r>
              <a:rPr lang="ja-JP" altLang="pt-BR" b="1" dirty="0">
                <a:latin typeface="+mn-lt"/>
                <a:sym typeface="Symbol" charset="0"/>
              </a:rPr>
              <a:t>”</a:t>
            </a:r>
            <a:r>
              <a:rPr lang="pt-BR" altLang="ja-JP" b="1" dirty="0">
                <a:latin typeface="+mn-lt"/>
                <a:sym typeface="Symbol" charset="0"/>
              </a:rPr>
              <a:t> = </a:t>
            </a:r>
            <a:r>
              <a:rPr lang="pt-BR" altLang="ja-JP" dirty="0">
                <a:latin typeface="+mn-lt"/>
                <a:sym typeface="Symbol" charset="0"/>
              </a:rPr>
              <a:t>mede a tendência relativa de uma molécula a “escapar” de um sistema</a:t>
            </a:r>
            <a:endParaRPr lang="pt-BR" dirty="0">
              <a:latin typeface="+mn-lt"/>
            </a:endParaRPr>
          </a:p>
        </p:txBody>
      </p:sp>
      <p:sp>
        <p:nvSpPr>
          <p:cNvPr id="8" name="Text Box 5"/>
          <p:cNvSpPr txBox="1">
            <a:spLocks noChangeArrowheads="1"/>
          </p:cNvSpPr>
          <p:nvPr/>
        </p:nvSpPr>
        <p:spPr bwMode="auto">
          <a:xfrm>
            <a:off x="2210686" y="1959616"/>
            <a:ext cx="813593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2000" dirty="0">
                <a:latin typeface="+mn-lt"/>
                <a:sym typeface="Symbol" charset="0"/>
              </a:rPr>
              <a:t>Ao invés de tentar determinar cada </a:t>
            </a:r>
            <a:r>
              <a:rPr lang="pt-BR" sz="2000" baseline="-25000" dirty="0" err="1">
                <a:latin typeface="+mn-lt"/>
                <a:sym typeface="Symbol" charset="0"/>
              </a:rPr>
              <a:t>i</a:t>
            </a:r>
            <a:r>
              <a:rPr lang="pt-BR" sz="2000" dirty="0">
                <a:latin typeface="+mn-lt"/>
                <a:sym typeface="Symbol" charset="0"/>
              </a:rPr>
              <a:t>, para cada componente, pode-se usar a ”tendência a escapar do sistema” da molécula.</a:t>
            </a:r>
            <a:endParaRPr lang="pt-BR" sz="2000" dirty="0">
              <a:latin typeface="+mn-lt"/>
            </a:endParaRPr>
          </a:p>
        </p:txBody>
      </p:sp>
      <p:sp>
        <p:nvSpPr>
          <p:cNvPr id="9" name="Text Box 4"/>
          <p:cNvSpPr txBox="1">
            <a:spLocks noChangeArrowheads="1"/>
          </p:cNvSpPr>
          <p:nvPr/>
        </p:nvSpPr>
        <p:spPr bwMode="auto">
          <a:xfrm>
            <a:off x="2210686" y="4509649"/>
            <a:ext cx="7441351" cy="830997"/>
          </a:xfrm>
          <a:prstGeom prst="rect">
            <a:avLst/>
          </a:prstGeom>
          <a:solidFill>
            <a:srgbClr val="457EC3">
              <a:alpha val="20000"/>
            </a:srgbClr>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pPr>
            <a:r>
              <a:rPr lang="en-US" altLang="ja-JP" dirty="0" err="1">
                <a:latin typeface="+mn-lt"/>
                <a:sym typeface="Symbol" charset="0"/>
              </a:rPr>
              <a:t>Determinando</a:t>
            </a:r>
            <a:r>
              <a:rPr lang="en-US" altLang="ja-JP" dirty="0">
                <a:latin typeface="+mn-lt"/>
                <a:sym typeface="Symbol" charset="0"/>
              </a:rPr>
              <a:t> </a:t>
            </a:r>
            <a:r>
              <a:rPr lang="en-US" altLang="ja-JP" dirty="0" err="1">
                <a:latin typeface="+mn-lt"/>
                <a:sym typeface="Symbol" charset="0"/>
              </a:rPr>
              <a:t>fugacidades</a:t>
            </a:r>
            <a:r>
              <a:rPr lang="en-US" altLang="ja-JP" dirty="0">
                <a:latin typeface="+mn-lt"/>
                <a:sym typeface="Symbol" charset="0"/>
              </a:rPr>
              <a:t> </a:t>
            </a:r>
            <a:r>
              <a:rPr lang="en-US" altLang="ja-JP" dirty="0" err="1">
                <a:latin typeface="+mn-lt"/>
                <a:sym typeface="Symbol" charset="0"/>
              </a:rPr>
              <a:t>relativas</a:t>
            </a:r>
            <a:r>
              <a:rPr lang="en-US" altLang="ja-JP" dirty="0">
                <a:latin typeface="+mn-lt"/>
                <a:sym typeface="Symbol" charset="0"/>
              </a:rPr>
              <a:t> </a:t>
            </a:r>
            <a:r>
              <a:rPr lang="en-US" altLang="ja-JP" dirty="0" err="1">
                <a:latin typeface="+mn-lt"/>
                <a:sym typeface="Symbol" charset="0"/>
              </a:rPr>
              <a:t>é</a:t>
            </a:r>
            <a:r>
              <a:rPr lang="en-US" altLang="ja-JP" dirty="0">
                <a:latin typeface="+mn-lt"/>
                <a:sym typeface="Symbol" charset="0"/>
              </a:rPr>
              <a:t> </a:t>
            </a:r>
            <a:r>
              <a:rPr lang="en-US" altLang="ja-JP" dirty="0" err="1">
                <a:latin typeface="+mn-lt"/>
                <a:sym typeface="Symbol" charset="0"/>
              </a:rPr>
              <a:t>possível</a:t>
            </a:r>
            <a:r>
              <a:rPr lang="en-US" altLang="ja-JP" dirty="0">
                <a:latin typeface="+mn-lt"/>
                <a:sym typeface="Symbol" charset="0"/>
              </a:rPr>
              <a:t> </a:t>
            </a:r>
            <a:r>
              <a:rPr lang="en-US" altLang="ja-JP" dirty="0" err="1">
                <a:latin typeface="+mn-lt"/>
                <a:sym typeface="Symbol" charset="0"/>
              </a:rPr>
              <a:t>inferir</a:t>
            </a:r>
            <a:r>
              <a:rPr lang="en-US" altLang="ja-JP" dirty="0">
                <a:latin typeface="+mn-lt"/>
                <a:sym typeface="Symbol" charset="0"/>
              </a:rPr>
              <a:t> </a:t>
            </a:r>
            <a:r>
              <a:rPr lang="en-US" altLang="ja-JP" dirty="0" err="1">
                <a:latin typeface="+mn-lt"/>
                <a:sym typeface="Symbol" charset="0"/>
              </a:rPr>
              <a:t>potenciais</a:t>
            </a:r>
            <a:r>
              <a:rPr lang="en-US" altLang="ja-JP" dirty="0">
                <a:latin typeface="+mn-lt"/>
                <a:sym typeface="Symbol" charset="0"/>
              </a:rPr>
              <a:t> </a:t>
            </a:r>
            <a:r>
              <a:rPr lang="en-US" altLang="ja-JP" dirty="0" err="1">
                <a:latin typeface="+mn-lt"/>
                <a:sym typeface="Symbol" charset="0"/>
              </a:rPr>
              <a:t>químicos</a:t>
            </a:r>
            <a:r>
              <a:rPr lang="en-US" altLang="ja-JP" dirty="0">
                <a:latin typeface="+mn-lt"/>
                <a:sym typeface="Symbol" charset="0"/>
              </a:rPr>
              <a:t> </a:t>
            </a:r>
            <a:r>
              <a:rPr lang="en-US" altLang="ja-JP" dirty="0" err="1">
                <a:latin typeface="+mn-lt"/>
                <a:sym typeface="Symbol" charset="0"/>
              </a:rPr>
              <a:t>relativos</a:t>
            </a:r>
            <a:r>
              <a:rPr lang="en-US" altLang="ja-JP" dirty="0">
                <a:latin typeface="+mn-lt"/>
                <a:sym typeface="Symbol" charset="0"/>
              </a:rPr>
              <a:t>!</a:t>
            </a:r>
            <a:endParaRPr lang="pt-BR" dirty="0">
              <a:latin typeface="+mn-lt"/>
            </a:endParaRPr>
          </a:p>
        </p:txBody>
      </p:sp>
      <p:sp>
        <p:nvSpPr>
          <p:cNvPr id="10" name="Text Box 5">
            <a:extLst>
              <a:ext uri="{FF2B5EF4-FFF2-40B4-BE49-F238E27FC236}">
                <a16:creationId xmlns:a16="http://schemas.microsoft.com/office/drawing/2014/main" id="{B879D0BC-EDD2-4FDC-B160-8F89771AF188}"/>
              </a:ext>
            </a:extLst>
          </p:cNvPr>
          <p:cNvSpPr txBox="1">
            <a:spLocks noChangeArrowheads="1"/>
          </p:cNvSpPr>
          <p:nvPr/>
        </p:nvSpPr>
        <p:spPr bwMode="auto">
          <a:xfrm>
            <a:off x="2028032" y="981848"/>
            <a:ext cx="813593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2800" b="1" dirty="0">
                <a:latin typeface="+mn-lt"/>
                <a:sym typeface="Symbol" charset="0"/>
              </a:rPr>
              <a:t>Formas para determinar o potencial químico </a:t>
            </a:r>
            <a:endParaRPr lang="pt-BR" sz="2800" b="1" dirty="0">
              <a:latin typeface="+mn-lt"/>
            </a:endParaRPr>
          </a:p>
        </p:txBody>
      </p:sp>
      <p:sp>
        <p:nvSpPr>
          <p:cNvPr id="11" name="CaixaDeTexto 10">
            <a:extLst>
              <a:ext uri="{FF2B5EF4-FFF2-40B4-BE49-F238E27FC236}">
                <a16:creationId xmlns:a16="http://schemas.microsoft.com/office/drawing/2014/main" id="{056CD6B4-AA66-4CD2-BC8A-733B7243D14A}"/>
              </a:ext>
            </a:extLst>
          </p:cNvPr>
          <p:cNvSpPr txBox="1"/>
          <p:nvPr/>
        </p:nvSpPr>
        <p:spPr>
          <a:xfrm>
            <a:off x="1047058" y="234912"/>
            <a:ext cx="3274498" cy="584775"/>
          </a:xfrm>
          <a:prstGeom prst="rect">
            <a:avLst/>
          </a:prstGeom>
          <a:noFill/>
        </p:spPr>
        <p:txBody>
          <a:bodyPr wrap="square" rtlCol="0">
            <a:spAutoFit/>
          </a:bodyPr>
          <a:lstStyle/>
          <a:p>
            <a:r>
              <a:rPr lang="pt-BR" sz="3200" u="sng" dirty="0">
                <a:solidFill>
                  <a:schemeClr val="accent1">
                    <a:lumMod val="75000"/>
                  </a:schemeClr>
                </a:solidFill>
              </a:rPr>
              <a:t>Fugacidade </a:t>
            </a:r>
          </a:p>
        </p:txBody>
      </p:sp>
    </p:spTree>
    <p:extLst>
      <p:ext uri="{BB962C8B-B14F-4D97-AF65-F5344CB8AC3E}">
        <p14:creationId xmlns:p14="http://schemas.microsoft.com/office/powerpoint/2010/main" val="1526123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8BE21733-445A-4E1A-826E-542DC50DD42D}"/>
              </a:ext>
            </a:extLst>
          </p:cNvPr>
          <p:cNvSpPr txBox="1"/>
          <p:nvPr/>
        </p:nvSpPr>
        <p:spPr>
          <a:xfrm>
            <a:off x="2007476" y="1391281"/>
            <a:ext cx="8555422" cy="3237186"/>
          </a:xfrm>
          <a:prstGeom prst="rect">
            <a:avLst/>
          </a:prstGeom>
        </p:spPr>
        <p:txBody>
          <a:bodyPr vert="horz" wrap="square" lIns="91440" tIns="45720" rIns="91440" bIns="45720" rtlCol="0">
            <a:noAutofit/>
          </a:bodyPr>
          <a:lstStyle/>
          <a:p>
            <a:r>
              <a:rPr lang="pt-BR" i="1" dirty="0"/>
              <a:t> A pressão de um gás não ideal é dada pela </a:t>
            </a:r>
            <a:r>
              <a:rPr lang="pt-BR" sz="2000" b="1" i="1" dirty="0"/>
              <a:t>fugacidade</a:t>
            </a:r>
            <a:r>
              <a:rPr lang="pt-BR" i="1" dirty="0"/>
              <a:t>  - forças intermolecular estão presentes </a:t>
            </a:r>
          </a:p>
          <a:p>
            <a:endParaRPr lang="pt-BR" i="1" dirty="0"/>
          </a:p>
          <a:p>
            <a:r>
              <a:rPr lang="pt-BR" i="1" dirty="0"/>
              <a:t>A fugacidade não é apenas em </a:t>
            </a:r>
            <a:r>
              <a:rPr lang="pt-BR" b="1" i="1" u="sng" dirty="0"/>
              <a:t>função da quantidade de substancia e da temperatura </a:t>
            </a:r>
            <a:r>
              <a:rPr lang="pt-BR" i="1" dirty="0"/>
              <a:t>mas é </a:t>
            </a:r>
            <a:r>
              <a:rPr lang="pt-BR" b="1" i="1" u="sng" dirty="0"/>
              <a:t>igualmente dada em função da composição.</a:t>
            </a:r>
            <a:r>
              <a:rPr lang="pt-BR" i="1" dirty="0"/>
              <a:t> </a:t>
            </a:r>
          </a:p>
          <a:p>
            <a:endParaRPr lang="pt-BR" i="1" dirty="0"/>
          </a:p>
          <a:p>
            <a:r>
              <a:rPr lang="pt-BR" i="1" dirty="0"/>
              <a:t>A presença de outros componentes afeta como uma substância poderá particionar entre duas fases. </a:t>
            </a:r>
          </a:p>
          <a:p>
            <a:endParaRPr lang="pt-BR" i="1" dirty="0"/>
          </a:p>
          <a:p>
            <a:r>
              <a:rPr lang="pt-BR" i="1" dirty="0"/>
              <a:t>Na mistura de 2 gases isso poderá ser refletido na pressão total mistura</a:t>
            </a:r>
          </a:p>
          <a:p>
            <a:endParaRPr lang="pt-BR" i="1" dirty="0"/>
          </a:p>
          <a:p>
            <a:r>
              <a:rPr lang="pt-BR" i="1" dirty="0"/>
              <a:t>Fugacidade está relacionada com a pressão parcial </a:t>
            </a:r>
          </a:p>
          <a:p>
            <a:endParaRPr lang="pt-BR" i="1" dirty="0"/>
          </a:p>
          <a:p>
            <a:r>
              <a:rPr lang="pt-BR" sz="2400" i="1" dirty="0"/>
              <a:t>Fugacidade</a:t>
            </a:r>
            <a:r>
              <a:rPr lang="pt-BR" i="1" dirty="0"/>
              <a:t> </a:t>
            </a:r>
          </a:p>
          <a:p>
            <a:endParaRPr lang="pt-BR" i="1" dirty="0"/>
          </a:p>
        </p:txBody>
      </p:sp>
      <p:graphicFrame>
        <p:nvGraphicFramePr>
          <p:cNvPr id="6" name="Object 10">
            <a:extLst>
              <a:ext uri="{FF2B5EF4-FFF2-40B4-BE49-F238E27FC236}">
                <a16:creationId xmlns:a16="http://schemas.microsoft.com/office/drawing/2014/main" id="{10D639F4-07B6-4A35-9D80-32A147EA4452}"/>
              </a:ext>
            </a:extLst>
          </p:cNvPr>
          <p:cNvGraphicFramePr>
            <a:graphicFrameLocks noChangeAspect="1"/>
          </p:cNvGraphicFramePr>
          <p:nvPr/>
        </p:nvGraphicFramePr>
        <p:xfrm>
          <a:off x="3625709" y="4890457"/>
          <a:ext cx="1506538" cy="576263"/>
        </p:xfrm>
        <a:graphic>
          <a:graphicData uri="http://schemas.openxmlformats.org/presentationml/2006/ole">
            <mc:AlternateContent xmlns:mc="http://schemas.openxmlformats.org/markup-compatibility/2006">
              <mc:Choice xmlns:v="urn:schemas-microsoft-com:vml" Requires="v">
                <p:oleObj spid="_x0000_s5266" name="Equation" r:id="rId3" imgW="596900" imgH="228600" progId="Equation.3">
                  <p:embed/>
                </p:oleObj>
              </mc:Choice>
              <mc:Fallback>
                <p:oleObj name="Equation" r:id="rId3" imgW="596900" imgH="228600" progId="Equation.3">
                  <p:embed/>
                  <p:pic>
                    <p:nvPicPr>
                      <p:cNvPr id="6" name="Object 10">
                        <a:extLst>
                          <a:ext uri="{FF2B5EF4-FFF2-40B4-BE49-F238E27FC236}">
                            <a16:creationId xmlns:a16="http://schemas.microsoft.com/office/drawing/2014/main" id="{10D639F4-07B6-4A35-9D80-32A147EA4452}"/>
                          </a:ext>
                        </a:extLst>
                      </p:cNvPr>
                      <p:cNvPicPr/>
                      <p:nvPr/>
                    </p:nvPicPr>
                    <p:blipFill>
                      <a:blip r:embed="rId4"/>
                      <a:stretch>
                        <a:fillRect/>
                      </a:stretch>
                    </p:blipFill>
                    <p:spPr>
                      <a:xfrm>
                        <a:off x="3625709" y="4890457"/>
                        <a:ext cx="1506538" cy="576263"/>
                      </a:xfrm>
                      <a:prstGeom prst="rect">
                        <a:avLst/>
                      </a:prstGeom>
                      <a:solidFill>
                        <a:srgbClr val="FFFF00"/>
                      </a:solidFill>
                    </p:spPr>
                  </p:pic>
                </p:oleObj>
              </mc:Fallback>
            </mc:AlternateContent>
          </a:graphicData>
        </a:graphic>
      </p:graphicFrame>
      <p:graphicFrame>
        <p:nvGraphicFramePr>
          <p:cNvPr id="7" name="Object 17">
            <a:extLst>
              <a:ext uri="{FF2B5EF4-FFF2-40B4-BE49-F238E27FC236}">
                <a16:creationId xmlns:a16="http://schemas.microsoft.com/office/drawing/2014/main" id="{7463D32C-85C1-4613-9469-6BEAF6B200E7}"/>
              </a:ext>
            </a:extLst>
          </p:cNvPr>
          <p:cNvGraphicFramePr>
            <a:graphicFrameLocks noChangeAspect="1"/>
          </p:cNvGraphicFramePr>
          <p:nvPr/>
        </p:nvGraphicFramePr>
        <p:xfrm>
          <a:off x="8830411" y="3859295"/>
          <a:ext cx="1208087" cy="442912"/>
        </p:xfrm>
        <a:graphic>
          <a:graphicData uri="http://schemas.openxmlformats.org/presentationml/2006/ole">
            <mc:AlternateContent xmlns:mc="http://schemas.openxmlformats.org/markup-compatibility/2006">
              <mc:Choice xmlns:v="urn:schemas-microsoft-com:vml" Requires="v">
                <p:oleObj spid="_x0000_s5267" name="Equation" r:id="rId5" imgW="622300" imgH="228600" progId="Equation.3">
                  <p:embed/>
                </p:oleObj>
              </mc:Choice>
              <mc:Fallback>
                <p:oleObj name="Equation" r:id="rId5" imgW="622300" imgH="228600" progId="Equation.3">
                  <p:embed/>
                  <p:pic>
                    <p:nvPicPr>
                      <p:cNvPr id="7" name="Object 17">
                        <a:extLst>
                          <a:ext uri="{FF2B5EF4-FFF2-40B4-BE49-F238E27FC236}">
                            <a16:creationId xmlns:a16="http://schemas.microsoft.com/office/drawing/2014/main" id="{7463D32C-85C1-4613-9469-6BEAF6B200E7}"/>
                          </a:ext>
                        </a:extLst>
                      </p:cNvPr>
                      <p:cNvPicPr/>
                      <p:nvPr/>
                    </p:nvPicPr>
                    <p:blipFill>
                      <a:blip r:embed="rId6"/>
                      <a:stretch>
                        <a:fillRect/>
                      </a:stretch>
                    </p:blipFill>
                    <p:spPr>
                      <a:xfrm>
                        <a:off x="8830411" y="3859295"/>
                        <a:ext cx="1208087" cy="442912"/>
                      </a:xfrm>
                      <a:prstGeom prst="rect">
                        <a:avLst/>
                      </a:prstGeom>
                      <a:solidFill>
                        <a:srgbClr val="FFFF00"/>
                      </a:solidFill>
                    </p:spPr>
                  </p:pic>
                </p:oleObj>
              </mc:Fallback>
            </mc:AlternateContent>
          </a:graphicData>
        </a:graphic>
      </p:graphicFrame>
      <p:sp>
        <p:nvSpPr>
          <p:cNvPr id="8" name="CaixaDeTexto 7">
            <a:extLst>
              <a:ext uri="{FF2B5EF4-FFF2-40B4-BE49-F238E27FC236}">
                <a16:creationId xmlns:a16="http://schemas.microsoft.com/office/drawing/2014/main" id="{BD8DE570-2AF6-453F-A935-0689693C5E77}"/>
              </a:ext>
            </a:extLst>
          </p:cNvPr>
          <p:cNvSpPr txBox="1"/>
          <p:nvPr/>
        </p:nvSpPr>
        <p:spPr>
          <a:xfrm>
            <a:off x="3931185" y="6045950"/>
            <a:ext cx="2941504" cy="445297"/>
          </a:xfrm>
          <a:prstGeom prst="rect">
            <a:avLst/>
          </a:prstGeom>
        </p:spPr>
        <p:txBody>
          <a:bodyPr vert="horz" wrap="square" lIns="91440" tIns="45720" rIns="91440" bIns="45720" rtlCol="0">
            <a:noAutofit/>
          </a:bodyPr>
          <a:lstStyle/>
          <a:p>
            <a:r>
              <a:rPr lang="pt-BR" i="1" dirty="0"/>
              <a:t>Coeficiente de fugacidade </a:t>
            </a:r>
          </a:p>
          <a:p>
            <a:endParaRPr lang="pt-BR" i="1" dirty="0"/>
          </a:p>
        </p:txBody>
      </p:sp>
      <p:cxnSp>
        <p:nvCxnSpPr>
          <p:cNvPr id="10" name="Conector de Seta Reta 9">
            <a:extLst>
              <a:ext uri="{FF2B5EF4-FFF2-40B4-BE49-F238E27FC236}">
                <a16:creationId xmlns:a16="http://schemas.microsoft.com/office/drawing/2014/main" id="{12D628DD-4CDC-4EA6-853D-C0C8552B74F5}"/>
              </a:ext>
            </a:extLst>
          </p:cNvPr>
          <p:cNvCxnSpPr/>
          <p:nvPr/>
        </p:nvCxnSpPr>
        <p:spPr>
          <a:xfrm>
            <a:off x="4498555" y="5330449"/>
            <a:ext cx="903382" cy="7484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CaixaDeTexto 10">
            <a:extLst>
              <a:ext uri="{FF2B5EF4-FFF2-40B4-BE49-F238E27FC236}">
                <a16:creationId xmlns:a16="http://schemas.microsoft.com/office/drawing/2014/main" id="{6235530D-C689-4494-852B-7BF330F7005B}"/>
              </a:ext>
            </a:extLst>
          </p:cNvPr>
          <p:cNvSpPr txBox="1"/>
          <p:nvPr/>
        </p:nvSpPr>
        <p:spPr>
          <a:xfrm>
            <a:off x="6661532" y="5223288"/>
            <a:ext cx="3819181" cy="1001243"/>
          </a:xfrm>
          <a:prstGeom prst="rect">
            <a:avLst/>
          </a:prstGeom>
        </p:spPr>
        <p:txBody>
          <a:bodyPr vert="horz" wrap="square" lIns="91440" tIns="45720" rIns="91440" bIns="45720" rtlCol="0">
            <a:noAutofit/>
          </a:bodyPr>
          <a:lstStyle/>
          <a:p>
            <a:r>
              <a:rPr lang="pt-BR" i="1" dirty="0"/>
              <a:t>Quando este coeficiente = 1  significa que a fugacidade é igual à pressão parcial do gás ( idealidade) </a:t>
            </a:r>
          </a:p>
          <a:p>
            <a:endParaRPr lang="pt-BR" i="1" dirty="0"/>
          </a:p>
        </p:txBody>
      </p:sp>
      <p:sp>
        <p:nvSpPr>
          <p:cNvPr id="9" name="CaixaDeTexto 8">
            <a:extLst>
              <a:ext uri="{FF2B5EF4-FFF2-40B4-BE49-F238E27FC236}">
                <a16:creationId xmlns:a16="http://schemas.microsoft.com/office/drawing/2014/main" id="{C1F545E1-CA56-488F-86D6-533287EAA810}"/>
              </a:ext>
            </a:extLst>
          </p:cNvPr>
          <p:cNvSpPr txBox="1"/>
          <p:nvPr/>
        </p:nvSpPr>
        <p:spPr>
          <a:xfrm>
            <a:off x="1224057" y="741143"/>
            <a:ext cx="3274498" cy="584775"/>
          </a:xfrm>
          <a:prstGeom prst="rect">
            <a:avLst/>
          </a:prstGeom>
          <a:noFill/>
        </p:spPr>
        <p:txBody>
          <a:bodyPr wrap="square" rtlCol="0">
            <a:spAutoFit/>
          </a:bodyPr>
          <a:lstStyle/>
          <a:p>
            <a:r>
              <a:rPr lang="pt-BR" sz="3200" u="sng" dirty="0">
                <a:solidFill>
                  <a:schemeClr val="accent1">
                    <a:lumMod val="75000"/>
                  </a:schemeClr>
                </a:solidFill>
              </a:rPr>
              <a:t>Fugacidade </a:t>
            </a:r>
          </a:p>
        </p:txBody>
      </p:sp>
    </p:spTree>
    <p:extLst>
      <p:ext uri="{BB962C8B-B14F-4D97-AF65-F5344CB8AC3E}">
        <p14:creationId xmlns:p14="http://schemas.microsoft.com/office/powerpoint/2010/main" val="1397029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731EC29E-98CC-4435-82E1-1194933E1C43}"/>
              </a:ext>
            </a:extLst>
          </p:cNvPr>
          <p:cNvSpPr>
            <a:spLocks noGrp="1"/>
          </p:cNvSpPr>
          <p:nvPr>
            <p:ph type="ftr" sz="quarter" idx="11"/>
          </p:nvPr>
        </p:nvSpPr>
        <p:spPr/>
        <p:txBody>
          <a:bodyPr/>
          <a:lstStyle/>
          <a:p>
            <a:r>
              <a:rPr lang="en-US" dirty="0"/>
              <a:t> Pedro Vidinha</a:t>
            </a:r>
          </a:p>
        </p:txBody>
      </p:sp>
      <p:sp>
        <p:nvSpPr>
          <p:cNvPr id="3" name="Espaço Reservado para Número de Slide 2">
            <a:extLst>
              <a:ext uri="{FF2B5EF4-FFF2-40B4-BE49-F238E27FC236}">
                <a16:creationId xmlns:a16="http://schemas.microsoft.com/office/drawing/2014/main" id="{B9027F40-72F4-4830-8081-AE9C45B1ECBF}"/>
              </a:ext>
            </a:extLst>
          </p:cNvPr>
          <p:cNvSpPr>
            <a:spLocks noGrp="1"/>
          </p:cNvSpPr>
          <p:nvPr>
            <p:ph type="sldNum" sz="quarter" idx="12"/>
          </p:nvPr>
        </p:nvSpPr>
        <p:spPr/>
        <p:txBody>
          <a:bodyPr/>
          <a:lstStyle/>
          <a:p>
            <a:fld id="{6834AF15-0ADC-9043-BED0-60F450528572}" type="slidenum">
              <a:rPr lang="en-US" smtClean="0"/>
              <a:t>3</a:t>
            </a:fld>
            <a:endParaRPr lang="en-US" dirty="0"/>
          </a:p>
        </p:txBody>
      </p:sp>
      <p:pic>
        <p:nvPicPr>
          <p:cNvPr id="7" name="Imagem 6" descr="Resultado de imagem para cobertura para piscina aquecida">
            <a:extLst>
              <a:ext uri="{FF2B5EF4-FFF2-40B4-BE49-F238E27FC236}">
                <a16:creationId xmlns:a16="http://schemas.microsoft.com/office/drawing/2014/main" id="{D6839B52-007F-43A4-B4BD-17EAA41314B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9760" y="3015333"/>
            <a:ext cx="3718560" cy="2735227"/>
          </a:xfrm>
          <a:prstGeom prst="rect">
            <a:avLst/>
          </a:prstGeom>
          <a:noFill/>
          <a:ln>
            <a:noFill/>
          </a:ln>
        </p:spPr>
      </p:pic>
      <p:sp>
        <p:nvSpPr>
          <p:cNvPr id="6" name="Retângulo 5">
            <a:extLst>
              <a:ext uri="{FF2B5EF4-FFF2-40B4-BE49-F238E27FC236}">
                <a16:creationId xmlns:a16="http://schemas.microsoft.com/office/drawing/2014/main" id="{3178CEDF-C357-4676-B32C-6687A5485042}"/>
              </a:ext>
            </a:extLst>
          </p:cNvPr>
          <p:cNvSpPr/>
          <p:nvPr/>
        </p:nvSpPr>
        <p:spPr>
          <a:xfrm>
            <a:off x="1767840" y="136526"/>
            <a:ext cx="8178800" cy="1070871"/>
          </a:xfrm>
          <a:prstGeom prst="rect">
            <a:avLst/>
          </a:prstGeom>
        </p:spPr>
        <p:txBody>
          <a:bodyPr wrap="square">
            <a:spAutoFit/>
          </a:bodyPr>
          <a:lstStyle/>
          <a:p>
            <a:pPr>
              <a:lnSpc>
                <a:spcPct val="107000"/>
              </a:lnSpc>
              <a:spcAft>
                <a:spcPts val="800"/>
              </a:spcAft>
            </a:pPr>
            <a:r>
              <a:rPr lang="pt-BR" b="1" dirty="0">
                <a:latin typeface="Calibri" panose="020F0502020204030204" pitchFamily="34" charset="0"/>
                <a:ea typeface="Calibri" panose="020F0502020204030204" pitchFamily="34" charset="0"/>
                <a:cs typeface="Times New Roman" panose="02020603050405020304" pitchFamily="18" charset="0"/>
              </a:rPr>
              <a:t>Caso prático 1.</a:t>
            </a:r>
            <a:endParaRPr lang="pt-B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Em uma piscina municipal de 25x2,50x1,30 é aquecida a 28 °C. Esta piscina encontra-se coberta por uma cobertura de vidro retangular de 30x16,5x2,5. </a:t>
            </a:r>
          </a:p>
        </p:txBody>
      </p:sp>
      <p:sp>
        <p:nvSpPr>
          <p:cNvPr id="8" name="Retângulo 7">
            <a:extLst>
              <a:ext uri="{FF2B5EF4-FFF2-40B4-BE49-F238E27FC236}">
                <a16:creationId xmlns:a16="http://schemas.microsoft.com/office/drawing/2014/main" id="{50FB71AD-BF75-4D6B-9DB3-B0CA35690335}"/>
              </a:ext>
            </a:extLst>
          </p:cNvPr>
          <p:cNvSpPr/>
          <p:nvPr/>
        </p:nvSpPr>
        <p:spPr>
          <a:xfrm>
            <a:off x="1727200" y="1351737"/>
            <a:ext cx="8737600" cy="1663597"/>
          </a:xfrm>
          <a:prstGeom prst="rect">
            <a:avLst/>
          </a:prstGeom>
        </p:spPr>
        <p:txBody>
          <a:bodyPr wrap="square">
            <a:spAutoFit/>
          </a:bodyPr>
          <a:lstStyle/>
          <a:p>
            <a:pPr>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Durante uma operação de manutenção do piso foi utilizando um agente </a:t>
            </a:r>
            <a:r>
              <a:rPr lang="pt-BR" dirty="0" err="1">
                <a:latin typeface="Calibri" panose="020F0502020204030204" pitchFamily="34" charset="0"/>
                <a:ea typeface="Calibri" panose="020F0502020204030204" pitchFamily="34" charset="0"/>
                <a:cs typeface="Times New Roman" panose="02020603050405020304" pitchFamily="18" charset="0"/>
              </a:rPr>
              <a:t>desergordurante</a:t>
            </a:r>
            <a:r>
              <a:rPr lang="pt-BR" dirty="0">
                <a:latin typeface="Calibri" panose="020F0502020204030204" pitchFamily="34" charset="0"/>
                <a:ea typeface="Calibri" panose="020F0502020204030204" pitchFamily="34" charset="0"/>
                <a:cs typeface="Times New Roman" panose="02020603050405020304" pitchFamily="18" charset="0"/>
              </a:rPr>
              <a:t> contento do </a:t>
            </a:r>
            <a:r>
              <a:rPr lang="pt-BR" dirty="0" err="1">
                <a:latin typeface="Calibri" panose="020F0502020204030204" pitchFamily="34" charset="0"/>
                <a:ea typeface="Calibri" panose="020F0502020204030204" pitchFamily="34" charset="0"/>
                <a:cs typeface="Times New Roman" panose="02020603050405020304" pitchFamily="18" charset="0"/>
              </a:rPr>
              <a:t>tetracloroetileno</a:t>
            </a:r>
            <a:r>
              <a:rPr lang="pt-BR" dirty="0">
                <a:latin typeface="Calibri" panose="020F0502020204030204" pitchFamily="34" charset="0"/>
                <a:ea typeface="Calibri" panose="020F0502020204030204" pitchFamily="34" charset="0"/>
                <a:cs typeface="Times New Roman" panose="02020603050405020304" pitchFamily="18" charset="0"/>
              </a:rPr>
              <a:t>.  Acidentalmente uma bombona 20 litros foi derrubada dentro da piscina </a:t>
            </a:r>
          </a:p>
          <a:p>
            <a:pPr marL="342900" indent="-342900">
              <a:lnSpc>
                <a:spcPct val="107000"/>
              </a:lnSpc>
              <a:buFont typeface="+mj-lt"/>
              <a:buAutoNum type="alphaLcParenR"/>
            </a:pPr>
            <a:r>
              <a:rPr lang="pt-BR" dirty="0">
                <a:latin typeface="Calibri" panose="020F0502020204030204" pitchFamily="34" charset="0"/>
                <a:ea typeface="Calibri" panose="020F0502020204030204" pitchFamily="34" charset="0"/>
                <a:cs typeface="Times New Roman" panose="02020603050405020304" pitchFamily="18" charset="0"/>
              </a:rPr>
              <a:t>Qual a fração molar do </a:t>
            </a:r>
            <a:r>
              <a:rPr lang="pt-BR" dirty="0" err="1">
                <a:latin typeface="Calibri" panose="020F0502020204030204" pitchFamily="34" charset="0"/>
                <a:ea typeface="Calibri" panose="020F0502020204030204" pitchFamily="34" charset="0"/>
                <a:cs typeface="Times New Roman" panose="02020603050405020304" pitchFamily="18" charset="0"/>
              </a:rPr>
              <a:t>tectracloroetileno</a:t>
            </a:r>
            <a:r>
              <a:rPr lang="pt-BR" dirty="0">
                <a:latin typeface="Calibri" panose="020F0502020204030204" pitchFamily="34" charset="0"/>
                <a:ea typeface="Calibri" panose="020F0502020204030204" pitchFamily="34" charset="0"/>
                <a:cs typeface="Times New Roman" panose="02020603050405020304" pitchFamily="18" charset="0"/>
              </a:rPr>
              <a:t> na piscina e no ar que envolve a piscina?</a:t>
            </a:r>
          </a:p>
          <a:p>
            <a:pPr marL="457200">
              <a:lnSpc>
                <a:spcPct val="107000"/>
              </a:lnSpc>
            </a:pPr>
            <a:endParaRPr lang="pt-BR"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CaixaDeTexto 8">
            <a:extLst>
              <a:ext uri="{FF2B5EF4-FFF2-40B4-BE49-F238E27FC236}">
                <a16:creationId xmlns:a16="http://schemas.microsoft.com/office/drawing/2014/main" id="{FB53E440-FFD9-4CCB-9D67-F22B99B511FB}"/>
              </a:ext>
            </a:extLst>
          </p:cNvPr>
          <p:cNvSpPr txBox="1"/>
          <p:nvPr/>
        </p:nvSpPr>
        <p:spPr>
          <a:xfrm>
            <a:off x="5750560" y="3842668"/>
            <a:ext cx="4572000" cy="914400"/>
          </a:xfrm>
          <a:prstGeom prst="rect">
            <a:avLst/>
          </a:prstGeom>
        </p:spPr>
        <p:txBody>
          <a:bodyPr vert="horz" wrap="none" lIns="91440" tIns="45720" rIns="91440" bIns="45720" rtlCol="0">
            <a:normAutofit/>
          </a:bodyPr>
          <a:lstStyle/>
          <a:p>
            <a:r>
              <a:rPr lang="pt-BR" sz="2800" b="1" i="1" dirty="0"/>
              <a:t>IDEIAS PARA RESOLVER ISTO ? </a:t>
            </a:r>
          </a:p>
        </p:txBody>
      </p:sp>
    </p:spTree>
    <p:extLst>
      <p:ext uri="{BB962C8B-B14F-4D97-AF65-F5344CB8AC3E}">
        <p14:creationId xmlns:p14="http://schemas.microsoft.com/office/powerpoint/2010/main" val="1253709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ps.prenhall.com/wps/media/objects/3311/3391331/imag1009/AAAUAYM0.JPG"/>
          <p:cNvPicPr>
            <a:picLocks noChangeAspect="1" noChangeArrowheads="1"/>
          </p:cNvPicPr>
          <p:nvPr/>
        </p:nvPicPr>
        <p:blipFill rotWithShape="1">
          <a:blip r:embed="rId2">
            <a:extLst>
              <a:ext uri="{28A0092B-C50C-407E-A947-70E740481C1C}">
                <a14:useLocalDpi xmlns:a14="http://schemas.microsoft.com/office/drawing/2010/main" val="0"/>
              </a:ext>
            </a:extLst>
          </a:blip>
          <a:srcRect l="-2367"/>
          <a:stretch/>
        </p:blipFill>
        <p:spPr bwMode="auto">
          <a:xfrm>
            <a:off x="1436061" y="1124744"/>
            <a:ext cx="6228184" cy="4890441"/>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736712" y="246185"/>
            <a:ext cx="8280924" cy="646331"/>
          </a:xfrm>
          <a:prstGeom prst="rect">
            <a:avLst/>
          </a:prstGeom>
          <a:noFill/>
        </p:spPr>
        <p:txBody>
          <a:bodyPr wrap="square" rtlCol="0">
            <a:spAutoFit/>
          </a:bodyPr>
          <a:lstStyle/>
          <a:p>
            <a:pPr>
              <a:defRPr/>
            </a:pPr>
            <a:r>
              <a:rPr lang="pt-PT" sz="3600" b="1" dirty="0">
                <a:latin typeface="Calibri"/>
              </a:rPr>
              <a:t>Comportamento não ideal gases</a:t>
            </a:r>
          </a:p>
        </p:txBody>
      </p:sp>
      <p:cxnSp>
        <p:nvCxnSpPr>
          <p:cNvPr id="4" name="Conector de Seta Reta 3">
            <a:extLst>
              <a:ext uri="{FF2B5EF4-FFF2-40B4-BE49-F238E27FC236}">
                <a16:creationId xmlns:a16="http://schemas.microsoft.com/office/drawing/2014/main" id="{EEE4736C-F586-4E05-AC86-EDB19EF064BE}"/>
              </a:ext>
            </a:extLst>
          </p:cNvPr>
          <p:cNvCxnSpPr/>
          <p:nvPr/>
        </p:nvCxnSpPr>
        <p:spPr>
          <a:xfrm>
            <a:off x="1933905" y="3569963"/>
            <a:ext cx="6842235" cy="16396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CaixaDeTexto 5">
            <a:extLst>
              <a:ext uri="{FF2B5EF4-FFF2-40B4-BE49-F238E27FC236}">
                <a16:creationId xmlns:a16="http://schemas.microsoft.com/office/drawing/2014/main" id="{611753E0-913A-4422-819F-F349337C07B8}"/>
              </a:ext>
            </a:extLst>
          </p:cNvPr>
          <p:cNvSpPr txBox="1"/>
          <p:nvPr/>
        </p:nvSpPr>
        <p:spPr>
          <a:xfrm>
            <a:off x="8502870" y="4969216"/>
            <a:ext cx="1894927" cy="739953"/>
          </a:xfrm>
          <a:prstGeom prst="rect">
            <a:avLst/>
          </a:prstGeom>
        </p:spPr>
        <p:txBody>
          <a:bodyPr vert="horz" wrap="square" lIns="91440" tIns="45720" rIns="91440" bIns="45720" rtlCol="0">
            <a:noAutofit/>
          </a:bodyPr>
          <a:lstStyle/>
          <a:p>
            <a:pPr algn="ctr"/>
            <a:r>
              <a:rPr lang="pt-BR" i="1" dirty="0"/>
              <a:t>Z fator de compressibilidade </a:t>
            </a:r>
          </a:p>
        </p:txBody>
      </p:sp>
    </p:spTree>
    <p:extLst>
      <p:ext uri="{BB962C8B-B14F-4D97-AF65-F5344CB8AC3E}">
        <p14:creationId xmlns:p14="http://schemas.microsoft.com/office/powerpoint/2010/main" val="2595871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aixaDeTexto 1"/>
              <p:cNvSpPr txBox="1"/>
              <p:nvPr/>
            </p:nvSpPr>
            <p:spPr>
              <a:xfrm>
                <a:off x="2122465" y="1237017"/>
                <a:ext cx="2300630" cy="1014317"/>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a:rPr lang="pt-PT" sz="3200" i="1">
                          <a:latin typeface="Cambria Math"/>
                        </a:rPr>
                        <m:t>𝑃</m:t>
                      </m:r>
                      <m:r>
                        <a:rPr lang="pt-PT" sz="3200" i="1">
                          <a:latin typeface="Cambria Math"/>
                        </a:rPr>
                        <m:t>=</m:t>
                      </m:r>
                      <m:f>
                        <m:fPr>
                          <m:ctrlPr>
                            <a:rPr lang="pt-PT" sz="3200" i="1">
                              <a:latin typeface="Cambria Math" panose="02040503050406030204" pitchFamily="18" charset="0"/>
                            </a:rPr>
                          </m:ctrlPr>
                        </m:fPr>
                        <m:num>
                          <m:r>
                            <a:rPr lang="pt-PT" sz="3200" i="1">
                              <a:latin typeface="Cambria Math"/>
                            </a:rPr>
                            <m:t>𝑛𝑅𝑇</m:t>
                          </m:r>
                        </m:num>
                        <m:den>
                          <m:r>
                            <a:rPr lang="pt-PT" sz="3200" i="1">
                              <a:latin typeface="Cambria Math"/>
                            </a:rPr>
                            <m:t>𝑉</m:t>
                          </m:r>
                          <m:r>
                            <a:rPr lang="pt-PT" sz="3200" i="1">
                              <a:latin typeface="Cambria Math"/>
                            </a:rPr>
                            <m:t>−</m:t>
                          </m:r>
                          <m:r>
                            <a:rPr lang="pt-PT" sz="3200" i="1">
                              <a:latin typeface="Cambria Math"/>
                            </a:rPr>
                            <m:t>𝑛𝑏</m:t>
                          </m:r>
                        </m:den>
                      </m:f>
                    </m:oMath>
                  </m:oMathPara>
                </a14:m>
                <a:endParaRPr lang="pt-PT" sz="3200" dirty="0">
                  <a:latin typeface="Calibri"/>
                </a:endParaRPr>
              </a:p>
            </p:txBody>
          </p:sp>
        </mc:Choice>
        <mc:Fallback xmlns="">
          <p:sp>
            <p:nvSpPr>
              <p:cNvPr id="2" name="CaixaDeTexto 1"/>
              <p:cNvSpPr txBox="1">
                <a:spLocks noRot="1" noChangeAspect="1" noMove="1" noResize="1" noEditPoints="1" noAdjustHandles="1" noChangeArrowheads="1" noChangeShapeType="1" noTextEdit="1"/>
              </p:cNvSpPr>
              <p:nvPr/>
            </p:nvSpPr>
            <p:spPr>
              <a:xfrm>
                <a:off x="2122465" y="1237017"/>
                <a:ext cx="2300630" cy="1014317"/>
              </a:xfrm>
              <a:prstGeom prst="rect">
                <a:avLst/>
              </a:prstGeom>
              <a:blipFill>
                <a:blip r:embed="rId2"/>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3" name="CaixaDeTexto 2"/>
              <p:cNvSpPr txBox="1"/>
              <p:nvPr/>
            </p:nvSpPr>
            <p:spPr>
              <a:xfrm>
                <a:off x="5391515" y="692696"/>
                <a:ext cx="5096973" cy="4881080"/>
              </a:xfrm>
              <a:prstGeom prst="rect">
                <a:avLst/>
              </a:prstGeom>
              <a:noFill/>
            </p:spPr>
            <p:txBody>
              <a:bodyPr wrap="square" rtlCol="0">
                <a:spAutoFit/>
              </a:bodyPr>
              <a:lstStyle/>
              <a:p>
                <a:pPr>
                  <a:defRPr/>
                </a:pPr>
                <a:r>
                  <a:rPr lang="pt-PT" sz="2400" dirty="0">
                    <a:latin typeface="Calibri"/>
                  </a:rPr>
                  <a:t>A pressão depende da frequência de colisões e da força de cada colisões.</a:t>
                </a:r>
              </a:p>
              <a:p>
                <a:pPr>
                  <a:defRPr/>
                </a:pPr>
                <a:endParaRPr lang="pt-PT" sz="2400" dirty="0">
                  <a:latin typeface="Calibri"/>
                </a:endParaRPr>
              </a:p>
              <a:p>
                <a:pPr>
                  <a:defRPr/>
                </a:pPr>
                <a:r>
                  <a:rPr lang="pt-PT" sz="2400" dirty="0">
                    <a:latin typeface="Calibri"/>
                  </a:rPr>
                  <a:t> Ambas situações são reduzidas pelas forças atractivas que actuam com uma força proporcional concentração (n/V) das moléculas na amostra.</a:t>
                </a:r>
              </a:p>
              <a:p>
                <a:pPr>
                  <a:defRPr/>
                </a:pPr>
                <a:endParaRPr lang="pt-PT" sz="2400" dirty="0">
                  <a:latin typeface="Calibri"/>
                </a:endParaRPr>
              </a:p>
              <a:p>
                <a:pPr>
                  <a:defRPr/>
                </a:pPr>
                <a:r>
                  <a:rPr lang="pt-PT" sz="2400" dirty="0">
                    <a:latin typeface="Calibri"/>
                  </a:rPr>
                  <a:t>Então podemos introduzir um factor de redução da pressão</a:t>
                </a:r>
              </a:p>
              <a:p>
                <a:pPr>
                  <a:defRPr/>
                </a:pPr>
                <a:endParaRPr lang="pt-PT" sz="2400" dirty="0">
                  <a:latin typeface="Calibri"/>
                </a:endParaRPr>
              </a:p>
              <a:p>
                <a:pPr>
                  <a:defRPr/>
                </a:pPr>
                <a14:m>
                  <m:oMathPara xmlns:m="http://schemas.openxmlformats.org/officeDocument/2006/math">
                    <m:oMathParaPr>
                      <m:jc m:val="centerGroup"/>
                    </m:oMathParaPr>
                    <m:oMath xmlns:m="http://schemas.openxmlformats.org/officeDocument/2006/math">
                      <m:r>
                        <a:rPr lang="pt-PT" sz="2400" i="1">
                          <a:latin typeface="Cambria Math"/>
                        </a:rPr>
                        <m:t>−</m:t>
                      </m:r>
                      <m:r>
                        <a:rPr lang="pt-PT" sz="2400" i="1">
                          <a:latin typeface="Cambria Math"/>
                        </a:rPr>
                        <m:t>𝑎</m:t>
                      </m:r>
                      <m:sSup>
                        <m:sSupPr>
                          <m:ctrlPr>
                            <a:rPr lang="pt-PT" sz="2400" i="1" dirty="0">
                              <a:latin typeface="Cambria Math" panose="02040503050406030204" pitchFamily="18" charset="0"/>
                            </a:rPr>
                          </m:ctrlPr>
                        </m:sSupPr>
                        <m:e>
                          <m:d>
                            <m:dPr>
                              <m:ctrlPr>
                                <a:rPr lang="pt-PT" sz="2400" i="1" dirty="0">
                                  <a:latin typeface="Cambria Math" panose="02040503050406030204" pitchFamily="18" charset="0"/>
                                </a:rPr>
                              </m:ctrlPr>
                            </m:dPr>
                            <m:e>
                              <m:f>
                                <m:fPr>
                                  <m:ctrlPr>
                                    <a:rPr lang="pt-PT" sz="2400" i="1" dirty="0">
                                      <a:latin typeface="Cambria Math" panose="02040503050406030204" pitchFamily="18" charset="0"/>
                                    </a:rPr>
                                  </m:ctrlPr>
                                </m:fPr>
                                <m:num>
                                  <m:r>
                                    <a:rPr lang="pt-PT" sz="2400" i="1" dirty="0">
                                      <a:latin typeface="Cambria Math"/>
                                    </a:rPr>
                                    <m:t>𝑛</m:t>
                                  </m:r>
                                </m:num>
                                <m:den>
                                  <m:r>
                                    <a:rPr lang="pt-PT" sz="2400" i="1" dirty="0">
                                      <a:latin typeface="Cambria Math"/>
                                    </a:rPr>
                                    <m:t>𝑉</m:t>
                                  </m:r>
                                </m:den>
                              </m:f>
                            </m:e>
                          </m:d>
                        </m:e>
                        <m:sup>
                          <m:r>
                            <a:rPr lang="pt-PT" sz="2400" i="1" dirty="0">
                              <a:latin typeface="Cambria Math"/>
                            </a:rPr>
                            <m:t>2</m:t>
                          </m:r>
                        </m:sup>
                      </m:sSup>
                    </m:oMath>
                  </m:oMathPara>
                </a14:m>
                <a:endParaRPr lang="pt-PT" sz="2400" dirty="0">
                  <a:latin typeface="Calibri"/>
                </a:endParaRPr>
              </a:p>
            </p:txBody>
          </p:sp>
        </mc:Choice>
        <mc:Fallback xmlns="">
          <p:sp>
            <p:nvSpPr>
              <p:cNvPr id="3" name="CaixaDeTexto 2"/>
              <p:cNvSpPr txBox="1">
                <a:spLocks noRot="1" noChangeAspect="1" noMove="1" noResize="1" noEditPoints="1" noAdjustHandles="1" noChangeArrowheads="1" noChangeShapeType="1" noTextEdit="1"/>
              </p:cNvSpPr>
              <p:nvPr/>
            </p:nvSpPr>
            <p:spPr>
              <a:xfrm>
                <a:off x="5391515" y="692696"/>
                <a:ext cx="5096973" cy="4881080"/>
              </a:xfrm>
              <a:prstGeom prst="rect">
                <a:avLst/>
              </a:prstGeom>
              <a:blipFill>
                <a:blip r:embed="rId3"/>
                <a:stretch>
                  <a:fillRect l="-1792" t="-1000" r="-2031"/>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4" name="CaixaDeTexto 3"/>
              <p:cNvSpPr txBox="1"/>
              <p:nvPr/>
            </p:nvSpPr>
            <p:spPr>
              <a:xfrm>
                <a:off x="1920367" y="2656631"/>
                <a:ext cx="3181447" cy="898964"/>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a:rPr lang="pt-PT" sz="2800" i="1">
                          <a:latin typeface="Cambria Math"/>
                        </a:rPr>
                        <m:t>𝑃</m:t>
                      </m:r>
                      <m:r>
                        <a:rPr lang="pt-PT" sz="2800" i="1">
                          <a:latin typeface="Cambria Math"/>
                        </a:rPr>
                        <m:t>=</m:t>
                      </m:r>
                      <m:f>
                        <m:fPr>
                          <m:ctrlPr>
                            <a:rPr lang="pt-PT" sz="2800" i="1">
                              <a:latin typeface="Cambria Math" panose="02040503050406030204" pitchFamily="18" charset="0"/>
                            </a:rPr>
                          </m:ctrlPr>
                        </m:fPr>
                        <m:num>
                          <m:r>
                            <a:rPr lang="pt-PT" sz="2800" i="1">
                              <a:latin typeface="Cambria Math"/>
                            </a:rPr>
                            <m:t>𝑛𝑅𝑇</m:t>
                          </m:r>
                        </m:num>
                        <m:den>
                          <m:r>
                            <a:rPr lang="pt-PT" sz="2800" i="1">
                              <a:latin typeface="Cambria Math"/>
                            </a:rPr>
                            <m:t>𝑉</m:t>
                          </m:r>
                          <m:r>
                            <a:rPr lang="pt-PT" sz="2800" i="1">
                              <a:latin typeface="Cambria Math"/>
                            </a:rPr>
                            <m:t>−</m:t>
                          </m:r>
                          <m:r>
                            <a:rPr lang="pt-PT" sz="2800" i="1">
                              <a:latin typeface="Cambria Math"/>
                            </a:rPr>
                            <m:t>𝑛𝑏</m:t>
                          </m:r>
                        </m:den>
                      </m:f>
                      <m:r>
                        <a:rPr lang="pt-PT" sz="2800" i="1">
                          <a:latin typeface="Cambria Math"/>
                        </a:rPr>
                        <m:t>−</m:t>
                      </m:r>
                      <m:r>
                        <a:rPr lang="pt-PT" sz="2000" i="1">
                          <a:latin typeface="Cambria Math"/>
                        </a:rPr>
                        <m:t>𝑎</m:t>
                      </m:r>
                      <m:sSup>
                        <m:sSupPr>
                          <m:ctrlPr>
                            <a:rPr lang="pt-PT" sz="2000" i="1" dirty="0">
                              <a:latin typeface="Cambria Math" panose="02040503050406030204" pitchFamily="18" charset="0"/>
                            </a:rPr>
                          </m:ctrlPr>
                        </m:sSupPr>
                        <m:e>
                          <m:d>
                            <m:dPr>
                              <m:ctrlPr>
                                <a:rPr lang="pt-PT" sz="2000" i="1" dirty="0">
                                  <a:latin typeface="Cambria Math" panose="02040503050406030204" pitchFamily="18" charset="0"/>
                                </a:rPr>
                              </m:ctrlPr>
                            </m:dPr>
                            <m:e>
                              <m:f>
                                <m:fPr>
                                  <m:ctrlPr>
                                    <a:rPr lang="pt-PT" sz="2000" i="1" dirty="0">
                                      <a:latin typeface="Cambria Math" panose="02040503050406030204" pitchFamily="18" charset="0"/>
                                    </a:rPr>
                                  </m:ctrlPr>
                                </m:fPr>
                                <m:num>
                                  <m:r>
                                    <a:rPr lang="pt-PT" sz="2000" i="1" dirty="0">
                                      <a:latin typeface="Cambria Math"/>
                                    </a:rPr>
                                    <m:t>𝑛</m:t>
                                  </m:r>
                                </m:num>
                                <m:den>
                                  <m:r>
                                    <a:rPr lang="pt-PT" sz="2000" i="1" dirty="0">
                                      <a:latin typeface="Cambria Math"/>
                                    </a:rPr>
                                    <m:t>𝑉</m:t>
                                  </m:r>
                                </m:den>
                              </m:f>
                            </m:e>
                          </m:d>
                        </m:e>
                        <m:sup>
                          <m:r>
                            <a:rPr lang="pt-PT" sz="2000" i="1" dirty="0">
                              <a:latin typeface="Cambria Math"/>
                            </a:rPr>
                            <m:t>2</m:t>
                          </m:r>
                        </m:sup>
                      </m:sSup>
                    </m:oMath>
                  </m:oMathPara>
                </a14:m>
                <a:endParaRPr lang="pt-PT" sz="2000" dirty="0">
                  <a:latin typeface="Calibri"/>
                </a:endParaRPr>
              </a:p>
            </p:txBody>
          </p:sp>
        </mc:Choice>
        <mc:Fallback xmlns="">
          <p:sp>
            <p:nvSpPr>
              <p:cNvPr id="4" name="CaixaDeTexto 3"/>
              <p:cNvSpPr txBox="1">
                <a:spLocks noRot="1" noChangeAspect="1" noMove="1" noResize="1" noEditPoints="1" noAdjustHandles="1" noChangeArrowheads="1" noChangeShapeType="1" noTextEdit="1"/>
              </p:cNvSpPr>
              <p:nvPr/>
            </p:nvSpPr>
            <p:spPr>
              <a:xfrm>
                <a:off x="1920367" y="2656631"/>
                <a:ext cx="3181447" cy="898964"/>
              </a:xfrm>
              <a:prstGeom prst="rect">
                <a:avLst/>
              </a:prstGeom>
              <a:blipFill>
                <a:blip r:embed="rId4"/>
                <a:stretch>
                  <a:fillRect/>
                </a:stretch>
              </a:blipFill>
            </p:spPr>
            <p:txBody>
              <a:bodyPr/>
              <a:lstStyle/>
              <a:p>
                <a:r>
                  <a:rPr lang="pt-BR">
                    <a:noFill/>
                  </a:rPr>
                  <a:t> </a:t>
                </a:r>
              </a:p>
            </p:txBody>
          </p:sp>
        </mc:Fallback>
      </mc:AlternateContent>
      <p:sp>
        <p:nvSpPr>
          <p:cNvPr id="6" name="CaixaDeTexto 5"/>
          <p:cNvSpPr txBox="1"/>
          <p:nvPr/>
        </p:nvSpPr>
        <p:spPr>
          <a:xfrm>
            <a:off x="4151785" y="5934471"/>
            <a:ext cx="5858207" cy="523220"/>
          </a:xfrm>
          <a:prstGeom prst="rect">
            <a:avLst/>
          </a:prstGeom>
          <a:noFill/>
        </p:spPr>
        <p:txBody>
          <a:bodyPr wrap="none" rtlCol="0">
            <a:spAutoFit/>
          </a:bodyPr>
          <a:lstStyle/>
          <a:p>
            <a:pPr>
              <a:defRPr/>
            </a:pPr>
            <a:r>
              <a:rPr lang="pt-PT" sz="2800" b="1" dirty="0">
                <a:latin typeface="Calibri"/>
              </a:rPr>
              <a:t>Equação de estado de  van der </a:t>
            </a:r>
            <a:r>
              <a:rPr lang="pt-PT" sz="2800" b="1" dirty="0" err="1">
                <a:latin typeface="Calibri"/>
              </a:rPr>
              <a:t>Waals</a:t>
            </a:r>
            <a:r>
              <a:rPr lang="pt-PT" sz="2800" b="1" dirty="0">
                <a:latin typeface="Calibri"/>
              </a:rPr>
              <a:t>  </a:t>
            </a:r>
          </a:p>
        </p:txBody>
      </p:sp>
      <mc:AlternateContent xmlns:mc="http://schemas.openxmlformats.org/markup-compatibility/2006" xmlns:a14="http://schemas.microsoft.com/office/drawing/2010/main">
        <mc:Choice Requires="a14">
          <p:sp>
            <p:nvSpPr>
              <p:cNvPr id="8" name="CaixaDeTexto 7"/>
              <p:cNvSpPr txBox="1"/>
              <p:nvPr/>
            </p:nvSpPr>
            <p:spPr>
              <a:xfrm>
                <a:off x="2179858" y="4592133"/>
                <a:ext cx="4043286" cy="1072986"/>
              </a:xfrm>
              <a:prstGeom prst="rect">
                <a:avLst/>
              </a:prstGeom>
              <a:solidFill>
                <a:srgbClr val="FFC000"/>
              </a:solid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a:rPr lang="pt-PT" sz="3200" b="1" i="1">
                          <a:latin typeface="Cambria Math"/>
                        </a:rPr>
                        <m:t>𝑷</m:t>
                      </m:r>
                      <m:r>
                        <a:rPr lang="pt-PT" sz="3200" b="1" i="1">
                          <a:latin typeface="Cambria Math"/>
                        </a:rPr>
                        <m:t>=</m:t>
                      </m:r>
                      <m:f>
                        <m:fPr>
                          <m:ctrlPr>
                            <a:rPr lang="pt-PT" sz="3200" b="1" i="1">
                              <a:latin typeface="Cambria Math" panose="02040503050406030204" pitchFamily="18" charset="0"/>
                            </a:rPr>
                          </m:ctrlPr>
                        </m:fPr>
                        <m:num>
                          <m:r>
                            <a:rPr lang="pt-PT" sz="3200" b="1" i="1">
                              <a:latin typeface="Cambria Math"/>
                            </a:rPr>
                            <m:t>𝒏𝑹𝑻</m:t>
                          </m:r>
                        </m:num>
                        <m:den>
                          <m:r>
                            <a:rPr lang="pt-PT" sz="3200" b="1" i="1">
                              <a:latin typeface="Cambria Math"/>
                            </a:rPr>
                            <m:t>𝑽</m:t>
                          </m:r>
                          <m:r>
                            <a:rPr lang="pt-PT" sz="3200" b="1" i="1">
                              <a:latin typeface="Cambria Math"/>
                            </a:rPr>
                            <m:t>−</m:t>
                          </m:r>
                          <m:r>
                            <a:rPr lang="pt-PT" sz="3200" b="1" i="1">
                              <a:latin typeface="Cambria Math"/>
                            </a:rPr>
                            <m:t>𝒏𝒃</m:t>
                          </m:r>
                        </m:den>
                      </m:f>
                      <m:r>
                        <a:rPr lang="pt-PT" sz="3200" b="1" i="1">
                          <a:latin typeface="Cambria Math"/>
                        </a:rPr>
                        <m:t>−</m:t>
                      </m:r>
                      <m:r>
                        <a:rPr lang="pt-PT" sz="3200" b="1" i="1">
                          <a:latin typeface="Cambria Math"/>
                        </a:rPr>
                        <m:t>𝒂</m:t>
                      </m:r>
                      <m:sSup>
                        <m:sSupPr>
                          <m:ctrlPr>
                            <a:rPr lang="pt-PT" sz="3200" b="1" i="1" dirty="0">
                              <a:latin typeface="Cambria Math" panose="02040503050406030204" pitchFamily="18" charset="0"/>
                            </a:rPr>
                          </m:ctrlPr>
                        </m:sSupPr>
                        <m:e>
                          <m:d>
                            <m:dPr>
                              <m:ctrlPr>
                                <a:rPr lang="pt-PT" sz="3200" b="1" i="1" dirty="0">
                                  <a:latin typeface="Cambria Math" panose="02040503050406030204" pitchFamily="18" charset="0"/>
                                </a:rPr>
                              </m:ctrlPr>
                            </m:dPr>
                            <m:e>
                              <m:f>
                                <m:fPr>
                                  <m:ctrlPr>
                                    <a:rPr lang="pt-PT" sz="3200" b="1" i="1" dirty="0">
                                      <a:latin typeface="Cambria Math" panose="02040503050406030204" pitchFamily="18" charset="0"/>
                                    </a:rPr>
                                  </m:ctrlPr>
                                </m:fPr>
                                <m:num>
                                  <m:r>
                                    <a:rPr lang="pt-PT" sz="3200" b="1" i="1" dirty="0">
                                      <a:latin typeface="Cambria Math"/>
                                    </a:rPr>
                                    <m:t>𝒏</m:t>
                                  </m:r>
                                </m:num>
                                <m:den>
                                  <m:r>
                                    <a:rPr lang="pt-PT" sz="3200" b="1" i="1" dirty="0">
                                      <a:latin typeface="Cambria Math"/>
                                    </a:rPr>
                                    <m:t>𝑽</m:t>
                                  </m:r>
                                </m:den>
                              </m:f>
                            </m:e>
                          </m:d>
                        </m:e>
                        <m:sup>
                          <m:r>
                            <a:rPr lang="pt-PT" sz="3200" b="1" i="1" dirty="0">
                              <a:latin typeface="Cambria Math"/>
                            </a:rPr>
                            <m:t>𝟐</m:t>
                          </m:r>
                        </m:sup>
                      </m:sSup>
                    </m:oMath>
                  </m:oMathPara>
                </a14:m>
                <a:endParaRPr lang="pt-PT" sz="3200" b="1" dirty="0">
                  <a:latin typeface="Calibri"/>
                </a:endParaRPr>
              </a:p>
            </p:txBody>
          </p:sp>
        </mc:Choice>
        <mc:Fallback xmlns="">
          <p:sp>
            <p:nvSpPr>
              <p:cNvPr id="8" name="CaixaDeTexto 7"/>
              <p:cNvSpPr txBox="1">
                <a:spLocks noRot="1" noChangeAspect="1" noMove="1" noResize="1" noEditPoints="1" noAdjustHandles="1" noChangeArrowheads="1" noChangeShapeType="1" noTextEdit="1"/>
              </p:cNvSpPr>
              <p:nvPr/>
            </p:nvSpPr>
            <p:spPr>
              <a:xfrm>
                <a:off x="2179858" y="4592133"/>
                <a:ext cx="4043286" cy="1072986"/>
              </a:xfrm>
              <a:prstGeom prst="rect">
                <a:avLst/>
              </a:prstGeom>
              <a:blipFill>
                <a:blip r:embed="rId5"/>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4077562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8BE21733-445A-4E1A-826E-542DC50DD42D}"/>
              </a:ext>
            </a:extLst>
          </p:cNvPr>
          <p:cNvSpPr txBox="1"/>
          <p:nvPr/>
        </p:nvSpPr>
        <p:spPr>
          <a:xfrm>
            <a:off x="2007476" y="1391281"/>
            <a:ext cx="8555422" cy="3526859"/>
          </a:xfrm>
          <a:prstGeom prst="rect">
            <a:avLst/>
          </a:prstGeom>
        </p:spPr>
        <p:txBody>
          <a:bodyPr vert="horz" wrap="square" lIns="91440" tIns="45720" rIns="91440" bIns="45720" rtlCol="0">
            <a:noAutofit/>
          </a:bodyPr>
          <a:lstStyle/>
          <a:p>
            <a:r>
              <a:rPr lang="pt-BR" i="1" dirty="0"/>
              <a:t> A pressão de um gás não ideal é dada pela </a:t>
            </a:r>
            <a:r>
              <a:rPr lang="pt-BR" sz="2000" b="1" i="1" dirty="0"/>
              <a:t>fugacidade</a:t>
            </a:r>
            <a:r>
              <a:rPr lang="pt-BR" i="1" dirty="0"/>
              <a:t>  - forças intermolecular estão presentes </a:t>
            </a:r>
          </a:p>
          <a:p>
            <a:endParaRPr lang="pt-BR" i="1" dirty="0"/>
          </a:p>
          <a:p>
            <a:r>
              <a:rPr lang="pt-BR" i="1" dirty="0"/>
              <a:t>A fugacidade não é apenas em </a:t>
            </a:r>
            <a:r>
              <a:rPr lang="pt-BR" b="1" i="1" u="sng" dirty="0"/>
              <a:t>função da quantidade de substancia e da temperatura </a:t>
            </a:r>
            <a:r>
              <a:rPr lang="pt-BR" i="1" dirty="0"/>
              <a:t>mas é </a:t>
            </a:r>
            <a:r>
              <a:rPr lang="pt-BR" b="1" i="1" u="sng" dirty="0"/>
              <a:t>igualmente dada em função da composição.</a:t>
            </a:r>
            <a:r>
              <a:rPr lang="pt-BR" i="1" dirty="0"/>
              <a:t> </a:t>
            </a:r>
          </a:p>
          <a:p>
            <a:endParaRPr lang="pt-BR" i="1" dirty="0"/>
          </a:p>
          <a:p>
            <a:r>
              <a:rPr lang="pt-BR" i="1" dirty="0"/>
              <a:t>A presença de outros componentes afeta como uma substância poderá particionar entre duas fases. </a:t>
            </a:r>
          </a:p>
          <a:p>
            <a:endParaRPr lang="pt-BR" i="1" dirty="0"/>
          </a:p>
          <a:p>
            <a:r>
              <a:rPr lang="pt-BR" i="1" dirty="0"/>
              <a:t>Na mistura de 2 gases isso poderá ser refletido na pressão total mistura</a:t>
            </a:r>
          </a:p>
          <a:p>
            <a:endParaRPr lang="pt-BR" i="1" dirty="0"/>
          </a:p>
          <a:p>
            <a:r>
              <a:rPr lang="pt-BR" i="1" dirty="0"/>
              <a:t>Fugacidade está relacionada com a pressão parcial </a:t>
            </a:r>
          </a:p>
          <a:p>
            <a:endParaRPr lang="pt-BR" i="1" dirty="0"/>
          </a:p>
          <a:p>
            <a:r>
              <a:rPr lang="pt-BR" sz="2400" i="1" dirty="0"/>
              <a:t>Fugacidade</a:t>
            </a:r>
            <a:r>
              <a:rPr lang="pt-BR" i="1" dirty="0"/>
              <a:t> </a:t>
            </a:r>
          </a:p>
          <a:p>
            <a:endParaRPr lang="pt-BR" i="1" dirty="0"/>
          </a:p>
        </p:txBody>
      </p:sp>
      <p:graphicFrame>
        <p:nvGraphicFramePr>
          <p:cNvPr id="6" name="Object 10">
            <a:extLst>
              <a:ext uri="{FF2B5EF4-FFF2-40B4-BE49-F238E27FC236}">
                <a16:creationId xmlns:a16="http://schemas.microsoft.com/office/drawing/2014/main" id="{10D639F4-07B6-4A35-9D80-32A147EA4452}"/>
              </a:ext>
            </a:extLst>
          </p:cNvPr>
          <p:cNvGraphicFramePr>
            <a:graphicFrameLocks noChangeAspect="1"/>
          </p:cNvGraphicFramePr>
          <p:nvPr/>
        </p:nvGraphicFramePr>
        <p:xfrm>
          <a:off x="3625709" y="4890457"/>
          <a:ext cx="1506538" cy="576263"/>
        </p:xfrm>
        <a:graphic>
          <a:graphicData uri="http://schemas.openxmlformats.org/presentationml/2006/ole">
            <mc:AlternateContent xmlns:mc="http://schemas.openxmlformats.org/markup-compatibility/2006">
              <mc:Choice xmlns:v="urn:schemas-microsoft-com:vml" Requires="v">
                <p:oleObj spid="_x0000_s6290" name="Equation" r:id="rId3" imgW="596900" imgH="228600" progId="Equation.3">
                  <p:embed/>
                </p:oleObj>
              </mc:Choice>
              <mc:Fallback>
                <p:oleObj name="Equation" r:id="rId3" imgW="596900" imgH="228600" progId="Equation.3">
                  <p:embed/>
                  <p:pic>
                    <p:nvPicPr>
                      <p:cNvPr id="6" name="Object 10">
                        <a:extLst>
                          <a:ext uri="{FF2B5EF4-FFF2-40B4-BE49-F238E27FC236}">
                            <a16:creationId xmlns:a16="http://schemas.microsoft.com/office/drawing/2014/main" id="{10D639F4-07B6-4A35-9D80-32A147EA4452}"/>
                          </a:ext>
                        </a:extLst>
                      </p:cNvPr>
                      <p:cNvPicPr/>
                      <p:nvPr/>
                    </p:nvPicPr>
                    <p:blipFill>
                      <a:blip r:embed="rId4"/>
                      <a:stretch>
                        <a:fillRect/>
                      </a:stretch>
                    </p:blipFill>
                    <p:spPr>
                      <a:xfrm>
                        <a:off x="3625709" y="4890457"/>
                        <a:ext cx="1506538" cy="576263"/>
                      </a:xfrm>
                      <a:prstGeom prst="rect">
                        <a:avLst/>
                      </a:prstGeom>
                      <a:solidFill>
                        <a:srgbClr val="FFFF00"/>
                      </a:solidFill>
                    </p:spPr>
                  </p:pic>
                </p:oleObj>
              </mc:Fallback>
            </mc:AlternateContent>
          </a:graphicData>
        </a:graphic>
      </p:graphicFrame>
      <p:graphicFrame>
        <p:nvGraphicFramePr>
          <p:cNvPr id="7" name="Object 17">
            <a:extLst>
              <a:ext uri="{FF2B5EF4-FFF2-40B4-BE49-F238E27FC236}">
                <a16:creationId xmlns:a16="http://schemas.microsoft.com/office/drawing/2014/main" id="{7463D32C-85C1-4613-9469-6BEAF6B200E7}"/>
              </a:ext>
            </a:extLst>
          </p:cNvPr>
          <p:cNvGraphicFramePr>
            <a:graphicFrameLocks noChangeAspect="1"/>
          </p:cNvGraphicFramePr>
          <p:nvPr/>
        </p:nvGraphicFramePr>
        <p:xfrm>
          <a:off x="8830411" y="3859295"/>
          <a:ext cx="1208087" cy="442912"/>
        </p:xfrm>
        <a:graphic>
          <a:graphicData uri="http://schemas.openxmlformats.org/presentationml/2006/ole">
            <mc:AlternateContent xmlns:mc="http://schemas.openxmlformats.org/markup-compatibility/2006">
              <mc:Choice xmlns:v="urn:schemas-microsoft-com:vml" Requires="v">
                <p:oleObj spid="_x0000_s6291" name="Equation" r:id="rId5" imgW="622300" imgH="228600" progId="Equation.3">
                  <p:embed/>
                </p:oleObj>
              </mc:Choice>
              <mc:Fallback>
                <p:oleObj name="Equation" r:id="rId5" imgW="622300" imgH="228600" progId="Equation.3">
                  <p:embed/>
                  <p:pic>
                    <p:nvPicPr>
                      <p:cNvPr id="7" name="Object 17">
                        <a:extLst>
                          <a:ext uri="{FF2B5EF4-FFF2-40B4-BE49-F238E27FC236}">
                            <a16:creationId xmlns:a16="http://schemas.microsoft.com/office/drawing/2014/main" id="{7463D32C-85C1-4613-9469-6BEAF6B200E7}"/>
                          </a:ext>
                        </a:extLst>
                      </p:cNvPr>
                      <p:cNvPicPr/>
                      <p:nvPr/>
                    </p:nvPicPr>
                    <p:blipFill>
                      <a:blip r:embed="rId6"/>
                      <a:stretch>
                        <a:fillRect/>
                      </a:stretch>
                    </p:blipFill>
                    <p:spPr>
                      <a:xfrm>
                        <a:off x="8830411" y="3859295"/>
                        <a:ext cx="1208087" cy="442912"/>
                      </a:xfrm>
                      <a:prstGeom prst="rect">
                        <a:avLst/>
                      </a:prstGeom>
                      <a:solidFill>
                        <a:srgbClr val="FFFF00"/>
                      </a:solidFill>
                    </p:spPr>
                  </p:pic>
                </p:oleObj>
              </mc:Fallback>
            </mc:AlternateContent>
          </a:graphicData>
        </a:graphic>
      </p:graphicFrame>
      <p:sp>
        <p:nvSpPr>
          <p:cNvPr id="8" name="CaixaDeTexto 7">
            <a:extLst>
              <a:ext uri="{FF2B5EF4-FFF2-40B4-BE49-F238E27FC236}">
                <a16:creationId xmlns:a16="http://schemas.microsoft.com/office/drawing/2014/main" id="{BD8DE570-2AF6-453F-A935-0689693C5E77}"/>
              </a:ext>
            </a:extLst>
          </p:cNvPr>
          <p:cNvSpPr txBox="1"/>
          <p:nvPr/>
        </p:nvSpPr>
        <p:spPr>
          <a:xfrm>
            <a:off x="3931185" y="6045950"/>
            <a:ext cx="2941504" cy="445297"/>
          </a:xfrm>
          <a:prstGeom prst="rect">
            <a:avLst/>
          </a:prstGeom>
        </p:spPr>
        <p:txBody>
          <a:bodyPr vert="horz" wrap="square" lIns="91440" tIns="45720" rIns="91440" bIns="45720" rtlCol="0">
            <a:noAutofit/>
          </a:bodyPr>
          <a:lstStyle/>
          <a:p>
            <a:r>
              <a:rPr lang="pt-BR" i="1" dirty="0"/>
              <a:t>Coeficiente de fugacidade </a:t>
            </a:r>
          </a:p>
          <a:p>
            <a:endParaRPr lang="pt-BR" i="1" dirty="0"/>
          </a:p>
        </p:txBody>
      </p:sp>
      <p:cxnSp>
        <p:nvCxnSpPr>
          <p:cNvPr id="10" name="Conector de Seta Reta 9">
            <a:extLst>
              <a:ext uri="{FF2B5EF4-FFF2-40B4-BE49-F238E27FC236}">
                <a16:creationId xmlns:a16="http://schemas.microsoft.com/office/drawing/2014/main" id="{12D628DD-4CDC-4EA6-853D-C0C8552B74F5}"/>
              </a:ext>
            </a:extLst>
          </p:cNvPr>
          <p:cNvCxnSpPr/>
          <p:nvPr/>
        </p:nvCxnSpPr>
        <p:spPr>
          <a:xfrm>
            <a:off x="4498555" y="5330449"/>
            <a:ext cx="903382" cy="7484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CaixaDeTexto 10">
            <a:extLst>
              <a:ext uri="{FF2B5EF4-FFF2-40B4-BE49-F238E27FC236}">
                <a16:creationId xmlns:a16="http://schemas.microsoft.com/office/drawing/2014/main" id="{6235530D-C689-4494-852B-7BF330F7005B}"/>
              </a:ext>
            </a:extLst>
          </p:cNvPr>
          <p:cNvSpPr txBox="1"/>
          <p:nvPr/>
        </p:nvSpPr>
        <p:spPr>
          <a:xfrm>
            <a:off x="6661532" y="5223288"/>
            <a:ext cx="3819181" cy="1001243"/>
          </a:xfrm>
          <a:prstGeom prst="rect">
            <a:avLst/>
          </a:prstGeom>
        </p:spPr>
        <p:txBody>
          <a:bodyPr vert="horz" wrap="square" lIns="91440" tIns="45720" rIns="91440" bIns="45720" rtlCol="0">
            <a:noAutofit/>
          </a:bodyPr>
          <a:lstStyle/>
          <a:p>
            <a:r>
              <a:rPr lang="pt-BR" i="1" dirty="0"/>
              <a:t>Quando este coeficiente = 1  significa que a fugacidade é igual à pressão parcial do gás ( idealidade) </a:t>
            </a:r>
          </a:p>
          <a:p>
            <a:endParaRPr lang="pt-BR" i="1" dirty="0"/>
          </a:p>
        </p:txBody>
      </p:sp>
    </p:spTree>
    <p:extLst>
      <p:ext uri="{BB962C8B-B14F-4D97-AF65-F5344CB8AC3E}">
        <p14:creationId xmlns:p14="http://schemas.microsoft.com/office/powerpoint/2010/main" val="4071226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B16A5228-6D88-406C-93CA-3A087CF6BC10}"/>
              </a:ext>
            </a:extLst>
          </p:cNvPr>
          <p:cNvSpPr>
            <a:spLocks noGrp="1"/>
          </p:cNvSpPr>
          <p:nvPr>
            <p:ph type="ftr" sz="quarter" idx="11"/>
          </p:nvPr>
        </p:nvSpPr>
        <p:spPr>
          <a:xfrm>
            <a:off x="4007072" y="6356351"/>
            <a:ext cx="2895600" cy="365125"/>
          </a:xfrm>
        </p:spPr>
        <p:txBody>
          <a:bodyPr/>
          <a:lstStyle/>
          <a:p>
            <a:r>
              <a:rPr lang="en-US"/>
              <a:t> Pedro Vidinha</a:t>
            </a:r>
            <a:endParaRPr lang="en-US" dirty="0"/>
          </a:p>
        </p:txBody>
      </p:sp>
      <p:sp>
        <p:nvSpPr>
          <p:cNvPr id="3" name="Espaço Reservado para Número de Slide 2">
            <a:extLst>
              <a:ext uri="{FF2B5EF4-FFF2-40B4-BE49-F238E27FC236}">
                <a16:creationId xmlns:a16="http://schemas.microsoft.com/office/drawing/2014/main" id="{D259979D-7C2E-4D01-8535-34C71451DE0E}"/>
              </a:ext>
            </a:extLst>
          </p:cNvPr>
          <p:cNvSpPr>
            <a:spLocks noGrp="1"/>
          </p:cNvSpPr>
          <p:nvPr>
            <p:ph type="sldNum" sz="quarter" idx="12"/>
          </p:nvPr>
        </p:nvSpPr>
        <p:spPr>
          <a:xfrm>
            <a:off x="7436072" y="6356351"/>
            <a:ext cx="2133600" cy="365125"/>
          </a:xfrm>
        </p:spPr>
        <p:txBody>
          <a:bodyPr/>
          <a:lstStyle/>
          <a:p>
            <a:fld id="{6834AF15-0ADC-9043-BED0-60F450528572}" type="slidenum">
              <a:rPr lang="en-US" smtClean="0"/>
              <a:t>33</a:t>
            </a:fld>
            <a:endParaRPr lang="en-US"/>
          </a:p>
        </p:txBody>
      </p:sp>
      <p:sp>
        <p:nvSpPr>
          <p:cNvPr id="4" name="CaixaDeTexto 3">
            <a:extLst>
              <a:ext uri="{FF2B5EF4-FFF2-40B4-BE49-F238E27FC236}">
                <a16:creationId xmlns:a16="http://schemas.microsoft.com/office/drawing/2014/main" id="{7BFD9BDE-46F9-4689-9726-BC5F6EE6FB40}"/>
              </a:ext>
            </a:extLst>
          </p:cNvPr>
          <p:cNvSpPr txBox="1"/>
          <p:nvPr/>
        </p:nvSpPr>
        <p:spPr>
          <a:xfrm>
            <a:off x="1589689" y="-236450"/>
            <a:ext cx="9012622" cy="769831"/>
          </a:xfrm>
          <a:prstGeom prst="rect">
            <a:avLst/>
          </a:prstGeom>
        </p:spPr>
        <p:txBody>
          <a:bodyPr vert="horz" wrap="square" lIns="91440" tIns="45720" rIns="91440" bIns="45720" rtlCol="0">
            <a:noAutofit/>
          </a:bodyPr>
          <a:lstStyle/>
          <a:p>
            <a:endParaRPr lang="pt-BR" i="1" dirty="0"/>
          </a:p>
          <a:p>
            <a:r>
              <a:rPr lang="pt-BR" sz="2400" i="1" dirty="0"/>
              <a:t>Fugacidade pode ser relacionada com a expressão do potencial químico </a:t>
            </a:r>
            <a:r>
              <a:rPr lang="pt-BR" i="1" dirty="0"/>
              <a:t> </a:t>
            </a:r>
          </a:p>
          <a:p>
            <a:endParaRPr lang="pt-BR" i="1" dirty="0"/>
          </a:p>
        </p:txBody>
      </p:sp>
      <mc:AlternateContent xmlns:mc="http://schemas.openxmlformats.org/markup-compatibility/2006" xmlns:a14="http://schemas.microsoft.com/office/drawing/2010/main">
        <mc:Choice Requires="a14">
          <p:sp>
            <p:nvSpPr>
              <p:cNvPr id="5" name="Retângulo 4">
                <a:extLst>
                  <a:ext uri="{FF2B5EF4-FFF2-40B4-BE49-F238E27FC236}">
                    <a16:creationId xmlns:a16="http://schemas.microsoft.com/office/drawing/2014/main" id="{AF247269-CEB3-4743-8667-155BC08C5224}"/>
                  </a:ext>
                </a:extLst>
              </p:cNvPr>
              <p:cNvSpPr/>
              <p:nvPr/>
            </p:nvSpPr>
            <p:spPr>
              <a:xfrm>
                <a:off x="1733677" y="1327676"/>
                <a:ext cx="4546790" cy="943079"/>
              </a:xfrm>
              <a:prstGeom prst="rect">
                <a:avLst/>
              </a:prstGeom>
              <a:solidFill>
                <a:schemeClr val="accent5">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𝑖𝑔</m:t>
                          </m:r>
                        </m:sub>
                      </m:sSub>
                      <m:r>
                        <a:rPr lang="pt-BR" sz="2400" i="1">
                          <a:solidFill>
                            <a:schemeClr val="bg1"/>
                          </a:solidFill>
                          <a:latin typeface="Cambria Math" panose="02040503050406030204" pitchFamily="18" charset="0"/>
                        </a:rPr>
                        <m:t>−</m:t>
                      </m:r>
                      <m:sSup>
                        <m:sSupPr>
                          <m:ctrlPr>
                            <a:rPr lang="pt-BR" sz="2400" i="1">
                              <a:solidFill>
                                <a:schemeClr val="bg1"/>
                              </a:solidFill>
                              <a:latin typeface="Cambria Math" panose="02040503050406030204" pitchFamily="18" charset="0"/>
                            </a:rPr>
                          </m:ctrlPr>
                        </m:sSupPr>
                        <m:e>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e>
                        <m:sup>
                          <m:r>
                            <a:rPr lang="pt-BR" sz="2400" i="1">
                              <a:solidFill>
                                <a:schemeClr val="bg1"/>
                              </a:solidFill>
                              <a:latin typeface="Cambria Math" panose="02040503050406030204" pitchFamily="18" charset="0"/>
                              <a:ea typeface="Cambria Math" panose="02040503050406030204" pitchFamily="18" charset="0"/>
                            </a:rPr>
                            <m:t>°</m:t>
                          </m:r>
                        </m:sup>
                      </m:sSup>
                      <m:r>
                        <a:rPr lang="pt-BR" sz="2400" i="1">
                          <a:solidFill>
                            <a:schemeClr val="bg1"/>
                          </a:solidFill>
                          <a:latin typeface="Cambria Math" panose="02040503050406030204" pitchFamily="18" charset="0"/>
                        </a:rPr>
                        <m:t>=</m:t>
                      </m:r>
                      <m:r>
                        <a:rPr lang="pt-BR" sz="2400" i="1">
                          <a:solidFill>
                            <a:schemeClr val="bg1"/>
                          </a:solidFill>
                          <a:latin typeface="Cambria Math" panose="02040503050406030204" pitchFamily="18" charset="0"/>
                        </a:rPr>
                        <m:t>𝑅𝑇𝑙𝑛</m:t>
                      </m:r>
                      <m:d>
                        <m:dPr>
                          <m:ctrlPr>
                            <a:rPr lang="pt-BR" sz="2400" i="1">
                              <a:solidFill>
                                <a:schemeClr val="bg1"/>
                              </a:solidFill>
                              <a:latin typeface="Cambria Math" panose="02040503050406030204" pitchFamily="18" charset="0"/>
                            </a:rPr>
                          </m:ctrlPr>
                        </m:dPr>
                        <m:e>
                          <m:f>
                            <m:fPr>
                              <m:ctrlPr>
                                <a:rPr lang="pt-BR" sz="2400" i="1">
                                  <a:solidFill>
                                    <a:schemeClr val="bg1"/>
                                  </a:solidFill>
                                  <a:latin typeface="Cambria Math" panose="02040503050406030204" pitchFamily="18" charset="0"/>
                                </a:rPr>
                              </m:ctrlPr>
                            </m:fPr>
                            <m:num>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rPr>
                                    <m:t>𝑃</m:t>
                                  </m:r>
                                </m:e>
                                <m:sub>
                                  <m:r>
                                    <a:rPr lang="pt-BR" sz="2400" i="1">
                                      <a:solidFill>
                                        <a:schemeClr val="bg1"/>
                                      </a:solidFill>
                                      <a:latin typeface="Cambria Math" panose="02040503050406030204" pitchFamily="18" charset="0"/>
                                    </a:rPr>
                                    <m:t>𝑖</m:t>
                                  </m:r>
                                </m:sub>
                              </m:sSub>
                            </m:num>
                            <m:den>
                              <m:sSubSup>
                                <m:sSubSupPr>
                                  <m:ctrlPr>
                                    <a:rPr lang="pt-BR" sz="2400" i="1">
                                      <a:solidFill>
                                        <a:schemeClr val="bg1"/>
                                      </a:solidFill>
                                      <a:latin typeface="Cambria Math" panose="02040503050406030204" pitchFamily="18" charset="0"/>
                                    </a:rPr>
                                  </m:ctrlPr>
                                </m:sSubSupPr>
                                <m:e>
                                  <m:r>
                                    <a:rPr lang="pt-BR" sz="2400" i="1">
                                      <a:solidFill>
                                        <a:schemeClr val="bg1"/>
                                      </a:solidFill>
                                      <a:latin typeface="Cambria Math" panose="02040503050406030204" pitchFamily="18" charset="0"/>
                                    </a:rPr>
                                    <m:t>𝑃</m:t>
                                  </m:r>
                                </m:e>
                                <m:sub>
                                  <m:r>
                                    <a:rPr lang="pt-BR" sz="2400" i="1">
                                      <a:solidFill>
                                        <a:schemeClr val="bg1"/>
                                      </a:solidFill>
                                      <a:latin typeface="Cambria Math" panose="02040503050406030204" pitchFamily="18" charset="0"/>
                                    </a:rPr>
                                    <m:t>𝑖</m:t>
                                  </m:r>
                                </m:sub>
                                <m:sup>
                                  <m:r>
                                    <a:rPr lang="pt-BR" sz="2400" i="1">
                                      <a:solidFill>
                                        <a:schemeClr val="bg1"/>
                                      </a:solidFill>
                                      <a:latin typeface="Cambria Math" panose="02040503050406030204" pitchFamily="18" charset="0"/>
                                    </a:rPr>
                                    <m:t>0</m:t>
                                  </m:r>
                                </m:sup>
                              </m:sSubSup>
                            </m:den>
                          </m:f>
                        </m:e>
                      </m:d>
                    </m:oMath>
                  </m:oMathPara>
                </a14:m>
                <a:endParaRPr lang="pt-BR" sz="2400" i="1" dirty="0">
                  <a:solidFill>
                    <a:schemeClr val="bg1"/>
                  </a:solidFill>
                  <a:latin typeface="Cambria Math" panose="02040503050406030204" pitchFamily="18" charset="0"/>
                </a:endParaRPr>
              </a:p>
            </p:txBody>
          </p:sp>
        </mc:Choice>
        <mc:Fallback xmlns="">
          <p:sp>
            <p:nvSpPr>
              <p:cNvPr id="5" name="Retângulo 4">
                <a:extLst>
                  <a:ext uri="{FF2B5EF4-FFF2-40B4-BE49-F238E27FC236}">
                    <a16:creationId xmlns:a16="http://schemas.microsoft.com/office/drawing/2014/main" id="{AF247269-CEB3-4743-8667-155BC08C5224}"/>
                  </a:ext>
                </a:extLst>
              </p:cNvPr>
              <p:cNvSpPr>
                <a:spLocks noRot="1" noChangeAspect="1" noMove="1" noResize="1" noEditPoints="1" noAdjustHandles="1" noChangeArrowheads="1" noChangeShapeType="1" noTextEdit="1"/>
              </p:cNvSpPr>
              <p:nvPr/>
            </p:nvSpPr>
            <p:spPr>
              <a:xfrm>
                <a:off x="1733677" y="1327676"/>
                <a:ext cx="4546790" cy="943079"/>
              </a:xfrm>
              <a:prstGeom prst="rect">
                <a:avLst/>
              </a:prstGeom>
              <a:blipFill>
                <a:blip r:embed="rId3"/>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6" name="Retângulo 5">
                <a:extLst>
                  <a:ext uri="{FF2B5EF4-FFF2-40B4-BE49-F238E27FC236}">
                    <a16:creationId xmlns:a16="http://schemas.microsoft.com/office/drawing/2014/main" id="{A1E0B0D1-6723-42C7-9C49-3A9BA85226AA}"/>
                  </a:ext>
                </a:extLst>
              </p:cNvPr>
              <p:cNvSpPr/>
              <p:nvPr/>
            </p:nvSpPr>
            <p:spPr>
              <a:xfrm>
                <a:off x="1733677" y="3543741"/>
                <a:ext cx="4546790" cy="922176"/>
              </a:xfrm>
              <a:prstGeom prst="rect">
                <a:avLst/>
              </a:prstGeom>
              <a:solidFill>
                <a:schemeClr val="accent5">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𝑖𝑔</m:t>
                          </m:r>
                        </m:sub>
                      </m:sSub>
                      <m:r>
                        <a:rPr lang="pt-BR" sz="2400" i="1">
                          <a:solidFill>
                            <a:schemeClr val="bg1"/>
                          </a:solidFill>
                          <a:latin typeface="Cambria Math" panose="02040503050406030204" pitchFamily="18" charset="0"/>
                        </a:rPr>
                        <m:t>−</m:t>
                      </m:r>
                      <m:sSup>
                        <m:sSupPr>
                          <m:ctrlPr>
                            <a:rPr lang="pt-BR" sz="2400" i="1">
                              <a:solidFill>
                                <a:schemeClr val="bg1"/>
                              </a:solidFill>
                              <a:latin typeface="Cambria Math" panose="02040503050406030204" pitchFamily="18" charset="0"/>
                            </a:rPr>
                          </m:ctrlPr>
                        </m:sSupPr>
                        <m:e>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e>
                        <m:sup>
                          <m:r>
                            <a:rPr lang="pt-BR" sz="2400" i="1">
                              <a:solidFill>
                                <a:schemeClr val="bg1"/>
                              </a:solidFill>
                              <a:latin typeface="Cambria Math" panose="02040503050406030204" pitchFamily="18" charset="0"/>
                              <a:ea typeface="Cambria Math" panose="02040503050406030204" pitchFamily="18" charset="0"/>
                            </a:rPr>
                            <m:t>°</m:t>
                          </m:r>
                        </m:sup>
                      </m:sSup>
                      <m:r>
                        <a:rPr lang="pt-BR" sz="2400" i="1">
                          <a:solidFill>
                            <a:schemeClr val="bg1"/>
                          </a:solidFill>
                          <a:latin typeface="Cambria Math" panose="02040503050406030204" pitchFamily="18" charset="0"/>
                        </a:rPr>
                        <m:t>=</m:t>
                      </m:r>
                      <m:r>
                        <a:rPr lang="pt-BR" sz="2400" i="1">
                          <a:solidFill>
                            <a:schemeClr val="bg1"/>
                          </a:solidFill>
                          <a:latin typeface="Cambria Math" panose="02040503050406030204" pitchFamily="18" charset="0"/>
                        </a:rPr>
                        <m:t>𝑅𝑇𝑙𝑛</m:t>
                      </m:r>
                      <m:d>
                        <m:dPr>
                          <m:ctrlPr>
                            <a:rPr lang="pt-BR" sz="2400" i="1">
                              <a:solidFill>
                                <a:schemeClr val="bg1"/>
                              </a:solidFill>
                              <a:latin typeface="Cambria Math" panose="02040503050406030204" pitchFamily="18" charset="0"/>
                            </a:rPr>
                          </m:ctrlPr>
                        </m:dPr>
                        <m:e>
                          <m:f>
                            <m:fPr>
                              <m:ctrlPr>
                                <a:rPr lang="pt-BR" sz="2400" i="1">
                                  <a:solidFill>
                                    <a:schemeClr val="bg1"/>
                                  </a:solidFill>
                                  <a:latin typeface="Cambria Math" panose="02040503050406030204" pitchFamily="18" charset="0"/>
                                </a:rPr>
                              </m:ctrlPr>
                            </m:fPr>
                            <m:num>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rPr>
                                    <m:t>𝑃</m:t>
                                  </m:r>
                                </m:e>
                                <m:sub>
                                  <m:r>
                                    <a:rPr lang="pt-BR" sz="2400" i="1">
                                      <a:solidFill>
                                        <a:schemeClr val="bg1"/>
                                      </a:solidFill>
                                      <a:latin typeface="Cambria Math" panose="02040503050406030204" pitchFamily="18" charset="0"/>
                                    </a:rPr>
                                    <m:t>𝑖</m:t>
                                  </m:r>
                                </m:sub>
                              </m:sSub>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𝜃</m:t>
                                  </m:r>
                                </m:e>
                                <m:sub>
                                  <m:r>
                                    <a:rPr lang="pt-BR" sz="2400" i="1">
                                      <a:solidFill>
                                        <a:schemeClr val="bg1"/>
                                      </a:solidFill>
                                      <a:latin typeface="Cambria Math" panose="02040503050406030204" pitchFamily="18" charset="0"/>
                                    </a:rPr>
                                    <m:t>𝑖𝑔</m:t>
                                  </m:r>
                                </m:sub>
                              </m:sSub>
                            </m:num>
                            <m:den>
                              <m:sSup>
                                <m:sSupPr>
                                  <m:ctrlPr>
                                    <a:rPr lang="pt-BR" sz="2400" i="1">
                                      <a:solidFill>
                                        <a:schemeClr val="bg1"/>
                                      </a:solidFill>
                                      <a:latin typeface="Cambria Math" panose="02040503050406030204" pitchFamily="18" charset="0"/>
                                    </a:rPr>
                                  </m:ctrlPr>
                                </m:sSupPr>
                                <m:e>
                                  <m:r>
                                    <a:rPr lang="pt-BR" sz="2400" i="1">
                                      <a:solidFill>
                                        <a:schemeClr val="bg1"/>
                                      </a:solidFill>
                                      <a:latin typeface="Cambria Math" panose="02040503050406030204" pitchFamily="18" charset="0"/>
                                    </a:rPr>
                                    <m:t>𝑃</m:t>
                                  </m:r>
                                </m:e>
                                <m:sup>
                                  <m:r>
                                    <a:rPr lang="pt-BR" sz="2400" i="1">
                                      <a:solidFill>
                                        <a:schemeClr val="bg1"/>
                                      </a:solidFill>
                                      <a:latin typeface="Cambria Math" panose="02040503050406030204" pitchFamily="18" charset="0"/>
                                      <a:ea typeface="Cambria Math" panose="02040503050406030204" pitchFamily="18" charset="0"/>
                                    </a:rPr>
                                    <m:t>°</m:t>
                                  </m:r>
                                </m:sup>
                              </m:sSup>
                            </m:den>
                          </m:f>
                        </m:e>
                      </m:d>
                    </m:oMath>
                  </m:oMathPara>
                </a14:m>
                <a:endParaRPr lang="pt-BR" sz="2400" i="1" dirty="0">
                  <a:solidFill>
                    <a:schemeClr val="bg1"/>
                  </a:solidFill>
                  <a:latin typeface="Cambria Math" panose="02040503050406030204" pitchFamily="18" charset="0"/>
                </a:endParaRPr>
              </a:p>
            </p:txBody>
          </p:sp>
        </mc:Choice>
        <mc:Fallback xmlns="">
          <p:sp>
            <p:nvSpPr>
              <p:cNvPr id="6" name="Retângulo 5">
                <a:extLst>
                  <a:ext uri="{FF2B5EF4-FFF2-40B4-BE49-F238E27FC236}">
                    <a16:creationId xmlns:a16="http://schemas.microsoft.com/office/drawing/2014/main" id="{A1E0B0D1-6723-42C7-9C49-3A9BA85226AA}"/>
                  </a:ext>
                </a:extLst>
              </p:cNvPr>
              <p:cNvSpPr>
                <a:spLocks noRot="1" noChangeAspect="1" noMove="1" noResize="1" noEditPoints="1" noAdjustHandles="1" noChangeArrowheads="1" noChangeShapeType="1" noTextEdit="1"/>
              </p:cNvSpPr>
              <p:nvPr/>
            </p:nvSpPr>
            <p:spPr>
              <a:xfrm>
                <a:off x="1733677" y="3543741"/>
                <a:ext cx="4546790" cy="922176"/>
              </a:xfrm>
              <a:prstGeom prst="rect">
                <a:avLst/>
              </a:prstGeom>
              <a:blipFill>
                <a:blip r:embed="rId4"/>
                <a:stretch>
                  <a:fillRect/>
                </a:stretch>
              </a:blipFill>
            </p:spPr>
            <p:txBody>
              <a:bodyPr/>
              <a:lstStyle/>
              <a:p>
                <a:r>
                  <a:rPr lang="pt-BR">
                    <a:noFill/>
                  </a:rPr>
                  <a:t> </a:t>
                </a:r>
              </a:p>
            </p:txBody>
          </p:sp>
        </mc:Fallback>
      </mc:AlternateContent>
      <p:sp>
        <p:nvSpPr>
          <p:cNvPr id="7" name="Chave Direita 6">
            <a:extLst>
              <a:ext uri="{FF2B5EF4-FFF2-40B4-BE49-F238E27FC236}">
                <a16:creationId xmlns:a16="http://schemas.microsoft.com/office/drawing/2014/main" id="{E24C0E4B-C1C4-432A-AE3D-0995DDA56AAB}"/>
              </a:ext>
            </a:extLst>
          </p:cNvPr>
          <p:cNvSpPr/>
          <p:nvPr/>
        </p:nvSpPr>
        <p:spPr>
          <a:xfrm rot="16200000">
            <a:off x="4947529" y="2778418"/>
            <a:ext cx="377496" cy="1115851"/>
          </a:xfrm>
          <a:prstGeom prst="rightBrace">
            <a:avLst>
              <a:gd name="adj1" fmla="val 8333"/>
              <a:gd name="adj2" fmla="val 4434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graphicFrame>
        <p:nvGraphicFramePr>
          <p:cNvPr id="8" name="Object 10">
            <a:extLst>
              <a:ext uri="{FF2B5EF4-FFF2-40B4-BE49-F238E27FC236}">
                <a16:creationId xmlns:a16="http://schemas.microsoft.com/office/drawing/2014/main" id="{91A199DD-DCA5-46BC-8653-E336906FB870}"/>
              </a:ext>
            </a:extLst>
          </p:cNvPr>
          <p:cNvGraphicFramePr>
            <a:graphicFrameLocks noChangeAspect="1"/>
          </p:cNvGraphicFramePr>
          <p:nvPr/>
        </p:nvGraphicFramePr>
        <p:xfrm>
          <a:off x="4187665" y="2575070"/>
          <a:ext cx="1506538" cy="576263"/>
        </p:xfrm>
        <a:graphic>
          <a:graphicData uri="http://schemas.openxmlformats.org/presentationml/2006/ole">
            <mc:AlternateContent xmlns:mc="http://schemas.openxmlformats.org/markup-compatibility/2006">
              <mc:Choice xmlns:v="urn:schemas-microsoft-com:vml" Requires="v">
                <p:oleObj spid="_x0000_s7242" name="Equation" r:id="rId5" imgW="596900" imgH="228600" progId="Equation.3">
                  <p:embed/>
                </p:oleObj>
              </mc:Choice>
              <mc:Fallback>
                <p:oleObj name="Equation" r:id="rId5" imgW="596900" imgH="228600" progId="Equation.3">
                  <p:embed/>
                  <p:pic>
                    <p:nvPicPr>
                      <p:cNvPr id="8" name="Object 10">
                        <a:extLst>
                          <a:ext uri="{FF2B5EF4-FFF2-40B4-BE49-F238E27FC236}">
                            <a16:creationId xmlns:a16="http://schemas.microsoft.com/office/drawing/2014/main" id="{91A199DD-DCA5-46BC-8653-E336906FB870}"/>
                          </a:ext>
                        </a:extLst>
                      </p:cNvPr>
                      <p:cNvPicPr/>
                      <p:nvPr/>
                    </p:nvPicPr>
                    <p:blipFill>
                      <a:blip r:embed="rId6"/>
                      <a:stretch>
                        <a:fillRect/>
                      </a:stretch>
                    </p:blipFill>
                    <p:spPr>
                      <a:xfrm>
                        <a:off x="4187665" y="2575070"/>
                        <a:ext cx="1506538" cy="576263"/>
                      </a:xfrm>
                      <a:prstGeom prst="rect">
                        <a:avLst/>
                      </a:prstGeom>
                      <a:solidFill>
                        <a:srgbClr val="FFFF00"/>
                      </a:solidFill>
                    </p:spPr>
                  </p:pic>
                </p:oleObj>
              </mc:Fallback>
            </mc:AlternateContent>
          </a:graphicData>
        </a:graphic>
      </p:graphicFrame>
      <mc:AlternateContent xmlns:mc="http://schemas.openxmlformats.org/markup-compatibility/2006" xmlns:a14="http://schemas.microsoft.com/office/drawing/2010/main">
        <mc:Choice Requires="a14">
          <p:sp>
            <p:nvSpPr>
              <p:cNvPr id="9" name="Retângulo 8">
                <a:extLst>
                  <a:ext uri="{FF2B5EF4-FFF2-40B4-BE49-F238E27FC236}">
                    <a16:creationId xmlns:a16="http://schemas.microsoft.com/office/drawing/2014/main" id="{AB70FFDC-1C78-46A6-A029-0CD92ADCCD18}"/>
                  </a:ext>
                </a:extLst>
              </p:cNvPr>
              <p:cNvSpPr/>
              <p:nvPr/>
            </p:nvSpPr>
            <p:spPr>
              <a:xfrm>
                <a:off x="1733677" y="4762250"/>
                <a:ext cx="4546790" cy="922176"/>
              </a:xfrm>
              <a:prstGeom prst="rect">
                <a:avLst/>
              </a:prstGeom>
              <a:solidFill>
                <a:schemeClr val="accent5">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𝑖𝑔</m:t>
                          </m:r>
                        </m:sub>
                      </m:sSub>
                      <m:r>
                        <a:rPr lang="pt-BR" sz="2400" i="1">
                          <a:solidFill>
                            <a:schemeClr val="bg1"/>
                          </a:solidFill>
                          <a:latin typeface="Cambria Math" panose="02040503050406030204" pitchFamily="18" charset="0"/>
                        </a:rPr>
                        <m:t>−</m:t>
                      </m:r>
                      <m:sSup>
                        <m:sSupPr>
                          <m:ctrlPr>
                            <a:rPr lang="pt-BR" sz="2400" i="1">
                              <a:solidFill>
                                <a:schemeClr val="bg1"/>
                              </a:solidFill>
                              <a:latin typeface="Cambria Math" panose="02040503050406030204" pitchFamily="18" charset="0"/>
                            </a:rPr>
                          </m:ctrlPr>
                        </m:sSupPr>
                        <m:e>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e>
                        <m:sup>
                          <m:r>
                            <a:rPr lang="pt-BR" sz="2400" i="1">
                              <a:solidFill>
                                <a:schemeClr val="bg1"/>
                              </a:solidFill>
                              <a:latin typeface="Cambria Math" panose="02040503050406030204" pitchFamily="18" charset="0"/>
                              <a:ea typeface="Cambria Math" panose="02040503050406030204" pitchFamily="18" charset="0"/>
                            </a:rPr>
                            <m:t>°</m:t>
                          </m:r>
                        </m:sup>
                      </m:sSup>
                      <m:r>
                        <a:rPr lang="pt-BR" sz="2400" i="1">
                          <a:solidFill>
                            <a:schemeClr val="bg1"/>
                          </a:solidFill>
                          <a:latin typeface="Cambria Math" panose="02040503050406030204" pitchFamily="18" charset="0"/>
                        </a:rPr>
                        <m:t>=</m:t>
                      </m:r>
                      <m:r>
                        <a:rPr lang="pt-BR" sz="2400" i="1">
                          <a:solidFill>
                            <a:schemeClr val="bg1"/>
                          </a:solidFill>
                          <a:latin typeface="Cambria Math" panose="02040503050406030204" pitchFamily="18" charset="0"/>
                        </a:rPr>
                        <m:t>𝑅𝑇𝑙𝑛</m:t>
                      </m:r>
                      <m:d>
                        <m:dPr>
                          <m:ctrlPr>
                            <a:rPr lang="pt-BR" sz="2400" i="1">
                              <a:solidFill>
                                <a:schemeClr val="bg1"/>
                              </a:solidFill>
                              <a:latin typeface="Cambria Math" panose="02040503050406030204" pitchFamily="18" charset="0"/>
                            </a:rPr>
                          </m:ctrlPr>
                        </m:dPr>
                        <m:e>
                          <m:f>
                            <m:fPr>
                              <m:ctrlPr>
                                <a:rPr lang="pt-BR" sz="2400" i="1">
                                  <a:solidFill>
                                    <a:schemeClr val="bg1"/>
                                  </a:solidFill>
                                  <a:latin typeface="Cambria Math" panose="02040503050406030204" pitchFamily="18" charset="0"/>
                                </a:rPr>
                              </m:ctrlPr>
                            </m:fPr>
                            <m:num>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rPr>
                                    <m:t>𝑓</m:t>
                                  </m:r>
                                </m:e>
                                <m:sub>
                                  <m:r>
                                    <a:rPr lang="pt-BR" sz="2400" i="1">
                                      <a:solidFill>
                                        <a:schemeClr val="bg1"/>
                                      </a:solidFill>
                                      <a:latin typeface="Cambria Math" panose="02040503050406030204" pitchFamily="18" charset="0"/>
                                    </a:rPr>
                                    <m:t>𝑖</m:t>
                                  </m:r>
                                </m:sub>
                              </m:sSub>
                            </m:num>
                            <m:den>
                              <m:sSup>
                                <m:sSupPr>
                                  <m:ctrlPr>
                                    <a:rPr lang="pt-BR" sz="2400" i="1">
                                      <a:solidFill>
                                        <a:schemeClr val="bg1"/>
                                      </a:solidFill>
                                      <a:latin typeface="Cambria Math" panose="02040503050406030204" pitchFamily="18" charset="0"/>
                                    </a:rPr>
                                  </m:ctrlPr>
                                </m:sSupPr>
                                <m:e>
                                  <m:r>
                                    <a:rPr lang="pt-BR" sz="2400" i="1">
                                      <a:solidFill>
                                        <a:schemeClr val="bg1"/>
                                      </a:solidFill>
                                      <a:latin typeface="Cambria Math" panose="02040503050406030204" pitchFamily="18" charset="0"/>
                                    </a:rPr>
                                    <m:t>𝑃</m:t>
                                  </m:r>
                                </m:e>
                                <m:sup>
                                  <m:r>
                                    <a:rPr lang="pt-BR" sz="2400" i="1">
                                      <a:solidFill>
                                        <a:schemeClr val="bg1"/>
                                      </a:solidFill>
                                      <a:latin typeface="Cambria Math" panose="02040503050406030204" pitchFamily="18" charset="0"/>
                                      <a:ea typeface="Cambria Math" panose="02040503050406030204" pitchFamily="18" charset="0"/>
                                    </a:rPr>
                                    <m:t>°</m:t>
                                  </m:r>
                                </m:sup>
                              </m:sSup>
                            </m:den>
                          </m:f>
                        </m:e>
                      </m:d>
                    </m:oMath>
                  </m:oMathPara>
                </a14:m>
                <a:endParaRPr lang="pt-BR" sz="2400" i="1" dirty="0">
                  <a:solidFill>
                    <a:schemeClr val="bg1"/>
                  </a:solidFill>
                  <a:latin typeface="Cambria Math" panose="02040503050406030204" pitchFamily="18" charset="0"/>
                </a:endParaRPr>
              </a:p>
            </p:txBody>
          </p:sp>
        </mc:Choice>
        <mc:Fallback xmlns="">
          <p:sp>
            <p:nvSpPr>
              <p:cNvPr id="9" name="Retângulo 8">
                <a:extLst>
                  <a:ext uri="{FF2B5EF4-FFF2-40B4-BE49-F238E27FC236}">
                    <a16:creationId xmlns:a16="http://schemas.microsoft.com/office/drawing/2014/main" id="{AB70FFDC-1C78-46A6-A029-0CD92ADCCD18}"/>
                  </a:ext>
                </a:extLst>
              </p:cNvPr>
              <p:cNvSpPr>
                <a:spLocks noRot="1" noChangeAspect="1" noMove="1" noResize="1" noEditPoints="1" noAdjustHandles="1" noChangeArrowheads="1" noChangeShapeType="1" noTextEdit="1"/>
              </p:cNvSpPr>
              <p:nvPr/>
            </p:nvSpPr>
            <p:spPr>
              <a:xfrm>
                <a:off x="1733677" y="4762250"/>
                <a:ext cx="4546790" cy="922176"/>
              </a:xfrm>
              <a:prstGeom prst="rect">
                <a:avLst/>
              </a:prstGeom>
              <a:blipFill>
                <a:blip r:embed="rId7"/>
                <a:stretch>
                  <a:fillRect/>
                </a:stretch>
              </a:blipFill>
            </p:spPr>
            <p:txBody>
              <a:bodyPr/>
              <a:lstStyle/>
              <a:p>
                <a:r>
                  <a:rPr lang="pt-BR">
                    <a:noFill/>
                  </a:rPr>
                  <a:t> </a:t>
                </a:r>
              </a:p>
            </p:txBody>
          </p:sp>
        </mc:Fallback>
      </mc:AlternateContent>
      <p:sp>
        <p:nvSpPr>
          <p:cNvPr id="10" name="Chave Direita 9">
            <a:extLst>
              <a:ext uri="{FF2B5EF4-FFF2-40B4-BE49-F238E27FC236}">
                <a16:creationId xmlns:a16="http://schemas.microsoft.com/office/drawing/2014/main" id="{4228C800-4BDE-4B25-86E9-824680D0A9B8}"/>
              </a:ext>
            </a:extLst>
          </p:cNvPr>
          <p:cNvSpPr/>
          <p:nvPr/>
        </p:nvSpPr>
        <p:spPr>
          <a:xfrm>
            <a:off x="6586315" y="4668908"/>
            <a:ext cx="377496" cy="1115851"/>
          </a:xfrm>
          <a:prstGeom prst="rightBrace">
            <a:avLst>
              <a:gd name="adj1" fmla="val 8333"/>
              <a:gd name="adj2" fmla="val 4434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11" name="CaixaDeTexto 10">
            <a:extLst>
              <a:ext uri="{FF2B5EF4-FFF2-40B4-BE49-F238E27FC236}">
                <a16:creationId xmlns:a16="http://schemas.microsoft.com/office/drawing/2014/main" id="{0D729BA3-394D-407C-8FCA-4266FD8EC18F}"/>
              </a:ext>
            </a:extLst>
          </p:cNvPr>
          <p:cNvSpPr txBox="1"/>
          <p:nvPr/>
        </p:nvSpPr>
        <p:spPr>
          <a:xfrm>
            <a:off x="7071438" y="4596895"/>
            <a:ext cx="2966994" cy="1460164"/>
          </a:xfrm>
          <a:prstGeom prst="rect">
            <a:avLst/>
          </a:prstGeom>
        </p:spPr>
        <p:txBody>
          <a:bodyPr vert="horz" wrap="square" lIns="91440" tIns="45720" rIns="91440" bIns="45720" rtlCol="0">
            <a:noAutofit/>
          </a:bodyPr>
          <a:lstStyle/>
          <a:p>
            <a:r>
              <a:rPr lang="pt-BR" i="1" dirty="0"/>
              <a:t>Em condições padrão a fugacidade e a pressão parcial são iguais pois as condições padrão estão na idealidade </a:t>
            </a:r>
          </a:p>
          <a:p>
            <a:endParaRPr lang="pt-BR" i="1" dirty="0"/>
          </a:p>
        </p:txBody>
      </p:sp>
      <p:sp>
        <p:nvSpPr>
          <p:cNvPr id="12" name="Seta: para Baixo 11">
            <a:extLst>
              <a:ext uri="{FF2B5EF4-FFF2-40B4-BE49-F238E27FC236}">
                <a16:creationId xmlns:a16="http://schemas.microsoft.com/office/drawing/2014/main" id="{5218A9C1-9B32-44ED-863B-B5D34B62A9E3}"/>
              </a:ext>
            </a:extLst>
          </p:cNvPr>
          <p:cNvSpPr/>
          <p:nvPr/>
        </p:nvSpPr>
        <p:spPr>
          <a:xfrm>
            <a:off x="7693575" y="3709798"/>
            <a:ext cx="767256" cy="83984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3" name="CaixaDeTexto 12">
            <a:extLst>
              <a:ext uri="{FF2B5EF4-FFF2-40B4-BE49-F238E27FC236}">
                <a16:creationId xmlns:a16="http://schemas.microsoft.com/office/drawing/2014/main" id="{0283C194-711E-477B-8408-50202F12D56B}"/>
              </a:ext>
            </a:extLst>
          </p:cNvPr>
          <p:cNvSpPr txBox="1"/>
          <p:nvPr/>
        </p:nvSpPr>
        <p:spPr>
          <a:xfrm>
            <a:off x="7225576" y="2783756"/>
            <a:ext cx="1773288" cy="1460164"/>
          </a:xfrm>
          <a:prstGeom prst="rect">
            <a:avLst/>
          </a:prstGeom>
        </p:spPr>
        <p:txBody>
          <a:bodyPr vert="horz" wrap="square" lIns="91440" tIns="45720" rIns="91440" bIns="45720" rtlCol="0">
            <a:noAutofit/>
          </a:bodyPr>
          <a:lstStyle/>
          <a:p>
            <a:pPr algn="ctr"/>
            <a:r>
              <a:rPr lang="pt-BR" i="1" dirty="0"/>
              <a:t>A definição da referência é essencial </a:t>
            </a:r>
          </a:p>
          <a:p>
            <a:pPr algn="ctr"/>
            <a:endParaRPr lang="pt-BR" i="1" dirty="0"/>
          </a:p>
        </p:txBody>
      </p:sp>
      <p:sp>
        <p:nvSpPr>
          <p:cNvPr id="14" name="CaixaDeTexto 13">
            <a:extLst>
              <a:ext uri="{FF2B5EF4-FFF2-40B4-BE49-F238E27FC236}">
                <a16:creationId xmlns:a16="http://schemas.microsoft.com/office/drawing/2014/main" id="{ECA16E95-EF41-4150-AE5E-474BC8E9D0B5}"/>
              </a:ext>
            </a:extLst>
          </p:cNvPr>
          <p:cNvSpPr txBox="1"/>
          <p:nvPr/>
        </p:nvSpPr>
        <p:spPr>
          <a:xfrm>
            <a:off x="6684390" y="580631"/>
            <a:ext cx="3832264" cy="1732465"/>
          </a:xfrm>
          <a:prstGeom prst="rect">
            <a:avLst/>
          </a:prstGeom>
        </p:spPr>
        <p:txBody>
          <a:bodyPr vert="horz" wrap="square" lIns="91440" tIns="45720" rIns="91440" bIns="45720" rtlCol="0">
            <a:noAutofit/>
          </a:bodyPr>
          <a:lstStyle/>
          <a:p>
            <a:r>
              <a:rPr lang="pt-BR" i="1" dirty="0"/>
              <a:t>Em química ambiental os estados de referencia  </a:t>
            </a:r>
          </a:p>
          <a:p>
            <a:endParaRPr lang="pt-BR" i="1" dirty="0"/>
          </a:p>
          <a:p>
            <a:r>
              <a:rPr lang="pt-BR" i="1" dirty="0"/>
              <a:t>Estado puro do liquido </a:t>
            </a:r>
          </a:p>
          <a:p>
            <a:r>
              <a:rPr lang="pt-BR" i="1" dirty="0"/>
              <a:t>Estado de diluição infinita </a:t>
            </a:r>
          </a:p>
          <a:p>
            <a:r>
              <a:rPr lang="pt-BR" i="1" dirty="0"/>
              <a:t>Elementos em sua forma fundamental</a:t>
            </a:r>
          </a:p>
        </p:txBody>
      </p:sp>
      <p:sp>
        <p:nvSpPr>
          <p:cNvPr id="15" name="Seta: para Baixo 14">
            <a:extLst>
              <a:ext uri="{FF2B5EF4-FFF2-40B4-BE49-F238E27FC236}">
                <a16:creationId xmlns:a16="http://schemas.microsoft.com/office/drawing/2014/main" id="{F44A965B-98B3-455B-A2F3-7CAB4E56534B}"/>
              </a:ext>
            </a:extLst>
          </p:cNvPr>
          <p:cNvSpPr/>
          <p:nvPr/>
        </p:nvSpPr>
        <p:spPr>
          <a:xfrm>
            <a:off x="7787679" y="2360344"/>
            <a:ext cx="767256" cy="42341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262416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Pedro Vidinha</a:t>
            </a:r>
          </a:p>
        </p:txBody>
      </p:sp>
      <p:sp>
        <p:nvSpPr>
          <p:cNvPr id="5" name="Slide Number Placeholder 4"/>
          <p:cNvSpPr>
            <a:spLocks noGrp="1"/>
          </p:cNvSpPr>
          <p:nvPr>
            <p:ph type="sldNum" sz="quarter" idx="12"/>
          </p:nvPr>
        </p:nvSpPr>
        <p:spPr/>
        <p:txBody>
          <a:bodyPr/>
          <a:lstStyle/>
          <a:p>
            <a:fld id="{326530D0-E989-6D43-9B52-F525A77060C2}" type="slidenum">
              <a:rPr lang="en-US" smtClean="0"/>
              <a:pPr/>
              <a:t>34</a:t>
            </a:fld>
            <a:endParaRPr lang="en-US" dirty="0"/>
          </a:p>
        </p:txBody>
      </p:sp>
      <p:pic>
        <p:nvPicPr>
          <p:cNvPr id="3" name="Picture 2"/>
          <p:cNvPicPr>
            <a:picLocks noChangeAspect="1"/>
          </p:cNvPicPr>
          <p:nvPr/>
        </p:nvPicPr>
        <p:blipFill>
          <a:blip r:embed="rId4"/>
          <a:stretch>
            <a:fillRect/>
          </a:stretch>
        </p:blipFill>
        <p:spPr>
          <a:xfrm>
            <a:off x="2105176" y="811453"/>
            <a:ext cx="2556909" cy="3977414"/>
          </a:xfrm>
          <a:prstGeom prst="rect">
            <a:avLst/>
          </a:prstGeom>
        </p:spPr>
      </p:pic>
      <p:sp>
        <p:nvSpPr>
          <p:cNvPr id="12" name="Text Box 6"/>
          <p:cNvSpPr txBox="1">
            <a:spLocks noChangeArrowheads="1"/>
          </p:cNvSpPr>
          <p:nvPr/>
        </p:nvSpPr>
        <p:spPr bwMode="auto">
          <a:xfrm>
            <a:off x="2466779" y="6468190"/>
            <a:ext cx="6621738"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p:sp>
        <p:nvSpPr>
          <p:cNvPr id="14" name="Text Box 9"/>
          <p:cNvSpPr txBox="1">
            <a:spLocks noChangeArrowheads="1"/>
          </p:cNvSpPr>
          <p:nvPr/>
        </p:nvSpPr>
        <p:spPr bwMode="auto">
          <a:xfrm>
            <a:off x="7411228" y="1536502"/>
            <a:ext cx="79444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2000" dirty="0">
                <a:latin typeface="+mn-lt"/>
                <a:sym typeface="Symbol" charset="0"/>
              </a:rPr>
              <a:t>e</a:t>
            </a:r>
            <a:endParaRPr lang="pt-BR" sz="2000" dirty="0">
              <a:latin typeface="+mn-lt"/>
            </a:endParaRPr>
          </a:p>
        </p:txBody>
      </p:sp>
      <p:sp>
        <p:nvSpPr>
          <p:cNvPr id="16" name="TextBox 15"/>
          <p:cNvSpPr txBox="1"/>
          <p:nvPr/>
        </p:nvSpPr>
        <p:spPr>
          <a:xfrm>
            <a:off x="5177610" y="811454"/>
            <a:ext cx="3400466" cy="511077"/>
          </a:xfrm>
          <a:prstGeom prst="rect">
            <a:avLst/>
          </a:prstGeom>
        </p:spPr>
        <p:txBody>
          <a:bodyPr vert="horz" wrap="none" lIns="91440" tIns="45720" rIns="91440" bIns="45720" rtlCol="0">
            <a:normAutofit/>
          </a:bodyPr>
          <a:lstStyle/>
          <a:p>
            <a:r>
              <a:rPr lang="en-US" i="1" dirty="0"/>
              <a:t>Para T = </a:t>
            </a:r>
            <a:r>
              <a:rPr lang="en-US" i="1" dirty="0" err="1"/>
              <a:t>cte</a:t>
            </a:r>
            <a:r>
              <a:rPr lang="en-US" i="1" dirty="0"/>
              <a:t>, </a:t>
            </a:r>
            <a:r>
              <a:rPr lang="en-US" i="1" dirty="0" err="1"/>
              <a:t>têm</a:t>
            </a:r>
            <a:r>
              <a:rPr lang="en-US" i="1" dirty="0"/>
              <a:t>-se:</a:t>
            </a:r>
          </a:p>
        </p:txBody>
      </p:sp>
      <p:sp>
        <p:nvSpPr>
          <p:cNvPr id="17" name="Text Box 7"/>
          <p:cNvSpPr txBox="1">
            <a:spLocks noChangeArrowheads="1"/>
          </p:cNvSpPr>
          <p:nvPr/>
        </p:nvSpPr>
        <p:spPr bwMode="auto">
          <a:xfrm>
            <a:off x="5177610" y="3687606"/>
            <a:ext cx="5267366" cy="1061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1800" dirty="0">
                <a:latin typeface="+mn-lt"/>
                <a:sym typeface="Symbol" charset="0"/>
              </a:rPr>
              <a:t>Valor absoluto não pode ser medido!</a:t>
            </a:r>
          </a:p>
          <a:p>
            <a:pPr eaLnBrk="1" hangingPunct="1">
              <a:spcBef>
                <a:spcPct val="50000"/>
              </a:spcBef>
            </a:pPr>
            <a:r>
              <a:rPr lang="pt-BR" sz="1800" dirty="0">
                <a:latin typeface="+mn-lt"/>
                <a:sym typeface="Symbol" charset="0"/>
              </a:rPr>
              <a:t>É definir uma REFERÊNCIA ou VALOR PADRÃO:</a:t>
            </a:r>
            <a:br>
              <a:rPr lang="pt-BR" sz="1800" dirty="0">
                <a:latin typeface="+mn-lt"/>
                <a:sym typeface="Symbol" charset="0"/>
              </a:rPr>
            </a:br>
            <a:r>
              <a:rPr lang="pt-BR" sz="1800" dirty="0">
                <a:latin typeface="+mn-lt"/>
                <a:sym typeface="Symbol" charset="0"/>
              </a:rPr>
              <a:t> </a:t>
            </a:r>
            <a:r>
              <a:rPr lang="pt-BR" sz="1800" dirty="0">
                <a:sym typeface="Symbol" charset="0"/>
              </a:rPr>
              <a:t></a:t>
            </a:r>
            <a:r>
              <a:rPr lang="pt-BR" sz="1800" baseline="-25000" dirty="0" err="1">
                <a:sym typeface="Symbol" charset="0"/>
              </a:rPr>
              <a:t>i</a:t>
            </a:r>
            <a:r>
              <a:rPr lang="pt-BR" sz="1800" baseline="30000" dirty="0">
                <a:sym typeface="Symbol" charset="0"/>
              </a:rPr>
              <a:t> </a:t>
            </a:r>
            <a:r>
              <a:rPr lang="pt-BR" sz="1800" dirty="0">
                <a:sym typeface="Symbol" charset="0"/>
              </a:rPr>
              <a:t>=</a:t>
            </a:r>
            <a:r>
              <a:rPr lang="pt-BR" sz="1800" baseline="30000" dirty="0">
                <a:sym typeface="Symbol" charset="0"/>
              </a:rPr>
              <a:t> </a:t>
            </a:r>
            <a:r>
              <a:rPr lang="pt-BR" sz="1800" dirty="0">
                <a:latin typeface="+mn-lt"/>
                <a:sym typeface="Symbol" charset="0"/>
              </a:rPr>
              <a:t></a:t>
            </a:r>
            <a:r>
              <a:rPr lang="pt-BR" sz="1800" baseline="-25000" dirty="0">
                <a:latin typeface="+mn-lt"/>
                <a:sym typeface="Symbol" charset="0"/>
              </a:rPr>
              <a:t>i</a:t>
            </a:r>
            <a:r>
              <a:rPr lang="pt-BR" sz="1800" baseline="30000" dirty="0">
                <a:latin typeface="+mn-lt"/>
                <a:sym typeface="Symbol" charset="0"/>
              </a:rPr>
              <a:t>0</a:t>
            </a:r>
            <a:r>
              <a:rPr lang="pt-BR" sz="1800" dirty="0">
                <a:latin typeface="+mn-lt"/>
                <a:sym typeface="Wingdings" charset="0"/>
              </a:rPr>
              <a:t>  para </a:t>
            </a:r>
            <a:r>
              <a:rPr lang="pt-BR" sz="1800" dirty="0" err="1">
                <a:latin typeface="+mn-lt"/>
                <a:sym typeface="Wingdings" charset="0"/>
              </a:rPr>
              <a:t>p</a:t>
            </a:r>
            <a:r>
              <a:rPr lang="pt-BR" sz="1800" baseline="-25000" dirty="0" err="1">
                <a:latin typeface="+mn-lt"/>
                <a:sym typeface="Wingdings" charset="0"/>
              </a:rPr>
              <a:t>i</a:t>
            </a:r>
            <a:r>
              <a:rPr lang="pt-BR" sz="1800" baseline="-25000" dirty="0">
                <a:latin typeface="+mn-lt"/>
                <a:sym typeface="Wingdings" charset="0"/>
              </a:rPr>
              <a:t> </a:t>
            </a:r>
            <a:r>
              <a:rPr lang="pt-BR" sz="1800" dirty="0">
                <a:latin typeface="+mn-lt"/>
                <a:sym typeface="Wingdings" charset="0"/>
              </a:rPr>
              <a:t>= </a:t>
            </a:r>
            <a:r>
              <a:rPr lang="pt-BR" sz="1800" dirty="0">
                <a:latin typeface="+mn-lt"/>
                <a:sym typeface="Symbol" charset="0"/>
              </a:rPr>
              <a:t>p</a:t>
            </a:r>
            <a:r>
              <a:rPr lang="pt-BR" sz="1800" baseline="-25000" dirty="0">
                <a:latin typeface="+mn-lt"/>
                <a:sym typeface="Symbol" charset="0"/>
              </a:rPr>
              <a:t>i</a:t>
            </a:r>
            <a:r>
              <a:rPr lang="pt-BR" sz="1800" baseline="30000" dirty="0">
                <a:latin typeface="+mn-lt"/>
                <a:sym typeface="Symbol" charset="0"/>
              </a:rPr>
              <a:t>0</a:t>
            </a:r>
            <a:r>
              <a:rPr lang="pt-BR" sz="1800" dirty="0">
                <a:latin typeface="+mn-lt"/>
                <a:sym typeface="Symbol" charset="0"/>
              </a:rPr>
              <a:t> (normalmente </a:t>
            </a:r>
            <a:r>
              <a:rPr lang="pt-BR" sz="1800" dirty="0">
                <a:latin typeface="+mn-lt"/>
                <a:sym typeface="Wingdings" charset="0"/>
              </a:rPr>
              <a:t>1 bar)</a:t>
            </a:r>
            <a:endParaRPr lang="pt-BR" sz="1800" dirty="0">
              <a:latin typeface="+mn-lt"/>
            </a:endParaRPr>
          </a:p>
        </p:txBody>
      </p:sp>
      <p:sp>
        <p:nvSpPr>
          <p:cNvPr id="20" name="TextBox 19"/>
          <p:cNvSpPr txBox="1"/>
          <p:nvPr/>
        </p:nvSpPr>
        <p:spPr>
          <a:xfrm>
            <a:off x="5277239" y="2363538"/>
            <a:ext cx="2229063" cy="984773"/>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graphicFrame>
        <p:nvGraphicFramePr>
          <p:cNvPr id="21" name="Object 20"/>
          <p:cNvGraphicFramePr>
            <a:graphicFrameLocks noChangeAspect="1"/>
          </p:cNvGraphicFramePr>
          <p:nvPr/>
        </p:nvGraphicFramePr>
        <p:xfrm>
          <a:off x="5330011" y="1322531"/>
          <a:ext cx="1678583" cy="829205"/>
        </p:xfrm>
        <a:graphic>
          <a:graphicData uri="http://schemas.openxmlformats.org/presentationml/2006/ole">
            <mc:AlternateContent xmlns:mc="http://schemas.openxmlformats.org/markup-compatibility/2006">
              <mc:Choice xmlns:v="urn:schemas-microsoft-com:vml" Requires="v">
                <p:oleObj spid="_x0000_s8554" name="Equation" r:id="rId5" imgW="990600" imgH="444500" progId="Equation.3">
                  <p:embed/>
                </p:oleObj>
              </mc:Choice>
              <mc:Fallback>
                <p:oleObj name="Equation" r:id="rId5" imgW="990600" imgH="444500" progId="Equation.3">
                  <p:embed/>
                  <p:pic>
                    <p:nvPicPr>
                      <p:cNvPr id="21" name="Object 20"/>
                      <p:cNvPicPr/>
                      <p:nvPr/>
                    </p:nvPicPr>
                    <p:blipFill>
                      <a:blip r:embed="rId6"/>
                      <a:stretch>
                        <a:fillRect/>
                      </a:stretch>
                    </p:blipFill>
                    <p:spPr>
                      <a:xfrm>
                        <a:off x="5330011" y="1322531"/>
                        <a:ext cx="1678583" cy="829205"/>
                      </a:xfrm>
                      <a:prstGeom prst="rect">
                        <a:avLst/>
                      </a:prstGeom>
                    </p:spPr>
                  </p:pic>
                </p:oleObj>
              </mc:Fallback>
            </mc:AlternateContent>
          </a:graphicData>
        </a:graphic>
      </p:graphicFrame>
      <p:graphicFrame>
        <p:nvGraphicFramePr>
          <p:cNvPr id="22" name="Object 21"/>
          <p:cNvGraphicFramePr>
            <a:graphicFrameLocks noChangeAspect="1"/>
          </p:cNvGraphicFramePr>
          <p:nvPr/>
        </p:nvGraphicFramePr>
        <p:xfrm>
          <a:off x="5330010" y="2440989"/>
          <a:ext cx="2014538" cy="833438"/>
        </p:xfrm>
        <a:graphic>
          <a:graphicData uri="http://schemas.openxmlformats.org/presentationml/2006/ole">
            <mc:AlternateContent xmlns:mc="http://schemas.openxmlformats.org/markup-compatibility/2006">
              <mc:Choice xmlns:v="urn:schemas-microsoft-com:vml" Requires="v">
                <p:oleObj spid="_x0000_s8555" name="Equation" r:id="rId7" imgW="1041400" imgH="431800" progId="Equation.3">
                  <p:embed/>
                </p:oleObj>
              </mc:Choice>
              <mc:Fallback>
                <p:oleObj name="Equation" r:id="rId7" imgW="1041400" imgH="431800" progId="Equation.3">
                  <p:embed/>
                  <p:pic>
                    <p:nvPicPr>
                      <p:cNvPr id="22" name="Object 21"/>
                      <p:cNvPicPr/>
                      <p:nvPr/>
                    </p:nvPicPr>
                    <p:blipFill>
                      <a:blip r:embed="rId8"/>
                      <a:stretch>
                        <a:fillRect/>
                      </a:stretch>
                    </p:blipFill>
                    <p:spPr>
                      <a:xfrm>
                        <a:off x="5330010" y="2440989"/>
                        <a:ext cx="2014538" cy="833438"/>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7932818" y="1331345"/>
          <a:ext cx="1106007" cy="820390"/>
        </p:xfrm>
        <a:graphic>
          <a:graphicData uri="http://schemas.openxmlformats.org/presentationml/2006/ole">
            <mc:AlternateContent xmlns:mc="http://schemas.openxmlformats.org/markup-compatibility/2006">
              <mc:Choice xmlns:v="urn:schemas-microsoft-com:vml" Requires="v">
                <p:oleObj spid="_x0000_s8556" name="Equation" r:id="rId9" imgW="596900" imgH="444500" progId="Equation.3">
                  <p:embed/>
                </p:oleObj>
              </mc:Choice>
              <mc:Fallback>
                <p:oleObj name="Equation" r:id="rId9" imgW="596900" imgH="444500" progId="Equation.3">
                  <p:embed/>
                  <p:pic>
                    <p:nvPicPr>
                      <p:cNvPr id="23" name="Object 22"/>
                      <p:cNvPicPr/>
                      <p:nvPr/>
                    </p:nvPicPr>
                    <p:blipFill>
                      <a:blip r:embed="rId10"/>
                      <a:stretch>
                        <a:fillRect/>
                      </a:stretch>
                    </p:blipFill>
                    <p:spPr>
                      <a:xfrm>
                        <a:off x="7932818" y="1331345"/>
                        <a:ext cx="1106007" cy="820390"/>
                      </a:xfrm>
                      <a:prstGeom prst="rect">
                        <a:avLst/>
                      </a:prstGeom>
                    </p:spPr>
                  </p:pic>
                </p:oleObj>
              </mc:Fallback>
            </mc:AlternateContent>
          </a:graphicData>
        </a:graphic>
      </p:graphicFrame>
      <p:sp>
        <p:nvSpPr>
          <p:cNvPr id="24" name="Text Box 9"/>
          <p:cNvSpPr txBox="1">
            <a:spLocks noChangeArrowheads="1"/>
          </p:cNvSpPr>
          <p:nvPr/>
        </p:nvSpPr>
        <p:spPr bwMode="auto">
          <a:xfrm>
            <a:off x="9394476" y="1536502"/>
            <a:ext cx="79444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2000" dirty="0">
                <a:latin typeface="+mn-lt"/>
                <a:sym typeface="Symbol" charset="0"/>
              </a:rPr>
              <a:t>logo:</a:t>
            </a:r>
            <a:endParaRPr lang="pt-BR" sz="2000" dirty="0">
              <a:latin typeface="+mn-lt"/>
            </a:endParaRPr>
          </a:p>
        </p:txBody>
      </p:sp>
      <p:graphicFrame>
        <p:nvGraphicFramePr>
          <p:cNvPr id="25" name="Object 24"/>
          <p:cNvGraphicFramePr>
            <a:graphicFrameLocks noChangeAspect="1"/>
          </p:cNvGraphicFramePr>
          <p:nvPr/>
        </p:nvGraphicFramePr>
        <p:xfrm>
          <a:off x="2229624" y="5228537"/>
          <a:ext cx="2947987" cy="833437"/>
        </p:xfrm>
        <a:graphic>
          <a:graphicData uri="http://schemas.openxmlformats.org/presentationml/2006/ole">
            <mc:AlternateContent xmlns:mc="http://schemas.openxmlformats.org/markup-compatibility/2006">
              <mc:Choice xmlns:v="urn:schemas-microsoft-com:vml" Requires="v">
                <p:oleObj spid="_x0000_s8557" name="Equation" r:id="rId11" imgW="1524000" imgH="431800" progId="Equation.3">
                  <p:embed/>
                </p:oleObj>
              </mc:Choice>
              <mc:Fallback>
                <p:oleObj name="Equation" r:id="rId11" imgW="1524000" imgH="431800" progId="Equation.3">
                  <p:embed/>
                  <p:pic>
                    <p:nvPicPr>
                      <p:cNvPr id="25" name="Object 24"/>
                      <p:cNvPicPr/>
                      <p:nvPr/>
                    </p:nvPicPr>
                    <p:blipFill>
                      <a:blip r:embed="rId12"/>
                      <a:stretch>
                        <a:fillRect/>
                      </a:stretch>
                    </p:blipFill>
                    <p:spPr>
                      <a:xfrm>
                        <a:off x="2229624" y="5228537"/>
                        <a:ext cx="2947987" cy="833437"/>
                      </a:xfrm>
                      <a:prstGeom prst="rect">
                        <a:avLst/>
                      </a:prstGeom>
                    </p:spPr>
                  </p:pic>
                </p:oleObj>
              </mc:Fallback>
            </mc:AlternateContent>
          </a:graphicData>
        </a:graphic>
      </p:graphicFrame>
      <p:sp>
        <p:nvSpPr>
          <p:cNvPr id="26" name="Text Box 9"/>
          <p:cNvSpPr txBox="1">
            <a:spLocks noChangeArrowheads="1"/>
          </p:cNvSpPr>
          <p:nvPr/>
        </p:nvSpPr>
        <p:spPr bwMode="auto">
          <a:xfrm>
            <a:off x="5464574" y="5436070"/>
            <a:ext cx="137003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2000" dirty="0">
                <a:latin typeface="+mn-lt"/>
              </a:rPr>
              <a:t>logo:</a:t>
            </a:r>
          </a:p>
        </p:txBody>
      </p:sp>
      <p:graphicFrame>
        <p:nvGraphicFramePr>
          <p:cNvPr id="27" name="Object 26"/>
          <p:cNvGraphicFramePr>
            <a:graphicFrameLocks noChangeAspect="1"/>
          </p:cNvGraphicFramePr>
          <p:nvPr/>
        </p:nvGraphicFramePr>
        <p:xfrm>
          <a:off x="6583443" y="5228536"/>
          <a:ext cx="2505075" cy="931862"/>
        </p:xfrm>
        <a:graphic>
          <a:graphicData uri="http://schemas.openxmlformats.org/presentationml/2006/ole">
            <mc:AlternateContent xmlns:mc="http://schemas.openxmlformats.org/markup-compatibility/2006">
              <mc:Choice xmlns:v="urn:schemas-microsoft-com:vml" Requires="v">
                <p:oleObj spid="_x0000_s8558" name="Equation" r:id="rId13" imgW="1295400" imgH="482600" progId="Equation.3">
                  <p:embed/>
                </p:oleObj>
              </mc:Choice>
              <mc:Fallback>
                <p:oleObj name="Equation" r:id="rId13" imgW="1295400" imgH="482600" progId="Equation.3">
                  <p:embed/>
                  <p:pic>
                    <p:nvPicPr>
                      <p:cNvPr id="27" name="Object 26"/>
                      <p:cNvPicPr/>
                      <p:nvPr/>
                    </p:nvPicPr>
                    <p:blipFill>
                      <a:blip r:embed="rId14"/>
                      <a:stretch>
                        <a:fillRect/>
                      </a:stretch>
                    </p:blipFill>
                    <p:spPr>
                      <a:xfrm>
                        <a:off x="6583443" y="5228536"/>
                        <a:ext cx="2505075" cy="931862"/>
                      </a:xfrm>
                      <a:prstGeom prst="rect">
                        <a:avLst/>
                      </a:prstGeom>
                    </p:spPr>
                  </p:pic>
                </p:oleObj>
              </mc:Fallback>
            </mc:AlternateContent>
          </a:graphicData>
        </a:graphic>
      </p:graphicFrame>
      <p:sp>
        <p:nvSpPr>
          <p:cNvPr id="28" name="TextBox 27"/>
          <p:cNvSpPr txBox="1"/>
          <p:nvPr/>
        </p:nvSpPr>
        <p:spPr>
          <a:xfrm>
            <a:off x="6544170" y="5223063"/>
            <a:ext cx="2641375" cy="984773"/>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cxnSp>
        <p:nvCxnSpPr>
          <p:cNvPr id="7" name="Straight Arrow Connector 6"/>
          <p:cNvCxnSpPr/>
          <p:nvPr/>
        </p:nvCxnSpPr>
        <p:spPr>
          <a:xfrm flipH="1" flipV="1">
            <a:off x="5895279" y="3154129"/>
            <a:ext cx="1878651" cy="3883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7344549" y="3054414"/>
            <a:ext cx="588269" cy="22001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955065" y="3248595"/>
            <a:ext cx="1952120" cy="388362"/>
          </a:xfrm>
          <a:prstGeom prst="rect">
            <a:avLst/>
          </a:prstGeom>
        </p:spPr>
        <p:txBody>
          <a:bodyPr vert="horz" wrap="none" lIns="91440" tIns="45720" rIns="91440" bIns="45720" rtlCol="0">
            <a:normAutofit lnSpcReduction="10000"/>
          </a:bodyPr>
          <a:lstStyle/>
          <a:p>
            <a:r>
              <a:rPr lang="en-US" sz="2000" i="1" dirty="0" err="1">
                <a:solidFill>
                  <a:srgbClr val="FF0000"/>
                </a:solidFill>
              </a:rPr>
              <a:t>proporcionais</a:t>
            </a:r>
            <a:r>
              <a:rPr lang="en-US" sz="2000" i="1" dirty="0">
                <a:solidFill>
                  <a:srgbClr val="FF0000"/>
                </a:solidFill>
              </a:rPr>
              <a:t>!</a:t>
            </a:r>
          </a:p>
        </p:txBody>
      </p:sp>
      <p:sp>
        <p:nvSpPr>
          <p:cNvPr id="31" name="CaixaDeTexto 30">
            <a:extLst>
              <a:ext uri="{FF2B5EF4-FFF2-40B4-BE49-F238E27FC236}">
                <a16:creationId xmlns:a16="http://schemas.microsoft.com/office/drawing/2014/main" id="{0446AE43-FFF3-477C-BB81-91509F7E39E0}"/>
              </a:ext>
            </a:extLst>
          </p:cNvPr>
          <p:cNvSpPr txBox="1"/>
          <p:nvPr/>
        </p:nvSpPr>
        <p:spPr>
          <a:xfrm>
            <a:off x="708083" y="187952"/>
            <a:ext cx="5991068" cy="584775"/>
          </a:xfrm>
          <a:prstGeom prst="rect">
            <a:avLst/>
          </a:prstGeom>
          <a:noFill/>
        </p:spPr>
        <p:txBody>
          <a:bodyPr wrap="square" rtlCol="0">
            <a:spAutoFit/>
          </a:bodyPr>
          <a:lstStyle/>
          <a:p>
            <a:r>
              <a:rPr lang="pt-BR" sz="3200" u="sng" dirty="0">
                <a:solidFill>
                  <a:schemeClr val="accent1">
                    <a:lumMod val="75000"/>
                  </a:schemeClr>
                </a:solidFill>
              </a:rPr>
              <a:t>Fugacidade de gases ideais </a:t>
            </a:r>
          </a:p>
        </p:txBody>
      </p:sp>
    </p:spTree>
    <p:extLst>
      <p:ext uri="{BB962C8B-B14F-4D97-AF65-F5344CB8AC3E}">
        <p14:creationId xmlns:p14="http://schemas.microsoft.com/office/powerpoint/2010/main" val="3242453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Pedro Vidinha</a:t>
            </a:r>
          </a:p>
        </p:txBody>
      </p:sp>
      <p:sp>
        <p:nvSpPr>
          <p:cNvPr id="5" name="Slide Number Placeholder 4"/>
          <p:cNvSpPr>
            <a:spLocks noGrp="1"/>
          </p:cNvSpPr>
          <p:nvPr>
            <p:ph type="sldNum" sz="quarter" idx="12"/>
          </p:nvPr>
        </p:nvSpPr>
        <p:spPr/>
        <p:txBody>
          <a:bodyPr/>
          <a:lstStyle/>
          <a:p>
            <a:fld id="{326530D0-E989-6D43-9B52-F525A77060C2}" type="slidenum">
              <a:rPr lang="en-US" smtClean="0"/>
              <a:pPr/>
              <a:t>35</a:t>
            </a:fld>
            <a:endParaRPr lang="en-US" dirty="0"/>
          </a:p>
        </p:txBody>
      </p:sp>
      <p:sp>
        <p:nvSpPr>
          <p:cNvPr id="6" name="Text Box 3"/>
          <p:cNvSpPr txBox="1">
            <a:spLocks noChangeArrowheads="1"/>
          </p:cNvSpPr>
          <p:nvPr/>
        </p:nvSpPr>
        <p:spPr bwMode="auto">
          <a:xfrm>
            <a:off x="2086772" y="1036668"/>
            <a:ext cx="813593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2000" dirty="0">
                <a:highlight>
                  <a:srgbClr val="FFFF00"/>
                </a:highlight>
                <a:latin typeface="+mn-lt"/>
                <a:sym typeface="Symbol" charset="0"/>
              </a:rPr>
              <a:t>Para gases reais</a:t>
            </a:r>
            <a:r>
              <a:rPr lang="pt-BR" sz="2000" dirty="0">
                <a:latin typeface="+mn-lt"/>
              </a:rPr>
              <a:t>:</a:t>
            </a:r>
          </a:p>
        </p:txBody>
      </p:sp>
      <p:sp>
        <p:nvSpPr>
          <p:cNvPr id="7" name="Text Box 4"/>
          <p:cNvSpPr txBox="1">
            <a:spLocks noChangeArrowheads="1"/>
          </p:cNvSpPr>
          <p:nvPr/>
        </p:nvSpPr>
        <p:spPr bwMode="auto">
          <a:xfrm>
            <a:off x="2086772" y="1778806"/>
            <a:ext cx="813593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2000" b="1" dirty="0">
                <a:latin typeface="+mn-lt"/>
                <a:sym typeface="Symbol" charset="0"/>
              </a:rPr>
              <a:t></a:t>
            </a:r>
            <a:r>
              <a:rPr lang="pt-BR" sz="2000" dirty="0">
                <a:latin typeface="+mn-lt"/>
                <a:sym typeface="Symbol" charset="0"/>
              </a:rPr>
              <a:t> é a fugacidade do gás, </a:t>
            </a:r>
            <a:r>
              <a:rPr lang="pt-BR" sz="2000" b="1" dirty="0">
                <a:latin typeface="+mn-lt"/>
                <a:sym typeface="Symbol" charset="0"/>
              </a:rPr>
              <a:t></a:t>
            </a:r>
            <a:r>
              <a:rPr lang="pt-BR" sz="2000" dirty="0">
                <a:latin typeface="+mn-lt"/>
                <a:sym typeface="Symbol" charset="0"/>
              </a:rPr>
              <a:t> é o coeficiente de fugacidade</a:t>
            </a:r>
          </a:p>
        </p:txBody>
      </p:sp>
      <p:graphicFrame>
        <p:nvGraphicFramePr>
          <p:cNvPr id="11" name="Object 10"/>
          <p:cNvGraphicFramePr>
            <a:graphicFrameLocks noChangeAspect="1"/>
          </p:cNvGraphicFramePr>
          <p:nvPr>
            <p:extLst>
              <p:ext uri="{D42A27DB-BD31-4B8C-83A1-F6EECF244321}">
                <p14:modId xmlns:p14="http://schemas.microsoft.com/office/powerpoint/2010/main" val="1350068106"/>
              </p:ext>
            </p:extLst>
          </p:nvPr>
        </p:nvGraphicFramePr>
        <p:xfrm>
          <a:off x="4452551" y="1036669"/>
          <a:ext cx="1506538" cy="576263"/>
        </p:xfrm>
        <a:graphic>
          <a:graphicData uri="http://schemas.openxmlformats.org/presentationml/2006/ole">
            <mc:AlternateContent xmlns:mc="http://schemas.openxmlformats.org/markup-compatibility/2006">
              <mc:Choice xmlns:v="urn:schemas-microsoft-com:vml" Requires="v">
                <p:oleObj spid="_x0000_s9650" name="Equation" r:id="rId3" imgW="596900" imgH="228600" progId="Equation.3">
                  <p:embed/>
                </p:oleObj>
              </mc:Choice>
              <mc:Fallback>
                <p:oleObj name="Equation" r:id="rId3" imgW="596900" imgH="228600" progId="Equation.3">
                  <p:embed/>
                  <p:pic>
                    <p:nvPicPr>
                      <p:cNvPr id="11" name="Object 10"/>
                      <p:cNvPicPr/>
                      <p:nvPr/>
                    </p:nvPicPr>
                    <p:blipFill>
                      <a:blip r:embed="rId4"/>
                      <a:stretch>
                        <a:fillRect/>
                      </a:stretch>
                    </p:blipFill>
                    <p:spPr>
                      <a:xfrm>
                        <a:off x="4452551" y="1036669"/>
                        <a:ext cx="1506538" cy="576263"/>
                      </a:xfrm>
                      <a:prstGeom prst="rect">
                        <a:avLst/>
                      </a:prstGeom>
                      <a:solidFill>
                        <a:schemeClr val="accent6">
                          <a:lumMod val="60000"/>
                          <a:lumOff val="40000"/>
                        </a:schemeClr>
                      </a:solid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634372933"/>
              </p:ext>
            </p:extLst>
          </p:nvPr>
        </p:nvGraphicFramePr>
        <p:xfrm>
          <a:off x="3533775" y="2353071"/>
          <a:ext cx="3270250" cy="1217612"/>
        </p:xfrm>
        <a:graphic>
          <a:graphicData uri="http://schemas.openxmlformats.org/presentationml/2006/ole">
            <mc:AlternateContent xmlns:mc="http://schemas.openxmlformats.org/markup-compatibility/2006">
              <mc:Choice xmlns:v="urn:schemas-microsoft-com:vml" Requires="v">
                <p:oleObj spid="_x0000_s9651" name="Equation" r:id="rId5" imgW="1295400" imgH="482600" progId="Equation.3">
                  <p:embed/>
                </p:oleObj>
              </mc:Choice>
              <mc:Fallback>
                <p:oleObj name="Equation" r:id="rId5" imgW="1295400" imgH="482600" progId="Equation.3">
                  <p:embed/>
                  <p:pic>
                    <p:nvPicPr>
                      <p:cNvPr id="12" name="Object 11"/>
                      <p:cNvPicPr/>
                      <p:nvPr/>
                    </p:nvPicPr>
                    <p:blipFill>
                      <a:blip r:embed="rId6"/>
                      <a:stretch>
                        <a:fillRect/>
                      </a:stretch>
                    </p:blipFill>
                    <p:spPr>
                      <a:xfrm>
                        <a:off x="3533775" y="2353071"/>
                        <a:ext cx="3270250" cy="1217612"/>
                      </a:xfrm>
                      <a:prstGeom prst="rect">
                        <a:avLst/>
                      </a:prstGeom>
                      <a:solidFill>
                        <a:schemeClr val="accent1">
                          <a:lumMod val="40000"/>
                          <a:lumOff val="60000"/>
                        </a:schemeClr>
                      </a:solidFill>
                    </p:spPr>
                  </p:pic>
                </p:oleObj>
              </mc:Fallback>
            </mc:AlternateContent>
          </a:graphicData>
        </a:graphic>
      </p:graphicFrame>
      <p:graphicFrame>
        <p:nvGraphicFramePr>
          <p:cNvPr id="13" name="Object 12"/>
          <p:cNvGraphicFramePr>
            <a:graphicFrameLocks noChangeAspect="1"/>
          </p:cNvGraphicFramePr>
          <p:nvPr/>
        </p:nvGraphicFramePr>
        <p:xfrm>
          <a:off x="5250445" y="3792392"/>
          <a:ext cx="1048903" cy="565101"/>
        </p:xfrm>
        <a:graphic>
          <a:graphicData uri="http://schemas.openxmlformats.org/presentationml/2006/ole">
            <mc:AlternateContent xmlns:mc="http://schemas.openxmlformats.org/markup-compatibility/2006">
              <mc:Choice xmlns:v="urn:schemas-microsoft-com:vml" Requires="v">
                <p:oleObj spid="_x0000_s9652" name="Equation" r:id="rId7" imgW="495300" imgH="266700" progId="Equation.3">
                  <p:embed/>
                </p:oleObj>
              </mc:Choice>
              <mc:Fallback>
                <p:oleObj name="Equation" r:id="rId7" imgW="495300" imgH="266700" progId="Equation.3">
                  <p:embed/>
                  <p:pic>
                    <p:nvPicPr>
                      <p:cNvPr id="13" name="Object 12"/>
                      <p:cNvPicPr/>
                      <p:nvPr/>
                    </p:nvPicPr>
                    <p:blipFill>
                      <a:blip r:embed="rId8"/>
                      <a:stretch>
                        <a:fillRect/>
                      </a:stretch>
                    </p:blipFill>
                    <p:spPr>
                      <a:xfrm>
                        <a:off x="5250445" y="3792392"/>
                        <a:ext cx="1048903" cy="565101"/>
                      </a:xfrm>
                      <a:prstGeom prst="rect">
                        <a:avLst/>
                      </a:prstGeom>
                    </p:spPr>
                  </p:pic>
                </p:oleObj>
              </mc:Fallback>
            </mc:AlternateContent>
          </a:graphicData>
        </a:graphic>
      </p:graphicFrame>
      <p:sp>
        <p:nvSpPr>
          <p:cNvPr id="16" name="Text Box 3"/>
          <p:cNvSpPr txBox="1">
            <a:spLocks noChangeArrowheads="1"/>
          </p:cNvSpPr>
          <p:nvPr/>
        </p:nvSpPr>
        <p:spPr bwMode="auto">
          <a:xfrm>
            <a:off x="2215074" y="3885282"/>
            <a:ext cx="3035371" cy="400110"/>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2000" dirty="0">
                <a:latin typeface="+mn-lt"/>
                <a:sym typeface="Symbol" charset="0"/>
              </a:rPr>
              <a:t>Referência/Estado Padrão:</a:t>
            </a:r>
          </a:p>
        </p:txBody>
      </p:sp>
      <p:sp>
        <p:nvSpPr>
          <p:cNvPr id="15" name="Text Box 3"/>
          <p:cNvSpPr txBox="1">
            <a:spLocks noChangeArrowheads="1"/>
          </p:cNvSpPr>
          <p:nvPr/>
        </p:nvSpPr>
        <p:spPr bwMode="auto">
          <a:xfrm>
            <a:off x="2215073" y="4677954"/>
            <a:ext cx="4474957" cy="400110"/>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2000" dirty="0">
                <a:latin typeface="+mn-lt"/>
                <a:sym typeface="Symbol" charset="0"/>
              </a:rPr>
              <a:t>Para misturas de gases:</a:t>
            </a:r>
          </a:p>
        </p:txBody>
      </p:sp>
      <p:graphicFrame>
        <p:nvGraphicFramePr>
          <p:cNvPr id="17" name="Object 16"/>
          <p:cNvGraphicFramePr>
            <a:graphicFrameLocks noChangeAspect="1"/>
          </p:cNvGraphicFramePr>
          <p:nvPr>
            <p:extLst>
              <p:ext uri="{D42A27DB-BD31-4B8C-83A1-F6EECF244321}">
                <p14:modId xmlns:p14="http://schemas.microsoft.com/office/powerpoint/2010/main" val="2857009151"/>
              </p:ext>
            </p:extLst>
          </p:nvPr>
        </p:nvGraphicFramePr>
        <p:xfrm>
          <a:off x="4240213" y="5563678"/>
          <a:ext cx="2563812" cy="576262"/>
        </p:xfrm>
        <a:graphic>
          <a:graphicData uri="http://schemas.openxmlformats.org/presentationml/2006/ole">
            <mc:AlternateContent xmlns:mc="http://schemas.openxmlformats.org/markup-compatibility/2006">
              <mc:Choice xmlns:v="urn:schemas-microsoft-com:vml" Requires="v">
                <p:oleObj spid="_x0000_s9653" name="Equation" r:id="rId9" imgW="1016000" imgH="228600" progId="Equation.3">
                  <p:embed/>
                </p:oleObj>
              </mc:Choice>
              <mc:Fallback>
                <p:oleObj name="Equation" r:id="rId9" imgW="1016000" imgH="228600" progId="Equation.3">
                  <p:embed/>
                  <p:pic>
                    <p:nvPicPr>
                      <p:cNvPr id="17" name="Object 16"/>
                      <p:cNvPicPr/>
                      <p:nvPr/>
                    </p:nvPicPr>
                    <p:blipFill>
                      <a:blip r:embed="rId10"/>
                      <a:stretch>
                        <a:fillRect/>
                      </a:stretch>
                    </p:blipFill>
                    <p:spPr>
                      <a:xfrm>
                        <a:off x="4240213" y="5563678"/>
                        <a:ext cx="2563812" cy="576262"/>
                      </a:xfrm>
                      <a:prstGeom prst="rect">
                        <a:avLst/>
                      </a:prstGeom>
                      <a:solidFill>
                        <a:schemeClr val="accent1">
                          <a:lumMod val="40000"/>
                          <a:lumOff val="60000"/>
                        </a:schemeClr>
                      </a:solidFill>
                    </p:spPr>
                  </p:pic>
                </p:oleObj>
              </mc:Fallback>
            </mc:AlternateContent>
          </a:graphicData>
        </a:graphic>
      </p:graphicFrame>
      <p:graphicFrame>
        <p:nvGraphicFramePr>
          <p:cNvPr id="18" name="Object 17"/>
          <p:cNvGraphicFramePr>
            <a:graphicFrameLocks noChangeAspect="1"/>
          </p:cNvGraphicFramePr>
          <p:nvPr/>
        </p:nvGraphicFramePr>
        <p:xfrm>
          <a:off x="4887914" y="4678363"/>
          <a:ext cx="1208087" cy="442912"/>
        </p:xfrm>
        <a:graphic>
          <a:graphicData uri="http://schemas.openxmlformats.org/presentationml/2006/ole">
            <mc:AlternateContent xmlns:mc="http://schemas.openxmlformats.org/markup-compatibility/2006">
              <mc:Choice xmlns:v="urn:schemas-microsoft-com:vml" Requires="v">
                <p:oleObj spid="_x0000_s9654" name="Equation" r:id="rId11" imgW="622300" imgH="228600" progId="Equation.3">
                  <p:embed/>
                </p:oleObj>
              </mc:Choice>
              <mc:Fallback>
                <p:oleObj name="Equation" r:id="rId11" imgW="622300" imgH="228600" progId="Equation.3">
                  <p:embed/>
                  <p:pic>
                    <p:nvPicPr>
                      <p:cNvPr id="18" name="Object 17"/>
                      <p:cNvPicPr/>
                      <p:nvPr/>
                    </p:nvPicPr>
                    <p:blipFill>
                      <a:blip r:embed="rId12"/>
                      <a:stretch>
                        <a:fillRect/>
                      </a:stretch>
                    </p:blipFill>
                    <p:spPr>
                      <a:xfrm>
                        <a:off x="4887914" y="4678363"/>
                        <a:ext cx="1208087" cy="442912"/>
                      </a:xfrm>
                      <a:prstGeom prst="rect">
                        <a:avLst/>
                      </a:prstGeom>
                    </p:spPr>
                  </p:pic>
                </p:oleObj>
              </mc:Fallback>
            </mc:AlternateContent>
          </a:graphicData>
        </a:graphic>
      </p:graphicFrame>
      <p:sp>
        <p:nvSpPr>
          <p:cNvPr id="19" name="Text Box 3"/>
          <p:cNvSpPr txBox="1">
            <a:spLocks noChangeArrowheads="1"/>
          </p:cNvSpPr>
          <p:nvPr/>
        </p:nvSpPr>
        <p:spPr bwMode="auto">
          <a:xfrm>
            <a:off x="6557455" y="4677954"/>
            <a:ext cx="2575614" cy="707886"/>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2000" dirty="0">
                <a:latin typeface="+mn-lt"/>
                <a:sym typeface="Symbol" charset="0"/>
              </a:rPr>
              <a:t>Onde a fração molar é dada por :</a:t>
            </a:r>
          </a:p>
        </p:txBody>
      </p:sp>
      <p:graphicFrame>
        <p:nvGraphicFramePr>
          <p:cNvPr id="20" name="Object 19"/>
          <p:cNvGraphicFramePr>
            <a:graphicFrameLocks noChangeAspect="1"/>
          </p:cNvGraphicFramePr>
          <p:nvPr/>
        </p:nvGraphicFramePr>
        <p:xfrm>
          <a:off x="9176133" y="4724488"/>
          <a:ext cx="1231134" cy="951766"/>
        </p:xfrm>
        <a:graphic>
          <a:graphicData uri="http://schemas.openxmlformats.org/presentationml/2006/ole">
            <mc:AlternateContent xmlns:mc="http://schemas.openxmlformats.org/markup-compatibility/2006">
              <mc:Choice xmlns:v="urn:schemas-microsoft-com:vml" Requires="v">
                <p:oleObj spid="_x0000_s9655" name="Equation" r:id="rId13" imgW="736600" imgH="571500" progId="Equation.3">
                  <p:embed/>
                </p:oleObj>
              </mc:Choice>
              <mc:Fallback>
                <p:oleObj name="Equation" r:id="rId13" imgW="736600" imgH="571500" progId="Equation.3">
                  <p:embed/>
                  <p:pic>
                    <p:nvPicPr>
                      <p:cNvPr id="20" name="Object 19"/>
                      <p:cNvPicPr/>
                      <p:nvPr/>
                    </p:nvPicPr>
                    <p:blipFill>
                      <a:blip r:embed="rId14"/>
                      <a:stretch>
                        <a:fillRect/>
                      </a:stretch>
                    </p:blipFill>
                    <p:spPr>
                      <a:xfrm>
                        <a:off x="9176133" y="4724488"/>
                        <a:ext cx="1231134" cy="951766"/>
                      </a:xfrm>
                      <a:prstGeom prst="rect">
                        <a:avLst/>
                      </a:prstGeom>
                    </p:spPr>
                  </p:pic>
                </p:oleObj>
              </mc:Fallback>
            </mc:AlternateContent>
          </a:graphicData>
        </a:graphic>
      </p:graphicFrame>
      <p:sp>
        <p:nvSpPr>
          <p:cNvPr id="22" name="CaixaDeTexto 21">
            <a:extLst>
              <a:ext uri="{FF2B5EF4-FFF2-40B4-BE49-F238E27FC236}">
                <a16:creationId xmlns:a16="http://schemas.microsoft.com/office/drawing/2014/main" id="{C93FF779-07E7-483F-8BF3-9B6191ACF6CF}"/>
              </a:ext>
            </a:extLst>
          </p:cNvPr>
          <p:cNvSpPr txBox="1"/>
          <p:nvPr/>
        </p:nvSpPr>
        <p:spPr>
          <a:xfrm>
            <a:off x="708083" y="187952"/>
            <a:ext cx="5991068" cy="584775"/>
          </a:xfrm>
          <a:prstGeom prst="rect">
            <a:avLst/>
          </a:prstGeom>
          <a:noFill/>
        </p:spPr>
        <p:txBody>
          <a:bodyPr wrap="square" rtlCol="0">
            <a:spAutoFit/>
          </a:bodyPr>
          <a:lstStyle/>
          <a:p>
            <a:r>
              <a:rPr lang="pt-BR" sz="3200" u="sng" dirty="0">
                <a:solidFill>
                  <a:schemeClr val="accent1">
                    <a:lumMod val="75000"/>
                  </a:schemeClr>
                </a:solidFill>
              </a:rPr>
              <a:t>Fugacidade de gases ideais </a:t>
            </a:r>
          </a:p>
        </p:txBody>
      </p:sp>
    </p:spTree>
    <p:extLst>
      <p:ext uri="{BB962C8B-B14F-4D97-AF65-F5344CB8AC3E}">
        <p14:creationId xmlns:p14="http://schemas.microsoft.com/office/powerpoint/2010/main" val="839578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Pedro Vidinha</a:t>
            </a:r>
          </a:p>
        </p:txBody>
      </p:sp>
      <p:sp>
        <p:nvSpPr>
          <p:cNvPr id="5" name="Slide Number Placeholder 4"/>
          <p:cNvSpPr>
            <a:spLocks noGrp="1"/>
          </p:cNvSpPr>
          <p:nvPr>
            <p:ph type="sldNum" sz="quarter" idx="12"/>
          </p:nvPr>
        </p:nvSpPr>
        <p:spPr/>
        <p:txBody>
          <a:bodyPr/>
          <a:lstStyle/>
          <a:p>
            <a:fld id="{326530D0-E989-6D43-9B52-F525A77060C2}" type="slidenum">
              <a:rPr lang="en-US" smtClean="0"/>
              <a:pPr/>
              <a:t>36</a:t>
            </a:fld>
            <a:endParaRPr lang="en-US" dirty="0"/>
          </a:p>
        </p:txBody>
      </p:sp>
      <p:pic>
        <p:nvPicPr>
          <p:cNvPr id="1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125539"/>
            <a:ext cx="3519488" cy="5273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9" y="981075"/>
            <a:ext cx="3267075" cy="565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CaixaDeTexto 9">
            <a:extLst>
              <a:ext uri="{FF2B5EF4-FFF2-40B4-BE49-F238E27FC236}">
                <a16:creationId xmlns:a16="http://schemas.microsoft.com/office/drawing/2014/main" id="{B8CDF955-C79E-4AF7-99E2-7A12971F998F}"/>
              </a:ext>
            </a:extLst>
          </p:cNvPr>
          <p:cNvSpPr txBox="1"/>
          <p:nvPr/>
        </p:nvSpPr>
        <p:spPr>
          <a:xfrm>
            <a:off x="708083" y="187952"/>
            <a:ext cx="5991068" cy="584775"/>
          </a:xfrm>
          <a:prstGeom prst="rect">
            <a:avLst/>
          </a:prstGeom>
          <a:noFill/>
        </p:spPr>
        <p:txBody>
          <a:bodyPr wrap="square" rtlCol="0">
            <a:spAutoFit/>
          </a:bodyPr>
          <a:lstStyle/>
          <a:p>
            <a:r>
              <a:rPr lang="pt-BR" sz="3200" u="sng" dirty="0">
                <a:solidFill>
                  <a:schemeClr val="accent1">
                    <a:lumMod val="75000"/>
                  </a:schemeClr>
                </a:solidFill>
              </a:rPr>
              <a:t>Potencial e equilíbrio químico </a:t>
            </a:r>
          </a:p>
        </p:txBody>
      </p:sp>
    </p:spTree>
    <p:extLst>
      <p:ext uri="{BB962C8B-B14F-4D97-AF65-F5344CB8AC3E}">
        <p14:creationId xmlns:p14="http://schemas.microsoft.com/office/powerpoint/2010/main" val="2320538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381500" y="6507270"/>
            <a:ext cx="4114800" cy="365125"/>
          </a:xfrm>
        </p:spPr>
        <p:txBody>
          <a:bodyPr/>
          <a:lstStyle/>
          <a:p>
            <a:r>
              <a:rPr lang="en-US" dirty="0"/>
              <a:t> Pedro Vidinha</a:t>
            </a:r>
          </a:p>
        </p:txBody>
      </p:sp>
      <p:sp>
        <p:nvSpPr>
          <p:cNvPr id="5" name="Slide Number Placeholder 4"/>
          <p:cNvSpPr>
            <a:spLocks noGrp="1"/>
          </p:cNvSpPr>
          <p:nvPr>
            <p:ph type="sldNum" sz="quarter" idx="12"/>
          </p:nvPr>
        </p:nvSpPr>
        <p:spPr>
          <a:xfrm>
            <a:off x="9648825" y="6356350"/>
            <a:ext cx="2743200" cy="365125"/>
          </a:xfrm>
        </p:spPr>
        <p:txBody>
          <a:bodyPr/>
          <a:lstStyle/>
          <a:p>
            <a:fld id="{326530D0-E989-6D43-9B52-F525A77060C2}" type="slidenum">
              <a:rPr lang="en-US" smtClean="0"/>
              <a:pPr/>
              <a:t>37</a:t>
            </a:fld>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602840470"/>
              </p:ext>
            </p:extLst>
          </p:nvPr>
        </p:nvGraphicFramePr>
        <p:xfrm>
          <a:off x="7156450" y="2355842"/>
          <a:ext cx="2949575" cy="639763"/>
        </p:xfrm>
        <a:graphic>
          <a:graphicData uri="http://schemas.openxmlformats.org/presentationml/2006/ole">
            <mc:AlternateContent xmlns:mc="http://schemas.openxmlformats.org/markup-compatibility/2006">
              <mc:Choice xmlns:v="urn:schemas-microsoft-com:vml" Requires="v">
                <p:oleObj spid="_x0000_s21654" name="Equation" r:id="rId3" imgW="1168400" imgH="254000" progId="Equation.3">
                  <p:embed/>
                </p:oleObj>
              </mc:Choice>
              <mc:Fallback>
                <p:oleObj name="Equation" r:id="rId3" imgW="1168400" imgH="254000" progId="Equation.3">
                  <p:embed/>
                  <p:pic>
                    <p:nvPicPr>
                      <p:cNvPr id="11" name="Object 10"/>
                      <p:cNvPicPr/>
                      <p:nvPr/>
                    </p:nvPicPr>
                    <p:blipFill>
                      <a:blip r:embed="rId4"/>
                      <a:stretch>
                        <a:fillRect/>
                      </a:stretch>
                    </p:blipFill>
                    <p:spPr>
                      <a:xfrm>
                        <a:off x="7156450" y="2355842"/>
                        <a:ext cx="2949575" cy="639763"/>
                      </a:xfrm>
                      <a:prstGeom prst="rect">
                        <a:avLst/>
                      </a:prstGeom>
                      <a:solidFill>
                        <a:schemeClr val="accent1">
                          <a:lumMod val="40000"/>
                          <a:lumOff val="60000"/>
                        </a:schemeClr>
                      </a:solidFill>
                    </p:spPr>
                  </p:pic>
                </p:oleObj>
              </mc:Fallback>
            </mc:AlternateContent>
          </a:graphicData>
        </a:graphic>
      </p:graphicFrame>
      <p:sp>
        <p:nvSpPr>
          <p:cNvPr id="9" name="Text Box 5"/>
          <p:cNvSpPr txBox="1">
            <a:spLocks noChangeArrowheads="1"/>
          </p:cNvSpPr>
          <p:nvPr/>
        </p:nvSpPr>
        <p:spPr bwMode="auto">
          <a:xfrm>
            <a:off x="1020691" y="944089"/>
            <a:ext cx="81359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Symbol" charset="0"/>
              <a:buNone/>
            </a:pPr>
            <a:r>
              <a:rPr lang="pt-BR" dirty="0"/>
              <a:t>Para misturas (</a:t>
            </a:r>
            <a:r>
              <a:rPr lang="pt-BR" dirty="0">
                <a:highlight>
                  <a:srgbClr val="FFFF00"/>
                </a:highlight>
              </a:rPr>
              <a:t>soluções ideais</a:t>
            </a:r>
            <a:r>
              <a:rPr lang="pt-BR" dirty="0"/>
              <a:t>), entra a fração molar (</a:t>
            </a:r>
            <a:r>
              <a:rPr lang="pt-BR" dirty="0">
                <a:sym typeface="Symbol" charset="0"/>
              </a:rPr>
              <a:t>)</a:t>
            </a:r>
          </a:p>
        </p:txBody>
      </p:sp>
      <p:pic>
        <p:nvPicPr>
          <p:cNvPr id="3" name="Picture 2"/>
          <p:cNvPicPr>
            <a:picLocks noChangeAspect="1"/>
          </p:cNvPicPr>
          <p:nvPr/>
        </p:nvPicPr>
        <p:blipFill>
          <a:blip r:embed="rId5"/>
          <a:stretch>
            <a:fillRect/>
          </a:stretch>
        </p:blipFill>
        <p:spPr>
          <a:xfrm>
            <a:off x="3381001" y="1591214"/>
            <a:ext cx="3563536" cy="5000087"/>
          </a:xfrm>
          <a:prstGeom prst="rect">
            <a:avLst/>
          </a:prstGeom>
        </p:spPr>
      </p:pic>
      <p:sp>
        <p:nvSpPr>
          <p:cNvPr id="8" name="CaixaDeTexto 7">
            <a:extLst>
              <a:ext uri="{FF2B5EF4-FFF2-40B4-BE49-F238E27FC236}">
                <a16:creationId xmlns:a16="http://schemas.microsoft.com/office/drawing/2014/main" id="{72A71BF9-757A-443A-AEE7-A8A21EB5D9B5}"/>
              </a:ext>
            </a:extLst>
          </p:cNvPr>
          <p:cNvSpPr txBox="1"/>
          <p:nvPr/>
        </p:nvSpPr>
        <p:spPr>
          <a:xfrm>
            <a:off x="764341" y="274959"/>
            <a:ext cx="4636334" cy="523220"/>
          </a:xfrm>
          <a:prstGeom prst="rect">
            <a:avLst/>
          </a:prstGeom>
          <a:noFill/>
        </p:spPr>
        <p:txBody>
          <a:bodyPr wrap="none" rtlCol="0">
            <a:spAutoFit/>
          </a:bodyPr>
          <a:lstStyle/>
          <a:p>
            <a:r>
              <a:rPr lang="en-US" sz="2800" b="1" u="sng" dirty="0" err="1">
                <a:solidFill>
                  <a:schemeClr val="accent1">
                    <a:lumMod val="75000"/>
                  </a:schemeClr>
                </a:solidFill>
              </a:rPr>
              <a:t>Fugacidade</a:t>
            </a:r>
            <a:r>
              <a:rPr lang="en-US" sz="2800" b="1" u="sng" dirty="0">
                <a:solidFill>
                  <a:schemeClr val="accent1">
                    <a:lumMod val="75000"/>
                  </a:schemeClr>
                </a:solidFill>
              </a:rPr>
              <a:t> de </a:t>
            </a:r>
            <a:r>
              <a:rPr lang="en-US" sz="2800" b="1" u="sng" dirty="0" err="1">
                <a:solidFill>
                  <a:schemeClr val="accent1">
                    <a:lumMod val="75000"/>
                  </a:schemeClr>
                </a:solidFill>
              </a:rPr>
              <a:t>soluções</a:t>
            </a:r>
            <a:r>
              <a:rPr lang="en-US" sz="2800" b="1" u="sng" dirty="0">
                <a:solidFill>
                  <a:schemeClr val="accent1">
                    <a:lumMod val="75000"/>
                  </a:schemeClr>
                </a:solidFill>
              </a:rPr>
              <a:t> </a:t>
            </a:r>
            <a:r>
              <a:rPr lang="en-US" sz="2800" b="1" u="sng" dirty="0" err="1">
                <a:solidFill>
                  <a:schemeClr val="accent1">
                    <a:lumMod val="75000"/>
                  </a:schemeClr>
                </a:solidFill>
              </a:rPr>
              <a:t>ideais</a:t>
            </a:r>
            <a:endParaRPr lang="pt-BR" sz="2800" b="1" u="sng" dirty="0">
              <a:solidFill>
                <a:schemeClr val="accent1">
                  <a:lumMod val="75000"/>
                </a:schemeClr>
              </a:solidFill>
            </a:endParaRPr>
          </a:p>
        </p:txBody>
      </p:sp>
      <p:sp>
        <p:nvSpPr>
          <p:cNvPr id="13" name="Text Box 4">
            <a:extLst>
              <a:ext uri="{FF2B5EF4-FFF2-40B4-BE49-F238E27FC236}">
                <a16:creationId xmlns:a16="http://schemas.microsoft.com/office/drawing/2014/main" id="{8767BC67-5A38-4738-A38A-C17D6149DF44}"/>
              </a:ext>
            </a:extLst>
          </p:cNvPr>
          <p:cNvSpPr txBox="1">
            <a:spLocks noChangeArrowheads="1"/>
          </p:cNvSpPr>
          <p:nvPr/>
        </p:nvSpPr>
        <p:spPr bwMode="auto">
          <a:xfrm>
            <a:off x="7519895" y="1427923"/>
            <a:ext cx="440540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2000" dirty="0">
                <a:latin typeface="+mn-lt"/>
                <a:sym typeface="Symbol" charset="0"/>
              </a:rPr>
              <a:t>p* = pressão de vapor e fugacidade da sustância </a:t>
            </a:r>
          </a:p>
        </p:txBody>
      </p:sp>
      <p:cxnSp>
        <p:nvCxnSpPr>
          <p:cNvPr id="15" name="Conector de Seta Reta 14">
            <a:extLst>
              <a:ext uri="{FF2B5EF4-FFF2-40B4-BE49-F238E27FC236}">
                <a16:creationId xmlns:a16="http://schemas.microsoft.com/office/drawing/2014/main" id="{6C339D67-16A4-4941-B16E-BA87BFEE55AC}"/>
              </a:ext>
            </a:extLst>
          </p:cNvPr>
          <p:cNvCxnSpPr>
            <a:cxnSpLocks/>
          </p:cNvCxnSpPr>
          <p:nvPr/>
        </p:nvCxnSpPr>
        <p:spPr>
          <a:xfrm>
            <a:off x="2521384" y="3095625"/>
            <a:ext cx="1955366"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Elipse 15">
            <a:extLst>
              <a:ext uri="{FF2B5EF4-FFF2-40B4-BE49-F238E27FC236}">
                <a16:creationId xmlns:a16="http://schemas.microsoft.com/office/drawing/2014/main" id="{D1AD023B-FD4B-4928-8CF3-B5AF9ED48C24}"/>
              </a:ext>
            </a:extLst>
          </p:cNvPr>
          <p:cNvSpPr/>
          <p:nvPr/>
        </p:nvSpPr>
        <p:spPr>
          <a:xfrm>
            <a:off x="4476750" y="2879616"/>
            <a:ext cx="333375" cy="4320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Elipse 16">
            <a:extLst>
              <a:ext uri="{FF2B5EF4-FFF2-40B4-BE49-F238E27FC236}">
                <a16:creationId xmlns:a16="http://schemas.microsoft.com/office/drawing/2014/main" id="{E089EC9F-BA8F-4991-8224-90F644588DB0}"/>
              </a:ext>
            </a:extLst>
          </p:cNvPr>
          <p:cNvSpPr/>
          <p:nvPr/>
        </p:nvSpPr>
        <p:spPr>
          <a:xfrm>
            <a:off x="4901973" y="3038505"/>
            <a:ext cx="333375" cy="432018"/>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9" name="Conector de Seta Reta 18">
            <a:extLst>
              <a:ext uri="{FF2B5EF4-FFF2-40B4-BE49-F238E27FC236}">
                <a16:creationId xmlns:a16="http://schemas.microsoft.com/office/drawing/2014/main" id="{620C4230-0886-477E-B022-98E867499438}"/>
              </a:ext>
            </a:extLst>
          </p:cNvPr>
          <p:cNvCxnSpPr>
            <a:cxnSpLocks/>
          </p:cNvCxnSpPr>
          <p:nvPr/>
        </p:nvCxnSpPr>
        <p:spPr>
          <a:xfrm>
            <a:off x="2434998" y="3376720"/>
            <a:ext cx="246697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Picture 6">
            <a:extLst>
              <a:ext uri="{FF2B5EF4-FFF2-40B4-BE49-F238E27FC236}">
                <a16:creationId xmlns:a16="http://schemas.microsoft.com/office/drawing/2014/main" id="{DFCE23EC-095A-4927-A8F0-311F67ADAE25}"/>
              </a:ext>
            </a:extLst>
          </p:cNvPr>
          <p:cNvPicPr>
            <a:picLocks noChangeAspect="1"/>
          </p:cNvPicPr>
          <p:nvPr/>
        </p:nvPicPr>
        <p:blipFill>
          <a:blip r:embed="rId6"/>
          <a:stretch>
            <a:fillRect/>
          </a:stretch>
        </p:blipFill>
        <p:spPr>
          <a:xfrm>
            <a:off x="1190626" y="3496456"/>
            <a:ext cx="1969302" cy="3001519"/>
          </a:xfrm>
          <a:prstGeom prst="rect">
            <a:avLst/>
          </a:prstGeom>
        </p:spPr>
      </p:pic>
      <p:cxnSp>
        <p:nvCxnSpPr>
          <p:cNvPr id="22" name="Conector de Seta Reta 21">
            <a:extLst>
              <a:ext uri="{FF2B5EF4-FFF2-40B4-BE49-F238E27FC236}">
                <a16:creationId xmlns:a16="http://schemas.microsoft.com/office/drawing/2014/main" id="{2A185C69-B7EF-4D92-A801-2CC6B560D421}"/>
              </a:ext>
            </a:extLst>
          </p:cNvPr>
          <p:cNvCxnSpPr>
            <a:cxnSpLocks/>
          </p:cNvCxnSpPr>
          <p:nvPr/>
        </p:nvCxnSpPr>
        <p:spPr>
          <a:xfrm>
            <a:off x="2404344" y="3429000"/>
            <a:ext cx="234081" cy="1028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CaixaDeTexto 26">
            <a:extLst>
              <a:ext uri="{FF2B5EF4-FFF2-40B4-BE49-F238E27FC236}">
                <a16:creationId xmlns:a16="http://schemas.microsoft.com/office/drawing/2014/main" id="{BEB133DE-7B9E-4B64-9409-5DA2583D4EBE}"/>
              </a:ext>
            </a:extLst>
          </p:cNvPr>
          <p:cNvSpPr txBox="1"/>
          <p:nvPr/>
        </p:nvSpPr>
        <p:spPr>
          <a:xfrm>
            <a:off x="1184851" y="3233983"/>
            <a:ext cx="1316386" cy="369332"/>
          </a:xfrm>
          <a:prstGeom prst="rect">
            <a:avLst/>
          </a:prstGeom>
          <a:noFill/>
        </p:spPr>
        <p:txBody>
          <a:bodyPr wrap="none" rtlCol="0">
            <a:spAutoFit/>
          </a:bodyPr>
          <a:lstStyle/>
          <a:p>
            <a:r>
              <a:rPr lang="pt-BR" b="1" dirty="0">
                <a:solidFill>
                  <a:schemeClr val="accent1">
                    <a:lumMod val="75000"/>
                  </a:schemeClr>
                </a:solidFill>
              </a:rPr>
              <a:t>Composto </a:t>
            </a:r>
            <a:r>
              <a:rPr lang="pt-BR" b="1" i="1" dirty="0">
                <a:solidFill>
                  <a:schemeClr val="accent1">
                    <a:lumMod val="75000"/>
                  </a:schemeClr>
                </a:solidFill>
              </a:rPr>
              <a:t>i</a:t>
            </a:r>
            <a:r>
              <a:rPr lang="pt-BR" b="1" dirty="0">
                <a:solidFill>
                  <a:schemeClr val="accent1">
                    <a:lumMod val="75000"/>
                  </a:schemeClr>
                </a:solidFill>
              </a:rPr>
              <a:t> </a:t>
            </a:r>
          </a:p>
        </p:txBody>
      </p:sp>
      <p:sp>
        <p:nvSpPr>
          <p:cNvPr id="28" name="CaixaDeTexto 27">
            <a:extLst>
              <a:ext uri="{FF2B5EF4-FFF2-40B4-BE49-F238E27FC236}">
                <a16:creationId xmlns:a16="http://schemas.microsoft.com/office/drawing/2014/main" id="{3A72454E-F53B-4BE4-ADDD-7B4C5CC3F8DF}"/>
              </a:ext>
            </a:extLst>
          </p:cNvPr>
          <p:cNvSpPr txBox="1"/>
          <p:nvPr/>
        </p:nvSpPr>
        <p:spPr>
          <a:xfrm>
            <a:off x="1346703" y="2891149"/>
            <a:ext cx="1174681" cy="369332"/>
          </a:xfrm>
          <a:prstGeom prst="rect">
            <a:avLst/>
          </a:prstGeom>
          <a:noFill/>
        </p:spPr>
        <p:txBody>
          <a:bodyPr wrap="none" rtlCol="0">
            <a:spAutoFit/>
          </a:bodyPr>
          <a:lstStyle/>
          <a:p>
            <a:r>
              <a:rPr lang="pt-BR" b="1" dirty="0">
                <a:solidFill>
                  <a:srgbClr val="FF0000"/>
                </a:solidFill>
              </a:rPr>
              <a:t>Solvente </a:t>
            </a:r>
            <a:r>
              <a:rPr lang="pt-BR" b="1" i="1" dirty="0">
                <a:solidFill>
                  <a:srgbClr val="FF0000"/>
                </a:solidFill>
              </a:rPr>
              <a:t>j</a:t>
            </a:r>
            <a:r>
              <a:rPr lang="pt-BR" b="1" dirty="0">
                <a:solidFill>
                  <a:srgbClr val="FF0000"/>
                </a:solidFill>
              </a:rPr>
              <a:t> </a:t>
            </a:r>
          </a:p>
        </p:txBody>
      </p:sp>
      <p:graphicFrame>
        <p:nvGraphicFramePr>
          <p:cNvPr id="29" name="Object 11">
            <a:extLst>
              <a:ext uri="{FF2B5EF4-FFF2-40B4-BE49-F238E27FC236}">
                <a16:creationId xmlns:a16="http://schemas.microsoft.com/office/drawing/2014/main" id="{446B16DF-12B3-4F62-8EFC-0D3A11E2ACE5}"/>
              </a:ext>
            </a:extLst>
          </p:cNvPr>
          <p:cNvGraphicFramePr>
            <a:graphicFrameLocks noChangeAspect="1"/>
          </p:cNvGraphicFramePr>
          <p:nvPr>
            <p:extLst>
              <p:ext uri="{D42A27DB-BD31-4B8C-83A1-F6EECF244321}">
                <p14:modId xmlns:p14="http://schemas.microsoft.com/office/powerpoint/2010/main" val="694883762"/>
              </p:ext>
            </p:extLst>
          </p:nvPr>
        </p:nvGraphicFramePr>
        <p:xfrm>
          <a:off x="1346703" y="2238257"/>
          <a:ext cx="1291722" cy="644262"/>
        </p:xfrm>
        <a:graphic>
          <a:graphicData uri="http://schemas.openxmlformats.org/presentationml/2006/ole">
            <mc:AlternateContent xmlns:mc="http://schemas.openxmlformats.org/markup-compatibility/2006">
              <mc:Choice xmlns:v="urn:schemas-microsoft-com:vml" Requires="v">
                <p:oleObj spid="_x0000_s21655" name="Equation" r:id="rId7" imgW="508000" imgH="254000" progId="Equation.3">
                  <p:embed/>
                </p:oleObj>
              </mc:Choice>
              <mc:Fallback>
                <p:oleObj name="Equation" r:id="rId7" imgW="508000" imgH="254000" progId="Equation.3">
                  <p:embed/>
                  <p:pic>
                    <p:nvPicPr>
                      <p:cNvPr id="12" name="Object 11"/>
                      <p:cNvPicPr/>
                      <p:nvPr/>
                    </p:nvPicPr>
                    <p:blipFill>
                      <a:blip r:embed="rId8"/>
                      <a:stretch>
                        <a:fillRect/>
                      </a:stretch>
                    </p:blipFill>
                    <p:spPr>
                      <a:xfrm>
                        <a:off x="1346703" y="2238257"/>
                        <a:ext cx="1291722" cy="644262"/>
                      </a:xfrm>
                      <a:prstGeom prst="rect">
                        <a:avLst/>
                      </a:prstGeom>
                      <a:solidFill>
                        <a:schemeClr val="accent1">
                          <a:lumMod val="40000"/>
                          <a:lumOff val="60000"/>
                        </a:schemeClr>
                      </a:solidFill>
                    </p:spPr>
                  </p:pic>
                </p:oleObj>
              </mc:Fallback>
            </mc:AlternateContent>
          </a:graphicData>
        </a:graphic>
      </p:graphicFrame>
      <p:sp>
        <p:nvSpPr>
          <p:cNvPr id="31" name="CaixaDeTexto 30">
            <a:extLst>
              <a:ext uri="{FF2B5EF4-FFF2-40B4-BE49-F238E27FC236}">
                <a16:creationId xmlns:a16="http://schemas.microsoft.com/office/drawing/2014/main" id="{1AE38B26-4EC6-43A6-BE25-AEB3602C96A1}"/>
              </a:ext>
            </a:extLst>
          </p:cNvPr>
          <p:cNvSpPr txBox="1"/>
          <p:nvPr/>
        </p:nvSpPr>
        <p:spPr>
          <a:xfrm>
            <a:off x="0" y="4368425"/>
            <a:ext cx="1263827" cy="923330"/>
          </a:xfrm>
          <a:prstGeom prst="rect">
            <a:avLst/>
          </a:prstGeom>
          <a:noFill/>
        </p:spPr>
        <p:txBody>
          <a:bodyPr wrap="square" rtlCol="0">
            <a:spAutoFit/>
          </a:bodyPr>
          <a:lstStyle/>
          <a:p>
            <a:pPr algn="ctr"/>
            <a:r>
              <a:rPr lang="pt-BR" b="1" dirty="0">
                <a:solidFill>
                  <a:srgbClr val="FF0000"/>
                </a:solidFill>
              </a:rPr>
              <a:t>Situação onde i está  puro </a:t>
            </a:r>
          </a:p>
        </p:txBody>
      </p:sp>
      <p:sp>
        <p:nvSpPr>
          <p:cNvPr id="32" name="Text Box 3">
            <a:extLst>
              <a:ext uri="{FF2B5EF4-FFF2-40B4-BE49-F238E27FC236}">
                <a16:creationId xmlns:a16="http://schemas.microsoft.com/office/drawing/2014/main" id="{52A1238D-30EB-4229-B5F8-75C6348016CA}"/>
              </a:ext>
            </a:extLst>
          </p:cNvPr>
          <p:cNvSpPr txBox="1">
            <a:spLocks noChangeArrowheads="1"/>
          </p:cNvSpPr>
          <p:nvPr/>
        </p:nvSpPr>
        <p:spPr bwMode="auto">
          <a:xfrm>
            <a:off x="8889930" y="3470523"/>
            <a:ext cx="3035371" cy="1785104"/>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pt-BR" sz="2000" dirty="0">
                <a:latin typeface="+mn-lt"/>
                <a:sym typeface="Symbol" charset="0"/>
              </a:rPr>
              <a:t>Medidos sempre em relação a uma referencia </a:t>
            </a:r>
          </a:p>
          <a:p>
            <a:pPr algn="ctr" eaLnBrk="1" hangingPunct="1">
              <a:spcBef>
                <a:spcPct val="50000"/>
              </a:spcBef>
            </a:pPr>
            <a:r>
              <a:rPr lang="pt-BR" sz="2000" dirty="0">
                <a:latin typeface="+mn-lt"/>
                <a:sym typeface="Symbol" charset="0"/>
              </a:rPr>
              <a:t>Essa referência/Estado Padrão corresponde ao  </a:t>
            </a:r>
            <a:r>
              <a:rPr lang="pt-BR" sz="2000" b="1" dirty="0">
                <a:latin typeface="+mn-lt"/>
                <a:sym typeface="Symbol" charset="0"/>
              </a:rPr>
              <a:t>líquido puro</a:t>
            </a:r>
          </a:p>
        </p:txBody>
      </p:sp>
      <p:sp>
        <p:nvSpPr>
          <p:cNvPr id="33" name="CaixaDeTexto 32">
            <a:extLst>
              <a:ext uri="{FF2B5EF4-FFF2-40B4-BE49-F238E27FC236}">
                <a16:creationId xmlns:a16="http://schemas.microsoft.com/office/drawing/2014/main" id="{7A02D0DA-92A2-4464-B581-950493F0103D}"/>
              </a:ext>
            </a:extLst>
          </p:cNvPr>
          <p:cNvSpPr txBox="1"/>
          <p:nvPr/>
        </p:nvSpPr>
        <p:spPr>
          <a:xfrm>
            <a:off x="6523266" y="4014482"/>
            <a:ext cx="2154009" cy="1200329"/>
          </a:xfrm>
          <a:prstGeom prst="rect">
            <a:avLst/>
          </a:prstGeom>
          <a:noFill/>
        </p:spPr>
        <p:txBody>
          <a:bodyPr wrap="square" rtlCol="0">
            <a:spAutoFit/>
          </a:bodyPr>
          <a:lstStyle/>
          <a:p>
            <a:pPr algn="ctr"/>
            <a:r>
              <a:rPr lang="pt-BR" b="1" dirty="0">
                <a:solidFill>
                  <a:srgbClr val="FF0000"/>
                </a:solidFill>
              </a:rPr>
              <a:t>Situação onde i está  dissolvido em j </a:t>
            </a:r>
          </a:p>
          <a:p>
            <a:pPr algn="ctr"/>
            <a:r>
              <a:rPr lang="pt-BR" b="1" dirty="0">
                <a:solidFill>
                  <a:srgbClr val="FF0000"/>
                </a:solidFill>
              </a:rPr>
              <a:t>(concentração baixa) solução ideal </a:t>
            </a:r>
          </a:p>
        </p:txBody>
      </p:sp>
      <p:cxnSp>
        <p:nvCxnSpPr>
          <p:cNvPr id="34" name="Conector de Seta Reta 33">
            <a:extLst>
              <a:ext uri="{FF2B5EF4-FFF2-40B4-BE49-F238E27FC236}">
                <a16:creationId xmlns:a16="http://schemas.microsoft.com/office/drawing/2014/main" id="{63F0B7FE-DE84-4A83-A5C8-9CAC1D9D30C4}"/>
              </a:ext>
            </a:extLst>
          </p:cNvPr>
          <p:cNvCxnSpPr>
            <a:cxnSpLocks/>
          </p:cNvCxnSpPr>
          <p:nvPr/>
        </p:nvCxnSpPr>
        <p:spPr>
          <a:xfrm flipH="1">
            <a:off x="8699429" y="1774018"/>
            <a:ext cx="914400" cy="5818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ector de Seta Reta 35">
            <a:extLst>
              <a:ext uri="{FF2B5EF4-FFF2-40B4-BE49-F238E27FC236}">
                <a16:creationId xmlns:a16="http://schemas.microsoft.com/office/drawing/2014/main" id="{C94B4DDA-CB25-49A4-9B89-0CB0A584D832}"/>
              </a:ext>
            </a:extLst>
          </p:cNvPr>
          <p:cNvCxnSpPr>
            <a:cxnSpLocks/>
          </p:cNvCxnSpPr>
          <p:nvPr/>
        </p:nvCxnSpPr>
        <p:spPr>
          <a:xfrm>
            <a:off x="9628875" y="1798764"/>
            <a:ext cx="196867" cy="6491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Retângulo 38">
            <a:extLst>
              <a:ext uri="{FF2B5EF4-FFF2-40B4-BE49-F238E27FC236}">
                <a16:creationId xmlns:a16="http://schemas.microsoft.com/office/drawing/2014/main" id="{65B16A1F-CFA3-421B-85F3-069A691E47B4}"/>
              </a:ext>
            </a:extLst>
          </p:cNvPr>
          <p:cNvSpPr/>
          <p:nvPr/>
        </p:nvSpPr>
        <p:spPr>
          <a:xfrm>
            <a:off x="7041058" y="5676374"/>
            <a:ext cx="4703267" cy="646331"/>
          </a:xfrm>
          <a:prstGeom prst="rect">
            <a:avLst/>
          </a:prstGeom>
        </p:spPr>
        <p:txBody>
          <a:bodyPr wrap="square">
            <a:spAutoFit/>
          </a:bodyPr>
          <a:lstStyle/>
          <a:p>
            <a:pPr algn="ctr"/>
            <a:r>
              <a:rPr lang="pt-BR" dirty="0">
                <a:highlight>
                  <a:srgbClr val="FFFF00"/>
                </a:highlight>
              </a:rPr>
              <a:t>Nas soluções ideais não consideram interações intermoleculares  </a:t>
            </a:r>
            <a:endParaRPr lang="pt-BR" dirty="0"/>
          </a:p>
        </p:txBody>
      </p:sp>
    </p:spTree>
    <p:extLst>
      <p:ext uri="{BB962C8B-B14F-4D97-AF65-F5344CB8AC3E}">
        <p14:creationId xmlns:p14="http://schemas.microsoft.com/office/powerpoint/2010/main" val="3582875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592068" y="6289675"/>
            <a:ext cx="4114800" cy="365125"/>
          </a:xfrm>
        </p:spPr>
        <p:txBody>
          <a:bodyPr/>
          <a:lstStyle/>
          <a:p>
            <a:r>
              <a:rPr lang="en-US" dirty="0"/>
              <a:t> Pedro Vidinha</a:t>
            </a:r>
          </a:p>
        </p:txBody>
      </p:sp>
      <p:sp>
        <p:nvSpPr>
          <p:cNvPr id="5" name="Slide Number Placeholder 4"/>
          <p:cNvSpPr>
            <a:spLocks noGrp="1"/>
          </p:cNvSpPr>
          <p:nvPr>
            <p:ph type="sldNum" sz="quarter" idx="12"/>
          </p:nvPr>
        </p:nvSpPr>
        <p:spPr/>
        <p:txBody>
          <a:bodyPr/>
          <a:lstStyle/>
          <a:p>
            <a:fld id="{326530D0-E989-6D43-9B52-F525A77060C2}" type="slidenum">
              <a:rPr lang="en-US" smtClean="0"/>
              <a:pPr/>
              <a:t>38</a:t>
            </a:fld>
            <a:endParaRPr lang="en-US" dirty="0"/>
          </a:p>
        </p:txBody>
      </p:sp>
      <p:sp>
        <p:nvSpPr>
          <p:cNvPr id="9" name="Text Box 5"/>
          <p:cNvSpPr txBox="1">
            <a:spLocks noChangeArrowheads="1"/>
          </p:cNvSpPr>
          <p:nvPr/>
        </p:nvSpPr>
        <p:spPr bwMode="auto">
          <a:xfrm>
            <a:off x="617218" y="830264"/>
            <a:ext cx="813593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Symbol" charset="0"/>
              <a:buNone/>
            </a:pPr>
            <a:r>
              <a:rPr lang="pt-BR" dirty="0"/>
              <a:t>Para misturas reais (</a:t>
            </a:r>
            <a:r>
              <a:rPr lang="pt-BR" dirty="0">
                <a:highlight>
                  <a:srgbClr val="FFFF00"/>
                </a:highlight>
              </a:rPr>
              <a:t>soluções reais</a:t>
            </a:r>
            <a:r>
              <a:rPr lang="pt-BR" dirty="0"/>
              <a:t>), entra a fração molar (</a:t>
            </a:r>
            <a:r>
              <a:rPr lang="pt-BR" dirty="0">
                <a:sym typeface="Symbol" charset="0"/>
              </a:rPr>
              <a:t>) e coeficiente de atividade</a:t>
            </a:r>
          </a:p>
        </p:txBody>
      </p:sp>
      <p:sp>
        <p:nvSpPr>
          <p:cNvPr id="3" name="Retângulo 2">
            <a:extLst>
              <a:ext uri="{FF2B5EF4-FFF2-40B4-BE49-F238E27FC236}">
                <a16:creationId xmlns:a16="http://schemas.microsoft.com/office/drawing/2014/main" id="{18AD970D-58F6-43B0-88CA-43DBD2DF20D0}"/>
              </a:ext>
            </a:extLst>
          </p:cNvPr>
          <p:cNvSpPr/>
          <p:nvPr/>
        </p:nvSpPr>
        <p:spPr>
          <a:xfrm>
            <a:off x="671433" y="173558"/>
            <a:ext cx="3864584" cy="461665"/>
          </a:xfrm>
          <a:prstGeom prst="rect">
            <a:avLst/>
          </a:prstGeom>
        </p:spPr>
        <p:txBody>
          <a:bodyPr wrap="none">
            <a:spAutoFit/>
          </a:bodyPr>
          <a:lstStyle/>
          <a:p>
            <a:r>
              <a:rPr lang="en-US" sz="2400" b="1" u="sng" dirty="0" err="1">
                <a:solidFill>
                  <a:schemeClr val="accent1">
                    <a:lumMod val="75000"/>
                  </a:schemeClr>
                </a:solidFill>
              </a:rPr>
              <a:t>Fugacidade</a:t>
            </a:r>
            <a:r>
              <a:rPr lang="en-US" sz="2400" b="1" u="sng" dirty="0">
                <a:solidFill>
                  <a:schemeClr val="accent1">
                    <a:lumMod val="75000"/>
                  </a:schemeClr>
                </a:solidFill>
              </a:rPr>
              <a:t> de </a:t>
            </a:r>
            <a:r>
              <a:rPr lang="en-US" sz="2400" b="1" u="sng" dirty="0" err="1">
                <a:solidFill>
                  <a:schemeClr val="accent1">
                    <a:lumMod val="75000"/>
                  </a:schemeClr>
                </a:solidFill>
              </a:rPr>
              <a:t>soluções</a:t>
            </a:r>
            <a:r>
              <a:rPr lang="en-US" sz="2400" b="1" u="sng" dirty="0">
                <a:solidFill>
                  <a:schemeClr val="accent1">
                    <a:lumMod val="75000"/>
                  </a:schemeClr>
                </a:solidFill>
              </a:rPr>
              <a:t> </a:t>
            </a:r>
            <a:r>
              <a:rPr lang="en-US" sz="2400" b="1" u="sng" dirty="0" err="1">
                <a:solidFill>
                  <a:schemeClr val="accent1">
                    <a:lumMod val="75000"/>
                  </a:schemeClr>
                </a:solidFill>
              </a:rPr>
              <a:t>reais</a:t>
            </a:r>
            <a:endParaRPr lang="pt-BR" sz="2400" b="1" u="sng" dirty="0">
              <a:solidFill>
                <a:schemeClr val="accent1">
                  <a:lumMod val="75000"/>
                </a:schemeClr>
              </a:solidFill>
            </a:endParaRPr>
          </a:p>
        </p:txBody>
      </p:sp>
      <p:pic>
        <p:nvPicPr>
          <p:cNvPr id="11" name="Picture 2">
            <a:extLst>
              <a:ext uri="{FF2B5EF4-FFF2-40B4-BE49-F238E27FC236}">
                <a16:creationId xmlns:a16="http://schemas.microsoft.com/office/drawing/2014/main" id="{F7BF69CA-D6D0-4AE9-B1D8-93506E3D75CD}"/>
              </a:ext>
            </a:extLst>
          </p:cNvPr>
          <p:cNvPicPr>
            <a:picLocks noChangeAspect="1"/>
          </p:cNvPicPr>
          <p:nvPr/>
        </p:nvPicPr>
        <p:blipFill>
          <a:blip r:embed="rId3"/>
          <a:stretch>
            <a:fillRect/>
          </a:stretch>
        </p:blipFill>
        <p:spPr>
          <a:xfrm>
            <a:off x="126571" y="2065803"/>
            <a:ext cx="2941264" cy="4126962"/>
          </a:xfrm>
          <a:prstGeom prst="rect">
            <a:avLst/>
          </a:prstGeom>
        </p:spPr>
      </p:pic>
      <p:sp>
        <p:nvSpPr>
          <p:cNvPr id="7" name="Retângulo 6">
            <a:extLst>
              <a:ext uri="{FF2B5EF4-FFF2-40B4-BE49-F238E27FC236}">
                <a16:creationId xmlns:a16="http://schemas.microsoft.com/office/drawing/2014/main" id="{3602EE93-F3C6-4463-A329-CB683ECF8628}"/>
              </a:ext>
            </a:extLst>
          </p:cNvPr>
          <p:cNvSpPr/>
          <p:nvPr/>
        </p:nvSpPr>
        <p:spPr>
          <a:xfrm>
            <a:off x="796968" y="6145767"/>
            <a:ext cx="1606209" cy="369332"/>
          </a:xfrm>
          <a:prstGeom prst="rect">
            <a:avLst/>
          </a:prstGeom>
          <a:solidFill>
            <a:schemeClr val="accent2">
              <a:lumMod val="60000"/>
              <a:lumOff val="40000"/>
            </a:schemeClr>
          </a:solidFill>
        </p:spPr>
        <p:txBody>
          <a:bodyPr wrap="none">
            <a:spAutoFit/>
          </a:bodyPr>
          <a:lstStyle/>
          <a:p>
            <a:r>
              <a:rPr lang="pt-BR" dirty="0"/>
              <a:t>Soluções ideais</a:t>
            </a:r>
          </a:p>
        </p:txBody>
      </p:sp>
      <p:graphicFrame>
        <p:nvGraphicFramePr>
          <p:cNvPr id="10" name="Object 10">
            <a:extLst>
              <a:ext uri="{FF2B5EF4-FFF2-40B4-BE49-F238E27FC236}">
                <a16:creationId xmlns:a16="http://schemas.microsoft.com/office/drawing/2014/main" id="{D1B1A02F-D21C-483A-AA37-C41901F0B4F0}"/>
              </a:ext>
            </a:extLst>
          </p:cNvPr>
          <p:cNvGraphicFramePr>
            <a:graphicFrameLocks noChangeAspect="1"/>
          </p:cNvGraphicFramePr>
          <p:nvPr>
            <p:extLst>
              <p:ext uri="{D42A27DB-BD31-4B8C-83A1-F6EECF244321}">
                <p14:modId xmlns:p14="http://schemas.microsoft.com/office/powerpoint/2010/main" val="1876150740"/>
              </p:ext>
            </p:extLst>
          </p:nvPr>
        </p:nvGraphicFramePr>
        <p:xfrm>
          <a:off x="2831005" y="3647271"/>
          <a:ext cx="2222282" cy="482013"/>
        </p:xfrm>
        <a:graphic>
          <a:graphicData uri="http://schemas.openxmlformats.org/presentationml/2006/ole">
            <mc:AlternateContent xmlns:mc="http://schemas.openxmlformats.org/markup-compatibility/2006">
              <mc:Choice xmlns:v="urn:schemas-microsoft-com:vml" Requires="v">
                <p:oleObj spid="_x0000_s23768" name="Equation" r:id="rId4" imgW="1168400" imgH="254000" progId="Equation.3">
                  <p:embed/>
                </p:oleObj>
              </mc:Choice>
              <mc:Fallback>
                <p:oleObj name="Equation" r:id="rId4" imgW="1168400" imgH="254000" progId="Equation.3">
                  <p:embed/>
                  <p:pic>
                    <p:nvPicPr>
                      <p:cNvPr id="11" name="Object 10"/>
                      <p:cNvPicPr/>
                      <p:nvPr/>
                    </p:nvPicPr>
                    <p:blipFill>
                      <a:blip r:embed="rId5"/>
                      <a:stretch>
                        <a:fillRect/>
                      </a:stretch>
                    </p:blipFill>
                    <p:spPr>
                      <a:xfrm>
                        <a:off x="2831005" y="3647271"/>
                        <a:ext cx="2222282" cy="482013"/>
                      </a:xfrm>
                      <a:prstGeom prst="rect">
                        <a:avLst/>
                      </a:prstGeom>
                      <a:solidFill>
                        <a:schemeClr val="accent2">
                          <a:lumMod val="60000"/>
                          <a:lumOff val="40000"/>
                        </a:schemeClr>
                      </a:solidFill>
                    </p:spPr>
                  </p:pic>
                </p:oleObj>
              </mc:Fallback>
            </mc:AlternateContent>
          </a:graphicData>
        </a:graphic>
      </p:graphicFrame>
      <p:sp>
        <p:nvSpPr>
          <p:cNvPr id="16" name="CaixaDeTexto 15">
            <a:extLst>
              <a:ext uri="{FF2B5EF4-FFF2-40B4-BE49-F238E27FC236}">
                <a16:creationId xmlns:a16="http://schemas.microsoft.com/office/drawing/2014/main" id="{28FE8C1C-53B6-4F6C-8AFB-89440C0B13C1}"/>
              </a:ext>
            </a:extLst>
          </p:cNvPr>
          <p:cNvSpPr txBox="1"/>
          <p:nvPr/>
        </p:nvSpPr>
        <p:spPr>
          <a:xfrm>
            <a:off x="2989746" y="2891002"/>
            <a:ext cx="1316386" cy="369332"/>
          </a:xfrm>
          <a:prstGeom prst="rect">
            <a:avLst/>
          </a:prstGeom>
          <a:noFill/>
        </p:spPr>
        <p:txBody>
          <a:bodyPr wrap="none" rtlCol="0">
            <a:spAutoFit/>
          </a:bodyPr>
          <a:lstStyle/>
          <a:p>
            <a:r>
              <a:rPr lang="pt-BR" b="1" dirty="0">
                <a:solidFill>
                  <a:schemeClr val="accent1">
                    <a:lumMod val="75000"/>
                  </a:schemeClr>
                </a:solidFill>
              </a:rPr>
              <a:t>Composto </a:t>
            </a:r>
            <a:r>
              <a:rPr lang="pt-BR" b="1" i="1" dirty="0">
                <a:solidFill>
                  <a:schemeClr val="accent1">
                    <a:lumMod val="75000"/>
                  </a:schemeClr>
                </a:solidFill>
              </a:rPr>
              <a:t>i</a:t>
            </a:r>
            <a:r>
              <a:rPr lang="pt-BR" b="1" dirty="0">
                <a:solidFill>
                  <a:schemeClr val="accent1">
                    <a:lumMod val="75000"/>
                  </a:schemeClr>
                </a:solidFill>
              </a:rPr>
              <a:t> </a:t>
            </a:r>
          </a:p>
        </p:txBody>
      </p:sp>
      <p:cxnSp>
        <p:nvCxnSpPr>
          <p:cNvPr id="17" name="Conector de Seta Reta 16">
            <a:extLst>
              <a:ext uri="{FF2B5EF4-FFF2-40B4-BE49-F238E27FC236}">
                <a16:creationId xmlns:a16="http://schemas.microsoft.com/office/drawing/2014/main" id="{985D60F0-EC77-466B-8A47-98184E9276CF}"/>
              </a:ext>
            </a:extLst>
          </p:cNvPr>
          <p:cNvCxnSpPr>
            <a:cxnSpLocks/>
            <a:stCxn id="16" idx="1"/>
          </p:cNvCxnSpPr>
          <p:nvPr/>
        </p:nvCxnSpPr>
        <p:spPr>
          <a:xfrm flipH="1">
            <a:off x="1981200" y="3075668"/>
            <a:ext cx="1008546" cy="9239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9" name="Agrupar 38">
            <a:extLst>
              <a:ext uri="{FF2B5EF4-FFF2-40B4-BE49-F238E27FC236}">
                <a16:creationId xmlns:a16="http://schemas.microsoft.com/office/drawing/2014/main" id="{6AD62896-5213-4506-B32B-214B74C8131C}"/>
              </a:ext>
            </a:extLst>
          </p:cNvPr>
          <p:cNvGrpSpPr/>
          <p:nvPr/>
        </p:nvGrpSpPr>
        <p:grpSpPr>
          <a:xfrm>
            <a:off x="4239893" y="2065803"/>
            <a:ext cx="6580508" cy="4484506"/>
            <a:chOff x="4239893" y="2065803"/>
            <a:chExt cx="6580508" cy="4484506"/>
          </a:xfrm>
        </p:grpSpPr>
        <p:pic>
          <p:nvPicPr>
            <p:cNvPr id="6" name="Picture 5"/>
            <p:cNvPicPr>
              <a:picLocks noChangeAspect="1"/>
            </p:cNvPicPr>
            <p:nvPr/>
          </p:nvPicPr>
          <p:blipFill>
            <a:blip r:embed="rId6"/>
            <a:stretch>
              <a:fillRect/>
            </a:stretch>
          </p:blipFill>
          <p:spPr>
            <a:xfrm>
              <a:off x="5081863" y="2065803"/>
              <a:ext cx="2785181" cy="4079964"/>
            </a:xfrm>
            <a:prstGeom prst="rect">
              <a:avLst/>
            </a:prstGeom>
          </p:spPr>
        </p:pic>
        <p:grpSp>
          <p:nvGrpSpPr>
            <p:cNvPr id="38" name="Agrupar 37">
              <a:extLst>
                <a:ext uri="{FF2B5EF4-FFF2-40B4-BE49-F238E27FC236}">
                  <a16:creationId xmlns:a16="http://schemas.microsoft.com/office/drawing/2014/main" id="{ADFC28B8-BAEC-4B6C-AC16-50F5877E9A6E}"/>
                </a:ext>
              </a:extLst>
            </p:cNvPr>
            <p:cNvGrpSpPr/>
            <p:nvPr/>
          </p:nvGrpSpPr>
          <p:grpSpPr>
            <a:xfrm>
              <a:off x="4239893" y="2762250"/>
              <a:ext cx="6580508" cy="3788059"/>
              <a:chOff x="4239893" y="2762250"/>
              <a:chExt cx="6580508" cy="3788059"/>
            </a:xfrm>
          </p:grpSpPr>
          <p:graphicFrame>
            <p:nvGraphicFramePr>
              <p:cNvPr id="15" name="Object 14"/>
              <p:cNvGraphicFramePr>
                <a:graphicFrameLocks noChangeAspect="1"/>
              </p:cNvGraphicFramePr>
              <p:nvPr>
                <p:extLst>
                  <p:ext uri="{D42A27DB-BD31-4B8C-83A1-F6EECF244321}">
                    <p14:modId xmlns:p14="http://schemas.microsoft.com/office/powerpoint/2010/main" val="2959140206"/>
                  </p:ext>
                </p:extLst>
              </p:nvPr>
            </p:nvGraphicFramePr>
            <p:xfrm>
              <a:off x="7867045" y="3616928"/>
              <a:ext cx="2953356" cy="512356"/>
            </p:xfrm>
            <a:graphic>
              <a:graphicData uri="http://schemas.openxmlformats.org/presentationml/2006/ole">
                <mc:AlternateContent xmlns:mc="http://schemas.openxmlformats.org/markup-compatibility/2006">
                  <mc:Choice xmlns:v="urn:schemas-microsoft-com:vml" Requires="v">
                    <p:oleObj spid="_x0000_s23769" name="Equation" r:id="rId7" imgW="1460500" imgH="254000" progId="Equation.3">
                      <p:embed/>
                    </p:oleObj>
                  </mc:Choice>
                  <mc:Fallback>
                    <p:oleObj name="Equation" r:id="rId7" imgW="1460500" imgH="254000" progId="Equation.3">
                      <p:embed/>
                      <p:pic>
                        <p:nvPicPr>
                          <p:cNvPr id="15" name="Object 14"/>
                          <p:cNvPicPr/>
                          <p:nvPr/>
                        </p:nvPicPr>
                        <p:blipFill>
                          <a:blip r:embed="rId8"/>
                          <a:stretch>
                            <a:fillRect/>
                          </a:stretch>
                        </p:blipFill>
                        <p:spPr>
                          <a:xfrm>
                            <a:off x="7867045" y="3616928"/>
                            <a:ext cx="2953356" cy="512356"/>
                          </a:xfrm>
                          <a:prstGeom prst="rect">
                            <a:avLst/>
                          </a:prstGeom>
                          <a:solidFill>
                            <a:schemeClr val="accent6">
                              <a:lumMod val="60000"/>
                              <a:lumOff val="40000"/>
                            </a:schemeClr>
                          </a:solidFill>
                        </p:spPr>
                      </p:pic>
                    </p:oleObj>
                  </mc:Fallback>
                </mc:AlternateContent>
              </a:graphicData>
            </a:graphic>
          </p:graphicFrame>
          <p:sp>
            <p:nvSpPr>
              <p:cNvPr id="8" name="Retângulo 7">
                <a:extLst>
                  <a:ext uri="{FF2B5EF4-FFF2-40B4-BE49-F238E27FC236}">
                    <a16:creationId xmlns:a16="http://schemas.microsoft.com/office/drawing/2014/main" id="{F58924F0-A809-4EC2-8886-FAFF16565FF2}"/>
                  </a:ext>
                </a:extLst>
              </p:cNvPr>
              <p:cNvSpPr/>
              <p:nvPr/>
            </p:nvSpPr>
            <p:spPr>
              <a:xfrm>
                <a:off x="5728159" y="6180977"/>
                <a:ext cx="1508618" cy="369332"/>
              </a:xfrm>
              <a:prstGeom prst="rect">
                <a:avLst/>
              </a:prstGeom>
              <a:solidFill>
                <a:schemeClr val="accent6">
                  <a:lumMod val="60000"/>
                  <a:lumOff val="40000"/>
                </a:schemeClr>
              </a:solidFill>
            </p:spPr>
            <p:txBody>
              <a:bodyPr wrap="none">
                <a:spAutoFit/>
              </a:bodyPr>
              <a:lstStyle/>
              <a:p>
                <a:r>
                  <a:rPr lang="pt-BR" dirty="0"/>
                  <a:t>Soluções reais</a:t>
                </a:r>
              </a:p>
            </p:txBody>
          </p:sp>
          <p:cxnSp>
            <p:nvCxnSpPr>
              <p:cNvPr id="14" name="Conector de Seta Reta 13">
                <a:extLst>
                  <a:ext uri="{FF2B5EF4-FFF2-40B4-BE49-F238E27FC236}">
                    <a16:creationId xmlns:a16="http://schemas.microsoft.com/office/drawing/2014/main" id="{C0BC0B77-D4AA-4CF0-9D11-1987451AF411}"/>
                  </a:ext>
                </a:extLst>
              </p:cNvPr>
              <p:cNvCxnSpPr>
                <a:cxnSpLocks/>
              </p:cNvCxnSpPr>
              <p:nvPr/>
            </p:nvCxnSpPr>
            <p:spPr>
              <a:xfrm>
                <a:off x="4239893" y="3033739"/>
                <a:ext cx="246697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Elipse 19">
                <a:extLst>
                  <a:ext uri="{FF2B5EF4-FFF2-40B4-BE49-F238E27FC236}">
                    <a16:creationId xmlns:a16="http://schemas.microsoft.com/office/drawing/2014/main" id="{F13E7232-6B9C-47BD-8FDA-9B88BE740E40}"/>
                  </a:ext>
                </a:extLst>
              </p:cNvPr>
              <p:cNvSpPr/>
              <p:nvPr/>
            </p:nvSpPr>
            <p:spPr>
              <a:xfrm>
                <a:off x="6024000" y="3873106"/>
                <a:ext cx="72000" cy="7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Elipse 20">
                <a:extLst>
                  <a:ext uri="{FF2B5EF4-FFF2-40B4-BE49-F238E27FC236}">
                    <a16:creationId xmlns:a16="http://schemas.microsoft.com/office/drawing/2014/main" id="{59A1EA7E-1C7A-4EDB-8D95-12ED1F9E8C7C}"/>
                  </a:ext>
                </a:extLst>
              </p:cNvPr>
              <p:cNvSpPr/>
              <p:nvPr/>
            </p:nvSpPr>
            <p:spPr>
              <a:xfrm>
                <a:off x="6623243" y="4033785"/>
                <a:ext cx="72000" cy="7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Elipse 21">
                <a:extLst>
                  <a:ext uri="{FF2B5EF4-FFF2-40B4-BE49-F238E27FC236}">
                    <a16:creationId xmlns:a16="http://schemas.microsoft.com/office/drawing/2014/main" id="{A08A0FB6-FECF-4A99-8C13-1C9CECF002F4}"/>
                  </a:ext>
                </a:extLst>
              </p:cNvPr>
              <p:cNvSpPr/>
              <p:nvPr/>
            </p:nvSpPr>
            <p:spPr>
              <a:xfrm>
                <a:off x="6248400" y="3219450"/>
                <a:ext cx="72000" cy="7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Elipse 22">
                <a:extLst>
                  <a:ext uri="{FF2B5EF4-FFF2-40B4-BE49-F238E27FC236}">
                    <a16:creationId xmlns:a16="http://schemas.microsoft.com/office/drawing/2014/main" id="{07C7D7D1-489C-4436-909A-9EFC5E3DC96C}"/>
                  </a:ext>
                </a:extLst>
              </p:cNvPr>
              <p:cNvSpPr/>
              <p:nvPr/>
            </p:nvSpPr>
            <p:spPr>
              <a:xfrm>
                <a:off x="6267450" y="2762250"/>
                <a:ext cx="72000" cy="7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a:extLst>
                  <a:ext uri="{FF2B5EF4-FFF2-40B4-BE49-F238E27FC236}">
                    <a16:creationId xmlns:a16="http://schemas.microsoft.com/office/drawing/2014/main" id="{E40F2CE0-642D-4A24-A451-0D9000FA13B0}"/>
                  </a:ext>
                </a:extLst>
              </p:cNvPr>
              <p:cNvSpPr/>
              <p:nvPr/>
            </p:nvSpPr>
            <p:spPr>
              <a:xfrm>
                <a:off x="7162800" y="2847975"/>
                <a:ext cx="72000" cy="7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Elipse 24">
                <a:extLst>
                  <a:ext uri="{FF2B5EF4-FFF2-40B4-BE49-F238E27FC236}">
                    <a16:creationId xmlns:a16="http://schemas.microsoft.com/office/drawing/2014/main" id="{9387B171-082B-48A9-B1C7-91DC7097C716}"/>
                  </a:ext>
                </a:extLst>
              </p:cNvPr>
              <p:cNvSpPr/>
              <p:nvPr/>
            </p:nvSpPr>
            <p:spPr>
              <a:xfrm>
                <a:off x="5905500" y="3343275"/>
                <a:ext cx="72000" cy="7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Elipse 25">
                <a:extLst>
                  <a:ext uri="{FF2B5EF4-FFF2-40B4-BE49-F238E27FC236}">
                    <a16:creationId xmlns:a16="http://schemas.microsoft.com/office/drawing/2014/main" id="{D18B4CE5-6D66-43C0-99A7-CD00B3734B6B}"/>
                  </a:ext>
                </a:extLst>
              </p:cNvPr>
              <p:cNvSpPr/>
              <p:nvPr/>
            </p:nvSpPr>
            <p:spPr>
              <a:xfrm>
                <a:off x="6057900" y="3495675"/>
                <a:ext cx="72000" cy="7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7" name="Elipse 26">
                <a:extLst>
                  <a:ext uri="{FF2B5EF4-FFF2-40B4-BE49-F238E27FC236}">
                    <a16:creationId xmlns:a16="http://schemas.microsoft.com/office/drawing/2014/main" id="{C3136D64-9D25-41C4-9956-CDE2B6E45A35}"/>
                  </a:ext>
                </a:extLst>
              </p:cNvPr>
              <p:cNvSpPr/>
              <p:nvPr/>
            </p:nvSpPr>
            <p:spPr>
              <a:xfrm>
                <a:off x="6753225" y="3638550"/>
                <a:ext cx="72000" cy="7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Elipse 27">
                <a:extLst>
                  <a:ext uri="{FF2B5EF4-FFF2-40B4-BE49-F238E27FC236}">
                    <a16:creationId xmlns:a16="http://schemas.microsoft.com/office/drawing/2014/main" id="{4B93C6BA-BB16-4584-9F1B-57F742DABDE7}"/>
                  </a:ext>
                </a:extLst>
              </p:cNvPr>
              <p:cNvSpPr/>
              <p:nvPr/>
            </p:nvSpPr>
            <p:spPr>
              <a:xfrm>
                <a:off x="6238875" y="3790950"/>
                <a:ext cx="72000" cy="7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Elipse 28">
                <a:extLst>
                  <a:ext uri="{FF2B5EF4-FFF2-40B4-BE49-F238E27FC236}">
                    <a16:creationId xmlns:a16="http://schemas.microsoft.com/office/drawing/2014/main" id="{84F46467-4E67-468C-AF28-643DC90464D8}"/>
                  </a:ext>
                </a:extLst>
              </p:cNvPr>
              <p:cNvSpPr/>
              <p:nvPr/>
            </p:nvSpPr>
            <p:spPr>
              <a:xfrm>
                <a:off x="6391275" y="3943350"/>
                <a:ext cx="72000" cy="7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Elipse 29">
                <a:extLst>
                  <a:ext uri="{FF2B5EF4-FFF2-40B4-BE49-F238E27FC236}">
                    <a16:creationId xmlns:a16="http://schemas.microsoft.com/office/drawing/2014/main" id="{85F7AF77-1BBF-4E17-B192-3DB8F4D7E2C1}"/>
                  </a:ext>
                </a:extLst>
              </p:cNvPr>
              <p:cNvSpPr/>
              <p:nvPr/>
            </p:nvSpPr>
            <p:spPr>
              <a:xfrm>
                <a:off x="6134100" y="4086225"/>
                <a:ext cx="72000" cy="7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Forma Livre: Forma 30">
                <a:extLst>
                  <a:ext uri="{FF2B5EF4-FFF2-40B4-BE49-F238E27FC236}">
                    <a16:creationId xmlns:a16="http://schemas.microsoft.com/office/drawing/2014/main" id="{D438DD96-4150-47A3-8EB8-2D07A4502FC2}"/>
                  </a:ext>
                </a:extLst>
              </p:cNvPr>
              <p:cNvSpPr/>
              <p:nvPr/>
            </p:nvSpPr>
            <p:spPr>
              <a:xfrm rot="16002355">
                <a:off x="6020250" y="2646763"/>
                <a:ext cx="95250" cy="409201"/>
              </a:xfrm>
              <a:custGeom>
                <a:avLst/>
                <a:gdLst>
                  <a:gd name="connsiteX0" fmla="*/ 285750 w 344404"/>
                  <a:gd name="connsiteY0" fmla="*/ 438150 h 438150"/>
                  <a:gd name="connsiteX1" fmla="*/ 190500 w 344404"/>
                  <a:gd name="connsiteY1" fmla="*/ 419100 h 438150"/>
                  <a:gd name="connsiteX2" fmla="*/ 133350 w 344404"/>
                  <a:gd name="connsiteY2" fmla="*/ 390525 h 438150"/>
                  <a:gd name="connsiteX3" fmla="*/ 161925 w 344404"/>
                  <a:gd name="connsiteY3" fmla="*/ 371475 h 438150"/>
                  <a:gd name="connsiteX4" fmla="*/ 266700 w 344404"/>
                  <a:gd name="connsiteY4" fmla="*/ 361950 h 438150"/>
                  <a:gd name="connsiteX5" fmla="*/ 295275 w 344404"/>
                  <a:gd name="connsiteY5" fmla="*/ 352425 h 438150"/>
                  <a:gd name="connsiteX6" fmla="*/ 314325 w 344404"/>
                  <a:gd name="connsiteY6" fmla="*/ 314325 h 438150"/>
                  <a:gd name="connsiteX7" fmla="*/ 276225 w 344404"/>
                  <a:gd name="connsiteY7" fmla="*/ 295275 h 438150"/>
                  <a:gd name="connsiteX8" fmla="*/ 0 w 344404"/>
                  <a:gd name="connsiteY8" fmla="*/ 276225 h 438150"/>
                  <a:gd name="connsiteX9" fmla="*/ 200025 w 344404"/>
                  <a:gd name="connsiteY9" fmla="*/ 247650 h 438150"/>
                  <a:gd name="connsiteX10" fmla="*/ 228600 w 344404"/>
                  <a:gd name="connsiteY10" fmla="*/ 238125 h 438150"/>
                  <a:gd name="connsiteX11" fmla="*/ 295275 w 344404"/>
                  <a:gd name="connsiteY11" fmla="*/ 228600 h 438150"/>
                  <a:gd name="connsiteX12" fmla="*/ 123825 w 344404"/>
                  <a:gd name="connsiteY12" fmla="*/ 161925 h 438150"/>
                  <a:gd name="connsiteX13" fmla="*/ 142875 w 344404"/>
                  <a:gd name="connsiteY13" fmla="*/ 85725 h 438150"/>
                  <a:gd name="connsiteX14" fmla="*/ 142875 w 344404"/>
                  <a:gd name="connsiteY14"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4404" h="438150">
                    <a:moveTo>
                      <a:pt x="285750" y="438150"/>
                    </a:moveTo>
                    <a:cubicBezTo>
                      <a:pt x="254000" y="431800"/>
                      <a:pt x="217441" y="437061"/>
                      <a:pt x="190500" y="419100"/>
                    </a:cubicBezTo>
                    <a:cubicBezTo>
                      <a:pt x="153571" y="394481"/>
                      <a:pt x="172785" y="403670"/>
                      <a:pt x="133350" y="390525"/>
                    </a:cubicBezTo>
                    <a:cubicBezTo>
                      <a:pt x="142875" y="384175"/>
                      <a:pt x="150731" y="373874"/>
                      <a:pt x="161925" y="371475"/>
                    </a:cubicBezTo>
                    <a:cubicBezTo>
                      <a:pt x="196216" y="364127"/>
                      <a:pt x="231983" y="366910"/>
                      <a:pt x="266700" y="361950"/>
                    </a:cubicBezTo>
                    <a:cubicBezTo>
                      <a:pt x="276639" y="360530"/>
                      <a:pt x="285750" y="355600"/>
                      <a:pt x="295275" y="352425"/>
                    </a:cubicBezTo>
                    <a:cubicBezTo>
                      <a:pt x="301625" y="339725"/>
                      <a:pt x="318815" y="327795"/>
                      <a:pt x="314325" y="314325"/>
                    </a:cubicBezTo>
                    <a:cubicBezTo>
                      <a:pt x="309835" y="300855"/>
                      <a:pt x="290321" y="296984"/>
                      <a:pt x="276225" y="295275"/>
                    </a:cubicBezTo>
                    <a:cubicBezTo>
                      <a:pt x="184602" y="284169"/>
                      <a:pt x="92075" y="282575"/>
                      <a:pt x="0" y="276225"/>
                    </a:cubicBezTo>
                    <a:cubicBezTo>
                      <a:pt x="78740" y="223732"/>
                      <a:pt x="4445" y="266277"/>
                      <a:pt x="200025" y="247650"/>
                    </a:cubicBezTo>
                    <a:cubicBezTo>
                      <a:pt x="210020" y="246698"/>
                      <a:pt x="218755" y="240094"/>
                      <a:pt x="228600" y="238125"/>
                    </a:cubicBezTo>
                    <a:cubicBezTo>
                      <a:pt x="250615" y="233722"/>
                      <a:pt x="273050" y="231775"/>
                      <a:pt x="295275" y="228600"/>
                    </a:cubicBezTo>
                    <a:cubicBezTo>
                      <a:pt x="414230" y="109645"/>
                      <a:pt x="301604" y="246582"/>
                      <a:pt x="123825" y="161925"/>
                    </a:cubicBezTo>
                    <a:cubicBezTo>
                      <a:pt x="100187" y="150669"/>
                      <a:pt x="139816" y="111727"/>
                      <a:pt x="142875" y="85725"/>
                    </a:cubicBezTo>
                    <a:cubicBezTo>
                      <a:pt x="146214" y="57346"/>
                      <a:pt x="142875" y="28575"/>
                      <a:pt x="142875"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Forma Livre: Forma 31">
                <a:extLst>
                  <a:ext uri="{FF2B5EF4-FFF2-40B4-BE49-F238E27FC236}">
                    <a16:creationId xmlns:a16="http://schemas.microsoft.com/office/drawing/2014/main" id="{71F66587-213A-4A57-BE19-743E54644602}"/>
                  </a:ext>
                </a:extLst>
              </p:cNvPr>
              <p:cNvSpPr/>
              <p:nvPr/>
            </p:nvSpPr>
            <p:spPr>
              <a:xfrm rot="4255290">
                <a:off x="6048825" y="3065863"/>
                <a:ext cx="95250" cy="409201"/>
              </a:xfrm>
              <a:custGeom>
                <a:avLst/>
                <a:gdLst>
                  <a:gd name="connsiteX0" fmla="*/ 285750 w 344404"/>
                  <a:gd name="connsiteY0" fmla="*/ 438150 h 438150"/>
                  <a:gd name="connsiteX1" fmla="*/ 190500 w 344404"/>
                  <a:gd name="connsiteY1" fmla="*/ 419100 h 438150"/>
                  <a:gd name="connsiteX2" fmla="*/ 133350 w 344404"/>
                  <a:gd name="connsiteY2" fmla="*/ 390525 h 438150"/>
                  <a:gd name="connsiteX3" fmla="*/ 161925 w 344404"/>
                  <a:gd name="connsiteY3" fmla="*/ 371475 h 438150"/>
                  <a:gd name="connsiteX4" fmla="*/ 266700 w 344404"/>
                  <a:gd name="connsiteY4" fmla="*/ 361950 h 438150"/>
                  <a:gd name="connsiteX5" fmla="*/ 295275 w 344404"/>
                  <a:gd name="connsiteY5" fmla="*/ 352425 h 438150"/>
                  <a:gd name="connsiteX6" fmla="*/ 314325 w 344404"/>
                  <a:gd name="connsiteY6" fmla="*/ 314325 h 438150"/>
                  <a:gd name="connsiteX7" fmla="*/ 276225 w 344404"/>
                  <a:gd name="connsiteY7" fmla="*/ 295275 h 438150"/>
                  <a:gd name="connsiteX8" fmla="*/ 0 w 344404"/>
                  <a:gd name="connsiteY8" fmla="*/ 276225 h 438150"/>
                  <a:gd name="connsiteX9" fmla="*/ 200025 w 344404"/>
                  <a:gd name="connsiteY9" fmla="*/ 247650 h 438150"/>
                  <a:gd name="connsiteX10" fmla="*/ 228600 w 344404"/>
                  <a:gd name="connsiteY10" fmla="*/ 238125 h 438150"/>
                  <a:gd name="connsiteX11" fmla="*/ 295275 w 344404"/>
                  <a:gd name="connsiteY11" fmla="*/ 228600 h 438150"/>
                  <a:gd name="connsiteX12" fmla="*/ 123825 w 344404"/>
                  <a:gd name="connsiteY12" fmla="*/ 161925 h 438150"/>
                  <a:gd name="connsiteX13" fmla="*/ 142875 w 344404"/>
                  <a:gd name="connsiteY13" fmla="*/ 85725 h 438150"/>
                  <a:gd name="connsiteX14" fmla="*/ 142875 w 344404"/>
                  <a:gd name="connsiteY14"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4404" h="438150">
                    <a:moveTo>
                      <a:pt x="285750" y="438150"/>
                    </a:moveTo>
                    <a:cubicBezTo>
                      <a:pt x="254000" y="431800"/>
                      <a:pt x="217441" y="437061"/>
                      <a:pt x="190500" y="419100"/>
                    </a:cubicBezTo>
                    <a:cubicBezTo>
                      <a:pt x="153571" y="394481"/>
                      <a:pt x="172785" y="403670"/>
                      <a:pt x="133350" y="390525"/>
                    </a:cubicBezTo>
                    <a:cubicBezTo>
                      <a:pt x="142875" y="384175"/>
                      <a:pt x="150731" y="373874"/>
                      <a:pt x="161925" y="371475"/>
                    </a:cubicBezTo>
                    <a:cubicBezTo>
                      <a:pt x="196216" y="364127"/>
                      <a:pt x="231983" y="366910"/>
                      <a:pt x="266700" y="361950"/>
                    </a:cubicBezTo>
                    <a:cubicBezTo>
                      <a:pt x="276639" y="360530"/>
                      <a:pt x="285750" y="355600"/>
                      <a:pt x="295275" y="352425"/>
                    </a:cubicBezTo>
                    <a:cubicBezTo>
                      <a:pt x="301625" y="339725"/>
                      <a:pt x="318815" y="327795"/>
                      <a:pt x="314325" y="314325"/>
                    </a:cubicBezTo>
                    <a:cubicBezTo>
                      <a:pt x="309835" y="300855"/>
                      <a:pt x="290321" y="296984"/>
                      <a:pt x="276225" y="295275"/>
                    </a:cubicBezTo>
                    <a:cubicBezTo>
                      <a:pt x="184602" y="284169"/>
                      <a:pt x="92075" y="282575"/>
                      <a:pt x="0" y="276225"/>
                    </a:cubicBezTo>
                    <a:cubicBezTo>
                      <a:pt x="78740" y="223732"/>
                      <a:pt x="4445" y="266277"/>
                      <a:pt x="200025" y="247650"/>
                    </a:cubicBezTo>
                    <a:cubicBezTo>
                      <a:pt x="210020" y="246698"/>
                      <a:pt x="218755" y="240094"/>
                      <a:pt x="228600" y="238125"/>
                    </a:cubicBezTo>
                    <a:cubicBezTo>
                      <a:pt x="250615" y="233722"/>
                      <a:pt x="273050" y="231775"/>
                      <a:pt x="295275" y="228600"/>
                    </a:cubicBezTo>
                    <a:cubicBezTo>
                      <a:pt x="414230" y="109645"/>
                      <a:pt x="301604" y="246582"/>
                      <a:pt x="123825" y="161925"/>
                    </a:cubicBezTo>
                    <a:cubicBezTo>
                      <a:pt x="100187" y="150669"/>
                      <a:pt x="139816" y="111727"/>
                      <a:pt x="142875" y="85725"/>
                    </a:cubicBezTo>
                    <a:cubicBezTo>
                      <a:pt x="146214" y="57346"/>
                      <a:pt x="142875" y="28575"/>
                      <a:pt x="142875"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Forma Livre: Forma 32">
                <a:extLst>
                  <a:ext uri="{FF2B5EF4-FFF2-40B4-BE49-F238E27FC236}">
                    <a16:creationId xmlns:a16="http://schemas.microsoft.com/office/drawing/2014/main" id="{8A8FBD68-BAEE-467D-8F8B-4B1148BF0245}"/>
                  </a:ext>
                </a:extLst>
              </p:cNvPr>
              <p:cNvSpPr/>
              <p:nvPr/>
            </p:nvSpPr>
            <p:spPr>
              <a:xfrm rot="4255290">
                <a:off x="6461176" y="2960501"/>
                <a:ext cx="95250" cy="409201"/>
              </a:xfrm>
              <a:custGeom>
                <a:avLst/>
                <a:gdLst>
                  <a:gd name="connsiteX0" fmla="*/ 285750 w 344404"/>
                  <a:gd name="connsiteY0" fmla="*/ 438150 h 438150"/>
                  <a:gd name="connsiteX1" fmla="*/ 190500 w 344404"/>
                  <a:gd name="connsiteY1" fmla="*/ 419100 h 438150"/>
                  <a:gd name="connsiteX2" fmla="*/ 133350 w 344404"/>
                  <a:gd name="connsiteY2" fmla="*/ 390525 h 438150"/>
                  <a:gd name="connsiteX3" fmla="*/ 161925 w 344404"/>
                  <a:gd name="connsiteY3" fmla="*/ 371475 h 438150"/>
                  <a:gd name="connsiteX4" fmla="*/ 266700 w 344404"/>
                  <a:gd name="connsiteY4" fmla="*/ 361950 h 438150"/>
                  <a:gd name="connsiteX5" fmla="*/ 295275 w 344404"/>
                  <a:gd name="connsiteY5" fmla="*/ 352425 h 438150"/>
                  <a:gd name="connsiteX6" fmla="*/ 314325 w 344404"/>
                  <a:gd name="connsiteY6" fmla="*/ 314325 h 438150"/>
                  <a:gd name="connsiteX7" fmla="*/ 276225 w 344404"/>
                  <a:gd name="connsiteY7" fmla="*/ 295275 h 438150"/>
                  <a:gd name="connsiteX8" fmla="*/ 0 w 344404"/>
                  <a:gd name="connsiteY8" fmla="*/ 276225 h 438150"/>
                  <a:gd name="connsiteX9" fmla="*/ 200025 w 344404"/>
                  <a:gd name="connsiteY9" fmla="*/ 247650 h 438150"/>
                  <a:gd name="connsiteX10" fmla="*/ 228600 w 344404"/>
                  <a:gd name="connsiteY10" fmla="*/ 238125 h 438150"/>
                  <a:gd name="connsiteX11" fmla="*/ 295275 w 344404"/>
                  <a:gd name="connsiteY11" fmla="*/ 228600 h 438150"/>
                  <a:gd name="connsiteX12" fmla="*/ 123825 w 344404"/>
                  <a:gd name="connsiteY12" fmla="*/ 161925 h 438150"/>
                  <a:gd name="connsiteX13" fmla="*/ 142875 w 344404"/>
                  <a:gd name="connsiteY13" fmla="*/ 85725 h 438150"/>
                  <a:gd name="connsiteX14" fmla="*/ 142875 w 344404"/>
                  <a:gd name="connsiteY14"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4404" h="438150">
                    <a:moveTo>
                      <a:pt x="285750" y="438150"/>
                    </a:moveTo>
                    <a:cubicBezTo>
                      <a:pt x="254000" y="431800"/>
                      <a:pt x="217441" y="437061"/>
                      <a:pt x="190500" y="419100"/>
                    </a:cubicBezTo>
                    <a:cubicBezTo>
                      <a:pt x="153571" y="394481"/>
                      <a:pt x="172785" y="403670"/>
                      <a:pt x="133350" y="390525"/>
                    </a:cubicBezTo>
                    <a:cubicBezTo>
                      <a:pt x="142875" y="384175"/>
                      <a:pt x="150731" y="373874"/>
                      <a:pt x="161925" y="371475"/>
                    </a:cubicBezTo>
                    <a:cubicBezTo>
                      <a:pt x="196216" y="364127"/>
                      <a:pt x="231983" y="366910"/>
                      <a:pt x="266700" y="361950"/>
                    </a:cubicBezTo>
                    <a:cubicBezTo>
                      <a:pt x="276639" y="360530"/>
                      <a:pt x="285750" y="355600"/>
                      <a:pt x="295275" y="352425"/>
                    </a:cubicBezTo>
                    <a:cubicBezTo>
                      <a:pt x="301625" y="339725"/>
                      <a:pt x="318815" y="327795"/>
                      <a:pt x="314325" y="314325"/>
                    </a:cubicBezTo>
                    <a:cubicBezTo>
                      <a:pt x="309835" y="300855"/>
                      <a:pt x="290321" y="296984"/>
                      <a:pt x="276225" y="295275"/>
                    </a:cubicBezTo>
                    <a:cubicBezTo>
                      <a:pt x="184602" y="284169"/>
                      <a:pt x="92075" y="282575"/>
                      <a:pt x="0" y="276225"/>
                    </a:cubicBezTo>
                    <a:cubicBezTo>
                      <a:pt x="78740" y="223732"/>
                      <a:pt x="4445" y="266277"/>
                      <a:pt x="200025" y="247650"/>
                    </a:cubicBezTo>
                    <a:cubicBezTo>
                      <a:pt x="210020" y="246698"/>
                      <a:pt x="218755" y="240094"/>
                      <a:pt x="228600" y="238125"/>
                    </a:cubicBezTo>
                    <a:cubicBezTo>
                      <a:pt x="250615" y="233722"/>
                      <a:pt x="273050" y="231775"/>
                      <a:pt x="295275" y="228600"/>
                    </a:cubicBezTo>
                    <a:cubicBezTo>
                      <a:pt x="414230" y="109645"/>
                      <a:pt x="301604" y="246582"/>
                      <a:pt x="123825" y="161925"/>
                    </a:cubicBezTo>
                    <a:cubicBezTo>
                      <a:pt x="100187" y="150669"/>
                      <a:pt x="139816" y="111727"/>
                      <a:pt x="142875" y="85725"/>
                    </a:cubicBezTo>
                    <a:cubicBezTo>
                      <a:pt x="146214" y="57346"/>
                      <a:pt x="142875" y="28575"/>
                      <a:pt x="142875"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Forma Livre: Forma 33">
                <a:extLst>
                  <a:ext uri="{FF2B5EF4-FFF2-40B4-BE49-F238E27FC236}">
                    <a16:creationId xmlns:a16="http://schemas.microsoft.com/office/drawing/2014/main" id="{EE4F1FC9-9CED-409C-8C9C-EB5A255AE149}"/>
                  </a:ext>
                </a:extLst>
              </p:cNvPr>
              <p:cNvSpPr/>
              <p:nvPr/>
            </p:nvSpPr>
            <p:spPr>
              <a:xfrm rot="4255290">
                <a:off x="7349709" y="2685523"/>
                <a:ext cx="45719" cy="317662"/>
              </a:xfrm>
              <a:custGeom>
                <a:avLst/>
                <a:gdLst>
                  <a:gd name="connsiteX0" fmla="*/ 285750 w 344404"/>
                  <a:gd name="connsiteY0" fmla="*/ 438150 h 438150"/>
                  <a:gd name="connsiteX1" fmla="*/ 190500 w 344404"/>
                  <a:gd name="connsiteY1" fmla="*/ 419100 h 438150"/>
                  <a:gd name="connsiteX2" fmla="*/ 133350 w 344404"/>
                  <a:gd name="connsiteY2" fmla="*/ 390525 h 438150"/>
                  <a:gd name="connsiteX3" fmla="*/ 161925 w 344404"/>
                  <a:gd name="connsiteY3" fmla="*/ 371475 h 438150"/>
                  <a:gd name="connsiteX4" fmla="*/ 266700 w 344404"/>
                  <a:gd name="connsiteY4" fmla="*/ 361950 h 438150"/>
                  <a:gd name="connsiteX5" fmla="*/ 295275 w 344404"/>
                  <a:gd name="connsiteY5" fmla="*/ 352425 h 438150"/>
                  <a:gd name="connsiteX6" fmla="*/ 314325 w 344404"/>
                  <a:gd name="connsiteY6" fmla="*/ 314325 h 438150"/>
                  <a:gd name="connsiteX7" fmla="*/ 276225 w 344404"/>
                  <a:gd name="connsiteY7" fmla="*/ 295275 h 438150"/>
                  <a:gd name="connsiteX8" fmla="*/ 0 w 344404"/>
                  <a:gd name="connsiteY8" fmla="*/ 276225 h 438150"/>
                  <a:gd name="connsiteX9" fmla="*/ 200025 w 344404"/>
                  <a:gd name="connsiteY9" fmla="*/ 247650 h 438150"/>
                  <a:gd name="connsiteX10" fmla="*/ 228600 w 344404"/>
                  <a:gd name="connsiteY10" fmla="*/ 238125 h 438150"/>
                  <a:gd name="connsiteX11" fmla="*/ 295275 w 344404"/>
                  <a:gd name="connsiteY11" fmla="*/ 228600 h 438150"/>
                  <a:gd name="connsiteX12" fmla="*/ 123825 w 344404"/>
                  <a:gd name="connsiteY12" fmla="*/ 161925 h 438150"/>
                  <a:gd name="connsiteX13" fmla="*/ 142875 w 344404"/>
                  <a:gd name="connsiteY13" fmla="*/ 85725 h 438150"/>
                  <a:gd name="connsiteX14" fmla="*/ 142875 w 344404"/>
                  <a:gd name="connsiteY14"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4404" h="438150">
                    <a:moveTo>
                      <a:pt x="285750" y="438150"/>
                    </a:moveTo>
                    <a:cubicBezTo>
                      <a:pt x="254000" y="431800"/>
                      <a:pt x="217441" y="437061"/>
                      <a:pt x="190500" y="419100"/>
                    </a:cubicBezTo>
                    <a:cubicBezTo>
                      <a:pt x="153571" y="394481"/>
                      <a:pt x="172785" y="403670"/>
                      <a:pt x="133350" y="390525"/>
                    </a:cubicBezTo>
                    <a:cubicBezTo>
                      <a:pt x="142875" y="384175"/>
                      <a:pt x="150731" y="373874"/>
                      <a:pt x="161925" y="371475"/>
                    </a:cubicBezTo>
                    <a:cubicBezTo>
                      <a:pt x="196216" y="364127"/>
                      <a:pt x="231983" y="366910"/>
                      <a:pt x="266700" y="361950"/>
                    </a:cubicBezTo>
                    <a:cubicBezTo>
                      <a:pt x="276639" y="360530"/>
                      <a:pt x="285750" y="355600"/>
                      <a:pt x="295275" y="352425"/>
                    </a:cubicBezTo>
                    <a:cubicBezTo>
                      <a:pt x="301625" y="339725"/>
                      <a:pt x="318815" y="327795"/>
                      <a:pt x="314325" y="314325"/>
                    </a:cubicBezTo>
                    <a:cubicBezTo>
                      <a:pt x="309835" y="300855"/>
                      <a:pt x="290321" y="296984"/>
                      <a:pt x="276225" y="295275"/>
                    </a:cubicBezTo>
                    <a:cubicBezTo>
                      <a:pt x="184602" y="284169"/>
                      <a:pt x="92075" y="282575"/>
                      <a:pt x="0" y="276225"/>
                    </a:cubicBezTo>
                    <a:cubicBezTo>
                      <a:pt x="78740" y="223732"/>
                      <a:pt x="4445" y="266277"/>
                      <a:pt x="200025" y="247650"/>
                    </a:cubicBezTo>
                    <a:cubicBezTo>
                      <a:pt x="210020" y="246698"/>
                      <a:pt x="218755" y="240094"/>
                      <a:pt x="228600" y="238125"/>
                    </a:cubicBezTo>
                    <a:cubicBezTo>
                      <a:pt x="250615" y="233722"/>
                      <a:pt x="273050" y="231775"/>
                      <a:pt x="295275" y="228600"/>
                    </a:cubicBezTo>
                    <a:cubicBezTo>
                      <a:pt x="414230" y="109645"/>
                      <a:pt x="301604" y="246582"/>
                      <a:pt x="123825" y="161925"/>
                    </a:cubicBezTo>
                    <a:cubicBezTo>
                      <a:pt x="100187" y="150669"/>
                      <a:pt x="139816" y="111727"/>
                      <a:pt x="142875" y="85725"/>
                    </a:cubicBezTo>
                    <a:cubicBezTo>
                      <a:pt x="146214" y="57346"/>
                      <a:pt x="142875" y="28575"/>
                      <a:pt x="142875"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Forma Livre: Forma 34">
                <a:extLst>
                  <a:ext uri="{FF2B5EF4-FFF2-40B4-BE49-F238E27FC236}">
                    <a16:creationId xmlns:a16="http://schemas.microsoft.com/office/drawing/2014/main" id="{D80E43C5-252A-44CF-8DBB-92004789DD3D}"/>
                  </a:ext>
                </a:extLst>
              </p:cNvPr>
              <p:cNvSpPr/>
              <p:nvPr/>
            </p:nvSpPr>
            <p:spPr>
              <a:xfrm rot="4255290">
                <a:off x="6956753" y="3385661"/>
                <a:ext cx="95250" cy="409201"/>
              </a:xfrm>
              <a:custGeom>
                <a:avLst/>
                <a:gdLst>
                  <a:gd name="connsiteX0" fmla="*/ 285750 w 344404"/>
                  <a:gd name="connsiteY0" fmla="*/ 438150 h 438150"/>
                  <a:gd name="connsiteX1" fmla="*/ 190500 w 344404"/>
                  <a:gd name="connsiteY1" fmla="*/ 419100 h 438150"/>
                  <a:gd name="connsiteX2" fmla="*/ 133350 w 344404"/>
                  <a:gd name="connsiteY2" fmla="*/ 390525 h 438150"/>
                  <a:gd name="connsiteX3" fmla="*/ 161925 w 344404"/>
                  <a:gd name="connsiteY3" fmla="*/ 371475 h 438150"/>
                  <a:gd name="connsiteX4" fmla="*/ 266700 w 344404"/>
                  <a:gd name="connsiteY4" fmla="*/ 361950 h 438150"/>
                  <a:gd name="connsiteX5" fmla="*/ 295275 w 344404"/>
                  <a:gd name="connsiteY5" fmla="*/ 352425 h 438150"/>
                  <a:gd name="connsiteX6" fmla="*/ 314325 w 344404"/>
                  <a:gd name="connsiteY6" fmla="*/ 314325 h 438150"/>
                  <a:gd name="connsiteX7" fmla="*/ 276225 w 344404"/>
                  <a:gd name="connsiteY7" fmla="*/ 295275 h 438150"/>
                  <a:gd name="connsiteX8" fmla="*/ 0 w 344404"/>
                  <a:gd name="connsiteY8" fmla="*/ 276225 h 438150"/>
                  <a:gd name="connsiteX9" fmla="*/ 200025 w 344404"/>
                  <a:gd name="connsiteY9" fmla="*/ 247650 h 438150"/>
                  <a:gd name="connsiteX10" fmla="*/ 228600 w 344404"/>
                  <a:gd name="connsiteY10" fmla="*/ 238125 h 438150"/>
                  <a:gd name="connsiteX11" fmla="*/ 295275 w 344404"/>
                  <a:gd name="connsiteY11" fmla="*/ 228600 h 438150"/>
                  <a:gd name="connsiteX12" fmla="*/ 123825 w 344404"/>
                  <a:gd name="connsiteY12" fmla="*/ 161925 h 438150"/>
                  <a:gd name="connsiteX13" fmla="*/ 142875 w 344404"/>
                  <a:gd name="connsiteY13" fmla="*/ 85725 h 438150"/>
                  <a:gd name="connsiteX14" fmla="*/ 142875 w 344404"/>
                  <a:gd name="connsiteY14"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4404" h="438150">
                    <a:moveTo>
                      <a:pt x="285750" y="438150"/>
                    </a:moveTo>
                    <a:cubicBezTo>
                      <a:pt x="254000" y="431800"/>
                      <a:pt x="217441" y="437061"/>
                      <a:pt x="190500" y="419100"/>
                    </a:cubicBezTo>
                    <a:cubicBezTo>
                      <a:pt x="153571" y="394481"/>
                      <a:pt x="172785" y="403670"/>
                      <a:pt x="133350" y="390525"/>
                    </a:cubicBezTo>
                    <a:cubicBezTo>
                      <a:pt x="142875" y="384175"/>
                      <a:pt x="150731" y="373874"/>
                      <a:pt x="161925" y="371475"/>
                    </a:cubicBezTo>
                    <a:cubicBezTo>
                      <a:pt x="196216" y="364127"/>
                      <a:pt x="231983" y="366910"/>
                      <a:pt x="266700" y="361950"/>
                    </a:cubicBezTo>
                    <a:cubicBezTo>
                      <a:pt x="276639" y="360530"/>
                      <a:pt x="285750" y="355600"/>
                      <a:pt x="295275" y="352425"/>
                    </a:cubicBezTo>
                    <a:cubicBezTo>
                      <a:pt x="301625" y="339725"/>
                      <a:pt x="318815" y="327795"/>
                      <a:pt x="314325" y="314325"/>
                    </a:cubicBezTo>
                    <a:cubicBezTo>
                      <a:pt x="309835" y="300855"/>
                      <a:pt x="290321" y="296984"/>
                      <a:pt x="276225" y="295275"/>
                    </a:cubicBezTo>
                    <a:cubicBezTo>
                      <a:pt x="184602" y="284169"/>
                      <a:pt x="92075" y="282575"/>
                      <a:pt x="0" y="276225"/>
                    </a:cubicBezTo>
                    <a:cubicBezTo>
                      <a:pt x="78740" y="223732"/>
                      <a:pt x="4445" y="266277"/>
                      <a:pt x="200025" y="247650"/>
                    </a:cubicBezTo>
                    <a:cubicBezTo>
                      <a:pt x="210020" y="246698"/>
                      <a:pt x="218755" y="240094"/>
                      <a:pt x="228600" y="238125"/>
                    </a:cubicBezTo>
                    <a:cubicBezTo>
                      <a:pt x="250615" y="233722"/>
                      <a:pt x="273050" y="231775"/>
                      <a:pt x="295275" y="228600"/>
                    </a:cubicBezTo>
                    <a:cubicBezTo>
                      <a:pt x="414230" y="109645"/>
                      <a:pt x="301604" y="246582"/>
                      <a:pt x="123825" y="161925"/>
                    </a:cubicBezTo>
                    <a:cubicBezTo>
                      <a:pt x="100187" y="150669"/>
                      <a:pt x="139816" y="111727"/>
                      <a:pt x="142875" y="85725"/>
                    </a:cubicBezTo>
                    <a:cubicBezTo>
                      <a:pt x="146214" y="57346"/>
                      <a:pt x="142875" y="28575"/>
                      <a:pt x="142875"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Forma Livre: Forma 35">
                <a:extLst>
                  <a:ext uri="{FF2B5EF4-FFF2-40B4-BE49-F238E27FC236}">
                    <a16:creationId xmlns:a16="http://schemas.microsoft.com/office/drawing/2014/main" id="{8B01B3A6-9769-4929-87B1-A10AF1F7346D}"/>
                  </a:ext>
                </a:extLst>
              </p:cNvPr>
              <p:cNvSpPr/>
              <p:nvPr/>
            </p:nvSpPr>
            <p:spPr>
              <a:xfrm rot="4255290">
                <a:off x="6291204" y="3253083"/>
                <a:ext cx="95250" cy="409201"/>
              </a:xfrm>
              <a:custGeom>
                <a:avLst/>
                <a:gdLst>
                  <a:gd name="connsiteX0" fmla="*/ 285750 w 344404"/>
                  <a:gd name="connsiteY0" fmla="*/ 438150 h 438150"/>
                  <a:gd name="connsiteX1" fmla="*/ 190500 w 344404"/>
                  <a:gd name="connsiteY1" fmla="*/ 419100 h 438150"/>
                  <a:gd name="connsiteX2" fmla="*/ 133350 w 344404"/>
                  <a:gd name="connsiteY2" fmla="*/ 390525 h 438150"/>
                  <a:gd name="connsiteX3" fmla="*/ 161925 w 344404"/>
                  <a:gd name="connsiteY3" fmla="*/ 371475 h 438150"/>
                  <a:gd name="connsiteX4" fmla="*/ 266700 w 344404"/>
                  <a:gd name="connsiteY4" fmla="*/ 361950 h 438150"/>
                  <a:gd name="connsiteX5" fmla="*/ 295275 w 344404"/>
                  <a:gd name="connsiteY5" fmla="*/ 352425 h 438150"/>
                  <a:gd name="connsiteX6" fmla="*/ 314325 w 344404"/>
                  <a:gd name="connsiteY6" fmla="*/ 314325 h 438150"/>
                  <a:gd name="connsiteX7" fmla="*/ 276225 w 344404"/>
                  <a:gd name="connsiteY7" fmla="*/ 295275 h 438150"/>
                  <a:gd name="connsiteX8" fmla="*/ 0 w 344404"/>
                  <a:gd name="connsiteY8" fmla="*/ 276225 h 438150"/>
                  <a:gd name="connsiteX9" fmla="*/ 200025 w 344404"/>
                  <a:gd name="connsiteY9" fmla="*/ 247650 h 438150"/>
                  <a:gd name="connsiteX10" fmla="*/ 228600 w 344404"/>
                  <a:gd name="connsiteY10" fmla="*/ 238125 h 438150"/>
                  <a:gd name="connsiteX11" fmla="*/ 295275 w 344404"/>
                  <a:gd name="connsiteY11" fmla="*/ 228600 h 438150"/>
                  <a:gd name="connsiteX12" fmla="*/ 123825 w 344404"/>
                  <a:gd name="connsiteY12" fmla="*/ 161925 h 438150"/>
                  <a:gd name="connsiteX13" fmla="*/ 142875 w 344404"/>
                  <a:gd name="connsiteY13" fmla="*/ 85725 h 438150"/>
                  <a:gd name="connsiteX14" fmla="*/ 142875 w 344404"/>
                  <a:gd name="connsiteY14"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4404" h="438150">
                    <a:moveTo>
                      <a:pt x="285750" y="438150"/>
                    </a:moveTo>
                    <a:cubicBezTo>
                      <a:pt x="254000" y="431800"/>
                      <a:pt x="217441" y="437061"/>
                      <a:pt x="190500" y="419100"/>
                    </a:cubicBezTo>
                    <a:cubicBezTo>
                      <a:pt x="153571" y="394481"/>
                      <a:pt x="172785" y="403670"/>
                      <a:pt x="133350" y="390525"/>
                    </a:cubicBezTo>
                    <a:cubicBezTo>
                      <a:pt x="142875" y="384175"/>
                      <a:pt x="150731" y="373874"/>
                      <a:pt x="161925" y="371475"/>
                    </a:cubicBezTo>
                    <a:cubicBezTo>
                      <a:pt x="196216" y="364127"/>
                      <a:pt x="231983" y="366910"/>
                      <a:pt x="266700" y="361950"/>
                    </a:cubicBezTo>
                    <a:cubicBezTo>
                      <a:pt x="276639" y="360530"/>
                      <a:pt x="285750" y="355600"/>
                      <a:pt x="295275" y="352425"/>
                    </a:cubicBezTo>
                    <a:cubicBezTo>
                      <a:pt x="301625" y="339725"/>
                      <a:pt x="318815" y="327795"/>
                      <a:pt x="314325" y="314325"/>
                    </a:cubicBezTo>
                    <a:cubicBezTo>
                      <a:pt x="309835" y="300855"/>
                      <a:pt x="290321" y="296984"/>
                      <a:pt x="276225" y="295275"/>
                    </a:cubicBezTo>
                    <a:cubicBezTo>
                      <a:pt x="184602" y="284169"/>
                      <a:pt x="92075" y="282575"/>
                      <a:pt x="0" y="276225"/>
                    </a:cubicBezTo>
                    <a:cubicBezTo>
                      <a:pt x="78740" y="223732"/>
                      <a:pt x="4445" y="266277"/>
                      <a:pt x="200025" y="247650"/>
                    </a:cubicBezTo>
                    <a:cubicBezTo>
                      <a:pt x="210020" y="246698"/>
                      <a:pt x="218755" y="240094"/>
                      <a:pt x="228600" y="238125"/>
                    </a:cubicBezTo>
                    <a:cubicBezTo>
                      <a:pt x="250615" y="233722"/>
                      <a:pt x="273050" y="231775"/>
                      <a:pt x="295275" y="228600"/>
                    </a:cubicBezTo>
                    <a:cubicBezTo>
                      <a:pt x="414230" y="109645"/>
                      <a:pt x="301604" y="246582"/>
                      <a:pt x="123825" y="161925"/>
                    </a:cubicBezTo>
                    <a:cubicBezTo>
                      <a:pt x="100187" y="150669"/>
                      <a:pt x="139816" y="111727"/>
                      <a:pt x="142875" y="85725"/>
                    </a:cubicBezTo>
                    <a:cubicBezTo>
                      <a:pt x="146214" y="57346"/>
                      <a:pt x="142875" y="28575"/>
                      <a:pt x="142875"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Forma Livre: Forma 36">
                <a:extLst>
                  <a:ext uri="{FF2B5EF4-FFF2-40B4-BE49-F238E27FC236}">
                    <a16:creationId xmlns:a16="http://schemas.microsoft.com/office/drawing/2014/main" id="{96BA2919-1F90-49F6-9C00-3D44D3B56FB4}"/>
                  </a:ext>
                </a:extLst>
              </p:cNvPr>
              <p:cNvSpPr/>
              <p:nvPr/>
            </p:nvSpPr>
            <p:spPr>
              <a:xfrm rot="4255290">
                <a:off x="7109153" y="3538061"/>
                <a:ext cx="95250" cy="409201"/>
              </a:xfrm>
              <a:custGeom>
                <a:avLst/>
                <a:gdLst>
                  <a:gd name="connsiteX0" fmla="*/ 285750 w 344404"/>
                  <a:gd name="connsiteY0" fmla="*/ 438150 h 438150"/>
                  <a:gd name="connsiteX1" fmla="*/ 190500 w 344404"/>
                  <a:gd name="connsiteY1" fmla="*/ 419100 h 438150"/>
                  <a:gd name="connsiteX2" fmla="*/ 133350 w 344404"/>
                  <a:gd name="connsiteY2" fmla="*/ 390525 h 438150"/>
                  <a:gd name="connsiteX3" fmla="*/ 161925 w 344404"/>
                  <a:gd name="connsiteY3" fmla="*/ 371475 h 438150"/>
                  <a:gd name="connsiteX4" fmla="*/ 266700 w 344404"/>
                  <a:gd name="connsiteY4" fmla="*/ 361950 h 438150"/>
                  <a:gd name="connsiteX5" fmla="*/ 295275 w 344404"/>
                  <a:gd name="connsiteY5" fmla="*/ 352425 h 438150"/>
                  <a:gd name="connsiteX6" fmla="*/ 314325 w 344404"/>
                  <a:gd name="connsiteY6" fmla="*/ 314325 h 438150"/>
                  <a:gd name="connsiteX7" fmla="*/ 276225 w 344404"/>
                  <a:gd name="connsiteY7" fmla="*/ 295275 h 438150"/>
                  <a:gd name="connsiteX8" fmla="*/ 0 w 344404"/>
                  <a:gd name="connsiteY8" fmla="*/ 276225 h 438150"/>
                  <a:gd name="connsiteX9" fmla="*/ 200025 w 344404"/>
                  <a:gd name="connsiteY9" fmla="*/ 247650 h 438150"/>
                  <a:gd name="connsiteX10" fmla="*/ 228600 w 344404"/>
                  <a:gd name="connsiteY10" fmla="*/ 238125 h 438150"/>
                  <a:gd name="connsiteX11" fmla="*/ 295275 w 344404"/>
                  <a:gd name="connsiteY11" fmla="*/ 228600 h 438150"/>
                  <a:gd name="connsiteX12" fmla="*/ 123825 w 344404"/>
                  <a:gd name="connsiteY12" fmla="*/ 161925 h 438150"/>
                  <a:gd name="connsiteX13" fmla="*/ 142875 w 344404"/>
                  <a:gd name="connsiteY13" fmla="*/ 85725 h 438150"/>
                  <a:gd name="connsiteX14" fmla="*/ 142875 w 344404"/>
                  <a:gd name="connsiteY14"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4404" h="438150">
                    <a:moveTo>
                      <a:pt x="285750" y="438150"/>
                    </a:moveTo>
                    <a:cubicBezTo>
                      <a:pt x="254000" y="431800"/>
                      <a:pt x="217441" y="437061"/>
                      <a:pt x="190500" y="419100"/>
                    </a:cubicBezTo>
                    <a:cubicBezTo>
                      <a:pt x="153571" y="394481"/>
                      <a:pt x="172785" y="403670"/>
                      <a:pt x="133350" y="390525"/>
                    </a:cubicBezTo>
                    <a:cubicBezTo>
                      <a:pt x="142875" y="384175"/>
                      <a:pt x="150731" y="373874"/>
                      <a:pt x="161925" y="371475"/>
                    </a:cubicBezTo>
                    <a:cubicBezTo>
                      <a:pt x="196216" y="364127"/>
                      <a:pt x="231983" y="366910"/>
                      <a:pt x="266700" y="361950"/>
                    </a:cubicBezTo>
                    <a:cubicBezTo>
                      <a:pt x="276639" y="360530"/>
                      <a:pt x="285750" y="355600"/>
                      <a:pt x="295275" y="352425"/>
                    </a:cubicBezTo>
                    <a:cubicBezTo>
                      <a:pt x="301625" y="339725"/>
                      <a:pt x="318815" y="327795"/>
                      <a:pt x="314325" y="314325"/>
                    </a:cubicBezTo>
                    <a:cubicBezTo>
                      <a:pt x="309835" y="300855"/>
                      <a:pt x="290321" y="296984"/>
                      <a:pt x="276225" y="295275"/>
                    </a:cubicBezTo>
                    <a:cubicBezTo>
                      <a:pt x="184602" y="284169"/>
                      <a:pt x="92075" y="282575"/>
                      <a:pt x="0" y="276225"/>
                    </a:cubicBezTo>
                    <a:cubicBezTo>
                      <a:pt x="78740" y="223732"/>
                      <a:pt x="4445" y="266277"/>
                      <a:pt x="200025" y="247650"/>
                    </a:cubicBezTo>
                    <a:cubicBezTo>
                      <a:pt x="210020" y="246698"/>
                      <a:pt x="218755" y="240094"/>
                      <a:pt x="228600" y="238125"/>
                    </a:cubicBezTo>
                    <a:cubicBezTo>
                      <a:pt x="250615" y="233722"/>
                      <a:pt x="273050" y="231775"/>
                      <a:pt x="295275" y="228600"/>
                    </a:cubicBezTo>
                    <a:cubicBezTo>
                      <a:pt x="414230" y="109645"/>
                      <a:pt x="301604" y="246582"/>
                      <a:pt x="123825" y="161925"/>
                    </a:cubicBezTo>
                    <a:cubicBezTo>
                      <a:pt x="100187" y="150669"/>
                      <a:pt x="139816" y="111727"/>
                      <a:pt x="142875" y="85725"/>
                    </a:cubicBezTo>
                    <a:cubicBezTo>
                      <a:pt x="146214" y="57346"/>
                      <a:pt x="142875" y="28575"/>
                      <a:pt x="142875"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
        <p:nvSpPr>
          <p:cNvPr id="40" name="Text Box 4">
            <a:extLst>
              <a:ext uri="{FF2B5EF4-FFF2-40B4-BE49-F238E27FC236}">
                <a16:creationId xmlns:a16="http://schemas.microsoft.com/office/drawing/2014/main" id="{342CA830-5858-43CD-ACE6-6A9EBCD2A165}"/>
              </a:ext>
            </a:extLst>
          </p:cNvPr>
          <p:cNvSpPr txBox="1">
            <a:spLocks noChangeArrowheads="1"/>
          </p:cNvSpPr>
          <p:nvPr/>
        </p:nvSpPr>
        <p:spPr bwMode="auto">
          <a:xfrm>
            <a:off x="7996714" y="4679014"/>
            <a:ext cx="4387021"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2000" dirty="0" err="1">
                <a:latin typeface="+mn-lt"/>
                <a:sym typeface="Symbol" charset="0"/>
              </a:rPr>
              <a:t>γ</a:t>
            </a:r>
            <a:r>
              <a:rPr lang="pt-BR" sz="2000" dirty="0">
                <a:latin typeface="+mn-lt"/>
                <a:sym typeface="Symbol" charset="0"/>
              </a:rPr>
              <a:t> = coeficiente de atividade</a:t>
            </a:r>
            <a:br>
              <a:rPr lang="pt-BR" sz="2000" dirty="0">
                <a:latin typeface="+mn-lt"/>
                <a:sym typeface="Symbol" charset="0"/>
              </a:rPr>
            </a:br>
            <a:endParaRPr lang="pt-BR" sz="2000" dirty="0">
              <a:latin typeface="+mn-lt"/>
              <a:sym typeface="Symbol" charset="0"/>
            </a:endParaRPr>
          </a:p>
          <a:p>
            <a:pPr eaLnBrk="1" hangingPunct="1">
              <a:spcBef>
                <a:spcPct val="50000"/>
              </a:spcBef>
            </a:pPr>
            <a:r>
              <a:rPr lang="pt-BR" sz="2000" dirty="0" err="1">
                <a:latin typeface="+mn-lt"/>
                <a:sym typeface="Symbol" charset="0"/>
              </a:rPr>
              <a:t>p</a:t>
            </a:r>
            <a:r>
              <a:rPr lang="pt-BR" sz="2000" dirty="0">
                <a:latin typeface="+mn-lt"/>
                <a:sym typeface="Symbol" charset="0"/>
              </a:rPr>
              <a:t>* = pressão de vapor para a substância pura</a:t>
            </a:r>
          </a:p>
        </p:txBody>
      </p:sp>
      <p:grpSp>
        <p:nvGrpSpPr>
          <p:cNvPr id="43" name="Agrupar 42">
            <a:extLst>
              <a:ext uri="{FF2B5EF4-FFF2-40B4-BE49-F238E27FC236}">
                <a16:creationId xmlns:a16="http://schemas.microsoft.com/office/drawing/2014/main" id="{916FF643-F967-4992-B4AD-BE8D3378060A}"/>
              </a:ext>
            </a:extLst>
          </p:cNvPr>
          <p:cNvGrpSpPr/>
          <p:nvPr/>
        </p:nvGrpSpPr>
        <p:grpSpPr>
          <a:xfrm>
            <a:off x="8982905" y="1198847"/>
            <a:ext cx="2271006" cy="1431418"/>
            <a:chOff x="8982905" y="1198847"/>
            <a:chExt cx="2271006" cy="1431418"/>
          </a:xfrm>
        </p:grpSpPr>
        <p:graphicFrame>
          <p:nvGraphicFramePr>
            <p:cNvPr id="41" name="Object 17">
              <a:extLst>
                <a:ext uri="{FF2B5EF4-FFF2-40B4-BE49-F238E27FC236}">
                  <a16:creationId xmlns:a16="http://schemas.microsoft.com/office/drawing/2014/main" id="{AA883AAB-6646-4F67-A697-37FE7F371556}"/>
                </a:ext>
              </a:extLst>
            </p:cNvPr>
            <p:cNvGraphicFramePr>
              <a:graphicFrameLocks noChangeAspect="1"/>
            </p:cNvGraphicFramePr>
            <p:nvPr>
              <p:extLst>
                <p:ext uri="{D42A27DB-BD31-4B8C-83A1-F6EECF244321}">
                  <p14:modId xmlns:p14="http://schemas.microsoft.com/office/powerpoint/2010/main" val="2349728785"/>
                </p:ext>
              </p:extLst>
            </p:nvPr>
          </p:nvGraphicFramePr>
          <p:xfrm>
            <a:off x="9349264" y="1990502"/>
            <a:ext cx="1538287" cy="639763"/>
          </p:xfrm>
          <a:graphic>
            <a:graphicData uri="http://schemas.openxmlformats.org/presentationml/2006/ole">
              <mc:AlternateContent xmlns:mc="http://schemas.openxmlformats.org/markup-compatibility/2006">
                <mc:Choice xmlns:v="urn:schemas-microsoft-com:vml" Requires="v">
                  <p:oleObj spid="_x0000_s23770" name="Equation" r:id="rId9" imgW="609600" imgH="254000" progId="Equation.3">
                    <p:embed/>
                  </p:oleObj>
                </mc:Choice>
                <mc:Fallback>
                  <p:oleObj name="Equation" r:id="rId9" imgW="609600" imgH="254000" progId="Equation.3">
                    <p:embed/>
                    <p:pic>
                      <p:nvPicPr>
                        <p:cNvPr id="18" name="Object 17"/>
                        <p:cNvPicPr/>
                        <p:nvPr/>
                      </p:nvPicPr>
                      <p:blipFill>
                        <a:blip r:embed="rId10"/>
                        <a:stretch>
                          <a:fillRect/>
                        </a:stretch>
                      </p:blipFill>
                      <p:spPr>
                        <a:xfrm>
                          <a:off x="9349264" y="1990502"/>
                          <a:ext cx="1538287" cy="639763"/>
                        </a:xfrm>
                        <a:prstGeom prst="rect">
                          <a:avLst/>
                        </a:prstGeom>
                        <a:solidFill>
                          <a:schemeClr val="accent1">
                            <a:lumMod val="40000"/>
                            <a:lumOff val="60000"/>
                          </a:schemeClr>
                        </a:solidFill>
                      </p:spPr>
                    </p:pic>
                  </p:oleObj>
                </mc:Fallback>
              </mc:AlternateContent>
            </a:graphicData>
          </a:graphic>
        </p:graphicFrame>
        <p:sp>
          <p:nvSpPr>
            <p:cNvPr id="42" name="Retângulo 41">
              <a:extLst>
                <a:ext uri="{FF2B5EF4-FFF2-40B4-BE49-F238E27FC236}">
                  <a16:creationId xmlns:a16="http://schemas.microsoft.com/office/drawing/2014/main" id="{D3AF4134-3DF9-42E1-AF5F-CE8960B9E47B}"/>
                </a:ext>
              </a:extLst>
            </p:cNvPr>
            <p:cNvSpPr/>
            <p:nvPr/>
          </p:nvSpPr>
          <p:spPr>
            <a:xfrm>
              <a:off x="8982905" y="1198847"/>
              <a:ext cx="2271006" cy="369332"/>
            </a:xfrm>
            <a:prstGeom prst="rect">
              <a:avLst/>
            </a:prstGeom>
          </p:spPr>
          <p:txBody>
            <a:bodyPr wrap="none">
              <a:spAutoFit/>
            </a:bodyPr>
            <a:lstStyle/>
            <a:p>
              <a:r>
                <a:rPr lang="en-US" b="1" u="sng" dirty="0" err="1">
                  <a:solidFill>
                    <a:schemeClr val="accent1">
                      <a:lumMod val="75000"/>
                    </a:schemeClr>
                  </a:solidFill>
                </a:rPr>
                <a:t>Fugacidade</a:t>
              </a:r>
              <a:r>
                <a:rPr lang="en-US" b="1" u="sng" dirty="0">
                  <a:solidFill>
                    <a:schemeClr val="accent1">
                      <a:lumMod val="75000"/>
                    </a:schemeClr>
                  </a:solidFill>
                </a:rPr>
                <a:t> de </a:t>
              </a:r>
              <a:r>
                <a:rPr lang="en-US" b="1" u="sng" dirty="0" err="1">
                  <a:solidFill>
                    <a:schemeClr val="accent1">
                      <a:lumMod val="75000"/>
                    </a:schemeClr>
                  </a:solidFill>
                </a:rPr>
                <a:t>sólidos</a:t>
              </a:r>
              <a:endParaRPr lang="pt-BR" b="1" u="sng" dirty="0">
                <a:solidFill>
                  <a:schemeClr val="accent1">
                    <a:lumMod val="75000"/>
                  </a:schemeClr>
                </a:solidFill>
              </a:endParaRPr>
            </a:p>
          </p:txBody>
        </p:sp>
      </p:grpSp>
    </p:spTree>
    <p:extLst>
      <p:ext uri="{BB962C8B-B14F-4D97-AF65-F5344CB8AC3E}">
        <p14:creationId xmlns:p14="http://schemas.microsoft.com/office/powerpoint/2010/main" val="159363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Pedro Vidinha</a:t>
            </a:r>
          </a:p>
        </p:txBody>
      </p:sp>
      <p:sp>
        <p:nvSpPr>
          <p:cNvPr id="5" name="Slide Number Placeholder 4"/>
          <p:cNvSpPr>
            <a:spLocks noGrp="1"/>
          </p:cNvSpPr>
          <p:nvPr>
            <p:ph type="sldNum" sz="quarter" idx="12"/>
          </p:nvPr>
        </p:nvSpPr>
        <p:spPr/>
        <p:txBody>
          <a:bodyPr/>
          <a:lstStyle/>
          <a:p>
            <a:fld id="{326530D0-E989-6D43-9B52-F525A77060C2}" type="slidenum">
              <a:rPr lang="en-US" smtClean="0"/>
              <a:pPr/>
              <a:t>39</a:t>
            </a:fld>
            <a:endParaRPr lang="en-US" dirty="0"/>
          </a:p>
        </p:txBody>
      </p:sp>
      <p:sp>
        <p:nvSpPr>
          <p:cNvPr id="6" name="Text Box 3"/>
          <p:cNvSpPr txBox="1">
            <a:spLocks noChangeArrowheads="1"/>
          </p:cNvSpPr>
          <p:nvPr/>
        </p:nvSpPr>
        <p:spPr bwMode="auto">
          <a:xfrm>
            <a:off x="2135190" y="2466062"/>
            <a:ext cx="8270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Symbol" charset="0"/>
              <a:buNone/>
            </a:pPr>
            <a:r>
              <a:rPr lang="pt-BR" sz="1800" dirty="0"/>
              <a:t>Logo:</a:t>
            </a:r>
            <a:endParaRPr lang="pt-BR" sz="1800" dirty="0">
              <a:sym typeface="Symbol" charset="0"/>
            </a:endParaRPr>
          </a:p>
        </p:txBody>
      </p:sp>
      <p:sp>
        <p:nvSpPr>
          <p:cNvPr id="11" name="Text Box 9"/>
          <p:cNvSpPr txBox="1">
            <a:spLocks noChangeArrowheads="1"/>
          </p:cNvSpPr>
          <p:nvPr/>
        </p:nvSpPr>
        <p:spPr bwMode="auto">
          <a:xfrm>
            <a:off x="2100262" y="5480028"/>
            <a:ext cx="7991475"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Symbol" charset="0"/>
              <a:buNone/>
            </a:pPr>
            <a:r>
              <a:rPr lang="pt-BR" sz="2000" i="1" dirty="0">
                <a:latin typeface="+mn-lt"/>
              </a:rPr>
              <a:t>É definida como </a:t>
            </a:r>
            <a:r>
              <a:rPr lang="pt-BR" sz="3200" i="1" dirty="0">
                <a:latin typeface="+mn-lt"/>
              </a:rPr>
              <a:t>a</a:t>
            </a:r>
            <a:r>
              <a:rPr lang="pt-BR" sz="3200" i="1" baseline="-25000" dirty="0">
                <a:latin typeface="+mn-lt"/>
              </a:rPr>
              <a:t>i</a:t>
            </a:r>
            <a:r>
              <a:rPr lang="pt-BR" sz="2000" i="1" baseline="-25000" dirty="0">
                <a:latin typeface="+mn-lt"/>
              </a:rPr>
              <a:t>  </a:t>
            </a:r>
            <a:r>
              <a:rPr lang="pt-BR" sz="2000" i="1" dirty="0">
                <a:latin typeface="+mn-lt"/>
              </a:rPr>
              <a:t>atividade do composto i, ou seja, quão ativo é um composto comparado ao seu estado padrão</a:t>
            </a:r>
            <a:endParaRPr lang="pt-BR" sz="2000" i="1" dirty="0">
              <a:latin typeface="+mn-lt"/>
              <a:sym typeface="Symbol"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1371692938"/>
              </p:ext>
            </p:extLst>
          </p:nvPr>
        </p:nvGraphicFramePr>
        <p:xfrm>
          <a:off x="2426579" y="926913"/>
          <a:ext cx="2991165" cy="1092488"/>
        </p:xfrm>
        <a:graphic>
          <a:graphicData uri="http://schemas.openxmlformats.org/presentationml/2006/ole">
            <mc:AlternateContent xmlns:mc="http://schemas.openxmlformats.org/markup-compatibility/2006">
              <mc:Choice xmlns:v="urn:schemas-microsoft-com:vml" Requires="v">
                <p:oleObj spid="_x0000_s26103" name="Equation" r:id="rId3" imgW="1320800" imgH="482600" progId="Equation.3">
                  <p:embed/>
                </p:oleObj>
              </mc:Choice>
              <mc:Fallback>
                <p:oleObj name="Equation" r:id="rId3" imgW="1320800" imgH="482600" progId="Equation.3">
                  <p:embed/>
                  <p:pic>
                    <p:nvPicPr>
                      <p:cNvPr id="13" name="Object 12"/>
                      <p:cNvPicPr/>
                      <p:nvPr/>
                    </p:nvPicPr>
                    <p:blipFill>
                      <a:blip r:embed="rId4"/>
                      <a:stretch>
                        <a:fillRect/>
                      </a:stretch>
                    </p:blipFill>
                    <p:spPr>
                      <a:xfrm>
                        <a:off x="2426579" y="926913"/>
                        <a:ext cx="2991165" cy="1092488"/>
                      </a:xfrm>
                      <a:prstGeom prst="rect">
                        <a:avLst/>
                      </a:prstGeom>
                      <a:solidFill>
                        <a:schemeClr val="accent1">
                          <a:lumMod val="40000"/>
                          <a:lumOff val="60000"/>
                        </a:schemeClr>
                      </a:solidFill>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896301339"/>
              </p:ext>
            </p:extLst>
          </p:nvPr>
        </p:nvGraphicFramePr>
        <p:xfrm>
          <a:off x="7272600" y="1217080"/>
          <a:ext cx="2116138" cy="639763"/>
        </p:xfrm>
        <a:graphic>
          <a:graphicData uri="http://schemas.openxmlformats.org/presentationml/2006/ole">
            <mc:AlternateContent xmlns:mc="http://schemas.openxmlformats.org/markup-compatibility/2006">
              <mc:Choice xmlns:v="urn:schemas-microsoft-com:vml" Requires="v">
                <p:oleObj spid="_x0000_s26104" name="Equation" r:id="rId5" imgW="838200" imgH="254000" progId="Equation.3">
                  <p:embed/>
                </p:oleObj>
              </mc:Choice>
              <mc:Fallback>
                <p:oleObj name="Equation" r:id="rId5" imgW="838200" imgH="254000" progId="Equation.3">
                  <p:embed/>
                  <p:pic>
                    <p:nvPicPr>
                      <p:cNvPr id="14" name="Object 13"/>
                      <p:cNvPicPr/>
                      <p:nvPr/>
                    </p:nvPicPr>
                    <p:blipFill>
                      <a:blip r:embed="rId6"/>
                      <a:stretch>
                        <a:fillRect/>
                      </a:stretch>
                    </p:blipFill>
                    <p:spPr>
                      <a:xfrm>
                        <a:off x="7272600" y="1217080"/>
                        <a:ext cx="2116138" cy="639763"/>
                      </a:xfrm>
                      <a:prstGeom prst="rect">
                        <a:avLst/>
                      </a:prstGeom>
                      <a:solidFill>
                        <a:schemeClr val="accent6">
                          <a:lumMod val="40000"/>
                          <a:lumOff val="60000"/>
                        </a:schemeClr>
                      </a:solidFill>
                    </p:spPr>
                  </p:pic>
                </p:oleObj>
              </mc:Fallback>
            </mc:AlternateContent>
          </a:graphicData>
        </a:graphic>
      </p:graphicFrame>
      <p:sp>
        <p:nvSpPr>
          <p:cNvPr id="15" name="Text Box 3"/>
          <p:cNvSpPr txBox="1">
            <a:spLocks noChangeArrowheads="1"/>
          </p:cNvSpPr>
          <p:nvPr/>
        </p:nvSpPr>
        <p:spPr bwMode="auto">
          <a:xfrm>
            <a:off x="6172547" y="1353540"/>
            <a:ext cx="85009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Symbol" charset="0"/>
              <a:buNone/>
            </a:pPr>
            <a:r>
              <a:rPr lang="pt-BR" sz="1800" dirty="0"/>
              <a:t>Onde:</a:t>
            </a:r>
            <a:endParaRPr lang="pt-BR" sz="1800" dirty="0">
              <a:sym typeface="Symbol"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600974860"/>
              </p:ext>
            </p:extLst>
          </p:nvPr>
        </p:nvGraphicFramePr>
        <p:xfrm>
          <a:off x="3029551" y="2349500"/>
          <a:ext cx="3814763" cy="641350"/>
        </p:xfrm>
        <a:graphic>
          <a:graphicData uri="http://schemas.openxmlformats.org/presentationml/2006/ole">
            <mc:AlternateContent xmlns:mc="http://schemas.openxmlformats.org/markup-compatibility/2006">
              <mc:Choice xmlns:v="urn:schemas-microsoft-com:vml" Requires="v">
                <p:oleObj spid="_x0000_s26105" name="Equation" r:id="rId7" imgW="1511300" imgH="254000" progId="Equation.3">
                  <p:embed/>
                </p:oleObj>
              </mc:Choice>
              <mc:Fallback>
                <p:oleObj name="Equation" r:id="rId7" imgW="1511300" imgH="254000" progId="Equation.3">
                  <p:embed/>
                  <p:pic>
                    <p:nvPicPr>
                      <p:cNvPr id="16" name="Object 15"/>
                      <p:cNvPicPr/>
                      <p:nvPr/>
                    </p:nvPicPr>
                    <p:blipFill>
                      <a:blip r:embed="rId8"/>
                      <a:stretch>
                        <a:fillRect/>
                      </a:stretch>
                    </p:blipFill>
                    <p:spPr>
                      <a:xfrm>
                        <a:off x="3029551" y="2349500"/>
                        <a:ext cx="3814763" cy="641350"/>
                      </a:xfrm>
                      <a:prstGeom prst="rect">
                        <a:avLst/>
                      </a:prstGeom>
                      <a:solidFill>
                        <a:schemeClr val="accent1">
                          <a:lumMod val="40000"/>
                          <a:lumOff val="60000"/>
                        </a:schemeClr>
                      </a:solidFill>
                    </p:spPr>
                  </p:pic>
                </p:oleObj>
              </mc:Fallback>
            </mc:AlternateContent>
          </a:graphicData>
        </a:graphic>
      </p:graphicFrame>
      <p:sp>
        <p:nvSpPr>
          <p:cNvPr id="17" name="Text Box 9"/>
          <p:cNvSpPr txBox="1">
            <a:spLocks noChangeArrowheads="1"/>
          </p:cNvSpPr>
          <p:nvPr/>
        </p:nvSpPr>
        <p:spPr bwMode="auto">
          <a:xfrm>
            <a:off x="2144901" y="3351034"/>
            <a:ext cx="34274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Symbol" charset="0"/>
              <a:buNone/>
            </a:pPr>
            <a:r>
              <a:rPr lang="x-none" sz="1800" dirty="0"/>
              <a:t>μ</a:t>
            </a:r>
            <a:r>
              <a:rPr lang="x-none" sz="1800" baseline="30000" dirty="0"/>
              <a:t>*</a:t>
            </a:r>
            <a:r>
              <a:rPr lang="x-none" sz="1800" baseline="-25000" dirty="0"/>
              <a:t>iL</a:t>
            </a:r>
            <a:r>
              <a:rPr lang="x-none" sz="1800" dirty="0"/>
              <a:t> é aproximadamente igual a:</a:t>
            </a:r>
            <a:endParaRPr lang="pt-BR" sz="1800" dirty="0">
              <a:sym typeface="Symbol" charset="0"/>
            </a:endParaRPr>
          </a:p>
        </p:txBody>
      </p:sp>
      <p:graphicFrame>
        <p:nvGraphicFramePr>
          <p:cNvPr id="18" name="Object 17"/>
          <p:cNvGraphicFramePr>
            <a:graphicFrameLocks noChangeAspect="1"/>
          </p:cNvGraphicFramePr>
          <p:nvPr/>
        </p:nvGraphicFramePr>
        <p:xfrm>
          <a:off x="5669631" y="3339198"/>
          <a:ext cx="1515850" cy="541471"/>
        </p:xfrm>
        <a:graphic>
          <a:graphicData uri="http://schemas.openxmlformats.org/presentationml/2006/ole">
            <mc:AlternateContent xmlns:mc="http://schemas.openxmlformats.org/markup-compatibility/2006">
              <mc:Choice xmlns:v="urn:schemas-microsoft-com:vml" Requires="v">
                <p:oleObj spid="_x0000_s26106" name="Equation" r:id="rId9" imgW="711200" imgH="254000" progId="Equation.3">
                  <p:embed/>
                </p:oleObj>
              </mc:Choice>
              <mc:Fallback>
                <p:oleObj name="Equation" r:id="rId9" imgW="711200" imgH="254000" progId="Equation.3">
                  <p:embed/>
                  <p:pic>
                    <p:nvPicPr>
                      <p:cNvPr id="18" name="Object 17"/>
                      <p:cNvPicPr/>
                      <p:nvPr/>
                    </p:nvPicPr>
                    <p:blipFill>
                      <a:blip r:embed="rId10"/>
                      <a:stretch>
                        <a:fillRect/>
                      </a:stretch>
                    </p:blipFill>
                    <p:spPr>
                      <a:xfrm>
                        <a:off x="5669631" y="3339198"/>
                        <a:ext cx="1515850" cy="541471"/>
                      </a:xfrm>
                      <a:prstGeom prst="rect">
                        <a:avLst/>
                      </a:prstGeom>
                    </p:spPr>
                  </p:pic>
                </p:oleObj>
              </mc:Fallback>
            </mc:AlternateContent>
          </a:graphicData>
        </a:graphic>
      </p:graphicFrame>
      <p:sp>
        <p:nvSpPr>
          <p:cNvPr id="3" name="Rectangle 2"/>
          <p:cNvSpPr/>
          <p:nvPr/>
        </p:nvSpPr>
        <p:spPr>
          <a:xfrm>
            <a:off x="2141091" y="3921700"/>
            <a:ext cx="8062913" cy="369332"/>
          </a:xfrm>
          <a:prstGeom prst="rect">
            <a:avLst/>
          </a:prstGeom>
        </p:spPr>
        <p:txBody>
          <a:bodyPr wrap="square">
            <a:spAutoFit/>
          </a:bodyPr>
          <a:lstStyle/>
          <a:p>
            <a:pPr>
              <a:spcBef>
                <a:spcPct val="50000"/>
              </a:spcBef>
            </a:pPr>
            <a:r>
              <a:rPr lang="en-US" dirty="0">
                <a:highlight>
                  <a:srgbClr val="FFFF00"/>
                </a:highlight>
              </a:rPr>
              <a:t>P</a:t>
            </a:r>
            <a:r>
              <a:rPr lang="x-none" dirty="0">
                <a:highlight>
                  <a:srgbClr val="FFFF00"/>
                </a:highlight>
              </a:rPr>
              <a:t>ois a energia livre de formação padrão do líquido puro é definida a 1 bar, não p</a:t>
            </a:r>
            <a:r>
              <a:rPr lang="x-none" baseline="-25000" dirty="0">
                <a:highlight>
                  <a:srgbClr val="FFFF00"/>
                </a:highlight>
              </a:rPr>
              <a:t>i</a:t>
            </a:r>
            <a:r>
              <a:rPr lang="x-none" dirty="0">
                <a:highlight>
                  <a:srgbClr val="FFFF00"/>
                </a:highlight>
              </a:rPr>
              <a:t>*</a:t>
            </a:r>
            <a:endParaRPr lang="pt-BR" dirty="0">
              <a:highlight>
                <a:srgbClr val="FFFF00"/>
              </a:highlight>
              <a:sym typeface="Symbol" charset="0"/>
            </a:endParaRPr>
          </a:p>
        </p:txBody>
      </p:sp>
      <p:sp>
        <p:nvSpPr>
          <p:cNvPr id="19" name="Text Box 9"/>
          <p:cNvSpPr txBox="1">
            <a:spLocks noChangeArrowheads="1"/>
          </p:cNvSpPr>
          <p:nvPr/>
        </p:nvSpPr>
        <p:spPr bwMode="auto">
          <a:xfrm>
            <a:off x="2145818" y="4544238"/>
            <a:ext cx="79914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Symbol" charset="0"/>
              <a:buNone/>
            </a:pPr>
            <a:r>
              <a:rPr lang="pt-BR" sz="1800" dirty="0">
                <a:latin typeface="+mn-lt"/>
              </a:rPr>
              <a:t>A razão:</a:t>
            </a:r>
            <a:endParaRPr lang="pt-BR" sz="1800" dirty="0">
              <a:latin typeface="+mn-lt"/>
              <a:sym typeface="Symbol"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3475194663"/>
              </p:ext>
            </p:extLst>
          </p:nvPr>
        </p:nvGraphicFramePr>
        <p:xfrm>
          <a:off x="3408363" y="4495670"/>
          <a:ext cx="1848520" cy="835800"/>
        </p:xfrm>
        <a:graphic>
          <a:graphicData uri="http://schemas.openxmlformats.org/presentationml/2006/ole">
            <mc:AlternateContent xmlns:mc="http://schemas.openxmlformats.org/markup-compatibility/2006">
              <mc:Choice xmlns:v="urn:schemas-microsoft-com:vml" Requires="v">
                <p:oleObj spid="_x0000_s26107" name="Equation" r:id="rId11" imgW="952500" imgH="431800" progId="Equation.3">
                  <p:embed/>
                </p:oleObj>
              </mc:Choice>
              <mc:Fallback>
                <p:oleObj name="Equation" r:id="rId11" imgW="952500" imgH="431800" progId="Equation.3">
                  <p:embed/>
                  <p:pic>
                    <p:nvPicPr>
                      <p:cNvPr id="20" name="Object 19"/>
                      <p:cNvPicPr/>
                      <p:nvPr/>
                    </p:nvPicPr>
                    <p:blipFill>
                      <a:blip r:embed="rId12"/>
                      <a:stretch>
                        <a:fillRect/>
                      </a:stretch>
                    </p:blipFill>
                    <p:spPr>
                      <a:xfrm>
                        <a:off x="3408363" y="4495670"/>
                        <a:ext cx="1848520" cy="835800"/>
                      </a:xfrm>
                      <a:prstGeom prst="rect">
                        <a:avLst/>
                      </a:prstGeom>
                      <a:solidFill>
                        <a:schemeClr val="accent1">
                          <a:lumMod val="40000"/>
                          <a:lumOff val="60000"/>
                        </a:schemeClr>
                      </a:solidFill>
                    </p:spPr>
                  </p:pic>
                </p:oleObj>
              </mc:Fallback>
            </mc:AlternateContent>
          </a:graphicData>
        </a:graphic>
      </p:graphicFrame>
      <p:sp>
        <p:nvSpPr>
          <p:cNvPr id="9" name="Retângulo 8">
            <a:extLst>
              <a:ext uri="{FF2B5EF4-FFF2-40B4-BE49-F238E27FC236}">
                <a16:creationId xmlns:a16="http://schemas.microsoft.com/office/drawing/2014/main" id="{B5FD2220-8058-40FD-92AF-128CE46C1AF6}"/>
              </a:ext>
            </a:extLst>
          </p:cNvPr>
          <p:cNvSpPr/>
          <p:nvPr/>
        </p:nvSpPr>
        <p:spPr>
          <a:xfrm>
            <a:off x="370278" y="218919"/>
            <a:ext cx="5907643" cy="461665"/>
          </a:xfrm>
          <a:prstGeom prst="rect">
            <a:avLst/>
          </a:prstGeom>
        </p:spPr>
        <p:txBody>
          <a:bodyPr wrap="none">
            <a:spAutoFit/>
          </a:bodyPr>
          <a:lstStyle/>
          <a:p>
            <a:r>
              <a:rPr lang="en-US" sz="2400" b="1" dirty="0" err="1">
                <a:solidFill>
                  <a:schemeClr val="accent1">
                    <a:lumMod val="75000"/>
                  </a:schemeClr>
                </a:solidFill>
              </a:rPr>
              <a:t>Coeficiente</a:t>
            </a:r>
            <a:r>
              <a:rPr lang="en-US" sz="2400" b="1" dirty="0">
                <a:solidFill>
                  <a:schemeClr val="accent1">
                    <a:lumMod val="75000"/>
                  </a:schemeClr>
                </a:solidFill>
              </a:rPr>
              <a:t> de </a:t>
            </a:r>
            <a:r>
              <a:rPr lang="en-US" sz="2400" b="1" dirty="0" err="1">
                <a:solidFill>
                  <a:schemeClr val="accent1">
                    <a:lumMod val="75000"/>
                  </a:schemeClr>
                </a:solidFill>
              </a:rPr>
              <a:t>Atividade</a:t>
            </a:r>
            <a:r>
              <a:rPr lang="en-US" sz="2400" b="1" dirty="0">
                <a:solidFill>
                  <a:schemeClr val="accent1">
                    <a:lumMod val="75000"/>
                  </a:schemeClr>
                </a:solidFill>
              </a:rPr>
              <a:t> e </a:t>
            </a:r>
            <a:r>
              <a:rPr lang="en-US" sz="2400" b="1" dirty="0" err="1">
                <a:solidFill>
                  <a:schemeClr val="accent1">
                    <a:lumMod val="75000"/>
                  </a:schemeClr>
                </a:solidFill>
              </a:rPr>
              <a:t>Potencial</a:t>
            </a:r>
            <a:r>
              <a:rPr lang="en-US" sz="2400" b="1" dirty="0">
                <a:solidFill>
                  <a:schemeClr val="accent1">
                    <a:lumMod val="75000"/>
                  </a:schemeClr>
                </a:solidFill>
              </a:rPr>
              <a:t> </a:t>
            </a:r>
            <a:r>
              <a:rPr lang="en-US" sz="2400" b="1" dirty="0" err="1">
                <a:solidFill>
                  <a:schemeClr val="accent1">
                    <a:lumMod val="75000"/>
                  </a:schemeClr>
                </a:solidFill>
              </a:rPr>
              <a:t>Químico</a:t>
            </a:r>
            <a:endParaRPr lang="pt-BR" sz="2400" b="1" dirty="0">
              <a:solidFill>
                <a:schemeClr val="accent1">
                  <a:lumMod val="75000"/>
                </a:schemeClr>
              </a:solidFill>
            </a:endParaRPr>
          </a:p>
        </p:txBody>
      </p:sp>
      <p:graphicFrame>
        <p:nvGraphicFramePr>
          <p:cNvPr id="21" name="Object 11">
            <a:extLst>
              <a:ext uri="{FF2B5EF4-FFF2-40B4-BE49-F238E27FC236}">
                <a16:creationId xmlns:a16="http://schemas.microsoft.com/office/drawing/2014/main" id="{DAE7ADAB-4E22-4684-AA99-E29C1D4B7A79}"/>
              </a:ext>
            </a:extLst>
          </p:cNvPr>
          <p:cNvGraphicFramePr>
            <a:graphicFrameLocks noChangeAspect="1"/>
          </p:cNvGraphicFramePr>
          <p:nvPr>
            <p:extLst>
              <p:ext uri="{D42A27DB-BD31-4B8C-83A1-F6EECF244321}">
                <p14:modId xmlns:p14="http://schemas.microsoft.com/office/powerpoint/2010/main" val="1627772050"/>
              </p:ext>
            </p:extLst>
          </p:nvPr>
        </p:nvGraphicFramePr>
        <p:xfrm>
          <a:off x="5976573" y="4644433"/>
          <a:ext cx="867742" cy="432797"/>
        </p:xfrm>
        <a:graphic>
          <a:graphicData uri="http://schemas.openxmlformats.org/presentationml/2006/ole">
            <mc:AlternateContent xmlns:mc="http://schemas.openxmlformats.org/markup-compatibility/2006">
              <mc:Choice xmlns:v="urn:schemas-microsoft-com:vml" Requires="v">
                <p:oleObj spid="_x0000_s26108" name="Equation" r:id="rId13" imgW="508000" imgH="254000" progId="Equation.3">
                  <p:embed/>
                </p:oleObj>
              </mc:Choice>
              <mc:Fallback>
                <p:oleObj name="Equation" r:id="rId13" imgW="508000" imgH="254000" progId="Equation.3">
                  <p:embed/>
                  <p:pic>
                    <p:nvPicPr>
                      <p:cNvPr id="29" name="Object 11">
                        <a:extLst>
                          <a:ext uri="{FF2B5EF4-FFF2-40B4-BE49-F238E27FC236}">
                            <a16:creationId xmlns:a16="http://schemas.microsoft.com/office/drawing/2014/main" id="{446B16DF-12B3-4F62-8EFC-0D3A11E2ACE5}"/>
                          </a:ext>
                        </a:extLst>
                      </p:cNvPr>
                      <p:cNvPicPr/>
                      <p:nvPr/>
                    </p:nvPicPr>
                    <p:blipFill>
                      <a:blip r:embed="rId14"/>
                      <a:stretch>
                        <a:fillRect/>
                      </a:stretch>
                    </p:blipFill>
                    <p:spPr>
                      <a:xfrm>
                        <a:off x="5976573" y="4644433"/>
                        <a:ext cx="867742" cy="432797"/>
                      </a:xfrm>
                      <a:prstGeom prst="rect">
                        <a:avLst/>
                      </a:prstGeom>
                      <a:solidFill>
                        <a:srgbClr val="FFC000"/>
                      </a:solidFill>
                    </p:spPr>
                  </p:pic>
                </p:oleObj>
              </mc:Fallback>
            </mc:AlternateContent>
          </a:graphicData>
        </a:graphic>
      </p:graphicFrame>
      <p:graphicFrame>
        <p:nvGraphicFramePr>
          <p:cNvPr id="22" name="Object 13">
            <a:extLst>
              <a:ext uri="{FF2B5EF4-FFF2-40B4-BE49-F238E27FC236}">
                <a16:creationId xmlns:a16="http://schemas.microsoft.com/office/drawing/2014/main" id="{19BE3C6D-0B5D-4F2C-B8BB-6CA545817B4B}"/>
              </a:ext>
            </a:extLst>
          </p:cNvPr>
          <p:cNvGraphicFramePr>
            <a:graphicFrameLocks noChangeAspect="1"/>
          </p:cNvGraphicFramePr>
          <p:nvPr>
            <p:extLst>
              <p:ext uri="{D42A27DB-BD31-4B8C-83A1-F6EECF244321}">
                <p14:modId xmlns:p14="http://schemas.microsoft.com/office/powerpoint/2010/main" val="3552397801"/>
              </p:ext>
            </p:extLst>
          </p:nvPr>
        </p:nvGraphicFramePr>
        <p:xfrm>
          <a:off x="7022641" y="4619125"/>
          <a:ext cx="1515269" cy="458105"/>
        </p:xfrm>
        <a:graphic>
          <a:graphicData uri="http://schemas.openxmlformats.org/presentationml/2006/ole">
            <mc:AlternateContent xmlns:mc="http://schemas.openxmlformats.org/markup-compatibility/2006">
              <mc:Choice xmlns:v="urn:schemas-microsoft-com:vml" Requires="v">
                <p:oleObj spid="_x0000_s26109" name="Equation" r:id="rId5" imgW="838200" imgH="254000" progId="Equation.3">
                  <p:embed/>
                </p:oleObj>
              </mc:Choice>
              <mc:Fallback>
                <p:oleObj name="Equation" r:id="rId5" imgW="838200" imgH="254000" progId="Equation.3">
                  <p:embed/>
                  <p:pic>
                    <p:nvPicPr>
                      <p:cNvPr id="14" name="Object 13"/>
                      <p:cNvPicPr/>
                      <p:nvPr/>
                    </p:nvPicPr>
                    <p:blipFill>
                      <a:blip r:embed="rId6"/>
                      <a:stretch>
                        <a:fillRect/>
                      </a:stretch>
                    </p:blipFill>
                    <p:spPr>
                      <a:xfrm>
                        <a:off x="7022641" y="4619125"/>
                        <a:ext cx="1515269" cy="458105"/>
                      </a:xfrm>
                      <a:prstGeom prst="rect">
                        <a:avLst/>
                      </a:prstGeom>
                      <a:solidFill>
                        <a:schemeClr val="accent6">
                          <a:lumMod val="40000"/>
                          <a:lumOff val="60000"/>
                        </a:schemeClr>
                      </a:solidFill>
                    </p:spPr>
                  </p:pic>
                </p:oleObj>
              </mc:Fallback>
            </mc:AlternateContent>
          </a:graphicData>
        </a:graphic>
      </p:graphicFrame>
    </p:spTree>
    <p:extLst>
      <p:ext uri="{BB962C8B-B14F-4D97-AF65-F5344CB8AC3E}">
        <p14:creationId xmlns:p14="http://schemas.microsoft.com/office/powerpoint/2010/main" val="135316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7" grpId="0"/>
      <p:bldP spid="3"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01BDBBA7-053A-48D5-8664-49594D222449}"/>
              </a:ext>
            </a:extLst>
          </p:cNvPr>
          <p:cNvSpPr>
            <a:spLocks noGrp="1"/>
          </p:cNvSpPr>
          <p:nvPr>
            <p:ph type="ftr" sz="quarter" idx="11"/>
          </p:nvPr>
        </p:nvSpPr>
        <p:spPr/>
        <p:txBody>
          <a:bodyPr/>
          <a:lstStyle/>
          <a:p>
            <a:r>
              <a:rPr lang="en-US"/>
              <a:t> Pedro Vidinha</a:t>
            </a:r>
            <a:endParaRPr lang="en-US" dirty="0"/>
          </a:p>
        </p:txBody>
      </p:sp>
      <p:sp>
        <p:nvSpPr>
          <p:cNvPr id="3" name="Espaço Reservado para Número de Slide 2">
            <a:extLst>
              <a:ext uri="{FF2B5EF4-FFF2-40B4-BE49-F238E27FC236}">
                <a16:creationId xmlns:a16="http://schemas.microsoft.com/office/drawing/2014/main" id="{C11F84C2-EA0B-4B09-813A-A2400FF926A9}"/>
              </a:ext>
            </a:extLst>
          </p:cNvPr>
          <p:cNvSpPr>
            <a:spLocks noGrp="1"/>
          </p:cNvSpPr>
          <p:nvPr>
            <p:ph type="sldNum" sz="quarter" idx="12"/>
          </p:nvPr>
        </p:nvSpPr>
        <p:spPr/>
        <p:txBody>
          <a:bodyPr/>
          <a:lstStyle/>
          <a:p>
            <a:fld id="{6834AF15-0ADC-9043-BED0-60F450528572}" type="slidenum">
              <a:rPr lang="en-US" smtClean="0"/>
              <a:t>4</a:t>
            </a:fld>
            <a:endParaRPr lang="en-US"/>
          </a:p>
        </p:txBody>
      </p:sp>
      <p:graphicFrame>
        <p:nvGraphicFramePr>
          <p:cNvPr id="8" name="Tabela 7">
            <a:extLst>
              <a:ext uri="{FF2B5EF4-FFF2-40B4-BE49-F238E27FC236}">
                <a16:creationId xmlns:a16="http://schemas.microsoft.com/office/drawing/2014/main" id="{880AA87D-653A-452C-AD82-415A7B6315E0}"/>
              </a:ext>
            </a:extLst>
          </p:cNvPr>
          <p:cNvGraphicFramePr>
            <a:graphicFrameLocks noGrp="1"/>
          </p:cNvGraphicFramePr>
          <p:nvPr/>
        </p:nvGraphicFramePr>
        <p:xfrm>
          <a:off x="1930400" y="476407"/>
          <a:ext cx="3223260" cy="1200150"/>
        </p:xfrm>
        <a:graphic>
          <a:graphicData uri="http://schemas.openxmlformats.org/drawingml/2006/table">
            <a:tbl>
              <a:tblPr firstRow="1" firstCol="1" bandRow="1">
                <a:tableStyleId>{5C22544A-7EE6-4342-B048-85BDC9FD1C3A}</a:tableStyleId>
              </a:tblPr>
              <a:tblGrid>
                <a:gridCol w="1601462">
                  <a:extLst>
                    <a:ext uri="{9D8B030D-6E8A-4147-A177-3AD203B41FA5}">
                      <a16:colId xmlns:a16="http://schemas.microsoft.com/office/drawing/2014/main" val="2674415985"/>
                    </a:ext>
                  </a:extLst>
                </a:gridCol>
                <a:gridCol w="1621798">
                  <a:extLst>
                    <a:ext uri="{9D8B030D-6E8A-4147-A177-3AD203B41FA5}">
                      <a16:colId xmlns:a16="http://schemas.microsoft.com/office/drawing/2014/main" val="474291045"/>
                    </a:ext>
                  </a:extLst>
                </a:gridCol>
              </a:tblGrid>
              <a:tr h="0">
                <a:tc>
                  <a:txBody>
                    <a:bodyPr/>
                    <a:lstStyle/>
                    <a:p>
                      <a:pPr marL="457200" algn="ctr">
                        <a:lnSpc>
                          <a:spcPct val="107000"/>
                        </a:lnSpc>
                        <a:spcAft>
                          <a:spcPts val="0"/>
                        </a:spcAft>
                      </a:pPr>
                      <a:r>
                        <a:rPr lang="pt-BR" sz="1100">
                          <a:effectLst/>
                        </a:rPr>
                        <a:t>T °C</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a:effectLst/>
                        </a:rPr>
                        <a:t>P* (mmHg)</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5227689"/>
                  </a:ext>
                </a:extLst>
              </a:tr>
              <a:tr h="0">
                <a:tc>
                  <a:txBody>
                    <a:bodyPr/>
                    <a:lstStyle/>
                    <a:p>
                      <a:pPr marL="457200" algn="ctr">
                        <a:lnSpc>
                          <a:spcPct val="107000"/>
                        </a:lnSpc>
                        <a:spcAft>
                          <a:spcPts val="0"/>
                        </a:spcAft>
                      </a:pPr>
                      <a:r>
                        <a:rPr lang="pt-BR" sz="1100">
                          <a:effectLst/>
                        </a:rPr>
                        <a:t>-20,6 s</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a:effectLst/>
                        </a:rPr>
                        <a:t>1</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84333043"/>
                  </a:ext>
                </a:extLst>
              </a:tr>
              <a:tr h="0">
                <a:tc>
                  <a:txBody>
                    <a:bodyPr/>
                    <a:lstStyle/>
                    <a:p>
                      <a:pPr marL="457200" algn="ctr">
                        <a:lnSpc>
                          <a:spcPct val="107000"/>
                        </a:lnSpc>
                        <a:spcAft>
                          <a:spcPts val="0"/>
                        </a:spcAft>
                      </a:pPr>
                      <a:r>
                        <a:rPr lang="pt-BR" sz="1100">
                          <a:effectLst/>
                        </a:rPr>
                        <a:t>13,8</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a:effectLst/>
                        </a:rPr>
                        <a:t>10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0847847"/>
                  </a:ext>
                </a:extLst>
              </a:tr>
              <a:tr h="0">
                <a:tc>
                  <a:txBody>
                    <a:bodyPr/>
                    <a:lstStyle/>
                    <a:p>
                      <a:pPr marL="457200" algn="ctr">
                        <a:lnSpc>
                          <a:spcPct val="107000"/>
                        </a:lnSpc>
                        <a:spcAft>
                          <a:spcPts val="0"/>
                        </a:spcAft>
                      </a:pPr>
                      <a:r>
                        <a:rPr lang="pt-BR" sz="1100">
                          <a:effectLst/>
                        </a:rPr>
                        <a:t>40,1</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a:effectLst/>
                        </a:rPr>
                        <a:t>40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4436956"/>
                  </a:ext>
                </a:extLst>
              </a:tr>
              <a:tr h="0">
                <a:tc>
                  <a:txBody>
                    <a:bodyPr/>
                    <a:lstStyle/>
                    <a:p>
                      <a:pPr marL="457200" algn="ctr">
                        <a:lnSpc>
                          <a:spcPct val="107000"/>
                        </a:lnSpc>
                        <a:spcAft>
                          <a:spcPts val="0"/>
                        </a:spcAft>
                      </a:pPr>
                      <a:r>
                        <a:rPr lang="pt-BR" sz="1100">
                          <a:effectLst/>
                        </a:rPr>
                        <a:t>61,3</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a:effectLst/>
                        </a:rPr>
                        <a:t>100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7150844"/>
                  </a:ext>
                </a:extLst>
              </a:tr>
              <a:tr h="0">
                <a:tc>
                  <a:txBody>
                    <a:bodyPr/>
                    <a:lstStyle/>
                    <a:p>
                      <a:pPr marL="457200" algn="ctr">
                        <a:lnSpc>
                          <a:spcPct val="107000"/>
                        </a:lnSpc>
                        <a:spcAft>
                          <a:spcPts val="0"/>
                        </a:spcAft>
                      </a:pPr>
                      <a:r>
                        <a:rPr lang="pt-BR" sz="1100">
                          <a:effectLst/>
                        </a:rPr>
                        <a:t>100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dirty="0">
                          <a:effectLst/>
                        </a:rPr>
                        <a:t>400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3269184"/>
                  </a:ext>
                </a:extLst>
              </a:tr>
              <a:tr h="0">
                <a:tc>
                  <a:txBody>
                    <a:bodyPr/>
                    <a:lstStyle/>
                    <a:p>
                      <a:pPr marL="457200" algn="ctr">
                        <a:lnSpc>
                          <a:spcPct val="107000"/>
                        </a:lnSpc>
                        <a:spcAft>
                          <a:spcPts val="0"/>
                        </a:spcAft>
                      </a:pPr>
                      <a:r>
                        <a:rPr lang="pt-BR" sz="1100">
                          <a:effectLst/>
                        </a:rPr>
                        <a:t>120,8</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dirty="0">
                          <a:effectLst/>
                        </a:rPr>
                        <a:t>760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6910160"/>
                  </a:ext>
                </a:extLst>
              </a:tr>
            </a:tbl>
          </a:graphicData>
        </a:graphic>
      </p:graphicFrame>
      <p:pic>
        <p:nvPicPr>
          <p:cNvPr id="46083" name="Picture 3" descr="Resultado de imagem para tetracloroetileno">
            <a:extLst>
              <a:ext uri="{FF2B5EF4-FFF2-40B4-BE49-F238E27FC236}">
                <a16:creationId xmlns:a16="http://schemas.microsoft.com/office/drawing/2014/main" id="{D4F1791D-5FAC-4293-A59A-D48A3EFE0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863" y="476408"/>
            <a:ext cx="1222058" cy="122205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ela 8">
            <a:extLst>
              <a:ext uri="{FF2B5EF4-FFF2-40B4-BE49-F238E27FC236}">
                <a16:creationId xmlns:a16="http://schemas.microsoft.com/office/drawing/2014/main" id="{A037D56F-F191-4E02-B082-230BBA65859D}"/>
              </a:ext>
            </a:extLst>
          </p:cNvPr>
          <p:cNvGraphicFramePr>
            <a:graphicFrameLocks noGrp="1"/>
          </p:cNvGraphicFramePr>
          <p:nvPr/>
        </p:nvGraphicFramePr>
        <p:xfrm>
          <a:off x="6705600" y="476408"/>
          <a:ext cx="1645920" cy="1222060"/>
        </p:xfrm>
        <a:graphic>
          <a:graphicData uri="http://schemas.openxmlformats.org/drawingml/2006/table">
            <a:tbl>
              <a:tblPr firstRow="1" firstCol="1" bandRow="1">
                <a:tableStyleId>{5C22544A-7EE6-4342-B048-85BDC9FD1C3A}</a:tableStyleId>
              </a:tblPr>
              <a:tblGrid>
                <a:gridCol w="822960">
                  <a:extLst>
                    <a:ext uri="{9D8B030D-6E8A-4147-A177-3AD203B41FA5}">
                      <a16:colId xmlns:a16="http://schemas.microsoft.com/office/drawing/2014/main" val="3347298196"/>
                    </a:ext>
                  </a:extLst>
                </a:gridCol>
                <a:gridCol w="822960">
                  <a:extLst>
                    <a:ext uri="{9D8B030D-6E8A-4147-A177-3AD203B41FA5}">
                      <a16:colId xmlns:a16="http://schemas.microsoft.com/office/drawing/2014/main" val="1459215235"/>
                    </a:ext>
                  </a:extLst>
                </a:gridCol>
              </a:tblGrid>
              <a:tr h="305515">
                <a:tc>
                  <a:txBody>
                    <a:bodyPr/>
                    <a:lstStyle/>
                    <a:p>
                      <a:pPr algn="ctr">
                        <a:lnSpc>
                          <a:spcPct val="107000"/>
                        </a:lnSpc>
                        <a:spcAft>
                          <a:spcPts val="0"/>
                        </a:spcAft>
                      </a:pPr>
                      <a:r>
                        <a:rPr lang="pt-BR" sz="1100">
                          <a:effectLst/>
                        </a:rPr>
                        <a:t>T °C</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100">
                          <a:effectLst/>
                        </a:rPr>
                        <a:t>C</a:t>
                      </a:r>
                      <a:r>
                        <a:rPr lang="pt-BR" sz="1100" baseline="-25000">
                          <a:effectLst/>
                        </a:rPr>
                        <a:t>w</a:t>
                      </a:r>
                      <a:r>
                        <a:rPr lang="pt-BR" sz="1100">
                          <a:effectLst/>
                        </a:rPr>
                        <a:t>(sat)</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7661706"/>
                  </a:ext>
                </a:extLst>
              </a:tr>
              <a:tr h="305515">
                <a:tc>
                  <a:txBody>
                    <a:bodyPr/>
                    <a:lstStyle/>
                    <a:p>
                      <a:pPr algn="ctr">
                        <a:lnSpc>
                          <a:spcPct val="107000"/>
                        </a:lnSpc>
                        <a:spcAft>
                          <a:spcPts val="0"/>
                        </a:spcAft>
                      </a:pPr>
                      <a:r>
                        <a:rPr lang="pt-BR" sz="1100">
                          <a:effectLst/>
                        </a:rPr>
                        <a:t>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100">
                          <a:effectLst/>
                        </a:rPr>
                        <a:t>0,24</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4964954"/>
                  </a:ext>
                </a:extLst>
              </a:tr>
              <a:tr h="305515">
                <a:tc>
                  <a:txBody>
                    <a:bodyPr/>
                    <a:lstStyle/>
                    <a:p>
                      <a:pPr algn="ctr">
                        <a:lnSpc>
                          <a:spcPct val="107000"/>
                        </a:lnSpc>
                        <a:spcAft>
                          <a:spcPts val="0"/>
                        </a:spcAft>
                      </a:pPr>
                      <a:r>
                        <a:rPr lang="pt-BR" sz="1100">
                          <a:effectLst/>
                        </a:rPr>
                        <a:t>20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100">
                          <a:effectLst/>
                        </a:rPr>
                        <a:t>0,225</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2977229"/>
                  </a:ext>
                </a:extLst>
              </a:tr>
              <a:tr h="305515">
                <a:tc>
                  <a:txBody>
                    <a:bodyPr/>
                    <a:lstStyle/>
                    <a:p>
                      <a:pPr algn="ctr">
                        <a:lnSpc>
                          <a:spcPct val="107000"/>
                        </a:lnSpc>
                        <a:spcAft>
                          <a:spcPts val="0"/>
                        </a:spcAft>
                      </a:pPr>
                      <a:r>
                        <a:rPr lang="pt-BR" sz="1100">
                          <a:effectLst/>
                        </a:rPr>
                        <a:t>80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100" dirty="0">
                          <a:effectLst/>
                        </a:rPr>
                        <a:t>0,2</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9206318"/>
                  </a:ext>
                </a:extLst>
              </a:tr>
            </a:tbl>
          </a:graphicData>
        </a:graphic>
      </p:graphicFrame>
      <p:graphicFrame>
        <p:nvGraphicFramePr>
          <p:cNvPr id="10" name="Tabela 9">
            <a:extLst>
              <a:ext uri="{FF2B5EF4-FFF2-40B4-BE49-F238E27FC236}">
                <a16:creationId xmlns:a16="http://schemas.microsoft.com/office/drawing/2014/main" id="{E9D9EAC3-CF1F-4C03-B2F0-750EFBE4EF3E}"/>
              </a:ext>
            </a:extLst>
          </p:cNvPr>
          <p:cNvGraphicFramePr>
            <a:graphicFrameLocks noGrp="1"/>
          </p:cNvGraphicFramePr>
          <p:nvPr/>
        </p:nvGraphicFramePr>
        <p:xfrm>
          <a:off x="1930400" y="1874360"/>
          <a:ext cx="1981200" cy="1031400"/>
        </p:xfrm>
        <a:graphic>
          <a:graphicData uri="http://schemas.openxmlformats.org/drawingml/2006/table">
            <a:tbl>
              <a:tblPr firstRow="1" firstCol="1" bandRow="1">
                <a:tableStyleId>{5C22544A-7EE6-4342-B048-85BDC9FD1C3A}</a:tableStyleId>
              </a:tblPr>
              <a:tblGrid>
                <a:gridCol w="937999">
                  <a:extLst>
                    <a:ext uri="{9D8B030D-6E8A-4147-A177-3AD203B41FA5}">
                      <a16:colId xmlns:a16="http://schemas.microsoft.com/office/drawing/2014/main" val="290133531"/>
                    </a:ext>
                  </a:extLst>
                </a:gridCol>
                <a:gridCol w="1043201">
                  <a:extLst>
                    <a:ext uri="{9D8B030D-6E8A-4147-A177-3AD203B41FA5}">
                      <a16:colId xmlns:a16="http://schemas.microsoft.com/office/drawing/2014/main" val="633930676"/>
                    </a:ext>
                  </a:extLst>
                </a:gridCol>
              </a:tblGrid>
              <a:tr h="257850">
                <a:tc>
                  <a:txBody>
                    <a:bodyPr/>
                    <a:lstStyle/>
                    <a:p>
                      <a:pPr algn="l">
                        <a:lnSpc>
                          <a:spcPct val="107000"/>
                        </a:lnSpc>
                        <a:spcAft>
                          <a:spcPts val="0"/>
                        </a:spcAft>
                      </a:pPr>
                      <a:r>
                        <a:rPr lang="pt-BR" sz="1100">
                          <a:effectLst/>
                        </a:rPr>
                        <a:t>MW</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pt-BR" sz="1100">
                          <a:effectLst/>
                        </a:rPr>
                        <a:t>165,8 gmol</a:t>
                      </a:r>
                      <a:r>
                        <a:rPr lang="pt-BR" sz="1100" baseline="30000">
                          <a:effectLst/>
                        </a:rPr>
                        <a:t>-1</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8695683"/>
                  </a:ext>
                </a:extLst>
              </a:tr>
              <a:tr h="257850">
                <a:tc>
                  <a:txBody>
                    <a:bodyPr/>
                    <a:lstStyle/>
                    <a:p>
                      <a:pPr algn="l">
                        <a:lnSpc>
                          <a:spcPct val="107000"/>
                        </a:lnSpc>
                        <a:spcAft>
                          <a:spcPts val="0"/>
                        </a:spcAft>
                      </a:pPr>
                      <a:r>
                        <a:rPr lang="pt-BR" sz="1100" dirty="0">
                          <a:effectLst/>
                        </a:rPr>
                        <a:t>Densidade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pt-BR" sz="1100">
                          <a:effectLst/>
                        </a:rPr>
                        <a:t>1,62 gcm</a:t>
                      </a:r>
                      <a:r>
                        <a:rPr lang="pt-BR" sz="1100" baseline="30000">
                          <a:effectLst/>
                        </a:rPr>
                        <a:t>-3</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8069938"/>
                  </a:ext>
                </a:extLst>
              </a:tr>
              <a:tr h="257850">
                <a:tc>
                  <a:txBody>
                    <a:bodyPr/>
                    <a:lstStyle/>
                    <a:p>
                      <a:pPr algn="l">
                        <a:lnSpc>
                          <a:spcPct val="107000"/>
                        </a:lnSpc>
                        <a:spcAft>
                          <a:spcPts val="0"/>
                        </a:spcAft>
                      </a:pPr>
                      <a:r>
                        <a:rPr lang="pt-BR" sz="1100">
                          <a:effectLst/>
                        </a:rPr>
                        <a:t>Tfusão </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pt-BR" sz="1100">
                          <a:effectLst/>
                        </a:rPr>
                        <a:t>-19°C</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4145053"/>
                  </a:ext>
                </a:extLst>
              </a:tr>
              <a:tr h="257850">
                <a:tc>
                  <a:txBody>
                    <a:bodyPr/>
                    <a:lstStyle/>
                    <a:p>
                      <a:pPr algn="l">
                        <a:lnSpc>
                          <a:spcPct val="107000"/>
                        </a:lnSpc>
                        <a:spcAft>
                          <a:spcPts val="0"/>
                        </a:spcAft>
                      </a:pPr>
                      <a:r>
                        <a:rPr lang="pt-BR" sz="1100">
                          <a:effectLst/>
                        </a:rPr>
                        <a:t>Tebulição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pt-BR" sz="1100" dirty="0">
                          <a:effectLst/>
                        </a:rPr>
                        <a:t>120,8 °C</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1289124"/>
                  </a:ext>
                </a:extLst>
              </a:tr>
            </a:tbl>
          </a:graphicData>
        </a:graphic>
      </p:graphicFrame>
    </p:spTree>
    <p:extLst>
      <p:ext uri="{BB962C8B-B14F-4D97-AF65-F5344CB8AC3E}">
        <p14:creationId xmlns:p14="http://schemas.microsoft.com/office/powerpoint/2010/main" val="46111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Pedro Vidinha</a:t>
            </a:r>
          </a:p>
        </p:txBody>
      </p:sp>
      <p:sp>
        <p:nvSpPr>
          <p:cNvPr id="5" name="Slide Number Placeholder 4"/>
          <p:cNvSpPr>
            <a:spLocks noGrp="1"/>
          </p:cNvSpPr>
          <p:nvPr>
            <p:ph type="sldNum" sz="quarter" idx="12"/>
          </p:nvPr>
        </p:nvSpPr>
        <p:spPr/>
        <p:txBody>
          <a:bodyPr/>
          <a:lstStyle/>
          <a:p>
            <a:fld id="{326530D0-E989-6D43-9B52-F525A77060C2}" type="slidenum">
              <a:rPr lang="en-US" smtClean="0"/>
              <a:pPr/>
              <a:t>40</a:t>
            </a:fld>
            <a:endParaRPr lang="en-US" dirty="0"/>
          </a:p>
        </p:txBody>
      </p:sp>
      <p:pic>
        <p:nvPicPr>
          <p:cNvPr id="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4711" y="950868"/>
            <a:ext cx="7756990" cy="541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p:sp>
        <p:nvSpPr>
          <p:cNvPr id="10" name="Retângulo 9">
            <a:extLst>
              <a:ext uri="{FF2B5EF4-FFF2-40B4-BE49-F238E27FC236}">
                <a16:creationId xmlns:a16="http://schemas.microsoft.com/office/drawing/2014/main" id="{74D506F2-E9D8-4B8D-A46C-D5E89B55B3DA}"/>
              </a:ext>
            </a:extLst>
          </p:cNvPr>
          <p:cNvSpPr/>
          <p:nvPr/>
        </p:nvSpPr>
        <p:spPr>
          <a:xfrm>
            <a:off x="975167" y="356574"/>
            <a:ext cx="3296928" cy="461665"/>
          </a:xfrm>
          <a:prstGeom prst="rect">
            <a:avLst/>
          </a:prstGeom>
        </p:spPr>
        <p:txBody>
          <a:bodyPr wrap="none">
            <a:spAutoFit/>
          </a:bodyPr>
          <a:lstStyle/>
          <a:p>
            <a:r>
              <a:rPr lang="en-US" sz="2400" b="1" dirty="0" err="1">
                <a:solidFill>
                  <a:schemeClr val="accent1">
                    <a:lumMod val="75000"/>
                  </a:schemeClr>
                </a:solidFill>
                <a:effectLst>
                  <a:outerShdw blurRad="38100" dist="38100" dir="2700000" algn="tl">
                    <a:srgbClr val="000000">
                      <a:alpha val="43137"/>
                    </a:srgbClr>
                  </a:outerShdw>
                </a:effectLst>
              </a:rPr>
              <a:t>Coeficiente</a:t>
            </a:r>
            <a:r>
              <a:rPr lang="en-US" sz="2400" b="1" dirty="0">
                <a:solidFill>
                  <a:schemeClr val="accent1">
                    <a:lumMod val="75000"/>
                  </a:schemeClr>
                </a:solidFill>
                <a:effectLst>
                  <a:outerShdw blurRad="38100" dist="38100" dir="2700000" algn="tl">
                    <a:srgbClr val="000000">
                      <a:alpha val="43137"/>
                    </a:srgbClr>
                  </a:outerShdw>
                </a:effectLst>
              </a:rPr>
              <a:t> de </a:t>
            </a:r>
            <a:r>
              <a:rPr lang="en-US" sz="2400" b="1" dirty="0" err="1">
                <a:solidFill>
                  <a:schemeClr val="accent1">
                    <a:lumMod val="75000"/>
                  </a:schemeClr>
                </a:solidFill>
                <a:effectLst>
                  <a:outerShdw blurRad="38100" dist="38100" dir="2700000" algn="tl">
                    <a:srgbClr val="000000">
                      <a:alpha val="43137"/>
                    </a:srgbClr>
                  </a:outerShdw>
                </a:effectLst>
              </a:rPr>
              <a:t>Atividade</a:t>
            </a:r>
            <a:endParaRPr lang="pt-BR" sz="2400" b="1" dirty="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59678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a:extLst>
              <a:ext uri="{FF2B5EF4-FFF2-40B4-BE49-F238E27FC236}">
                <a16:creationId xmlns:a16="http://schemas.microsoft.com/office/drawing/2014/main" id="{09298325-B318-4D48-9C59-BA9509270986}"/>
              </a:ext>
            </a:extLst>
          </p:cNvPr>
          <p:cNvSpPr>
            <a:spLocks noGrp="1"/>
          </p:cNvSpPr>
          <p:nvPr>
            <p:ph type="ftr" sz="quarter" idx="11"/>
          </p:nvPr>
        </p:nvSpPr>
        <p:spPr/>
        <p:txBody>
          <a:bodyPr/>
          <a:lstStyle/>
          <a:p>
            <a:r>
              <a:rPr lang="en-US"/>
              <a:t> Pedro Vidinha</a:t>
            </a:r>
            <a:endParaRPr lang="en-US" dirty="0"/>
          </a:p>
        </p:txBody>
      </p:sp>
      <p:sp>
        <p:nvSpPr>
          <p:cNvPr id="5" name="Espaço Reservado para Número de Slide 4">
            <a:extLst>
              <a:ext uri="{FF2B5EF4-FFF2-40B4-BE49-F238E27FC236}">
                <a16:creationId xmlns:a16="http://schemas.microsoft.com/office/drawing/2014/main" id="{2D0296BD-F18E-4E95-8C55-6BB15815E950}"/>
              </a:ext>
            </a:extLst>
          </p:cNvPr>
          <p:cNvSpPr>
            <a:spLocks noGrp="1"/>
          </p:cNvSpPr>
          <p:nvPr>
            <p:ph type="sldNum" sz="quarter" idx="12"/>
          </p:nvPr>
        </p:nvSpPr>
        <p:spPr/>
        <p:txBody>
          <a:bodyPr/>
          <a:lstStyle/>
          <a:p>
            <a:fld id="{326530D0-E989-6D43-9B52-F525A77060C2}" type="slidenum">
              <a:rPr lang="en-US" smtClean="0"/>
              <a:pPr/>
              <a:t>41</a:t>
            </a:fld>
            <a:endParaRPr lang="en-US" dirty="0"/>
          </a:p>
        </p:txBody>
      </p:sp>
      <mc:AlternateContent xmlns:mc="http://schemas.openxmlformats.org/markup-compatibility/2006" xmlns:a14="http://schemas.microsoft.com/office/drawing/2010/main">
        <mc:Choice Requires="a14">
          <p:sp>
            <p:nvSpPr>
              <p:cNvPr id="9" name="Retângulo 8">
                <a:extLst>
                  <a:ext uri="{FF2B5EF4-FFF2-40B4-BE49-F238E27FC236}">
                    <a16:creationId xmlns:a16="http://schemas.microsoft.com/office/drawing/2014/main" id="{87CD9347-4714-4F11-864D-0A945E3CB600}"/>
                  </a:ext>
                </a:extLst>
              </p:cNvPr>
              <p:cNvSpPr/>
              <p:nvPr/>
            </p:nvSpPr>
            <p:spPr>
              <a:xfrm>
                <a:off x="1857376" y="992565"/>
                <a:ext cx="4238625" cy="470000"/>
              </a:xfrm>
              <a:prstGeom prst="rect">
                <a:avLst/>
              </a:prstGeom>
              <a:solidFill>
                <a:schemeClr val="accent5">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r>
                        <a:rPr lang="pt-BR" sz="2400" i="1">
                          <a:solidFill>
                            <a:schemeClr val="bg1"/>
                          </a:solidFill>
                          <a:latin typeface="Cambria Math" panose="02040503050406030204" pitchFamily="18" charset="0"/>
                        </a:rPr>
                        <m:t>=</m:t>
                      </m:r>
                      <m:sSup>
                        <m:sSupPr>
                          <m:ctrlPr>
                            <a:rPr lang="pt-BR" sz="2400" i="1">
                              <a:solidFill>
                                <a:schemeClr val="bg1"/>
                              </a:solidFill>
                              <a:latin typeface="Cambria Math" panose="02040503050406030204" pitchFamily="18" charset="0"/>
                            </a:rPr>
                          </m:ctrlPr>
                        </m:sSupPr>
                        <m:e>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e>
                        <m:sup>
                          <m:r>
                            <a:rPr lang="pt-BR" sz="2400" i="1">
                              <a:solidFill>
                                <a:schemeClr val="bg1"/>
                              </a:solidFill>
                              <a:latin typeface="Cambria Math" panose="02040503050406030204" pitchFamily="18" charset="0"/>
                              <a:ea typeface="Cambria Math" panose="02040503050406030204" pitchFamily="18" charset="0"/>
                            </a:rPr>
                            <m:t>°</m:t>
                          </m:r>
                        </m:sup>
                      </m:sSup>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rPr>
                        <m:t>𝑅𝑇𝑙𝑛</m:t>
                      </m:r>
                      <m:d>
                        <m:dPr>
                          <m:ctrlPr>
                            <a:rPr lang="pt-BR" sz="2400" i="1">
                              <a:solidFill>
                                <a:schemeClr val="bg1"/>
                              </a:solidFill>
                              <a:latin typeface="Cambria Math" panose="02040503050406030204" pitchFamily="18" charset="0"/>
                            </a:rPr>
                          </m:ctrlPr>
                        </m:dPr>
                        <m:e>
                          <m:sSub>
                            <m:sSubPr>
                              <m:ctrlPr>
                                <a:rPr lang="pt-BR" sz="2400" i="1">
                                  <a:solidFill>
                                    <a:schemeClr val="bg1"/>
                                  </a:solidFill>
                                  <a:latin typeface="Cambria Math" panose="02040503050406030204" pitchFamily="18" charset="0"/>
                                  <a:ea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𝛾</m:t>
                              </m:r>
                            </m:e>
                            <m:sub>
                              <m:r>
                                <a:rPr lang="pt-BR" sz="2400" i="1">
                                  <a:solidFill>
                                    <a:schemeClr val="bg1"/>
                                  </a:solidFill>
                                  <a:latin typeface="Cambria Math" panose="02040503050406030204" pitchFamily="18" charset="0"/>
                                  <a:ea typeface="Cambria Math" panose="02040503050406030204" pitchFamily="18" charset="0"/>
                                </a:rPr>
                                <m:t>𝑖</m:t>
                              </m:r>
                            </m:sub>
                          </m:sSub>
                          <m:sSub>
                            <m:sSubPr>
                              <m:ctrlPr>
                                <a:rPr lang="pt-BR" sz="2400" i="1">
                                  <a:solidFill>
                                    <a:schemeClr val="bg1"/>
                                  </a:solidFill>
                                  <a:latin typeface="Cambria Math" panose="02040503050406030204" pitchFamily="18" charset="0"/>
                                  <a:ea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𝑥</m:t>
                              </m:r>
                            </m:e>
                            <m:sub>
                              <m:r>
                                <a:rPr lang="pt-BR" sz="2400" i="1">
                                  <a:solidFill>
                                    <a:schemeClr val="bg1"/>
                                  </a:solidFill>
                                  <a:latin typeface="Cambria Math" panose="02040503050406030204" pitchFamily="18" charset="0"/>
                                  <a:ea typeface="Cambria Math" panose="02040503050406030204" pitchFamily="18" charset="0"/>
                                </a:rPr>
                                <m:t>𝑖</m:t>
                              </m:r>
                            </m:sub>
                          </m:sSub>
                        </m:e>
                      </m:d>
                    </m:oMath>
                  </m:oMathPara>
                </a14:m>
                <a:endParaRPr lang="pt-BR" sz="2400" i="1" dirty="0">
                  <a:solidFill>
                    <a:schemeClr val="bg1"/>
                  </a:solidFill>
                  <a:latin typeface="Cambria Math" panose="02040503050406030204" pitchFamily="18" charset="0"/>
                </a:endParaRPr>
              </a:p>
            </p:txBody>
          </p:sp>
        </mc:Choice>
        <mc:Fallback xmlns="">
          <p:sp>
            <p:nvSpPr>
              <p:cNvPr id="9" name="Retângulo 8">
                <a:extLst>
                  <a:ext uri="{FF2B5EF4-FFF2-40B4-BE49-F238E27FC236}">
                    <a16:creationId xmlns:a16="http://schemas.microsoft.com/office/drawing/2014/main" id="{87CD9347-4714-4F11-864D-0A945E3CB600}"/>
                  </a:ext>
                </a:extLst>
              </p:cNvPr>
              <p:cNvSpPr>
                <a:spLocks noRot="1" noChangeAspect="1" noMove="1" noResize="1" noEditPoints="1" noAdjustHandles="1" noChangeArrowheads="1" noChangeShapeType="1" noTextEdit="1"/>
              </p:cNvSpPr>
              <p:nvPr/>
            </p:nvSpPr>
            <p:spPr>
              <a:xfrm>
                <a:off x="1857376" y="992565"/>
                <a:ext cx="4238625" cy="470000"/>
              </a:xfrm>
              <a:prstGeom prst="rect">
                <a:avLst/>
              </a:prstGeom>
              <a:blipFill>
                <a:blip r:embed="rId2"/>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0" name="Retângulo 9">
                <a:extLst>
                  <a:ext uri="{FF2B5EF4-FFF2-40B4-BE49-F238E27FC236}">
                    <a16:creationId xmlns:a16="http://schemas.microsoft.com/office/drawing/2014/main" id="{BB20CBB9-02EB-4CFA-B93D-D533CF392D0A}"/>
                  </a:ext>
                </a:extLst>
              </p:cNvPr>
              <p:cNvSpPr/>
              <p:nvPr/>
            </p:nvSpPr>
            <p:spPr>
              <a:xfrm>
                <a:off x="1857376" y="1763481"/>
                <a:ext cx="4238625" cy="470000"/>
              </a:xfrm>
              <a:prstGeom prst="rect">
                <a:avLst/>
              </a:prstGeom>
              <a:solidFill>
                <a:schemeClr val="accent5">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r>
                        <a:rPr lang="pt-BR" sz="2400" i="1">
                          <a:solidFill>
                            <a:schemeClr val="bg1"/>
                          </a:solidFill>
                          <a:latin typeface="Cambria Math" panose="02040503050406030204" pitchFamily="18" charset="0"/>
                        </a:rPr>
                        <m:t>=</m:t>
                      </m:r>
                      <m:sSup>
                        <m:sSupPr>
                          <m:ctrlPr>
                            <a:rPr lang="pt-BR" sz="2400" i="1">
                              <a:solidFill>
                                <a:schemeClr val="bg1"/>
                              </a:solidFill>
                              <a:latin typeface="Cambria Math" panose="02040503050406030204" pitchFamily="18" charset="0"/>
                            </a:rPr>
                          </m:ctrlPr>
                        </m:sSupPr>
                        <m:e>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e>
                        <m:sup>
                          <m:r>
                            <a:rPr lang="pt-BR" sz="2400" i="1">
                              <a:solidFill>
                                <a:schemeClr val="bg1"/>
                              </a:solidFill>
                              <a:latin typeface="Cambria Math" panose="02040503050406030204" pitchFamily="18" charset="0"/>
                              <a:ea typeface="Cambria Math" panose="02040503050406030204" pitchFamily="18" charset="0"/>
                            </a:rPr>
                            <m:t>°</m:t>
                          </m:r>
                        </m:sup>
                      </m:sSup>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rPr>
                        <m:t>𝑅𝑇𝑙𝑛</m:t>
                      </m:r>
                      <m:d>
                        <m:dPr>
                          <m:ctrlPr>
                            <a:rPr lang="pt-BR" sz="2400" i="1">
                              <a:solidFill>
                                <a:schemeClr val="bg1"/>
                              </a:solidFill>
                              <a:latin typeface="Cambria Math" panose="02040503050406030204" pitchFamily="18" charset="0"/>
                            </a:rPr>
                          </m:ctrlPr>
                        </m:dPr>
                        <m:e>
                          <m:sSub>
                            <m:sSubPr>
                              <m:ctrlPr>
                                <a:rPr lang="pt-BR" sz="2400" i="1">
                                  <a:solidFill>
                                    <a:schemeClr val="bg1"/>
                                  </a:solidFill>
                                  <a:latin typeface="Cambria Math" panose="02040503050406030204" pitchFamily="18" charset="0"/>
                                  <a:ea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𝑎</m:t>
                              </m:r>
                            </m:e>
                            <m:sub>
                              <m:r>
                                <a:rPr lang="pt-BR" sz="2400" i="1">
                                  <a:solidFill>
                                    <a:schemeClr val="bg1"/>
                                  </a:solidFill>
                                  <a:latin typeface="Cambria Math" panose="02040503050406030204" pitchFamily="18" charset="0"/>
                                  <a:ea typeface="Cambria Math" panose="02040503050406030204" pitchFamily="18" charset="0"/>
                                </a:rPr>
                                <m:t>𝑖</m:t>
                              </m:r>
                            </m:sub>
                          </m:sSub>
                        </m:e>
                      </m:d>
                    </m:oMath>
                  </m:oMathPara>
                </a14:m>
                <a:endParaRPr lang="pt-BR" sz="2400" i="1" dirty="0">
                  <a:solidFill>
                    <a:schemeClr val="bg1"/>
                  </a:solidFill>
                  <a:latin typeface="Cambria Math" panose="02040503050406030204" pitchFamily="18" charset="0"/>
                </a:endParaRPr>
              </a:p>
            </p:txBody>
          </p:sp>
        </mc:Choice>
        <mc:Fallback xmlns="">
          <p:sp>
            <p:nvSpPr>
              <p:cNvPr id="10" name="Retângulo 9">
                <a:extLst>
                  <a:ext uri="{FF2B5EF4-FFF2-40B4-BE49-F238E27FC236}">
                    <a16:creationId xmlns:a16="http://schemas.microsoft.com/office/drawing/2014/main" id="{BB20CBB9-02EB-4CFA-B93D-D533CF392D0A}"/>
                  </a:ext>
                </a:extLst>
              </p:cNvPr>
              <p:cNvSpPr>
                <a:spLocks noRot="1" noChangeAspect="1" noMove="1" noResize="1" noEditPoints="1" noAdjustHandles="1" noChangeArrowheads="1" noChangeShapeType="1" noTextEdit="1"/>
              </p:cNvSpPr>
              <p:nvPr/>
            </p:nvSpPr>
            <p:spPr>
              <a:xfrm>
                <a:off x="1857376" y="1763481"/>
                <a:ext cx="4238625" cy="470000"/>
              </a:xfrm>
              <a:prstGeom prst="rect">
                <a:avLst/>
              </a:prstGeom>
              <a:blipFill>
                <a:blip r:embed="rId3"/>
                <a:stretch>
                  <a:fillRect/>
                </a:stretch>
              </a:blipFill>
            </p:spPr>
            <p:txBody>
              <a:bodyPr/>
              <a:lstStyle/>
              <a:p>
                <a:r>
                  <a:rPr lang="pt-BR">
                    <a:noFill/>
                  </a:rPr>
                  <a:t> </a:t>
                </a:r>
              </a:p>
            </p:txBody>
          </p:sp>
        </mc:Fallback>
      </mc:AlternateContent>
      <p:cxnSp>
        <p:nvCxnSpPr>
          <p:cNvPr id="12" name="Conector de Seta Reta 11">
            <a:extLst>
              <a:ext uri="{FF2B5EF4-FFF2-40B4-BE49-F238E27FC236}">
                <a16:creationId xmlns:a16="http://schemas.microsoft.com/office/drawing/2014/main" id="{B61C915C-8371-4874-BCD5-8D0735625D7B}"/>
              </a:ext>
            </a:extLst>
          </p:cNvPr>
          <p:cNvCxnSpPr>
            <a:cxnSpLocks/>
          </p:cNvCxnSpPr>
          <p:nvPr/>
        </p:nvCxnSpPr>
        <p:spPr>
          <a:xfrm flipH="1" flipV="1">
            <a:off x="3455480" y="2233483"/>
            <a:ext cx="427673" cy="5136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Conector de Seta Reta 13">
            <a:extLst>
              <a:ext uri="{FF2B5EF4-FFF2-40B4-BE49-F238E27FC236}">
                <a16:creationId xmlns:a16="http://schemas.microsoft.com/office/drawing/2014/main" id="{9BF2073F-7E9A-40B4-8BBE-54AA065872FA}"/>
              </a:ext>
            </a:extLst>
          </p:cNvPr>
          <p:cNvCxnSpPr>
            <a:cxnSpLocks/>
          </p:cNvCxnSpPr>
          <p:nvPr/>
        </p:nvCxnSpPr>
        <p:spPr>
          <a:xfrm flipV="1">
            <a:off x="2797111" y="2233482"/>
            <a:ext cx="0" cy="5005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CaixaDeTexto 17">
            <a:extLst>
              <a:ext uri="{FF2B5EF4-FFF2-40B4-BE49-F238E27FC236}">
                <a16:creationId xmlns:a16="http://schemas.microsoft.com/office/drawing/2014/main" id="{C98A18C3-243B-4716-9A3F-7479813B3842}"/>
              </a:ext>
            </a:extLst>
          </p:cNvPr>
          <p:cNvSpPr txBox="1"/>
          <p:nvPr/>
        </p:nvSpPr>
        <p:spPr>
          <a:xfrm>
            <a:off x="2045818" y="2709109"/>
            <a:ext cx="1502586" cy="651761"/>
          </a:xfrm>
          <a:prstGeom prst="rect">
            <a:avLst/>
          </a:prstGeom>
        </p:spPr>
        <p:txBody>
          <a:bodyPr vert="horz" wrap="square" lIns="91440" tIns="45720" rIns="91440" bIns="45720" rtlCol="0">
            <a:noAutofit/>
          </a:bodyPr>
          <a:lstStyle/>
          <a:p>
            <a:pPr algn="ctr"/>
            <a:r>
              <a:rPr lang="pt-BR" i="1" dirty="0"/>
              <a:t>Componente da solução </a:t>
            </a:r>
          </a:p>
        </p:txBody>
      </p:sp>
      <p:sp>
        <p:nvSpPr>
          <p:cNvPr id="20" name="CaixaDeTexto 19">
            <a:extLst>
              <a:ext uri="{FF2B5EF4-FFF2-40B4-BE49-F238E27FC236}">
                <a16:creationId xmlns:a16="http://schemas.microsoft.com/office/drawing/2014/main" id="{7C26D975-353C-4FA3-9524-F02983F1A347}"/>
              </a:ext>
            </a:extLst>
          </p:cNvPr>
          <p:cNvSpPr txBox="1"/>
          <p:nvPr/>
        </p:nvSpPr>
        <p:spPr>
          <a:xfrm>
            <a:off x="3300031" y="2709109"/>
            <a:ext cx="1502586" cy="651761"/>
          </a:xfrm>
          <a:prstGeom prst="rect">
            <a:avLst/>
          </a:prstGeom>
        </p:spPr>
        <p:txBody>
          <a:bodyPr vert="horz" wrap="square" lIns="91440" tIns="45720" rIns="91440" bIns="45720" rtlCol="0">
            <a:noAutofit/>
          </a:bodyPr>
          <a:lstStyle/>
          <a:p>
            <a:pPr algn="ctr"/>
            <a:r>
              <a:rPr lang="pt-BR" i="1" dirty="0"/>
              <a:t>Componente puro</a:t>
            </a:r>
          </a:p>
        </p:txBody>
      </p:sp>
      <p:cxnSp>
        <p:nvCxnSpPr>
          <p:cNvPr id="22" name="Conector de Seta Reta 21">
            <a:extLst>
              <a:ext uri="{FF2B5EF4-FFF2-40B4-BE49-F238E27FC236}">
                <a16:creationId xmlns:a16="http://schemas.microsoft.com/office/drawing/2014/main" id="{960DA24E-C0D8-4FC0-8AF6-D2F0C8BAD5C2}"/>
              </a:ext>
            </a:extLst>
          </p:cNvPr>
          <p:cNvCxnSpPr>
            <a:cxnSpLocks/>
          </p:cNvCxnSpPr>
          <p:nvPr/>
        </p:nvCxnSpPr>
        <p:spPr>
          <a:xfrm>
            <a:off x="4541520" y="2233484"/>
            <a:ext cx="1033273" cy="8846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CaixaDeTexto 23">
            <a:extLst>
              <a:ext uri="{FF2B5EF4-FFF2-40B4-BE49-F238E27FC236}">
                <a16:creationId xmlns:a16="http://schemas.microsoft.com/office/drawing/2014/main" id="{FAC13EEB-C738-4E1E-AF39-2E1009261E70}"/>
              </a:ext>
            </a:extLst>
          </p:cNvPr>
          <p:cNvSpPr txBox="1"/>
          <p:nvPr/>
        </p:nvSpPr>
        <p:spPr>
          <a:xfrm>
            <a:off x="4960637" y="3103120"/>
            <a:ext cx="1502586" cy="651761"/>
          </a:xfrm>
          <a:prstGeom prst="rect">
            <a:avLst/>
          </a:prstGeom>
        </p:spPr>
        <p:txBody>
          <a:bodyPr vert="horz" wrap="square" lIns="91440" tIns="45720" rIns="91440" bIns="45720" rtlCol="0">
            <a:noAutofit/>
          </a:bodyPr>
          <a:lstStyle/>
          <a:p>
            <a:pPr algn="ctr"/>
            <a:r>
              <a:rPr lang="pt-BR" i="1" dirty="0"/>
              <a:t>Desvio da idealidade </a:t>
            </a:r>
          </a:p>
        </p:txBody>
      </p:sp>
      <p:sp>
        <p:nvSpPr>
          <p:cNvPr id="25" name="CaixaDeTexto 24">
            <a:extLst>
              <a:ext uri="{FF2B5EF4-FFF2-40B4-BE49-F238E27FC236}">
                <a16:creationId xmlns:a16="http://schemas.microsoft.com/office/drawing/2014/main" id="{25F408D7-40F8-4920-901F-1482262B6833}"/>
              </a:ext>
            </a:extLst>
          </p:cNvPr>
          <p:cNvSpPr txBox="1"/>
          <p:nvPr/>
        </p:nvSpPr>
        <p:spPr>
          <a:xfrm>
            <a:off x="1927994" y="4004214"/>
            <a:ext cx="2744074" cy="1861221"/>
          </a:xfrm>
          <a:prstGeom prst="rect">
            <a:avLst/>
          </a:prstGeom>
        </p:spPr>
        <p:txBody>
          <a:bodyPr vert="horz" wrap="square" lIns="91440" tIns="45720" rIns="91440" bIns="45720" rtlCol="0">
            <a:noAutofit/>
          </a:bodyPr>
          <a:lstStyle/>
          <a:p>
            <a:r>
              <a:rPr lang="pt-BR" i="1" dirty="0"/>
              <a:t>Este desvio está associado a uma energia.</a:t>
            </a:r>
          </a:p>
          <a:p>
            <a:endParaRPr lang="pt-BR" i="1" dirty="0"/>
          </a:p>
          <a:p>
            <a:r>
              <a:rPr lang="pt-BR" i="1" dirty="0"/>
              <a:t>Onde esta é a diferença em relação a uma situação ideal.</a:t>
            </a:r>
          </a:p>
          <a:p>
            <a:r>
              <a:rPr lang="pt-BR" i="1" dirty="0"/>
              <a:t>  </a:t>
            </a:r>
          </a:p>
          <a:p>
            <a:endParaRPr lang="pt-BR" i="1" dirty="0"/>
          </a:p>
          <a:p>
            <a:r>
              <a:rPr lang="pt-BR" i="1" dirty="0"/>
              <a:t> </a:t>
            </a:r>
          </a:p>
        </p:txBody>
      </p:sp>
      <mc:AlternateContent xmlns:mc="http://schemas.openxmlformats.org/markup-compatibility/2006" xmlns:a14="http://schemas.microsoft.com/office/drawing/2010/main">
        <mc:Choice Requires="a14">
          <p:sp>
            <p:nvSpPr>
              <p:cNvPr id="26" name="Retângulo 25">
                <a:extLst>
                  <a:ext uri="{FF2B5EF4-FFF2-40B4-BE49-F238E27FC236}">
                    <a16:creationId xmlns:a16="http://schemas.microsoft.com/office/drawing/2014/main" id="{BCD42813-990F-46C7-96F9-87CF8FA22631}"/>
                  </a:ext>
                </a:extLst>
              </p:cNvPr>
              <p:cNvSpPr/>
              <p:nvPr/>
            </p:nvSpPr>
            <p:spPr>
              <a:xfrm>
                <a:off x="5087606" y="3983796"/>
                <a:ext cx="4704095" cy="470000"/>
              </a:xfrm>
              <a:prstGeom prst="rect">
                <a:avLst/>
              </a:prstGeom>
              <a:solidFill>
                <a:schemeClr val="accent5">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r>
                        <a:rPr lang="pt-BR" sz="2400" i="1">
                          <a:solidFill>
                            <a:schemeClr val="bg1"/>
                          </a:solidFill>
                          <a:latin typeface="Cambria Math" panose="02040503050406030204" pitchFamily="18" charset="0"/>
                        </a:rPr>
                        <m:t>=</m:t>
                      </m:r>
                      <m:sSup>
                        <m:sSupPr>
                          <m:ctrlPr>
                            <a:rPr lang="pt-BR" sz="2400" i="1">
                              <a:solidFill>
                                <a:schemeClr val="bg1"/>
                              </a:solidFill>
                              <a:latin typeface="Cambria Math" panose="02040503050406030204" pitchFamily="18" charset="0"/>
                            </a:rPr>
                          </m:ctrlPr>
                        </m:sSupPr>
                        <m:e>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e>
                        <m:sup>
                          <m:r>
                            <a:rPr lang="pt-BR" sz="2400" i="1">
                              <a:solidFill>
                                <a:schemeClr val="bg1"/>
                              </a:solidFill>
                              <a:latin typeface="Cambria Math" panose="02040503050406030204" pitchFamily="18" charset="0"/>
                              <a:ea typeface="Cambria Math" panose="02040503050406030204" pitchFamily="18" charset="0"/>
                            </a:rPr>
                            <m:t>°</m:t>
                          </m:r>
                        </m:sup>
                      </m:sSup>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rPr>
                        <m:t>𝑅𝑇𝑙𝑛</m:t>
                      </m:r>
                      <m:d>
                        <m:dPr>
                          <m:ctrlPr>
                            <a:rPr lang="pt-BR" sz="2400" i="1">
                              <a:solidFill>
                                <a:schemeClr val="bg1"/>
                              </a:solidFill>
                              <a:latin typeface="Cambria Math" panose="02040503050406030204" pitchFamily="18" charset="0"/>
                            </a:rPr>
                          </m:ctrlPr>
                        </m:dPr>
                        <m:e>
                          <m:sSub>
                            <m:sSubPr>
                              <m:ctrlPr>
                                <a:rPr lang="pt-BR" sz="2400" i="1">
                                  <a:solidFill>
                                    <a:schemeClr val="bg1"/>
                                  </a:solidFill>
                                  <a:latin typeface="Cambria Math" panose="02040503050406030204" pitchFamily="18" charset="0"/>
                                  <a:ea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𝑥</m:t>
                              </m:r>
                            </m:e>
                            <m:sub>
                              <m:r>
                                <a:rPr lang="pt-BR" sz="2400" i="1">
                                  <a:solidFill>
                                    <a:schemeClr val="bg1"/>
                                  </a:solidFill>
                                  <a:latin typeface="Cambria Math" panose="02040503050406030204" pitchFamily="18" charset="0"/>
                                  <a:ea typeface="Cambria Math" panose="02040503050406030204" pitchFamily="18" charset="0"/>
                                </a:rPr>
                                <m:t>𝑖</m:t>
                              </m:r>
                            </m:sub>
                          </m:sSub>
                        </m:e>
                      </m:d>
                      <m:r>
                        <a:rPr lang="pt-BR" sz="2400" i="1">
                          <a:solidFill>
                            <a:schemeClr val="bg1"/>
                          </a:solidFill>
                          <a:latin typeface="Cambria Math" panose="02040503050406030204" pitchFamily="18" charset="0"/>
                          <a:ea typeface="Cambria Math" panose="02040503050406030204" pitchFamily="18" charset="0"/>
                        </a:rPr>
                        <m:t>+ </m:t>
                      </m:r>
                      <m:r>
                        <a:rPr lang="pt-BR" sz="2400" i="1">
                          <a:solidFill>
                            <a:schemeClr val="bg1"/>
                          </a:solidFill>
                          <a:latin typeface="Cambria Math" panose="02040503050406030204" pitchFamily="18" charset="0"/>
                        </a:rPr>
                        <m:t>𝑅𝑇𝑙𝑛</m:t>
                      </m:r>
                      <m:d>
                        <m:dPr>
                          <m:ctrlPr>
                            <a:rPr lang="pt-BR" sz="2400" i="1">
                              <a:solidFill>
                                <a:schemeClr val="bg1"/>
                              </a:solidFill>
                              <a:latin typeface="Cambria Math" panose="02040503050406030204" pitchFamily="18" charset="0"/>
                            </a:rPr>
                          </m:ctrlPr>
                        </m:dPr>
                        <m:e>
                          <m:sSub>
                            <m:sSubPr>
                              <m:ctrlPr>
                                <a:rPr lang="pt-BR" sz="2400" i="1">
                                  <a:solidFill>
                                    <a:schemeClr val="bg1"/>
                                  </a:solidFill>
                                  <a:latin typeface="Cambria Math" panose="02040503050406030204" pitchFamily="18" charset="0"/>
                                  <a:ea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𝛾</m:t>
                              </m:r>
                            </m:e>
                            <m:sub>
                              <m:r>
                                <a:rPr lang="pt-BR" sz="2400" i="1">
                                  <a:solidFill>
                                    <a:schemeClr val="bg1"/>
                                  </a:solidFill>
                                  <a:latin typeface="Cambria Math" panose="02040503050406030204" pitchFamily="18" charset="0"/>
                                  <a:ea typeface="Cambria Math" panose="02040503050406030204" pitchFamily="18" charset="0"/>
                                </a:rPr>
                                <m:t>𝑖</m:t>
                              </m:r>
                            </m:sub>
                          </m:sSub>
                        </m:e>
                      </m:d>
                    </m:oMath>
                  </m:oMathPara>
                </a14:m>
                <a:endParaRPr lang="pt-BR" sz="2400" i="1" dirty="0">
                  <a:solidFill>
                    <a:schemeClr val="bg1"/>
                  </a:solidFill>
                  <a:latin typeface="Cambria Math" panose="02040503050406030204" pitchFamily="18" charset="0"/>
                </a:endParaRPr>
              </a:p>
            </p:txBody>
          </p:sp>
        </mc:Choice>
        <mc:Fallback xmlns="">
          <p:sp>
            <p:nvSpPr>
              <p:cNvPr id="26" name="Retângulo 25">
                <a:extLst>
                  <a:ext uri="{FF2B5EF4-FFF2-40B4-BE49-F238E27FC236}">
                    <a16:creationId xmlns:a16="http://schemas.microsoft.com/office/drawing/2014/main" id="{BCD42813-990F-46C7-96F9-87CF8FA22631}"/>
                  </a:ext>
                </a:extLst>
              </p:cNvPr>
              <p:cNvSpPr>
                <a:spLocks noRot="1" noChangeAspect="1" noMove="1" noResize="1" noEditPoints="1" noAdjustHandles="1" noChangeArrowheads="1" noChangeShapeType="1" noTextEdit="1"/>
              </p:cNvSpPr>
              <p:nvPr/>
            </p:nvSpPr>
            <p:spPr>
              <a:xfrm>
                <a:off x="5087606" y="3983796"/>
                <a:ext cx="4704095" cy="470000"/>
              </a:xfrm>
              <a:prstGeom prst="rect">
                <a:avLst/>
              </a:prstGeom>
              <a:blipFill>
                <a:blip r:embed="rId4"/>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30" name="Retângulo 29">
                <a:extLst>
                  <a:ext uri="{FF2B5EF4-FFF2-40B4-BE49-F238E27FC236}">
                    <a16:creationId xmlns:a16="http://schemas.microsoft.com/office/drawing/2014/main" id="{D70A881E-DF29-43A5-99A6-824AFC403BE6}"/>
                  </a:ext>
                </a:extLst>
              </p:cNvPr>
              <p:cNvSpPr/>
              <p:nvPr/>
            </p:nvSpPr>
            <p:spPr>
              <a:xfrm>
                <a:off x="5058155" y="4849488"/>
                <a:ext cx="3094752" cy="470000"/>
              </a:xfrm>
              <a:prstGeom prst="rect">
                <a:avLst/>
              </a:prstGeom>
              <a:solidFill>
                <a:schemeClr val="accent5">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r>
                        <a:rPr lang="pt-BR" sz="2400" i="1">
                          <a:solidFill>
                            <a:schemeClr val="bg1"/>
                          </a:solidFill>
                          <a:latin typeface="Cambria Math" panose="02040503050406030204" pitchFamily="18" charset="0"/>
                        </a:rPr>
                        <m:t>=</m:t>
                      </m:r>
                      <m:sSup>
                        <m:sSupPr>
                          <m:ctrlPr>
                            <a:rPr lang="pt-BR" sz="2400" i="1">
                              <a:solidFill>
                                <a:schemeClr val="bg1"/>
                              </a:solidFill>
                              <a:latin typeface="Cambria Math" panose="02040503050406030204" pitchFamily="18" charset="0"/>
                            </a:rPr>
                          </m:ctrlPr>
                        </m:sSupPr>
                        <m:e>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e>
                        <m:sup>
                          <m:r>
                            <a:rPr lang="pt-BR" sz="2400" i="1">
                              <a:solidFill>
                                <a:schemeClr val="bg1"/>
                              </a:solidFill>
                              <a:latin typeface="Cambria Math" panose="02040503050406030204" pitchFamily="18" charset="0"/>
                              <a:ea typeface="Cambria Math" panose="02040503050406030204" pitchFamily="18" charset="0"/>
                            </a:rPr>
                            <m:t>°</m:t>
                          </m:r>
                        </m:sup>
                      </m:sSup>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rPr>
                        <m:t>𝑅𝑇𝑙𝑛</m:t>
                      </m:r>
                      <m:d>
                        <m:dPr>
                          <m:ctrlPr>
                            <a:rPr lang="pt-BR" sz="2400" i="1">
                              <a:solidFill>
                                <a:schemeClr val="bg1"/>
                              </a:solidFill>
                              <a:latin typeface="Cambria Math" panose="02040503050406030204" pitchFamily="18" charset="0"/>
                            </a:rPr>
                          </m:ctrlPr>
                        </m:dPr>
                        <m:e>
                          <m:sSub>
                            <m:sSubPr>
                              <m:ctrlPr>
                                <a:rPr lang="pt-BR" sz="2400" i="1">
                                  <a:solidFill>
                                    <a:schemeClr val="bg1"/>
                                  </a:solidFill>
                                  <a:latin typeface="Cambria Math" panose="02040503050406030204" pitchFamily="18" charset="0"/>
                                  <a:ea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𝑥</m:t>
                              </m:r>
                            </m:e>
                            <m:sub>
                              <m:r>
                                <a:rPr lang="pt-BR" sz="2400" i="1">
                                  <a:solidFill>
                                    <a:schemeClr val="bg1"/>
                                  </a:solidFill>
                                  <a:latin typeface="Cambria Math" panose="02040503050406030204" pitchFamily="18" charset="0"/>
                                  <a:ea typeface="Cambria Math" panose="02040503050406030204" pitchFamily="18" charset="0"/>
                                </a:rPr>
                                <m:t>𝑖</m:t>
                              </m:r>
                            </m:sub>
                          </m:sSub>
                        </m:e>
                      </m:d>
                    </m:oMath>
                  </m:oMathPara>
                </a14:m>
                <a:endParaRPr lang="pt-BR" sz="2400" i="1" dirty="0">
                  <a:solidFill>
                    <a:schemeClr val="bg1"/>
                  </a:solidFill>
                  <a:latin typeface="Cambria Math" panose="02040503050406030204" pitchFamily="18" charset="0"/>
                </a:endParaRPr>
              </a:p>
            </p:txBody>
          </p:sp>
        </mc:Choice>
        <mc:Fallback xmlns="">
          <p:sp>
            <p:nvSpPr>
              <p:cNvPr id="30" name="Retângulo 29">
                <a:extLst>
                  <a:ext uri="{FF2B5EF4-FFF2-40B4-BE49-F238E27FC236}">
                    <a16:creationId xmlns:a16="http://schemas.microsoft.com/office/drawing/2014/main" id="{D70A881E-DF29-43A5-99A6-824AFC403BE6}"/>
                  </a:ext>
                </a:extLst>
              </p:cNvPr>
              <p:cNvSpPr>
                <a:spLocks noRot="1" noChangeAspect="1" noMove="1" noResize="1" noEditPoints="1" noAdjustHandles="1" noChangeArrowheads="1" noChangeShapeType="1" noTextEdit="1"/>
              </p:cNvSpPr>
              <p:nvPr/>
            </p:nvSpPr>
            <p:spPr>
              <a:xfrm>
                <a:off x="5058155" y="4849488"/>
                <a:ext cx="3094752" cy="470000"/>
              </a:xfrm>
              <a:prstGeom prst="rect">
                <a:avLst/>
              </a:prstGeom>
              <a:blipFill>
                <a:blip r:embed="rId5"/>
                <a:stretch>
                  <a:fillRect/>
                </a:stretch>
              </a:blipFill>
            </p:spPr>
            <p:txBody>
              <a:bodyPr/>
              <a:lstStyle/>
              <a:p>
                <a:r>
                  <a:rPr lang="pt-BR">
                    <a:noFill/>
                  </a:rPr>
                  <a:t> </a:t>
                </a:r>
              </a:p>
            </p:txBody>
          </p:sp>
        </mc:Fallback>
      </mc:AlternateContent>
      <p:sp>
        <p:nvSpPr>
          <p:cNvPr id="31" name="Retângulo 30">
            <a:extLst>
              <a:ext uri="{FF2B5EF4-FFF2-40B4-BE49-F238E27FC236}">
                <a16:creationId xmlns:a16="http://schemas.microsoft.com/office/drawing/2014/main" id="{82574613-9363-4B22-81DC-323EEA75125E}"/>
              </a:ext>
            </a:extLst>
          </p:cNvPr>
          <p:cNvSpPr/>
          <p:nvPr/>
        </p:nvSpPr>
        <p:spPr>
          <a:xfrm>
            <a:off x="8189976" y="4849488"/>
            <a:ext cx="832104" cy="369332"/>
          </a:xfrm>
          <a:prstGeom prst="rect">
            <a:avLst/>
          </a:prstGeom>
        </p:spPr>
        <p:txBody>
          <a:bodyPr wrap="square">
            <a:spAutoFit/>
          </a:bodyPr>
          <a:lstStyle/>
          <a:p>
            <a:r>
              <a:rPr lang="pt-BR" i="1" dirty="0"/>
              <a:t>ideal</a:t>
            </a:r>
          </a:p>
        </p:txBody>
      </p:sp>
      <p:sp>
        <p:nvSpPr>
          <p:cNvPr id="32" name="Retângulo 31">
            <a:extLst>
              <a:ext uri="{FF2B5EF4-FFF2-40B4-BE49-F238E27FC236}">
                <a16:creationId xmlns:a16="http://schemas.microsoft.com/office/drawing/2014/main" id="{83B18754-74F6-4383-AB8D-00E3EBF05F74}"/>
              </a:ext>
            </a:extLst>
          </p:cNvPr>
          <p:cNvSpPr/>
          <p:nvPr/>
        </p:nvSpPr>
        <p:spPr>
          <a:xfrm>
            <a:off x="9775530" y="4066642"/>
            <a:ext cx="731520" cy="369332"/>
          </a:xfrm>
          <a:prstGeom prst="rect">
            <a:avLst/>
          </a:prstGeom>
        </p:spPr>
        <p:txBody>
          <a:bodyPr wrap="square">
            <a:spAutoFit/>
          </a:bodyPr>
          <a:lstStyle/>
          <a:p>
            <a:r>
              <a:rPr lang="pt-BR" i="1" dirty="0"/>
              <a:t>Real </a:t>
            </a:r>
          </a:p>
        </p:txBody>
      </p:sp>
      <p:sp>
        <p:nvSpPr>
          <p:cNvPr id="19" name="Retângulo 18">
            <a:extLst>
              <a:ext uri="{FF2B5EF4-FFF2-40B4-BE49-F238E27FC236}">
                <a16:creationId xmlns:a16="http://schemas.microsoft.com/office/drawing/2014/main" id="{7D37968F-69BB-44D2-93C9-12A92842C94A}"/>
              </a:ext>
            </a:extLst>
          </p:cNvPr>
          <p:cNvSpPr/>
          <p:nvPr/>
        </p:nvSpPr>
        <p:spPr>
          <a:xfrm>
            <a:off x="656079" y="229984"/>
            <a:ext cx="1281441" cy="461665"/>
          </a:xfrm>
          <a:prstGeom prst="rect">
            <a:avLst/>
          </a:prstGeom>
        </p:spPr>
        <p:txBody>
          <a:bodyPr wrap="none">
            <a:spAutoFit/>
          </a:bodyPr>
          <a:lstStyle/>
          <a:p>
            <a:r>
              <a:rPr lang="en-US" sz="2400" b="1" dirty="0" err="1">
                <a:solidFill>
                  <a:schemeClr val="accent1">
                    <a:lumMod val="75000"/>
                  </a:schemeClr>
                </a:solidFill>
                <a:effectLst>
                  <a:outerShdw blurRad="38100" dist="38100" dir="2700000" algn="tl">
                    <a:srgbClr val="000000">
                      <a:alpha val="43137"/>
                    </a:srgbClr>
                  </a:outerShdw>
                </a:effectLst>
              </a:rPr>
              <a:t>Resumo</a:t>
            </a:r>
            <a:r>
              <a:rPr lang="en-US" sz="2400" b="1" dirty="0">
                <a:solidFill>
                  <a:schemeClr val="accent1">
                    <a:lumMod val="75000"/>
                  </a:schemeClr>
                </a:solidFill>
                <a:effectLst>
                  <a:outerShdw blurRad="38100" dist="38100" dir="2700000" algn="tl">
                    <a:srgbClr val="000000">
                      <a:alpha val="43137"/>
                    </a:srgbClr>
                  </a:outerShdw>
                </a:effectLst>
              </a:rPr>
              <a:t> </a:t>
            </a:r>
            <a:endParaRPr lang="pt-BR" sz="2400" b="1" dirty="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058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6" grpId="0" animBg="1"/>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a:extLst>
              <a:ext uri="{FF2B5EF4-FFF2-40B4-BE49-F238E27FC236}">
                <a16:creationId xmlns:a16="http://schemas.microsoft.com/office/drawing/2014/main" id="{09298325-B318-4D48-9C59-BA9509270986}"/>
              </a:ext>
            </a:extLst>
          </p:cNvPr>
          <p:cNvSpPr>
            <a:spLocks noGrp="1"/>
          </p:cNvSpPr>
          <p:nvPr>
            <p:ph type="ftr" sz="quarter" idx="11"/>
          </p:nvPr>
        </p:nvSpPr>
        <p:spPr>
          <a:xfrm>
            <a:off x="13775436" y="6721476"/>
            <a:ext cx="876299" cy="136525"/>
          </a:xfrm>
        </p:spPr>
        <p:txBody>
          <a:bodyPr/>
          <a:lstStyle/>
          <a:p>
            <a:r>
              <a:rPr lang="en-US"/>
              <a:t> Pedro Vidinha</a:t>
            </a:r>
            <a:endParaRPr lang="en-US" dirty="0"/>
          </a:p>
        </p:txBody>
      </p:sp>
      <p:sp>
        <p:nvSpPr>
          <p:cNvPr id="5" name="Espaço Reservado para Número de Slide 4">
            <a:extLst>
              <a:ext uri="{FF2B5EF4-FFF2-40B4-BE49-F238E27FC236}">
                <a16:creationId xmlns:a16="http://schemas.microsoft.com/office/drawing/2014/main" id="{2D0296BD-F18E-4E95-8C55-6BB15815E950}"/>
              </a:ext>
            </a:extLst>
          </p:cNvPr>
          <p:cNvSpPr>
            <a:spLocks noGrp="1"/>
          </p:cNvSpPr>
          <p:nvPr>
            <p:ph type="sldNum" sz="quarter" idx="12"/>
          </p:nvPr>
        </p:nvSpPr>
        <p:spPr>
          <a:xfrm>
            <a:off x="11353365" y="6345786"/>
            <a:ext cx="447070" cy="266700"/>
          </a:xfrm>
        </p:spPr>
        <p:txBody>
          <a:bodyPr/>
          <a:lstStyle/>
          <a:p>
            <a:fld id="{326530D0-E989-6D43-9B52-F525A77060C2}" type="slidenum">
              <a:rPr lang="en-US" smtClean="0"/>
              <a:pPr/>
              <a:t>42</a:t>
            </a:fld>
            <a:endParaRPr lang="en-US" dirty="0"/>
          </a:p>
        </p:txBody>
      </p:sp>
      <p:sp>
        <p:nvSpPr>
          <p:cNvPr id="6" name="Chave Esquerda 5">
            <a:extLst>
              <a:ext uri="{FF2B5EF4-FFF2-40B4-BE49-F238E27FC236}">
                <a16:creationId xmlns:a16="http://schemas.microsoft.com/office/drawing/2014/main" id="{6802043F-0701-4D11-B06A-9E5FA186188A}"/>
              </a:ext>
            </a:extLst>
          </p:cNvPr>
          <p:cNvSpPr/>
          <p:nvPr/>
        </p:nvSpPr>
        <p:spPr>
          <a:xfrm rot="16200000">
            <a:off x="5044440" y="2340042"/>
            <a:ext cx="448056" cy="94183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7" name="Retângulo 6">
                <a:extLst>
                  <a:ext uri="{FF2B5EF4-FFF2-40B4-BE49-F238E27FC236}">
                    <a16:creationId xmlns:a16="http://schemas.microsoft.com/office/drawing/2014/main" id="{E345197A-B6DE-4F41-BAEE-C53114A03AD4}"/>
                  </a:ext>
                </a:extLst>
              </p:cNvPr>
              <p:cNvSpPr/>
              <p:nvPr/>
            </p:nvSpPr>
            <p:spPr>
              <a:xfrm>
                <a:off x="4733545" y="3081528"/>
                <a:ext cx="1112161" cy="470000"/>
              </a:xfrm>
              <a:prstGeom prst="rect">
                <a:avLst/>
              </a:prstGeom>
              <a:solidFill>
                <a:schemeClr val="accent5">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ea typeface="Cambria Math" panose="02040503050406030204" pitchFamily="18" charset="0"/>
                            </a:rPr>
                            <m:t>𝐺</m:t>
                          </m:r>
                        </m:e>
                        <m:sub>
                          <m:r>
                            <a:rPr lang="pt-BR" sz="2400" i="1">
                              <a:solidFill>
                                <a:schemeClr val="bg1"/>
                              </a:solidFill>
                              <a:latin typeface="Cambria Math" panose="02040503050406030204" pitchFamily="18" charset="0"/>
                            </a:rPr>
                            <m:t>𝑖</m:t>
                          </m:r>
                        </m:sub>
                      </m:sSub>
                    </m:oMath>
                  </m:oMathPara>
                </a14:m>
                <a:endParaRPr lang="pt-BR" sz="2400" i="1" dirty="0">
                  <a:solidFill>
                    <a:schemeClr val="bg1"/>
                  </a:solidFill>
                  <a:latin typeface="Cambria Math" panose="02040503050406030204" pitchFamily="18" charset="0"/>
                </a:endParaRPr>
              </a:p>
            </p:txBody>
          </p:sp>
        </mc:Choice>
        <mc:Fallback xmlns="">
          <p:sp>
            <p:nvSpPr>
              <p:cNvPr id="7" name="Retângulo 6">
                <a:extLst>
                  <a:ext uri="{FF2B5EF4-FFF2-40B4-BE49-F238E27FC236}">
                    <a16:creationId xmlns:a16="http://schemas.microsoft.com/office/drawing/2014/main" id="{E345197A-B6DE-4F41-BAEE-C53114A03AD4}"/>
                  </a:ext>
                </a:extLst>
              </p:cNvPr>
              <p:cNvSpPr>
                <a:spLocks noRot="1" noChangeAspect="1" noMove="1" noResize="1" noEditPoints="1" noAdjustHandles="1" noChangeArrowheads="1" noChangeShapeType="1" noTextEdit="1"/>
              </p:cNvSpPr>
              <p:nvPr/>
            </p:nvSpPr>
            <p:spPr>
              <a:xfrm>
                <a:off x="4733545" y="3081528"/>
                <a:ext cx="1112161" cy="470000"/>
              </a:xfrm>
              <a:prstGeom prst="rect">
                <a:avLst/>
              </a:prstGeom>
              <a:blipFill>
                <a:blip r:embed="rId2"/>
                <a:stretch>
                  <a:fillRect b="-2597"/>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8" name="Retângulo 7">
                <a:extLst>
                  <a:ext uri="{FF2B5EF4-FFF2-40B4-BE49-F238E27FC236}">
                    <a16:creationId xmlns:a16="http://schemas.microsoft.com/office/drawing/2014/main" id="{45619209-D9E9-4DE8-B207-686E4B1CDBE2}"/>
                  </a:ext>
                </a:extLst>
              </p:cNvPr>
              <p:cNvSpPr/>
              <p:nvPr/>
            </p:nvSpPr>
            <p:spPr>
              <a:xfrm>
                <a:off x="4742711" y="3707883"/>
                <a:ext cx="2743200" cy="461665"/>
              </a:xfrm>
              <a:prstGeom prst="rect">
                <a:avLst/>
              </a:prstGeom>
              <a:solidFill>
                <a:schemeClr val="accent5">
                  <a:lumMod val="75000"/>
                </a:schemeClr>
              </a:solidFill>
            </p:spPr>
            <p:txBody>
              <a:bodyPr wrap="square">
                <a:spAutoFit/>
              </a:bodyPr>
              <a:lstStyle/>
              <a:p>
                <a14:m>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ea typeface="Cambria Math" panose="02040503050406030204" pitchFamily="18" charset="0"/>
                          </a:rPr>
                          <m:t>𝐺</m:t>
                        </m:r>
                      </m:e>
                      <m:sub>
                        <m:r>
                          <a:rPr lang="pt-BR" sz="2400" i="1">
                            <a:solidFill>
                              <a:schemeClr val="bg1"/>
                            </a:solidFill>
                            <a:latin typeface="Cambria Math" panose="02040503050406030204" pitchFamily="18" charset="0"/>
                          </a:rPr>
                          <m:t>𝑖</m:t>
                        </m:r>
                      </m:sub>
                    </m:sSub>
                  </m:oMath>
                </a14:m>
                <a:r>
                  <a:rPr lang="pt-BR" sz="2400" i="1" dirty="0">
                    <a:solidFill>
                      <a:schemeClr val="bg1"/>
                    </a:solidFill>
                    <a:latin typeface="Cambria Math" panose="02040503050406030204" pitchFamily="18" charset="0"/>
                  </a:rPr>
                  <a:t>=</a:t>
                </a:r>
                <a:r>
                  <a:rPr lang="pt-BR" sz="2400" dirty="0">
                    <a:solidFill>
                      <a:schemeClr val="bg1"/>
                    </a:solidFill>
                  </a:rPr>
                  <a:t> </a:t>
                </a:r>
                <a14:m>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ea typeface="Cambria Math" panose="02040503050406030204" pitchFamily="18" charset="0"/>
                          </a:rPr>
                          <m:t>𝐻</m:t>
                        </m:r>
                      </m:e>
                      <m:sub>
                        <m:r>
                          <a:rPr lang="pt-BR" sz="2400" i="1">
                            <a:solidFill>
                              <a:schemeClr val="bg1"/>
                            </a:solidFill>
                            <a:latin typeface="Cambria Math" panose="02040503050406030204" pitchFamily="18" charset="0"/>
                          </a:rPr>
                          <m:t>𝑖</m:t>
                        </m:r>
                      </m:sub>
                    </m:sSub>
                    <m:r>
                      <a:rPr lang="pt-BR" sz="2400" i="1">
                        <a:solidFill>
                          <a:schemeClr val="bg1"/>
                        </a:solidFill>
                        <a:latin typeface="Cambria Math" panose="02040503050406030204" pitchFamily="18" charset="0"/>
                      </a:rPr>
                      <m:t>−</m:t>
                    </m:r>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rPr>
                          <m:t>𝑇</m:t>
                        </m:r>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ea typeface="Cambria Math" panose="02040503050406030204" pitchFamily="18" charset="0"/>
                          </a:rPr>
                          <m:t>𝑆</m:t>
                        </m:r>
                      </m:e>
                      <m:sub>
                        <m:r>
                          <a:rPr lang="pt-BR" sz="2400" i="1">
                            <a:solidFill>
                              <a:schemeClr val="bg1"/>
                            </a:solidFill>
                            <a:latin typeface="Cambria Math" panose="02040503050406030204" pitchFamily="18" charset="0"/>
                          </a:rPr>
                          <m:t>𝑖</m:t>
                        </m:r>
                      </m:sub>
                    </m:sSub>
                  </m:oMath>
                </a14:m>
                <a:endParaRPr lang="pt-BR" sz="2400" i="1" dirty="0">
                  <a:solidFill>
                    <a:schemeClr val="bg1"/>
                  </a:solidFill>
                  <a:latin typeface="Cambria Math" panose="02040503050406030204" pitchFamily="18" charset="0"/>
                </a:endParaRPr>
              </a:p>
            </p:txBody>
          </p:sp>
        </mc:Choice>
        <mc:Fallback xmlns="">
          <p:sp>
            <p:nvSpPr>
              <p:cNvPr id="8" name="Retângulo 7">
                <a:extLst>
                  <a:ext uri="{FF2B5EF4-FFF2-40B4-BE49-F238E27FC236}">
                    <a16:creationId xmlns:a16="http://schemas.microsoft.com/office/drawing/2014/main" id="{45619209-D9E9-4DE8-B207-686E4B1CDBE2}"/>
                  </a:ext>
                </a:extLst>
              </p:cNvPr>
              <p:cNvSpPr>
                <a:spLocks noRot="1" noChangeAspect="1" noMove="1" noResize="1" noEditPoints="1" noAdjustHandles="1" noChangeArrowheads="1" noChangeShapeType="1" noTextEdit="1"/>
              </p:cNvSpPr>
              <p:nvPr/>
            </p:nvSpPr>
            <p:spPr>
              <a:xfrm>
                <a:off x="4742711" y="3707883"/>
                <a:ext cx="2743200" cy="461665"/>
              </a:xfrm>
              <a:prstGeom prst="rect">
                <a:avLst/>
              </a:prstGeom>
              <a:blipFill>
                <a:blip r:embed="rId3"/>
                <a:stretch>
                  <a:fillRect l="-444" t="-13158" b="-26316"/>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9" name="Retângulo 8">
                <a:extLst>
                  <a:ext uri="{FF2B5EF4-FFF2-40B4-BE49-F238E27FC236}">
                    <a16:creationId xmlns:a16="http://schemas.microsoft.com/office/drawing/2014/main" id="{F5D8BF60-85E6-4FBF-B157-B527E45330A4}"/>
                  </a:ext>
                </a:extLst>
              </p:cNvPr>
              <p:cNvSpPr/>
              <p:nvPr/>
            </p:nvSpPr>
            <p:spPr>
              <a:xfrm>
                <a:off x="3755138" y="1102758"/>
                <a:ext cx="4704095" cy="470000"/>
              </a:xfrm>
              <a:prstGeom prst="rect">
                <a:avLst/>
              </a:prstGeom>
              <a:solidFill>
                <a:schemeClr val="accent5">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r>
                        <a:rPr lang="pt-BR" sz="2400" i="1">
                          <a:solidFill>
                            <a:schemeClr val="bg1"/>
                          </a:solidFill>
                          <a:latin typeface="Cambria Math" panose="02040503050406030204" pitchFamily="18" charset="0"/>
                        </a:rPr>
                        <m:t>=</m:t>
                      </m:r>
                      <m:sSup>
                        <m:sSupPr>
                          <m:ctrlPr>
                            <a:rPr lang="pt-BR" sz="2400" i="1">
                              <a:solidFill>
                                <a:schemeClr val="bg1"/>
                              </a:solidFill>
                              <a:latin typeface="Cambria Math" panose="02040503050406030204" pitchFamily="18" charset="0"/>
                            </a:rPr>
                          </m:ctrlPr>
                        </m:sSupPr>
                        <m:e>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e>
                        <m:sup>
                          <m:r>
                            <a:rPr lang="pt-BR" sz="2400" i="1">
                              <a:solidFill>
                                <a:schemeClr val="bg1"/>
                              </a:solidFill>
                              <a:latin typeface="Cambria Math" panose="02040503050406030204" pitchFamily="18" charset="0"/>
                              <a:ea typeface="Cambria Math" panose="02040503050406030204" pitchFamily="18" charset="0"/>
                            </a:rPr>
                            <m:t>°</m:t>
                          </m:r>
                        </m:sup>
                      </m:sSup>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rPr>
                        <m:t>𝑅𝑇𝑙𝑛</m:t>
                      </m:r>
                      <m:d>
                        <m:dPr>
                          <m:ctrlPr>
                            <a:rPr lang="pt-BR" sz="2400" i="1">
                              <a:solidFill>
                                <a:schemeClr val="bg1"/>
                              </a:solidFill>
                              <a:latin typeface="Cambria Math" panose="02040503050406030204" pitchFamily="18" charset="0"/>
                            </a:rPr>
                          </m:ctrlPr>
                        </m:dPr>
                        <m:e>
                          <m:sSub>
                            <m:sSubPr>
                              <m:ctrlPr>
                                <a:rPr lang="pt-BR" sz="2400" i="1">
                                  <a:solidFill>
                                    <a:schemeClr val="bg1"/>
                                  </a:solidFill>
                                  <a:latin typeface="Cambria Math" panose="02040503050406030204" pitchFamily="18" charset="0"/>
                                  <a:ea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𝑥</m:t>
                              </m:r>
                            </m:e>
                            <m:sub>
                              <m:r>
                                <a:rPr lang="pt-BR" sz="2400" i="1">
                                  <a:solidFill>
                                    <a:schemeClr val="bg1"/>
                                  </a:solidFill>
                                  <a:latin typeface="Cambria Math" panose="02040503050406030204" pitchFamily="18" charset="0"/>
                                  <a:ea typeface="Cambria Math" panose="02040503050406030204" pitchFamily="18" charset="0"/>
                                </a:rPr>
                                <m:t>𝑖</m:t>
                              </m:r>
                            </m:sub>
                          </m:sSub>
                        </m:e>
                      </m:d>
                      <m:r>
                        <a:rPr lang="pt-BR" sz="2400" i="1">
                          <a:solidFill>
                            <a:schemeClr val="bg1"/>
                          </a:solidFill>
                          <a:latin typeface="Cambria Math" panose="02040503050406030204" pitchFamily="18" charset="0"/>
                          <a:ea typeface="Cambria Math" panose="02040503050406030204" pitchFamily="18" charset="0"/>
                        </a:rPr>
                        <m:t>+ </m:t>
                      </m:r>
                      <m:r>
                        <a:rPr lang="pt-BR" sz="2400" i="1">
                          <a:solidFill>
                            <a:schemeClr val="bg1"/>
                          </a:solidFill>
                          <a:latin typeface="Cambria Math" panose="02040503050406030204" pitchFamily="18" charset="0"/>
                        </a:rPr>
                        <m:t>𝑅𝑇𝑙𝑛</m:t>
                      </m:r>
                      <m:d>
                        <m:dPr>
                          <m:ctrlPr>
                            <a:rPr lang="pt-BR" sz="2400" i="1">
                              <a:solidFill>
                                <a:schemeClr val="bg1"/>
                              </a:solidFill>
                              <a:latin typeface="Cambria Math" panose="02040503050406030204" pitchFamily="18" charset="0"/>
                            </a:rPr>
                          </m:ctrlPr>
                        </m:dPr>
                        <m:e>
                          <m:sSub>
                            <m:sSubPr>
                              <m:ctrlPr>
                                <a:rPr lang="pt-BR" sz="2400" i="1">
                                  <a:solidFill>
                                    <a:schemeClr val="bg1"/>
                                  </a:solidFill>
                                  <a:latin typeface="Cambria Math" panose="02040503050406030204" pitchFamily="18" charset="0"/>
                                  <a:ea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𝛾</m:t>
                              </m:r>
                            </m:e>
                            <m:sub>
                              <m:r>
                                <a:rPr lang="pt-BR" sz="2400" i="1">
                                  <a:solidFill>
                                    <a:schemeClr val="bg1"/>
                                  </a:solidFill>
                                  <a:latin typeface="Cambria Math" panose="02040503050406030204" pitchFamily="18" charset="0"/>
                                  <a:ea typeface="Cambria Math" panose="02040503050406030204" pitchFamily="18" charset="0"/>
                                </a:rPr>
                                <m:t>𝑖</m:t>
                              </m:r>
                            </m:sub>
                          </m:sSub>
                        </m:e>
                      </m:d>
                    </m:oMath>
                  </m:oMathPara>
                </a14:m>
                <a:endParaRPr lang="pt-BR" sz="2400" i="1" dirty="0">
                  <a:solidFill>
                    <a:schemeClr val="bg1"/>
                  </a:solidFill>
                  <a:latin typeface="Cambria Math" panose="02040503050406030204" pitchFamily="18" charset="0"/>
                </a:endParaRPr>
              </a:p>
            </p:txBody>
          </p:sp>
        </mc:Choice>
        <mc:Fallback xmlns="">
          <p:sp>
            <p:nvSpPr>
              <p:cNvPr id="9" name="Retângulo 8">
                <a:extLst>
                  <a:ext uri="{FF2B5EF4-FFF2-40B4-BE49-F238E27FC236}">
                    <a16:creationId xmlns:a16="http://schemas.microsoft.com/office/drawing/2014/main" id="{F5D8BF60-85E6-4FBF-B157-B527E45330A4}"/>
                  </a:ext>
                </a:extLst>
              </p:cNvPr>
              <p:cNvSpPr>
                <a:spLocks noRot="1" noChangeAspect="1" noMove="1" noResize="1" noEditPoints="1" noAdjustHandles="1" noChangeArrowheads="1" noChangeShapeType="1" noTextEdit="1"/>
              </p:cNvSpPr>
              <p:nvPr/>
            </p:nvSpPr>
            <p:spPr>
              <a:xfrm>
                <a:off x="3755138" y="1102758"/>
                <a:ext cx="4704095" cy="470000"/>
              </a:xfrm>
              <a:prstGeom prst="rect">
                <a:avLst/>
              </a:prstGeom>
              <a:blipFill>
                <a:blip r:embed="rId4"/>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0" name="Retângulo 9">
                <a:extLst>
                  <a:ext uri="{FF2B5EF4-FFF2-40B4-BE49-F238E27FC236}">
                    <a16:creationId xmlns:a16="http://schemas.microsoft.com/office/drawing/2014/main" id="{46C89452-BD92-4077-8971-EEA206276F8D}"/>
                  </a:ext>
                </a:extLst>
              </p:cNvPr>
              <p:cNvSpPr/>
              <p:nvPr/>
            </p:nvSpPr>
            <p:spPr>
              <a:xfrm>
                <a:off x="4566935" y="1968450"/>
                <a:ext cx="3094752" cy="470000"/>
              </a:xfrm>
              <a:prstGeom prst="rect">
                <a:avLst/>
              </a:prstGeom>
              <a:solidFill>
                <a:schemeClr val="accent5">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r>
                        <a:rPr lang="pt-BR" sz="2400" i="1">
                          <a:solidFill>
                            <a:schemeClr val="bg1"/>
                          </a:solidFill>
                          <a:latin typeface="Cambria Math" panose="02040503050406030204" pitchFamily="18" charset="0"/>
                        </a:rPr>
                        <m:t>=</m:t>
                      </m:r>
                      <m:sSup>
                        <m:sSupPr>
                          <m:ctrlPr>
                            <a:rPr lang="pt-BR" sz="2400" i="1">
                              <a:solidFill>
                                <a:schemeClr val="bg1"/>
                              </a:solidFill>
                              <a:latin typeface="Cambria Math" panose="02040503050406030204" pitchFamily="18" charset="0"/>
                            </a:rPr>
                          </m:ctrlPr>
                        </m:sSupPr>
                        <m:e>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e>
                        <m:sup>
                          <m:r>
                            <a:rPr lang="pt-BR" sz="2400" i="1">
                              <a:solidFill>
                                <a:schemeClr val="bg1"/>
                              </a:solidFill>
                              <a:latin typeface="Cambria Math" panose="02040503050406030204" pitchFamily="18" charset="0"/>
                              <a:ea typeface="Cambria Math" panose="02040503050406030204" pitchFamily="18" charset="0"/>
                            </a:rPr>
                            <m:t>°</m:t>
                          </m:r>
                        </m:sup>
                      </m:sSup>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rPr>
                        <m:t>𝑅𝑇𝑙𝑛</m:t>
                      </m:r>
                      <m:d>
                        <m:dPr>
                          <m:ctrlPr>
                            <a:rPr lang="pt-BR" sz="2400" i="1">
                              <a:solidFill>
                                <a:schemeClr val="bg1"/>
                              </a:solidFill>
                              <a:latin typeface="Cambria Math" panose="02040503050406030204" pitchFamily="18" charset="0"/>
                            </a:rPr>
                          </m:ctrlPr>
                        </m:dPr>
                        <m:e>
                          <m:sSub>
                            <m:sSubPr>
                              <m:ctrlPr>
                                <a:rPr lang="pt-BR" sz="2400" i="1">
                                  <a:solidFill>
                                    <a:schemeClr val="bg1"/>
                                  </a:solidFill>
                                  <a:latin typeface="Cambria Math" panose="02040503050406030204" pitchFamily="18" charset="0"/>
                                  <a:ea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𝑥</m:t>
                              </m:r>
                            </m:e>
                            <m:sub>
                              <m:r>
                                <a:rPr lang="pt-BR" sz="2400" i="1">
                                  <a:solidFill>
                                    <a:schemeClr val="bg1"/>
                                  </a:solidFill>
                                  <a:latin typeface="Cambria Math" panose="02040503050406030204" pitchFamily="18" charset="0"/>
                                  <a:ea typeface="Cambria Math" panose="02040503050406030204" pitchFamily="18" charset="0"/>
                                </a:rPr>
                                <m:t>𝑖</m:t>
                              </m:r>
                            </m:sub>
                          </m:sSub>
                        </m:e>
                      </m:d>
                    </m:oMath>
                  </m:oMathPara>
                </a14:m>
                <a:endParaRPr lang="pt-BR" sz="2400" i="1" dirty="0">
                  <a:solidFill>
                    <a:schemeClr val="bg1"/>
                  </a:solidFill>
                  <a:latin typeface="Cambria Math" panose="02040503050406030204" pitchFamily="18" charset="0"/>
                </a:endParaRPr>
              </a:p>
            </p:txBody>
          </p:sp>
        </mc:Choice>
        <mc:Fallback xmlns="">
          <p:sp>
            <p:nvSpPr>
              <p:cNvPr id="10" name="Retângulo 9">
                <a:extLst>
                  <a:ext uri="{FF2B5EF4-FFF2-40B4-BE49-F238E27FC236}">
                    <a16:creationId xmlns:a16="http://schemas.microsoft.com/office/drawing/2014/main" id="{46C89452-BD92-4077-8971-EEA206276F8D}"/>
                  </a:ext>
                </a:extLst>
              </p:cNvPr>
              <p:cNvSpPr>
                <a:spLocks noRot="1" noChangeAspect="1" noMove="1" noResize="1" noEditPoints="1" noAdjustHandles="1" noChangeArrowheads="1" noChangeShapeType="1" noTextEdit="1"/>
              </p:cNvSpPr>
              <p:nvPr/>
            </p:nvSpPr>
            <p:spPr>
              <a:xfrm>
                <a:off x="4566935" y="1968450"/>
                <a:ext cx="3094752" cy="470000"/>
              </a:xfrm>
              <a:prstGeom prst="rect">
                <a:avLst/>
              </a:prstGeom>
              <a:blipFill>
                <a:blip r:embed="rId5"/>
                <a:stretch>
                  <a:fillRect/>
                </a:stretch>
              </a:blipFill>
            </p:spPr>
            <p:txBody>
              <a:bodyPr/>
              <a:lstStyle/>
              <a:p>
                <a:r>
                  <a:rPr lang="pt-BR">
                    <a:noFill/>
                  </a:rPr>
                  <a:t> </a:t>
                </a:r>
              </a:p>
            </p:txBody>
          </p:sp>
        </mc:Fallback>
      </mc:AlternateContent>
      <p:sp>
        <p:nvSpPr>
          <p:cNvPr id="11" name="Retângulo 10">
            <a:extLst>
              <a:ext uri="{FF2B5EF4-FFF2-40B4-BE49-F238E27FC236}">
                <a16:creationId xmlns:a16="http://schemas.microsoft.com/office/drawing/2014/main" id="{F3199864-41B8-4EF8-B1F6-035D9F61CDA5}"/>
              </a:ext>
            </a:extLst>
          </p:cNvPr>
          <p:cNvSpPr/>
          <p:nvPr/>
        </p:nvSpPr>
        <p:spPr>
          <a:xfrm>
            <a:off x="7723632" y="2069118"/>
            <a:ext cx="832104" cy="369332"/>
          </a:xfrm>
          <a:prstGeom prst="rect">
            <a:avLst/>
          </a:prstGeom>
        </p:spPr>
        <p:txBody>
          <a:bodyPr wrap="square">
            <a:spAutoFit/>
          </a:bodyPr>
          <a:lstStyle/>
          <a:p>
            <a:r>
              <a:rPr lang="pt-BR" i="1" dirty="0"/>
              <a:t>ideal</a:t>
            </a:r>
          </a:p>
        </p:txBody>
      </p:sp>
      <p:sp>
        <p:nvSpPr>
          <p:cNvPr id="12" name="Retângulo 11">
            <a:extLst>
              <a:ext uri="{FF2B5EF4-FFF2-40B4-BE49-F238E27FC236}">
                <a16:creationId xmlns:a16="http://schemas.microsoft.com/office/drawing/2014/main" id="{6E827FB1-7531-41C8-AA46-C8A4907A7517}"/>
              </a:ext>
            </a:extLst>
          </p:cNvPr>
          <p:cNvSpPr/>
          <p:nvPr/>
        </p:nvSpPr>
        <p:spPr>
          <a:xfrm>
            <a:off x="8552790" y="1117930"/>
            <a:ext cx="731520" cy="369332"/>
          </a:xfrm>
          <a:prstGeom prst="rect">
            <a:avLst/>
          </a:prstGeom>
        </p:spPr>
        <p:txBody>
          <a:bodyPr wrap="square">
            <a:spAutoFit/>
          </a:bodyPr>
          <a:lstStyle/>
          <a:p>
            <a:r>
              <a:rPr lang="pt-BR" i="1" dirty="0"/>
              <a:t>Real </a:t>
            </a:r>
          </a:p>
        </p:txBody>
      </p:sp>
      <p:sp>
        <p:nvSpPr>
          <p:cNvPr id="3" name="Seta: para Baixo 2">
            <a:extLst>
              <a:ext uri="{FF2B5EF4-FFF2-40B4-BE49-F238E27FC236}">
                <a16:creationId xmlns:a16="http://schemas.microsoft.com/office/drawing/2014/main" id="{DCADA30A-C2DD-40EC-9701-8156B5BB3290}"/>
              </a:ext>
            </a:extLst>
          </p:cNvPr>
          <p:cNvSpPr/>
          <p:nvPr/>
        </p:nvSpPr>
        <p:spPr>
          <a:xfrm>
            <a:off x="5867402" y="4306824"/>
            <a:ext cx="438911" cy="548640"/>
          </a:xfrm>
          <a:prstGeom prst="downArrow">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A6126DF8-DD8A-434F-98B4-1D407EF48093}"/>
              </a:ext>
            </a:extLst>
          </p:cNvPr>
          <p:cNvSpPr/>
          <p:nvPr/>
        </p:nvSpPr>
        <p:spPr>
          <a:xfrm>
            <a:off x="4430807" y="4928617"/>
            <a:ext cx="3367009" cy="646331"/>
          </a:xfrm>
          <a:prstGeom prst="rect">
            <a:avLst/>
          </a:prstGeom>
        </p:spPr>
        <p:txBody>
          <a:bodyPr wrap="square">
            <a:spAutoFit/>
          </a:bodyPr>
          <a:lstStyle/>
          <a:p>
            <a:r>
              <a:rPr lang="pt-BR" i="1" dirty="0"/>
              <a:t>Soluções ideais muito dissolvidas não temos variação de entalpia </a:t>
            </a:r>
          </a:p>
        </p:txBody>
      </p:sp>
      <p:sp>
        <p:nvSpPr>
          <p:cNvPr id="14" name="Seta: para Baixo 13">
            <a:extLst>
              <a:ext uri="{FF2B5EF4-FFF2-40B4-BE49-F238E27FC236}">
                <a16:creationId xmlns:a16="http://schemas.microsoft.com/office/drawing/2014/main" id="{418CC010-7DCD-4569-84BC-E7706056A275}"/>
              </a:ext>
            </a:extLst>
          </p:cNvPr>
          <p:cNvSpPr/>
          <p:nvPr/>
        </p:nvSpPr>
        <p:spPr>
          <a:xfrm>
            <a:off x="5858280" y="5621070"/>
            <a:ext cx="438911" cy="548640"/>
          </a:xfrm>
          <a:prstGeom prst="downArrow">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15" name="Retângulo 14">
                <a:extLst>
                  <a:ext uri="{FF2B5EF4-FFF2-40B4-BE49-F238E27FC236}">
                    <a16:creationId xmlns:a16="http://schemas.microsoft.com/office/drawing/2014/main" id="{155E5A9B-C786-47E8-BB48-68A8F77F67BD}"/>
                  </a:ext>
                </a:extLst>
              </p:cNvPr>
              <p:cNvSpPr/>
              <p:nvPr/>
            </p:nvSpPr>
            <p:spPr>
              <a:xfrm>
                <a:off x="5218176" y="6248304"/>
                <a:ext cx="1801368" cy="461665"/>
              </a:xfrm>
              <a:prstGeom prst="rect">
                <a:avLst/>
              </a:prstGeom>
              <a:solidFill>
                <a:schemeClr val="accent5">
                  <a:lumMod val="75000"/>
                </a:schemeClr>
              </a:solidFill>
            </p:spPr>
            <p:txBody>
              <a:bodyPr wrap="square">
                <a:spAutoFit/>
              </a:bodyPr>
              <a:lstStyle/>
              <a:p>
                <a14:m>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ea typeface="Cambria Math" panose="02040503050406030204" pitchFamily="18" charset="0"/>
                          </a:rPr>
                          <m:t>𝐺</m:t>
                        </m:r>
                      </m:e>
                      <m:sub>
                        <m:r>
                          <a:rPr lang="pt-BR" sz="2400" i="1">
                            <a:solidFill>
                              <a:schemeClr val="bg1"/>
                            </a:solidFill>
                            <a:latin typeface="Cambria Math" panose="02040503050406030204" pitchFamily="18" charset="0"/>
                          </a:rPr>
                          <m:t>𝑖</m:t>
                        </m:r>
                      </m:sub>
                    </m:sSub>
                  </m:oMath>
                </a14:m>
                <a:r>
                  <a:rPr lang="pt-BR" sz="2400" i="1" dirty="0">
                    <a:solidFill>
                      <a:schemeClr val="bg1"/>
                    </a:solidFill>
                    <a:latin typeface="Cambria Math" panose="02040503050406030204" pitchFamily="18" charset="0"/>
                  </a:rPr>
                  <a:t>=</a:t>
                </a:r>
                <a:r>
                  <a:rPr lang="pt-BR" sz="2400" dirty="0">
                    <a:solidFill>
                      <a:schemeClr val="bg1"/>
                    </a:solidFill>
                  </a:rPr>
                  <a:t> - </a:t>
                </a:r>
                <a14:m>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rPr>
                          <m:t>𝑇</m:t>
                        </m:r>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ea typeface="Cambria Math" panose="02040503050406030204" pitchFamily="18" charset="0"/>
                          </a:rPr>
                          <m:t>𝑆</m:t>
                        </m:r>
                      </m:e>
                      <m:sub>
                        <m:r>
                          <a:rPr lang="pt-BR" sz="2400" i="1">
                            <a:solidFill>
                              <a:schemeClr val="bg1"/>
                            </a:solidFill>
                            <a:latin typeface="Cambria Math" panose="02040503050406030204" pitchFamily="18" charset="0"/>
                          </a:rPr>
                          <m:t>𝑖</m:t>
                        </m:r>
                      </m:sub>
                    </m:sSub>
                  </m:oMath>
                </a14:m>
                <a:endParaRPr lang="pt-BR" sz="2400" i="1" dirty="0">
                  <a:solidFill>
                    <a:schemeClr val="bg1"/>
                  </a:solidFill>
                  <a:latin typeface="Cambria Math" panose="02040503050406030204" pitchFamily="18" charset="0"/>
                </a:endParaRPr>
              </a:p>
            </p:txBody>
          </p:sp>
        </mc:Choice>
        <mc:Fallback xmlns="">
          <p:sp>
            <p:nvSpPr>
              <p:cNvPr id="15" name="Retângulo 14">
                <a:extLst>
                  <a:ext uri="{FF2B5EF4-FFF2-40B4-BE49-F238E27FC236}">
                    <a16:creationId xmlns:a16="http://schemas.microsoft.com/office/drawing/2014/main" id="{155E5A9B-C786-47E8-BB48-68A8F77F67BD}"/>
                  </a:ext>
                </a:extLst>
              </p:cNvPr>
              <p:cNvSpPr>
                <a:spLocks noRot="1" noChangeAspect="1" noMove="1" noResize="1" noEditPoints="1" noAdjustHandles="1" noChangeArrowheads="1" noChangeShapeType="1" noTextEdit="1"/>
              </p:cNvSpPr>
              <p:nvPr/>
            </p:nvSpPr>
            <p:spPr>
              <a:xfrm>
                <a:off x="5218176" y="6248304"/>
                <a:ext cx="1801368" cy="461665"/>
              </a:xfrm>
              <a:prstGeom prst="rect">
                <a:avLst/>
              </a:prstGeom>
              <a:blipFill>
                <a:blip r:embed="rId6"/>
                <a:stretch>
                  <a:fillRect l="-676" t="-13158" b="-28947"/>
                </a:stretch>
              </a:blipFill>
            </p:spPr>
            <p:txBody>
              <a:bodyPr/>
              <a:lstStyle/>
              <a:p>
                <a:r>
                  <a:rPr lang="pt-BR">
                    <a:noFill/>
                  </a:rPr>
                  <a:t> </a:t>
                </a:r>
              </a:p>
            </p:txBody>
          </p:sp>
        </mc:Fallback>
      </mc:AlternateContent>
      <p:sp>
        <p:nvSpPr>
          <p:cNvPr id="16" name="Retângulo 15">
            <a:extLst>
              <a:ext uri="{FF2B5EF4-FFF2-40B4-BE49-F238E27FC236}">
                <a16:creationId xmlns:a16="http://schemas.microsoft.com/office/drawing/2014/main" id="{03E37152-1C56-45AE-964E-8CF789D8FD6B}"/>
              </a:ext>
            </a:extLst>
          </p:cNvPr>
          <p:cNvSpPr/>
          <p:nvPr/>
        </p:nvSpPr>
        <p:spPr>
          <a:xfrm>
            <a:off x="656079" y="229984"/>
            <a:ext cx="1548822" cy="461665"/>
          </a:xfrm>
          <a:prstGeom prst="rect">
            <a:avLst/>
          </a:prstGeom>
        </p:spPr>
        <p:txBody>
          <a:bodyPr wrap="none">
            <a:spAutoFit/>
          </a:bodyPr>
          <a:lstStyle/>
          <a:p>
            <a:r>
              <a:rPr lang="en-US" sz="2400" b="1" dirty="0" err="1">
                <a:solidFill>
                  <a:schemeClr val="accent1">
                    <a:lumMod val="75000"/>
                  </a:schemeClr>
                </a:solidFill>
                <a:effectLst>
                  <a:outerShdw blurRad="38100" dist="38100" dir="2700000" algn="tl">
                    <a:srgbClr val="000000">
                      <a:alpha val="43137"/>
                    </a:srgbClr>
                  </a:outerShdw>
                </a:effectLst>
              </a:rPr>
              <a:t>Equilibrio</a:t>
            </a:r>
            <a:r>
              <a:rPr lang="en-US" sz="2400" b="1" dirty="0">
                <a:solidFill>
                  <a:schemeClr val="accent1">
                    <a:lumMod val="75000"/>
                  </a:schemeClr>
                </a:solidFill>
                <a:effectLst>
                  <a:outerShdw blurRad="38100" dist="38100" dir="2700000" algn="tl">
                    <a:srgbClr val="000000">
                      <a:alpha val="43137"/>
                    </a:srgbClr>
                  </a:outerShdw>
                </a:effectLst>
              </a:rPr>
              <a:t>  </a:t>
            </a:r>
            <a:endParaRPr lang="pt-BR" sz="2400" b="1" dirty="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7553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3" grpId="0"/>
      <p:bldP spid="14"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a:extLst>
              <a:ext uri="{FF2B5EF4-FFF2-40B4-BE49-F238E27FC236}">
                <a16:creationId xmlns:a16="http://schemas.microsoft.com/office/drawing/2014/main" id="{09298325-B318-4D48-9C59-BA9509270986}"/>
              </a:ext>
            </a:extLst>
          </p:cNvPr>
          <p:cNvSpPr>
            <a:spLocks noGrp="1"/>
          </p:cNvSpPr>
          <p:nvPr>
            <p:ph type="ftr" sz="quarter" idx="11"/>
          </p:nvPr>
        </p:nvSpPr>
        <p:spPr/>
        <p:txBody>
          <a:bodyPr/>
          <a:lstStyle/>
          <a:p>
            <a:r>
              <a:rPr lang="en-US"/>
              <a:t> Pedro Vidinha</a:t>
            </a:r>
            <a:endParaRPr lang="en-US" dirty="0"/>
          </a:p>
        </p:txBody>
      </p:sp>
      <p:sp>
        <p:nvSpPr>
          <p:cNvPr id="5" name="Espaço Reservado para Número de Slide 4">
            <a:extLst>
              <a:ext uri="{FF2B5EF4-FFF2-40B4-BE49-F238E27FC236}">
                <a16:creationId xmlns:a16="http://schemas.microsoft.com/office/drawing/2014/main" id="{2D0296BD-F18E-4E95-8C55-6BB15815E950}"/>
              </a:ext>
            </a:extLst>
          </p:cNvPr>
          <p:cNvSpPr>
            <a:spLocks noGrp="1"/>
          </p:cNvSpPr>
          <p:nvPr>
            <p:ph type="sldNum" sz="quarter" idx="12"/>
          </p:nvPr>
        </p:nvSpPr>
        <p:spPr/>
        <p:txBody>
          <a:bodyPr/>
          <a:lstStyle/>
          <a:p>
            <a:fld id="{326530D0-E989-6D43-9B52-F525A77060C2}" type="slidenum">
              <a:rPr lang="en-US" smtClean="0"/>
              <a:pPr/>
              <a:t>43</a:t>
            </a:fld>
            <a:endParaRPr lang="en-US" dirty="0"/>
          </a:p>
        </p:txBody>
      </p:sp>
      <mc:AlternateContent xmlns:mc="http://schemas.openxmlformats.org/markup-compatibility/2006" xmlns:a14="http://schemas.microsoft.com/office/drawing/2010/main">
        <mc:Choice Requires="a14">
          <p:sp>
            <p:nvSpPr>
              <p:cNvPr id="6" name="Retângulo 5">
                <a:extLst>
                  <a:ext uri="{FF2B5EF4-FFF2-40B4-BE49-F238E27FC236}">
                    <a16:creationId xmlns:a16="http://schemas.microsoft.com/office/drawing/2014/main" id="{0AADD7AA-DC17-4E07-8ECD-34B4127C6CAC}"/>
                  </a:ext>
                </a:extLst>
              </p:cNvPr>
              <p:cNvSpPr/>
              <p:nvPr/>
            </p:nvSpPr>
            <p:spPr>
              <a:xfrm>
                <a:off x="4630943" y="872898"/>
                <a:ext cx="3094752" cy="470000"/>
              </a:xfrm>
              <a:prstGeom prst="rect">
                <a:avLst/>
              </a:prstGeom>
              <a:solidFill>
                <a:schemeClr val="accent5">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r>
                        <a:rPr lang="pt-BR" sz="2400" i="1">
                          <a:solidFill>
                            <a:schemeClr val="bg1"/>
                          </a:solidFill>
                          <a:latin typeface="Cambria Math" panose="02040503050406030204" pitchFamily="18" charset="0"/>
                        </a:rPr>
                        <m:t>=</m:t>
                      </m:r>
                      <m:sSup>
                        <m:sSupPr>
                          <m:ctrlPr>
                            <a:rPr lang="pt-BR" sz="2400" i="1">
                              <a:solidFill>
                                <a:schemeClr val="bg1"/>
                              </a:solidFill>
                              <a:latin typeface="Cambria Math" panose="02040503050406030204" pitchFamily="18" charset="0"/>
                            </a:rPr>
                          </m:ctrlPr>
                        </m:sSupPr>
                        <m:e>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e>
                        <m:sup>
                          <m:r>
                            <a:rPr lang="pt-BR" sz="2400" i="1">
                              <a:solidFill>
                                <a:schemeClr val="bg1"/>
                              </a:solidFill>
                              <a:latin typeface="Cambria Math" panose="02040503050406030204" pitchFamily="18" charset="0"/>
                              <a:ea typeface="Cambria Math" panose="02040503050406030204" pitchFamily="18" charset="0"/>
                            </a:rPr>
                            <m:t>°</m:t>
                          </m:r>
                        </m:sup>
                      </m:sSup>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rPr>
                        <m:t>𝑅𝑇𝑙𝑛</m:t>
                      </m:r>
                      <m:d>
                        <m:dPr>
                          <m:ctrlPr>
                            <a:rPr lang="pt-BR" sz="2400" i="1">
                              <a:solidFill>
                                <a:schemeClr val="bg1"/>
                              </a:solidFill>
                              <a:latin typeface="Cambria Math" panose="02040503050406030204" pitchFamily="18" charset="0"/>
                            </a:rPr>
                          </m:ctrlPr>
                        </m:dPr>
                        <m:e>
                          <m:sSub>
                            <m:sSubPr>
                              <m:ctrlPr>
                                <a:rPr lang="pt-BR" sz="2400" i="1">
                                  <a:solidFill>
                                    <a:schemeClr val="bg1"/>
                                  </a:solidFill>
                                  <a:latin typeface="Cambria Math" panose="02040503050406030204" pitchFamily="18" charset="0"/>
                                  <a:ea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𝑥</m:t>
                              </m:r>
                            </m:e>
                            <m:sub>
                              <m:r>
                                <a:rPr lang="pt-BR" sz="2400" i="1">
                                  <a:solidFill>
                                    <a:schemeClr val="bg1"/>
                                  </a:solidFill>
                                  <a:latin typeface="Cambria Math" panose="02040503050406030204" pitchFamily="18" charset="0"/>
                                  <a:ea typeface="Cambria Math" panose="02040503050406030204" pitchFamily="18" charset="0"/>
                                </a:rPr>
                                <m:t>𝑖</m:t>
                              </m:r>
                            </m:sub>
                          </m:sSub>
                        </m:e>
                      </m:d>
                    </m:oMath>
                  </m:oMathPara>
                </a14:m>
                <a:endParaRPr lang="pt-BR" sz="2400" i="1" dirty="0">
                  <a:solidFill>
                    <a:schemeClr val="bg1"/>
                  </a:solidFill>
                  <a:latin typeface="Cambria Math" panose="02040503050406030204" pitchFamily="18" charset="0"/>
                </a:endParaRPr>
              </a:p>
            </p:txBody>
          </p:sp>
        </mc:Choice>
        <mc:Fallback xmlns="">
          <p:sp>
            <p:nvSpPr>
              <p:cNvPr id="6" name="Retângulo 5">
                <a:extLst>
                  <a:ext uri="{FF2B5EF4-FFF2-40B4-BE49-F238E27FC236}">
                    <a16:creationId xmlns:a16="http://schemas.microsoft.com/office/drawing/2014/main" id="{0AADD7AA-DC17-4E07-8ECD-34B4127C6CAC}"/>
                  </a:ext>
                </a:extLst>
              </p:cNvPr>
              <p:cNvSpPr>
                <a:spLocks noRot="1" noChangeAspect="1" noMove="1" noResize="1" noEditPoints="1" noAdjustHandles="1" noChangeArrowheads="1" noChangeShapeType="1" noTextEdit="1"/>
              </p:cNvSpPr>
              <p:nvPr/>
            </p:nvSpPr>
            <p:spPr>
              <a:xfrm>
                <a:off x="4630943" y="872898"/>
                <a:ext cx="3094752" cy="470000"/>
              </a:xfrm>
              <a:prstGeom prst="rect">
                <a:avLst/>
              </a:prstGeom>
              <a:blipFill>
                <a:blip r:embed="rId2"/>
                <a:stretch>
                  <a:fillRect/>
                </a:stretch>
              </a:blipFill>
            </p:spPr>
            <p:txBody>
              <a:bodyPr/>
              <a:lstStyle/>
              <a:p>
                <a:r>
                  <a:rPr lang="pt-BR">
                    <a:noFill/>
                  </a:rPr>
                  <a:t> </a:t>
                </a:r>
              </a:p>
            </p:txBody>
          </p:sp>
        </mc:Fallback>
      </mc:AlternateContent>
      <p:sp>
        <p:nvSpPr>
          <p:cNvPr id="7" name="Seta: para Baixo 6">
            <a:extLst>
              <a:ext uri="{FF2B5EF4-FFF2-40B4-BE49-F238E27FC236}">
                <a16:creationId xmlns:a16="http://schemas.microsoft.com/office/drawing/2014/main" id="{001DB098-3C06-4499-9FD4-73D823B928F3}"/>
              </a:ext>
            </a:extLst>
          </p:cNvPr>
          <p:cNvSpPr/>
          <p:nvPr/>
        </p:nvSpPr>
        <p:spPr>
          <a:xfrm rot="2013868">
            <a:off x="6377761" y="1418490"/>
            <a:ext cx="438911" cy="548640"/>
          </a:xfrm>
          <a:prstGeom prst="downArrow">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8" name="Retângulo 7">
                <a:extLst>
                  <a:ext uri="{FF2B5EF4-FFF2-40B4-BE49-F238E27FC236}">
                    <a16:creationId xmlns:a16="http://schemas.microsoft.com/office/drawing/2014/main" id="{98F885E7-BC5C-4E1A-B002-6D81EB107168}"/>
                  </a:ext>
                </a:extLst>
              </p:cNvPr>
              <p:cNvSpPr/>
              <p:nvPr/>
            </p:nvSpPr>
            <p:spPr>
              <a:xfrm>
                <a:off x="5195316" y="1971155"/>
                <a:ext cx="1801368" cy="461665"/>
              </a:xfrm>
              <a:prstGeom prst="rect">
                <a:avLst/>
              </a:prstGeom>
              <a:solidFill>
                <a:schemeClr val="accent5">
                  <a:lumMod val="75000"/>
                </a:schemeClr>
              </a:solidFill>
            </p:spPr>
            <p:txBody>
              <a:bodyPr wrap="square">
                <a:spAutoFit/>
              </a:bodyPr>
              <a:lstStyle/>
              <a:p>
                <a14:m>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ea typeface="Cambria Math" panose="02040503050406030204" pitchFamily="18" charset="0"/>
                          </a:rPr>
                          <m:t>𝐺</m:t>
                        </m:r>
                      </m:e>
                      <m:sub>
                        <m:r>
                          <a:rPr lang="pt-BR" sz="2400" i="1">
                            <a:solidFill>
                              <a:schemeClr val="bg1"/>
                            </a:solidFill>
                            <a:latin typeface="Cambria Math" panose="02040503050406030204" pitchFamily="18" charset="0"/>
                          </a:rPr>
                          <m:t>𝑖</m:t>
                        </m:r>
                      </m:sub>
                    </m:sSub>
                  </m:oMath>
                </a14:m>
                <a:r>
                  <a:rPr lang="pt-BR" sz="2400" i="1" dirty="0">
                    <a:solidFill>
                      <a:schemeClr val="bg1"/>
                    </a:solidFill>
                    <a:latin typeface="Cambria Math" panose="02040503050406030204" pitchFamily="18" charset="0"/>
                  </a:rPr>
                  <a:t>=</a:t>
                </a:r>
                <a:r>
                  <a:rPr lang="pt-BR" sz="2400" dirty="0">
                    <a:solidFill>
                      <a:schemeClr val="bg1"/>
                    </a:solidFill>
                  </a:rPr>
                  <a:t> - </a:t>
                </a:r>
                <a14:m>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rPr>
                          <m:t>𝑇</m:t>
                        </m:r>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ea typeface="Cambria Math" panose="02040503050406030204" pitchFamily="18" charset="0"/>
                          </a:rPr>
                          <m:t>𝑆</m:t>
                        </m:r>
                      </m:e>
                      <m:sub>
                        <m:r>
                          <a:rPr lang="pt-BR" sz="2400" i="1">
                            <a:solidFill>
                              <a:schemeClr val="bg1"/>
                            </a:solidFill>
                            <a:latin typeface="Cambria Math" panose="02040503050406030204" pitchFamily="18" charset="0"/>
                          </a:rPr>
                          <m:t>𝑖</m:t>
                        </m:r>
                      </m:sub>
                    </m:sSub>
                  </m:oMath>
                </a14:m>
                <a:endParaRPr lang="pt-BR" sz="2400" i="1" dirty="0">
                  <a:solidFill>
                    <a:schemeClr val="bg1"/>
                  </a:solidFill>
                  <a:latin typeface="Cambria Math" panose="02040503050406030204" pitchFamily="18" charset="0"/>
                </a:endParaRPr>
              </a:p>
            </p:txBody>
          </p:sp>
        </mc:Choice>
        <mc:Fallback xmlns="">
          <p:sp>
            <p:nvSpPr>
              <p:cNvPr id="8" name="Retângulo 7">
                <a:extLst>
                  <a:ext uri="{FF2B5EF4-FFF2-40B4-BE49-F238E27FC236}">
                    <a16:creationId xmlns:a16="http://schemas.microsoft.com/office/drawing/2014/main" id="{98F885E7-BC5C-4E1A-B002-6D81EB107168}"/>
                  </a:ext>
                </a:extLst>
              </p:cNvPr>
              <p:cNvSpPr>
                <a:spLocks noRot="1" noChangeAspect="1" noMove="1" noResize="1" noEditPoints="1" noAdjustHandles="1" noChangeArrowheads="1" noChangeShapeType="1" noTextEdit="1"/>
              </p:cNvSpPr>
              <p:nvPr/>
            </p:nvSpPr>
            <p:spPr>
              <a:xfrm>
                <a:off x="5195316" y="1971155"/>
                <a:ext cx="1801368" cy="461665"/>
              </a:xfrm>
              <a:prstGeom prst="rect">
                <a:avLst/>
              </a:prstGeom>
              <a:blipFill>
                <a:blip r:embed="rId3"/>
                <a:stretch>
                  <a:fillRect l="-676" t="-13158" b="-28947"/>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9" name="Retângulo 8">
                <a:extLst>
                  <a:ext uri="{FF2B5EF4-FFF2-40B4-BE49-F238E27FC236}">
                    <a16:creationId xmlns:a16="http://schemas.microsoft.com/office/drawing/2014/main" id="{D12992B8-4B9B-430A-B527-62A619B13856}"/>
                  </a:ext>
                </a:extLst>
              </p:cNvPr>
              <p:cNvSpPr/>
              <p:nvPr/>
            </p:nvSpPr>
            <p:spPr>
              <a:xfrm>
                <a:off x="3663698" y="2922488"/>
                <a:ext cx="4704095" cy="470000"/>
              </a:xfrm>
              <a:prstGeom prst="rect">
                <a:avLst/>
              </a:prstGeom>
              <a:solidFill>
                <a:schemeClr val="accent5">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r>
                        <a:rPr lang="pt-BR" sz="2400" i="1">
                          <a:solidFill>
                            <a:schemeClr val="bg1"/>
                          </a:solidFill>
                          <a:latin typeface="Cambria Math" panose="02040503050406030204" pitchFamily="18" charset="0"/>
                        </a:rPr>
                        <m:t>=</m:t>
                      </m:r>
                      <m:sSup>
                        <m:sSupPr>
                          <m:ctrlPr>
                            <a:rPr lang="pt-BR" sz="2400" i="1">
                              <a:solidFill>
                                <a:schemeClr val="bg1"/>
                              </a:solidFill>
                              <a:latin typeface="Cambria Math" panose="02040503050406030204" pitchFamily="18" charset="0"/>
                            </a:rPr>
                          </m:ctrlPr>
                        </m:sSupPr>
                        <m:e>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e>
                        <m:sup>
                          <m:r>
                            <a:rPr lang="pt-BR" sz="2400" i="1">
                              <a:solidFill>
                                <a:schemeClr val="bg1"/>
                              </a:solidFill>
                              <a:latin typeface="Cambria Math" panose="02040503050406030204" pitchFamily="18" charset="0"/>
                              <a:ea typeface="Cambria Math" panose="02040503050406030204" pitchFamily="18" charset="0"/>
                            </a:rPr>
                            <m:t>°</m:t>
                          </m:r>
                        </m:sup>
                      </m:sSup>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rPr>
                        <m:t>𝑅𝑇𝑙𝑛</m:t>
                      </m:r>
                      <m:d>
                        <m:dPr>
                          <m:ctrlPr>
                            <a:rPr lang="pt-BR" sz="2400" i="1">
                              <a:solidFill>
                                <a:schemeClr val="bg1"/>
                              </a:solidFill>
                              <a:latin typeface="Cambria Math" panose="02040503050406030204" pitchFamily="18" charset="0"/>
                            </a:rPr>
                          </m:ctrlPr>
                        </m:dPr>
                        <m:e>
                          <m:sSub>
                            <m:sSubPr>
                              <m:ctrlPr>
                                <a:rPr lang="pt-BR" sz="2400" i="1">
                                  <a:solidFill>
                                    <a:schemeClr val="bg1"/>
                                  </a:solidFill>
                                  <a:latin typeface="Cambria Math" panose="02040503050406030204" pitchFamily="18" charset="0"/>
                                  <a:ea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𝑥</m:t>
                              </m:r>
                            </m:e>
                            <m:sub>
                              <m:r>
                                <a:rPr lang="pt-BR" sz="2400" i="1">
                                  <a:solidFill>
                                    <a:schemeClr val="bg1"/>
                                  </a:solidFill>
                                  <a:latin typeface="Cambria Math" panose="02040503050406030204" pitchFamily="18" charset="0"/>
                                  <a:ea typeface="Cambria Math" panose="02040503050406030204" pitchFamily="18" charset="0"/>
                                </a:rPr>
                                <m:t>𝑖</m:t>
                              </m:r>
                            </m:sub>
                          </m:sSub>
                        </m:e>
                      </m:d>
                      <m:r>
                        <a:rPr lang="pt-BR" sz="2400" i="1">
                          <a:solidFill>
                            <a:schemeClr val="bg1"/>
                          </a:solidFill>
                          <a:latin typeface="Cambria Math" panose="02040503050406030204" pitchFamily="18" charset="0"/>
                          <a:ea typeface="Cambria Math" panose="02040503050406030204" pitchFamily="18" charset="0"/>
                        </a:rPr>
                        <m:t>+ </m:t>
                      </m:r>
                      <m:r>
                        <a:rPr lang="pt-BR" sz="2400" i="1">
                          <a:solidFill>
                            <a:schemeClr val="bg1"/>
                          </a:solidFill>
                          <a:latin typeface="Cambria Math" panose="02040503050406030204" pitchFamily="18" charset="0"/>
                        </a:rPr>
                        <m:t>𝑅𝑇𝑙𝑛</m:t>
                      </m:r>
                      <m:d>
                        <m:dPr>
                          <m:ctrlPr>
                            <a:rPr lang="pt-BR" sz="2400" i="1">
                              <a:solidFill>
                                <a:schemeClr val="bg1"/>
                              </a:solidFill>
                              <a:latin typeface="Cambria Math" panose="02040503050406030204" pitchFamily="18" charset="0"/>
                            </a:rPr>
                          </m:ctrlPr>
                        </m:dPr>
                        <m:e>
                          <m:sSub>
                            <m:sSubPr>
                              <m:ctrlPr>
                                <a:rPr lang="pt-BR" sz="2400" i="1">
                                  <a:solidFill>
                                    <a:schemeClr val="bg1"/>
                                  </a:solidFill>
                                  <a:latin typeface="Cambria Math" panose="02040503050406030204" pitchFamily="18" charset="0"/>
                                  <a:ea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𝛾</m:t>
                              </m:r>
                            </m:e>
                            <m:sub>
                              <m:r>
                                <a:rPr lang="pt-BR" sz="2400" i="1">
                                  <a:solidFill>
                                    <a:schemeClr val="bg1"/>
                                  </a:solidFill>
                                  <a:latin typeface="Cambria Math" panose="02040503050406030204" pitchFamily="18" charset="0"/>
                                  <a:ea typeface="Cambria Math" panose="02040503050406030204" pitchFamily="18" charset="0"/>
                                </a:rPr>
                                <m:t>𝑖</m:t>
                              </m:r>
                            </m:sub>
                          </m:sSub>
                        </m:e>
                      </m:d>
                    </m:oMath>
                  </m:oMathPara>
                </a14:m>
                <a:endParaRPr lang="pt-BR" sz="2400" i="1" dirty="0">
                  <a:solidFill>
                    <a:schemeClr val="bg1"/>
                  </a:solidFill>
                  <a:latin typeface="Cambria Math" panose="02040503050406030204" pitchFamily="18" charset="0"/>
                </a:endParaRPr>
              </a:p>
            </p:txBody>
          </p:sp>
        </mc:Choice>
        <mc:Fallback xmlns="">
          <p:sp>
            <p:nvSpPr>
              <p:cNvPr id="9" name="Retângulo 8">
                <a:extLst>
                  <a:ext uri="{FF2B5EF4-FFF2-40B4-BE49-F238E27FC236}">
                    <a16:creationId xmlns:a16="http://schemas.microsoft.com/office/drawing/2014/main" id="{D12992B8-4B9B-430A-B527-62A619B13856}"/>
                  </a:ext>
                </a:extLst>
              </p:cNvPr>
              <p:cNvSpPr>
                <a:spLocks noRot="1" noChangeAspect="1" noMove="1" noResize="1" noEditPoints="1" noAdjustHandles="1" noChangeArrowheads="1" noChangeShapeType="1" noTextEdit="1"/>
              </p:cNvSpPr>
              <p:nvPr/>
            </p:nvSpPr>
            <p:spPr>
              <a:xfrm>
                <a:off x="3663698" y="2922488"/>
                <a:ext cx="4704095" cy="470000"/>
              </a:xfrm>
              <a:prstGeom prst="rect">
                <a:avLst/>
              </a:prstGeom>
              <a:blipFill>
                <a:blip r:embed="rId4"/>
                <a:stretch>
                  <a:fillRect/>
                </a:stretch>
              </a:blipFill>
            </p:spPr>
            <p:txBody>
              <a:bodyPr/>
              <a:lstStyle/>
              <a:p>
                <a:r>
                  <a:rPr lang="pt-BR">
                    <a:noFill/>
                  </a:rPr>
                  <a:t> </a:t>
                </a:r>
              </a:p>
            </p:txBody>
          </p:sp>
        </mc:Fallback>
      </mc:AlternateContent>
      <p:sp>
        <p:nvSpPr>
          <p:cNvPr id="10" name="Seta: para Baixo 9">
            <a:extLst>
              <a:ext uri="{FF2B5EF4-FFF2-40B4-BE49-F238E27FC236}">
                <a16:creationId xmlns:a16="http://schemas.microsoft.com/office/drawing/2014/main" id="{60581B50-EDBA-42E3-9E68-64D4FD52DDD2}"/>
              </a:ext>
            </a:extLst>
          </p:cNvPr>
          <p:cNvSpPr/>
          <p:nvPr/>
        </p:nvSpPr>
        <p:spPr>
          <a:xfrm rot="2013868">
            <a:off x="5448691" y="3492979"/>
            <a:ext cx="438911" cy="548640"/>
          </a:xfrm>
          <a:prstGeom prst="downArrow">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11" name="Retângulo 10">
                <a:extLst>
                  <a:ext uri="{FF2B5EF4-FFF2-40B4-BE49-F238E27FC236}">
                    <a16:creationId xmlns:a16="http://schemas.microsoft.com/office/drawing/2014/main" id="{78600DBD-69FC-40C9-8406-DAF69026B8E4}"/>
                  </a:ext>
                </a:extLst>
              </p:cNvPr>
              <p:cNvSpPr/>
              <p:nvPr/>
            </p:nvSpPr>
            <p:spPr>
              <a:xfrm>
                <a:off x="4916424" y="4045644"/>
                <a:ext cx="986598" cy="461665"/>
              </a:xfrm>
              <a:prstGeom prst="rect">
                <a:avLst/>
              </a:prstGeom>
              <a:solidFill>
                <a:schemeClr val="accent5">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rPr>
                            <m:t>𝑇</m:t>
                          </m:r>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ea typeface="Cambria Math" panose="02040503050406030204" pitchFamily="18" charset="0"/>
                            </a:rPr>
                            <m:t>𝑆</m:t>
                          </m:r>
                        </m:e>
                        <m:sub>
                          <m:r>
                            <a:rPr lang="pt-BR" sz="2400" i="1">
                              <a:solidFill>
                                <a:schemeClr val="bg1"/>
                              </a:solidFill>
                              <a:latin typeface="Cambria Math" panose="02040503050406030204" pitchFamily="18" charset="0"/>
                            </a:rPr>
                            <m:t>𝑖</m:t>
                          </m:r>
                        </m:sub>
                      </m:sSub>
                    </m:oMath>
                  </m:oMathPara>
                </a14:m>
                <a:endParaRPr lang="pt-BR" sz="2400" i="1" dirty="0">
                  <a:solidFill>
                    <a:schemeClr val="bg1"/>
                  </a:solidFill>
                  <a:latin typeface="Cambria Math" panose="02040503050406030204" pitchFamily="18" charset="0"/>
                </a:endParaRPr>
              </a:p>
            </p:txBody>
          </p:sp>
        </mc:Choice>
        <mc:Fallback xmlns="">
          <p:sp>
            <p:nvSpPr>
              <p:cNvPr id="11" name="Retângulo 10">
                <a:extLst>
                  <a:ext uri="{FF2B5EF4-FFF2-40B4-BE49-F238E27FC236}">
                    <a16:creationId xmlns:a16="http://schemas.microsoft.com/office/drawing/2014/main" id="{78600DBD-69FC-40C9-8406-DAF69026B8E4}"/>
                  </a:ext>
                </a:extLst>
              </p:cNvPr>
              <p:cNvSpPr>
                <a:spLocks noRot="1" noChangeAspect="1" noMove="1" noResize="1" noEditPoints="1" noAdjustHandles="1" noChangeArrowheads="1" noChangeShapeType="1" noTextEdit="1"/>
              </p:cNvSpPr>
              <p:nvPr/>
            </p:nvSpPr>
            <p:spPr>
              <a:xfrm>
                <a:off x="4916424" y="4045644"/>
                <a:ext cx="986598" cy="461665"/>
              </a:xfrm>
              <a:prstGeom prst="rect">
                <a:avLst/>
              </a:prstGeom>
              <a:blipFill>
                <a:blip r:embed="rId5"/>
                <a:stretch>
                  <a:fillRect b="-5333"/>
                </a:stretch>
              </a:blipFill>
            </p:spPr>
            <p:txBody>
              <a:bodyPr/>
              <a:lstStyle/>
              <a:p>
                <a:r>
                  <a:rPr lang="pt-BR">
                    <a:noFill/>
                  </a:rPr>
                  <a:t> </a:t>
                </a:r>
              </a:p>
            </p:txBody>
          </p:sp>
        </mc:Fallback>
      </mc:AlternateContent>
      <p:sp>
        <p:nvSpPr>
          <p:cNvPr id="12" name="Seta: para Baixo 11">
            <a:extLst>
              <a:ext uri="{FF2B5EF4-FFF2-40B4-BE49-F238E27FC236}">
                <a16:creationId xmlns:a16="http://schemas.microsoft.com/office/drawing/2014/main" id="{7B05A42F-9619-4B61-9EFB-553C8DB77357}"/>
              </a:ext>
            </a:extLst>
          </p:cNvPr>
          <p:cNvSpPr/>
          <p:nvPr/>
        </p:nvSpPr>
        <p:spPr>
          <a:xfrm>
            <a:off x="7109850" y="3488118"/>
            <a:ext cx="438911" cy="548640"/>
          </a:xfrm>
          <a:prstGeom prst="downArrow">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13" name="Retângulo 12">
                <a:extLst>
                  <a:ext uri="{FF2B5EF4-FFF2-40B4-BE49-F238E27FC236}">
                    <a16:creationId xmlns:a16="http://schemas.microsoft.com/office/drawing/2014/main" id="{55D28A70-10A8-4174-90C9-03800B596F13}"/>
                  </a:ext>
                </a:extLst>
              </p:cNvPr>
              <p:cNvSpPr/>
              <p:nvPr/>
            </p:nvSpPr>
            <p:spPr>
              <a:xfrm>
                <a:off x="6597215" y="4139181"/>
                <a:ext cx="3094752" cy="470000"/>
              </a:xfrm>
              <a:prstGeom prst="rect">
                <a:avLst/>
              </a:prstGeom>
              <a:solidFill>
                <a:schemeClr val="accent5">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r>
                        <a:rPr lang="pt-BR" sz="2400" i="1">
                          <a:solidFill>
                            <a:schemeClr val="bg1"/>
                          </a:solidFill>
                          <a:latin typeface="Cambria Math" panose="02040503050406030204" pitchFamily="18" charset="0"/>
                        </a:rPr>
                        <m:t>=</m:t>
                      </m:r>
                      <m:sSup>
                        <m:sSupPr>
                          <m:ctrlPr>
                            <a:rPr lang="pt-BR" sz="2400" i="1">
                              <a:solidFill>
                                <a:schemeClr val="bg1"/>
                              </a:solidFill>
                              <a:latin typeface="Cambria Math" panose="02040503050406030204" pitchFamily="18" charset="0"/>
                            </a:rPr>
                          </m:ctrlPr>
                        </m:sSupPr>
                        <m:e>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e>
                        <m:sup>
                          <m:r>
                            <a:rPr lang="pt-BR" sz="2400" i="1">
                              <a:solidFill>
                                <a:schemeClr val="bg1"/>
                              </a:solidFill>
                              <a:latin typeface="Cambria Math" panose="02040503050406030204" pitchFamily="18" charset="0"/>
                              <a:ea typeface="Cambria Math" panose="02040503050406030204" pitchFamily="18" charset="0"/>
                            </a:rPr>
                            <m:t>°</m:t>
                          </m:r>
                        </m:sup>
                      </m:sSup>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rPr>
                        <m:t>𝑅𝑇𝑙𝑛</m:t>
                      </m:r>
                      <m:d>
                        <m:dPr>
                          <m:ctrlPr>
                            <a:rPr lang="pt-BR" sz="2400" i="1">
                              <a:solidFill>
                                <a:schemeClr val="bg1"/>
                              </a:solidFill>
                              <a:latin typeface="Cambria Math" panose="02040503050406030204" pitchFamily="18" charset="0"/>
                            </a:rPr>
                          </m:ctrlPr>
                        </m:dPr>
                        <m:e>
                          <m:sSub>
                            <m:sSubPr>
                              <m:ctrlPr>
                                <a:rPr lang="pt-BR" sz="2400" i="1">
                                  <a:solidFill>
                                    <a:schemeClr val="bg1"/>
                                  </a:solidFill>
                                  <a:latin typeface="Cambria Math" panose="02040503050406030204" pitchFamily="18" charset="0"/>
                                  <a:ea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𝛾</m:t>
                              </m:r>
                            </m:e>
                            <m:sub>
                              <m:r>
                                <a:rPr lang="pt-BR" sz="2400" i="1">
                                  <a:solidFill>
                                    <a:schemeClr val="bg1"/>
                                  </a:solidFill>
                                  <a:latin typeface="Cambria Math" panose="02040503050406030204" pitchFamily="18" charset="0"/>
                                  <a:ea typeface="Cambria Math" panose="02040503050406030204" pitchFamily="18" charset="0"/>
                                </a:rPr>
                                <m:t>𝑖</m:t>
                              </m:r>
                            </m:sub>
                          </m:sSub>
                        </m:e>
                      </m:d>
                    </m:oMath>
                  </m:oMathPara>
                </a14:m>
                <a:endParaRPr lang="pt-BR" sz="2400" i="1" dirty="0">
                  <a:solidFill>
                    <a:schemeClr val="bg1"/>
                  </a:solidFill>
                  <a:latin typeface="Cambria Math" panose="02040503050406030204" pitchFamily="18" charset="0"/>
                </a:endParaRPr>
              </a:p>
            </p:txBody>
          </p:sp>
        </mc:Choice>
        <mc:Fallback xmlns="">
          <p:sp>
            <p:nvSpPr>
              <p:cNvPr id="13" name="Retângulo 12">
                <a:extLst>
                  <a:ext uri="{FF2B5EF4-FFF2-40B4-BE49-F238E27FC236}">
                    <a16:creationId xmlns:a16="http://schemas.microsoft.com/office/drawing/2014/main" id="{55D28A70-10A8-4174-90C9-03800B596F13}"/>
                  </a:ext>
                </a:extLst>
              </p:cNvPr>
              <p:cNvSpPr>
                <a:spLocks noRot="1" noChangeAspect="1" noMove="1" noResize="1" noEditPoints="1" noAdjustHandles="1" noChangeArrowheads="1" noChangeShapeType="1" noTextEdit="1"/>
              </p:cNvSpPr>
              <p:nvPr/>
            </p:nvSpPr>
            <p:spPr>
              <a:xfrm>
                <a:off x="6597215" y="4139181"/>
                <a:ext cx="3094752" cy="470000"/>
              </a:xfrm>
              <a:prstGeom prst="rect">
                <a:avLst/>
              </a:prstGeom>
              <a:blipFill>
                <a:blip r:embed="rId6"/>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4" name="Retângulo 13">
                <a:extLst>
                  <a:ext uri="{FF2B5EF4-FFF2-40B4-BE49-F238E27FC236}">
                    <a16:creationId xmlns:a16="http://schemas.microsoft.com/office/drawing/2014/main" id="{61CD6800-A14D-4D6E-A34F-4C2983434969}"/>
                  </a:ext>
                </a:extLst>
              </p:cNvPr>
              <p:cNvSpPr/>
              <p:nvPr/>
            </p:nvSpPr>
            <p:spPr>
              <a:xfrm>
                <a:off x="6996192" y="5198194"/>
                <a:ext cx="2743200" cy="461665"/>
              </a:xfrm>
              <a:prstGeom prst="rect">
                <a:avLst/>
              </a:prstGeom>
              <a:solidFill>
                <a:schemeClr val="accent5">
                  <a:lumMod val="75000"/>
                </a:schemeClr>
              </a:solidFill>
            </p:spPr>
            <p:txBody>
              <a:bodyPr wrap="square">
                <a:spAutoFit/>
              </a:bodyPr>
              <a:lstStyle/>
              <a:p>
                <a14:m>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ea typeface="Cambria Math" panose="02040503050406030204" pitchFamily="18" charset="0"/>
                          </a:rPr>
                          <m:t>𝐺</m:t>
                        </m:r>
                      </m:e>
                      <m:sub>
                        <m:r>
                          <a:rPr lang="pt-BR" sz="2400" i="1">
                            <a:solidFill>
                              <a:schemeClr val="bg1"/>
                            </a:solidFill>
                            <a:latin typeface="Cambria Math" panose="02040503050406030204" pitchFamily="18" charset="0"/>
                          </a:rPr>
                          <m:t>𝑖</m:t>
                        </m:r>
                      </m:sub>
                    </m:sSub>
                  </m:oMath>
                </a14:m>
                <a:r>
                  <a:rPr lang="pt-BR" sz="2400" i="1" dirty="0">
                    <a:solidFill>
                      <a:schemeClr val="bg1"/>
                    </a:solidFill>
                    <a:latin typeface="Cambria Math" panose="02040503050406030204" pitchFamily="18" charset="0"/>
                  </a:rPr>
                  <a:t>=</a:t>
                </a:r>
                <a:r>
                  <a:rPr lang="pt-BR" sz="2400" dirty="0">
                    <a:solidFill>
                      <a:schemeClr val="bg1"/>
                    </a:solidFill>
                  </a:rPr>
                  <a:t> </a:t>
                </a:r>
                <a14:m>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ea typeface="Cambria Math" panose="02040503050406030204" pitchFamily="18" charset="0"/>
                          </a:rPr>
                          <m:t>𝐻</m:t>
                        </m:r>
                      </m:e>
                      <m:sub>
                        <m:r>
                          <a:rPr lang="pt-BR" sz="2400" i="1">
                            <a:solidFill>
                              <a:schemeClr val="bg1"/>
                            </a:solidFill>
                            <a:latin typeface="Cambria Math" panose="02040503050406030204" pitchFamily="18" charset="0"/>
                          </a:rPr>
                          <m:t>𝑖</m:t>
                        </m:r>
                      </m:sub>
                    </m:sSub>
                    <m:r>
                      <a:rPr lang="pt-BR" sz="2400" i="1">
                        <a:solidFill>
                          <a:schemeClr val="bg1"/>
                        </a:solidFill>
                        <a:latin typeface="Cambria Math" panose="02040503050406030204" pitchFamily="18" charset="0"/>
                      </a:rPr>
                      <m:t>−</m:t>
                    </m:r>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rPr>
                          <m:t>𝑇</m:t>
                        </m:r>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ea typeface="Cambria Math" panose="02040503050406030204" pitchFamily="18" charset="0"/>
                          </a:rPr>
                          <m:t>𝑆</m:t>
                        </m:r>
                      </m:e>
                      <m:sub>
                        <m:r>
                          <a:rPr lang="pt-BR" sz="2400" i="1">
                            <a:solidFill>
                              <a:schemeClr val="bg1"/>
                            </a:solidFill>
                            <a:latin typeface="Cambria Math" panose="02040503050406030204" pitchFamily="18" charset="0"/>
                          </a:rPr>
                          <m:t>𝑖</m:t>
                        </m:r>
                      </m:sub>
                    </m:sSub>
                  </m:oMath>
                </a14:m>
                <a:endParaRPr lang="pt-BR" sz="2400" i="1" dirty="0">
                  <a:solidFill>
                    <a:schemeClr val="bg1"/>
                  </a:solidFill>
                  <a:latin typeface="Cambria Math" panose="02040503050406030204" pitchFamily="18" charset="0"/>
                </a:endParaRPr>
              </a:p>
            </p:txBody>
          </p:sp>
        </mc:Choice>
        <mc:Fallback xmlns="">
          <p:sp>
            <p:nvSpPr>
              <p:cNvPr id="14" name="Retângulo 13">
                <a:extLst>
                  <a:ext uri="{FF2B5EF4-FFF2-40B4-BE49-F238E27FC236}">
                    <a16:creationId xmlns:a16="http://schemas.microsoft.com/office/drawing/2014/main" id="{61CD6800-A14D-4D6E-A34F-4C2983434969}"/>
                  </a:ext>
                </a:extLst>
              </p:cNvPr>
              <p:cNvSpPr>
                <a:spLocks noRot="1" noChangeAspect="1" noMove="1" noResize="1" noEditPoints="1" noAdjustHandles="1" noChangeArrowheads="1" noChangeShapeType="1" noTextEdit="1"/>
              </p:cNvSpPr>
              <p:nvPr/>
            </p:nvSpPr>
            <p:spPr>
              <a:xfrm>
                <a:off x="6996192" y="5198194"/>
                <a:ext cx="2743200" cy="461665"/>
              </a:xfrm>
              <a:prstGeom prst="rect">
                <a:avLst/>
              </a:prstGeom>
              <a:blipFill>
                <a:blip r:embed="rId7"/>
                <a:stretch>
                  <a:fillRect l="-667" t="-13333" b="-28000"/>
                </a:stretch>
              </a:blipFill>
            </p:spPr>
            <p:txBody>
              <a:bodyPr/>
              <a:lstStyle/>
              <a:p>
                <a:r>
                  <a:rPr lang="pt-BR">
                    <a:noFill/>
                  </a:rPr>
                  <a:t> </a:t>
                </a:r>
              </a:p>
            </p:txBody>
          </p:sp>
        </mc:Fallback>
      </mc:AlternateContent>
      <p:sp>
        <p:nvSpPr>
          <p:cNvPr id="15" name="Chave Esquerda 14">
            <a:extLst>
              <a:ext uri="{FF2B5EF4-FFF2-40B4-BE49-F238E27FC236}">
                <a16:creationId xmlns:a16="http://schemas.microsoft.com/office/drawing/2014/main" id="{FDA529CF-6E2F-448A-BFCC-556E6E08B178}"/>
              </a:ext>
            </a:extLst>
          </p:cNvPr>
          <p:cNvSpPr/>
          <p:nvPr/>
        </p:nvSpPr>
        <p:spPr>
          <a:xfrm rot="16200000">
            <a:off x="7030751" y="4421498"/>
            <a:ext cx="448056" cy="94183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16" name="Chave Esquerda 15">
            <a:extLst>
              <a:ext uri="{FF2B5EF4-FFF2-40B4-BE49-F238E27FC236}">
                <a16:creationId xmlns:a16="http://schemas.microsoft.com/office/drawing/2014/main" id="{203CDFA5-30D6-4847-8D43-80CD4B05EDC9}"/>
              </a:ext>
            </a:extLst>
          </p:cNvPr>
          <p:cNvSpPr/>
          <p:nvPr/>
        </p:nvSpPr>
        <p:spPr>
          <a:xfrm rot="5400000">
            <a:off x="8391479" y="4421497"/>
            <a:ext cx="448056" cy="94183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17" name="Retângulo 16">
            <a:extLst>
              <a:ext uri="{FF2B5EF4-FFF2-40B4-BE49-F238E27FC236}">
                <a16:creationId xmlns:a16="http://schemas.microsoft.com/office/drawing/2014/main" id="{4CB549D7-7D2A-493C-954B-9F160DEB8694}"/>
              </a:ext>
            </a:extLst>
          </p:cNvPr>
          <p:cNvSpPr/>
          <p:nvPr/>
        </p:nvSpPr>
        <p:spPr>
          <a:xfrm>
            <a:off x="656079" y="229984"/>
            <a:ext cx="1548822" cy="461665"/>
          </a:xfrm>
          <a:prstGeom prst="rect">
            <a:avLst/>
          </a:prstGeom>
        </p:spPr>
        <p:txBody>
          <a:bodyPr wrap="none">
            <a:spAutoFit/>
          </a:bodyPr>
          <a:lstStyle/>
          <a:p>
            <a:r>
              <a:rPr lang="en-US" sz="2400" b="1" dirty="0" err="1">
                <a:solidFill>
                  <a:schemeClr val="accent1">
                    <a:lumMod val="75000"/>
                  </a:schemeClr>
                </a:solidFill>
                <a:effectLst>
                  <a:outerShdw blurRad="38100" dist="38100" dir="2700000" algn="tl">
                    <a:srgbClr val="000000">
                      <a:alpha val="43137"/>
                    </a:srgbClr>
                  </a:outerShdw>
                </a:effectLst>
              </a:rPr>
              <a:t>Equilibrio</a:t>
            </a:r>
            <a:r>
              <a:rPr lang="en-US" sz="2400" b="1" dirty="0">
                <a:solidFill>
                  <a:schemeClr val="accent1">
                    <a:lumMod val="75000"/>
                  </a:schemeClr>
                </a:solidFill>
                <a:effectLst>
                  <a:outerShdw blurRad="38100" dist="38100" dir="2700000" algn="tl">
                    <a:srgbClr val="000000">
                      <a:alpha val="43137"/>
                    </a:srgbClr>
                  </a:outerShdw>
                </a:effectLst>
              </a:rPr>
              <a:t>  </a:t>
            </a:r>
            <a:endParaRPr lang="pt-BR" sz="2400" b="1" dirty="0">
              <a:solidFill>
                <a:schemeClr val="accent1">
                  <a:lumMod val="75000"/>
                </a:schemeClr>
              </a:solidFill>
              <a:effectLst>
                <a:outerShdw blurRad="38100" dist="38100" dir="2700000" algn="tl">
                  <a:srgbClr val="000000">
                    <a:alpha val="43137"/>
                  </a:srgbClr>
                </a:outerShdw>
              </a:effectLst>
            </a:endParaRPr>
          </a:p>
        </p:txBody>
      </p:sp>
      <p:sp>
        <p:nvSpPr>
          <p:cNvPr id="18" name="Seta: para Baixo 17">
            <a:extLst>
              <a:ext uri="{FF2B5EF4-FFF2-40B4-BE49-F238E27FC236}">
                <a16:creationId xmlns:a16="http://schemas.microsoft.com/office/drawing/2014/main" id="{E8C22649-99E2-4FB5-8C5F-A26A42D56FD7}"/>
              </a:ext>
            </a:extLst>
          </p:cNvPr>
          <p:cNvSpPr/>
          <p:nvPr/>
        </p:nvSpPr>
        <p:spPr>
          <a:xfrm>
            <a:off x="5310389" y="1382707"/>
            <a:ext cx="438911" cy="548640"/>
          </a:xfrm>
          <a:prstGeom prst="downArrow">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8870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P spid="12" grpId="0" animBg="1"/>
      <p:bldP spid="13" grpId="0" animBg="1"/>
      <p:bldP spid="14" grpId="0" animBg="1"/>
      <p:bldP spid="15"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a:extLst>
              <a:ext uri="{FF2B5EF4-FFF2-40B4-BE49-F238E27FC236}">
                <a16:creationId xmlns:a16="http://schemas.microsoft.com/office/drawing/2014/main" id="{BCC535BD-EF45-4A37-9A38-50436847A388}"/>
              </a:ext>
            </a:extLst>
          </p:cNvPr>
          <p:cNvSpPr>
            <a:spLocks noGrp="1"/>
          </p:cNvSpPr>
          <p:nvPr>
            <p:ph type="ftr" sz="quarter" idx="11"/>
          </p:nvPr>
        </p:nvSpPr>
        <p:spPr/>
        <p:txBody>
          <a:bodyPr/>
          <a:lstStyle/>
          <a:p>
            <a:r>
              <a:rPr lang="en-US"/>
              <a:t> Pedro Vidinha</a:t>
            </a:r>
            <a:endParaRPr lang="en-US" dirty="0"/>
          </a:p>
        </p:txBody>
      </p:sp>
      <p:sp>
        <p:nvSpPr>
          <p:cNvPr id="5" name="Espaço Reservado para Número de Slide 4">
            <a:extLst>
              <a:ext uri="{FF2B5EF4-FFF2-40B4-BE49-F238E27FC236}">
                <a16:creationId xmlns:a16="http://schemas.microsoft.com/office/drawing/2014/main" id="{A31848D3-9E6F-48E0-8C55-45593A0054DB}"/>
              </a:ext>
            </a:extLst>
          </p:cNvPr>
          <p:cNvSpPr>
            <a:spLocks noGrp="1"/>
          </p:cNvSpPr>
          <p:nvPr>
            <p:ph type="sldNum" sz="quarter" idx="12"/>
          </p:nvPr>
        </p:nvSpPr>
        <p:spPr/>
        <p:txBody>
          <a:bodyPr/>
          <a:lstStyle/>
          <a:p>
            <a:fld id="{326530D0-E989-6D43-9B52-F525A77060C2}" type="slidenum">
              <a:rPr lang="en-US" smtClean="0"/>
              <a:pPr/>
              <a:t>44</a:t>
            </a:fld>
            <a:endParaRPr lang="en-US" dirty="0"/>
          </a:p>
        </p:txBody>
      </p:sp>
      <p:sp>
        <p:nvSpPr>
          <p:cNvPr id="6" name="Seta: para Baixo 5">
            <a:extLst>
              <a:ext uri="{FF2B5EF4-FFF2-40B4-BE49-F238E27FC236}">
                <a16:creationId xmlns:a16="http://schemas.microsoft.com/office/drawing/2014/main" id="{32975DB2-85DB-4B68-BEFC-3B59165750B0}"/>
              </a:ext>
            </a:extLst>
          </p:cNvPr>
          <p:cNvSpPr/>
          <p:nvPr/>
        </p:nvSpPr>
        <p:spPr>
          <a:xfrm>
            <a:off x="7142495" y="3482289"/>
            <a:ext cx="438911" cy="548640"/>
          </a:xfrm>
          <a:prstGeom prst="downArrow">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7" name="Retângulo 6">
                <a:extLst>
                  <a:ext uri="{FF2B5EF4-FFF2-40B4-BE49-F238E27FC236}">
                    <a16:creationId xmlns:a16="http://schemas.microsoft.com/office/drawing/2014/main" id="{75915F89-1ABA-47BC-A9DE-471DEC1A5FAF}"/>
                  </a:ext>
                </a:extLst>
              </p:cNvPr>
              <p:cNvSpPr/>
              <p:nvPr/>
            </p:nvSpPr>
            <p:spPr>
              <a:xfrm>
                <a:off x="1988639" y="1097211"/>
                <a:ext cx="3094752" cy="470000"/>
              </a:xfrm>
              <a:prstGeom prst="rect">
                <a:avLst/>
              </a:prstGeom>
              <a:solidFill>
                <a:schemeClr val="accent5">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r>
                        <a:rPr lang="pt-BR" sz="2400" i="1">
                          <a:solidFill>
                            <a:schemeClr val="bg1"/>
                          </a:solidFill>
                          <a:latin typeface="Cambria Math" panose="02040503050406030204" pitchFamily="18" charset="0"/>
                        </a:rPr>
                        <m:t>=</m:t>
                      </m:r>
                      <m:sSup>
                        <m:sSupPr>
                          <m:ctrlPr>
                            <a:rPr lang="pt-BR" sz="2400" i="1">
                              <a:solidFill>
                                <a:schemeClr val="bg1"/>
                              </a:solidFill>
                              <a:latin typeface="Cambria Math" panose="02040503050406030204" pitchFamily="18" charset="0"/>
                            </a:rPr>
                          </m:ctrlPr>
                        </m:sSupPr>
                        <m:e>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e>
                        <m:sup>
                          <m:r>
                            <a:rPr lang="pt-BR" sz="2400" i="1">
                              <a:solidFill>
                                <a:schemeClr val="bg1"/>
                              </a:solidFill>
                              <a:latin typeface="Cambria Math" panose="02040503050406030204" pitchFamily="18" charset="0"/>
                              <a:ea typeface="Cambria Math" panose="02040503050406030204" pitchFamily="18" charset="0"/>
                            </a:rPr>
                            <m:t>°</m:t>
                          </m:r>
                        </m:sup>
                      </m:sSup>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rPr>
                        <m:t>𝑅𝑇𝑙𝑛</m:t>
                      </m:r>
                      <m:d>
                        <m:dPr>
                          <m:ctrlPr>
                            <a:rPr lang="pt-BR" sz="2400" i="1">
                              <a:solidFill>
                                <a:schemeClr val="bg1"/>
                              </a:solidFill>
                              <a:latin typeface="Cambria Math" panose="02040503050406030204" pitchFamily="18" charset="0"/>
                            </a:rPr>
                          </m:ctrlPr>
                        </m:dPr>
                        <m:e>
                          <m:sSub>
                            <m:sSubPr>
                              <m:ctrlPr>
                                <a:rPr lang="pt-BR" sz="2400" i="1">
                                  <a:solidFill>
                                    <a:schemeClr val="bg1"/>
                                  </a:solidFill>
                                  <a:latin typeface="Cambria Math" panose="02040503050406030204" pitchFamily="18" charset="0"/>
                                  <a:ea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𝛾</m:t>
                              </m:r>
                            </m:e>
                            <m:sub>
                              <m:r>
                                <a:rPr lang="pt-BR" sz="2400" i="1">
                                  <a:solidFill>
                                    <a:schemeClr val="bg1"/>
                                  </a:solidFill>
                                  <a:latin typeface="Cambria Math" panose="02040503050406030204" pitchFamily="18" charset="0"/>
                                  <a:ea typeface="Cambria Math" panose="02040503050406030204" pitchFamily="18" charset="0"/>
                                </a:rPr>
                                <m:t>𝑖</m:t>
                              </m:r>
                            </m:sub>
                          </m:sSub>
                        </m:e>
                      </m:d>
                    </m:oMath>
                  </m:oMathPara>
                </a14:m>
                <a:endParaRPr lang="pt-BR" sz="2400" i="1" dirty="0">
                  <a:solidFill>
                    <a:schemeClr val="bg1"/>
                  </a:solidFill>
                  <a:latin typeface="Cambria Math" panose="02040503050406030204" pitchFamily="18" charset="0"/>
                </a:endParaRPr>
              </a:p>
            </p:txBody>
          </p:sp>
        </mc:Choice>
        <mc:Fallback xmlns="">
          <p:sp>
            <p:nvSpPr>
              <p:cNvPr id="7" name="Retângulo 6">
                <a:extLst>
                  <a:ext uri="{FF2B5EF4-FFF2-40B4-BE49-F238E27FC236}">
                    <a16:creationId xmlns:a16="http://schemas.microsoft.com/office/drawing/2014/main" id="{75915F89-1ABA-47BC-A9DE-471DEC1A5FAF}"/>
                  </a:ext>
                </a:extLst>
              </p:cNvPr>
              <p:cNvSpPr>
                <a:spLocks noRot="1" noChangeAspect="1" noMove="1" noResize="1" noEditPoints="1" noAdjustHandles="1" noChangeArrowheads="1" noChangeShapeType="1" noTextEdit="1"/>
              </p:cNvSpPr>
              <p:nvPr/>
            </p:nvSpPr>
            <p:spPr>
              <a:xfrm>
                <a:off x="1988639" y="1097211"/>
                <a:ext cx="3094752" cy="470000"/>
              </a:xfrm>
              <a:prstGeom prst="rect">
                <a:avLst/>
              </a:prstGeom>
              <a:blipFill>
                <a:blip r:embed="rId3"/>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8" name="Retângulo 7">
                <a:extLst>
                  <a:ext uri="{FF2B5EF4-FFF2-40B4-BE49-F238E27FC236}">
                    <a16:creationId xmlns:a16="http://schemas.microsoft.com/office/drawing/2014/main" id="{5CDF173C-F60F-45F9-A7B3-35274BE6D8AD}"/>
                  </a:ext>
                </a:extLst>
              </p:cNvPr>
              <p:cNvSpPr/>
              <p:nvPr/>
            </p:nvSpPr>
            <p:spPr>
              <a:xfrm>
                <a:off x="2387616" y="2156224"/>
                <a:ext cx="2743200" cy="461665"/>
              </a:xfrm>
              <a:prstGeom prst="rect">
                <a:avLst/>
              </a:prstGeom>
              <a:solidFill>
                <a:schemeClr val="accent5">
                  <a:lumMod val="75000"/>
                </a:schemeClr>
              </a:solidFill>
            </p:spPr>
            <p:txBody>
              <a:bodyPr wrap="square">
                <a:spAutoFit/>
              </a:bodyPr>
              <a:lstStyle/>
              <a:p>
                <a14:m>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ea typeface="Cambria Math" panose="02040503050406030204" pitchFamily="18" charset="0"/>
                          </a:rPr>
                          <m:t>𝐺</m:t>
                        </m:r>
                      </m:e>
                      <m:sub>
                        <m:r>
                          <a:rPr lang="pt-BR" sz="2400" i="1">
                            <a:solidFill>
                              <a:schemeClr val="bg1"/>
                            </a:solidFill>
                            <a:latin typeface="Cambria Math" panose="02040503050406030204" pitchFamily="18" charset="0"/>
                          </a:rPr>
                          <m:t>𝑖</m:t>
                        </m:r>
                      </m:sub>
                    </m:sSub>
                  </m:oMath>
                </a14:m>
                <a:r>
                  <a:rPr lang="pt-BR" sz="2400" i="1" dirty="0">
                    <a:solidFill>
                      <a:schemeClr val="bg1"/>
                    </a:solidFill>
                    <a:latin typeface="Cambria Math" panose="02040503050406030204" pitchFamily="18" charset="0"/>
                  </a:rPr>
                  <a:t>=</a:t>
                </a:r>
                <a:r>
                  <a:rPr lang="pt-BR" sz="2400" dirty="0">
                    <a:solidFill>
                      <a:schemeClr val="bg1"/>
                    </a:solidFill>
                  </a:rPr>
                  <a:t> </a:t>
                </a:r>
                <a14:m>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ea typeface="Cambria Math" panose="02040503050406030204" pitchFamily="18" charset="0"/>
                          </a:rPr>
                          <m:t>𝐻</m:t>
                        </m:r>
                      </m:e>
                      <m:sub>
                        <m:r>
                          <a:rPr lang="pt-BR" sz="2400" i="1">
                            <a:solidFill>
                              <a:schemeClr val="bg1"/>
                            </a:solidFill>
                            <a:latin typeface="Cambria Math" panose="02040503050406030204" pitchFamily="18" charset="0"/>
                          </a:rPr>
                          <m:t>𝑖</m:t>
                        </m:r>
                      </m:sub>
                    </m:sSub>
                    <m:r>
                      <a:rPr lang="pt-BR" sz="2400" i="1">
                        <a:solidFill>
                          <a:schemeClr val="bg1"/>
                        </a:solidFill>
                        <a:latin typeface="Cambria Math" panose="02040503050406030204" pitchFamily="18" charset="0"/>
                      </a:rPr>
                      <m:t>−</m:t>
                    </m:r>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rPr>
                          <m:t>𝑇</m:t>
                        </m:r>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ea typeface="Cambria Math" panose="02040503050406030204" pitchFamily="18" charset="0"/>
                          </a:rPr>
                          <m:t>𝑆</m:t>
                        </m:r>
                      </m:e>
                      <m:sub>
                        <m:r>
                          <a:rPr lang="pt-BR" sz="2400" i="1">
                            <a:solidFill>
                              <a:schemeClr val="bg1"/>
                            </a:solidFill>
                            <a:latin typeface="Cambria Math" panose="02040503050406030204" pitchFamily="18" charset="0"/>
                          </a:rPr>
                          <m:t>𝑖</m:t>
                        </m:r>
                      </m:sub>
                    </m:sSub>
                  </m:oMath>
                </a14:m>
                <a:endParaRPr lang="pt-BR" sz="2400" i="1" dirty="0">
                  <a:solidFill>
                    <a:schemeClr val="bg1"/>
                  </a:solidFill>
                  <a:latin typeface="Cambria Math" panose="02040503050406030204" pitchFamily="18" charset="0"/>
                </a:endParaRPr>
              </a:p>
            </p:txBody>
          </p:sp>
        </mc:Choice>
        <mc:Fallback xmlns="">
          <p:sp>
            <p:nvSpPr>
              <p:cNvPr id="8" name="Retângulo 7">
                <a:extLst>
                  <a:ext uri="{FF2B5EF4-FFF2-40B4-BE49-F238E27FC236}">
                    <a16:creationId xmlns:a16="http://schemas.microsoft.com/office/drawing/2014/main" id="{5CDF173C-F60F-45F9-A7B3-35274BE6D8AD}"/>
                  </a:ext>
                </a:extLst>
              </p:cNvPr>
              <p:cNvSpPr>
                <a:spLocks noRot="1" noChangeAspect="1" noMove="1" noResize="1" noEditPoints="1" noAdjustHandles="1" noChangeArrowheads="1" noChangeShapeType="1" noTextEdit="1"/>
              </p:cNvSpPr>
              <p:nvPr/>
            </p:nvSpPr>
            <p:spPr>
              <a:xfrm>
                <a:off x="2387616" y="2156224"/>
                <a:ext cx="2743200" cy="461665"/>
              </a:xfrm>
              <a:prstGeom prst="rect">
                <a:avLst/>
              </a:prstGeom>
              <a:blipFill>
                <a:blip r:embed="rId4"/>
                <a:stretch>
                  <a:fillRect l="-667" t="-13333" b="-28000"/>
                </a:stretch>
              </a:blipFill>
            </p:spPr>
            <p:txBody>
              <a:bodyPr/>
              <a:lstStyle/>
              <a:p>
                <a:r>
                  <a:rPr lang="pt-BR">
                    <a:noFill/>
                  </a:rPr>
                  <a:t> </a:t>
                </a:r>
              </a:p>
            </p:txBody>
          </p:sp>
        </mc:Fallback>
      </mc:AlternateContent>
      <p:sp>
        <p:nvSpPr>
          <p:cNvPr id="9" name="Chave Esquerda 8">
            <a:extLst>
              <a:ext uri="{FF2B5EF4-FFF2-40B4-BE49-F238E27FC236}">
                <a16:creationId xmlns:a16="http://schemas.microsoft.com/office/drawing/2014/main" id="{66E1BA97-E235-4210-A4CF-6C392356600F}"/>
              </a:ext>
            </a:extLst>
          </p:cNvPr>
          <p:cNvSpPr/>
          <p:nvPr/>
        </p:nvSpPr>
        <p:spPr>
          <a:xfrm rot="16200000">
            <a:off x="2422175" y="1379528"/>
            <a:ext cx="448056" cy="94183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10" name="Chave Esquerda 9">
            <a:extLst>
              <a:ext uri="{FF2B5EF4-FFF2-40B4-BE49-F238E27FC236}">
                <a16:creationId xmlns:a16="http://schemas.microsoft.com/office/drawing/2014/main" id="{F56E6261-60D8-47FB-AF4D-7968C57900D0}"/>
              </a:ext>
            </a:extLst>
          </p:cNvPr>
          <p:cNvSpPr/>
          <p:nvPr/>
        </p:nvSpPr>
        <p:spPr>
          <a:xfrm rot="5400000">
            <a:off x="3782903" y="1379527"/>
            <a:ext cx="448056" cy="94183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12" name="Retângulo 11">
                <a:extLst>
                  <a:ext uri="{FF2B5EF4-FFF2-40B4-BE49-F238E27FC236}">
                    <a16:creationId xmlns:a16="http://schemas.microsoft.com/office/drawing/2014/main" id="{D7006F2E-F3F6-48B7-B757-9E541887A69C}"/>
                  </a:ext>
                </a:extLst>
              </p:cNvPr>
              <p:cNvSpPr/>
              <p:nvPr/>
            </p:nvSpPr>
            <p:spPr>
              <a:xfrm>
                <a:off x="3663698" y="2922488"/>
                <a:ext cx="4704095" cy="470000"/>
              </a:xfrm>
              <a:prstGeom prst="rect">
                <a:avLst/>
              </a:prstGeom>
              <a:solidFill>
                <a:schemeClr val="accent5">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r>
                        <a:rPr lang="pt-BR" sz="2400" i="1">
                          <a:solidFill>
                            <a:schemeClr val="bg1"/>
                          </a:solidFill>
                          <a:latin typeface="Cambria Math" panose="02040503050406030204" pitchFamily="18" charset="0"/>
                        </a:rPr>
                        <m:t>=</m:t>
                      </m:r>
                      <m:sSup>
                        <m:sSupPr>
                          <m:ctrlPr>
                            <a:rPr lang="pt-BR" sz="2400" i="1">
                              <a:solidFill>
                                <a:schemeClr val="bg1"/>
                              </a:solidFill>
                              <a:latin typeface="Cambria Math" panose="02040503050406030204" pitchFamily="18" charset="0"/>
                            </a:rPr>
                          </m:ctrlPr>
                        </m:sSupPr>
                        <m:e>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e>
                        <m:sup>
                          <m:r>
                            <a:rPr lang="pt-BR" sz="2400" i="1">
                              <a:solidFill>
                                <a:schemeClr val="bg1"/>
                              </a:solidFill>
                              <a:latin typeface="Cambria Math" panose="02040503050406030204" pitchFamily="18" charset="0"/>
                              <a:ea typeface="Cambria Math" panose="02040503050406030204" pitchFamily="18" charset="0"/>
                            </a:rPr>
                            <m:t>°</m:t>
                          </m:r>
                        </m:sup>
                      </m:sSup>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rPr>
                        <m:t>𝑅𝑇𝑙𝑛</m:t>
                      </m:r>
                      <m:d>
                        <m:dPr>
                          <m:ctrlPr>
                            <a:rPr lang="pt-BR" sz="2400" i="1">
                              <a:solidFill>
                                <a:schemeClr val="bg1"/>
                              </a:solidFill>
                              <a:latin typeface="Cambria Math" panose="02040503050406030204" pitchFamily="18" charset="0"/>
                            </a:rPr>
                          </m:ctrlPr>
                        </m:dPr>
                        <m:e>
                          <m:sSub>
                            <m:sSubPr>
                              <m:ctrlPr>
                                <a:rPr lang="pt-BR" sz="2400" i="1">
                                  <a:solidFill>
                                    <a:schemeClr val="bg1"/>
                                  </a:solidFill>
                                  <a:latin typeface="Cambria Math" panose="02040503050406030204" pitchFamily="18" charset="0"/>
                                  <a:ea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𝑥</m:t>
                              </m:r>
                            </m:e>
                            <m:sub>
                              <m:r>
                                <a:rPr lang="pt-BR" sz="2400" i="1">
                                  <a:solidFill>
                                    <a:schemeClr val="bg1"/>
                                  </a:solidFill>
                                  <a:latin typeface="Cambria Math" panose="02040503050406030204" pitchFamily="18" charset="0"/>
                                  <a:ea typeface="Cambria Math" panose="02040503050406030204" pitchFamily="18" charset="0"/>
                                </a:rPr>
                                <m:t>𝑖</m:t>
                              </m:r>
                            </m:sub>
                          </m:sSub>
                        </m:e>
                      </m:d>
                      <m:r>
                        <a:rPr lang="pt-BR" sz="2400" i="1">
                          <a:solidFill>
                            <a:schemeClr val="bg1"/>
                          </a:solidFill>
                          <a:latin typeface="Cambria Math" panose="02040503050406030204" pitchFamily="18" charset="0"/>
                          <a:ea typeface="Cambria Math" panose="02040503050406030204" pitchFamily="18" charset="0"/>
                        </a:rPr>
                        <m:t>+ </m:t>
                      </m:r>
                      <m:r>
                        <a:rPr lang="pt-BR" sz="2400" i="1">
                          <a:solidFill>
                            <a:schemeClr val="bg1"/>
                          </a:solidFill>
                          <a:latin typeface="Cambria Math" panose="02040503050406030204" pitchFamily="18" charset="0"/>
                        </a:rPr>
                        <m:t>𝑅𝑇𝑙𝑛</m:t>
                      </m:r>
                      <m:d>
                        <m:dPr>
                          <m:ctrlPr>
                            <a:rPr lang="pt-BR" sz="2400" i="1">
                              <a:solidFill>
                                <a:schemeClr val="bg1"/>
                              </a:solidFill>
                              <a:latin typeface="Cambria Math" panose="02040503050406030204" pitchFamily="18" charset="0"/>
                            </a:rPr>
                          </m:ctrlPr>
                        </m:dPr>
                        <m:e>
                          <m:sSub>
                            <m:sSubPr>
                              <m:ctrlPr>
                                <a:rPr lang="pt-BR" sz="2400" i="1">
                                  <a:solidFill>
                                    <a:schemeClr val="bg1"/>
                                  </a:solidFill>
                                  <a:latin typeface="Cambria Math" panose="02040503050406030204" pitchFamily="18" charset="0"/>
                                  <a:ea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𝛾</m:t>
                              </m:r>
                            </m:e>
                            <m:sub>
                              <m:r>
                                <a:rPr lang="pt-BR" sz="2400" i="1">
                                  <a:solidFill>
                                    <a:schemeClr val="bg1"/>
                                  </a:solidFill>
                                  <a:latin typeface="Cambria Math" panose="02040503050406030204" pitchFamily="18" charset="0"/>
                                  <a:ea typeface="Cambria Math" panose="02040503050406030204" pitchFamily="18" charset="0"/>
                                </a:rPr>
                                <m:t>𝑖</m:t>
                              </m:r>
                            </m:sub>
                          </m:sSub>
                        </m:e>
                      </m:d>
                    </m:oMath>
                  </m:oMathPara>
                </a14:m>
                <a:endParaRPr lang="pt-BR" sz="2400" i="1" dirty="0">
                  <a:solidFill>
                    <a:schemeClr val="bg1"/>
                  </a:solidFill>
                  <a:latin typeface="Cambria Math" panose="02040503050406030204" pitchFamily="18" charset="0"/>
                </a:endParaRPr>
              </a:p>
            </p:txBody>
          </p:sp>
        </mc:Choice>
        <mc:Fallback xmlns="">
          <p:sp>
            <p:nvSpPr>
              <p:cNvPr id="12" name="Retângulo 11">
                <a:extLst>
                  <a:ext uri="{FF2B5EF4-FFF2-40B4-BE49-F238E27FC236}">
                    <a16:creationId xmlns:a16="http://schemas.microsoft.com/office/drawing/2014/main" id="{D7006F2E-F3F6-48B7-B757-9E541887A69C}"/>
                  </a:ext>
                </a:extLst>
              </p:cNvPr>
              <p:cNvSpPr>
                <a:spLocks noRot="1" noChangeAspect="1" noMove="1" noResize="1" noEditPoints="1" noAdjustHandles="1" noChangeArrowheads="1" noChangeShapeType="1" noTextEdit="1"/>
              </p:cNvSpPr>
              <p:nvPr/>
            </p:nvSpPr>
            <p:spPr>
              <a:xfrm>
                <a:off x="3663698" y="2922488"/>
                <a:ext cx="4704095" cy="470000"/>
              </a:xfrm>
              <a:prstGeom prst="rect">
                <a:avLst/>
              </a:prstGeom>
              <a:blipFill>
                <a:blip r:embed="rId5"/>
                <a:stretch>
                  <a:fillRect/>
                </a:stretch>
              </a:blipFill>
            </p:spPr>
            <p:txBody>
              <a:bodyPr/>
              <a:lstStyle/>
              <a:p>
                <a:r>
                  <a:rPr lang="pt-BR">
                    <a:noFill/>
                  </a:rPr>
                  <a:t> </a:t>
                </a:r>
              </a:p>
            </p:txBody>
          </p:sp>
        </mc:Fallback>
      </mc:AlternateContent>
      <p:sp>
        <p:nvSpPr>
          <p:cNvPr id="13" name="Seta: para Baixo 12">
            <a:extLst>
              <a:ext uri="{FF2B5EF4-FFF2-40B4-BE49-F238E27FC236}">
                <a16:creationId xmlns:a16="http://schemas.microsoft.com/office/drawing/2014/main" id="{0B549F88-B4B1-41B7-8DCE-23AC09A624CA}"/>
              </a:ext>
            </a:extLst>
          </p:cNvPr>
          <p:cNvSpPr/>
          <p:nvPr/>
        </p:nvSpPr>
        <p:spPr>
          <a:xfrm rot="2013868">
            <a:off x="5349038" y="3512161"/>
            <a:ext cx="438911" cy="548640"/>
          </a:xfrm>
          <a:prstGeom prst="downArrow">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14" name="Retângulo 13">
                <a:extLst>
                  <a:ext uri="{FF2B5EF4-FFF2-40B4-BE49-F238E27FC236}">
                    <a16:creationId xmlns:a16="http://schemas.microsoft.com/office/drawing/2014/main" id="{124324B2-ADCB-4BB8-B57C-302CB86E8C65}"/>
                  </a:ext>
                </a:extLst>
              </p:cNvPr>
              <p:cNvSpPr/>
              <p:nvPr/>
            </p:nvSpPr>
            <p:spPr>
              <a:xfrm>
                <a:off x="4916424" y="4107385"/>
                <a:ext cx="986598" cy="461665"/>
              </a:xfrm>
              <a:prstGeom prst="rect">
                <a:avLst/>
              </a:prstGeom>
              <a:solidFill>
                <a:schemeClr val="accent5">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rPr>
                            <m:t>𝑇</m:t>
                          </m:r>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ea typeface="Cambria Math" panose="02040503050406030204" pitchFamily="18" charset="0"/>
                            </a:rPr>
                            <m:t>𝑆</m:t>
                          </m:r>
                        </m:e>
                        <m:sub>
                          <m:r>
                            <a:rPr lang="pt-BR" sz="2400" i="1">
                              <a:solidFill>
                                <a:schemeClr val="bg1"/>
                              </a:solidFill>
                              <a:latin typeface="Cambria Math" panose="02040503050406030204" pitchFamily="18" charset="0"/>
                            </a:rPr>
                            <m:t>𝑖</m:t>
                          </m:r>
                        </m:sub>
                      </m:sSub>
                    </m:oMath>
                  </m:oMathPara>
                </a14:m>
                <a:endParaRPr lang="pt-BR" sz="2400" i="1" dirty="0">
                  <a:solidFill>
                    <a:schemeClr val="bg1"/>
                  </a:solidFill>
                  <a:latin typeface="Cambria Math" panose="02040503050406030204" pitchFamily="18" charset="0"/>
                </a:endParaRPr>
              </a:p>
            </p:txBody>
          </p:sp>
        </mc:Choice>
        <mc:Fallback xmlns="">
          <p:sp>
            <p:nvSpPr>
              <p:cNvPr id="14" name="Retângulo 13">
                <a:extLst>
                  <a:ext uri="{FF2B5EF4-FFF2-40B4-BE49-F238E27FC236}">
                    <a16:creationId xmlns:a16="http://schemas.microsoft.com/office/drawing/2014/main" id="{124324B2-ADCB-4BB8-B57C-302CB86E8C65}"/>
                  </a:ext>
                </a:extLst>
              </p:cNvPr>
              <p:cNvSpPr>
                <a:spLocks noRot="1" noChangeAspect="1" noMove="1" noResize="1" noEditPoints="1" noAdjustHandles="1" noChangeArrowheads="1" noChangeShapeType="1" noTextEdit="1"/>
              </p:cNvSpPr>
              <p:nvPr/>
            </p:nvSpPr>
            <p:spPr>
              <a:xfrm>
                <a:off x="4916424" y="4107385"/>
                <a:ext cx="986598" cy="461665"/>
              </a:xfrm>
              <a:prstGeom prst="rect">
                <a:avLst/>
              </a:prstGeom>
              <a:blipFill>
                <a:blip r:embed="rId6"/>
                <a:stretch>
                  <a:fillRect b="-3947"/>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6" name="Retângulo 15">
                <a:extLst>
                  <a:ext uri="{FF2B5EF4-FFF2-40B4-BE49-F238E27FC236}">
                    <a16:creationId xmlns:a16="http://schemas.microsoft.com/office/drawing/2014/main" id="{ED5FB9B7-7BFF-44EE-BFA3-8CC8631BD2DA}"/>
                  </a:ext>
                </a:extLst>
              </p:cNvPr>
              <p:cNvSpPr/>
              <p:nvPr/>
            </p:nvSpPr>
            <p:spPr>
              <a:xfrm>
                <a:off x="6449465" y="4102180"/>
                <a:ext cx="1824973" cy="461665"/>
              </a:xfrm>
              <a:prstGeom prst="rect">
                <a:avLst/>
              </a:prstGeom>
              <a:solidFill>
                <a:schemeClr val="accent5">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ea typeface="Cambria Math" panose="02040503050406030204" pitchFamily="18" charset="0"/>
                            </a:rPr>
                            <m:t>𝐻</m:t>
                          </m:r>
                        </m:e>
                        <m:sub>
                          <m:r>
                            <a:rPr lang="pt-BR" sz="2400" i="1">
                              <a:solidFill>
                                <a:schemeClr val="bg1"/>
                              </a:solidFill>
                              <a:latin typeface="Cambria Math" panose="02040503050406030204" pitchFamily="18" charset="0"/>
                            </a:rPr>
                            <m:t>𝑖</m:t>
                          </m:r>
                        </m:sub>
                      </m:sSub>
                      <m:r>
                        <a:rPr lang="pt-BR" sz="2400" i="1">
                          <a:solidFill>
                            <a:schemeClr val="bg1"/>
                          </a:solidFill>
                          <a:latin typeface="Cambria Math" panose="02040503050406030204" pitchFamily="18" charset="0"/>
                        </a:rPr>
                        <m:t>−</m:t>
                      </m:r>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rPr>
                            <m:t>𝑇</m:t>
                          </m:r>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ea typeface="Cambria Math" panose="02040503050406030204" pitchFamily="18" charset="0"/>
                            </a:rPr>
                            <m:t>𝑆</m:t>
                          </m:r>
                        </m:e>
                        <m:sub>
                          <m:r>
                            <a:rPr lang="pt-BR" sz="2400" i="1">
                              <a:solidFill>
                                <a:schemeClr val="bg1"/>
                              </a:solidFill>
                              <a:latin typeface="Cambria Math" panose="02040503050406030204" pitchFamily="18" charset="0"/>
                            </a:rPr>
                            <m:t>𝑖</m:t>
                          </m:r>
                        </m:sub>
                      </m:sSub>
                    </m:oMath>
                  </m:oMathPara>
                </a14:m>
                <a:endParaRPr lang="pt-BR" sz="2400" i="1" dirty="0">
                  <a:solidFill>
                    <a:schemeClr val="bg1"/>
                  </a:solidFill>
                  <a:latin typeface="Cambria Math" panose="02040503050406030204" pitchFamily="18" charset="0"/>
                </a:endParaRPr>
              </a:p>
            </p:txBody>
          </p:sp>
        </mc:Choice>
        <mc:Fallback xmlns="">
          <p:sp>
            <p:nvSpPr>
              <p:cNvPr id="16" name="Retângulo 15">
                <a:extLst>
                  <a:ext uri="{FF2B5EF4-FFF2-40B4-BE49-F238E27FC236}">
                    <a16:creationId xmlns:a16="http://schemas.microsoft.com/office/drawing/2014/main" id="{ED5FB9B7-7BFF-44EE-BFA3-8CC8631BD2DA}"/>
                  </a:ext>
                </a:extLst>
              </p:cNvPr>
              <p:cNvSpPr>
                <a:spLocks noRot="1" noChangeAspect="1" noMove="1" noResize="1" noEditPoints="1" noAdjustHandles="1" noChangeArrowheads="1" noChangeShapeType="1" noTextEdit="1"/>
              </p:cNvSpPr>
              <p:nvPr/>
            </p:nvSpPr>
            <p:spPr>
              <a:xfrm>
                <a:off x="6449465" y="4102180"/>
                <a:ext cx="1824973" cy="461665"/>
              </a:xfrm>
              <a:prstGeom prst="rect">
                <a:avLst/>
              </a:prstGeom>
              <a:blipFill>
                <a:blip r:embed="rId7"/>
                <a:stretch>
                  <a:fillRect b="-3947"/>
                </a:stretch>
              </a:blipFill>
            </p:spPr>
            <p:txBody>
              <a:bodyPr/>
              <a:lstStyle/>
              <a:p>
                <a:r>
                  <a:rPr lang="pt-BR">
                    <a:noFill/>
                  </a:rPr>
                  <a:t> </a:t>
                </a:r>
              </a:p>
            </p:txBody>
          </p:sp>
        </mc:Fallback>
      </mc:AlternateContent>
      <p:sp>
        <p:nvSpPr>
          <p:cNvPr id="17" name="Retângulo 16">
            <a:extLst>
              <a:ext uri="{FF2B5EF4-FFF2-40B4-BE49-F238E27FC236}">
                <a16:creationId xmlns:a16="http://schemas.microsoft.com/office/drawing/2014/main" id="{D7E52DCD-25AC-41F1-9795-6EFF5C405A39}"/>
              </a:ext>
            </a:extLst>
          </p:cNvPr>
          <p:cNvSpPr/>
          <p:nvPr/>
        </p:nvSpPr>
        <p:spPr>
          <a:xfrm>
            <a:off x="4121487" y="4666624"/>
            <a:ext cx="2018658" cy="369332"/>
          </a:xfrm>
          <a:prstGeom prst="rect">
            <a:avLst/>
          </a:prstGeom>
        </p:spPr>
        <p:txBody>
          <a:bodyPr wrap="square">
            <a:spAutoFit/>
          </a:bodyPr>
          <a:lstStyle/>
          <a:p>
            <a:r>
              <a:rPr lang="pt-BR" i="1" dirty="0"/>
              <a:t>Entropia da mistura</a:t>
            </a:r>
          </a:p>
        </p:txBody>
      </p:sp>
      <p:sp>
        <p:nvSpPr>
          <p:cNvPr id="18" name="Retângulo 17">
            <a:extLst>
              <a:ext uri="{FF2B5EF4-FFF2-40B4-BE49-F238E27FC236}">
                <a16:creationId xmlns:a16="http://schemas.microsoft.com/office/drawing/2014/main" id="{316F2232-73DD-4470-8992-EDEBB0160F7C}"/>
              </a:ext>
            </a:extLst>
          </p:cNvPr>
          <p:cNvSpPr/>
          <p:nvPr/>
        </p:nvSpPr>
        <p:spPr>
          <a:xfrm>
            <a:off x="6422345" y="4635094"/>
            <a:ext cx="3267247" cy="923330"/>
          </a:xfrm>
          <a:prstGeom prst="rect">
            <a:avLst/>
          </a:prstGeom>
        </p:spPr>
        <p:txBody>
          <a:bodyPr wrap="square">
            <a:spAutoFit/>
          </a:bodyPr>
          <a:lstStyle/>
          <a:p>
            <a:r>
              <a:rPr lang="pt-BR" i="1" dirty="0"/>
              <a:t>Energia que envolve o grau de liberdade  de </a:t>
            </a:r>
            <a:r>
              <a:rPr lang="pt-BR" b="1" i="1" u="sng" dirty="0">
                <a:solidFill>
                  <a:srgbClr val="FF0000"/>
                </a:solidFill>
              </a:rPr>
              <a:t>i</a:t>
            </a:r>
            <a:r>
              <a:rPr lang="pt-BR" i="1" dirty="0"/>
              <a:t> mas as interações de </a:t>
            </a:r>
            <a:r>
              <a:rPr lang="pt-BR" b="1" i="1" u="sng" dirty="0">
                <a:solidFill>
                  <a:srgbClr val="FF0000"/>
                </a:solidFill>
              </a:rPr>
              <a:t>i</a:t>
            </a:r>
            <a:r>
              <a:rPr lang="pt-BR" i="1" dirty="0"/>
              <a:t> com a sua vizinhança. </a:t>
            </a:r>
          </a:p>
        </p:txBody>
      </p:sp>
      <p:sp>
        <p:nvSpPr>
          <p:cNvPr id="19" name="Retângulo 18">
            <a:extLst>
              <a:ext uri="{FF2B5EF4-FFF2-40B4-BE49-F238E27FC236}">
                <a16:creationId xmlns:a16="http://schemas.microsoft.com/office/drawing/2014/main" id="{C3F0AC3B-DB40-4D87-9DF5-EEC98F1412A9}"/>
              </a:ext>
            </a:extLst>
          </p:cNvPr>
          <p:cNvSpPr/>
          <p:nvPr/>
        </p:nvSpPr>
        <p:spPr>
          <a:xfrm>
            <a:off x="656079" y="229984"/>
            <a:ext cx="1548822" cy="461665"/>
          </a:xfrm>
          <a:prstGeom prst="rect">
            <a:avLst/>
          </a:prstGeom>
        </p:spPr>
        <p:txBody>
          <a:bodyPr wrap="none">
            <a:spAutoFit/>
          </a:bodyPr>
          <a:lstStyle/>
          <a:p>
            <a:r>
              <a:rPr lang="en-US" sz="2400" b="1" dirty="0" err="1">
                <a:solidFill>
                  <a:schemeClr val="accent1">
                    <a:lumMod val="75000"/>
                  </a:schemeClr>
                </a:solidFill>
                <a:effectLst>
                  <a:outerShdw blurRad="38100" dist="38100" dir="2700000" algn="tl">
                    <a:srgbClr val="000000">
                      <a:alpha val="43137"/>
                    </a:srgbClr>
                  </a:outerShdw>
                </a:effectLst>
              </a:rPr>
              <a:t>Equilibrio</a:t>
            </a:r>
            <a:r>
              <a:rPr lang="en-US" sz="2400" b="1" dirty="0">
                <a:solidFill>
                  <a:schemeClr val="accent1">
                    <a:lumMod val="75000"/>
                  </a:schemeClr>
                </a:solidFill>
                <a:effectLst>
                  <a:outerShdw blurRad="38100" dist="38100" dir="2700000" algn="tl">
                    <a:srgbClr val="000000">
                      <a:alpha val="43137"/>
                    </a:srgbClr>
                  </a:outerShdw>
                </a:effectLst>
              </a:rPr>
              <a:t>  </a:t>
            </a:r>
            <a:endParaRPr lang="pt-BR" sz="2400" b="1" dirty="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8921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14"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Pedro Vidinha</a:t>
            </a:r>
          </a:p>
        </p:txBody>
      </p:sp>
      <p:sp>
        <p:nvSpPr>
          <p:cNvPr id="5" name="Slide Number Placeholder 4"/>
          <p:cNvSpPr>
            <a:spLocks noGrp="1"/>
          </p:cNvSpPr>
          <p:nvPr>
            <p:ph type="sldNum" sz="quarter" idx="12"/>
          </p:nvPr>
        </p:nvSpPr>
        <p:spPr>
          <a:xfrm>
            <a:off x="8562477" y="6315143"/>
            <a:ext cx="2743200" cy="365125"/>
          </a:xfrm>
        </p:spPr>
        <p:txBody>
          <a:bodyPr/>
          <a:lstStyle/>
          <a:p>
            <a:fld id="{326530D0-E989-6D43-9B52-F525A77060C2}" type="slidenum">
              <a:rPr lang="en-US" smtClean="0"/>
              <a:pPr/>
              <a:t>45</a:t>
            </a:fld>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946857005"/>
              </p:ext>
            </p:extLst>
          </p:nvPr>
        </p:nvGraphicFramePr>
        <p:xfrm>
          <a:off x="4151314" y="879433"/>
          <a:ext cx="3814763" cy="641350"/>
        </p:xfrm>
        <a:graphic>
          <a:graphicData uri="http://schemas.openxmlformats.org/presentationml/2006/ole">
            <mc:AlternateContent xmlns:mc="http://schemas.openxmlformats.org/markup-compatibility/2006">
              <mc:Choice xmlns:v="urn:schemas-microsoft-com:vml" Requires="v">
                <p:oleObj spid="_x0000_s27064" name="Equation" r:id="rId3" imgW="1511300" imgH="254000" progId="Equation.3">
                  <p:embed/>
                </p:oleObj>
              </mc:Choice>
              <mc:Fallback>
                <p:oleObj name="Equation" r:id="rId3" imgW="1511300" imgH="254000" progId="Equation.3">
                  <p:embed/>
                  <p:pic>
                    <p:nvPicPr>
                      <p:cNvPr id="10" name="Object 9"/>
                      <p:cNvPicPr/>
                      <p:nvPr/>
                    </p:nvPicPr>
                    <p:blipFill>
                      <a:blip r:embed="rId4"/>
                      <a:stretch>
                        <a:fillRect/>
                      </a:stretch>
                    </p:blipFill>
                    <p:spPr>
                      <a:xfrm>
                        <a:off x="4151314" y="879433"/>
                        <a:ext cx="3814763" cy="641350"/>
                      </a:xfrm>
                      <a:prstGeom prst="rect">
                        <a:avLst/>
                      </a:prstGeom>
                      <a:solidFill>
                        <a:schemeClr val="accent4">
                          <a:lumMod val="60000"/>
                          <a:lumOff val="40000"/>
                        </a:schemeClr>
                      </a:solid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932430397"/>
              </p:ext>
            </p:extLst>
          </p:nvPr>
        </p:nvGraphicFramePr>
        <p:xfrm>
          <a:off x="3735388" y="2421929"/>
          <a:ext cx="4648200" cy="641350"/>
        </p:xfrm>
        <a:graphic>
          <a:graphicData uri="http://schemas.openxmlformats.org/presentationml/2006/ole">
            <mc:AlternateContent xmlns:mc="http://schemas.openxmlformats.org/markup-compatibility/2006">
              <mc:Choice xmlns:v="urn:schemas-microsoft-com:vml" Requires="v">
                <p:oleObj spid="_x0000_s27065" name="Equation" r:id="rId5" imgW="1841500" imgH="254000" progId="Equation.3">
                  <p:embed/>
                </p:oleObj>
              </mc:Choice>
              <mc:Fallback>
                <p:oleObj name="Equation" r:id="rId5" imgW="1841500" imgH="254000" progId="Equation.3">
                  <p:embed/>
                  <p:pic>
                    <p:nvPicPr>
                      <p:cNvPr id="11" name="Object 10"/>
                      <p:cNvPicPr/>
                      <p:nvPr/>
                    </p:nvPicPr>
                    <p:blipFill>
                      <a:blip r:embed="rId6"/>
                      <a:stretch>
                        <a:fillRect/>
                      </a:stretch>
                    </p:blipFill>
                    <p:spPr>
                      <a:xfrm>
                        <a:off x="3735388" y="2421929"/>
                        <a:ext cx="4648200" cy="641350"/>
                      </a:xfrm>
                      <a:prstGeom prst="rect">
                        <a:avLst/>
                      </a:prstGeom>
                      <a:solidFill>
                        <a:schemeClr val="accent5">
                          <a:lumMod val="40000"/>
                          <a:lumOff val="60000"/>
                        </a:schemeClr>
                      </a:solidFill>
                    </p:spPr>
                  </p:pic>
                </p:oleObj>
              </mc:Fallback>
            </mc:AlternateContent>
          </a:graphicData>
        </a:graphic>
      </p:graphicFrame>
      <p:sp>
        <p:nvSpPr>
          <p:cNvPr id="3" name="TextBox 2"/>
          <p:cNvSpPr txBox="1"/>
          <p:nvPr/>
        </p:nvSpPr>
        <p:spPr>
          <a:xfrm>
            <a:off x="5759923" y="1636243"/>
            <a:ext cx="497443" cy="410531"/>
          </a:xfrm>
          <a:prstGeom prst="rect">
            <a:avLst/>
          </a:prstGeom>
        </p:spPr>
        <p:txBody>
          <a:bodyPr vert="horz" wrap="none" lIns="91440" tIns="45720" rIns="91440" bIns="45720" rtlCol="0">
            <a:normAutofit/>
          </a:bodyPr>
          <a:lstStyle/>
          <a:p>
            <a:r>
              <a:rPr lang="en-US" sz="2000" i="1" dirty="0" err="1"/>
              <a:t>ou</a:t>
            </a:r>
            <a:endParaRPr lang="en-US" sz="2000" i="1" dirty="0"/>
          </a:p>
        </p:txBody>
      </p:sp>
      <p:grpSp>
        <p:nvGrpSpPr>
          <p:cNvPr id="17" name="Group 16"/>
          <p:cNvGrpSpPr/>
          <p:nvPr/>
        </p:nvGrpSpPr>
        <p:grpSpPr>
          <a:xfrm>
            <a:off x="5328064" y="2330173"/>
            <a:ext cx="1485551" cy="1810608"/>
            <a:chOff x="3804063" y="2330173"/>
            <a:chExt cx="1485551" cy="1810608"/>
          </a:xfrm>
        </p:grpSpPr>
        <p:sp>
          <p:nvSpPr>
            <p:cNvPr id="9" name="TextBox 8"/>
            <p:cNvSpPr txBox="1"/>
            <p:nvPr/>
          </p:nvSpPr>
          <p:spPr>
            <a:xfrm>
              <a:off x="3804063" y="3375689"/>
              <a:ext cx="1346259" cy="765092"/>
            </a:xfrm>
            <a:prstGeom prst="rect">
              <a:avLst/>
            </a:prstGeom>
            <a:solidFill>
              <a:srgbClr val="FF0000">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graphicFrame>
          <p:nvGraphicFramePr>
            <p:cNvPr id="12" name="Object 11"/>
            <p:cNvGraphicFramePr>
              <a:graphicFrameLocks noChangeAspect="1"/>
            </p:cNvGraphicFramePr>
            <p:nvPr/>
          </p:nvGraphicFramePr>
          <p:xfrm>
            <a:off x="4027960" y="3416896"/>
            <a:ext cx="1122362" cy="609600"/>
          </p:xfrm>
          <a:graphic>
            <a:graphicData uri="http://schemas.openxmlformats.org/presentationml/2006/ole">
              <mc:AlternateContent xmlns:mc="http://schemas.openxmlformats.org/markup-compatibility/2006">
                <mc:Choice xmlns:v="urn:schemas-microsoft-com:vml" Requires="v">
                  <p:oleObj spid="_x0000_s27066" name="Equation" r:id="rId7" imgW="444500" imgH="241300" progId="Equation.3">
                    <p:embed/>
                  </p:oleObj>
                </mc:Choice>
                <mc:Fallback>
                  <p:oleObj name="Equation" r:id="rId7" imgW="444500" imgH="241300" progId="Equation.3">
                    <p:embed/>
                    <p:pic>
                      <p:nvPicPr>
                        <p:cNvPr id="12" name="Object 11"/>
                        <p:cNvPicPr/>
                        <p:nvPr/>
                      </p:nvPicPr>
                      <p:blipFill>
                        <a:blip r:embed="rId8"/>
                        <a:stretch>
                          <a:fillRect/>
                        </a:stretch>
                      </p:blipFill>
                      <p:spPr>
                        <a:xfrm>
                          <a:off x="4027960" y="3416896"/>
                          <a:ext cx="1122362" cy="609600"/>
                        </a:xfrm>
                        <a:prstGeom prst="rect">
                          <a:avLst/>
                        </a:prstGeom>
                      </p:spPr>
                    </p:pic>
                  </p:oleObj>
                </mc:Fallback>
              </mc:AlternateContent>
            </a:graphicData>
          </a:graphic>
        </p:graphicFrame>
        <p:sp>
          <p:nvSpPr>
            <p:cNvPr id="14" name="Oval 13"/>
            <p:cNvSpPr/>
            <p:nvPr/>
          </p:nvSpPr>
          <p:spPr>
            <a:xfrm>
              <a:off x="3804063" y="2330173"/>
              <a:ext cx="1485551" cy="92367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6966015" y="2309182"/>
            <a:ext cx="1485551" cy="1872806"/>
            <a:chOff x="5442014" y="2309182"/>
            <a:chExt cx="1485551" cy="1872806"/>
          </a:xfrm>
        </p:grpSpPr>
        <p:sp>
          <p:nvSpPr>
            <p:cNvPr id="16" name="TextBox 15"/>
            <p:cNvSpPr txBox="1"/>
            <p:nvPr/>
          </p:nvSpPr>
          <p:spPr>
            <a:xfrm>
              <a:off x="5971805" y="3416896"/>
              <a:ext cx="955759" cy="765092"/>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graphicFrame>
          <p:nvGraphicFramePr>
            <p:cNvPr id="13" name="Object 12"/>
            <p:cNvGraphicFramePr>
              <a:graphicFrameLocks noChangeAspect="1"/>
            </p:cNvGraphicFramePr>
            <p:nvPr/>
          </p:nvGraphicFramePr>
          <p:xfrm>
            <a:off x="6057107" y="3416896"/>
            <a:ext cx="769938" cy="609600"/>
          </p:xfrm>
          <a:graphic>
            <a:graphicData uri="http://schemas.openxmlformats.org/presentationml/2006/ole">
              <mc:AlternateContent xmlns:mc="http://schemas.openxmlformats.org/markup-compatibility/2006">
                <mc:Choice xmlns:v="urn:schemas-microsoft-com:vml" Requires="v">
                  <p:oleObj spid="_x0000_s27067" name="Equation" r:id="rId9" imgW="304800" imgH="241300" progId="Equation.3">
                    <p:embed/>
                  </p:oleObj>
                </mc:Choice>
                <mc:Fallback>
                  <p:oleObj name="Equation" r:id="rId9" imgW="304800" imgH="241300" progId="Equation.3">
                    <p:embed/>
                    <p:pic>
                      <p:nvPicPr>
                        <p:cNvPr id="13" name="Object 12"/>
                        <p:cNvPicPr/>
                        <p:nvPr/>
                      </p:nvPicPr>
                      <p:blipFill>
                        <a:blip r:embed="rId10"/>
                        <a:stretch>
                          <a:fillRect/>
                        </a:stretch>
                      </p:blipFill>
                      <p:spPr>
                        <a:xfrm>
                          <a:off x="6057107" y="3416896"/>
                          <a:ext cx="769938" cy="609600"/>
                        </a:xfrm>
                        <a:prstGeom prst="rect">
                          <a:avLst/>
                        </a:prstGeom>
                      </p:spPr>
                    </p:pic>
                  </p:oleObj>
                </mc:Fallback>
              </mc:AlternateContent>
            </a:graphicData>
          </a:graphic>
        </p:graphicFrame>
        <p:sp>
          <p:nvSpPr>
            <p:cNvPr id="15" name="Oval 14"/>
            <p:cNvSpPr/>
            <p:nvPr/>
          </p:nvSpPr>
          <p:spPr>
            <a:xfrm>
              <a:off x="5442014" y="2309182"/>
              <a:ext cx="1485551" cy="923672"/>
            </a:xfrm>
            <a:prstGeom prst="ellipse">
              <a:avLst/>
            </a:prstGeom>
            <a:noFill/>
            <a:ln w="38100" cmpd="sng">
              <a:solidFill>
                <a:srgbClr val="457EC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TextBox 18"/>
          <p:cNvSpPr txBox="1"/>
          <p:nvPr/>
        </p:nvSpPr>
        <p:spPr>
          <a:xfrm>
            <a:off x="4151314" y="4159446"/>
            <a:ext cx="2523009" cy="831931"/>
          </a:xfrm>
          <a:prstGeom prst="rect">
            <a:avLst/>
          </a:prstGeom>
        </p:spPr>
        <p:txBody>
          <a:bodyPr vert="horz" wrap="none" lIns="91440" tIns="45720" rIns="91440" bIns="45720" rtlCol="0">
            <a:normAutofit/>
          </a:bodyPr>
          <a:lstStyle/>
          <a:p>
            <a:pPr algn="ctr"/>
            <a:r>
              <a:rPr lang="en-US" sz="2000" i="1" dirty="0" err="1">
                <a:solidFill>
                  <a:srgbClr val="FF0000"/>
                </a:solidFill>
              </a:rPr>
              <a:t>entropia</a:t>
            </a:r>
            <a:r>
              <a:rPr lang="en-US" sz="2000" i="1" dirty="0">
                <a:solidFill>
                  <a:srgbClr val="FF0000"/>
                </a:solidFill>
              </a:rPr>
              <a:t> </a:t>
            </a:r>
            <a:r>
              <a:rPr lang="en-US" sz="2000" i="1" dirty="0" err="1">
                <a:solidFill>
                  <a:srgbClr val="FF0000"/>
                </a:solidFill>
              </a:rPr>
              <a:t>padrão</a:t>
            </a:r>
            <a:br>
              <a:rPr lang="en-US" sz="2000" i="1" dirty="0">
                <a:solidFill>
                  <a:srgbClr val="FF0000"/>
                </a:solidFill>
              </a:rPr>
            </a:br>
            <a:r>
              <a:rPr lang="en-US" sz="2000" i="1" dirty="0">
                <a:solidFill>
                  <a:srgbClr val="FF0000"/>
                </a:solidFill>
              </a:rPr>
              <a:t> de </a:t>
            </a:r>
            <a:r>
              <a:rPr lang="en-US" sz="2000" i="1" dirty="0" err="1">
                <a:solidFill>
                  <a:srgbClr val="FF0000"/>
                </a:solidFill>
              </a:rPr>
              <a:t>mistura</a:t>
            </a:r>
            <a:endParaRPr lang="en-US" sz="2000" i="1" dirty="0">
              <a:solidFill>
                <a:srgbClr val="FF0000"/>
              </a:solidFill>
            </a:endParaRPr>
          </a:p>
        </p:txBody>
      </p:sp>
      <p:sp>
        <p:nvSpPr>
          <p:cNvPr id="20" name="TextBox 19"/>
          <p:cNvSpPr txBox="1"/>
          <p:nvPr/>
        </p:nvSpPr>
        <p:spPr>
          <a:xfrm>
            <a:off x="7495805" y="4165469"/>
            <a:ext cx="2549202" cy="782943"/>
          </a:xfrm>
          <a:prstGeom prst="rect">
            <a:avLst/>
          </a:prstGeom>
        </p:spPr>
        <p:txBody>
          <a:bodyPr vert="horz" wrap="none" lIns="91440" tIns="45720" rIns="91440" bIns="45720" rtlCol="0">
            <a:normAutofit/>
          </a:bodyPr>
          <a:lstStyle/>
          <a:p>
            <a:pPr algn="ctr"/>
            <a:r>
              <a:rPr lang="en-US" sz="2000" i="1" dirty="0" err="1">
                <a:solidFill>
                  <a:srgbClr val="457EC3"/>
                </a:solidFill>
              </a:rPr>
              <a:t>Energia</a:t>
            </a:r>
            <a:r>
              <a:rPr lang="en-US" sz="2000" i="1" dirty="0">
                <a:solidFill>
                  <a:srgbClr val="457EC3"/>
                </a:solidFill>
              </a:rPr>
              <a:t> </a:t>
            </a:r>
            <a:r>
              <a:rPr lang="en-US" sz="2000" i="1" dirty="0" err="1">
                <a:solidFill>
                  <a:srgbClr val="457EC3"/>
                </a:solidFill>
              </a:rPr>
              <a:t>Livre</a:t>
            </a:r>
            <a:r>
              <a:rPr lang="en-US" sz="2000" i="1" dirty="0">
                <a:solidFill>
                  <a:srgbClr val="457EC3"/>
                </a:solidFill>
              </a:rPr>
              <a:t> de </a:t>
            </a:r>
            <a:r>
              <a:rPr lang="en-US" sz="2000" i="1" dirty="0" err="1">
                <a:solidFill>
                  <a:srgbClr val="457EC3"/>
                </a:solidFill>
              </a:rPr>
              <a:t>Excesso</a:t>
            </a:r>
            <a:br>
              <a:rPr lang="en-US" sz="2000" i="1" dirty="0">
                <a:solidFill>
                  <a:srgbClr val="457EC3"/>
                </a:solidFill>
              </a:rPr>
            </a:br>
            <a:r>
              <a:rPr lang="en-US" sz="2000" i="1" dirty="0">
                <a:solidFill>
                  <a:srgbClr val="457EC3"/>
                </a:solidFill>
              </a:rPr>
              <a:t>molar </a:t>
            </a:r>
            <a:r>
              <a:rPr lang="en-US" sz="2000" i="1" dirty="0" err="1">
                <a:solidFill>
                  <a:srgbClr val="457EC3"/>
                </a:solidFill>
              </a:rPr>
              <a:t>parcial</a:t>
            </a:r>
            <a:endParaRPr lang="en-US" sz="2000" i="1" dirty="0">
              <a:solidFill>
                <a:srgbClr val="457EC3"/>
              </a:solidFill>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2288102777"/>
              </p:ext>
            </p:extLst>
          </p:nvPr>
        </p:nvGraphicFramePr>
        <p:xfrm>
          <a:off x="2355154" y="5103257"/>
          <a:ext cx="3569144" cy="520755"/>
        </p:xfrm>
        <a:graphic>
          <a:graphicData uri="http://schemas.openxmlformats.org/presentationml/2006/ole">
            <mc:AlternateContent xmlns:mc="http://schemas.openxmlformats.org/markup-compatibility/2006">
              <mc:Choice xmlns:v="urn:schemas-microsoft-com:vml" Requires="v">
                <p:oleObj spid="_x0000_s27068" name="Equation" r:id="rId11" imgW="1651000" imgH="241300" progId="Equation.3">
                  <p:embed/>
                </p:oleObj>
              </mc:Choice>
              <mc:Fallback>
                <p:oleObj name="Equation" r:id="rId11" imgW="1651000" imgH="241300" progId="Equation.3">
                  <p:embed/>
                  <p:pic>
                    <p:nvPicPr>
                      <p:cNvPr id="21" name="Object 20"/>
                      <p:cNvPicPr/>
                      <p:nvPr/>
                    </p:nvPicPr>
                    <p:blipFill>
                      <a:blip r:embed="rId12"/>
                      <a:stretch>
                        <a:fillRect/>
                      </a:stretch>
                    </p:blipFill>
                    <p:spPr>
                      <a:xfrm>
                        <a:off x="2355154" y="5103257"/>
                        <a:ext cx="3569144" cy="520755"/>
                      </a:xfrm>
                      <a:prstGeom prst="rect">
                        <a:avLst/>
                      </a:prstGeom>
                    </p:spPr>
                  </p:pic>
                </p:oleObj>
              </mc:Fallback>
            </mc:AlternateContent>
          </a:graphicData>
        </a:graphic>
      </p:graphicFrame>
      <p:grpSp>
        <p:nvGrpSpPr>
          <p:cNvPr id="29" name="Group 28"/>
          <p:cNvGrpSpPr/>
          <p:nvPr/>
        </p:nvGrpSpPr>
        <p:grpSpPr>
          <a:xfrm>
            <a:off x="3968937" y="5021496"/>
            <a:ext cx="1346259" cy="1353304"/>
            <a:chOff x="4646537" y="5185157"/>
            <a:chExt cx="1346259" cy="1353304"/>
          </a:xfrm>
        </p:grpSpPr>
        <p:sp>
          <p:nvSpPr>
            <p:cNvPr id="24" name="TextBox 23"/>
            <p:cNvSpPr txBox="1"/>
            <p:nvPr/>
          </p:nvSpPr>
          <p:spPr>
            <a:xfrm>
              <a:off x="4646537" y="5946807"/>
              <a:ext cx="1346259" cy="591654"/>
            </a:xfrm>
            <a:prstGeom prst="rect">
              <a:avLst/>
            </a:prstGeom>
            <a:solidFill>
              <a:schemeClr val="accent4">
                <a:lumMod val="75000"/>
                <a:alpha val="20000"/>
              </a:schemeClr>
            </a:solidFill>
          </p:spPr>
          <p:txBody>
            <a:bodyPr vert="horz" wrap="none" lIns="91440" tIns="45720" rIns="91440" bIns="45720" rtlCol="0" anchor="ctr" anchorCtr="1">
              <a:normAutofit/>
            </a:bodyPr>
            <a:lstStyle/>
            <a:p>
              <a:pPr algn="ctr"/>
              <a:r>
                <a:rPr lang="pt-BR" b="1" dirty="0">
                  <a:cs typeface="Arial" pitchFamily="34" charset="0"/>
                </a:rPr>
                <a:t>interações</a:t>
              </a:r>
            </a:p>
          </p:txBody>
        </p:sp>
        <p:sp>
          <p:nvSpPr>
            <p:cNvPr id="26" name="Oval 25"/>
            <p:cNvSpPr/>
            <p:nvPr/>
          </p:nvSpPr>
          <p:spPr>
            <a:xfrm>
              <a:off x="5037727" y="5185157"/>
              <a:ext cx="724174" cy="703250"/>
            </a:xfrm>
            <a:prstGeom prst="ellipse">
              <a:avLst/>
            </a:prstGeom>
            <a:noFill/>
            <a:ln w="38100" cmpd="sng">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5236701" y="5026234"/>
            <a:ext cx="1853843" cy="1288909"/>
            <a:chOff x="5914301" y="5189894"/>
            <a:chExt cx="1853843" cy="1288909"/>
          </a:xfrm>
        </p:grpSpPr>
        <p:sp>
          <p:nvSpPr>
            <p:cNvPr id="27" name="TextBox 26"/>
            <p:cNvSpPr txBox="1"/>
            <p:nvPr/>
          </p:nvSpPr>
          <p:spPr>
            <a:xfrm>
              <a:off x="6421885" y="5887149"/>
              <a:ext cx="1346259" cy="591654"/>
            </a:xfrm>
            <a:prstGeom prst="rect">
              <a:avLst/>
            </a:prstGeom>
            <a:solidFill>
              <a:schemeClr val="accent3">
                <a:lumMod val="75000"/>
                <a:alpha val="20000"/>
              </a:schemeClr>
            </a:solidFill>
          </p:spPr>
          <p:txBody>
            <a:bodyPr vert="horz" wrap="none" lIns="91440" tIns="45720" rIns="91440" bIns="45720" rtlCol="0" anchor="ctr" anchorCtr="1">
              <a:normAutofit lnSpcReduction="10000"/>
            </a:bodyPr>
            <a:lstStyle/>
            <a:p>
              <a:pPr algn="ctr"/>
              <a:r>
                <a:rPr lang="pt-BR" b="1" dirty="0">
                  <a:cs typeface="Arial" pitchFamily="34" charset="0"/>
                </a:rPr>
                <a:t>Graus de</a:t>
              </a:r>
              <a:br>
                <a:rPr lang="pt-BR" b="1" dirty="0">
                  <a:cs typeface="Arial" pitchFamily="34" charset="0"/>
                </a:rPr>
              </a:br>
              <a:r>
                <a:rPr lang="pt-BR" b="1" dirty="0">
                  <a:cs typeface="Arial" pitchFamily="34" charset="0"/>
                </a:rPr>
                <a:t>Liberdade</a:t>
              </a:r>
            </a:p>
          </p:txBody>
        </p:sp>
        <p:sp>
          <p:nvSpPr>
            <p:cNvPr id="28" name="Oval 27"/>
            <p:cNvSpPr/>
            <p:nvPr/>
          </p:nvSpPr>
          <p:spPr>
            <a:xfrm>
              <a:off x="5914301" y="5189894"/>
              <a:ext cx="724174" cy="703250"/>
            </a:xfrm>
            <a:prstGeom prst="ellipse">
              <a:avLst/>
            </a:prstGeom>
            <a:noFill/>
            <a:ln w="38100" cmpd="sng">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1" name="Group 17">
            <a:extLst>
              <a:ext uri="{FF2B5EF4-FFF2-40B4-BE49-F238E27FC236}">
                <a16:creationId xmlns:a16="http://schemas.microsoft.com/office/drawing/2014/main" id="{619BC8E6-9452-444E-B336-09684C681A60}"/>
              </a:ext>
            </a:extLst>
          </p:cNvPr>
          <p:cNvGrpSpPr/>
          <p:nvPr/>
        </p:nvGrpSpPr>
        <p:grpSpPr>
          <a:xfrm>
            <a:off x="8881535" y="3355472"/>
            <a:ext cx="955759" cy="765092"/>
            <a:chOff x="5971805" y="3416896"/>
            <a:chExt cx="955759" cy="765092"/>
          </a:xfrm>
        </p:grpSpPr>
        <p:sp>
          <p:nvSpPr>
            <p:cNvPr id="32" name="TextBox 15">
              <a:extLst>
                <a:ext uri="{FF2B5EF4-FFF2-40B4-BE49-F238E27FC236}">
                  <a16:creationId xmlns:a16="http://schemas.microsoft.com/office/drawing/2014/main" id="{F565A8DB-D80B-49A5-9C15-F2CFEFB07235}"/>
                </a:ext>
              </a:extLst>
            </p:cNvPr>
            <p:cNvSpPr txBox="1"/>
            <p:nvPr/>
          </p:nvSpPr>
          <p:spPr>
            <a:xfrm>
              <a:off x="5971805" y="3416896"/>
              <a:ext cx="955759" cy="765092"/>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graphicFrame>
          <p:nvGraphicFramePr>
            <p:cNvPr id="33" name="Object 12">
              <a:extLst>
                <a:ext uri="{FF2B5EF4-FFF2-40B4-BE49-F238E27FC236}">
                  <a16:creationId xmlns:a16="http://schemas.microsoft.com/office/drawing/2014/main" id="{A0789C4A-B3FC-4F34-8A35-C7A3A8AAEE2A}"/>
                </a:ext>
              </a:extLst>
            </p:cNvPr>
            <p:cNvGraphicFramePr>
              <a:graphicFrameLocks noChangeAspect="1"/>
            </p:cNvGraphicFramePr>
            <p:nvPr/>
          </p:nvGraphicFramePr>
          <p:xfrm>
            <a:off x="6057107" y="3416896"/>
            <a:ext cx="769938" cy="609600"/>
          </p:xfrm>
          <a:graphic>
            <a:graphicData uri="http://schemas.openxmlformats.org/presentationml/2006/ole">
              <mc:AlternateContent xmlns:mc="http://schemas.openxmlformats.org/markup-compatibility/2006">
                <mc:Choice xmlns:v="urn:schemas-microsoft-com:vml" Requires="v">
                  <p:oleObj spid="_x0000_s27069" name="Equation" r:id="rId9" imgW="304800" imgH="241300" progId="Equation.3">
                    <p:embed/>
                  </p:oleObj>
                </mc:Choice>
                <mc:Fallback>
                  <p:oleObj name="Equation" r:id="rId9" imgW="304800" imgH="241300" progId="Equation.3">
                    <p:embed/>
                    <p:pic>
                      <p:nvPicPr>
                        <p:cNvPr id="33" name="Object 12">
                          <a:extLst>
                            <a:ext uri="{FF2B5EF4-FFF2-40B4-BE49-F238E27FC236}">
                              <a16:creationId xmlns:a16="http://schemas.microsoft.com/office/drawing/2014/main" id="{A0789C4A-B3FC-4F34-8A35-C7A3A8AAEE2A}"/>
                            </a:ext>
                          </a:extLst>
                        </p:cNvPr>
                        <p:cNvPicPr/>
                        <p:nvPr/>
                      </p:nvPicPr>
                      <p:blipFill>
                        <a:blip r:embed="rId10"/>
                        <a:stretch>
                          <a:fillRect/>
                        </a:stretch>
                      </p:blipFill>
                      <p:spPr>
                        <a:xfrm>
                          <a:off x="6057107" y="3416896"/>
                          <a:ext cx="769938" cy="609600"/>
                        </a:xfrm>
                        <a:prstGeom prst="rect">
                          <a:avLst/>
                        </a:prstGeom>
                      </p:spPr>
                    </p:pic>
                  </p:oleObj>
                </mc:Fallback>
              </mc:AlternateContent>
            </a:graphicData>
          </a:graphic>
        </p:graphicFrame>
      </p:grpSp>
      <p:sp>
        <p:nvSpPr>
          <p:cNvPr id="35" name="TextBox 21">
            <a:extLst>
              <a:ext uri="{FF2B5EF4-FFF2-40B4-BE49-F238E27FC236}">
                <a16:creationId xmlns:a16="http://schemas.microsoft.com/office/drawing/2014/main" id="{5C316BF2-4B31-4F02-99D7-555A4F687F81}"/>
              </a:ext>
            </a:extLst>
          </p:cNvPr>
          <p:cNvSpPr txBox="1"/>
          <p:nvPr/>
        </p:nvSpPr>
        <p:spPr>
          <a:xfrm>
            <a:off x="9934077" y="3467197"/>
            <a:ext cx="2119651" cy="626715"/>
          </a:xfrm>
          <a:prstGeom prst="rect">
            <a:avLst/>
          </a:prstGeom>
        </p:spPr>
        <p:txBody>
          <a:bodyPr vert="horz" wrap="none" lIns="91440" tIns="45720" rIns="91440" bIns="45720" rtlCol="0">
            <a:normAutofit fontScale="92500" lnSpcReduction="10000"/>
          </a:bodyPr>
          <a:lstStyle/>
          <a:p>
            <a:r>
              <a:rPr lang="en-US" sz="2000" i="1" dirty="0"/>
              <a:t>= 0</a:t>
            </a:r>
            <a:br>
              <a:rPr lang="en-US" sz="2000" i="1" dirty="0"/>
            </a:br>
            <a:r>
              <a:rPr lang="en-US" sz="2000" i="1" dirty="0"/>
              <a:t>Para </a:t>
            </a:r>
            <a:r>
              <a:rPr lang="en-US" sz="2000" i="1" dirty="0" err="1"/>
              <a:t>líquidos</a:t>
            </a:r>
            <a:r>
              <a:rPr lang="en-US" sz="2000" i="1" dirty="0"/>
              <a:t> </a:t>
            </a:r>
            <a:r>
              <a:rPr lang="en-US" sz="2000" i="1" dirty="0" err="1"/>
              <a:t>ideais</a:t>
            </a:r>
            <a:r>
              <a:rPr lang="en-US" sz="2000" i="1" dirty="0"/>
              <a:t>!</a:t>
            </a:r>
          </a:p>
        </p:txBody>
      </p:sp>
    </p:spTree>
    <p:extLst>
      <p:ext uri="{BB962C8B-B14F-4D97-AF65-F5344CB8AC3E}">
        <p14:creationId xmlns:p14="http://schemas.microsoft.com/office/powerpoint/2010/main" val="172442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Pedro Vidinha</a:t>
            </a:r>
          </a:p>
        </p:txBody>
      </p:sp>
      <p:sp>
        <p:nvSpPr>
          <p:cNvPr id="5" name="Slide Number Placeholder 4"/>
          <p:cNvSpPr>
            <a:spLocks noGrp="1"/>
          </p:cNvSpPr>
          <p:nvPr>
            <p:ph type="sldNum" sz="quarter" idx="12"/>
          </p:nvPr>
        </p:nvSpPr>
        <p:spPr/>
        <p:txBody>
          <a:bodyPr/>
          <a:lstStyle/>
          <a:p>
            <a:fld id="{326530D0-E989-6D43-9B52-F525A77060C2}" type="slidenum">
              <a:rPr lang="en-US" smtClean="0"/>
              <a:pPr/>
              <a:t>46</a:t>
            </a:fld>
            <a:endParaRPr lang="en-US" dirty="0"/>
          </a:p>
        </p:txBody>
      </p:sp>
      <p:pic>
        <p:nvPicPr>
          <p:cNvPr id="9"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9936" y="897676"/>
            <a:ext cx="6627222" cy="569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p:sp>
        <p:nvSpPr>
          <p:cNvPr id="8" name="Retângulo 7">
            <a:extLst>
              <a:ext uri="{FF2B5EF4-FFF2-40B4-BE49-F238E27FC236}">
                <a16:creationId xmlns:a16="http://schemas.microsoft.com/office/drawing/2014/main" id="{6AE08D44-DB55-4D8A-B5B9-2EC2B536520E}"/>
              </a:ext>
            </a:extLst>
          </p:cNvPr>
          <p:cNvSpPr/>
          <p:nvPr/>
        </p:nvSpPr>
        <p:spPr>
          <a:xfrm>
            <a:off x="872686" y="266699"/>
            <a:ext cx="3794500" cy="523220"/>
          </a:xfrm>
          <a:prstGeom prst="rect">
            <a:avLst/>
          </a:prstGeom>
        </p:spPr>
        <p:txBody>
          <a:bodyPr wrap="none">
            <a:spAutoFit/>
          </a:bodyPr>
          <a:lstStyle/>
          <a:p>
            <a:r>
              <a:rPr lang="en-US" sz="2800" u="sng" dirty="0" err="1">
                <a:solidFill>
                  <a:schemeClr val="accent1">
                    <a:lumMod val="75000"/>
                  </a:schemeClr>
                </a:solidFill>
              </a:rPr>
              <a:t>Energia</a:t>
            </a:r>
            <a:r>
              <a:rPr lang="en-US" sz="2800" u="sng" dirty="0">
                <a:solidFill>
                  <a:schemeClr val="accent1">
                    <a:lumMod val="75000"/>
                  </a:schemeClr>
                </a:solidFill>
              </a:rPr>
              <a:t> Livre </a:t>
            </a:r>
            <a:r>
              <a:rPr lang="en-US" sz="2800" u="sng" dirty="0" err="1">
                <a:solidFill>
                  <a:schemeClr val="accent1">
                    <a:lumMod val="75000"/>
                  </a:schemeClr>
                </a:solidFill>
              </a:rPr>
              <a:t>em</a:t>
            </a:r>
            <a:r>
              <a:rPr lang="en-US" sz="2800" u="sng" dirty="0">
                <a:solidFill>
                  <a:schemeClr val="accent1">
                    <a:lumMod val="75000"/>
                  </a:schemeClr>
                </a:solidFill>
              </a:rPr>
              <a:t> </a:t>
            </a:r>
            <a:r>
              <a:rPr lang="en-US" sz="2800" u="sng" dirty="0" err="1">
                <a:solidFill>
                  <a:schemeClr val="accent1">
                    <a:lumMod val="75000"/>
                  </a:schemeClr>
                </a:solidFill>
              </a:rPr>
              <a:t>Excesso</a:t>
            </a:r>
            <a:endParaRPr lang="pt-BR" sz="2800" u="sng" dirty="0">
              <a:solidFill>
                <a:schemeClr val="accent1">
                  <a:lumMod val="75000"/>
                </a:schemeClr>
              </a:solidFill>
            </a:endParaRPr>
          </a:p>
        </p:txBody>
      </p:sp>
    </p:spTree>
    <p:extLst>
      <p:ext uri="{BB962C8B-B14F-4D97-AF65-F5344CB8AC3E}">
        <p14:creationId xmlns:p14="http://schemas.microsoft.com/office/powerpoint/2010/main" val="41692502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145456" y="4392415"/>
            <a:ext cx="3901088" cy="765092"/>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4" name="Footer Placeholder 3"/>
          <p:cNvSpPr>
            <a:spLocks noGrp="1"/>
          </p:cNvSpPr>
          <p:nvPr>
            <p:ph type="ftr" sz="quarter" idx="11"/>
          </p:nvPr>
        </p:nvSpPr>
        <p:spPr/>
        <p:txBody>
          <a:bodyPr/>
          <a:lstStyle/>
          <a:p>
            <a:r>
              <a:rPr lang="en-US" dirty="0"/>
              <a:t> Pedro Vidinha</a:t>
            </a:r>
          </a:p>
        </p:txBody>
      </p:sp>
      <p:sp>
        <p:nvSpPr>
          <p:cNvPr id="5" name="Slide Number Placeholder 4"/>
          <p:cNvSpPr>
            <a:spLocks noGrp="1"/>
          </p:cNvSpPr>
          <p:nvPr>
            <p:ph type="sldNum" sz="quarter" idx="12"/>
          </p:nvPr>
        </p:nvSpPr>
        <p:spPr/>
        <p:txBody>
          <a:bodyPr/>
          <a:lstStyle/>
          <a:p>
            <a:fld id="{326530D0-E989-6D43-9B52-F525A77060C2}" type="slidenum">
              <a:rPr lang="en-US" smtClean="0"/>
              <a:pPr/>
              <a:t>47</a:t>
            </a:fld>
            <a:endParaRPr lang="en-US" dirty="0"/>
          </a:p>
        </p:txBody>
      </p:sp>
      <p:sp>
        <p:nvSpPr>
          <p:cNvPr id="6" name="Text Box 3"/>
          <p:cNvSpPr txBox="1">
            <a:spLocks noChangeArrowheads="1"/>
          </p:cNvSpPr>
          <p:nvPr/>
        </p:nvSpPr>
        <p:spPr bwMode="auto">
          <a:xfrm>
            <a:off x="4287838" y="3701638"/>
            <a:ext cx="813593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Symbol" charset="0"/>
              <a:buNone/>
            </a:pPr>
            <a:r>
              <a:rPr lang="pt-BR" sz="2000" dirty="0">
                <a:latin typeface="+mn-lt"/>
              </a:rPr>
              <a:t>Diferença de potencial químico:</a:t>
            </a:r>
            <a:endParaRPr lang="pt-BR" sz="2000" dirty="0">
              <a:latin typeface="+mn-lt"/>
              <a:sym typeface="Symbol" charset="0"/>
            </a:endParaRPr>
          </a:p>
        </p:txBody>
      </p:sp>
      <p:sp>
        <p:nvSpPr>
          <p:cNvPr id="8" name="Text Box 10"/>
          <p:cNvSpPr txBox="1">
            <a:spLocks noChangeArrowheads="1"/>
          </p:cNvSpPr>
          <p:nvPr/>
        </p:nvSpPr>
        <p:spPr bwMode="auto">
          <a:xfrm>
            <a:off x="2095500" y="1046054"/>
            <a:ext cx="8001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dirty="0" err="1">
                <a:latin typeface="+mn-lt"/>
              </a:rPr>
              <a:t>Composto</a:t>
            </a:r>
            <a:r>
              <a:rPr lang="en-US" sz="2000" dirty="0">
                <a:latin typeface="+mn-lt"/>
              </a:rPr>
              <a:t> (</a:t>
            </a:r>
            <a:r>
              <a:rPr lang="en-US" sz="2000" dirty="0" err="1">
                <a:latin typeface="+mn-lt"/>
              </a:rPr>
              <a:t>i</a:t>
            </a:r>
            <a:r>
              <a:rPr lang="en-US" sz="2000" dirty="0">
                <a:latin typeface="+mn-lt"/>
              </a:rPr>
              <a:t>) </a:t>
            </a:r>
            <a:r>
              <a:rPr lang="en-US" sz="2000" dirty="0" err="1">
                <a:latin typeface="+mn-lt"/>
              </a:rPr>
              <a:t>particionado</a:t>
            </a:r>
            <a:r>
              <a:rPr lang="en-US" sz="2000" dirty="0">
                <a:latin typeface="+mn-lt"/>
              </a:rPr>
              <a:t> entre </a:t>
            </a:r>
            <a:r>
              <a:rPr lang="en-US" sz="2000" dirty="0" err="1">
                <a:latin typeface="+mn-lt"/>
              </a:rPr>
              <a:t>fases</a:t>
            </a:r>
            <a:r>
              <a:rPr lang="en-US" sz="2000" dirty="0">
                <a:latin typeface="+mn-lt"/>
              </a:rPr>
              <a:t> 1 e 2:</a:t>
            </a:r>
          </a:p>
        </p:txBody>
      </p:sp>
      <p:graphicFrame>
        <p:nvGraphicFramePr>
          <p:cNvPr id="12" name="Object 11"/>
          <p:cNvGraphicFramePr>
            <a:graphicFrameLocks noChangeAspect="1"/>
          </p:cNvGraphicFramePr>
          <p:nvPr>
            <p:extLst>
              <p:ext uri="{D42A27DB-BD31-4B8C-83A1-F6EECF244321}">
                <p14:modId xmlns:p14="http://schemas.microsoft.com/office/powerpoint/2010/main" val="3846640240"/>
              </p:ext>
            </p:extLst>
          </p:nvPr>
        </p:nvGraphicFramePr>
        <p:xfrm>
          <a:off x="2287589" y="2154881"/>
          <a:ext cx="3424237" cy="485775"/>
        </p:xfrm>
        <a:graphic>
          <a:graphicData uri="http://schemas.openxmlformats.org/presentationml/2006/ole">
            <mc:AlternateContent xmlns:mc="http://schemas.openxmlformats.org/markup-compatibility/2006">
              <mc:Choice xmlns:v="urn:schemas-microsoft-com:vml" Requires="v">
                <p:oleObj spid="_x0000_s27863" name="Equation" r:id="rId3" imgW="1790700" imgH="254000" progId="Equation.3">
                  <p:embed/>
                </p:oleObj>
              </mc:Choice>
              <mc:Fallback>
                <p:oleObj name="Equation" r:id="rId3" imgW="1790700" imgH="254000" progId="Equation.3">
                  <p:embed/>
                  <p:pic>
                    <p:nvPicPr>
                      <p:cNvPr id="12" name="Object 11"/>
                      <p:cNvPicPr/>
                      <p:nvPr/>
                    </p:nvPicPr>
                    <p:blipFill>
                      <a:blip r:embed="rId4"/>
                      <a:stretch>
                        <a:fillRect/>
                      </a:stretch>
                    </p:blipFill>
                    <p:spPr>
                      <a:xfrm>
                        <a:off x="2287589" y="2154881"/>
                        <a:ext cx="3424237" cy="48577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855204844"/>
              </p:ext>
            </p:extLst>
          </p:nvPr>
        </p:nvGraphicFramePr>
        <p:xfrm>
          <a:off x="6292859" y="2153370"/>
          <a:ext cx="3507371" cy="456642"/>
        </p:xfrm>
        <a:graphic>
          <a:graphicData uri="http://schemas.openxmlformats.org/presentationml/2006/ole">
            <mc:AlternateContent xmlns:mc="http://schemas.openxmlformats.org/markup-compatibility/2006">
              <mc:Choice xmlns:v="urn:schemas-microsoft-com:vml" Requires="v">
                <p:oleObj spid="_x0000_s27864" name="Equation" r:id="rId5" imgW="1854200" imgH="241300" progId="Equation.3">
                  <p:embed/>
                </p:oleObj>
              </mc:Choice>
              <mc:Fallback>
                <p:oleObj name="Equation" r:id="rId5" imgW="1854200" imgH="241300" progId="Equation.3">
                  <p:embed/>
                  <p:pic>
                    <p:nvPicPr>
                      <p:cNvPr id="13" name="Object 12"/>
                      <p:cNvPicPr/>
                      <p:nvPr/>
                    </p:nvPicPr>
                    <p:blipFill>
                      <a:blip r:embed="rId6"/>
                      <a:stretch>
                        <a:fillRect/>
                      </a:stretch>
                    </p:blipFill>
                    <p:spPr>
                      <a:xfrm>
                        <a:off x="6292859" y="2153370"/>
                        <a:ext cx="3507371" cy="456642"/>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272808505"/>
              </p:ext>
            </p:extLst>
          </p:nvPr>
        </p:nvGraphicFramePr>
        <p:xfrm>
          <a:off x="4287838" y="4332007"/>
          <a:ext cx="3616325" cy="825500"/>
        </p:xfrm>
        <a:graphic>
          <a:graphicData uri="http://schemas.openxmlformats.org/presentationml/2006/ole">
            <mc:AlternateContent xmlns:mc="http://schemas.openxmlformats.org/markup-compatibility/2006">
              <mc:Choice xmlns:v="urn:schemas-microsoft-com:vml" Requires="v">
                <p:oleObj spid="_x0000_s27865" name="Equation" r:id="rId7" imgW="1892300" imgH="431800" progId="Equation.3">
                  <p:embed/>
                </p:oleObj>
              </mc:Choice>
              <mc:Fallback>
                <p:oleObj name="Equation" r:id="rId7" imgW="1892300" imgH="431800" progId="Equation.3">
                  <p:embed/>
                  <p:pic>
                    <p:nvPicPr>
                      <p:cNvPr id="14" name="Object 13"/>
                      <p:cNvPicPr/>
                      <p:nvPr/>
                    </p:nvPicPr>
                    <p:blipFill>
                      <a:blip r:embed="rId8"/>
                      <a:stretch>
                        <a:fillRect/>
                      </a:stretch>
                    </p:blipFill>
                    <p:spPr>
                      <a:xfrm>
                        <a:off x="4287838" y="4332007"/>
                        <a:ext cx="3616325" cy="825500"/>
                      </a:xfrm>
                      <a:prstGeom prst="rect">
                        <a:avLst/>
                      </a:prstGeom>
                    </p:spPr>
                  </p:pic>
                </p:oleObj>
              </mc:Fallback>
            </mc:AlternateContent>
          </a:graphicData>
        </a:graphic>
      </p:graphicFrame>
      <p:sp>
        <p:nvSpPr>
          <p:cNvPr id="9" name="Retângulo 8">
            <a:extLst>
              <a:ext uri="{FF2B5EF4-FFF2-40B4-BE49-F238E27FC236}">
                <a16:creationId xmlns:a16="http://schemas.microsoft.com/office/drawing/2014/main" id="{F13B1800-AA80-4AFB-BDC9-B21045DB893A}"/>
              </a:ext>
            </a:extLst>
          </p:cNvPr>
          <p:cNvSpPr/>
          <p:nvPr/>
        </p:nvSpPr>
        <p:spPr>
          <a:xfrm>
            <a:off x="955141" y="278803"/>
            <a:ext cx="5992346" cy="461665"/>
          </a:xfrm>
          <a:prstGeom prst="rect">
            <a:avLst/>
          </a:prstGeom>
        </p:spPr>
        <p:txBody>
          <a:bodyPr wrap="none">
            <a:spAutoFit/>
          </a:bodyPr>
          <a:lstStyle/>
          <a:p>
            <a:r>
              <a:rPr lang="en-US" sz="2400" b="1" dirty="0" err="1">
                <a:solidFill>
                  <a:schemeClr val="accent1">
                    <a:lumMod val="75000"/>
                  </a:schemeClr>
                </a:solidFill>
              </a:rPr>
              <a:t>Energia</a:t>
            </a:r>
            <a:r>
              <a:rPr lang="en-US" sz="2400" b="1" dirty="0">
                <a:solidFill>
                  <a:schemeClr val="accent1">
                    <a:lumMod val="75000"/>
                  </a:schemeClr>
                </a:solidFill>
              </a:rPr>
              <a:t> e </a:t>
            </a:r>
            <a:r>
              <a:rPr lang="en-US" sz="2400" b="1" dirty="0" err="1">
                <a:solidFill>
                  <a:schemeClr val="accent1">
                    <a:lumMod val="75000"/>
                  </a:schemeClr>
                </a:solidFill>
              </a:rPr>
              <a:t>Processos</a:t>
            </a:r>
            <a:r>
              <a:rPr lang="en-US" sz="2400" b="1" dirty="0">
                <a:solidFill>
                  <a:schemeClr val="accent1">
                    <a:lumMod val="75000"/>
                  </a:schemeClr>
                </a:solidFill>
              </a:rPr>
              <a:t> de </a:t>
            </a:r>
            <a:r>
              <a:rPr lang="en-US" sz="2400" b="1" dirty="0" err="1">
                <a:solidFill>
                  <a:schemeClr val="accent1">
                    <a:lumMod val="75000"/>
                  </a:schemeClr>
                </a:solidFill>
              </a:rPr>
              <a:t>Transferência</a:t>
            </a:r>
            <a:r>
              <a:rPr lang="en-US" sz="2400" b="1" dirty="0">
                <a:solidFill>
                  <a:schemeClr val="accent1">
                    <a:lumMod val="75000"/>
                  </a:schemeClr>
                </a:solidFill>
              </a:rPr>
              <a:t> de </a:t>
            </a:r>
            <a:r>
              <a:rPr lang="en-US" sz="2400" b="1" dirty="0" err="1">
                <a:solidFill>
                  <a:schemeClr val="accent1">
                    <a:lumMod val="75000"/>
                  </a:schemeClr>
                </a:solidFill>
              </a:rPr>
              <a:t>Fases</a:t>
            </a:r>
            <a:endParaRPr lang="pt-BR" sz="2400" b="1" dirty="0">
              <a:solidFill>
                <a:schemeClr val="accent1">
                  <a:lumMod val="75000"/>
                </a:schemeClr>
              </a:solidFill>
            </a:endParaRPr>
          </a:p>
        </p:txBody>
      </p:sp>
    </p:spTree>
    <p:extLst>
      <p:ext uri="{BB962C8B-B14F-4D97-AF65-F5344CB8AC3E}">
        <p14:creationId xmlns:p14="http://schemas.microsoft.com/office/powerpoint/2010/main" val="12508161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a:extLst>
              <a:ext uri="{FF2B5EF4-FFF2-40B4-BE49-F238E27FC236}">
                <a16:creationId xmlns:a16="http://schemas.microsoft.com/office/drawing/2014/main" id="{1A9561C8-5E50-4150-A515-C283A3527573}"/>
              </a:ext>
            </a:extLst>
          </p:cNvPr>
          <p:cNvSpPr>
            <a:spLocks noGrp="1"/>
          </p:cNvSpPr>
          <p:nvPr>
            <p:ph type="ftr" sz="quarter" idx="11"/>
          </p:nvPr>
        </p:nvSpPr>
        <p:spPr/>
        <p:txBody>
          <a:bodyPr/>
          <a:lstStyle/>
          <a:p>
            <a:r>
              <a:rPr lang="en-US"/>
              <a:t> Pedro Vidinha</a:t>
            </a:r>
            <a:endParaRPr lang="en-US" dirty="0"/>
          </a:p>
        </p:txBody>
      </p:sp>
      <p:sp>
        <p:nvSpPr>
          <p:cNvPr id="5" name="Espaço Reservado para Número de Slide 4">
            <a:extLst>
              <a:ext uri="{FF2B5EF4-FFF2-40B4-BE49-F238E27FC236}">
                <a16:creationId xmlns:a16="http://schemas.microsoft.com/office/drawing/2014/main" id="{0D619EAD-D862-432B-BC23-79F10D0A584A}"/>
              </a:ext>
            </a:extLst>
          </p:cNvPr>
          <p:cNvSpPr>
            <a:spLocks noGrp="1"/>
          </p:cNvSpPr>
          <p:nvPr>
            <p:ph type="sldNum" sz="quarter" idx="12"/>
          </p:nvPr>
        </p:nvSpPr>
        <p:spPr/>
        <p:txBody>
          <a:bodyPr/>
          <a:lstStyle/>
          <a:p>
            <a:fld id="{326530D0-E989-6D43-9B52-F525A77060C2}" type="slidenum">
              <a:rPr lang="en-US" smtClean="0"/>
              <a:pPr/>
              <a:t>48</a:t>
            </a:fld>
            <a:endParaRPr lang="en-US" dirty="0"/>
          </a:p>
        </p:txBody>
      </p:sp>
      <p:sp>
        <p:nvSpPr>
          <p:cNvPr id="6" name="Text Box 8">
            <a:extLst>
              <a:ext uri="{FF2B5EF4-FFF2-40B4-BE49-F238E27FC236}">
                <a16:creationId xmlns:a16="http://schemas.microsoft.com/office/drawing/2014/main" id="{2980E603-D72C-4816-9E94-84BF0C1C9EC1}"/>
              </a:ext>
            </a:extLst>
          </p:cNvPr>
          <p:cNvSpPr txBox="1">
            <a:spLocks noChangeArrowheads="1"/>
          </p:cNvSpPr>
          <p:nvPr/>
        </p:nvSpPr>
        <p:spPr bwMode="auto">
          <a:xfrm>
            <a:off x="2287589" y="2404201"/>
            <a:ext cx="3808412" cy="400110"/>
          </a:xfrm>
          <a:prstGeom prst="rect">
            <a:avLst/>
          </a:prstGeom>
          <a:solidFill>
            <a:srgbClr val="92D05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Symbol" charset="0"/>
              <a:buNone/>
            </a:pPr>
            <a:r>
              <a:rPr lang="pt-BR" sz="2000" dirty="0">
                <a:latin typeface="+mn-lt"/>
              </a:rPr>
              <a:t>No equilíbrio:</a:t>
            </a:r>
            <a:endParaRPr lang="pt-BR" sz="2000" dirty="0">
              <a:latin typeface="+mn-lt"/>
              <a:sym typeface="Symbol" charset="0"/>
            </a:endParaRPr>
          </a:p>
        </p:txBody>
      </p:sp>
      <p:graphicFrame>
        <p:nvGraphicFramePr>
          <p:cNvPr id="7" name="Object 11">
            <a:extLst>
              <a:ext uri="{FF2B5EF4-FFF2-40B4-BE49-F238E27FC236}">
                <a16:creationId xmlns:a16="http://schemas.microsoft.com/office/drawing/2014/main" id="{3981CC7B-B78C-451B-8799-CDF7830C5F96}"/>
              </a:ext>
            </a:extLst>
          </p:cNvPr>
          <p:cNvGraphicFramePr>
            <a:graphicFrameLocks noChangeAspect="1"/>
          </p:cNvGraphicFramePr>
          <p:nvPr/>
        </p:nvGraphicFramePr>
        <p:xfrm>
          <a:off x="2287589" y="1462089"/>
          <a:ext cx="3424237" cy="485775"/>
        </p:xfrm>
        <a:graphic>
          <a:graphicData uri="http://schemas.openxmlformats.org/presentationml/2006/ole">
            <mc:AlternateContent xmlns:mc="http://schemas.openxmlformats.org/markup-compatibility/2006">
              <mc:Choice xmlns:v="urn:schemas-microsoft-com:vml" Requires="v">
                <p:oleObj spid="_x0000_s29029" name="Equation" r:id="rId3" imgW="1790700" imgH="254000" progId="Equation.3">
                  <p:embed/>
                </p:oleObj>
              </mc:Choice>
              <mc:Fallback>
                <p:oleObj name="Equation" r:id="rId3" imgW="1790700" imgH="254000" progId="Equation.3">
                  <p:embed/>
                  <p:pic>
                    <p:nvPicPr>
                      <p:cNvPr id="7" name="Object 11">
                        <a:extLst>
                          <a:ext uri="{FF2B5EF4-FFF2-40B4-BE49-F238E27FC236}">
                            <a16:creationId xmlns:a16="http://schemas.microsoft.com/office/drawing/2014/main" id="{3981CC7B-B78C-451B-8799-CDF7830C5F96}"/>
                          </a:ext>
                        </a:extLst>
                      </p:cNvPr>
                      <p:cNvPicPr/>
                      <p:nvPr/>
                    </p:nvPicPr>
                    <p:blipFill>
                      <a:blip r:embed="rId4"/>
                      <a:stretch>
                        <a:fillRect/>
                      </a:stretch>
                    </p:blipFill>
                    <p:spPr>
                      <a:xfrm>
                        <a:off x="2287589" y="1462089"/>
                        <a:ext cx="3424237" cy="485775"/>
                      </a:xfrm>
                      <a:prstGeom prst="rect">
                        <a:avLst/>
                      </a:prstGeom>
                    </p:spPr>
                  </p:pic>
                </p:oleObj>
              </mc:Fallback>
            </mc:AlternateContent>
          </a:graphicData>
        </a:graphic>
      </p:graphicFrame>
      <p:graphicFrame>
        <p:nvGraphicFramePr>
          <p:cNvPr id="8" name="Object 12">
            <a:extLst>
              <a:ext uri="{FF2B5EF4-FFF2-40B4-BE49-F238E27FC236}">
                <a16:creationId xmlns:a16="http://schemas.microsoft.com/office/drawing/2014/main" id="{D8CDCED3-02C9-497D-8D3E-27DCCB91FBC0}"/>
              </a:ext>
            </a:extLst>
          </p:cNvPr>
          <p:cNvGraphicFramePr>
            <a:graphicFrameLocks noChangeAspect="1"/>
          </p:cNvGraphicFramePr>
          <p:nvPr/>
        </p:nvGraphicFramePr>
        <p:xfrm>
          <a:off x="6496804" y="1462088"/>
          <a:ext cx="3507371" cy="456642"/>
        </p:xfrm>
        <a:graphic>
          <a:graphicData uri="http://schemas.openxmlformats.org/presentationml/2006/ole">
            <mc:AlternateContent xmlns:mc="http://schemas.openxmlformats.org/markup-compatibility/2006">
              <mc:Choice xmlns:v="urn:schemas-microsoft-com:vml" Requires="v">
                <p:oleObj spid="_x0000_s29030" name="Equation" r:id="rId5" imgW="1854200" imgH="241300" progId="Equation.3">
                  <p:embed/>
                </p:oleObj>
              </mc:Choice>
              <mc:Fallback>
                <p:oleObj name="Equation" r:id="rId5" imgW="1854200" imgH="241300" progId="Equation.3">
                  <p:embed/>
                  <p:pic>
                    <p:nvPicPr>
                      <p:cNvPr id="8" name="Object 12">
                        <a:extLst>
                          <a:ext uri="{FF2B5EF4-FFF2-40B4-BE49-F238E27FC236}">
                            <a16:creationId xmlns:a16="http://schemas.microsoft.com/office/drawing/2014/main" id="{D8CDCED3-02C9-497D-8D3E-27DCCB91FBC0}"/>
                          </a:ext>
                        </a:extLst>
                      </p:cNvPr>
                      <p:cNvPicPr/>
                      <p:nvPr/>
                    </p:nvPicPr>
                    <p:blipFill>
                      <a:blip r:embed="rId6"/>
                      <a:stretch>
                        <a:fillRect/>
                      </a:stretch>
                    </p:blipFill>
                    <p:spPr>
                      <a:xfrm>
                        <a:off x="6496804" y="1462088"/>
                        <a:ext cx="3507371" cy="456642"/>
                      </a:xfrm>
                      <a:prstGeom prst="rect">
                        <a:avLst/>
                      </a:prstGeom>
                    </p:spPr>
                  </p:pic>
                </p:oleObj>
              </mc:Fallback>
            </mc:AlternateContent>
          </a:graphicData>
        </a:graphic>
      </p:graphicFrame>
      <p:graphicFrame>
        <p:nvGraphicFramePr>
          <p:cNvPr id="9" name="Object 15">
            <a:extLst>
              <a:ext uri="{FF2B5EF4-FFF2-40B4-BE49-F238E27FC236}">
                <a16:creationId xmlns:a16="http://schemas.microsoft.com/office/drawing/2014/main" id="{7D598D21-58B3-42EF-9A58-3351F88D6D59}"/>
              </a:ext>
            </a:extLst>
          </p:cNvPr>
          <p:cNvGraphicFramePr>
            <a:graphicFrameLocks noChangeAspect="1"/>
          </p:cNvGraphicFramePr>
          <p:nvPr/>
        </p:nvGraphicFramePr>
        <p:xfrm>
          <a:off x="4198224" y="2447172"/>
          <a:ext cx="1431925" cy="412750"/>
        </p:xfrm>
        <a:graphic>
          <a:graphicData uri="http://schemas.openxmlformats.org/presentationml/2006/ole">
            <mc:AlternateContent xmlns:mc="http://schemas.openxmlformats.org/markup-compatibility/2006">
              <mc:Choice xmlns:v="urn:schemas-microsoft-com:vml" Requires="v">
                <p:oleObj spid="_x0000_s29031" name="Equation" r:id="rId7" imgW="749300" imgH="215900" progId="Equation.3">
                  <p:embed/>
                </p:oleObj>
              </mc:Choice>
              <mc:Fallback>
                <p:oleObj name="Equation" r:id="rId7" imgW="749300" imgH="215900" progId="Equation.3">
                  <p:embed/>
                  <p:pic>
                    <p:nvPicPr>
                      <p:cNvPr id="9" name="Object 15">
                        <a:extLst>
                          <a:ext uri="{FF2B5EF4-FFF2-40B4-BE49-F238E27FC236}">
                            <a16:creationId xmlns:a16="http://schemas.microsoft.com/office/drawing/2014/main" id="{7D598D21-58B3-42EF-9A58-3351F88D6D59}"/>
                          </a:ext>
                        </a:extLst>
                      </p:cNvPr>
                      <p:cNvPicPr/>
                      <p:nvPr/>
                    </p:nvPicPr>
                    <p:blipFill>
                      <a:blip r:embed="rId8"/>
                      <a:stretch>
                        <a:fillRect/>
                      </a:stretch>
                    </p:blipFill>
                    <p:spPr>
                      <a:xfrm>
                        <a:off x="4198224" y="2447172"/>
                        <a:ext cx="1431925" cy="412750"/>
                      </a:xfrm>
                      <a:prstGeom prst="rect">
                        <a:avLst/>
                      </a:prstGeom>
                    </p:spPr>
                  </p:pic>
                </p:oleObj>
              </mc:Fallback>
            </mc:AlternateContent>
          </a:graphicData>
        </a:graphic>
      </p:graphicFrame>
      <p:graphicFrame>
        <p:nvGraphicFramePr>
          <p:cNvPr id="10" name="Object 16">
            <a:extLst>
              <a:ext uri="{FF2B5EF4-FFF2-40B4-BE49-F238E27FC236}">
                <a16:creationId xmlns:a16="http://schemas.microsoft.com/office/drawing/2014/main" id="{3322D493-9F60-4A94-8303-C3D237F9B3D6}"/>
              </a:ext>
            </a:extLst>
          </p:cNvPr>
          <p:cNvGraphicFramePr>
            <a:graphicFrameLocks noChangeAspect="1"/>
          </p:cNvGraphicFramePr>
          <p:nvPr/>
        </p:nvGraphicFramePr>
        <p:xfrm>
          <a:off x="2135189" y="3053624"/>
          <a:ext cx="2358972" cy="742983"/>
        </p:xfrm>
        <a:graphic>
          <a:graphicData uri="http://schemas.openxmlformats.org/presentationml/2006/ole">
            <mc:AlternateContent xmlns:mc="http://schemas.openxmlformats.org/markup-compatibility/2006">
              <mc:Choice xmlns:v="urn:schemas-microsoft-com:vml" Requires="v">
                <p:oleObj spid="_x0000_s29032" name="Equation" r:id="rId9" imgW="1371600" imgH="431800" progId="Equation.3">
                  <p:embed/>
                </p:oleObj>
              </mc:Choice>
              <mc:Fallback>
                <p:oleObj name="Equation" r:id="rId9" imgW="1371600" imgH="431800" progId="Equation.3">
                  <p:embed/>
                  <p:pic>
                    <p:nvPicPr>
                      <p:cNvPr id="10" name="Object 16">
                        <a:extLst>
                          <a:ext uri="{FF2B5EF4-FFF2-40B4-BE49-F238E27FC236}">
                            <a16:creationId xmlns:a16="http://schemas.microsoft.com/office/drawing/2014/main" id="{3322D493-9F60-4A94-8303-C3D237F9B3D6}"/>
                          </a:ext>
                        </a:extLst>
                      </p:cNvPr>
                      <p:cNvPicPr/>
                      <p:nvPr/>
                    </p:nvPicPr>
                    <p:blipFill>
                      <a:blip r:embed="rId10"/>
                      <a:stretch>
                        <a:fillRect/>
                      </a:stretch>
                    </p:blipFill>
                    <p:spPr>
                      <a:xfrm>
                        <a:off x="2135189" y="3053624"/>
                        <a:ext cx="2358972" cy="742983"/>
                      </a:xfrm>
                      <a:prstGeom prst="rect">
                        <a:avLst/>
                      </a:prstGeom>
                      <a:ln>
                        <a:solidFill>
                          <a:srgbClr val="FF0000"/>
                        </a:solidFill>
                      </a:ln>
                    </p:spPr>
                  </p:pic>
                </p:oleObj>
              </mc:Fallback>
            </mc:AlternateContent>
          </a:graphicData>
        </a:graphic>
      </p:graphicFrame>
      <p:graphicFrame>
        <p:nvGraphicFramePr>
          <p:cNvPr id="12" name="Object 18">
            <a:extLst>
              <a:ext uri="{FF2B5EF4-FFF2-40B4-BE49-F238E27FC236}">
                <a16:creationId xmlns:a16="http://schemas.microsoft.com/office/drawing/2014/main" id="{BAEC9AC2-F0BD-4C8B-A70F-E74AB3C243AE}"/>
              </a:ext>
            </a:extLst>
          </p:cNvPr>
          <p:cNvGraphicFramePr>
            <a:graphicFrameLocks noChangeAspect="1"/>
          </p:cNvGraphicFramePr>
          <p:nvPr/>
        </p:nvGraphicFramePr>
        <p:xfrm>
          <a:off x="7760943" y="6089969"/>
          <a:ext cx="1919653" cy="456642"/>
        </p:xfrm>
        <a:graphic>
          <a:graphicData uri="http://schemas.openxmlformats.org/presentationml/2006/ole">
            <mc:AlternateContent xmlns:mc="http://schemas.openxmlformats.org/markup-compatibility/2006">
              <mc:Choice xmlns:v="urn:schemas-microsoft-com:vml" Requires="v">
                <p:oleObj spid="_x0000_s29033" name="Equation" r:id="rId11" imgW="1028700" imgH="241300" progId="Equation.3">
                  <p:embed/>
                </p:oleObj>
              </mc:Choice>
              <mc:Fallback>
                <p:oleObj name="Equation" r:id="rId11" imgW="1028700" imgH="241300" progId="Equation.3">
                  <p:embed/>
                  <p:pic>
                    <p:nvPicPr>
                      <p:cNvPr id="12" name="Object 18">
                        <a:extLst>
                          <a:ext uri="{FF2B5EF4-FFF2-40B4-BE49-F238E27FC236}">
                            <a16:creationId xmlns:a16="http://schemas.microsoft.com/office/drawing/2014/main" id="{BAEC9AC2-F0BD-4C8B-A70F-E74AB3C243AE}"/>
                          </a:ext>
                        </a:extLst>
                      </p:cNvPr>
                      <p:cNvPicPr/>
                      <p:nvPr/>
                    </p:nvPicPr>
                    <p:blipFill>
                      <a:blip r:embed="rId12"/>
                      <a:stretch>
                        <a:fillRect/>
                      </a:stretch>
                    </p:blipFill>
                    <p:spPr>
                      <a:xfrm>
                        <a:off x="7760943" y="6089969"/>
                        <a:ext cx="1919653" cy="456642"/>
                      </a:xfrm>
                      <a:prstGeom prst="rect">
                        <a:avLst/>
                      </a:prstGeom>
                      <a:solidFill>
                        <a:srgbClr val="92D050"/>
                      </a:solidFill>
                    </p:spPr>
                  </p:pic>
                </p:oleObj>
              </mc:Fallback>
            </mc:AlternateContent>
          </a:graphicData>
        </a:graphic>
      </p:graphicFrame>
      <p:pic>
        <p:nvPicPr>
          <p:cNvPr id="17" name="Imagem 16">
            <a:extLst>
              <a:ext uri="{FF2B5EF4-FFF2-40B4-BE49-F238E27FC236}">
                <a16:creationId xmlns:a16="http://schemas.microsoft.com/office/drawing/2014/main" id="{071DF8F1-5C6C-4AE5-8CF2-E8E19D9B4CAD}"/>
              </a:ext>
            </a:extLst>
          </p:cNvPr>
          <p:cNvPicPr>
            <a:picLocks noChangeAspect="1"/>
          </p:cNvPicPr>
          <p:nvPr/>
        </p:nvPicPr>
        <p:blipFill rotWithShape="1">
          <a:blip r:embed="rId13"/>
          <a:srcRect r="69827"/>
          <a:stretch/>
        </p:blipFill>
        <p:spPr>
          <a:xfrm>
            <a:off x="2146949" y="4576282"/>
            <a:ext cx="1712118" cy="869792"/>
          </a:xfrm>
          <a:prstGeom prst="rect">
            <a:avLst/>
          </a:prstGeom>
          <a:ln>
            <a:solidFill>
              <a:srgbClr val="FF0000"/>
            </a:solidFill>
          </a:ln>
        </p:spPr>
      </p:pic>
      <p:sp>
        <p:nvSpPr>
          <p:cNvPr id="18" name="Seta: para Baixo 17">
            <a:extLst>
              <a:ext uri="{FF2B5EF4-FFF2-40B4-BE49-F238E27FC236}">
                <a16:creationId xmlns:a16="http://schemas.microsoft.com/office/drawing/2014/main" id="{17AA1196-DF1B-4ED5-8F86-2723EAC439A1}"/>
              </a:ext>
            </a:extLst>
          </p:cNvPr>
          <p:cNvSpPr/>
          <p:nvPr/>
        </p:nvSpPr>
        <p:spPr>
          <a:xfrm>
            <a:off x="2762262" y="3929622"/>
            <a:ext cx="438911" cy="54864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19" name="Imagem 18">
            <a:extLst>
              <a:ext uri="{FF2B5EF4-FFF2-40B4-BE49-F238E27FC236}">
                <a16:creationId xmlns:a16="http://schemas.microsoft.com/office/drawing/2014/main" id="{ED82E04B-70EA-41CA-AD20-62483FBACD2F}"/>
              </a:ext>
            </a:extLst>
          </p:cNvPr>
          <p:cNvPicPr>
            <a:picLocks noChangeAspect="1"/>
          </p:cNvPicPr>
          <p:nvPr/>
        </p:nvPicPr>
        <p:blipFill rotWithShape="1">
          <a:blip r:embed="rId14"/>
          <a:srcRect l="17239"/>
          <a:stretch/>
        </p:blipFill>
        <p:spPr>
          <a:xfrm>
            <a:off x="4668535" y="4838201"/>
            <a:ext cx="4133088" cy="759342"/>
          </a:xfrm>
          <a:prstGeom prst="rect">
            <a:avLst/>
          </a:prstGeom>
          <a:ln>
            <a:solidFill>
              <a:srgbClr val="FF0000"/>
            </a:solidFill>
          </a:ln>
        </p:spPr>
      </p:pic>
      <p:sp>
        <p:nvSpPr>
          <p:cNvPr id="20" name="Seta: para Baixo 19">
            <a:extLst>
              <a:ext uri="{FF2B5EF4-FFF2-40B4-BE49-F238E27FC236}">
                <a16:creationId xmlns:a16="http://schemas.microsoft.com/office/drawing/2014/main" id="{86368400-AD93-4599-9B22-1B3854D15277}"/>
              </a:ext>
            </a:extLst>
          </p:cNvPr>
          <p:cNvSpPr/>
          <p:nvPr/>
        </p:nvSpPr>
        <p:spPr>
          <a:xfrm rot="16200000">
            <a:off x="4694731" y="3996917"/>
            <a:ext cx="438911" cy="54864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cxnSp>
        <p:nvCxnSpPr>
          <p:cNvPr id="21" name="Conector de Seta Reta 20">
            <a:extLst>
              <a:ext uri="{FF2B5EF4-FFF2-40B4-BE49-F238E27FC236}">
                <a16:creationId xmlns:a16="http://schemas.microsoft.com/office/drawing/2014/main" id="{F48EE4E6-5F6E-45F5-9D4A-26D82740D547}"/>
              </a:ext>
            </a:extLst>
          </p:cNvPr>
          <p:cNvCxnSpPr>
            <a:cxnSpLocks/>
          </p:cNvCxnSpPr>
          <p:nvPr/>
        </p:nvCxnSpPr>
        <p:spPr>
          <a:xfrm flipV="1">
            <a:off x="3570272" y="5184776"/>
            <a:ext cx="0" cy="5005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CaixaDeTexto 21">
            <a:extLst>
              <a:ext uri="{FF2B5EF4-FFF2-40B4-BE49-F238E27FC236}">
                <a16:creationId xmlns:a16="http://schemas.microsoft.com/office/drawing/2014/main" id="{9D6952F4-C6AC-4701-B7D5-A083F18FBC47}"/>
              </a:ext>
            </a:extLst>
          </p:cNvPr>
          <p:cNvSpPr txBox="1"/>
          <p:nvPr/>
        </p:nvSpPr>
        <p:spPr>
          <a:xfrm>
            <a:off x="2818979" y="5660402"/>
            <a:ext cx="1502586" cy="930898"/>
          </a:xfrm>
          <a:prstGeom prst="rect">
            <a:avLst/>
          </a:prstGeom>
        </p:spPr>
        <p:txBody>
          <a:bodyPr vert="horz" wrap="square" lIns="91440" tIns="45720" rIns="91440" bIns="45720" rtlCol="0">
            <a:noAutofit/>
          </a:bodyPr>
          <a:lstStyle/>
          <a:p>
            <a:pPr algn="ctr"/>
            <a:r>
              <a:rPr lang="pt-BR" i="1" dirty="0"/>
              <a:t>Constante de partição de i entre 1 e 2</a:t>
            </a:r>
          </a:p>
        </p:txBody>
      </p:sp>
      <p:pic>
        <p:nvPicPr>
          <p:cNvPr id="23" name="Imagem 22">
            <a:extLst>
              <a:ext uri="{FF2B5EF4-FFF2-40B4-BE49-F238E27FC236}">
                <a16:creationId xmlns:a16="http://schemas.microsoft.com/office/drawing/2014/main" id="{FE3EE81F-8BEE-490A-B74E-3C266A33C2E9}"/>
              </a:ext>
            </a:extLst>
          </p:cNvPr>
          <p:cNvPicPr>
            <a:picLocks noChangeAspect="1"/>
          </p:cNvPicPr>
          <p:nvPr/>
        </p:nvPicPr>
        <p:blipFill rotWithShape="1">
          <a:blip r:embed="rId14"/>
          <a:srcRect l="56259" t="1266" r="-843" b="53489"/>
          <a:stretch/>
        </p:blipFill>
        <p:spPr>
          <a:xfrm>
            <a:off x="6191895" y="4068857"/>
            <a:ext cx="2226524" cy="343561"/>
          </a:xfrm>
          <a:prstGeom prst="rect">
            <a:avLst/>
          </a:prstGeom>
          <a:ln>
            <a:noFill/>
          </a:ln>
        </p:spPr>
      </p:pic>
      <p:pic>
        <p:nvPicPr>
          <p:cNvPr id="24" name="Imagem 23">
            <a:extLst>
              <a:ext uri="{FF2B5EF4-FFF2-40B4-BE49-F238E27FC236}">
                <a16:creationId xmlns:a16="http://schemas.microsoft.com/office/drawing/2014/main" id="{C36717FE-D576-4FAA-8D86-9F3B80ABB6B3}"/>
              </a:ext>
            </a:extLst>
          </p:cNvPr>
          <p:cNvPicPr>
            <a:picLocks noChangeAspect="1"/>
          </p:cNvPicPr>
          <p:nvPr/>
        </p:nvPicPr>
        <p:blipFill rotWithShape="1">
          <a:blip r:embed="rId14"/>
          <a:srcRect l="17239" r="66510"/>
          <a:stretch/>
        </p:blipFill>
        <p:spPr>
          <a:xfrm>
            <a:off x="5284402" y="3891566"/>
            <a:ext cx="811599" cy="759342"/>
          </a:xfrm>
          <a:prstGeom prst="rect">
            <a:avLst/>
          </a:prstGeom>
          <a:ln>
            <a:noFill/>
          </a:ln>
        </p:spPr>
      </p:pic>
      <p:sp>
        <p:nvSpPr>
          <p:cNvPr id="25" name="CaixaDeTexto 24">
            <a:extLst>
              <a:ext uri="{FF2B5EF4-FFF2-40B4-BE49-F238E27FC236}">
                <a16:creationId xmlns:a16="http://schemas.microsoft.com/office/drawing/2014/main" id="{4FB3636C-876B-4185-8256-549CB8BBF7AC}"/>
              </a:ext>
            </a:extLst>
          </p:cNvPr>
          <p:cNvSpPr txBox="1"/>
          <p:nvPr/>
        </p:nvSpPr>
        <p:spPr>
          <a:xfrm>
            <a:off x="5960614" y="4068093"/>
            <a:ext cx="395719" cy="330698"/>
          </a:xfrm>
          <a:prstGeom prst="rect">
            <a:avLst/>
          </a:prstGeom>
        </p:spPr>
        <p:txBody>
          <a:bodyPr vert="horz" wrap="square" lIns="91440" tIns="45720" rIns="91440" bIns="45720" rtlCol="0">
            <a:noAutofit/>
          </a:bodyPr>
          <a:lstStyle/>
          <a:p>
            <a:pPr algn="ctr"/>
            <a:r>
              <a:rPr lang="pt-BR" i="1" dirty="0"/>
              <a:t>-</a:t>
            </a:r>
          </a:p>
        </p:txBody>
      </p:sp>
      <mc:AlternateContent xmlns:mc="http://schemas.openxmlformats.org/markup-compatibility/2006" xmlns:a14="http://schemas.microsoft.com/office/drawing/2010/main">
        <mc:Choice Requires="a14">
          <p:sp>
            <p:nvSpPr>
              <p:cNvPr id="26" name="Retângulo 25">
                <a:extLst>
                  <a:ext uri="{FF2B5EF4-FFF2-40B4-BE49-F238E27FC236}">
                    <a16:creationId xmlns:a16="http://schemas.microsoft.com/office/drawing/2014/main" id="{C18229DD-BE1C-4B2D-A1D3-B99A478FA53F}"/>
                  </a:ext>
                </a:extLst>
              </p:cNvPr>
              <p:cNvSpPr/>
              <p:nvPr/>
            </p:nvSpPr>
            <p:spPr>
              <a:xfrm>
                <a:off x="6496804" y="3122563"/>
                <a:ext cx="2486543" cy="4700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BR" sz="2400" i="1">
                              <a:latin typeface="Cambria Math" panose="02040503050406030204" pitchFamily="18" charset="0"/>
                            </a:rPr>
                          </m:ctrlPr>
                        </m:sSubPr>
                        <m:e>
                          <m:r>
                            <a:rPr lang="pt-BR" sz="2400" i="1">
                              <a:latin typeface="Cambria Math" panose="02040503050406030204" pitchFamily="18" charset="0"/>
                              <a:ea typeface="Cambria Math" panose="02040503050406030204" pitchFamily="18" charset="0"/>
                            </a:rPr>
                            <m:t>𝐺</m:t>
                          </m:r>
                        </m:e>
                        <m:sub>
                          <m:r>
                            <a:rPr lang="pt-BR" sz="2400" i="1">
                              <a:latin typeface="Cambria Math" panose="02040503050406030204" pitchFamily="18" charset="0"/>
                            </a:rPr>
                            <m:t>𝑖</m:t>
                          </m:r>
                        </m:sub>
                      </m:sSub>
                      <m:r>
                        <a:rPr lang="pt-BR" sz="2400" i="1">
                          <a:latin typeface="Cambria Math" panose="02040503050406030204" pitchFamily="18" charset="0"/>
                        </a:rPr>
                        <m:t>=</m:t>
                      </m:r>
                      <m:r>
                        <a:rPr lang="pt-BR" sz="2400" i="1">
                          <a:latin typeface="Cambria Math" panose="02040503050406030204" pitchFamily="18" charset="0"/>
                        </a:rPr>
                        <m:t>𝑅𝑇𝑙𝑛</m:t>
                      </m:r>
                      <m:d>
                        <m:dPr>
                          <m:ctrlPr>
                            <a:rPr lang="pt-BR" sz="2400" i="1">
                              <a:latin typeface="Cambria Math" panose="02040503050406030204" pitchFamily="18" charset="0"/>
                            </a:rPr>
                          </m:ctrlPr>
                        </m:dPr>
                        <m:e>
                          <m:sSub>
                            <m:sSubPr>
                              <m:ctrlPr>
                                <a:rPr lang="pt-BR" sz="2400" i="1">
                                  <a:latin typeface="Cambria Math" panose="02040503050406030204" pitchFamily="18" charset="0"/>
                                  <a:ea typeface="Cambria Math" panose="02040503050406030204" pitchFamily="18" charset="0"/>
                                </a:rPr>
                              </m:ctrlPr>
                            </m:sSubPr>
                            <m:e>
                              <m:r>
                                <a:rPr lang="pt-BR" sz="2400" i="1">
                                  <a:latin typeface="Cambria Math" panose="02040503050406030204" pitchFamily="18" charset="0"/>
                                  <a:ea typeface="Cambria Math" panose="02040503050406030204" pitchFamily="18" charset="0"/>
                                </a:rPr>
                                <m:t>𝛾</m:t>
                              </m:r>
                            </m:e>
                            <m:sub>
                              <m:r>
                                <a:rPr lang="pt-BR" sz="2400" i="1">
                                  <a:latin typeface="Cambria Math" panose="02040503050406030204" pitchFamily="18" charset="0"/>
                                  <a:ea typeface="Cambria Math" panose="02040503050406030204" pitchFamily="18" charset="0"/>
                                </a:rPr>
                                <m:t>𝑖</m:t>
                              </m:r>
                            </m:sub>
                          </m:sSub>
                        </m:e>
                      </m:d>
                    </m:oMath>
                  </m:oMathPara>
                </a14:m>
                <a:endParaRPr lang="pt-BR" sz="2400" i="1" dirty="0">
                  <a:latin typeface="Cambria Math" panose="02040503050406030204" pitchFamily="18" charset="0"/>
                </a:endParaRPr>
              </a:p>
            </p:txBody>
          </p:sp>
        </mc:Choice>
        <mc:Fallback xmlns="">
          <p:sp>
            <p:nvSpPr>
              <p:cNvPr id="26" name="Retângulo 25">
                <a:extLst>
                  <a:ext uri="{FF2B5EF4-FFF2-40B4-BE49-F238E27FC236}">
                    <a16:creationId xmlns:a16="http://schemas.microsoft.com/office/drawing/2014/main" id="{C18229DD-BE1C-4B2D-A1D3-B99A478FA53F}"/>
                  </a:ext>
                </a:extLst>
              </p:cNvPr>
              <p:cNvSpPr>
                <a:spLocks noRot="1" noChangeAspect="1" noMove="1" noResize="1" noEditPoints="1" noAdjustHandles="1" noChangeArrowheads="1" noChangeShapeType="1" noTextEdit="1"/>
              </p:cNvSpPr>
              <p:nvPr/>
            </p:nvSpPr>
            <p:spPr>
              <a:xfrm>
                <a:off x="6496804" y="3122563"/>
                <a:ext cx="2486543" cy="470000"/>
              </a:xfrm>
              <a:prstGeom prst="rect">
                <a:avLst/>
              </a:prstGeom>
              <a:blipFill>
                <a:blip r:embed="rId15"/>
                <a:stretch>
                  <a:fillRect b="-9091"/>
                </a:stretch>
              </a:blipFill>
            </p:spPr>
            <p:txBody>
              <a:bodyPr/>
              <a:lstStyle/>
              <a:p>
                <a:r>
                  <a:rPr lang="pt-BR">
                    <a:noFill/>
                  </a:rPr>
                  <a:t> </a:t>
                </a:r>
              </a:p>
            </p:txBody>
          </p:sp>
        </mc:Fallback>
      </mc:AlternateContent>
      <p:pic>
        <p:nvPicPr>
          <p:cNvPr id="27" name="Imagem 26">
            <a:extLst>
              <a:ext uri="{FF2B5EF4-FFF2-40B4-BE49-F238E27FC236}">
                <a16:creationId xmlns:a16="http://schemas.microsoft.com/office/drawing/2014/main" id="{CEAA0A3A-975D-48E9-A9B7-94FDFC6FFA8F}"/>
              </a:ext>
            </a:extLst>
          </p:cNvPr>
          <p:cNvPicPr>
            <a:picLocks noChangeAspect="1"/>
          </p:cNvPicPr>
          <p:nvPr/>
        </p:nvPicPr>
        <p:blipFill rotWithShape="1">
          <a:blip r:embed="rId14"/>
          <a:srcRect l="17239" t="864" r="50156" b="-13590"/>
          <a:stretch/>
        </p:blipFill>
        <p:spPr>
          <a:xfrm>
            <a:off x="5227091" y="5945051"/>
            <a:ext cx="1628327" cy="855983"/>
          </a:xfrm>
          <a:prstGeom prst="rect">
            <a:avLst/>
          </a:prstGeom>
          <a:ln>
            <a:solidFill>
              <a:srgbClr val="FF0000"/>
            </a:solidFill>
          </a:ln>
        </p:spPr>
      </p:pic>
      <p:sp>
        <p:nvSpPr>
          <p:cNvPr id="28" name="Retângulo 27">
            <a:extLst>
              <a:ext uri="{FF2B5EF4-FFF2-40B4-BE49-F238E27FC236}">
                <a16:creationId xmlns:a16="http://schemas.microsoft.com/office/drawing/2014/main" id="{830626F4-6019-4336-AD38-151755085B52}"/>
              </a:ext>
            </a:extLst>
          </p:cNvPr>
          <p:cNvSpPr/>
          <p:nvPr/>
        </p:nvSpPr>
        <p:spPr>
          <a:xfrm>
            <a:off x="955141" y="278803"/>
            <a:ext cx="5992346" cy="461665"/>
          </a:xfrm>
          <a:prstGeom prst="rect">
            <a:avLst/>
          </a:prstGeom>
        </p:spPr>
        <p:txBody>
          <a:bodyPr wrap="none">
            <a:spAutoFit/>
          </a:bodyPr>
          <a:lstStyle/>
          <a:p>
            <a:r>
              <a:rPr lang="en-US" sz="2400" b="1" dirty="0" err="1">
                <a:solidFill>
                  <a:schemeClr val="accent1">
                    <a:lumMod val="75000"/>
                  </a:schemeClr>
                </a:solidFill>
              </a:rPr>
              <a:t>Energia</a:t>
            </a:r>
            <a:r>
              <a:rPr lang="en-US" sz="2400" b="1" dirty="0">
                <a:solidFill>
                  <a:schemeClr val="accent1">
                    <a:lumMod val="75000"/>
                  </a:schemeClr>
                </a:solidFill>
              </a:rPr>
              <a:t> e </a:t>
            </a:r>
            <a:r>
              <a:rPr lang="en-US" sz="2400" b="1" dirty="0" err="1">
                <a:solidFill>
                  <a:schemeClr val="accent1">
                    <a:lumMod val="75000"/>
                  </a:schemeClr>
                </a:solidFill>
              </a:rPr>
              <a:t>Processos</a:t>
            </a:r>
            <a:r>
              <a:rPr lang="en-US" sz="2400" b="1" dirty="0">
                <a:solidFill>
                  <a:schemeClr val="accent1">
                    <a:lumMod val="75000"/>
                  </a:schemeClr>
                </a:solidFill>
              </a:rPr>
              <a:t> de </a:t>
            </a:r>
            <a:r>
              <a:rPr lang="en-US" sz="2400" b="1" dirty="0" err="1">
                <a:solidFill>
                  <a:schemeClr val="accent1">
                    <a:lumMod val="75000"/>
                  </a:schemeClr>
                </a:solidFill>
              </a:rPr>
              <a:t>Transferência</a:t>
            </a:r>
            <a:r>
              <a:rPr lang="en-US" sz="2400" b="1" dirty="0">
                <a:solidFill>
                  <a:schemeClr val="accent1">
                    <a:lumMod val="75000"/>
                  </a:schemeClr>
                </a:solidFill>
              </a:rPr>
              <a:t> de </a:t>
            </a:r>
            <a:r>
              <a:rPr lang="en-US" sz="2400" b="1" dirty="0" err="1">
                <a:solidFill>
                  <a:schemeClr val="accent1">
                    <a:lumMod val="75000"/>
                  </a:schemeClr>
                </a:solidFill>
              </a:rPr>
              <a:t>Fases</a:t>
            </a:r>
            <a:endParaRPr lang="pt-BR" sz="2400" b="1" dirty="0">
              <a:solidFill>
                <a:schemeClr val="accent1">
                  <a:lumMod val="75000"/>
                </a:schemeClr>
              </a:solidFill>
            </a:endParaRPr>
          </a:p>
        </p:txBody>
      </p:sp>
    </p:spTree>
    <p:extLst>
      <p:ext uri="{BB962C8B-B14F-4D97-AF65-F5344CB8AC3E}">
        <p14:creationId xmlns:p14="http://schemas.microsoft.com/office/powerpoint/2010/main" val="181827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Pedro Vidinha</a:t>
            </a:r>
          </a:p>
        </p:txBody>
      </p:sp>
      <p:sp>
        <p:nvSpPr>
          <p:cNvPr id="5" name="Slide Number Placeholder 4"/>
          <p:cNvSpPr>
            <a:spLocks noGrp="1"/>
          </p:cNvSpPr>
          <p:nvPr>
            <p:ph type="sldNum" sz="quarter" idx="12"/>
          </p:nvPr>
        </p:nvSpPr>
        <p:spPr/>
        <p:txBody>
          <a:bodyPr/>
          <a:lstStyle/>
          <a:p>
            <a:fld id="{326530D0-E989-6D43-9B52-F525A77060C2}" type="slidenum">
              <a:rPr lang="en-US" smtClean="0"/>
              <a:pPr/>
              <a:t>49</a:t>
            </a:fld>
            <a:endParaRPr lang="en-US" dirty="0"/>
          </a:p>
        </p:txBody>
      </p:sp>
      <p:sp>
        <p:nvSpPr>
          <p:cNvPr id="6" name="Text Box 3"/>
          <p:cNvSpPr txBox="1">
            <a:spLocks noChangeArrowheads="1"/>
          </p:cNvSpPr>
          <p:nvPr/>
        </p:nvSpPr>
        <p:spPr bwMode="auto">
          <a:xfrm>
            <a:off x="2139690" y="935410"/>
            <a:ext cx="8135937"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Symbol" charset="0"/>
              <a:buNone/>
            </a:pPr>
            <a:r>
              <a:rPr lang="pt-BR" sz="2000" b="1" dirty="0" err="1">
                <a:latin typeface="+mn-lt"/>
              </a:rPr>
              <a:t>K</a:t>
            </a:r>
            <a:r>
              <a:rPr lang="en-US" altLang="ja-JP" sz="2000" b="1" dirty="0">
                <a:latin typeface="+mn-lt"/>
              </a:rPr>
              <a:t>’</a:t>
            </a:r>
            <a:r>
              <a:rPr lang="pt-BR" altLang="ja-JP" sz="2000" dirty="0">
                <a:latin typeface="+mn-lt"/>
              </a:rPr>
              <a:t> é a constante </a:t>
            </a:r>
            <a:r>
              <a:rPr lang="pt-BR" altLang="ja-JP" sz="2000" dirty="0" err="1">
                <a:latin typeface="+mn-lt"/>
              </a:rPr>
              <a:t>p</a:t>
            </a:r>
            <a:r>
              <a:rPr lang="pt-BR" altLang="ja-JP" sz="2000" dirty="0">
                <a:latin typeface="+mn-lt"/>
              </a:rPr>
              <a:t>/ fração molar! </a:t>
            </a:r>
          </a:p>
          <a:p>
            <a:pPr eaLnBrk="1" hangingPunct="1">
              <a:spcBef>
                <a:spcPct val="50000"/>
              </a:spcBef>
              <a:buFont typeface="Symbol" charset="0"/>
              <a:buNone/>
            </a:pPr>
            <a:r>
              <a:rPr lang="pt-BR" altLang="ja-JP" sz="2000" dirty="0">
                <a:latin typeface="+mn-lt"/>
              </a:rPr>
              <a:t>Como calcular </a:t>
            </a:r>
            <a:r>
              <a:rPr lang="pt-BR" altLang="ja-JP" sz="2000" dirty="0" err="1">
                <a:latin typeface="+mn-lt"/>
              </a:rPr>
              <a:t>K</a:t>
            </a:r>
            <a:r>
              <a:rPr lang="pt-BR" altLang="ja-JP" sz="2000" dirty="0">
                <a:latin typeface="+mn-lt"/>
              </a:rPr>
              <a:t> em função de concentração molar?</a:t>
            </a:r>
            <a:endParaRPr lang="pt-BR" sz="2000" dirty="0">
              <a:latin typeface="+mn-lt"/>
              <a:sym typeface="Symbol" charset="0"/>
            </a:endParaRPr>
          </a:p>
        </p:txBody>
      </p:sp>
      <p:sp>
        <p:nvSpPr>
          <p:cNvPr id="13" name="TextBox 12"/>
          <p:cNvSpPr txBox="1"/>
          <p:nvPr/>
        </p:nvSpPr>
        <p:spPr>
          <a:xfrm>
            <a:off x="3993489" y="5447343"/>
            <a:ext cx="4102701" cy="1043071"/>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graphicFrame>
        <p:nvGraphicFramePr>
          <p:cNvPr id="15" name="Object 14"/>
          <p:cNvGraphicFramePr>
            <a:graphicFrameLocks noChangeAspect="1"/>
          </p:cNvGraphicFramePr>
          <p:nvPr/>
        </p:nvGraphicFramePr>
        <p:xfrm>
          <a:off x="7372816" y="1996126"/>
          <a:ext cx="2058057" cy="679485"/>
        </p:xfrm>
        <a:graphic>
          <a:graphicData uri="http://schemas.openxmlformats.org/presentationml/2006/ole">
            <mc:AlternateContent xmlns:mc="http://schemas.openxmlformats.org/markup-compatibility/2006">
              <mc:Choice xmlns:v="urn:schemas-microsoft-com:vml" Requires="v">
                <p:oleObj spid="_x0000_s30195" name="Equation" r:id="rId3" imgW="1308100" imgH="431800" progId="Equation.3">
                  <p:embed/>
                </p:oleObj>
              </mc:Choice>
              <mc:Fallback>
                <p:oleObj name="Equation" r:id="rId3" imgW="1308100" imgH="431800" progId="Equation.3">
                  <p:embed/>
                  <p:pic>
                    <p:nvPicPr>
                      <p:cNvPr id="15" name="Object 14"/>
                      <p:cNvPicPr/>
                      <p:nvPr/>
                    </p:nvPicPr>
                    <p:blipFill>
                      <a:blip r:embed="rId4"/>
                      <a:stretch>
                        <a:fillRect/>
                      </a:stretch>
                    </p:blipFill>
                    <p:spPr>
                      <a:xfrm>
                        <a:off x="7372816" y="1996126"/>
                        <a:ext cx="2058057" cy="679485"/>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7555720" y="2805269"/>
          <a:ext cx="1456617" cy="664520"/>
        </p:xfrm>
        <a:graphic>
          <a:graphicData uri="http://schemas.openxmlformats.org/presentationml/2006/ole">
            <mc:AlternateContent xmlns:mc="http://schemas.openxmlformats.org/markup-compatibility/2006">
              <mc:Choice xmlns:v="urn:schemas-microsoft-com:vml" Requires="v">
                <p:oleObj spid="_x0000_s30196" name="Equation" r:id="rId5" imgW="863600" imgH="393700" progId="Equation.3">
                  <p:embed/>
                </p:oleObj>
              </mc:Choice>
              <mc:Fallback>
                <p:oleObj name="Equation" r:id="rId5" imgW="863600" imgH="393700" progId="Equation.3">
                  <p:embed/>
                  <p:pic>
                    <p:nvPicPr>
                      <p:cNvPr id="16" name="Object 15"/>
                      <p:cNvPicPr/>
                      <p:nvPr/>
                    </p:nvPicPr>
                    <p:blipFill>
                      <a:blip r:embed="rId6"/>
                      <a:stretch>
                        <a:fillRect/>
                      </a:stretch>
                    </p:blipFill>
                    <p:spPr>
                      <a:xfrm>
                        <a:off x="7555720" y="2805269"/>
                        <a:ext cx="1456617" cy="664520"/>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2334884" y="1996125"/>
          <a:ext cx="1047750" cy="742950"/>
        </p:xfrm>
        <a:graphic>
          <a:graphicData uri="http://schemas.openxmlformats.org/presentationml/2006/ole">
            <mc:AlternateContent xmlns:mc="http://schemas.openxmlformats.org/markup-compatibility/2006">
              <mc:Choice xmlns:v="urn:schemas-microsoft-com:vml" Requires="v">
                <p:oleObj spid="_x0000_s30197" name="Equation" r:id="rId7" imgW="609600" imgH="431800" progId="Equation.3">
                  <p:embed/>
                </p:oleObj>
              </mc:Choice>
              <mc:Fallback>
                <p:oleObj name="Equation" r:id="rId7" imgW="609600" imgH="431800" progId="Equation.3">
                  <p:embed/>
                  <p:pic>
                    <p:nvPicPr>
                      <p:cNvPr id="17" name="Object 16"/>
                      <p:cNvPicPr/>
                      <p:nvPr/>
                    </p:nvPicPr>
                    <p:blipFill>
                      <a:blip r:embed="rId8"/>
                      <a:stretch>
                        <a:fillRect/>
                      </a:stretch>
                    </p:blipFill>
                    <p:spPr>
                      <a:xfrm>
                        <a:off x="2334884" y="1996125"/>
                        <a:ext cx="1047750" cy="742950"/>
                      </a:xfrm>
                      <a:prstGeom prst="rect">
                        <a:avLst/>
                      </a:prstGeom>
                    </p:spPr>
                  </p:pic>
                </p:oleObj>
              </mc:Fallback>
            </mc:AlternateContent>
          </a:graphicData>
        </a:graphic>
      </p:graphicFrame>
      <p:graphicFrame>
        <p:nvGraphicFramePr>
          <p:cNvPr id="18" name="Object 17"/>
          <p:cNvGraphicFramePr>
            <a:graphicFrameLocks noChangeAspect="1"/>
          </p:cNvGraphicFramePr>
          <p:nvPr/>
        </p:nvGraphicFramePr>
        <p:xfrm>
          <a:off x="4231800" y="5557386"/>
          <a:ext cx="3689350" cy="765175"/>
        </p:xfrm>
        <a:graphic>
          <a:graphicData uri="http://schemas.openxmlformats.org/presentationml/2006/ole">
            <mc:AlternateContent xmlns:mc="http://schemas.openxmlformats.org/markup-compatibility/2006">
              <mc:Choice xmlns:v="urn:schemas-microsoft-com:vml" Requires="v">
                <p:oleObj spid="_x0000_s30198" name="Equation" r:id="rId9" imgW="2146300" imgH="444500" progId="Equation.3">
                  <p:embed/>
                </p:oleObj>
              </mc:Choice>
              <mc:Fallback>
                <p:oleObj name="Equation" r:id="rId9" imgW="2146300" imgH="444500" progId="Equation.3">
                  <p:embed/>
                  <p:pic>
                    <p:nvPicPr>
                      <p:cNvPr id="18" name="Object 17"/>
                      <p:cNvPicPr/>
                      <p:nvPr/>
                    </p:nvPicPr>
                    <p:blipFill>
                      <a:blip r:embed="rId10"/>
                      <a:stretch>
                        <a:fillRect/>
                      </a:stretch>
                    </p:blipFill>
                    <p:spPr>
                      <a:xfrm>
                        <a:off x="4231800" y="5557386"/>
                        <a:ext cx="3689350" cy="765175"/>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2374998" y="3994151"/>
          <a:ext cx="6637338" cy="785813"/>
        </p:xfrm>
        <a:graphic>
          <a:graphicData uri="http://schemas.openxmlformats.org/presentationml/2006/ole">
            <mc:AlternateContent xmlns:mc="http://schemas.openxmlformats.org/markup-compatibility/2006">
              <mc:Choice xmlns:v="urn:schemas-microsoft-com:vml" Requires="v">
                <p:oleObj spid="_x0000_s30199" name="Equation" r:id="rId11" imgW="3860800" imgH="457200" progId="Equation.3">
                  <p:embed/>
                </p:oleObj>
              </mc:Choice>
              <mc:Fallback>
                <p:oleObj name="Equation" r:id="rId11" imgW="3860800" imgH="457200" progId="Equation.3">
                  <p:embed/>
                  <p:pic>
                    <p:nvPicPr>
                      <p:cNvPr id="11" name="Object 10"/>
                      <p:cNvPicPr/>
                      <p:nvPr/>
                    </p:nvPicPr>
                    <p:blipFill>
                      <a:blip r:embed="rId12"/>
                      <a:stretch>
                        <a:fillRect/>
                      </a:stretch>
                    </p:blipFill>
                    <p:spPr>
                      <a:xfrm>
                        <a:off x="2374998" y="3994151"/>
                        <a:ext cx="6637338" cy="785813"/>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4398307" y="2052274"/>
          <a:ext cx="1528763" cy="742950"/>
        </p:xfrm>
        <a:graphic>
          <a:graphicData uri="http://schemas.openxmlformats.org/presentationml/2006/ole">
            <mc:AlternateContent xmlns:mc="http://schemas.openxmlformats.org/markup-compatibility/2006">
              <mc:Choice xmlns:v="urn:schemas-microsoft-com:vml" Requires="v">
                <p:oleObj spid="_x0000_s30200" name="Equation" r:id="rId13" imgW="889000" imgH="431800" progId="Equation.3">
                  <p:embed/>
                </p:oleObj>
              </mc:Choice>
              <mc:Fallback>
                <p:oleObj name="Equation" r:id="rId13" imgW="889000" imgH="431800" progId="Equation.3">
                  <p:embed/>
                  <p:pic>
                    <p:nvPicPr>
                      <p:cNvPr id="12" name="Object 11"/>
                      <p:cNvPicPr/>
                      <p:nvPr/>
                    </p:nvPicPr>
                    <p:blipFill>
                      <a:blip r:embed="rId14"/>
                      <a:stretch>
                        <a:fillRect/>
                      </a:stretch>
                    </p:blipFill>
                    <p:spPr>
                      <a:xfrm>
                        <a:off x="4398307" y="2052274"/>
                        <a:ext cx="1528763" cy="742950"/>
                      </a:xfrm>
                      <a:prstGeom prst="rect">
                        <a:avLst/>
                      </a:prstGeom>
                    </p:spPr>
                  </p:pic>
                </p:oleObj>
              </mc:Fallback>
            </mc:AlternateContent>
          </a:graphicData>
        </a:graphic>
      </p:graphicFrame>
      <p:sp>
        <p:nvSpPr>
          <p:cNvPr id="3" name="TextBox 2"/>
          <p:cNvSpPr txBox="1"/>
          <p:nvPr/>
        </p:nvSpPr>
        <p:spPr>
          <a:xfrm>
            <a:off x="3676049" y="2146629"/>
            <a:ext cx="914400" cy="914400"/>
          </a:xfrm>
          <a:prstGeom prst="rect">
            <a:avLst/>
          </a:prstGeom>
        </p:spPr>
        <p:txBody>
          <a:bodyPr vert="horz" wrap="none" lIns="91440" tIns="45720" rIns="91440" bIns="45720" rtlCol="0">
            <a:normAutofit/>
          </a:bodyPr>
          <a:lstStyle/>
          <a:p>
            <a:r>
              <a:rPr lang="en-US" sz="2000" i="1" dirty="0"/>
              <a:t>logo:</a:t>
            </a:r>
          </a:p>
        </p:txBody>
      </p:sp>
      <p:sp>
        <p:nvSpPr>
          <p:cNvPr id="14" name="TextBox 13"/>
          <p:cNvSpPr txBox="1"/>
          <p:nvPr/>
        </p:nvSpPr>
        <p:spPr>
          <a:xfrm>
            <a:off x="6217173" y="2078768"/>
            <a:ext cx="914400" cy="914400"/>
          </a:xfrm>
          <a:prstGeom prst="rect">
            <a:avLst/>
          </a:prstGeom>
        </p:spPr>
        <p:txBody>
          <a:bodyPr vert="horz" wrap="none" lIns="91440" tIns="45720" rIns="91440" bIns="45720" rtlCol="0">
            <a:normAutofit/>
          </a:bodyPr>
          <a:lstStyle/>
          <a:p>
            <a:r>
              <a:rPr lang="en-US" sz="2000" i="1" dirty="0" err="1"/>
              <a:t>onde</a:t>
            </a:r>
            <a:r>
              <a:rPr lang="en-US" sz="2000" i="1" dirty="0"/>
              <a:t>:</a:t>
            </a:r>
          </a:p>
        </p:txBody>
      </p:sp>
      <p:sp>
        <p:nvSpPr>
          <p:cNvPr id="19" name="TextBox 18"/>
          <p:cNvSpPr txBox="1"/>
          <p:nvPr/>
        </p:nvSpPr>
        <p:spPr>
          <a:xfrm>
            <a:off x="2334884" y="3469789"/>
            <a:ext cx="1634513" cy="408760"/>
          </a:xfrm>
          <a:prstGeom prst="rect">
            <a:avLst/>
          </a:prstGeom>
        </p:spPr>
        <p:txBody>
          <a:bodyPr vert="horz" wrap="none" lIns="91440" tIns="45720" rIns="91440" bIns="45720" rtlCol="0">
            <a:normAutofit/>
          </a:bodyPr>
          <a:lstStyle/>
          <a:p>
            <a:r>
              <a:rPr lang="en-US" sz="2000" i="1" dirty="0" err="1"/>
              <a:t>Substituindo</a:t>
            </a:r>
            <a:r>
              <a:rPr lang="en-US" sz="2000" i="1" dirty="0"/>
              <a:t>:</a:t>
            </a:r>
          </a:p>
        </p:txBody>
      </p:sp>
      <p:grpSp>
        <p:nvGrpSpPr>
          <p:cNvPr id="21" name="Group 20"/>
          <p:cNvGrpSpPr/>
          <p:nvPr/>
        </p:nvGrpSpPr>
        <p:grpSpPr>
          <a:xfrm>
            <a:off x="6750644" y="3674169"/>
            <a:ext cx="3106149" cy="886238"/>
            <a:chOff x="3027921" y="2367607"/>
            <a:chExt cx="3106149" cy="886238"/>
          </a:xfrm>
        </p:grpSpPr>
        <p:sp>
          <p:nvSpPr>
            <p:cNvPr id="22" name="TextBox 21"/>
            <p:cNvSpPr txBox="1"/>
            <p:nvPr/>
          </p:nvSpPr>
          <p:spPr>
            <a:xfrm>
              <a:off x="5290447" y="2367607"/>
              <a:ext cx="843623" cy="408760"/>
            </a:xfrm>
            <a:prstGeom prst="rect">
              <a:avLst/>
            </a:prstGeom>
            <a:solidFill>
              <a:srgbClr val="FF0000">
                <a:alpha val="20000"/>
              </a:srgbClr>
            </a:solidFill>
          </p:spPr>
          <p:txBody>
            <a:bodyPr vert="horz" wrap="none" lIns="91440" tIns="45720" rIns="91440" bIns="45720" rtlCol="0" anchor="ctr" anchorCtr="1">
              <a:normAutofit fontScale="77500" lnSpcReduction="20000"/>
            </a:bodyPr>
            <a:lstStyle/>
            <a:p>
              <a:pPr algn="ctr"/>
              <a:endParaRPr lang="pt-BR" sz="3200" b="1" dirty="0">
                <a:cs typeface="Arial" pitchFamily="34" charset="0"/>
              </a:endParaRPr>
            </a:p>
          </p:txBody>
        </p:sp>
        <p:graphicFrame>
          <p:nvGraphicFramePr>
            <p:cNvPr id="23" name="Object 22"/>
            <p:cNvGraphicFramePr>
              <a:graphicFrameLocks noChangeAspect="1"/>
            </p:cNvGraphicFramePr>
            <p:nvPr/>
          </p:nvGraphicFramePr>
          <p:xfrm>
            <a:off x="5404142" y="2394044"/>
            <a:ext cx="608016" cy="355886"/>
          </p:xfrm>
          <a:graphic>
            <a:graphicData uri="http://schemas.openxmlformats.org/presentationml/2006/ole">
              <mc:AlternateContent xmlns:mc="http://schemas.openxmlformats.org/markup-compatibility/2006">
                <mc:Choice xmlns:v="urn:schemas-microsoft-com:vml" Requires="v">
                  <p:oleObj spid="_x0000_s30201" name="Equation" r:id="rId15" imgW="368300" imgH="215900" progId="Equation.3">
                    <p:embed/>
                  </p:oleObj>
                </mc:Choice>
                <mc:Fallback>
                  <p:oleObj name="Equation" r:id="rId15" imgW="368300" imgH="215900" progId="Equation.3">
                    <p:embed/>
                    <p:pic>
                      <p:nvPicPr>
                        <p:cNvPr id="23" name="Object 22"/>
                        <p:cNvPicPr/>
                        <p:nvPr/>
                      </p:nvPicPr>
                      <p:blipFill>
                        <a:blip r:embed="rId16"/>
                        <a:stretch>
                          <a:fillRect/>
                        </a:stretch>
                      </p:blipFill>
                      <p:spPr>
                        <a:xfrm>
                          <a:off x="5404142" y="2394044"/>
                          <a:ext cx="608016" cy="355886"/>
                        </a:xfrm>
                        <a:prstGeom prst="rect">
                          <a:avLst/>
                        </a:prstGeom>
                      </p:spPr>
                    </p:pic>
                  </p:oleObj>
                </mc:Fallback>
              </mc:AlternateContent>
            </a:graphicData>
          </a:graphic>
        </p:graphicFrame>
        <p:sp>
          <p:nvSpPr>
            <p:cNvPr id="24" name="Oval 23"/>
            <p:cNvSpPr/>
            <p:nvPr/>
          </p:nvSpPr>
          <p:spPr>
            <a:xfrm>
              <a:off x="3027921" y="2571987"/>
              <a:ext cx="2261694" cy="68185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Retângulo 24">
            <a:extLst>
              <a:ext uri="{FF2B5EF4-FFF2-40B4-BE49-F238E27FC236}">
                <a16:creationId xmlns:a16="http://schemas.microsoft.com/office/drawing/2014/main" id="{1E8FE312-2005-4464-BFA2-D555B3B5CDC2}"/>
              </a:ext>
            </a:extLst>
          </p:cNvPr>
          <p:cNvSpPr/>
          <p:nvPr/>
        </p:nvSpPr>
        <p:spPr>
          <a:xfrm>
            <a:off x="955141" y="278803"/>
            <a:ext cx="5992346" cy="461665"/>
          </a:xfrm>
          <a:prstGeom prst="rect">
            <a:avLst/>
          </a:prstGeom>
        </p:spPr>
        <p:txBody>
          <a:bodyPr wrap="none">
            <a:spAutoFit/>
          </a:bodyPr>
          <a:lstStyle/>
          <a:p>
            <a:r>
              <a:rPr lang="en-US" sz="2400" b="1" dirty="0" err="1">
                <a:solidFill>
                  <a:schemeClr val="accent1">
                    <a:lumMod val="75000"/>
                  </a:schemeClr>
                </a:solidFill>
              </a:rPr>
              <a:t>Energia</a:t>
            </a:r>
            <a:r>
              <a:rPr lang="en-US" sz="2400" b="1" dirty="0">
                <a:solidFill>
                  <a:schemeClr val="accent1">
                    <a:lumMod val="75000"/>
                  </a:schemeClr>
                </a:solidFill>
              </a:rPr>
              <a:t> e </a:t>
            </a:r>
            <a:r>
              <a:rPr lang="en-US" sz="2400" b="1" dirty="0" err="1">
                <a:solidFill>
                  <a:schemeClr val="accent1">
                    <a:lumMod val="75000"/>
                  </a:schemeClr>
                </a:solidFill>
              </a:rPr>
              <a:t>Processos</a:t>
            </a:r>
            <a:r>
              <a:rPr lang="en-US" sz="2400" b="1" dirty="0">
                <a:solidFill>
                  <a:schemeClr val="accent1">
                    <a:lumMod val="75000"/>
                  </a:schemeClr>
                </a:solidFill>
              </a:rPr>
              <a:t> de </a:t>
            </a:r>
            <a:r>
              <a:rPr lang="en-US" sz="2400" b="1" dirty="0" err="1">
                <a:solidFill>
                  <a:schemeClr val="accent1">
                    <a:lumMod val="75000"/>
                  </a:schemeClr>
                </a:solidFill>
              </a:rPr>
              <a:t>Transferência</a:t>
            </a:r>
            <a:r>
              <a:rPr lang="en-US" sz="2400" b="1" dirty="0">
                <a:solidFill>
                  <a:schemeClr val="accent1">
                    <a:lumMod val="75000"/>
                  </a:schemeClr>
                </a:solidFill>
              </a:rPr>
              <a:t> de </a:t>
            </a:r>
            <a:r>
              <a:rPr lang="en-US" sz="2400" b="1" dirty="0" err="1">
                <a:solidFill>
                  <a:schemeClr val="accent1">
                    <a:lumMod val="75000"/>
                  </a:schemeClr>
                </a:solidFill>
              </a:rPr>
              <a:t>Fases</a:t>
            </a:r>
            <a:endParaRPr lang="pt-BR" sz="2400" b="1" dirty="0">
              <a:solidFill>
                <a:schemeClr val="accent1">
                  <a:lumMod val="75000"/>
                </a:schemeClr>
              </a:solidFill>
            </a:endParaRPr>
          </a:p>
        </p:txBody>
      </p:sp>
    </p:spTree>
    <p:extLst>
      <p:ext uri="{BB962C8B-B14F-4D97-AF65-F5344CB8AC3E}">
        <p14:creationId xmlns:p14="http://schemas.microsoft.com/office/powerpoint/2010/main" val="377546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357ED4A3-21DD-4D61-B5EE-74C42281D229}"/>
              </a:ext>
            </a:extLst>
          </p:cNvPr>
          <p:cNvSpPr>
            <a:spLocks noGrp="1"/>
          </p:cNvSpPr>
          <p:nvPr>
            <p:ph type="ftr" sz="quarter" idx="11"/>
          </p:nvPr>
        </p:nvSpPr>
        <p:spPr/>
        <p:txBody>
          <a:bodyPr/>
          <a:lstStyle/>
          <a:p>
            <a:r>
              <a:rPr lang="en-US"/>
              <a:t> Pedro Vidinha</a:t>
            </a:r>
            <a:endParaRPr lang="en-US" dirty="0"/>
          </a:p>
        </p:txBody>
      </p:sp>
      <p:sp>
        <p:nvSpPr>
          <p:cNvPr id="3" name="Espaço Reservado para Número de Slide 2">
            <a:extLst>
              <a:ext uri="{FF2B5EF4-FFF2-40B4-BE49-F238E27FC236}">
                <a16:creationId xmlns:a16="http://schemas.microsoft.com/office/drawing/2014/main" id="{37316F2B-E20E-4F18-9AF4-0B780C1DD9B5}"/>
              </a:ext>
            </a:extLst>
          </p:cNvPr>
          <p:cNvSpPr>
            <a:spLocks noGrp="1"/>
          </p:cNvSpPr>
          <p:nvPr>
            <p:ph type="sldNum" sz="quarter" idx="12"/>
          </p:nvPr>
        </p:nvSpPr>
        <p:spPr/>
        <p:txBody>
          <a:bodyPr/>
          <a:lstStyle/>
          <a:p>
            <a:fld id="{6834AF15-0ADC-9043-BED0-60F450528572}" type="slidenum">
              <a:rPr lang="en-US" smtClean="0"/>
              <a:t>5</a:t>
            </a:fld>
            <a:endParaRPr lang="en-US"/>
          </a:p>
        </p:txBody>
      </p:sp>
      <p:sp>
        <p:nvSpPr>
          <p:cNvPr id="4" name="Retângulo 3">
            <a:extLst>
              <a:ext uri="{FF2B5EF4-FFF2-40B4-BE49-F238E27FC236}">
                <a16:creationId xmlns:a16="http://schemas.microsoft.com/office/drawing/2014/main" id="{C88A937C-C7DA-4510-A98F-6EF6278EF6F0}"/>
              </a:ext>
            </a:extLst>
          </p:cNvPr>
          <p:cNvSpPr/>
          <p:nvPr/>
        </p:nvSpPr>
        <p:spPr>
          <a:xfrm>
            <a:off x="1920240" y="280267"/>
            <a:ext cx="8422640" cy="1857368"/>
          </a:xfrm>
          <a:prstGeom prst="rect">
            <a:avLst/>
          </a:prstGeom>
        </p:spPr>
        <p:txBody>
          <a:bodyPr wrap="square">
            <a:spAutoFit/>
          </a:bodyPr>
          <a:lstStyle/>
          <a:p>
            <a:pPr marL="342900" indent="-342900">
              <a:lnSpc>
                <a:spcPct val="107000"/>
              </a:lnSpc>
              <a:spcAft>
                <a:spcPts val="800"/>
              </a:spcAft>
              <a:buFont typeface="+mj-lt"/>
              <a:buAutoNum type="alphaLcParenR"/>
            </a:pPr>
            <a:r>
              <a:rPr lang="pt-BR" dirty="0">
                <a:latin typeface="Calibri" panose="020F0502020204030204" pitchFamily="34" charset="0"/>
                <a:ea typeface="Calibri" panose="020F0502020204030204" pitchFamily="34" charset="0"/>
                <a:cs typeface="Times New Roman" panose="02020603050405020304" pitchFamily="18" charset="0"/>
              </a:rPr>
              <a:t>Caso um peixe esteja nadando na piscina qual será a quantidade de </a:t>
            </a:r>
            <a:r>
              <a:rPr lang="pt-BR" dirty="0" err="1">
                <a:latin typeface="Calibri" panose="020F0502020204030204" pitchFamily="34" charset="0"/>
                <a:ea typeface="Calibri" panose="020F0502020204030204" pitchFamily="34" charset="0"/>
                <a:cs typeface="Times New Roman" panose="02020603050405020304" pitchFamily="18" charset="0"/>
              </a:rPr>
              <a:t>tetracloroetileno</a:t>
            </a:r>
            <a:r>
              <a:rPr lang="pt-BR" dirty="0">
                <a:latin typeface="Calibri" panose="020F0502020204030204" pitchFamily="34" charset="0"/>
                <a:ea typeface="Calibri" panose="020F0502020204030204" pitchFamily="34" charset="0"/>
                <a:cs typeface="Times New Roman" panose="02020603050405020304" pitchFamily="18" charset="0"/>
              </a:rPr>
              <a:t> que este irá acumular no seu tecido adiposo em resultado da exposição ao </a:t>
            </a:r>
            <a:r>
              <a:rPr lang="pt-BR" dirty="0" err="1">
                <a:latin typeface="Calibri" panose="020F0502020204030204" pitchFamily="34" charset="0"/>
                <a:ea typeface="Calibri" panose="020F0502020204030204" pitchFamily="34" charset="0"/>
                <a:cs typeface="Times New Roman" panose="02020603050405020304" pitchFamily="18" charset="0"/>
              </a:rPr>
              <a:t>tetracloroetileno</a:t>
            </a:r>
            <a:r>
              <a:rPr lang="pt-BR" dirty="0">
                <a:latin typeface="Calibri" panose="020F0502020204030204" pitchFamily="34" charset="0"/>
                <a:ea typeface="Calibri" panose="020F0502020204030204" pitchFamily="34" charset="0"/>
                <a:cs typeface="Times New Roman" panose="02020603050405020304" pitchFamily="18" charset="0"/>
              </a:rPr>
              <a:t> presente na água na piscina. Considere que não existem limitações </a:t>
            </a:r>
            <a:r>
              <a:rPr lang="pt-BR" dirty="0" err="1">
                <a:latin typeface="Calibri" panose="020F0502020204030204" pitchFamily="34" charset="0"/>
                <a:ea typeface="Calibri" panose="020F0502020204030204" pitchFamily="34" charset="0"/>
                <a:cs typeface="Times New Roman" panose="02020603050405020304" pitchFamily="18" charset="0"/>
              </a:rPr>
              <a:t>difusionais</a:t>
            </a:r>
            <a:r>
              <a:rPr lang="pt-BR" dirty="0">
                <a:latin typeface="Calibri" panose="020F0502020204030204" pitchFamily="34" charset="0"/>
                <a:ea typeface="Calibri" panose="020F0502020204030204" pitchFamily="34" charset="0"/>
                <a:cs typeface="Times New Roman" panose="02020603050405020304" pitchFamily="18" charset="0"/>
              </a:rPr>
              <a:t> entre a água e o tecido adiposo do peixe e considere que o sistema água-tecido adiposo atingiu o equilíbrio.  Considere que a massa do peixe é igual a 5 Kg. Log </a:t>
            </a:r>
            <a:r>
              <a:rPr lang="pt-BR" dirty="0" err="1">
                <a:latin typeface="Calibri" panose="020F0502020204030204" pitchFamily="34" charset="0"/>
                <a:ea typeface="Calibri" panose="020F0502020204030204" pitchFamily="34" charset="0"/>
                <a:cs typeface="Times New Roman" panose="02020603050405020304" pitchFamily="18" charset="0"/>
              </a:rPr>
              <a:t>Kow</a:t>
            </a:r>
            <a:r>
              <a:rPr lang="pt-BR" dirty="0">
                <a:latin typeface="Calibri" panose="020F0502020204030204" pitchFamily="34" charset="0"/>
                <a:ea typeface="Calibri" panose="020F0502020204030204" pitchFamily="34" charset="0"/>
                <a:cs typeface="Times New Roman" panose="02020603050405020304" pitchFamily="18" charset="0"/>
              </a:rPr>
              <a:t> (</a:t>
            </a:r>
            <a:r>
              <a:rPr lang="pt-BR" dirty="0" err="1">
                <a:latin typeface="Calibri" panose="020F0502020204030204" pitchFamily="34" charset="0"/>
                <a:ea typeface="Calibri" panose="020F0502020204030204" pitchFamily="34" charset="0"/>
                <a:cs typeface="Times New Roman" panose="02020603050405020304" pitchFamily="18" charset="0"/>
              </a:rPr>
              <a:t>tetracloroetileno</a:t>
            </a:r>
            <a:r>
              <a:rPr lang="pt-BR" dirty="0">
                <a:latin typeface="Calibri" panose="020F0502020204030204" pitchFamily="34" charset="0"/>
                <a:ea typeface="Calibri" panose="020F0502020204030204" pitchFamily="34" charset="0"/>
                <a:cs typeface="Times New Roman" panose="02020603050405020304" pitchFamily="18" charset="0"/>
              </a:rPr>
              <a:t>) = 3,40.</a:t>
            </a:r>
          </a:p>
        </p:txBody>
      </p:sp>
      <p:pic>
        <p:nvPicPr>
          <p:cNvPr id="5" name="Imagem 4" descr="Resultado de imagem para cobertura para piscina aquecida">
            <a:extLst>
              <a:ext uri="{FF2B5EF4-FFF2-40B4-BE49-F238E27FC236}">
                <a16:creationId xmlns:a16="http://schemas.microsoft.com/office/drawing/2014/main" id="{080FD147-8CCC-474A-9E38-880F1C56ACB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9760" y="3015333"/>
            <a:ext cx="3718560" cy="2735227"/>
          </a:xfrm>
          <a:prstGeom prst="rect">
            <a:avLst/>
          </a:prstGeom>
          <a:noFill/>
          <a:ln>
            <a:noFill/>
          </a:ln>
        </p:spPr>
      </p:pic>
      <p:sp>
        <p:nvSpPr>
          <p:cNvPr id="6" name="CaixaDeTexto 5">
            <a:extLst>
              <a:ext uri="{FF2B5EF4-FFF2-40B4-BE49-F238E27FC236}">
                <a16:creationId xmlns:a16="http://schemas.microsoft.com/office/drawing/2014/main" id="{0EA616BE-3E25-481B-B0B8-57D11F4EFFE8}"/>
              </a:ext>
            </a:extLst>
          </p:cNvPr>
          <p:cNvSpPr txBox="1"/>
          <p:nvPr/>
        </p:nvSpPr>
        <p:spPr>
          <a:xfrm>
            <a:off x="5750560" y="3842668"/>
            <a:ext cx="4572000" cy="914400"/>
          </a:xfrm>
          <a:prstGeom prst="rect">
            <a:avLst/>
          </a:prstGeom>
        </p:spPr>
        <p:txBody>
          <a:bodyPr vert="horz" wrap="none" lIns="91440" tIns="45720" rIns="91440" bIns="45720" rtlCol="0">
            <a:normAutofit/>
          </a:bodyPr>
          <a:lstStyle/>
          <a:p>
            <a:r>
              <a:rPr lang="pt-BR" sz="2800" b="1" i="1" dirty="0"/>
              <a:t>IDEIAS PARA RESOLVER ISTO ? </a:t>
            </a:r>
          </a:p>
        </p:txBody>
      </p:sp>
    </p:spTree>
    <p:extLst>
      <p:ext uri="{BB962C8B-B14F-4D97-AF65-F5344CB8AC3E}">
        <p14:creationId xmlns:p14="http://schemas.microsoft.com/office/powerpoint/2010/main" val="4012754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Pedro Vidinha</a:t>
            </a:r>
          </a:p>
        </p:txBody>
      </p:sp>
      <p:sp>
        <p:nvSpPr>
          <p:cNvPr id="5" name="Slide Number Placeholder 4"/>
          <p:cNvSpPr>
            <a:spLocks noGrp="1"/>
          </p:cNvSpPr>
          <p:nvPr>
            <p:ph type="sldNum" sz="quarter" idx="12"/>
          </p:nvPr>
        </p:nvSpPr>
        <p:spPr/>
        <p:txBody>
          <a:bodyPr/>
          <a:lstStyle/>
          <a:p>
            <a:fld id="{326530D0-E989-6D43-9B52-F525A77060C2}" type="slidenum">
              <a:rPr lang="en-US" smtClean="0"/>
              <a:pPr/>
              <a:t>50</a:t>
            </a:fld>
            <a:endParaRPr lang="en-US" dirty="0"/>
          </a:p>
        </p:txBody>
      </p:sp>
      <p:sp>
        <p:nvSpPr>
          <p:cNvPr id="6"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p:pic>
        <p:nvPicPr>
          <p:cNvPr id="3" name="Picture 2"/>
          <p:cNvPicPr>
            <a:picLocks noChangeAspect="1"/>
          </p:cNvPicPr>
          <p:nvPr/>
        </p:nvPicPr>
        <p:blipFill>
          <a:blip r:embed="rId2"/>
          <a:stretch>
            <a:fillRect/>
          </a:stretch>
        </p:blipFill>
        <p:spPr>
          <a:xfrm>
            <a:off x="2240138" y="949774"/>
            <a:ext cx="7719488" cy="5220092"/>
          </a:xfrm>
          <a:prstGeom prst="rect">
            <a:avLst/>
          </a:prstGeom>
        </p:spPr>
      </p:pic>
      <p:sp>
        <p:nvSpPr>
          <p:cNvPr id="9" name="Retângulo 8">
            <a:extLst>
              <a:ext uri="{FF2B5EF4-FFF2-40B4-BE49-F238E27FC236}">
                <a16:creationId xmlns:a16="http://schemas.microsoft.com/office/drawing/2014/main" id="{87FFD425-1184-4A1E-9A47-B327E16D9B6D}"/>
              </a:ext>
            </a:extLst>
          </p:cNvPr>
          <p:cNvSpPr/>
          <p:nvPr/>
        </p:nvSpPr>
        <p:spPr>
          <a:xfrm>
            <a:off x="955141" y="278803"/>
            <a:ext cx="5992346" cy="461665"/>
          </a:xfrm>
          <a:prstGeom prst="rect">
            <a:avLst/>
          </a:prstGeom>
        </p:spPr>
        <p:txBody>
          <a:bodyPr wrap="none">
            <a:spAutoFit/>
          </a:bodyPr>
          <a:lstStyle/>
          <a:p>
            <a:r>
              <a:rPr lang="en-US" sz="2400" b="1" dirty="0" err="1">
                <a:solidFill>
                  <a:schemeClr val="accent1">
                    <a:lumMod val="75000"/>
                  </a:schemeClr>
                </a:solidFill>
              </a:rPr>
              <a:t>Energia</a:t>
            </a:r>
            <a:r>
              <a:rPr lang="en-US" sz="2400" b="1" dirty="0">
                <a:solidFill>
                  <a:schemeClr val="accent1">
                    <a:lumMod val="75000"/>
                  </a:schemeClr>
                </a:solidFill>
              </a:rPr>
              <a:t> e </a:t>
            </a:r>
            <a:r>
              <a:rPr lang="en-US" sz="2400" b="1" dirty="0" err="1">
                <a:solidFill>
                  <a:schemeClr val="accent1">
                    <a:lumMod val="75000"/>
                  </a:schemeClr>
                </a:solidFill>
              </a:rPr>
              <a:t>Processos</a:t>
            </a:r>
            <a:r>
              <a:rPr lang="en-US" sz="2400" b="1" dirty="0">
                <a:solidFill>
                  <a:schemeClr val="accent1">
                    <a:lumMod val="75000"/>
                  </a:schemeClr>
                </a:solidFill>
              </a:rPr>
              <a:t> de </a:t>
            </a:r>
            <a:r>
              <a:rPr lang="en-US" sz="2400" b="1" dirty="0" err="1">
                <a:solidFill>
                  <a:schemeClr val="accent1">
                    <a:lumMod val="75000"/>
                  </a:schemeClr>
                </a:solidFill>
              </a:rPr>
              <a:t>Transferência</a:t>
            </a:r>
            <a:r>
              <a:rPr lang="en-US" sz="2400" b="1" dirty="0">
                <a:solidFill>
                  <a:schemeClr val="accent1">
                    <a:lumMod val="75000"/>
                  </a:schemeClr>
                </a:solidFill>
              </a:rPr>
              <a:t> de </a:t>
            </a:r>
            <a:r>
              <a:rPr lang="en-US" sz="2400" b="1" dirty="0" err="1">
                <a:solidFill>
                  <a:schemeClr val="accent1">
                    <a:lumMod val="75000"/>
                  </a:schemeClr>
                </a:solidFill>
              </a:rPr>
              <a:t>Fases</a:t>
            </a:r>
            <a:endParaRPr lang="pt-BR" sz="2400" b="1" dirty="0">
              <a:solidFill>
                <a:schemeClr val="accent1">
                  <a:lumMod val="75000"/>
                </a:schemeClr>
              </a:solidFill>
            </a:endParaRPr>
          </a:p>
        </p:txBody>
      </p:sp>
    </p:spTree>
    <p:extLst>
      <p:ext uri="{BB962C8B-B14F-4D97-AF65-F5344CB8AC3E}">
        <p14:creationId xmlns:p14="http://schemas.microsoft.com/office/powerpoint/2010/main" val="20749632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51</a:t>
            </a:fld>
            <a:endParaRPr lang="en-US" dirty="0"/>
          </a:p>
        </p:txBody>
      </p:sp>
      <p:sp>
        <p:nvSpPr>
          <p:cNvPr id="6" name="CaixaDeTexto 5">
            <a:extLst>
              <a:ext uri="{FF2B5EF4-FFF2-40B4-BE49-F238E27FC236}">
                <a16:creationId xmlns:a16="http://schemas.microsoft.com/office/drawing/2014/main" id="{F54C790C-B3E9-4F1A-86D6-4C510C9E627D}"/>
              </a:ext>
            </a:extLst>
          </p:cNvPr>
          <p:cNvSpPr txBox="1"/>
          <p:nvPr/>
        </p:nvSpPr>
        <p:spPr>
          <a:xfrm>
            <a:off x="2051856" y="1077443"/>
            <a:ext cx="8639503" cy="4753570"/>
          </a:xfrm>
          <a:prstGeom prst="rect">
            <a:avLst/>
          </a:prstGeom>
        </p:spPr>
        <p:txBody>
          <a:bodyPr vert="horz" wrap="square" lIns="91440" tIns="45720" rIns="91440" bIns="45720" rtlCol="0">
            <a:normAutofit/>
          </a:bodyPr>
          <a:lstStyle/>
          <a:p>
            <a:r>
              <a:rPr lang="pt-BR" sz="2000" i="1" dirty="0"/>
              <a:t>A linha de separação entre liquido e vapor é uma linha de equilíbrio </a:t>
            </a:r>
          </a:p>
          <a:p>
            <a:endParaRPr lang="pt-BR" sz="2000" i="1" dirty="0"/>
          </a:p>
          <a:p>
            <a:r>
              <a:rPr lang="pt-BR" sz="2000" i="1" dirty="0"/>
              <a:t>Deste modo, podemos estabelecer uma relação entre os potenciais químicos entre a </a:t>
            </a:r>
            <a:r>
              <a:rPr lang="pt-BR" sz="2000" b="1" i="1" dirty="0">
                <a:highlight>
                  <a:srgbClr val="FFFF00"/>
                </a:highlight>
              </a:rPr>
              <a:t>Fase liquida </a:t>
            </a:r>
            <a:r>
              <a:rPr lang="pt-BR" sz="2000" i="1" dirty="0"/>
              <a:t>e a </a:t>
            </a:r>
            <a:r>
              <a:rPr lang="pt-BR" sz="2000" b="1" i="1" u="sng" dirty="0">
                <a:highlight>
                  <a:srgbClr val="FFFF00"/>
                </a:highlight>
              </a:rPr>
              <a:t>fase de vapor   </a:t>
            </a:r>
            <a:r>
              <a:rPr lang="pt-BR" sz="2000" i="1" dirty="0"/>
              <a:t>da espécie que estamos a estudar, </a:t>
            </a:r>
          </a:p>
        </p:txBody>
      </p:sp>
      <p:graphicFrame>
        <p:nvGraphicFramePr>
          <p:cNvPr id="7" name="Object 7">
            <a:extLst>
              <a:ext uri="{FF2B5EF4-FFF2-40B4-BE49-F238E27FC236}">
                <a16:creationId xmlns:a16="http://schemas.microsoft.com/office/drawing/2014/main" id="{2FC085BF-6341-4562-AE0A-BA754CE199E7}"/>
              </a:ext>
            </a:extLst>
          </p:cNvPr>
          <p:cNvGraphicFramePr>
            <a:graphicFrameLocks noChangeAspect="1"/>
          </p:cNvGraphicFramePr>
          <p:nvPr/>
        </p:nvGraphicFramePr>
        <p:xfrm>
          <a:off x="2110886" y="3353338"/>
          <a:ext cx="2866348" cy="514317"/>
        </p:xfrm>
        <a:graphic>
          <a:graphicData uri="http://schemas.openxmlformats.org/presentationml/2006/ole">
            <mc:AlternateContent xmlns:mc="http://schemas.openxmlformats.org/markup-compatibility/2006">
              <mc:Choice xmlns:v="urn:schemas-microsoft-com:vml" Requires="v">
                <p:oleObj spid="_x0000_s10602" name="Equation" r:id="rId4" imgW="1485900" imgH="266700" progId="Equation.3">
                  <p:embed/>
                </p:oleObj>
              </mc:Choice>
              <mc:Fallback>
                <p:oleObj name="Equation" r:id="rId4" imgW="1485900" imgH="266700" progId="Equation.3">
                  <p:embed/>
                  <p:pic>
                    <p:nvPicPr>
                      <p:cNvPr id="7" name="Object 7">
                        <a:extLst>
                          <a:ext uri="{FF2B5EF4-FFF2-40B4-BE49-F238E27FC236}">
                            <a16:creationId xmlns:a16="http://schemas.microsoft.com/office/drawing/2014/main" id="{2FC085BF-6341-4562-AE0A-BA754CE199E7}"/>
                          </a:ext>
                        </a:extLst>
                      </p:cNvPr>
                      <p:cNvPicPr/>
                      <p:nvPr/>
                    </p:nvPicPr>
                    <p:blipFill>
                      <a:blip r:embed="rId5"/>
                      <a:stretch>
                        <a:fillRect/>
                      </a:stretch>
                    </p:blipFill>
                    <p:spPr>
                      <a:xfrm>
                        <a:off x="2110886" y="3353338"/>
                        <a:ext cx="2866348" cy="514317"/>
                      </a:xfrm>
                      <a:prstGeom prst="rect">
                        <a:avLst/>
                      </a:prstGeom>
                      <a:solidFill>
                        <a:srgbClr val="92D050"/>
                      </a:solidFill>
                    </p:spPr>
                  </p:pic>
                </p:oleObj>
              </mc:Fallback>
            </mc:AlternateContent>
          </a:graphicData>
        </a:graphic>
      </p:graphicFrame>
      <p:graphicFrame>
        <p:nvGraphicFramePr>
          <p:cNvPr id="8" name="Object 12">
            <a:extLst>
              <a:ext uri="{FF2B5EF4-FFF2-40B4-BE49-F238E27FC236}">
                <a16:creationId xmlns:a16="http://schemas.microsoft.com/office/drawing/2014/main" id="{9DCA1278-1B80-4F0C-AFCD-3FA9EE86922E}"/>
              </a:ext>
            </a:extLst>
          </p:cNvPr>
          <p:cNvGraphicFramePr>
            <a:graphicFrameLocks noChangeAspect="1"/>
          </p:cNvGraphicFramePr>
          <p:nvPr/>
        </p:nvGraphicFramePr>
        <p:xfrm>
          <a:off x="2110888" y="4098063"/>
          <a:ext cx="2866347" cy="481899"/>
        </p:xfrm>
        <a:graphic>
          <a:graphicData uri="http://schemas.openxmlformats.org/presentationml/2006/ole">
            <mc:AlternateContent xmlns:mc="http://schemas.openxmlformats.org/markup-compatibility/2006">
              <mc:Choice xmlns:v="urn:schemas-microsoft-com:vml" Requires="v">
                <p:oleObj spid="_x0000_s10603" name="Equation" r:id="rId6" imgW="1511300" imgH="254000" progId="Equation.3">
                  <p:embed/>
                </p:oleObj>
              </mc:Choice>
              <mc:Fallback>
                <p:oleObj name="Equation" r:id="rId6" imgW="1511300" imgH="254000" progId="Equation.3">
                  <p:embed/>
                  <p:pic>
                    <p:nvPicPr>
                      <p:cNvPr id="8" name="Object 12">
                        <a:extLst>
                          <a:ext uri="{FF2B5EF4-FFF2-40B4-BE49-F238E27FC236}">
                            <a16:creationId xmlns:a16="http://schemas.microsoft.com/office/drawing/2014/main" id="{9DCA1278-1B80-4F0C-AFCD-3FA9EE86922E}"/>
                          </a:ext>
                        </a:extLst>
                      </p:cNvPr>
                      <p:cNvPicPr/>
                      <p:nvPr/>
                    </p:nvPicPr>
                    <p:blipFill>
                      <a:blip r:embed="rId7"/>
                      <a:stretch>
                        <a:fillRect/>
                      </a:stretch>
                    </p:blipFill>
                    <p:spPr>
                      <a:xfrm>
                        <a:off x="2110888" y="4098063"/>
                        <a:ext cx="2866347" cy="481899"/>
                      </a:xfrm>
                      <a:prstGeom prst="rect">
                        <a:avLst/>
                      </a:prstGeom>
                      <a:solidFill>
                        <a:srgbClr val="92D050"/>
                      </a:solidFill>
                    </p:spPr>
                  </p:pic>
                </p:oleObj>
              </mc:Fallback>
            </mc:AlternateContent>
          </a:graphicData>
        </a:graphic>
      </p:graphicFrame>
      <p:grpSp>
        <p:nvGrpSpPr>
          <p:cNvPr id="11" name="Agrupar 10">
            <a:extLst>
              <a:ext uri="{FF2B5EF4-FFF2-40B4-BE49-F238E27FC236}">
                <a16:creationId xmlns:a16="http://schemas.microsoft.com/office/drawing/2014/main" id="{BCC64E59-B822-4B9D-B117-99850E561DC9}"/>
              </a:ext>
            </a:extLst>
          </p:cNvPr>
          <p:cNvGrpSpPr/>
          <p:nvPr/>
        </p:nvGrpSpPr>
        <p:grpSpPr>
          <a:xfrm>
            <a:off x="5169664" y="2800095"/>
            <a:ext cx="1448657" cy="2589363"/>
            <a:chOff x="242255" y="1968555"/>
            <a:chExt cx="1448657" cy="2589363"/>
          </a:xfrm>
        </p:grpSpPr>
        <p:sp>
          <p:nvSpPr>
            <p:cNvPr id="12" name="Retângulo 11">
              <a:extLst>
                <a:ext uri="{FF2B5EF4-FFF2-40B4-BE49-F238E27FC236}">
                  <a16:creationId xmlns:a16="http://schemas.microsoft.com/office/drawing/2014/main" id="{F9494924-5CA5-4EBE-8559-1A39FDCA0D31}"/>
                </a:ext>
              </a:extLst>
            </p:cNvPr>
            <p:cNvSpPr/>
            <p:nvPr/>
          </p:nvSpPr>
          <p:spPr>
            <a:xfrm>
              <a:off x="242255" y="2356870"/>
              <a:ext cx="1448657" cy="1564241"/>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b="1">
                <a:solidFill>
                  <a:schemeClr val="tx1"/>
                </a:solidFill>
              </a:endParaRPr>
            </a:p>
          </p:txBody>
        </p:sp>
        <p:cxnSp>
          <p:nvCxnSpPr>
            <p:cNvPr id="13" name="Conector reto 12">
              <a:extLst>
                <a:ext uri="{FF2B5EF4-FFF2-40B4-BE49-F238E27FC236}">
                  <a16:creationId xmlns:a16="http://schemas.microsoft.com/office/drawing/2014/main" id="{6333E510-1DF0-4BFE-B9F4-986A9F24B1F9}"/>
                </a:ext>
              </a:extLst>
            </p:cNvPr>
            <p:cNvCxnSpPr>
              <a:stCxn id="12" idx="1"/>
              <a:endCxn id="12" idx="3"/>
            </p:cNvCxnSpPr>
            <p:nvPr/>
          </p:nvCxnSpPr>
          <p:spPr>
            <a:xfrm>
              <a:off x="242255" y="3138991"/>
              <a:ext cx="14486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B7216F05-6DA7-4F07-B79E-7832572C720F}"/>
                </a:ext>
              </a:extLst>
            </p:cNvPr>
            <p:cNvSpPr txBox="1"/>
            <p:nvPr/>
          </p:nvSpPr>
          <p:spPr>
            <a:xfrm>
              <a:off x="675058" y="3395600"/>
              <a:ext cx="735242" cy="300082"/>
            </a:xfrm>
            <a:prstGeom prst="rect">
              <a:avLst/>
            </a:prstGeom>
            <a:noFill/>
          </p:spPr>
          <p:txBody>
            <a:bodyPr wrap="square" rtlCol="0">
              <a:spAutoFit/>
            </a:bodyPr>
            <a:lstStyle/>
            <a:p>
              <a:r>
                <a:rPr lang="pt-BR" sz="1350" b="1" dirty="0">
                  <a:solidFill>
                    <a:schemeClr val="bg1"/>
                  </a:solidFill>
                </a:rPr>
                <a:t>Líquido</a:t>
              </a:r>
            </a:p>
          </p:txBody>
        </p:sp>
        <p:sp>
          <p:nvSpPr>
            <p:cNvPr id="15" name="CaixaDeTexto 14">
              <a:extLst>
                <a:ext uri="{FF2B5EF4-FFF2-40B4-BE49-F238E27FC236}">
                  <a16:creationId xmlns:a16="http://schemas.microsoft.com/office/drawing/2014/main" id="{8B37BED8-E405-460E-9DA4-114AF39D7079}"/>
                </a:ext>
              </a:extLst>
            </p:cNvPr>
            <p:cNvSpPr txBox="1"/>
            <p:nvPr/>
          </p:nvSpPr>
          <p:spPr>
            <a:xfrm>
              <a:off x="816964" y="2596787"/>
              <a:ext cx="585626" cy="300082"/>
            </a:xfrm>
            <a:prstGeom prst="rect">
              <a:avLst/>
            </a:prstGeom>
            <a:noFill/>
          </p:spPr>
          <p:txBody>
            <a:bodyPr wrap="square" rtlCol="0">
              <a:spAutoFit/>
            </a:bodyPr>
            <a:lstStyle/>
            <a:p>
              <a:r>
                <a:rPr lang="pt-BR" sz="1350" b="1" dirty="0">
                  <a:solidFill>
                    <a:schemeClr val="bg1"/>
                  </a:solidFill>
                </a:rPr>
                <a:t>Gás</a:t>
              </a:r>
            </a:p>
          </p:txBody>
        </p:sp>
        <p:sp>
          <p:nvSpPr>
            <p:cNvPr id="16" name="Retângulo 15">
              <a:extLst>
                <a:ext uri="{FF2B5EF4-FFF2-40B4-BE49-F238E27FC236}">
                  <a16:creationId xmlns:a16="http://schemas.microsoft.com/office/drawing/2014/main" id="{A20D4290-B31D-4BE6-AFD5-762EEC3BAFDD}"/>
                </a:ext>
              </a:extLst>
            </p:cNvPr>
            <p:cNvSpPr/>
            <p:nvPr/>
          </p:nvSpPr>
          <p:spPr>
            <a:xfrm>
              <a:off x="644880" y="1968555"/>
              <a:ext cx="853285" cy="646331"/>
            </a:xfrm>
            <a:prstGeom prst="rect">
              <a:avLst/>
            </a:prstGeom>
          </p:spPr>
          <p:txBody>
            <a:bodyPr wrap="square">
              <a:spAutoFit/>
            </a:bodyPr>
            <a:lstStyle/>
            <a:p>
              <a:r>
                <a:rPr lang="pt-BR" b="1" i="1" dirty="0"/>
                <a:t>vapor</a:t>
              </a:r>
            </a:p>
            <a:p>
              <a:endParaRPr lang="pt-BR" b="1" i="1" dirty="0"/>
            </a:p>
          </p:txBody>
        </p:sp>
        <p:sp>
          <p:nvSpPr>
            <p:cNvPr id="17" name="Retângulo 16">
              <a:extLst>
                <a:ext uri="{FF2B5EF4-FFF2-40B4-BE49-F238E27FC236}">
                  <a16:creationId xmlns:a16="http://schemas.microsoft.com/office/drawing/2014/main" id="{8F8E3624-A9F7-4AA0-940C-269CF5A57030}"/>
                </a:ext>
              </a:extLst>
            </p:cNvPr>
            <p:cNvSpPr/>
            <p:nvPr/>
          </p:nvSpPr>
          <p:spPr>
            <a:xfrm>
              <a:off x="644880" y="3911587"/>
              <a:ext cx="942182" cy="646331"/>
            </a:xfrm>
            <a:prstGeom prst="rect">
              <a:avLst/>
            </a:prstGeom>
          </p:spPr>
          <p:txBody>
            <a:bodyPr wrap="square">
              <a:spAutoFit/>
            </a:bodyPr>
            <a:lstStyle/>
            <a:p>
              <a:r>
                <a:rPr lang="pt-BR" b="1" i="1" dirty="0"/>
                <a:t>líquido</a:t>
              </a:r>
            </a:p>
            <a:p>
              <a:endParaRPr lang="pt-BR" b="1" i="1" dirty="0"/>
            </a:p>
          </p:txBody>
        </p:sp>
      </p:grpSp>
      <p:graphicFrame>
        <p:nvGraphicFramePr>
          <p:cNvPr id="20" name="Object 8">
            <a:extLst>
              <a:ext uri="{FF2B5EF4-FFF2-40B4-BE49-F238E27FC236}">
                <a16:creationId xmlns:a16="http://schemas.microsoft.com/office/drawing/2014/main" id="{42BF7283-56C0-473A-B84B-0470D223116D}"/>
              </a:ext>
            </a:extLst>
          </p:cNvPr>
          <p:cNvGraphicFramePr>
            <a:graphicFrameLocks noChangeAspect="1"/>
          </p:cNvGraphicFramePr>
          <p:nvPr/>
        </p:nvGraphicFramePr>
        <p:xfrm>
          <a:off x="7688038" y="2608022"/>
          <a:ext cx="854459" cy="659123"/>
        </p:xfrm>
        <a:graphic>
          <a:graphicData uri="http://schemas.openxmlformats.org/presentationml/2006/ole">
            <mc:AlternateContent xmlns:mc="http://schemas.openxmlformats.org/markup-compatibility/2006">
              <mc:Choice xmlns:v="urn:schemas-microsoft-com:vml" Requires="v">
                <p:oleObj spid="_x0000_s10604" name="Equation" r:id="rId8" imgW="558800" imgH="431800" progId="Equation.3">
                  <p:embed/>
                </p:oleObj>
              </mc:Choice>
              <mc:Fallback>
                <p:oleObj name="Equation" r:id="rId8" imgW="558800" imgH="431800" progId="Equation.3">
                  <p:embed/>
                  <p:pic>
                    <p:nvPicPr>
                      <p:cNvPr id="20" name="Object 8">
                        <a:extLst>
                          <a:ext uri="{FF2B5EF4-FFF2-40B4-BE49-F238E27FC236}">
                            <a16:creationId xmlns:a16="http://schemas.microsoft.com/office/drawing/2014/main" id="{42BF7283-56C0-473A-B84B-0470D223116D}"/>
                          </a:ext>
                        </a:extLst>
                      </p:cNvPr>
                      <p:cNvPicPr/>
                      <p:nvPr/>
                    </p:nvPicPr>
                    <p:blipFill>
                      <a:blip r:embed="rId9"/>
                      <a:stretch>
                        <a:fillRect/>
                      </a:stretch>
                    </p:blipFill>
                    <p:spPr>
                      <a:xfrm>
                        <a:off x="7688038" y="2608022"/>
                        <a:ext cx="854459" cy="659123"/>
                      </a:xfrm>
                      <a:prstGeom prst="rect">
                        <a:avLst/>
                      </a:prstGeom>
                      <a:solidFill>
                        <a:srgbClr val="FFC000"/>
                      </a:solidFill>
                    </p:spPr>
                  </p:pic>
                </p:oleObj>
              </mc:Fallback>
            </mc:AlternateContent>
          </a:graphicData>
        </a:graphic>
      </p:graphicFrame>
      <p:sp>
        <p:nvSpPr>
          <p:cNvPr id="21" name="TextBox 13">
            <a:extLst>
              <a:ext uri="{FF2B5EF4-FFF2-40B4-BE49-F238E27FC236}">
                <a16:creationId xmlns:a16="http://schemas.microsoft.com/office/drawing/2014/main" id="{1BFD7438-9A08-4358-96B3-D57DC0C34F6C}"/>
              </a:ext>
            </a:extLst>
          </p:cNvPr>
          <p:cNvSpPr txBox="1"/>
          <p:nvPr/>
        </p:nvSpPr>
        <p:spPr>
          <a:xfrm>
            <a:off x="6967718" y="2737183"/>
            <a:ext cx="3001646" cy="514317"/>
          </a:xfrm>
          <a:prstGeom prst="rect">
            <a:avLst/>
          </a:prstGeom>
        </p:spPr>
        <p:txBody>
          <a:bodyPr vert="horz" wrap="none" lIns="91440" tIns="45720" rIns="91440" bIns="45720" rtlCol="0">
            <a:normAutofit/>
          </a:bodyPr>
          <a:lstStyle/>
          <a:p>
            <a:r>
              <a:rPr lang="en-US" sz="2000" i="1" dirty="0" err="1"/>
              <a:t>onde</a:t>
            </a:r>
            <a:endParaRPr lang="en-US" sz="2000" i="1" dirty="0"/>
          </a:p>
        </p:txBody>
      </p:sp>
      <p:graphicFrame>
        <p:nvGraphicFramePr>
          <p:cNvPr id="22" name="Object 14">
            <a:extLst>
              <a:ext uri="{FF2B5EF4-FFF2-40B4-BE49-F238E27FC236}">
                <a16:creationId xmlns:a16="http://schemas.microsoft.com/office/drawing/2014/main" id="{54249B0E-EDD8-4D41-8835-7033A756093A}"/>
              </a:ext>
            </a:extLst>
          </p:cNvPr>
          <p:cNvGraphicFramePr>
            <a:graphicFrameLocks noChangeAspect="1"/>
          </p:cNvGraphicFramePr>
          <p:nvPr/>
        </p:nvGraphicFramePr>
        <p:xfrm>
          <a:off x="6790404" y="3529811"/>
          <a:ext cx="3201298" cy="761914"/>
        </p:xfrm>
        <a:graphic>
          <a:graphicData uri="http://schemas.openxmlformats.org/presentationml/2006/ole">
            <mc:AlternateContent xmlns:mc="http://schemas.openxmlformats.org/markup-compatibility/2006">
              <mc:Choice xmlns:v="urn:schemas-microsoft-com:vml" Requires="v">
                <p:oleObj spid="_x0000_s10605" name="Equation" r:id="rId10" imgW="1816100" imgH="431800" progId="Equation.3">
                  <p:embed/>
                </p:oleObj>
              </mc:Choice>
              <mc:Fallback>
                <p:oleObj name="Equation" r:id="rId10" imgW="1816100" imgH="431800" progId="Equation.3">
                  <p:embed/>
                  <p:pic>
                    <p:nvPicPr>
                      <p:cNvPr id="22" name="Object 14">
                        <a:extLst>
                          <a:ext uri="{FF2B5EF4-FFF2-40B4-BE49-F238E27FC236}">
                            <a16:creationId xmlns:a16="http://schemas.microsoft.com/office/drawing/2014/main" id="{54249B0E-EDD8-4D41-8835-7033A756093A}"/>
                          </a:ext>
                        </a:extLst>
                      </p:cNvPr>
                      <p:cNvPicPr/>
                      <p:nvPr/>
                    </p:nvPicPr>
                    <p:blipFill>
                      <a:blip r:embed="rId11"/>
                      <a:stretch>
                        <a:fillRect/>
                      </a:stretch>
                    </p:blipFill>
                    <p:spPr>
                      <a:xfrm>
                        <a:off x="6790404" y="3529811"/>
                        <a:ext cx="3201298" cy="761914"/>
                      </a:xfrm>
                      <a:prstGeom prst="rect">
                        <a:avLst/>
                      </a:prstGeom>
                      <a:solidFill>
                        <a:schemeClr val="accent5">
                          <a:lumMod val="60000"/>
                          <a:lumOff val="40000"/>
                        </a:schemeClr>
                      </a:solidFill>
                    </p:spPr>
                  </p:pic>
                </p:oleObj>
              </mc:Fallback>
            </mc:AlternateContent>
          </a:graphicData>
        </a:graphic>
      </p:graphicFrame>
      <p:sp>
        <p:nvSpPr>
          <p:cNvPr id="23" name="TextBox 15">
            <a:extLst>
              <a:ext uri="{FF2B5EF4-FFF2-40B4-BE49-F238E27FC236}">
                <a16:creationId xmlns:a16="http://schemas.microsoft.com/office/drawing/2014/main" id="{C98DC5C8-9430-4867-937B-2B4D1DADF967}"/>
              </a:ext>
            </a:extLst>
          </p:cNvPr>
          <p:cNvSpPr txBox="1"/>
          <p:nvPr/>
        </p:nvSpPr>
        <p:spPr>
          <a:xfrm>
            <a:off x="8631985" y="2699467"/>
            <a:ext cx="3001646" cy="514317"/>
          </a:xfrm>
          <a:prstGeom prst="rect">
            <a:avLst/>
          </a:prstGeom>
        </p:spPr>
        <p:txBody>
          <a:bodyPr vert="horz" wrap="none" lIns="91440" tIns="45720" rIns="91440" bIns="45720" rtlCol="0">
            <a:normAutofit/>
          </a:bodyPr>
          <a:lstStyle/>
          <a:p>
            <a:r>
              <a:rPr lang="en-US" sz="2000" i="1" dirty="0"/>
              <a:t>logo:</a:t>
            </a:r>
          </a:p>
        </p:txBody>
      </p:sp>
      <p:sp>
        <p:nvSpPr>
          <p:cNvPr id="24" name="TextBox 17">
            <a:extLst>
              <a:ext uri="{FF2B5EF4-FFF2-40B4-BE49-F238E27FC236}">
                <a16:creationId xmlns:a16="http://schemas.microsoft.com/office/drawing/2014/main" id="{786992E3-97B6-4255-B7EC-36CC2941AADC}"/>
              </a:ext>
            </a:extLst>
          </p:cNvPr>
          <p:cNvSpPr txBox="1"/>
          <p:nvPr/>
        </p:nvSpPr>
        <p:spPr>
          <a:xfrm>
            <a:off x="2461866" y="6392784"/>
            <a:ext cx="5145249" cy="476557"/>
          </a:xfrm>
          <a:prstGeom prst="rect">
            <a:avLst/>
          </a:prstGeom>
        </p:spPr>
        <p:txBody>
          <a:bodyPr vert="horz" wrap="none" lIns="91440" tIns="45720" rIns="91440" bIns="45720" rtlCol="0">
            <a:normAutofit/>
          </a:bodyPr>
          <a:lstStyle/>
          <a:p>
            <a:r>
              <a:rPr lang="en-US" i="1" dirty="0" err="1"/>
              <a:t>Usando</a:t>
            </a:r>
            <a:r>
              <a:rPr lang="en-US" i="1" dirty="0"/>
              <a:t> o </a:t>
            </a:r>
            <a:r>
              <a:rPr lang="en-US" i="1" dirty="0" err="1"/>
              <a:t>líquido</a:t>
            </a:r>
            <a:r>
              <a:rPr lang="en-US" i="1" dirty="0"/>
              <a:t> </a:t>
            </a:r>
            <a:r>
              <a:rPr lang="en-US" i="1" dirty="0" err="1"/>
              <a:t>puro</a:t>
            </a:r>
            <a:r>
              <a:rPr lang="en-US" i="1" dirty="0"/>
              <a:t> </a:t>
            </a:r>
            <a:r>
              <a:rPr lang="en-US" i="1" dirty="0" err="1"/>
              <a:t>como</a:t>
            </a:r>
            <a:r>
              <a:rPr lang="en-US" i="1" dirty="0"/>
              <a:t> </a:t>
            </a:r>
            <a:r>
              <a:rPr lang="en-US" i="1" dirty="0" err="1"/>
              <a:t>referência</a:t>
            </a:r>
            <a:r>
              <a:rPr lang="en-US" i="1" dirty="0"/>
              <a:t> e P</a:t>
            </a:r>
            <a:r>
              <a:rPr lang="en-US" i="1" baseline="30000" dirty="0"/>
              <a:t>0</a:t>
            </a:r>
            <a:r>
              <a:rPr lang="en-US" i="1" dirty="0"/>
              <a:t>=1 bar</a:t>
            </a:r>
          </a:p>
        </p:txBody>
      </p:sp>
      <p:graphicFrame>
        <p:nvGraphicFramePr>
          <p:cNvPr id="26" name="Object 19">
            <a:extLst>
              <a:ext uri="{FF2B5EF4-FFF2-40B4-BE49-F238E27FC236}">
                <a16:creationId xmlns:a16="http://schemas.microsoft.com/office/drawing/2014/main" id="{8495CB58-B35A-4CAE-8D0F-16A7C16AFF9B}"/>
              </a:ext>
            </a:extLst>
          </p:cNvPr>
          <p:cNvGraphicFramePr>
            <a:graphicFrameLocks noChangeAspect="1"/>
          </p:cNvGraphicFramePr>
          <p:nvPr/>
        </p:nvGraphicFramePr>
        <p:xfrm>
          <a:off x="2461865" y="4934764"/>
          <a:ext cx="1848520" cy="835800"/>
        </p:xfrm>
        <a:graphic>
          <a:graphicData uri="http://schemas.openxmlformats.org/presentationml/2006/ole">
            <mc:AlternateContent xmlns:mc="http://schemas.openxmlformats.org/markup-compatibility/2006">
              <mc:Choice xmlns:v="urn:schemas-microsoft-com:vml" Requires="v">
                <p:oleObj spid="_x0000_s10606" name="Equation" r:id="rId12" imgW="952500" imgH="431800" progId="Equation.3">
                  <p:embed/>
                </p:oleObj>
              </mc:Choice>
              <mc:Fallback>
                <p:oleObj name="Equation" r:id="rId12" imgW="952500" imgH="431800" progId="Equation.3">
                  <p:embed/>
                  <p:pic>
                    <p:nvPicPr>
                      <p:cNvPr id="26" name="Object 19">
                        <a:extLst>
                          <a:ext uri="{FF2B5EF4-FFF2-40B4-BE49-F238E27FC236}">
                            <a16:creationId xmlns:a16="http://schemas.microsoft.com/office/drawing/2014/main" id="{8495CB58-B35A-4CAE-8D0F-16A7C16AFF9B}"/>
                          </a:ext>
                        </a:extLst>
                      </p:cNvPr>
                      <p:cNvPicPr/>
                      <p:nvPr/>
                    </p:nvPicPr>
                    <p:blipFill>
                      <a:blip r:embed="rId13"/>
                      <a:stretch>
                        <a:fillRect/>
                      </a:stretch>
                    </p:blipFill>
                    <p:spPr>
                      <a:xfrm>
                        <a:off x="2461865" y="4934764"/>
                        <a:ext cx="1848520" cy="835800"/>
                      </a:xfrm>
                      <a:prstGeom prst="rect">
                        <a:avLst/>
                      </a:prstGeom>
                      <a:solidFill>
                        <a:srgbClr val="FFC000"/>
                      </a:solidFill>
                    </p:spPr>
                  </p:pic>
                </p:oleObj>
              </mc:Fallback>
            </mc:AlternateContent>
          </a:graphicData>
        </a:graphic>
      </p:graphicFrame>
      <p:sp>
        <p:nvSpPr>
          <p:cNvPr id="27" name="CaixaDeTexto 26">
            <a:extLst>
              <a:ext uri="{FF2B5EF4-FFF2-40B4-BE49-F238E27FC236}">
                <a16:creationId xmlns:a16="http://schemas.microsoft.com/office/drawing/2014/main" id="{021C79B3-3719-4152-AD19-6FFC6FA38F06}"/>
              </a:ext>
            </a:extLst>
          </p:cNvPr>
          <p:cNvSpPr txBox="1"/>
          <p:nvPr/>
        </p:nvSpPr>
        <p:spPr>
          <a:xfrm>
            <a:off x="6991389" y="5313364"/>
            <a:ext cx="3223050" cy="914400"/>
          </a:xfrm>
          <a:prstGeom prst="rect">
            <a:avLst/>
          </a:prstGeom>
        </p:spPr>
        <p:txBody>
          <a:bodyPr vert="horz" wrap="none" lIns="91440" tIns="45720" rIns="91440" bIns="45720" rtlCol="0">
            <a:normAutofit/>
          </a:bodyPr>
          <a:lstStyle/>
          <a:p>
            <a:r>
              <a:rPr lang="pt-BR" sz="2000" i="1" dirty="0"/>
              <a:t>O que acontece no equilíbrio ?</a:t>
            </a:r>
          </a:p>
        </p:txBody>
      </p:sp>
      <p:sp>
        <p:nvSpPr>
          <p:cNvPr id="25" name="CaixaDeTexto 24">
            <a:extLst>
              <a:ext uri="{FF2B5EF4-FFF2-40B4-BE49-F238E27FC236}">
                <a16:creationId xmlns:a16="http://schemas.microsoft.com/office/drawing/2014/main" id="{F7DE1F2A-CF0D-4042-B1C0-5D70BE329C43}"/>
              </a:ext>
            </a:extLst>
          </p:cNvPr>
          <p:cNvSpPr txBox="1"/>
          <p:nvPr/>
        </p:nvSpPr>
        <p:spPr>
          <a:xfrm>
            <a:off x="824616" y="344802"/>
            <a:ext cx="3274498" cy="584775"/>
          </a:xfrm>
          <a:prstGeom prst="rect">
            <a:avLst/>
          </a:prstGeom>
          <a:noFill/>
        </p:spPr>
        <p:txBody>
          <a:bodyPr wrap="square" rtlCol="0">
            <a:spAutoFit/>
          </a:bodyPr>
          <a:lstStyle/>
          <a:p>
            <a:r>
              <a:rPr lang="pt-BR" sz="3200" u="sng" dirty="0">
                <a:solidFill>
                  <a:schemeClr val="accent1">
                    <a:lumMod val="75000"/>
                  </a:schemeClr>
                </a:solidFill>
              </a:rPr>
              <a:t>Pressão de vapor </a:t>
            </a:r>
          </a:p>
        </p:txBody>
      </p:sp>
    </p:spTree>
    <p:extLst>
      <p:ext uri="{BB962C8B-B14F-4D97-AF65-F5344CB8AC3E}">
        <p14:creationId xmlns:p14="http://schemas.microsoft.com/office/powerpoint/2010/main" val="247968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52</a:t>
            </a:fld>
            <a:endParaRPr lang="en-US" dirty="0"/>
          </a:p>
        </p:txBody>
      </p:sp>
      <p:grpSp>
        <p:nvGrpSpPr>
          <p:cNvPr id="6" name="Agrupar 5">
            <a:extLst>
              <a:ext uri="{FF2B5EF4-FFF2-40B4-BE49-F238E27FC236}">
                <a16:creationId xmlns:a16="http://schemas.microsoft.com/office/drawing/2014/main" id="{9A56B7BB-0568-4B8C-8635-2BDBAB14E468}"/>
              </a:ext>
            </a:extLst>
          </p:cNvPr>
          <p:cNvGrpSpPr/>
          <p:nvPr/>
        </p:nvGrpSpPr>
        <p:grpSpPr>
          <a:xfrm>
            <a:off x="2261211" y="1071412"/>
            <a:ext cx="1448657" cy="2589363"/>
            <a:chOff x="242255" y="1968555"/>
            <a:chExt cx="1448657" cy="2589363"/>
          </a:xfrm>
        </p:grpSpPr>
        <p:sp>
          <p:nvSpPr>
            <p:cNvPr id="7" name="Retângulo 6">
              <a:extLst>
                <a:ext uri="{FF2B5EF4-FFF2-40B4-BE49-F238E27FC236}">
                  <a16:creationId xmlns:a16="http://schemas.microsoft.com/office/drawing/2014/main" id="{1049408F-EB8B-485F-8CD3-A42597B4797E}"/>
                </a:ext>
              </a:extLst>
            </p:cNvPr>
            <p:cNvSpPr/>
            <p:nvPr/>
          </p:nvSpPr>
          <p:spPr>
            <a:xfrm>
              <a:off x="242255" y="2356870"/>
              <a:ext cx="1448657" cy="1564241"/>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b="1">
                <a:solidFill>
                  <a:schemeClr val="tx1"/>
                </a:solidFill>
              </a:endParaRPr>
            </a:p>
          </p:txBody>
        </p:sp>
        <p:cxnSp>
          <p:nvCxnSpPr>
            <p:cNvPr id="8" name="Conector reto 7">
              <a:extLst>
                <a:ext uri="{FF2B5EF4-FFF2-40B4-BE49-F238E27FC236}">
                  <a16:creationId xmlns:a16="http://schemas.microsoft.com/office/drawing/2014/main" id="{5F7F7932-4897-408F-9C63-966293440AA8}"/>
                </a:ext>
              </a:extLst>
            </p:cNvPr>
            <p:cNvCxnSpPr>
              <a:stCxn id="7" idx="1"/>
              <a:endCxn id="7" idx="3"/>
            </p:cNvCxnSpPr>
            <p:nvPr/>
          </p:nvCxnSpPr>
          <p:spPr>
            <a:xfrm>
              <a:off x="242255" y="3138991"/>
              <a:ext cx="14486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aixaDeTexto 8">
              <a:extLst>
                <a:ext uri="{FF2B5EF4-FFF2-40B4-BE49-F238E27FC236}">
                  <a16:creationId xmlns:a16="http://schemas.microsoft.com/office/drawing/2014/main" id="{1E5377A4-256C-448D-857A-F5798FEFE52A}"/>
                </a:ext>
              </a:extLst>
            </p:cNvPr>
            <p:cNvSpPr txBox="1"/>
            <p:nvPr/>
          </p:nvSpPr>
          <p:spPr>
            <a:xfrm>
              <a:off x="675058" y="3395600"/>
              <a:ext cx="735242" cy="300082"/>
            </a:xfrm>
            <a:prstGeom prst="rect">
              <a:avLst/>
            </a:prstGeom>
            <a:noFill/>
          </p:spPr>
          <p:txBody>
            <a:bodyPr wrap="square" rtlCol="0">
              <a:spAutoFit/>
            </a:bodyPr>
            <a:lstStyle/>
            <a:p>
              <a:r>
                <a:rPr lang="pt-BR" sz="1350" b="1" dirty="0">
                  <a:solidFill>
                    <a:schemeClr val="bg1"/>
                  </a:solidFill>
                </a:rPr>
                <a:t>Líquido</a:t>
              </a:r>
            </a:p>
          </p:txBody>
        </p:sp>
        <p:sp>
          <p:nvSpPr>
            <p:cNvPr id="10" name="CaixaDeTexto 9">
              <a:extLst>
                <a:ext uri="{FF2B5EF4-FFF2-40B4-BE49-F238E27FC236}">
                  <a16:creationId xmlns:a16="http://schemas.microsoft.com/office/drawing/2014/main" id="{436AC86A-3475-4A77-971C-10EDCDF20D07}"/>
                </a:ext>
              </a:extLst>
            </p:cNvPr>
            <p:cNvSpPr txBox="1"/>
            <p:nvPr/>
          </p:nvSpPr>
          <p:spPr>
            <a:xfrm>
              <a:off x="816964" y="2596787"/>
              <a:ext cx="585626" cy="300082"/>
            </a:xfrm>
            <a:prstGeom prst="rect">
              <a:avLst/>
            </a:prstGeom>
            <a:noFill/>
          </p:spPr>
          <p:txBody>
            <a:bodyPr wrap="square" rtlCol="0">
              <a:spAutoFit/>
            </a:bodyPr>
            <a:lstStyle/>
            <a:p>
              <a:r>
                <a:rPr lang="pt-BR" sz="1350" b="1" dirty="0">
                  <a:solidFill>
                    <a:schemeClr val="bg1"/>
                  </a:solidFill>
                </a:rPr>
                <a:t>Gás</a:t>
              </a:r>
            </a:p>
          </p:txBody>
        </p:sp>
        <p:sp>
          <p:nvSpPr>
            <p:cNvPr id="11" name="Retângulo 10">
              <a:extLst>
                <a:ext uri="{FF2B5EF4-FFF2-40B4-BE49-F238E27FC236}">
                  <a16:creationId xmlns:a16="http://schemas.microsoft.com/office/drawing/2014/main" id="{D5658240-F896-4E37-B051-68578235B405}"/>
                </a:ext>
              </a:extLst>
            </p:cNvPr>
            <p:cNvSpPr/>
            <p:nvPr/>
          </p:nvSpPr>
          <p:spPr>
            <a:xfrm>
              <a:off x="644880" y="1968555"/>
              <a:ext cx="853285" cy="646331"/>
            </a:xfrm>
            <a:prstGeom prst="rect">
              <a:avLst/>
            </a:prstGeom>
          </p:spPr>
          <p:txBody>
            <a:bodyPr wrap="square">
              <a:spAutoFit/>
            </a:bodyPr>
            <a:lstStyle/>
            <a:p>
              <a:r>
                <a:rPr lang="pt-BR" b="1" i="1" dirty="0"/>
                <a:t>vapor</a:t>
              </a:r>
            </a:p>
            <a:p>
              <a:endParaRPr lang="pt-BR" b="1" i="1" dirty="0"/>
            </a:p>
          </p:txBody>
        </p:sp>
        <p:sp>
          <p:nvSpPr>
            <p:cNvPr id="12" name="Retângulo 11">
              <a:extLst>
                <a:ext uri="{FF2B5EF4-FFF2-40B4-BE49-F238E27FC236}">
                  <a16:creationId xmlns:a16="http://schemas.microsoft.com/office/drawing/2014/main" id="{DA9C016E-DE61-415D-819E-BA262E034813}"/>
                </a:ext>
              </a:extLst>
            </p:cNvPr>
            <p:cNvSpPr/>
            <p:nvPr/>
          </p:nvSpPr>
          <p:spPr>
            <a:xfrm>
              <a:off x="644880" y="3911587"/>
              <a:ext cx="942182" cy="646331"/>
            </a:xfrm>
            <a:prstGeom prst="rect">
              <a:avLst/>
            </a:prstGeom>
          </p:spPr>
          <p:txBody>
            <a:bodyPr wrap="square">
              <a:spAutoFit/>
            </a:bodyPr>
            <a:lstStyle/>
            <a:p>
              <a:r>
                <a:rPr lang="pt-BR" b="1" i="1" dirty="0"/>
                <a:t>líquido</a:t>
              </a:r>
            </a:p>
            <a:p>
              <a:endParaRPr lang="pt-BR" b="1" i="1" dirty="0"/>
            </a:p>
          </p:txBody>
        </p:sp>
      </p:grpSp>
      <p:graphicFrame>
        <p:nvGraphicFramePr>
          <p:cNvPr id="13" name="Object 19">
            <a:extLst>
              <a:ext uri="{FF2B5EF4-FFF2-40B4-BE49-F238E27FC236}">
                <a16:creationId xmlns:a16="http://schemas.microsoft.com/office/drawing/2014/main" id="{E8ABCF21-FB86-49AC-AFEB-592EFD846353}"/>
              </a:ext>
            </a:extLst>
          </p:cNvPr>
          <p:cNvGraphicFramePr>
            <a:graphicFrameLocks noChangeAspect="1"/>
          </p:cNvGraphicFramePr>
          <p:nvPr/>
        </p:nvGraphicFramePr>
        <p:xfrm>
          <a:off x="5054686" y="1409953"/>
          <a:ext cx="1287463" cy="550863"/>
        </p:xfrm>
        <a:graphic>
          <a:graphicData uri="http://schemas.openxmlformats.org/presentationml/2006/ole">
            <mc:AlternateContent xmlns:mc="http://schemas.openxmlformats.org/markup-compatibility/2006">
              <mc:Choice xmlns:v="urn:schemas-microsoft-com:vml" Requires="v">
                <p:oleObj spid="_x0000_s11554" name="Equation" r:id="rId4" imgW="533400" imgH="228600" progId="Equation.3">
                  <p:embed/>
                </p:oleObj>
              </mc:Choice>
              <mc:Fallback>
                <p:oleObj name="Equation" r:id="rId4" imgW="533400" imgH="228600" progId="Equation.3">
                  <p:embed/>
                  <p:pic>
                    <p:nvPicPr>
                      <p:cNvPr id="13" name="Object 19">
                        <a:extLst>
                          <a:ext uri="{FF2B5EF4-FFF2-40B4-BE49-F238E27FC236}">
                            <a16:creationId xmlns:a16="http://schemas.microsoft.com/office/drawing/2014/main" id="{E8ABCF21-FB86-49AC-AFEB-592EFD846353}"/>
                          </a:ext>
                        </a:extLst>
                      </p:cNvPr>
                      <p:cNvPicPr/>
                      <p:nvPr/>
                    </p:nvPicPr>
                    <p:blipFill>
                      <a:blip r:embed="rId5"/>
                      <a:stretch>
                        <a:fillRect/>
                      </a:stretch>
                    </p:blipFill>
                    <p:spPr>
                      <a:xfrm>
                        <a:off x="5054686" y="1409953"/>
                        <a:ext cx="1287463" cy="550863"/>
                      </a:xfrm>
                      <a:prstGeom prst="rect">
                        <a:avLst/>
                      </a:prstGeom>
                      <a:solidFill>
                        <a:schemeClr val="accent6">
                          <a:lumMod val="75000"/>
                        </a:schemeClr>
                      </a:solidFill>
                    </p:spPr>
                  </p:pic>
                </p:oleObj>
              </mc:Fallback>
            </mc:AlternateContent>
          </a:graphicData>
        </a:graphic>
      </p:graphicFrame>
      <p:graphicFrame>
        <p:nvGraphicFramePr>
          <p:cNvPr id="14" name="Object 20">
            <a:extLst>
              <a:ext uri="{FF2B5EF4-FFF2-40B4-BE49-F238E27FC236}">
                <a16:creationId xmlns:a16="http://schemas.microsoft.com/office/drawing/2014/main" id="{F4A862B7-39A3-4837-B587-9247B6193209}"/>
              </a:ext>
            </a:extLst>
          </p:cNvPr>
          <p:cNvGraphicFramePr>
            <a:graphicFrameLocks noChangeAspect="1"/>
          </p:cNvGraphicFramePr>
          <p:nvPr/>
        </p:nvGraphicFramePr>
        <p:xfrm>
          <a:off x="4554538" y="3337609"/>
          <a:ext cx="5237163" cy="814387"/>
        </p:xfrm>
        <a:graphic>
          <a:graphicData uri="http://schemas.openxmlformats.org/presentationml/2006/ole">
            <mc:AlternateContent xmlns:mc="http://schemas.openxmlformats.org/markup-compatibility/2006">
              <mc:Choice xmlns:v="urn:schemas-microsoft-com:vml" Requires="v">
                <p:oleObj spid="_x0000_s11555" name="Equation" r:id="rId6" imgW="2781300" imgH="431800" progId="Equation.3">
                  <p:embed/>
                </p:oleObj>
              </mc:Choice>
              <mc:Fallback>
                <p:oleObj name="Equation" r:id="rId6" imgW="2781300" imgH="431800" progId="Equation.3">
                  <p:embed/>
                  <p:pic>
                    <p:nvPicPr>
                      <p:cNvPr id="14" name="Object 20">
                        <a:extLst>
                          <a:ext uri="{FF2B5EF4-FFF2-40B4-BE49-F238E27FC236}">
                            <a16:creationId xmlns:a16="http://schemas.microsoft.com/office/drawing/2014/main" id="{F4A862B7-39A3-4837-B587-9247B6193209}"/>
                          </a:ext>
                        </a:extLst>
                      </p:cNvPr>
                      <p:cNvPicPr/>
                      <p:nvPr/>
                    </p:nvPicPr>
                    <p:blipFill>
                      <a:blip r:embed="rId7"/>
                      <a:stretch>
                        <a:fillRect/>
                      </a:stretch>
                    </p:blipFill>
                    <p:spPr>
                      <a:xfrm>
                        <a:off x="4554538" y="3337609"/>
                        <a:ext cx="5237163" cy="814387"/>
                      </a:xfrm>
                      <a:prstGeom prst="rect">
                        <a:avLst/>
                      </a:prstGeom>
                      <a:solidFill>
                        <a:schemeClr val="accent5">
                          <a:lumMod val="60000"/>
                          <a:lumOff val="40000"/>
                        </a:schemeClr>
                      </a:solidFill>
                    </p:spPr>
                  </p:pic>
                </p:oleObj>
              </mc:Fallback>
            </mc:AlternateContent>
          </a:graphicData>
        </a:graphic>
      </p:graphicFrame>
      <p:graphicFrame>
        <p:nvGraphicFramePr>
          <p:cNvPr id="15" name="Object 14">
            <a:extLst>
              <a:ext uri="{FF2B5EF4-FFF2-40B4-BE49-F238E27FC236}">
                <a16:creationId xmlns:a16="http://schemas.microsoft.com/office/drawing/2014/main" id="{E75A81A0-FD7A-4003-B55D-64D8DD4F901E}"/>
              </a:ext>
            </a:extLst>
          </p:cNvPr>
          <p:cNvGraphicFramePr>
            <a:graphicFrameLocks noChangeAspect="1"/>
          </p:cNvGraphicFramePr>
          <p:nvPr/>
        </p:nvGraphicFramePr>
        <p:xfrm>
          <a:off x="4264487" y="2236052"/>
          <a:ext cx="3201298" cy="761914"/>
        </p:xfrm>
        <a:graphic>
          <a:graphicData uri="http://schemas.openxmlformats.org/presentationml/2006/ole">
            <mc:AlternateContent xmlns:mc="http://schemas.openxmlformats.org/markup-compatibility/2006">
              <mc:Choice xmlns:v="urn:schemas-microsoft-com:vml" Requires="v">
                <p:oleObj spid="_x0000_s11556" name="Equation" r:id="rId8" imgW="1816100" imgH="431800" progId="Equation.3">
                  <p:embed/>
                </p:oleObj>
              </mc:Choice>
              <mc:Fallback>
                <p:oleObj name="Equation" r:id="rId8" imgW="1816100" imgH="431800" progId="Equation.3">
                  <p:embed/>
                  <p:pic>
                    <p:nvPicPr>
                      <p:cNvPr id="15" name="Object 14">
                        <a:extLst>
                          <a:ext uri="{FF2B5EF4-FFF2-40B4-BE49-F238E27FC236}">
                            <a16:creationId xmlns:a16="http://schemas.microsoft.com/office/drawing/2014/main" id="{E75A81A0-FD7A-4003-B55D-64D8DD4F901E}"/>
                          </a:ext>
                        </a:extLst>
                      </p:cNvPr>
                      <p:cNvPicPr/>
                      <p:nvPr/>
                    </p:nvPicPr>
                    <p:blipFill>
                      <a:blip r:embed="rId9"/>
                      <a:stretch>
                        <a:fillRect/>
                      </a:stretch>
                    </p:blipFill>
                    <p:spPr>
                      <a:xfrm>
                        <a:off x="4264487" y="2236052"/>
                        <a:ext cx="3201298" cy="761914"/>
                      </a:xfrm>
                      <a:prstGeom prst="rect">
                        <a:avLst/>
                      </a:prstGeom>
                      <a:solidFill>
                        <a:srgbClr val="FFC000"/>
                      </a:solidFill>
                    </p:spPr>
                  </p:pic>
                </p:oleObj>
              </mc:Fallback>
            </mc:AlternateContent>
          </a:graphicData>
        </a:graphic>
      </p:graphicFrame>
      <p:sp>
        <p:nvSpPr>
          <p:cNvPr id="3" name="CaixaDeTexto 2">
            <a:extLst>
              <a:ext uri="{FF2B5EF4-FFF2-40B4-BE49-F238E27FC236}">
                <a16:creationId xmlns:a16="http://schemas.microsoft.com/office/drawing/2014/main" id="{DDD6B302-39D9-4CE3-8446-CFE283E66B2A}"/>
              </a:ext>
            </a:extLst>
          </p:cNvPr>
          <p:cNvSpPr txBox="1"/>
          <p:nvPr/>
        </p:nvSpPr>
        <p:spPr>
          <a:xfrm>
            <a:off x="4947534" y="1028848"/>
            <a:ext cx="3470313" cy="914400"/>
          </a:xfrm>
          <a:prstGeom prst="rect">
            <a:avLst/>
          </a:prstGeom>
        </p:spPr>
        <p:txBody>
          <a:bodyPr vert="horz" wrap="none" lIns="91440" tIns="45720" rIns="91440" bIns="45720" rtlCol="0">
            <a:normAutofit/>
          </a:bodyPr>
          <a:lstStyle/>
          <a:p>
            <a:r>
              <a:rPr lang="pt-BR" sz="2000" i="1" dirty="0"/>
              <a:t>No equilíbrio </a:t>
            </a:r>
          </a:p>
        </p:txBody>
      </p:sp>
      <p:graphicFrame>
        <p:nvGraphicFramePr>
          <p:cNvPr id="16" name="Object 12">
            <a:extLst>
              <a:ext uri="{FF2B5EF4-FFF2-40B4-BE49-F238E27FC236}">
                <a16:creationId xmlns:a16="http://schemas.microsoft.com/office/drawing/2014/main" id="{536D16B3-3047-4501-8CAF-0FF4EFBFDDC5}"/>
              </a:ext>
            </a:extLst>
          </p:cNvPr>
          <p:cNvGraphicFramePr>
            <a:graphicFrameLocks noChangeAspect="1"/>
          </p:cNvGraphicFramePr>
          <p:nvPr/>
        </p:nvGraphicFramePr>
        <p:xfrm>
          <a:off x="7586271" y="2367968"/>
          <a:ext cx="2834570" cy="476557"/>
        </p:xfrm>
        <a:graphic>
          <a:graphicData uri="http://schemas.openxmlformats.org/presentationml/2006/ole">
            <mc:AlternateContent xmlns:mc="http://schemas.openxmlformats.org/markup-compatibility/2006">
              <mc:Choice xmlns:v="urn:schemas-microsoft-com:vml" Requires="v">
                <p:oleObj spid="_x0000_s11557" name="Equation" r:id="rId10" imgW="1511300" imgH="254000" progId="Equation.3">
                  <p:embed/>
                </p:oleObj>
              </mc:Choice>
              <mc:Fallback>
                <p:oleObj name="Equation" r:id="rId10" imgW="1511300" imgH="254000" progId="Equation.3">
                  <p:embed/>
                  <p:pic>
                    <p:nvPicPr>
                      <p:cNvPr id="16" name="Object 12">
                        <a:extLst>
                          <a:ext uri="{FF2B5EF4-FFF2-40B4-BE49-F238E27FC236}">
                            <a16:creationId xmlns:a16="http://schemas.microsoft.com/office/drawing/2014/main" id="{536D16B3-3047-4501-8CAF-0FF4EFBFDDC5}"/>
                          </a:ext>
                        </a:extLst>
                      </p:cNvPr>
                      <p:cNvPicPr/>
                      <p:nvPr/>
                    </p:nvPicPr>
                    <p:blipFill>
                      <a:blip r:embed="rId11"/>
                      <a:stretch>
                        <a:fillRect/>
                      </a:stretch>
                    </p:blipFill>
                    <p:spPr>
                      <a:xfrm>
                        <a:off x="7586271" y="2367968"/>
                        <a:ext cx="2834570" cy="476557"/>
                      </a:xfrm>
                      <a:prstGeom prst="rect">
                        <a:avLst/>
                      </a:prstGeom>
                      <a:solidFill>
                        <a:srgbClr val="92D050"/>
                      </a:solidFill>
                    </p:spPr>
                  </p:pic>
                </p:oleObj>
              </mc:Fallback>
            </mc:AlternateContent>
          </a:graphicData>
        </a:graphic>
      </p:graphicFrame>
      <p:cxnSp>
        <p:nvCxnSpPr>
          <p:cNvPr id="19" name="Conector reto 18">
            <a:extLst>
              <a:ext uri="{FF2B5EF4-FFF2-40B4-BE49-F238E27FC236}">
                <a16:creationId xmlns:a16="http://schemas.microsoft.com/office/drawing/2014/main" id="{7B8157C2-042A-4695-9404-F282E2D5A4E3}"/>
              </a:ext>
            </a:extLst>
          </p:cNvPr>
          <p:cNvCxnSpPr/>
          <p:nvPr/>
        </p:nvCxnSpPr>
        <p:spPr>
          <a:xfrm flipV="1">
            <a:off x="4536654" y="3350832"/>
            <a:ext cx="515080" cy="84829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Conector reto 21">
            <a:extLst>
              <a:ext uri="{FF2B5EF4-FFF2-40B4-BE49-F238E27FC236}">
                <a16:creationId xmlns:a16="http://schemas.microsoft.com/office/drawing/2014/main" id="{D740FA17-9B1B-47A1-915F-695DC5A4BF43}"/>
              </a:ext>
            </a:extLst>
          </p:cNvPr>
          <p:cNvCxnSpPr/>
          <p:nvPr/>
        </p:nvCxnSpPr>
        <p:spPr>
          <a:xfrm flipV="1">
            <a:off x="7504544" y="3326891"/>
            <a:ext cx="515080" cy="84829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3" name="CaixaDeTexto 32">
                <a:extLst>
                  <a:ext uri="{FF2B5EF4-FFF2-40B4-BE49-F238E27FC236}">
                    <a16:creationId xmlns:a16="http://schemas.microsoft.com/office/drawing/2014/main" id="{02A09F45-15C5-48DE-8694-B4FD5C47A15E}"/>
                  </a:ext>
                </a:extLst>
              </p:cNvPr>
              <p:cNvSpPr txBox="1"/>
              <p:nvPr/>
            </p:nvSpPr>
            <p:spPr>
              <a:xfrm>
                <a:off x="4264487" y="4635683"/>
                <a:ext cx="5670804" cy="1440006"/>
              </a:xfrm>
              <a:prstGeom prst="rect">
                <a:avLst/>
              </a:prstGeom>
              <a:solidFill>
                <a:schemeClr val="accent5">
                  <a:lumMod val="60000"/>
                  <a:lumOff val="40000"/>
                </a:schemeClr>
              </a:solidFill>
            </p:spPr>
            <p:txBody>
              <a:bodyPr vert="horz" wrap="square" lIns="91440" tIns="45720" rIns="91440" bIns="45720" rtlCol="0">
                <a:noAutofit/>
              </a:bodyPr>
              <a:lstStyle/>
              <a:p>
                <a:pPr/>
                <a14:m>
                  <m:oMathPara xmlns:m="http://schemas.openxmlformats.org/officeDocument/2006/math">
                    <m:oMathParaPr>
                      <m:jc m:val="centerGroup"/>
                    </m:oMathParaPr>
                    <m:oMath xmlns:m="http://schemas.openxmlformats.org/officeDocument/2006/math">
                      <m:func>
                        <m:funcPr>
                          <m:ctrlPr>
                            <a:rPr lang="pt-BR" sz="2800" i="1">
                              <a:latin typeface="Cambria Math" panose="02040503050406030204" pitchFamily="18" charset="0"/>
                            </a:rPr>
                          </m:ctrlPr>
                        </m:funcPr>
                        <m:fName>
                          <m:r>
                            <m:rPr>
                              <m:sty m:val="p"/>
                            </m:rPr>
                            <a:rPr lang="pt-BR" sz="2800">
                              <a:latin typeface="Cambria Math" panose="02040503050406030204" pitchFamily="18" charset="0"/>
                            </a:rPr>
                            <m:t>ln</m:t>
                          </m:r>
                        </m:fName>
                        <m:e>
                          <m:d>
                            <m:dPr>
                              <m:begChr m:val="["/>
                              <m:endChr m:val="]"/>
                              <m:ctrlPr>
                                <a:rPr lang="pt-BR" sz="2800" i="1">
                                  <a:latin typeface="Cambria Math" panose="02040503050406030204" pitchFamily="18" charset="0"/>
                                </a:rPr>
                              </m:ctrlPr>
                            </m:dPr>
                            <m:e>
                              <m:f>
                                <m:fPr>
                                  <m:ctrlPr>
                                    <a:rPr lang="pt-BR" sz="2800" i="1">
                                      <a:latin typeface="Cambria Math" panose="02040503050406030204" pitchFamily="18" charset="0"/>
                                    </a:rPr>
                                  </m:ctrlPr>
                                </m:fPr>
                                <m:num>
                                  <m:sSub>
                                    <m:sSubPr>
                                      <m:ctrlPr>
                                        <a:rPr lang="pt-BR" sz="2800" i="1">
                                          <a:latin typeface="Cambria Math" panose="02040503050406030204" pitchFamily="18" charset="0"/>
                                        </a:rPr>
                                      </m:ctrlPr>
                                    </m:sSubPr>
                                    <m:e>
                                      <m:r>
                                        <a:rPr lang="pt-BR" sz="2800" i="1">
                                          <a:latin typeface="Cambria Math" panose="02040503050406030204" pitchFamily="18" charset="0"/>
                                        </a:rPr>
                                        <m:t>𝑝</m:t>
                                      </m:r>
                                    </m:e>
                                    <m:sub>
                                      <m:r>
                                        <a:rPr lang="pt-BR" sz="2800" i="1">
                                          <a:latin typeface="Cambria Math" panose="02040503050406030204" pitchFamily="18" charset="0"/>
                                        </a:rPr>
                                        <m:t>𝑖</m:t>
                                      </m:r>
                                    </m:sub>
                                  </m:sSub>
                                </m:num>
                                <m:den>
                                  <m:sSub>
                                    <m:sSubPr>
                                      <m:ctrlPr>
                                        <a:rPr lang="pt-BR" sz="2800" i="1">
                                          <a:latin typeface="Cambria Math" panose="02040503050406030204" pitchFamily="18" charset="0"/>
                                        </a:rPr>
                                      </m:ctrlPr>
                                    </m:sSubPr>
                                    <m:e>
                                      <m:r>
                                        <a:rPr lang="pt-BR" sz="2800" i="1">
                                          <a:latin typeface="Cambria Math" panose="02040503050406030204" pitchFamily="18" charset="0"/>
                                          <a:sym typeface="Symbol" panose="05050102010706020507" pitchFamily="18" charset="2"/>
                                        </a:rPr>
                                        <m:t></m:t>
                                      </m:r>
                                    </m:e>
                                    <m:sub>
                                      <m:r>
                                        <a:rPr lang="pt-BR" sz="2800" i="1">
                                          <a:latin typeface="Cambria Math" panose="02040503050406030204" pitchFamily="18" charset="0"/>
                                        </a:rPr>
                                        <m:t>𝑖𝐿</m:t>
                                      </m:r>
                                    </m:sub>
                                  </m:sSub>
                                  <m:sSup>
                                    <m:sSupPr>
                                      <m:ctrlPr>
                                        <a:rPr lang="pt-BR" sz="2800" i="1">
                                          <a:latin typeface="Cambria Math" panose="02040503050406030204" pitchFamily="18" charset="0"/>
                                        </a:rPr>
                                      </m:ctrlPr>
                                    </m:sSupPr>
                                    <m:e>
                                      <m:r>
                                        <a:rPr lang="pt-BR" sz="2800" i="1">
                                          <a:latin typeface="Cambria Math" panose="02040503050406030204" pitchFamily="18" charset="0"/>
                                        </a:rPr>
                                        <m:t>𝑝</m:t>
                                      </m:r>
                                    </m:e>
                                    <m:sup>
                                      <m:r>
                                        <a:rPr lang="pt-BR" sz="2800" i="1">
                                          <a:latin typeface="Cambria Math" panose="02040503050406030204" pitchFamily="18" charset="0"/>
                                        </a:rPr>
                                        <m:t>0</m:t>
                                      </m:r>
                                    </m:sup>
                                  </m:sSup>
                                </m:den>
                              </m:f>
                            </m:e>
                          </m:d>
                          <m:r>
                            <a:rPr lang="pt-BR" sz="2800" i="1">
                              <a:latin typeface="Cambria Math" panose="02040503050406030204" pitchFamily="18" charset="0"/>
                            </a:rPr>
                            <m:t>=−</m:t>
                          </m:r>
                          <m:f>
                            <m:fPr>
                              <m:ctrlPr>
                                <a:rPr lang="pt-BR" sz="2800" i="1">
                                  <a:latin typeface="Cambria Math" panose="02040503050406030204" pitchFamily="18" charset="0"/>
                                </a:rPr>
                              </m:ctrlPr>
                            </m:fPr>
                            <m:num>
                              <m:r>
                                <a:rPr lang="pt-BR" sz="2800" i="1">
                                  <a:latin typeface="Cambria Math" panose="02040503050406030204" pitchFamily="18" charset="0"/>
                                </a:rPr>
                                <m:t>𝑅𝑇</m:t>
                              </m:r>
                              <m:func>
                                <m:funcPr>
                                  <m:ctrlPr>
                                    <a:rPr lang="pt-BR" sz="2800" i="1">
                                      <a:latin typeface="Cambria Math" panose="02040503050406030204" pitchFamily="18" charset="0"/>
                                    </a:rPr>
                                  </m:ctrlPr>
                                </m:funcPr>
                                <m:fName>
                                  <m:r>
                                    <m:rPr>
                                      <m:sty m:val="p"/>
                                    </m:rPr>
                                    <a:rPr lang="pt-BR" sz="2800">
                                      <a:latin typeface="Cambria Math" panose="02040503050406030204" pitchFamily="18" charset="0"/>
                                    </a:rPr>
                                    <m:t>ln</m:t>
                                  </m:r>
                                </m:fName>
                                <m:e>
                                  <m:sSub>
                                    <m:sSubPr>
                                      <m:ctrlPr>
                                        <a:rPr lang="pt-BR" sz="2800" i="1">
                                          <a:latin typeface="Cambria Math" panose="02040503050406030204" pitchFamily="18" charset="0"/>
                                        </a:rPr>
                                      </m:ctrlPr>
                                    </m:sSubPr>
                                    <m:e>
                                      <m:r>
                                        <a:rPr lang="pt-BR" sz="2800" i="1">
                                          <a:latin typeface="Cambria Math" panose="02040503050406030204" pitchFamily="18" charset="0"/>
                                          <a:sym typeface="Symbol" panose="05050102010706020507" pitchFamily="18" charset="2"/>
                                        </a:rPr>
                                        <m:t></m:t>
                                      </m:r>
                                    </m:e>
                                    <m:sub>
                                      <m:r>
                                        <a:rPr lang="pt-BR" sz="2800" i="1">
                                          <a:latin typeface="Cambria Math" panose="02040503050406030204" pitchFamily="18" charset="0"/>
                                        </a:rPr>
                                        <m:t>𝑖𝑔</m:t>
                                      </m:r>
                                    </m:sub>
                                  </m:sSub>
                                  <m:r>
                                    <a:rPr lang="pt-BR" sz="2800" i="1">
                                      <a:latin typeface="Cambria Math" panose="02040503050406030204" pitchFamily="18" charset="0"/>
                                    </a:rPr>
                                    <m:t>−</m:t>
                                  </m:r>
                                  <m:r>
                                    <a:rPr lang="pt-BR" sz="2800" i="1">
                                      <a:latin typeface="Cambria Math" panose="02040503050406030204" pitchFamily="18" charset="0"/>
                                    </a:rPr>
                                    <m:t>𝑅𝑇</m:t>
                                  </m:r>
                                  <m:func>
                                    <m:funcPr>
                                      <m:ctrlPr>
                                        <a:rPr lang="pt-BR" sz="2800" i="1">
                                          <a:latin typeface="Cambria Math" panose="02040503050406030204" pitchFamily="18" charset="0"/>
                                        </a:rPr>
                                      </m:ctrlPr>
                                    </m:funcPr>
                                    <m:fName>
                                      <m:r>
                                        <m:rPr>
                                          <m:sty m:val="p"/>
                                        </m:rPr>
                                        <a:rPr lang="pt-BR" sz="2800">
                                          <a:latin typeface="Cambria Math" panose="02040503050406030204" pitchFamily="18" charset="0"/>
                                        </a:rPr>
                                        <m:t>ln</m:t>
                                      </m:r>
                                    </m:fName>
                                    <m:e>
                                      <m:sSub>
                                        <m:sSubPr>
                                          <m:ctrlPr>
                                            <a:rPr lang="pt-BR" sz="2800" i="1">
                                              <a:latin typeface="Cambria Math" panose="02040503050406030204" pitchFamily="18" charset="0"/>
                                            </a:rPr>
                                          </m:ctrlPr>
                                        </m:sSubPr>
                                        <m:e>
                                          <m:r>
                                            <a:rPr lang="pt-BR" sz="2800" i="1">
                                              <a:latin typeface="Cambria Math" panose="02040503050406030204" pitchFamily="18" charset="0"/>
                                              <a:sym typeface="Symbol" panose="05050102010706020507" pitchFamily="18" charset="2"/>
                                            </a:rPr>
                                            <m:t></m:t>
                                          </m:r>
                                        </m:e>
                                        <m:sub>
                                          <m:r>
                                            <a:rPr lang="pt-BR" sz="2800" i="1">
                                              <a:latin typeface="Cambria Math" panose="02040503050406030204" pitchFamily="18" charset="0"/>
                                            </a:rPr>
                                            <m:t>𝑖𝐿</m:t>
                                          </m:r>
                                        </m:sub>
                                      </m:sSub>
                                    </m:e>
                                  </m:func>
                                </m:e>
                              </m:func>
                            </m:num>
                            <m:den>
                              <m:r>
                                <a:rPr lang="pt-BR" sz="2800" i="1">
                                  <a:latin typeface="Cambria Math" panose="02040503050406030204" pitchFamily="18" charset="0"/>
                                </a:rPr>
                                <m:t>𝑅𝑇</m:t>
                              </m:r>
                            </m:den>
                          </m:f>
                        </m:e>
                      </m:func>
                    </m:oMath>
                  </m:oMathPara>
                </a14:m>
                <a:endParaRPr lang="pt-BR" sz="2800" i="1" dirty="0"/>
              </a:p>
            </p:txBody>
          </p:sp>
        </mc:Choice>
        <mc:Fallback xmlns="">
          <p:sp>
            <p:nvSpPr>
              <p:cNvPr id="33" name="CaixaDeTexto 32">
                <a:extLst>
                  <a:ext uri="{FF2B5EF4-FFF2-40B4-BE49-F238E27FC236}">
                    <a16:creationId xmlns:a16="http://schemas.microsoft.com/office/drawing/2014/main" id="{02A09F45-15C5-48DE-8694-B4FD5C47A15E}"/>
                  </a:ext>
                </a:extLst>
              </p:cNvPr>
              <p:cNvSpPr txBox="1">
                <a:spLocks noRot="1" noChangeAspect="1" noMove="1" noResize="1" noEditPoints="1" noAdjustHandles="1" noChangeArrowheads="1" noChangeShapeType="1" noTextEdit="1"/>
              </p:cNvSpPr>
              <p:nvPr/>
            </p:nvSpPr>
            <p:spPr>
              <a:xfrm>
                <a:off x="4264487" y="4635683"/>
                <a:ext cx="5670804" cy="1440006"/>
              </a:xfrm>
              <a:prstGeom prst="rect">
                <a:avLst/>
              </a:prstGeom>
              <a:blipFill>
                <a:blip r:embed="rId12"/>
                <a:stretch>
                  <a:fillRect/>
                </a:stretch>
              </a:blipFill>
            </p:spPr>
            <p:txBody>
              <a:bodyPr/>
              <a:lstStyle/>
              <a:p>
                <a:r>
                  <a:rPr lang="pt-BR">
                    <a:noFill/>
                  </a:rPr>
                  <a:t> </a:t>
                </a:r>
              </a:p>
            </p:txBody>
          </p:sp>
        </mc:Fallback>
      </mc:AlternateContent>
      <p:sp>
        <p:nvSpPr>
          <p:cNvPr id="23" name="CaixaDeTexto 22">
            <a:extLst>
              <a:ext uri="{FF2B5EF4-FFF2-40B4-BE49-F238E27FC236}">
                <a16:creationId xmlns:a16="http://schemas.microsoft.com/office/drawing/2014/main" id="{622044CD-64C5-4CEB-A2C4-2CB94F2E97E1}"/>
              </a:ext>
            </a:extLst>
          </p:cNvPr>
          <p:cNvSpPr txBox="1"/>
          <p:nvPr/>
        </p:nvSpPr>
        <p:spPr>
          <a:xfrm>
            <a:off x="701213" y="254919"/>
            <a:ext cx="3274498" cy="584775"/>
          </a:xfrm>
          <a:prstGeom prst="rect">
            <a:avLst/>
          </a:prstGeom>
          <a:noFill/>
        </p:spPr>
        <p:txBody>
          <a:bodyPr wrap="square" rtlCol="0">
            <a:spAutoFit/>
          </a:bodyPr>
          <a:lstStyle/>
          <a:p>
            <a:r>
              <a:rPr lang="pt-BR" sz="3200" u="sng" dirty="0">
                <a:solidFill>
                  <a:schemeClr val="accent1">
                    <a:lumMod val="75000"/>
                  </a:schemeClr>
                </a:solidFill>
              </a:rPr>
              <a:t>Pressão de vapor </a:t>
            </a:r>
          </a:p>
        </p:txBody>
      </p:sp>
    </p:spTree>
    <p:extLst>
      <p:ext uri="{BB962C8B-B14F-4D97-AF65-F5344CB8AC3E}">
        <p14:creationId xmlns:p14="http://schemas.microsoft.com/office/powerpoint/2010/main" val="23622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9748076" y="5663059"/>
            <a:ext cx="876299" cy="136525"/>
          </a:xfrm>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a:xfrm>
            <a:off x="1918526" y="4157571"/>
            <a:ext cx="333375" cy="241300"/>
          </a:xfrm>
        </p:spPr>
        <p:txBody>
          <a:bodyPr/>
          <a:lstStyle/>
          <a:p>
            <a:fld id="{326530D0-E989-6D43-9B52-F525A77060C2}" type="slidenum">
              <a:rPr lang="en-US" smtClean="0"/>
              <a:pPr/>
              <a:t>53</a:t>
            </a:fld>
            <a:endParaRPr lang="en-US" dirty="0"/>
          </a:p>
        </p:txBody>
      </p:sp>
      <p:sp>
        <p:nvSpPr>
          <p:cNvPr id="17" name="TextBox 16"/>
          <p:cNvSpPr txBox="1"/>
          <p:nvPr/>
        </p:nvSpPr>
        <p:spPr>
          <a:xfrm>
            <a:off x="2863099" y="1439394"/>
            <a:ext cx="914400" cy="914400"/>
          </a:xfrm>
          <a:prstGeom prst="rect">
            <a:avLst/>
          </a:prstGeom>
        </p:spPr>
        <p:txBody>
          <a:bodyPr vert="horz" wrap="none" lIns="91440" tIns="45720" rIns="91440" bIns="45720" rtlCol="0">
            <a:normAutofit/>
          </a:bodyPr>
          <a:lstStyle/>
          <a:p>
            <a:endParaRPr lang="en-US" sz="2000" i="1" dirty="0"/>
          </a:p>
        </p:txBody>
      </p:sp>
      <p:sp>
        <p:nvSpPr>
          <p:cNvPr id="29" name="TextBox 28"/>
          <p:cNvSpPr txBox="1"/>
          <p:nvPr/>
        </p:nvSpPr>
        <p:spPr>
          <a:xfrm>
            <a:off x="12945234" y="5519480"/>
            <a:ext cx="482782" cy="423682"/>
          </a:xfrm>
          <a:prstGeom prst="rect">
            <a:avLst/>
          </a:prstGeom>
        </p:spPr>
        <p:txBody>
          <a:bodyPr vert="horz" wrap="none" lIns="91440" tIns="45720" rIns="91440" bIns="45720" rtlCol="0">
            <a:normAutofit/>
          </a:bodyPr>
          <a:lstStyle/>
          <a:p>
            <a:r>
              <a:rPr lang="en-US" sz="2000" i="1" dirty="0"/>
              <a:t>0</a:t>
            </a:r>
          </a:p>
        </p:txBody>
      </p:sp>
      <mc:AlternateContent xmlns:mc="http://schemas.openxmlformats.org/markup-compatibility/2006" xmlns:a14="http://schemas.microsoft.com/office/drawing/2010/main">
        <mc:Choice Requires="a14">
          <p:sp>
            <p:nvSpPr>
              <p:cNvPr id="7" name="CaixaDeTexto 6">
                <a:extLst>
                  <a:ext uri="{FF2B5EF4-FFF2-40B4-BE49-F238E27FC236}">
                    <a16:creationId xmlns:a16="http://schemas.microsoft.com/office/drawing/2014/main" id="{691F0ADB-5008-4449-8C82-F18F9EE2B52A}"/>
                  </a:ext>
                </a:extLst>
              </p:cNvPr>
              <p:cNvSpPr txBox="1"/>
              <p:nvPr/>
            </p:nvSpPr>
            <p:spPr>
              <a:xfrm>
                <a:off x="2251901" y="1941285"/>
                <a:ext cx="4653509" cy="954653"/>
              </a:xfrm>
              <a:prstGeom prst="rect">
                <a:avLst/>
              </a:prstGeom>
              <a:solidFill>
                <a:schemeClr val="accent5">
                  <a:lumMod val="60000"/>
                  <a:lumOff val="40000"/>
                </a:schemeClr>
              </a:solidFill>
            </p:spPr>
            <p:txBody>
              <a:bodyPr vert="horz" wrap="square" lIns="91440" tIns="45720" rIns="91440" bIns="45720" rtlCol="0">
                <a:noAutofit/>
              </a:bodyPr>
              <a:lstStyle/>
              <a:p>
                <a:pPr/>
                <a14:m>
                  <m:oMathPara xmlns:m="http://schemas.openxmlformats.org/officeDocument/2006/math">
                    <m:oMathParaPr>
                      <m:jc m:val="centerGroup"/>
                    </m:oMathParaPr>
                    <m:oMath xmlns:m="http://schemas.openxmlformats.org/officeDocument/2006/math">
                      <m:func>
                        <m:funcPr>
                          <m:ctrlPr>
                            <a:rPr lang="pt-BR" sz="2400" i="1">
                              <a:latin typeface="Cambria Math" panose="02040503050406030204" pitchFamily="18" charset="0"/>
                            </a:rPr>
                          </m:ctrlPr>
                        </m:funcPr>
                        <m:fName>
                          <m:r>
                            <m:rPr>
                              <m:sty m:val="p"/>
                            </m:rPr>
                            <a:rPr lang="pt-BR" sz="2400">
                              <a:latin typeface="Cambria Math" panose="02040503050406030204" pitchFamily="18" charset="0"/>
                            </a:rPr>
                            <m:t>ln</m:t>
                          </m:r>
                        </m:fName>
                        <m:e>
                          <m:d>
                            <m:dPr>
                              <m:begChr m:val="["/>
                              <m:endChr m:val="]"/>
                              <m:ctrlPr>
                                <a:rPr lang="pt-BR" sz="2400" i="1">
                                  <a:latin typeface="Cambria Math" panose="02040503050406030204" pitchFamily="18" charset="0"/>
                                </a:rPr>
                              </m:ctrlPr>
                            </m:dPr>
                            <m:e>
                              <m:f>
                                <m:fPr>
                                  <m:ctrlPr>
                                    <a:rPr lang="pt-BR" sz="2400" i="1">
                                      <a:latin typeface="Cambria Math" panose="02040503050406030204" pitchFamily="18" charset="0"/>
                                    </a:rPr>
                                  </m:ctrlPr>
                                </m:fPr>
                                <m:num>
                                  <m:sSub>
                                    <m:sSubPr>
                                      <m:ctrlPr>
                                        <a:rPr lang="pt-BR" sz="2400" i="1">
                                          <a:latin typeface="Cambria Math" panose="02040503050406030204" pitchFamily="18" charset="0"/>
                                        </a:rPr>
                                      </m:ctrlPr>
                                    </m:sSubPr>
                                    <m:e>
                                      <m:r>
                                        <a:rPr lang="pt-BR" sz="2400" i="1">
                                          <a:latin typeface="Cambria Math" panose="02040503050406030204" pitchFamily="18" charset="0"/>
                                        </a:rPr>
                                        <m:t>𝑝</m:t>
                                      </m:r>
                                    </m:e>
                                    <m:sub>
                                      <m:r>
                                        <a:rPr lang="pt-BR" sz="2400" i="1">
                                          <a:latin typeface="Cambria Math" panose="02040503050406030204" pitchFamily="18" charset="0"/>
                                        </a:rPr>
                                        <m:t>𝑖</m:t>
                                      </m:r>
                                    </m:sub>
                                  </m:sSub>
                                </m:num>
                                <m:den>
                                  <m:sSub>
                                    <m:sSubPr>
                                      <m:ctrlPr>
                                        <a:rPr lang="pt-BR" sz="2400" i="1">
                                          <a:latin typeface="Cambria Math" panose="02040503050406030204" pitchFamily="18" charset="0"/>
                                        </a:rPr>
                                      </m:ctrlPr>
                                    </m:sSubPr>
                                    <m:e>
                                      <m:r>
                                        <a:rPr lang="pt-BR" sz="2400" i="1">
                                          <a:latin typeface="Cambria Math" panose="02040503050406030204" pitchFamily="18" charset="0"/>
                                          <a:sym typeface="Symbol" panose="05050102010706020507" pitchFamily="18" charset="2"/>
                                        </a:rPr>
                                        <m:t></m:t>
                                      </m:r>
                                    </m:e>
                                    <m:sub>
                                      <m:r>
                                        <a:rPr lang="pt-BR" sz="2400" i="1">
                                          <a:latin typeface="Cambria Math" panose="02040503050406030204" pitchFamily="18" charset="0"/>
                                        </a:rPr>
                                        <m:t>𝑖𝐿</m:t>
                                      </m:r>
                                    </m:sub>
                                  </m:sSub>
                                  <m:sSup>
                                    <m:sSupPr>
                                      <m:ctrlPr>
                                        <a:rPr lang="pt-BR" sz="2400" i="1">
                                          <a:latin typeface="Cambria Math" panose="02040503050406030204" pitchFamily="18" charset="0"/>
                                        </a:rPr>
                                      </m:ctrlPr>
                                    </m:sSupPr>
                                    <m:e>
                                      <m:r>
                                        <a:rPr lang="pt-BR" sz="2400" i="1">
                                          <a:latin typeface="Cambria Math" panose="02040503050406030204" pitchFamily="18" charset="0"/>
                                        </a:rPr>
                                        <m:t>𝑝</m:t>
                                      </m:r>
                                    </m:e>
                                    <m:sup>
                                      <m:r>
                                        <a:rPr lang="pt-BR" sz="2400" i="1">
                                          <a:latin typeface="Cambria Math" panose="02040503050406030204" pitchFamily="18" charset="0"/>
                                        </a:rPr>
                                        <m:t>0</m:t>
                                      </m:r>
                                    </m:sup>
                                  </m:sSup>
                                </m:den>
                              </m:f>
                            </m:e>
                          </m:d>
                          <m:r>
                            <a:rPr lang="pt-BR" sz="2400" i="1">
                              <a:latin typeface="Cambria Math" panose="02040503050406030204" pitchFamily="18" charset="0"/>
                            </a:rPr>
                            <m:t>=−</m:t>
                          </m:r>
                          <m:f>
                            <m:fPr>
                              <m:ctrlPr>
                                <a:rPr lang="pt-BR" sz="2400" i="1">
                                  <a:latin typeface="Cambria Math" panose="02040503050406030204" pitchFamily="18" charset="0"/>
                                </a:rPr>
                              </m:ctrlPr>
                            </m:fPr>
                            <m:num>
                              <m:r>
                                <a:rPr lang="pt-BR" sz="2400" i="1">
                                  <a:latin typeface="Cambria Math" panose="02040503050406030204" pitchFamily="18" charset="0"/>
                                </a:rPr>
                                <m:t>𝑅𝑇</m:t>
                              </m:r>
                              <m:func>
                                <m:funcPr>
                                  <m:ctrlPr>
                                    <a:rPr lang="pt-BR" sz="2400" i="1">
                                      <a:latin typeface="Cambria Math" panose="02040503050406030204" pitchFamily="18" charset="0"/>
                                    </a:rPr>
                                  </m:ctrlPr>
                                </m:funcPr>
                                <m:fName>
                                  <m:r>
                                    <m:rPr>
                                      <m:sty m:val="p"/>
                                    </m:rPr>
                                    <a:rPr lang="pt-BR" sz="2400">
                                      <a:latin typeface="Cambria Math" panose="02040503050406030204" pitchFamily="18" charset="0"/>
                                    </a:rPr>
                                    <m:t>ln</m:t>
                                  </m:r>
                                </m:fName>
                                <m:e>
                                  <m:sSub>
                                    <m:sSubPr>
                                      <m:ctrlPr>
                                        <a:rPr lang="pt-BR" sz="2400" i="1">
                                          <a:latin typeface="Cambria Math" panose="02040503050406030204" pitchFamily="18" charset="0"/>
                                        </a:rPr>
                                      </m:ctrlPr>
                                    </m:sSubPr>
                                    <m:e>
                                      <m:r>
                                        <a:rPr lang="pt-BR" sz="2400" i="1">
                                          <a:latin typeface="Cambria Math" panose="02040503050406030204" pitchFamily="18" charset="0"/>
                                          <a:sym typeface="Symbol" panose="05050102010706020507" pitchFamily="18" charset="2"/>
                                        </a:rPr>
                                        <m:t></m:t>
                                      </m:r>
                                    </m:e>
                                    <m:sub>
                                      <m:r>
                                        <a:rPr lang="pt-BR" sz="2400" i="1">
                                          <a:latin typeface="Cambria Math" panose="02040503050406030204" pitchFamily="18" charset="0"/>
                                        </a:rPr>
                                        <m:t>𝑖𝑔</m:t>
                                      </m:r>
                                    </m:sub>
                                  </m:sSub>
                                  <m:r>
                                    <a:rPr lang="pt-BR" sz="2400" i="1">
                                      <a:latin typeface="Cambria Math" panose="02040503050406030204" pitchFamily="18" charset="0"/>
                                    </a:rPr>
                                    <m:t>−</m:t>
                                  </m:r>
                                  <m:r>
                                    <a:rPr lang="pt-BR" sz="2400" i="1">
                                      <a:latin typeface="Cambria Math" panose="02040503050406030204" pitchFamily="18" charset="0"/>
                                    </a:rPr>
                                    <m:t>𝑅𝑇</m:t>
                                  </m:r>
                                  <m:func>
                                    <m:funcPr>
                                      <m:ctrlPr>
                                        <a:rPr lang="pt-BR" sz="2400" i="1">
                                          <a:latin typeface="Cambria Math" panose="02040503050406030204" pitchFamily="18" charset="0"/>
                                        </a:rPr>
                                      </m:ctrlPr>
                                    </m:funcPr>
                                    <m:fName>
                                      <m:r>
                                        <m:rPr>
                                          <m:sty m:val="p"/>
                                        </m:rPr>
                                        <a:rPr lang="pt-BR" sz="2400">
                                          <a:latin typeface="Cambria Math" panose="02040503050406030204" pitchFamily="18" charset="0"/>
                                        </a:rPr>
                                        <m:t>ln</m:t>
                                      </m:r>
                                    </m:fName>
                                    <m:e>
                                      <m:sSub>
                                        <m:sSubPr>
                                          <m:ctrlPr>
                                            <a:rPr lang="pt-BR" sz="2400" i="1">
                                              <a:latin typeface="Cambria Math" panose="02040503050406030204" pitchFamily="18" charset="0"/>
                                            </a:rPr>
                                          </m:ctrlPr>
                                        </m:sSubPr>
                                        <m:e>
                                          <m:r>
                                            <a:rPr lang="pt-BR" sz="2400" i="1">
                                              <a:latin typeface="Cambria Math" panose="02040503050406030204" pitchFamily="18" charset="0"/>
                                              <a:sym typeface="Symbol" panose="05050102010706020507" pitchFamily="18" charset="2"/>
                                            </a:rPr>
                                            <m:t></m:t>
                                          </m:r>
                                        </m:e>
                                        <m:sub>
                                          <m:r>
                                            <a:rPr lang="pt-BR" sz="2400" i="1">
                                              <a:latin typeface="Cambria Math" panose="02040503050406030204" pitchFamily="18" charset="0"/>
                                            </a:rPr>
                                            <m:t>𝑖𝐿</m:t>
                                          </m:r>
                                        </m:sub>
                                      </m:sSub>
                                    </m:e>
                                  </m:func>
                                </m:e>
                              </m:func>
                            </m:num>
                            <m:den>
                              <m:r>
                                <a:rPr lang="pt-BR" sz="2400" i="1">
                                  <a:latin typeface="Cambria Math" panose="02040503050406030204" pitchFamily="18" charset="0"/>
                                </a:rPr>
                                <m:t>𝑅𝑇</m:t>
                              </m:r>
                            </m:den>
                          </m:f>
                        </m:e>
                      </m:func>
                    </m:oMath>
                  </m:oMathPara>
                </a14:m>
                <a:endParaRPr lang="pt-BR" sz="2400" i="1" dirty="0"/>
              </a:p>
            </p:txBody>
          </p:sp>
        </mc:Choice>
        <mc:Fallback xmlns="">
          <p:sp>
            <p:nvSpPr>
              <p:cNvPr id="7" name="CaixaDeTexto 6">
                <a:extLst>
                  <a:ext uri="{FF2B5EF4-FFF2-40B4-BE49-F238E27FC236}">
                    <a16:creationId xmlns:a16="http://schemas.microsoft.com/office/drawing/2014/main" id="{691F0ADB-5008-4449-8C82-F18F9EE2B52A}"/>
                  </a:ext>
                </a:extLst>
              </p:cNvPr>
              <p:cNvSpPr txBox="1">
                <a:spLocks noRot="1" noChangeAspect="1" noMove="1" noResize="1" noEditPoints="1" noAdjustHandles="1" noChangeArrowheads="1" noChangeShapeType="1" noTextEdit="1"/>
              </p:cNvSpPr>
              <p:nvPr/>
            </p:nvSpPr>
            <p:spPr>
              <a:xfrm>
                <a:off x="2251901" y="1941285"/>
                <a:ext cx="4653509" cy="954653"/>
              </a:xfrm>
              <a:prstGeom prst="rect">
                <a:avLst/>
              </a:prstGeom>
              <a:blipFill>
                <a:blip r:embed="rId3"/>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30" name="CaixaDeTexto 29">
                <a:extLst>
                  <a:ext uri="{FF2B5EF4-FFF2-40B4-BE49-F238E27FC236}">
                    <a16:creationId xmlns:a16="http://schemas.microsoft.com/office/drawing/2014/main" id="{17FE69DB-84E0-405A-A002-F9FBF994383C}"/>
                  </a:ext>
                </a:extLst>
              </p:cNvPr>
              <p:cNvSpPr txBox="1"/>
              <p:nvPr/>
            </p:nvSpPr>
            <p:spPr>
              <a:xfrm>
                <a:off x="7010123" y="1966927"/>
                <a:ext cx="1707579" cy="852871"/>
              </a:xfrm>
              <a:prstGeom prst="rect">
                <a:avLst/>
              </a:prstGeom>
              <a:solidFill>
                <a:srgbClr val="FFC000"/>
              </a:solidFill>
            </p:spPr>
            <p:txBody>
              <a:bodyPr vert="horz" wrap="square" lIns="91440" tIns="45720" rIns="91440" bIns="45720" rtlCol="0">
                <a:noAutofit/>
              </a:bodyPr>
              <a:lstStyle/>
              <a:p>
                <a:pPr/>
                <a14:m>
                  <m:oMathPara xmlns:m="http://schemas.openxmlformats.org/officeDocument/2006/math">
                    <m:oMathParaPr>
                      <m:jc m:val="centerGroup"/>
                    </m:oMathParaPr>
                    <m:oMath xmlns:m="http://schemas.openxmlformats.org/officeDocument/2006/math">
                      <m:sSubSup>
                        <m:sSubSupPr>
                          <m:ctrlPr>
                            <a:rPr lang="pt-BR" sz="2400" i="1">
                              <a:latin typeface="Cambria Math" panose="02040503050406030204" pitchFamily="18" charset="0"/>
                            </a:rPr>
                          </m:ctrlPr>
                        </m:sSubSupPr>
                        <m:e>
                          <m:r>
                            <a:rPr lang="pt-BR" sz="2400" i="1">
                              <a:latin typeface="Cambria Math" panose="02040503050406030204" pitchFamily="18" charset="0"/>
                            </a:rPr>
                            <m:t>𝑃</m:t>
                          </m:r>
                        </m:e>
                        <m:sub>
                          <m:r>
                            <a:rPr lang="pt-BR" sz="2400" i="1">
                              <a:latin typeface="Cambria Math" panose="02040503050406030204" pitchFamily="18" charset="0"/>
                            </a:rPr>
                            <m:t>𝑖𝐿</m:t>
                          </m:r>
                        </m:sub>
                        <m:sup>
                          <m:r>
                            <a:rPr lang="pt-BR" sz="2400" i="1">
                              <a:latin typeface="Cambria Math" panose="02040503050406030204" pitchFamily="18" charset="0"/>
                            </a:rPr>
                            <m:t>∗</m:t>
                          </m:r>
                        </m:sup>
                      </m:sSubSup>
                      <m:r>
                        <a:rPr lang="pt-BR" sz="2400" i="1">
                          <a:latin typeface="Cambria Math" panose="02040503050406030204" pitchFamily="18" charset="0"/>
                        </a:rPr>
                        <m:t>=</m:t>
                      </m:r>
                      <m:f>
                        <m:fPr>
                          <m:ctrlPr>
                            <a:rPr lang="pt-BR" sz="2400" i="1">
                              <a:latin typeface="Cambria Math" panose="02040503050406030204" pitchFamily="18" charset="0"/>
                            </a:rPr>
                          </m:ctrlPr>
                        </m:fPr>
                        <m:num>
                          <m:sSub>
                            <m:sSubPr>
                              <m:ctrlPr>
                                <a:rPr lang="pt-BR" sz="2400" i="1">
                                  <a:latin typeface="Cambria Math" panose="02040503050406030204" pitchFamily="18" charset="0"/>
                                </a:rPr>
                              </m:ctrlPr>
                            </m:sSubPr>
                            <m:e>
                              <m:r>
                                <a:rPr lang="pt-BR" sz="2400" i="1">
                                  <a:latin typeface="Cambria Math" panose="02040503050406030204" pitchFamily="18" charset="0"/>
                                </a:rPr>
                                <m:t>𝑝</m:t>
                              </m:r>
                            </m:e>
                            <m:sub>
                              <m:r>
                                <a:rPr lang="pt-BR" sz="2400" i="1">
                                  <a:latin typeface="Cambria Math" panose="02040503050406030204" pitchFamily="18" charset="0"/>
                                </a:rPr>
                                <m:t>𝑖</m:t>
                              </m:r>
                            </m:sub>
                          </m:sSub>
                        </m:num>
                        <m:den>
                          <m:sSub>
                            <m:sSubPr>
                              <m:ctrlPr>
                                <a:rPr lang="pt-BR" sz="2400" i="1">
                                  <a:latin typeface="Cambria Math" panose="02040503050406030204" pitchFamily="18" charset="0"/>
                                </a:rPr>
                              </m:ctrlPr>
                            </m:sSubPr>
                            <m:e>
                              <m:r>
                                <a:rPr lang="pt-BR" sz="2400" i="1">
                                  <a:latin typeface="Cambria Math" panose="02040503050406030204" pitchFamily="18" charset="0"/>
                                  <a:sym typeface="Symbol" panose="05050102010706020507" pitchFamily="18" charset="2"/>
                                </a:rPr>
                                <m:t></m:t>
                              </m:r>
                            </m:e>
                            <m:sub>
                              <m:r>
                                <a:rPr lang="pt-BR" sz="2400" i="1">
                                  <a:latin typeface="Cambria Math" panose="02040503050406030204" pitchFamily="18" charset="0"/>
                                </a:rPr>
                                <m:t>𝑖𝐿</m:t>
                              </m:r>
                            </m:sub>
                          </m:sSub>
                        </m:den>
                      </m:f>
                    </m:oMath>
                  </m:oMathPara>
                </a14:m>
                <a:endParaRPr lang="pt-BR" sz="2400" i="1" dirty="0"/>
              </a:p>
            </p:txBody>
          </p:sp>
        </mc:Choice>
        <mc:Fallback xmlns="">
          <p:sp>
            <p:nvSpPr>
              <p:cNvPr id="30" name="CaixaDeTexto 29">
                <a:extLst>
                  <a:ext uri="{FF2B5EF4-FFF2-40B4-BE49-F238E27FC236}">
                    <a16:creationId xmlns:a16="http://schemas.microsoft.com/office/drawing/2014/main" id="{17FE69DB-84E0-405A-A002-F9FBF994383C}"/>
                  </a:ext>
                </a:extLst>
              </p:cNvPr>
              <p:cNvSpPr txBox="1">
                <a:spLocks noRot="1" noChangeAspect="1" noMove="1" noResize="1" noEditPoints="1" noAdjustHandles="1" noChangeArrowheads="1" noChangeShapeType="1" noTextEdit="1"/>
              </p:cNvSpPr>
              <p:nvPr/>
            </p:nvSpPr>
            <p:spPr>
              <a:xfrm>
                <a:off x="7010123" y="1966927"/>
                <a:ext cx="1707579" cy="852871"/>
              </a:xfrm>
              <a:prstGeom prst="rect">
                <a:avLst/>
              </a:prstGeom>
              <a:blipFill>
                <a:blip r:embed="rId4"/>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31" name="CaixaDeTexto 30">
                <a:extLst>
                  <a:ext uri="{FF2B5EF4-FFF2-40B4-BE49-F238E27FC236}">
                    <a16:creationId xmlns:a16="http://schemas.microsoft.com/office/drawing/2014/main" id="{E705A007-6E76-4464-9961-51F7D3AE5ACD}"/>
                  </a:ext>
                </a:extLst>
              </p:cNvPr>
              <p:cNvSpPr txBox="1"/>
              <p:nvPr/>
            </p:nvSpPr>
            <p:spPr>
              <a:xfrm>
                <a:off x="4170224" y="3469447"/>
                <a:ext cx="4516915" cy="852871"/>
              </a:xfrm>
              <a:prstGeom prst="rect">
                <a:avLst/>
              </a:prstGeom>
              <a:solidFill>
                <a:schemeClr val="accent3">
                  <a:lumMod val="60000"/>
                  <a:lumOff val="40000"/>
                </a:schemeClr>
              </a:solidFill>
            </p:spPr>
            <p:txBody>
              <a:bodyPr vert="horz" wrap="square" lIns="91440" tIns="45720" rIns="91440" bIns="45720" rtlCol="0">
                <a:noAutofit/>
              </a:bodyPr>
              <a:lstStyle/>
              <a:p>
                <a:pPr/>
                <a14:m>
                  <m:oMathPara xmlns:m="http://schemas.openxmlformats.org/officeDocument/2006/math">
                    <m:oMathParaPr>
                      <m:jc m:val="centerGroup"/>
                    </m:oMathParaPr>
                    <m:oMath xmlns:m="http://schemas.openxmlformats.org/officeDocument/2006/math">
                      <m:func>
                        <m:funcPr>
                          <m:ctrlPr>
                            <a:rPr lang="pt-BR" sz="2400" i="1">
                              <a:latin typeface="Cambria Math" panose="02040503050406030204" pitchFamily="18" charset="0"/>
                            </a:rPr>
                          </m:ctrlPr>
                        </m:funcPr>
                        <m:fName>
                          <m:r>
                            <m:rPr>
                              <m:sty m:val="p"/>
                            </m:rPr>
                            <a:rPr lang="pt-BR" sz="2400">
                              <a:latin typeface="Cambria Math" panose="02040503050406030204" pitchFamily="18" charset="0"/>
                            </a:rPr>
                            <m:t>ln</m:t>
                          </m:r>
                        </m:fName>
                        <m:e>
                          <m:d>
                            <m:dPr>
                              <m:begChr m:val="["/>
                              <m:endChr m:val="]"/>
                              <m:ctrlPr>
                                <a:rPr lang="pt-BR" sz="2400" i="1">
                                  <a:latin typeface="Cambria Math" panose="02040503050406030204" pitchFamily="18" charset="0"/>
                                </a:rPr>
                              </m:ctrlPr>
                            </m:dPr>
                            <m:e>
                              <m:f>
                                <m:fPr>
                                  <m:ctrlPr>
                                    <a:rPr lang="pt-BR" sz="2400" i="1">
                                      <a:latin typeface="Cambria Math" panose="02040503050406030204" pitchFamily="18" charset="0"/>
                                    </a:rPr>
                                  </m:ctrlPr>
                                </m:fPr>
                                <m:num>
                                  <m:sSubSup>
                                    <m:sSubSupPr>
                                      <m:ctrlPr>
                                        <a:rPr lang="pt-BR" sz="2400" i="1">
                                          <a:latin typeface="Cambria Math" panose="02040503050406030204" pitchFamily="18" charset="0"/>
                                        </a:rPr>
                                      </m:ctrlPr>
                                    </m:sSubSupPr>
                                    <m:e>
                                      <m:r>
                                        <a:rPr lang="pt-BR" sz="2400" i="1">
                                          <a:latin typeface="Cambria Math" panose="02040503050406030204" pitchFamily="18" charset="0"/>
                                        </a:rPr>
                                        <m:t>𝑃</m:t>
                                      </m:r>
                                    </m:e>
                                    <m:sub>
                                      <m:r>
                                        <a:rPr lang="pt-BR" sz="2400" i="1">
                                          <a:latin typeface="Cambria Math" panose="02040503050406030204" pitchFamily="18" charset="0"/>
                                        </a:rPr>
                                        <m:t>𝑖𝐿</m:t>
                                      </m:r>
                                    </m:sub>
                                    <m:sup>
                                      <m:r>
                                        <a:rPr lang="pt-BR" sz="2400" i="1">
                                          <a:latin typeface="Cambria Math" panose="02040503050406030204" pitchFamily="18" charset="0"/>
                                        </a:rPr>
                                        <m:t>∗</m:t>
                                      </m:r>
                                    </m:sup>
                                  </m:sSubSup>
                                </m:num>
                                <m:den>
                                  <m:sSup>
                                    <m:sSupPr>
                                      <m:ctrlPr>
                                        <a:rPr lang="pt-BR" sz="2400" i="1">
                                          <a:latin typeface="Cambria Math" panose="02040503050406030204" pitchFamily="18" charset="0"/>
                                        </a:rPr>
                                      </m:ctrlPr>
                                    </m:sSupPr>
                                    <m:e>
                                      <m:r>
                                        <a:rPr lang="pt-BR" sz="2400" i="1">
                                          <a:latin typeface="Cambria Math" panose="02040503050406030204" pitchFamily="18" charset="0"/>
                                        </a:rPr>
                                        <m:t>𝑝</m:t>
                                      </m:r>
                                    </m:e>
                                    <m:sup>
                                      <m:r>
                                        <a:rPr lang="pt-BR" sz="2400" i="1">
                                          <a:latin typeface="Cambria Math" panose="02040503050406030204" pitchFamily="18" charset="0"/>
                                        </a:rPr>
                                        <m:t>0</m:t>
                                      </m:r>
                                    </m:sup>
                                  </m:sSup>
                                </m:den>
                              </m:f>
                            </m:e>
                          </m:d>
                          <m:r>
                            <a:rPr lang="pt-BR" sz="2400" i="1">
                              <a:latin typeface="Cambria Math" panose="02040503050406030204" pitchFamily="18" charset="0"/>
                            </a:rPr>
                            <m:t>=−</m:t>
                          </m:r>
                          <m:f>
                            <m:fPr>
                              <m:ctrlPr>
                                <a:rPr lang="pt-BR" sz="2400" i="1">
                                  <a:latin typeface="Cambria Math" panose="02040503050406030204" pitchFamily="18" charset="0"/>
                                </a:rPr>
                              </m:ctrlPr>
                            </m:fPr>
                            <m:num>
                              <m:r>
                                <a:rPr lang="pt-BR" sz="2400" i="1">
                                  <a:latin typeface="Cambria Math" panose="02040503050406030204" pitchFamily="18" charset="0"/>
                                </a:rPr>
                                <m:t>𝑅𝑇</m:t>
                              </m:r>
                              <m:func>
                                <m:funcPr>
                                  <m:ctrlPr>
                                    <a:rPr lang="pt-BR" sz="2400" i="1">
                                      <a:latin typeface="Cambria Math" panose="02040503050406030204" pitchFamily="18" charset="0"/>
                                    </a:rPr>
                                  </m:ctrlPr>
                                </m:funcPr>
                                <m:fName>
                                  <m:r>
                                    <m:rPr>
                                      <m:sty m:val="p"/>
                                    </m:rPr>
                                    <a:rPr lang="pt-BR" sz="2400">
                                      <a:latin typeface="Cambria Math" panose="02040503050406030204" pitchFamily="18" charset="0"/>
                                    </a:rPr>
                                    <m:t>ln</m:t>
                                  </m:r>
                                </m:fName>
                                <m:e>
                                  <m:sSub>
                                    <m:sSubPr>
                                      <m:ctrlPr>
                                        <a:rPr lang="pt-BR" sz="2400" i="1">
                                          <a:latin typeface="Cambria Math" panose="02040503050406030204" pitchFamily="18" charset="0"/>
                                        </a:rPr>
                                      </m:ctrlPr>
                                    </m:sSubPr>
                                    <m:e>
                                      <m:r>
                                        <a:rPr lang="pt-BR" sz="2400" i="1">
                                          <a:latin typeface="Cambria Math" panose="02040503050406030204" pitchFamily="18" charset="0"/>
                                          <a:sym typeface="Symbol" panose="05050102010706020507" pitchFamily="18" charset="2"/>
                                        </a:rPr>
                                        <m:t></m:t>
                                      </m:r>
                                    </m:e>
                                    <m:sub>
                                      <m:r>
                                        <a:rPr lang="pt-BR" sz="2400" i="1">
                                          <a:latin typeface="Cambria Math" panose="02040503050406030204" pitchFamily="18" charset="0"/>
                                        </a:rPr>
                                        <m:t>𝑖𝑔</m:t>
                                      </m:r>
                                    </m:sub>
                                  </m:sSub>
                                  <m:r>
                                    <a:rPr lang="pt-BR" sz="2400" i="1">
                                      <a:latin typeface="Cambria Math" panose="02040503050406030204" pitchFamily="18" charset="0"/>
                                    </a:rPr>
                                    <m:t>−</m:t>
                                  </m:r>
                                  <m:r>
                                    <a:rPr lang="pt-BR" sz="2400" i="1">
                                      <a:latin typeface="Cambria Math" panose="02040503050406030204" pitchFamily="18" charset="0"/>
                                    </a:rPr>
                                    <m:t>𝑅𝑇</m:t>
                                  </m:r>
                                  <m:func>
                                    <m:funcPr>
                                      <m:ctrlPr>
                                        <a:rPr lang="pt-BR" sz="2400" i="1">
                                          <a:latin typeface="Cambria Math" panose="02040503050406030204" pitchFamily="18" charset="0"/>
                                        </a:rPr>
                                      </m:ctrlPr>
                                    </m:funcPr>
                                    <m:fName>
                                      <m:r>
                                        <m:rPr>
                                          <m:sty m:val="p"/>
                                        </m:rPr>
                                        <a:rPr lang="pt-BR" sz="2400">
                                          <a:latin typeface="Cambria Math" panose="02040503050406030204" pitchFamily="18" charset="0"/>
                                        </a:rPr>
                                        <m:t>ln</m:t>
                                      </m:r>
                                    </m:fName>
                                    <m:e>
                                      <m:sSub>
                                        <m:sSubPr>
                                          <m:ctrlPr>
                                            <a:rPr lang="pt-BR" sz="2400" i="1">
                                              <a:latin typeface="Cambria Math" panose="02040503050406030204" pitchFamily="18" charset="0"/>
                                            </a:rPr>
                                          </m:ctrlPr>
                                        </m:sSubPr>
                                        <m:e>
                                          <m:r>
                                            <a:rPr lang="pt-BR" sz="2400" i="1">
                                              <a:latin typeface="Cambria Math" panose="02040503050406030204" pitchFamily="18" charset="0"/>
                                              <a:sym typeface="Symbol" panose="05050102010706020507" pitchFamily="18" charset="2"/>
                                            </a:rPr>
                                            <m:t></m:t>
                                          </m:r>
                                        </m:e>
                                        <m:sub>
                                          <m:r>
                                            <a:rPr lang="pt-BR" sz="2400" i="1">
                                              <a:latin typeface="Cambria Math" panose="02040503050406030204" pitchFamily="18" charset="0"/>
                                            </a:rPr>
                                            <m:t>𝑖𝐿</m:t>
                                          </m:r>
                                        </m:sub>
                                      </m:sSub>
                                    </m:e>
                                  </m:func>
                                </m:e>
                              </m:func>
                            </m:num>
                            <m:den>
                              <m:r>
                                <a:rPr lang="pt-BR" sz="2400" i="1">
                                  <a:latin typeface="Cambria Math" panose="02040503050406030204" pitchFamily="18" charset="0"/>
                                </a:rPr>
                                <m:t>𝑅𝑇</m:t>
                              </m:r>
                            </m:den>
                          </m:f>
                        </m:e>
                      </m:func>
                    </m:oMath>
                  </m:oMathPara>
                </a14:m>
                <a:endParaRPr lang="pt-BR" sz="2400" i="1" dirty="0"/>
              </a:p>
            </p:txBody>
          </p:sp>
        </mc:Choice>
        <mc:Fallback xmlns="">
          <p:sp>
            <p:nvSpPr>
              <p:cNvPr id="31" name="CaixaDeTexto 30">
                <a:extLst>
                  <a:ext uri="{FF2B5EF4-FFF2-40B4-BE49-F238E27FC236}">
                    <a16:creationId xmlns:a16="http://schemas.microsoft.com/office/drawing/2014/main" id="{E705A007-6E76-4464-9961-51F7D3AE5ACD}"/>
                  </a:ext>
                </a:extLst>
              </p:cNvPr>
              <p:cNvSpPr txBox="1">
                <a:spLocks noRot="1" noChangeAspect="1" noMove="1" noResize="1" noEditPoints="1" noAdjustHandles="1" noChangeArrowheads="1" noChangeShapeType="1" noTextEdit="1"/>
              </p:cNvSpPr>
              <p:nvPr/>
            </p:nvSpPr>
            <p:spPr>
              <a:xfrm>
                <a:off x="4170224" y="3469447"/>
                <a:ext cx="4516915" cy="852871"/>
              </a:xfrm>
              <a:prstGeom prst="rect">
                <a:avLst/>
              </a:prstGeom>
              <a:blipFill>
                <a:blip r:embed="rId5"/>
                <a:stretch>
                  <a:fillRect b="-714"/>
                </a:stretch>
              </a:blipFill>
            </p:spPr>
            <p:txBody>
              <a:bodyPr/>
              <a:lstStyle/>
              <a:p>
                <a:r>
                  <a:rPr lang="pt-BR">
                    <a:noFill/>
                  </a:rPr>
                  <a:t> </a:t>
                </a:r>
              </a:p>
            </p:txBody>
          </p:sp>
        </mc:Fallback>
      </mc:AlternateContent>
      <p:grpSp>
        <p:nvGrpSpPr>
          <p:cNvPr id="11" name="Agrupar 10">
            <a:extLst>
              <a:ext uri="{FF2B5EF4-FFF2-40B4-BE49-F238E27FC236}">
                <a16:creationId xmlns:a16="http://schemas.microsoft.com/office/drawing/2014/main" id="{A1424D18-BB69-48D8-8647-FB78060A1622}"/>
              </a:ext>
            </a:extLst>
          </p:cNvPr>
          <p:cNvGrpSpPr/>
          <p:nvPr/>
        </p:nvGrpSpPr>
        <p:grpSpPr>
          <a:xfrm>
            <a:off x="8795759" y="2026291"/>
            <a:ext cx="1937582" cy="764695"/>
            <a:chOff x="6804082" y="4496595"/>
            <a:chExt cx="1937582" cy="764695"/>
          </a:xfrm>
        </p:grpSpPr>
        <p:sp>
          <p:nvSpPr>
            <p:cNvPr id="35" name="Text Box 4">
              <a:extLst>
                <a:ext uri="{FF2B5EF4-FFF2-40B4-BE49-F238E27FC236}">
                  <a16:creationId xmlns:a16="http://schemas.microsoft.com/office/drawing/2014/main" id="{8961F38A-9FDC-458E-B812-018FF825380B}"/>
                </a:ext>
              </a:extLst>
            </p:cNvPr>
            <p:cNvSpPr txBox="1">
              <a:spLocks noChangeArrowheads="1"/>
            </p:cNvSpPr>
            <p:nvPr/>
          </p:nvSpPr>
          <p:spPr bwMode="auto">
            <a:xfrm>
              <a:off x="6903889" y="4553404"/>
              <a:ext cx="183777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pt-BR" sz="2000" dirty="0">
                  <a:latin typeface="+mn-lt"/>
                </a:rPr>
                <a:t>= pressão de vapor saturado</a:t>
              </a:r>
            </a:p>
          </p:txBody>
        </p:sp>
        <p:graphicFrame>
          <p:nvGraphicFramePr>
            <p:cNvPr id="36" name="Object 22">
              <a:extLst>
                <a:ext uri="{FF2B5EF4-FFF2-40B4-BE49-F238E27FC236}">
                  <a16:creationId xmlns:a16="http://schemas.microsoft.com/office/drawing/2014/main" id="{98B78D17-2B01-469F-8CCD-FCC22EA695C3}"/>
                </a:ext>
              </a:extLst>
            </p:cNvPr>
            <p:cNvGraphicFramePr>
              <a:graphicFrameLocks noChangeAspect="1"/>
            </p:cNvGraphicFramePr>
            <p:nvPr/>
          </p:nvGraphicFramePr>
          <p:xfrm>
            <a:off x="6804082" y="4496595"/>
            <a:ext cx="400050" cy="447675"/>
          </p:xfrm>
          <a:graphic>
            <a:graphicData uri="http://schemas.openxmlformats.org/presentationml/2006/ole">
              <mc:AlternateContent xmlns:mc="http://schemas.openxmlformats.org/markup-compatibility/2006">
                <mc:Choice xmlns:v="urn:schemas-microsoft-com:vml" Requires="v">
                  <p:oleObj spid="_x0000_s12362" name="Equation" r:id="rId6" imgW="215900" imgH="241300" progId="Equation.3">
                    <p:embed/>
                  </p:oleObj>
                </mc:Choice>
                <mc:Fallback>
                  <p:oleObj name="Equation" r:id="rId6" imgW="215900" imgH="241300" progId="Equation.3">
                    <p:embed/>
                    <p:pic>
                      <p:nvPicPr>
                        <p:cNvPr id="36" name="Object 22">
                          <a:extLst>
                            <a:ext uri="{FF2B5EF4-FFF2-40B4-BE49-F238E27FC236}">
                              <a16:creationId xmlns:a16="http://schemas.microsoft.com/office/drawing/2014/main" id="{98B78D17-2B01-469F-8CCD-FCC22EA695C3}"/>
                            </a:ext>
                          </a:extLst>
                        </p:cNvPr>
                        <p:cNvPicPr/>
                        <p:nvPr/>
                      </p:nvPicPr>
                      <p:blipFill>
                        <a:blip r:embed="rId7"/>
                        <a:stretch>
                          <a:fillRect/>
                        </a:stretch>
                      </p:blipFill>
                      <p:spPr>
                        <a:xfrm>
                          <a:off x="6804082" y="4496595"/>
                          <a:ext cx="400050" cy="447675"/>
                        </a:xfrm>
                        <a:prstGeom prst="rect">
                          <a:avLst/>
                        </a:prstGeom>
                      </p:spPr>
                    </p:pic>
                  </p:oleObj>
                </mc:Fallback>
              </mc:AlternateContent>
            </a:graphicData>
          </a:graphic>
        </p:graphicFrame>
      </p:grpSp>
      <p:sp>
        <p:nvSpPr>
          <p:cNvPr id="13" name="CaixaDeTexto 12">
            <a:extLst>
              <a:ext uri="{FF2B5EF4-FFF2-40B4-BE49-F238E27FC236}">
                <a16:creationId xmlns:a16="http://schemas.microsoft.com/office/drawing/2014/main" id="{A6EA2980-10B0-4C52-911D-772BF56EB1F5}"/>
              </a:ext>
            </a:extLst>
          </p:cNvPr>
          <p:cNvSpPr txBox="1"/>
          <p:nvPr/>
        </p:nvSpPr>
        <p:spPr>
          <a:xfrm>
            <a:off x="832953" y="603673"/>
            <a:ext cx="6674542" cy="584775"/>
          </a:xfrm>
          <a:prstGeom prst="rect">
            <a:avLst/>
          </a:prstGeom>
          <a:noFill/>
        </p:spPr>
        <p:txBody>
          <a:bodyPr wrap="square" rtlCol="0">
            <a:spAutoFit/>
          </a:bodyPr>
          <a:lstStyle/>
          <a:p>
            <a:r>
              <a:rPr lang="pt-BR" sz="3200" u="sng" dirty="0">
                <a:solidFill>
                  <a:schemeClr val="accent1">
                    <a:lumMod val="75000"/>
                  </a:schemeClr>
                </a:solidFill>
              </a:rPr>
              <a:t>Pressão de vapor: termodinâmica  </a:t>
            </a:r>
          </a:p>
        </p:txBody>
      </p:sp>
    </p:spTree>
    <p:extLst>
      <p:ext uri="{BB962C8B-B14F-4D97-AF65-F5344CB8AC3E}">
        <p14:creationId xmlns:p14="http://schemas.microsoft.com/office/powerpoint/2010/main" val="124311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54</a:t>
            </a:fld>
            <a:endParaRPr lang="en-US" dirty="0"/>
          </a:p>
        </p:txBody>
      </p:sp>
      <p:grpSp>
        <p:nvGrpSpPr>
          <p:cNvPr id="3" name="Agrupar 2">
            <a:extLst>
              <a:ext uri="{FF2B5EF4-FFF2-40B4-BE49-F238E27FC236}">
                <a16:creationId xmlns:a16="http://schemas.microsoft.com/office/drawing/2014/main" id="{CBBACFBD-1FC6-45C4-9B5D-C06E32BB95EC}"/>
              </a:ext>
            </a:extLst>
          </p:cNvPr>
          <p:cNvGrpSpPr/>
          <p:nvPr/>
        </p:nvGrpSpPr>
        <p:grpSpPr>
          <a:xfrm>
            <a:off x="6639769" y="1024760"/>
            <a:ext cx="3142177" cy="1520677"/>
            <a:chOff x="4023088" y="3862445"/>
            <a:chExt cx="3142177" cy="1520677"/>
          </a:xfrm>
        </p:grpSpPr>
        <mc:AlternateContent xmlns:mc="http://schemas.openxmlformats.org/markup-compatibility/2006" xmlns:a14="http://schemas.microsoft.com/office/drawing/2010/main">
          <mc:Choice Requires="a14">
            <p:sp>
              <p:nvSpPr>
                <p:cNvPr id="6" name="Retângulo 5">
                  <a:extLst>
                    <a:ext uri="{FF2B5EF4-FFF2-40B4-BE49-F238E27FC236}">
                      <a16:creationId xmlns:a16="http://schemas.microsoft.com/office/drawing/2014/main" id="{3583A6DA-83A3-4EA3-81A1-388BE40518D6}"/>
                    </a:ext>
                  </a:extLst>
                </p:cNvPr>
                <p:cNvSpPr/>
                <p:nvPr/>
              </p:nvSpPr>
              <p:spPr>
                <a:xfrm>
                  <a:off x="4023088" y="3862445"/>
                  <a:ext cx="3094752" cy="470000"/>
                </a:xfrm>
                <a:prstGeom prst="rect">
                  <a:avLst/>
                </a:prstGeom>
                <a:solidFill>
                  <a:schemeClr val="accent5">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r>
                          <a:rPr lang="pt-BR" sz="2400" i="1">
                            <a:solidFill>
                              <a:schemeClr val="bg1"/>
                            </a:solidFill>
                            <a:latin typeface="Cambria Math" panose="02040503050406030204" pitchFamily="18" charset="0"/>
                          </a:rPr>
                          <m:t>=</m:t>
                        </m:r>
                        <m:sSup>
                          <m:sSupPr>
                            <m:ctrlPr>
                              <a:rPr lang="pt-BR" sz="2400" i="1">
                                <a:solidFill>
                                  <a:schemeClr val="bg1"/>
                                </a:solidFill>
                                <a:latin typeface="Cambria Math" panose="02040503050406030204" pitchFamily="18" charset="0"/>
                              </a:rPr>
                            </m:ctrlPr>
                          </m:sSupPr>
                          <m:e>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𝜇</m:t>
                                </m:r>
                              </m:e>
                              <m:sub>
                                <m:r>
                                  <a:rPr lang="pt-BR" sz="2400" i="1">
                                    <a:solidFill>
                                      <a:schemeClr val="bg1"/>
                                    </a:solidFill>
                                    <a:latin typeface="Cambria Math" panose="02040503050406030204" pitchFamily="18" charset="0"/>
                                  </a:rPr>
                                  <m:t>𝑖</m:t>
                                </m:r>
                              </m:sub>
                            </m:sSub>
                          </m:e>
                          <m:sup>
                            <m:r>
                              <a:rPr lang="pt-BR" sz="2400" i="1">
                                <a:solidFill>
                                  <a:schemeClr val="bg1"/>
                                </a:solidFill>
                                <a:latin typeface="Cambria Math" panose="02040503050406030204" pitchFamily="18" charset="0"/>
                                <a:ea typeface="Cambria Math" panose="02040503050406030204" pitchFamily="18" charset="0"/>
                              </a:rPr>
                              <m:t>°</m:t>
                            </m:r>
                          </m:sup>
                        </m:sSup>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rPr>
                          <m:t>𝑅𝑇𝑙𝑛</m:t>
                        </m:r>
                        <m:d>
                          <m:dPr>
                            <m:ctrlPr>
                              <a:rPr lang="pt-BR" sz="2400" i="1">
                                <a:solidFill>
                                  <a:schemeClr val="bg1"/>
                                </a:solidFill>
                                <a:latin typeface="Cambria Math" panose="02040503050406030204" pitchFamily="18" charset="0"/>
                              </a:rPr>
                            </m:ctrlPr>
                          </m:dPr>
                          <m:e>
                            <m:sSub>
                              <m:sSubPr>
                                <m:ctrlPr>
                                  <a:rPr lang="pt-BR" sz="2400" i="1">
                                    <a:solidFill>
                                      <a:schemeClr val="bg1"/>
                                    </a:solidFill>
                                    <a:latin typeface="Cambria Math" panose="02040503050406030204" pitchFamily="18" charset="0"/>
                                    <a:ea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𝛾</m:t>
                                </m:r>
                              </m:e>
                              <m:sub>
                                <m:r>
                                  <a:rPr lang="pt-BR" sz="2400" i="1">
                                    <a:solidFill>
                                      <a:schemeClr val="bg1"/>
                                    </a:solidFill>
                                    <a:latin typeface="Cambria Math" panose="02040503050406030204" pitchFamily="18" charset="0"/>
                                    <a:ea typeface="Cambria Math" panose="02040503050406030204" pitchFamily="18" charset="0"/>
                                  </a:rPr>
                                  <m:t>𝑖</m:t>
                                </m:r>
                              </m:sub>
                            </m:sSub>
                          </m:e>
                        </m:d>
                      </m:oMath>
                    </m:oMathPara>
                  </a14:m>
                  <a:endParaRPr lang="pt-BR" sz="2400" i="1" dirty="0">
                    <a:solidFill>
                      <a:schemeClr val="bg1"/>
                    </a:solidFill>
                    <a:latin typeface="Cambria Math" panose="02040503050406030204" pitchFamily="18" charset="0"/>
                  </a:endParaRPr>
                </a:p>
              </p:txBody>
            </p:sp>
          </mc:Choice>
          <mc:Fallback xmlns="">
            <p:sp>
              <p:nvSpPr>
                <p:cNvPr id="6" name="Retângulo 5">
                  <a:extLst>
                    <a:ext uri="{FF2B5EF4-FFF2-40B4-BE49-F238E27FC236}">
                      <a16:creationId xmlns:a16="http://schemas.microsoft.com/office/drawing/2014/main" id="{3583A6DA-83A3-4EA3-81A1-388BE40518D6}"/>
                    </a:ext>
                  </a:extLst>
                </p:cNvPr>
                <p:cNvSpPr>
                  <a:spLocks noRot="1" noChangeAspect="1" noMove="1" noResize="1" noEditPoints="1" noAdjustHandles="1" noChangeArrowheads="1" noChangeShapeType="1" noTextEdit="1"/>
                </p:cNvSpPr>
                <p:nvPr/>
              </p:nvSpPr>
              <p:spPr>
                <a:xfrm>
                  <a:off x="4023088" y="3862445"/>
                  <a:ext cx="3094752" cy="470000"/>
                </a:xfrm>
                <a:prstGeom prst="rect">
                  <a:avLst/>
                </a:prstGeom>
                <a:blipFill>
                  <a:blip r:embed="rId3"/>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7" name="Retângulo 6">
                  <a:extLst>
                    <a:ext uri="{FF2B5EF4-FFF2-40B4-BE49-F238E27FC236}">
                      <a16:creationId xmlns:a16="http://schemas.microsoft.com/office/drawing/2014/main" id="{4AFF4D2C-EBE6-476C-900A-FA13C6B4A7D5}"/>
                    </a:ext>
                  </a:extLst>
                </p:cNvPr>
                <p:cNvSpPr/>
                <p:nvPr/>
              </p:nvSpPr>
              <p:spPr>
                <a:xfrm>
                  <a:off x="4422065" y="4921457"/>
                  <a:ext cx="2743200" cy="461665"/>
                </a:xfrm>
                <a:prstGeom prst="rect">
                  <a:avLst/>
                </a:prstGeom>
                <a:solidFill>
                  <a:schemeClr val="accent5">
                    <a:lumMod val="75000"/>
                  </a:schemeClr>
                </a:solidFill>
              </p:spPr>
              <p:txBody>
                <a:bodyPr wrap="square">
                  <a:spAutoFit/>
                </a:bodyPr>
                <a:lstStyle/>
                <a:p>
                  <a14:m>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ea typeface="Cambria Math" panose="02040503050406030204" pitchFamily="18" charset="0"/>
                            </a:rPr>
                            <m:t>𝐺</m:t>
                          </m:r>
                        </m:e>
                        <m:sub>
                          <m:r>
                            <a:rPr lang="pt-BR" sz="2400" i="1">
                              <a:solidFill>
                                <a:schemeClr val="bg1"/>
                              </a:solidFill>
                              <a:latin typeface="Cambria Math" panose="02040503050406030204" pitchFamily="18" charset="0"/>
                            </a:rPr>
                            <m:t>𝑖</m:t>
                          </m:r>
                        </m:sub>
                      </m:sSub>
                    </m:oMath>
                  </a14:m>
                  <a:r>
                    <a:rPr lang="pt-BR" sz="2400" i="1" dirty="0">
                      <a:solidFill>
                        <a:schemeClr val="bg1"/>
                      </a:solidFill>
                      <a:latin typeface="Cambria Math" panose="02040503050406030204" pitchFamily="18" charset="0"/>
                    </a:rPr>
                    <a:t>=</a:t>
                  </a:r>
                  <a:r>
                    <a:rPr lang="pt-BR" sz="2400" dirty="0">
                      <a:solidFill>
                        <a:schemeClr val="bg1"/>
                      </a:solidFill>
                    </a:rPr>
                    <a:t> </a:t>
                  </a:r>
                  <a14:m>
                    <m:oMath xmlns:m="http://schemas.openxmlformats.org/officeDocument/2006/math">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ea typeface="Cambria Math" panose="02040503050406030204" pitchFamily="18" charset="0"/>
                            </a:rPr>
                            <m:t>𝐻</m:t>
                          </m:r>
                        </m:e>
                        <m:sub>
                          <m:r>
                            <a:rPr lang="pt-BR" sz="2400" i="1">
                              <a:solidFill>
                                <a:schemeClr val="bg1"/>
                              </a:solidFill>
                              <a:latin typeface="Cambria Math" panose="02040503050406030204" pitchFamily="18" charset="0"/>
                            </a:rPr>
                            <m:t>𝑖</m:t>
                          </m:r>
                        </m:sub>
                      </m:sSub>
                      <m:r>
                        <a:rPr lang="pt-BR" sz="2400" i="1">
                          <a:solidFill>
                            <a:schemeClr val="bg1"/>
                          </a:solidFill>
                          <a:latin typeface="Cambria Math" panose="02040503050406030204" pitchFamily="18" charset="0"/>
                        </a:rPr>
                        <m:t>−</m:t>
                      </m:r>
                      <m:sSub>
                        <m:sSubPr>
                          <m:ctrlPr>
                            <a:rPr lang="pt-BR" sz="2400" i="1">
                              <a:solidFill>
                                <a:schemeClr val="bg1"/>
                              </a:solidFill>
                              <a:latin typeface="Cambria Math" panose="02040503050406030204" pitchFamily="18" charset="0"/>
                            </a:rPr>
                          </m:ctrlPr>
                        </m:sSubPr>
                        <m:e>
                          <m:r>
                            <a:rPr lang="pt-BR" sz="2400" i="1">
                              <a:solidFill>
                                <a:schemeClr val="bg1"/>
                              </a:solidFill>
                              <a:latin typeface="Cambria Math" panose="02040503050406030204" pitchFamily="18" charset="0"/>
                            </a:rPr>
                            <m:t>𝑇</m:t>
                          </m:r>
                          <m:r>
                            <a:rPr lang="pt-BR" sz="2400" i="1">
                              <a:solidFill>
                                <a:schemeClr val="bg1"/>
                              </a:solidFill>
                              <a:latin typeface="Cambria Math" panose="02040503050406030204" pitchFamily="18" charset="0"/>
                              <a:ea typeface="Cambria Math" panose="02040503050406030204" pitchFamily="18" charset="0"/>
                            </a:rPr>
                            <m:t>∆</m:t>
                          </m:r>
                          <m:r>
                            <a:rPr lang="pt-BR" sz="2400" i="1">
                              <a:solidFill>
                                <a:schemeClr val="bg1"/>
                              </a:solidFill>
                              <a:latin typeface="Cambria Math" panose="02040503050406030204" pitchFamily="18" charset="0"/>
                              <a:ea typeface="Cambria Math" panose="02040503050406030204" pitchFamily="18" charset="0"/>
                            </a:rPr>
                            <m:t>𝑆</m:t>
                          </m:r>
                        </m:e>
                        <m:sub>
                          <m:r>
                            <a:rPr lang="pt-BR" sz="2400" i="1">
                              <a:solidFill>
                                <a:schemeClr val="bg1"/>
                              </a:solidFill>
                              <a:latin typeface="Cambria Math" panose="02040503050406030204" pitchFamily="18" charset="0"/>
                            </a:rPr>
                            <m:t>𝑖</m:t>
                          </m:r>
                        </m:sub>
                      </m:sSub>
                    </m:oMath>
                  </a14:m>
                  <a:endParaRPr lang="pt-BR" sz="2400" i="1" dirty="0">
                    <a:solidFill>
                      <a:schemeClr val="bg1"/>
                    </a:solidFill>
                    <a:latin typeface="Cambria Math" panose="02040503050406030204" pitchFamily="18" charset="0"/>
                  </a:endParaRPr>
                </a:p>
              </p:txBody>
            </p:sp>
          </mc:Choice>
          <mc:Fallback xmlns="">
            <p:sp>
              <p:nvSpPr>
                <p:cNvPr id="7" name="Retângulo 6">
                  <a:extLst>
                    <a:ext uri="{FF2B5EF4-FFF2-40B4-BE49-F238E27FC236}">
                      <a16:creationId xmlns:a16="http://schemas.microsoft.com/office/drawing/2014/main" id="{4AFF4D2C-EBE6-476C-900A-FA13C6B4A7D5}"/>
                    </a:ext>
                  </a:extLst>
                </p:cNvPr>
                <p:cNvSpPr>
                  <a:spLocks noRot="1" noChangeAspect="1" noMove="1" noResize="1" noEditPoints="1" noAdjustHandles="1" noChangeArrowheads="1" noChangeShapeType="1" noTextEdit="1"/>
                </p:cNvSpPr>
                <p:nvPr/>
              </p:nvSpPr>
              <p:spPr>
                <a:xfrm>
                  <a:off x="4422065" y="4921457"/>
                  <a:ext cx="2743200" cy="461665"/>
                </a:xfrm>
                <a:prstGeom prst="rect">
                  <a:avLst/>
                </a:prstGeom>
                <a:blipFill>
                  <a:blip r:embed="rId4"/>
                  <a:stretch>
                    <a:fillRect l="-667" t="-13158" b="-26316"/>
                  </a:stretch>
                </a:blipFill>
              </p:spPr>
              <p:txBody>
                <a:bodyPr/>
                <a:lstStyle/>
                <a:p>
                  <a:r>
                    <a:rPr lang="pt-BR">
                      <a:noFill/>
                    </a:rPr>
                    <a:t> </a:t>
                  </a:r>
                </a:p>
              </p:txBody>
            </p:sp>
          </mc:Fallback>
        </mc:AlternateContent>
        <p:sp>
          <p:nvSpPr>
            <p:cNvPr id="8" name="Chave Esquerda 7">
              <a:extLst>
                <a:ext uri="{FF2B5EF4-FFF2-40B4-BE49-F238E27FC236}">
                  <a16:creationId xmlns:a16="http://schemas.microsoft.com/office/drawing/2014/main" id="{7D9CD616-36C8-404F-8A77-559D6CC9629E}"/>
                </a:ext>
              </a:extLst>
            </p:cNvPr>
            <p:cNvSpPr/>
            <p:nvPr/>
          </p:nvSpPr>
          <p:spPr>
            <a:xfrm rot="16200000">
              <a:off x="4456624" y="4144762"/>
              <a:ext cx="448056" cy="94183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9" name="Chave Esquerda 8">
              <a:extLst>
                <a:ext uri="{FF2B5EF4-FFF2-40B4-BE49-F238E27FC236}">
                  <a16:creationId xmlns:a16="http://schemas.microsoft.com/office/drawing/2014/main" id="{281DD39B-AC30-4A91-945F-2FC1D6D9ADFB}"/>
                </a:ext>
              </a:extLst>
            </p:cNvPr>
            <p:cNvSpPr/>
            <p:nvPr/>
          </p:nvSpPr>
          <p:spPr>
            <a:xfrm rot="5400000">
              <a:off x="5817352" y="4144761"/>
              <a:ext cx="448056" cy="94183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dirty="0"/>
            </a:p>
          </p:txBody>
        </p:sp>
      </p:grpSp>
      <mc:AlternateContent xmlns:mc="http://schemas.openxmlformats.org/markup-compatibility/2006" xmlns:a14="http://schemas.microsoft.com/office/drawing/2010/main">
        <mc:Choice Requires="a14">
          <p:sp>
            <p:nvSpPr>
              <p:cNvPr id="13" name="CaixaDeTexto 12">
                <a:extLst>
                  <a:ext uri="{FF2B5EF4-FFF2-40B4-BE49-F238E27FC236}">
                    <a16:creationId xmlns:a16="http://schemas.microsoft.com/office/drawing/2014/main" id="{133FB7A3-3E5C-4779-A727-EA7163604EEC}"/>
                  </a:ext>
                </a:extLst>
              </p:cNvPr>
              <p:cNvSpPr txBox="1"/>
              <p:nvPr/>
            </p:nvSpPr>
            <p:spPr>
              <a:xfrm>
                <a:off x="1890606" y="1024760"/>
                <a:ext cx="4516915" cy="852871"/>
              </a:xfrm>
              <a:prstGeom prst="rect">
                <a:avLst/>
              </a:prstGeom>
              <a:solidFill>
                <a:schemeClr val="accent3">
                  <a:lumMod val="60000"/>
                  <a:lumOff val="40000"/>
                </a:schemeClr>
              </a:solidFill>
            </p:spPr>
            <p:txBody>
              <a:bodyPr vert="horz" wrap="square" lIns="91440" tIns="45720" rIns="91440" bIns="45720" rtlCol="0">
                <a:noAutofit/>
              </a:bodyPr>
              <a:lstStyle/>
              <a:p>
                <a:pPr/>
                <a14:m>
                  <m:oMathPara xmlns:m="http://schemas.openxmlformats.org/officeDocument/2006/math">
                    <m:oMathParaPr>
                      <m:jc m:val="centerGroup"/>
                    </m:oMathParaPr>
                    <m:oMath xmlns:m="http://schemas.openxmlformats.org/officeDocument/2006/math">
                      <m:func>
                        <m:funcPr>
                          <m:ctrlPr>
                            <a:rPr lang="pt-BR" sz="2400" i="1">
                              <a:latin typeface="Cambria Math" panose="02040503050406030204" pitchFamily="18" charset="0"/>
                            </a:rPr>
                          </m:ctrlPr>
                        </m:funcPr>
                        <m:fName>
                          <m:r>
                            <m:rPr>
                              <m:sty m:val="p"/>
                            </m:rPr>
                            <a:rPr lang="pt-BR" sz="2400">
                              <a:latin typeface="Cambria Math" panose="02040503050406030204" pitchFamily="18" charset="0"/>
                            </a:rPr>
                            <m:t>ln</m:t>
                          </m:r>
                        </m:fName>
                        <m:e>
                          <m:d>
                            <m:dPr>
                              <m:begChr m:val="["/>
                              <m:endChr m:val="]"/>
                              <m:ctrlPr>
                                <a:rPr lang="pt-BR" sz="2400" i="1">
                                  <a:latin typeface="Cambria Math" panose="02040503050406030204" pitchFamily="18" charset="0"/>
                                </a:rPr>
                              </m:ctrlPr>
                            </m:dPr>
                            <m:e>
                              <m:f>
                                <m:fPr>
                                  <m:ctrlPr>
                                    <a:rPr lang="pt-BR" sz="2400" i="1">
                                      <a:latin typeface="Cambria Math" panose="02040503050406030204" pitchFamily="18" charset="0"/>
                                    </a:rPr>
                                  </m:ctrlPr>
                                </m:fPr>
                                <m:num>
                                  <m:sSubSup>
                                    <m:sSubSupPr>
                                      <m:ctrlPr>
                                        <a:rPr lang="pt-BR" sz="2400" i="1">
                                          <a:latin typeface="Cambria Math" panose="02040503050406030204" pitchFamily="18" charset="0"/>
                                        </a:rPr>
                                      </m:ctrlPr>
                                    </m:sSubSupPr>
                                    <m:e>
                                      <m:r>
                                        <a:rPr lang="pt-BR" sz="2400" i="1">
                                          <a:latin typeface="Cambria Math" panose="02040503050406030204" pitchFamily="18" charset="0"/>
                                        </a:rPr>
                                        <m:t>𝑃</m:t>
                                      </m:r>
                                    </m:e>
                                    <m:sub>
                                      <m:r>
                                        <a:rPr lang="pt-BR" sz="2400" i="1">
                                          <a:latin typeface="Cambria Math" panose="02040503050406030204" pitchFamily="18" charset="0"/>
                                        </a:rPr>
                                        <m:t>𝑖𝐿</m:t>
                                      </m:r>
                                    </m:sub>
                                    <m:sup>
                                      <m:r>
                                        <a:rPr lang="pt-BR" sz="2400" i="1">
                                          <a:latin typeface="Cambria Math" panose="02040503050406030204" pitchFamily="18" charset="0"/>
                                        </a:rPr>
                                        <m:t>∗</m:t>
                                      </m:r>
                                    </m:sup>
                                  </m:sSubSup>
                                </m:num>
                                <m:den>
                                  <m:sSup>
                                    <m:sSupPr>
                                      <m:ctrlPr>
                                        <a:rPr lang="pt-BR" sz="2400" i="1">
                                          <a:latin typeface="Cambria Math" panose="02040503050406030204" pitchFamily="18" charset="0"/>
                                        </a:rPr>
                                      </m:ctrlPr>
                                    </m:sSupPr>
                                    <m:e>
                                      <m:r>
                                        <a:rPr lang="pt-BR" sz="2400" i="1">
                                          <a:latin typeface="Cambria Math" panose="02040503050406030204" pitchFamily="18" charset="0"/>
                                        </a:rPr>
                                        <m:t>𝑝</m:t>
                                      </m:r>
                                    </m:e>
                                    <m:sup>
                                      <m:r>
                                        <a:rPr lang="pt-BR" sz="2400" i="1">
                                          <a:latin typeface="Cambria Math" panose="02040503050406030204" pitchFamily="18" charset="0"/>
                                        </a:rPr>
                                        <m:t>0</m:t>
                                      </m:r>
                                    </m:sup>
                                  </m:sSup>
                                </m:den>
                              </m:f>
                            </m:e>
                          </m:d>
                          <m:r>
                            <a:rPr lang="pt-BR" sz="2400" i="1">
                              <a:latin typeface="Cambria Math" panose="02040503050406030204" pitchFamily="18" charset="0"/>
                            </a:rPr>
                            <m:t>=−</m:t>
                          </m:r>
                          <m:f>
                            <m:fPr>
                              <m:ctrlPr>
                                <a:rPr lang="pt-BR" sz="2400" i="1">
                                  <a:latin typeface="Cambria Math" panose="02040503050406030204" pitchFamily="18" charset="0"/>
                                </a:rPr>
                              </m:ctrlPr>
                            </m:fPr>
                            <m:num>
                              <m:r>
                                <a:rPr lang="pt-BR" sz="2400" i="1">
                                  <a:latin typeface="Cambria Math" panose="02040503050406030204" pitchFamily="18" charset="0"/>
                                </a:rPr>
                                <m:t>𝑅𝑇</m:t>
                              </m:r>
                              <m:func>
                                <m:funcPr>
                                  <m:ctrlPr>
                                    <a:rPr lang="pt-BR" sz="2400" i="1">
                                      <a:latin typeface="Cambria Math" panose="02040503050406030204" pitchFamily="18" charset="0"/>
                                    </a:rPr>
                                  </m:ctrlPr>
                                </m:funcPr>
                                <m:fName>
                                  <m:r>
                                    <m:rPr>
                                      <m:sty m:val="p"/>
                                    </m:rPr>
                                    <a:rPr lang="pt-BR" sz="2400">
                                      <a:latin typeface="Cambria Math" panose="02040503050406030204" pitchFamily="18" charset="0"/>
                                    </a:rPr>
                                    <m:t>ln</m:t>
                                  </m:r>
                                </m:fName>
                                <m:e>
                                  <m:sSub>
                                    <m:sSubPr>
                                      <m:ctrlPr>
                                        <a:rPr lang="pt-BR" sz="2400" i="1">
                                          <a:latin typeface="Cambria Math" panose="02040503050406030204" pitchFamily="18" charset="0"/>
                                        </a:rPr>
                                      </m:ctrlPr>
                                    </m:sSubPr>
                                    <m:e>
                                      <m:r>
                                        <a:rPr lang="pt-BR" sz="2400" i="1">
                                          <a:latin typeface="Cambria Math" panose="02040503050406030204" pitchFamily="18" charset="0"/>
                                          <a:sym typeface="Symbol" panose="05050102010706020507" pitchFamily="18" charset="2"/>
                                        </a:rPr>
                                        <m:t></m:t>
                                      </m:r>
                                    </m:e>
                                    <m:sub>
                                      <m:r>
                                        <a:rPr lang="pt-BR" sz="2400" i="1">
                                          <a:latin typeface="Cambria Math" panose="02040503050406030204" pitchFamily="18" charset="0"/>
                                        </a:rPr>
                                        <m:t>𝑖𝑔</m:t>
                                      </m:r>
                                    </m:sub>
                                  </m:sSub>
                                  <m:r>
                                    <a:rPr lang="pt-BR" sz="2400" i="1">
                                      <a:latin typeface="Cambria Math" panose="02040503050406030204" pitchFamily="18" charset="0"/>
                                    </a:rPr>
                                    <m:t>−</m:t>
                                  </m:r>
                                  <m:r>
                                    <a:rPr lang="pt-BR" sz="2400" i="1">
                                      <a:latin typeface="Cambria Math" panose="02040503050406030204" pitchFamily="18" charset="0"/>
                                    </a:rPr>
                                    <m:t>𝑅𝑇</m:t>
                                  </m:r>
                                  <m:func>
                                    <m:funcPr>
                                      <m:ctrlPr>
                                        <a:rPr lang="pt-BR" sz="2400" i="1">
                                          <a:latin typeface="Cambria Math" panose="02040503050406030204" pitchFamily="18" charset="0"/>
                                        </a:rPr>
                                      </m:ctrlPr>
                                    </m:funcPr>
                                    <m:fName>
                                      <m:r>
                                        <m:rPr>
                                          <m:sty m:val="p"/>
                                        </m:rPr>
                                        <a:rPr lang="pt-BR" sz="2400">
                                          <a:latin typeface="Cambria Math" panose="02040503050406030204" pitchFamily="18" charset="0"/>
                                        </a:rPr>
                                        <m:t>ln</m:t>
                                      </m:r>
                                    </m:fName>
                                    <m:e>
                                      <m:sSub>
                                        <m:sSubPr>
                                          <m:ctrlPr>
                                            <a:rPr lang="pt-BR" sz="2400" i="1">
                                              <a:latin typeface="Cambria Math" panose="02040503050406030204" pitchFamily="18" charset="0"/>
                                            </a:rPr>
                                          </m:ctrlPr>
                                        </m:sSubPr>
                                        <m:e>
                                          <m:r>
                                            <a:rPr lang="pt-BR" sz="2400" i="1">
                                              <a:latin typeface="Cambria Math" panose="02040503050406030204" pitchFamily="18" charset="0"/>
                                              <a:sym typeface="Symbol" panose="05050102010706020507" pitchFamily="18" charset="2"/>
                                            </a:rPr>
                                            <m:t></m:t>
                                          </m:r>
                                        </m:e>
                                        <m:sub>
                                          <m:r>
                                            <a:rPr lang="pt-BR" sz="2400" i="1">
                                              <a:latin typeface="Cambria Math" panose="02040503050406030204" pitchFamily="18" charset="0"/>
                                            </a:rPr>
                                            <m:t>𝑖𝐿</m:t>
                                          </m:r>
                                        </m:sub>
                                      </m:sSub>
                                    </m:e>
                                  </m:func>
                                </m:e>
                              </m:func>
                            </m:num>
                            <m:den>
                              <m:r>
                                <a:rPr lang="pt-BR" sz="2400" i="1">
                                  <a:latin typeface="Cambria Math" panose="02040503050406030204" pitchFamily="18" charset="0"/>
                                </a:rPr>
                                <m:t>𝑅𝑇</m:t>
                              </m:r>
                            </m:den>
                          </m:f>
                        </m:e>
                      </m:func>
                    </m:oMath>
                  </m:oMathPara>
                </a14:m>
                <a:endParaRPr lang="pt-BR" sz="2400" i="1" dirty="0"/>
              </a:p>
            </p:txBody>
          </p:sp>
        </mc:Choice>
        <mc:Fallback xmlns="">
          <p:sp>
            <p:nvSpPr>
              <p:cNvPr id="13" name="CaixaDeTexto 12">
                <a:extLst>
                  <a:ext uri="{FF2B5EF4-FFF2-40B4-BE49-F238E27FC236}">
                    <a16:creationId xmlns:a16="http://schemas.microsoft.com/office/drawing/2014/main" id="{133FB7A3-3E5C-4779-A727-EA7163604EEC}"/>
                  </a:ext>
                </a:extLst>
              </p:cNvPr>
              <p:cNvSpPr txBox="1">
                <a:spLocks noRot="1" noChangeAspect="1" noMove="1" noResize="1" noEditPoints="1" noAdjustHandles="1" noChangeArrowheads="1" noChangeShapeType="1" noTextEdit="1"/>
              </p:cNvSpPr>
              <p:nvPr/>
            </p:nvSpPr>
            <p:spPr>
              <a:xfrm>
                <a:off x="1890606" y="1024760"/>
                <a:ext cx="4516915" cy="852871"/>
              </a:xfrm>
              <a:prstGeom prst="rect">
                <a:avLst/>
              </a:prstGeom>
              <a:blipFill>
                <a:blip r:embed="rId5"/>
                <a:stretch>
                  <a:fillRect b="-714"/>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4" name="Retângulo 13">
                <a:extLst>
                  <a:ext uri="{FF2B5EF4-FFF2-40B4-BE49-F238E27FC236}">
                    <a16:creationId xmlns:a16="http://schemas.microsoft.com/office/drawing/2014/main" id="{AF47A1E7-2D91-4AC7-8329-EF5600A2882E}"/>
                  </a:ext>
                </a:extLst>
              </p:cNvPr>
              <p:cNvSpPr/>
              <p:nvPr/>
            </p:nvSpPr>
            <p:spPr>
              <a:xfrm>
                <a:off x="1890605" y="2575620"/>
                <a:ext cx="4057114" cy="491738"/>
              </a:xfrm>
              <a:prstGeom prst="rect">
                <a:avLst/>
              </a:prstGeom>
              <a:solidFill>
                <a:srgbClr val="FFC000"/>
              </a:solidFill>
            </p:spPr>
            <p:txBody>
              <a:bodyPr wrap="square">
                <a:spAutoFit/>
              </a:bodyPr>
              <a:lstStyle/>
              <a:p>
                <a:pPr/>
                <a14:m>
                  <m:oMathPara xmlns:m="http://schemas.openxmlformats.org/officeDocument/2006/math">
                    <m:oMathParaPr>
                      <m:jc m:val="centerGroup"/>
                    </m:oMathParaPr>
                    <m:oMath xmlns:m="http://schemas.openxmlformats.org/officeDocument/2006/math">
                      <m:r>
                        <a:rPr lang="pt-BR" sz="2400" i="1">
                          <a:latin typeface="Cambria Math" panose="02040503050406030204" pitchFamily="18" charset="0"/>
                        </a:rPr>
                        <m:t>𝑅𝑇</m:t>
                      </m:r>
                      <m:func>
                        <m:funcPr>
                          <m:ctrlPr>
                            <a:rPr lang="pt-BR" sz="2400" i="1">
                              <a:latin typeface="Cambria Math" panose="02040503050406030204" pitchFamily="18" charset="0"/>
                            </a:rPr>
                          </m:ctrlPr>
                        </m:funcPr>
                        <m:fName>
                          <m:r>
                            <m:rPr>
                              <m:sty m:val="p"/>
                            </m:rPr>
                            <a:rPr lang="pt-BR" sz="2400">
                              <a:latin typeface="Cambria Math" panose="02040503050406030204" pitchFamily="18" charset="0"/>
                            </a:rPr>
                            <m:t>ln</m:t>
                          </m:r>
                        </m:fName>
                        <m:e>
                          <m:sSub>
                            <m:sSubPr>
                              <m:ctrlPr>
                                <a:rPr lang="pt-BR" sz="2400" i="1">
                                  <a:latin typeface="Cambria Math" panose="02040503050406030204" pitchFamily="18" charset="0"/>
                                </a:rPr>
                              </m:ctrlPr>
                            </m:sSubPr>
                            <m:e>
                              <m:r>
                                <a:rPr lang="pt-BR" sz="2400" i="1">
                                  <a:latin typeface="Cambria Math" panose="02040503050406030204" pitchFamily="18" charset="0"/>
                                  <a:sym typeface="Symbol" panose="05050102010706020507" pitchFamily="18" charset="2"/>
                                </a:rPr>
                                <m:t></m:t>
                              </m:r>
                            </m:e>
                            <m:sub>
                              <m:r>
                                <a:rPr lang="pt-BR" sz="2400" i="1">
                                  <a:latin typeface="Cambria Math" panose="02040503050406030204" pitchFamily="18" charset="0"/>
                                </a:rPr>
                                <m:t>𝑖𝑔</m:t>
                              </m:r>
                            </m:sub>
                          </m:sSub>
                          <m:r>
                            <a:rPr lang="pt-BR" sz="2400" i="1">
                              <a:latin typeface="Cambria Math" panose="02040503050406030204" pitchFamily="18" charset="0"/>
                            </a:rPr>
                            <m:t>−</m:t>
                          </m:r>
                          <m:r>
                            <a:rPr lang="pt-BR" sz="2400" i="1">
                              <a:latin typeface="Cambria Math" panose="02040503050406030204" pitchFamily="18" charset="0"/>
                            </a:rPr>
                            <m:t>𝑅𝑇</m:t>
                          </m:r>
                          <m:func>
                            <m:funcPr>
                              <m:ctrlPr>
                                <a:rPr lang="pt-BR" sz="2400" i="1">
                                  <a:latin typeface="Cambria Math" panose="02040503050406030204" pitchFamily="18" charset="0"/>
                                </a:rPr>
                              </m:ctrlPr>
                            </m:funcPr>
                            <m:fName>
                              <m:r>
                                <m:rPr>
                                  <m:sty m:val="p"/>
                                </m:rPr>
                                <a:rPr lang="pt-BR" sz="2400">
                                  <a:latin typeface="Cambria Math" panose="02040503050406030204" pitchFamily="18" charset="0"/>
                                </a:rPr>
                                <m:t>ln</m:t>
                              </m:r>
                            </m:fName>
                            <m:e>
                              <m:sSub>
                                <m:sSubPr>
                                  <m:ctrlPr>
                                    <a:rPr lang="pt-BR" sz="2400" i="1">
                                      <a:latin typeface="Cambria Math" panose="02040503050406030204" pitchFamily="18" charset="0"/>
                                    </a:rPr>
                                  </m:ctrlPr>
                                </m:sSubPr>
                                <m:e>
                                  <m:r>
                                    <a:rPr lang="pt-BR" sz="2400" i="1">
                                      <a:latin typeface="Cambria Math" panose="02040503050406030204" pitchFamily="18" charset="0"/>
                                      <a:sym typeface="Symbol" panose="05050102010706020507" pitchFamily="18" charset="2"/>
                                    </a:rPr>
                                    <m:t></m:t>
                                  </m:r>
                                </m:e>
                                <m:sub>
                                  <m:r>
                                    <a:rPr lang="pt-BR" sz="2400" i="1">
                                      <a:latin typeface="Cambria Math" panose="02040503050406030204" pitchFamily="18" charset="0"/>
                                    </a:rPr>
                                    <m:t>𝑖𝐿</m:t>
                                  </m:r>
                                </m:sub>
                              </m:sSub>
                            </m:e>
                          </m:func>
                        </m:e>
                      </m:func>
                      <m:r>
                        <a:rPr lang="pt-BR" sz="2400" i="1">
                          <a:latin typeface="Cambria Math" panose="02040503050406030204" pitchFamily="18" charset="0"/>
                        </a:rPr>
                        <m:t>=</m:t>
                      </m:r>
                      <m:sSub>
                        <m:sSubPr>
                          <m:ctrlPr>
                            <a:rPr lang="pt-BR" sz="2400" i="1">
                              <a:latin typeface="Cambria Math" panose="02040503050406030204" pitchFamily="18" charset="0"/>
                            </a:rPr>
                          </m:ctrlPr>
                        </m:sSubPr>
                        <m:e>
                          <m:r>
                            <a:rPr lang="pt-BR" sz="2400" i="1">
                              <a:latin typeface="Cambria Math" panose="02040503050406030204" pitchFamily="18" charset="0"/>
                              <a:ea typeface="Cambria Math" panose="02040503050406030204" pitchFamily="18" charset="0"/>
                            </a:rPr>
                            <m:t>∆</m:t>
                          </m:r>
                        </m:e>
                        <m:sub>
                          <m:r>
                            <a:rPr lang="pt-BR" sz="2400" i="1">
                              <a:latin typeface="Cambria Math" panose="02040503050406030204" pitchFamily="18" charset="0"/>
                            </a:rPr>
                            <m:t>𝑔𝐿</m:t>
                          </m:r>
                        </m:sub>
                      </m:sSub>
                      <m:r>
                        <a:rPr lang="pt-BR" sz="2400" i="1">
                          <a:latin typeface="Cambria Math" panose="02040503050406030204" pitchFamily="18" charset="0"/>
                        </a:rPr>
                        <m:t>𝐺</m:t>
                      </m:r>
                    </m:oMath>
                  </m:oMathPara>
                </a14:m>
                <a:endParaRPr lang="pt-BR" sz="2400" dirty="0"/>
              </a:p>
            </p:txBody>
          </p:sp>
        </mc:Choice>
        <mc:Fallback xmlns="">
          <p:sp>
            <p:nvSpPr>
              <p:cNvPr id="14" name="Retângulo 13">
                <a:extLst>
                  <a:ext uri="{FF2B5EF4-FFF2-40B4-BE49-F238E27FC236}">
                    <a16:creationId xmlns:a16="http://schemas.microsoft.com/office/drawing/2014/main" id="{AF47A1E7-2D91-4AC7-8329-EF5600A2882E}"/>
                  </a:ext>
                </a:extLst>
              </p:cNvPr>
              <p:cNvSpPr>
                <a:spLocks noRot="1" noChangeAspect="1" noMove="1" noResize="1" noEditPoints="1" noAdjustHandles="1" noChangeArrowheads="1" noChangeShapeType="1" noTextEdit="1"/>
              </p:cNvSpPr>
              <p:nvPr/>
            </p:nvSpPr>
            <p:spPr>
              <a:xfrm>
                <a:off x="1890605" y="2575620"/>
                <a:ext cx="4057114" cy="491738"/>
              </a:xfrm>
              <a:prstGeom prst="rect">
                <a:avLst/>
              </a:prstGeom>
              <a:blipFill>
                <a:blip r:embed="rId6"/>
                <a:stretch>
                  <a:fillRect b="-12500"/>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5" name="Retângulo 14">
                <a:extLst>
                  <a:ext uri="{FF2B5EF4-FFF2-40B4-BE49-F238E27FC236}">
                    <a16:creationId xmlns:a16="http://schemas.microsoft.com/office/drawing/2014/main" id="{3DFD3EBC-8DF6-4FDF-9F10-D457452D934D}"/>
                  </a:ext>
                </a:extLst>
              </p:cNvPr>
              <p:cNvSpPr/>
              <p:nvPr/>
            </p:nvSpPr>
            <p:spPr>
              <a:xfrm>
                <a:off x="1890605" y="3276151"/>
                <a:ext cx="2411814" cy="523990"/>
              </a:xfrm>
              <a:prstGeom prst="rect">
                <a:avLst/>
              </a:prstGeom>
              <a:solidFill>
                <a:srgbClr val="FFC0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BR" sz="2400" i="1">
                              <a:latin typeface="Cambria Math" panose="02040503050406030204" pitchFamily="18" charset="0"/>
                            </a:rPr>
                          </m:ctrlPr>
                        </m:sSubPr>
                        <m:e>
                          <m:r>
                            <a:rPr lang="pt-BR" sz="2400" i="1">
                              <a:latin typeface="Cambria Math" panose="02040503050406030204" pitchFamily="18" charset="0"/>
                              <a:ea typeface="Cambria Math" panose="02040503050406030204" pitchFamily="18" charset="0"/>
                            </a:rPr>
                            <m:t>∆</m:t>
                          </m:r>
                        </m:e>
                        <m:sub>
                          <m:r>
                            <a:rPr lang="pt-BR" sz="2400" i="1">
                              <a:latin typeface="Cambria Math" panose="02040503050406030204" pitchFamily="18" charset="0"/>
                              <a:ea typeface="Cambria Math" panose="02040503050406030204" pitchFamily="18" charset="0"/>
                            </a:rPr>
                            <m:t>𝑔𝑙</m:t>
                          </m:r>
                        </m:sub>
                      </m:sSub>
                      <m:r>
                        <a:rPr lang="pt-BR" sz="2400" i="1">
                          <a:latin typeface="Cambria Math" panose="02040503050406030204" pitchFamily="18" charset="0"/>
                        </a:rPr>
                        <m:t>𝐺</m:t>
                      </m:r>
                      <m:r>
                        <a:rPr lang="pt-BR" sz="2400" i="1">
                          <a:latin typeface="Cambria Math" panose="02040503050406030204" pitchFamily="18" charset="0"/>
                        </a:rPr>
                        <m:t>=</m:t>
                      </m:r>
                      <m:sSubSup>
                        <m:sSubSupPr>
                          <m:ctrlPr>
                            <a:rPr lang="pt-BR" sz="2400" i="1">
                              <a:latin typeface="Cambria Math" panose="02040503050406030204" pitchFamily="18" charset="0"/>
                            </a:rPr>
                          </m:ctrlPr>
                        </m:sSubSupPr>
                        <m:e>
                          <m:r>
                            <a:rPr lang="pt-BR" sz="2400" i="1">
                              <a:latin typeface="Cambria Math" panose="02040503050406030204" pitchFamily="18" charset="0"/>
                            </a:rPr>
                            <m:t>𝐺</m:t>
                          </m:r>
                        </m:e>
                        <m:sub>
                          <m:r>
                            <a:rPr lang="pt-BR" sz="2400" i="1">
                              <a:latin typeface="Cambria Math" panose="02040503050406030204" pitchFamily="18" charset="0"/>
                            </a:rPr>
                            <m:t>𝑖𝑔</m:t>
                          </m:r>
                        </m:sub>
                        <m:sup>
                          <m:r>
                            <a:rPr lang="pt-BR" sz="2400" i="1">
                              <a:latin typeface="Cambria Math" panose="02040503050406030204" pitchFamily="18" charset="0"/>
                            </a:rPr>
                            <m:t>𝐸</m:t>
                          </m:r>
                        </m:sup>
                      </m:sSubSup>
                      <m:sSubSup>
                        <m:sSubSupPr>
                          <m:ctrlPr>
                            <a:rPr lang="pt-BR" sz="2400" i="1">
                              <a:latin typeface="Cambria Math" panose="02040503050406030204" pitchFamily="18" charset="0"/>
                            </a:rPr>
                          </m:ctrlPr>
                        </m:sSubSupPr>
                        <m:e>
                          <m:r>
                            <a:rPr lang="pt-BR" sz="2400" i="1">
                              <a:latin typeface="Cambria Math" panose="02040503050406030204" pitchFamily="18" charset="0"/>
                            </a:rPr>
                            <m:t>−</m:t>
                          </m:r>
                          <m:r>
                            <a:rPr lang="pt-BR" sz="2400" i="1">
                              <a:latin typeface="Cambria Math" panose="02040503050406030204" pitchFamily="18" charset="0"/>
                            </a:rPr>
                            <m:t>𝐺</m:t>
                          </m:r>
                        </m:e>
                        <m:sub>
                          <m:r>
                            <a:rPr lang="pt-BR" sz="2400" i="1">
                              <a:latin typeface="Cambria Math" panose="02040503050406030204" pitchFamily="18" charset="0"/>
                            </a:rPr>
                            <m:t>𝑖𝐿</m:t>
                          </m:r>
                        </m:sub>
                        <m:sup>
                          <m:r>
                            <a:rPr lang="pt-BR" sz="2400" i="1">
                              <a:latin typeface="Cambria Math" panose="02040503050406030204" pitchFamily="18" charset="0"/>
                            </a:rPr>
                            <m:t>𝐸</m:t>
                          </m:r>
                        </m:sup>
                      </m:sSubSup>
                    </m:oMath>
                  </m:oMathPara>
                </a14:m>
                <a:endParaRPr lang="pt-BR" sz="2400" dirty="0"/>
              </a:p>
            </p:txBody>
          </p:sp>
        </mc:Choice>
        <mc:Fallback xmlns="">
          <p:sp>
            <p:nvSpPr>
              <p:cNvPr id="15" name="Retângulo 14">
                <a:extLst>
                  <a:ext uri="{FF2B5EF4-FFF2-40B4-BE49-F238E27FC236}">
                    <a16:creationId xmlns:a16="http://schemas.microsoft.com/office/drawing/2014/main" id="{3DFD3EBC-8DF6-4FDF-9F10-D457452D934D}"/>
                  </a:ext>
                </a:extLst>
              </p:cNvPr>
              <p:cNvSpPr>
                <a:spLocks noRot="1" noChangeAspect="1" noMove="1" noResize="1" noEditPoints="1" noAdjustHandles="1" noChangeArrowheads="1" noChangeShapeType="1" noTextEdit="1"/>
              </p:cNvSpPr>
              <p:nvPr/>
            </p:nvSpPr>
            <p:spPr>
              <a:xfrm>
                <a:off x="1890605" y="3276151"/>
                <a:ext cx="2411814" cy="523990"/>
              </a:xfrm>
              <a:prstGeom prst="rect">
                <a:avLst/>
              </a:prstGeom>
              <a:blipFill>
                <a:blip r:embed="rId7"/>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6" name="CaixaDeTexto 15">
                <a:extLst>
                  <a:ext uri="{FF2B5EF4-FFF2-40B4-BE49-F238E27FC236}">
                    <a16:creationId xmlns:a16="http://schemas.microsoft.com/office/drawing/2014/main" id="{3C7A4178-F4ED-4255-BA42-6C285C7B2C2D}"/>
                  </a:ext>
                </a:extLst>
              </p:cNvPr>
              <p:cNvSpPr txBox="1"/>
              <p:nvPr/>
            </p:nvSpPr>
            <p:spPr>
              <a:xfrm>
                <a:off x="1890606" y="4139945"/>
                <a:ext cx="3019146" cy="852871"/>
              </a:xfrm>
              <a:prstGeom prst="rect">
                <a:avLst/>
              </a:prstGeom>
              <a:solidFill>
                <a:schemeClr val="accent3">
                  <a:lumMod val="60000"/>
                  <a:lumOff val="40000"/>
                </a:schemeClr>
              </a:solidFill>
            </p:spPr>
            <p:txBody>
              <a:bodyPr vert="horz" wrap="square" lIns="91440" tIns="45720" rIns="91440" bIns="45720" rtlCol="0">
                <a:noAutofit/>
              </a:bodyPr>
              <a:lstStyle/>
              <a:p>
                <a:pPr/>
                <a14:m>
                  <m:oMathPara xmlns:m="http://schemas.openxmlformats.org/officeDocument/2006/math">
                    <m:oMathParaPr>
                      <m:jc m:val="centerGroup"/>
                    </m:oMathParaPr>
                    <m:oMath xmlns:m="http://schemas.openxmlformats.org/officeDocument/2006/math">
                      <m:func>
                        <m:funcPr>
                          <m:ctrlPr>
                            <a:rPr lang="pt-BR" sz="2400" i="1">
                              <a:latin typeface="Cambria Math" panose="02040503050406030204" pitchFamily="18" charset="0"/>
                            </a:rPr>
                          </m:ctrlPr>
                        </m:funcPr>
                        <m:fName>
                          <m:r>
                            <a:rPr lang="pt-BR" sz="2400">
                              <a:latin typeface="Cambria Math" panose="02040503050406030204" pitchFamily="18" charset="0"/>
                            </a:rPr>
                            <m:t>− </m:t>
                          </m:r>
                          <m:r>
                            <m:rPr>
                              <m:sty m:val="p"/>
                            </m:rPr>
                            <a:rPr lang="pt-BR" sz="2400">
                              <a:latin typeface="Cambria Math" panose="02040503050406030204" pitchFamily="18" charset="0"/>
                            </a:rPr>
                            <m:t>RTln</m:t>
                          </m:r>
                        </m:fName>
                        <m:e>
                          <m:d>
                            <m:dPr>
                              <m:begChr m:val="["/>
                              <m:endChr m:val="]"/>
                              <m:ctrlPr>
                                <a:rPr lang="pt-BR" sz="2400" i="1">
                                  <a:latin typeface="Cambria Math" panose="02040503050406030204" pitchFamily="18" charset="0"/>
                                </a:rPr>
                              </m:ctrlPr>
                            </m:dPr>
                            <m:e>
                              <m:f>
                                <m:fPr>
                                  <m:ctrlPr>
                                    <a:rPr lang="pt-BR" sz="2400" i="1">
                                      <a:latin typeface="Cambria Math" panose="02040503050406030204" pitchFamily="18" charset="0"/>
                                    </a:rPr>
                                  </m:ctrlPr>
                                </m:fPr>
                                <m:num>
                                  <m:sSubSup>
                                    <m:sSubSupPr>
                                      <m:ctrlPr>
                                        <a:rPr lang="pt-BR" sz="2400" i="1">
                                          <a:latin typeface="Cambria Math" panose="02040503050406030204" pitchFamily="18" charset="0"/>
                                        </a:rPr>
                                      </m:ctrlPr>
                                    </m:sSubSupPr>
                                    <m:e>
                                      <m:r>
                                        <a:rPr lang="pt-BR" sz="2400" i="1">
                                          <a:latin typeface="Cambria Math" panose="02040503050406030204" pitchFamily="18" charset="0"/>
                                        </a:rPr>
                                        <m:t>𝑃</m:t>
                                      </m:r>
                                    </m:e>
                                    <m:sub>
                                      <m:r>
                                        <a:rPr lang="pt-BR" sz="2400" i="1">
                                          <a:latin typeface="Cambria Math" panose="02040503050406030204" pitchFamily="18" charset="0"/>
                                        </a:rPr>
                                        <m:t>𝑖𝐿</m:t>
                                      </m:r>
                                    </m:sub>
                                    <m:sup>
                                      <m:r>
                                        <a:rPr lang="pt-BR" sz="2400" i="1">
                                          <a:latin typeface="Cambria Math" panose="02040503050406030204" pitchFamily="18" charset="0"/>
                                        </a:rPr>
                                        <m:t>∗</m:t>
                                      </m:r>
                                    </m:sup>
                                  </m:sSubSup>
                                </m:num>
                                <m:den>
                                  <m:sSup>
                                    <m:sSupPr>
                                      <m:ctrlPr>
                                        <a:rPr lang="pt-BR" sz="2400" i="1">
                                          <a:latin typeface="Cambria Math" panose="02040503050406030204" pitchFamily="18" charset="0"/>
                                        </a:rPr>
                                      </m:ctrlPr>
                                    </m:sSupPr>
                                    <m:e>
                                      <m:r>
                                        <a:rPr lang="pt-BR" sz="2400" i="1">
                                          <a:latin typeface="Cambria Math" panose="02040503050406030204" pitchFamily="18" charset="0"/>
                                        </a:rPr>
                                        <m:t>𝑝</m:t>
                                      </m:r>
                                    </m:e>
                                    <m:sup>
                                      <m:r>
                                        <a:rPr lang="pt-BR" sz="2400" i="1">
                                          <a:latin typeface="Cambria Math" panose="02040503050406030204" pitchFamily="18" charset="0"/>
                                        </a:rPr>
                                        <m:t>0</m:t>
                                      </m:r>
                                    </m:sup>
                                  </m:sSup>
                                </m:den>
                              </m:f>
                            </m:e>
                          </m:d>
                          <m:r>
                            <a:rPr lang="pt-BR" sz="2400" i="1">
                              <a:latin typeface="Cambria Math" panose="02040503050406030204" pitchFamily="18" charset="0"/>
                            </a:rPr>
                            <m:t>=</m:t>
                          </m:r>
                          <m:sSubSup>
                            <m:sSubSupPr>
                              <m:ctrlPr>
                                <a:rPr lang="pt-BR" sz="2400" i="1">
                                  <a:latin typeface="Cambria Math" panose="02040503050406030204" pitchFamily="18" charset="0"/>
                                </a:rPr>
                              </m:ctrlPr>
                            </m:sSubSupPr>
                            <m:e>
                              <m:r>
                                <a:rPr lang="pt-BR" sz="2400" i="1">
                                  <a:latin typeface="Cambria Math" panose="02040503050406030204" pitchFamily="18" charset="0"/>
                                </a:rPr>
                                <m:t>𝐺</m:t>
                              </m:r>
                            </m:e>
                            <m:sub>
                              <m:r>
                                <a:rPr lang="pt-BR" sz="2400" i="1">
                                  <a:latin typeface="Cambria Math" panose="02040503050406030204" pitchFamily="18" charset="0"/>
                                </a:rPr>
                                <m:t>𝑖𝑔</m:t>
                              </m:r>
                            </m:sub>
                            <m:sup>
                              <m:r>
                                <a:rPr lang="pt-BR" sz="2400" i="1">
                                  <a:latin typeface="Cambria Math" panose="02040503050406030204" pitchFamily="18" charset="0"/>
                                </a:rPr>
                                <m:t>𝐸</m:t>
                              </m:r>
                            </m:sup>
                          </m:sSubSup>
                        </m:e>
                      </m:func>
                    </m:oMath>
                  </m:oMathPara>
                </a14:m>
                <a:endParaRPr lang="pt-BR" sz="2400" i="1" dirty="0"/>
              </a:p>
            </p:txBody>
          </p:sp>
        </mc:Choice>
        <mc:Fallback xmlns="">
          <p:sp>
            <p:nvSpPr>
              <p:cNvPr id="16" name="CaixaDeTexto 15">
                <a:extLst>
                  <a:ext uri="{FF2B5EF4-FFF2-40B4-BE49-F238E27FC236}">
                    <a16:creationId xmlns:a16="http://schemas.microsoft.com/office/drawing/2014/main" id="{3C7A4178-F4ED-4255-BA42-6C285C7B2C2D}"/>
                  </a:ext>
                </a:extLst>
              </p:cNvPr>
              <p:cNvSpPr txBox="1">
                <a:spLocks noRot="1" noChangeAspect="1" noMove="1" noResize="1" noEditPoints="1" noAdjustHandles="1" noChangeArrowheads="1" noChangeShapeType="1" noTextEdit="1"/>
              </p:cNvSpPr>
              <p:nvPr/>
            </p:nvSpPr>
            <p:spPr>
              <a:xfrm>
                <a:off x="1890606" y="4139945"/>
                <a:ext cx="3019146" cy="852871"/>
              </a:xfrm>
              <a:prstGeom prst="rect">
                <a:avLst/>
              </a:prstGeom>
              <a:blipFill>
                <a:blip r:embed="rId8"/>
                <a:stretch>
                  <a:fillRect b="-714"/>
                </a:stretch>
              </a:blipFill>
            </p:spPr>
            <p:txBody>
              <a:bodyPr/>
              <a:lstStyle/>
              <a:p>
                <a:r>
                  <a:rPr lang="pt-BR">
                    <a:noFill/>
                  </a:rPr>
                  <a:t> </a:t>
                </a:r>
              </a:p>
            </p:txBody>
          </p:sp>
        </mc:Fallback>
      </mc:AlternateContent>
      <p:sp>
        <p:nvSpPr>
          <p:cNvPr id="18" name="CaixaDeTexto 17">
            <a:extLst>
              <a:ext uri="{FF2B5EF4-FFF2-40B4-BE49-F238E27FC236}">
                <a16:creationId xmlns:a16="http://schemas.microsoft.com/office/drawing/2014/main" id="{B4E8686E-9BEE-4B45-8C88-E7C87047A572}"/>
              </a:ext>
            </a:extLst>
          </p:cNvPr>
          <p:cNvSpPr txBox="1"/>
          <p:nvPr/>
        </p:nvSpPr>
        <p:spPr>
          <a:xfrm>
            <a:off x="5651158" y="4399005"/>
            <a:ext cx="2117091" cy="456976"/>
          </a:xfrm>
          <a:prstGeom prst="rect">
            <a:avLst/>
          </a:prstGeom>
        </p:spPr>
        <p:txBody>
          <a:bodyPr vert="horz" wrap="square" lIns="91440" tIns="45720" rIns="91440" bIns="45720" rtlCol="0">
            <a:normAutofit/>
          </a:bodyPr>
          <a:lstStyle/>
          <a:p>
            <a:endParaRPr lang="pt-BR" sz="2000" i="1" dirty="0"/>
          </a:p>
        </p:txBody>
      </p:sp>
      <mc:AlternateContent xmlns:mc="http://schemas.openxmlformats.org/markup-compatibility/2006" xmlns:a14="http://schemas.microsoft.com/office/drawing/2010/main">
        <mc:Choice Requires="a14">
          <p:sp>
            <p:nvSpPr>
              <p:cNvPr id="19" name="CaixaDeTexto 18">
                <a:extLst>
                  <a:ext uri="{FF2B5EF4-FFF2-40B4-BE49-F238E27FC236}">
                    <a16:creationId xmlns:a16="http://schemas.microsoft.com/office/drawing/2014/main" id="{D8F793D5-0231-4777-B399-70CCC19900BF}"/>
                  </a:ext>
                </a:extLst>
              </p:cNvPr>
              <p:cNvSpPr txBox="1"/>
              <p:nvPr/>
            </p:nvSpPr>
            <p:spPr>
              <a:xfrm>
                <a:off x="5318761" y="4155038"/>
                <a:ext cx="5673089" cy="1434237"/>
              </a:xfrm>
              <a:prstGeom prst="rect">
                <a:avLst/>
              </a:prstGeom>
            </p:spPr>
            <p:txBody>
              <a:bodyPr vert="horz" wrap="square" lIns="91440" tIns="45720" rIns="91440" bIns="45720" rtlCol="0">
                <a:normAutofit fontScale="92500"/>
              </a:bodyPr>
              <a:lstStyle/>
              <a:p>
                <a:r>
                  <a:rPr lang="pt-BR" sz="2000" dirty="0"/>
                  <a:t> </a:t>
                </a:r>
                <a14:m>
                  <m:oMath xmlns:m="http://schemas.openxmlformats.org/officeDocument/2006/math">
                    <m:sSubSup>
                      <m:sSubSupPr>
                        <m:ctrlPr>
                          <a:rPr lang="pt-BR" sz="2000" i="1">
                            <a:latin typeface="Cambria Math" panose="02040503050406030204" pitchFamily="18" charset="0"/>
                          </a:rPr>
                        </m:ctrlPr>
                      </m:sSubSupPr>
                      <m:e>
                        <m:r>
                          <a:rPr lang="pt-BR" sz="2000" i="1">
                            <a:latin typeface="Cambria Math" panose="02040503050406030204" pitchFamily="18" charset="0"/>
                          </a:rPr>
                          <m:t>𝐺</m:t>
                        </m:r>
                      </m:e>
                      <m:sub>
                        <m:r>
                          <a:rPr lang="pt-BR" sz="2000" i="1">
                            <a:latin typeface="Cambria Math" panose="02040503050406030204" pitchFamily="18" charset="0"/>
                          </a:rPr>
                          <m:t>𝑖𝑔</m:t>
                        </m:r>
                      </m:sub>
                      <m:sup>
                        <m:r>
                          <a:rPr lang="pt-BR" sz="2000" i="1">
                            <a:latin typeface="Cambria Math" panose="02040503050406030204" pitchFamily="18" charset="0"/>
                          </a:rPr>
                          <m:t>𝐸</m:t>
                        </m:r>
                      </m:sup>
                    </m:sSubSup>
                  </m:oMath>
                </a14:m>
                <a:r>
                  <a:rPr lang="pt-BR" sz="2000" i="1" dirty="0"/>
                  <a:t> é </a:t>
                </a:r>
                <a:r>
                  <a:rPr lang="pt-BR" sz="2000" b="1" i="1" dirty="0">
                    <a:highlight>
                      <a:srgbClr val="FFFF00"/>
                    </a:highlight>
                  </a:rPr>
                  <a:t>energia necessária </a:t>
                </a:r>
                <a:r>
                  <a:rPr lang="pt-BR" sz="2000" i="1" dirty="0"/>
                  <a:t>para fazer com que o composto i </a:t>
                </a:r>
                <a:r>
                  <a:rPr lang="pt-BR" sz="2000" b="1" i="1" dirty="0">
                    <a:highlight>
                      <a:srgbClr val="FFFF00"/>
                    </a:highlight>
                  </a:rPr>
                  <a:t>transite da fase </a:t>
                </a:r>
                <a:r>
                  <a:rPr lang="pt-BR" sz="2000" i="1" dirty="0"/>
                  <a:t>liquida para a fase gasosa – </a:t>
                </a:r>
                <a:r>
                  <a:rPr lang="pt-BR" sz="2000" b="1" i="1" dirty="0">
                    <a:highlight>
                      <a:srgbClr val="FFFF00"/>
                    </a:highlight>
                  </a:rPr>
                  <a:t>Energia livre de Vaporização </a:t>
                </a:r>
                <a14:m>
                  <m:oMath xmlns:m="http://schemas.openxmlformats.org/officeDocument/2006/math">
                    <m:sSub>
                      <m:sSubPr>
                        <m:ctrlPr>
                          <a:rPr lang="pt-BR" sz="3200" b="1" i="1">
                            <a:latin typeface="Cambria Math" panose="02040503050406030204" pitchFamily="18" charset="0"/>
                          </a:rPr>
                        </m:ctrlPr>
                      </m:sSubPr>
                      <m:e>
                        <m:r>
                          <a:rPr lang="pt-BR" sz="3200" b="1" i="1">
                            <a:latin typeface="Cambria Math" panose="02040503050406030204" pitchFamily="18" charset="0"/>
                          </a:rPr>
                          <m:t> (</m:t>
                        </m:r>
                        <m:r>
                          <a:rPr lang="pt-BR" sz="3200" b="1" i="1">
                            <a:latin typeface="Cambria Math" panose="02040503050406030204" pitchFamily="18" charset="0"/>
                            <a:ea typeface="Cambria Math" panose="02040503050406030204" pitchFamily="18" charset="0"/>
                          </a:rPr>
                          <m:t>∆</m:t>
                        </m:r>
                      </m:e>
                      <m:sub>
                        <m:r>
                          <a:rPr lang="pt-BR" sz="3200" b="1" i="1">
                            <a:latin typeface="Cambria Math" panose="02040503050406030204" pitchFamily="18" charset="0"/>
                            <a:ea typeface="Cambria Math" panose="02040503050406030204" pitchFamily="18" charset="0"/>
                          </a:rPr>
                          <m:t>𝒗𝒂𝒑</m:t>
                        </m:r>
                      </m:sub>
                    </m:sSub>
                    <m:sSub>
                      <m:sSubPr>
                        <m:ctrlPr>
                          <a:rPr lang="pt-BR" sz="3200" b="1" i="1">
                            <a:latin typeface="Cambria Math" panose="02040503050406030204" pitchFamily="18" charset="0"/>
                          </a:rPr>
                        </m:ctrlPr>
                      </m:sSubPr>
                      <m:e>
                        <m:r>
                          <a:rPr lang="pt-BR" sz="3200" b="1" i="1">
                            <a:latin typeface="Cambria Math" panose="02040503050406030204" pitchFamily="18" charset="0"/>
                          </a:rPr>
                          <m:t>𝑮</m:t>
                        </m:r>
                      </m:e>
                      <m:sub>
                        <m:r>
                          <a:rPr lang="pt-BR" sz="3200" b="1" i="1">
                            <a:latin typeface="Cambria Math" panose="02040503050406030204" pitchFamily="18" charset="0"/>
                          </a:rPr>
                          <m:t>𝒊</m:t>
                        </m:r>
                      </m:sub>
                    </m:sSub>
                    <m:r>
                      <a:rPr lang="pt-BR" sz="3200" b="1" i="1">
                        <a:latin typeface="Cambria Math" panose="02040503050406030204" pitchFamily="18" charset="0"/>
                      </a:rPr>
                      <m:t>)</m:t>
                    </m:r>
                  </m:oMath>
                </a14:m>
                <a:endParaRPr lang="pt-BR" sz="2000" b="1" i="1" dirty="0"/>
              </a:p>
            </p:txBody>
          </p:sp>
        </mc:Choice>
        <mc:Fallback xmlns="">
          <p:sp>
            <p:nvSpPr>
              <p:cNvPr id="19" name="CaixaDeTexto 18">
                <a:extLst>
                  <a:ext uri="{FF2B5EF4-FFF2-40B4-BE49-F238E27FC236}">
                    <a16:creationId xmlns:a16="http://schemas.microsoft.com/office/drawing/2014/main" id="{D8F793D5-0231-4777-B399-70CCC19900BF}"/>
                  </a:ext>
                </a:extLst>
              </p:cNvPr>
              <p:cNvSpPr txBox="1">
                <a:spLocks noRot="1" noChangeAspect="1" noMove="1" noResize="1" noEditPoints="1" noAdjustHandles="1" noChangeArrowheads="1" noChangeShapeType="1" noTextEdit="1"/>
              </p:cNvSpPr>
              <p:nvPr/>
            </p:nvSpPr>
            <p:spPr>
              <a:xfrm>
                <a:off x="5318761" y="4155038"/>
                <a:ext cx="5673089" cy="1434237"/>
              </a:xfrm>
              <a:prstGeom prst="rect">
                <a:avLst/>
              </a:prstGeom>
              <a:blipFill>
                <a:blip r:embed="rId9"/>
                <a:stretch>
                  <a:fillRect l="-1075" t="-851" r="-215"/>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20" name="CaixaDeTexto 19">
                <a:extLst>
                  <a:ext uri="{FF2B5EF4-FFF2-40B4-BE49-F238E27FC236}">
                    <a16:creationId xmlns:a16="http://schemas.microsoft.com/office/drawing/2014/main" id="{BA35B60A-7E7B-43D4-B43D-02FAA30B62F7}"/>
                  </a:ext>
                </a:extLst>
              </p:cNvPr>
              <p:cNvSpPr txBox="1"/>
              <p:nvPr/>
            </p:nvSpPr>
            <p:spPr>
              <a:xfrm>
                <a:off x="1991728" y="5540377"/>
                <a:ext cx="3019146" cy="852871"/>
              </a:xfrm>
              <a:prstGeom prst="rect">
                <a:avLst/>
              </a:prstGeom>
              <a:solidFill>
                <a:schemeClr val="accent3">
                  <a:lumMod val="60000"/>
                  <a:lumOff val="40000"/>
                </a:schemeClr>
              </a:solidFill>
            </p:spPr>
            <p:txBody>
              <a:bodyPr vert="horz" wrap="square" lIns="91440" tIns="45720" rIns="91440" bIns="45720" rtlCol="0">
                <a:noAutofit/>
              </a:bodyPr>
              <a:lstStyle/>
              <a:p>
                <a:pPr/>
                <a14:m>
                  <m:oMathPara xmlns:m="http://schemas.openxmlformats.org/officeDocument/2006/math">
                    <m:oMathParaPr>
                      <m:jc m:val="centerGroup"/>
                    </m:oMathParaPr>
                    <m:oMath xmlns:m="http://schemas.openxmlformats.org/officeDocument/2006/math">
                      <m:func>
                        <m:funcPr>
                          <m:ctrlPr>
                            <a:rPr lang="pt-BR" sz="2400" i="1">
                              <a:latin typeface="Cambria Math" panose="02040503050406030204" pitchFamily="18" charset="0"/>
                            </a:rPr>
                          </m:ctrlPr>
                        </m:funcPr>
                        <m:fName>
                          <m:r>
                            <a:rPr lang="pt-BR" sz="2400">
                              <a:latin typeface="Cambria Math" panose="02040503050406030204" pitchFamily="18" charset="0"/>
                            </a:rPr>
                            <m:t>− </m:t>
                          </m:r>
                          <m:r>
                            <m:rPr>
                              <m:sty m:val="p"/>
                            </m:rPr>
                            <a:rPr lang="pt-BR" sz="2400">
                              <a:latin typeface="Cambria Math" panose="02040503050406030204" pitchFamily="18" charset="0"/>
                            </a:rPr>
                            <m:t>RTln</m:t>
                          </m:r>
                        </m:fName>
                        <m:e>
                          <m:d>
                            <m:dPr>
                              <m:begChr m:val="["/>
                              <m:endChr m:val="]"/>
                              <m:ctrlPr>
                                <a:rPr lang="pt-BR" sz="2400" i="1">
                                  <a:latin typeface="Cambria Math" panose="02040503050406030204" pitchFamily="18" charset="0"/>
                                </a:rPr>
                              </m:ctrlPr>
                            </m:dPr>
                            <m:e>
                              <m:sSubSup>
                                <m:sSubSupPr>
                                  <m:ctrlPr>
                                    <a:rPr lang="pt-BR" sz="2400" i="1">
                                      <a:latin typeface="Cambria Math" panose="02040503050406030204" pitchFamily="18" charset="0"/>
                                    </a:rPr>
                                  </m:ctrlPr>
                                </m:sSubSupPr>
                                <m:e>
                                  <m:r>
                                    <a:rPr lang="pt-BR" sz="2400" i="1">
                                      <a:latin typeface="Cambria Math" panose="02040503050406030204" pitchFamily="18" charset="0"/>
                                    </a:rPr>
                                    <m:t>𝑃</m:t>
                                  </m:r>
                                </m:e>
                                <m:sub>
                                  <m:r>
                                    <a:rPr lang="pt-BR" sz="2400" i="1">
                                      <a:latin typeface="Cambria Math" panose="02040503050406030204" pitchFamily="18" charset="0"/>
                                    </a:rPr>
                                    <m:t>𝑖𝐿</m:t>
                                  </m:r>
                                </m:sub>
                                <m:sup>
                                  <m:r>
                                    <a:rPr lang="pt-BR" sz="2400" i="1">
                                      <a:latin typeface="Cambria Math" panose="02040503050406030204" pitchFamily="18" charset="0"/>
                                    </a:rPr>
                                    <m:t>∗</m:t>
                                  </m:r>
                                </m:sup>
                              </m:sSubSup>
                            </m:e>
                          </m:d>
                          <m:r>
                            <a:rPr lang="pt-BR" sz="2400" i="1">
                              <a:latin typeface="Cambria Math" panose="02040503050406030204" pitchFamily="18" charset="0"/>
                            </a:rPr>
                            <m:t>=</m:t>
                          </m:r>
                          <m:sSub>
                            <m:sSubPr>
                              <m:ctrlPr>
                                <a:rPr lang="pt-BR" sz="2400" i="1">
                                  <a:latin typeface="Cambria Math" panose="02040503050406030204" pitchFamily="18" charset="0"/>
                                </a:rPr>
                              </m:ctrlPr>
                            </m:sSubPr>
                            <m:e>
                              <m:r>
                                <a:rPr lang="pt-BR" sz="2400" i="1">
                                  <a:latin typeface="Cambria Math" panose="02040503050406030204" pitchFamily="18" charset="0"/>
                                  <a:ea typeface="Cambria Math" panose="02040503050406030204" pitchFamily="18" charset="0"/>
                                </a:rPr>
                                <m:t>∆</m:t>
                              </m:r>
                            </m:e>
                            <m:sub>
                              <m:r>
                                <a:rPr lang="pt-BR" sz="2400" i="1">
                                  <a:latin typeface="Cambria Math" panose="02040503050406030204" pitchFamily="18" charset="0"/>
                                  <a:ea typeface="Cambria Math" panose="02040503050406030204" pitchFamily="18" charset="0"/>
                                </a:rPr>
                                <m:t>𝑣𝑎𝑝</m:t>
                              </m:r>
                            </m:sub>
                          </m:sSub>
                          <m:sSub>
                            <m:sSubPr>
                              <m:ctrlPr>
                                <a:rPr lang="pt-BR" sz="2400" i="1">
                                  <a:latin typeface="Cambria Math" panose="02040503050406030204" pitchFamily="18" charset="0"/>
                                </a:rPr>
                              </m:ctrlPr>
                            </m:sSubPr>
                            <m:e>
                              <m:r>
                                <a:rPr lang="pt-BR" sz="2400" i="1">
                                  <a:latin typeface="Cambria Math" panose="02040503050406030204" pitchFamily="18" charset="0"/>
                                </a:rPr>
                                <m:t>𝐺</m:t>
                              </m:r>
                            </m:e>
                            <m:sub>
                              <m:r>
                                <a:rPr lang="pt-BR" sz="2400" i="1">
                                  <a:latin typeface="Cambria Math" panose="02040503050406030204" pitchFamily="18" charset="0"/>
                                </a:rPr>
                                <m:t>𝑖</m:t>
                              </m:r>
                            </m:sub>
                          </m:sSub>
                        </m:e>
                      </m:func>
                    </m:oMath>
                  </m:oMathPara>
                </a14:m>
                <a:endParaRPr lang="pt-BR" sz="2400" i="1" dirty="0"/>
              </a:p>
            </p:txBody>
          </p:sp>
        </mc:Choice>
        <mc:Fallback xmlns="">
          <p:sp>
            <p:nvSpPr>
              <p:cNvPr id="20" name="CaixaDeTexto 19">
                <a:extLst>
                  <a:ext uri="{FF2B5EF4-FFF2-40B4-BE49-F238E27FC236}">
                    <a16:creationId xmlns:a16="http://schemas.microsoft.com/office/drawing/2014/main" id="{BA35B60A-7E7B-43D4-B43D-02FAA30B62F7}"/>
                  </a:ext>
                </a:extLst>
              </p:cNvPr>
              <p:cNvSpPr txBox="1">
                <a:spLocks noRot="1" noChangeAspect="1" noMove="1" noResize="1" noEditPoints="1" noAdjustHandles="1" noChangeArrowheads="1" noChangeShapeType="1" noTextEdit="1"/>
              </p:cNvSpPr>
              <p:nvPr/>
            </p:nvSpPr>
            <p:spPr>
              <a:xfrm>
                <a:off x="1991728" y="5540377"/>
                <a:ext cx="3019146" cy="852871"/>
              </a:xfrm>
              <a:prstGeom prst="rect">
                <a:avLst/>
              </a:prstGeom>
              <a:blipFill>
                <a:blip r:embed="rId10"/>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21" name="CaixaDeTexto 20">
                <a:extLst>
                  <a:ext uri="{FF2B5EF4-FFF2-40B4-BE49-F238E27FC236}">
                    <a16:creationId xmlns:a16="http://schemas.microsoft.com/office/drawing/2014/main" id="{99A7A3DC-EAFD-4BF6-93D3-0673E9BF849D}"/>
                  </a:ext>
                </a:extLst>
              </p:cNvPr>
              <p:cNvSpPr txBox="1"/>
              <p:nvPr/>
            </p:nvSpPr>
            <p:spPr>
              <a:xfrm>
                <a:off x="5209033" y="5417259"/>
                <a:ext cx="5444519" cy="1434237"/>
              </a:xfrm>
              <a:prstGeom prst="rect">
                <a:avLst/>
              </a:prstGeom>
            </p:spPr>
            <p:txBody>
              <a:bodyPr vert="horz" wrap="square" lIns="91440" tIns="45720" rIns="91440" bIns="45720" rtlCol="0">
                <a:normAutofit/>
              </a:bodyPr>
              <a:lstStyle/>
              <a:p>
                <a14:m>
                  <m:oMath xmlns:m="http://schemas.openxmlformats.org/officeDocument/2006/math">
                    <m:sSub>
                      <m:sSubPr>
                        <m:ctrlPr>
                          <a:rPr lang="pt-BR" sz="2000" b="1" i="1">
                            <a:latin typeface="Cambria Math" panose="02040503050406030204" pitchFamily="18" charset="0"/>
                          </a:rPr>
                        </m:ctrlPr>
                      </m:sSubPr>
                      <m:e>
                        <m:r>
                          <a:rPr lang="pt-BR" sz="2000" b="1" i="1">
                            <a:latin typeface="Cambria Math" panose="02040503050406030204" pitchFamily="18" charset="0"/>
                            <a:ea typeface="Cambria Math" panose="02040503050406030204" pitchFamily="18" charset="0"/>
                          </a:rPr>
                          <m:t>∆</m:t>
                        </m:r>
                      </m:e>
                      <m:sub>
                        <m:r>
                          <a:rPr lang="pt-BR" sz="2000" b="1" i="1">
                            <a:latin typeface="Cambria Math" panose="02040503050406030204" pitchFamily="18" charset="0"/>
                            <a:ea typeface="Cambria Math" panose="02040503050406030204" pitchFamily="18" charset="0"/>
                          </a:rPr>
                          <m:t>𝒗𝒂𝒑</m:t>
                        </m:r>
                      </m:sub>
                    </m:sSub>
                    <m:sSub>
                      <m:sSubPr>
                        <m:ctrlPr>
                          <a:rPr lang="pt-BR" sz="2000" b="1" i="1">
                            <a:latin typeface="Cambria Math" panose="02040503050406030204" pitchFamily="18" charset="0"/>
                          </a:rPr>
                        </m:ctrlPr>
                      </m:sSubPr>
                      <m:e>
                        <m:r>
                          <a:rPr lang="pt-BR" sz="2000" b="1" i="1">
                            <a:latin typeface="Cambria Math" panose="02040503050406030204" pitchFamily="18" charset="0"/>
                          </a:rPr>
                          <m:t>𝑮</m:t>
                        </m:r>
                      </m:e>
                      <m:sub>
                        <m:r>
                          <a:rPr lang="pt-BR" sz="2000" b="1" i="1">
                            <a:latin typeface="Cambria Math" panose="02040503050406030204" pitchFamily="18" charset="0"/>
                          </a:rPr>
                          <m:t>𝒊</m:t>
                        </m:r>
                      </m:sub>
                    </m:sSub>
                  </m:oMath>
                </a14:m>
                <a:r>
                  <a:rPr lang="pt-BR" sz="2000" i="1" dirty="0"/>
                  <a:t> </a:t>
                </a:r>
                <a:r>
                  <a:rPr lang="pt-BR" sz="2000" b="1" i="1" u="sng" dirty="0"/>
                  <a:t>será sempre positivo </a:t>
                </a:r>
                <a:r>
                  <a:rPr lang="pt-BR" sz="2000" i="1" dirty="0"/>
                  <a:t>para </a:t>
                </a:r>
                <a:r>
                  <a:rPr lang="pt-BR" sz="2000" i="1" u="sng" dirty="0"/>
                  <a:t>temperatura</a:t>
                </a:r>
                <a:r>
                  <a:rPr lang="pt-BR" sz="2000" i="1" dirty="0"/>
                  <a:t> em que a </a:t>
                </a:r>
                <a:r>
                  <a:rPr lang="pt-BR" sz="2000" i="1" u="sng" dirty="0"/>
                  <a:t>pressão de vapor seja inferior à pressão padrão</a:t>
                </a:r>
                <a:r>
                  <a:rPr lang="pt-BR" sz="2000" i="1" dirty="0"/>
                  <a:t> ( 1 </a:t>
                </a:r>
                <a:r>
                  <a:rPr lang="pt-BR" sz="2000" i="1" dirty="0" err="1"/>
                  <a:t>atm</a:t>
                </a:r>
                <a:r>
                  <a:rPr lang="pt-BR" sz="2000" i="1" dirty="0"/>
                  <a:t>). Por exemplo todas as temperaturas abaixo do ponto de ebulição </a:t>
                </a:r>
              </a:p>
            </p:txBody>
          </p:sp>
        </mc:Choice>
        <mc:Fallback xmlns="">
          <p:sp>
            <p:nvSpPr>
              <p:cNvPr id="21" name="CaixaDeTexto 20">
                <a:extLst>
                  <a:ext uri="{FF2B5EF4-FFF2-40B4-BE49-F238E27FC236}">
                    <a16:creationId xmlns:a16="http://schemas.microsoft.com/office/drawing/2014/main" id="{99A7A3DC-EAFD-4BF6-93D3-0673E9BF849D}"/>
                  </a:ext>
                </a:extLst>
              </p:cNvPr>
              <p:cNvSpPr txBox="1">
                <a:spLocks noRot="1" noChangeAspect="1" noMove="1" noResize="1" noEditPoints="1" noAdjustHandles="1" noChangeArrowheads="1" noChangeShapeType="1" noTextEdit="1"/>
              </p:cNvSpPr>
              <p:nvPr/>
            </p:nvSpPr>
            <p:spPr>
              <a:xfrm>
                <a:off x="5209033" y="5417259"/>
                <a:ext cx="5444519" cy="1434237"/>
              </a:xfrm>
              <a:prstGeom prst="rect">
                <a:avLst/>
              </a:prstGeom>
              <a:blipFill>
                <a:blip r:embed="rId11"/>
                <a:stretch>
                  <a:fillRect l="-1232" t="-2128" r="-2016" b="-851"/>
                </a:stretch>
              </a:blipFill>
            </p:spPr>
            <p:txBody>
              <a:bodyPr/>
              <a:lstStyle/>
              <a:p>
                <a:r>
                  <a:rPr lang="pt-BR">
                    <a:noFill/>
                  </a:rPr>
                  <a:t> </a:t>
                </a:r>
              </a:p>
            </p:txBody>
          </p:sp>
        </mc:Fallback>
      </mc:AlternateContent>
      <p:sp>
        <p:nvSpPr>
          <p:cNvPr id="24" name="Chave Esquerda 23">
            <a:extLst>
              <a:ext uri="{FF2B5EF4-FFF2-40B4-BE49-F238E27FC236}">
                <a16:creationId xmlns:a16="http://schemas.microsoft.com/office/drawing/2014/main" id="{24F86E2F-6B18-487D-95FC-ACE6691EB0CC}"/>
              </a:ext>
            </a:extLst>
          </p:cNvPr>
          <p:cNvSpPr/>
          <p:nvPr/>
        </p:nvSpPr>
        <p:spPr>
          <a:xfrm rot="5400000">
            <a:off x="3877272" y="2017259"/>
            <a:ext cx="448056" cy="94183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dirty="0"/>
          </a:p>
        </p:txBody>
      </p:sp>
      <mc:AlternateContent xmlns:mc="http://schemas.openxmlformats.org/markup-compatibility/2006" xmlns:a14="http://schemas.microsoft.com/office/drawing/2010/main">
        <mc:Choice Requires="a14">
          <p:sp>
            <p:nvSpPr>
              <p:cNvPr id="26" name="Retângulo 25">
                <a:extLst>
                  <a:ext uri="{FF2B5EF4-FFF2-40B4-BE49-F238E27FC236}">
                    <a16:creationId xmlns:a16="http://schemas.microsoft.com/office/drawing/2014/main" id="{76037FDA-3B6E-474C-832C-43C32DFC65CC}"/>
                  </a:ext>
                </a:extLst>
              </p:cNvPr>
              <p:cNvSpPr/>
              <p:nvPr/>
            </p:nvSpPr>
            <p:spPr>
              <a:xfrm>
                <a:off x="6075794" y="2906820"/>
                <a:ext cx="1254647" cy="453137"/>
              </a:xfrm>
              <a:prstGeom prst="rect">
                <a:avLst/>
              </a:prstGeom>
              <a:solidFill>
                <a:schemeClr val="accent5">
                  <a:lumMod val="75000"/>
                </a:schemeClr>
              </a:solidFill>
            </p:spPr>
            <p:txBody>
              <a:bodyPr wrap="square">
                <a:spAutoFit/>
              </a:bodyPr>
              <a:lstStyle/>
              <a:p>
                <a14:m>
                  <m:oMath xmlns:m="http://schemas.openxmlformats.org/officeDocument/2006/math">
                    <m:sSub>
                      <m:sSubPr>
                        <m:ctrlPr>
                          <a:rPr lang="pt-BR" sz="2400" b="1" i="1">
                            <a:solidFill>
                              <a:schemeClr val="bg1"/>
                            </a:solidFill>
                            <a:latin typeface="Cambria Math" panose="02040503050406030204" pitchFamily="18" charset="0"/>
                          </a:rPr>
                        </m:ctrlPr>
                      </m:sSubPr>
                      <m:e>
                        <m:r>
                          <a:rPr lang="pt-BR" sz="2400" b="1" i="1">
                            <a:solidFill>
                              <a:schemeClr val="bg1"/>
                            </a:solidFill>
                            <a:latin typeface="Cambria Math" panose="02040503050406030204" pitchFamily="18" charset="0"/>
                            <a:sym typeface="Symbol" panose="05050102010706020507" pitchFamily="18" charset="2"/>
                          </a:rPr>
                          <m:t></m:t>
                        </m:r>
                      </m:e>
                      <m:sub>
                        <m:r>
                          <a:rPr lang="pt-BR" sz="2400" b="1" i="1">
                            <a:solidFill>
                              <a:schemeClr val="bg1"/>
                            </a:solidFill>
                            <a:latin typeface="Cambria Math" panose="02040503050406030204" pitchFamily="18" charset="0"/>
                          </a:rPr>
                          <m:t>𝒊𝑳</m:t>
                        </m:r>
                      </m:sub>
                    </m:sSub>
                    <m:r>
                      <a:rPr lang="pt-BR" sz="2400" b="1" i="1">
                        <a:solidFill>
                          <a:schemeClr val="bg1"/>
                        </a:solidFill>
                        <a:latin typeface="Cambria Math" panose="02040503050406030204" pitchFamily="18" charset="0"/>
                      </a:rPr>
                      <m:t>=</m:t>
                    </m:r>
                    <m:r>
                      <a:rPr lang="pt-BR" sz="2400" b="1" i="1">
                        <a:solidFill>
                          <a:schemeClr val="bg1"/>
                        </a:solidFill>
                        <a:latin typeface="Cambria Math" panose="02040503050406030204" pitchFamily="18" charset="0"/>
                      </a:rPr>
                      <m:t>𝟏</m:t>
                    </m:r>
                    <m:r>
                      <a:rPr lang="pt-BR" sz="2400" b="1" i="1">
                        <a:solidFill>
                          <a:schemeClr val="bg1"/>
                        </a:solidFill>
                        <a:latin typeface="Cambria Math" panose="02040503050406030204" pitchFamily="18" charset="0"/>
                      </a:rPr>
                      <m:t> </m:t>
                    </m:r>
                  </m:oMath>
                </a14:m>
                <a:r>
                  <a:rPr lang="pt-BR" b="1" dirty="0">
                    <a:solidFill>
                      <a:schemeClr val="bg1"/>
                    </a:solidFill>
                  </a:rPr>
                  <a:t> </a:t>
                </a:r>
                <a:endParaRPr lang="pt-BR" dirty="0">
                  <a:solidFill>
                    <a:schemeClr val="bg1"/>
                  </a:solidFill>
                </a:endParaRPr>
              </a:p>
            </p:txBody>
          </p:sp>
        </mc:Choice>
        <mc:Fallback xmlns="">
          <p:sp>
            <p:nvSpPr>
              <p:cNvPr id="26" name="Retângulo 25">
                <a:extLst>
                  <a:ext uri="{FF2B5EF4-FFF2-40B4-BE49-F238E27FC236}">
                    <a16:creationId xmlns:a16="http://schemas.microsoft.com/office/drawing/2014/main" id="{76037FDA-3B6E-474C-832C-43C32DFC65CC}"/>
                  </a:ext>
                </a:extLst>
              </p:cNvPr>
              <p:cNvSpPr>
                <a:spLocks noRot="1" noChangeAspect="1" noMove="1" noResize="1" noEditPoints="1" noAdjustHandles="1" noChangeArrowheads="1" noChangeShapeType="1" noTextEdit="1"/>
              </p:cNvSpPr>
              <p:nvPr/>
            </p:nvSpPr>
            <p:spPr>
              <a:xfrm>
                <a:off x="6075794" y="2906820"/>
                <a:ext cx="1254647" cy="453137"/>
              </a:xfrm>
              <a:prstGeom prst="rect">
                <a:avLst/>
              </a:prstGeom>
              <a:blipFill>
                <a:blip r:embed="rId12"/>
                <a:stretch>
                  <a:fillRect l="-971" b="-10811"/>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27" name="Retângulo 26">
                <a:extLst>
                  <a:ext uri="{FF2B5EF4-FFF2-40B4-BE49-F238E27FC236}">
                    <a16:creationId xmlns:a16="http://schemas.microsoft.com/office/drawing/2014/main" id="{1B6FEC6E-0032-4AD8-BEB5-961D4452005D}"/>
                  </a:ext>
                </a:extLst>
              </p:cNvPr>
              <p:cNvSpPr/>
              <p:nvPr/>
            </p:nvSpPr>
            <p:spPr>
              <a:xfrm>
                <a:off x="7569709" y="2822516"/>
                <a:ext cx="3083843" cy="1262140"/>
              </a:xfrm>
              <a:prstGeom prst="rect">
                <a:avLst/>
              </a:prstGeom>
            </p:spPr>
            <p:txBody>
              <a:bodyPr wrap="square">
                <a:spAutoFit/>
              </a:bodyPr>
              <a:lstStyle/>
              <a:p>
                <a:r>
                  <a:rPr lang="pt-BR" dirty="0"/>
                  <a:t>Pois a atividade refere-se ao líquido puro logo  </a:t>
                </a:r>
                <a14:m>
                  <m:oMath xmlns:m="http://schemas.openxmlformats.org/officeDocument/2006/math">
                    <m:sSubSup>
                      <m:sSubSupPr>
                        <m:ctrlPr>
                          <a:rPr lang="pt-BR" i="1">
                            <a:latin typeface="Cambria Math" panose="02040503050406030204" pitchFamily="18" charset="0"/>
                          </a:rPr>
                        </m:ctrlPr>
                      </m:sSubSupPr>
                      <m:e>
                        <m:r>
                          <a:rPr lang="pt-BR" i="1">
                            <a:latin typeface="Cambria Math" panose="02040503050406030204" pitchFamily="18" charset="0"/>
                          </a:rPr>
                          <m:t>𝐺</m:t>
                        </m:r>
                      </m:e>
                      <m:sub>
                        <m:r>
                          <a:rPr lang="pt-BR" i="1">
                            <a:latin typeface="Cambria Math" panose="02040503050406030204" pitchFamily="18" charset="0"/>
                          </a:rPr>
                          <m:t>𝑖𝐿</m:t>
                        </m:r>
                      </m:sub>
                      <m:sup>
                        <m:r>
                          <a:rPr lang="pt-BR" i="1">
                            <a:latin typeface="Cambria Math" panose="02040503050406030204" pitchFamily="18" charset="0"/>
                          </a:rPr>
                          <m:t>𝐸</m:t>
                        </m:r>
                      </m:sup>
                    </m:sSubSup>
                    <m:r>
                      <a:rPr lang="pt-BR" i="1">
                        <a:latin typeface="Cambria Math" panose="02040503050406030204" pitchFamily="18" charset="0"/>
                      </a:rPr>
                      <m:t>=0 </m:t>
                    </m:r>
                  </m:oMath>
                </a14:m>
                <a:r>
                  <a:rPr lang="pt-BR" dirty="0"/>
                  <a:t>e o processo de transferência de fase depende apenas </a:t>
                </a:r>
                <a14:m>
                  <m:oMath xmlns:m="http://schemas.openxmlformats.org/officeDocument/2006/math">
                    <m:sSubSup>
                      <m:sSubSupPr>
                        <m:ctrlPr>
                          <a:rPr lang="pt-BR" i="1">
                            <a:latin typeface="Cambria Math" panose="02040503050406030204" pitchFamily="18" charset="0"/>
                          </a:rPr>
                        </m:ctrlPr>
                      </m:sSubSupPr>
                      <m:e>
                        <m:r>
                          <a:rPr lang="pt-BR" i="1">
                            <a:latin typeface="Cambria Math" panose="02040503050406030204" pitchFamily="18" charset="0"/>
                          </a:rPr>
                          <m:t>𝐺</m:t>
                        </m:r>
                      </m:e>
                      <m:sub>
                        <m:r>
                          <a:rPr lang="pt-BR" i="1">
                            <a:latin typeface="Cambria Math" panose="02040503050406030204" pitchFamily="18" charset="0"/>
                          </a:rPr>
                          <m:t>𝑖𝑔</m:t>
                        </m:r>
                      </m:sub>
                      <m:sup>
                        <m:r>
                          <a:rPr lang="pt-BR" i="1">
                            <a:latin typeface="Cambria Math" panose="02040503050406030204" pitchFamily="18" charset="0"/>
                          </a:rPr>
                          <m:t>𝐸</m:t>
                        </m:r>
                      </m:sup>
                    </m:sSubSup>
                  </m:oMath>
                </a14:m>
                <a:endParaRPr lang="pt-BR" dirty="0"/>
              </a:p>
            </p:txBody>
          </p:sp>
        </mc:Choice>
        <mc:Fallback xmlns="">
          <p:sp>
            <p:nvSpPr>
              <p:cNvPr id="27" name="Retângulo 26">
                <a:extLst>
                  <a:ext uri="{FF2B5EF4-FFF2-40B4-BE49-F238E27FC236}">
                    <a16:creationId xmlns:a16="http://schemas.microsoft.com/office/drawing/2014/main" id="{1B6FEC6E-0032-4AD8-BEB5-961D4452005D}"/>
                  </a:ext>
                </a:extLst>
              </p:cNvPr>
              <p:cNvSpPr>
                <a:spLocks noRot="1" noChangeAspect="1" noMove="1" noResize="1" noEditPoints="1" noAdjustHandles="1" noChangeArrowheads="1" noChangeShapeType="1" noTextEdit="1"/>
              </p:cNvSpPr>
              <p:nvPr/>
            </p:nvSpPr>
            <p:spPr>
              <a:xfrm>
                <a:off x="7569709" y="2822516"/>
                <a:ext cx="3083843" cy="1262140"/>
              </a:xfrm>
              <a:prstGeom prst="rect">
                <a:avLst/>
              </a:prstGeom>
              <a:blipFill>
                <a:blip r:embed="rId13"/>
                <a:stretch>
                  <a:fillRect l="-1779" t="-2415" b="-4831"/>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28" name="Retângulo 27">
                <a:extLst>
                  <a:ext uri="{FF2B5EF4-FFF2-40B4-BE49-F238E27FC236}">
                    <a16:creationId xmlns:a16="http://schemas.microsoft.com/office/drawing/2014/main" id="{8C9DFD56-C8BA-4BD4-AD22-AEEC88EF9C81}"/>
                  </a:ext>
                </a:extLst>
              </p:cNvPr>
              <p:cNvSpPr/>
              <p:nvPr/>
            </p:nvSpPr>
            <p:spPr>
              <a:xfrm>
                <a:off x="3839020" y="1852939"/>
                <a:ext cx="524560" cy="461665"/>
              </a:xfrm>
              <a:prstGeom prst="rect">
                <a:avLst/>
              </a:prstGeom>
              <a:solidFill>
                <a:schemeClr val="accent5">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pt-BR" sz="2400" b="1" i="1">
                          <a:solidFill>
                            <a:schemeClr val="bg1"/>
                          </a:solidFill>
                          <a:latin typeface="Cambria Math" panose="02040503050406030204" pitchFamily="18" charset="0"/>
                        </a:rPr>
                        <m:t>𝟎</m:t>
                      </m:r>
                    </m:oMath>
                  </m:oMathPara>
                </a14:m>
                <a:endParaRPr lang="pt-BR" dirty="0">
                  <a:solidFill>
                    <a:schemeClr val="bg1"/>
                  </a:solidFill>
                </a:endParaRPr>
              </a:p>
            </p:txBody>
          </p:sp>
        </mc:Choice>
        <mc:Fallback xmlns="">
          <p:sp>
            <p:nvSpPr>
              <p:cNvPr id="28" name="Retângulo 27">
                <a:extLst>
                  <a:ext uri="{FF2B5EF4-FFF2-40B4-BE49-F238E27FC236}">
                    <a16:creationId xmlns:a16="http://schemas.microsoft.com/office/drawing/2014/main" id="{8C9DFD56-C8BA-4BD4-AD22-AEEC88EF9C81}"/>
                  </a:ext>
                </a:extLst>
              </p:cNvPr>
              <p:cNvSpPr>
                <a:spLocks noRot="1" noChangeAspect="1" noMove="1" noResize="1" noEditPoints="1" noAdjustHandles="1" noChangeArrowheads="1" noChangeShapeType="1" noTextEdit="1"/>
              </p:cNvSpPr>
              <p:nvPr/>
            </p:nvSpPr>
            <p:spPr>
              <a:xfrm>
                <a:off x="3839020" y="1852939"/>
                <a:ext cx="524560" cy="461665"/>
              </a:xfrm>
              <a:prstGeom prst="rect">
                <a:avLst/>
              </a:prstGeom>
              <a:blipFill>
                <a:blip r:embed="rId14"/>
                <a:stretch>
                  <a:fillRect/>
                </a:stretch>
              </a:blipFill>
            </p:spPr>
            <p:txBody>
              <a:bodyPr/>
              <a:lstStyle/>
              <a:p>
                <a:r>
                  <a:rPr lang="pt-BR">
                    <a:noFill/>
                  </a:rPr>
                  <a:t> </a:t>
                </a:r>
              </a:p>
            </p:txBody>
          </p:sp>
        </mc:Fallback>
      </mc:AlternateContent>
      <p:sp>
        <p:nvSpPr>
          <p:cNvPr id="25" name="CaixaDeTexto 24">
            <a:extLst>
              <a:ext uri="{FF2B5EF4-FFF2-40B4-BE49-F238E27FC236}">
                <a16:creationId xmlns:a16="http://schemas.microsoft.com/office/drawing/2014/main" id="{E35E71AC-8CCB-4E4D-B023-7C9918A9F835}"/>
              </a:ext>
            </a:extLst>
          </p:cNvPr>
          <p:cNvSpPr txBox="1"/>
          <p:nvPr/>
        </p:nvSpPr>
        <p:spPr>
          <a:xfrm>
            <a:off x="1027921" y="231192"/>
            <a:ext cx="3274498" cy="584775"/>
          </a:xfrm>
          <a:prstGeom prst="rect">
            <a:avLst/>
          </a:prstGeom>
          <a:noFill/>
        </p:spPr>
        <p:txBody>
          <a:bodyPr wrap="square" rtlCol="0">
            <a:spAutoFit/>
          </a:bodyPr>
          <a:lstStyle/>
          <a:p>
            <a:r>
              <a:rPr lang="pt-BR" sz="3200" u="sng" dirty="0">
                <a:solidFill>
                  <a:schemeClr val="accent1">
                    <a:lumMod val="75000"/>
                  </a:schemeClr>
                </a:solidFill>
              </a:rPr>
              <a:t>Pressão de vapor </a:t>
            </a:r>
          </a:p>
        </p:txBody>
      </p:sp>
    </p:spTree>
    <p:extLst>
      <p:ext uri="{BB962C8B-B14F-4D97-AF65-F5344CB8AC3E}">
        <p14:creationId xmlns:p14="http://schemas.microsoft.com/office/powerpoint/2010/main" val="152731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p:bldP spid="20" grpId="0" animBg="1"/>
      <p:bldP spid="21" grpId="0"/>
      <p:bldP spid="24" grpId="0" animBg="1"/>
      <p:bldP spid="26" grpId="0" animBg="1"/>
      <p:bldP spid="27" grpId="0"/>
      <p:bldP spid="2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55</a:t>
            </a:fld>
            <a:endParaRPr lang="en-US" dirty="0"/>
          </a:p>
        </p:txBody>
      </p:sp>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A81F5E60-501C-4014-A2CD-B2D5D2F772A9}"/>
                  </a:ext>
                </a:extLst>
              </p:cNvPr>
              <p:cNvSpPr txBox="1"/>
              <p:nvPr/>
            </p:nvSpPr>
            <p:spPr>
              <a:xfrm>
                <a:off x="1953421" y="886081"/>
                <a:ext cx="4994557" cy="595535"/>
              </a:xfrm>
              <a:prstGeom prst="rect">
                <a:avLst/>
              </a:prstGeom>
              <a:solidFill>
                <a:schemeClr val="accent3">
                  <a:lumMod val="60000"/>
                  <a:lumOff val="40000"/>
                </a:schemeClr>
              </a:solidFill>
            </p:spPr>
            <p:txBody>
              <a:bodyPr vert="horz" wrap="square" lIns="91440" tIns="45720" rIns="91440" bIns="45720" rtlCol="0">
                <a:noAutofit/>
              </a:bodyPr>
              <a:lstStyle/>
              <a:p>
                <a:pPr/>
                <a14:m>
                  <m:oMathPara xmlns:m="http://schemas.openxmlformats.org/officeDocument/2006/math">
                    <m:oMathParaPr>
                      <m:jc m:val="centerGroup"/>
                    </m:oMathParaPr>
                    <m:oMath xmlns:m="http://schemas.openxmlformats.org/officeDocument/2006/math">
                      <m:sSub>
                        <m:sSubPr>
                          <m:ctrlPr>
                            <a:rPr lang="pt-BR" sz="2000" b="1" i="1">
                              <a:latin typeface="Cambria Math" panose="02040503050406030204" pitchFamily="18" charset="0"/>
                            </a:rPr>
                          </m:ctrlPr>
                        </m:sSubPr>
                        <m:e>
                          <m:r>
                            <a:rPr lang="pt-BR" sz="2000" b="1" i="1">
                              <a:latin typeface="Cambria Math" panose="02040503050406030204" pitchFamily="18" charset="0"/>
                              <a:ea typeface="Cambria Math" panose="02040503050406030204" pitchFamily="18" charset="0"/>
                            </a:rPr>
                            <m:t>∆</m:t>
                          </m:r>
                        </m:e>
                        <m:sub>
                          <m:r>
                            <a:rPr lang="pt-BR" sz="2000" b="1" i="1">
                              <a:latin typeface="Cambria Math" panose="02040503050406030204" pitchFamily="18" charset="0"/>
                              <a:ea typeface="Cambria Math" panose="02040503050406030204" pitchFamily="18" charset="0"/>
                            </a:rPr>
                            <m:t>𝒗𝒂𝒑</m:t>
                          </m:r>
                        </m:sub>
                      </m:sSub>
                      <m:sSub>
                        <m:sSubPr>
                          <m:ctrlPr>
                            <a:rPr lang="pt-BR" sz="2000" b="1" i="1">
                              <a:latin typeface="Cambria Math" panose="02040503050406030204" pitchFamily="18" charset="0"/>
                            </a:rPr>
                          </m:ctrlPr>
                        </m:sSubPr>
                        <m:e>
                          <m:r>
                            <a:rPr lang="pt-BR" sz="2000" b="1" i="1">
                              <a:latin typeface="Cambria Math" panose="02040503050406030204" pitchFamily="18" charset="0"/>
                            </a:rPr>
                            <m:t>𝑮</m:t>
                          </m:r>
                        </m:e>
                        <m:sub>
                          <m:r>
                            <a:rPr lang="pt-BR" sz="2000" b="1" i="1">
                              <a:latin typeface="Cambria Math" panose="02040503050406030204" pitchFamily="18" charset="0"/>
                            </a:rPr>
                            <m:t>𝒊</m:t>
                          </m:r>
                        </m:sub>
                      </m:sSub>
                      <m:r>
                        <a:rPr lang="pt-BR" sz="2000" b="1" i="1">
                          <a:latin typeface="Cambria Math" panose="02040503050406030204" pitchFamily="18" charset="0"/>
                        </a:rPr>
                        <m:t>(</m:t>
                      </m:r>
                      <m:r>
                        <a:rPr lang="pt-BR" sz="2000" b="1" i="1">
                          <a:latin typeface="Cambria Math" panose="02040503050406030204" pitchFamily="18" charset="0"/>
                        </a:rPr>
                        <m:t>𝑻</m:t>
                      </m:r>
                      <m:r>
                        <a:rPr lang="pt-BR" sz="2000" b="1" i="1">
                          <a:latin typeface="Cambria Math" panose="02040503050406030204" pitchFamily="18" charset="0"/>
                        </a:rPr>
                        <m:t>)=</m:t>
                      </m:r>
                      <m:sSub>
                        <m:sSubPr>
                          <m:ctrlPr>
                            <a:rPr lang="pt-BR" sz="2000" b="1" i="1">
                              <a:latin typeface="Cambria Math" panose="02040503050406030204" pitchFamily="18" charset="0"/>
                            </a:rPr>
                          </m:ctrlPr>
                        </m:sSubPr>
                        <m:e>
                          <m:r>
                            <a:rPr lang="pt-BR" sz="2000" b="1" i="1">
                              <a:latin typeface="Cambria Math" panose="02040503050406030204" pitchFamily="18" charset="0"/>
                              <a:ea typeface="Cambria Math" panose="02040503050406030204" pitchFamily="18" charset="0"/>
                            </a:rPr>
                            <m:t>∆</m:t>
                          </m:r>
                        </m:e>
                        <m:sub>
                          <m:r>
                            <a:rPr lang="pt-BR" sz="2000" b="1" i="1">
                              <a:latin typeface="Cambria Math" panose="02040503050406030204" pitchFamily="18" charset="0"/>
                              <a:ea typeface="Cambria Math" panose="02040503050406030204" pitchFamily="18" charset="0"/>
                            </a:rPr>
                            <m:t>𝒗𝒂𝒑</m:t>
                          </m:r>
                        </m:sub>
                      </m:sSub>
                      <m:sSub>
                        <m:sSubPr>
                          <m:ctrlPr>
                            <a:rPr lang="pt-BR" sz="2000" b="1" i="1">
                              <a:latin typeface="Cambria Math" panose="02040503050406030204" pitchFamily="18" charset="0"/>
                            </a:rPr>
                          </m:ctrlPr>
                        </m:sSubPr>
                        <m:e>
                          <m:r>
                            <a:rPr lang="pt-BR" sz="2000" b="1" i="1">
                              <a:latin typeface="Cambria Math" panose="02040503050406030204" pitchFamily="18" charset="0"/>
                            </a:rPr>
                            <m:t>𝑯</m:t>
                          </m:r>
                        </m:e>
                        <m:sub>
                          <m:r>
                            <a:rPr lang="pt-BR" sz="2000" b="1" i="1">
                              <a:latin typeface="Cambria Math" panose="02040503050406030204" pitchFamily="18" charset="0"/>
                            </a:rPr>
                            <m:t>𝒊</m:t>
                          </m:r>
                        </m:sub>
                      </m:sSub>
                      <m:r>
                        <a:rPr lang="pt-BR" sz="2000" b="1" i="1">
                          <a:latin typeface="Cambria Math" panose="02040503050406030204" pitchFamily="18" charset="0"/>
                        </a:rPr>
                        <m:t>(</m:t>
                      </m:r>
                      <m:r>
                        <a:rPr lang="pt-BR" sz="2000" b="1" i="1">
                          <a:latin typeface="Cambria Math" panose="02040503050406030204" pitchFamily="18" charset="0"/>
                        </a:rPr>
                        <m:t>𝑻</m:t>
                      </m:r>
                      <m:r>
                        <a:rPr lang="pt-BR" sz="2000" b="1" i="1">
                          <a:latin typeface="Cambria Math" panose="02040503050406030204" pitchFamily="18" charset="0"/>
                        </a:rPr>
                        <m:t>)−</m:t>
                      </m:r>
                      <m:r>
                        <a:rPr lang="pt-BR" sz="2000" b="1" i="1">
                          <a:latin typeface="Cambria Math" panose="02040503050406030204" pitchFamily="18" charset="0"/>
                        </a:rPr>
                        <m:t>𝑻</m:t>
                      </m:r>
                      <m:sSub>
                        <m:sSubPr>
                          <m:ctrlPr>
                            <a:rPr lang="pt-BR" sz="2000" b="1" i="1">
                              <a:latin typeface="Cambria Math" panose="02040503050406030204" pitchFamily="18" charset="0"/>
                            </a:rPr>
                          </m:ctrlPr>
                        </m:sSubPr>
                        <m:e>
                          <m:r>
                            <a:rPr lang="pt-BR" sz="2000" b="1" i="1">
                              <a:latin typeface="Cambria Math" panose="02040503050406030204" pitchFamily="18" charset="0"/>
                              <a:ea typeface="Cambria Math" panose="02040503050406030204" pitchFamily="18" charset="0"/>
                            </a:rPr>
                            <m:t>∆</m:t>
                          </m:r>
                        </m:e>
                        <m:sub>
                          <m:r>
                            <a:rPr lang="pt-BR" sz="2000" b="1" i="1">
                              <a:latin typeface="Cambria Math" panose="02040503050406030204" pitchFamily="18" charset="0"/>
                              <a:ea typeface="Cambria Math" panose="02040503050406030204" pitchFamily="18" charset="0"/>
                            </a:rPr>
                            <m:t>𝒗𝒂𝒑</m:t>
                          </m:r>
                        </m:sub>
                      </m:sSub>
                      <m:sSub>
                        <m:sSubPr>
                          <m:ctrlPr>
                            <a:rPr lang="pt-BR" sz="2000" b="1" i="1">
                              <a:latin typeface="Cambria Math" panose="02040503050406030204" pitchFamily="18" charset="0"/>
                            </a:rPr>
                          </m:ctrlPr>
                        </m:sSubPr>
                        <m:e>
                          <m:r>
                            <a:rPr lang="pt-BR" sz="2000" b="1" i="1">
                              <a:latin typeface="Cambria Math" panose="02040503050406030204" pitchFamily="18" charset="0"/>
                            </a:rPr>
                            <m:t>𝑺</m:t>
                          </m:r>
                        </m:e>
                        <m:sub>
                          <m:r>
                            <a:rPr lang="pt-BR" sz="2000" b="1" i="1">
                              <a:latin typeface="Cambria Math" panose="02040503050406030204" pitchFamily="18" charset="0"/>
                            </a:rPr>
                            <m:t>𝒊</m:t>
                          </m:r>
                        </m:sub>
                      </m:sSub>
                      <m:r>
                        <a:rPr lang="pt-BR" sz="2000" b="1" i="1">
                          <a:latin typeface="Cambria Math" panose="02040503050406030204" pitchFamily="18" charset="0"/>
                        </a:rPr>
                        <m:t>(</m:t>
                      </m:r>
                      <m:r>
                        <a:rPr lang="pt-BR" sz="2000" b="1" i="1">
                          <a:latin typeface="Cambria Math" panose="02040503050406030204" pitchFamily="18" charset="0"/>
                        </a:rPr>
                        <m:t>𝑻</m:t>
                      </m:r>
                      <m:r>
                        <a:rPr lang="pt-BR" sz="2000" b="1" i="1">
                          <a:latin typeface="Cambria Math" panose="02040503050406030204" pitchFamily="18" charset="0"/>
                        </a:rPr>
                        <m:t>)</m:t>
                      </m:r>
                    </m:oMath>
                  </m:oMathPara>
                </a14:m>
                <a:endParaRPr lang="pt-BR" sz="2000" b="1" i="1" dirty="0"/>
              </a:p>
            </p:txBody>
          </p:sp>
        </mc:Choice>
        <mc:Fallback xmlns="">
          <p:sp>
            <p:nvSpPr>
              <p:cNvPr id="6" name="CaixaDeTexto 5">
                <a:extLst>
                  <a:ext uri="{FF2B5EF4-FFF2-40B4-BE49-F238E27FC236}">
                    <a16:creationId xmlns:a16="http://schemas.microsoft.com/office/drawing/2014/main" id="{A81F5E60-501C-4014-A2CD-B2D5D2F772A9}"/>
                  </a:ext>
                </a:extLst>
              </p:cNvPr>
              <p:cNvSpPr txBox="1">
                <a:spLocks noRot="1" noChangeAspect="1" noMove="1" noResize="1" noEditPoints="1" noAdjustHandles="1" noChangeArrowheads="1" noChangeShapeType="1" noTextEdit="1"/>
              </p:cNvSpPr>
              <p:nvPr/>
            </p:nvSpPr>
            <p:spPr>
              <a:xfrm>
                <a:off x="1953421" y="886081"/>
                <a:ext cx="4994557" cy="595535"/>
              </a:xfrm>
              <a:prstGeom prst="rect">
                <a:avLst/>
              </a:prstGeom>
              <a:blipFill>
                <a:blip r:embed="rId3"/>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9" name="CaixaDeTexto 8">
                <a:extLst>
                  <a:ext uri="{FF2B5EF4-FFF2-40B4-BE49-F238E27FC236}">
                    <a16:creationId xmlns:a16="http://schemas.microsoft.com/office/drawing/2014/main" id="{3588BD3A-8C11-48FD-84A1-A536B8029E1B}"/>
                  </a:ext>
                </a:extLst>
              </p:cNvPr>
              <p:cNvSpPr txBox="1"/>
              <p:nvPr/>
            </p:nvSpPr>
            <p:spPr>
              <a:xfrm>
                <a:off x="1953421" y="1770895"/>
                <a:ext cx="4994559" cy="535673"/>
              </a:xfrm>
              <a:prstGeom prst="rect">
                <a:avLst/>
              </a:prstGeom>
              <a:solidFill>
                <a:schemeClr val="accent3">
                  <a:lumMod val="60000"/>
                  <a:lumOff val="40000"/>
                </a:schemeClr>
              </a:solidFill>
            </p:spPr>
            <p:txBody>
              <a:bodyPr vert="horz" wrap="square" lIns="91440" tIns="45720" rIns="91440" bIns="45720" rtlCol="0">
                <a:noAutofit/>
              </a:bodyPr>
              <a:lstStyle/>
              <a:p>
                <a:pPr/>
                <a14:m>
                  <m:oMathPara xmlns:m="http://schemas.openxmlformats.org/officeDocument/2006/math">
                    <m:oMathParaPr>
                      <m:jc m:val="centerGroup"/>
                    </m:oMathParaPr>
                    <m:oMath xmlns:m="http://schemas.openxmlformats.org/officeDocument/2006/math">
                      <m:sSub>
                        <m:sSubPr>
                          <m:ctrlPr>
                            <a:rPr lang="pt-BR" sz="2000" b="1" i="1">
                              <a:latin typeface="Cambria Math" panose="02040503050406030204" pitchFamily="18" charset="0"/>
                            </a:rPr>
                          </m:ctrlPr>
                        </m:sSubPr>
                        <m:e>
                          <m:r>
                            <a:rPr lang="pt-BR" sz="2000" b="1" i="1">
                              <a:latin typeface="Cambria Math" panose="02040503050406030204" pitchFamily="18" charset="0"/>
                              <a:ea typeface="Cambria Math" panose="02040503050406030204" pitchFamily="18" charset="0"/>
                            </a:rPr>
                            <m:t>∆</m:t>
                          </m:r>
                        </m:e>
                        <m:sub>
                          <m:r>
                            <a:rPr lang="pt-BR" sz="2000" b="1" i="1">
                              <a:latin typeface="Cambria Math" panose="02040503050406030204" pitchFamily="18" charset="0"/>
                              <a:ea typeface="Cambria Math" panose="02040503050406030204" pitchFamily="18" charset="0"/>
                            </a:rPr>
                            <m:t>𝒗𝒂𝒑</m:t>
                          </m:r>
                        </m:sub>
                      </m:sSub>
                      <m:sSub>
                        <m:sSubPr>
                          <m:ctrlPr>
                            <a:rPr lang="pt-BR" sz="2000" b="1" i="1">
                              <a:latin typeface="Cambria Math" panose="02040503050406030204" pitchFamily="18" charset="0"/>
                            </a:rPr>
                          </m:ctrlPr>
                        </m:sSubPr>
                        <m:e>
                          <m:r>
                            <a:rPr lang="pt-BR" sz="2000" b="1" i="1">
                              <a:latin typeface="Cambria Math" panose="02040503050406030204" pitchFamily="18" charset="0"/>
                            </a:rPr>
                            <m:t>𝑮</m:t>
                          </m:r>
                        </m:e>
                        <m:sub>
                          <m:r>
                            <a:rPr lang="pt-BR" sz="2000" b="1" i="1">
                              <a:latin typeface="Cambria Math" panose="02040503050406030204" pitchFamily="18" charset="0"/>
                            </a:rPr>
                            <m:t>𝒊</m:t>
                          </m:r>
                        </m:sub>
                      </m:sSub>
                      <m:r>
                        <a:rPr lang="pt-BR" sz="2000" b="1" i="1">
                          <a:latin typeface="Cambria Math" panose="02040503050406030204" pitchFamily="18" charset="0"/>
                        </a:rPr>
                        <m:t>(</m:t>
                      </m:r>
                      <m:sSub>
                        <m:sSubPr>
                          <m:ctrlPr>
                            <a:rPr lang="pt-BR" sz="2000" b="1" i="1">
                              <a:latin typeface="Cambria Math" panose="02040503050406030204" pitchFamily="18" charset="0"/>
                            </a:rPr>
                          </m:ctrlPr>
                        </m:sSubPr>
                        <m:e>
                          <m:r>
                            <a:rPr lang="pt-BR" sz="2000" b="1" i="1">
                              <a:latin typeface="Cambria Math" panose="02040503050406030204" pitchFamily="18" charset="0"/>
                            </a:rPr>
                            <m:t>𝑻</m:t>
                          </m:r>
                        </m:e>
                        <m:sub>
                          <m:r>
                            <a:rPr lang="pt-BR" sz="2000" b="1" i="1">
                              <a:latin typeface="Cambria Math" panose="02040503050406030204" pitchFamily="18" charset="0"/>
                            </a:rPr>
                            <m:t>𝒃</m:t>
                          </m:r>
                        </m:sub>
                      </m:sSub>
                      <m:r>
                        <a:rPr lang="pt-BR" sz="2000" b="1" i="1">
                          <a:latin typeface="Cambria Math" panose="02040503050406030204" pitchFamily="18" charset="0"/>
                        </a:rPr>
                        <m:t>)=</m:t>
                      </m:r>
                      <m:sSub>
                        <m:sSubPr>
                          <m:ctrlPr>
                            <a:rPr lang="pt-BR" sz="2000" b="1" i="1">
                              <a:latin typeface="Cambria Math" panose="02040503050406030204" pitchFamily="18" charset="0"/>
                            </a:rPr>
                          </m:ctrlPr>
                        </m:sSubPr>
                        <m:e>
                          <m:r>
                            <a:rPr lang="pt-BR" sz="2000" b="1" i="1">
                              <a:latin typeface="Cambria Math" panose="02040503050406030204" pitchFamily="18" charset="0"/>
                              <a:ea typeface="Cambria Math" panose="02040503050406030204" pitchFamily="18" charset="0"/>
                            </a:rPr>
                            <m:t>∆</m:t>
                          </m:r>
                        </m:e>
                        <m:sub>
                          <m:r>
                            <a:rPr lang="pt-BR" sz="2000" b="1" i="1">
                              <a:latin typeface="Cambria Math" panose="02040503050406030204" pitchFamily="18" charset="0"/>
                              <a:ea typeface="Cambria Math" panose="02040503050406030204" pitchFamily="18" charset="0"/>
                            </a:rPr>
                            <m:t>𝒗𝒂𝒑</m:t>
                          </m:r>
                        </m:sub>
                      </m:sSub>
                      <m:sSub>
                        <m:sSubPr>
                          <m:ctrlPr>
                            <a:rPr lang="pt-BR" sz="2000" b="1" i="1">
                              <a:latin typeface="Cambria Math" panose="02040503050406030204" pitchFamily="18" charset="0"/>
                            </a:rPr>
                          </m:ctrlPr>
                        </m:sSubPr>
                        <m:e>
                          <m:r>
                            <a:rPr lang="pt-BR" sz="2000" b="1" i="1">
                              <a:latin typeface="Cambria Math" panose="02040503050406030204" pitchFamily="18" charset="0"/>
                            </a:rPr>
                            <m:t>𝑯</m:t>
                          </m:r>
                        </m:e>
                        <m:sub>
                          <m:r>
                            <a:rPr lang="pt-BR" sz="2000" b="1" i="1">
                              <a:latin typeface="Cambria Math" panose="02040503050406030204" pitchFamily="18" charset="0"/>
                            </a:rPr>
                            <m:t>𝒊</m:t>
                          </m:r>
                        </m:sub>
                      </m:sSub>
                      <m:r>
                        <a:rPr lang="pt-BR" sz="2000" b="1" i="1">
                          <a:latin typeface="Cambria Math" panose="02040503050406030204" pitchFamily="18" charset="0"/>
                        </a:rPr>
                        <m:t>(</m:t>
                      </m:r>
                      <m:sSub>
                        <m:sSubPr>
                          <m:ctrlPr>
                            <a:rPr lang="pt-BR" sz="2000" b="1" i="1">
                              <a:latin typeface="Cambria Math" panose="02040503050406030204" pitchFamily="18" charset="0"/>
                            </a:rPr>
                          </m:ctrlPr>
                        </m:sSubPr>
                        <m:e>
                          <m:r>
                            <a:rPr lang="pt-BR" sz="2000" b="1" i="1">
                              <a:latin typeface="Cambria Math" panose="02040503050406030204" pitchFamily="18" charset="0"/>
                            </a:rPr>
                            <m:t>𝑻</m:t>
                          </m:r>
                        </m:e>
                        <m:sub>
                          <m:r>
                            <a:rPr lang="pt-BR" sz="2000" b="1" i="1">
                              <a:latin typeface="Cambria Math" panose="02040503050406030204" pitchFamily="18" charset="0"/>
                            </a:rPr>
                            <m:t>𝒃</m:t>
                          </m:r>
                        </m:sub>
                      </m:sSub>
                      <m:r>
                        <a:rPr lang="pt-BR" sz="2000" b="1" i="1">
                          <a:latin typeface="Cambria Math" panose="02040503050406030204" pitchFamily="18" charset="0"/>
                        </a:rPr>
                        <m:t>)−</m:t>
                      </m:r>
                      <m:sSub>
                        <m:sSubPr>
                          <m:ctrlPr>
                            <a:rPr lang="pt-BR" sz="2000" b="1" i="1">
                              <a:latin typeface="Cambria Math" panose="02040503050406030204" pitchFamily="18" charset="0"/>
                            </a:rPr>
                          </m:ctrlPr>
                        </m:sSubPr>
                        <m:e>
                          <m:r>
                            <a:rPr lang="pt-BR" sz="2000" b="1" i="1">
                              <a:latin typeface="Cambria Math" panose="02040503050406030204" pitchFamily="18" charset="0"/>
                            </a:rPr>
                            <m:t>𝑻</m:t>
                          </m:r>
                        </m:e>
                        <m:sub>
                          <m:r>
                            <a:rPr lang="pt-BR" sz="2000" b="1" i="1">
                              <a:latin typeface="Cambria Math" panose="02040503050406030204" pitchFamily="18" charset="0"/>
                            </a:rPr>
                            <m:t>𝒃</m:t>
                          </m:r>
                        </m:sub>
                      </m:sSub>
                      <m:sSub>
                        <m:sSubPr>
                          <m:ctrlPr>
                            <a:rPr lang="pt-BR" sz="2000" b="1" i="1">
                              <a:latin typeface="Cambria Math" panose="02040503050406030204" pitchFamily="18" charset="0"/>
                            </a:rPr>
                          </m:ctrlPr>
                        </m:sSubPr>
                        <m:e>
                          <m:r>
                            <a:rPr lang="pt-BR" sz="2000" b="1" i="1">
                              <a:latin typeface="Cambria Math" panose="02040503050406030204" pitchFamily="18" charset="0"/>
                              <a:ea typeface="Cambria Math" panose="02040503050406030204" pitchFamily="18" charset="0"/>
                            </a:rPr>
                            <m:t>∆</m:t>
                          </m:r>
                        </m:e>
                        <m:sub>
                          <m:r>
                            <a:rPr lang="pt-BR" sz="2000" b="1" i="1">
                              <a:latin typeface="Cambria Math" panose="02040503050406030204" pitchFamily="18" charset="0"/>
                              <a:ea typeface="Cambria Math" panose="02040503050406030204" pitchFamily="18" charset="0"/>
                            </a:rPr>
                            <m:t>𝒗𝒂𝒑</m:t>
                          </m:r>
                        </m:sub>
                      </m:sSub>
                      <m:sSub>
                        <m:sSubPr>
                          <m:ctrlPr>
                            <a:rPr lang="pt-BR" sz="2000" b="1" i="1">
                              <a:latin typeface="Cambria Math" panose="02040503050406030204" pitchFamily="18" charset="0"/>
                            </a:rPr>
                          </m:ctrlPr>
                        </m:sSubPr>
                        <m:e>
                          <m:r>
                            <a:rPr lang="pt-BR" sz="2000" b="1" i="1">
                              <a:latin typeface="Cambria Math" panose="02040503050406030204" pitchFamily="18" charset="0"/>
                            </a:rPr>
                            <m:t>𝑺</m:t>
                          </m:r>
                        </m:e>
                        <m:sub>
                          <m:r>
                            <a:rPr lang="pt-BR" sz="2000" b="1" i="1">
                              <a:latin typeface="Cambria Math" panose="02040503050406030204" pitchFamily="18" charset="0"/>
                            </a:rPr>
                            <m:t>𝒊</m:t>
                          </m:r>
                        </m:sub>
                      </m:sSub>
                      <m:r>
                        <a:rPr lang="pt-BR" sz="2000" b="1" i="1">
                          <a:latin typeface="Cambria Math" panose="02040503050406030204" pitchFamily="18" charset="0"/>
                        </a:rPr>
                        <m:t>(</m:t>
                      </m:r>
                      <m:sSub>
                        <m:sSubPr>
                          <m:ctrlPr>
                            <a:rPr lang="pt-BR" sz="2000" b="1" i="1">
                              <a:latin typeface="Cambria Math" panose="02040503050406030204" pitchFamily="18" charset="0"/>
                            </a:rPr>
                          </m:ctrlPr>
                        </m:sSubPr>
                        <m:e>
                          <m:r>
                            <a:rPr lang="pt-BR" sz="2000" b="1" i="1">
                              <a:latin typeface="Cambria Math" panose="02040503050406030204" pitchFamily="18" charset="0"/>
                            </a:rPr>
                            <m:t>𝑻</m:t>
                          </m:r>
                        </m:e>
                        <m:sub>
                          <m:r>
                            <a:rPr lang="pt-BR" sz="2000" b="1" i="1">
                              <a:latin typeface="Cambria Math" panose="02040503050406030204" pitchFamily="18" charset="0"/>
                            </a:rPr>
                            <m:t>𝒃</m:t>
                          </m:r>
                        </m:sub>
                      </m:sSub>
                      <m:r>
                        <a:rPr lang="pt-BR" sz="2000" b="1" i="1">
                          <a:latin typeface="Cambria Math" panose="02040503050406030204" pitchFamily="18" charset="0"/>
                        </a:rPr>
                        <m:t>)</m:t>
                      </m:r>
                    </m:oMath>
                  </m:oMathPara>
                </a14:m>
                <a:endParaRPr lang="pt-BR" sz="2000" b="1" i="1" dirty="0"/>
              </a:p>
            </p:txBody>
          </p:sp>
        </mc:Choice>
        <mc:Fallback xmlns="">
          <p:sp>
            <p:nvSpPr>
              <p:cNvPr id="9" name="CaixaDeTexto 8">
                <a:extLst>
                  <a:ext uri="{FF2B5EF4-FFF2-40B4-BE49-F238E27FC236}">
                    <a16:creationId xmlns:a16="http://schemas.microsoft.com/office/drawing/2014/main" id="{3588BD3A-8C11-48FD-84A1-A536B8029E1B}"/>
                  </a:ext>
                </a:extLst>
              </p:cNvPr>
              <p:cNvSpPr txBox="1">
                <a:spLocks noRot="1" noChangeAspect="1" noMove="1" noResize="1" noEditPoints="1" noAdjustHandles="1" noChangeArrowheads="1" noChangeShapeType="1" noTextEdit="1"/>
              </p:cNvSpPr>
              <p:nvPr/>
            </p:nvSpPr>
            <p:spPr>
              <a:xfrm>
                <a:off x="1953421" y="1770895"/>
                <a:ext cx="4994559" cy="535673"/>
              </a:xfrm>
              <a:prstGeom prst="rect">
                <a:avLst/>
              </a:prstGeom>
              <a:blipFill>
                <a:blip r:embed="rId4"/>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0" name="CaixaDeTexto 9">
                <a:extLst>
                  <a:ext uri="{FF2B5EF4-FFF2-40B4-BE49-F238E27FC236}">
                    <a16:creationId xmlns:a16="http://schemas.microsoft.com/office/drawing/2014/main" id="{98FEED60-8613-4183-8F8E-875E5D19B645}"/>
                  </a:ext>
                </a:extLst>
              </p:cNvPr>
              <p:cNvSpPr txBox="1"/>
              <p:nvPr/>
            </p:nvSpPr>
            <p:spPr>
              <a:xfrm>
                <a:off x="7560976" y="4123804"/>
                <a:ext cx="2679128" cy="551250"/>
              </a:xfrm>
              <a:prstGeom prst="rect">
                <a:avLst/>
              </a:prstGeom>
              <a:solidFill>
                <a:srgbClr val="FFC000"/>
              </a:solidFill>
            </p:spPr>
            <p:txBody>
              <a:bodyPr vert="horz" wrap="square" lIns="91440" tIns="45720" rIns="91440" bIns="45720" rtlCol="0">
                <a:noAutofit/>
              </a:bodyPr>
              <a:lstStyle/>
              <a:p>
                <a:pPr/>
                <a14:m>
                  <m:oMathPara xmlns:m="http://schemas.openxmlformats.org/officeDocument/2006/math">
                    <m:oMathParaPr>
                      <m:jc m:val="centerGroup"/>
                    </m:oMathParaPr>
                    <m:oMath xmlns:m="http://schemas.openxmlformats.org/officeDocument/2006/math">
                      <m:sSub>
                        <m:sSubPr>
                          <m:ctrlPr>
                            <a:rPr lang="pt-BR" sz="2400" i="1">
                              <a:latin typeface="Cambria Math" panose="02040503050406030204" pitchFamily="18" charset="0"/>
                            </a:rPr>
                          </m:ctrlPr>
                        </m:sSubPr>
                        <m:e>
                          <m:r>
                            <a:rPr lang="pt-BR" sz="2400" i="1">
                              <a:latin typeface="Cambria Math" panose="02040503050406030204" pitchFamily="18" charset="0"/>
                              <a:ea typeface="Cambria Math" panose="02040503050406030204" pitchFamily="18" charset="0"/>
                            </a:rPr>
                            <m:t>∆</m:t>
                          </m:r>
                        </m:e>
                        <m:sub>
                          <m:r>
                            <a:rPr lang="pt-BR" sz="2400" i="1">
                              <a:latin typeface="Cambria Math" panose="02040503050406030204" pitchFamily="18" charset="0"/>
                              <a:ea typeface="Cambria Math" panose="02040503050406030204" pitchFamily="18" charset="0"/>
                            </a:rPr>
                            <m:t>𝑣𝑎𝑝</m:t>
                          </m:r>
                        </m:sub>
                      </m:sSub>
                      <m:sSub>
                        <m:sSubPr>
                          <m:ctrlPr>
                            <a:rPr lang="pt-BR" sz="2400" i="1">
                              <a:latin typeface="Cambria Math" panose="02040503050406030204" pitchFamily="18" charset="0"/>
                            </a:rPr>
                          </m:ctrlPr>
                        </m:sSubPr>
                        <m:e>
                          <m:r>
                            <a:rPr lang="pt-BR" sz="2400" i="1">
                              <a:latin typeface="Cambria Math" panose="02040503050406030204" pitchFamily="18" charset="0"/>
                            </a:rPr>
                            <m:t>𝐺</m:t>
                          </m:r>
                        </m:e>
                        <m:sub>
                          <m:r>
                            <a:rPr lang="pt-BR" sz="2400" i="1">
                              <a:latin typeface="Cambria Math" panose="02040503050406030204" pitchFamily="18" charset="0"/>
                            </a:rPr>
                            <m:t>𝑖</m:t>
                          </m:r>
                        </m:sub>
                      </m:sSub>
                      <m:r>
                        <a:rPr lang="pt-BR" sz="2400" i="1">
                          <a:latin typeface="Cambria Math" panose="02040503050406030204" pitchFamily="18" charset="0"/>
                        </a:rPr>
                        <m:t>(</m:t>
                      </m:r>
                      <m:sSub>
                        <m:sSubPr>
                          <m:ctrlPr>
                            <a:rPr lang="pt-BR" sz="2400" i="1">
                              <a:latin typeface="Cambria Math" panose="02040503050406030204" pitchFamily="18" charset="0"/>
                            </a:rPr>
                          </m:ctrlPr>
                        </m:sSubPr>
                        <m:e>
                          <m:r>
                            <a:rPr lang="pt-BR" sz="2400" i="1">
                              <a:latin typeface="Cambria Math" panose="02040503050406030204" pitchFamily="18" charset="0"/>
                            </a:rPr>
                            <m:t>𝑇</m:t>
                          </m:r>
                        </m:e>
                        <m:sub>
                          <m:r>
                            <a:rPr lang="pt-BR" sz="2400" i="1">
                              <a:latin typeface="Cambria Math" panose="02040503050406030204" pitchFamily="18" charset="0"/>
                            </a:rPr>
                            <m:t>𝑏</m:t>
                          </m:r>
                        </m:sub>
                      </m:sSub>
                      <m:r>
                        <a:rPr lang="pt-BR" sz="2400" i="1">
                          <a:latin typeface="Cambria Math" panose="02040503050406030204" pitchFamily="18" charset="0"/>
                        </a:rPr>
                        <m:t>)=0</m:t>
                      </m:r>
                    </m:oMath>
                  </m:oMathPara>
                </a14:m>
                <a:endParaRPr lang="pt-BR" sz="2400" i="1" dirty="0"/>
              </a:p>
            </p:txBody>
          </p:sp>
        </mc:Choice>
        <mc:Fallback xmlns="">
          <p:sp>
            <p:nvSpPr>
              <p:cNvPr id="10" name="CaixaDeTexto 9">
                <a:extLst>
                  <a:ext uri="{FF2B5EF4-FFF2-40B4-BE49-F238E27FC236}">
                    <a16:creationId xmlns:a16="http://schemas.microsoft.com/office/drawing/2014/main" id="{98FEED60-8613-4183-8F8E-875E5D19B645}"/>
                  </a:ext>
                </a:extLst>
              </p:cNvPr>
              <p:cNvSpPr txBox="1">
                <a:spLocks noRot="1" noChangeAspect="1" noMove="1" noResize="1" noEditPoints="1" noAdjustHandles="1" noChangeArrowheads="1" noChangeShapeType="1" noTextEdit="1"/>
              </p:cNvSpPr>
              <p:nvPr/>
            </p:nvSpPr>
            <p:spPr>
              <a:xfrm>
                <a:off x="7560976" y="4123804"/>
                <a:ext cx="2679128" cy="551250"/>
              </a:xfrm>
              <a:prstGeom prst="rect">
                <a:avLst/>
              </a:prstGeom>
              <a:blipFill>
                <a:blip r:embed="rId5"/>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1" name="CaixaDeTexto 10">
                <a:extLst>
                  <a:ext uri="{FF2B5EF4-FFF2-40B4-BE49-F238E27FC236}">
                    <a16:creationId xmlns:a16="http://schemas.microsoft.com/office/drawing/2014/main" id="{C5A426FF-D51C-4D19-9671-75EDB21FE340}"/>
                  </a:ext>
                </a:extLst>
              </p:cNvPr>
              <p:cNvSpPr txBox="1"/>
              <p:nvPr/>
            </p:nvSpPr>
            <p:spPr>
              <a:xfrm>
                <a:off x="1951897" y="2640850"/>
                <a:ext cx="4994559" cy="487481"/>
              </a:xfrm>
              <a:prstGeom prst="rect">
                <a:avLst/>
              </a:prstGeom>
              <a:solidFill>
                <a:schemeClr val="accent1">
                  <a:lumMod val="60000"/>
                  <a:lumOff val="40000"/>
                </a:schemeClr>
              </a:solidFill>
            </p:spPr>
            <p:txBody>
              <a:bodyPr vert="horz" wrap="square" lIns="91440" tIns="45720" rIns="91440" bIns="45720" rtlCol="0">
                <a:noAutofit/>
              </a:bodyPr>
              <a:lstStyle/>
              <a:p>
                <a:pPr/>
                <a14:m>
                  <m:oMathPara xmlns:m="http://schemas.openxmlformats.org/officeDocument/2006/math">
                    <m:oMathParaPr>
                      <m:jc m:val="centerGroup"/>
                    </m:oMathParaPr>
                    <m:oMath xmlns:m="http://schemas.openxmlformats.org/officeDocument/2006/math">
                      <m:sSub>
                        <m:sSubPr>
                          <m:ctrlPr>
                            <a:rPr lang="pt-BR" sz="2000" b="1" i="1">
                              <a:latin typeface="Cambria Math" panose="02040503050406030204" pitchFamily="18" charset="0"/>
                            </a:rPr>
                          </m:ctrlPr>
                        </m:sSubPr>
                        <m:e>
                          <m:r>
                            <a:rPr lang="pt-BR" sz="2000" b="1" i="1">
                              <a:latin typeface="Cambria Math" panose="02040503050406030204" pitchFamily="18" charset="0"/>
                              <a:ea typeface="Cambria Math" panose="02040503050406030204" pitchFamily="18" charset="0"/>
                            </a:rPr>
                            <m:t>∆</m:t>
                          </m:r>
                        </m:e>
                        <m:sub>
                          <m:r>
                            <a:rPr lang="pt-BR" sz="2000" b="1" i="1">
                              <a:latin typeface="Cambria Math" panose="02040503050406030204" pitchFamily="18" charset="0"/>
                              <a:ea typeface="Cambria Math" panose="02040503050406030204" pitchFamily="18" charset="0"/>
                            </a:rPr>
                            <m:t>𝒗𝒂𝒑</m:t>
                          </m:r>
                        </m:sub>
                      </m:sSub>
                      <m:sSub>
                        <m:sSubPr>
                          <m:ctrlPr>
                            <a:rPr lang="pt-BR" sz="2000" b="1" i="1">
                              <a:latin typeface="Cambria Math" panose="02040503050406030204" pitchFamily="18" charset="0"/>
                            </a:rPr>
                          </m:ctrlPr>
                        </m:sSubPr>
                        <m:e>
                          <m:r>
                            <a:rPr lang="pt-BR" sz="2000" b="1" i="1">
                              <a:latin typeface="Cambria Math" panose="02040503050406030204" pitchFamily="18" charset="0"/>
                            </a:rPr>
                            <m:t>𝑯</m:t>
                          </m:r>
                        </m:e>
                        <m:sub>
                          <m:r>
                            <a:rPr lang="pt-BR" sz="2000" b="1" i="1">
                              <a:latin typeface="Cambria Math" panose="02040503050406030204" pitchFamily="18" charset="0"/>
                            </a:rPr>
                            <m:t>𝒊</m:t>
                          </m:r>
                        </m:sub>
                      </m:sSub>
                      <m:r>
                        <a:rPr lang="pt-BR" sz="2000" b="1" i="1">
                          <a:latin typeface="Cambria Math" panose="02040503050406030204" pitchFamily="18" charset="0"/>
                        </a:rPr>
                        <m:t>(</m:t>
                      </m:r>
                      <m:sSub>
                        <m:sSubPr>
                          <m:ctrlPr>
                            <a:rPr lang="pt-BR" sz="2000" b="1" i="1">
                              <a:latin typeface="Cambria Math" panose="02040503050406030204" pitchFamily="18" charset="0"/>
                            </a:rPr>
                          </m:ctrlPr>
                        </m:sSubPr>
                        <m:e>
                          <m:r>
                            <a:rPr lang="pt-BR" sz="2000" b="1" i="1">
                              <a:latin typeface="Cambria Math" panose="02040503050406030204" pitchFamily="18" charset="0"/>
                            </a:rPr>
                            <m:t>𝑻</m:t>
                          </m:r>
                        </m:e>
                        <m:sub>
                          <m:r>
                            <a:rPr lang="pt-BR" sz="2000" b="1" i="1">
                              <a:latin typeface="Cambria Math" panose="02040503050406030204" pitchFamily="18" charset="0"/>
                            </a:rPr>
                            <m:t>𝒃</m:t>
                          </m:r>
                        </m:sub>
                      </m:sSub>
                      <m:r>
                        <a:rPr lang="pt-BR" sz="2000" b="1" i="1">
                          <a:latin typeface="Cambria Math" panose="02040503050406030204" pitchFamily="18" charset="0"/>
                        </a:rPr>
                        <m:t>)=</m:t>
                      </m:r>
                      <m:sSub>
                        <m:sSubPr>
                          <m:ctrlPr>
                            <a:rPr lang="pt-BR" sz="2000" b="1" i="1">
                              <a:latin typeface="Cambria Math" panose="02040503050406030204" pitchFamily="18" charset="0"/>
                            </a:rPr>
                          </m:ctrlPr>
                        </m:sSubPr>
                        <m:e>
                          <m:r>
                            <a:rPr lang="pt-BR" sz="2000" b="1" i="1">
                              <a:latin typeface="Cambria Math" panose="02040503050406030204" pitchFamily="18" charset="0"/>
                            </a:rPr>
                            <m:t>𝑻</m:t>
                          </m:r>
                        </m:e>
                        <m:sub>
                          <m:r>
                            <a:rPr lang="pt-BR" sz="2000" b="1" i="1">
                              <a:latin typeface="Cambria Math" panose="02040503050406030204" pitchFamily="18" charset="0"/>
                            </a:rPr>
                            <m:t>𝒃</m:t>
                          </m:r>
                        </m:sub>
                      </m:sSub>
                      <m:sSub>
                        <m:sSubPr>
                          <m:ctrlPr>
                            <a:rPr lang="pt-BR" sz="2000" b="1" i="1">
                              <a:latin typeface="Cambria Math" panose="02040503050406030204" pitchFamily="18" charset="0"/>
                            </a:rPr>
                          </m:ctrlPr>
                        </m:sSubPr>
                        <m:e>
                          <m:r>
                            <a:rPr lang="pt-BR" sz="2000" b="1" i="1">
                              <a:latin typeface="Cambria Math" panose="02040503050406030204" pitchFamily="18" charset="0"/>
                              <a:ea typeface="Cambria Math" panose="02040503050406030204" pitchFamily="18" charset="0"/>
                            </a:rPr>
                            <m:t>∆</m:t>
                          </m:r>
                        </m:e>
                        <m:sub>
                          <m:r>
                            <a:rPr lang="pt-BR" sz="2000" b="1" i="1">
                              <a:latin typeface="Cambria Math" panose="02040503050406030204" pitchFamily="18" charset="0"/>
                              <a:ea typeface="Cambria Math" panose="02040503050406030204" pitchFamily="18" charset="0"/>
                            </a:rPr>
                            <m:t>𝒗𝒂𝒑</m:t>
                          </m:r>
                        </m:sub>
                      </m:sSub>
                      <m:sSub>
                        <m:sSubPr>
                          <m:ctrlPr>
                            <a:rPr lang="pt-BR" sz="2000" b="1" i="1">
                              <a:latin typeface="Cambria Math" panose="02040503050406030204" pitchFamily="18" charset="0"/>
                            </a:rPr>
                          </m:ctrlPr>
                        </m:sSubPr>
                        <m:e>
                          <m:r>
                            <a:rPr lang="pt-BR" sz="2000" b="1" i="1">
                              <a:latin typeface="Cambria Math" panose="02040503050406030204" pitchFamily="18" charset="0"/>
                            </a:rPr>
                            <m:t>𝑺</m:t>
                          </m:r>
                        </m:e>
                        <m:sub>
                          <m:r>
                            <a:rPr lang="pt-BR" sz="2000" b="1" i="1">
                              <a:latin typeface="Cambria Math" panose="02040503050406030204" pitchFamily="18" charset="0"/>
                            </a:rPr>
                            <m:t>𝒊</m:t>
                          </m:r>
                        </m:sub>
                      </m:sSub>
                      <m:r>
                        <a:rPr lang="pt-BR" sz="2000" b="1" i="1">
                          <a:latin typeface="Cambria Math" panose="02040503050406030204" pitchFamily="18" charset="0"/>
                        </a:rPr>
                        <m:t>(</m:t>
                      </m:r>
                      <m:sSub>
                        <m:sSubPr>
                          <m:ctrlPr>
                            <a:rPr lang="pt-BR" sz="2000" b="1" i="1">
                              <a:latin typeface="Cambria Math" panose="02040503050406030204" pitchFamily="18" charset="0"/>
                            </a:rPr>
                          </m:ctrlPr>
                        </m:sSubPr>
                        <m:e>
                          <m:r>
                            <a:rPr lang="pt-BR" sz="2000" b="1" i="1">
                              <a:latin typeface="Cambria Math" panose="02040503050406030204" pitchFamily="18" charset="0"/>
                            </a:rPr>
                            <m:t>𝑻</m:t>
                          </m:r>
                        </m:e>
                        <m:sub>
                          <m:r>
                            <a:rPr lang="pt-BR" sz="2000" b="1" i="1">
                              <a:latin typeface="Cambria Math" panose="02040503050406030204" pitchFamily="18" charset="0"/>
                            </a:rPr>
                            <m:t>𝒃</m:t>
                          </m:r>
                        </m:sub>
                      </m:sSub>
                      <m:r>
                        <a:rPr lang="pt-BR" sz="2000" b="1" i="1">
                          <a:latin typeface="Cambria Math" panose="02040503050406030204" pitchFamily="18" charset="0"/>
                        </a:rPr>
                        <m:t>)</m:t>
                      </m:r>
                    </m:oMath>
                  </m:oMathPara>
                </a14:m>
                <a:endParaRPr lang="pt-BR" sz="2000" b="1" i="1" dirty="0"/>
              </a:p>
            </p:txBody>
          </p:sp>
        </mc:Choice>
        <mc:Fallback xmlns="">
          <p:sp>
            <p:nvSpPr>
              <p:cNvPr id="11" name="CaixaDeTexto 10">
                <a:extLst>
                  <a:ext uri="{FF2B5EF4-FFF2-40B4-BE49-F238E27FC236}">
                    <a16:creationId xmlns:a16="http://schemas.microsoft.com/office/drawing/2014/main" id="{C5A426FF-D51C-4D19-9671-75EDB21FE340}"/>
                  </a:ext>
                </a:extLst>
              </p:cNvPr>
              <p:cNvSpPr txBox="1">
                <a:spLocks noRot="1" noChangeAspect="1" noMove="1" noResize="1" noEditPoints="1" noAdjustHandles="1" noChangeArrowheads="1" noChangeShapeType="1" noTextEdit="1"/>
              </p:cNvSpPr>
              <p:nvPr/>
            </p:nvSpPr>
            <p:spPr>
              <a:xfrm>
                <a:off x="1951897" y="2640850"/>
                <a:ext cx="4994559" cy="487481"/>
              </a:xfrm>
              <a:prstGeom prst="rect">
                <a:avLst/>
              </a:prstGeom>
              <a:blipFill>
                <a:blip r:embed="rId6"/>
                <a:stretch>
                  <a:fillRect/>
                </a:stretch>
              </a:blipFill>
            </p:spPr>
            <p:txBody>
              <a:bodyPr/>
              <a:lstStyle/>
              <a:p>
                <a:r>
                  <a:rPr lang="pt-BR">
                    <a:noFill/>
                  </a:rPr>
                  <a:t> </a:t>
                </a:r>
              </a:p>
            </p:txBody>
          </p:sp>
        </mc:Fallback>
      </mc:AlternateContent>
      <p:pic>
        <p:nvPicPr>
          <p:cNvPr id="12" name="Picture 5">
            <a:extLst>
              <a:ext uri="{FF2B5EF4-FFF2-40B4-BE49-F238E27FC236}">
                <a16:creationId xmlns:a16="http://schemas.microsoft.com/office/drawing/2014/main" id="{8E197D7C-3CD7-4644-944A-903365D0309C}"/>
              </a:ext>
            </a:extLst>
          </p:cNvPr>
          <p:cNvPicPr>
            <a:picLocks noChangeAspect="1"/>
          </p:cNvPicPr>
          <p:nvPr/>
        </p:nvPicPr>
        <p:blipFill>
          <a:blip r:embed="rId7"/>
          <a:stretch>
            <a:fillRect/>
          </a:stretch>
        </p:blipFill>
        <p:spPr>
          <a:xfrm>
            <a:off x="7042356" y="864552"/>
            <a:ext cx="3625645" cy="2921234"/>
          </a:xfrm>
          <a:prstGeom prst="rect">
            <a:avLst/>
          </a:prstGeom>
        </p:spPr>
      </p:pic>
      <p:sp>
        <p:nvSpPr>
          <p:cNvPr id="13" name="CaixaDeTexto 12">
            <a:extLst>
              <a:ext uri="{FF2B5EF4-FFF2-40B4-BE49-F238E27FC236}">
                <a16:creationId xmlns:a16="http://schemas.microsoft.com/office/drawing/2014/main" id="{594371D3-4EAE-4382-A78C-5C831B518A10}"/>
              </a:ext>
            </a:extLst>
          </p:cNvPr>
          <p:cNvSpPr txBox="1"/>
          <p:nvPr/>
        </p:nvSpPr>
        <p:spPr>
          <a:xfrm>
            <a:off x="1951896" y="3333689"/>
            <a:ext cx="5473174" cy="2682730"/>
          </a:xfrm>
          <a:prstGeom prst="rect">
            <a:avLst/>
          </a:prstGeom>
        </p:spPr>
        <p:txBody>
          <a:bodyPr vert="horz" wrap="square" lIns="91440" tIns="45720" rIns="91440" bIns="45720" rtlCol="0">
            <a:normAutofit fontScale="92500" lnSpcReduction="20000"/>
          </a:bodyPr>
          <a:lstStyle/>
          <a:p>
            <a:r>
              <a:rPr lang="pt-BR" sz="2000" i="1" dirty="0"/>
              <a:t>Neste ponto (ponto de ebulição) as moléculas do composto i </a:t>
            </a:r>
            <a:r>
              <a:rPr lang="pt-BR" sz="2000" b="1" i="1" u="sng" dirty="0">
                <a:highlight>
                  <a:srgbClr val="FFFF00"/>
                </a:highlight>
              </a:rPr>
              <a:t>que se encontram no estado liquido podem ¨voar¨ para o estado gasoso </a:t>
            </a:r>
          </a:p>
          <a:p>
            <a:endParaRPr lang="pt-BR" sz="2000" i="1" dirty="0"/>
          </a:p>
          <a:p>
            <a:r>
              <a:rPr lang="pt-BR" sz="2000" i="1" dirty="0"/>
              <a:t>pois o seu </a:t>
            </a:r>
          </a:p>
          <a:p>
            <a:endParaRPr lang="pt-BR" sz="2000" i="1" dirty="0"/>
          </a:p>
          <a:p>
            <a:r>
              <a:rPr lang="pt-BR" sz="2000" b="1" i="1" u="sng" dirty="0">
                <a:highlight>
                  <a:srgbClr val="FFFF00"/>
                </a:highlight>
              </a:rPr>
              <a:t>ganho de entropia na vaporização igual as atrações </a:t>
            </a:r>
            <a:r>
              <a:rPr lang="pt-BR" sz="2000" b="1" i="1" u="sng" dirty="0" err="1">
                <a:highlight>
                  <a:srgbClr val="FFFF00"/>
                </a:highlight>
              </a:rPr>
              <a:t>entalpicas</a:t>
            </a:r>
            <a:r>
              <a:rPr lang="pt-BR" sz="2000" b="1" i="1" u="sng" dirty="0">
                <a:highlight>
                  <a:srgbClr val="FFFF00"/>
                </a:highlight>
              </a:rPr>
              <a:t> </a:t>
            </a:r>
          </a:p>
          <a:p>
            <a:endParaRPr lang="pt-BR" sz="2000" b="1" i="1" u="sng" dirty="0">
              <a:highlight>
                <a:srgbClr val="FFFF00"/>
              </a:highlight>
            </a:endParaRPr>
          </a:p>
          <a:p>
            <a:r>
              <a:rPr lang="pt-BR" sz="2000" i="1" dirty="0"/>
              <a:t>que tentam manter essas moléculas juntas. </a:t>
            </a:r>
          </a:p>
        </p:txBody>
      </p:sp>
      <mc:AlternateContent xmlns:mc="http://schemas.openxmlformats.org/markup-compatibility/2006" xmlns:a14="http://schemas.microsoft.com/office/drawing/2010/main">
        <mc:Choice Requires="a14">
          <p:sp>
            <p:nvSpPr>
              <p:cNvPr id="3" name="Retângulo 2">
                <a:extLst>
                  <a:ext uri="{FF2B5EF4-FFF2-40B4-BE49-F238E27FC236}">
                    <a16:creationId xmlns:a16="http://schemas.microsoft.com/office/drawing/2014/main" id="{544216F2-7F91-4FDA-9BA3-CC6ED19E2F3E}"/>
                  </a:ext>
                </a:extLst>
              </p:cNvPr>
              <p:cNvSpPr/>
              <p:nvPr/>
            </p:nvSpPr>
            <p:spPr>
              <a:xfrm>
                <a:off x="2157414" y="5867688"/>
                <a:ext cx="8510586" cy="859531"/>
              </a:xfrm>
              <a:prstGeom prst="rect">
                <a:avLst/>
              </a:prstGeom>
            </p:spPr>
            <p:txBody>
              <a:bodyPr wrap="square">
                <a:spAutoFit/>
              </a:bodyPr>
              <a:lstStyle/>
              <a:p>
                <a:r>
                  <a:rPr lang="pt-BR" sz="2400" i="1" dirty="0"/>
                  <a:t>A energia livre de vaporação </a:t>
                </a:r>
                <a14:m>
                  <m:oMath xmlns:m="http://schemas.openxmlformats.org/officeDocument/2006/math">
                    <m:sSub>
                      <m:sSubPr>
                        <m:ctrlPr>
                          <a:rPr lang="pt-BR" sz="2400" i="1">
                            <a:latin typeface="Cambria Math" panose="02040503050406030204" pitchFamily="18" charset="0"/>
                          </a:rPr>
                        </m:ctrlPr>
                      </m:sSubPr>
                      <m:e>
                        <m:r>
                          <a:rPr lang="pt-BR" sz="2400" i="1">
                            <a:latin typeface="Cambria Math" panose="02040503050406030204" pitchFamily="18" charset="0"/>
                            <a:ea typeface="Cambria Math" panose="02040503050406030204" pitchFamily="18" charset="0"/>
                          </a:rPr>
                          <m:t>∆</m:t>
                        </m:r>
                      </m:e>
                      <m:sub>
                        <m:r>
                          <a:rPr lang="pt-BR" sz="2400" i="1">
                            <a:latin typeface="Cambria Math" panose="02040503050406030204" pitchFamily="18" charset="0"/>
                            <a:ea typeface="Cambria Math" panose="02040503050406030204" pitchFamily="18" charset="0"/>
                          </a:rPr>
                          <m:t>𝑣𝑎𝑝</m:t>
                        </m:r>
                      </m:sub>
                    </m:sSub>
                    <m:sSub>
                      <m:sSubPr>
                        <m:ctrlPr>
                          <a:rPr lang="pt-BR" sz="2400" i="1">
                            <a:latin typeface="Cambria Math" panose="02040503050406030204" pitchFamily="18" charset="0"/>
                          </a:rPr>
                        </m:ctrlPr>
                      </m:sSubPr>
                      <m:e>
                        <m:r>
                          <a:rPr lang="pt-BR" sz="2400" i="1">
                            <a:latin typeface="Cambria Math" panose="02040503050406030204" pitchFamily="18" charset="0"/>
                          </a:rPr>
                          <m:t>𝐺</m:t>
                        </m:r>
                      </m:e>
                      <m:sub>
                        <m:r>
                          <a:rPr lang="pt-BR" sz="2400" i="1">
                            <a:latin typeface="Cambria Math" panose="02040503050406030204" pitchFamily="18" charset="0"/>
                          </a:rPr>
                          <m:t>𝑖</m:t>
                        </m:r>
                      </m:sub>
                    </m:sSub>
                    <m:r>
                      <a:rPr lang="pt-BR" sz="2400" i="1">
                        <a:latin typeface="Cambria Math" panose="02040503050406030204" pitchFamily="18" charset="0"/>
                      </a:rPr>
                      <m:t> </m:t>
                    </m:r>
                  </m:oMath>
                </a14:m>
                <a:r>
                  <a:rPr lang="pt-BR" sz="2400" i="1" dirty="0"/>
                  <a:t>acima do ponto de ebulição será obviamente negativa </a:t>
                </a:r>
                <a:endParaRPr lang="pt-BR" sz="2400" dirty="0"/>
              </a:p>
            </p:txBody>
          </p:sp>
        </mc:Choice>
        <mc:Fallback xmlns="">
          <p:sp>
            <p:nvSpPr>
              <p:cNvPr id="3" name="Retângulo 2">
                <a:extLst>
                  <a:ext uri="{FF2B5EF4-FFF2-40B4-BE49-F238E27FC236}">
                    <a16:creationId xmlns:a16="http://schemas.microsoft.com/office/drawing/2014/main" id="{544216F2-7F91-4FDA-9BA3-CC6ED19E2F3E}"/>
                  </a:ext>
                </a:extLst>
              </p:cNvPr>
              <p:cNvSpPr>
                <a:spLocks noRot="1" noChangeAspect="1" noMove="1" noResize="1" noEditPoints="1" noAdjustHandles="1" noChangeArrowheads="1" noChangeShapeType="1" noTextEdit="1"/>
              </p:cNvSpPr>
              <p:nvPr/>
            </p:nvSpPr>
            <p:spPr>
              <a:xfrm>
                <a:off x="2157414" y="5867688"/>
                <a:ext cx="8510586" cy="859531"/>
              </a:xfrm>
              <a:prstGeom prst="rect">
                <a:avLst/>
              </a:prstGeom>
              <a:blipFill>
                <a:blip r:embed="rId8"/>
                <a:stretch>
                  <a:fillRect l="-1146" t="-4965" b="-14894"/>
                </a:stretch>
              </a:blipFill>
            </p:spPr>
            <p:txBody>
              <a:bodyPr/>
              <a:lstStyle/>
              <a:p>
                <a:r>
                  <a:rPr lang="pt-BR">
                    <a:noFill/>
                  </a:rPr>
                  <a:t> </a:t>
                </a:r>
              </a:p>
            </p:txBody>
          </p:sp>
        </mc:Fallback>
      </mc:AlternateContent>
      <p:cxnSp>
        <p:nvCxnSpPr>
          <p:cNvPr id="15" name="Conector de Seta Reta 14">
            <a:extLst>
              <a:ext uri="{FF2B5EF4-FFF2-40B4-BE49-F238E27FC236}">
                <a16:creationId xmlns:a16="http://schemas.microsoft.com/office/drawing/2014/main" id="{3D97DB57-EC1E-4C56-858E-C7EDD8C903EB}"/>
              </a:ext>
            </a:extLst>
          </p:cNvPr>
          <p:cNvCxnSpPr/>
          <p:nvPr/>
        </p:nvCxnSpPr>
        <p:spPr>
          <a:xfrm>
            <a:off x="9115647" y="2190308"/>
            <a:ext cx="0" cy="1933497"/>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CaixaDeTexto 15">
            <a:extLst>
              <a:ext uri="{FF2B5EF4-FFF2-40B4-BE49-F238E27FC236}">
                <a16:creationId xmlns:a16="http://schemas.microsoft.com/office/drawing/2014/main" id="{66BB042B-8B52-4D02-8332-8F2984D93445}"/>
              </a:ext>
            </a:extLst>
          </p:cNvPr>
          <p:cNvSpPr txBox="1"/>
          <p:nvPr/>
        </p:nvSpPr>
        <p:spPr>
          <a:xfrm>
            <a:off x="412058" y="130781"/>
            <a:ext cx="3274498" cy="584775"/>
          </a:xfrm>
          <a:prstGeom prst="rect">
            <a:avLst/>
          </a:prstGeom>
          <a:noFill/>
        </p:spPr>
        <p:txBody>
          <a:bodyPr wrap="square" rtlCol="0">
            <a:spAutoFit/>
          </a:bodyPr>
          <a:lstStyle/>
          <a:p>
            <a:r>
              <a:rPr lang="pt-BR" sz="3200" u="sng" dirty="0">
                <a:solidFill>
                  <a:schemeClr val="accent1">
                    <a:lumMod val="75000"/>
                  </a:schemeClr>
                </a:solidFill>
              </a:rPr>
              <a:t>Pressão de vapor </a:t>
            </a:r>
          </a:p>
        </p:txBody>
      </p:sp>
    </p:spTree>
    <p:extLst>
      <p:ext uri="{BB962C8B-B14F-4D97-AF65-F5344CB8AC3E}">
        <p14:creationId xmlns:p14="http://schemas.microsoft.com/office/powerpoint/2010/main" val="6164502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56</a:t>
            </a:fld>
            <a:endParaRPr lang="en-US" dirty="0"/>
          </a:p>
        </p:txBody>
      </p:sp>
      <p:sp>
        <p:nvSpPr>
          <p:cNvPr id="8" name="CaixaDeTexto 7">
            <a:extLst>
              <a:ext uri="{FF2B5EF4-FFF2-40B4-BE49-F238E27FC236}">
                <a16:creationId xmlns:a16="http://schemas.microsoft.com/office/drawing/2014/main" id="{25F6F4B3-2535-4D87-A114-B41586A85C37}"/>
              </a:ext>
            </a:extLst>
          </p:cNvPr>
          <p:cNvSpPr txBox="1"/>
          <p:nvPr/>
        </p:nvSpPr>
        <p:spPr>
          <a:xfrm>
            <a:off x="431800" y="950955"/>
            <a:ext cx="10782300" cy="998180"/>
          </a:xfrm>
          <a:prstGeom prst="rect">
            <a:avLst/>
          </a:prstGeom>
        </p:spPr>
        <p:txBody>
          <a:bodyPr vert="horz" wrap="square" lIns="91440" tIns="45720" rIns="91440" bIns="45720" rtlCol="0">
            <a:normAutofit lnSpcReduction="10000"/>
          </a:bodyPr>
          <a:lstStyle/>
          <a:p>
            <a:r>
              <a:rPr lang="pt-BR" sz="2000" i="1" dirty="0"/>
              <a:t>Nós podemos tratar a </a:t>
            </a:r>
            <a:r>
              <a:rPr lang="pt-BR" sz="2000" b="1" i="1" dirty="0">
                <a:highlight>
                  <a:srgbClr val="FFFF00"/>
                </a:highlight>
              </a:rPr>
              <a:t>pressão de vapor como uma constante de equilíbrio </a:t>
            </a:r>
            <a:r>
              <a:rPr lang="pt-BR" sz="2000" i="1" dirty="0"/>
              <a:t>entre duas fases (K</a:t>
            </a:r>
            <a:r>
              <a:rPr lang="pt-BR" sz="2000" i="1" baseline="-25000" dirty="0"/>
              <a:t>12</a:t>
            </a:r>
            <a:r>
              <a:rPr lang="pt-BR" sz="2000" i="1" dirty="0"/>
              <a:t>) onde a dependência da pressão de liquido-vapor em relação á temperatura pode ser descrita pela equação de </a:t>
            </a:r>
            <a:r>
              <a:rPr lang="pt-BR" sz="2000" b="1" i="1" u="sng" dirty="0" err="1">
                <a:highlight>
                  <a:srgbClr val="FFFF00"/>
                </a:highlight>
              </a:rPr>
              <a:t>van´t</a:t>
            </a:r>
            <a:r>
              <a:rPr lang="pt-BR" sz="2000" b="1" i="1" u="sng" dirty="0">
                <a:highlight>
                  <a:srgbClr val="FFFF00"/>
                </a:highlight>
              </a:rPr>
              <a:t> </a:t>
            </a:r>
            <a:r>
              <a:rPr lang="pt-BR" sz="2000" b="1" i="1" u="sng" dirty="0" err="1">
                <a:highlight>
                  <a:srgbClr val="FFFF00"/>
                </a:highlight>
              </a:rPr>
              <a:t>Hoff</a:t>
            </a:r>
            <a:r>
              <a:rPr lang="pt-BR" sz="2000" b="1" i="1" u="sng" dirty="0">
                <a:highlight>
                  <a:srgbClr val="FFFF00"/>
                </a:highlight>
              </a:rPr>
              <a:t> </a:t>
            </a:r>
          </a:p>
        </p:txBody>
      </p:sp>
      <mc:AlternateContent xmlns:mc="http://schemas.openxmlformats.org/markup-compatibility/2006" xmlns:a14="http://schemas.microsoft.com/office/drawing/2010/main">
        <mc:Choice Requires="a14">
          <p:sp>
            <p:nvSpPr>
              <p:cNvPr id="10" name="CaixaDeTexto 9">
                <a:extLst>
                  <a:ext uri="{FF2B5EF4-FFF2-40B4-BE49-F238E27FC236}">
                    <a16:creationId xmlns:a16="http://schemas.microsoft.com/office/drawing/2014/main" id="{4F2DFA54-F5FF-4D02-98C4-69F1E58A3B4A}"/>
                  </a:ext>
                </a:extLst>
              </p:cNvPr>
              <p:cNvSpPr txBox="1"/>
              <p:nvPr/>
            </p:nvSpPr>
            <p:spPr>
              <a:xfrm>
                <a:off x="431800" y="3186313"/>
                <a:ext cx="11582400" cy="3685328"/>
              </a:xfrm>
              <a:prstGeom prst="rect">
                <a:avLst/>
              </a:prstGeom>
            </p:spPr>
            <p:txBody>
              <a:bodyPr vert="horz" wrap="square" lIns="91440" tIns="45720" rIns="91440" bIns="45720" rtlCol="0">
                <a:noAutofit/>
              </a:bodyPr>
              <a:lstStyle/>
              <a:p>
                <a:pPr marL="342900" indent="-342900">
                  <a:buFont typeface="Arial" panose="020B0604020202020204" pitchFamily="34" charset="0"/>
                  <a:buChar char="•"/>
                </a:pPr>
                <a:r>
                  <a:rPr lang="pt-BR" sz="2000" i="1" dirty="0"/>
                  <a:t>Esta equação  é designada por equação de </a:t>
                </a:r>
                <a:r>
                  <a:rPr lang="pt-BR" sz="2000" b="1" i="1" u="sng" dirty="0" err="1">
                    <a:highlight>
                      <a:srgbClr val="FFFF00"/>
                    </a:highlight>
                  </a:rPr>
                  <a:t>Claussius</a:t>
                </a:r>
                <a:r>
                  <a:rPr lang="pt-BR" sz="2000" b="1" i="1" u="sng" dirty="0">
                    <a:highlight>
                      <a:srgbClr val="FFFF00"/>
                    </a:highlight>
                  </a:rPr>
                  <a:t> </a:t>
                </a:r>
                <a:r>
                  <a:rPr lang="pt-BR" sz="2000" b="1" i="1" u="sng" dirty="0" err="1">
                    <a:highlight>
                      <a:srgbClr val="FFFF00"/>
                    </a:highlight>
                  </a:rPr>
                  <a:t>Clapeyron</a:t>
                </a:r>
                <a:r>
                  <a:rPr lang="pt-BR" sz="2000" i="1" dirty="0"/>
                  <a:t>. </a:t>
                </a:r>
              </a:p>
              <a:p>
                <a:pPr marL="342900" indent="-342900">
                  <a:buFont typeface="Arial" panose="020B0604020202020204" pitchFamily="34" charset="0"/>
                  <a:buChar char="•"/>
                </a:pPr>
                <a:endParaRPr lang="pt-BR" sz="2000" i="1" dirty="0"/>
              </a:p>
              <a:p>
                <a:pPr marL="342900" indent="-342900">
                  <a:buFont typeface="Arial" panose="020B0604020202020204" pitchFamily="34" charset="0"/>
                  <a:buChar char="•"/>
                </a:pPr>
                <a:r>
                  <a:rPr lang="pt-BR" sz="2000" i="1" dirty="0"/>
                  <a:t>Neste caso a esta equação pode ser integrada assumindo que a </a:t>
                </a:r>
                <a14:m>
                  <m:oMath xmlns:m="http://schemas.openxmlformats.org/officeDocument/2006/math">
                    <m:sSub>
                      <m:sSubPr>
                        <m:ctrlPr>
                          <a:rPr lang="pt-BR" sz="2800" b="1" i="1">
                            <a:latin typeface="Cambria Math" panose="02040503050406030204" pitchFamily="18" charset="0"/>
                          </a:rPr>
                        </m:ctrlPr>
                      </m:sSubPr>
                      <m:e>
                        <m:r>
                          <a:rPr lang="pt-BR" sz="2800" b="1" i="1">
                            <a:latin typeface="Cambria Math" panose="02040503050406030204" pitchFamily="18" charset="0"/>
                            <a:ea typeface="Cambria Math" panose="02040503050406030204" pitchFamily="18" charset="0"/>
                          </a:rPr>
                          <m:t>∆</m:t>
                        </m:r>
                      </m:e>
                      <m:sub>
                        <m:r>
                          <a:rPr lang="pt-BR" sz="2800" b="1" i="1">
                            <a:latin typeface="Cambria Math" panose="02040503050406030204" pitchFamily="18" charset="0"/>
                            <a:ea typeface="Cambria Math" panose="02040503050406030204" pitchFamily="18" charset="0"/>
                          </a:rPr>
                          <m:t>𝒗𝒂𝒑</m:t>
                        </m:r>
                      </m:sub>
                    </m:sSub>
                    <m:sSub>
                      <m:sSubPr>
                        <m:ctrlPr>
                          <a:rPr lang="pt-BR" sz="2800" b="1" i="1">
                            <a:latin typeface="Cambria Math" panose="02040503050406030204" pitchFamily="18" charset="0"/>
                          </a:rPr>
                        </m:ctrlPr>
                      </m:sSubPr>
                      <m:e>
                        <m:r>
                          <a:rPr lang="pt-BR" sz="2800" b="1" i="1">
                            <a:latin typeface="Cambria Math" panose="02040503050406030204" pitchFamily="18" charset="0"/>
                          </a:rPr>
                          <m:t>𝑯</m:t>
                        </m:r>
                      </m:e>
                      <m:sub>
                        <m:r>
                          <a:rPr lang="pt-BR" sz="2800" b="1" i="1">
                            <a:latin typeface="Cambria Math" panose="02040503050406030204" pitchFamily="18" charset="0"/>
                          </a:rPr>
                          <m:t>𝒊</m:t>
                        </m:r>
                      </m:sub>
                    </m:sSub>
                  </m:oMath>
                </a14:m>
                <a:r>
                  <a:rPr lang="pt-BR" sz="2000" i="1" dirty="0"/>
                  <a:t> </a:t>
                </a:r>
                <a:r>
                  <a:rPr lang="pt-BR" sz="2000" i="1" dirty="0">
                    <a:highlight>
                      <a:srgbClr val="FFFF00"/>
                    </a:highlight>
                  </a:rPr>
                  <a:t>é uma constante </a:t>
                </a:r>
                <a:r>
                  <a:rPr lang="pt-BR" sz="2000" i="1" dirty="0"/>
                  <a:t>a uma dada temperatura. Por exemplo no ponto critico </a:t>
                </a:r>
                <a14:m>
                  <m:oMath xmlns:m="http://schemas.openxmlformats.org/officeDocument/2006/math">
                    <m:sSub>
                      <m:sSubPr>
                        <m:ctrlPr>
                          <a:rPr lang="pt-BR" sz="2000" i="1">
                            <a:latin typeface="Cambria Math" panose="02040503050406030204" pitchFamily="18" charset="0"/>
                          </a:rPr>
                        </m:ctrlPr>
                      </m:sSubPr>
                      <m:e>
                        <m:r>
                          <a:rPr lang="pt-BR" sz="2000" i="1">
                            <a:latin typeface="Cambria Math" panose="02040503050406030204" pitchFamily="18" charset="0"/>
                            <a:ea typeface="Cambria Math" panose="02040503050406030204" pitchFamily="18" charset="0"/>
                          </a:rPr>
                          <m:t>∆</m:t>
                        </m:r>
                      </m:e>
                      <m:sub>
                        <m:r>
                          <a:rPr lang="pt-BR" sz="2000" i="1">
                            <a:latin typeface="Cambria Math" panose="02040503050406030204" pitchFamily="18" charset="0"/>
                            <a:ea typeface="Cambria Math" panose="02040503050406030204" pitchFamily="18" charset="0"/>
                          </a:rPr>
                          <m:t>𝑣𝑎𝑝</m:t>
                        </m:r>
                      </m:sub>
                    </m:sSub>
                    <m:sSub>
                      <m:sSubPr>
                        <m:ctrlPr>
                          <a:rPr lang="pt-BR" sz="2000" i="1">
                            <a:latin typeface="Cambria Math" panose="02040503050406030204" pitchFamily="18" charset="0"/>
                          </a:rPr>
                        </m:ctrlPr>
                      </m:sSubPr>
                      <m:e>
                        <m:r>
                          <a:rPr lang="pt-BR" sz="2000" i="1">
                            <a:latin typeface="Cambria Math" panose="02040503050406030204" pitchFamily="18" charset="0"/>
                          </a:rPr>
                          <m:t>𝐻</m:t>
                        </m:r>
                      </m:e>
                      <m:sub>
                        <m:r>
                          <a:rPr lang="pt-BR" sz="2000" i="1">
                            <a:latin typeface="Cambria Math" panose="02040503050406030204" pitchFamily="18" charset="0"/>
                          </a:rPr>
                          <m:t>𝑖</m:t>
                        </m:r>
                      </m:sub>
                    </m:sSub>
                  </m:oMath>
                </a14:m>
                <a:r>
                  <a:rPr lang="pt-BR" sz="2000" i="1" dirty="0"/>
                  <a:t> = 0 </a:t>
                </a:r>
                <a:r>
                  <a:rPr lang="pt-BR" sz="2000" i="1" dirty="0">
                    <a:sym typeface="Wingdings" panose="05000000000000000000" pitchFamily="2" charset="2"/>
                  </a:rPr>
                  <a:t></a:t>
                </a:r>
                <a:r>
                  <a:rPr lang="pt-BR" sz="2000" i="1" dirty="0"/>
                  <a:t> </a:t>
                </a:r>
                <a14:m>
                  <m:oMath xmlns:m="http://schemas.openxmlformats.org/officeDocument/2006/math">
                    <m:sSub>
                      <m:sSubPr>
                        <m:ctrlPr>
                          <a:rPr lang="pt-BR" sz="2000" i="1">
                            <a:latin typeface="Cambria Math" panose="02040503050406030204" pitchFamily="18" charset="0"/>
                          </a:rPr>
                        </m:ctrlPr>
                      </m:sSubPr>
                      <m:e>
                        <m:r>
                          <a:rPr lang="pt-BR" sz="2000" i="1">
                            <a:latin typeface="Cambria Math" panose="02040503050406030204" pitchFamily="18" charset="0"/>
                          </a:rPr>
                          <m:t>𝑇</m:t>
                        </m:r>
                      </m:e>
                      <m:sub>
                        <m:r>
                          <a:rPr lang="pt-BR" sz="2000" i="1">
                            <a:latin typeface="Cambria Math" panose="02040503050406030204" pitchFamily="18" charset="0"/>
                            <a:ea typeface="Cambria Math" panose="02040503050406030204" pitchFamily="18" charset="0"/>
                          </a:rPr>
                          <m:t>𝑐</m:t>
                        </m:r>
                      </m:sub>
                    </m:sSub>
                  </m:oMath>
                </a14:m>
                <a:r>
                  <a:rPr lang="pt-BR" sz="2000" i="1" dirty="0"/>
                  <a:t> </a:t>
                </a:r>
              </a:p>
              <a:p>
                <a:pPr marL="342900" indent="-342900">
                  <a:buFont typeface="Arial" panose="020B0604020202020204" pitchFamily="34" charset="0"/>
                  <a:buChar char="•"/>
                </a:pPr>
                <a:endParaRPr lang="pt-BR" sz="2000" i="1" dirty="0"/>
              </a:p>
              <a:p>
                <a:pPr marL="342900" indent="-342900">
                  <a:buFont typeface="Arial" panose="020B0604020202020204" pitchFamily="34" charset="0"/>
                  <a:buChar char="•"/>
                </a:pPr>
                <a:r>
                  <a:rPr lang="pt-BR" sz="2000" i="1" dirty="0"/>
                  <a:t>Incrementa </a:t>
                </a:r>
                <a:r>
                  <a:rPr lang="pt-BR" sz="2000" b="1" i="1" u="sng" dirty="0">
                    <a:highlight>
                      <a:srgbClr val="FFFF00"/>
                    </a:highlight>
                  </a:rPr>
                  <a:t>rapidamente</a:t>
                </a:r>
                <a:r>
                  <a:rPr lang="pt-BR" sz="2000" i="1" dirty="0"/>
                  <a:t> em temperaturas </a:t>
                </a:r>
                <a:r>
                  <a:rPr lang="pt-BR" sz="2000" b="1" i="1" u="sng" dirty="0">
                    <a:highlight>
                      <a:srgbClr val="FFFF00"/>
                    </a:highlight>
                  </a:rPr>
                  <a:t>perto do ponto de ebulição </a:t>
                </a:r>
                <a:r>
                  <a:rPr lang="pt-BR" sz="2000" i="1" dirty="0"/>
                  <a:t>e </a:t>
                </a:r>
                <a:r>
                  <a:rPr lang="pt-BR" sz="2000" b="1" i="1" u="sng" dirty="0">
                    <a:highlight>
                      <a:srgbClr val="FFFF00"/>
                    </a:highlight>
                  </a:rPr>
                  <a:t>moderadamente</a:t>
                </a:r>
                <a:r>
                  <a:rPr lang="pt-BR" sz="2000" i="1" dirty="0"/>
                  <a:t> para temperaturas </a:t>
                </a:r>
                <a:r>
                  <a:rPr lang="pt-BR" sz="2000" b="1" i="1" u="sng" dirty="0">
                    <a:highlight>
                      <a:srgbClr val="FFFF00"/>
                    </a:highlight>
                  </a:rPr>
                  <a:t>baixas.</a:t>
                </a:r>
              </a:p>
              <a:p>
                <a:pPr marL="342900" indent="-342900">
                  <a:buFont typeface="Arial" panose="020B0604020202020204" pitchFamily="34" charset="0"/>
                  <a:buChar char="•"/>
                </a:pPr>
                <a:endParaRPr lang="pt-BR" sz="2000" i="1" dirty="0"/>
              </a:p>
              <a:p>
                <a:pPr marL="342900" indent="-342900">
                  <a:buFont typeface="Arial" panose="020B0604020202020204" pitchFamily="34" charset="0"/>
                  <a:buChar char="•"/>
                </a:pPr>
                <a:r>
                  <a:rPr lang="pt-BR" sz="2000" i="1" dirty="0"/>
                  <a:t>Deste modo, </a:t>
                </a:r>
                <a:r>
                  <a:rPr lang="pt-BR" sz="2000" b="1" i="1" u="sng" dirty="0">
                    <a:highlight>
                      <a:srgbClr val="FFFF00"/>
                    </a:highlight>
                  </a:rPr>
                  <a:t>em uma gama curta de temperaturas </a:t>
                </a:r>
                <a:r>
                  <a:rPr lang="pt-BR" sz="2000" i="1" dirty="0"/>
                  <a:t>(0°C </a:t>
                </a:r>
                <a:r>
                  <a:rPr lang="pt-BR" sz="2000" i="1" dirty="0" err="1"/>
                  <a:t>to</a:t>
                </a:r>
                <a:r>
                  <a:rPr lang="pt-BR" sz="2000" i="1" dirty="0"/>
                  <a:t> 30°C) podemos expressar de uma </a:t>
                </a:r>
                <a:r>
                  <a:rPr lang="pt-BR" sz="2000" b="1" i="1" u="sng" dirty="0">
                    <a:highlight>
                      <a:srgbClr val="FFFF00"/>
                    </a:highlight>
                  </a:rPr>
                  <a:t>forma linear </a:t>
                </a:r>
                <a:r>
                  <a:rPr lang="pt-BR" sz="2000" i="1" dirty="0"/>
                  <a:t>a dependência da pressão </a:t>
                </a:r>
                <a14:m>
                  <m:oMath xmlns:m="http://schemas.openxmlformats.org/officeDocument/2006/math">
                    <m:sSubSup>
                      <m:sSubSupPr>
                        <m:ctrlPr>
                          <a:rPr lang="pt-BR" sz="2000" i="1">
                            <a:latin typeface="Cambria Math" panose="02040503050406030204" pitchFamily="18" charset="0"/>
                          </a:rPr>
                        </m:ctrlPr>
                      </m:sSubSupPr>
                      <m:e>
                        <m:r>
                          <a:rPr lang="pt-BR" sz="2000" i="1">
                            <a:latin typeface="Cambria Math" panose="02040503050406030204" pitchFamily="18" charset="0"/>
                          </a:rPr>
                          <m:t>𝑃</m:t>
                        </m:r>
                      </m:e>
                      <m:sub>
                        <m:r>
                          <a:rPr lang="pt-BR" sz="2000" i="1">
                            <a:latin typeface="Cambria Math" panose="02040503050406030204" pitchFamily="18" charset="0"/>
                          </a:rPr>
                          <m:t>𝑖𝐿</m:t>
                        </m:r>
                      </m:sub>
                      <m:sup>
                        <m:r>
                          <a:rPr lang="pt-BR" sz="2000" i="1">
                            <a:latin typeface="Cambria Math" panose="02040503050406030204" pitchFamily="18" charset="0"/>
                          </a:rPr>
                          <m:t>∗</m:t>
                        </m:r>
                      </m:sup>
                    </m:sSubSup>
                    <m:r>
                      <a:rPr lang="pt-BR" sz="2000" i="1">
                        <a:latin typeface="Cambria Math" panose="02040503050406030204" pitchFamily="18" charset="0"/>
                      </a:rPr>
                      <m:t> </m:t>
                    </m:r>
                  </m:oMath>
                </a14:m>
                <a:r>
                  <a:rPr lang="pt-BR" sz="2000" i="1" dirty="0"/>
                  <a:t>em relação à  Temperatura.</a:t>
                </a:r>
              </a:p>
              <a:p>
                <a:pPr marL="342900" indent="-342900">
                  <a:buFont typeface="Arial" panose="020B0604020202020204" pitchFamily="34" charset="0"/>
                  <a:buChar char="•"/>
                </a:pPr>
                <a:endParaRPr lang="pt-BR" sz="2000" i="1" dirty="0"/>
              </a:p>
              <a:p>
                <a:pPr marL="342900" indent="-342900">
                  <a:buFont typeface="Arial" panose="020B0604020202020204" pitchFamily="34" charset="0"/>
                  <a:buChar char="•"/>
                </a:pPr>
                <a:endParaRPr lang="pt-BR" sz="2000" i="1" dirty="0"/>
              </a:p>
            </p:txBody>
          </p:sp>
        </mc:Choice>
        <mc:Fallback xmlns="">
          <p:sp>
            <p:nvSpPr>
              <p:cNvPr id="10" name="CaixaDeTexto 9">
                <a:extLst>
                  <a:ext uri="{FF2B5EF4-FFF2-40B4-BE49-F238E27FC236}">
                    <a16:creationId xmlns:a16="http://schemas.microsoft.com/office/drawing/2014/main" id="{4F2DFA54-F5FF-4D02-98C4-69F1E58A3B4A}"/>
                  </a:ext>
                </a:extLst>
              </p:cNvPr>
              <p:cNvSpPr txBox="1">
                <a:spLocks noRot="1" noChangeAspect="1" noMove="1" noResize="1" noEditPoints="1" noAdjustHandles="1" noChangeArrowheads="1" noChangeShapeType="1" noTextEdit="1"/>
              </p:cNvSpPr>
              <p:nvPr/>
            </p:nvSpPr>
            <p:spPr>
              <a:xfrm>
                <a:off x="431800" y="3186313"/>
                <a:ext cx="11582400" cy="3685328"/>
              </a:xfrm>
              <a:prstGeom prst="rect">
                <a:avLst/>
              </a:prstGeom>
              <a:blipFill>
                <a:blip r:embed="rId3"/>
                <a:stretch>
                  <a:fillRect l="-474" t="-993" r="-895"/>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1" name="Retângulo 10">
                <a:extLst>
                  <a:ext uri="{FF2B5EF4-FFF2-40B4-BE49-F238E27FC236}">
                    <a16:creationId xmlns:a16="http://schemas.microsoft.com/office/drawing/2014/main" id="{BEBE6AB0-9055-4491-A69C-FC455A852D98}"/>
                  </a:ext>
                </a:extLst>
              </p:cNvPr>
              <p:cNvSpPr/>
              <p:nvPr/>
            </p:nvSpPr>
            <p:spPr>
              <a:xfrm>
                <a:off x="3013464" y="2141877"/>
                <a:ext cx="2154780" cy="728661"/>
              </a:xfrm>
              <a:prstGeom prst="rect">
                <a:avLst/>
              </a:prstGeom>
              <a:solidFill>
                <a:schemeClr val="accent5">
                  <a:lumMod val="5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pt-BR" sz="2000" i="1">
                              <a:solidFill>
                                <a:schemeClr val="bg1"/>
                              </a:solidFill>
                              <a:latin typeface="Cambria Math" panose="02040503050406030204" pitchFamily="18" charset="0"/>
                            </a:rPr>
                          </m:ctrlPr>
                        </m:fPr>
                        <m:num>
                          <m:r>
                            <a:rPr lang="pt-BR" sz="2000" i="1">
                              <a:solidFill>
                                <a:schemeClr val="bg1"/>
                              </a:solidFill>
                              <a:latin typeface="Cambria Math" panose="02040503050406030204" pitchFamily="18" charset="0"/>
                            </a:rPr>
                            <m:t>𝑑𝑝</m:t>
                          </m:r>
                        </m:num>
                        <m:den>
                          <m:r>
                            <a:rPr lang="pt-BR" sz="2000" i="1">
                              <a:solidFill>
                                <a:schemeClr val="bg1"/>
                              </a:solidFill>
                              <a:latin typeface="Cambria Math" panose="02040503050406030204" pitchFamily="18" charset="0"/>
                            </a:rPr>
                            <m:t>𝑑𝑇</m:t>
                          </m:r>
                        </m:den>
                      </m:f>
                      <m:r>
                        <a:rPr lang="pt-BR" sz="2000" i="1">
                          <a:solidFill>
                            <a:schemeClr val="bg1"/>
                          </a:solidFill>
                          <a:latin typeface="Cambria Math" panose="02040503050406030204" pitchFamily="18" charset="0"/>
                        </a:rPr>
                        <m:t>=</m:t>
                      </m:r>
                      <m:f>
                        <m:fPr>
                          <m:ctrlPr>
                            <a:rPr lang="pt-BR" sz="2000" i="1">
                              <a:solidFill>
                                <a:schemeClr val="bg1"/>
                              </a:solidFill>
                              <a:latin typeface="Cambria Math" panose="02040503050406030204" pitchFamily="18" charset="0"/>
                            </a:rPr>
                          </m:ctrlPr>
                        </m:fPr>
                        <m:num>
                          <m:sSub>
                            <m:sSubPr>
                              <m:ctrlPr>
                                <a:rPr lang="pt-BR" sz="2000" i="1">
                                  <a:solidFill>
                                    <a:schemeClr val="bg1"/>
                                  </a:solidFill>
                                  <a:latin typeface="Cambria Math" panose="02040503050406030204" pitchFamily="18" charset="0"/>
                                </a:rPr>
                              </m:ctrlPr>
                            </m:sSubPr>
                            <m:e>
                              <m:r>
                                <a:rPr lang="pt-BR" sz="2000" i="1">
                                  <a:solidFill>
                                    <a:schemeClr val="bg1"/>
                                  </a:solidFill>
                                  <a:latin typeface="Cambria Math" panose="02040503050406030204" pitchFamily="18" charset="0"/>
                                </a:rPr>
                                <m:t>∆</m:t>
                              </m:r>
                            </m:e>
                            <m:sub>
                              <m:r>
                                <a:rPr lang="pt-BR" sz="2000" i="1">
                                  <a:solidFill>
                                    <a:schemeClr val="bg1"/>
                                  </a:solidFill>
                                  <a:latin typeface="Cambria Math" panose="02040503050406030204" pitchFamily="18" charset="0"/>
                                </a:rPr>
                                <m:t>𝑡𝑟𝑠</m:t>
                              </m:r>
                            </m:sub>
                          </m:sSub>
                          <m:r>
                            <a:rPr lang="pt-BR" sz="2000" i="1">
                              <a:solidFill>
                                <a:schemeClr val="bg1"/>
                              </a:solidFill>
                              <a:latin typeface="Cambria Math" panose="02040503050406030204" pitchFamily="18" charset="0"/>
                            </a:rPr>
                            <m:t>𝐻</m:t>
                          </m:r>
                        </m:num>
                        <m:den>
                          <m:sSub>
                            <m:sSubPr>
                              <m:ctrlPr>
                                <a:rPr lang="pt-BR" sz="2000" i="1">
                                  <a:solidFill>
                                    <a:schemeClr val="bg1"/>
                                  </a:solidFill>
                                  <a:latin typeface="Cambria Math" panose="02040503050406030204" pitchFamily="18" charset="0"/>
                                </a:rPr>
                              </m:ctrlPr>
                            </m:sSubPr>
                            <m:e>
                              <m:r>
                                <a:rPr lang="pt-BR" sz="2000" i="1">
                                  <a:solidFill>
                                    <a:schemeClr val="bg1"/>
                                  </a:solidFill>
                                  <a:latin typeface="Cambria Math" panose="02040503050406030204" pitchFamily="18" charset="0"/>
                                </a:rPr>
                                <m:t>𝑇</m:t>
                              </m:r>
                            </m:e>
                            <m:sub>
                              <m:r>
                                <a:rPr lang="pt-BR" sz="2000" i="1">
                                  <a:solidFill>
                                    <a:schemeClr val="bg1"/>
                                  </a:solidFill>
                                  <a:latin typeface="Cambria Math" panose="02040503050406030204" pitchFamily="18" charset="0"/>
                                </a:rPr>
                                <m:t>𝑡𝑟𝑠</m:t>
                              </m:r>
                            </m:sub>
                          </m:sSub>
                          <m:sSub>
                            <m:sSubPr>
                              <m:ctrlPr>
                                <a:rPr lang="pt-BR" sz="2000" i="1">
                                  <a:solidFill>
                                    <a:schemeClr val="bg1"/>
                                  </a:solidFill>
                                  <a:latin typeface="Cambria Math" panose="02040503050406030204" pitchFamily="18" charset="0"/>
                                </a:rPr>
                              </m:ctrlPr>
                            </m:sSubPr>
                            <m:e>
                              <m:r>
                                <a:rPr lang="pt-BR" sz="2000" i="1">
                                  <a:solidFill>
                                    <a:schemeClr val="bg1"/>
                                  </a:solidFill>
                                  <a:latin typeface="Cambria Math" panose="02040503050406030204" pitchFamily="18" charset="0"/>
                                </a:rPr>
                                <m:t>∆</m:t>
                              </m:r>
                            </m:e>
                            <m:sub>
                              <m:r>
                                <a:rPr lang="pt-BR" sz="2000" i="1">
                                  <a:solidFill>
                                    <a:schemeClr val="bg1"/>
                                  </a:solidFill>
                                  <a:latin typeface="Cambria Math" panose="02040503050406030204" pitchFamily="18" charset="0"/>
                                </a:rPr>
                                <m:t>𝑡𝑟𝑠</m:t>
                              </m:r>
                            </m:sub>
                          </m:sSub>
                          <m:r>
                            <a:rPr lang="pt-BR" sz="2000" i="1">
                              <a:solidFill>
                                <a:schemeClr val="bg1"/>
                              </a:solidFill>
                              <a:latin typeface="Cambria Math" panose="02040503050406030204" pitchFamily="18" charset="0"/>
                            </a:rPr>
                            <m:t>𝑉</m:t>
                          </m:r>
                        </m:den>
                      </m:f>
                    </m:oMath>
                  </m:oMathPara>
                </a14:m>
                <a:endParaRPr lang="pt-BR" sz="2000" i="1" dirty="0">
                  <a:solidFill>
                    <a:schemeClr val="bg1"/>
                  </a:solidFill>
                </a:endParaRPr>
              </a:p>
            </p:txBody>
          </p:sp>
        </mc:Choice>
        <mc:Fallback xmlns="">
          <p:sp>
            <p:nvSpPr>
              <p:cNvPr id="11" name="Retângulo 10">
                <a:extLst>
                  <a:ext uri="{FF2B5EF4-FFF2-40B4-BE49-F238E27FC236}">
                    <a16:creationId xmlns:a16="http://schemas.microsoft.com/office/drawing/2014/main" id="{BEBE6AB0-9055-4491-A69C-FC455A852D98}"/>
                  </a:ext>
                </a:extLst>
              </p:cNvPr>
              <p:cNvSpPr>
                <a:spLocks noRot="1" noChangeAspect="1" noMove="1" noResize="1" noEditPoints="1" noAdjustHandles="1" noChangeArrowheads="1" noChangeShapeType="1" noTextEdit="1"/>
              </p:cNvSpPr>
              <p:nvPr/>
            </p:nvSpPr>
            <p:spPr>
              <a:xfrm>
                <a:off x="3013464" y="2141877"/>
                <a:ext cx="2154780" cy="728661"/>
              </a:xfrm>
              <a:prstGeom prst="rect">
                <a:avLst/>
              </a:prstGeom>
              <a:blipFill>
                <a:blip r:embed="rId4"/>
                <a:stretch>
                  <a:fillRect/>
                </a:stretch>
              </a:blipFill>
            </p:spPr>
            <p:txBody>
              <a:bodyPr/>
              <a:lstStyle/>
              <a:p>
                <a:r>
                  <a:rPr lang="pt-BR">
                    <a:noFill/>
                  </a:rPr>
                  <a:t> </a:t>
                </a:r>
              </a:p>
            </p:txBody>
          </p:sp>
        </mc:Fallback>
      </mc:AlternateContent>
      <p:graphicFrame>
        <p:nvGraphicFramePr>
          <p:cNvPr id="14" name="Object 3">
            <a:extLst>
              <a:ext uri="{FF2B5EF4-FFF2-40B4-BE49-F238E27FC236}">
                <a16:creationId xmlns:a16="http://schemas.microsoft.com/office/drawing/2014/main" id="{6CCC346A-9E39-4724-8364-9EE15CD4A6C3}"/>
              </a:ext>
            </a:extLst>
          </p:cNvPr>
          <p:cNvGraphicFramePr>
            <a:graphicFrameLocks noChangeAspect="1"/>
          </p:cNvGraphicFramePr>
          <p:nvPr>
            <p:extLst>
              <p:ext uri="{D42A27DB-BD31-4B8C-83A1-F6EECF244321}">
                <p14:modId xmlns:p14="http://schemas.microsoft.com/office/powerpoint/2010/main" val="3639680590"/>
              </p:ext>
            </p:extLst>
          </p:nvPr>
        </p:nvGraphicFramePr>
        <p:xfrm>
          <a:off x="5720979" y="2018846"/>
          <a:ext cx="2528888" cy="974725"/>
        </p:xfrm>
        <a:graphic>
          <a:graphicData uri="http://schemas.openxmlformats.org/presentationml/2006/ole">
            <mc:AlternateContent xmlns:mc="http://schemas.openxmlformats.org/markup-compatibility/2006">
              <mc:Choice xmlns:v="urn:schemas-microsoft-com:vml" Requires="v">
                <p:oleObj spid="_x0000_s13388" name="Equation" r:id="rId5" imgW="1054100" imgH="406400" progId="Equation.3">
                  <p:embed/>
                </p:oleObj>
              </mc:Choice>
              <mc:Fallback>
                <p:oleObj name="Equation" r:id="rId5" imgW="1054100" imgH="406400" progId="Equation.3">
                  <p:embed/>
                  <p:pic>
                    <p:nvPicPr>
                      <p:cNvPr id="14" name="Object 3">
                        <a:extLst>
                          <a:ext uri="{FF2B5EF4-FFF2-40B4-BE49-F238E27FC236}">
                            <a16:creationId xmlns:a16="http://schemas.microsoft.com/office/drawing/2014/main" id="{6CCC346A-9E39-4724-8364-9EE15CD4A6C3}"/>
                          </a:ext>
                        </a:extLst>
                      </p:cNvPr>
                      <p:cNvPicPr>
                        <a:picLocks noChangeAspect="1" noChangeArrowheads="1"/>
                      </p:cNvPicPr>
                      <p:nvPr/>
                    </p:nvPicPr>
                    <p:blipFill>
                      <a:blip r:embed="rId6"/>
                      <a:srcRect/>
                      <a:stretch>
                        <a:fillRect/>
                      </a:stretch>
                    </p:blipFill>
                    <p:spPr bwMode="auto">
                      <a:xfrm>
                        <a:off x="5720979" y="2018846"/>
                        <a:ext cx="2528888" cy="974725"/>
                      </a:xfrm>
                      <a:prstGeom prst="rect">
                        <a:avLst/>
                      </a:prstGeom>
                      <a:solidFill>
                        <a:schemeClr val="accent1">
                          <a:lumMod val="40000"/>
                          <a:lumOff val="60000"/>
                        </a:schemeClr>
                      </a:solidFill>
                      <a:ln w="9525">
                        <a:noFill/>
                        <a:miter lim="800000"/>
                        <a:headEnd/>
                        <a:tailEnd/>
                      </a:ln>
                      <a:effectLst/>
                    </p:spPr>
                  </p:pic>
                </p:oleObj>
              </mc:Fallback>
            </mc:AlternateContent>
          </a:graphicData>
        </a:graphic>
      </p:graphicFrame>
      <mc:AlternateContent xmlns:mc="http://schemas.openxmlformats.org/markup-compatibility/2006" xmlns:a14="http://schemas.microsoft.com/office/drawing/2010/main">
        <mc:Choice Requires="a14">
          <p:sp>
            <p:nvSpPr>
              <p:cNvPr id="15" name="Retângulo 14">
                <a:extLst>
                  <a:ext uri="{FF2B5EF4-FFF2-40B4-BE49-F238E27FC236}">
                    <a16:creationId xmlns:a16="http://schemas.microsoft.com/office/drawing/2014/main" id="{C5E3B2BE-C495-4426-B8EF-5AFC6B2D723E}"/>
                  </a:ext>
                </a:extLst>
              </p:cNvPr>
              <p:cNvSpPr/>
              <p:nvPr/>
            </p:nvSpPr>
            <p:spPr>
              <a:xfrm>
                <a:off x="8647454" y="1825112"/>
                <a:ext cx="1583270" cy="596189"/>
              </a:xfrm>
              <a:prstGeom prst="rect">
                <a:avLst/>
              </a:prstGeom>
              <a:solidFill>
                <a:srgbClr val="002060"/>
              </a:solidFill>
            </p:spPr>
            <p:txBody>
              <a:bodyPr wrap="square">
                <a:spAutoFit/>
              </a:bodyPr>
              <a:lstStyle/>
              <a:p>
                <a:pPr/>
                <a14:m>
                  <m:oMathPara xmlns:m="http://schemas.openxmlformats.org/officeDocument/2006/math">
                    <m:oMathParaPr>
                      <m:jc m:val="centerGroup"/>
                    </m:oMathParaPr>
                    <m:oMath xmlns:m="http://schemas.openxmlformats.org/officeDocument/2006/math">
                      <m:r>
                        <a:rPr lang="pt-BR" sz="1500" i="1">
                          <a:solidFill>
                            <a:schemeClr val="bg1"/>
                          </a:solidFill>
                          <a:latin typeface="Cambria Math" panose="02040503050406030204" pitchFamily="18" charset="0"/>
                        </a:rPr>
                        <m:t>𝑑𝑝</m:t>
                      </m:r>
                      <m:r>
                        <a:rPr lang="pt-BR" sz="1500" i="1">
                          <a:solidFill>
                            <a:schemeClr val="bg1"/>
                          </a:solidFill>
                          <a:latin typeface="Cambria Math" panose="02040503050406030204" pitchFamily="18" charset="0"/>
                        </a:rPr>
                        <m:t>=</m:t>
                      </m:r>
                      <m:f>
                        <m:fPr>
                          <m:ctrlPr>
                            <a:rPr lang="pt-BR" sz="1500" i="1">
                              <a:solidFill>
                                <a:schemeClr val="bg1"/>
                              </a:solidFill>
                              <a:latin typeface="Cambria Math" panose="02040503050406030204" pitchFamily="18" charset="0"/>
                            </a:rPr>
                          </m:ctrlPr>
                        </m:fPr>
                        <m:num>
                          <m:sSub>
                            <m:sSubPr>
                              <m:ctrlPr>
                                <a:rPr lang="pt-BR" sz="1500" i="1">
                                  <a:solidFill>
                                    <a:schemeClr val="bg1"/>
                                  </a:solidFill>
                                  <a:latin typeface="Cambria Math" panose="02040503050406030204" pitchFamily="18" charset="0"/>
                                </a:rPr>
                              </m:ctrlPr>
                            </m:sSubPr>
                            <m:e>
                              <m:r>
                                <a:rPr lang="pt-BR" sz="1500" i="1">
                                  <a:solidFill>
                                    <a:schemeClr val="bg1"/>
                                  </a:solidFill>
                                  <a:latin typeface="Cambria Math" panose="02040503050406030204" pitchFamily="18" charset="0"/>
                                </a:rPr>
                                <m:t>∆</m:t>
                              </m:r>
                            </m:e>
                            <m:sub>
                              <m:r>
                                <a:rPr lang="pt-BR" sz="1500" i="1">
                                  <a:solidFill>
                                    <a:schemeClr val="bg1"/>
                                  </a:solidFill>
                                  <a:latin typeface="Cambria Math" panose="02040503050406030204" pitchFamily="18" charset="0"/>
                                </a:rPr>
                                <m:t>𝑣𝑎𝑝</m:t>
                              </m:r>
                            </m:sub>
                          </m:sSub>
                          <m:r>
                            <a:rPr lang="pt-BR" sz="1500" i="1">
                              <a:solidFill>
                                <a:schemeClr val="bg1"/>
                              </a:solidFill>
                              <a:latin typeface="Cambria Math" panose="02040503050406030204" pitchFamily="18" charset="0"/>
                            </a:rPr>
                            <m:t>𝐻</m:t>
                          </m:r>
                        </m:num>
                        <m:den>
                          <m:r>
                            <a:rPr lang="pt-BR" sz="1500" i="1">
                              <a:solidFill>
                                <a:schemeClr val="bg1"/>
                              </a:solidFill>
                              <a:latin typeface="Cambria Math" panose="02040503050406030204" pitchFamily="18" charset="0"/>
                            </a:rPr>
                            <m:t>𝑇</m:t>
                          </m:r>
                          <m:sSub>
                            <m:sSubPr>
                              <m:ctrlPr>
                                <a:rPr lang="pt-BR" sz="1500" i="1">
                                  <a:solidFill>
                                    <a:schemeClr val="bg1"/>
                                  </a:solidFill>
                                  <a:latin typeface="Cambria Math" panose="02040503050406030204" pitchFamily="18" charset="0"/>
                                </a:rPr>
                              </m:ctrlPr>
                            </m:sSubPr>
                            <m:e>
                              <m:r>
                                <a:rPr lang="pt-BR" sz="1500" i="1">
                                  <a:solidFill>
                                    <a:schemeClr val="bg1"/>
                                  </a:solidFill>
                                  <a:latin typeface="Cambria Math" panose="02040503050406030204" pitchFamily="18" charset="0"/>
                                </a:rPr>
                                <m:t>∆</m:t>
                              </m:r>
                            </m:e>
                            <m:sub>
                              <m:r>
                                <a:rPr lang="pt-BR" sz="1500" i="1">
                                  <a:solidFill>
                                    <a:schemeClr val="bg1"/>
                                  </a:solidFill>
                                  <a:latin typeface="Cambria Math" panose="02040503050406030204" pitchFamily="18" charset="0"/>
                                </a:rPr>
                                <m:t>𝑣𝑎𝑝</m:t>
                              </m:r>
                            </m:sub>
                          </m:sSub>
                          <m:r>
                            <a:rPr lang="pt-BR" sz="1500" i="1">
                              <a:solidFill>
                                <a:schemeClr val="bg1"/>
                              </a:solidFill>
                              <a:latin typeface="Cambria Math" panose="02040503050406030204" pitchFamily="18" charset="0"/>
                            </a:rPr>
                            <m:t>𝑉</m:t>
                          </m:r>
                        </m:den>
                      </m:f>
                      <m:r>
                        <a:rPr lang="pt-BR" sz="1500" i="1">
                          <a:solidFill>
                            <a:schemeClr val="bg1"/>
                          </a:solidFill>
                          <a:latin typeface="Cambria Math" panose="02040503050406030204" pitchFamily="18" charset="0"/>
                        </a:rPr>
                        <m:t> </m:t>
                      </m:r>
                      <m:r>
                        <a:rPr lang="pt-BR" sz="1500" i="1">
                          <a:solidFill>
                            <a:schemeClr val="bg1"/>
                          </a:solidFill>
                          <a:latin typeface="Cambria Math" panose="02040503050406030204" pitchFamily="18" charset="0"/>
                        </a:rPr>
                        <m:t>𝑑𝑇</m:t>
                      </m:r>
                    </m:oMath>
                  </m:oMathPara>
                </a14:m>
                <a:endParaRPr lang="pt-BR" sz="1500" i="1" dirty="0">
                  <a:solidFill>
                    <a:schemeClr val="bg1"/>
                  </a:solidFill>
                  <a:latin typeface="Cambria Math" panose="02040503050406030204" pitchFamily="18" charset="0"/>
                </a:endParaRPr>
              </a:p>
            </p:txBody>
          </p:sp>
        </mc:Choice>
        <mc:Fallback xmlns="">
          <p:sp>
            <p:nvSpPr>
              <p:cNvPr id="15" name="Retângulo 14">
                <a:extLst>
                  <a:ext uri="{FF2B5EF4-FFF2-40B4-BE49-F238E27FC236}">
                    <a16:creationId xmlns:a16="http://schemas.microsoft.com/office/drawing/2014/main" id="{C5E3B2BE-C495-4426-B8EF-5AFC6B2D723E}"/>
                  </a:ext>
                </a:extLst>
              </p:cNvPr>
              <p:cNvSpPr>
                <a:spLocks noRot="1" noChangeAspect="1" noMove="1" noResize="1" noEditPoints="1" noAdjustHandles="1" noChangeArrowheads="1" noChangeShapeType="1" noTextEdit="1"/>
              </p:cNvSpPr>
              <p:nvPr/>
            </p:nvSpPr>
            <p:spPr>
              <a:xfrm>
                <a:off x="8647454" y="1825112"/>
                <a:ext cx="1583270" cy="596189"/>
              </a:xfrm>
              <a:prstGeom prst="rect">
                <a:avLst/>
              </a:prstGeom>
              <a:blipFill>
                <a:blip r:embed="rId7"/>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6" name="Retângulo 15">
                <a:extLst>
                  <a:ext uri="{FF2B5EF4-FFF2-40B4-BE49-F238E27FC236}">
                    <a16:creationId xmlns:a16="http://schemas.microsoft.com/office/drawing/2014/main" id="{732B7E20-A792-4131-BD7E-B4312DC219A1}"/>
                  </a:ext>
                </a:extLst>
              </p:cNvPr>
              <p:cNvSpPr/>
              <p:nvPr/>
            </p:nvSpPr>
            <p:spPr>
              <a:xfrm>
                <a:off x="8647454" y="2560724"/>
                <a:ext cx="1560764" cy="597599"/>
              </a:xfrm>
              <a:prstGeom prst="rect">
                <a:avLst/>
              </a:prstGeom>
              <a:solidFill>
                <a:srgbClr val="002060"/>
              </a:solidFill>
            </p:spPr>
            <p:txBody>
              <a:bodyPr wrap="square">
                <a:spAutoFit/>
              </a:bodyPr>
              <a:lstStyle/>
              <a:p>
                <a:pPr/>
                <a14:m>
                  <m:oMathPara xmlns:m="http://schemas.openxmlformats.org/officeDocument/2006/math">
                    <m:oMathParaPr>
                      <m:jc m:val="centerGroup"/>
                    </m:oMathParaPr>
                    <m:oMath xmlns:m="http://schemas.openxmlformats.org/officeDocument/2006/math">
                      <m:r>
                        <a:rPr lang="pt-BR" sz="1500" i="1">
                          <a:solidFill>
                            <a:schemeClr val="bg1"/>
                          </a:solidFill>
                          <a:latin typeface="Cambria Math" panose="02040503050406030204" pitchFamily="18" charset="0"/>
                        </a:rPr>
                        <m:t>𝑑𝑇</m:t>
                      </m:r>
                      <m:r>
                        <a:rPr lang="pt-BR" sz="1500" i="1">
                          <a:solidFill>
                            <a:schemeClr val="bg1"/>
                          </a:solidFill>
                          <a:latin typeface="Cambria Math" panose="02040503050406030204" pitchFamily="18" charset="0"/>
                        </a:rPr>
                        <m:t>=</m:t>
                      </m:r>
                      <m:f>
                        <m:fPr>
                          <m:ctrlPr>
                            <a:rPr lang="pt-BR" sz="1500" i="1">
                              <a:solidFill>
                                <a:schemeClr val="bg1"/>
                              </a:solidFill>
                              <a:latin typeface="Cambria Math" panose="02040503050406030204" pitchFamily="18" charset="0"/>
                            </a:rPr>
                          </m:ctrlPr>
                        </m:fPr>
                        <m:num>
                          <m:r>
                            <a:rPr lang="pt-BR" sz="1500" i="1">
                              <a:solidFill>
                                <a:schemeClr val="bg1"/>
                              </a:solidFill>
                              <a:latin typeface="Cambria Math" panose="02040503050406030204" pitchFamily="18" charset="0"/>
                            </a:rPr>
                            <m:t>𝑇</m:t>
                          </m:r>
                          <m:sSub>
                            <m:sSubPr>
                              <m:ctrlPr>
                                <a:rPr lang="pt-BR" sz="1500" i="1">
                                  <a:solidFill>
                                    <a:schemeClr val="bg1"/>
                                  </a:solidFill>
                                  <a:latin typeface="Cambria Math" panose="02040503050406030204" pitchFamily="18" charset="0"/>
                                </a:rPr>
                              </m:ctrlPr>
                            </m:sSubPr>
                            <m:e>
                              <m:r>
                                <a:rPr lang="pt-BR" sz="1500" i="1">
                                  <a:solidFill>
                                    <a:schemeClr val="bg1"/>
                                  </a:solidFill>
                                  <a:latin typeface="Cambria Math" panose="02040503050406030204" pitchFamily="18" charset="0"/>
                                </a:rPr>
                                <m:t>∆</m:t>
                              </m:r>
                            </m:e>
                            <m:sub>
                              <m:r>
                                <a:rPr lang="pt-BR" sz="1500" i="1">
                                  <a:solidFill>
                                    <a:schemeClr val="bg1"/>
                                  </a:solidFill>
                                  <a:latin typeface="Cambria Math" panose="02040503050406030204" pitchFamily="18" charset="0"/>
                                </a:rPr>
                                <m:t>𝑓𝑢𝑠</m:t>
                              </m:r>
                            </m:sub>
                          </m:sSub>
                          <m:r>
                            <a:rPr lang="pt-BR" sz="1500" i="1">
                              <a:solidFill>
                                <a:schemeClr val="bg1"/>
                              </a:solidFill>
                              <a:latin typeface="Cambria Math" panose="02040503050406030204" pitchFamily="18" charset="0"/>
                            </a:rPr>
                            <m:t>𝑉</m:t>
                          </m:r>
                        </m:num>
                        <m:den>
                          <m:sSub>
                            <m:sSubPr>
                              <m:ctrlPr>
                                <a:rPr lang="pt-BR" sz="1500" i="1">
                                  <a:solidFill>
                                    <a:schemeClr val="bg1"/>
                                  </a:solidFill>
                                  <a:latin typeface="Cambria Math" panose="02040503050406030204" pitchFamily="18" charset="0"/>
                                </a:rPr>
                              </m:ctrlPr>
                            </m:sSubPr>
                            <m:e>
                              <m:r>
                                <a:rPr lang="pt-BR" sz="1500" i="1">
                                  <a:solidFill>
                                    <a:schemeClr val="bg1"/>
                                  </a:solidFill>
                                  <a:latin typeface="Cambria Math" panose="02040503050406030204" pitchFamily="18" charset="0"/>
                                </a:rPr>
                                <m:t>∆</m:t>
                              </m:r>
                            </m:e>
                            <m:sub>
                              <m:r>
                                <a:rPr lang="pt-BR" sz="1500" i="1">
                                  <a:solidFill>
                                    <a:schemeClr val="bg1"/>
                                  </a:solidFill>
                                  <a:latin typeface="Cambria Math" panose="02040503050406030204" pitchFamily="18" charset="0"/>
                                </a:rPr>
                                <m:t>𝑓𝑢𝑠</m:t>
                              </m:r>
                            </m:sub>
                          </m:sSub>
                          <m:r>
                            <a:rPr lang="pt-BR" sz="1500" i="1">
                              <a:solidFill>
                                <a:schemeClr val="bg1"/>
                              </a:solidFill>
                              <a:latin typeface="Cambria Math" panose="02040503050406030204" pitchFamily="18" charset="0"/>
                            </a:rPr>
                            <m:t>𝐻</m:t>
                          </m:r>
                        </m:den>
                      </m:f>
                      <m:r>
                        <a:rPr lang="pt-BR" sz="1500" i="1">
                          <a:solidFill>
                            <a:schemeClr val="bg1"/>
                          </a:solidFill>
                          <a:latin typeface="Cambria Math" panose="02040503050406030204" pitchFamily="18" charset="0"/>
                        </a:rPr>
                        <m:t> </m:t>
                      </m:r>
                      <m:r>
                        <a:rPr lang="pt-BR" sz="1500" i="1">
                          <a:solidFill>
                            <a:schemeClr val="bg1"/>
                          </a:solidFill>
                          <a:latin typeface="Cambria Math" panose="02040503050406030204" pitchFamily="18" charset="0"/>
                        </a:rPr>
                        <m:t>𝑑𝑝</m:t>
                      </m:r>
                    </m:oMath>
                  </m:oMathPara>
                </a14:m>
                <a:endParaRPr lang="pt-BR" sz="1500" i="1" dirty="0">
                  <a:solidFill>
                    <a:schemeClr val="bg1"/>
                  </a:solidFill>
                  <a:latin typeface="Cambria Math" panose="02040503050406030204" pitchFamily="18" charset="0"/>
                </a:endParaRPr>
              </a:p>
            </p:txBody>
          </p:sp>
        </mc:Choice>
        <mc:Fallback xmlns="">
          <p:sp>
            <p:nvSpPr>
              <p:cNvPr id="16" name="Retângulo 15">
                <a:extLst>
                  <a:ext uri="{FF2B5EF4-FFF2-40B4-BE49-F238E27FC236}">
                    <a16:creationId xmlns:a16="http://schemas.microsoft.com/office/drawing/2014/main" id="{732B7E20-A792-4131-BD7E-B4312DC219A1}"/>
                  </a:ext>
                </a:extLst>
              </p:cNvPr>
              <p:cNvSpPr>
                <a:spLocks noRot="1" noChangeAspect="1" noMove="1" noResize="1" noEditPoints="1" noAdjustHandles="1" noChangeArrowheads="1" noChangeShapeType="1" noTextEdit="1"/>
              </p:cNvSpPr>
              <p:nvPr/>
            </p:nvSpPr>
            <p:spPr>
              <a:xfrm>
                <a:off x="8647454" y="2560724"/>
                <a:ext cx="1560764" cy="597599"/>
              </a:xfrm>
              <a:prstGeom prst="rect">
                <a:avLst/>
              </a:prstGeom>
              <a:blipFill>
                <a:blip r:embed="rId8"/>
                <a:stretch>
                  <a:fillRect/>
                </a:stretch>
              </a:blipFill>
            </p:spPr>
            <p:txBody>
              <a:bodyPr/>
              <a:lstStyle/>
              <a:p>
                <a:r>
                  <a:rPr lang="pt-BR">
                    <a:noFill/>
                  </a:rPr>
                  <a:t> </a:t>
                </a:r>
              </a:p>
            </p:txBody>
          </p:sp>
        </mc:Fallback>
      </mc:AlternateContent>
      <p:sp>
        <p:nvSpPr>
          <p:cNvPr id="13" name="CaixaDeTexto 12">
            <a:extLst>
              <a:ext uri="{FF2B5EF4-FFF2-40B4-BE49-F238E27FC236}">
                <a16:creationId xmlns:a16="http://schemas.microsoft.com/office/drawing/2014/main" id="{7A2BEFFC-12CB-49EC-ABD1-3D6C43B7D2A2}"/>
              </a:ext>
            </a:extLst>
          </p:cNvPr>
          <p:cNvSpPr txBox="1"/>
          <p:nvPr/>
        </p:nvSpPr>
        <p:spPr>
          <a:xfrm>
            <a:off x="730632" y="144609"/>
            <a:ext cx="5365368" cy="584775"/>
          </a:xfrm>
          <a:prstGeom prst="rect">
            <a:avLst/>
          </a:prstGeom>
          <a:noFill/>
        </p:spPr>
        <p:txBody>
          <a:bodyPr wrap="square" rtlCol="0">
            <a:spAutoFit/>
          </a:bodyPr>
          <a:lstStyle/>
          <a:p>
            <a:r>
              <a:rPr lang="pt-BR" sz="3200" u="sng" dirty="0">
                <a:solidFill>
                  <a:schemeClr val="accent1">
                    <a:lumMod val="75000"/>
                  </a:schemeClr>
                </a:solidFill>
              </a:rPr>
              <a:t>Equilíbrio líquido-vapor</a:t>
            </a:r>
          </a:p>
        </p:txBody>
      </p:sp>
      <p:sp>
        <p:nvSpPr>
          <p:cNvPr id="12" name="Retângulo 11">
            <a:extLst>
              <a:ext uri="{FF2B5EF4-FFF2-40B4-BE49-F238E27FC236}">
                <a16:creationId xmlns:a16="http://schemas.microsoft.com/office/drawing/2014/main" id="{D9952784-80C9-456A-95CB-4B391B85BADA}"/>
              </a:ext>
            </a:extLst>
          </p:cNvPr>
          <p:cNvSpPr/>
          <p:nvPr/>
        </p:nvSpPr>
        <p:spPr>
          <a:xfrm>
            <a:off x="5972100" y="1614659"/>
            <a:ext cx="2026645" cy="369332"/>
          </a:xfrm>
          <a:prstGeom prst="rect">
            <a:avLst/>
          </a:prstGeom>
        </p:spPr>
        <p:txBody>
          <a:bodyPr wrap="none">
            <a:spAutoFit/>
          </a:bodyPr>
          <a:lstStyle/>
          <a:p>
            <a:r>
              <a:rPr lang="pt-BR" i="1" dirty="0" err="1"/>
              <a:t>Claussius</a:t>
            </a:r>
            <a:r>
              <a:rPr lang="pt-BR" i="1" dirty="0"/>
              <a:t> </a:t>
            </a:r>
            <a:r>
              <a:rPr lang="pt-BR" i="1" dirty="0" err="1"/>
              <a:t>Clapeyron</a:t>
            </a:r>
            <a:endParaRPr lang="pt-BR" dirty="0"/>
          </a:p>
        </p:txBody>
      </p:sp>
      <p:sp>
        <p:nvSpPr>
          <p:cNvPr id="17" name="Retângulo 16">
            <a:extLst>
              <a:ext uri="{FF2B5EF4-FFF2-40B4-BE49-F238E27FC236}">
                <a16:creationId xmlns:a16="http://schemas.microsoft.com/office/drawing/2014/main" id="{649C5010-9537-45A8-97A0-30D1DFE3BEDC}"/>
              </a:ext>
            </a:extLst>
          </p:cNvPr>
          <p:cNvSpPr/>
          <p:nvPr/>
        </p:nvSpPr>
        <p:spPr>
          <a:xfrm>
            <a:off x="3501301" y="1700931"/>
            <a:ext cx="1179105" cy="369332"/>
          </a:xfrm>
          <a:prstGeom prst="rect">
            <a:avLst/>
          </a:prstGeom>
        </p:spPr>
        <p:txBody>
          <a:bodyPr wrap="none">
            <a:spAutoFit/>
          </a:bodyPr>
          <a:lstStyle/>
          <a:p>
            <a:r>
              <a:rPr lang="pt-BR" i="1" dirty="0" err="1"/>
              <a:t>van´t</a:t>
            </a:r>
            <a:r>
              <a:rPr lang="pt-BR" i="1" dirty="0"/>
              <a:t> </a:t>
            </a:r>
            <a:r>
              <a:rPr lang="pt-BR" i="1" dirty="0" err="1"/>
              <a:t>Hoff</a:t>
            </a:r>
            <a:r>
              <a:rPr lang="pt-BR" i="1" dirty="0"/>
              <a:t> </a:t>
            </a:r>
            <a:endParaRPr lang="pt-BR" dirty="0"/>
          </a:p>
        </p:txBody>
      </p:sp>
    </p:spTree>
    <p:extLst>
      <p:ext uri="{BB962C8B-B14F-4D97-AF65-F5344CB8AC3E}">
        <p14:creationId xmlns:p14="http://schemas.microsoft.com/office/powerpoint/2010/main" val="425201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fade">
                                      <p:cBhvr>
                                        <p:cTn id="2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tângulo 1"/>
              <p:cNvSpPr/>
              <p:nvPr/>
            </p:nvSpPr>
            <p:spPr>
              <a:xfrm>
                <a:off x="1586008" y="1545515"/>
                <a:ext cx="2337884" cy="369332"/>
              </a:xfrm>
              <a:prstGeom prst="rect">
                <a:avLst/>
              </a:prstGeom>
              <a:solidFill>
                <a:schemeClr val="accent6">
                  <a:lumMod val="50000"/>
                </a:schemeClr>
              </a:solidFill>
            </p:spPr>
            <p:txBody>
              <a:bodyPr wrap="none">
                <a:spAutoFit/>
              </a:bodyPr>
              <a:lstStyle/>
              <a:p>
                <a:pPr/>
                <a14:m>
                  <m:oMathPara xmlns:m="http://schemas.openxmlformats.org/officeDocument/2006/math">
                    <m:oMathParaPr>
                      <m:jc m:val="centerGroup"/>
                    </m:oMathParaPr>
                    <m:oMath xmlns:m="http://schemas.openxmlformats.org/officeDocument/2006/math">
                      <m:r>
                        <a:rPr lang="pt-BR" i="1">
                          <a:solidFill>
                            <a:schemeClr val="bg1"/>
                          </a:solidFill>
                          <a:latin typeface="Cambria Math" panose="02040503050406030204" pitchFamily="18" charset="0"/>
                        </a:rPr>
                        <m:t>𝑑</m:t>
                      </m:r>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𝐺</m:t>
                          </m:r>
                        </m:e>
                        <m:sub>
                          <m:r>
                            <a:rPr lang="pt-BR" i="1">
                              <a:solidFill>
                                <a:schemeClr val="bg1"/>
                              </a:solidFill>
                              <a:latin typeface="Cambria Math" panose="02040503050406030204" pitchFamily="18" charset="0"/>
                            </a:rPr>
                            <m:t>𝑚</m:t>
                          </m:r>
                        </m:sub>
                      </m:sSub>
                      <m:r>
                        <a:rPr lang="pt-BR" i="1">
                          <a:solidFill>
                            <a:schemeClr val="bg1"/>
                          </a:solidFill>
                          <a:latin typeface="Cambria Math" panose="02040503050406030204" pitchFamily="18" charset="0"/>
                        </a:rPr>
                        <m:t>=</m:t>
                      </m:r>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𝑉</m:t>
                          </m:r>
                        </m:e>
                        <m:sub>
                          <m:r>
                            <a:rPr lang="pt-BR" i="1">
                              <a:solidFill>
                                <a:schemeClr val="bg1"/>
                              </a:solidFill>
                              <a:latin typeface="Cambria Math" panose="02040503050406030204" pitchFamily="18" charset="0"/>
                            </a:rPr>
                            <m:t>𝑚</m:t>
                          </m:r>
                        </m:sub>
                      </m:sSub>
                      <m:r>
                        <a:rPr lang="pt-BR" i="1">
                          <a:solidFill>
                            <a:schemeClr val="bg1"/>
                          </a:solidFill>
                          <a:latin typeface="Cambria Math" panose="02040503050406030204" pitchFamily="18" charset="0"/>
                        </a:rPr>
                        <m:t>𝑑𝑝</m:t>
                      </m:r>
                      <m:r>
                        <a:rPr lang="pt-BR" i="1">
                          <a:solidFill>
                            <a:schemeClr val="bg1"/>
                          </a:solidFill>
                          <a:latin typeface="Cambria Math" panose="02040503050406030204" pitchFamily="18" charset="0"/>
                        </a:rPr>
                        <m:t>−</m:t>
                      </m:r>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𝑆</m:t>
                          </m:r>
                        </m:e>
                        <m:sub>
                          <m:r>
                            <a:rPr lang="pt-BR" i="1">
                              <a:solidFill>
                                <a:schemeClr val="bg1"/>
                              </a:solidFill>
                              <a:latin typeface="Cambria Math" panose="02040503050406030204" pitchFamily="18" charset="0"/>
                            </a:rPr>
                            <m:t>𝑚</m:t>
                          </m:r>
                        </m:sub>
                      </m:sSub>
                      <m:r>
                        <a:rPr lang="pt-BR" i="1">
                          <a:solidFill>
                            <a:schemeClr val="bg1"/>
                          </a:solidFill>
                          <a:latin typeface="Cambria Math" panose="02040503050406030204" pitchFamily="18" charset="0"/>
                        </a:rPr>
                        <m:t>𝑑𝑇</m:t>
                      </m:r>
                    </m:oMath>
                  </m:oMathPara>
                </a14:m>
                <a:endParaRPr lang="pt-BR" i="1" dirty="0">
                  <a:solidFill>
                    <a:schemeClr val="bg1"/>
                  </a:solidFill>
                </a:endParaRPr>
              </a:p>
            </p:txBody>
          </p:sp>
        </mc:Choice>
        <mc:Fallback xmlns="">
          <p:sp>
            <p:nvSpPr>
              <p:cNvPr id="2" name="Retângulo 1"/>
              <p:cNvSpPr>
                <a:spLocks noRot="1" noChangeAspect="1" noMove="1" noResize="1" noEditPoints="1" noAdjustHandles="1" noChangeArrowheads="1" noChangeShapeType="1" noTextEdit="1"/>
              </p:cNvSpPr>
              <p:nvPr/>
            </p:nvSpPr>
            <p:spPr>
              <a:xfrm>
                <a:off x="1586008" y="1545515"/>
                <a:ext cx="2337884" cy="369332"/>
              </a:xfrm>
              <a:prstGeom prst="rect">
                <a:avLst/>
              </a:prstGeom>
              <a:blipFill>
                <a:blip r:embed="rId2"/>
                <a:stretch>
                  <a:fillRect b="-13333"/>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3" name="Retângulo 2"/>
              <p:cNvSpPr/>
              <p:nvPr/>
            </p:nvSpPr>
            <p:spPr>
              <a:xfrm>
                <a:off x="1755259" y="2117572"/>
                <a:ext cx="837314" cy="1754018"/>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50" b="1" dirty="0">
                    <a:solidFill>
                      <a:srgbClr val="FF0000"/>
                    </a:solidFill>
                  </a:rPr>
                  <a:t>Fase ( 1)</a:t>
                </a:r>
              </a:p>
              <a:p>
                <a:pPr algn="ctr"/>
                <a14:m>
                  <m:oMathPara xmlns:m="http://schemas.openxmlformats.org/officeDocument/2006/math">
                    <m:oMathParaPr>
                      <m:jc m:val="centerGroup"/>
                    </m:oMathParaPr>
                    <m:oMath xmlns:m="http://schemas.openxmlformats.org/officeDocument/2006/math">
                      <m:sSub>
                        <m:sSubPr>
                          <m:ctrlPr>
                            <a:rPr lang="pt-BR" sz="1350" b="1" i="1">
                              <a:solidFill>
                                <a:srgbClr val="FF0000"/>
                              </a:solidFill>
                              <a:latin typeface="Cambria Math" panose="02040503050406030204" pitchFamily="18" charset="0"/>
                            </a:rPr>
                          </m:ctrlPr>
                        </m:sSubPr>
                        <m:e>
                          <m:r>
                            <a:rPr lang="pt-BR" sz="1350" b="1" i="1">
                              <a:solidFill>
                                <a:srgbClr val="FF0000"/>
                              </a:solidFill>
                              <a:latin typeface="Cambria Math" panose="02040503050406030204" pitchFamily="18" charset="0"/>
                            </a:rPr>
                            <m:t>𝑽</m:t>
                          </m:r>
                        </m:e>
                        <m:sub>
                          <m:r>
                            <a:rPr lang="pt-BR" sz="1350" b="1" i="1">
                              <a:solidFill>
                                <a:srgbClr val="FF0000"/>
                              </a:solidFill>
                              <a:latin typeface="Cambria Math" panose="02040503050406030204" pitchFamily="18" charset="0"/>
                            </a:rPr>
                            <m:t>𝒎</m:t>
                          </m:r>
                          <m:r>
                            <a:rPr lang="pt-BR" sz="1350" b="1" i="1">
                              <a:solidFill>
                                <a:srgbClr val="FF0000"/>
                              </a:solidFill>
                              <a:latin typeface="Cambria Math" panose="02040503050406030204" pitchFamily="18" charset="0"/>
                            </a:rPr>
                            <m:t> </m:t>
                          </m:r>
                        </m:sub>
                      </m:sSub>
                      <m:d>
                        <m:dPr>
                          <m:ctrlPr>
                            <a:rPr lang="pt-BR" sz="1350" b="1" i="1">
                              <a:solidFill>
                                <a:srgbClr val="FF0000"/>
                              </a:solidFill>
                              <a:latin typeface="Cambria Math" panose="02040503050406030204" pitchFamily="18" charset="0"/>
                            </a:rPr>
                          </m:ctrlPr>
                        </m:dPr>
                        <m:e>
                          <m:r>
                            <a:rPr lang="pt-BR" sz="1350" b="1" i="1">
                              <a:solidFill>
                                <a:srgbClr val="FF0000"/>
                              </a:solidFill>
                              <a:latin typeface="Cambria Math" panose="02040503050406030204" pitchFamily="18" charset="0"/>
                            </a:rPr>
                            <m:t>𝟏</m:t>
                          </m:r>
                        </m:e>
                      </m:d>
                    </m:oMath>
                  </m:oMathPara>
                </a14:m>
                <a:endParaRPr lang="pt-BR" sz="1350" b="1" dirty="0">
                  <a:solidFill>
                    <a:srgbClr val="FF0000"/>
                  </a:solidFill>
                </a:endParaRPr>
              </a:p>
              <a:p>
                <a:pPr algn="ctr"/>
                <a14:m>
                  <m:oMathPara xmlns:m="http://schemas.openxmlformats.org/officeDocument/2006/math">
                    <m:oMathParaPr>
                      <m:jc m:val="centerGroup"/>
                    </m:oMathParaPr>
                    <m:oMath xmlns:m="http://schemas.openxmlformats.org/officeDocument/2006/math">
                      <m:sSub>
                        <m:sSubPr>
                          <m:ctrlPr>
                            <a:rPr lang="pt-BR" sz="1350" b="1" i="1">
                              <a:solidFill>
                                <a:srgbClr val="FF0000"/>
                              </a:solidFill>
                              <a:latin typeface="Cambria Math" panose="02040503050406030204" pitchFamily="18" charset="0"/>
                            </a:rPr>
                          </m:ctrlPr>
                        </m:sSubPr>
                        <m:e>
                          <m:r>
                            <a:rPr lang="pt-BR" sz="1350" b="1" i="1">
                              <a:solidFill>
                                <a:srgbClr val="FF0000"/>
                              </a:solidFill>
                              <a:latin typeface="Cambria Math" panose="02040503050406030204" pitchFamily="18" charset="0"/>
                            </a:rPr>
                            <m:t>𝑺</m:t>
                          </m:r>
                        </m:e>
                        <m:sub>
                          <m:r>
                            <a:rPr lang="pt-BR" sz="1350" b="1" i="1">
                              <a:solidFill>
                                <a:srgbClr val="FF0000"/>
                              </a:solidFill>
                              <a:latin typeface="Cambria Math" panose="02040503050406030204" pitchFamily="18" charset="0"/>
                            </a:rPr>
                            <m:t>𝒎</m:t>
                          </m:r>
                          <m:r>
                            <a:rPr lang="pt-BR" sz="1350" b="1" i="1">
                              <a:solidFill>
                                <a:srgbClr val="FF0000"/>
                              </a:solidFill>
                              <a:latin typeface="Cambria Math" panose="02040503050406030204" pitchFamily="18" charset="0"/>
                            </a:rPr>
                            <m:t> </m:t>
                          </m:r>
                        </m:sub>
                      </m:sSub>
                      <m:r>
                        <a:rPr lang="pt-BR" sz="1350" b="1" i="1">
                          <a:solidFill>
                            <a:srgbClr val="FF0000"/>
                          </a:solidFill>
                          <a:latin typeface="Cambria Math" panose="02040503050406030204" pitchFamily="18" charset="0"/>
                        </a:rPr>
                        <m:t>(</m:t>
                      </m:r>
                      <m:r>
                        <a:rPr lang="pt-BR" sz="1350" b="1" i="1">
                          <a:solidFill>
                            <a:srgbClr val="FF0000"/>
                          </a:solidFill>
                          <a:latin typeface="Cambria Math" panose="02040503050406030204" pitchFamily="18" charset="0"/>
                        </a:rPr>
                        <m:t>𝟏</m:t>
                      </m:r>
                      <m:r>
                        <a:rPr lang="pt-BR" sz="1350" b="1" i="1">
                          <a:solidFill>
                            <a:srgbClr val="FF0000"/>
                          </a:solidFill>
                          <a:latin typeface="Cambria Math" panose="02040503050406030204" pitchFamily="18" charset="0"/>
                        </a:rPr>
                        <m:t>)</m:t>
                      </m:r>
                    </m:oMath>
                  </m:oMathPara>
                </a14:m>
                <a:endParaRPr lang="pt-BR" sz="1350" b="1" dirty="0">
                  <a:solidFill>
                    <a:srgbClr val="FF0000"/>
                  </a:solidFill>
                </a:endParaRPr>
              </a:p>
            </p:txBody>
          </p:sp>
        </mc:Choice>
        <mc:Fallback xmlns="">
          <p:sp>
            <p:nvSpPr>
              <p:cNvPr id="3" name="Retângulo 2"/>
              <p:cNvSpPr>
                <a:spLocks noRot="1" noChangeAspect="1" noMove="1" noResize="1" noEditPoints="1" noAdjustHandles="1" noChangeArrowheads="1" noChangeShapeType="1" noTextEdit="1"/>
              </p:cNvSpPr>
              <p:nvPr/>
            </p:nvSpPr>
            <p:spPr>
              <a:xfrm>
                <a:off x="1755259" y="2117572"/>
                <a:ext cx="837314" cy="1754018"/>
              </a:xfrm>
              <a:prstGeom prst="rect">
                <a:avLst/>
              </a:prstGeom>
              <a:blipFill>
                <a:blip r:embed="rId3"/>
                <a:stretch>
                  <a:fillRect/>
                </a:stretch>
              </a:blipFill>
            </p:spPr>
            <p:txBody>
              <a:bodyPr/>
              <a:lstStyle/>
              <a:p>
                <a:r>
                  <a:rPr lang="pt-BR">
                    <a:noFill/>
                  </a:rPr>
                  <a:t> </a:t>
                </a:r>
              </a:p>
            </p:txBody>
          </p:sp>
        </mc:Fallback>
      </mc:AlternateContent>
      <p:cxnSp>
        <p:nvCxnSpPr>
          <p:cNvPr id="5" name="Conector reto 4"/>
          <p:cNvCxnSpPr/>
          <p:nvPr/>
        </p:nvCxnSpPr>
        <p:spPr>
          <a:xfrm flipH="1">
            <a:off x="2592574" y="1941772"/>
            <a:ext cx="23923" cy="2184991"/>
          </a:xfrm>
          <a:prstGeom prst="line">
            <a:avLst/>
          </a:prstGeom>
          <a:ln w="38100">
            <a:prstDash val="dash"/>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6" name="Retângulo 5"/>
              <p:cNvSpPr/>
              <p:nvPr/>
            </p:nvSpPr>
            <p:spPr>
              <a:xfrm>
                <a:off x="2627126" y="2117572"/>
                <a:ext cx="826684" cy="1754018"/>
              </a:xfrm>
              <a:prstGeom prst="rect">
                <a:avLst/>
              </a:prstGeom>
              <a:solidFill>
                <a:schemeClr val="accent6">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50" b="1" dirty="0">
                    <a:solidFill>
                      <a:schemeClr val="tx1"/>
                    </a:solidFill>
                  </a:rPr>
                  <a:t>Fase (2) </a:t>
                </a:r>
                <a14:m>
                  <m:oMath xmlns:m="http://schemas.openxmlformats.org/officeDocument/2006/math">
                    <m:sSub>
                      <m:sSubPr>
                        <m:ctrlPr>
                          <a:rPr lang="pt-BR" sz="1350" b="1" i="1">
                            <a:solidFill>
                              <a:schemeClr val="tx1"/>
                            </a:solidFill>
                            <a:latin typeface="Cambria Math" panose="02040503050406030204" pitchFamily="18" charset="0"/>
                          </a:rPr>
                        </m:ctrlPr>
                      </m:sSubPr>
                      <m:e>
                        <m:r>
                          <a:rPr lang="pt-BR" sz="1350" b="1" i="1">
                            <a:solidFill>
                              <a:schemeClr val="tx1"/>
                            </a:solidFill>
                            <a:latin typeface="Cambria Math" panose="02040503050406030204" pitchFamily="18" charset="0"/>
                          </a:rPr>
                          <m:t>𝑽</m:t>
                        </m:r>
                      </m:e>
                      <m:sub>
                        <m:r>
                          <a:rPr lang="pt-BR" sz="1350" b="1" i="1">
                            <a:solidFill>
                              <a:schemeClr val="tx1"/>
                            </a:solidFill>
                            <a:latin typeface="Cambria Math" panose="02040503050406030204" pitchFamily="18" charset="0"/>
                          </a:rPr>
                          <m:t>𝒎</m:t>
                        </m:r>
                        <m:r>
                          <a:rPr lang="pt-BR" sz="1350" b="1" i="1">
                            <a:solidFill>
                              <a:schemeClr val="tx1"/>
                            </a:solidFill>
                            <a:latin typeface="Cambria Math" panose="02040503050406030204" pitchFamily="18" charset="0"/>
                          </a:rPr>
                          <m:t> </m:t>
                        </m:r>
                      </m:sub>
                    </m:sSub>
                    <m:d>
                      <m:dPr>
                        <m:ctrlPr>
                          <a:rPr lang="pt-BR" sz="1350" b="1" i="1">
                            <a:solidFill>
                              <a:schemeClr val="tx1"/>
                            </a:solidFill>
                            <a:latin typeface="Cambria Math" panose="02040503050406030204" pitchFamily="18" charset="0"/>
                          </a:rPr>
                        </m:ctrlPr>
                      </m:dPr>
                      <m:e>
                        <m:r>
                          <a:rPr lang="pt-BR" sz="1350" b="1" i="1">
                            <a:solidFill>
                              <a:schemeClr val="tx1"/>
                            </a:solidFill>
                            <a:latin typeface="Cambria Math" panose="02040503050406030204" pitchFamily="18" charset="0"/>
                          </a:rPr>
                          <m:t>𝟐</m:t>
                        </m:r>
                      </m:e>
                    </m:d>
                  </m:oMath>
                </a14:m>
                <a:endParaRPr lang="pt-BR" sz="1350" b="1" dirty="0">
                  <a:solidFill>
                    <a:schemeClr val="tx1"/>
                  </a:solidFill>
                </a:endParaRPr>
              </a:p>
              <a:p>
                <a:pPr algn="ctr"/>
                <a14:m>
                  <m:oMathPara xmlns:m="http://schemas.openxmlformats.org/officeDocument/2006/math">
                    <m:oMathParaPr>
                      <m:jc m:val="centerGroup"/>
                    </m:oMathParaPr>
                    <m:oMath xmlns:m="http://schemas.openxmlformats.org/officeDocument/2006/math">
                      <m:sSub>
                        <m:sSubPr>
                          <m:ctrlPr>
                            <a:rPr lang="pt-BR" sz="1350" b="1" i="1">
                              <a:solidFill>
                                <a:schemeClr val="tx1"/>
                              </a:solidFill>
                              <a:latin typeface="Cambria Math" panose="02040503050406030204" pitchFamily="18" charset="0"/>
                            </a:rPr>
                          </m:ctrlPr>
                        </m:sSubPr>
                        <m:e>
                          <m:r>
                            <a:rPr lang="pt-BR" sz="1350" b="1" i="1">
                              <a:solidFill>
                                <a:schemeClr val="tx1"/>
                              </a:solidFill>
                              <a:latin typeface="Cambria Math" panose="02040503050406030204" pitchFamily="18" charset="0"/>
                            </a:rPr>
                            <m:t>𝑺</m:t>
                          </m:r>
                        </m:e>
                        <m:sub>
                          <m:r>
                            <a:rPr lang="pt-BR" sz="1350" b="1" i="1">
                              <a:solidFill>
                                <a:schemeClr val="tx1"/>
                              </a:solidFill>
                              <a:latin typeface="Cambria Math" panose="02040503050406030204" pitchFamily="18" charset="0"/>
                            </a:rPr>
                            <m:t>𝒎</m:t>
                          </m:r>
                          <m:r>
                            <a:rPr lang="pt-BR" sz="1350" b="1" i="1">
                              <a:solidFill>
                                <a:schemeClr val="tx1"/>
                              </a:solidFill>
                              <a:latin typeface="Cambria Math" panose="02040503050406030204" pitchFamily="18" charset="0"/>
                            </a:rPr>
                            <m:t> </m:t>
                          </m:r>
                        </m:sub>
                      </m:sSub>
                      <m:r>
                        <a:rPr lang="pt-BR" sz="1350" b="1" i="1">
                          <a:solidFill>
                            <a:schemeClr val="tx1"/>
                          </a:solidFill>
                          <a:latin typeface="Cambria Math" panose="02040503050406030204" pitchFamily="18" charset="0"/>
                        </a:rPr>
                        <m:t>(</m:t>
                      </m:r>
                      <m:r>
                        <a:rPr lang="pt-BR" sz="1350" b="1" i="1">
                          <a:solidFill>
                            <a:schemeClr val="tx1"/>
                          </a:solidFill>
                          <a:latin typeface="Cambria Math" panose="02040503050406030204" pitchFamily="18" charset="0"/>
                        </a:rPr>
                        <m:t>𝟐</m:t>
                      </m:r>
                      <m:r>
                        <a:rPr lang="pt-BR" sz="1350" b="1" i="1">
                          <a:solidFill>
                            <a:schemeClr val="tx1"/>
                          </a:solidFill>
                          <a:latin typeface="Cambria Math" panose="02040503050406030204" pitchFamily="18" charset="0"/>
                        </a:rPr>
                        <m:t>)</m:t>
                      </m:r>
                    </m:oMath>
                  </m:oMathPara>
                </a14:m>
                <a:endParaRPr lang="pt-BR" sz="1350" b="1" dirty="0">
                  <a:solidFill>
                    <a:schemeClr val="tx1"/>
                  </a:solidFill>
                </a:endParaRPr>
              </a:p>
            </p:txBody>
          </p:sp>
        </mc:Choice>
        <mc:Fallback xmlns="">
          <p:sp>
            <p:nvSpPr>
              <p:cNvPr id="6" name="Retângulo 5"/>
              <p:cNvSpPr>
                <a:spLocks noRot="1" noChangeAspect="1" noMove="1" noResize="1" noEditPoints="1" noAdjustHandles="1" noChangeArrowheads="1" noChangeShapeType="1" noTextEdit="1"/>
              </p:cNvSpPr>
              <p:nvPr/>
            </p:nvSpPr>
            <p:spPr>
              <a:xfrm>
                <a:off x="2627126" y="2117572"/>
                <a:ext cx="826684" cy="1754018"/>
              </a:xfrm>
              <a:prstGeom prst="rect">
                <a:avLst/>
              </a:prstGeom>
              <a:blipFill>
                <a:blip r:embed="rId4"/>
                <a:stretch>
                  <a:fillRect/>
                </a:stretch>
              </a:blipFill>
              <a:ln>
                <a:noFill/>
              </a:ln>
              <a:effectLst/>
            </p:spPr>
            <p:txBody>
              <a:bodyPr/>
              <a:lstStyle/>
              <a:p>
                <a:r>
                  <a:rPr lang="pt-BR">
                    <a:noFill/>
                  </a:rPr>
                  <a:t> </a:t>
                </a:r>
              </a:p>
            </p:txBody>
          </p:sp>
        </mc:Fallback>
      </mc:AlternateContent>
      <p:sp>
        <p:nvSpPr>
          <p:cNvPr id="8" name="Retângulo 7"/>
          <p:cNvSpPr/>
          <p:nvPr/>
        </p:nvSpPr>
        <p:spPr>
          <a:xfrm>
            <a:off x="4394653" y="1475085"/>
            <a:ext cx="4919642" cy="300082"/>
          </a:xfrm>
          <a:prstGeom prst="rect">
            <a:avLst/>
          </a:prstGeom>
        </p:spPr>
        <p:txBody>
          <a:bodyPr wrap="square">
            <a:spAutoFit/>
          </a:bodyPr>
          <a:lstStyle/>
          <a:p>
            <a:r>
              <a:rPr lang="pt-BR" sz="1350" b="1" dirty="0">
                <a:ea typeface="Cambria Math" panose="02040503050406030204" pitchFamily="18" charset="0"/>
              </a:rPr>
              <a:t>No equilíbrio temos </a:t>
            </a:r>
            <a:endParaRPr lang="pt-BR" sz="1350" b="1" i="1" dirty="0"/>
          </a:p>
        </p:txBody>
      </p:sp>
      <mc:AlternateContent xmlns:mc="http://schemas.openxmlformats.org/markup-compatibility/2006" xmlns:a14="http://schemas.microsoft.com/office/drawing/2010/main">
        <mc:Choice Requires="a14">
          <p:sp>
            <p:nvSpPr>
              <p:cNvPr id="9" name="Retângulo 8"/>
              <p:cNvSpPr/>
              <p:nvPr/>
            </p:nvSpPr>
            <p:spPr>
              <a:xfrm>
                <a:off x="4371451" y="1850598"/>
                <a:ext cx="2781724" cy="3231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BR" sz="1500" i="1" smtClean="0">
                          <a:solidFill>
                            <a:schemeClr val="tx1"/>
                          </a:solidFill>
                          <a:latin typeface="Cambria Math" panose="02040503050406030204" pitchFamily="18" charset="0"/>
                        </a:rPr>
                        <m:t>𝑑</m:t>
                      </m:r>
                      <m:sSub>
                        <m:sSubPr>
                          <m:ctrlPr>
                            <a:rPr lang="pt-BR" sz="1500" i="1">
                              <a:solidFill>
                                <a:schemeClr val="tx1"/>
                              </a:solidFill>
                              <a:latin typeface="Cambria Math" panose="02040503050406030204" pitchFamily="18" charset="0"/>
                            </a:rPr>
                          </m:ctrlPr>
                        </m:sSubPr>
                        <m:e>
                          <m:r>
                            <a:rPr lang="pt-BR" sz="1500" i="1">
                              <a:solidFill>
                                <a:schemeClr val="tx1"/>
                              </a:solidFill>
                              <a:latin typeface="Cambria Math" panose="02040503050406030204" pitchFamily="18" charset="0"/>
                            </a:rPr>
                            <m:t>𝐺</m:t>
                          </m:r>
                        </m:e>
                        <m:sub>
                          <m:r>
                            <a:rPr lang="pt-BR" sz="1500" i="1">
                              <a:solidFill>
                                <a:schemeClr val="tx1"/>
                              </a:solidFill>
                              <a:latin typeface="Cambria Math" panose="02040503050406030204" pitchFamily="18" charset="0"/>
                            </a:rPr>
                            <m:t>𝑚</m:t>
                          </m:r>
                        </m:sub>
                      </m:sSub>
                      <m:d>
                        <m:dPr>
                          <m:ctrlPr>
                            <a:rPr lang="pt-BR" sz="1500" i="1">
                              <a:solidFill>
                                <a:schemeClr val="tx1"/>
                              </a:solidFill>
                              <a:latin typeface="Cambria Math" panose="02040503050406030204" pitchFamily="18" charset="0"/>
                            </a:rPr>
                          </m:ctrlPr>
                        </m:dPr>
                        <m:e>
                          <m:r>
                            <a:rPr lang="pt-BR" sz="1500" i="1">
                              <a:solidFill>
                                <a:schemeClr val="tx1"/>
                              </a:solidFill>
                              <a:latin typeface="Cambria Math" panose="02040503050406030204" pitchFamily="18" charset="0"/>
                            </a:rPr>
                            <m:t>1</m:t>
                          </m:r>
                        </m:e>
                      </m:d>
                      <m:r>
                        <a:rPr lang="pt-BR" sz="1500" i="1">
                          <a:solidFill>
                            <a:schemeClr val="tx1"/>
                          </a:solidFill>
                          <a:latin typeface="Cambria Math" panose="02040503050406030204" pitchFamily="18" charset="0"/>
                        </a:rPr>
                        <m:t>=</m:t>
                      </m:r>
                      <m:sSub>
                        <m:sSubPr>
                          <m:ctrlPr>
                            <a:rPr lang="pt-BR" sz="1500" i="1">
                              <a:solidFill>
                                <a:schemeClr val="tx1"/>
                              </a:solidFill>
                              <a:latin typeface="Cambria Math" panose="02040503050406030204" pitchFamily="18" charset="0"/>
                            </a:rPr>
                          </m:ctrlPr>
                        </m:sSubPr>
                        <m:e>
                          <m:r>
                            <a:rPr lang="pt-BR" sz="1500" i="1">
                              <a:solidFill>
                                <a:schemeClr val="tx1"/>
                              </a:solidFill>
                              <a:latin typeface="Cambria Math" panose="02040503050406030204" pitchFamily="18" charset="0"/>
                            </a:rPr>
                            <m:t>𝑉</m:t>
                          </m:r>
                        </m:e>
                        <m:sub>
                          <m:r>
                            <a:rPr lang="pt-BR" sz="1500" i="1">
                              <a:solidFill>
                                <a:schemeClr val="tx1"/>
                              </a:solidFill>
                              <a:latin typeface="Cambria Math" panose="02040503050406030204" pitchFamily="18" charset="0"/>
                            </a:rPr>
                            <m:t>𝑚</m:t>
                          </m:r>
                        </m:sub>
                      </m:sSub>
                      <m:d>
                        <m:dPr>
                          <m:ctrlPr>
                            <a:rPr lang="pt-BR" sz="1500" i="1">
                              <a:solidFill>
                                <a:schemeClr val="tx1"/>
                              </a:solidFill>
                              <a:latin typeface="Cambria Math" panose="02040503050406030204" pitchFamily="18" charset="0"/>
                            </a:rPr>
                          </m:ctrlPr>
                        </m:dPr>
                        <m:e>
                          <m:r>
                            <a:rPr lang="pt-BR" sz="1500" i="1">
                              <a:solidFill>
                                <a:schemeClr val="tx1"/>
                              </a:solidFill>
                              <a:latin typeface="Cambria Math" panose="02040503050406030204" pitchFamily="18" charset="0"/>
                            </a:rPr>
                            <m:t>1</m:t>
                          </m:r>
                        </m:e>
                      </m:d>
                      <m:r>
                        <a:rPr lang="pt-BR" sz="1500" i="1">
                          <a:solidFill>
                            <a:schemeClr val="tx1"/>
                          </a:solidFill>
                          <a:latin typeface="Cambria Math" panose="02040503050406030204" pitchFamily="18" charset="0"/>
                        </a:rPr>
                        <m:t>𝑑𝑝</m:t>
                      </m:r>
                      <m:r>
                        <a:rPr lang="pt-BR" sz="1500" i="1">
                          <a:solidFill>
                            <a:schemeClr val="tx1"/>
                          </a:solidFill>
                          <a:latin typeface="Cambria Math" panose="02040503050406030204" pitchFamily="18" charset="0"/>
                        </a:rPr>
                        <m:t>−</m:t>
                      </m:r>
                      <m:sSub>
                        <m:sSubPr>
                          <m:ctrlPr>
                            <a:rPr lang="pt-BR" sz="1500" i="1">
                              <a:solidFill>
                                <a:schemeClr val="tx1"/>
                              </a:solidFill>
                              <a:latin typeface="Cambria Math" panose="02040503050406030204" pitchFamily="18" charset="0"/>
                            </a:rPr>
                          </m:ctrlPr>
                        </m:sSubPr>
                        <m:e>
                          <m:r>
                            <a:rPr lang="pt-BR" sz="1500" i="1">
                              <a:solidFill>
                                <a:schemeClr val="tx1"/>
                              </a:solidFill>
                              <a:latin typeface="Cambria Math" panose="02040503050406030204" pitchFamily="18" charset="0"/>
                            </a:rPr>
                            <m:t>𝑆</m:t>
                          </m:r>
                        </m:e>
                        <m:sub>
                          <m:r>
                            <a:rPr lang="pt-BR" sz="1500" i="1">
                              <a:solidFill>
                                <a:schemeClr val="tx1"/>
                              </a:solidFill>
                              <a:latin typeface="Cambria Math" panose="02040503050406030204" pitchFamily="18" charset="0"/>
                            </a:rPr>
                            <m:t>𝑚</m:t>
                          </m:r>
                        </m:sub>
                      </m:sSub>
                      <m:r>
                        <a:rPr lang="pt-BR" sz="1500" i="1">
                          <a:solidFill>
                            <a:schemeClr val="tx1"/>
                          </a:solidFill>
                          <a:latin typeface="Cambria Math" panose="02040503050406030204" pitchFamily="18" charset="0"/>
                        </a:rPr>
                        <m:t>(1)</m:t>
                      </m:r>
                      <m:r>
                        <a:rPr lang="pt-BR" sz="1500" i="1">
                          <a:solidFill>
                            <a:schemeClr val="tx1"/>
                          </a:solidFill>
                          <a:latin typeface="Cambria Math" panose="02040503050406030204" pitchFamily="18" charset="0"/>
                        </a:rPr>
                        <m:t>𝑑𝑇</m:t>
                      </m:r>
                    </m:oMath>
                  </m:oMathPara>
                </a14:m>
                <a:endParaRPr lang="pt-BR" sz="1500" i="1" dirty="0">
                  <a:solidFill>
                    <a:schemeClr val="tx1"/>
                  </a:solidFill>
                </a:endParaRPr>
              </a:p>
            </p:txBody>
          </p:sp>
        </mc:Choice>
        <mc:Fallback xmlns="">
          <p:sp>
            <p:nvSpPr>
              <p:cNvPr id="9" name="Retângulo 8"/>
              <p:cNvSpPr>
                <a:spLocks noRot="1" noChangeAspect="1" noMove="1" noResize="1" noEditPoints="1" noAdjustHandles="1" noChangeArrowheads="1" noChangeShapeType="1" noTextEdit="1"/>
              </p:cNvSpPr>
              <p:nvPr/>
            </p:nvSpPr>
            <p:spPr>
              <a:xfrm>
                <a:off x="4371451" y="1850598"/>
                <a:ext cx="2781724" cy="323165"/>
              </a:xfrm>
              <a:prstGeom prst="rect">
                <a:avLst/>
              </a:prstGeom>
              <a:blipFill>
                <a:blip r:embed="rId5"/>
                <a:stretch>
                  <a:fillRect b="-9434"/>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0" name="Retângulo 9"/>
              <p:cNvSpPr/>
              <p:nvPr/>
            </p:nvSpPr>
            <p:spPr>
              <a:xfrm>
                <a:off x="4357661" y="2251615"/>
                <a:ext cx="2781724" cy="3231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BR" sz="1500" i="1" smtClean="0">
                          <a:solidFill>
                            <a:schemeClr val="tx1"/>
                          </a:solidFill>
                          <a:latin typeface="Cambria Math" panose="02040503050406030204" pitchFamily="18" charset="0"/>
                        </a:rPr>
                        <m:t>𝑑</m:t>
                      </m:r>
                      <m:sSub>
                        <m:sSubPr>
                          <m:ctrlPr>
                            <a:rPr lang="pt-BR" sz="1500" i="1">
                              <a:solidFill>
                                <a:schemeClr val="tx1"/>
                              </a:solidFill>
                              <a:latin typeface="Cambria Math" panose="02040503050406030204" pitchFamily="18" charset="0"/>
                            </a:rPr>
                          </m:ctrlPr>
                        </m:sSubPr>
                        <m:e>
                          <m:r>
                            <a:rPr lang="pt-BR" sz="1500" i="1">
                              <a:solidFill>
                                <a:schemeClr val="tx1"/>
                              </a:solidFill>
                              <a:latin typeface="Cambria Math" panose="02040503050406030204" pitchFamily="18" charset="0"/>
                            </a:rPr>
                            <m:t>𝐺</m:t>
                          </m:r>
                        </m:e>
                        <m:sub>
                          <m:r>
                            <a:rPr lang="pt-BR" sz="1500" i="1">
                              <a:solidFill>
                                <a:schemeClr val="tx1"/>
                              </a:solidFill>
                              <a:latin typeface="Cambria Math" panose="02040503050406030204" pitchFamily="18" charset="0"/>
                            </a:rPr>
                            <m:t>𝑚</m:t>
                          </m:r>
                        </m:sub>
                      </m:sSub>
                      <m:d>
                        <m:dPr>
                          <m:ctrlPr>
                            <a:rPr lang="pt-BR" sz="1500" i="1">
                              <a:solidFill>
                                <a:schemeClr val="tx1"/>
                              </a:solidFill>
                              <a:latin typeface="Cambria Math" panose="02040503050406030204" pitchFamily="18" charset="0"/>
                            </a:rPr>
                          </m:ctrlPr>
                        </m:dPr>
                        <m:e>
                          <m:r>
                            <a:rPr lang="pt-BR" sz="1500" i="1">
                              <a:solidFill>
                                <a:schemeClr val="tx1"/>
                              </a:solidFill>
                              <a:latin typeface="Cambria Math" panose="02040503050406030204" pitchFamily="18" charset="0"/>
                            </a:rPr>
                            <m:t>2</m:t>
                          </m:r>
                        </m:e>
                      </m:d>
                      <m:r>
                        <a:rPr lang="pt-BR" sz="1500" i="1">
                          <a:solidFill>
                            <a:schemeClr val="tx1"/>
                          </a:solidFill>
                          <a:latin typeface="Cambria Math" panose="02040503050406030204" pitchFamily="18" charset="0"/>
                        </a:rPr>
                        <m:t>=</m:t>
                      </m:r>
                      <m:sSub>
                        <m:sSubPr>
                          <m:ctrlPr>
                            <a:rPr lang="pt-BR" sz="1500" i="1">
                              <a:solidFill>
                                <a:schemeClr val="tx1"/>
                              </a:solidFill>
                              <a:latin typeface="Cambria Math" panose="02040503050406030204" pitchFamily="18" charset="0"/>
                            </a:rPr>
                          </m:ctrlPr>
                        </m:sSubPr>
                        <m:e>
                          <m:r>
                            <a:rPr lang="pt-BR" sz="1500" i="1">
                              <a:solidFill>
                                <a:schemeClr val="tx1"/>
                              </a:solidFill>
                              <a:latin typeface="Cambria Math" panose="02040503050406030204" pitchFamily="18" charset="0"/>
                            </a:rPr>
                            <m:t>𝑉</m:t>
                          </m:r>
                        </m:e>
                        <m:sub>
                          <m:r>
                            <a:rPr lang="pt-BR" sz="1500" i="1">
                              <a:solidFill>
                                <a:schemeClr val="tx1"/>
                              </a:solidFill>
                              <a:latin typeface="Cambria Math" panose="02040503050406030204" pitchFamily="18" charset="0"/>
                            </a:rPr>
                            <m:t>𝑚</m:t>
                          </m:r>
                        </m:sub>
                      </m:sSub>
                      <m:d>
                        <m:dPr>
                          <m:ctrlPr>
                            <a:rPr lang="pt-BR" sz="1500" i="1">
                              <a:solidFill>
                                <a:schemeClr val="tx1"/>
                              </a:solidFill>
                              <a:latin typeface="Cambria Math" panose="02040503050406030204" pitchFamily="18" charset="0"/>
                            </a:rPr>
                          </m:ctrlPr>
                        </m:dPr>
                        <m:e>
                          <m:r>
                            <a:rPr lang="pt-BR" sz="1500" i="1">
                              <a:solidFill>
                                <a:schemeClr val="tx1"/>
                              </a:solidFill>
                              <a:latin typeface="Cambria Math" panose="02040503050406030204" pitchFamily="18" charset="0"/>
                            </a:rPr>
                            <m:t>2</m:t>
                          </m:r>
                        </m:e>
                      </m:d>
                      <m:r>
                        <a:rPr lang="pt-BR" sz="1500" i="1">
                          <a:solidFill>
                            <a:schemeClr val="tx1"/>
                          </a:solidFill>
                          <a:latin typeface="Cambria Math" panose="02040503050406030204" pitchFamily="18" charset="0"/>
                        </a:rPr>
                        <m:t>𝑑𝑝</m:t>
                      </m:r>
                      <m:r>
                        <a:rPr lang="pt-BR" sz="1500" i="1">
                          <a:solidFill>
                            <a:schemeClr val="tx1"/>
                          </a:solidFill>
                          <a:latin typeface="Cambria Math" panose="02040503050406030204" pitchFamily="18" charset="0"/>
                        </a:rPr>
                        <m:t>−</m:t>
                      </m:r>
                      <m:sSub>
                        <m:sSubPr>
                          <m:ctrlPr>
                            <a:rPr lang="pt-BR" sz="1500" i="1">
                              <a:solidFill>
                                <a:schemeClr val="tx1"/>
                              </a:solidFill>
                              <a:latin typeface="Cambria Math" panose="02040503050406030204" pitchFamily="18" charset="0"/>
                            </a:rPr>
                          </m:ctrlPr>
                        </m:sSubPr>
                        <m:e>
                          <m:r>
                            <a:rPr lang="pt-BR" sz="1500" i="1">
                              <a:solidFill>
                                <a:schemeClr val="tx1"/>
                              </a:solidFill>
                              <a:latin typeface="Cambria Math" panose="02040503050406030204" pitchFamily="18" charset="0"/>
                            </a:rPr>
                            <m:t>𝑆</m:t>
                          </m:r>
                        </m:e>
                        <m:sub>
                          <m:r>
                            <a:rPr lang="pt-BR" sz="1500" i="1">
                              <a:solidFill>
                                <a:schemeClr val="tx1"/>
                              </a:solidFill>
                              <a:latin typeface="Cambria Math" panose="02040503050406030204" pitchFamily="18" charset="0"/>
                            </a:rPr>
                            <m:t>𝑚</m:t>
                          </m:r>
                        </m:sub>
                      </m:sSub>
                      <m:r>
                        <a:rPr lang="pt-BR" sz="1500" i="1">
                          <a:solidFill>
                            <a:schemeClr val="tx1"/>
                          </a:solidFill>
                          <a:latin typeface="Cambria Math" panose="02040503050406030204" pitchFamily="18" charset="0"/>
                        </a:rPr>
                        <m:t>(2)</m:t>
                      </m:r>
                      <m:r>
                        <a:rPr lang="pt-BR" sz="1500" i="1">
                          <a:solidFill>
                            <a:schemeClr val="tx1"/>
                          </a:solidFill>
                          <a:latin typeface="Cambria Math" panose="02040503050406030204" pitchFamily="18" charset="0"/>
                        </a:rPr>
                        <m:t>𝑑𝑇</m:t>
                      </m:r>
                    </m:oMath>
                  </m:oMathPara>
                </a14:m>
                <a:endParaRPr lang="pt-BR" sz="1500" i="1" dirty="0">
                  <a:solidFill>
                    <a:schemeClr val="tx1"/>
                  </a:solidFill>
                </a:endParaRPr>
              </a:p>
            </p:txBody>
          </p:sp>
        </mc:Choice>
        <mc:Fallback xmlns="">
          <p:sp>
            <p:nvSpPr>
              <p:cNvPr id="10" name="Retângulo 9"/>
              <p:cNvSpPr>
                <a:spLocks noRot="1" noChangeAspect="1" noMove="1" noResize="1" noEditPoints="1" noAdjustHandles="1" noChangeArrowheads="1" noChangeShapeType="1" noTextEdit="1"/>
              </p:cNvSpPr>
              <p:nvPr/>
            </p:nvSpPr>
            <p:spPr>
              <a:xfrm>
                <a:off x="4357661" y="2251615"/>
                <a:ext cx="2781724" cy="323165"/>
              </a:xfrm>
              <a:prstGeom prst="rect">
                <a:avLst/>
              </a:prstGeom>
              <a:blipFill>
                <a:blip r:embed="rId6"/>
                <a:stretch>
                  <a:fillRect b="-11321"/>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1" name="Retângulo 10"/>
              <p:cNvSpPr/>
              <p:nvPr/>
            </p:nvSpPr>
            <p:spPr>
              <a:xfrm>
                <a:off x="4371452" y="2677281"/>
                <a:ext cx="1751313" cy="3231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BR" sz="1500" i="1" smtClean="0">
                          <a:solidFill>
                            <a:schemeClr val="tx1"/>
                          </a:solidFill>
                          <a:latin typeface="Cambria Math" panose="02040503050406030204" pitchFamily="18" charset="0"/>
                        </a:rPr>
                        <m:t>𝑑</m:t>
                      </m:r>
                      <m:sSub>
                        <m:sSubPr>
                          <m:ctrlPr>
                            <a:rPr lang="pt-BR" sz="1500" i="1">
                              <a:solidFill>
                                <a:schemeClr val="tx1"/>
                              </a:solidFill>
                              <a:latin typeface="Cambria Math" panose="02040503050406030204" pitchFamily="18" charset="0"/>
                            </a:rPr>
                          </m:ctrlPr>
                        </m:sSubPr>
                        <m:e>
                          <m:r>
                            <a:rPr lang="pt-BR" sz="1500" i="1">
                              <a:solidFill>
                                <a:schemeClr val="tx1"/>
                              </a:solidFill>
                              <a:latin typeface="Cambria Math" panose="02040503050406030204" pitchFamily="18" charset="0"/>
                            </a:rPr>
                            <m:t>𝐺</m:t>
                          </m:r>
                        </m:e>
                        <m:sub>
                          <m:r>
                            <a:rPr lang="pt-BR" sz="1500" i="1">
                              <a:solidFill>
                                <a:schemeClr val="tx1"/>
                              </a:solidFill>
                              <a:latin typeface="Cambria Math" panose="02040503050406030204" pitchFamily="18" charset="0"/>
                            </a:rPr>
                            <m:t>𝑚</m:t>
                          </m:r>
                        </m:sub>
                      </m:sSub>
                      <m:d>
                        <m:dPr>
                          <m:ctrlPr>
                            <a:rPr lang="pt-BR" sz="1500" i="1">
                              <a:solidFill>
                                <a:schemeClr val="tx1"/>
                              </a:solidFill>
                              <a:latin typeface="Cambria Math" panose="02040503050406030204" pitchFamily="18" charset="0"/>
                            </a:rPr>
                          </m:ctrlPr>
                        </m:dPr>
                        <m:e>
                          <m:r>
                            <a:rPr lang="pt-BR" sz="1500" i="1">
                              <a:solidFill>
                                <a:schemeClr val="tx1"/>
                              </a:solidFill>
                              <a:latin typeface="Cambria Math" panose="02040503050406030204" pitchFamily="18" charset="0"/>
                            </a:rPr>
                            <m:t>1</m:t>
                          </m:r>
                        </m:e>
                      </m:d>
                      <m:r>
                        <a:rPr lang="pt-BR" sz="1500">
                          <a:solidFill>
                            <a:schemeClr val="tx1"/>
                          </a:solidFill>
                          <a:latin typeface="Cambria Math" panose="02040503050406030204" pitchFamily="18" charset="0"/>
                        </a:rPr>
                        <m:t>=</m:t>
                      </m:r>
                      <m:r>
                        <a:rPr lang="pt-BR" sz="1500" i="1">
                          <a:solidFill>
                            <a:schemeClr val="tx1"/>
                          </a:solidFill>
                          <a:latin typeface="Cambria Math" panose="02040503050406030204" pitchFamily="18" charset="0"/>
                        </a:rPr>
                        <m:t>𝑑</m:t>
                      </m:r>
                      <m:sSub>
                        <m:sSubPr>
                          <m:ctrlPr>
                            <a:rPr lang="pt-BR" sz="1500" i="1">
                              <a:solidFill>
                                <a:schemeClr val="tx1"/>
                              </a:solidFill>
                              <a:latin typeface="Cambria Math" panose="02040503050406030204" pitchFamily="18" charset="0"/>
                            </a:rPr>
                          </m:ctrlPr>
                        </m:sSubPr>
                        <m:e>
                          <m:r>
                            <a:rPr lang="pt-BR" sz="1500" i="1">
                              <a:solidFill>
                                <a:schemeClr val="tx1"/>
                              </a:solidFill>
                              <a:latin typeface="Cambria Math" panose="02040503050406030204" pitchFamily="18" charset="0"/>
                            </a:rPr>
                            <m:t>𝐺</m:t>
                          </m:r>
                        </m:e>
                        <m:sub>
                          <m:r>
                            <a:rPr lang="pt-BR" sz="1500" i="1">
                              <a:solidFill>
                                <a:schemeClr val="tx1"/>
                              </a:solidFill>
                              <a:latin typeface="Cambria Math" panose="02040503050406030204" pitchFamily="18" charset="0"/>
                            </a:rPr>
                            <m:t>𝑚</m:t>
                          </m:r>
                        </m:sub>
                      </m:sSub>
                      <m:d>
                        <m:dPr>
                          <m:ctrlPr>
                            <a:rPr lang="pt-BR" sz="1500" i="1">
                              <a:solidFill>
                                <a:schemeClr val="tx1"/>
                              </a:solidFill>
                              <a:latin typeface="Cambria Math" panose="02040503050406030204" pitchFamily="18" charset="0"/>
                            </a:rPr>
                          </m:ctrlPr>
                        </m:dPr>
                        <m:e>
                          <m:r>
                            <a:rPr lang="pt-BR" sz="1500" i="1">
                              <a:solidFill>
                                <a:schemeClr val="tx1"/>
                              </a:solidFill>
                              <a:latin typeface="Cambria Math" panose="02040503050406030204" pitchFamily="18" charset="0"/>
                            </a:rPr>
                            <m:t>2</m:t>
                          </m:r>
                        </m:e>
                      </m:d>
                    </m:oMath>
                  </m:oMathPara>
                </a14:m>
                <a:endParaRPr lang="pt-BR" sz="1500" dirty="0">
                  <a:solidFill>
                    <a:schemeClr val="tx1"/>
                  </a:solidFill>
                </a:endParaRPr>
              </a:p>
            </p:txBody>
          </p:sp>
        </mc:Choice>
        <mc:Fallback xmlns="">
          <p:sp>
            <p:nvSpPr>
              <p:cNvPr id="11" name="Retângulo 10"/>
              <p:cNvSpPr>
                <a:spLocks noRot="1" noChangeAspect="1" noMove="1" noResize="1" noEditPoints="1" noAdjustHandles="1" noChangeArrowheads="1" noChangeShapeType="1" noTextEdit="1"/>
              </p:cNvSpPr>
              <p:nvPr/>
            </p:nvSpPr>
            <p:spPr>
              <a:xfrm>
                <a:off x="4371452" y="2677281"/>
                <a:ext cx="1751313" cy="323165"/>
              </a:xfrm>
              <a:prstGeom prst="rect">
                <a:avLst/>
              </a:prstGeom>
              <a:blipFill>
                <a:blip r:embed="rId7"/>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2" name="Retângulo 11"/>
              <p:cNvSpPr/>
              <p:nvPr/>
            </p:nvSpPr>
            <p:spPr>
              <a:xfrm>
                <a:off x="4357661" y="3099010"/>
                <a:ext cx="3812134" cy="3231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BR" sz="1500" i="1" smtClean="0">
                              <a:solidFill>
                                <a:schemeClr val="tx1"/>
                              </a:solidFill>
                              <a:latin typeface="Cambria Math" panose="02040503050406030204" pitchFamily="18" charset="0"/>
                            </a:rPr>
                          </m:ctrlPr>
                        </m:sSubPr>
                        <m:e>
                          <m:r>
                            <a:rPr lang="pt-BR" sz="1500" i="1">
                              <a:solidFill>
                                <a:schemeClr val="tx1"/>
                              </a:solidFill>
                              <a:latin typeface="Cambria Math" panose="02040503050406030204" pitchFamily="18" charset="0"/>
                            </a:rPr>
                            <m:t>𝑉</m:t>
                          </m:r>
                        </m:e>
                        <m:sub>
                          <m:r>
                            <a:rPr lang="pt-BR" sz="1500" i="1">
                              <a:solidFill>
                                <a:schemeClr val="tx1"/>
                              </a:solidFill>
                              <a:latin typeface="Cambria Math" panose="02040503050406030204" pitchFamily="18" charset="0"/>
                            </a:rPr>
                            <m:t>𝑚</m:t>
                          </m:r>
                        </m:sub>
                      </m:sSub>
                      <m:d>
                        <m:dPr>
                          <m:ctrlPr>
                            <a:rPr lang="pt-BR" sz="1500" i="1">
                              <a:solidFill>
                                <a:schemeClr val="tx1"/>
                              </a:solidFill>
                              <a:latin typeface="Cambria Math" panose="02040503050406030204" pitchFamily="18" charset="0"/>
                            </a:rPr>
                          </m:ctrlPr>
                        </m:dPr>
                        <m:e>
                          <m:r>
                            <a:rPr lang="pt-BR" sz="1500" i="1">
                              <a:solidFill>
                                <a:schemeClr val="tx1"/>
                              </a:solidFill>
                              <a:latin typeface="Cambria Math" panose="02040503050406030204" pitchFamily="18" charset="0"/>
                            </a:rPr>
                            <m:t>2</m:t>
                          </m:r>
                        </m:e>
                      </m:d>
                      <m:r>
                        <a:rPr lang="pt-BR" sz="1500" i="1">
                          <a:solidFill>
                            <a:schemeClr val="tx1"/>
                          </a:solidFill>
                          <a:latin typeface="Cambria Math" panose="02040503050406030204" pitchFamily="18" charset="0"/>
                        </a:rPr>
                        <m:t>𝑑𝑝</m:t>
                      </m:r>
                      <m:r>
                        <a:rPr lang="pt-BR" sz="1500" i="1">
                          <a:solidFill>
                            <a:schemeClr val="tx1"/>
                          </a:solidFill>
                          <a:latin typeface="Cambria Math" panose="02040503050406030204" pitchFamily="18" charset="0"/>
                        </a:rPr>
                        <m:t>−</m:t>
                      </m:r>
                      <m:sSub>
                        <m:sSubPr>
                          <m:ctrlPr>
                            <a:rPr lang="pt-BR" sz="1500" i="1">
                              <a:solidFill>
                                <a:schemeClr val="tx1"/>
                              </a:solidFill>
                              <a:latin typeface="Cambria Math" panose="02040503050406030204" pitchFamily="18" charset="0"/>
                            </a:rPr>
                          </m:ctrlPr>
                        </m:sSubPr>
                        <m:e>
                          <m:r>
                            <a:rPr lang="pt-BR" sz="1500" i="1">
                              <a:solidFill>
                                <a:schemeClr val="tx1"/>
                              </a:solidFill>
                              <a:latin typeface="Cambria Math" panose="02040503050406030204" pitchFamily="18" charset="0"/>
                            </a:rPr>
                            <m:t>𝑆</m:t>
                          </m:r>
                        </m:e>
                        <m:sub>
                          <m:r>
                            <a:rPr lang="pt-BR" sz="1500" i="1">
                              <a:solidFill>
                                <a:schemeClr val="tx1"/>
                              </a:solidFill>
                              <a:latin typeface="Cambria Math" panose="02040503050406030204" pitchFamily="18" charset="0"/>
                            </a:rPr>
                            <m:t>𝑚</m:t>
                          </m:r>
                        </m:sub>
                      </m:sSub>
                      <m:r>
                        <a:rPr lang="pt-BR" sz="1500" i="1">
                          <a:solidFill>
                            <a:schemeClr val="tx1"/>
                          </a:solidFill>
                          <a:latin typeface="Cambria Math" panose="02040503050406030204" pitchFamily="18" charset="0"/>
                        </a:rPr>
                        <m:t>(2)</m:t>
                      </m:r>
                      <m:r>
                        <a:rPr lang="pt-BR" sz="1500" i="1">
                          <a:solidFill>
                            <a:schemeClr val="tx1"/>
                          </a:solidFill>
                          <a:latin typeface="Cambria Math" panose="02040503050406030204" pitchFamily="18" charset="0"/>
                        </a:rPr>
                        <m:t>𝑑𝑇</m:t>
                      </m:r>
                      <m:r>
                        <a:rPr lang="pt-BR" sz="1500" i="1">
                          <a:solidFill>
                            <a:schemeClr val="tx1"/>
                          </a:solidFill>
                          <a:latin typeface="Cambria Math" panose="02040503050406030204" pitchFamily="18" charset="0"/>
                        </a:rPr>
                        <m:t>=</m:t>
                      </m:r>
                      <m:sSub>
                        <m:sSubPr>
                          <m:ctrlPr>
                            <a:rPr lang="pt-BR" sz="1500" i="1">
                              <a:solidFill>
                                <a:schemeClr val="tx1"/>
                              </a:solidFill>
                              <a:latin typeface="Cambria Math" panose="02040503050406030204" pitchFamily="18" charset="0"/>
                            </a:rPr>
                          </m:ctrlPr>
                        </m:sSubPr>
                        <m:e>
                          <m:r>
                            <a:rPr lang="pt-BR" sz="1500" i="1">
                              <a:solidFill>
                                <a:schemeClr val="tx1"/>
                              </a:solidFill>
                              <a:latin typeface="Cambria Math" panose="02040503050406030204" pitchFamily="18" charset="0"/>
                            </a:rPr>
                            <m:t>𝑉</m:t>
                          </m:r>
                        </m:e>
                        <m:sub>
                          <m:r>
                            <a:rPr lang="pt-BR" sz="1500" i="1">
                              <a:solidFill>
                                <a:schemeClr val="tx1"/>
                              </a:solidFill>
                              <a:latin typeface="Cambria Math" panose="02040503050406030204" pitchFamily="18" charset="0"/>
                            </a:rPr>
                            <m:t>𝑚</m:t>
                          </m:r>
                        </m:sub>
                      </m:sSub>
                      <m:d>
                        <m:dPr>
                          <m:ctrlPr>
                            <a:rPr lang="pt-BR" sz="1500" i="1">
                              <a:solidFill>
                                <a:schemeClr val="tx1"/>
                              </a:solidFill>
                              <a:latin typeface="Cambria Math" panose="02040503050406030204" pitchFamily="18" charset="0"/>
                            </a:rPr>
                          </m:ctrlPr>
                        </m:dPr>
                        <m:e>
                          <m:r>
                            <a:rPr lang="pt-BR" sz="1500" i="1">
                              <a:solidFill>
                                <a:schemeClr val="tx1"/>
                              </a:solidFill>
                              <a:latin typeface="Cambria Math" panose="02040503050406030204" pitchFamily="18" charset="0"/>
                            </a:rPr>
                            <m:t>1</m:t>
                          </m:r>
                        </m:e>
                      </m:d>
                      <m:r>
                        <a:rPr lang="pt-BR" sz="1500" i="1">
                          <a:solidFill>
                            <a:schemeClr val="tx1"/>
                          </a:solidFill>
                          <a:latin typeface="Cambria Math" panose="02040503050406030204" pitchFamily="18" charset="0"/>
                        </a:rPr>
                        <m:t>𝑑𝑝</m:t>
                      </m:r>
                      <m:r>
                        <a:rPr lang="pt-BR" sz="1500" i="1">
                          <a:solidFill>
                            <a:schemeClr val="tx1"/>
                          </a:solidFill>
                          <a:latin typeface="Cambria Math" panose="02040503050406030204" pitchFamily="18" charset="0"/>
                        </a:rPr>
                        <m:t>−</m:t>
                      </m:r>
                      <m:sSub>
                        <m:sSubPr>
                          <m:ctrlPr>
                            <a:rPr lang="pt-BR" sz="1500" i="1">
                              <a:solidFill>
                                <a:schemeClr val="tx1"/>
                              </a:solidFill>
                              <a:latin typeface="Cambria Math" panose="02040503050406030204" pitchFamily="18" charset="0"/>
                            </a:rPr>
                          </m:ctrlPr>
                        </m:sSubPr>
                        <m:e>
                          <m:r>
                            <a:rPr lang="pt-BR" sz="1500" i="1">
                              <a:solidFill>
                                <a:schemeClr val="tx1"/>
                              </a:solidFill>
                              <a:latin typeface="Cambria Math" panose="02040503050406030204" pitchFamily="18" charset="0"/>
                            </a:rPr>
                            <m:t>𝑆</m:t>
                          </m:r>
                        </m:e>
                        <m:sub>
                          <m:r>
                            <a:rPr lang="pt-BR" sz="1500" i="1">
                              <a:solidFill>
                                <a:schemeClr val="tx1"/>
                              </a:solidFill>
                              <a:latin typeface="Cambria Math" panose="02040503050406030204" pitchFamily="18" charset="0"/>
                            </a:rPr>
                            <m:t>𝑚</m:t>
                          </m:r>
                        </m:sub>
                      </m:sSub>
                      <m:r>
                        <a:rPr lang="pt-BR" sz="1500" i="1">
                          <a:solidFill>
                            <a:schemeClr val="tx1"/>
                          </a:solidFill>
                          <a:latin typeface="Cambria Math" panose="02040503050406030204" pitchFamily="18" charset="0"/>
                        </a:rPr>
                        <m:t>(1)</m:t>
                      </m:r>
                      <m:r>
                        <a:rPr lang="pt-BR" sz="1500" i="1">
                          <a:solidFill>
                            <a:schemeClr val="tx1"/>
                          </a:solidFill>
                          <a:latin typeface="Cambria Math" panose="02040503050406030204" pitchFamily="18" charset="0"/>
                        </a:rPr>
                        <m:t>𝑑𝑇</m:t>
                      </m:r>
                    </m:oMath>
                  </m:oMathPara>
                </a14:m>
                <a:endParaRPr lang="pt-BR" sz="1500" i="1" dirty="0">
                  <a:solidFill>
                    <a:schemeClr val="tx1"/>
                  </a:solidFill>
                </a:endParaRPr>
              </a:p>
            </p:txBody>
          </p:sp>
        </mc:Choice>
        <mc:Fallback xmlns="">
          <p:sp>
            <p:nvSpPr>
              <p:cNvPr id="12" name="Retângulo 11"/>
              <p:cNvSpPr>
                <a:spLocks noRot="1" noChangeAspect="1" noMove="1" noResize="1" noEditPoints="1" noAdjustHandles="1" noChangeArrowheads="1" noChangeShapeType="1" noTextEdit="1"/>
              </p:cNvSpPr>
              <p:nvPr/>
            </p:nvSpPr>
            <p:spPr>
              <a:xfrm>
                <a:off x="4357661" y="3099010"/>
                <a:ext cx="3812134" cy="323165"/>
              </a:xfrm>
              <a:prstGeom prst="rect">
                <a:avLst/>
              </a:prstGeom>
              <a:blipFill>
                <a:blip r:embed="rId8"/>
                <a:stretch>
                  <a:fillRect b="-11321"/>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3" name="Retângulo 12"/>
              <p:cNvSpPr/>
              <p:nvPr/>
            </p:nvSpPr>
            <p:spPr>
              <a:xfrm>
                <a:off x="4357661" y="3541281"/>
                <a:ext cx="3812134" cy="3231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BR" sz="1500" i="1" smtClean="0">
                              <a:solidFill>
                                <a:schemeClr val="tx1"/>
                              </a:solidFill>
                              <a:latin typeface="Cambria Math" panose="02040503050406030204" pitchFamily="18" charset="0"/>
                            </a:rPr>
                          </m:ctrlPr>
                        </m:sSubPr>
                        <m:e>
                          <m:r>
                            <a:rPr lang="pt-BR" sz="1500" i="1">
                              <a:solidFill>
                                <a:schemeClr val="tx1"/>
                              </a:solidFill>
                              <a:latin typeface="Cambria Math" panose="02040503050406030204" pitchFamily="18" charset="0"/>
                            </a:rPr>
                            <m:t>𝑉</m:t>
                          </m:r>
                        </m:e>
                        <m:sub>
                          <m:r>
                            <a:rPr lang="pt-BR" sz="1500" i="1">
                              <a:solidFill>
                                <a:schemeClr val="tx1"/>
                              </a:solidFill>
                              <a:latin typeface="Cambria Math" panose="02040503050406030204" pitchFamily="18" charset="0"/>
                            </a:rPr>
                            <m:t>𝑚</m:t>
                          </m:r>
                        </m:sub>
                      </m:sSub>
                      <m:d>
                        <m:dPr>
                          <m:ctrlPr>
                            <a:rPr lang="pt-BR" sz="1500" i="1">
                              <a:solidFill>
                                <a:schemeClr val="tx1"/>
                              </a:solidFill>
                              <a:latin typeface="Cambria Math" panose="02040503050406030204" pitchFamily="18" charset="0"/>
                            </a:rPr>
                          </m:ctrlPr>
                        </m:dPr>
                        <m:e>
                          <m:r>
                            <a:rPr lang="pt-BR" sz="1500" i="1">
                              <a:solidFill>
                                <a:schemeClr val="tx1"/>
                              </a:solidFill>
                              <a:latin typeface="Cambria Math" panose="02040503050406030204" pitchFamily="18" charset="0"/>
                            </a:rPr>
                            <m:t>2</m:t>
                          </m:r>
                        </m:e>
                      </m:d>
                      <m:r>
                        <a:rPr lang="pt-BR" sz="1500" i="1">
                          <a:solidFill>
                            <a:schemeClr val="tx1"/>
                          </a:solidFill>
                          <a:latin typeface="Cambria Math" panose="02040503050406030204" pitchFamily="18" charset="0"/>
                        </a:rPr>
                        <m:t>𝑑𝑝</m:t>
                      </m:r>
                      <m:r>
                        <a:rPr lang="pt-BR" sz="1500" i="1">
                          <a:solidFill>
                            <a:schemeClr val="tx1"/>
                          </a:solidFill>
                          <a:latin typeface="Cambria Math" panose="02040503050406030204" pitchFamily="18" charset="0"/>
                        </a:rPr>
                        <m:t>−</m:t>
                      </m:r>
                      <m:sSub>
                        <m:sSubPr>
                          <m:ctrlPr>
                            <a:rPr lang="pt-BR" sz="1500" i="1">
                              <a:solidFill>
                                <a:schemeClr val="tx1"/>
                              </a:solidFill>
                              <a:latin typeface="Cambria Math" panose="02040503050406030204" pitchFamily="18" charset="0"/>
                            </a:rPr>
                          </m:ctrlPr>
                        </m:sSubPr>
                        <m:e>
                          <m:r>
                            <a:rPr lang="pt-BR" sz="1500" i="1">
                              <a:solidFill>
                                <a:schemeClr val="tx1"/>
                              </a:solidFill>
                              <a:latin typeface="Cambria Math" panose="02040503050406030204" pitchFamily="18" charset="0"/>
                            </a:rPr>
                            <m:t>𝑉</m:t>
                          </m:r>
                        </m:e>
                        <m:sub>
                          <m:r>
                            <a:rPr lang="pt-BR" sz="1500" i="1">
                              <a:solidFill>
                                <a:schemeClr val="tx1"/>
                              </a:solidFill>
                              <a:latin typeface="Cambria Math" panose="02040503050406030204" pitchFamily="18" charset="0"/>
                            </a:rPr>
                            <m:t>𝑚</m:t>
                          </m:r>
                        </m:sub>
                      </m:sSub>
                      <m:d>
                        <m:dPr>
                          <m:ctrlPr>
                            <a:rPr lang="pt-BR" sz="1500" i="1">
                              <a:solidFill>
                                <a:schemeClr val="tx1"/>
                              </a:solidFill>
                              <a:latin typeface="Cambria Math" panose="02040503050406030204" pitchFamily="18" charset="0"/>
                            </a:rPr>
                          </m:ctrlPr>
                        </m:dPr>
                        <m:e>
                          <m:r>
                            <a:rPr lang="pt-BR" sz="1500" i="1">
                              <a:solidFill>
                                <a:schemeClr val="tx1"/>
                              </a:solidFill>
                              <a:latin typeface="Cambria Math" panose="02040503050406030204" pitchFamily="18" charset="0"/>
                            </a:rPr>
                            <m:t>1</m:t>
                          </m:r>
                        </m:e>
                      </m:d>
                      <m:r>
                        <a:rPr lang="pt-BR" sz="1500" i="1">
                          <a:solidFill>
                            <a:schemeClr val="tx1"/>
                          </a:solidFill>
                          <a:latin typeface="Cambria Math" panose="02040503050406030204" pitchFamily="18" charset="0"/>
                        </a:rPr>
                        <m:t>𝑑𝑝</m:t>
                      </m:r>
                      <m:r>
                        <a:rPr lang="pt-BR" sz="1500" i="1">
                          <a:solidFill>
                            <a:schemeClr val="tx1"/>
                          </a:solidFill>
                          <a:latin typeface="Cambria Math" panose="02040503050406030204" pitchFamily="18" charset="0"/>
                        </a:rPr>
                        <m:t>=</m:t>
                      </m:r>
                      <m:sSub>
                        <m:sSubPr>
                          <m:ctrlPr>
                            <a:rPr lang="pt-BR" sz="1500" i="1">
                              <a:solidFill>
                                <a:schemeClr val="tx1"/>
                              </a:solidFill>
                              <a:latin typeface="Cambria Math" panose="02040503050406030204" pitchFamily="18" charset="0"/>
                            </a:rPr>
                          </m:ctrlPr>
                        </m:sSubPr>
                        <m:e>
                          <m:r>
                            <a:rPr lang="pt-BR" sz="1500" i="1">
                              <a:solidFill>
                                <a:schemeClr val="tx1"/>
                              </a:solidFill>
                              <a:latin typeface="Cambria Math" panose="02040503050406030204" pitchFamily="18" charset="0"/>
                            </a:rPr>
                            <m:t>𝑆</m:t>
                          </m:r>
                        </m:e>
                        <m:sub>
                          <m:r>
                            <a:rPr lang="pt-BR" sz="1500" i="1">
                              <a:solidFill>
                                <a:schemeClr val="tx1"/>
                              </a:solidFill>
                              <a:latin typeface="Cambria Math" panose="02040503050406030204" pitchFamily="18" charset="0"/>
                            </a:rPr>
                            <m:t>𝑚</m:t>
                          </m:r>
                        </m:sub>
                      </m:sSub>
                      <m:r>
                        <a:rPr lang="pt-BR" sz="1500" i="1">
                          <a:solidFill>
                            <a:schemeClr val="tx1"/>
                          </a:solidFill>
                          <a:latin typeface="Cambria Math" panose="02040503050406030204" pitchFamily="18" charset="0"/>
                        </a:rPr>
                        <m:t>(2)</m:t>
                      </m:r>
                      <m:r>
                        <a:rPr lang="pt-BR" sz="1500" i="1">
                          <a:solidFill>
                            <a:schemeClr val="tx1"/>
                          </a:solidFill>
                          <a:latin typeface="Cambria Math" panose="02040503050406030204" pitchFamily="18" charset="0"/>
                        </a:rPr>
                        <m:t>𝑑𝑇</m:t>
                      </m:r>
                      <m:r>
                        <a:rPr lang="pt-BR" sz="1500" i="1">
                          <a:solidFill>
                            <a:schemeClr val="tx1"/>
                          </a:solidFill>
                          <a:latin typeface="Cambria Math" panose="02040503050406030204" pitchFamily="18" charset="0"/>
                        </a:rPr>
                        <m:t>−</m:t>
                      </m:r>
                      <m:sSub>
                        <m:sSubPr>
                          <m:ctrlPr>
                            <a:rPr lang="pt-BR" sz="1500" i="1">
                              <a:solidFill>
                                <a:schemeClr val="tx1"/>
                              </a:solidFill>
                              <a:latin typeface="Cambria Math" panose="02040503050406030204" pitchFamily="18" charset="0"/>
                            </a:rPr>
                          </m:ctrlPr>
                        </m:sSubPr>
                        <m:e>
                          <m:r>
                            <a:rPr lang="pt-BR" sz="1500" i="1">
                              <a:solidFill>
                                <a:schemeClr val="tx1"/>
                              </a:solidFill>
                              <a:latin typeface="Cambria Math" panose="02040503050406030204" pitchFamily="18" charset="0"/>
                            </a:rPr>
                            <m:t>𝑆</m:t>
                          </m:r>
                        </m:e>
                        <m:sub>
                          <m:r>
                            <a:rPr lang="pt-BR" sz="1500" i="1">
                              <a:solidFill>
                                <a:schemeClr val="tx1"/>
                              </a:solidFill>
                              <a:latin typeface="Cambria Math" panose="02040503050406030204" pitchFamily="18" charset="0"/>
                            </a:rPr>
                            <m:t>𝑚</m:t>
                          </m:r>
                        </m:sub>
                      </m:sSub>
                      <m:r>
                        <a:rPr lang="pt-BR" sz="1500" i="1">
                          <a:solidFill>
                            <a:schemeClr val="tx1"/>
                          </a:solidFill>
                          <a:latin typeface="Cambria Math" panose="02040503050406030204" pitchFamily="18" charset="0"/>
                        </a:rPr>
                        <m:t>(1)</m:t>
                      </m:r>
                      <m:r>
                        <a:rPr lang="pt-BR" sz="1500" i="1">
                          <a:solidFill>
                            <a:schemeClr val="tx1"/>
                          </a:solidFill>
                          <a:latin typeface="Cambria Math" panose="02040503050406030204" pitchFamily="18" charset="0"/>
                        </a:rPr>
                        <m:t>𝑑𝑇</m:t>
                      </m:r>
                    </m:oMath>
                  </m:oMathPara>
                </a14:m>
                <a:endParaRPr lang="pt-BR" sz="1500" i="1" dirty="0">
                  <a:solidFill>
                    <a:schemeClr val="tx1"/>
                  </a:solidFill>
                </a:endParaRPr>
              </a:p>
            </p:txBody>
          </p:sp>
        </mc:Choice>
        <mc:Fallback xmlns="">
          <p:sp>
            <p:nvSpPr>
              <p:cNvPr id="13" name="Retângulo 12"/>
              <p:cNvSpPr>
                <a:spLocks noRot="1" noChangeAspect="1" noMove="1" noResize="1" noEditPoints="1" noAdjustHandles="1" noChangeArrowheads="1" noChangeShapeType="1" noTextEdit="1"/>
              </p:cNvSpPr>
              <p:nvPr/>
            </p:nvSpPr>
            <p:spPr>
              <a:xfrm>
                <a:off x="4357661" y="3541281"/>
                <a:ext cx="3812134" cy="323165"/>
              </a:xfrm>
              <a:prstGeom prst="rect">
                <a:avLst/>
              </a:prstGeom>
              <a:blipFill>
                <a:blip r:embed="rId9"/>
                <a:stretch>
                  <a:fillRect b="-9434"/>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4" name="Retângulo 13"/>
              <p:cNvSpPr/>
              <p:nvPr/>
            </p:nvSpPr>
            <p:spPr>
              <a:xfrm>
                <a:off x="4371451" y="3930096"/>
                <a:ext cx="3669594" cy="3231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pt-BR" sz="1500" i="1" smtClean="0">
                              <a:solidFill>
                                <a:schemeClr val="tx1"/>
                              </a:solidFill>
                              <a:latin typeface="Cambria Math" panose="02040503050406030204" pitchFamily="18" charset="0"/>
                            </a:rPr>
                          </m:ctrlPr>
                        </m:dPr>
                        <m:e>
                          <m:sSub>
                            <m:sSubPr>
                              <m:ctrlPr>
                                <a:rPr lang="pt-BR" sz="1500" i="1">
                                  <a:solidFill>
                                    <a:schemeClr val="tx1"/>
                                  </a:solidFill>
                                  <a:latin typeface="Cambria Math" panose="02040503050406030204" pitchFamily="18" charset="0"/>
                                </a:rPr>
                              </m:ctrlPr>
                            </m:sSubPr>
                            <m:e>
                              <m:r>
                                <a:rPr lang="pt-BR" sz="1500" i="1">
                                  <a:solidFill>
                                    <a:schemeClr val="tx1"/>
                                  </a:solidFill>
                                  <a:latin typeface="Cambria Math" panose="02040503050406030204" pitchFamily="18" charset="0"/>
                                </a:rPr>
                                <m:t>𝑉</m:t>
                              </m:r>
                            </m:e>
                            <m:sub>
                              <m:r>
                                <a:rPr lang="pt-BR" sz="1500" i="1">
                                  <a:solidFill>
                                    <a:schemeClr val="tx1"/>
                                  </a:solidFill>
                                  <a:latin typeface="Cambria Math" panose="02040503050406030204" pitchFamily="18" charset="0"/>
                                </a:rPr>
                                <m:t>𝑚</m:t>
                              </m:r>
                            </m:sub>
                          </m:sSub>
                          <m:d>
                            <m:dPr>
                              <m:ctrlPr>
                                <a:rPr lang="pt-BR" sz="1500" i="1">
                                  <a:solidFill>
                                    <a:schemeClr val="tx1"/>
                                  </a:solidFill>
                                  <a:latin typeface="Cambria Math" panose="02040503050406030204" pitchFamily="18" charset="0"/>
                                </a:rPr>
                              </m:ctrlPr>
                            </m:dPr>
                            <m:e>
                              <m:r>
                                <a:rPr lang="pt-BR" sz="1500" i="1">
                                  <a:solidFill>
                                    <a:schemeClr val="tx1"/>
                                  </a:solidFill>
                                  <a:latin typeface="Cambria Math" panose="02040503050406030204" pitchFamily="18" charset="0"/>
                                </a:rPr>
                                <m:t>2</m:t>
                              </m:r>
                            </m:e>
                          </m:d>
                          <m:r>
                            <a:rPr lang="pt-BR" sz="1500" i="1">
                              <a:solidFill>
                                <a:schemeClr val="tx1"/>
                              </a:solidFill>
                              <a:latin typeface="Cambria Math" panose="02040503050406030204" pitchFamily="18" charset="0"/>
                            </a:rPr>
                            <m:t>−</m:t>
                          </m:r>
                          <m:sSub>
                            <m:sSubPr>
                              <m:ctrlPr>
                                <a:rPr lang="pt-BR" sz="1500" i="1">
                                  <a:solidFill>
                                    <a:schemeClr val="tx1"/>
                                  </a:solidFill>
                                  <a:latin typeface="Cambria Math" panose="02040503050406030204" pitchFamily="18" charset="0"/>
                                </a:rPr>
                              </m:ctrlPr>
                            </m:sSubPr>
                            <m:e>
                              <m:r>
                                <a:rPr lang="pt-BR" sz="1500" i="1">
                                  <a:solidFill>
                                    <a:schemeClr val="tx1"/>
                                  </a:solidFill>
                                  <a:latin typeface="Cambria Math" panose="02040503050406030204" pitchFamily="18" charset="0"/>
                                </a:rPr>
                                <m:t>𝑉</m:t>
                              </m:r>
                            </m:e>
                            <m:sub>
                              <m:r>
                                <a:rPr lang="pt-BR" sz="1500" i="1">
                                  <a:solidFill>
                                    <a:schemeClr val="tx1"/>
                                  </a:solidFill>
                                  <a:latin typeface="Cambria Math" panose="02040503050406030204" pitchFamily="18" charset="0"/>
                                </a:rPr>
                                <m:t>𝑚</m:t>
                              </m:r>
                            </m:sub>
                          </m:sSub>
                          <m:r>
                            <a:rPr lang="pt-BR" sz="1500" i="1">
                              <a:solidFill>
                                <a:schemeClr val="tx1"/>
                              </a:solidFill>
                              <a:latin typeface="Cambria Math" panose="02040503050406030204" pitchFamily="18" charset="0"/>
                            </a:rPr>
                            <m:t> </m:t>
                          </m:r>
                          <m:d>
                            <m:dPr>
                              <m:ctrlPr>
                                <a:rPr lang="pt-BR" sz="1500" i="1">
                                  <a:solidFill>
                                    <a:schemeClr val="tx1"/>
                                  </a:solidFill>
                                  <a:latin typeface="Cambria Math" panose="02040503050406030204" pitchFamily="18" charset="0"/>
                                </a:rPr>
                              </m:ctrlPr>
                            </m:dPr>
                            <m:e>
                              <m:r>
                                <a:rPr lang="pt-BR" sz="1500" i="1">
                                  <a:solidFill>
                                    <a:schemeClr val="tx1"/>
                                  </a:solidFill>
                                  <a:latin typeface="Cambria Math" panose="02040503050406030204" pitchFamily="18" charset="0"/>
                                </a:rPr>
                                <m:t>1</m:t>
                              </m:r>
                            </m:e>
                          </m:d>
                        </m:e>
                      </m:d>
                      <m:r>
                        <a:rPr lang="pt-BR" sz="1500" i="1">
                          <a:solidFill>
                            <a:schemeClr val="tx1"/>
                          </a:solidFill>
                          <a:latin typeface="Cambria Math" panose="02040503050406030204" pitchFamily="18" charset="0"/>
                        </a:rPr>
                        <m:t>𝑑𝑝</m:t>
                      </m:r>
                      <m:r>
                        <a:rPr lang="pt-BR" sz="1500" i="1">
                          <a:solidFill>
                            <a:schemeClr val="tx1"/>
                          </a:solidFill>
                          <a:latin typeface="Cambria Math" panose="02040503050406030204" pitchFamily="18" charset="0"/>
                        </a:rPr>
                        <m:t>=</m:t>
                      </m:r>
                      <m:d>
                        <m:dPr>
                          <m:begChr m:val="["/>
                          <m:endChr m:val="]"/>
                          <m:ctrlPr>
                            <a:rPr lang="pt-BR" sz="1500" i="1">
                              <a:solidFill>
                                <a:schemeClr val="tx1"/>
                              </a:solidFill>
                              <a:latin typeface="Cambria Math" panose="02040503050406030204" pitchFamily="18" charset="0"/>
                            </a:rPr>
                          </m:ctrlPr>
                        </m:dPr>
                        <m:e>
                          <m:sSub>
                            <m:sSubPr>
                              <m:ctrlPr>
                                <a:rPr lang="pt-BR" sz="1500" i="1">
                                  <a:solidFill>
                                    <a:schemeClr val="tx1"/>
                                  </a:solidFill>
                                  <a:latin typeface="Cambria Math" panose="02040503050406030204" pitchFamily="18" charset="0"/>
                                </a:rPr>
                              </m:ctrlPr>
                            </m:sSubPr>
                            <m:e>
                              <m:r>
                                <a:rPr lang="pt-BR" sz="1500" i="1">
                                  <a:solidFill>
                                    <a:schemeClr val="tx1"/>
                                  </a:solidFill>
                                  <a:latin typeface="Cambria Math" panose="02040503050406030204" pitchFamily="18" charset="0"/>
                                </a:rPr>
                                <m:t>𝑆</m:t>
                              </m:r>
                            </m:e>
                            <m:sub>
                              <m:r>
                                <a:rPr lang="pt-BR" sz="1500" i="1">
                                  <a:solidFill>
                                    <a:schemeClr val="tx1"/>
                                  </a:solidFill>
                                  <a:latin typeface="Cambria Math" panose="02040503050406030204" pitchFamily="18" charset="0"/>
                                </a:rPr>
                                <m:t>𝑚</m:t>
                              </m:r>
                            </m:sub>
                          </m:sSub>
                          <m:d>
                            <m:dPr>
                              <m:ctrlPr>
                                <a:rPr lang="pt-BR" sz="1500" i="1">
                                  <a:solidFill>
                                    <a:schemeClr val="tx1"/>
                                  </a:solidFill>
                                  <a:latin typeface="Cambria Math" panose="02040503050406030204" pitchFamily="18" charset="0"/>
                                </a:rPr>
                              </m:ctrlPr>
                            </m:dPr>
                            <m:e>
                              <m:r>
                                <a:rPr lang="pt-BR" sz="1500" i="1">
                                  <a:solidFill>
                                    <a:schemeClr val="tx1"/>
                                  </a:solidFill>
                                  <a:latin typeface="Cambria Math" panose="02040503050406030204" pitchFamily="18" charset="0"/>
                                </a:rPr>
                                <m:t>2</m:t>
                              </m:r>
                            </m:e>
                          </m:d>
                          <m:r>
                            <a:rPr lang="pt-BR" sz="1500" i="1">
                              <a:solidFill>
                                <a:schemeClr val="tx1"/>
                              </a:solidFill>
                              <a:latin typeface="Cambria Math" panose="02040503050406030204" pitchFamily="18" charset="0"/>
                            </a:rPr>
                            <m:t>−</m:t>
                          </m:r>
                          <m:sSub>
                            <m:sSubPr>
                              <m:ctrlPr>
                                <a:rPr lang="pt-BR" sz="1500" i="1">
                                  <a:solidFill>
                                    <a:schemeClr val="tx1"/>
                                  </a:solidFill>
                                  <a:latin typeface="Cambria Math" panose="02040503050406030204" pitchFamily="18" charset="0"/>
                                </a:rPr>
                              </m:ctrlPr>
                            </m:sSubPr>
                            <m:e>
                              <m:r>
                                <a:rPr lang="pt-BR" sz="1500" i="1">
                                  <a:solidFill>
                                    <a:schemeClr val="tx1"/>
                                  </a:solidFill>
                                  <a:latin typeface="Cambria Math" panose="02040503050406030204" pitchFamily="18" charset="0"/>
                                </a:rPr>
                                <m:t>𝑆</m:t>
                              </m:r>
                            </m:e>
                            <m:sub>
                              <m:r>
                                <a:rPr lang="pt-BR" sz="1500" i="1">
                                  <a:solidFill>
                                    <a:schemeClr val="tx1"/>
                                  </a:solidFill>
                                  <a:latin typeface="Cambria Math" panose="02040503050406030204" pitchFamily="18" charset="0"/>
                                </a:rPr>
                                <m:t>𝑚</m:t>
                              </m:r>
                            </m:sub>
                          </m:sSub>
                          <m:d>
                            <m:dPr>
                              <m:ctrlPr>
                                <a:rPr lang="pt-BR" sz="1500" i="1">
                                  <a:solidFill>
                                    <a:schemeClr val="tx1"/>
                                  </a:solidFill>
                                  <a:latin typeface="Cambria Math" panose="02040503050406030204" pitchFamily="18" charset="0"/>
                                </a:rPr>
                              </m:ctrlPr>
                            </m:dPr>
                            <m:e>
                              <m:r>
                                <a:rPr lang="pt-BR" sz="1500" i="1">
                                  <a:solidFill>
                                    <a:schemeClr val="tx1"/>
                                  </a:solidFill>
                                  <a:latin typeface="Cambria Math" panose="02040503050406030204" pitchFamily="18" charset="0"/>
                                </a:rPr>
                                <m:t>1</m:t>
                              </m:r>
                            </m:e>
                          </m:d>
                        </m:e>
                      </m:d>
                      <m:r>
                        <a:rPr lang="pt-BR" sz="1500" i="1">
                          <a:solidFill>
                            <a:schemeClr val="tx1"/>
                          </a:solidFill>
                          <a:latin typeface="Cambria Math" panose="02040503050406030204" pitchFamily="18" charset="0"/>
                        </a:rPr>
                        <m:t>𝑑𝑇</m:t>
                      </m:r>
                    </m:oMath>
                  </m:oMathPara>
                </a14:m>
                <a:endParaRPr lang="pt-BR" sz="1500" i="1" dirty="0">
                  <a:solidFill>
                    <a:schemeClr val="tx1"/>
                  </a:solidFill>
                </a:endParaRPr>
              </a:p>
            </p:txBody>
          </p:sp>
        </mc:Choice>
        <mc:Fallback xmlns="">
          <p:sp>
            <p:nvSpPr>
              <p:cNvPr id="14" name="Retângulo 13"/>
              <p:cNvSpPr>
                <a:spLocks noRot="1" noChangeAspect="1" noMove="1" noResize="1" noEditPoints="1" noAdjustHandles="1" noChangeArrowheads="1" noChangeShapeType="1" noTextEdit="1"/>
              </p:cNvSpPr>
              <p:nvPr/>
            </p:nvSpPr>
            <p:spPr>
              <a:xfrm>
                <a:off x="4371451" y="3930096"/>
                <a:ext cx="3669594" cy="323165"/>
              </a:xfrm>
              <a:prstGeom prst="rect">
                <a:avLst/>
              </a:prstGeom>
              <a:blipFill>
                <a:blip r:embed="rId10"/>
                <a:stretch>
                  <a:fillRect b="-9434"/>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5" name="Retângulo 14"/>
              <p:cNvSpPr/>
              <p:nvPr/>
            </p:nvSpPr>
            <p:spPr>
              <a:xfrm>
                <a:off x="4357661" y="4317810"/>
                <a:ext cx="1776705" cy="323165"/>
              </a:xfrm>
              <a:prstGeom prst="rect">
                <a:avLst/>
              </a:prstGeom>
              <a:solidFill>
                <a:schemeClr val="accent6">
                  <a:lumMod val="50000"/>
                </a:schemeClr>
              </a:solidFill>
            </p:spPr>
            <p:txBody>
              <a:bodyPr wrap="none">
                <a:spAutoFit/>
              </a:bodyPr>
              <a:lstStyle/>
              <a:p>
                <a:pPr/>
                <a14:m>
                  <m:oMathPara xmlns:m="http://schemas.openxmlformats.org/officeDocument/2006/math">
                    <m:oMathParaPr>
                      <m:jc m:val="centerGroup"/>
                    </m:oMathParaPr>
                    <m:oMath xmlns:m="http://schemas.openxmlformats.org/officeDocument/2006/math">
                      <m:r>
                        <a:rPr lang="pt-BR" sz="1500" i="1" smtClean="0">
                          <a:solidFill>
                            <a:schemeClr val="bg1"/>
                          </a:solidFill>
                          <a:latin typeface="Cambria Math" panose="02040503050406030204" pitchFamily="18" charset="0"/>
                        </a:rPr>
                        <m:t>∆</m:t>
                      </m:r>
                      <m:sSub>
                        <m:sSubPr>
                          <m:ctrlPr>
                            <a:rPr lang="pt-BR" sz="1500" i="1">
                              <a:solidFill>
                                <a:schemeClr val="bg1"/>
                              </a:solidFill>
                              <a:latin typeface="Cambria Math" panose="02040503050406030204" pitchFamily="18" charset="0"/>
                            </a:rPr>
                          </m:ctrlPr>
                        </m:sSubPr>
                        <m:e>
                          <m:r>
                            <a:rPr lang="pt-BR" sz="1500" i="1">
                              <a:solidFill>
                                <a:schemeClr val="bg1"/>
                              </a:solidFill>
                              <a:latin typeface="Cambria Math" panose="02040503050406030204" pitchFamily="18" charset="0"/>
                            </a:rPr>
                            <m:t>𝑉</m:t>
                          </m:r>
                        </m:e>
                        <m:sub>
                          <m:r>
                            <a:rPr lang="pt-BR" sz="1500" b="0" i="1" smtClean="0">
                              <a:solidFill>
                                <a:schemeClr val="bg1"/>
                              </a:solidFill>
                              <a:latin typeface="Cambria Math" panose="02040503050406030204" pitchFamily="18" charset="0"/>
                            </a:rPr>
                            <m:t>𝑡𝑟𝑠</m:t>
                          </m:r>
                        </m:sub>
                      </m:sSub>
                      <m:r>
                        <a:rPr lang="pt-BR" sz="1500" i="1">
                          <a:solidFill>
                            <a:schemeClr val="bg1"/>
                          </a:solidFill>
                          <a:latin typeface="Cambria Math" panose="02040503050406030204" pitchFamily="18" charset="0"/>
                        </a:rPr>
                        <m:t>𝑑𝑝</m:t>
                      </m:r>
                      <m:r>
                        <a:rPr lang="pt-BR" sz="1500" i="1">
                          <a:solidFill>
                            <a:schemeClr val="bg1"/>
                          </a:solidFill>
                          <a:latin typeface="Cambria Math" panose="02040503050406030204" pitchFamily="18" charset="0"/>
                        </a:rPr>
                        <m:t>=∆</m:t>
                      </m:r>
                      <m:sSub>
                        <m:sSubPr>
                          <m:ctrlPr>
                            <a:rPr lang="pt-BR" sz="1500" i="1">
                              <a:solidFill>
                                <a:schemeClr val="bg1"/>
                              </a:solidFill>
                              <a:latin typeface="Cambria Math" panose="02040503050406030204" pitchFamily="18" charset="0"/>
                            </a:rPr>
                          </m:ctrlPr>
                        </m:sSubPr>
                        <m:e>
                          <m:r>
                            <a:rPr lang="pt-BR" sz="1500" i="1">
                              <a:solidFill>
                                <a:schemeClr val="bg1"/>
                              </a:solidFill>
                              <a:latin typeface="Cambria Math" panose="02040503050406030204" pitchFamily="18" charset="0"/>
                            </a:rPr>
                            <m:t>𝑆</m:t>
                          </m:r>
                        </m:e>
                        <m:sub>
                          <m:r>
                            <a:rPr lang="pt-BR" sz="1500" b="0" i="1" smtClean="0">
                              <a:solidFill>
                                <a:schemeClr val="bg1"/>
                              </a:solidFill>
                              <a:latin typeface="Cambria Math" panose="02040503050406030204" pitchFamily="18" charset="0"/>
                            </a:rPr>
                            <m:t>𝑡𝑟𝑠</m:t>
                          </m:r>
                        </m:sub>
                      </m:sSub>
                      <m:r>
                        <a:rPr lang="pt-BR" sz="1500" i="1">
                          <a:solidFill>
                            <a:schemeClr val="bg1"/>
                          </a:solidFill>
                          <a:latin typeface="Cambria Math" panose="02040503050406030204" pitchFamily="18" charset="0"/>
                        </a:rPr>
                        <m:t>𝑑𝑇</m:t>
                      </m:r>
                    </m:oMath>
                  </m:oMathPara>
                </a14:m>
                <a:endParaRPr lang="pt-BR" sz="1500" i="1" dirty="0">
                  <a:solidFill>
                    <a:schemeClr val="bg1"/>
                  </a:solidFill>
                </a:endParaRPr>
              </a:p>
            </p:txBody>
          </p:sp>
        </mc:Choice>
        <mc:Fallback xmlns="">
          <p:sp>
            <p:nvSpPr>
              <p:cNvPr id="15" name="Retângulo 14"/>
              <p:cNvSpPr>
                <a:spLocks noRot="1" noChangeAspect="1" noMove="1" noResize="1" noEditPoints="1" noAdjustHandles="1" noChangeArrowheads="1" noChangeShapeType="1" noTextEdit="1"/>
              </p:cNvSpPr>
              <p:nvPr/>
            </p:nvSpPr>
            <p:spPr>
              <a:xfrm>
                <a:off x="4357661" y="4317810"/>
                <a:ext cx="1776705" cy="323165"/>
              </a:xfrm>
              <a:prstGeom prst="rect">
                <a:avLst/>
              </a:prstGeom>
              <a:blipFill>
                <a:blip r:embed="rId11"/>
                <a:stretch>
                  <a:fillRect b="-11321"/>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6" name="Retângulo 15"/>
              <p:cNvSpPr/>
              <p:nvPr/>
            </p:nvSpPr>
            <p:spPr>
              <a:xfrm>
                <a:off x="8088724" y="3942986"/>
                <a:ext cx="1264449" cy="323165"/>
              </a:xfrm>
              <a:prstGeom prst="rect">
                <a:avLst/>
              </a:prstGeom>
              <a:solidFill>
                <a:schemeClr val="accent6">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r>
                        <a:rPr lang="pt-BR" sz="1500" i="1">
                          <a:solidFill>
                            <a:schemeClr val="bg1"/>
                          </a:solidFill>
                          <a:latin typeface="Cambria Math" panose="02040503050406030204" pitchFamily="18" charset="0"/>
                        </a:rPr>
                        <m:t>∆</m:t>
                      </m:r>
                      <m:sSub>
                        <m:sSubPr>
                          <m:ctrlPr>
                            <a:rPr lang="pt-BR" sz="1500" i="1">
                              <a:solidFill>
                                <a:schemeClr val="bg1"/>
                              </a:solidFill>
                              <a:latin typeface="Cambria Math" panose="02040503050406030204" pitchFamily="18" charset="0"/>
                            </a:rPr>
                          </m:ctrlPr>
                        </m:sSubPr>
                        <m:e>
                          <m:r>
                            <a:rPr lang="pt-BR" sz="1500" i="1">
                              <a:solidFill>
                                <a:schemeClr val="bg1"/>
                              </a:solidFill>
                              <a:latin typeface="Cambria Math" panose="02040503050406030204" pitchFamily="18" charset="0"/>
                            </a:rPr>
                            <m:t>𝑉</m:t>
                          </m:r>
                        </m:e>
                        <m:sub>
                          <m:r>
                            <a:rPr lang="pt-BR" sz="1500" i="1">
                              <a:solidFill>
                                <a:schemeClr val="bg1"/>
                              </a:solidFill>
                              <a:latin typeface="Cambria Math" panose="02040503050406030204" pitchFamily="18" charset="0"/>
                            </a:rPr>
                            <m:t>𝑚</m:t>
                          </m:r>
                        </m:sub>
                      </m:sSub>
                      <m:r>
                        <a:rPr lang="pt-BR" sz="1500" i="1">
                          <a:solidFill>
                            <a:schemeClr val="bg1"/>
                          </a:solidFill>
                          <a:latin typeface="Cambria Math" panose="02040503050406030204" pitchFamily="18" charset="0"/>
                        </a:rPr>
                        <m:t>=</m:t>
                      </m:r>
                      <m:sSub>
                        <m:sSubPr>
                          <m:ctrlPr>
                            <a:rPr lang="pt-BR" sz="1500" i="1">
                              <a:solidFill>
                                <a:schemeClr val="bg1"/>
                              </a:solidFill>
                              <a:latin typeface="Cambria Math" panose="02040503050406030204" pitchFamily="18" charset="0"/>
                            </a:rPr>
                          </m:ctrlPr>
                        </m:sSubPr>
                        <m:e>
                          <m:r>
                            <a:rPr lang="pt-BR" sz="1500" i="1">
                              <a:solidFill>
                                <a:schemeClr val="bg1"/>
                              </a:solidFill>
                              <a:latin typeface="Cambria Math" panose="02040503050406030204" pitchFamily="18" charset="0"/>
                            </a:rPr>
                            <m:t>∆</m:t>
                          </m:r>
                        </m:e>
                        <m:sub>
                          <m:r>
                            <a:rPr lang="pt-BR" sz="1500" i="1">
                              <a:solidFill>
                                <a:schemeClr val="bg1"/>
                              </a:solidFill>
                              <a:latin typeface="Cambria Math" panose="02040503050406030204" pitchFamily="18" charset="0"/>
                            </a:rPr>
                            <m:t>𝑡𝑟𝑠</m:t>
                          </m:r>
                        </m:sub>
                      </m:sSub>
                      <m:r>
                        <a:rPr lang="pt-BR" sz="1500" i="1">
                          <a:solidFill>
                            <a:schemeClr val="bg1"/>
                          </a:solidFill>
                          <a:latin typeface="Cambria Math" panose="02040503050406030204" pitchFamily="18" charset="0"/>
                        </a:rPr>
                        <m:t>𝑉</m:t>
                      </m:r>
                    </m:oMath>
                  </m:oMathPara>
                </a14:m>
                <a:endParaRPr lang="pt-BR" sz="1500" dirty="0"/>
              </a:p>
            </p:txBody>
          </p:sp>
        </mc:Choice>
        <mc:Fallback xmlns="">
          <p:sp>
            <p:nvSpPr>
              <p:cNvPr id="16" name="Retângulo 15"/>
              <p:cNvSpPr>
                <a:spLocks noRot="1" noChangeAspect="1" noMove="1" noResize="1" noEditPoints="1" noAdjustHandles="1" noChangeArrowheads="1" noChangeShapeType="1" noTextEdit="1"/>
              </p:cNvSpPr>
              <p:nvPr/>
            </p:nvSpPr>
            <p:spPr>
              <a:xfrm>
                <a:off x="8088724" y="3942986"/>
                <a:ext cx="1264449" cy="323165"/>
              </a:xfrm>
              <a:prstGeom prst="rect">
                <a:avLst/>
              </a:prstGeom>
              <a:blipFill>
                <a:blip r:embed="rId12"/>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7" name="Retângulo 16"/>
              <p:cNvSpPr/>
              <p:nvPr/>
            </p:nvSpPr>
            <p:spPr>
              <a:xfrm>
                <a:off x="9314296" y="3942986"/>
                <a:ext cx="1263487" cy="323165"/>
              </a:xfrm>
              <a:prstGeom prst="rect">
                <a:avLst/>
              </a:prstGeom>
              <a:solidFill>
                <a:schemeClr val="accent6">
                  <a:lumMod val="75000"/>
                </a:schemeClr>
              </a:solidFill>
            </p:spPr>
            <p:txBody>
              <a:bodyPr wrap="none">
                <a:spAutoFit/>
              </a:bodyPr>
              <a:lstStyle/>
              <a:p>
                <a:pPr/>
                <a14:m>
                  <m:oMathPara xmlns:m="http://schemas.openxmlformats.org/officeDocument/2006/math">
                    <m:oMathParaPr>
                      <m:jc m:val="centerGroup"/>
                    </m:oMathParaPr>
                    <m:oMath xmlns:m="http://schemas.openxmlformats.org/officeDocument/2006/math">
                      <m:r>
                        <a:rPr lang="pt-BR" sz="1500" i="1">
                          <a:solidFill>
                            <a:schemeClr val="bg1"/>
                          </a:solidFill>
                          <a:latin typeface="Cambria Math" panose="02040503050406030204" pitchFamily="18" charset="0"/>
                        </a:rPr>
                        <m:t>∆</m:t>
                      </m:r>
                      <m:sSub>
                        <m:sSubPr>
                          <m:ctrlPr>
                            <a:rPr lang="pt-BR" sz="1500" i="1">
                              <a:solidFill>
                                <a:schemeClr val="bg1"/>
                              </a:solidFill>
                              <a:latin typeface="Cambria Math" panose="02040503050406030204" pitchFamily="18" charset="0"/>
                            </a:rPr>
                          </m:ctrlPr>
                        </m:sSubPr>
                        <m:e>
                          <m:r>
                            <a:rPr lang="pt-BR" sz="1500" i="1">
                              <a:solidFill>
                                <a:schemeClr val="bg1"/>
                              </a:solidFill>
                              <a:latin typeface="Cambria Math" panose="02040503050406030204" pitchFamily="18" charset="0"/>
                            </a:rPr>
                            <m:t>𝑆</m:t>
                          </m:r>
                        </m:e>
                        <m:sub>
                          <m:r>
                            <a:rPr lang="pt-BR" sz="1500" i="1">
                              <a:solidFill>
                                <a:schemeClr val="bg1"/>
                              </a:solidFill>
                              <a:latin typeface="Cambria Math" panose="02040503050406030204" pitchFamily="18" charset="0"/>
                            </a:rPr>
                            <m:t>𝑚</m:t>
                          </m:r>
                        </m:sub>
                      </m:sSub>
                      <m:r>
                        <a:rPr lang="pt-BR" sz="1500" i="1">
                          <a:solidFill>
                            <a:schemeClr val="bg1"/>
                          </a:solidFill>
                          <a:latin typeface="Cambria Math" panose="02040503050406030204" pitchFamily="18" charset="0"/>
                        </a:rPr>
                        <m:t>=</m:t>
                      </m:r>
                      <m:sSub>
                        <m:sSubPr>
                          <m:ctrlPr>
                            <a:rPr lang="pt-BR" sz="1500" i="1">
                              <a:solidFill>
                                <a:schemeClr val="bg1"/>
                              </a:solidFill>
                              <a:latin typeface="Cambria Math" panose="02040503050406030204" pitchFamily="18" charset="0"/>
                            </a:rPr>
                          </m:ctrlPr>
                        </m:sSubPr>
                        <m:e>
                          <m:r>
                            <a:rPr lang="pt-BR" sz="1500" i="1">
                              <a:solidFill>
                                <a:schemeClr val="bg1"/>
                              </a:solidFill>
                              <a:latin typeface="Cambria Math" panose="02040503050406030204" pitchFamily="18" charset="0"/>
                            </a:rPr>
                            <m:t>∆</m:t>
                          </m:r>
                        </m:e>
                        <m:sub>
                          <m:r>
                            <a:rPr lang="pt-BR" sz="1500" i="1">
                              <a:solidFill>
                                <a:schemeClr val="bg1"/>
                              </a:solidFill>
                              <a:latin typeface="Cambria Math" panose="02040503050406030204" pitchFamily="18" charset="0"/>
                            </a:rPr>
                            <m:t>𝑡𝑟𝑠</m:t>
                          </m:r>
                        </m:sub>
                      </m:sSub>
                      <m:r>
                        <a:rPr lang="pt-BR" sz="1500" i="1">
                          <a:solidFill>
                            <a:schemeClr val="bg1"/>
                          </a:solidFill>
                          <a:latin typeface="Cambria Math" panose="02040503050406030204" pitchFamily="18" charset="0"/>
                        </a:rPr>
                        <m:t>𝑆</m:t>
                      </m:r>
                    </m:oMath>
                  </m:oMathPara>
                </a14:m>
                <a:endParaRPr lang="pt-BR" sz="1500" dirty="0"/>
              </a:p>
            </p:txBody>
          </p:sp>
        </mc:Choice>
        <mc:Fallback xmlns="">
          <p:sp>
            <p:nvSpPr>
              <p:cNvPr id="17" name="Retângulo 16"/>
              <p:cNvSpPr>
                <a:spLocks noRot="1" noChangeAspect="1" noMove="1" noResize="1" noEditPoints="1" noAdjustHandles="1" noChangeArrowheads="1" noChangeShapeType="1" noTextEdit="1"/>
              </p:cNvSpPr>
              <p:nvPr/>
            </p:nvSpPr>
            <p:spPr>
              <a:xfrm>
                <a:off x="9314296" y="3942986"/>
                <a:ext cx="1263487" cy="323165"/>
              </a:xfrm>
              <a:prstGeom prst="rect">
                <a:avLst/>
              </a:prstGeom>
              <a:blipFill>
                <a:blip r:embed="rId13"/>
                <a:stretch>
                  <a:fillRect/>
                </a:stretch>
              </a:blipFill>
            </p:spPr>
            <p:txBody>
              <a:bodyPr/>
              <a:lstStyle/>
              <a:p>
                <a:r>
                  <a:rPr lang="pt-BR">
                    <a:noFill/>
                  </a:rPr>
                  <a:t> </a:t>
                </a:r>
              </a:p>
            </p:txBody>
          </p:sp>
        </mc:Fallback>
      </mc:AlternateContent>
      <p:sp>
        <p:nvSpPr>
          <p:cNvPr id="18" name="Seta: para a Direita 17"/>
          <p:cNvSpPr/>
          <p:nvPr/>
        </p:nvSpPr>
        <p:spPr>
          <a:xfrm>
            <a:off x="1920935" y="2061749"/>
            <a:ext cx="1309590" cy="554827"/>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mc:AlternateContent xmlns:mc="http://schemas.openxmlformats.org/markup-compatibility/2006" xmlns:a14="http://schemas.microsoft.com/office/drawing/2010/main">
        <mc:Choice Requires="a14">
          <p:sp>
            <p:nvSpPr>
              <p:cNvPr id="19" name="Retângulo 18"/>
              <p:cNvSpPr/>
              <p:nvPr/>
            </p:nvSpPr>
            <p:spPr>
              <a:xfrm>
                <a:off x="2350835" y="2195158"/>
                <a:ext cx="629468"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BR" sz="1350" b="1" i="1">
                              <a:solidFill>
                                <a:schemeClr val="bg1"/>
                              </a:solidFill>
                              <a:latin typeface="Cambria Math" panose="02040503050406030204" pitchFamily="18" charset="0"/>
                            </a:rPr>
                          </m:ctrlPr>
                        </m:sSubPr>
                        <m:e>
                          <m:r>
                            <a:rPr lang="pt-BR" sz="1350" b="1" i="1">
                              <a:solidFill>
                                <a:schemeClr val="bg1"/>
                              </a:solidFill>
                              <a:latin typeface="Cambria Math" panose="02040503050406030204" pitchFamily="18" charset="0"/>
                            </a:rPr>
                            <m:t>∆</m:t>
                          </m:r>
                        </m:e>
                        <m:sub>
                          <m:r>
                            <a:rPr lang="pt-BR" sz="1350" b="1" i="1">
                              <a:solidFill>
                                <a:schemeClr val="bg1"/>
                              </a:solidFill>
                              <a:latin typeface="Cambria Math" panose="02040503050406030204" pitchFamily="18" charset="0"/>
                            </a:rPr>
                            <m:t>𝒕𝒓𝒔</m:t>
                          </m:r>
                        </m:sub>
                      </m:sSub>
                      <m:r>
                        <a:rPr lang="pt-BR" sz="1350" b="1" i="1">
                          <a:solidFill>
                            <a:schemeClr val="bg1"/>
                          </a:solidFill>
                          <a:latin typeface="Cambria Math" panose="02040503050406030204" pitchFamily="18" charset="0"/>
                        </a:rPr>
                        <m:t>𝑽</m:t>
                      </m:r>
                    </m:oMath>
                  </m:oMathPara>
                </a14:m>
                <a:endParaRPr lang="pt-BR" sz="1350" b="1" dirty="0"/>
              </a:p>
            </p:txBody>
          </p:sp>
        </mc:Choice>
        <mc:Fallback xmlns="">
          <p:sp>
            <p:nvSpPr>
              <p:cNvPr id="19" name="Retângulo 18"/>
              <p:cNvSpPr>
                <a:spLocks noRot="1" noChangeAspect="1" noMove="1" noResize="1" noEditPoints="1" noAdjustHandles="1" noChangeArrowheads="1" noChangeShapeType="1" noTextEdit="1"/>
              </p:cNvSpPr>
              <p:nvPr/>
            </p:nvSpPr>
            <p:spPr>
              <a:xfrm>
                <a:off x="2350835" y="2195158"/>
                <a:ext cx="629468" cy="300082"/>
              </a:xfrm>
              <a:prstGeom prst="rect">
                <a:avLst/>
              </a:prstGeom>
              <a:blipFill>
                <a:blip r:embed="rId14"/>
                <a:stretch>
                  <a:fillRect/>
                </a:stretch>
              </a:blipFill>
            </p:spPr>
            <p:txBody>
              <a:bodyPr/>
              <a:lstStyle/>
              <a:p>
                <a:r>
                  <a:rPr lang="pt-BR">
                    <a:noFill/>
                  </a:rPr>
                  <a:t> </a:t>
                </a:r>
              </a:p>
            </p:txBody>
          </p:sp>
        </mc:Fallback>
      </mc:AlternateContent>
      <p:sp>
        <p:nvSpPr>
          <p:cNvPr id="20" name="Seta: para a Direita 19"/>
          <p:cNvSpPr/>
          <p:nvPr/>
        </p:nvSpPr>
        <p:spPr>
          <a:xfrm>
            <a:off x="1923593" y="3388159"/>
            <a:ext cx="1309590" cy="554827"/>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mc:AlternateContent xmlns:mc="http://schemas.openxmlformats.org/markup-compatibility/2006" xmlns:a14="http://schemas.microsoft.com/office/drawing/2010/main">
        <mc:Choice Requires="a14">
          <p:sp>
            <p:nvSpPr>
              <p:cNvPr id="21" name="Retângulo 20"/>
              <p:cNvSpPr/>
              <p:nvPr/>
            </p:nvSpPr>
            <p:spPr>
              <a:xfrm>
                <a:off x="2281721" y="3513595"/>
                <a:ext cx="615040"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BR" sz="1350" b="1" i="1">
                              <a:solidFill>
                                <a:schemeClr val="bg1"/>
                              </a:solidFill>
                              <a:latin typeface="Cambria Math" panose="02040503050406030204" pitchFamily="18" charset="0"/>
                            </a:rPr>
                          </m:ctrlPr>
                        </m:sSubPr>
                        <m:e>
                          <m:r>
                            <a:rPr lang="pt-BR" sz="1350" b="1" i="1">
                              <a:solidFill>
                                <a:schemeClr val="bg1"/>
                              </a:solidFill>
                              <a:latin typeface="Cambria Math" panose="02040503050406030204" pitchFamily="18" charset="0"/>
                            </a:rPr>
                            <m:t>∆</m:t>
                          </m:r>
                        </m:e>
                        <m:sub>
                          <m:r>
                            <a:rPr lang="pt-BR" sz="1350" b="1" i="1">
                              <a:solidFill>
                                <a:schemeClr val="bg1"/>
                              </a:solidFill>
                              <a:latin typeface="Cambria Math" panose="02040503050406030204" pitchFamily="18" charset="0"/>
                            </a:rPr>
                            <m:t>𝒕𝒓𝒔</m:t>
                          </m:r>
                        </m:sub>
                      </m:sSub>
                      <m:r>
                        <a:rPr lang="pt-BR" sz="1350" b="1" i="1">
                          <a:solidFill>
                            <a:schemeClr val="bg1"/>
                          </a:solidFill>
                          <a:latin typeface="Cambria Math" panose="02040503050406030204" pitchFamily="18" charset="0"/>
                        </a:rPr>
                        <m:t>𝑺</m:t>
                      </m:r>
                    </m:oMath>
                  </m:oMathPara>
                </a14:m>
                <a:endParaRPr lang="pt-BR" sz="1350" b="1" dirty="0"/>
              </a:p>
            </p:txBody>
          </p:sp>
        </mc:Choice>
        <mc:Fallback xmlns="">
          <p:sp>
            <p:nvSpPr>
              <p:cNvPr id="21" name="Retângulo 20"/>
              <p:cNvSpPr>
                <a:spLocks noRot="1" noChangeAspect="1" noMove="1" noResize="1" noEditPoints="1" noAdjustHandles="1" noChangeArrowheads="1" noChangeShapeType="1" noTextEdit="1"/>
              </p:cNvSpPr>
              <p:nvPr/>
            </p:nvSpPr>
            <p:spPr>
              <a:xfrm>
                <a:off x="2281721" y="3513595"/>
                <a:ext cx="615040" cy="300082"/>
              </a:xfrm>
              <a:prstGeom prst="rect">
                <a:avLst/>
              </a:prstGeom>
              <a:blipFill>
                <a:blip r:embed="rId15"/>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22" name="Retângulo 21"/>
              <p:cNvSpPr/>
              <p:nvPr/>
            </p:nvSpPr>
            <p:spPr>
              <a:xfrm>
                <a:off x="4340310" y="4809548"/>
                <a:ext cx="1307805" cy="569580"/>
              </a:xfrm>
              <a:prstGeom prst="rect">
                <a:avLst/>
              </a:prstGeom>
              <a:solidFill>
                <a:schemeClr val="accent5">
                  <a:lumMod val="5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pt-BR" sz="1500" i="1">
                              <a:solidFill>
                                <a:schemeClr val="bg1"/>
                              </a:solidFill>
                              <a:latin typeface="Cambria Math" panose="02040503050406030204" pitchFamily="18" charset="0"/>
                            </a:rPr>
                          </m:ctrlPr>
                        </m:fPr>
                        <m:num>
                          <m:r>
                            <a:rPr lang="pt-BR" sz="1500" i="1">
                              <a:solidFill>
                                <a:schemeClr val="bg1"/>
                              </a:solidFill>
                              <a:latin typeface="Cambria Math" panose="02040503050406030204" pitchFamily="18" charset="0"/>
                            </a:rPr>
                            <m:t>𝑑𝑝</m:t>
                          </m:r>
                        </m:num>
                        <m:den>
                          <m:r>
                            <a:rPr lang="pt-BR" sz="1500" i="1">
                              <a:solidFill>
                                <a:schemeClr val="bg1"/>
                              </a:solidFill>
                              <a:latin typeface="Cambria Math" panose="02040503050406030204" pitchFamily="18" charset="0"/>
                            </a:rPr>
                            <m:t>𝑑𝑇</m:t>
                          </m:r>
                        </m:den>
                      </m:f>
                      <m:r>
                        <a:rPr lang="pt-BR" sz="1500" i="1">
                          <a:solidFill>
                            <a:schemeClr val="bg1"/>
                          </a:solidFill>
                          <a:latin typeface="Cambria Math" panose="02040503050406030204" pitchFamily="18" charset="0"/>
                        </a:rPr>
                        <m:t>=</m:t>
                      </m:r>
                      <m:f>
                        <m:fPr>
                          <m:ctrlPr>
                            <a:rPr lang="pt-BR" sz="1500" i="1">
                              <a:solidFill>
                                <a:schemeClr val="bg1"/>
                              </a:solidFill>
                              <a:latin typeface="Cambria Math" panose="02040503050406030204" pitchFamily="18" charset="0"/>
                            </a:rPr>
                          </m:ctrlPr>
                        </m:fPr>
                        <m:num>
                          <m:sSub>
                            <m:sSubPr>
                              <m:ctrlPr>
                                <a:rPr lang="pt-BR" sz="1500" i="1">
                                  <a:solidFill>
                                    <a:schemeClr val="bg1"/>
                                  </a:solidFill>
                                  <a:latin typeface="Cambria Math" panose="02040503050406030204" pitchFamily="18" charset="0"/>
                                </a:rPr>
                              </m:ctrlPr>
                            </m:sSubPr>
                            <m:e>
                              <m:r>
                                <a:rPr lang="pt-BR" sz="1500" i="1">
                                  <a:solidFill>
                                    <a:schemeClr val="bg1"/>
                                  </a:solidFill>
                                  <a:latin typeface="Cambria Math" panose="02040503050406030204" pitchFamily="18" charset="0"/>
                                </a:rPr>
                                <m:t>∆</m:t>
                              </m:r>
                            </m:e>
                            <m:sub>
                              <m:r>
                                <a:rPr lang="pt-BR" sz="1500" i="1">
                                  <a:solidFill>
                                    <a:schemeClr val="bg1"/>
                                  </a:solidFill>
                                  <a:latin typeface="Cambria Math" panose="02040503050406030204" pitchFamily="18" charset="0"/>
                                </a:rPr>
                                <m:t>𝑡𝑟𝑠</m:t>
                              </m:r>
                            </m:sub>
                          </m:sSub>
                          <m:r>
                            <a:rPr lang="pt-BR" sz="1500" i="1">
                              <a:solidFill>
                                <a:schemeClr val="bg1"/>
                              </a:solidFill>
                              <a:latin typeface="Cambria Math" panose="02040503050406030204" pitchFamily="18" charset="0"/>
                            </a:rPr>
                            <m:t>𝑆</m:t>
                          </m:r>
                        </m:num>
                        <m:den>
                          <m:sSub>
                            <m:sSubPr>
                              <m:ctrlPr>
                                <a:rPr lang="pt-BR" sz="1500" i="1">
                                  <a:solidFill>
                                    <a:schemeClr val="bg1"/>
                                  </a:solidFill>
                                  <a:latin typeface="Cambria Math" panose="02040503050406030204" pitchFamily="18" charset="0"/>
                                </a:rPr>
                              </m:ctrlPr>
                            </m:sSubPr>
                            <m:e>
                              <m:r>
                                <a:rPr lang="pt-BR" sz="1500" i="1">
                                  <a:solidFill>
                                    <a:schemeClr val="bg1"/>
                                  </a:solidFill>
                                  <a:latin typeface="Cambria Math" panose="02040503050406030204" pitchFamily="18" charset="0"/>
                                </a:rPr>
                                <m:t>∆</m:t>
                              </m:r>
                            </m:e>
                            <m:sub>
                              <m:r>
                                <a:rPr lang="pt-BR" sz="1500" i="1">
                                  <a:solidFill>
                                    <a:schemeClr val="bg1"/>
                                  </a:solidFill>
                                  <a:latin typeface="Cambria Math" panose="02040503050406030204" pitchFamily="18" charset="0"/>
                                </a:rPr>
                                <m:t>𝑡𝑟𝑠</m:t>
                              </m:r>
                            </m:sub>
                          </m:sSub>
                          <m:r>
                            <a:rPr lang="pt-BR" sz="1500" i="1">
                              <a:solidFill>
                                <a:schemeClr val="bg1"/>
                              </a:solidFill>
                              <a:latin typeface="Cambria Math" panose="02040503050406030204" pitchFamily="18" charset="0"/>
                            </a:rPr>
                            <m:t>𝑉</m:t>
                          </m:r>
                        </m:den>
                      </m:f>
                    </m:oMath>
                  </m:oMathPara>
                </a14:m>
                <a:endParaRPr lang="pt-BR" sz="1500" i="1" dirty="0">
                  <a:solidFill>
                    <a:schemeClr val="bg1"/>
                  </a:solidFill>
                </a:endParaRPr>
              </a:p>
            </p:txBody>
          </p:sp>
        </mc:Choice>
        <mc:Fallback xmlns="">
          <p:sp>
            <p:nvSpPr>
              <p:cNvPr id="22" name="Retângulo 21"/>
              <p:cNvSpPr>
                <a:spLocks noRot="1" noChangeAspect="1" noMove="1" noResize="1" noEditPoints="1" noAdjustHandles="1" noChangeArrowheads="1" noChangeShapeType="1" noTextEdit="1"/>
              </p:cNvSpPr>
              <p:nvPr/>
            </p:nvSpPr>
            <p:spPr>
              <a:xfrm>
                <a:off x="4340310" y="4809548"/>
                <a:ext cx="1307805" cy="569580"/>
              </a:xfrm>
              <a:prstGeom prst="rect">
                <a:avLst/>
              </a:prstGeom>
              <a:blipFill>
                <a:blip r:embed="rId16"/>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24" name="Retângulo 23"/>
              <p:cNvSpPr/>
              <p:nvPr/>
            </p:nvSpPr>
            <p:spPr>
              <a:xfrm>
                <a:off x="6263728" y="4817952"/>
                <a:ext cx="1387111" cy="564963"/>
              </a:xfrm>
              <a:prstGeom prst="rect">
                <a:avLst/>
              </a:prstGeom>
              <a:solidFill>
                <a:schemeClr val="accent6">
                  <a:lumMod val="50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BR" sz="1500" i="1">
                              <a:solidFill>
                                <a:schemeClr val="bg1"/>
                              </a:solidFill>
                              <a:latin typeface="Cambria Math" panose="02040503050406030204" pitchFamily="18" charset="0"/>
                            </a:rPr>
                          </m:ctrlPr>
                        </m:sSubPr>
                        <m:e>
                          <m:r>
                            <a:rPr lang="pt-BR" sz="1500" i="1">
                              <a:solidFill>
                                <a:schemeClr val="bg1"/>
                              </a:solidFill>
                              <a:latin typeface="Cambria Math" panose="02040503050406030204" pitchFamily="18" charset="0"/>
                            </a:rPr>
                            <m:t>∆</m:t>
                          </m:r>
                        </m:e>
                        <m:sub>
                          <m:r>
                            <a:rPr lang="pt-BR" sz="1500" i="1">
                              <a:solidFill>
                                <a:schemeClr val="bg1"/>
                              </a:solidFill>
                              <a:latin typeface="Cambria Math" panose="02040503050406030204" pitchFamily="18" charset="0"/>
                            </a:rPr>
                            <m:t>𝑡𝑟𝑠</m:t>
                          </m:r>
                        </m:sub>
                      </m:sSub>
                      <m:r>
                        <a:rPr lang="pt-BR" sz="1500" i="1">
                          <a:solidFill>
                            <a:schemeClr val="bg1"/>
                          </a:solidFill>
                          <a:latin typeface="Cambria Math" panose="02040503050406030204" pitchFamily="18" charset="0"/>
                        </a:rPr>
                        <m:t>𝑆</m:t>
                      </m:r>
                      <m:r>
                        <a:rPr lang="pt-BR" sz="1500" i="1">
                          <a:solidFill>
                            <a:schemeClr val="bg1"/>
                          </a:solidFill>
                          <a:latin typeface="Cambria Math" panose="02040503050406030204" pitchFamily="18" charset="0"/>
                        </a:rPr>
                        <m:t>=</m:t>
                      </m:r>
                      <m:f>
                        <m:fPr>
                          <m:ctrlPr>
                            <a:rPr lang="pt-BR" sz="1500" i="1">
                              <a:solidFill>
                                <a:schemeClr val="bg1"/>
                              </a:solidFill>
                              <a:latin typeface="Cambria Math" panose="02040503050406030204" pitchFamily="18" charset="0"/>
                            </a:rPr>
                          </m:ctrlPr>
                        </m:fPr>
                        <m:num>
                          <m:sSub>
                            <m:sSubPr>
                              <m:ctrlPr>
                                <a:rPr lang="pt-BR" sz="1500" i="1">
                                  <a:solidFill>
                                    <a:schemeClr val="bg1"/>
                                  </a:solidFill>
                                  <a:latin typeface="Cambria Math" panose="02040503050406030204" pitchFamily="18" charset="0"/>
                                </a:rPr>
                              </m:ctrlPr>
                            </m:sSubPr>
                            <m:e>
                              <m:r>
                                <a:rPr lang="pt-BR" sz="1500" i="1">
                                  <a:solidFill>
                                    <a:schemeClr val="bg1"/>
                                  </a:solidFill>
                                  <a:latin typeface="Cambria Math" panose="02040503050406030204" pitchFamily="18" charset="0"/>
                                </a:rPr>
                                <m:t>∆</m:t>
                              </m:r>
                            </m:e>
                            <m:sub>
                              <m:r>
                                <a:rPr lang="pt-BR" sz="1500" i="1">
                                  <a:solidFill>
                                    <a:schemeClr val="bg1"/>
                                  </a:solidFill>
                                  <a:latin typeface="Cambria Math" panose="02040503050406030204" pitchFamily="18" charset="0"/>
                                </a:rPr>
                                <m:t>𝑡𝑟𝑠</m:t>
                              </m:r>
                            </m:sub>
                          </m:sSub>
                          <m:r>
                            <a:rPr lang="pt-BR" sz="1500" i="1">
                              <a:solidFill>
                                <a:schemeClr val="bg1"/>
                              </a:solidFill>
                              <a:latin typeface="Cambria Math" panose="02040503050406030204" pitchFamily="18" charset="0"/>
                            </a:rPr>
                            <m:t>𝐻</m:t>
                          </m:r>
                        </m:num>
                        <m:den>
                          <m:sSub>
                            <m:sSubPr>
                              <m:ctrlPr>
                                <a:rPr lang="pt-BR" sz="1500" i="1">
                                  <a:solidFill>
                                    <a:schemeClr val="bg1"/>
                                  </a:solidFill>
                                  <a:latin typeface="Cambria Math" panose="02040503050406030204" pitchFamily="18" charset="0"/>
                                </a:rPr>
                              </m:ctrlPr>
                            </m:sSubPr>
                            <m:e>
                              <m:r>
                                <a:rPr lang="pt-BR" sz="1500" i="1">
                                  <a:solidFill>
                                    <a:schemeClr val="bg1"/>
                                  </a:solidFill>
                                  <a:latin typeface="Cambria Math" panose="02040503050406030204" pitchFamily="18" charset="0"/>
                                </a:rPr>
                                <m:t>𝑇</m:t>
                              </m:r>
                            </m:e>
                            <m:sub>
                              <m:r>
                                <a:rPr lang="pt-BR" sz="1500" i="1">
                                  <a:solidFill>
                                    <a:schemeClr val="bg1"/>
                                  </a:solidFill>
                                  <a:latin typeface="Cambria Math" panose="02040503050406030204" pitchFamily="18" charset="0"/>
                                </a:rPr>
                                <m:t>𝑡𝑟𝑠</m:t>
                              </m:r>
                            </m:sub>
                          </m:sSub>
                        </m:den>
                      </m:f>
                    </m:oMath>
                  </m:oMathPara>
                </a14:m>
                <a:endParaRPr lang="pt-BR" sz="1500" dirty="0"/>
              </a:p>
            </p:txBody>
          </p:sp>
        </mc:Choice>
        <mc:Fallback xmlns="">
          <p:sp>
            <p:nvSpPr>
              <p:cNvPr id="24" name="Retângulo 23"/>
              <p:cNvSpPr>
                <a:spLocks noRot="1" noChangeAspect="1" noMove="1" noResize="1" noEditPoints="1" noAdjustHandles="1" noChangeArrowheads="1" noChangeShapeType="1" noTextEdit="1"/>
              </p:cNvSpPr>
              <p:nvPr/>
            </p:nvSpPr>
            <p:spPr>
              <a:xfrm>
                <a:off x="6263728" y="4817952"/>
                <a:ext cx="1387111" cy="564963"/>
              </a:xfrm>
              <a:prstGeom prst="rect">
                <a:avLst/>
              </a:prstGeom>
              <a:blipFill>
                <a:blip r:embed="rId17"/>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38" name="Retângulo 37"/>
              <p:cNvSpPr/>
              <p:nvPr/>
            </p:nvSpPr>
            <p:spPr>
              <a:xfrm>
                <a:off x="8088724" y="4821762"/>
                <a:ext cx="1486525" cy="569580"/>
              </a:xfrm>
              <a:prstGeom prst="rect">
                <a:avLst/>
              </a:prstGeom>
              <a:solidFill>
                <a:schemeClr val="accent5">
                  <a:lumMod val="5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pt-BR" sz="1500" i="1">
                              <a:solidFill>
                                <a:schemeClr val="bg1"/>
                              </a:solidFill>
                              <a:latin typeface="Cambria Math" panose="02040503050406030204" pitchFamily="18" charset="0"/>
                            </a:rPr>
                          </m:ctrlPr>
                        </m:fPr>
                        <m:num>
                          <m:r>
                            <a:rPr lang="pt-BR" sz="1500" i="1">
                              <a:solidFill>
                                <a:schemeClr val="bg1"/>
                              </a:solidFill>
                              <a:latin typeface="Cambria Math" panose="02040503050406030204" pitchFamily="18" charset="0"/>
                            </a:rPr>
                            <m:t>𝑑𝑝</m:t>
                          </m:r>
                        </m:num>
                        <m:den>
                          <m:r>
                            <a:rPr lang="pt-BR" sz="1500" i="1">
                              <a:solidFill>
                                <a:schemeClr val="bg1"/>
                              </a:solidFill>
                              <a:latin typeface="Cambria Math" panose="02040503050406030204" pitchFamily="18" charset="0"/>
                            </a:rPr>
                            <m:t>𝑑𝑇</m:t>
                          </m:r>
                        </m:den>
                      </m:f>
                      <m:r>
                        <a:rPr lang="pt-BR" sz="1500" i="1">
                          <a:solidFill>
                            <a:schemeClr val="bg1"/>
                          </a:solidFill>
                          <a:latin typeface="Cambria Math" panose="02040503050406030204" pitchFamily="18" charset="0"/>
                        </a:rPr>
                        <m:t>=</m:t>
                      </m:r>
                      <m:f>
                        <m:fPr>
                          <m:ctrlPr>
                            <a:rPr lang="pt-BR" sz="1500" i="1">
                              <a:solidFill>
                                <a:schemeClr val="bg1"/>
                              </a:solidFill>
                              <a:latin typeface="Cambria Math" panose="02040503050406030204" pitchFamily="18" charset="0"/>
                            </a:rPr>
                          </m:ctrlPr>
                        </m:fPr>
                        <m:num>
                          <m:sSub>
                            <m:sSubPr>
                              <m:ctrlPr>
                                <a:rPr lang="pt-BR" sz="1500" i="1">
                                  <a:solidFill>
                                    <a:schemeClr val="bg1"/>
                                  </a:solidFill>
                                  <a:latin typeface="Cambria Math" panose="02040503050406030204" pitchFamily="18" charset="0"/>
                                </a:rPr>
                              </m:ctrlPr>
                            </m:sSubPr>
                            <m:e>
                              <m:r>
                                <a:rPr lang="pt-BR" sz="1500" i="1">
                                  <a:solidFill>
                                    <a:schemeClr val="bg1"/>
                                  </a:solidFill>
                                  <a:latin typeface="Cambria Math" panose="02040503050406030204" pitchFamily="18" charset="0"/>
                                </a:rPr>
                                <m:t>∆</m:t>
                              </m:r>
                            </m:e>
                            <m:sub>
                              <m:r>
                                <a:rPr lang="pt-BR" sz="1500" i="1">
                                  <a:solidFill>
                                    <a:schemeClr val="bg1"/>
                                  </a:solidFill>
                                  <a:latin typeface="Cambria Math" panose="02040503050406030204" pitchFamily="18" charset="0"/>
                                </a:rPr>
                                <m:t>𝑡𝑟𝑠</m:t>
                              </m:r>
                            </m:sub>
                          </m:sSub>
                          <m:r>
                            <a:rPr lang="pt-BR" sz="1500" i="1">
                              <a:solidFill>
                                <a:schemeClr val="bg1"/>
                              </a:solidFill>
                              <a:latin typeface="Cambria Math" panose="02040503050406030204" pitchFamily="18" charset="0"/>
                            </a:rPr>
                            <m:t>𝐻</m:t>
                          </m:r>
                        </m:num>
                        <m:den>
                          <m:sSub>
                            <m:sSubPr>
                              <m:ctrlPr>
                                <a:rPr lang="pt-BR" sz="1500" i="1">
                                  <a:solidFill>
                                    <a:schemeClr val="bg1"/>
                                  </a:solidFill>
                                  <a:latin typeface="Cambria Math" panose="02040503050406030204" pitchFamily="18" charset="0"/>
                                </a:rPr>
                              </m:ctrlPr>
                            </m:sSubPr>
                            <m:e>
                              <m:r>
                                <a:rPr lang="pt-BR" sz="1500" i="1">
                                  <a:solidFill>
                                    <a:schemeClr val="bg1"/>
                                  </a:solidFill>
                                  <a:latin typeface="Cambria Math" panose="02040503050406030204" pitchFamily="18" charset="0"/>
                                </a:rPr>
                                <m:t>𝑇</m:t>
                              </m:r>
                            </m:e>
                            <m:sub>
                              <m:r>
                                <a:rPr lang="pt-BR" sz="1500" i="1">
                                  <a:solidFill>
                                    <a:schemeClr val="bg1"/>
                                  </a:solidFill>
                                  <a:latin typeface="Cambria Math" panose="02040503050406030204" pitchFamily="18" charset="0"/>
                                </a:rPr>
                                <m:t>𝑡𝑟𝑠</m:t>
                              </m:r>
                            </m:sub>
                          </m:sSub>
                          <m:sSub>
                            <m:sSubPr>
                              <m:ctrlPr>
                                <a:rPr lang="pt-BR" sz="1500" i="1">
                                  <a:solidFill>
                                    <a:schemeClr val="bg1"/>
                                  </a:solidFill>
                                  <a:latin typeface="Cambria Math" panose="02040503050406030204" pitchFamily="18" charset="0"/>
                                </a:rPr>
                              </m:ctrlPr>
                            </m:sSubPr>
                            <m:e>
                              <m:r>
                                <a:rPr lang="pt-BR" sz="1500" i="1">
                                  <a:solidFill>
                                    <a:schemeClr val="bg1"/>
                                  </a:solidFill>
                                  <a:latin typeface="Cambria Math" panose="02040503050406030204" pitchFamily="18" charset="0"/>
                                </a:rPr>
                                <m:t>∆</m:t>
                              </m:r>
                            </m:e>
                            <m:sub>
                              <m:r>
                                <a:rPr lang="pt-BR" sz="1500" i="1">
                                  <a:solidFill>
                                    <a:schemeClr val="bg1"/>
                                  </a:solidFill>
                                  <a:latin typeface="Cambria Math" panose="02040503050406030204" pitchFamily="18" charset="0"/>
                                </a:rPr>
                                <m:t>𝑡𝑟𝑠</m:t>
                              </m:r>
                            </m:sub>
                          </m:sSub>
                          <m:r>
                            <a:rPr lang="pt-BR" sz="1500" i="1">
                              <a:solidFill>
                                <a:schemeClr val="bg1"/>
                              </a:solidFill>
                              <a:latin typeface="Cambria Math" panose="02040503050406030204" pitchFamily="18" charset="0"/>
                            </a:rPr>
                            <m:t>𝑉</m:t>
                          </m:r>
                        </m:den>
                      </m:f>
                    </m:oMath>
                  </m:oMathPara>
                </a14:m>
                <a:endParaRPr lang="pt-BR" sz="1500" i="1" dirty="0">
                  <a:solidFill>
                    <a:schemeClr val="bg1"/>
                  </a:solidFill>
                </a:endParaRPr>
              </a:p>
            </p:txBody>
          </p:sp>
        </mc:Choice>
        <mc:Fallback xmlns="">
          <p:sp>
            <p:nvSpPr>
              <p:cNvPr id="38" name="Retângulo 37"/>
              <p:cNvSpPr>
                <a:spLocks noRot="1" noChangeAspect="1" noMove="1" noResize="1" noEditPoints="1" noAdjustHandles="1" noChangeArrowheads="1" noChangeShapeType="1" noTextEdit="1"/>
              </p:cNvSpPr>
              <p:nvPr/>
            </p:nvSpPr>
            <p:spPr>
              <a:xfrm>
                <a:off x="8088724" y="4821762"/>
                <a:ext cx="1486525" cy="569580"/>
              </a:xfrm>
              <a:prstGeom prst="rect">
                <a:avLst/>
              </a:prstGeom>
              <a:blipFill>
                <a:blip r:embed="rId18"/>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23" name="Retângulo 22"/>
              <p:cNvSpPr/>
              <p:nvPr/>
            </p:nvSpPr>
            <p:spPr>
              <a:xfrm>
                <a:off x="1839893" y="4273806"/>
                <a:ext cx="1505540" cy="665054"/>
              </a:xfrm>
              <a:prstGeom prst="rect">
                <a:avLst/>
              </a:prstGeom>
              <a:solidFill>
                <a:schemeClr val="accent1">
                  <a:lumMod val="50000"/>
                </a:schemeClr>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i="1">
                              <a:solidFill>
                                <a:schemeClr val="bg1"/>
                              </a:solidFill>
                              <a:latin typeface="Cambria Math" panose="02040503050406030204" pitchFamily="18" charset="0"/>
                            </a:rPr>
                          </m:ctrlPr>
                        </m:fPr>
                        <m:num>
                          <m:r>
                            <a:rPr lang="pt-BR" i="1">
                              <a:solidFill>
                                <a:schemeClr val="bg1"/>
                              </a:solidFill>
                              <a:latin typeface="Cambria Math" panose="02040503050406030204" pitchFamily="18" charset="0"/>
                            </a:rPr>
                            <m:t>𝑑𝑝</m:t>
                          </m:r>
                        </m:num>
                        <m:den>
                          <m:r>
                            <a:rPr lang="pt-BR" i="1">
                              <a:solidFill>
                                <a:schemeClr val="bg1"/>
                              </a:solidFill>
                              <a:latin typeface="Cambria Math" panose="02040503050406030204" pitchFamily="18" charset="0"/>
                            </a:rPr>
                            <m:t>𝑑𝑇</m:t>
                          </m:r>
                        </m:den>
                      </m:f>
                      <m:r>
                        <a:rPr lang="pt-BR" i="1">
                          <a:solidFill>
                            <a:schemeClr val="bg1"/>
                          </a:solidFill>
                          <a:latin typeface="Cambria Math" panose="02040503050406030204" pitchFamily="18" charset="0"/>
                        </a:rPr>
                        <m:t>=</m:t>
                      </m:r>
                      <m:f>
                        <m:fPr>
                          <m:ctrlPr>
                            <a:rPr lang="pt-BR" i="1">
                              <a:solidFill>
                                <a:schemeClr val="bg1"/>
                              </a:solidFill>
                              <a:latin typeface="Cambria Math" panose="02040503050406030204" pitchFamily="18" charset="0"/>
                              <a:ea typeface="Cambria Math" panose="02040503050406030204" pitchFamily="18" charset="0"/>
                            </a:rPr>
                          </m:ctrlPr>
                        </m:fPr>
                        <m:num>
                          <m:sSub>
                            <m:sSubPr>
                              <m:ctrlPr>
                                <a:rPr lang="pt-BR" i="1">
                                  <a:solidFill>
                                    <a:schemeClr val="bg1"/>
                                  </a:solidFill>
                                  <a:latin typeface="Cambria Math" panose="02040503050406030204" pitchFamily="18" charset="0"/>
                                  <a:ea typeface="Cambria Math" panose="02040503050406030204" pitchFamily="18" charset="0"/>
                                </a:rPr>
                              </m:ctrlPr>
                            </m:sSubPr>
                            <m:e>
                              <m:r>
                                <a:rPr lang="pt-BR" i="1">
                                  <a:solidFill>
                                    <a:schemeClr val="bg1"/>
                                  </a:solidFill>
                                  <a:latin typeface="Cambria Math" panose="02040503050406030204" pitchFamily="18" charset="0"/>
                                  <a:ea typeface="Cambria Math" panose="02040503050406030204" pitchFamily="18" charset="0"/>
                                </a:rPr>
                                <m:t>∆</m:t>
                              </m:r>
                            </m:e>
                            <m:sub>
                              <m:r>
                                <a:rPr lang="pt-BR" i="1">
                                  <a:solidFill>
                                    <a:schemeClr val="bg1"/>
                                  </a:solidFill>
                                  <a:latin typeface="Cambria Math" panose="02040503050406030204" pitchFamily="18" charset="0"/>
                                  <a:ea typeface="Cambria Math" panose="02040503050406030204" pitchFamily="18" charset="0"/>
                                </a:rPr>
                                <m:t>𝑡𝑟𝑠</m:t>
                              </m:r>
                            </m:sub>
                          </m:sSub>
                          <m:r>
                            <a:rPr lang="pt-BR" i="1">
                              <a:solidFill>
                                <a:schemeClr val="bg1"/>
                              </a:solidFill>
                              <a:latin typeface="Cambria Math" panose="02040503050406030204" pitchFamily="18" charset="0"/>
                            </a:rPr>
                            <m:t>𝐻</m:t>
                          </m:r>
                        </m:num>
                        <m:den>
                          <m:r>
                            <a:rPr lang="pt-BR" i="1">
                              <a:solidFill>
                                <a:schemeClr val="bg1"/>
                              </a:solidFill>
                              <a:latin typeface="Cambria Math" panose="02040503050406030204" pitchFamily="18" charset="0"/>
                            </a:rPr>
                            <m:t>𝑇</m:t>
                          </m:r>
                          <m:sSub>
                            <m:sSubPr>
                              <m:ctrlPr>
                                <a:rPr lang="pt-BR" i="1">
                                  <a:solidFill>
                                    <a:schemeClr val="bg1"/>
                                  </a:solidFill>
                                  <a:latin typeface="Cambria Math" panose="02040503050406030204" pitchFamily="18" charset="0"/>
                                  <a:ea typeface="Cambria Math" panose="02040503050406030204" pitchFamily="18" charset="0"/>
                                </a:rPr>
                              </m:ctrlPr>
                            </m:sSubPr>
                            <m:e>
                              <m:r>
                                <a:rPr lang="pt-BR" i="1">
                                  <a:solidFill>
                                    <a:schemeClr val="bg1"/>
                                  </a:solidFill>
                                  <a:latin typeface="Cambria Math" panose="02040503050406030204" pitchFamily="18" charset="0"/>
                                  <a:ea typeface="Cambria Math" panose="02040503050406030204" pitchFamily="18" charset="0"/>
                                </a:rPr>
                                <m:t>∆</m:t>
                              </m:r>
                            </m:e>
                            <m:sub>
                              <m:r>
                                <a:rPr lang="pt-BR" i="1">
                                  <a:solidFill>
                                    <a:schemeClr val="bg1"/>
                                  </a:solidFill>
                                  <a:latin typeface="Cambria Math" panose="02040503050406030204" pitchFamily="18" charset="0"/>
                                  <a:ea typeface="Cambria Math" panose="02040503050406030204" pitchFamily="18" charset="0"/>
                                </a:rPr>
                                <m:t>𝑡𝑟𝑠</m:t>
                              </m:r>
                            </m:sub>
                          </m:sSub>
                          <m:r>
                            <a:rPr lang="pt-BR" i="1">
                              <a:solidFill>
                                <a:schemeClr val="bg1"/>
                              </a:solidFill>
                              <a:latin typeface="Cambria Math" panose="02040503050406030204" pitchFamily="18" charset="0"/>
                              <a:ea typeface="Cambria Math" panose="02040503050406030204" pitchFamily="18" charset="0"/>
                            </a:rPr>
                            <m:t>𝑉</m:t>
                          </m:r>
                        </m:den>
                      </m:f>
                    </m:oMath>
                  </m:oMathPara>
                </a14:m>
                <a:endParaRPr lang="pt-BR" i="1" dirty="0">
                  <a:solidFill>
                    <a:schemeClr val="bg1"/>
                  </a:solidFill>
                </a:endParaRPr>
              </a:p>
            </p:txBody>
          </p:sp>
        </mc:Choice>
        <mc:Fallback xmlns="">
          <p:sp>
            <p:nvSpPr>
              <p:cNvPr id="23" name="Retângulo 22"/>
              <p:cNvSpPr>
                <a:spLocks noRot="1" noChangeAspect="1" noMove="1" noResize="1" noEditPoints="1" noAdjustHandles="1" noChangeArrowheads="1" noChangeShapeType="1" noTextEdit="1"/>
              </p:cNvSpPr>
              <p:nvPr/>
            </p:nvSpPr>
            <p:spPr>
              <a:xfrm>
                <a:off x="1839893" y="4273806"/>
                <a:ext cx="1505540" cy="665054"/>
              </a:xfrm>
              <a:prstGeom prst="rect">
                <a:avLst/>
              </a:prstGeom>
              <a:blipFill>
                <a:blip r:embed="rId19"/>
                <a:stretch>
                  <a:fillRect/>
                </a:stretch>
              </a:blipFill>
            </p:spPr>
            <p:txBody>
              <a:bodyPr/>
              <a:lstStyle/>
              <a:p>
                <a:r>
                  <a:rPr lang="pt-BR">
                    <a:noFill/>
                  </a:rPr>
                  <a:t> </a:t>
                </a:r>
              </a:p>
            </p:txBody>
          </p:sp>
        </mc:Fallback>
      </mc:AlternateContent>
      <p:sp>
        <p:nvSpPr>
          <p:cNvPr id="25" name="Retângulo 24"/>
          <p:cNvSpPr/>
          <p:nvPr/>
        </p:nvSpPr>
        <p:spPr>
          <a:xfrm>
            <a:off x="1397303" y="493507"/>
            <a:ext cx="6691421" cy="553998"/>
          </a:xfrm>
          <a:prstGeom prst="rect">
            <a:avLst/>
          </a:prstGeom>
        </p:spPr>
        <p:txBody>
          <a:bodyPr wrap="square">
            <a:spAutoFit/>
          </a:bodyPr>
          <a:lstStyle/>
          <a:p>
            <a:r>
              <a:rPr lang="pt-BR" sz="3000" b="1" i="1" u="sng" dirty="0">
                <a:solidFill>
                  <a:schemeClr val="accent1">
                    <a:lumMod val="75000"/>
                  </a:schemeClr>
                </a:solidFill>
              </a:rPr>
              <a:t>Termodinâmica de transição de fase</a:t>
            </a:r>
          </a:p>
        </p:txBody>
      </p:sp>
      <mc:AlternateContent xmlns:mc="http://schemas.openxmlformats.org/markup-compatibility/2006" xmlns:a14="http://schemas.microsoft.com/office/drawing/2010/main">
        <mc:Choice Requires="a14">
          <p:sp>
            <p:nvSpPr>
              <p:cNvPr id="26" name="Retângulo 25"/>
              <p:cNvSpPr/>
              <p:nvPr/>
            </p:nvSpPr>
            <p:spPr>
              <a:xfrm>
                <a:off x="8757277" y="1717714"/>
                <a:ext cx="1583270" cy="596189"/>
              </a:xfrm>
              <a:prstGeom prst="rect">
                <a:avLst/>
              </a:prstGeom>
              <a:solidFill>
                <a:schemeClr val="accent5">
                  <a:lumMod val="5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pt-BR" sz="1500" i="1">
                          <a:solidFill>
                            <a:schemeClr val="bg1"/>
                          </a:solidFill>
                          <a:latin typeface="Cambria Math" panose="02040503050406030204" pitchFamily="18" charset="0"/>
                        </a:rPr>
                        <m:t>𝑑𝑝</m:t>
                      </m:r>
                      <m:r>
                        <a:rPr lang="pt-BR" sz="1500" i="1">
                          <a:solidFill>
                            <a:schemeClr val="bg1"/>
                          </a:solidFill>
                          <a:latin typeface="Cambria Math" panose="02040503050406030204" pitchFamily="18" charset="0"/>
                        </a:rPr>
                        <m:t>=</m:t>
                      </m:r>
                      <m:f>
                        <m:fPr>
                          <m:ctrlPr>
                            <a:rPr lang="pt-BR" sz="1500" i="1">
                              <a:solidFill>
                                <a:schemeClr val="bg1"/>
                              </a:solidFill>
                              <a:latin typeface="Cambria Math" panose="02040503050406030204" pitchFamily="18" charset="0"/>
                            </a:rPr>
                          </m:ctrlPr>
                        </m:fPr>
                        <m:num>
                          <m:sSub>
                            <m:sSubPr>
                              <m:ctrlPr>
                                <a:rPr lang="pt-BR" sz="1500" i="1">
                                  <a:solidFill>
                                    <a:schemeClr val="bg1"/>
                                  </a:solidFill>
                                  <a:latin typeface="Cambria Math" panose="02040503050406030204" pitchFamily="18" charset="0"/>
                                </a:rPr>
                              </m:ctrlPr>
                            </m:sSubPr>
                            <m:e>
                              <m:r>
                                <a:rPr lang="pt-BR" sz="1500" i="1">
                                  <a:solidFill>
                                    <a:schemeClr val="bg1"/>
                                  </a:solidFill>
                                  <a:latin typeface="Cambria Math" panose="02040503050406030204" pitchFamily="18" charset="0"/>
                                </a:rPr>
                                <m:t>∆</m:t>
                              </m:r>
                            </m:e>
                            <m:sub>
                              <m:r>
                                <a:rPr lang="pt-BR" sz="1500" i="1">
                                  <a:solidFill>
                                    <a:schemeClr val="bg1"/>
                                  </a:solidFill>
                                  <a:latin typeface="Cambria Math" panose="02040503050406030204" pitchFamily="18" charset="0"/>
                                </a:rPr>
                                <m:t>𝑣𝑎𝑝</m:t>
                              </m:r>
                            </m:sub>
                          </m:sSub>
                          <m:r>
                            <a:rPr lang="pt-BR" sz="1500" i="1">
                              <a:solidFill>
                                <a:schemeClr val="bg1"/>
                              </a:solidFill>
                              <a:latin typeface="Cambria Math" panose="02040503050406030204" pitchFamily="18" charset="0"/>
                            </a:rPr>
                            <m:t>𝐻</m:t>
                          </m:r>
                        </m:num>
                        <m:den>
                          <m:r>
                            <a:rPr lang="pt-BR" sz="1500" i="1">
                              <a:solidFill>
                                <a:schemeClr val="bg1"/>
                              </a:solidFill>
                              <a:latin typeface="Cambria Math" panose="02040503050406030204" pitchFamily="18" charset="0"/>
                            </a:rPr>
                            <m:t>𝑇</m:t>
                          </m:r>
                          <m:sSub>
                            <m:sSubPr>
                              <m:ctrlPr>
                                <a:rPr lang="pt-BR" sz="1500" i="1">
                                  <a:solidFill>
                                    <a:schemeClr val="bg1"/>
                                  </a:solidFill>
                                  <a:latin typeface="Cambria Math" panose="02040503050406030204" pitchFamily="18" charset="0"/>
                                </a:rPr>
                              </m:ctrlPr>
                            </m:sSubPr>
                            <m:e>
                              <m:r>
                                <a:rPr lang="pt-BR" sz="1500" i="1">
                                  <a:solidFill>
                                    <a:schemeClr val="bg1"/>
                                  </a:solidFill>
                                  <a:latin typeface="Cambria Math" panose="02040503050406030204" pitchFamily="18" charset="0"/>
                                </a:rPr>
                                <m:t>∆</m:t>
                              </m:r>
                            </m:e>
                            <m:sub>
                              <m:r>
                                <a:rPr lang="pt-BR" sz="1500" i="1">
                                  <a:solidFill>
                                    <a:schemeClr val="bg1"/>
                                  </a:solidFill>
                                  <a:latin typeface="Cambria Math" panose="02040503050406030204" pitchFamily="18" charset="0"/>
                                </a:rPr>
                                <m:t>𝑣𝑎𝑝</m:t>
                              </m:r>
                            </m:sub>
                          </m:sSub>
                          <m:r>
                            <a:rPr lang="pt-BR" sz="1500" i="1">
                              <a:solidFill>
                                <a:schemeClr val="bg1"/>
                              </a:solidFill>
                              <a:latin typeface="Cambria Math" panose="02040503050406030204" pitchFamily="18" charset="0"/>
                            </a:rPr>
                            <m:t>𝑉</m:t>
                          </m:r>
                        </m:den>
                      </m:f>
                      <m:r>
                        <a:rPr lang="pt-BR" sz="1500" i="1">
                          <a:solidFill>
                            <a:schemeClr val="bg1"/>
                          </a:solidFill>
                          <a:latin typeface="Cambria Math" panose="02040503050406030204" pitchFamily="18" charset="0"/>
                        </a:rPr>
                        <m:t> </m:t>
                      </m:r>
                      <m:r>
                        <a:rPr lang="pt-BR" sz="1500" i="1">
                          <a:solidFill>
                            <a:schemeClr val="bg1"/>
                          </a:solidFill>
                          <a:latin typeface="Cambria Math" panose="02040503050406030204" pitchFamily="18" charset="0"/>
                        </a:rPr>
                        <m:t>𝑑𝑇</m:t>
                      </m:r>
                    </m:oMath>
                  </m:oMathPara>
                </a14:m>
                <a:endParaRPr lang="pt-BR" sz="1500" i="1" dirty="0">
                  <a:solidFill>
                    <a:schemeClr val="bg1"/>
                  </a:solidFill>
                  <a:latin typeface="Cambria Math" panose="02040503050406030204" pitchFamily="18" charset="0"/>
                </a:endParaRPr>
              </a:p>
            </p:txBody>
          </p:sp>
        </mc:Choice>
        <mc:Fallback xmlns="">
          <p:sp>
            <p:nvSpPr>
              <p:cNvPr id="26" name="Retângulo 25"/>
              <p:cNvSpPr>
                <a:spLocks noRot="1" noChangeAspect="1" noMove="1" noResize="1" noEditPoints="1" noAdjustHandles="1" noChangeArrowheads="1" noChangeShapeType="1" noTextEdit="1"/>
              </p:cNvSpPr>
              <p:nvPr/>
            </p:nvSpPr>
            <p:spPr>
              <a:xfrm>
                <a:off x="8757277" y="1717714"/>
                <a:ext cx="1583270" cy="596189"/>
              </a:xfrm>
              <a:prstGeom prst="rect">
                <a:avLst/>
              </a:prstGeom>
              <a:blipFill>
                <a:blip r:embed="rId20"/>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27" name="Retângulo 26"/>
              <p:cNvSpPr/>
              <p:nvPr/>
            </p:nvSpPr>
            <p:spPr>
              <a:xfrm>
                <a:off x="8757277" y="2453326"/>
                <a:ext cx="1560764" cy="597599"/>
              </a:xfrm>
              <a:prstGeom prst="rect">
                <a:avLst/>
              </a:prstGeom>
              <a:solidFill>
                <a:schemeClr val="accent5">
                  <a:lumMod val="5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pt-BR" sz="1500" i="1">
                          <a:solidFill>
                            <a:schemeClr val="bg1"/>
                          </a:solidFill>
                          <a:latin typeface="Cambria Math" panose="02040503050406030204" pitchFamily="18" charset="0"/>
                        </a:rPr>
                        <m:t>𝑑𝑇</m:t>
                      </m:r>
                      <m:r>
                        <a:rPr lang="pt-BR" sz="1500" i="1">
                          <a:solidFill>
                            <a:schemeClr val="bg1"/>
                          </a:solidFill>
                          <a:latin typeface="Cambria Math" panose="02040503050406030204" pitchFamily="18" charset="0"/>
                        </a:rPr>
                        <m:t>=</m:t>
                      </m:r>
                      <m:f>
                        <m:fPr>
                          <m:ctrlPr>
                            <a:rPr lang="pt-BR" sz="1500" i="1">
                              <a:solidFill>
                                <a:schemeClr val="bg1"/>
                              </a:solidFill>
                              <a:latin typeface="Cambria Math" panose="02040503050406030204" pitchFamily="18" charset="0"/>
                            </a:rPr>
                          </m:ctrlPr>
                        </m:fPr>
                        <m:num>
                          <m:r>
                            <a:rPr lang="pt-BR" sz="1500" i="1">
                              <a:solidFill>
                                <a:schemeClr val="bg1"/>
                              </a:solidFill>
                              <a:latin typeface="Cambria Math" panose="02040503050406030204" pitchFamily="18" charset="0"/>
                            </a:rPr>
                            <m:t>𝑇</m:t>
                          </m:r>
                          <m:sSub>
                            <m:sSubPr>
                              <m:ctrlPr>
                                <a:rPr lang="pt-BR" sz="1500" i="1">
                                  <a:solidFill>
                                    <a:schemeClr val="bg1"/>
                                  </a:solidFill>
                                  <a:latin typeface="Cambria Math" panose="02040503050406030204" pitchFamily="18" charset="0"/>
                                </a:rPr>
                              </m:ctrlPr>
                            </m:sSubPr>
                            <m:e>
                              <m:r>
                                <a:rPr lang="pt-BR" sz="1500" i="1">
                                  <a:solidFill>
                                    <a:schemeClr val="bg1"/>
                                  </a:solidFill>
                                  <a:latin typeface="Cambria Math" panose="02040503050406030204" pitchFamily="18" charset="0"/>
                                </a:rPr>
                                <m:t>∆</m:t>
                              </m:r>
                            </m:e>
                            <m:sub>
                              <m:r>
                                <a:rPr lang="pt-BR" sz="1500" i="1">
                                  <a:solidFill>
                                    <a:schemeClr val="bg1"/>
                                  </a:solidFill>
                                  <a:latin typeface="Cambria Math" panose="02040503050406030204" pitchFamily="18" charset="0"/>
                                </a:rPr>
                                <m:t>𝑓𝑢𝑠</m:t>
                              </m:r>
                            </m:sub>
                          </m:sSub>
                          <m:r>
                            <a:rPr lang="pt-BR" sz="1500" i="1">
                              <a:solidFill>
                                <a:schemeClr val="bg1"/>
                              </a:solidFill>
                              <a:latin typeface="Cambria Math" panose="02040503050406030204" pitchFamily="18" charset="0"/>
                            </a:rPr>
                            <m:t>𝑉</m:t>
                          </m:r>
                        </m:num>
                        <m:den>
                          <m:sSub>
                            <m:sSubPr>
                              <m:ctrlPr>
                                <a:rPr lang="pt-BR" sz="1500" i="1">
                                  <a:solidFill>
                                    <a:schemeClr val="bg1"/>
                                  </a:solidFill>
                                  <a:latin typeface="Cambria Math" panose="02040503050406030204" pitchFamily="18" charset="0"/>
                                </a:rPr>
                              </m:ctrlPr>
                            </m:sSubPr>
                            <m:e>
                              <m:r>
                                <a:rPr lang="pt-BR" sz="1500" i="1">
                                  <a:solidFill>
                                    <a:schemeClr val="bg1"/>
                                  </a:solidFill>
                                  <a:latin typeface="Cambria Math" panose="02040503050406030204" pitchFamily="18" charset="0"/>
                                </a:rPr>
                                <m:t>∆</m:t>
                              </m:r>
                            </m:e>
                            <m:sub>
                              <m:r>
                                <a:rPr lang="pt-BR" sz="1500" i="1">
                                  <a:solidFill>
                                    <a:schemeClr val="bg1"/>
                                  </a:solidFill>
                                  <a:latin typeface="Cambria Math" panose="02040503050406030204" pitchFamily="18" charset="0"/>
                                </a:rPr>
                                <m:t>𝑓𝑢𝑠</m:t>
                              </m:r>
                            </m:sub>
                          </m:sSub>
                          <m:r>
                            <a:rPr lang="pt-BR" sz="1500" i="1">
                              <a:solidFill>
                                <a:schemeClr val="bg1"/>
                              </a:solidFill>
                              <a:latin typeface="Cambria Math" panose="02040503050406030204" pitchFamily="18" charset="0"/>
                            </a:rPr>
                            <m:t>𝐻</m:t>
                          </m:r>
                        </m:den>
                      </m:f>
                      <m:r>
                        <a:rPr lang="pt-BR" sz="1500" i="1">
                          <a:solidFill>
                            <a:schemeClr val="bg1"/>
                          </a:solidFill>
                          <a:latin typeface="Cambria Math" panose="02040503050406030204" pitchFamily="18" charset="0"/>
                        </a:rPr>
                        <m:t> </m:t>
                      </m:r>
                      <m:r>
                        <a:rPr lang="pt-BR" sz="1500" i="1">
                          <a:solidFill>
                            <a:schemeClr val="bg1"/>
                          </a:solidFill>
                          <a:latin typeface="Cambria Math" panose="02040503050406030204" pitchFamily="18" charset="0"/>
                        </a:rPr>
                        <m:t>𝑑𝑝</m:t>
                      </m:r>
                    </m:oMath>
                  </m:oMathPara>
                </a14:m>
                <a:endParaRPr lang="pt-BR" sz="1500" i="1" dirty="0">
                  <a:solidFill>
                    <a:schemeClr val="bg1"/>
                  </a:solidFill>
                  <a:latin typeface="Cambria Math" panose="02040503050406030204" pitchFamily="18" charset="0"/>
                </a:endParaRPr>
              </a:p>
            </p:txBody>
          </p:sp>
        </mc:Choice>
        <mc:Fallback xmlns="">
          <p:sp>
            <p:nvSpPr>
              <p:cNvPr id="27" name="Retângulo 26"/>
              <p:cNvSpPr>
                <a:spLocks noRot="1" noChangeAspect="1" noMove="1" noResize="1" noEditPoints="1" noAdjustHandles="1" noChangeArrowheads="1" noChangeShapeType="1" noTextEdit="1"/>
              </p:cNvSpPr>
              <p:nvPr/>
            </p:nvSpPr>
            <p:spPr>
              <a:xfrm>
                <a:off x="8757277" y="2453326"/>
                <a:ext cx="1560764" cy="597599"/>
              </a:xfrm>
              <a:prstGeom prst="rect">
                <a:avLst/>
              </a:prstGeom>
              <a:blipFill>
                <a:blip r:embed="rId21"/>
                <a:stretch>
                  <a:fillRect/>
                </a:stretch>
              </a:blipFill>
            </p:spPr>
            <p:txBody>
              <a:bodyPr/>
              <a:lstStyle/>
              <a:p>
                <a:r>
                  <a:rPr lang="pt-BR">
                    <a:noFill/>
                  </a:rPr>
                  <a:t> </a:t>
                </a:r>
              </a:p>
            </p:txBody>
          </p:sp>
        </mc:Fallback>
      </mc:AlternateContent>
      <p:sp>
        <p:nvSpPr>
          <p:cNvPr id="4" name="Seta: para a Direita 3">
            <a:extLst>
              <a:ext uri="{FF2B5EF4-FFF2-40B4-BE49-F238E27FC236}">
                <a16:creationId xmlns:a16="http://schemas.microsoft.com/office/drawing/2014/main" id="{6E4F8BF9-6939-45D8-B7A2-637CF1B103EF}"/>
              </a:ext>
            </a:extLst>
          </p:cNvPr>
          <p:cNvSpPr/>
          <p:nvPr/>
        </p:nvSpPr>
        <p:spPr>
          <a:xfrm>
            <a:off x="5789078" y="4932756"/>
            <a:ext cx="333687" cy="3231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Seta: para a Direita 27">
            <a:extLst>
              <a:ext uri="{FF2B5EF4-FFF2-40B4-BE49-F238E27FC236}">
                <a16:creationId xmlns:a16="http://schemas.microsoft.com/office/drawing/2014/main" id="{231E6010-9D50-4085-BB92-2D8387126AA5}"/>
              </a:ext>
            </a:extLst>
          </p:cNvPr>
          <p:cNvSpPr/>
          <p:nvPr/>
        </p:nvSpPr>
        <p:spPr>
          <a:xfrm>
            <a:off x="7707358" y="4974666"/>
            <a:ext cx="333687" cy="3231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6434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animBg="1"/>
      <p:bldP spid="16" grpId="0" animBg="1"/>
      <p:bldP spid="17" grpId="0" animBg="1"/>
      <p:bldP spid="22" grpId="0" animBg="1"/>
      <p:bldP spid="24" grpId="0" animBg="1"/>
      <p:bldP spid="38" grpId="0" animBg="1"/>
      <p:bldP spid="26" grpId="0" animBg="1"/>
      <p:bldP spid="2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tângulo 1"/>
              <p:cNvSpPr/>
              <p:nvPr/>
            </p:nvSpPr>
            <p:spPr>
              <a:xfrm>
                <a:off x="127000" y="1705834"/>
                <a:ext cx="6575055" cy="4291816"/>
              </a:xfrm>
              <a:prstGeom prst="rect">
                <a:avLst/>
              </a:prstGeom>
            </p:spPr>
            <p:txBody>
              <a:bodyPr wrap="square">
                <a:spAutoFit/>
              </a:bodyPr>
              <a:lstStyle/>
              <a:p>
                <a:r>
                  <a:rPr lang="pt-BR" dirty="0">
                    <a:solidFill>
                      <a:schemeClr val="accent1">
                        <a:lumMod val="75000"/>
                      </a:schemeClr>
                    </a:solidFill>
                    <a:ea typeface="Cambria Math" panose="02040503050406030204" pitchFamily="18" charset="0"/>
                  </a:rPr>
                  <a:t>Para a maioria das substâncias o </a:t>
                </a:r>
                <a:r>
                  <a:rPr lang="pt-BR" b="1" dirty="0">
                    <a:solidFill>
                      <a:schemeClr val="accent1">
                        <a:lumMod val="75000"/>
                      </a:schemeClr>
                    </a:solidFill>
                    <a:highlight>
                      <a:srgbClr val="FFFF00"/>
                    </a:highlight>
                    <a:ea typeface="Cambria Math" panose="02040503050406030204" pitchFamily="18" charset="0"/>
                  </a:rPr>
                  <a:t>volume molar </a:t>
                </a:r>
                <a:r>
                  <a:rPr lang="pt-BR" b="1" i="1" dirty="0">
                    <a:solidFill>
                      <a:schemeClr val="accent1">
                        <a:lumMod val="75000"/>
                      </a:schemeClr>
                    </a:solidFill>
                    <a:highlight>
                      <a:srgbClr val="FFFF00"/>
                    </a:highlight>
                  </a:rPr>
                  <a:t>aumenta durante a fusão</a:t>
                </a:r>
                <a:r>
                  <a:rPr lang="pt-BR" i="1" dirty="0">
                    <a:solidFill>
                      <a:schemeClr val="accent1">
                        <a:lumMod val="75000"/>
                      </a:schemeClr>
                    </a:solidFill>
                  </a:rPr>
                  <a:t> então</a:t>
                </a:r>
                <a14:m>
                  <m:oMath xmlns:m="http://schemas.openxmlformats.org/officeDocument/2006/math">
                    <m:sSub>
                      <m:sSubPr>
                        <m:ctrlPr>
                          <a:rPr lang="pt-BR" i="1" u="sng">
                            <a:solidFill>
                              <a:schemeClr val="accent1">
                                <a:lumMod val="75000"/>
                              </a:schemeClr>
                            </a:solidFill>
                            <a:latin typeface="Cambria Math" panose="02040503050406030204" pitchFamily="18" charset="0"/>
                            <a:ea typeface="Cambria Math" panose="02040503050406030204" pitchFamily="18" charset="0"/>
                          </a:rPr>
                        </m:ctrlPr>
                      </m:sSubPr>
                      <m:e>
                        <m:r>
                          <a:rPr lang="pt-BR" i="0" u="sng">
                            <a:solidFill>
                              <a:schemeClr val="accent1">
                                <a:lumMod val="75000"/>
                              </a:schemeClr>
                            </a:solidFill>
                            <a:latin typeface="Cambria Math" panose="02040503050406030204" pitchFamily="18" charset="0"/>
                            <a:ea typeface="Cambria Math" panose="02040503050406030204" pitchFamily="18" charset="0"/>
                          </a:rPr>
                          <m:t> ∆</m:t>
                        </m:r>
                      </m:e>
                      <m:sub>
                        <m:r>
                          <m:rPr>
                            <m:sty m:val="p"/>
                          </m:rPr>
                          <a:rPr lang="pt-BR" i="0" u="sng">
                            <a:solidFill>
                              <a:schemeClr val="accent1">
                                <a:lumMod val="75000"/>
                              </a:schemeClr>
                            </a:solidFill>
                            <a:latin typeface="Cambria Math" panose="02040503050406030204" pitchFamily="18" charset="0"/>
                            <a:ea typeface="Cambria Math" panose="02040503050406030204" pitchFamily="18" charset="0"/>
                          </a:rPr>
                          <m:t>fus</m:t>
                        </m:r>
                      </m:sub>
                    </m:sSub>
                  </m:oMath>
                </a14:m>
                <a:r>
                  <a:rPr lang="pt-BR" u="sng" dirty="0">
                    <a:solidFill>
                      <a:schemeClr val="accent1">
                        <a:lumMod val="75000"/>
                      </a:schemeClr>
                    </a:solidFill>
                  </a:rPr>
                  <a:t>V  é geralmente baixo mas positivo</a:t>
                </a:r>
                <a:r>
                  <a:rPr lang="pt-BR" i="1" dirty="0">
                    <a:solidFill>
                      <a:schemeClr val="accent1">
                        <a:lumMod val="75000"/>
                      </a:schemeClr>
                    </a:solidFill>
                  </a:rPr>
                  <a:t>;</a:t>
                </a:r>
              </a:p>
              <a:p>
                <a:r>
                  <a:rPr lang="pt-BR" i="1" dirty="0">
                    <a:solidFill>
                      <a:schemeClr val="accent1">
                        <a:lumMod val="75000"/>
                      </a:schemeClr>
                    </a:solidFill>
                  </a:rPr>
                  <a:t>De notar que a </a:t>
                </a:r>
                <a:r>
                  <a:rPr lang="pt-BR" b="1" i="1" dirty="0">
                    <a:solidFill>
                      <a:schemeClr val="accent1">
                        <a:lumMod val="75000"/>
                      </a:schemeClr>
                    </a:solidFill>
                    <a:highlight>
                      <a:srgbClr val="FFFF00"/>
                    </a:highlight>
                  </a:rPr>
                  <a:t>temperatura de fusão varia pouco com a pressão</a:t>
                </a:r>
                <a:r>
                  <a:rPr lang="pt-BR" i="1" dirty="0">
                    <a:solidFill>
                      <a:schemeClr val="accent1">
                        <a:lumMod val="75000"/>
                      </a:schemeClr>
                    </a:solidFill>
                  </a:rPr>
                  <a:t> </a:t>
                </a:r>
              </a:p>
              <a:p>
                <a:endParaRPr lang="pt-BR" i="1" dirty="0">
                  <a:solidFill>
                    <a:schemeClr val="accent1">
                      <a:lumMod val="75000"/>
                    </a:schemeClr>
                  </a:solidFill>
                </a:endParaRPr>
              </a:p>
              <a:p>
                <a:r>
                  <a:rPr lang="pt-BR" i="1" dirty="0">
                    <a:solidFill>
                      <a:schemeClr val="accent1">
                        <a:lumMod val="75000"/>
                      </a:schemeClr>
                    </a:solidFill>
                  </a:rPr>
                  <a:t>A  água é bastante diferente</a:t>
                </a:r>
                <a:r>
                  <a:rPr lang="pt-BR" i="1" dirty="0">
                    <a:solidFill>
                      <a:schemeClr val="accent1">
                        <a:lumMod val="75000"/>
                      </a:schemeClr>
                    </a:solidFill>
                    <a:highlight>
                      <a:srgbClr val="FFFF00"/>
                    </a:highlight>
                  </a:rPr>
                  <a:t>, </a:t>
                </a:r>
                <a:r>
                  <a:rPr lang="pt-BR" b="1" i="1" u="sng" dirty="0">
                    <a:solidFill>
                      <a:schemeClr val="accent1">
                        <a:lumMod val="75000"/>
                      </a:schemeClr>
                    </a:solidFill>
                    <a:highlight>
                      <a:srgbClr val="FFFF00"/>
                    </a:highlight>
                  </a:rPr>
                  <a:t> o processo de fusão é endotérmico</a:t>
                </a:r>
                <a:r>
                  <a:rPr lang="pt-BR" b="1" i="1" u="sng" dirty="0">
                    <a:solidFill>
                      <a:schemeClr val="accent1">
                        <a:lumMod val="75000"/>
                      </a:schemeClr>
                    </a:solidFill>
                  </a:rPr>
                  <a:t> e o </a:t>
                </a:r>
                <a:r>
                  <a:rPr lang="pt-BR" b="1" i="1" u="sng" dirty="0">
                    <a:solidFill>
                      <a:schemeClr val="accent1">
                        <a:lumMod val="75000"/>
                      </a:schemeClr>
                    </a:solidFill>
                    <a:highlight>
                      <a:srgbClr val="FFFF00"/>
                    </a:highlight>
                  </a:rPr>
                  <a:t>volume molar decresce durante a fusão</a:t>
                </a:r>
                <a:r>
                  <a:rPr lang="pt-BR" i="1" dirty="0">
                    <a:solidFill>
                      <a:schemeClr val="accent1">
                        <a:lumMod val="75000"/>
                      </a:schemeClr>
                    </a:solidFill>
                    <a:highlight>
                      <a:srgbClr val="FFFF00"/>
                    </a:highlight>
                  </a:rPr>
                  <a:t>  </a:t>
                </a:r>
                <a:r>
                  <a:rPr lang="pt-BR" i="1" dirty="0">
                    <a:solidFill>
                      <a:schemeClr val="accent1">
                        <a:lumMod val="75000"/>
                      </a:schemeClr>
                    </a:solidFill>
                  </a:rPr>
                  <a:t>(água liquida é mais densa que o gelo) então o  </a:t>
                </a:r>
                <a14:m>
                  <m:oMath xmlns:m="http://schemas.openxmlformats.org/officeDocument/2006/math">
                    <m:sSub>
                      <m:sSubPr>
                        <m:ctrlPr>
                          <a:rPr lang="pt-BR" i="1">
                            <a:solidFill>
                              <a:schemeClr val="accent1">
                                <a:lumMod val="75000"/>
                              </a:schemeClr>
                            </a:solidFill>
                            <a:latin typeface="Cambria Math" panose="02040503050406030204" pitchFamily="18" charset="0"/>
                            <a:ea typeface="Cambria Math" panose="02040503050406030204" pitchFamily="18" charset="0"/>
                          </a:rPr>
                        </m:ctrlPr>
                      </m:sSubPr>
                      <m:e>
                        <m:r>
                          <a:rPr lang="pt-BR" i="1">
                            <a:solidFill>
                              <a:schemeClr val="accent1">
                                <a:lumMod val="75000"/>
                              </a:schemeClr>
                            </a:solidFill>
                            <a:latin typeface="Cambria Math" panose="02040503050406030204" pitchFamily="18" charset="0"/>
                            <a:ea typeface="Cambria Math" panose="02040503050406030204" pitchFamily="18" charset="0"/>
                          </a:rPr>
                          <m:t>∆</m:t>
                        </m:r>
                      </m:e>
                      <m:sub>
                        <m:r>
                          <a:rPr lang="pt-BR" i="1">
                            <a:solidFill>
                              <a:schemeClr val="accent1">
                                <a:lumMod val="75000"/>
                              </a:schemeClr>
                            </a:solidFill>
                            <a:latin typeface="Cambria Math" panose="02040503050406030204" pitchFamily="18" charset="0"/>
                            <a:ea typeface="Cambria Math" panose="02040503050406030204" pitchFamily="18" charset="0"/>
                          </a:rPr>
                          <m:t>𝑓𝑢𝑠</m:t>
                        </m:r>
                      </m:sub>
                    </m:sSub>
                  </m:oMath>
                </a14:m>
                <a:r>
                  <a:rPr lang="pt-BR" i="1" dirty="0">
                    <a:solidFill>
                      <a:schemeClr val="accent1">
                        <a:lumMod val="75000"/>
                      </a:schemeClr>
                    </a:solidFill>
                  </a:rPr>
                  <a:t>V é baixo e negativo. Uma aumento na pressão decresce o ponto de o ponto de fusão do gelo.</a:t>
                </a:r>
              </a:p>
              <a:p>
                <a:endParaRPr lang="pt-BR" i="1" dirty="0">
                  <a:solidFill>
                    <a:schemeClr val="accent1">
                      <a:lumMod val="75000"/>
                    </a:schemeClr>
                  </a:solidFill>
                </a:endParaRPr>
              </a:p>
              <a:p>
                <a:r>
                  <a:rPr lang="pt-BR" i="1" dirty="0">
                    <a:solidFill>
                      <a:schemeClr val="accent1">
                        <a:lumMod val="75000"/>
                      </a:schemeClr>
                    </a:solidFill>
                  </a:rPr>
                  <a:t>Na </a:t>
                </a:r>
                <a:r>
                  <a:rPr lang="pt-BR" b="1" i="1" u="sng" dirty="0">
                    <a:solidFill>
                      <a:schemeClr val="accent1">
                        <a:lumMod val="75000"/>
                      </a:schemeClr>
                    </a:solidFill>
                    <a:highlight>
                      <a:srgbClr val="FFFF00"/>
                    </a:highlight>
                  </a:rPr>
                  <a:t>fronteira liquido vapor </a:t>
                </a:r>
                <a:r>
                  <a:rPr lang="pt-BR" i="1" dirty="0">
                    <a:solidFill>
                      <a:schemeClr val="accent1">
                        <a:lumMod val="75000"/>
                      </a:schemeClr>
                    </a:solidFill>
                  </a:rPr>
                  <a:t>a entalpias de vaporização, bem como, o volume molar são positivos  então o </a:t>
                </a:r>
                <a:r>
                  <a:rPr lang="pt-BR" b="1" i="1" u="sng" dirty="0">
                    <a:solidFill>
                      <a:schemeClr val="accent1">
                        <a:lumMod val="75000"/>
                      </a:schemeClr>
                    </a:solidFill>
                    <a:highlight>
                      <a:srgbClr val="FFFF00"/>
                    </a:highlight>
                  </a:rPr>
                  <a:t>pressão de vapor aumenta com a temperatura </a:t>
                </a:r>
              </a:p>
              <a:p>
                <a:endParaRPr lang="pt-BR" i="1" dirty="0">
                  <a:solidFill>
                    <a:schemeClr val="accent1">
                      <a:lumMod val="75000"/>
                    </a:schemeClr>
                  </a:solidFill>
                </a:endParaRPr>
              </a:p>
              <a:p>
                <a:r>
                  <a:rPr lang="pt-BR" i="1" dirty="0">
                    <a:solidFill>
                      <a:schemeClr val="accent1">
                        <a:lumMod val="75000"/>
                      </a:schemeClr>
                    </a:solidFill>
                  </a:rPr>
                  <a:t>Para avaliar este aumento podemos assumir que o </a:t>
                </a:r>
                <a:r>
                  <a:rPr lang="pt-BR" b="1" i="1" u="sng" dirty="0">
                    <a:solidFill>
                      <a:schemeClr val="accent1">
                        <a:lumMod val="75000"/>
                      </a:schemeClr>
                    </a:solidFill>
                  </a:rPr>
                  <a:t>vapor tem um comportamento de gás perfeito </a:t>
                </a:r>
              </a:p>
            </p:txBody>
          </p:sp>
        </mc:Choice>
        <mc:Fallback xmlns="">
          <p:sp>
            <p:nvSpPr>
              <p:cNvPr id="2" name="Retângulo 1"/>
              <p:cNvSpPr>
                <a:spLocks noRot="1" noChangeAspect="1" noMove="1" noResize="1" noEditPoints="1" noAdjustHandles="1" noChangeArrowheads="1" noChangeShapeType="1" noTextEdit="1"/>
              </p:cNvSpPr>
              <p:nvPr/>
            </p:nvSpPr>
            <p:spPr>
              <a:xfrm>
                <a:off x="127000" y="1705834"/>
                <a:ext cx="6575055" cy="4291816"/>
              </a:xfrm>
              <a:prstGeom prst="rect">
                <a:avLst/>
              </a:prstGeom>
              <a:blipFill>
                <a:blip r:embed="rId2"/>
                <a:stretch>
                  <a:fillRect l="-835" t="-852" r="-1113" b="-852"/>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4" name="Retângulo 3"/>
              <p:cNvSpPr/>
              <p:nvPr/>
            </p:nvSpPr>
            <p:spPr>
              <a:xfrm>
                <a:off x="7075027" y="1834272"/>
                <a:ext cx="2129055" cy="665054"/>
              </a:xfrm>
              <a:prstGeom prst="rect">
                <a:avLst/>
              </a:prstGeom>
              <a:solidFill>
                <a:schemeClr val="accent5">
                  <a:lumMod val="5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pt-BR" i="1">
                              <a:solidFill>
                                <a:schemeClr val="bg1"/>
                              </a:solidFill>
                              <a:latin typeface="Cambria Math" panose="02040503050406030204" pitchFamily="18" charset="0"/>
                            </a:rPr>
                          </m:ctrlPr>
                        </m:fPr>
                        <m:num>
                          <m:r>
                            <a:rPr lang="pt-BR" i="1">
                              <a:solidFill>
                                <a:schemeClr val="bg1"/>
                              </a:solidFill>
                              <a:latin typeface="Cambria Math" panose="02040503050406030204" pitchFamily="18" charset="0"/>
                            </a:rPr>
                            <m:t>𝑑𝑝</m:t>
                          </m:r>
                        </m:num>
                        <m:den>
                          <m:r>
                            <a:rPr lang="pt-BR" i="1">
                              <a:solidFill>
                                <a:schemeClr val="bg1"/>
                              </a:solidFill>
                              <a:latin typeface="Cambria Math" panose="02040503050406030204" pitchFamily="18" charset="0"/>
                            </a:rPr>
                            <m:t>𝑑𝑇</m:t>
                          </m:r>
                        </m:den>
                      </m:f>
                      <m:r>
                        <a:rPr lang="pt-BR" i="1">
                          <a:solidFill>
                            <a:schemeClr val="bg1"/>
                          </a:solidFill>
                          <a:latin typeface="Cambria Math" panose="02040503050406030204" pitchFamily="18" charset="0"/>
                        </a:rPr>
                        <m:t>=</m:t>
                      </m:r>
                      <m:f>
                        <m:fPr>
                          <m:ctrlPr>
                            <a:rPr lang="pt-BR" i="1">
                              <a:solidFill>
                                <a:schemeClr val="bg1"/>
                              </a:solidFill>
                              <a:latin typeface="Cambria Math" panose="02040503050406030204" pitchFamily="18" charset="0"/>
                            </a:rPr>
                          </m:ctrlPr>
                        </m:fPr>
                        <m:num>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m:t>
                              </m:r>
                            </m:e>
                            <m:sub>
                              <m:r>
                                <a:rPr lang="pt-BR" i="1">
                                  <a:solidFill>
                                    <a:schemeClr val="bg1"/>
                                  </a:solidFill>
                                  <a:latin typeface="Cambria Math" panose="02040503050406030204" pitchFamily="18" charset="0"/>
                                </a:rPr>
                                <m:t>𝑡𝑟𝑠</m:t>
                              </m:r>
                            </m:sub>
                          </m:sSub>
                          <m:r>
                            <a:rPr lang="pt-BR" i="1">
                              <a:solidFill>
                                <a:schemeClr val="bg1"/>
                              </a:solidFill>
                              <a:latin typeface="Cambria Math" panose="02040503050406030204" pitchFamily="18" charset="0"/>
                            </a:rPr>
                            <m:t>𝐻</m:t>
                          </m:r>
                        </m:num>
                        <m:den>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𝑇</m:t>
                              </m:r>
                            </m:e>
                            <m:sub>
                              <m:r>
                                <a:rPr lang="pt-BR" i="1">
                                  <a:solidFill>
                                    <a:schemeClr val="bg1"/>
                                  </a:solidFill>
                                  <a:latin typeface="Cambria Math" panose="02040503050406030204" pitchFamily="18" charset="0"/>
                                </a:rPr>
                                <m:t>𝑡𝑟𝑠</m:t>
                              </m:r>
                            </m:sub>
                          </m:sSub>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m:t>
                              </m:r>
                            </m:e>
                            <m:sub>
                              <m:r>
                                <a:rPr lang="pt-BR" i="1">
                                  <a:solidFill>
                                    <a:schemeClr val="bg1"/>
                                  </a:solidFill>
                                  <a:latin typeface="Cambria Math" panose="02040503050406030204" pitchFamily="18" charset="0"/>
                                </a:rPr>
                                <m:t>𝑡𝑟𝑠</m:t>
                              </m:r>
                            </m:sub>
                          </m:sSub>
                          <m:r>
                            <a:rPr lang="pt-BR" i="1">
                              <a:solidFill>
                                <a:schemeClr val="bg1"/>
                              </a:solidFill>
                              <a:latin typeface="Cambria Math" panose="02040503050406030204" pitchFamily="18" charset="0"/>
                            </a:rPr>
                            <m:t>𝑉</m:t>
                          </m:r>
                        </m:den>
                      </m:f>
                    </m:oMath>
                  </m:oMathPara>
                </a14:m>
                <a:endParaRPr lang="pt-BR" i="1" dirty="0">
                  <a:solidFill>
                    <a:schemeClr val="bg1"/>
                  </a:solidFill>
                </a:endParaRPr>
              </a:p>
            </p:txBody>
          </p:sp>
        </mc:Choice>
        <mc:Fallback xmlns="">
          <p:sp>
            <p:nvSpPr>
              <p:cNvPr id="4" name="Retângulo 3"/>
              <p:cNvSpPr>
                <a:spLocks noRot="1" noChangeAspect="1" noMove="1" noResize="1" noEditPoints="1" noAdjustHandles="1" noChangeArrowheads="1" noChangeShapeType="1" noTextEdit="1"/>
              </p:cNvSpPr>
              <p:nvPr/>
            </p:nvSpPr>
            <p:spPr>
              <a:xfrm>
                <a:off x="7075027" y="1834272"/>
                <a:ext cx="2129055" cy="665054"/>
              </a:xfrm>
              <a:prstGeom prst="rect">
                <a:avLst/>
              </a:prstGeom>
              <a:blipFill>
                <a:blip r:embed="rId3"/>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5" name="Retângulo 4"/>
              <p:cNvSpPr/>
              <p:nvPr/>
            </p:nvSpPr>
            <p:spPr>
              <a:xfrm>
                <a:off x="7075029" y="2667627"/>
                <a:ext cx="2129055" cy="665054"/>
              </a:xfrm>
              <a:prstGeom prst="rect">
                <a:avLst/>
              </a:prstGeom>
              <a:solidFill>
                <a:schemeClr val="tx2">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pt-BR" i="1">
                              <a:solidFill>
                                <a:schemeClr val="bg1"/>
                              </a:solidFill>
                              <a:latin typeface="Cambria Math" panose="02040503050406030204" pitchFamily="18" charset="0"/>
                            </a:rPr>
                          </m:ctrlPr>
                        </m:fPr>
                        <m:num>
                          <m:r>
                            <a:rPr lang="pt-BR" i="1">
                              <a:solidFill>
                                <a:schemeClr val="bg1"/>
                              </a:solidFill>
                              <a:latin typeface="Cambria Math" panose="02040503050406030204" pitchFamily="18" charset="0"/>
                            </a:rPr>
                            <m:t>𝑑𝑝</m:t>
                          </m:r>
                        </m:num>
                        <m:den>
                          <m:r>
                            <a:rPr lang="pt-BR" i="1">
                              <a:solidFill>
                                <a:schemeClr val="bg1"/>
                              </a:solidFill>
                              <a:latin typeface="Cambria Math" panose="02040503050406030204" pitchFamily="18" charset="0"/>
                            </a:rPr>
                            <m:t>𝑑𝑇</m:t>
                          </m:r>
                        </m:den>
                      </m:f>
                      <m:r>
                        <a:rPr lang="pt-BR" i="1">
                          <a:solidFill>
                            <a:schemeClr val="bg1"/>
                          </a:solidFill>
                          <a:latin typeface="Cambria Math" panose="02040503050406030204" pitchFamily="18" charset="0"/>
                        </a:rPr>
                        <m:t>=</m:t>
                      </m:r>
                      <m:f>
                        <m:fPr>
                          <m:ctrlPr>
                            <a:rPr lang="pt-BR" i="1">
                              <a:solidFill>
                                <a:schemeClr val="bg1"/>
                              </a:solidFill>
                              <a:latin typeface="Cambria Math" panose="02040503050406030204" pitchFamily="18" charset="0"/>
                            </a:rPr>
                          </m:ctrlPr>
                        </m:fPr>
                        <m:num>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m:t>
                              </m:r>
                            </m:e>
                            <m:sub>
                              <m:r>
                                <a:rPr lang="pt-BR" i="1">
                                  <a:solidFill>
                                    <a:schemeClr val="bg1"/>
                                  </a:solidFill>
                                  <a:latin typeface="Cambria Math" panose="02040503050406030204" pitchFamily="18" charset="0"/>
                                </a:rPr>
                                <m:t>𝑡𝑟𝑠</m:t>
                              </m:r>
                            </m:sub>
                          </m:sSub>
                          <m:r>
                            <a:rPr lang="pt-BR" i="1">
                              <a:solidFill>
                                <a:schemeClr val="bg1"/>
                              </a:solidFill>
                              <a:latin typeface="Cambria Math" panose="02040503050406030204" pitchFamily="18" charset="0"/>
                            </a:rPr>
                            <m:t>𝐻</m:t>
                          </m:r>
                        </m:num>
                        <m:den>
                          <m:sSub>
                            <m:sSubPr>
                              <m:ctrlPr>
                                <a:rPr lang="pt-BR" b="1" i="1">
                                  <a:solidFill>
                                    <a:srgbClr val="FFFF00"/>
                                  </a:solidFill>
                                  <a:latin typeface="Cambria Math" panose="02040503050406030204" pitchFamily="18" charset="0"/>
                                </a:rPr>
                              </m:ctrlPr>
                            </m:sSubPr>
                            <m:e>
                              <m:r>
                                <a:rPr lang="pt-BR" b="1" i="1">
                                  <a:solidFill>
                                    <a:srgbClr val="FFFF00"/>
                                  </a:solidFill>
                                  <a:latin typeface="Cambria Math" panose="02040503050406030204" pitchFamily="18" charset="0"/>
                                </a:rPr>
                                <m:t>𝑻</m:t>
                              </m:r>
                            </m:e>
                            <m:sub>
                              <m:r>
                                <a:rPr lang="pt-BR" b="1" i="1">
                                  <a:solidFill>
                                    <a:srgbClr val="FFFF00"/>
                                  </a:solidFill>
                                  <a:latin typeface="Cambria Math" panose="02040503050406030204" pitchFamily="18" charset="0"/>
                                </a:rPr>
                                <m:t>𝒕𝒓𝒔</m:t>
                              </m:r>
                            </m:sub>
                          </m:sSub>
                          <m:sSub>
                            <m:sSubPr>
                              <m:ctrlPr>
                                <a:rPr lang="pt-BR" i="1">
                                  <a:solidFill>
                                    <a:srgbClr val="FF0000"/>
                                  </a:solidFill>
                                  <a:latin typeface="Cambria Math" panose="02040503050406030204" pitchFamily="18" charset="0"/>
                                </a:rPr>
                              </m:ctrlPr>
                            </m:sSubPr>
                            <m:e>
                              <m:r>
                                <a:rPr lang="pt-BR" i="1">
                                  <a:solidFill>
                                    <a:srgbClr val="FF0000"/>
                                  </a:solidFill>
                                  <a:latin typeface="Cambria Math" panose="02040503050406030204" pitchFamily="18" charset="0"/>
                                </a:rPr>
                                <m:t>∆</m:t>
                              </m:r>
                            </m:e>
                            <m:sub>
                              <m:r>
                                <a:rPr lang="pt-BR" i="1">
                                  <a:solidFill>
                                    <a:srgbClr val="FF0000"/>
                                  </a:solidFill>
                                  <a:latin typeface="Cambria Math" panose="02040503050406030204" pitchFamily="18" charset="0"/>
                                </a:rPr>
                                <m:t>𝑡𝑟𝑠</m:t>
                              </m:r>
                            </m:sub>
                          </m:sSub>
                          <m:r>
                            <a:rPr lang="pt-BR" i="1">
                              <a:solidFill>
                                <a:srgbClr val="FF0000"/>
                              </a:solidFill>
                              <a:latin typeface="Cambria Math" panose="02040503050406030204" pitchFamily="18" charset="0"/>
                            </a:rPr>
                            <m:t>𝑉</m:t>
                          </m:r>
                        </m:den>
                      </m:f>
                    </m:oMath>
                  </m:oMathPara>
                </a14:m>
                <a:endParaRPr lang="pt-BR" i="1" dirty="0">
                  <a:solidFill>
                    <a:schemeClr val="bg1"/>
                  </a:solidFill>
                </a:endParaRPr>
              </a:p>
            </p:txBody>
          </p:sp>
        </mc:Choice>
        <mc:Fallback xmlns="">
          <p:sp>
            <p:nvSpPr>
              <p:cNvPr id="5" name="Retângulo 4"/>
              <p:cNvSpPr>
                <a:spLocks noRot="1" noChangeAspect="1" noMove="1" noResize="1" noEditPoints="1" noAdjustHandles="1" noChangeArrowheads="1" noChangeShapeType="1" noTextEdit="1"/>
              </p:cNvSpPr>
              <p:nvPr/>
            </p:nvSpPr>
            <p:spPr>
              <a:xfrm>
                <a:off x="7075029" y="2667627"/>
                <a:ext cx="2129055" cy="665054"/>
              </a:xfrm>
              <a:prstGeom prst="rect">
                <a:avLst/>
              </a:prstGeom>
              <a:blipFill>
                <a:blip r:embed="rId4"/>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6" name="Retângulo 5"/>
              <p:cNvSpPr/>
              <p:nvPr/>
            </p:nvSpPr>
            <p:spPr>
              <a:xfrm>
                <a:off x="9577054" y="1779755"/>
                <a:ext cx="1109996" cy="887872"/>
              </a:xfrm>
              <a:prstGeom prst="rect">
                <a:avLst/>
              </a:prstGeom>
              <a:solidFill>
                <a:schemeClr val="accent5">
                  <a:lumMod val="50000"/>
                </a:schemeClr>
              </a:solidFill>
            </p:spPr>
            <p:txBody>
              <a:bodyPr wrap="square">
                <a:spAutoFit/>
              </a:bodyPr>
              <a:lstStyle/>
              <a:p>
                <a:pPr/>
                <a14:m>
                  <m:oMathPara xmlns:m="http://schemas.openxmlformats.org/officeDocument/2006/math">
                    <m:oMathParaPr>
                      <m:jc m:val="left"/>
                    </m:oMathParaPr>
                    <m:oMath xmlns:m="http://schemas.openxmlformats.org/officeDocument/2006/math">
                      <m:f>
                        <m:fPr>
                          <m:ctrlPr>
                            <a:rPr lang="pt-BR" i="1">
                              <a:solidFill>
                                <a:schemeClr val="bg1"/>
                              </a:solidFill>
                              <a:latin typeface="Cambria Math" panose="02040503050406030204" pitchFamily="18" charset="0"/>
                            </a:rPr>
                          </m:ctrlPr>
                        </m:fPr>
                        <m:num>
                          <m:r>
                            <a:rPr lang="pt-BR" i="1">
                              <a:solidFill>
                                <a:schemeClr val="bg1"/>
                              </a:solidFill>
                              <a:latin typeface="Cambria Math" panose="02040503050406030204" pitchFamily="18" charset="0"/>
                            </a:rPr>
                            <m:t>𝑉</m:t>
                          </m:r>
                        </m:num>
                        <m:den>
                          <m:r>
                            <a:rPr lang="pt-BR" i="1">
                              <a:solidFill>
                                <a:schemeClr val="bg1"/>
                              </a:solidFill>
                              <a:latin typeface="Cambria Math" panose="02040503050406030204" pitchFamily="18" charset="0"/>
                            </a:rPr>
                            <m:t>𝑛</m:t>
                          </m:r>
                        </m:den>
                      </m:f>
                      <m:r>
                        <a:rPr lang="pt-BR" i="1">
                          <a:solidFill>
                            <a:schemeClr val="bg1"/>
                          </a:solidFill>
                          <a:latin typeface="Cambria Math" panose="02040503050406030204" pitchFamily="18" charset="0"/>
                        </a:rPr>
                        <m:t>=</m:t>
                      </m:r>
                      <m:f>
                        <m:fPr>
                          <m:ctrlPr>
                            <a:rPr lang="pt-BR" i="1">
                              <a:solidFill>
                                <a:schemeClr val="bg1"/>
                              </a:solidFill>
                              <a:latin typeface="Cambria Math" panose="02040503050406030204" pitchFamily="18" charset="0"/>
                            </a:rPr>
                          </m:ctrlPr>
                        </m:fPr>
                        <m:num>
                          <m:r>
                            <a:rPr lang="pt-BR" i="1">
                              <a:solidFill>
                                <a:schemeClr val="bg1"/>
                              </a:solidFill>
                              <a:latin typeface="Cambria Math" panose="02040503050406030204" pitchFamily="18" charset="0"/>
                            </a:rPr>
                            <m:t>𝑅𝑇</m:t>
                          </m:r>
                        </m:num>
                        <m:den>
                          <m:r>
                            <a:rPr lang="pt-BR" i="1">
                              <a:solidFill>
                                <a:schemeClr val="bg1"/>
                              </a:solidFill>
                              <a:latin typeface="Cambria Math" panose="02040503050406030204" pitchFamily="18" charset="0"/>
                            </a:rPr>
                            <m:t>𝑃</m:t>
                          </m:r>
                        </m:den>
                      </m:f>
                    </m:oMath>
                  </m:oMathPara>
                </a14:m>
                <a:endParaRPr lang="pt-BR" i="1" dirty="0">
                  <a:solidFill>
                    <a:schemeClr val="bg1"/>
                  </a:solidFill>
                </a:endParaRPr>
              </a:p>
              <a:p>
                <a:endParaRPr lang="pt-BR" i="1" dirty="0">
                  <a:solidFill>
                    <a:schemeClr val="bg1"/>
                  </a:solidFill>
                </a:endParaRPr>
              </a:p>
            </p:txBody>
          </p:sp>
        </mc:Choice>
        <mc:Fallback xmlns="">
          <p:sp>
            <p:nvSpPr>
              <p:cNvPr id="6" name="Retângulo 5"/>
              <p:cNvSpPr>
                <a:spLocks noRot="1" noChangeAspect="1" noMove="1" noResize="1" noEditPoints="1" noAdjustHandles="1" noChangeArrowheads="1" noChangeShapeType="1" noTextEdit="1"/>
              </p:cNvSpPr>
              <p:nvPr/>
            </p:nvSpPr>
            <p:spPr>
              <a:xfrm>
                <a:off x="9577054" y="1779755"/>
                <a:ext cx="1109996" cy="887872"/>
              </a:xfrm>
              <a:prstGeom prst="rect">
                <a:avLst/>
              </a:prstGeom>
              <a:blipFill>
                <a:blip r:embed="rId5"/>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7" name="Retângulo 6"/>
              <p:cNvSpPr/>
              <p:nvPr/>
            </p:nvSpPr>
            <p:spPr>
              <a:xfrm>
                <a:off x="7075026" y="3440819"/>
                <a:ext cx="2129055" cy="838115"/>
              </a:xfrm>
              <a:prstGeom prst="rect">
                <a:avLst/>
              </a:prstGeom>
              <a:solidFill>
                <a:schemeClr val="tx2">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pt-BR" i="1">
                              <a:solidFill>
                                <a:schemeClr val="bg1"/>
                              </a:solidFill>
                              <a:latin typeface="Cambria Math" panose="02040503050406030204" pitchFamily="18" charset="0"/>
                            </a:rPr>
                          </m:ctrlPr>
                        </m:fPr>
                        <m:num>
                          <m:r>
                            <a:rPr lang="pt-BR" i="1">
                              <a:solidFill>
                                <a:schemeClr val="bg1"/>
                              </a:solidFill>
                              <a:latin typeface="Cambria Math" panose="02040503050406030204" pitchFamily="18" charset="0"/>
                            </a:rPr>
                            <m:t>𝑑𝑝</m:t>
                          </m:r>
                        </m:num>
                        <m:den>
                          <m:r>
                            <a:rPr lang="pt-BR" i="1">
                              <a:solidFill>
                                <a:schemeClr val="bg1"/>
                              </a:solidFill>
                              <a:latin typeface="Cambria Math" panose="02040503050406030204" pitchFamily="18" charset="0"/>
                            </a:rPr>
                            <m:t>𝑑𝑇</m:t>
                          </m:r>
                        </m:den>
                      </m:f>
                      <m:r>
                        <a:rPr lang="pt-BR" i="1">
                          <a:solidFill>
                            <a:schemeClr val="bg1"/>
                          </a:solidFill>
                          <a:latin typeface="Cambria Math" panose="02040503050406030204" pitchFamily="18" charset="0"/>
                        </a:rPr>
                        <m:t>=</m:t>
                      </m:r>
                      <m:f>
                        <m:fPr>
                          <m:ctrlPr>
                            <a:rPr lang="pt-BR" i="1">
                              <a:solidFill>
                                <a:schemeClr val="bg1"/>
                              </a:solidFill>
                              <a:latin typeface="Cambria Math" panose="02040503050406030204" pitchFamily="18" charset="0"/>
                            </a:rPr>
                          </m:ctrlPr>
                        </m:fPr>
                        <m:num>
                          <m:sSub>
                            <m:sSubPr>
                              <m:ctrlPr>
                                <a:rPr lang="pt-BR" i="1">
                                  <a:solidFill>
                                    <a:schemeClr val="bg1"/>
                                  </a:solidFill>
                                  <a:latin typeface="Cambria Math" panose="02040503050406030204" pitchFamily="18" charset="0"/>
                                </a:rPr>
                              </m:ctrlPr>
                            </m:sSubPr>
                            <m:e>
                              <m:r>
                                <a:rPr lang="pt-BR" i="1">
                                  <a:solidFill>
                                    <a:schemeClr val="bg1"/>
                                  </a:solidFill>
                                  <a:latin typeface="Cambria Math" panose="02040503050406030204" pitchFamily="18" charset="0"/>
                                </a:rPr>
                                <m:t>∆</m:t>
                              </m:r>
                            </m:e>
                            <m:sub>
                              <m:r>
                                <a:rPr lang="pt-BR" i="1">
                                  <a:solidFill>
                                    <a:schemeClr val="bg1"/>
                                  </a:solidFill>
                                  <a:latin typeface="Cambria Math" panose="02040503050406030204" pitchFamily="18" charset="0"/>
                                </a:rPr>
                                <m:t>𝑡𝑟𝑠</m:t>
                              </m:r>
                            </m:sub>
                          </m:sSub>
                          <m:r>
                            <a:rPr lang="pt-BR" i="1">
                              <a:solidFill>
                                <a:schemeClr val="bg1"/>
                              </a:solidFill>
                              <a:latin typeface="Cambria Math" panose="02040503050406030204" pitchFamily="18" charset="0"/>
                            </a:rPr>
                            <m:t>𝐻</m:t>
                          </m:r>
                        </m:num>
                        <m:den>
                          <m:r>
                            <a:rPr lang="pt-BR" i="1">
                              <a:solidFill>
                                <a:schemeClr val="bg1"/>
                              </a:solidFill>
                              <a:latin typeface="Cambria Math" panose="02040503050406030204" pitchFamily="18" charset="0"/>
                            </a:rPr>
                            <m:t>𝑇</m:t>
                          </m:r>
                          <m:f>
                            <m:fPr>
                              <m:ctrlPr>
                                <a:rPr lang="pt-BR" i="1">
                                  <a:solidFill>
                                    <a:schemeClr val="bg1"/>
                                  </a:solidFill>
                                  <a:latin typeface="Cambria Math" panose="02040503050406030204" pitchFamily="18" charset="0"/>
                                </a:rPr>
                              </m:ctrlPr>
                            </m:fPr>
                            <m:num>
                              <m:r>
                                <a:rPr lang="pt-BR" i="1">
                                  <a:solidFill>
                                    <a:srgbClr val="FF0000"/>
                                  </a:solidFill>
                                  <a:latin typeface="Cambria Math" panose="02040503050406030204" pitchFamily="18" charset="0"/>
                                </a:rPr>
                                <m:t>𝑅𝑇</m:t>
                              </m:r>
                            </m:num>
                            <m:den>
                              <m:r>
                                <a:rPr lang="pt-BR" b="1" i="1">
                                  <a:solidFill>
                                    <a:srgbClr val="FF0000"/>
                                  </a:solidFill>
                                  <a:latin typeface="Cambria Math" panose="02040503050406030204" pitchFamily="18" charset="0"/>
                                </a:rPr>
                                <m:t>𝑷</m:t>
                              </m:r>
                            </m:den>
                          </m:f>
                        </m:den>
                      </m:f>
                    </m:oMath>
                  </m:oMathPara>
                </a14:m>
                <a:endParaRPr lang="pt-BR" i="1" dirty="0">
                  <a:solidFill>
                    <a:schemeClr val="bg1"/>
                  </a:solidFill>
                </a:endParaRPr>
              </a:p>
            </p:txBody>
          </p:sp>
        </mc:Choice>
        <mc:Fallback xmlns="">
          <p:sp>
            <p:nvSpPr>
              <p:cNvPr id="7" name="Retângulo 6"/>
              <p:cNvSpPr>
                <a:spLocks noRot="1" noChangeAspect="1" noMove="1" noResize="1" noEditPoints="1" noAdjustHandles="1" noChangeArrowheads="1" noChangeShapeType="1" noTextEdit="1"/>
              </p:cNvSpPr>
              <p:nvPr/>
            </p:nvSpPr>
            <p:spPr>
              <a:xfrm>
                <a:off x="7075026" y="3440819"/>
                <a:ext cx="2129055" cy="838115"/>
              </a:xfrm>
              <a:prstGeom prst="rect">
                <a:avLst/>
              </a:prstGeom>
              <a:blipFill>
                <a:blip r:embed="rId6"/>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8" name="Retângulo 7"/>
              <p:cNvSpPr/>
              <p:nvPr/>
            </p:nvSpPr>
            <p:spPr>
              <a:xfrm>
                <a:off x="7075027" y="4403462"/>
                <a:ext cx="2129055" cy="618246"/>
              </a:xfrm>
              <a:prstGeom prst="rect">
                <a:avLst/>
              </a:prstGeom>
              <a:solidFill>
                <a:schemeClr val="tx2">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pt-BR" i="1">
                              <a:solidFill>
                                <a:schemeClr val="bg1"/>
                              </a:solidFill>
                              <a:latin typeface="Cambria Math" panose="02040503050406030204" pitchFamily="18" charset="0"/>
                            </a:rPr>
                          </m:ctrlPr>
                        </m:fPr>
                        <m:num>
                          <m:r>
                            <a:rPr lang="pt-BR" i="1">
                              <a:solidFill>
                                <a:schemeClr val="bg1"/>
                              </a:solidFill>
                              <a:latin typeface="Cambria Math" panose="02040503050406030204" pitchFamily="18" charset="0"/>
                            </a:rPr>
                            <m:t>𝑑𝑝</m:t>
                          </m:r>
                        </m:num>
                        <m:den>
                          <m:r>
                            <a:rPr lang="pt-BR" i="1">
                              <a:solidFill>
                                <a:schemeClr val="bg1"/>
                              </a:solidFill>
                              <a:latin typeface="Cambria Math" panose="02040503050406030204" pitchFamily="18" charset="0"/>
                            </a:rPr>
                            <m:t>𝑑𝑇</m:t>
                          </m:r>
                        </m:den>
                      </m:f>
                      <m:r>
                        <a:rPr lang="pt-BR" i="1">
                          <a:solidFill>
                            <a:schemeClr val="bg1"/>
                          </a:solidFill>
                          <a:latin typeface="Cambria Math" panose="02040503050406030204" pitchFamily="18" charset="0"/>
                        </a:rPr>
                        <m:t>=</m:t>
                      </m:r>
                      <m:f>
                        <m:fPr>
                          <m:ctrlPr>
                            <a:rPr lang="pt-BR" i="1">
                              <a:solidFill>
                                <a:schemeClr val="bg1"/>
                              </a:solidFill>
                              <a:latin typeface="Cambria Math" panose="02040503050406030204" pitchFamily="18" charset="0"/>
                            </a:rPr>
                          </m:ctrlPr>
                        </m:fPr>
                        <m:num>
                          <m:sSub>
                            <m:sSubPr>
                              <m:ctrlPr>
                                <a:rPr lang="pt-BR" i="1">
                                  <a:solidFill>
                                    <a:schemeClr val="bg1"/>
                                  </a:solidFill>
                                  <a:latin typeface="Cambria Math" panose="02040503050406030204" pitchFamily="18" charset="0"/>
                                </a:rPr>
                              </m:ctrlPr>
                            </m:sSubPr>
                            <m:e>
                              <m:r>
                                <a:rPr lang="pt-BR" b="1" i="1">
                                  <a:solidFill>
                                    <a:srgbClr val="FF0000"/>
                                  </a:solidFill>
                                  <a:latin typeface="Cambria Math" panose="02040503050406030204" pitchFamily="18" charset="0"/>
                                </a:rPr>
                                <m:t>𝑷</m:t>
                              </m:r>
                              <m:r>
                                <a:rPr lang="pt-BR" i="1">
                                  <a:solidFill>
                                    <a:schemeClr val="bg1"/>
                                  </a:solidFill>
                                  <a:latin typeface="Cambria Math" panose="02040503050406030204" pitchFamily="18" charset="0"/>
                                </a:rPr>
                                <m:t>∆</m:t>
                              </m:r>
                            </m:e>
                            <m:sub>
                              <m:r>
                                <a:rPr lang="pt-BR" i="1">
                                  <a:solidFill>
                                    <a:schemeClr val="bg1"/>
                                  </a:solidFill>
                                  <a:latin typeface="Cambria Math" panose="02040503050406030204" pitchFamily="18" charset="0"/>
                                </a:rPr>
                                <m:t>𝑡𝑟𝑠</m:t>
                              </m:r>
                            </m:sub>
                          </m:sSub>
                          <m:r>
                            <a:rPr lang="pt-BR" i="1">
                              <a:solidFill>
                                <a:schemeClr val="bg1"/>
                              </a:solidFill>
                              <a:latin typeface="Cambria Math" panose="02040503050406030204" pitchFamily="18" charset="0"/>
                            </a:rPr>
                            <m:t>𝐻</m:t>
                          </m:r>
                        </m:num>
                        <m:den>
                          <m:r>
                            <a:rPr lang="pt-BR" i="1">
                              <a:solidFill>
                                <a:srgbClr val="FF0000"/>
                              </a:solidFill>
                              <a:latin typeface="Cambria Math" panose="02040503050406030204" pitchFamily="18" charset="0"/>
                            </a:rPr>
                            <m:t>𝑅</m:t>
                          </m:r>
                          <m:sSup>
                            <m:sSupPr>
                              <m:ctrlPr>
                                <a:rPr lang="pt-BR" i="1">
                                  <a:solidFill>
                                    <a:srgbClr val="FF0000"/>
                                  </a:solidFill>
                                  <a:latin typeface="Cambria Math" panose="02040503050406030204" pitchFamily="18" charset="0"/>
                                </a:rPr>
                              </m:ctrlPr>
                            </m:sSupPr>
                            <m:e>
                              <m:r>
                                <a:rPr lang="pt-BR" i="1">
                                  <a:solidFill>
                                    <a:srgbClr val="FF0000"/>
                                  </a:solidFill>
                                  <a:latin typeface="Cambria Math" panose="02040503050406030204" pitchFamily="18" charset="0"/>
                                </a:rPr>
                                <m:t>𝑇</m:t>
                              </m:r>
                            </m:e>
                            <m:sup>
                              <m:r>
                                <a:rPr lang="pt-BR" i="1">
                                  <a:solidFill>
                                    <a:srgbClr val="FF0000"/>
                                  </a:solidFill>
                                  <a:latin typeface="Cambria Math" panose="02040503050406030204" pitchFamily="18" charset="0"/>
                                </a:rPr>
                                <m:t>2</m:t>
                              </m:r>
                            </m:sup>
                          </m:sSup>
                        </m:den>
                      </m:f>
                    </m:oMath>
                  </m:oMathPara>
                </a14:m>
                <a:endParaRPr lang="pt-BR" i="1" dirty="0">
                  <a:solidFill>
                    <a:schemeClr val="bg1"/>
                  </a:solidFill>
                </a:endParaRPr>
              </a:p>
            </p:txBody>
          </p:sp>
        </mc:Choice>
        <mc:Fallback xmlns="">
          <p:sp>
            <p:nvSpPr>
              <p:cNvPr id="8" name="Retângulo 7"/>
              <p:cNvSpPr>
                <a:spLocks noRot="1" noChangeAspect="1" noMove="1" noResize="1" noEditPoints="1" noAdjustHandles="1" noChangeArrowheads="1" noChangeShapeType="1" noTextEdit="1"/>
              </p:cNvSpPr>
              <p:nvPr/>
            </p:nvSpPr>
            <p:spPr>
              <a:xfrm>
                <a:off x="7075027" y="4403462"/>
                <a:ext cx="2129055" cy="618246"/>
              </a:xfrm>
              <a:prstGeom prst="rect">
                <a:avLst/>
              </a:prstGeom>
              <a:blipFill>
                <a:blip r:embed="rId7"/>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9" name="Retângulo 8"/>
              <p:cNvSpPr/>
              <p:nvPr/>
            </p:nvSpPr>
            <p:spPr>
              <a:xfrm>
                <a:off x="7075027" y="5146236"/>
                <a:ext cx="2129055" cy="619785"/>
              </a:xfrm>
              <a:prstGeom prst="rect">
                <a:avLst/>
              </a:prstGeom>
              <a:solidFill>
                <a:schemeClr val="tx2">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pt-BR" i="1">
                              <a:solidFill>
                                <a:schemeClr val="bg1"/>
                              </a:solidFill>
                              <a:latin typeface="Cambria Math" panose="02040503050406030204" pitchFamily="18" charset="0"/>
                            </a:rPr>
                          </m:ctrlPr>
                        </m:fPr>
                        <m:num>
                          <m:r>
                            <a:rPr lang="pt-BR" i="1">
                              <a:solidFill>
                                <a:schemeClr val="bg1"/>
                              </a:solidFill>
                              <a:latin typeface="Cambria Math" panose="02040503050406030204" pitchFamily="18" charset="0"/>
                            </a:rPr>
                            <m:t>𝑑𝑝</m:t>
                          </m:r>
                        </m:num>
                        <m:den>
                          <m:r>
                            <a:rPr lang="pt-BR" i="1">
                              <a:solidFill>
                                <a:schemeClr val="bg1"/>
                              </a:solidFill>
                              <a:latin typeface="Cambria Math" panose="02040503050406030204" pitchFamily="18" charset="0"/>
                            </a:rPr>
                            <m:t>𝑑𝑇</m:t>
                          </m:r>
                        </m:den>
                      </m:f>
                      <m:r>
                        <a:rPr lang="pt-BR" i="1">
                          <a:solidFill>
                            <a:schemeClr val="bg1"/>
                          </a:solidFill>
                          <a:latin typeface="Cambria Math" panose="02040503050406030204" pitchFamily="18" charset="0"/>
                        </a:rPr>
                        <m:t>=</m:t>
                      </m:r>
                      <m:f>
                        <m:fPr>
                          <m:ctrlPr>
                            <a:rPr lang="pt-BR" i="1">
                              <a:solidFill>
                                <a:schemeClr val="bg1"/>
                              </a:solidFill>
                              <a:latin typeface="Cambria Math" panose="02040503050406030204" pitchFamily="18" charset="0"/>
                            </a:rPr>
                          </m:ctrlPr>
                        </m:fPr>
                        <m:num>
                          <m:sSub>
                            <m:sSubPr>
                              <m:ctrlPr>
                                <a:rPr lang="pt-BR" i="1">
                                  <a:solidFill>
                                    <a:schemeClr val="bg1"/>
                                  </a:solidFill>
                                  <a:latin typeface="Cambria Math" panose="02040503050406030204" pitchFamily="18" charset="0"/>
                                </a:rPr>
                              </m:ctrlPr>
                            </m:sSubPr>
                            <m:e>
                              <m:r>
                                <a:rPr lang="pt-BR" b="1" i="1">
                                  <a:solidFill>
                                    <a:srgbClr val="FF0000"/>
                                  </a:solidFill>
                                  <a:latin typeface="Cambria Math" panose="02040503050406030204" pitchFamily="18" charset="0"/>
                                </a:rPr>
                                <m:t>𝑷</m:t>
                              </m:r>
                              <m:r>
                                <a:rPr lang="pt-BR" i="1">
                                  <a:solidFill>
                                    <a:schemeClr val="bg1"/>
                                  </a:solidFill>
                                  <a:latin typeface="Cambria Math" panose="02040503050406030204" pitchFamily="18" charset="0"/>
                                </a:rPr>
                                <m:t>∆</m:t>
                              </m:r>
                            </m:e>
                            <m:sub>
                              <m:r>
                                <a:rPr lang="pt-BR" i="1">
                                  <a:solidFill>
                                    <a:schemeClr val="bg1"/>
                                  </a:solidFill>
                                  <a:latin typeface="Cambria Math" panose="02040503050406030204" pitchFamily="18" charset="0"/>
                                </a:rPr>
                                <m:t>𝑣𝑎𝑝</m:t>
                              </m:r>
                            </m:sub>
                          </m:sSub>
                          <m:r>
                            <a:rPr lang="pt-BR" i="1">
                              <a:solidFill>
                                <a:schemeClr val="bg1"/>
                              </a:solidFill>
                              <a:latin typeface="Cambria Math" panose="02040503050406030204" pitchFamily="18" charset="0"/>
                            </a:rPr>
                            <m:t>𝐻</m:t>
                          </m:r>
                        </m:num>
                        <m:den>
                          <m:r>
                            <a:rPr lang="pt-BR" i="1">
                              <a:solidFill>
                                <a:srgbClr val="FF0000"/>
                              </a:solidFill>
                              <a:latin typeface="Cambria Math" panose="02040503050406030204" pitchFamily="18" charset="0"/>
                            </a:rPr>
                            <m:t>𝑅</m:t>
                          </m:r>
                          <m:sSup>
                            <m:sSupPr>
                              <m:ctrlPr>
                                <a:rPr lang="pt-BR" i="1">
                                  <a:solidFill>
                                    <a:srgbClr val="FF0000"/>
                                  </a:solidFill>
                                  <a:latin typeface="Cambria Math" panose="02040503050406030204" pitchFamily="18" charset="0"/>
                                </a:rPr>
                              </m:ctrlPr>
                            </m:sSupPr>
                            <m:e>
                              <m:r>
                                <a:rPr lang="pt-BR" i="1">
                                  <a:solidFill>
                                    <a:srgbClr val="FF0000"/>
                                  </a:solidFill>
                                  <a:latin typeface="Cambria Math" panose="02040503050406030204" pitchFamily="18" charset="0"/>
                                </a:rPr>
                                <m:t>𝑇</m:t>
                              </m:r>
                            </m:e>
                            <m:sup>
                              <m:r>
                                <a:rPr lang="pt-BR" i="1">
                                  <a:solidFill>
                                    <a:srgbClr val="FF0000"/>
                                  </a:solidFill>
                                  <a:latin typeface="Cambria Math" panose="02040503050406030204" pitchFamily="18" charset="0"/>
                                </a:rPr>
                                <m:t>2</m:t>
                              </m:r>
                            </m:sup>
                          </m:sSup>
                        </m:den>
                      </m:f>
                    </m:oMath>
                  </m:oMathPara>
                </a14:m>
                <a:endParaRPr lang="pt-BR" i="1" dirty="0">
                  <a:solidFill>
                    <a:schemeClr val="bg1"/>
                  </a:solidFill>
                </a:endParaRPr>
              </a:p>
            </p:txBody>
          </p:sp>
        </mc:Choice>
        <mc:Fallback xmlns="">
          <p:sp>
            <p:nvSpPr>
              <p:cNvPr id="9" name="Retângulo 8"/>
              <p:cNvSpPr>
                <a:spLocks noRot="1" noChangeAspect="1" noMove="1" noResize="1" noEditPoints="1" noAdjustHandles="1" noChangeArrowheads="1" noChangeShapeType="1" noTextEdit="1"/>
              </p:cNvSpPr>
              <p:nvPr/>
            </p:nvSpPr>
            <p:spPr>
              <a:xfrm>
                <a:off x="7075027" y="5146236"/>
                <a:ext cx="2129055" cy="619785"/>
              </a:xfrm>
              <a:prstGeom prst="rect">
                <a:avLst/>
              </a:prstGeom>
              <a:blipFill>
                <a:blip r:embed="rId8"/>
                <a:stretch>
                  <a:fillRect/>
                </a:stretch>
              </a:blipFill>
            </p:spPr>
            <p:txBody>
              <a:bodyPr/>
              <a:lstStyle/>
              <a:p>
                <a:r>
                  <a:rPr lang="pt-BR">
                    <a:noFill/>
                  </a:rPr>
                  <a:t> </a:t>
                </a:r>
              </a:p>
            </p:txBody>
          </p:sp>
        </mc:Fallback>
      </mc:AlternateContent>
      <p:sp>
        <p:nvSpPr>
          <p:cNvPr id="10" name="Retângulo 9"/>
          <p:cNvSpPr/>
          <p:nvPr/>
        </p:nvSpPr>
        <p:spPr>
          <a:xfrm>
            <a:off x="853559" y="651532"/>
            <a:ext cx="6691421" cy="553998"/>
          </a:xfrm>
          <a:prstGeom prst="rect">
            <a:avLst/>
          </a:prstGeom>
        </p:spPr>
        <p:txBody>
          <a:bodyPr wrap="square">
            <a:spAutoFit/>
          </a:bodyPr>
          <a:lstStyle/>
          <a:p>
            <a:r>
              <a:rPr lang="pt-BR" sz="3000" b="1" i="1" u="sng" dirty="0">
                <a:solidFill>
                  <a:schemeClr val="accent1">
                    <a:lumMod val="75000"/>
                  </a:schemeClr>
                </a:solidFill>
              </a:rPr>
              <a:t>Termodinâmica de transição de fase</a:t>
            </a:r>
          </a:p>
        </p:txBody>
      </p:sp>
      <mc:AlternateContent xmlns:mc="http://schemas.openxmlformats.org/markup-compatibility/2006" xmlns:a14="http://schemas.microsoft.com/office/drawing/2010/main">
        <mc:Choice Requires="a14">
          <p:sp>
            <p:nvSpPr>
              <p:cNvPr id="11" name="Retângulo 10"/>
              <p:cNvSpPr/>
              <p:nvPr/>
            </p:nvSpPr>
            <p:spPr>
              <a:xfrm>
                <a:off x="9577054" y="4705408"/>
                <a:ext cx="2129055" cy="619785"/>
              </a:xfrm>
              <a:prstGeom prst="rect">
                <a:avLst/>
              </a:prstGeom>
              <a:solidFill>
                <a:schemeClr val="accent5">
                  <a:lumMod val="5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pt-BR" i="1">
                              <a:solidFill>
                                <a:schemeClr val="bg1"/>
                              </a:solidFill>
                              <a:latin typeface="Cambria Math" panose="02040503050406030204" pitchFamily="18" charset="0"/>
                            </a:rPr>
                          </m:ctrlPr>
                        </m:fPr>
                        <m:num>
                          <m:r>
                            <a:rPr lang="pt-BR" i="1">
                              <a:solidFill>
                                <a:schemeClr val="bg1"/>
                              </a:solidFill>
                              <a:latin typeface="Cambria Math" panose="02040503050406030204" pitchFamily="18" charset="0"/>
                            </a:rPr>
                            <m:t>𝑑𝑝</m:t>
                          </m:r>
                        </m:num>
                        <m:den>
                          <m:r>
                            <a:rPr lang="pt-BR" i="1">
                              <a:solidFill>
                                <a:schemeClr val="bg1"/>
                              </a:solidFill>
                              <a:latin typeface="Cambria Math" panose="02040503050406030204" pitchFamily="18" charset="0"/>
                            </a:rPr>
                            <m:t>𝑑𝑇</m:t>
                          </m:r>
                        </m:den>
                      </m:f>
                      <m:r>
                        <a:rPr lang="pt-BR" i="1">
                          <a:solidFill>
                            <a:schemeClr val="bg1"/>
                          </a:solidFill>
                          <a:latin typeface="Cambria Math" panose="02040503050406030204" pitchFamily="18" charset="0"/>
                        </a:rPr>
                        <m:t>=</m:t>
                      </m:r>
                      <m:f>
                        <m:fPr>
                          <m:ctrlPr>
                            <a:rPr lang="pt-BR" i="1">
                              <a:solidFill>
                                <a:schemeClr val="bg1"/>
                              </a:solidFill>
                              <a:latin typeface="Cambria Math" panose="02040503050406030204" pitchFamily="18" charset="0"/>
                            </a:rPr>
                          </m:ctrlPr>
                        </m:fPr>
                        <m:num>
                          <m:sSub>
                            <m:sSubPr>
                              <m:ctrlPr>
                                <a:rPr lang="pt-BR" i="1">
                                  <a:solidFill>
                                    <a:schemeClr val="bg1"/>
                                  </a:solidFill>
                                  <a:latin typeface="Cambria Math" panose="02040503050406030204" pitchFamily="18" charset="0"/>
                                </a:rPr>
                              </m:ctrlPr>
                            </m:sSubPr>
                            <m:e>
                              <m:r>
                                <a:rPr lang="pt-BR" b="1" i="1">
                                  <a:solidFill>
                                    <a:schemeClr val="bg1"/>
                                  </a:solidFill>
                                  <a:latin typeface="Cambria Math" panose="02040503050406030204" pitchFamily="18" charset="0"/>
                                </a:rPr>
                                <m:t>𝑷</m:t>
                              </m:r>
                              <m:r>
                                <a:rPr lang="pt-BR" i="1">
                                  <a:solidFill>
                                    <a:schemeClr val="bg1"/>
                                  </a:solidFill>
                                  <a:latin typeface="Cambria Math" panose="02040503050406030204" pitchFamily="18" charset="0"/>
                                </a:rPr>
                                <m:t>∆</m:t>
                              </m:r>
                            </m:e>
                            <m:sub>
                              <m:r>
                                <a:rPr lang="pt-BR" i="1">
                                  <a:solidFill>
                                    <a:schemeClr val="bg1"/>
                                  </a:solidFill>
                                  <a:latin typeface="Cambria Math" panose="02040503050406030204" pitchFamily="18" charset="0"/>
                                </a:rPr>
                                <m:t>𝑣𝑎𝑝</m:t>
                              </m:r>
                            </m:sub>
                          </m:sSub>
                          <m:r>
                            <a:rPr lang="pt-BR" i="1">
                              <a:solidFill>
                                <a:schemeClr val="bg1"/>
                              </a:solidFill>
                              <a:latin typeface="Cambria Math" panose="02040503050406030204" pitchFamily="18" charset="0"/>
                            </a:rPr>
                            <m:t>𝐻</m:t>
                          </m:r>
                        </m:num>
                        <m:den>
                          <m:r>
                            <a:rPr lang="pt-BR" i="1">
                              <a:solidFill>
                                <a:schemeClr val="bg1"/>
                              </a:solidFill>
                              <a:latin typeface="Cambria Math" panose="02040503050406030204" pitchFamily="18" charset="0"/>
                            </a:rPr>
                            <m:t>𝑅</m:t>
                          </m:r>
                          <m:sSup>
                            <m:sSupPr>
                              <m:ctrlPr>
                                <a:rPr lang="pt-BR" i="1">
                                  <a:solidFill>
                                    <a:schemeClr val="bg1"/>
                                  </a:solidFill>
                                  <a:latin typeface="Cambria Math" panose="02040503050406030204" pitchFamily="18" charset="0"/>
                                </a:rPr>
                              </m:ctrlPr>
                            </m:sSupPr>
                            <m:e>
                              <m:r>
                                <a:rPr lang="pt-BR" i="1">
                                  <a:solidFill>
                                    <a:schemeClr val="bg1"/>
                                  </a:solidFill>
                                  <a:latin typeface="Cambria Math" panose="02040503050406030204" pitchFamily="18" charset="0"/>
                                </a:rPr>
                                <m:t>𝑇</m:t>
                              </m:r>
                            </m:e>
                            <m:sup>
                              <m:r>
                                <a:rPr lang="pt-BR" i="1">
                                  <a:solidFill>
                                    <a:schemeClr val="bg1"/>
                                  </a:solidFill>
                                  <a:latin typeface="Cambria Math" panose="02040503050406030204" pitchFamily="18" charset="0"/>
                                </a:rPr>
                                <m:t>2</m:t>
                              </m:r>
                            </m:sup>
                          </m:sSup>
                        </m:den>
                      </m:f>
                    </m:oMath>
                  </m:oMathPara>
                </a14:m>
                <a:endParaRPr lang="pt-BR" i="1" dirty="0">
                  <a:solidFill>
                    <a:schemeClr val="bg1"/>
                  </a:solidFill>
                </a:endParaRPr>
              </a:p>
            </p:txBody>
          </p:sp>
        </mc:Choice>
        <mc:Fallback xmlns="">
          <p:sp>
            <p:nvSpPr>
              <p:cNvPr id="11" name="Retângulo 10"/>
              <p:cNvSpPr>
                <a:spLocks noRot="1" noChangeAspect="1" noMove="1" noResize="1" noEditPoints="1" noAdjustHandles="1" noChangeArrowheads="1" noChangeShapeType="1" noTextEdit="1"/>
              </p:cNvSpPr>
              <p:nvPr/>
            </p:nvSpPr>
            <p:spPr>
              <a:xfrm>
                <a:off x="9577054" y="4705408"/>
                <a:ext cx="2129055" cy="619785"/>
              </a:xfrm>
              <a:prstGeom prst="rect">
                <a:avLst/>
              </a:prstGeom>
              <a:blipFill>
                <a:blip r:embed="rId9"/>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60402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P spid="5" grpId="0" animBg="1"/>
      <p:bldP spid="6" grpId="0" animBg="1"/>
      <p:bldP spid="7" grpId="0" animBg="1"/>
      <p:bldP spid="8" grpId="0" animBg="1"/>
      <p:bldP spid="9" grpId="0" animBg="1"/>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59</a:t>
            </a:fld>
            <a:endParaRPr lang="en-US" dirty="0"/>
          </a:p>
        </p:txBody>
      </p:sp>
      <p:sp>
        <p:nvSpPr>
          <p:cNvPr id="7"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mc:AlternateContent xmlns:mc="http://schemas.openxmlformats.org/markup-compatibility/2006" xmlns:a14="http://schemas.microsoft.com/office/drawing/2010/main">
        <mc:Choice Requires="a14">
          <p:sp>
            <p:nvSpPr>
              <p:cNvPr id="8" name="CaixaDeTexto 7">
                <a:extLst>
                  <a:ext uri="{FF2B5EF4-FFF2-40B4-BE49-F238E27FC236}">
                    <a16:creationId xmlns:a16="http://schemas.microsoft.com/office/drawing/2014/main" id="{4A172375-94A5-4805-92A1-96CB9C7B8C55}"/>
                  </a:ext>
                </a:extLst>
              </p:cNvPr>
              <p:cNvSpPr txBox="1"/>
              <p:nvPr/>
            </p:nvSpPr>
            <p:spPr>
              <a:xfrm>
                <a:off x="2149098" y="1343281"/>
                <a:ext cx="3019146" cy="852871"/>
              </a:xfrm>
              <a:prstGeom prst="rect">
                <a:avLst/>
              </a:prstGeom>
              <a:solidFill>
                <a:schemeClr val="accent3">
                  <a:lumMod val="60000"/>
                  <a:lumOff val="40000"/>
                </a:schemeClr>
              </a:solidFill>
            </p:spPr>
            <p:txBody>
              <a:bodyPr vert="horz" wrap="square" lIns="91440" tIns="45720" rIns="91440" bIns="45720" rtlCol="0">
                <a:noAutofit/>
              </a:bodyPr>
              <a:lstStyle/>
              <a:p>
                <a:pPr/>
                <a14:m>
                  <m:oMathPara xmlns:m="http://schemas.openxmlformats.org/officeDocument/2006/math">
                    <m:oMathParaPr>
                      <m:jc m:val="centerGroup"/>
                    </m:oMathParaPr>
                    <m:oMath xmlns:m="http://schemas.openxmlformats.org/officeDocument/2006/math">
                      <m:func>
                        <m:funcPr>
                          <m:ctrlPr>
                            <a:rPr lang="pt-BR" sz="2400" i="1">
                              <a:latin typeface="Cambria Math" panose="02040503050406030204" pitchFamily="18" charset="0"/>
                            </a:rPr>
                          </m:ctrlPr>
                        </m:funcPr>
                        <m:fName>
                          <m:f>
                            <m:fPr>
                              <m:ctrlPr>
                                <a:rPr lang="pt-BR" sz="2400" i="1">
                                  <a:latin typeface="Cambria Math" panose="02040503050406030204" pitchFamily="18" charset="0"/>
                                </a:rPr>
                              </m:ctrlPr>
                            </m:fPr>
                            <m:num>
                              <m:r>
                                <m:rPr>
                                  <m:sty m:val="p"/>
                                </m:rPr>
                                <a:rPr lang="pt-BR" sz="2400">
                                  <a:latin typeface="Cambria Math" panose="02040503050406030204" pitchFamily="18" charset="0"/>
                                </a:rPr>
                                <m:t>dln</m:t>
                              </m:r>
                              <m:r>
                                <a:rPr lang="pt-BR" sz="2400">
                                  <a:latin typeface="Cambria Math" panose="02040503050406030204" pitchFamily="18" charset="0"/>
                                </a:rPr>
                                <m:t> (</m:t>
                              </m:r>
                              <m:sSubSup>
                                <m:sSubSupPr>
                                  <m:ctrlPr>
                                    <a:rPr lang="pt-BR" sz="2400" i="1">
                                      <a:latin typeface="Cambria Math" panose="02040503050406030204" pitchFamily="18" charset="0"/>
                                    </a:rPr>
                                  </m:ctrlPr>
                                </m:sSubSupPr>
                                <m:e>
                                  <m:r>
                                    <a:rPr lang="pt-BR" sz="2400" i="1">
                                      <a:latin typeface="Cambria Math" panose="02040503050406030204" pitchFamily="18" charset="0"/>
                                    </a:rPr>
                                    <m:t>𝑃</m:t>
                                  </m:r>
                                </m:e>
                                <m:sub>
                                  <m:r>
                                    <a:rPr lang="pt-BR" sz="2400" i="1">
                                      <a:latin typeface="Cambria Math" panose="02040503050406030204" pitchFamily="18" charset="0"/>
                                    </a:rPr>
                                    <m:t>𝑖𝐿</m:t>
                                  </m:r>
                                </m:sub>
                                <m:sup>
                                  <m:r>
                                    <a:rPr lang="pt-BR" sz="2400" i="1">
                                      <a:latin typeface="Cambria Math" panose="02040503050406030204" pitchFamily="18" charset="0"/>
                                    </a:rPr>
                                    <m:t>∗</m:t>
                                  </m:r>
                                </m:sup>
                              </m:sSubSup>
                              <m:r>
                                <a:rPr lang="pt-BR" sz="2400" i="1">
                                  <a:latin typeface="Cambria Math" panose="02040503050406030204" pitchFamily="18" charset="0"/>
                                </a:rPr>
                                <m:t>)</m:t>
                              </m:r>
                            </m:num>
                            <m:den>
                              <m:r>
                                <a:rPr lang="pt-BR" sz="2400" i="1">
                                  <a:latin typeface="Cambria Math" panose="02040503050406030204" pitchFamily="18" charset="0"/>
                                </a:rPr>
                                <m:t>𝑑𝑇</m:t>
                              </m:r>
                            </m:den>
                          </m:f>
                        </m:fName>
                        <m:e>
                          <m:r>
                            <a:rPr lang="pt-BR" sz="2400" i="1">
                              <a:latin typeface="Cambria Math" panose="02040503050406030204" pitchFamily="18" charset="0"/>
                            </a:rPr>
                            <m:t>=</m:t>
                          </m:r>
                          <m:f>
                            <m:fPr>
                              <m:ctrlPr>
                                <a:rPr lang="pt-BR" sz="2400" i="1">
                                  <a:latin typeface="Cambria Math" panose="02040503050406030204" pitchFamily="18" charset="0"/>
                                </a:rPr>
                              </m:ctrlPr>
                            </m:fPr>
                            <m:num>
                              <m:sSub>
                                <m:sSubPr>
                                  <m:ctrlPr>
                                    <a:rPr lang="pt-BR" sz="2400" i="1">
                                      <a:latin typeface="Cambria Math" panose="02040503050406030204" pitchFamily="18" charset="0"/>
                                    </a:rPr>
                                  </m:ctrlPr>
                                </m:sSubPr>
                                <m:e>
                                  <m:r>
                                    <a:rPr lang="pt-BR" sz="2400" i="1">
                                      <a:latin typeface="Cambria Math" panose="02040503050406030204" pitchFamily="18" charset="0"/>
                                      <a:ea typeface="Cambria Math" panose="02040503050406030204" pitchFamily="18" charset="0"/>
                                    </a:rPr>
                                    <m:t>∆</m:t>
                                  </m:r>
                                </m:e>
                                <m:sub>
                                  <m:r>
                                    <a:rPr lang="pt-BR" sz="2400" i="1">
                                      <a:latin typeface="Cambria Math" panose="02040503050406030204" pitchFamily="18" charset="0"/>
                                      <a:ea typeface="Cambria Math" panose="02040503050406030204" pitchFamily="18" charset="0"/>
                                    </a:rPr>
                                    <m:t>𝑣𝑎𝑝</m:t>
                                  </m:r>
                                </m:sub>
                              </m:sSub>
                              <m:sSub>
                                <m:sSubPr>
                                  <m:ctrlPr>
                                    <a:rPr lang="pt-BR" sz="2400" i="1">
                                      <a:latin typeface="Cambria Math" panose="02040503050406030204" pitchFamily="18" charset="0"/>
                                    </a:rPr>
                                  </m:ctrlPr>
                                </m:sSubPr>
                                <m:e>
                                  <m:r>
                                    <a:rPr lang="pt-BR" sz="2400" i="1">
                                      <a:latin typeface="Cambria Math" panose="02040503050406030204" pitchFamily="18" charset="0"/>
                                    </a:rPr>
                                    <m:t>𝐻</m:t>
                                  </m:r>
                                </m:e>
                                <m:sub>
                                  <m:r>
                                    <a:rPr lang="pt-BR" sz="2400" i="1">
                                      <a:latin typeface="Cambria Math" panose="02040503050406030204" pitchFamily="18" charset="0"/>
                                    </a:rPr>
                                    <m:t>𝑖</m:t>
                                  </m:r>
                                </m:sub>
                              </m:sSub>
                            </m:num>
                            <m:den>
                              <m:r>
                                <a:rPr lang="pt-BR" sz="2400" i="1">
                                  <a:latin typeface="Cambria Math" panose="02040503050406030204" pitchFamily="18" charset="0"/>
                                </a:rPr>
                                <m:t>𝑅</m:t>
                              </m:r>
                              <m:sSup>
                                <m:sSupPr>
                                  <m:ctrlPr>
                                    <a:rPr lang="pt-BR" sz="2400" i="1">
                                      <a:latin typeface="Cambria Math" panose="02040503050406030204" pitchFamily="18" charset="0"/>
                                    </a:rPr>
                                  </m:ctrlPr>
                                </m:sSupPr>
                                <m:e>
                                  <m:r>
                                    <a:rPr lang="pt-BR" sz="2400" i="1">
                                      <a:latin typeface="Cambria Math" panose="02040503050406030204" pitchFamily="18" charset="0"/>
                                    </a:rPr>
                                    <m:t>𝑇</m:t>
                                  </m:r>
                                </m:e>
                                <m:sup>
                                  <m:r>
                                    <a:rPr lang="pt-BR" sz="2400" i="1">
                                      <a:latin typeface="Cambria Math" panose="02040503050406030204" pitchFamily="18" charset="0"/>
                                    </a:rPr>
                                    <m:t>2</m:t>
                                  </m:r>
                                </m:sup>
                              </m:sSup>
                            </m:den>
                          </m:f>
                        </m:e>
                      </m:func>
                    </m:oMath>
                  </m:oMathPara>
                </a14:m>
                <a:endParaRPr lang="pt-BR" sz="2400" i="1" dirty="0"/>
              </a:p>
            </p:txBody>
          </p:sp>
        </mc:Choice>
        <mc:Fallback xmlns="">
          <p:sp>
            <p:nvSpPr>
              <p:cNvPr id="8" name="CaixaDeTexto 7">
                <a:extLst>
                  <a:ext uri="{FF2B5EF4-FFF2-40B4-BE49-F238E27FC236}">
                    <a16:creationId xmlns:a16="http://schemas.microsoft.com/office/drawing/2014/main" id="{4A172375-94A5-4805-92A1-96CB9C7B8C55}"/>
                  </a:ext>
                </a:extLst>
              </p:cNvPr>
              <p:cNvSpPr txBox="1">
                <a:spLocks noRot="1" noChangeAspect="1" noMove="1" noResize="1" noEditPoints="1" noAdjustHandles="1" noChangeArrowheads="1" noChangeShapeType="1" noTextEdit="1"/>
              </p:cNvSpPr>
              <p:nvPr/>
            </p:nvSpPr>
            <p:spPr>
              <a:xfrm>
                <a:off x="2149098" y="1343281"/>
                <a:ext cx="3019146" cy="852871"/>
              </a:xfrm>
              <a:prstGeom prst="rect">
                <a:avLst/>
              </a:prstGeom>
              <a:blipFill>
                <a:blip r:embed="rId2"/>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0" name="Retângulo 9">
                <a:extLst>
                  <a:ext uri="{FF2B5EF4-FFF2-40B4-BE49-F238E27FC236}">
                    <a16:creationId xmlns:a16="http://schemas.microsoft.com/office/drawing/2014/main" id="{69C999B1-F670-42B9-8A64-517F7BCE23E0}"/>
                  </a:ext>
                </a:extLst>
              </p:cNvPr>
              <p:cNvSpPr/>
              <p:nvPr/>
            </p:nvSpPr>
            <p:spPr>
              <a:xfrm>
                <a:off x="5304364" y="1332776"/>
                <a:ext cx="2392174" cy="764184"/>
              </a:xfrm>
              <a:prstGeom prst="rect">
                <a:avLst/>
              </a:prstGeom>
              <a:solidFill>
                <a:srgbClr val="002060"/>
              </a:solidFill>
            </p:spPr>
            <p:txBody>
              <a:bodyPr wrap="square">
                <a:spAutoFit/>
              </a:bodyPr>
              <a:lstStyle/>
              <a:p>
                <a:pPr/>
                <a14:m>
                  <m:oMathPara xmlns:m="http://schemas.openxmlformats.org/officeDocument/2006/math">
                    <m:oMathParaPr>
                      <m:jc m:val="centerGroup"/>
                    </m:oMathParaPr>
                    <m:oMath xmlns:m="http://schemas.openxmlformats.org/officeDocument/2006/math">
                      <m:r>
                        <a:rPr lang="pt-BR" sz="2000" i="1">
                          <a:solidFill>
                            <a:schemeClr val="bg1"/>
                          </a:solidFill>
                          <a:latin typeface="Cambria Math" panose="02040503050406030204" pitchFamily="18" charset="0"/>
                        </a:rPr>
                        <m:t>𝑑𝑝</m:t>
                      </m:r>
                      <m:r>
                        <a:rPr lang="pt-BR" sz="2000" i="1">
                          <a:solidFill>
                            <a:schemeClr val="bg1"/>
                          </a:solidFill>
                          <a:latin typeface="Cambria Math" panose="02040503050406030204" pitchFamily="18" charset="0"/>
                        </a:rPr>
                        <m:t>=</m:t>
                      </m:r>
                      <m:f>
                        <m:fPr>
                          <m:ctrlPr>
                            <a:rPr lang="pt-BR" sz="2000" i="1">
                              <a:solidFill>
                                <a:schemeClr val="bg1"/>
                              </a:solidFill>
                              <a:latin typeface="Cambria Math" panose="02040503050406030204" pitchFamily="18" charset="0"/>
                            </a:rPr>
                          </m:ctrlPr>
                        </m:fPr>
                        <m:num>
                          <m:sSub>
                            <m:sSubPr>
                              <m:ctrlPr>
                                <a:rPr lang="pt-BR" sz="2000" i="1">
                                  <a:solidFill>
                                    <a:schemeClr val="bg1"/>
                                  </a:solidFill>
                                  <a:latin typeface="Cambria Math" panose="02040503050406030204" pitchFamily="18" charset="0"/>
                                </a:rPr>
                              </m:ctrlPr>
                            </m:sSubPr>
                            <m:e>
                              <m:r>
                                <a:rPr lang="pt-BR" sz="2000" i="1">
                                  <a:solidFill>
                                    <a:schemeClr val="bg1"/>
                                  </a:solidFill>
                                  <a:latin typeface="Cambria Math" panose="02040503050406030204" pitchFamily="18" charset="0"/>
                                </a:rPr>
                                <m:t>∆</m:t>
                              </m:r>
                            </m:e>
                            <m:sub>
                              <m:r>
                                <a:rPr lang="pt-BR" sz="2000" i="1">
                                  <a:solidFill>
                                    <a:schemeClr val="bg1"/>
                                  </a:solidFill>
                                  <a:latin typeface="Cambria Math" panose="02040503050406030204" pitchFamily="18" charset="0"/>
                                </a:rPr>
                                <m:t>𝑣𝑎𝑝</m:t>
                              </m:r>
                            </m:sub>
                          </m:sSub>
                          <m:r>
                            <a:rPr lang="pt-BR" sz="2000" i="1">
                              <a:solidFill>
                                <a:schemeClr val="bg1"/>
                              </a:solidFill>
                              <a:latin typeface="Cambria Math" panose="02040503050406030204" pitchFamily="18" charset="0"/>
                            </a:rPr>
                            <m:t>𝐻</m:t>
                          </m:r>
                        </m:num>
                        <m:den>
                          <m:r>
                            <a:rPr lang="pt-BR" sz="2000" i="1">
                              <a:solidFill>
                                <a:schemeClr val="bg1"/>
                              </a:solidFill>
                              <a:latin typeface="Cambria Math" panose="02040503050406030204" pitchFamily="18" charset="0"/>
                            </a:rPr>
                            <m:t>𝑇</m:t>
                          </m:r>
                          <m:sSub>
                            <m:sSubPr>
                              <m:ctrlPr>
                                <a:rPr lang="pt-BR" sz="2000" i="1">
                                  <a:solidFill>
                                    <a:schemeClr val="bg1"/>
                                  </a:solidFill>
                                  <a:latin typeface="Cambria Math" panose="02040503050406030204" pitchFamily="18" charset="0"/>
                                </a:rPr>
                              </m:ctrlPr>
                            </m:sSubPr>
                            <m:e>
                              <m:r>
                                <a:rPr lang="pt-BR" sz="2000" i="1">
                                  <a:solidFill>
                                    <a:schemeClr val="bg1"/>
                                  </a:solidFill>
                                  <a:latin typeface="Cambria Math" panose="02040503050406030204" pitchFamily="18" charset="0"/>
                                </a:rPr>
                                <m:t>∆</m:t>
                              </m:r>
                            </m:e>
                            <m:sub>
                              <m:r>
                                <a:rPr lang="pt-BR" sz="2000" i="1">
                                  <a:solidFill>
                                    <a:schemeClr val="bg1"/>
                                  </a:solidFill>
                                  <a:latin typeface="Cambria Math" panose="02040503050406030204" pitchFamily="18" charset="0"/>
                                </a:rPr>
                                <m:t>𝑣𝑎𝑝</m:t>
                              </m:r>
                            </m:sub>
                          </m:sSub>
                          <m:r>
                            <a:rPr lang="pt-BR" sz="2000" i="1">
                              <a:solidFill>
                                <a:schemeClr val="bg1"/>
                              </a:solidFill>
                              <a:latin typeface="Cambria Math" panose="02040503050406030204" pitchFamily="18" charset="0"/>
                            </a:rPr>
                            <m:t>𝑉</m:t>
                          </m:r>
                        </m:den>
                      </m:f>
                      <m:r>
                        <a:rPr lang="pt-BR" sz="2000" i="1">
                          <a:solidFill>
                            <a:schemeClr val="bg1"/>
                          </a:solidFill>
                          <a:latin typeface="Cambria Math" panose="02040503050406030204" pitchFamily="18" charset="0"/>
                        </a:rPr>
                        <m:t> </m:t>
                      </m:r>
                      <m:r>
                        <a:rPr lang="pt-BR" sz="2000" i="1">
                          <a:solidFill>
                            <a:schemeClr val="bg1"/>
                          </a:solidFill>
                          <a:latin typeface="Cambria Math" panose="02040503050406030204" pitchFamily="18" charset="0"/>
                        </a:rPr>
                        <m:t>𝑑𝑇</m:t>
                      </m:r>
                    </m:oMath>
                  </m:oMathPara>
                </a14:m>
                <a:endParaRPr lang="pt-BR" sz="2000" i="1" dirty="0">
                  <a:solidFill>
                    <a:schemeClr val="bg1"/>
                  </a:solidFill>
                  <a:latin typeface="Cambria Math" panose="02040503050406030204" pitchFamily="18" charset="0"/>
                </a:endParaRPr>
              </a:p>
            </p:txBody>
          </p:sp>
        </mc:Choice>
        <mc:Fallback xmlns="">
          <p:sp>
            <p:nvSpPr>
              <p:cNvPr id="10" name="Retângulo 9">
                <a:extLst>
                  <a:ext uri="{FF2B5EF4-FFF2-40B4-BE49-F238E27FC236}">
                    <a16:creationId xmlns:a16="http://schemas.microsoft.com/office/drawing/2014/main" id="{69C999B1-F670-42B9-8A64-517F7BCE23E0}"/>
                  </a:ext>
                </a:extLst>
              </p:cNvPr>
              <p:cNvSpPr>
                <a:spLocks noRot="1" noChangeAspect="1" noMove="1" noResize="1" noEditPoints="1" noAdjustHandles="1" noChangeArrowheads="1" noChangeShapeType="1" noTextEdit="1"/>
              </p:cNvSpPr>
              <p:nvPr/>
            </p:nvSpPr>
            <p:spPr>
              <a:xfrm>
                <a:off x="5304364" y="1332776"/>
                <a:ext cx="2392174" cy="764184"/>
              </a:xfrm>
              <a:prstGeom prst="rect">
                <a:avLst/>
              </a:prstGeom>
              <a:blipFill>
                <a:blip r:embed="rId3"/>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1" name="CaixaDeTexto 10">
                <a:extLst>
                  <a:ext uri="{FF2B5EF4-FFF2-40B4-BE49-F238E27FC236}">
                    <a16:creationId xmlns:a16="http://schemas.microsoft.com/office/drawing/2014/main" id="{47BC5EAA-3D50-44BF-B7D9-FA5D42979858}"/>
                  </a:ext>
                </a:extLst>
              </p:cNvPr>
              <p:cNvSpPr txBox="1"/>
              <p:nvPr/>
            </p:nvSpPr>
            <p:spPr>
              <a:xfrm>
                <a:off x="2105262" y="2597895"/>
                <a:ext cx="3019146" cy="852871"/>
              </a:xfrm>
              <a:prstGeom prst="rect">
                <a:avLst/>
              </a:prstGeom>
              <a:solidFill>
                <a:schemeClr val="accent3">
                  <a:lumMod val="60000"/>
                  <a:lumOff val="40000"/>
                </a:schemeClr>
              </a:solidFill>
            </p:spPr>
            <p:txBody>
              <a:bodyPr vert="horz" wrap="square" lIns="91440" tIns="45720" rIns="91440" bIns="45720" rtlCol="0">
                <a:noAutofit/>
              </a:bodyPr>
              <a:lstStyle/>
              <a:p>
                <a:pPr/>
                <a14:m>
                  <m:oMathPara xmlns:m="http://schemas.openxmlformats.org/officeDocument/2006/math">
                    <m:oMathParaPr>
                      <m:jc m:val="centerGroup"/>
                    </m:oMathParaPr>
                    <m:oMath xmlns:m="http://schemas.openxmlformats.org/officeDocument/2006/math">
                      <m:func>
                        <m:funcPr>
                          <m:ctrlPr>
                            <a:rPr lang="pt-BR" sz="2400" i="1">
                              <a:latin typeface="Cambria Math" panose="02040503050406030204" pitchFamily="18" charset="0"/>
                            </a:rPr>
                          </m:ctrlPr>
                        </m:funcPr>
                        <m:fName>
                          <m:f>
                            <m:fPr>
                              <m:ctrlPr>
                                <a:rPr lang="pt-BR" sz="2400" i="1">
                                  <a:latin typeface="Cambria Math" panose="02040503050406030204" pitchFamily="18" charset="0"/>
                                </a:rPr>
                              </m:ctrlPr>
                            </m:fPr>
                            <m:num>
                              <m:r>
                                <m:rPr>
                                  <m:sty m:val="p"/>
                                </m:rPr>
                                <a:rPr lang="pt-BR" sz="2400">
                                  <a:latin typeface="Cambria Math" panose="02040503050406030204" pitchFamily="18" charset="0"/>
                                </a:rPr>
                                <m:t>dln</m:t>
                              </m:r>
                              <m:r>
                                <a:rPr lang="pt-BR" sz="2400">
                                  <a:latin typeface="Cambria Math" panose="02040503050406030204" pitchFamily="18" charset="0"/>
                                </a:rPr>
                                <m:t> (</m:t>
                              </m:r>
                              <m:sSub>
                                <m:sSubPr>
                                  <m:ctrlPr>
                                    <a:rPr lang="pt-BR" sz="2400" i="1">
                                      <a:latin typeface="Cambria Math" panose="02040503050406030204" pitchFamily="18" charset="0"/>
                                    </a:rPr>
                                  </m:ctrlPr>
                                </m:sSubPr>
                                <m:e>
                                  <m:r>
                                    <a:rPr lang="pt-BR" sz="2400" i="1">
                                      <a:latin typeface="Cambria Math" panose="02040503050406030204" pitchFamily="18" charset="0"/>
                                    </a:rPr>
                                    <m:t>𝐾</m:t>
                                  </m:r>
                                </m:e>
                                <m:sub>
                                  <m:r>
                                    <a:rPr lang="pt-BR" sz="2400" i="1">
                                      <a:latin typeface="Cambria Math" panose="02040503050406030204" pitchFamily="18" charset="0"/>
                                      <a:ea typeface="Cambria Math" panose="02040503050406030204" pitchFamily="18" charset="0"/>
                                    </a:rPr>
                                    <m:t>𝑖</m:t>
                                  </m:r>
                                  <m:r>
                                    <a:rPr lang="pt-BR" sz="2400" i="1">
                                      <a:latin typeface="Cambria Math" panose="02040503050406030204" pitchFamily="18" charset="0"/>
                                      <a:ea typeface="Cambria Math" panose="02040503050406030204" pitchFamily="18" charset="0"/>
                                    </a:rPr>
                                    <m:t>12</m:t>
                                  </m:r>
                                </m:sub>
                              </m:sSub>
                              <m:r>
                                <a:rPr lang="pt-BR" sz="2400" i="1">
                                  <a:latin typeface="Cambria Math" panose="02040503050406030204" pitchFamily="18" charset="0"/>
                                </a:rPr>
                                <m:t>)</m:t>
                              </m:r>
                            </m:num>
                            <m:den>
                              <m:r>
                                <a:rPr lang="pt-BR" sz="2400" i="1">
                                  <a:latin typeface="Cambria Math" panose="02040503050406030204" pitchFamily="18" charset="0"/>
                                </a:rPr>
                                <m:t>𝑑𝑇</m:t>
                              </m:r>
                            </m:den>
                          </m:f>
                        </m:fName>
                        <m:e>
                          <m:r>
                            <a:rPr lang="pt-BR" sz="2400" i="1">
                              <a:latin typeface="Cambria Math" panose="02040503050406030204" pitchFamily="18" charset="0"/>
                            </a:rPr>
                            <m:t>=</m:t>
                          </m:r>
                          <m:f>
                            <m:fPr>
                              <m:ctrlPr>
                                <a:rPr lang="pt-BR" sz="2400" i="1">
                                  <a:latin typeface="Cambria Math" panose="02040503050406030204" pitchFamily="18" charset="0"/>
                                </a:rPr>
                              </m:ctrlPr>
                            </m:fPr>
                            <m:num>
                              <m:sSub>
                                <m:sSubPr>
                                  <m:ctrlPr>
                                    <a:rPr lang="pt-BR" sz="2400" i="1">
                                      <a:latin typeface="Cambria Math" panose="02040503050406030204" pitchFamily="18" charset="0"/>
                                    </a:rPr>
                                  </m:ctrlPr>
                                </m:sSubPr>
                                <m:e>
                                  <m:r>
                                    <a:rPr lang="pt-BR" sz="2400" i="1">
                                      <a:latin typeface="Cambria Math" panose="02040503050406030204" pitchFamily="18" charset="0"/>
                                      <a:ea typeface="Cambria Math" panose="02040503050406030204" pitchFamily="18" charset="0"/>
                                    </a:rPr>
                                    <m:t>∆</m:t>
                                  </m:r>
                                </m:e>
                                <m:sub>
                                  <m:r>
                                    <a:rPr lang="pt-BR" sz="2400" i="1">
                                      <a:latin typeface="Cambria Math" panose="02040503050406030204" pitchFamily="18" charset="0"/>
                                      <a:ea typeface="Cambria Math" panose="02040503050406030204" pitchFamily="18" charset="0"/>
                                    </a:rPr>
                                    <m:t>12</m:t>
                                  </m:r>
                                </m:sub>
                              </m:sSub>
                              <m:sSub>
                                <m:sSubPr>
                                  <m:ctrlPr>
                                    <a:rPr lang="pt-BR" sz="2400" i="1">
                                      <a:latin typeface="Cambria Math" panose="02040503050406030204" pitchFamily="18" charset="0"/>
                                    </a:rPr>
                                  </m:ctrlPr>
                                </m:sSubPr>
                                <m:e>
                                  <m:r>
                                    <a:rPr lang="pt-BR" sz="2400" i="1">
                                      <a:latin typeface="Cambria Math" panose="02040503050406030204" pitchFamily="18" charset="0"/>
                                    </a:rPr>
                                    <m:t>𝐻</m:t>
                                  </m:r>
                                </m:e>
                                <m:sub>
                                  <m:r>
                                    <a:rPr lang="pt-BR" sz="2400" i="1">
                                      <a:latin typeface="Cambria Math" panose="02040503050406030204" pitchFamily="18" charset="0"/>
                                    </a:rPr>
                                    <m:t>𝑖</m:t>
                                  </m:r>
                                </m:sub>
                              </m:sSub>
                            </m:num>
                            <m:den>
                              <m:r>
                                <a:rPr lang="pt-BR" sz="2400" i="1">
                                  <a:latin typeface="Cambria Math" panose="02040503050406030204" pitchFamily="18" charset="0"/>
                                </a:rPr>
                                <m:t>𝑅</m:t>
                              </m:r>
                              <m:sSup>
                                <m:sSupPr>
                                  <m:ctrlPr>
                                    <a:rPr lang="pt-BR" sz="2400" i="1">
                                      <a:latin typeface="Cambria Math" panose="02040503050406030204" pitchFamily="18" charset="0"/>
                                    </a:rPr>
                                  </m:ctrlPr>
                                </m:sSupPr>
                                <m:e>
                                  <m:r>
                                    <a:rPr lang="pt-BR" sz="2400" i="1">
                                      <a:latin typeface="Cambria Math" panose="02040503050406030204" pitchFamily="18" charset="0"/>
                                    </a:rPr>
                                    <m:t>𝑇</m:t>
                                  </m:r>
                                </m:e>
                                <m:sup>
                                  <m:r>
                                    <a:rPr lang="pt-BR" sz="2400" i="1">
                                      <a:latin typeface="Cambria Math" panose="02040503050406030204" pitchFamily="18" charset="0"/>
                                    </a:rPr>
                                    <m:t>2</m:t>
                                  </m:r>
                                </m:sup>
                              </m:sSup>
                            </m:den>
                          </m:f>
                        </m:e>
                      </m:func>
                    </m:oMath>
                  </m:oMathPara>
                </a14:m>
                <a:endParaRPr lang="pt-BR" sz="2400" i="1" dirty="0"/>
              </a:p>
            </p:txBody>
          </p:sp>
        </mc:Choice>
        <mc:Fallback xmlns="">
          <p:sp>
            <p:nvSpPr>
              <p:cNvPr id="11" name="CaixaDeTexto 10">
                <a:extLst>
                  <a:ext uri="{FF2B5EF4-FFF2-40B4-BE49-F238E27FC236}">
                    <a16:creationId xmlns:a16="http://schemas.microsoft.com/office/drawing/2014/main" id="{47BC5EAA-3D50-44BF-B7D9-FA5D42979858}"/>
                  </a:ext>
                </a:extLst>
              </p:cNvPr>
              <p:cNvSpPr txBox="1">
                <a:spLocks noRot="1" noChangeAspect="1" noMove="1" noResize="1" noEditPoints="1" noAdjustHandles="1" noChangeArrowheads="1" noChangeShapeType="1" noTextEdit="1"/>
              </p:cNvSpPr>
              <p:nvPr/>
            </p:nvSpPr>
            <p:spPr>
              <a:xfrm>
                <a:off x="2105262" y="2597895"/>
                <a:ext cx="3019146" cy="852871"/>
              </a:xfrm>
              <a:prstGeom prst="rect">
                <a:avLst/>
              </a:prstGeom>
              <a:blipFill>
                <a:blip r:embed="rId4"/>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2" name="CaixaDeTexto 11">
                <a:extLst>
                  <a:ext uri="{FF2B5EF4-FFF2-40B4-BE49-F238E27FC236}">
                    <a16:creationId xmlns:a16="http://schemas.microsoft.com/office/drawing/2014/main" id="{8EAF2777-A680-4E4F-90C5-D844E2604566}"/>
                  </a:ext>
                </a:extLst>
              </p:cNvPr>
              <p:cNvSpPr txBox="1"/>
              <p:nvPr/>
            </p:nvSpPr>
            <p:spPr>
              <a:xfrm>
                <a:off x="2105262" y="3711899"/>
                <a:ext cx="5431278" cy="852871"/>
              </a:xfrm>
              <a:prstGeom prst="rect">
                <a:avLst/>
              </a:prstGeom>
              <a:solidFill>
                <a:schemeClr val="accent3">
                  <a:lumMod val="60000"/>
                  <a:lumOff val="40000"/>
                </a:schemeClr>
              </a:solidFill>
            </p:spPr>
            <p:txBody>
              <a:bodyPr vert="horz" wrap="square" lIns="91440" tIns="45720" rIns="91440" bIns="45720" rtlCol="0">
                <a:noAutofit/>
              </a:bodyPr>
              <a:lstStyle/>
              <a:p>
                <a:pPr/>
                <a14:m>
                  <m:oMathPara xmlns:m="http://schemas.openxmlformats.org/officeDocument/2006/math">
                    <m:oMathParaPr>
                      <m:jc m:val="centerGroup"/>
                    </m:oMathParaPr>
                    <m:oMath xmlns:m="http://schemas.openxmlformats.org/officeDocument/2006/math">
                      <m:func>
                        <m:funcPr>
                          <m:ctrlPr>
                            <a:rPr lang="pt-BR" sz="2400" i="1">
                              <a:latin typeface="Cambria Math" panose="02040503050406030204" pitchFamily="18" charset="0"/>
                            </a:rPr>
                          </m:ctrlPr>
                        </m:funcPr>
                        <m:fName>
                          <m:r>
                            <m:rPr>
                              <m:sty m:val="p"/>
                            </m:rPr>
                            <a:rPr lang="pt-BR" sz="2400">
                              <a:latin typeface="Cambria Math" panose="02040503050406030204" pitchFamily="18" charset="0"/>
                            </a:rPr>
                            <m:t>ln</m:t>
                          </m:r>
                          <m:d>
                            <m:dPr>
                              <m:begChr m:val="["/>
                              <m:endChr m:val="]"/>
                              <m:ctrlPr>
                                <a:rPr lang="pt-BR" sz="2400" i="1">
                                  <a:latin typeface="Cambria Math" panose="02040503050406030204" pitchFamily="18" charset="0"/>
                                </a:rPr>
                              </m:ctrlPr>
                            </m:dPr>
                            <m:e>
                              <m:f>
                                <m:fPr>
                                  <m:ctrlPr>
                                    <a:rPr lang="pt-BR" sz="2400" i="1">
                                      <a:latin typeface="Cambria Math" panose="02040503050406030204" pitchFamily="18" charset="0"/>
                                    </a:rPr>
                                  </m:ctrlPr>
                                </m:fPr>
                                <m:num>
                                  <m:d>
                                    <m:dPr>
                                      <m:ctrlPr>
                                        <a:rPr lang="pt-BR" sz="2400" i="1">
                                          <a:latin typeface="Cambria Math" panose="02040503050406030204" pitchFamily="18" charset="0"/>
                                        </a:rPr>
                                      </m:ctrlPr>
                                    </m:dPr>
                                    <m:e>
                                      <m:sSub>
                                        <m:sSubPr>
                                          <m:ctrlPr>
                                            <a:rPr lang="pt-BR" sz="2400" i="1">
                                              <a:latin typeface="Cambria Math" panose="02040503050406030204" pitchFamily="18" charset="0"/>
                                            </a:rPr>
                                          </m:ctrlPr>
                                        </m:sSubPr>
                                        <m:e>
                                          <m:r>
                                            <a:rPr lang="pt-BR" sz="2400" i="1">
                                              <a:latin typeface="Cambria Math" panose="02040503050406030204" pitchFamily="18" charset="0"/>
                                            </a:rPr>
                                            <m:t>𝐾</m:t>
                                          </m:r>
                                        </m:e>
                                        <m:sub>
                                          <m:r>
                                            <a:rPr lang="pt-BR" sz="2400" i="1">
                                              <a:latin typeface="Cambria Math" panose="02040503050406030204" pitchFamily="18" charset="0"/>
                                              <a:ea typeface="Cambria Math" panose="02040503050406030204" pitchFamily="18" charset="0"/>
                                            </a:rPr>
                                            <m:t>𝑖</m:t>
                                          </m:r>
                                          <m:r>
                                            <a:rPr lang="pt-BR" sz="2400" i="1">
                                              <a:latin typeface="Cambria Math" panose="02040503050406030204" pitchFamily="18" charset="0"/>
                                              <a:ea typeface="Cambria Math" panose="02040503050406030204" pitchFamily="18" charset="0"/>
                                            </a:rPr>
                                            <m:t>12</m:t>
                                          </m:r>
                                        </m:sub>
                                      </m:sSub>
                                    </m:e>
                                  </m:d>
                                  <m:r>
                                    <a:rPr lang="pt-BR" sz="2400" i="1">
                                      <a:latin typeface="Cambria Math" panose="02040503050406030204" pitchFamily="18" charset="0"/>
                                      <a:ea typeface="Cambria Math" panose="02040503050406030204" pitchFamily="18" charset="0"/>
                                    </a:rPr>
                                    <m:t>(</m:t>
                                  </m:r>
                                  <m:sSub>
                                    <m:sSubPr>
                                      <m:ctrlPr>
                                        <a:rPr lang="pt-BR" sz="2400" i="1">
                                          <a:latin typeface="Cambria Math" panose="02040503050406030204" pitchFamily="18" charset="0"/>
                                        </a:rPr>
                                      </m:ctrlPr>
                                    </m:sSubPr>
                                    <m:e>
                                      <m:r>
                                        <a:rPr lang="pt-BR" sz="2400" i="1">
                                          <a:latin typeface="Cambria Math" panose="02040503050406030204" pitchFamily="18" charset="0"/>
                                        </a:rPr>
                                        <m:t>𝑇</m:t>
                                      </m:r>
                                    </m:e>
                                    <m:sub>
                                      <m:r>
                                        <a:rPr lang="pt-BR" sz="2400" i="1">
                                          <a:latin typeface="Cambria Math" panose="02040503050406030204" pitchFamily="18" charset="0"/>
                                          <a:ea typeface="Cambria Math" panose="02040503050406030204" pitchFamily="18" charset="0"/>
                                        </a:rPr>
                                        <m:t>2</m:t>
                                      </m:r>
                                    </m:sub>
                                  </m:sSub>
                                  <m:r>
                                    <a:rPr lang="pt-BR" sz="2400" i="1">
                                      <a:latin typeface="Cambria Math" panose="02040503050406030204" pitchFamily="18" charset="0"/>
                                      <a:ea typeface="Cambria Math" panose="02040503050406030204" pitchFamily="18" charset="0"/>
                                    </a:rPr>
                                    <m:t>)</m:t>
                                  </m:r>
                                </m:num>
                                <m:den>
                                  <m:d>
                                    <m:dPr>
                                      <m:ctrlPr>
                                        <a:rPr lang="pt-BR" sz="2400" i="1">
                                          <a:latin typeface="Cambria Math" panose="02040503050406030204" pitchFamily="18" charset="0"/>
                                        </a:rPr>
                                      </m:ctrlPr>
                                    </m:dPr>
                                    <m:e>
                                      <m:sSub>
                                        <m:sSubPr>
                                          <m:ctrlPr>
                                            <a:rPr lang="pt-BR" sz="2400" i="1">
                                              <a:latin typeface="Cambria Math" panose="02040503050406030204" pitchFamily="18" charset="0"/>
                                            </a:rPr>
                                          </m:ctrlPr>
                                        </m:sSubPr>
                                        <m:e>
                                          <m:r>
                                            <a:rPr lang="pt-BR" sz="2400" i="1">
                                              <a:latin typeface="Cambria Math" panose="02040503050406030204" pitchFamily="18" charset="0"/>
                                            </a:rPr>
                                            <m:t>𝐾</m:t>
                                          </m:r>
                                        </m:e>
                                        <m:sub>
                                          <m:r>
                                            <a:rPr lang="pt-BR" sz="2400" i="1">
                                              <a:latin typeface="Cambria Math" panose="02040503050406030204" pitchFamily="18" charset="0"/>
                                              <a:ea typeface="Cambria Math" panose="02040503050406030204" pitchFamily="18" charset="0"/>
                                            </a:rPr>
                                            <m:t>𝑖</m:t>
                                          </m:r>
                                          <m:r>
                                            <a:rPr lang="pt-BR" sz="2400" i="1">
                                              <a:latin typeface="Cambria Math" panose="02040503050406030204" pitchFamily="18" charset="0"/>
                                              <a:ea typeface="Cambria Math" panose="02040503050406030204" pitchFamily="18" charset="0"/>
                                            </a:rPr>
                                            <m:t>12</m:t>
                                          </m:r>
                                        </m:sub>
                                      </m:sSub>
                                    </m:e>
                                  </m:d>
                                  <m:r>
                                    <a:rPr lang="pt-BR" sz="2400" i="1">
                                      <a:latin typeface="Cambria Math" panose="02040503050406030204" pitchFamily="18" charset="0"/>
                                      <a:ea typeface="Cambria Math" panose="02040503050406030204" pitchFamily="18" charset="0"/>
                                    </a:rPr>
                                    <m:t>(</m:t>
                                  </m:r>
                                  <m:sSub>
                                    <m:sSubPr>
                                      <m:ctrlPr>
                                        <a:rPr lang="pt-BR" sz="2400" i="1">
                                          <a:latin typeface="Cambria Math" panose="02040503050406030204" pitchFamily="18" charset="0"/>
                                        </a:rPr>
                                      </m:ctrlPr>
                                    </m:sSubPr>
                                    <m:e>
                                      <m:r>
                                        <a:rPr lang="pt-BR" sz="2400" i="1">
                                          <a:latin typeface="Cambria Math" panose="02040503050406030204" pitchFamily="18" charset="0"/>
                                        </a:rPr>
                                        <m:t>𝑇</m:t>
                                      </m:r>
                                    </m:e>
                                    <m:sub>
                                      <m:r>
                                        <a:rPr lang="pt-BR" sz="2400" i="1">
                                          <a:latin typeface="Cambria Math" panose="02040503050406030204" pitchFamily="18" charset="0"/>
                                        </a:rPr>
                                        <m:t>1</m:t>
                                      </m:r>
                                    </m:sub>
                                  </m:sSub>
                                  <m:r>
                                    <a:rPr lang="pt-BR" sz="2400" i="1">
                                      <a:latin typeface="Cambria Math" panose="02040503050406030204" pitchFamily="18" charset="0"/>
                                      <a:ea typeface="Cambria Math" panose="02040503050406030204" pitchFamily="18" charset="0"/>
                                    </a:rPr>
                                    <m:t>)</m:t>
                                  </m:r>
                                </m:den>
                              </m:f>
                            </m:e>
                          </m:d>
                        </m:fName>
                        <m:e>
                          <m:r>
                            <a:rPr lang="pt-BR" sz="2400" i="1">
                              <a:latin typeface="Cambria Math" panose="02040503050406030204" pitchFamily="18" charset="0"/>
                            </a:rPr>
                            <m:t>=−</m:t>
                          </m:r>
                          <m:f>
                            <m:fPr>
                              <m:ctrlPr>
                                <a:rPr lang="pt-BR" sz="2400" i="1">
                                  <a:latin typeface="Cambria Math" panose="02040503050406030204" pitchFamily="18" charset="0"/>
                                </a:rPr>
                              </m:ctrlPr>
                            </m:fPr>
                            <m:num>
                              <m:sSub>
                                <m:sSubPr>
                                  <m:ctrlPr>
                                    <a:rPr lang="pt-BR" sz="2400" i="1">
                                      <a:latin typeface="Cambria Math" panose="02040503050406030204" pitchFamily="18" charset="0"/>
                                    </a:rPr>
                                  </m:ctrlPr>
                                </m:sSubPr>
                                <m:e>
                                  <m:r>
                                    <a:rPr lang="pt-BR" sz="2400" i="1">
                                      <a:latin typeface="Cambria Math" panose="02040503050406030204" pitchFamily="18" charset="0"/>
                                      <a:ea typeface="Cambria Math" panose="02040503050406030204" pitchFamily="18" charset="0"/>
                                    </a:rPr>
                                    <m:t>∆</m:t>
                                  </m:r>
                                </m:e>
                                <m:sub>
                                  <m:r>
                                    <a:rPr lang="pt-BR" sz="2400" i="1">
                                      <a:latin typeface="Cambria Math" panose="02040503050406030204" pitchFamily="18" charset="0"/>
                                      <a:ea typeface="Cambria Math" panose="02040503050406030204" pitchFamily="18" charset="0"/>
                                    </a:rPr>
                                    <m:t>12</m:t>
                                  </m:r>
                                </m:sub>
                              </m:sSub>
                              <m:sSub>
                                <m:sSubPr>
                                  <m:ctrlPr>
                                    <a:rPr lang="pt-BR" sz="2400" i="1">
                                      <a:latin typeface="Cambria Math" panose="02040503050406030204" pitchFamily="18" charset="0"/>
                                    </a:rPr>
                                  </m:ctrlPr>
                                </m:sSubPr>
                                <m:e>
                                  <m:r>
                                    <a:rPr lang="pt-BR" sz="2400" i="1">
                                      <a:latin typeface="Cambria Math" panose="02040503050406030204" pitchFamily="18" charset="0"/>
                                    </a:rPr>
                                    <m:t>𝐻</m:t>
                                  </m:r>
                                </m:e>
                                <m:sub>
                                  <m:r>
                                    <a:rPr lang="pt-BR" sz="2400" i="1">
                                      <a:latin typeface="Cambria Math" panose="02040503050406030204" pitchFamily="18" charset="0"/>
                                    </a:rPr>
                                    <m:t>𝑖</m:t>
                                  </m:r>
                                </m:sub>
                              </m:sSub>
                            </m:num>
                            <m:den>
                              <m:r>
                                <a:rPr lang="pt-BR" sz="2400" i="1">
                                  <a:latin typeface="Cambria Math" panose="02040503050406030204" pitchFamily="18" charset="0"/>
                                </a:rPr>
                                <m:t>𝑅</m:t>
                              </m:r>
                            </m:den>
                          </m:f>
                        </m:e>
                      </m:func>
                      <m:d>
                        <m:dPr>
                          <m:ctrlPr>
                            <a:rPr lang="pt-BR" sz="2400" i="1">
                              <a:latin typeface="Cambria Math" panose="02040503050406030204" pitchFamily="18" charset="0"/>
                            </a:rPr>
                          </m:ctrlPr>
                        </m:dPr>
                        <m:e>
                          <m:f>
                            <m:fPr>
                              <m:ctrlPr>
                                <a:rPr lang="pt-BR" sz="2400" i="1">
                                  <a:latin typeface="Cambria Math" panose="02040503050406030204" pitchFamily="18" charset="0"/>
                                </a:rPr>
                              </m:ctrlPr>
                            </m:fPr>
                            <m:num>
                              <m:r>
                                <a:rPr lang="pt-BR" sz="2400" i="1">
                                  <a:latin typeface="Cambria Math" panose="02040503050406030204" pitchFamily="18" charset="0"/>
                                </a:rPr>
                                <m:t>1</m:t>
                              </m:r>
                            </m:num>
                            <m:den>
                              <m:sSub>
                                <m:sSubPr>
                                  <m:ctrlPr>
                                    <a:rPr lang="pt-BR" sz="2400" i="1">
                                      <a:latin typeface="Cambria Math" panose="02040503050406030204" pitchFamily="18" charset="0"/>
                                    </a:rPr>
                                  </m:ctrlPr>
                                </m:sSubPr>
                                <m:e>
                                  <m:r>
                                    <a:rPr lang="pt-BR" sz="2400" i="1">
                                      <a:latin typeface="Cambria Math" panose="02040503050406030204" pitchFamily="18" charset="0"/>
                                    </a:rPr>
                                    <m:t>𝑇</m:t>
                                  </m:r>
                                </m:e>
                                <m:sub>
                                  <m:r>
                                    <a:rPr lang="pt-BR" sz="2400" i="1">
                                      <a:latin typeface="Cambria Math" panose="02040503050406030204" pitchFamily="18" charset="0"/>
                                    </a:rPr>
                                    <m:t>2</m:t>
                                  </m:r>
                                </m:sub>
                              </m:sSub>
                            </m:den>
                          </m:f>
                          <m:r>
                            <a:rPr lang="pt-BR" sz="2400" i="1">
                              <a:latin typeface="Cambria Math" panose="02040503050406030204" pitchFamily="18" charset="0"/>
                            </a:rPr>
                            <m:t>−</m:t>
                          </m:r>
                          <m:f>
                            <m:fPr>
                              <m:ctrlPr>
                                <a:rPr lang="pt-BR" sz="2400" i="1">
                                  <a:latin typeface="Cambria Math" panose="02040503050406030204" pitchFamily="18" charset="0"/>
                                </a:rPr>
                              </m:ctrlPr>
                            </m:fPr>
                            <m:num>
                              <m:r>
                                <a:rPr lang="pt-BR" sz="2400" i="1">
                                  <a:latin typeface="Cambria Math" panose="02040503050406030204" pitchFamily="18" charset="0"/>
                                </a:rPr>
                                <m:t>1</m:t>
                              </m:r>
                            </m:num>
                            <m:den>
                              <m:sSub>
                                <m:sSubPr>
                                  <m:ctrlPr>
                                    <a:rPr lang="pt-BR" sz="2400" i="1">
                                      <a:latin typeface="Cambria Math" panose="02040503050406030204" pitchFamily="18" charset="0"/>
                                    </a:rPr>
                                  </m:ctrlPr>
                                </m:sSubPr>
                                <m:e>
                                  <m:r>
                                    <a:rPr lang="pt-BR" sz="2400" i="1">
                                      <a:latin typeface="Cambria Math" panose="02040503050406030204" pitchFamily="18" charset="0"/>
                                    </a:rPr>
                                    <m:t>𝑇</m:t>
                                  </m:r>
                                </m:e>
                                <m:sub>
                                  <m:r>
                                    <a:rPr lang="pt-BR" sz="2400" i="1">
                                      <a:latin typeface="Cambria Math" panose="02040503050406030204" pitchFamily="18" charset="0"/>
                                    </a:rPr>
                                    <m:t>1</m:t>
                                  </m:r>
                                </m:sub>
                              </m:sSub>
                            </m:den>
                          </m:f>
                        </m:e>
                      </m:d>
                    </m:oMath>
                  </m:oMathPara>
                </a14:m>
                <a:endParaRPr lang="pt-BR" sz="2400" i="1" dirty="0"/>
              </a:p>
            </p:txBody>
          </p:sp>
        </mc:Choice>
        <mc:Fallback xmlns="">
          <p:sp>
            <p:nvSpPr>
              <p:cNvPr id="12" name="CaixaDeTexto 11">
                <a:extLst>
                  <a:ext uri="{FF2B5EF4-FFF2-40B4-BE49-F238E27FC236}">
                    <a16:creationId xmlns:a16="http://schemas.microsoft.com/office/drawing/2014/main" id="{8EAF2777-A680-4E4F-90C5-D844E2604566}"/>
                  </a:ext>
                </a:extLst>
              </p:cNvPr>
              <p:cNvSpPr txBox="1">
                <a:spLocks noRot="1" noChangeAspect="1" noMove="1" noResize="1" noEditPoints="1" noAdjustHandles="1" noChangeArrowheads="1" noChangeShapeType="1" noTextEdit="1"/>
              </p:cNvSpPr>
              <p:nvPr/>
            </p:nvSpPr>
            <p:spPr>
              <a:xfrm>
                <a:off x="2105262" y="3711899"/>
                <a:ext cx="5431278" cy="852871"/>
              </a:xfrm>
              <a:prstGeom prst="rect">
                <a:avLst/>
              </a:prstGeom>
              <a:blipFill>
                <a:blip r:embed="rId5"/>
                <a:stretch>
                  <a:fillRect b="-1429"/>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A7626098-8155-40FB-B088-7F44F4A377B7}"/>
                  </a:ext>
                </a:extLst>
              </p:cNvPr>
              <p:cNvSpPr txBox="1"/>
              <p:nvPr/>
            </p:nvSpPr>
            <p:spPr>
              <a:xfrm>
                <a:off x="2105262" y="4966512"/>
                <a:ext cx="5431278" cy="1170998"/>
              </a:xfrm>
              <a:prstGeom prst="rect">
                <a:avLst/>
              </a:prstGeom>
            </p:spPr>
            <p:txBody>
              <a:bodyPr vert="horz" wrap="square" lIns="91440" tIns="45720" rIns="91440" bIns="45720" rtlCol="0">
                <a:normAutofit/>
              </a:bodyPr>
              <a:lstStyle/>
              <a:p>
                <a:r>
                  <a:rPr lang="pt-BR" sz="2000" b="1" i="1" dirty="0">
                    <a:highlight>
                      <a:srgbClr val="FFFF00"/>
                    </a:highlight>
                  </a:rPr>
                  <a:t>Versão integrada </a:t>
                </a:r>
                <a:r>
                  <a:rPr lang="pt-BR" sz="2000" i="1" dirty="0"/>
                  <a:t>entre duas temperaturas próximas. Possível pois dentro de uma gama baixa de temperaturas (0-30°C) </a:t>
                </a:r>
                <a14:m>
                  <m:oMath xmlns:m="http://schemas.openxmlformats.org/officeDocument/2006/math">
                    <m:sSub>
                      <m:sSubPr>
                        <m:ctrlPr>
                          <a:rPr lang="pt-BR" sz="2000" i="1">
                            <a:latin typeface="Cambria Math" panose="02040503050406030204" pitchFamily="18" charset="0"/>
                          </a:rPr>
                        </m:ctrlPr>
                      </m:sSubPr>
                      <m:e>
                        <m:r>
                          <a:rPr lang="pt-BR" sz="2000" i="1">
                            <a:latin typeface="Cambria Math" panose="02040503050406030204" pitchFamily="18" charset="0"/>
                            <a:ea typeface="Cambria Math" panose="02040503050406030204" pitchFamily="18" charset="0"/>
                          </a:rPr>
                          <m:t>∆</m:t>
                        </m:r>
                      </m:e>
                      <m:sub>
                        <m:r>
                          <a:rPr lang="pt-BR" sz="2000" i="1">
                            <a:latin typeface="Cambria Math" panose="02040503050406030204" pitchFamily="18" charset="0"/>
                            <a:ea typeface="Cambria Math" panose="02040503050406030204" pitchFamily="18" charset="0"/>
                          </a:rPr>
                          <m:t>12</m:t>
                        </m:r>
                      </m:sub>
                    </m:sSub>
                    <m:sSub>
                      <m:sSubPr>
                        <m:ctrlPr>
                          <a:rPr lang="pt-BR" sz="2000" i="1">
                            <a:latin typeface="Cambria Math" panose="02040503050406030204" pitchFamily="18" charset="0"/>
                          </a:rPr>
                        </m:ctrlPr>
                      </m:sSubPr>
                      <m:e>
                        <m:r>
                          <a:rPr lang="pt-BR" sz="2000" i="1">
                            <a:latin typeface="Cambria Math" panose="02040503050406030204" pitchFamily="18" charset="0"/>
                          </a:rPr>
                          <m:t>𝐻</m:t>
                        </m:r>
                      </m:e>
                      <m:sub>
                        <m:r>
                          <a:rPr lang="pt-BR" sz="2000" i="1">
                            <a:latin typeface="Cambria Math" panose="02040503050406030204" pitchFamily="18" charset="0"/>
                          </a:rPr>
                          <m:t>𝑖</m:t>
                        </m:r>
                      </m:sub>
                    </m:sSub>
                  </m:oMath>
                </a14:m>
                <a:r>
                  <a:rPr lang="pt-BR" sz="2000" i="1" dirty="0"/>
                  <a:t> é constante </a:t>
                </a:r>
              </a:p>
            </p:txBody>
          </p:sp>
        </mc:Choice>
        <mc:Fallback xmlns="">
          <p:sp>
            <p:nvSpPr>
              <p:cNvPr id="6" name="CaixaDeTexto 5">
                <a:extLst>
                  <a:ext uri="{FF2B5EF4-FFF2-40B4-BE49-F238E27FC236}">
                    <a16:creationId xmlns:a16="http://schemas.microsoft.com/office/drawing/2014/main" id="{A7626098-8155-40FB-B088-7F44F4A377B7}"/>
                  </a:ext>
                </a:extLst>
              </p:cNvPr>
              <p:cNvSpPr txBox="1">
                <a:spLocks noRot="1" noChangeAspect="1" noMove="1" noResize="1" noEditPoints="1" noAdjustHandles="1" noChangeArrowheads="1" noChangeShapeType="1" noTextEdit="1"/>
              </p:cNvSpPr>
              <p:nvPr/>
            </p:nvSpPr>
            <p:spPr>
              <a:xfrm>
                <a:off x="2105262" y="4966512"/>
                <a:ext cx="5431278" cy="1170998"/>
              </a:xfrm>
              <a:prstGeom prst="rect">
                <a:avLst/>
              </a:prstGeom>
              <a:blipFill>
                <a:blip r:embed="rId6"/>
                <a:stretch>
                  <a:fillRect l="-1122" t="-3125" r="-786"/>
                </a:stretch>
              </a:blipFill>
            </p:spPr>
            <p:txBody>
              <a:bodyPr/>
              <a:lstStyle/>
              <a:p>
                <a:r>
                  <a:rPr lang="pt-BR">
                    <a:noFill/>
                  </a:rPr>
                  <a:t> </a:t>
                </a:r>
              </a:p>
            </p:txBody>
          </p:sp>
        </mc:Fallback>
      </mc:AlternateContent>
      <p:sp>
        <p:nvSpPr>
          <p:cNvPr id="13" name="Retângulo 12">
            <a:extLst>
              <a:ext uri="{FF2B5EF4-FFF2-40B4-BE49-F238E27FC236}">
                <a16:creationId xmlns:a16="http://schemas.microsoft.com/office/drawing/2014/main" id="{DE2A6778-18BC-49FE-9C6D-4BC8C4376A38}"/>
              </a:ext>
            </a:extLst>
          </p:cNvPr>
          <p:cNvSpPr/>
          <p:nvPr/>
        </p:nvSpPr>
        <p:spPr>
          <a:xfrm>
            <a:off x="2794257" y="845421"/>
            <a:ext cx="2026645" cy="369332"/>
          </a:xfrm>
          <a:prstGeom prst="rect">
            <a:avLst/>
          </a:prstGeom>
        </p:spPr>
        <p:txBody>
          <a:bodyPr wrap="none">
            <a:spAutoFit/>
          </a:bodyPr>
          <a:lstStyle/>
          <a:p>
            <a:r>
              <a:rPr lang="pt-BR" i="1" dirty="0" err="1"/>
              <a:t>Claussius</a:t>
            </a:r>
            <a:r>
              <a:rPr lang="pt-BR" i="1" dirty="0"/>
              <a:t> </a:t>
            </a:r>
            <a:r>
              <a:rPr lang="pt-BR" i="1" dirty="0" err="1"/>
              <a:t>Clapeyron</a:t>
            </a:r>
            <a:endParaRPr lang="pt-BR" dirty="0"/>
          </a:p>
        </p:txBody>
      </p:sp>
      <p:sp>
        <p:nvSpPr>
          <p:cNvPr id="14" name="Retângulo 13">
            <a:extLst>
              <a:ext uri="{FF2B5EF4-FFF2-40B4-BE49-F238E27FC236}">
                <a16:creationId xmlns:a16="http://schemas.microsoft.com/office/drawing/2014/main" id="{28E94720-F4BF-4ADF-B089-728E47D2EBFB}"/>
              </a:ext>
            </a:extLst>
          </p:cNvPr>
          <p:cNvSpPr/>
          <p:nvPr/>
        </p:nvSpPr>
        <p:spPr>
          <a:xfrm>
            <a:off x="5910899" y="832878"/>
            <a:ext cx="1179105" cy="369332"/>
          </a:xfrm>
          <a:prstGeom prst="rect">
            <a:avLst/>
          </a:prstGeom>
        </p:spPr>
        <p:txBody>
          <a:bodyPr wrap="none">
            <a:spAutoFit/>
          </a:bodyPr>
          <a:lstStyle/>
          <a:p>
            <a:r>
              <a:rPr lang="pt-BR" i="1" dirty="0" err="1"/>
              <a:t>van´t</a:t>
            </a:r>
            <a:r>
              <a:rPr lang="pt-BR" i="1" dirty="0"/>
              <a:t> </a:t>
            </a:r>
            <a:r>
              <a:rPr lang="pt-BR" i="1" dirty="0" err="1"/>
              <a:t>Hoff</a:t>
            </a:r>
            <a:r>
              <a:rPr lang="pt-BR" i="1" dirty="0"/>
              <a:t> </a:t>
            </a:r>
            <a:endParaRPr lang="pt-BR" dirty="0"/>
          </a:p>
        </p:txBody>
      </p:sp>
      <p:pic>
        <p:nvPicPr>
          <p:cNvPr id="15" name="Imagem 14">
            <a:extLst>
              <a:ext uri="{FF2B5EF4-FFF2-40B4-BE49-F238E27FC236}">
                <a16:creationId xmlns:a16="http://schemas.microsoft.com/office/drawing/2014/main" id="{73397BEC-7474-4F64-87F3-ACC7DAE44943}"/>
              </a:ext>
            </a:extLst>
          </p:cNvPr>
          <p:cNvPicPr>
            <a:picLocks noChangeAspect="1"/>
          </p:cNvPicPr>
          <p:nvPr/>
        </p:nvPicPr>
        <p:blipFill rotWithShape="1">
          <a:blip r:embed="rId7"/>
          <a:srcRect l="27776" t="55947" r="50000" b="9511"/>
          <a:stretch/>
        </p:blipFill>
        <p:spPr>
          <a:xfrm>
            <a:off x="8244838" y="3409130"/>
            <a:ext cx="3120661" cy="2728380"/>
          </a:xfrm>
          <a:prstGeom prst="rect">
            <a:avLst/>
          </a:prstGeom>
        </p:spPr>
      </p:pic>
      <p:pic>
        <p:nvPicPr>
          <p:cNvPr id="16" name="Imagem 15">
            <a:extLst>
              <a:ext uri="{FF2B5EF4-FFF2-40B4-BE49-F238E27FC236}">
                <a16:creationId xmlns:a16="http://schemas.microsoft.com/office/drawing/2014/main" id="{B98363CE-F2A5-430B-98EE-D4E8D09DA477}"/>
              </a:ext>
            </a:extLst>
          </p:cNvPr>
          <p:cNvPicPr>
            <a:picLocks noChangeAspect="1"/>
          </p:cNvPicPr>
          <p:nvPr/>
        </p:nvPicPr>
        <p:blipFill rotWithShape="1">
          <a:blip r:embed="rId7"/>
          <a:srcRect l="26668" t="18220" r="50000" b="47582"/>
          <a:stretch/>
        </p:blipFill>
        <p:spPr>
          <a:xfrm>
            <a:off x="8244838" y="768496"/>
            <a:ext cx="2937510" cy="2421794"/>
          </a:xfrm>
          <a:prstGeom prst="rect">
            <a:avLst/>
          </a:prstGeom>
        </p:spPr>
      </p:pic>
      <p:sp>
        <p:nvSpPr>
          <p:cNvPr id="17" name="CaixaDeTexto 16">
            <a:extLst>
              <a:ext uri="{FF2B5EF4-FFF2-40B4-BE49-F238E27FC236}">
                <a16:creationId xmlns:a16="http://schemas.microsoft.com/office/drawing/2014/main" id="{C7E3291B-8B91-4D36-9975-1239CE247521}"/>
              </a:ext>
            </a:extLst>
          </p:cNvPr>
          <p:cNvSpPr txBox="1"/>
          <p:nvPr/>
        </p:nvSpPr>
        <p:spPr>
          <a:xfrm>
            <a:off x="730632" y="144609"/>
            <a:ext cx="5365368" cy="584775"/>
          </a:xfrm>
          <a:prstGeom prst="rect">
            <a:avLst/>
          </a:prstGeom>
          <a:noFill/>
        </p:spPr>
        <p:txBody>
          <a:bodyPr wrap="square" rtlCol="0">
            <a:spAutoFit/>
          </a:bodyPr>
          <a:lstStyle/>
          <a:p>
            <a:r>
              <a:rPr lang="pt-BR" sz="3200" u="sng" dirty="0">
                <a:solidFill>
                  <a:schemeClr val="accent1">
                    <a:lumMod val="75000"/>
                  </a:schemeClr>
                </a:solidFill>
              </a:rPr>
              <a:t>Equilíbrio líquido-vapor</a:t>
            </a:r>
          </a:p>
        </p:txBody>
      </p:sp>
    </p:spTree>
    <p:extLst>
      <p:ext uri="{BB962C8B-B14F-4D97-AF65-F5344CB8AC3E}">
        <p14:creationId xmlns:p14="http://schemas.microsoft.com/office/powerpoint/2010/main" val="257354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AF086096-E189-4033-A264-91839735362F}"/>
              </a:ext>
            </a:extLst>
          </p:cNvPr>
          <p:cNvSpPr>
            <a:spLocks noGrp="1"/>
          </p:cNvSpPr>
          <p:nvPr>
            <p:ph type="ftr" sz="quarter" idx="11"/>
          </p:nvPr>
        </p:nvSpPr>
        <p:spPr/>
        <p:txBody>
          <a:bodyPr/>
          <a:lstStyle/>
          <a:p>
            <a:r>
              <a:rPr lang="en-US"/>
              <a:t> Pedro Vidinha</a:t>
            </a:r>
            <a:endParaRPr lang="en-US" dirty="0"/>
          </a:p>
        </p:txBody>
      </p:sp>
      <p:sp>
        <p:nvSpPr>
          <p:cNvPr id="3" name="Espaço Reservado para Número de Slide 2">
            <a:extLst>
              <a:ext uri="{FF2B5EF4-FFF2-40B4-BE49-F238E27FC236}">
                <a16:creationId xmlns:a16="http://schemas.microsoft.com/office/drawing/2014/main" id="{59DE9346-C347-4E0E-8505-358468218493}"/>
              </a:ext>
            </a:extLst>
          </p:cNvPr>
          <p:cNvSpPr>
            <a:spLocks noGrp="1"/>
          </p:cNvSpPr>
          <p:nvPr>
            <p:ph type="sldNum" sz="quarter" idx="12"/>
          </p:nvPr>
        </p:nvSpPr>
        <p:spPr/>
        <p:txBody>
          <a:bodyPr/>
          <a:lstStyle/>
          <a:p>
            <a:fld id="{6834AF15-0ADC-9043-BED0-60F450528572}" type="slidenum">
              <a:rPr lang="en-US" smtClean="0"/>
              <a:t>6</a:t>
            </a:fld>
            <a:endParaRPr lang="en-US"/>
          </a:p>
        </p:txBody>
      </p:sp>
      <p:sp>
        <p:nvSpPr>
          <p:cNvPr id="4" name="Retângulo 3">
            <a:extLst>
              <a:ext uri="{FF2B5EF4-FFF2-40B4-BE49-F238E27FC236}">
                <a16:creationId xmlns:a16="http://schemas.microsoft.com/office/drawing/2014/main" id="{6A9A98DB-2B15-4E69-BF7F-3D1385532194}"/>
              </a:ext>
            </a:extLst>
          </p:cNvPr>
          <p:cNvSpPr/>
          <p:nvPr/>
        </p:nvSpPr>
        <p:spPr>
          <a:xfrm>
            <a:off x="1798320" y="232735"/>
            <a:ext cx="8412480" cy="3635547"/>
          </a:xfrm>
          <a:prstGeom prst="rect">
            <a:avLst/>
          </a:prstGeom>
        </p:spPr>
        <p:txBody>
          <a:bodyPr wrap="square">
            <a:spAutoFit/>
          </a:bodyPr>
          <a:lstStyle/>
          <a:p>
            <a:pPr marL="342900" indent="-342900">
              <a:lnSpc>
                <a:spcPct val="107000"/>
              </a:lnSpc>
              <a:buFont typeface="+mj-lt"/>
              <a:buAutoNum type="alphaLcParenR"/>
            </a:pPr>
            <a:r>
              <a:rPr lang="pt-BR" dirty="0">
                <a:latin typeface="Calibri" panose="020F0502020204030204" pitchFamily="34" charset="0"/>
                <a:ea typeface="Calibri" panose="020F0502020204030204" pitchFamily="34" charset="0"/>
                <a:cs typeface="Times New Roman" panose="02020603050405020304" pitchFamily="18" charset="0"/>
              </a:rPr>
              <a:t>Imagine que um coelho está dentro do recinto das piscinas. Qual a concentração de </a:t>
            </a:r>
            <a:r>
              <a:rPr lang="pt-BR" dirty="0" err="1">
                <a:latin typeface="Calibri" panose="020F0502020204030204" pitchFamily="34" charset="0"/>
                <a:ea typeface="Calibri" panose="020F0502020204030204" pitchFamily="34" charset="0"/>
                <a:cs typeface="Times New Roman" panose="02020603050405020304" pitchFamily="18" charset="0"/>
              </a:rPr>
              <a:t>tetracloroetileno</a:t>
            </a:r>
            <a:r>
              <a:rPr lang="pt-BR" dirty="0">
                <a:latin typeface="Calibri" panose="020F0502020204030204" pitchFamily="34" charset="0"/>
                <a:ea typeface="Calibri" panose="020F0502020204030204" pitchFamily="34" charset="0"/>
                <a:cs typeface="Times New Roman" panose="02020603050405020304" pitchFamily="18" charset="0"/>
              </a:rPr>
              <a:t> que poderá acumular no seu tecido adiposo. Considere a massa do coelho igual a 5Kg. </a:t>
            </a:r>
          </a:p>
          <a:p>
            <a:pPr marL="457200">
              <a:lnSpc>
                <a:spcPct val="107000"/>
              </a:lnSpc>
            </a:pPr>
            <a:r>
              <a:rPr lang="pt-BR"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pPr>
            <a:r>
              <a:rPr lang="pt-BR" dirty="0">
                <a:latin typeface="Calibri" panose="020F0502020204030204" pitchFamily="34" charset="0"/>
                <a:ea typeface="Calibri" panose="020F0502020204030204" pitchFamily="34" charset="0"/>
                <a:cs typeface="Times New Roman" panose="02020603050405020304" pitchFamily="18" charset="0"/>
              </a:rPr>
              <a:t> </a:t>
            </a:r>
          </a:p>
          <a:p>
            <a:pPr marL="342900" indent="-342900">
              <a:lnSpc>
                <a:spcPct val="107000"/>
              </a:lnSpc>
              <a:buFont typeface="+mj-lt"/>
              <a:buAutoNum type="alphaLcParenR"/>
            </a:pPr>
            <a:r>
              <a:rPr lang="pt-BR" dirty="0">
                <a:latin typeface="Calibri" panose="020F0502020204030204" pitchFamily="34" charset="0"/>
                <a:ea typeface="Calibri" panose="020F0502020204030204" pitchFamily="34" charset="0"/>
                <a:cs typeface="Times New Roman" panose="02020603050405020304" pitchFamily="18" charset="0"/>
              </a:rPr>
              <a:t>Qual a diferença entre estes dois sistemas em termos de equilíbrio?</a:t>
            </a:r>
          </a:p>
          <a:p>
            <a:pPr marL="457200">
              <a:lnSpc>
                <a:spcPct val="107000"/>
              </a:lnSpc>
            </a:pPr>
            <a:r>
              <a:rPr lang="pt-BR" dirty="0">
                <a:latin typeface="Calibri" panose="020F0502020204030204" pitchFamily="34" charset="0"/>
                <a:ea typeface="Calibri" panose="020F0502020204030204" pitchFamily="34" charset="0"/>
                <a:cs typeface="Times New Roman" panose="02020603050405020304" pitchFamily="18" charset="0"/>
              </a:rPr>
              <a:t> </a:t>
            </a:r>
          </a:p>
          <a:p>
            <a:pPr marL="342900" indent="-342900">
              <a:lnSpc>
                <a:spcPct val="107000"/>
              </a:lnSpc>
              <a:spcAft>
                <a:spcPts val="800"/>
              </a:spcAft>
              <a:buFont typeface="+mj-lt"/>
              <a:buAutoNum type="alphaLcParenR"/>
            </a:pPr>
            <a:r>
              <a:rPr lang="pt-BR" dirty="0">
                <a:latin typeface="Calibri" panose="020F0502020204030204" pitchFamily="34" charset="0"/>
                <a:ea typeface="Calibri" panose="020F0502020204030204" pitchFamily="34" charset="0"/>
                <a:cs typeface="Times New Roman" panose="02020603050405020304" pitchFamily="18" charset="0"/>
              </a:rPr>
              <a:t>Com base na informação toxicológica veja se é possível avaliar qual dos animais será mais afetado pela exposição ao composto. Atenção, nós falámos muito pouco deste tema nas aulas. O objetivo desta pergunta é que vocês sintam as dificuldades de avaliar estes sistemas e que sintam igualmente o impacto dos potenciais danos que um eventual derrame poderá produzir nas nossas vidas. </a:t>
            </a:r>
          </a:p>
        </p:txBody>
      </p:sp>
    </p:spTree>
    <p:extLst>
      <p:ext uri="{BB962C8B-B14F-4D97-AF65-F5344CB8AC3E}">
        <p14:creationId xmlns:p14="http://schemas.microsoft.com/office/powerpoint/2010/main" val="9233520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60</a:t>
            </a:fld>
            <a:endParaRPr lang="en-US" dirty="0"/>
          </a:p>
        </p:txBody>
      </p:sp>
      <p:sp>
        <p:nvSpPr>
          <p:cNvPr id="7"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38840D7F-843F-42C7-9979-75743446217E}"/>
                  </a:ext>
                </a:extLst>
              </p:cNvPr>
              <p:cNvSpPr txBox="1"/>
              <p:nvPr/>
            </p:nvSpPr>
            <p:spPr>
              <a:xfrm>
                <a:off x="2149098" y="1105537"/>
                <a:ext cx="3019146" cy="852871"/>
              </a:xfrm>
              <a:prstGeom prst="rect">
                <a:avLst/>
              </a:prstGeom>
              <a:solidFill>
                <a:schemeClr val="accent3">
                  <a:lumMod val="60000"/>
                  <a:lumOff val="40000"/>
                </a:schemeClr>
              </a:solidFill>
            </p:spPr>
            <p:txBody>
              <a:bodyPr vert="horz" wrap="square" lIns="91440" tIns="45720" rIns="91440" bIns="45720" rtlCol="0">
                <a:noAutofit/>
              </a:bodyPr>
              <a:lstStyle/>
              <a:p>
                <a:pPr/>
                <a14:m>
                  <m:oMathPara xmlns:m="http://schemas.openxmlformats.org/officeDocument/2006/math">
                    <m:oMathParaPr>
                      <m:jc m:val="centerGroup"/>
                    </m:oMathParaPr>
                    <m:oMath xmlns:m="http://schemas.openxmlformats.org/officeDocument/2006/math">
                      <m:func>
                        <m:funcPr>
                          <m:ctrlPr>
                            <a:rPr lang="pt-BR" sz="2400" i="1">
                              <a:latin typeface="Cambria Math" panose="02040503050406030204" pitchFamily="18" charset="0"/>
                            </a:rPr>
                          </m:ctrlPr>
                        </m:funcPr>
                        <m:fName>
                          <m:f>
                            <m:fPr>
                              <m:ctrlPr>
                                <a:rPr lang="pt-BR" sz="2400" i="1">
                                  <a:latin typeface="Cambria Math" panose="02040503050406030204" pitchFamily="18" charset="0"/>
                                </a:rPr>
                              </m:ctrlPr>
                            </m:fPr>
                            <m:num>
                              <m:r>
                                <m:rPr>
                                  <m:sty m:val="p"/>
                                </m:rPr>
                                <a:rPr lang="pt-BR" sz="2400">
                                  <a:latin typeface="Cambria Math" panose="02040503050406030204" pitchFamily="18" charset="0"/>
                                </a:rPr>
                                <m:t>dln</m:t>
                              </m:r>
                              <m:r>
                                <a:rPr lang="pt-BR" sz="2400">
                                  <a:latin typeface="Cambria Math" panose="02040503050406030204" pitchFamily="18" charset="0"/>
                                </a:rPr>
                                <m:t> (</m:t>
                              </m:r>
                              <m:sSubSup>
                                <m:sSubSupPr>
                                  <m:ctrlPr>
                                    <a:rPr lang="pt-BR" sz="2400" i="1">
                                      <a:latin typeface="Cambria Math" panose="02040503050406030204" pitchFamily="18" charset="0"/>
                                    </a:rPr>
                                  </m:ctrlPr>
                                </m:sSubSupPr>
                                <m:e>
                                  <m:r>
                                    <a:rPr lang="pt-BR" sz="2400" i="1">
                                      <a:latin typeface="Cambria Math" panose="02040503050406030204" pitchFamily="18" charset="0"/>
                                    </a:rPr>
                                    <m:t>𝑃</m:t>
                                  </m:r>
                                </m:e>
                                <m:sub>
                                  <m:r>
                                    <a:rPr lang="pt-BR" sz="2400" i="1">
                                      <a:latin typeface="Cambria Math" panose="02040503050406030204" pitchFamily="18" charset="0"/>
                                    </a:rPr>
                                    <m:t>𝑖𝐿</m:t>
                                  </m:r>
                                </m:sub>
                                <m:sup>
                                  <m:r>
                                    <a:rPr lang="pt-BR" sz="2400" i="1">
                                      <a:latin typeface="Cambria Math" panose="02040503050406030204" pitchFamily="18" charset="0"/>
                                    </a:rPr>
                                    <m:t>∗</m:t>
                                  </m:r>
                                </m:sup>
                              </m:sSubSup>
                              <m:r>
                                <a:rPr lang="pt-BR" sz="2400" i="1">
                                  <a:latin typeface="Cambria Math" panose="02040503050406030204" pitchFamily="18" charset="0"/>
                                </a:rPr>
                                <m:t>)</m:t>
                              </m:r>
                            </m:num>
                            <m:den>
                              <m:r>
                                <a:rPr lang="pt-BR" sz="2400" i="1">
                                  <a:latin typeface="Cambria Math" panose="02040503050406030204" pitchFamily="18" charset="0"/>
                                </a:rPr>
                                <m:t>𝑑𝑇</m:t>
                              </m:r>
                            </m:den>
                          </m:f>
                        </m:fName>
                        <m:e>
                          <m:r>
                            <a:rPr lang="pt-BR" sz="2400" i="1">
                              <a:latin typeface="Cambria Math" panose="02040503050406030204" pitchFamily="18" charset="0"/>
                            </a:rPr>
                            <m:t>=</m:t>
                          </m:r>
                          <m:f>
                            <m:fPr>
                              <m:ctrlPr>
                                <a:rPr lang="pt-BR" sz="2400" i="1">
                                  <a:latin typeface="Cambria Math" panose="02040503050406030204" pitchFamily="18" charset="0"/>
                                </a:rPr>
                              </m:ctrlPr>
                            </m:fPr>
                            <m:num>
                              <m:sSub>
                                <m:sSubPr>
                                  <m:ctrlPr>
                                    <a:rPr lang="pt-BR" sz="2400" i="1">
                                      <a:latin typeface="Cambria Math" panose="02040503050406030204" pitchFamily="18" charset="0"/>
                                    </a:rPr>
                                  </m:ctrlPr>
                                </m:sSubPr>
                                <m:e>
                                  <m:r>
                                    <a:rPr lang="pt-BR" sz="2400" i="1">
                                      <a:latin typeface="Cambria Math" panose="02040503050406030204" pitchFamily="18" charset="0"/>
                                      <a:ea typeface="Cambria Math" panose="02040503050406030204" pitchFamily="18" charset="0"/>
                                    </a:rPr>
                                    <m:t>∆</m:t>
                                  </m:r>
                                </m:e>
                                <m:sub>
                                  <m:r>
                                    <a:rPr lang="pt-BR" sz="2400" i="1">
                                      <a:latin typeface="Cambria Math" panose="02040503050406030204" pitchFamily="18" charset="0"/>
                                      <a:ea typeface="Cambria Math" panose="02040503050406030204" pitchFamily="18" charset="0"/>
                                    </a:rPr>
                                    <m:t>𝑣𝑎𝑝</m:t>
                                  </m:r>
                                </m:sub>
                              </m:sSub>
                              <m:sSub>
                                <m:sSubPr>
                                  <m:ctrlPr>
                                    <a:rPr lang="pt-BR" sz="2400" i="1">
                                      <a:latin typeface="Cambria Math" panose="02040503050406030204" pitchFamily="18" charset="0"/>
                                    </a:rPr>
                                  </m:ctrlPr>
                                </m:sSubPr>
                                <m:e>
                                  <m:r>
                                    <a:rPr lang="pt-BR" sz="2400" i="1">
                                      <a:latin typeface="Cambria Math" panose="02040503050406030204" pitchFamily="18" charset="0"/>
                                    </a:rPr>
                                    <m:t>𝐻</m:t>
                                  </m:r>
                                </m:e>
                                <m:sub>
                                  <m:r>
                                    <a:rPr lang="pt-BR" sz="2400" i="1">
                                      <a:latin typeface="Cambria Math" panose="02040503050406030204" pitchFamily="18" charset="0"/>
                                    </a:rPr>
                                    <m:t>𝑖</m:t>
                                  </m:r>
                                </m:sub>
                              </m:sSub>
                            </m:num>
                            <m:den>
                              <m:r>
                                <a:rPr lang="pt-BR" sz="2400" i="1">
                                  <a:latin typeface="Cambria Math" panose="02040503050406030204" pitchFamily="18" charset="0"/>
                                </a:rPr>
                                <m:t>𝑅</m:t>
                              </m:r>
                              <m:sSup>
                                <m:sSupPr>
                                  <m:ctrlPr>
                                    <a:rPr lang="pt-BR" sz="2400" i="1">
                                      <a:latin typeface="Cambria Math" panose="02040503050406030204" pitchFamily="18" charset="0"/>
                                    </a:rPr>
                                  </m:ctrlPr>
                                </m:sSupPr>
                                <m:e>
                                  <m:r>
                                    <a:rPr lang="pt-BR" sz="2400" i="1">
                                      <a:latin typeface="Cambria Math" panose="02040503050406030204" pitchFamily="18" charset="0"/>
                                    </a:rPr>
                                    <m:t>𝑇</m:t>
                                  </m:r>
                                </m:e>
                                <m:sup>
                                  <m:r>
                                    <a:rPr lang="pt-BR" sz="2400" i="1">
                                      <a:latin typeface="Cambria Math" panose="02040503050406030204" pitchFamily="18" charset="0"/>
                                    </a:rPr>
                                    <m:t>2</m:t>
                                  </m:r>
                                </m:sup>
                              </m:sSup>
                            </m:den>
                          </m:f>
                        </m:e>
                      </m:func>
                    </m:oMath>
                  </m:oMathPara>
                </a14:m>
                <a:endParaRPr lang="pt-BR" sz="2400" i="1" dirty="0"/>
              </a:p>
            </p:txBody>
          </p:sp>
        </mc:Choice>
        <mc:Fallback xmlns="">
          <p:sp>
            <p:nvSpPr>
              <p:cNvPr id="6" name="CaixaDeTexto 5">
                <a:extLst>
                  <a:ext uri="{FF2B5EF4-FFF2-40B4-BE49-F238E27FC236}">
                    <a16:creationId xmlns:a16="http://schemas.microsoft.com/office/drawing/2014/main" id="{38840D7F-843F-42C7-9979-75743446217E}"/>
                  </a:ext>
                </a:extLst>
              </p:cNvPr>
              <p:cNvSpPr txBox="1">
                <a:spLocks noRot="1" noChangeAspect="1" noMove="1" noResize="1" noEditPoints="1" noAdjustHandles="1" noChangeArrowheads="1" noChangeShapeType="1" noTextEdit="1"/>
              </p:cNvSpPr>
              <p:nvPr/>
            </p:nvSpPr>
            <p:spPr>
              <a:xfrm>
                <a:off x="2149098" y="1105537"/>
                <a:ext cx="3019146" cy="852871"/>
              </a:xfrm>
              <a:prstGeom prst="rect">
                <a:avLst/>
              </a:prstGeom>
              <a:blipFill>
                <a:blip r:embed="rId2"/>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8" name="CaixaDeTexto 7">
                <a:extLst>
                  <a:ext uri="{FF2B5EF4-FFF2-40B4-BE49-F238E27FC236}">
                    <a16:creationId xmlns:a16="http://schemas.microsoft.com/office/drawing/2014/main" id="{09B81265-37BA-4A9B-AA36-41C5DD46C8D4}"/>
                  </a:ext>
                </a:extLst>
              </p:cNvPr>
              <p:cNvSpPr txBox="1"/>
              <p:nvPr/>
            </p:nvSpPr>
            <p:spPr>
              <a:xfrm>
                <a:off x="5333094" y="946472"/>
                <a:ext cx="5431278" cy="1170998"/>
              </a:xfrm>
              <a:prstGeom prst="rect">
                <a:avLst/>
              </a:prstGeom>
            </p:spPr>
            <p:txBody>
              <a:bodyPr vert="horz" wrap="square" lIns="91440" tIns="45720" rIns="91440" bIns="45720" rtlCol="0">
                <a:normAutofit/>
              </a:bodyPr>
              <a:lstStyle/>
              <a:p>
                <a:r>
                  <a:rPr lang="pt-BR" sz="2000" i="1" dirty="0"/>
                  <a:t>Versão integrada entre duas temperaturas próximas. Possível pois dentro de uma gama baixa de temperaturas (0-30°C) </a:t>
                </a:r>
                <a14:m>
                  <m:oMath xmlns:m="http://schemas.openxmlformats.org/officeDocument/2006/math">
                    <m:sSub>
                      <m:sSubPr>
                        <m:ctrlPr>
                          <a:rPr lang="pt-BR" sz="2000" i="1">
                            <a:latin typeface="Cambria Math" panose="02040503050406030204" pitchFamily="18" charset="0"/>
                          </a:rPr>
                        </m:ctrlPr>
                      </m:sSubPr>
                      <m:e>
                        <m:r>
                          <a:rPr lang="pt-BR" sz="2000" i="1">
                            <a:latin typeface="Cambria Math" panose="02040503050406030204" pitchFamily="18" charset="0"/>
                            <a:ea typeface="Cambria Math" panose="02040503050406030204" pitchFamily="18" charset="0"/>
                          </a:rPr>
                          <m:t>∆</m:t>
                        </m:r>
                      </m:e>
                      <m:sub>
                        <m:r>
                          <a:rPr lang="pt-BR" sz="2000" i="1">
                            <a:latin typeface="Cambria Math" panose="02040503050406030204" pitchFamily="18" charset="0"/>
                            <a:ea typeface="Cambria Math" panose="02040503050406030204" pitchFamily="18" charset="0"/>
                          </a:rPr>
                          <m:t>12</m:t>
                        </m:r>
                      </m:sub>
                    </m:sSub>
                    <m:sSub>
                      <m:sSubPr>
                        <m:ctrlPr>
                          <a:rPr lang="pt-BR" sz="2000" i="1">
                            <a:latin typeface="Cambria Math" panose="02040503050406030204" pitchFamily="18" charset="0"/>
                          </a:rPr>
                        </m:ctrlPr>
                      </m:sSubPr>
                      <m:e>
                        <m:r>
                          <a:rPr lang="pt-BR" sz="2000" i="1">
                            <a:latin typeface="Cambria Math" panose="02040503050406030204" pitchFamily="18" charset="0"/>
                          </a:rPr>
                          <m:t>𝐻</m:t>
                        </m:r>
                      </m:e>
                      <m:sub>
                        <m:r>
                          <a:rPr lang="pt-BR" sz="2000" i="1">
                            <a:latin typeface="Cambria Math" panose="02040503050406030204" pitchFamily="18" charset="0"/>
                          </a:rPr>
                          <m:t>𝑖</m:t>
                        </m:r>
                      </m:sub>
                    </m:sSub>
                  </m:oMath>
                </a14:m>
                <a:r>
                  <a:rPr lang="pt-BR" sz="2000" i="1" dirty="0"/>
                  <a:t> é constante </a:t>
                </a:r>
              </a:p>
            </p:txBody>
          </p:sp>
        </mc:Choice>
        <mc:Fallback xmlns="">
          <p:sp>
            <p:nvSpPr>
              <p:cNvPr id="8" name="CaixaDeTexto 7">
                <a:extLst>
                  <a:ext uri="{FF2B5EF4-FFF2-40B4-BE49-F238E27FC236}">
                    <a16:creationId xmlns:a16="http://schemas.microsoft.com/office/drawing/2014/main" id="{09B81265-37BA-4A9B-AA36-41C5DD46C8D4}"/>
                  </a:ext>
                </a:extLst>
              </p:cNvPr>
              <p:cNvSpPr txBox="1">
                <a:spLocks noRot="1" noChangeAspect="1" noMove="1" noResize="1" noEditPoints="1" noAdjustHandles="1" noChangeArrowheads="1" noChangeShapeType="1" noTextEdit="1"/>
              </p:cNvSpPr>
              <p:nvPr/>
            </p:nvSpPr>
            <p:spPr>
              <a:xfrm>
                <a:off x="5333094" y="946472"/>
                <a:ext cx="5431278" cy="1170998"/>
              </a:xfrm>
              <a:prstGeom prst="rect">
                <a:avLst/>
              </a:prstGeom>
              <a:blipFill>
                <a:blip r:embed="rId3"/>
                <a:stretch>
                  <a:fillRect l="-1235" t="-2604" r="-673"/>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9" name="CaixaDeTexto 8">
                <a:extLst>
                  <a:ext uri="{FF2B5EF4-FFF2-40B4-BE49-F238E27FC236}">
                    <a16:creationId xmlns:a16="http://schemas.microsoft.com/office/drawing/2014/main" id="{875F8818-42FD-4F54-8AA4-84AE6006EA0A}"/>
                  </a:ext>
                </a:extLst>
              </p:cNvPr>
              <p:cNvSpPr txBox="1"/>
              <p:nvPr/>
            </p:nvSpPr>
            <p:spPr>
              <a:xfrm>
                <a:off x="2149098" y="2379009"/>
                <a:ext cx="3019146" cy="852871"/>
              </a:xfrm>
              <a:prstGeom prst="rect">
                <a:avLst/>
              </a:prstGeom>
              <a:solidFill>
                <a:schemeClr val="accent3">
                  <a:lumMod val="60000"/>
                  <a:lumOff val="40000"/>
                </a:schemeClr>
              </a:solidFill>
            </p:spPr>
            <p:txBody>
              <a:bodyPr vert="horz" wrap="square" lIns="91440" tIns="45720" rIns="91440" bIns="45720" rtlCol="0">
                <a:noAutofit/>
              </a:bodyPr>
              <a:lstStyle/>
              <a:p>
                <a:pPr/>
                <a14:m>
                  <m:oMathPara xmlns:m="http://schemas.openxmlformats.org/officeDocument/2006/math">
                    <m:oMathParaPr>
                      <m:jc m:val="centerGroup"/>
                    </m:oMathParaPr>
                    <m:oMath xmlns:m="http://schemas.openxmlformats.org/officeDocument/2006/math">
                      <m:func>
                        <m:funcPr>
                          <m:ctrlPr>
                            <a:rPr lang="pt-BR" sz="2400" i="1">
                              <a:latin typeface="Cambria Math" panose="02040503050406030204" pitchFamily="18" charset="0"/>
                            </a:rPr>
                          </m:ctrlPr>
                        </m:funcPr>
                        <m:fName>
                          <m:r>
                            <m:rPr>
                              <m:sty m:val="p"/>
                            </m:rPr>
                            <a:rPr lang="pt-BR" sz="2400">
                              <a:latin typeface="Cambria Math" panose="02040503050406030204" pitchFamily="18" charset="0"/>
                            </a:rPr>
                            <m:t>ln</m:t>
                          </m:r>
                          <m:r>
                            <a:rPr lang="pt-BR" sz="2400">
                              <a:latin typeface="Cambria Math" panose="02040503050406030204" pitchFamily="18" charset="0"/>
                            </a:rPr>
                            <m:t> (</m:t>
                          </m:r>
                          <m:sSubSup>
                            <m:sSubSupPr>
                              <m:ctrlPr>
                                <a:rPr lang="pt-BR" sz="2400" i="1">
                                  <a:latin typeface="Cambria Math" panose="02040503050406030204" pitchFamily="18" charset="0"/>
                                </a:rPr>
                              </m:ctrlPr>
                            </m:sSubSupPr>
                            <m:e>
                              <m:r>
                                <a:rPr lang="pt-BR" sz="2400" i="1">
                                  <a:latin typeface="Cambria Math" panose="02040503050406030204" pitchFamily="18" charset="0"/>
                                </a:rPr>
                                <m:t>𝑃</m:t>
                              </m:r>
                            </m:e>
                            <m:sub>
                              <m:r>
                                <a:rPr lang="pt-BR" sz="2400" i="1">
                                  <a:latin typeface="Cambria Math" panose="02040503050406030204" pitchFamily="18" charset="0"/>
                                </a:rPr>
                                <m:t>𝑖𝐿</m:t>
                              </m:r>
                            </m:sub>
                            <m:sup>
                              <m:r>
                                <a:rPr lang="pt-BR" sz="2400" i="1">
                                  <a:latin typeface="Cambria Math" panose="02040503050406030204" pitchFamily="18" charset="0"/>
                                </a:rPr>
                                <m:t>∗</m:t>
                              </m:r>
                            </m:sup>
                          </m:sSubSup>
                          <m:r>
                            <a:rPr lang="pt-BR" sz="2400" i="1">
                              <a:latin typeface="Cambria Math" panose="02040503050406030204" pitchFamily="18" charset="0"/>
                            </a:rPr>
                            <m:t>)</m:t>
                          </m:r>
                        </m:fName>
                        <m:e>
                          <m:r>
                            <a:rPr lang="pt-BR" sz="2400" i="1">
                              <a:latin typeface="Cambria Math" panose="02040503050406030204" pitchFamily="18" charset="0"/>
                            </a:rPr>
                            <m:t>=−</m:t>
                          </m:r>
                          <m:f>
                            <m:fPr>
                              <m:ctrlPr>
                                <a:rPr lang="pt-BR" sz="2400" i="1">
                                  <a:latin typeface="Cambria Math" panose="02040503050406030204" pitchFamily="18" charset="0"/>
                                </a:rPr>
                              </m:ctrlPr>
                            </m:fPr>
                            <m:num>
                              <m:r>
                                <a:rPr lang="pt-BR" sz="2400" i="1">
                                  <a:latin typeface="Cambria Math" panose="02040503050406030204" pitchFamily="18" charset="0"/>
                                </a:rPr>
                                <m:t>𝐴</m:t>
                              </m:r>
                            </m:num>
                            <m:den>
                              <m:r>
                                <a:rPr lang="pt-BR" sz="2400" i="1">
                                  <a:latin typeface="Cambria Math" panose="02040503050406030204" pitchFamily="18" charset="0"/>
                                </a:rPr>
                                <m:t>𝑇</m:t>
                              </m:r>
                            </m:den>
                          </m:f>
                        </m:e>
                      </m:func>
                      <m:r>
                        <a:rPr lang="pt-BR" sz="2400" i="1">
                          <a:latin typeface="Cambria Math" panose="02040503050406030204" pitchFamily="18" charset="0"/>
                        </a:rPr>
                        <m:t>+</m:t>
                      </m:r>
                      <m:r>
                        <a:rPr lang="pt-BR" sz="2400" i="1">
                          <a:latin typeface="Cambria Math" panose="02040503050406030204" pitchFamily="18" charset="0"/>
                        </a:rPr>
                        <m:t>𝐵</m:t>
                      </m:r>
                    </m:oMath>
                  </m:oMathPara>
                </a14:m>
                <a:endParaRPr lang="pt-BR" sz="2400" i="1" dirty="0"/>
              </a:p>
            </p:txBody>
          </p:sp>
        </mc:Choice>
        <mc:Fallback xmlns="">
          <p:sp>
            <p:nvSpPr>
              <p:cNvPr id="9" name="CaixaDeTexto 8">
                <a:extLst>
                  <a:ext uri="{FF2B5EF4-FFF2-40B4-BE49-F238E27FC236}">
                    <a16:creationId xmlns:a16="http://schemas.microsoft.com/office/drawing/2014/main" id="{875F8818-42FD-4F54-8AA4-84AE6006EA0A}"/>
                  </a:ext>
                </a:extLst>
              </p:cNvPr>
              <p:cNvSpPr txBox="1">
                <a:spLocks noRot="1" noChangeAspect="1" noMove="1" noResize="1" noEditPoints="1" noAdjustHandles="1" noChangeArrowheads="1" noChangeShapeType="1" noTextEdit="1"/>
              </p:cNvSpPr>
              <p:nvPr/>
            </p:nvSpPr>
            <p:spPr>
              <a:xfrm>
                <a:off x="2149098" y="2379009"/>
                <a:ext cx="3019146" cy="852871"/>
              </a:xfrm>
              <a:prstGeom prst="rect">
                <a:avLst/>
              </a:prstGeom>
              <a:blipFill>
                <a:blip r:embed="rId4"/>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3" name="Retângulo 2">
                <a:extLst>
                  <a:ext uri="{FF2B5EF4-FFF2-40B4-BE49-F238E27FC236}">
                    <a16:creationId xmlns:a16="http://schemas.microsoft.com/office/drawing/2014/main" id="{BC109041-14DC-44D3-B662-D3040EA2A201}"/>
                  </a:ext>
                </a:extLst>
              </p:cNvPr>
              <p:cNvSpPr/>
              <p:nvPr/>
            </p:nvSpPr>
            <p:spPr>
              <a:xfrm>
                <a:off x="5496448" y="2355846"/>
                <a:ext cx="1628844" cy="3907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BR" i="1">
                              <a:latin typeface="Cambria Math" panose="02040503050406030204" pitchFamily="18" charset="0"/>
                            </a:rPr>
                          </m:ctrlPr>
                        </m:sSubPr>
                        <m:e>
                          <m:r>
                            <a:rPr lang="pt-BR" i="1">
                              <a:latin typeface="Cambria Math" panose="02040503050406030204" pitchFamily="18" charset="0"/>
                              <a:ea typeface="Cambria Math" panose="02040503050406030204" pitchFamily="18" charset="0"/>
                            </a:rPr>
                            <m:t>∆</m:t>
                          </m:r>
                        </m:e>
                        <m:sub>
                          <m:r>
                            <a:rPr lang="pt-BR" i="1">
                              <a:latin typeface="Cambria Math" panose="02040503050406030204" pitchFamily="18" charset="0"/>
                              <a:ea typeface="Cambria Math" panose="02040503050406030204" pitchFamily="18" charset="0"/>
                            </a:rPr>
                            <m:t>𝑣𝑎𝑝</m:t>
                          </m:r>
                        </m:sub>
                      </m:sSub>
                      <m:sSub>
                        <m:sSubPr>
                          <m:ctrlPr>
                            <a:rPr lang="pt-BR" i="1">
                              <a:latin typeface="Cambria Math" panose="02040503050406030204" pitchFamily="18" charset="0"/>
                            </a:rPr>
                          </m:ctrlPr>
                        </m:sSubPr>
                        <m:e>
                          <m:r>
                            <a:rPr lang="pt-BR" i="1">
                              <a:latin typeface="Cambria Math" panose="02040503050406030204" pitchFamily="18" charset="0"/>
                            </a:rPr>
                            <m:t>𝐻</m:t>
                          </m:r>
                        </m:e>
                        <m:sub>
                          <m:r>
                            <a:rPr lang="pt-BR" i="1">
                              <a:latin typeface="Cambria Math" panose="02040503050406030204" pitchFamily="18" charset="0"/>
                            </a:rPr>
                            <m:t>𝑖</m:t>
                          </m:r>
                        </m:sub>
                      </m:sSub>
                      <m:r>
                        <a:rPr lang="pt-BR" i="1">
                          <a:latin typeface="Cambria Math" panose="02040503050406030204" pitchFamily="18" charset="0"/>
                        </a:rPr>
                        <m:t>/</m:t>
                      </m:r>
                      <m:r>
                        <a:rPr lang="pt-BR" i="1">
                          <a:latin typeface="Cambria Math" panose="02040503050406030204" pitchFamily="18" charset="0"/>
                        </a:rPr>
                        <m:t>𝑇</m:t>
                      </m:r>
                      <m:r>
                        <a:rPr lang="pt-BR" i="1">
                          <a:latin typeface="Cambria Math" panose="02040503050406030204" pitchFamily="18" charset="0"/>
                        </a:rPr>
                        <m:t>=</m:t>
                      </m:r>
                      <m:r>
                        <a:rPr lang="pt-BR" i="1">
                          <a:latin typeface="Cambria Math" panose="02040503050406030204" pitchFamily="18" charset="0"/>
                        </a:rPr>
                        <m:t>𝐴</m:t>
                      </m:r>
                    </m:oMath>
                  </m:oMathPara>
                </a14:m>
                <a:endParaRPr lang="pt-BR" dirty="0"/>
              </a:p>
            </p:txBody>
          </p:sp>
        </mc:Choice>
        <mc:Fallback xmlns="">
          <p:sp>
            <p:nvSpPr>
              <p:cNvPr id="3" name="Retângulo 2">
                <a:extLst>
                  <a:ext uri="{FF2B5EF4-FFF2-40B4-BE49-F238E27FC236}">
                    <a16:creationId xmlns:a16="http://schemas.microsoft.com/office/drawing/2014/main" id="{BC109041-14DC-44D3-B662-D3040EA2A201}"/>
                  </a:ext>
                </a:extLst>
              </p:cNvPr>
              <p:cNvSpPr>
                <a:spLocks noRot="1" noChangeAspect="1" noMove="1" noResize="1" noEditPoints="1" noAdjustHandles="1" noChangeArrowheads="1" noChangeShapeType="1" noTextEdit="1"/>
              </p:cNvSpPr>
              <p:nvPr/>
            </p:nvSpPr>
            <p:spPr>
              <a:xfrm>
                <a:off x="5496448" y="2355846"/>
                <a:ext cx="1628844" cy="390748"/>
              </a:xfrm>
              <a:prstGeom prst="rect">
                <a:avLst/>
              </a:prstGeom>
              <a:blipFill>
                <a:blip r:embed="rId5"/>
                <a:stretch>
                  <a:fillRect b="-7692"/>
                </a:stretch>
              </a:blipFill>
            </p:spPr>
            <p:txBody>
              <a:bodyPr/>
              <a:lstStyle/>
              <a:p>
                <a:r>
                  <a:rPr lang="pt-BR">
                    <a:noFill/>
                  </a:rPr>
                  <a:t> </a:t>
                </a:r>
              </a:p>
            </p:txBody>
          </p:sp>
        </mc:Fallback>
      </mc:AlternateContent>
      <p:pic>
        <p:nvPicPr>
          <p:cNvPr id="10" name="Imagem 9">
            <a:extLst>
              <a:ext uri="{FF2B5EF4-FFF2-40B4-BE49-F238E27FC236}">
                <a16:creationId xmlns:a16="http://schemas.microsoft.com/office/drawing/2014/main" id="{E064A8C9-D1DF-40C5-9B0E-CED730E543E6}"/>
              </a:ext>
            </a:extLst>
          </p:cNvPr>
          <p:cNvPicPr>
            <a:picLocks noChangeAspect="1"/>
          </p:cNvPicPr>
          <p:nvPr/>
        </p:nvPicPr>
        <p:blipFill rotWithShape="1">
          <a:blip r:embed="rId6"/>
          <a:srcRect l="27776" t="55947" r="50000" b="9511"/>
          <a:stretch/>
        </p:blipFill>
        <p:spPr>
          <a:xfrm>
            <a:off x="7234917" y="2005968"/>
            <a:ext cx="1627633" cy="1423032"/>
          </a:xfrm>
          <a:prstGeom prst="rect">
            <a:avLst/>
          </a:prstGeom>
        </p:spPr>
      </p:pic>
      <mc:AlternateContent xmlns:mc="http://schemas.openxmlformats.org/markup-compatibility/2006" xmlns:a14="http://schemas.microsoft.com/office/drawing/2010/main">
        <mc:Choice Requires="a14">
          <p:sp>
            <p:nvSpPr>
              <p:cNvPr id="11" name="CaixaDeTexto 10">
                <a:extLst>
                  <a:ext uri="{FF2B5EF4-FFF2-40B4-BE49-F238E27FC236}">
                    <a16:creationId xmlns:a16="http://schemas.microsoft.com/office/drawing/2014/main" id="{058F2DD6-5A79-4878-87DB-3E880E16C733}"/>
                  </a:ext>
                </a:extLst>
              </p:cNvPr>
              <p:cNvSpPr txBox="1"/>
              <p:nvPr/>
            </p:nvSpPr>
            <p:spPr>
              <a:xfrm>
                <a:off x="1857376" y="3429000"/>
                <a:ext cx="8810622" cy="2960258"/>
              </a:xfrm>
              <a:prstGeom prst="rect">
                <a:avLst/>
              </a:prstGeom>
            </p:spPr>
            <p:txBody>
              <a:bodyPr vert="horz" wrap="square" lIns="91440" tIns="45720" rIns="91440" bIns="45720" rtlCol="0">
                <a:normAutofit/>
              </a:bodyPr>
              <a:lstStyle/>
              <a:p>
                <a:pPr marL="342900" indent="-342900">
                  <a:buFont typeface="Arial" panose="020B0604020202020204" pitchFamily="34" charset="0"/>
                  <a:buChar char="•"/>
                </a:pPr>
                <a:r>
                  <a:rPr lang="pt-BR" sz="2000" i="1" dirty="0"/>
                  <a:t>Para </a:t>
                </a:r>
                <a:r>
                  <a:rPr lang="pt-BR" sz="2000" b="1" i="1" dirty="0">
                    <a:highlight>
                      <a:srgbClr val="FFFF00"/>
                    </a:highlight>
                  </a:rPr>
                  <a:t>líquidos a correlação gráfica entre </a:t>
                </a:r>
                <a14:m>
                  <m:oMath xmlns:m="http://schemas.openxmlformats.org/officeDocument/2006/math">
                    <m:r>
                      <m:rPr>
                        <m:sty m:val="p"/>
                      </m:rPr>
                      <a:rPr lang="pt-BR" sz="2000">
                        <a:latin typeface="Cambria Math" panose="02040503050406030204" pitchFamily="18" charset="0"/>
                      </a:rPr>
                      <m:t>ln</m:t>
                    </m:r>
                    <m:r>
                      <a:rPr lang="pt-BR" sz="2000">
                        <a:latin typeface="Cambria Math" panose="02040503050406030204" pitchFamily="18" charset="0"/>
                      </a:rPr>
                      <m:t> (</m:t>
                    </m:r>
                    <m:sSubSup>
                      <m:sSubSupPr>
                        <m:ctrlPr>
                          <a:rPr lang="pt-BR" sz="2000" i="1">
                            <a:latin typeface="Cambria Math" panose="02040503050406030204" pitchFamily="18" charset="0"/>
                          </a:rPr>
                        </m:ctrlPr>
                      </m:sSubSupPr>
                      <m:e>
                        <m:r>
                          <a:rPr lang="pt-BR" sz="2000" i="1">
                            <a:latin typeface="Cambria Math" panose="02040503050406030204" pitchFamily="18" charset="0"/>
                          </a:rPr>
                          <m:t>𝑃</m:t>
                        </m:r>
                      </m:e>
                      <m:sub>
                        <m:r>
                          <a:rPr lang="pt-BR" sz="2000" i="1">
                            <a:latin typeface="Cambria Math" panose="02040503050406030204" pitchFamily="18" charset="0"/>
                          </a:rPr>
                          <m:t>𝑖𝐿</m:t>
                        </m:r>
                      </m:sub>
                      <m:sup>
                        <m:r>
                          <a:rPr lang="pt-BR" sz="2000" i="1">
                            <a:latin typeface="Cambria Math" panose="02040503050406030204" pitchFamily="18" charset="0"/>
                          </a:rPr>
                          <m:t>∗</m:t>
                        </m:r>
                      </m:sup>
                    </m:sSubSup>
                    <m:r>
                      <a:rPr lang="pt-BR" sz="2000" i="1">
                        <a:latin typeface="Cambria Math" panose="02040503050406030204" pitchFamily="18" charset="0"/>
                      </a:rPr>
                      <m:t>)</m:t>
                    </m:r>
                  </m:oMath>
                </a14:m>
                <a:r>
                  <a:rPr lang="pt-BR" sz="2000" i="1" dirty="0"/>
                  <a:t> ou  </a:t>
                </a:r>
                <a14:m>
                  <m:oMath xmlns:m="http://schemas.openxmlformats.org/officeDocument/2006/math">
                    <m:r>
                      <a:rPr lang="pt-BR" sz="2000" i="1">
                        <a:latin typeface="Cambria Math" panose="02040503050406030204" pitchFamily="18" charset="0"/>
                      </a:rPr>
                      <m:t>(</m:t>
                    </m:r>
                    <m:r>
                      <m:rPr>
                        <m:sty m:val="p"/>
                      </m:rPr>
                      <a:rPr lang="pt-BR" sz="2000">
                        <a:latin typeface="Cambria Math" panose="02040503050406030204" pitchFamily="18" charset="0"/>
                      </a:rPr>
                      <m:t>log</m:t>
                    </m:r>
                    <m:r>
                      <a:rPr lang="pt-BR" sz="2000">
                        <a:latin typeface="Cambria Math" panose="02040503050406030204" pitchFamily="18" charset="0"/>
                      </a:rPr>
                      <m:t> </m:t>
                    </m:r>
                    <m:d>
                      <m:dPr>
                        <m:ctrlPr>
                          <a:rPr lang="pt-BR" sz="2000" i="1">
                            <a:latin typeface="Cambria Math" panose="02040503050406030204" pitchFamily="18" charset="0"/>
                          </a:rPr>
                        </m:ctrlPr>
                      </m:dPr>
                      <m:e>
                        <m:sSubSup>
                          <m:sSubSupPr>
                            <m:ctrlPr>
                              <a:rPr lang="pt-BR" sz="2000" i="1">
                                <a:latin typeface="Cambria Math" panose="02040503050406030204" pitchFamily="18" charset="0"/>
                              </a:rPr>
                            </m:ctrlPr>
                          </m:sSubSupPr>
                          <m:e>
                            <m:r>
                              <a:rPr lang="pt-BR" sz="2000" i="1">
                                <a:latin typeface="Cambria Math" panose="02040503050406030204" pitchFamily="18" charset="0"/>
                              </a:rPr>
                              <m:t>𝑃</m:t>
                            </m:r>
                          </m:e>
                          <m:sub>
                            <m:r>
                              <a:rPr lang="pt-BR" sz="2000" i="1">
                                <a:latin typeface="Cambria Math" panose="02040503050406030204" pitchFamily="18" charset="0"/>
                              </a:rPr>
                              <m:t>𝑖𝐿</m:t>
                            </m:r>
                          </m:sub>
                          <m:sup>
                            <m:r>
                              <a:rPr lang="pt-BR" sz="2000" i="1">
                                <a:latin typeface="Cambria Math" panose="02040503050406030204" pitchFamily="18" charset="0"/>
                              </a:rPr>
                              <m:t>∗</m:t>
                            </m:r>
                          </m:sup>
                        </m:sSubSup>
                      </m:e>
                    </m:d>
                    <m:r>
                      <a:rPr lang="pt-BR" sz="2000" i="1">
                        <a:latin typeface="Cambria Math" panose="02040503050406030204" pitchFamily="18" charset="0"/>
                      </a:rPr>
                      <m:t>/2,303) </m:t>
                    </m:r>
                  </m:oMath>
                </a14:m>
                <a:r>
                  <a:rPr lang="pt-BR" sz="2000" i="1" dirty="0"/>
                  <a:t> e </a:t>
                </a:r>
                <a14:m>
                  <m:oMath xmlns:m="http://schemas.openxmlformats.org/officeDocument/2006/math">
                    <m:f>
                      <m:fPr>
                        <m:ctrlPr>
                          <a:rPr lang="pt-BR" sz="2000" i="1">
                            <a:latin typeface="Cambria Math" panose="02040503050406030204" pitchFamily="18" charset="0"/>
                          </a:rPr>
                        </m:ctrlPr>
                      </m:fPr>
                      <m:num>
                        <m:r>
                          <a:rPr lang="pt-BR" sz="2000" i="1">
                            <a:latin typeface="Cambria Math" panose="02040503050406030204" pitchFamily="18" charset="0"/>
                          </a:rPr>
                          <m:t>1</m:t>
                        </m:r>
                      </m:num>
                      <m:den>
                        <m:r>
                          <a:rPr lang="pt-BR" sz="2000" i="1">
                            <a:latin typeface="Cambria Math" panose="02040503050406030204" pitchFamily="18" charset="0"/>
                          </a:rPr>
                          <m:t>𝑇</m:t>
                        </m:r>
                      </m:den>
                    </m:f>
                  </m:oMath>
                </a14:m>
                <a:r>
                  <a:rPr lang="pt-BR" sz="2000" i="1" dirty="0"/>
                  <a:t> é praticamente linear dentro de uma gama baixa de temperaturas (0-30°C).</a:t>
                </a:r>
              </a:p>
              <a:p>
                <a:pPr marL="342900" indent="-342900">
                  <a:buFont typeface="Arial" panose="020B0604020202020204" pitchFamily="34" charset="0"/>
                  <a:buChar char="•"/>
                </a:pPr>
                <a:endParaRPr lang="pt-BR" sz="2000" i="1" dirty="0"/>
              </a:p>
              <a:p>
                <a:pPr marL="342900" indent="-342900">
                  <a:buFont typeface="Arial" panose="020B0604020202020204" pitchFamily="34" charset="0"/>
                  <a:buChar char="•"/>
                </a:pPr>
                <a:r>
                  <a:rPr lang="pt-BR" sz="2000" i="1" dirty="0"/>
                  <a:t>Deste modo, podemos usar uma </a:t>
                </a:r>
                <a:r>
                  <a:rPr lang="pt-BR" sz="2000" b="1" i="1" dirty="0">
                    <a:highlight>
                      <a:srgbClr val="FFFF00"/>
                    </a:highlight>
                  </a:rPr>
                  <a:t>relação mais simples para estimar a pressão de vapor a qualquer temperatura</a:t>
                </a:r>
                <a:r>
                  <a:rPr lang="pt-BR" sz="2000" i="1" dirty="0"/>
                  <a:t> dentro desta gama. </a:t>
                </a:r>
              </a:p>
              <a:p>
                <a:pPr marL="342900" indent="-342900">
                  <a:buFont typeface="Arial" panose="020B0604020202020204" pitchFamily="34" charset="0"/>
                  <a:buChar char="•"/>
                </a:pPr>
                <a:endParaRPr lang="pt-BR" sz="2000" i="1" dirty="0"/>
              </a:p>
              <a:p>
                <a:pPr marL="342900" indent="-342900">
                  <a:buFont typeface="Arial" panose="020B0604020202020204" pitchFamily="34" charset="0"/>
                  <a:buChar char="•"/>
                </a:pPr>
                <a:r>
                  <a:rPr lang="pt-BR" sz="2000" i="1" dirty="0"/>
                  <a:t>pois o </a:t>
                </a:r>
                <a:r>
                  <a:rPr lang="pt-BR" sz="2000" b="1" i="1" dirty="0">
                    <a:highlight>
                      <a:srgbClr val="FFFF00"/>
                    </a:highlight>
                  </a:rPr>
                  <a:t>estado de agregação do </a:t>
                </a:r>
                <a:r>
                  <a:rPr lang="pt-BR" sz="2000" i="1" dirty="0">
                    <a:highlight>
                      <a:srgbClr val="FFFF00"/>
                    </a:highlight>
                  </a:rPr>
                  <a:t>composto </a:t>
                </a:r>
                <a:r>
                  <a:rPr lang="pt-BR" sz="2000" b="1" i="1" dirty="0">
                    <a:highlight>
                      <a:srgbClr val="FFFF00"/>
                    </a:highlight>
                  </a:rPr>
                  <a:t>não se altera dentro dessa gama de temperatura </a:t>
                </a:r>
                <a:r>
                  <a:rPr lang="pt-BR" sz="2000" i="1" dirty="0"/>
                  <a:t>considerada. Por exemplo, o composto não sofre nenhuma transição quando se baixa a temperatura </a:t>
                </a:r>
              </a:p>
              <a:p>
                <a:pPr marL="342900" indent="-342900">
                  <a:buFont typeface="Arial" panose="020B0604020202020204" pitchFamily="34" charset="0"/>
                  <a:buChar char="•"/>
                </a:pPr>
                <a:endParaRPr lang="pt-BR" sz="2000" i="1" dirty="0"/>
              </a:p>
              <a:p>
                <a:pPr marL="342900" indent="-342900">
                  <a:buFont typeface="Arial" panose="020B0604020202020204" pitchFamily="34" charset="0"/>
                  <a:buChar char="•"/>
                </a:pPr>
                <a:endParaRPr lang="pt-BR" sz="2000" i="1" dirty="0"/>
              </a:p>
            </p:txBody>
          </p:sp>
        </mc:Choice>
        <mc:Fallback xmlns="">
          <p:sp>
            <p:nvSpPr>
              <p:cNvPr id="11" name="CaixaDeTexto 10">
                <a:extLst>
                  <a:ext uri="{FF2B5EF4-FFF2-40B4-BE49-F238E27FC236}">
                    <a16:creationId xmlns:a16="http://schemas.microsoft.com/office/drawing/2014/main" id="{058F2DD6-5A79-4878-87DB-3E880E16C733}"/>
                  </a:ext>
                </a:extLst>
              </p:cNvPr>
              <p:cNvSpPr txBox="1">
                <a:spLocks noRot="1" noChangeAspect="1" noMove="1" noResize="1" noEditPoints="1" noAdjustHandles="1" noChangeArrowheads="1" noChangeShapeType="1" noTextEdit="1"/>
              </p:cNvSpPr>
              <p:nvPr/>
            </p:nvSpPr>
            <p:spPr>
              <a:xfrm>
                <a:off x="1857376" y="3429000"/>
                <a:ext cx="8810622" cy="2960258"/>
              </a:xfrm>
              <a:prstGeom prst="rect">
                <a:avLst/>
              </a:prstGeom>
              <a:blipFill>
                <a:blip r:embed="rId7"/>
                <a:stretch>
                  <a:fillRect l="-623" b="-3711"/>
                </a:stretch>
              </a:blipFill>
            </p:spPr>
            <p:txBody>
              <a:bodyPr/>
              <a:lstStyle/>
              <a:p>
                <a:r>
                  <a:rPr lang="pt-BR">
                    <a:noFill/>
                  </a:rPr>
                  <a:t> </a:t>
                </a:r>
              </a:p>
            </p:txBody>
          </p:sp>
        </mc:Fallback>
      </mc:AlternateContent>
      <p:sp>
        <p:nvSpPr>
          <p:cNvPr id="14" name="CaixaDeTexto 13">
            <a:extLst>
              <a:ext uri="{FF2B5EF4-FFF2-40B4-BE49-F238E27FC236}">
                <a16:creationId xmlns:a16="http://schemas.microsoft.com/office/drawing/2014/main" id="{F1EA74C4-5890-4836-B7F8-C5E10ACC1677}"/>
              </a:ext>
            </a:extLst>
          </p:cNvPr>
          <p:cNvSpPr txBox="1"/>
          <p:nvPr/>
        </p:nvSpPr>
        <p:spPr>
          <a:xfrm>
            <a:off x="730632" y="144609"/>
            <a:ext cx="5365368" cy="584775"/>
          </a:xfrm>
          <a:prstGeom prst="rect">
            <a:avLst/>
          </a:prstGeom>
          <a:noFill/>
        </p:spPr>
        <p:txBody>
          <a:bodyPr wrap="square" rtlCol="0">
            <a:spAutoFit/>
          </a:bodyPr>
          <a:lstStyle/>
          <a:p>
            <a:r>
              <a:rPr lang="pt-BR" sz="3200" u="sng" dirty="0">
                <a:solidFill>
                  <a:schemeClr val="accent1">
                    <a:lumMod val="75000"/>
                  </a:schemeClr>
                </a:solidFill>
              </a:rPr>
              <a:t>Equilíbrio líquido-vapor</a:t>
            </a:r>
          </a:p>
        </p:txBody>
      </p:sp>
    </p:spTree>
    <p:extLst>
      <p:ext uri="{BB962C8B-B14F-4D97-AF65-F5344CB8AC3E}">
        <p14:creationId xmlns:p14="http://schemas.microsoft.com/office/powerpoint/2010/main" val="134095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61</a:t>
            </a:fld>
            <a:endParaRPr lang="en-US" dirty="0"/>
          </a:p>
        </p:txBody>
      </p:sp>
      <p:sp>
        <p:nvSpPr>
          <p:cNvPr id="7"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mc:AlternateContent xmlns:mc="http://schemas.openxmlformats.org/markup-compatibility/2006" xmlns:a14="http://schemas.microsoft.com/office/drawing/2010/main">
        <mc:Choice Requires="a14">
          <p:sp>
            <p:nvSpPr>
              <p:cNvPr id="3" name="Retângulo 2">
                <a:extLst>
                  <a:ext uri="{FF2B5EF4-FFF2-40B4-BE49-F238E27FC236}">
                    <a16:creationId xmlns:a16="http://schemas.microsoft.com/office/drawing/2014/main" id="{920DDF0E-4A10-4295-8B4D-D9730E8B5BFD}"/>
                  </a:ext>
                </a:extLst>
              </p:cNvPr>
              <p:cNvSpPr/>
              <p:nvPr/>
            </p:nvSpPr>
            <p:spPr>
              <a:xfrm>
                <a:off x="2053816" y="1082235"/>
                <a:ext cx="8157395" cy="1352550"/>
              </a:xfrm>
              <a:prstGeom prst="rect">
                <a:avLst/>
              </a:prstGeom>
            </p:spPr>
            <p:txBody>
              <a:bodyPr wrap="square">
                <a:spAutoFit/>
              </a:bodyPr>
              <a:lstStyle/>
              <a:p>
                <a:r>
                  <a:rPr lang="pt-BR" sz="2400" i="1" dirty="0"/>
                  <a:t>Caso a </a:t>
                </a:r>
                <a:r>
                  <a:rPr lang="pt-BR" sz="2400" b="1" i="1" dirty="0">
                    <a:highlight>
                      <a:srgbClr val="FFFF00"/>
                    </a:highlight>
                  </a:rPr>
                  <a:t>gama de temperatura seja alargada </a:t>
                </a:r>
                <a:r>
                  <a:rPr lang="pt-BR" sz="2400" i="1" dirty="0"/>
                  <a:t>a equação acima terá  de ser modificada para manter linear a relação entre </a:t>
                </a:r>
                <a14:m>
                  <m:oMath xmlns:m="http://schemas.openxmlformats.org/officeDocument/2006/math">
                    <m:d>
                      <m:dPr>
                        <m:ctrlPr>
                          <a:rPr lang="pt-BR" sz="2400" i="1">
                            <a:latin typeface="Cambria Math" panose="02040503050406030204" pitchFamily="18" charset="0"/>
                          </a:rPr>
                        </m:ctrlPr>
                      </m:dPr>
                      <m:e>
                        <m:sSubSup>
                          <m:sSubSupPr>
                            <m:ctrlPr>
                              <a:rPr lang="pt-BR" sz="2400" i="1">
                                <a:latin typeface="Cambria Math" panose="02040503050406030204" pitchFamily="18" charset="0"/>
                              </a:rPr>
                            </m:ctrlPr>
                          </m:sSubSupPr>
                          <m:e>
                            <m:r>
                              <a:rPr lang="pt-BR" sz="2400" i="1">
                                <a:latin typeface="Cambria Math" panose="02040503050406030204" pitchFamily="18" charset="0"/>
                              </a:rPr>
                              <m:t>𝑃</m:t>
                            </m:r>
                          </m:e>
                          <m:sub>
                            <m:r>
                              <a:rPr lang="pt-BR" sz="2400" i="1">
                                <a:latin typeface="Cambria Math" panose="02040503050406030204" pitchFamily="18" charset="0"/>
                              </a:rPr>
                              <m:t>𝑖𝐿</m:t>
                            </m:r>
                          </m:sub>
                          <m:sup>
                            <m:r>
                              <a:rPr lang="pt-BR" sz="2400" i="1">
                                <a:latin typeface="Cambria Math" panose="02040503050406030204" pitchFamily="18" charset="0"/>
                              </a:rPr>
                              <m:t>∗</m:t>
                            </m:r>
                          </m:sup>
                        </m:sSubSup>
                      </m:e>
                    </m:d>
                    <m:r>
                      <a:rPr lang="pt-BR" sz="2400" i="1">
                        <a:latin typeface="Cambria Math" panose="02040503050406030204" pitchFamily="18" charset="0"/>
                      </a:rPr>
                      <m:t> </m:t>
                    </m:r>
                  </m:oMath>
                </a14:m>
                <a:r>
                  <a:rPr lang="pt-BR" sz="2400" i="1" dirty="0"/>
                  <a:t>e </a:t>
                </a:r>
                <a14:m>
                  <m:oMath xmlns:m="http://schemas.openxmlformats.org/officeDocument/2006/math">
                    <m:f>
                      <m:fPr>
                        <m:ctrlPr>
                          <a:rPr lang="pt-BR" sz="2400" i="1">
                            <a:latin typeface="Cambria Math" panose="02040503050406030204" pitchFamily="18" charset="0"/>
                          </a:rPr>
                        </m:ctrlPr>
                      </m:fPr>
                      <m:num>
                        <m:r>
                          <a:rPr lang="pt-BR" sz="2400" i="1">
                            <a:latin typeface="Cambria Math" panose="02040503050406030204" pitchFamily="18" charset="0"/>
                          </a:rPr>
                          <m:t>1</m:t>
                        </m:r>
                      </m:num>
                      <m:den>
                        <m:r>
                          <a:rPr lang="pt-BR" sz="2400" i="1">
                            <a:latin typeface="Cambria Math" panose="02040503050406030204" pitchFamily="18" charset="0"/>
                          </a:rPr>
                          <m:t>𝑇</m:t>
                        </m:r>
                      </m:den>
                    </m:f>
                  </m:oMath>
                </a14:m>
                <a:r>
                  <a:rPr lang="pt-BR" sz="2400" i="1" dirty="0"/>
                  <a:t> e refletir a dependência entre T e </a:t>
                </a:r>
                <a14:m>
                  <m:oMath xmlns:m="http://schemas.openxmlformats.org/officeDocument/2006/math">
                    <m:sSub>
                      <m:sSubPr>
                        <m:ctrlPr>
                          <a:rPr lang="pt-BR" sz="2400" i="1">
                            <a:latin typeface="Cambria Math" panose="02040503050406030204" pitchFamily="18" charset="0"/>
                          </a:rPr>
                        </m:ctrlPr>
                      </m:sSubPr>
                      <m:e>
                        <m:r>
                          <a:rPr lang="pt-BR" sz="2400" i="1">
                            <a:latin typeface="Cambria Math" panose="02040503050406030204" pitchFamily="18" charset="0"/>
                            <a:ea typeface="Cambria Math" panose="02040503050406030204" pitchFamily="18" charset="0"/>
                          </a:rPr>
                          <m:t>∆</m:t>
                        </m:r>
                      </m:e>
                      <m:sub>
                        <m:r>
                          <a:rPr lang="pt-BR" sz="2400" i="1">
                            <a:latin typeface="Cambria Math" panose="02040503050406030204" pitchFamily="18" charset="0"/>
                            <a:ea typeface="Cambria Math" panose="02040503050406030204" pitchFamily="18" charset="0"/>
                          </a:rPr>
                          <m:t>𝑣𝑎𝑝</m:t>
                        </m:r>
                      </m:sub>
                    </m:sSub>
                    <m:sSub>
                      <m:sSubPr>
                        <m:ctrlPr>
                          <a:rPr lang="pt-BR" sz="2400" i="1">
                            <a:latin typeface="Cambria Math" panose="02040503050406030204" pitchFamily="18" charset="0"/>
                          </a:rPr>
                        </m:ctrlPr>
                      </m:sSubPr>
                      <m:e>
                        <m:r>
                          <a:rPr lang="pt-BR" sz="2400" i="1">
                            <a:latin typeface="Cambria Math" panose="02040503050406030204" pitchFamily="18" charset="0"/>
                          </a:rPr>
                          <m:t>𝐻</m:t>
                        </m:r>
                      </m:e>
                      <m:sub>
                        <m:r>
                          <a:rPr lang="pt-BR" sz="2400" i="1">
                            <a:latin typeface="Cambria Math" panose="02040503050406030204" pitchFamily="18" charset="0"/>
                          </a:rPr>
                          <m:t>𝑖</m:t>
                        </m:r>
                      </m:sub>
                    </m:sSub>
                  </m:oMath>
                </a14:m>
                <a:endParaRPr lang="pt-BR" sz="2400" i="1" dirty="0"/>
              </a:p>
            </p:txBody>
          </p:sp>
        </mc:Choice>
        <mc:Fallback xmlns="">
          <p:sp>
            <p:nvSpPr>
              <p:cNvPr id="3" name="Retângulo 2">
                <a:extLst>
                  <a:ext uri="{FF2B5EF4-FFF2-40B4-BE49-F238E27FC236}">
                    <a16:creationId xmlns:a16="http://schemas.microsoft.com/office/drawing/2014/main" id="{920DDF0E-4A10-4295-8B4D-D9730E8B5BFD}"/>
                  </a:ext>
                </a:extLst>
              </p:cNvPr>
              <p:cNvSpPr>
                <a:spLocks noRot="1" noChangeAspect="1" noMove="1" noResize="1" noEditPoints="1" noAdjustHandles="1" noChangeArrowheads="1" noChangeShapeType="1" noTextEdit="1"/>
              </p:cNvSpPr>
              <p:nvPr/>
            </p:nvSpPr>
            <p:spPr>
              <a:xfrm>
                <a:off x="2053816" y="1082235"/>
                <a:ext cx="8157395" cy="1352550"/>
              </a:xfrm>
              <a:prstGeom prst="rect">
                <a:avLst/>
              </a:prstGeom>
              <a:blipFill>
                <a:blip r:embed="rId2"/>
                <a:stretch>
                  <a:fillRect l="-1196" t="-3620" b="-4525"/>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9" name="CaixaDeTexto 8">
                <a:extLst>
                  <a:ext uri="{FF2B5EF4-FFF2-40B4-BE49-F238E27FC236}">
                    <a16:creationId xmlns:a16="http://schemas.microsoft.com/office/drawing/2014/main" id="{E584A33C-1424-4569-BBE0-D7F22013E8F4}"/>
                  </a:ext>
                </a:extLst>
              </p:cNvPr>
              <p:cNvSpPr txBox="1"/>
              <p:nvPr/>
            </p:nvSpPr>
            <p:spPr>
              <a:xfrm>
                <a:off x="3016211" y="3011415"/>
                <a:ext cx="3019146" cy="852871"/>
              </a:xfrm>
              <a:prstGeom prst="rect">
                <a:avLst/>
              </a:prstGeom>
              <a:solidFill>
                <a:schemeClr val="accent3">
                  <a:lumMod val="60000"/>
                  <a:lumOff val="40000"/>
                </a:schemeClr>
              </a:solidFill>
            </p:spPr>
            <p:txBody>
              <a:bodyPr vert="horz" wrap="square" lIns="91440" tIns="45720" rIns="91440" bIns="45720" rtlCol="0">
                <a:noAutofit/>
              </a:bodyPr>
              <a:lstStyle/>
              <a:p>
                <a:pPr/>
                <a14:m>
                  <m:oMathPara xmlns:m="http://schemas.openxmlformats.org/officeDocument/2006/math">
                    <m:oMathParaPr>
                      <m:jc m:val="centerGroup"/>
                    </m:oMathParaPr>
                    <m:oMath xmlns:m="http://schemas.openxmlformats.org/officeDocument/2006/math">
                      <m:func>
                        <m:funcPr>
                          <m:ctrlPr>
                            <a:rPr lang="pt-BR" sz="2400" i="1">
                              <a:latin typeface="Cambria Math" panose="02040503050406030204" pitchFamily="18" charset="0"/>
                            </a:rPr>
                          </m:ctrlPr>
                        </m:funcPr>
                        <m:fName>
                          <m:r>
                            <m:rPr>
                              <m:sty m:val="p"/>
                            </m:rPr>
                            <a:rPr lang="pt-BR" sz="2400">
                              <a:latin typeface="Cambria Math" panose="02040503050406030204" pitchFamily="18" charset="0"/>
                            </a:rPr>
                            <m:t>ln</m:t>
                          </m:r>
                          <m:r>
                            <a:rPr lang="pt-BR" sz="2400">
                              <a:latin typeface="Cambria Math" panose="02040503050406030204" pitchFamily="18" charset="0"/>
                            </a:rPr>
                            <m:t> (</m:t>
                          </m:r>
                          <m:sSubSup>
                            <m:sSubSupPr>
                              <m:ctrlPr>
                                <a:rPr lang="pt-BR" sz="2400" i="1">
                                  <a:latin typeface="Cambria Math" panose="02040503050406030204" pitchFamily="18" charset="0"/>
                                </a:rPr>
                              </m:ctrlPr>
                            </m:sSubSupPr>
                            <m:e>
                              <m:r>
                                <a:rPr lang="pt-BR" sz="2400" i="1">
                                  <a:latin typeface="Cambria Math" panose="02040503050406030204" pitchFamily="18" charset="0"/>
                                </a:rPr>
                                <m:t>𝑃</m:t>
                              </m:r>
                            </m:e>
                            <m:sub>
                              <m:r>
                                <a:rPr lang="pt-BR" sz="2400" i="1">
                                  <a:latin typeface="Cambria Math" panose="02040503050406030204" pitchFamily="18" charset="0"/>
                                </a:rPr>
                                <m:t>𝑖𝐿</m:t>
                              </m:r>
                            </m:sub>
                            <m:sup>
                              <m:r>
                                <a:rPr lang="pt-BR" sz="2400" i="1">
                                  <a:latin typeface="Cambria Math" panose="02040503050406030204" pitchFamily="18" charset="0"/>
                                </a:rPr>
                                <m:t>∗</m:t>
                              </m:r>
                            </m:sup>
                          </m:sSubSup>
                          <m:r>
                            <a:rPr lang="pt-BR" sz="2400" i="1">
                              <a:latin typeface="Cambria Math" panose="02040503050406030204" pitchFamily="18" charset="0"/>
                            </a:rPr>
                            <m:t>)</m:t>
                          </m:r>
                        </m:fName>
                        <m:e>
                          <m:r>
                            <a:rPr lang="pt-BR" sz="2400" i="1">
                              <a:latin typeface="Cambria Math" panose="02040503050406030204" pitchFamily="18" charset="0"/>
                            </a:rPr>
                            <m:t>=</m:t>
                          </m:r>
                          <m:f>
                            <m:fPr>
                              <m:ctrlPr>
                                <a:rPr lang="pt-BR" sz="2400" i="1">
                                  <a:latin typeface="Cambria Math" panose="02040503050406030204" pitchFamily="18" charset="0"/>
                                </a:rPr>
                              </m:ctrlPr>
                            </m:fPr>
                            <m:num>
                              <m:r>
                                <a:rPr lang="pt-BR" sz="2400" i="1">
                                  <a:latin typeface="Cambria Math" panose="02040503050406030204" pitchFamily="18" charset="0"/>
                                </a:rPr>
                                <m:t>𝐴</m:t>
                              </m:r>
                            </m:num>
                            <m:den>
                              <m:r>
                                <a:rPr lang="pt-BR" sz="2400" i="1">
                                  <a:latin typeface="Cambria Math" panose="02040503050406030204" pitchFamily="18" charset="0"/>
                                </a:rPr>
                                <m:t>𝑇</m:t>
                              </m:r>
                              <m:r>
                                <a:rPr lang="pt-BR" sz="2400" i="1">
                                  <a:latin typeface="Cambria Math" panose="02040503050406030204" pitchFamily="18" charset="0"/>
                                </a:rPr>
                                <m:t>+</m:t>
                              </m:r>
                              <m:r>
                                <a:rPr lang="pt-BR" sz="2400" i="1">
                                  <a:latin typeface="Cambria Math" panose="02040503050406030204" pitchFamily="18" charset="0"/>
                                </a:rPr>
                                <m:t>𝐶</m:t>
                              </m:r>
                            </m:den>
                          </m:f>
                        </m:e>
                      </m:func>
                      <m:r>
                        <a:rPr lang="pt-BR" sz="2400" i="1">
                          <a:latin typeface="Cambria Math" panose="02040503050406030204" pitchFamily="18" charset="0"/>
                        </a:rPr>
                        <m:t>+</m:t>
                      </m:r>
                      <m:r>
                        <a:rPr lang="pt-BR" sz="2400" i="1">
                          <a:latin typeface="Cambria Math" panose="02040503050406030204" pitchFamily="18" charset="0"/>
                        </a:rPr>
                        <m:t>𝐵</m:t>
                      </m:r>
                    </m:oMath>
                  </m:oMathPara>
                </a14:m>
                <a:endParaRPr lang="pt-BR" sz="2400" i="1" dirty="0"/>
              </a:p>
            </p:txBody>
          </p:sp>
        </mc:Choice>
        <mc:Fallback xmlns="">
          <p:sp>
            <p:nvSpPr>
              <p:cNvPr id="9" name="CaixaDeTexto 8">
                <a:extLst>
                  <a:ext uri="{FF2B5EF4-FFF2-40B4-BE49-F238E27FC236}">
                    <a16:creationId xmlns:a16="http://schemas.microsoft.com/office/drawing/2014/main" id="{E584A33C-1424-4569-BBE0-D7F22013E8F4}"/>
                  </a:ext>
                </a:extLst>
              </p:cNvPr>
              <p:cNvSpPr txBox="1">
                <a:spLocks noRot="1" noChangeAspect="1" noMove="1" noResize="1" noEditPoints="1" noAdjustHandles="1" noChangeArrowheads="1" noChangeShapeType="1" noTextEdit="1"/>
              </p:cNvSpPr>
              <p:nvPr/>
            </p:nvSpPr>
            <p:spPr>
              <a:xfrm>
                <a:off x="3016211" y="3011415"/>
                <a:ext cx="3019146" cy="852871"/>
              </a:xfrm>
              <a:prstGeom prst="rect">
                <a:avLst/>
              </a:prstGeom>
              <a:blipFill>
                <a:blip r:embed="rId3"/>
                <a:stretch>
                  <a:fillRect/>
                </a:stretch>
              </a:blipFill>
            </p:spPr>
            <p:txBody>
              <a:bodyPr/>
              <a:lstStyle/>
              <a:p>
                <a:r>
                  <a:rPr lang="pt-BR">
                    <a:noFill/>
                  </a:rPr>
                  <a:t> </a:t>
                </a:r>
              </a:p>
            </p:txBody>
          </p:sp>
        </mc:Fallback>
      </mc:AlternateContent>
      <p:sp>
        <p:nvSpPr>
          <p:cNvPr id="10" name="Retângulo 9">
            <a:extLst>
              <a:ext uri="{FF2B5EF4-FFF2-40B4-BE49-F238E27FC236}">
                <a16:creationId xmlns:a16="http://schemas.microsoft.com/office/drawing/2014/main" id="{8E7A2267-40F9-41E0-8ECB-25FF8B39C230}"/>
              </a:ext>
            </a:extLst>
          </p:cNvPr>
          <p:cNvSpPr/>
          <p:nvPr/>
        </p:nvSpPr>
        <p:spPr>
          <a:xfrm>
            <a:off x="6262687" y="3068595"/>
            <a:ext cx="2826529" cy="461665"/>
          </a:xfrm>
          <a:prstGeom prst="rect">
            <a:avLst/>
          </a:prstGeom>
        </p:spPr>
        <p:txBody>
          <a:bodyPr wrap="square">
            <a:spAutoFit/>
          </a:bodyPr>
          <a:lstStyle/>
          <a:p>
            <a:r>
              <a:rPr lang="pt-BR" sz="2400" i="1" dirty="0"/>
              <a:t>Equação de Antoine </a:t>
            </a:r>
          </a:p>
        </p:txBody>
      </p:sp>
      <p:sp>
        <p:nvSpPr>
          <p:cNvPr id="11" name="CaixaDeTexto 10">
            <a:extLst>
              <a:ext uri="{FF2B5EF4-FFF2-40B4-BE49-F238E27FC236}">
                <a16:creationId xmlns:a16="http://schemas.microsoft.com/office/drawing/2014/main" id="{04F7A9B5-421D-480F-BF82-1630EFC9C0A8}"/>
              </a:ext>
            </a:extLst>
          </p:cNvPr>
          <p:cNvSpPr txBox="1"/>
          <p:nvPr/>
        </p:nvSpPr>
        <p:spPr>
          <a:xfrm>
            <a:off x="730632" y="144609"/>
            <a:ext cx="5365368" cy="584775"/>
          </a:xfrm>
          <a:prstGeom prst="rect">
            <a:avLst/>
          </a:prstGeom>
          <a:noFill/>
        </p:spPr>
        <p:txBody>
          <a:bodyPr wrap="square" rtlCol="0">
            <a:spAutoFit/>
          </a:bodyPr>
          <a:lstStyle/>
          <a:p>
            <a:r>
              <a:rPr lang="pt-BR" sz="3200" u="sng" dirty="0">
                <a:solidFill>
                  <a:schemeClr val="accent1">
                    <a:lumMod val="75000"/>
                  </a:schemeClr>
                </a:solidFill>
              </a:rPr>
              <a:t>Equilíbrio líquido-vapor</a:t>
            </a:r>
          </a:p>
        </p:txBody>
      </p:sp>
    </p:spTree>
    <p:extLst>
      <p:ext uri="{BB962C8B-B14F-4D97-AF65-F5344CB8AC3E}">
        <p14:creationId xmlns:p14="http://schemas.microsoft.com/office/powerpoint/2010/main" val="34535636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62</a:t>
            </a:fld>
            <a:endParaRPr lang="en-US" dirty="0"/>
          </a:p>
        </p:txBody>
      </p:sp>
      <p:sp>
        <p:nvSpPr>
          <p:cNvPr id="7"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E655F7F6-317F-4D60-887E-B5B3CB4CBDD3}"/>
                  </a:ext>
                </a:extLst>
              </p:cNvPr>
              <p:cNvSpPr txBox="1"/>
              <p:nvPr/>
            </p:nvSpPr>
            <p:spPr>
              <a:xfrm>
                <a:off x="2002794" y="943620"/>
                <a:ext cx="3019146" cy="852871"/>
              </a:xfrm>
              <a:prstGeom prst="rect">
                <a:avLst/>
              </a:prstGeom>
              <a:solidFill>
                <a:schemeClr val="accent3">
                  <a:lumMod val="60000"/>
                  <a:lumOff val="40000"/>
                </a:schemeClr>
              </a:solidFill>
            </p:spPr>
            <p:txBody>
              <a:bodyPr vert="horz" wrap="square" lIns="91440" tIns="45720" rIns="91440" bIns="45720" rtlCol="0">
                <a:noAutofit/>
              </a:bodyPr>
              <a:lstStyle/>
              <a:p>
                <a:pPr/>
                <a14:m>
                  <m:oMathPara xmlns:m="http://schemas.openxmlformats.org/officeDocument/2006/math">
                    <m:oMathParaPr>
                      <m:jc m:val="centerGroup"/>
                    </m:oMathParaPr>
                    <m:oMath xmlns:m="http://schemas.openxmlformats.org/officeDocument/2006/math">
                      <m:func>
                        <m:funcPr>
                          <m:ctrlPr>
                            <a:rPr lang="pt-BR" sz="2400" i="1">
                              <a:latin typeface="Cambria Math" panose="02040503050406030204" pitchFamily="18" charset="0"/>
                            </a:rPr>
                          </m:ctrlPr>
                        </m:funcPr>
                        <m:fName>
                          <m:r>
                            <m:rPr>
                              <m:sty m:val="p"/>
                            </m:rPr>
                            <a:rPr lang="pt-BR" sz="2400">
                              <a:latin typeface="Cambria Math" panose="02040503050406030204" pitchFamily="18" charset="0"/>
                            </a:rPr>
                            <m:t>ln</m:t>
                          </m:r>
                          <m:r>
                            <a:rPr lang="pt-BR" sz="2400">
                              <a:latin typeface="Cambria Math" panose="02040503050406030204" pitchFamily="18" charset="0"/>
                            </a:rPr>
                            <m:t> (</m:t>
                          </m:r>
                          <m:sSubSup>
                            <m:sSubSupPr>
                              <m:ctrlPr>
                                <a:rPr lang="pt-BR" sz="2400" i="1">
                                  <a:latin typeface="Cambria Math" panose="02040503050406030204" pitchFamily="18" charset="0"/>
                                </a:rPr>
                              </m:ctrlPr>
                            </m:sSubSupPr>
                            <m:e>
                              <m:r>
                                <a:rPr lang="pt-BR" sz="2400" i="1">
                                  <a:latin typeface="Cambria Math" panose="02040503050406030204" pitchFamily="18" charset="0"/>
                                </a:rPr>
                                <m:t>𝑃</m:t>
                              </m:r>
                            </m:e>
                            <m:sub>
                              <m:r>
                                <a:rPr lang="pt-BR" sz="2400" i="1">
                                  <a:latin typeface="Cambria Math" panose="02040503050406030204" pitchFamily="18" charset="0"/>
                                </a:rPr>
                                <m:t>𝑖𝐿</m:t>
                              </m:r>
                            </m:sub>
                            <m:sup>
                              <m:r>
                                <a:rPr lang="pt-BR" sz="2400" i="1">
                                  <a:latin typeface="Cambria Math" panose="02040503050406030204" pitchFamily="18" charset="0"/>
                                </a:rPr>
                                <m:t>∗</m:t>
                              </m:r>
                            </m:sup>
                          </m:sSubSup>
                          <m:r>
                            <a:rPr lang="pt-BR" sz="2400" i="1">
                              <a:latin typeface="Cambria Math" panose="02040503050406030204" pitchFamily="18" charset="0"/>
                            </a:rPr>
                            <m:t>)</m:t>
                          </m:r>
                        </m:fName>
                        <m:e>
                          <m:r>
                            <a:rPr lang="pt-BR" sz="2400" i="1">
                              <a:latin typeface="Cambria Math" panose="02040503050406030204" pitchFamily="18" charset="0"/>
                            </a:rPr>
                            <m:t>=</m:t>
                          </m:r>
                          <m:f>
                            <m:fPr>
                              <m:ctrlPr>
                                <a:rPr lang="pt-BR" sz="2400" i="1">
                                  <a:latin typeface="Cambria Math" panose="02040503050406030204" pitchFamily="18" charset="0"/>
                                </a:rPr>
                              </m:ctrlPr>
                            </m:fPr>
                            <m:num>
                              <m:r>
                                <a:rPr lang="pt-BR" sz="2400" i="1">
                                  <a:latin typeface="Cambria Math" panose="02040503050406030204" pitchFamily="18" charset="0"/>
                                </a:rPr>
                                <m:t>𝐴</m:t>
                              </m:r>
                            </m:num>
                            <m:den>
                              <m:r>
                                <a:rPr lang="pt-BR" sz="2400" i="1">
                                  <a:latin typeface="Cambria Math" panose="02040503050406030204" pitchFamily="18" charset="0"/>
                                </a:rPr>
                                <m:t>𝑇</m:t>
                              </m:r>
                              <m:r>
                                <a:rPr lang="pt-BR" sz="2400" i="1">
                                  <a:latin typeface="Cambria Math" panose="02040503050406030204" pitchFamily="18" charset="0"/>
                                </a:rPr>
                                <m:t>+</m:t>
                              </m:r>
                              <m:r>
                                <a:rPr lang="pt-BR" sz="2400" i="1">
                                  <a:latin typeface="Cambria Math" panose="02040503050406030204" pitchFamily="18" charset="0"/>
                                </a:rPr>
                                <m:t>𝐶</m:t>
                              </m:r>
                            </m:den>
                          </m:f>
                        </m:e>
                      </m:func>
                      <m:r>
                        <a:rPr lang="pt-BR" sz="2400" i="1">
                          <a:latin typeface="Cambria Math" panose="02040503050406030204" pitchFamily="18" charset="0"/>
                        </a:rPr>
                        <m:t>+</m:t>
                      </m:r>
                      <m:r>
                        <a:rPr lang="pt-BR" sz="2400" i="1">
                          <a:latin typeface="Cambria Math" panose="02040503050406030204" pitchFamily="18" charset="0"/>
                        </a:rPr>
                        <m:t>𝐵</m:t>
                      </m:r>
                    </m:oMath>
                  </m:oMathPara>
                </a14:m>
                <a:endParaRPr lang="pt-BR" sz="2400" i="1" dirty="0"/>
              </a:p>
            </p:txBody>
          </p:sp>
        </mc:Choice>
        <mc:Fallback xmlns="">
          <p:sp>
            <p:nvSpPr>
              <p:cNvPr id="6" name="CaixaDeTexto 5">
                <a:extLst>
                  <a:ext uri="{FF2B5EF4-FFF2-40B4-BE49-F238E27FC236}">
                    <a16:creationId xmlns:a16="http://schemas.microsoft.com/office/drawing/2014/main" id="{E655F7F6-317F-4D60-887E-B5B3CB4CBDD3}"/>
                  </a:ext>
                </a:extLst>
              </p:cNvPr>
              <p:cNvSpPr txBox="1">
                <a:spLocks noRot="1" noChangeAspect="1" noMove="1" noResize="1" noEditPoints="1" noAdjustHandles="1" noChangeArrowheads="1" noChangeShapeType="1" noTextEdit="1"/>
              </p:cNvSpPr>
              <p:nvPr/>
            </p:nvSpPr>
            <p:spPr>
              <a:xfrm>
                <a:off x="2002794" y="943620"/>
                <a:ext cx="3019146" cy="852871"/>
              </a:xfrm>
              <a:prstGeom prst="rect">
                <a:avLst/>
              </a:prstGeom>
              <a:blipFill>
                <a:blip r:embed="rId2"/>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8" name="CaixaDeTexto 7">
                <a:extLst>
                  <a:ext uri="{FF2B5EF4-FFF2-40B4-BE49-F238E27FC236}">
                    <a16:creationId xmlns:a16="http://schemas.microsoft.com/office/drawing/2014/main" id="{23703772-9EC6-4000-BE2A-62E7142251F1}"/>
                  </a:ext>
                </a:extLst>
              </p:cNvPr>
              <p:cNvSpPr txBox="1"/>
              <p:nvPr/>
            </p:nvSpPr>
            <p:spPr>
              <a:xfrm>
                <a:off x="2002794" y="2185408"/>
                <a:ext cx="8665206" cy="1879575"/>
              </a:xfrm>
              <a:prstGeom prst="rect">
                <a:avLst/>
              </a:prstGeom>
            </p:spPr>
            <p:txBody>
              <a:bodyPr vert="horz" wrap="square" lIns="91440" tIns="45720" rIns="91440" bIns="45720" rtlCol="0">
                <a:normAutofit/>
              </a:bodyPr>
              <a:lstStyle/>
              <a:p>
                <a:r>
                  <a:rPr lang="pt-BR" sz="2000" i="1" dirty="0"/>
                  <a:t>Esta ultima equação denomina-se de Antoine  e é bastante usada para </a:t>
                </a:r>
                <a:r>
                  <a:rPr lang="pt-BR" sz="2000" b="1" i="1" dirty="0">
                    <a:highlight>
                      <a:srgbClr val="FFFF00"/>
                    </a:highlight>
                  </a:rPr>
                  <a:t>correlacionar dados experimentais entre pressão de vapor e temperatura</a:t>
                </a:r>
                <a:r>
                  <a:rPr lang="pt-BR" sz="2000" i="1" dirty="0"/>
                  <a:t>.  A, B e C são constantes servem para manter a correlação </a:t>
                </a:r>
                <a14:m>
                  <m:oMath xmlns:m="http://schemas.openxmlformats.org/officeDocument/2006/math">
                    <m:sSubSup>
                      <m:sSubSupPr>
                        <m:ctrlPr>
                          <a:rPr lang="pt-BR" sz="2000" i="1">
                            <a:latin typeface="Cambria Math" panose="02040503050406030204" pitchFamily="18" charset="0"/>
                          </a:rPr>
                        </m:ctrlPr>
                      </m:sSubSupPr>
                      <m:e>
                        <m:r>
                          <m:rPr>
                            <m:sty m:val="p"/>
                          </m:rPr>
                          <a:rPr lang="pt-BR" sz="2000">
                            <a:latin typeface="Cambria Math" panose="02040503050406030204" pitchFamily="18" charset="0"/>
                          </a:rPr>
                          <m:t>ln</m:t>
                        </m:r>
                        <m:r>
                          <a:rPr lang="pt-BR" sz="2000" i="1">
                            <a:latin typeface="Cambria Math" panose="02040503050406030204" pitchFamily="18" charset="0"/>
                          </a:rPr>
                          <m:t>⁡(</m:t>
                        </m:r>
                        <m:r>
                          <a:rPr lang="pt-BR" sz="2000" i="1">
                            <a:latin typeface="Cambria Math" panose="02040503050406030204" pitchFamily="18" charset="0"/>
                          </a:rPr>
                          <m:t>𝑃</m:t>
                        </m:r>
                      </m:e>
                      <m:sub>
                        <m:r>
                          <a:rPr lang="pt-BR" sz="2000" i="1">
                            <a:latin typeface="Cambria Math" panose="02040503050406030204" pitchFamily="18" charset="0"/>
                          </a:rPr>
                          <m:t>𝑖𝐿</m:t>
                        </m:r>
                      </m:sub>
                      <m:sup>
                        <m:r>
                          <a:rPr lang="pt-BR" sz="2000" i="1">
                            <a:latin typeface="Cambria Math" panose="02040503050406030204" pitchFamily="18" charset="0"/>
                          </a:rPr>
                          <m:t>∗</m:t>
                        </m:r>
                      </m:sup>
                    </m:sSubSup>
                    <m:r>
                      <a:rPr lang="pt-BR" sz="2000" i="1">
                        <a:latin typeface="Cambria Math" panose="02040503050406030204" pitchFamily="18" charset="0"/>
                      </a:rPr>
                      <m:t>)</m:t>
                    </m:r>
                  </m:oMath>
                </a14:m>
                <a:r>
                  <a:rPr lang="pt-BR" sz="2000" i="1" dirty="0"/>
                  <a:t> </a:t>
                </a:r>
                <a:r>
                  <a:rPr lang="pt-BR" sz="2000" i="1" dirty="0" err="1"/>
                  <a:t>vs</a:t>
                </a:r>
                <a:r>
                  <a:rPr lang="pt-BR" sz="2000" i="1" dirty="0"/>
                  <a:t> </a:t>
                </a:r>
                <a14:m>
                  <m:oMath xmlns:m="http://schemas.openxmlformats.org/officeDocument/2006/math">
                    <m:f>
                      <m:fPr>
                        <m:ctrlPr>
                          <a:rPr lang="pt-BR" sz="2000" i="1">
                            <a:latin typeface="Cambria Math" panose="02040503050406030204" pitchFamily="18" charset="0"/>
                          </a:rPr>
                        </m:ctrlPr>
                      </m:fPr>
                      <m:num>
                        <m:r>
                          <a:rPr lang="pt-BR" sz="2000" i="1">
                            <a:latin typeface="Cambria Math" panose="02040503050406030204" pitchFamily="18" charset="0"/>
                          </a:rPr>
                          <m:t>1</m:t>
                        </m:r>
                      </m:num>
                      <m:den>
                        <m:r>
                          <a:rPr lang="pt-BR" sz="2000" i="1">
                            <a:latin typeface="Cambria Math" panose="02040503050406030204" pitchFamily="18" charset="0"/>
                          </a:rPr>
                          <m:t>𝑇</m:t>
                        </m:r>
                      </m:den>
                    </m:f>
                  </m:oMath>
                </a14:m>
                <a:r>
                  <a:rPr lang="pt-BR" sz="2000" i="1" dirty="0"/>
                  <a:t> linear</a:t>
                </a:r>
              </a:p>
              <a:p>
                <a:endParaRPr lang="pt-BR" sz="2000" i="1" dirty="0"/>
              </a:p>
            </p:txBody>
          </p:sp>
        </mc:Choice>
        <mc:Fallback xmlns="">
          <p:sp>
            <p:nvSpPr>
              <p:cNvPr id="8" name="CaixaDeTexto 7">
                <a:extLst>
                  <a:ext uri="{FF2B5EF4-FFF2-40B4-BE49-F238E27FC236}">
                    <a16:creationId xmlns:a16="http://schemas.microsoft.com/office/drawing/2014/main" id="{23703772-9EC6-4000-BE2A-62E7142251F1}"/>
                  </a:ext>
                </a:extLst>
              </p:cNvPr>
              <p:cNvSpPr txBox="1">
                <a:spLocks noRot="1" noChangeAspect="1" noMove="1" noResize="1" noEditPoints="1" noAdjustHandles="1" noChangeArrowheads="1" noChangeShapeType="1" noTextEdit="1"/>
              </p:cNvSpPr>
              <p:nvPr/>
            </p:nvSpPr>
            <p:spPr>
              <a:xfrm>
                <a:off x="2002794" y="2185408"/>
                <a:ext cx="8665206" cy="1879575"/>
              </a:xfrm>
              <a:prstGeom prst="rect">
                <a:avLst/>
              </a:prstGeom>
              <a:blipFill>
                <a:blip r:embed="rId3"/>
                <a:stretch>
                  <a:fillRect l="-774" t="-1618" r="-844"/>
                </a:stretch>
              </a:blipFill>
            </p:spPr>
            <p:txBody>
              <a:bodyPr/>
              <a:lstStyle/>
              <a:p>
                <a:r>
                  <a:rPr lang="pt-BR">
                    <a:noFill/>
                  </a:rPr>
                  <a:t> </a:t>
                </a:r>
              </a:p>
            </p:txBody>
          </p:sp>
        </mc:Fallback>
      </mc:AlternateContent>
      <p:pic>
        <p:nvPicPr>
          <p:cNvPr id="60418" name="Picture 2" descr="Resultado de imagem para vapor pressure A B C values table">
            <a:extLst>
              <a:ext uri="{FF2B5EF4-FFF2-40B4-BE49-F238E27FC236}">
                <a16:creationId xmlns:a16="http://schemas.microsoft.com/office/drawing/2014/main" id="{824F545D-A046-4736-AB67-423CBB0066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2280" y="3810536"/>
            <a:ext cx="6737377" cy="1690054"/>
          </a:xfrm>
          <a:prstGeom prst="rect">
            <a:avLst/>
          </a:prstGeom>
          <a:noFill/>
          <a:extLst>
            <a:ext uri="{909E8E84-426E-40DD-AFC4-6F175D3DCCD1}">
              <a14:hiddenFill xmlns:a14="http://schemas.microsoft.com/office/drawing/2010/main">
                <a:solidFill>
                  <a:srgbClr val="FFFFFF"/>
                </a:solidFill>
              </a14:hiddenFill>
            </a:ext>
          </a:extLst>
        </p:spPr>
      </p:pic>
      <p:sp>
        <p:nvSpPr>
          <p:cNvPr id="3" name="Elipse 2">
            <a:extLst>
              <a:ext uri="{FF2B5EF4-FFF2-40B4-BE49-F238E27FC236}">
                <a16:creationId xmlns:a16="http://schemas.microsoft.com/office/drawing/2014/main" id="{8423BD60-70D8-48F6-9D75-8A894098EC38}"/>
              </a:ext>
            </a:extLst>
          </p:cNvPr>
          <p:cNvSpPr/>
          <p:nvPr/>
        </p:nvSpPr>
        <p:spPr>
          <a:xfrm>
            <a:off x="3435096" y="1417320"/>
            <a:ext cx="338328" cy="379170"/>
          </a:xfrm>
          <a:prstGeom prst="ellipse">
            <a:avLst/>
          </a:prstGeom>
          <a:gradFill>
            <a:gsLst>
              <a:gs pos="0">
                <a:srgbClr val="8CB7F7"/>
              </a:gs>
              <a:gs pos="0">
                <a:schemeClr val="accent1">
                  <a:tint val="100000"/>
                  <a:shade val="100000"/>
                  <a:satMod val="130000"/>
                  <a:alpha val="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cxnSp>
        <p:nvCxnSpPr>
          <p:cNvPr id="10" name="Conector de Seta Reta 9">
            <a:extLst>
              <a:ext uri="{FF2B5EF4-FFF2-40B4-BE49-F238E27FC236}">
                <a16:creationId xmlns:a16="http://schemas.microsoft.com/office/drawing/2014/main" id="{C834D8C4-8182-4F6E-A9F3-F69A1DDE00CF}"/>
              </a:ext>
            </a:extLst>
          </p:cNvPr>
          <p:cNvCxnSpPr/>
          <p:nvPr/>
        </p:nvCxnSpPr>
        <p:spPr>
          <a:xfrm>
            <a:off x="3691128" y="1828800"/>
            <a:ext cx="232257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CaixaDeTexto 12">
            <a:extLst>
              <a:ext uri="{FF2B5EF4-FFF2-40B4-BE49-F238E27FC236}">
                <a16:creationId xmlns:a16="http://schemas.microsoft.com/office/drawing/2014/main" id="{2CF4EF4E-9D69-467A-BFF3-07AE7B357C24}"/>
              </a:ext>
            </a:extLst>
          </p:cNvPr>
          <p:cNvSpPr txBox="1"/>
          <p:nvPr/>
        </p:nvSpPr>
        <p:spPr>
          <a:xfrm>
            <a:off x="5974650" y="1629140"/>
            <a:ext cx="576072" cy="429356"/>
          </a:xfrm>
          <a:prstGeom prst="rect">
            <a:avLst/>
          </a:prstGeom>
        </p:spPr>
        <p:txBody>
          <a:bodyPr vert="horz" wrap="square" lIns="91440" tIns="45720" rIns="91440" bIns="45720" rtlCol="0">
            <a:normAutofit fontScale="92500" lnSpcReduction="20000"/>
          </a:bodyPr>
          <a:lstStyle/>
          <a:p>
            <a:r>
              <a:rPr lang="pt-BR" sz="2800" b="1" i="1" dirty="0"/>
              <a:t>°C</a:t>
            </a:r>
          </a:p>
        </p:txBody>
      </p:sp>
      <p:sp>
        <p:nvSpPr>
          <p:cNvPr id="11" name="Retângulo 10">
            <a:extLst>
              <a:ext uri="{FF2B5EF4-FFF2-40B4-BE49-F238E27FC236}">
                <a16:creationId xmlns:a16="http://schemas.microsoft.com/office/drawing/2014/main" id="{A5BD0CD0-F8CA-4CDC-897E-42D9B300AF8A}"/>
              </a:ext>
            </a:extLst>
          </p:cNvPr>
          <p:cNvSpPr/>
          <p:nvPr/>
        </p:nvSpPr>
        <p:spPr>
          <a:xfrm>
            <a:off x="2569649" y="5545784"/>
            <a:ext cx="5909464" cy="369332"/>
          </a:xfrm>
          <a:prstGeom prst="rect">
            <a:avLst/>
          </a:prstGeom>
        </p:spPr>
        <p:txBody>
          <a:bodyPr wrap="square">
            <a:spAutoFit/>
          </a:bodyPr>
          <a:lstStyle/>
          <a:p>
            <a:r>
              <a:rPr lang="pt-BR" dirty="0"/>
              <a:t>https://www.pirika.com/ENG/ChemEng/AntoineTheory.html</a:t>
            </a:r>
          </a:p>
        </p:txBody>
      </p:sp>
      <p:sp>
        <p:nvSpPr>
          <p:cNvPr id="15" name="CaixaDeTexto 14">
            <a:extLst>
              <a:ext uri="{FF2B5EF4-FFF2-40B4-BE49-F238E27FC236}">
                <a16:creationId xmlns:a16="http://schemas.microsoft.com/office/drawing/2014/main" id="{B1ACB61F-CAD0-42DD-B6B3-8363496666B6}"/>
              </a:ext>
            </a:extLst>
          </p:cNvPr>
          <p:cNvSpPr txBox="1"/>
          <p:nvPr/>
        </p:nvSpPr>
        <p:spPr>
          <a:xfrm>
            <a:off x="730632" y="144609"/>
            <a:ext cx="5365368" cy="584775"/>
          </a:xfrm>
          <a:prstGeom prst="rect">
            <a:avLst/>
          </a:prstGeom>
          <a:noFill/>
        </p:spPr>
        <p:txBody>
          <a:bodyPr wrap="square" rtlCol="0">
            <a:spAutoFit/>
          </a:bodyPr>
          <a:lstStyle/>
          <a:p>
            <a:r>
              <a:rPr lang="pt-BR" sz="3200" u="sng" dirty="0">
                <a:solidFill>
                  <a:schemeClr val="accent1">
                    <a:lumMod val="75000"/>
                  </a:schemeClr>
                </a:solidFill>
              </a:rPr>
              <a:t>Equilíbrio líquido-vapor</a:t>
            </a:r>
          </a:p>
        </p:txBody>
      </p:sp>
    </p:spTree>
    <p:extLst>
      <p:ext uri="{BB962C8B-B14F-4D97-AF65-F5344CB8AC3E}">
        <p14:creationId xmlns:p14="http://schemas.microsoft.com/office/powerpoint/2010/main" val="14402176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63</a:t>
            </a:fld>
            <a:endParaRPr lang="en-US" dirty="0"/>
          </a:p>
        </p:txBody>
      </p:sp>
      <p:sp>
        <p:nvSpPr>
          <p:cNvPr id="7"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p:pic>
        <p:nvPicPr>
          <p:cNvPr id="65538" name="Picture 2" descr="https://mgh-images.s3.amazonaws.com/9781259696527/722816-4-13IP2.png">
            <a:extLst>
              <a:ext uri="{FF2B5EF4-FFF2-40B4-BE49-F238E27FC236}">
                <a16:creationId xmlns:a16="http://schemas.microsoft.com/office/drawing/2014/main" id="{42972250-C916-49A3-AB83-EF58BCB7B9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76" y="686515"/>
            <a:ext cx="4366895" cy="59436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CaixaDeTexto 7">
                <a:extLst>
                  <a:ext uri="{FF2B5EF4-FFF2-40B4-BE49-F238E27FC236}">
                    <a16:creationId xmlns:a16="http://schemas.microsoft.com/office/drawing/2014/main" id="{C64C34C8-281B-46B4-A78D-8EF06069E1F9}"/>
                  </a:ext>
                </a:extLst>
              </p:cNvPr>
              <p:cNvSpPr txBox="1"/>
              <p:nvPr/>
            </p:nvSpPr>
            <p:spPr>
              <a:xfrm>
                <a:off x="6772554" y="1181364"/>
                <a:ext cx="3019146" cy="852871"/>
              </a:xfrm>
              <a:prstGeom prst="rect">
                <a:avLst/>
              </a:prstGeom>
              <a:solidFill>
                <a:schemeClr val="accent3">
                  <a:lumMod val="60000"/>
                  <a:lumOff val="40000"/>
                </a:schemeClr>
              </a:solidFill>
            </p:spPr>
            <p:txBody>
              <a:bodyPr vert="horz" wrap="square" lIns="91440" tIns="45720" rIns="91440" bIns="45720" rtlCol="0">
                <a:noAutofit/>
              </a:bodyPr>
              <a:lstStyle/>
              <a:p>
                <a:pPr/>
                <a14:m>
                  <m:oMathPara xmlns:m="http://schemas.openxmlformats.org/officeDocument/2006/math">
                    <m:oMathParaPr>
                      <m:jc m:val="centerGroup"/>
                    </m:oMathParaPr>
                    <m:oMath xmlns:m="http://schemas.openxmlformats.org/officeDocument/2006/math">
                      <m:func>
                        <m:funcPr>
                          <m:ctrlPr>
                            <a:rPr lang="pt-BR" sz="2400" i="1">
                              <a:latin typeface="Cambria Math" panose="02040503050406030204" pitchFamily="18" charset="0"/>
                            </a:rPr>
                          </m:ctrlPr>
                        </m:funcPr>
                        <m:fName>
                          <m:r>
                            <m:rPr>
                              <m:sty m:val="p"/>
                            </m:rPr>
                            <a:rPr lang="pt-BR" sz="2400">
                              <a:latin typeface="Cambria Math" panose="02040503050406030204" pitchFamily="18" charset="0"/>
                            </a:rPr>
                            <m:t>ln</m:t>
                          </m:r>
                          <m:r>
                            <a:rPr lang="pt-BR" sz="2400">
                              <a:latin typeface="Cambria Math" panose="02040503050406030204" pitchFamily="18" charset="0"/>
                            </a:rPr>
                            <m:t> (</m:t>
                          </m:r>
                          <m:sSubSup>
                            <m:sSubSupPr>
                              <m:ctrlPr>
                                <a:rPr lang="pt-BR" sz="2400" i="1">
                                  <a:latin typeface="Cambria Math" panose="02040503050406030204" pitchFamily="18" charset="0"/>
                                </a:rPr>
                              </m:ctrlPr>
                            </m:sSubSupPr>
                            <m:e>
                              <m:r>
                                <a:rPr lang="pt-BR" sz="2400" i="1">
                                  <a:latin typeface="Cambria Math" panose="02040503050406030204" pitchFamily="18" charset="0"/>
                                </a:rPr>
                                <m:t>𝑃</m:t>
                              </m:r>
                            </m:e>
                            <m:sub>
                              <m:r>
                                <a:rPr lang="pt-BR" sz="2400" i="1">
                                  <a:latin typeface="Cambria Math" panose="02040503050406030204" pitchFamily="18" charset="0"/>
                                </a:rPr>
                                <m:t>𝑖𝐿</m:t>
                              </m:r>
                            </m:sub>
                            <m:sup>
                              <m:r>
                                <a:rPr lang="pt-BR" sz="2400" i="1">
                                  <a:latin typeface="Cambria Math" panose="02040503050406030204" pitchFamily="18" charset="0"/>
                                </a:rPr>
                                <m:t>∗</m:t>
                              </m:r>
                            </m:sup>
                          </m:sSubSup>
                          <m:r>
                            <a:rPr lang="pt-BR" sz="2400" i="1">
                              <a:latin typeface="Cambria Math" panose="02040503050406030204" pitchFamily="18" charset="0"/>
                            </a:rPr>
                            <m:t>)</m:t>
                          </m:r>
                        </m:fName>
                        <m:e>
                          <m:r>
                            <a:rPr lang="pt-BR" sz="2400" i="1">
                              <a:latin typeface="Cambria Math" panose="02040503050406030204" pitchFamily="18" charset="0"/>
                            </a:rPr>
                            <m:t>=</m:t>
                          </m:r>
                          <m:f>
                            <m:fPr>
                              <m:ctrlPr>
                                <a:rPr lang="pt-BR" sz="2400" i="1">
                                  <a:latin typeface="Cambria Math" panose="02040503050406030204" pitchFamily="18" charset="0"/>
                                </a:rPr>
                              </m:ctrlPr>
                            </m:fPr>
                            <m:num>
                              <m:r>
                                <a:rPr lang="pt-BR" sz="2400" i="1">
                                  <a:latin typeface="Cambria Math" panose="02040503050406030204" pitchFamily="18" charset="0"/>
                                </a:rPr>
                                <m:t>𝐴</m:t>
                              </m:r>
                            </m:num>
                            <m:den>
                              <m:r>
                                <a:rPr lang="pt-BR" sz="2400" i="1">
                                  <a:latin typeface="Cambria Math" panose="02040503050406030204" pitchFamily="18" charset="0"/>
                                </a:rPr>
                                <m:t>𝑇</m:t>
                              </m:r>
                              <m:r>
                                <a:rPr lang="pt-BR" sz="2400" i="1">
                                  <a:latin typeface="Cambria Math" panose="02040503050406030204" pitchFamily="18" charset="0"/>
                                </a:rPr>
                                <m:t>+</m:t>
                              </m:r>
                              <m:r>
                                <a:rPr lang="pt-BR" sz="2400" i="1">
                                  <a:latin typeface="Cambria Math" panose="02040503050406030204" pitchFamily="18" charset="0"/>
                                </a:rPr>
                                <m:t>𝐶</m:t>
                              </m:r>
                            </m:den>
                          </m:f>
                        </m:e>
                      </m:func>
                      <m:r>
                        <a:rPr lang="pt-BR" sz="2400" i="1">
                          <a:latin typeface="Cambria Math" panose="02040503050406030204" pitchFamily="18" charset="0"/>
                        </a:rPr>
                        <m:t>+</m:t>
                      </m:r>
                      <m:r>
                        <a:rPr lang="pt-BR" sz="2400" i="1">
                          <a:latin typeface="Cambria Math" panose="02040503050406030204" pitchFamily="18" charset="0"/>
                        </a:rPr>
                        <m:t>𝐵</m:t>
                      </m:r>
                    </m:oMath>
                  </m:oMathPara>
                </a14:m>
                <a:endParaRPr lang="pt-BR" sz="2400" i="1" dirty="0"/>
              </a:p>
            </p:txBody>
          </p:sp>
        </mc:Choice>
        <mc:Fallback xmlns="">
          <p:sp>
            <p:nvSpPr>
              <p:cNvPr id="8" name="CaixaDeTexto 7">
                <a:extLst>
                  <a:ext uri="{FF2B5EF4-FFF2-40B4-BE49-F238E27FC236}">
                    <a16:creationId xmlns:a16="http://schemas.microsoft.com/office/drawing/2014/main" id="{C64C34C8-281B-46B4-A78D-8EF06069E1F9}"/>
                  </a:ext>
                </a:extLst>
              </p:cNvPr>
              <p:cNvSpPr txBox="1">
                <a:spLocks noRot="1" noChangeAspect="1" noMove="1" noResize="1" noEditPoints="1" noAdjustHandles="1" noChangeArrowheads="1" noChangeShapeType="1" noTextEdit="1"/>
              </p:cNvSpPr>
              <p:nvPr/>
            </p:nvSpPr>
            <p:spPr>
              <a:xfrm>
                <a:off x="6772554" y="1181364"/>
                <a:ext cx="3019146" cy="852871"/>
              </a:xfrm>
              <a:prstGeom prst="rect">
                <a:avLst/>
              </a:prstGeom>
              <a:blipFill>
                <a:blip r:embed="rId3"/>
                <a:stretch>
                  <a:fillRect/>
                </a:stretch>
              </a:blipFill>
            </p:spPr>
            <p:txBody>
              <a:bodyPr/>
              <a:lstStyle/>
              <a:p>
                <a:r>
                  <a:rPr lang="pt-BR">
                    <a:noFill/>
                  </a:rPr>
                  <a:t> </a:t>
                </a:r>
              </a:p>
            </p:txBody>
          </p:sp>
        </mc:Fallback>
      </mc:AlternateContent>
      <p:sp>
        <p:nvSpPr>
          <p:cNvPr id="3" name="Retângulo 2">
            <a:extLst>
              <a:ext uri="{FF2B5EF4-FFF2-40B4-BE49-F238E27FC236}">
                <a16:creationId xmlns:a16="http://schemas.microsoft.com/office/drawing/2014/main" id="{0F6EBDCF-5B58-4E05-AC5C-7F97805F2184}"/>
              </a:ext>
            </a:extLst>
          </p:cNvPr>
          <p:cNvSpPr/>
          <p:nvPr/>
        </p:nvSpPr>
        <p:spPr>
          <a:xfrm>
            <a:off x="5282184" y="1508760"/>
            <a:ext cx="438912" cy="4946904"/>
          </a:xfrm>
          <a:prstGeom prst="rect">
            <a:avLst/>
          </a:prstGeom>
          <a:solidFill>
            <a:schemeClr val="accent3">
              <a:lumMod val="60000"/>
              <a:lumOff val="40000"/>
              <a:alpha val="1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6" name="Imagem 5">
            <a:extLst>
              <a:ext uri="{FF2B5EF4-FFF2-40B4-BE49-F238E27FC236}">
                <a16:creationId xmlns:a16="http://schemas.microsoft.com/office/drawing/2014/main" id="{B2E386A4-BD49-4E16-A597-A701C810F7A1}"/>
              </a:ext>
            </a:extLst>
          </p:cNvPr>
          <p:cNvPicPr>
            <a:picLocks noChangeAspect="1"/>
          </p:cNvPicPr>
          <p:nvPr/>
        </p:nvPicPr>
        <p:blipFill rotWithShape="1">
          <a:blip r:embed="rId4"/>
          <a:srcRect l="28199" t="8730" r="28177" b="10178"/>
          <a:stretch/>
        </p:blipFill>
        <p:spPr>
          <a:xfrm>
            <a:off x="6451695" y="2224817"/>
            <a:ext cx="3988879" cy="4170981"/>
          </a:xfrm>
          <a:prstGeom prst="rect">
            <a:avLst/>
          </a:prstGeom>
        </p:spPr>
      </p:pic>
      <p:sp>
        <p:nvSpPr>
          <p:cNvPr id="10" name="Retângulo 9">
            <a:extLst>
              <a:ext uri="{FF2B5EF4-FFF2-40B4-BE49-F238E27FC236}">
                <a16:creationId xmlns:a16="http://schemas.microsoft.com/office/drawing/2014/main" id="{AC9AE369-91B4-4504-93C0-5F44CEBEDAF8}"/>
              </a:ext>
            </a:extLst>
          </p:cNvPr>
          <p:cNvSpPr/>
          <p:nvPr/>
        </p:nvSpPr>
        <p:spPr>
          <a:xfrm>
            <a:off x="9102427" y="4474364"/>
            <a:ext cx="1338146" cy="507831"/>
          </a:xfrm>
          <a:prstGeom prst="rect">
            <a:avLst/>
          </a:prstGeom>
        </p:spPr>
        <p:txBody>
          <a:bodyPr wrap="square">
            <a:spAutoFit/>
          </a:bodyPr>
          <a:lstStyle/>
          <a:p>
            <a:r>
              <a:rPr lang="pt-BR" sz="900" dirty="0"/>
              <a:t>https://www.pirika.com/ENG/ChemEng/AntoineTheory.html</a:t>
            </a:r>
          </a:p>
        </p:txBody>
      </p:sp>
      <p:sp>
        <p:nvSpPr>
          <p:cNvPr id="13" name="CaixaDeTexto 12">
            <a:extLst>
              <a:ext uri="{FF2B5EF4-FFF2-40B4-BE49-F238E27FC236}">
                <a16:creationId xmlns:a16="http://schemas.microsoft.com/office/drawing/2014/main" id="{71466A35-93A0-436F-96EE-369159832D9B}"/>
              </a:ext>
            </a:extLst>
          </p:cNvPr>
          <p:cNvSpPr txBox="1"/>
          <p:nvPr/>
        </p:nvSpPr>
        <p:spPr>
          <a:xfrm>
            <a:off x="730632" y="144609"/>
            <a:ext cx="6940168" cy="584775"/>
          </a:xfrm>
          <a:prstGeom prst="rect">
            <a:avLst/>
          </a:prstGeom>
          <a:noFill/>
        </p:spPr>
        <p:txBody>
          <a:bodyPr wrap="square" rtlCol="0">
            <a:spAutoFit/>
          </a:bodyPr>
          <a:lstStyle/>
          <a:p>
            <a:r>
              <a:rPr lang="pt-BR" sz="3200" u="sng" dirty="0">
                <a:solidFill>
                  <a:schemeClr val="accent1">
                    <a:lumMod val="75000"/>
                  </a:schemeClr>
                </a:solidFill>
              </a:rPr>
              <a:t>Pontos de ebulição, fusão e críticos</a:t>
            </a:r>
          </a:p>
        </p:txBody>
      </p:sp>
    </p:spTree>
    <p:extLst>
      <p:ext uri="{BB962C8B-B14F-4D97-AF65-F5344CB8AC3E}">
        <p14:creationId xmlns:p14="http://schemas.microsoft.com/office/powerpoint/2010/main" val="5679673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64</a:t>
            </a:fld>
            <a:endParaRPr lang="en-US" dirty="0"/>
          </a:p>
        </p:txBody>
      </p:sp>
      <p:sp>
        <p:nvSpPr>
          <p:cNvPr id="8" name="CaixaDeTexto 7">
            <a:extLst>
              <a:ext uri="{FF2B5EF4-FFF2-40B4-BE49-F238E27FC236}">
                <a16:creationId xmlns:a16="http://schemas.microsoft.com/office/drawing/2014/main" id="{99597EF5-9A16-47E0-95CC-C0EEA896ADCD}"/>
              </a:ext>
            </a:extLst>
          </p:cNvPr>
          <p:cNvSpPr txBox="1"/>
          <p:nvPr/>
        </p:nvSpPr>
        <p:spPr>
          <a:xfrm>
            <a:off x="1889537" y="645367"/>
            <a:ext cx="8098278" cy="1879575"/>
          </a:xfrm>
          <a:prstGeom prst="rect">
            <a:avLst/>
          </a:prstGeom>
        </p:spPr>
        <p:txBody>
          <a:bodyPr vert="horz" wrap="square" lIns="91440" tIns="45720" rIns="91440" bIns="45720" rtlCol="0">
            <a:normAutofit/>
          </a:bodyPr>
          <a:lstStyle/>
          <a:p>
            <a:r>
              <a:rPr lang="pt-BR" sz="2000" i="1" dirty="0"/>
              <a:t>De um modo bastante similar podemos obter derivar uma relação para o equilíbrio sólido vapor (sublimação) </a:t>
            </a:r>
          </a:p>
          <a:p>
            <a:endParaRPr lang="pt-BR" sz="2000" i="1" dirty="0"/>
          </a:p>
          <a:p>
            <a:endParaRPr lang="pt-BR" sz="2000" i="1" dirty="0"/>
          </a:p>
        </p:txBody>
      </p:sp>
      <p:sp>
        <p:nvSpPr>
          <p:cNvPr id="9" name="Footer Placeholder 3">
            <a:extLst>
              <a:ext uri="{FF2B5EF4-FFF2-40B4-BE49-F238E27FC236}">
                <a16:creationId xmlns:a16="http://schemas.microsoft.com/office/drawing/2014/main" id="{157EB7B8-50DB-49BF-BF78-6B0CE91AB610}"/>
              </a:ext>
            </a:extLst>
          </p:cNvPr>
          <p:cNvSpPr txBox="1">
            <a:spLocks/>
          </p:cNvSpPr>
          <p:nvPr/>
        </p:nvSpPr>
        <p:spPr>
          <a:xfrm>
            <a:off x="9791701" y="6721476"/>
            <a:ext cx="876299" cy="136525"/>
          </a:xfrm>
          <a:prstGeom prst="rect">
            <a:avLst/>
          </a:prstGeom>
        </p:spPr>
        <p:txBody>
          <a:bodyPr vert="horz" lIns="91440" tIns="45720" rIns="91440" bIns="45720" rtlCol="0" anchor="ctr"/>
          <a:lstStyle>
            <a:defPPr>
              <a:defRPr lang="en-US"/>
            </a:defPPr>
            <a:lvl1pPr marL="0" algn="r" defTabSz="457200" rtl="0" eaLnBrk="1" latinLnBrk="0" hangingPunct="1">
              <a:defRPr sz="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pedro vidinha</a:t>
            </a:r>
            <a:endParaRPr lang="en-US" dirty="0"/>
          </a:p>
        </p:txBody>
      </p:sp>
      <p:sp>
        <p:nvSpPr>
          <p:cNvPr id="10" name="Slide Number Placeholder 4">
            <a:extLst>
              <a:ext uri="{FF2B5EF4-FFF2-40B4-BE49-F238E27FC236}">
                <a16:creationId xmlns:a16="http://schemas.microsoft.com/office/drawing/2014/main" id="{C26953E7-3479-434A-BB80-C8D3DE1F8D8B}"/>
              </a:ext>
            </a:extLst>
          </p:cNvPr>
          <p:cNvSpPr txBox="1">
            <a:spLocks/>
          </p:cNvSpPr>
          <p:nvPr/>
        </p:nvSpPr>
        <p:spPr>
          <a:xfrm>
            <a:off x="1524001" y="6591300"/>
            <a:ext cx="333375" cy="241300"/>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26530D0-E989-6D43-9B52-F525A77060C2}" type="slidenum">
              <a:rPr lang="en-US"/>
              <a:pPr/>
              <a:t>64</a:t>
            </a:fld>
            <a:endParaRPr lang="en-US" dirty="0"/>
          </a:p>
        </p:txBody>
      </p:sp>
      <p:graphicFrame>
        <p:nvGraphicFramePr>
          <p:cNvPr id="11" name="Object 27">
            <a:extLst>
              <a:ext uri="{FF2B5EF4-FFF2-40B4-BE49-F238E27FC236}">
                <a16:creationId xmlns:a16="http://schemas.microsoft.com/office/drawing/2014/main" id="{4134F397-3919-4454-807B-5EEA30D56C54}"/>
              </a:ext>
            </a:extLst>
          </p:cNvPr>
          <p:cNvGraphicFramePr>
            <a:graphicFrameLocks noChangeAspect="1"/>
          </p:cNvGraphicFramePr>
          <p:nvPr/>
        </p:nvGraphicFramePr>
        <p:xfrm>
          <a:off x="2627016" y="1476844"/>
          <a:ext cx="2173287" cy="458787"/>
        </p:xfrm>
        <a:graphic>
          <a:graphicData uri="http://schemas.openxmlformats.org/presentationml/2006/ole">
            <mc:AlternateContent xmlns:mc="http://schemas.openxmlformats.org/markup-compatibility/2006">
              <mc:Choice xmlns:v="urn:schemas-microsoft-com:vml" Requires="v">
                <p:oleObj spid="_x0000_s14914" name="Equation" r:id="rId3" imgW="1155700" imgH="241300" progId="Equation.3">
                  <p:embed/>
                </p:oleObj>
              </mc:Choice>
              <mc:Fallback>
                <p:oleObj name="Equation" r:id="rId3" imgW="1155700" imgH="241300" progId="Equation.3">
                  <p:embed/>
                  <p:pic>
                    <p:nvPicPr>
                      <p:cNvPr id="11" name="Object 27">
                        <a:extLst>
                          <a:ext uri="{FF2B5EF4-FFF2-40B4-BE49-F238E27FC236}">
                            <a16:creationId xmlns:a16="http://schemas.microsoft.com/office/drawing/2014/main" id="{4134F397-3919-4454-807B-5EEA30D56C54}"/>
                          </a:ext>
                        </a:extLst>
                      </p:cNvPr>
                      <p:cNvPicPr/>
                      <p:nvPr/>
                    </p:nvPicPr>
                    <p:blipFill>
                      <a:blip r:embed="rId4"/>
                      <a:stretch>
                        <a:fillRect/>
                      </a:stretch>
                    </p:blipFill>
                    <p:spPr>
                      <a:xfrm>
                        <a:off x="2627016" y="1476844"/>
                        <a:ext cx="2173287" cy="458787"/>
                      </a:xfrm>
                      <a:prstGeom prst="rect">
                        <a:avLst/>
                      </a:prstGeom>
                      <a:solidFill>
                        <a:srgbClr val="FFC000"/>
                      </a:solidFill>
                    </p:spPr>
                  </p:pic>
                </p:oleObj>
              </mc:Fallback>
            </mc:AlternateContent>
          </a:graphicData>
        </a:graphic>
      </p:graphicFrame>
      <p:graphicFrame>
        <p:nvGraphicFramePr>
          <p:cNvPr id="12" name="Object 29">
            <a:extLst>
              <a:ext uri="{FF2B5EF4-FFF2-40B4-BE49-F238E27FC236}">
                <a16:creationId xmlns:a16="http://schemas.microsoft.com/office/drawing/2014/main" id="{4776EB4F-E8F5-48ED-A284-A3C6FC30FAEC}"/>
              </a:ext>
            </a:extLst>
          </p:cNvPr>
          <p:cNvGraphicFramePr>
            <a:graphicFrameLocks noChangeAspect="1"/>
          </p:cNvGraphicFramePr>
          <p:nvPr/>
        </p:nvGraphicFramePr>
        <p:xfrm>
          <a:off x="6729307" y="1264936"/>
          <a:ext cx="2005013" cy="482600"/>
        </p:xfrm>
        <a:graphic>
          <a:graphicData uri="http://schemas.openxmlformats.org/presentationml/2006/ole">
            <mc:AlternateContent xmlns:mc="http://schemas.openxmlformats.org/markup-compatibility/2006">
              <mc:Choice xmlns:v="urn:schemas-microsoft-com:vml" Requires="v">
                <p:oleObj spid="_x0000_s14915" name="Equation" r:id="rId5" imgW="1066800" imgH="254000" progId="Equation.3">
                  <p:embed/>
                </p:oleObj>
              </mc:Choice>
              <mc:Fallback>
                <p:oleObj name="Equation" r:id="rId5" imgW="1066800" imgH="254000" progId="Equation.3">
                  <p:embed/>
                  <p:pic>
                    <p:nvPicPr>
                      <p:cNvPr id="12" name="Object 29">
                        <a:extLst>
                          <a:ext uri="{FF2B5EF4-FFF2-40B4-BE49-F238E27FC236}">
                            <a16:creationId xmlns:a16="http://schemas.microsoft.com/office/drawing/2014/main" id="{4776EB4F-E8F5-48ED-A284-A3C6FC30FAEC}"/>
                          </a:ext>
                        </a:extLst>
                      </p:cNvPr>
                      <p:cNvPicPr/>
                      <p:nvPr/>
                    </p:nvPicPr>
                    <p:blipFill>
                      <a:blip r:embed="rId6"/>
                      <a:stretch>
                        <a:fillRect/>
                      </a:stretch>
                    </p:blipFill>
                    <p:spPr>
                      <a:xfrm>
                        <a:off x="6729307" y="1264936"/>
                        <a:ext cx="2005013" cy="482600"/>
                      </a:xfrm>
                      <a:prstGeom prst="rect">
                        <a:avLst/>
                      </a:prstGeom>
                      <a:solidFill>
                        <a:schemeClr val="accent1">
                          <a:lumMod val="40000"/>
                          <a:lumOff val="60000"/>
                        </a:schemeClr>
                      </a:solidFill>
                    </p:spPr>
                  </p:pic>
                </p:oleObj>
              </mc:Fallback>
            </mc:AlternateContent>
          </a:graphicData>
        </a:graphic>
      </p:graphicFrame>
      <p:graphicFrame>
        <p:nvGraphicFramePr>
          <p:cNvPr id="13" name="Object 30">
            <a:extLst>
              <a:ext uri="{FF2B5EF4-FFF2-40B4-BE49-F238E27FC236}">
                <a16:creationId xmlns:a16="http://schemas.microsoft.com/office/drawing/2014/main" id="{19C2423D-66AD-42CE-B1A4-A1D505FD041B}"/>
              </a:ext>
            </a:extLst>
          </p:cNvPr>
          <p:cNvGraphicFramePr>
            <a:graphicFrameLocks noChangeAspect="1"/>
          </p:cNvGraphicFramePr>
          <p:nvPr/>
        </p:nvGraphicFramePr>
        <p:xfrm>
          <a:off x="6729306" y="2304449"/>
          <a:ext cx="2671762" cy="434975"/>
        </p:xfrm>
        <a:graphic>
          <a:graphicData uri="http://schemas.openxmlformats.org/presentationml/2006/ole">
            <mc:AlternateContent xmlns:mc="http://schemas.openxmlformats.org/markup-compatibility/2006">
              <mc:Choice xmlns:v="urn:schemas-microsoft-com:vml" Requires="v">
                <p:oleObj spid="_x0000_s14916" name="Equation" r:id="rId7" imgW="1422400" imgH="228600" progId="Equation.3">
                  <p:embed/>
                </p:oleObj>
              </mc:Choice>
              <mc:Fallback>
                <p:oleObj name="Equation" r:id="rId7" imgW="1422400" imgH="228600" progId="Equation.3">
                  <p:embed/>
                  <p:pic>
                    <p:nvPicPr>
                      <p:cNvPr id="13" name="Object 30">
                        <a:extLst>
                          <a:ext uri="{FF2B5EF4-FFF2-40B4-BE49-F238E27FC236}">
                            <a16:creationId xmlns:a16="http://schemas.microsoft.com/office/drawing/2014/main" id="{19C2423D-66AD-42CE-B1A4-A1D505FD041B}"/>
                          </a:ext>
                        </a:extLst>
                      </p:cNvPr>
                      <p:cNvPicPr/>
                      <p:nvPr/>
                    </p:nvPicPr>
                    <p:blipFill>
                      <a:blip r:embed="rId8"/>
                      <a:stretch>
                        <a:fillRect/>
                      </a:stretch>
                    </p:blipFill>
                    <p:spPr>
                      <a:xfrm>
                        <a:off x="6729306" y="2304449"/>
                        <a:ext cx="2671762" cy="434975"/>
                      </a:xfrm>
                      <a:prstGeom prst="rect">
                        <a:avLst/>
                      </a:prstGeom>
                      <a:solidFill>
                        <a:srgbClr val="FFC000"/>
                      </a:solidFill>
                    </p:spPr>
                  </p:pic>
                </p:oleObj>
              </mc:Fallback>
            </mc:AlternateContent>
          </a:graphicData>
        </a:graphic>
      </p:graphicFrame>
      <p:graphicFrame>
        <p:nvGraphicFramePr>
          <p:cNvPr id="14" name="Object 33">
            <a:extLst>
              <a:ext uri="{FF2B5EF4-FFF2-40B4-BE49-F238E27FC236}">
                <a16:creationId xmlns:a16="http://schemas.microsoft.com/office/drawing/2014/main" id="{3EEFC075-3E69-4ACC-A52B-0C171C79B273}"/>
              </a:ext>
            </a:extLst>
          </p:cNvPr>
          <p:cNvGraphicFramePr>
            <a:graphicFrameLocks noChangeAspect="1"/>
          </p:cNvGraphicFramePr>
          <p:nvPr/>
        </p:nvGraphicFramePr>
        <p:xfrm>
          <a:off x="3304909" y="3289546"/>
          <a:ext cx="3455987" cy="482600"/>
        </p:xfrm>
        <a:graphic>
          <a:graphicData uri="http://schemas.openxmlformats.org/presentationml/2006/ole">
            <mc:AlternateContent xmlns:mc="http://schemas.openxmlformats.org/markup-compatibility/2006">
              <mc:Choice xmlns:v="urn:schemas-microsoft-com:vml" Requires="v">
                <p:oleObj spid="_x0000_s14917" name="Equation" r:id="rId9" imgW="1841500" imgH="254000" progId="Equation.3">
                  <p:embed/>
                </p:oleObj>
              </mc:Choice>
              <mc:Fallback>
                <p:oleObj name="Equation" r:id="rId9" imgW="1841500" imgH="254000" progId="Equation.3">
                  <p:embed/>
                  <p:pic>
                    <p:nvPicPr>
                      <p:cNvPr id="14" name="Object 33">
                        <a:extLst>
                          <a:ext uri="{FF2B5EF4-FFF2-40B4-BE49-F238E27FC236}">
                            <a16:creationId xmlns:a16="http://schemas.microsoft.com/office/drawing/2014/main" id="{3EEFC075-3E69-4ACC-A52B-0C171C79B273}"/>
                          </a:ext>
                        </a:extLst>
                      </p:cNvPr>
                      <p:cNvPicPr/>
                      <p:nvPr/>
                    </p:nvPicPr>
                    <p:blipFill>
                      <a:blip r:embed="rId10"/>
                      <a:stretch>
                        <a:fillRect/>
                      </a:stretch>
                    </p:blipFill>
                    <p:spPr>
                      <a:xfrm>
                        <a:off x="3304909" y="3289546"/>
                        <a:ext cx="3455987" cy="482600"/>
                      </a:xfrm>
                      <a:prstGeom prst="rect">
                        <a:avLst/>
                      </a:prstGeom>
                      <a:solidFill>
                        <a:schemeClr val="accent1">
                          <a:lumMod val="40000"/>
                          <a:lumOff val="60000"/>
                        </a:schemeClr>
                      </a:solidFill>
                    </p:spPr>
                  </p:pic>
                </p:oleObj>
              </mc:Fallback>
            </mc:AlternateContent>
          </a:graphicData>
        </a:graphic>
      </p:graphicFrame>
      <p:graphicFrame>
        <p:nvGraphicFramePr>
          <p:cNvPr id="15" name="Object 34">
            <a:extLst>
              <a:ext uri="{FF2B5EF4-FFF2-40B4-BE49-F238E27FC236}">
                <a16:creationId xmlns:a16="http://schemas.microsoft.com/office/drawing/2014/main" id="{CF7ACF4E-8D6F-4C55-9FCF-74635BE4BEF5}"/>
              </a:ext>
            </a:extLst>
          </p:cNvPr>
          <p:cNvGraphicFramePr>
            <a:graphicFrameLocks noChangeAspect="1"/>
          </p:cNvGraphicFramePr>
          <p:nvPr/>
        </p:nvGraphicFramePr>
        <p:xfrm>
          <a:off x="4671906" y="4978676"/>
          <a:ext cx="4729163" cy="847725"/>
        </p:xfrm>
        <a:graphic>
          <a:graphicData uri="http://schemas.openxmlformats.org/presentationml/2006/ole">
            <mc:AlternateContent xmlns:mc="http://schemas.openxmlformats.org/markup-compatibility/2006">
              <mc:Choice xmlns:v="urn:schemas-microsoft-com:vml" Requires="v">
                <p:oleObj spid="_x0000_s14918" name="Equation" r:id="rId11" imgW="2514600" imgH="444500" progId="Equation.3">
                  <p:embed/>
                </p:oleObj>
              </mc:Choice>
              <mc:Fallback>
                <p:oleObj name="Equation" r:id="rId11" imgW="2514600" imgH="444500" progId="Equation.3">
                  <p:embed/>
                  <p:pic>
                    <p:nvPicPr>
                      <p:cNvPr id="15" name="Object 34">
                        <a:extLst>
                          <a:ext uri="{FF2B5EF4-FFF2-40B4-BE49-F238E27FC236}">
                            <a16:creationId xmlns:a16="http://schemas.microsoft.com/office/drawing/2014/main" id="{CF7ACF4E-8D6F-4C55-9FCF-74635BE4BEF5}"/>
                          </a:ext>
                        </a:extLst>
                      </p:cNvPr>
                      <p:cNvPicPr/>
                      <p:nvPr/>
                    </p:nvPicPr>
                    <p:blipFill>
                      <a:blip r:embed="rId12"/>
                      <a:stretch>
                        <a:fillRect/>
                      </a:stretch>
                    </p:blipFill>
                    <p:spPr>
                      <a:xfrm>
                        <a:off x="4671906" y="4978676"/>
                        <a:ext cx="4729163" cy="847725"/>
                      </a:xfrm>
                      <a:prstGeom prst="rect">
                        <a:avLst/>
                      </a:prstGeom>
                      <a:solidFill>
                        <a:schemeClr val="accent1">
                          <a:lumMod val="40000"/>
                          <a:lumOff val="60000"/>
                        </a:schemeClr>
                      </a:solidFill>
                    </p:spPr>
                  </p:pic>
                </p:oleObj>
              </mc:Fallback>
            </mc:AlternateContent>
          </a:graphicData>
        </a:graphic>
      </p:graphicFrame>
      <p:sp>
        <p:nvSpPr>
          <p:cNvPr id="16" name="TextBox 2">
            <a:extLst>
              <a:ext uri="{FF2B5EF4-FFF2-40B4-BE49-F238E27FC236}">
                <a16:creationId xmlns:a16="http://schemas.microsoft.com/office/drawing/2014/main" id="{C6CD4B8A-122E-4067-8410-1CB5B901E5A2}"/>
              </a:ext>
            </a:extLst>
          </p:cNvPr>
          <p:cNvSpPr txBox="1"/>
          <p:nvPr/>
        </p:nvSpPr>
        <p:spPr>
          <a:xfrm>
            <a:off x="5400208" y="1264936"/>
            <a:ext cx="914400" cy="914400"/>
          </a:xfrm>
          <a:prstGeom prst="rect">
            <a:avLst/>
          </a:prstGeom>
        </p:spPr>
        <p:txBody>
          <a:bodyPr vert="horz" wrap="none" lIns="91440" tIns="45720" rIns="91440" bIns="45720" rtlCol="0">
            <a:normAutofit/>
          </a:bodyPr>
          <a:lstStyle/>
          <a:p>
            <a:r>
              <a:rPr lang="en-US" sz="2000" i="1" dirty="0" err="1"/>
              <a:t>Onde</a:t>
            </a:r>
            <a:r>
              <a:rPr lang="en-US" sz="2000" i="1" dirty="0"/>
              <a:t>:</a:t>
            </a:r>
          </a:p>
        </p:txBody>
      </p:sp>
      <p:sp>
        <p:nvSpPr>
          <p:cNvPr id="17" name="TextBox 15">
            <a:extLst>
              <a:ext uri="{FF2B5EF4-FFF2-40B4-BE49-F238E27FC236}">
                <a16:creationId xmlns:a16="http://schemas.microsoft.com/office/drawing/2014/main" id="{F0B18CF0-C453-4901-9BEC-2561E6FD85DC}"/>
              </a:ext>
            </a:extLst>
          </p:cNvPr>
          <p:cNvSpPr txBox="1"/>
          <p:nvPr/>
        </p:nvSpPr>
        <p:spPr>
          <a:xfrm>
            <a:off x="2390509" y="2275325"/>
            <a:ext cx="4255181" cy="914400"/>
          </a:xfrm>
          <a:prstGeom prst="rect">
            <a:avLst/>
          </a:prstGeom>
        </p:spPr>
        <p:txBody>
          <a:bodyPr vert="horz" wrap="none" lIns="91440" tIns="45720" rIns="91440" bIns="45720" rtlCol="0">
            <a:normAutofit/>
          </a:bodyPr>
          <a:lstStyle/>
          <a:p>
            <a:r>
              <a:rPr lang="en-US" sz="2000" i="1" dirty="0"/>
              <a:t>O </a:t>
            </a:r>
            <a:r>
              <a:rPr lang="en-US" sz="2000" i="1" dirty="0" err="1"/>
              <a:t>Δ</a:t>
            </a:r>
            <a:r>
              <a:rPr lang="en-US" sz="2000" i="1" baseline="-25000" dirty="0" err="1"/>
              <a:t>sub</a:t>
            </a:r>
            <a:r>
              <a:rPr lang="en-US" sz="2000" i="1" dirty="0" err="1"/>
              <a:t>G</a:t>
            </a:r>
            <a:r>
              <a:rPr lang="en-US" sz="2000" i="1" dirty="0"/>
              <a:t> </a:t>
            </a:r>
            <a:r>
              <a:rPr lang="en-US" sz="2000" i="1" dirty="0" err="1"/>
              <a:t>também</a:t>
            </a:r>
            <a:r>
              <a:rPr lang="en-US" sz="2000" i="1" dirty="0"/>
              <a:t> </a:t>
            </a:r>
            <a:r>
              <a:rPr lang="en-US" sz="2000" i="1" dirty="0" err="1"/>
              <a:t>pode</a:t>
            </a:r>
            <a:r>
              <a:rPr lang="en-US" sz="2000" i="1" dirty="0"/>
              <a:t> </a:t>
            </a:r>
            <a:r>
              <a:rPr lang="en-US" sz="2000" i="1" dirty="0" err="1"/>
              <a:t>ser</a:t>
            </a:r>
            <a:r>
              <a:rPr lang="en-US" sz="2000" i="1" dirty="0"/>
              <a:t> </a:t>
            </a:r>
            <a:r>
              <a:rPr lang="en-US" sz="2000" i="1" dirty="0" err="1"/>
              <a:t>escrito</a:t>
            </a:r>
            <a:r>
              <a:rPr lang="en-US" sz="2000" i="1" dirty="0"/>
              <a:t> </a:t>
            </a:r>
            <a:r>
              <a:rPr lang="en-US" sz="2000" i="1" dirty="0" err="1"/>
              <a:t>como</a:t>
            </a:r>
            <a:r>
              <a:rPr lang="en-US" sz="2000" i="1" dirty="0"/>
              <a:t>:</a:t>
            </a:r>
          </a:p>
        </p:txBody>
      </p:sp>
      <p:sp>
        <p:nvSpPr>
          <p:cNvPr id="18" name="TextBox 17">
            <a:extLst>
              <a:ext uri="{FF2B5EF4-FFF2-40B4-BE49-F238E27FC236}">
                <a16:creationId xmlns:a16="http://schemas.microsoft.com/office/drawing/2014/main" id="{BA3EB832-C564-4C9C-BBC5-42A81E3BD168}"/>
              </a:ext>
            </a:extLst>
          </p:cNvPr>
          <p:cNvSpPr txBox="1"/>
          <p:nvPr/>
        </p:nvSpPr>
        <p:spPr>
          <a:xfrm>
            <a:off x="2390508" y="3109885"/>
            <a:ext cx="914400" cy="914400"/>
          </a:xfrm>
          <a:prstGeom prst="rect">
            <a:avLst/>
          </a:prstGeom>
        </p:spPr>
        <p:txBody>
          <a:bodyPr vert="horz" wrap="none" lIns="91440" tIns="45720" rIns="91440" bIns="45720" rtlCol="0">
            <a:normAutofit/>
          </a:bodyPr>
          <a:lstStyle/>
          <a:p>
            <a:r>
              <a:rPr lang="en-US" sz="2000" i="1" dirty="0"/>
              <a:t>Logo:</a:t>
            </a:r>
          </a:p>
        </p:txBody>
      </p:sp>
      <p:graphicFrame>
        <p:nvGraphicFramePr>
          <p:cNvPr id="19" name="Object 20">
            <a:extLst>
              <a:ext uri="{FF2B5EF4-FFF2-40B4-BE49-F238E27FC236}">
                <a16:creationId xmlns:a16="http://schemas.microsoft.com/office/drawing/2014/main" id="{D2A305B7-C393-4A8B-9408-EF720E7110AF}"/>
              </a:ext>
            </a:extLst>
          </p:cNvPr>
          <p:cNvGraphicFramePr>
            <a:graphicFrameLocks noChangeAspect="1"/>
          </p:cNvGraphicFramePr>
          <p:nvPr/>
        </p:nvGraphicFramePr>
        <p:xfrm>
          <a:off x="3502614" y="4284277"/>
          <a:ext cx="2197100" cy="481013"/>
        </p:xfrm>
        <a:graphic>
          <a:graphicData uri="http://schemas.openxmlformats.org/presentationml/2006/ole">
            <mc:AlternateContent xmlns:mc="http://schemas.openxmlformats.org/markup-compatibility/2006">
              <mc:Choice xmlns:v="urn:schemas-microsoft-com:vml" Requires="v">
                <p:oleObj spid="_x0000_s14919" name="Equation" r:id="rId13" imgW="1168400" imgH="254000" progId="Equation.3">
                  <p:embed/>
                </p:oleObj>
              </mc:Choice>
              <mc:Fallback>
                <p:oleObj name="Equation" r:id="rId13" imgW="1168400" imgH="254000" progId="Equation.3">
                  <p:embed/>
                  <p:pic>
                    <p:nvPicPr>
                      <p:cNvPr id="19" name="Object 20">
                        <a:extLst>
                          <a:ext uri="{FF2B5EF4-FFF2-40B4-BE49-F238E27FC236}">
                            <a16:creationId xmlns:a16="http://schemas.microsoft.com/office/drawing/2014/main" id="{D2A305B7-C393-4A8B-9408-EF720E7110AF}"/>
                          </a:ext>
                        </a:extLst>
                      </p:cNvPr>
                      <p:cNvPicPr/>
                      <p:nvPr/>
                    </p:nvPicPr>
                    <p:blipFill>
                      <a:blip r:embed="rId14"/>
                      <a:stretch>
                        <a:fillRect/>
                      </a:stretch>
                    </p:blipFill>
                    <p:spPr>
                      <a:xfrm>
                        <a:off x="3502614" y="4284277"/>
                        <a:ext cx="2197100" cy="481013"/>
                      </a:xfrm>
                      <a:prstGeom prst="rect">
                        <a:avLst/>
                      </a:prstGeom>
                      <a:solidFill>
                        <a:srgbClr val="FFC000"/>
                      </a:solidFill>
                    </p:spPr>
                  </p:pic>
                </p:oleObj>
              </mc:Fallback>
            </mc:AlternateContent>
          </a:graphicData>
        </a:graphic>
      </p:graphicFrame>
      <p:sp>
        <p:nvSpPr>
          <p:cNvPr id="20" name="TextBox 21">
            <a:extLst>
              <a:ext uri="{FF2B5EF4-FFF2-40B4-BE49-F238E27FC236}">
                <a16:creationId xmlns:a16="http://schemas.microsoft.com/office/drawing/2014/main" id="{90BA0458-75BA-42C6-948B-C313F6971558}"/>
              </a:ext>
            </a:extLst>
          </p:cNvPr>
          <p:cNvSpPr txBox="1"/>
          <p:nvPr/>
        </p:nvSpPr>
        <p:spPr>
          <a:xfrm>
            <a:off x="2390508" y="4252488"/>
            <a:ext cx="914400" cy="914400"/>
          </a:xfrm>
          <a:prstGeom prst="rect">
            <a:avLst/>
          </a:prstGeom>
        </p:spPr>
        <p:txBody>
          <a:bodyPr vert="horz" wrap="none" lIns="91440" tIns="45720" rIns="91440" bIns="45720" rtlCol="0">
            <a:normAutofit/>
          </a:bodyPr>
          <a:lstStyle/>
          <a:p>
            <a:r>
              <a:rPr lang="en-US" sz="2000" i="1" dirty="0" err="1"/>
              <a:t>Usando</a:t>
            </a:r>
            <a:r>
              <a:rPr lang="en-US" sz="2000" i="1" dirty="0"/>
              <a:t>:</a:t>
            </a:r>
          </a:p>
        </p:txBody>
      </p:sp>
      <p:graphicFrame>
        <p:nvGraphicFramePr>
          <p:cNvPr id="21" name="Object 22">
            <a:extLst>
              <a:ext uri="{FF2B5EF4-FFF2-40B4-BE49-F238E27FC236}">
                <a16:creationId xmlns:a16="http://schemas.microsoft.com/office/drawing/2014/main" id="{EC2496D0-348B-4C9F-98C8-9771CBC34BE6}"/>
              </a:ext>
            </a:extLst>
          </p:cNvPr>
          <p:cNvGraphicFramePr>
            <a:graphicFrameLocks noChangeAspect="1"/>
          </p:cNvGraphicFramePr>
          <p:nvPr/>
        </p:nvGraphicFramePr>
        <p:xfrm>
          <a:off x="7080848" y="4284277"/>
          <a:ext cx="2173287" cy="458787"/>
        </p:xfrm>
        <a:graphic>
          <a:graphicData uri="http://schemas.openxmlformats.org/presentationml/2006/ole">
            <mc:AlternateContent xmlns:mc="http://schemas.openxmlformats.org/markup-compatibility/2006">
              <mc:Choice xmlns:v="urn:schemas-microsoft-com:vml" Requires="v">
                <p:oleObj spid="_x0000_s14920" name="Equation" r:id="rId15" imgW="1155700" imgH="241300" progId="Equation.3">
                  <p:embed/>
                </p:oleObj>
              </mc:Choice>
              <mc:Fallback>
                <p:oleObj name="Equation" r:id="rId15" imgW="1155700" imgH="241300" progId="Equation.3">
                  <p:embed/>
                  <p:pic>
                    <p:nvPicPr>
                      <p:cNvPr id="21" name="Object 22">
                        <a:extLst>
                          <a:ext uri="{FF2B5EF4-FFF2-40B4-BE49-F238E27FC236}">
                            <a16:creationId xmlns:a16="http://schemas.microsoft.com/office/drawing/2014/main" id="{EC2496D0-348B-4C9F-98C8-9771CBC34BE6}"/>
                          </a:ext>
                        </a:extLst>
                      </p:cNvPr>
                      <p:cNvPicPr/>
                      <p:nvPr/>
                    </p:nvPicPr>
                    <p:blipFill>
                      <a:blip r:embed="rId4"/>
                      <a:stretch>
                        <a:fillRect/>
                      </a:stretch>
                    </p:blipFill>
                    <p:spPr>
                      <a:xfrm>
                        <a:off x="7080848" y="4284277"/>
                        <a:ext cx="2173287" cy="458787"/>
                      </a:xfrm>
                      <a:prstGeom prst="rect">
                        <a:avLst/>
                      </a:prstGeom>
                    </p:spPr>
                  </p:pic>
                </p:oleObj>
              </mc:Fallback>
            </mc:AlternateContent>
          </a:graphicData>
        </a:graphic>
      </p:graphicFrame>
      <p:sp>
        <p:nvSpPr>
          <p:cNvPr id="22" name="TextBox 23">
            <a:extLst>
              <a:ext uri="{FF2B5EF4-FFF2-40B4-BE49-F238E27FC236}">
                <a16:creationId xmlns:a16="http://schemas.microsoft.com/office/drawing/2014/main" id="{B52C193A-8CA6-4FF0-A8B8-DCE04C18E76F}"/>
              </a:ext>
            </a:extLst>
          </p:cNvPr>
          <p:cNvSpPr txBox="1"/>
          <p:nvPr/>
        </p:nvSpPr>
        <p:spPr>
          <a:xfrm>
            <a:off x="6272106" y="4308089"/>
            <a:ext cx="914400" cy="914400"/>
          </a:xfrm>
          <a:prstGeom prst="rect">
            <a:avLst/>
          </a:prstGeom>
        </p:spPr>
        <p:txBody>
          <a:bodyPr vert="horz" wrap="none" lIns="91440" tIns="45720" rIns="91440" bIns="45720" rtlCol="0">
            <a:normAutofit/>
          </a:bodyPr>
          <a:lstStyle/>
          <a:p>
            <a:r>
              <a:rPr lang="en-US" sz="2000" i="1" dirty="0"/>
              <a:t>e</a:t>
            </a:r>
          </a:p>
        </p:txBody>
      </p:sp>
      <p:sp>
        <p:nvSpPr>
          <p:cNvPr id="23" name="TextBox 24">
            <a:extLst>
              <a:ext uri="{FF2B5EF4-FFF2-40B4-BE49-F238E27FC236}">
                <a16:creationId xmlns:a16="http://schemas.microsoft.com/office/drawing/2014/main" id="{7793F829-A0A6-41D4-99E4-35E359CB92BF}"/>
              </a:ext>
            </a:extLst>
          </p:cNvPr>
          <p:cNvSpPr txBox="1"/>
          <p:nvPr/>
        </p:nvSpPr>
        <p:spPr>
          <a:xfrm>
            <a:off x="2390509" y="4978675"/>
            <a:ext cx="914400" cy="914400"/>
          </a:xfrm>
          <a:prstGeom prst="rect">
            <a:avLst/>
          </a:prstGeom>
        </p:spPr>
        <p:txBody>
          <a:bodyPr vert="horz" wrap="none" lIns="91440" tIns="45720" rIns="91440" bIns="45720" rtlCol="0">
            <a:normAutofit/>
          </a:bodyPr>
          <a:lstStyle/>
          <a:p>
            <a:r>
              <a:rPr lang="en-US" sz="2000" i="1" dirty="0"/>
              <a:t>A </a:t>
            </a:r>
            <a:r>
              <a:rPr lang="en-US" sz="2000" i="1" dirty="0" err="1"/>
              <a:t>expressão</a:t>
            </a:r>
            <a:r>
              <a:rPr lang="en-US" sz="2000" i="1" dirty="0"/>
              <a:t> </a:t>
            </a:r>
            <a:r>
              <a:rPr lang="en-US" sz="2000" i="1" dirty="0" err="1"/>
              <a:t>fica</a:t>
            </a:r>
            <a:r>
              <a:rPr lang="en-US" sz="2000" i="1" dirty="0"/>
              <a:t>:</a:t>
            </a:r>
          </a:p>
        </p:txBody>
      </p:sp>
      <p:sp>
        <p:nvSpPr>
          <p:cNvPr id="24" name="TextBox 25">
            <a:extLst>
              <a:ext uri="{FF2B5EF4-FFF2-40B4-BE49-F238E27FC236}">
                <a16:creationId xmlns:a16="http://schemas.microsoft.com/office/drawing/2014/main" id="{F97E60F3-03B8-413D-9C45-9F5A662D6D9A}"/>
              </a:ext>
            </a:extLst>
          </p:cNvPr>
          <p:cNvSpPr txBox="1"/>
          <p:nvPr/>
        </p:nvSpPr>
        <p:spPr>
          <a:xfrm>
            <a:off x="2390509" y="5857059"/>
            <a:ext cx="914400" cy="914400"/>
          </a:xfrm>
          <a:prstGeom prst="rect">
            <a:avLst/>
          </a:prstGeom>
        </p:spPr>
        <p:txBody>
          <a:bodyPr vert="horz" wrap="none" lIns="91440" tIns="45720" rIns="91440" bIns="45720" rtlCol="0">
            <a:normAutofit/>
          </a:bodyPr>
          <a:lstStyle/>
          <a:p>
            <a:r>
              <a:rPr lang="en-US" sz="2000" i="1" dirty="0" err="1"/>
              <a:t>Ou</a:t>
            </a:r>
            <a:r>
              <a:rPr lang="en-US" sz="2000" i="1" dirty="0"/>
              <a:t>:</a:t>
            </a:r>
          </a:p>
        </p:txBody>
      </p:sp>
      <p:graphicFrame>
        <p:nvGraphicFramePr>
          <p:cNvPr id="25" name="Object 28">
            <a:extLst>
              <a:ext uri="{FF2B5EF4-FFF2-40B4-BE49-F238E27FC236}">
                <a16:creationId xmlns:a16="http://schemas.microsoft.com/office/drawing/2014/main" id="{FC65DE6C-20AC-48B7-99D3-3BE0C398DD9A}"/>
              </a:ext>
            </a:extLst>
          </p:cNvPr>
          <p:cNvGraphicFramePr>
            <a:graphicFrameLocks noChangeAspect="1"/>
          </p:cNvGraphicFramePr>
          <p:nvPr/>
        </p:nvGraphicFramePr>
        <p:xfrm>
          <a:off x="5168487" y="5957888"/>
          <a:ext cx="2188398" cy="887412"/>
        </p:xfrm>
        <a:graphic>
          <a:graphicData uri="http://schemas.openxmlformats.org/presentationml/2006/ole">
            <mc:AlternateContent xmlns:mc="http://schemas.openxmlformats.org/markup-compatibility/2006">
              <mc:Choice xmlns:v="urn:schemas-microsoft-com:vml" Requires="v">
                <p:oleObj spid="_x0000_s14921" name="Equation" r:id="rId16" imgW="889000" imgH="355600" progId="Equation.3">
                  <p:embed/>
                </p:oleObj>
              </mc:Choice>
              <mc:Fallback>
                <p:oleObj name="Equation" r:id="rId16" imgW="889000" imgH="355600" progId="Equation.3">
                  <p:embed/>
                  <p:pic>
                    <p:nvPicPr>
                      <p:cNvPr id="25" name="Object 28">
                        <a:extLst>
                          <a:ext uri="{FF2B5EF4-FFF2-40B4-BE49-F238E27FC236}">
                            <a16:creationId xmlns:a16="http://schemas.microsoft.com/office/drawing/2014/main" id="{FC65DE6C-20AC-48B7-99D3-3BE0C398DD9A}"/>
                          </a:ext>
                        </a:extLst>
                      </p:cNvPr>
                      <p:cNvPicPr/>
                      <p:nvPr/>
                    </p:nvPicPr>
                    <p:blipFill>
                      <a:blip r:embed="rId17"/>
                      <a:stretch>
                        <a:fillRect/>
                      </a:stretch>
                    </p:blipFill>
                    <p:spPr>
                      <a:xfrm>
                        <a:off x="5168487" y="5957888"/>
                        <a:ext cx="2188398" cy="887412"/>
                      </a:xfrm>
                      <a:prstGeom prst="rect">
                        <a:avLst/>
                      </a:prstGeom>
                      <a:solidFill>
                        <a:srgbClr val="92D050"/>
                      </a:solidFill>
                    </p:spPr>
                  </p:pic>
                </p:oleObj>
              </mc:Fallback>
            </mc:AlternateContent>
          </a:graphicData>
        </a:graphic>
      </p:graphicFrame>
      <p:sp>
        <p:nvSpPr>
          <p:cNvPr id="26" name="CaixaDeTexto 25">
            <a:extLst>
              <a:ext uri="{FF2B5EF4-FFF2-40B4-BE49-F238E27FC236}">
                <a16:creationId xmlns:a16="http://schemas.microsoft.com/office/drawing/2014/main" id="{47321E67-5CD5-4CD5-8453-F2F2307F1496}"/>
              </a:ext>
            </a:extLst>
          </p:cNvPr>
          <p:cNvSpPr txBox="1"/>
          <p:nvPr/>
        </p:nvSpPr>
        <p:spPr>
          <a:xfrm>
            <a:off x="730632" y="144609"/>
            <a:ext cx="5365368" cy="584775"/>
          </a:xfrm>
          <a:prstGeom prst="rect">
            <a:avLst/>
          </a:prstGeom>
          <a:noFill/>
        </p:spPr>
        <p:txBody>
          <a:bodyPr wrap="square" rtlCol="0">
            <a:spAutoFit/>
          </a:bodyPr>
          <a:lstStyle/>
          <a:p>
            <a:r>
              <a:rPr lang="pt-BR" sz="3200" u="sng" dirty="0">
                <a:solidFill>
                  <a:schemeClr val="accent1">
                    <a:lumMod val="75000"/>
                  </a:schemeClr>
                </a:solidFill>
              </a:rPr>
              <a:t>Equilíbrio sólido-vapor</a:t>
            </a:r>
          </a:p>
        </p:txBody>
      </p:sp>
    </p:spTree>
    <p:extLst>
      <p:ext uri="{BB962C8B-B14F-4D97-AF65-F5344CB8AC3E}">
        <p14:creationId xmlns:p14="http://schemas.microsoft.com/office/powerpoint/2010/main" val="369129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65</a:t>
            </a:fld>
            <a:endParaRPr lang="en-US" dirty="0"/>
          </a:p>
        </p:txBody>
      </p:sp>
      <p:sp>
        <p:nvSpPr>
          <p:cNvPr id="6" name="TextBox 5"/>
          <p:cNvSpPr txBox="1"/>
          <p:nvPr/>
        </p:nvSpPr>
        <p:spPr>
          <a:xfrm>
            <a:off x="1970351" y="1336425"/>
            <a:ext cx="3597202" cy="514317"/>
          </a:xfrm>
          <a:prstGeom prst="rect">
            <a:avLst/>
          </a:prstGeom>
        </p:spPr>
        <p:txBody>
          <a:bodyPr vert="horz" wrap="none" lIns="91440" tIns="45720" rIns="91440" bIns="45720" rtlCol="0">
            <a:normAutofit/>
          </a:bodyPr>
          <a:lstStyle/>
          <a:p>
            <a:r>
              <a:rPr lang="en-US" sz="2400" b="1" dirty="0" err="1"/>
              <a:t>Equilíbrio</a:t>
            </a:r>
            <a:r>
              <a:rPr lang="en-US" sz="2400" b="1" dirty="0"/>
              <a:t> </a:t>
            </a:r>
            <a:r>
              <a:rPr lang="en-US" sz="2400" b="1" dirty="0" err="1"/>
              <a:t>Sólido</a:t>
            </a:r>
            <a:r>
              <a:rPr lang="en-US" sz="2400" b="1" dirty="0"/>
              <a:t>-Vapor</a:t>
            </a:r>
          </a:p>
        </p:txBody>
      </p:sp>
      <p:sp>
        <p:nvSpPr>
          <p:cNvPr id="7" name="TextBox 6"/>
          <p:cNvSpPr txBox="1"/>
          <p:nvPr/>
        </p:nvSpPr>
        <p:spPr>
          <a:xfrm>
            <a:off x="6805900" y="2096305"/>
            <a:ext cx="1643738" cy="974725"/>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8" name="TextBox 7"/>
          <p:cNvSpPr txBox="1"/>
          <p:nvPr/>
        </p:nvSpPr>
        <p:spPr>
          <a:xfrm>
            <a:off x="3381205" y="2096305"/>
            <a:ext cx="2588312" cy="974725"/>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graphicFrame>
        <p:nvGraphicFramePr>
          <p:cNvPr id="9" name="Object 3"/>
          <p:cNvGraphicFramePr>
            <a:graphicFrameLocks noChangeAspect="1"/>
          </p:cNvGraphicFramePr>
          <p:nvPr>
            <p:extLst>
              <p:ext uri="{D42A27DB-BD31-4B8C-83A1-F6EECF244321}">
                <p14:modId xmlns:p14="http://schemas.microsoft.com/office/powerpoint/2010/main" val="2754713005"/>
              </p:ext>
            </p:extLst>
          </p:nvPr>
        </p:nvGraphicFramePr>
        <p:xfrm>
          <a:off x="3536590" y="2169745"/>
          <a:ext cx="2002131" cy="827844"/>
        </p:xfrm>
        <a:graphic>
          <a:graphicData uri="http://schemas.openxmlformats.org/presentationml/2006/ole">
            <mc:AlternateContent xmlns:mc="http://schemas.openxmlformats.org/markup-compatibility/2006">
              <mc:Choice xmlns:v="urn:schemas-microsoft-com:vml" Requires="v">
                <p:oleObj spid="_x0000_s15578" name="Equation" r:id="rId3" imgW="952500" imgH="393700" progId="Equation.3">
                  <p:embed/>
                </p:oleObj>
              </mc:Choice>
              <mc:Fallback>
                <p:oleObj name="Equation" r:id="rId3" imgW="952500" imgH="393700" progId="Equation.3">
                  <p:embed/>
                  <p:pic>
                    <p:nvPicPr>
                      <p:cNvPr id="9" name="Object 3"/>
                      <p:cNvPicPr>
                        <a:picLocks noChangeAspect="1" noChangeArrowheads="1"/>
                      </p:cNvPicPr>
                      <p:nvPr/>
                    </p:nvPicPr>
                    <p:blipFill>
                      <a:blip r:embed="rId4"/>
                      <a:srcRect/>
                      <a:stretch>
                        <a:fillRect/>
                      </a:stretch>
                    </p:blipFill>
                    <p:spPr bwMode="auto">
                      <a:xfrm>
                        <a:off x="3536590" y="2169745"/>
                        <a:ext cx="2002131" cy="827844"/>
                      </a:xfrm>
                      <a:prstGeom prst="rect">
                        <a:avLst/>
                      </a:prstGeom>
                      <a:noFill/>
                      <a:ln w="9525">
                        <a:noFill/>
                        <a:miter lim="800000"/>
                        <a:headEnd/>
                        <a:tailEnd/>
                      </a:ln>
                      <a:effectLst/>
                    </p:spPr>
                  </p:pic>
                </p:oleObj>
              </mc:Fallback>
            </mc:AlternateContent>
          </a:graphicData>
        </a:graphic>
      </p:graphicFrame>
      <p:graphicFrame>
        <p:nvGraphicFramePr>
          <p:cNvPr id="10" name="Object 3"/>
          <p:cNvGraphicFramePr>
            <a:graphicFrameLocks noChangeAspect="1"/>
          </p:cNvGraphicFramePr>
          <p:nvPr>
            <p:extLst>
              <p:ext uri="{D42A27DB-BD31-4B8C-83A1-F6EECF244321}">
                <p14:modId xmlns:p14="http://schemas.microsoft.com/office/powerpoint/2010/main" val="1115924120"/>
              </p:ext>
            </p:extLst>
          </p:nvPr>
        </p:nvGraphicFramePr>
        <p:xfrm>
          <a:off x="7002730" y="2190701"/>
          <a:ext cx="1214437" cy="706437"/>
        </p:xfrm>
        <a:graphic>
          <a:graphicData uri="http://schemas.openxmlformats.org/presentationml/2006/ole">
            <mc:AlternateContent xmlns:mc="http://schemas.openxmlformats.org/markup-compatibility/2006">
              <mc:Choice xmlns:v="urn:schemas-microsoft-com:vml" Requires="v">
                <p:oleObj spid="_x0000_s15579" name="Equation" r:id="rId5" imgW="698500" imgH="406400" progId="Equation.3">
                  <p:embed/>
                </p:oleObj>
              </mc:Choice>
              <mc:Fallback>
                <p:oleObj name="Equation" r:id="rId5" imgW="698500" imgH="406400" progId="Equation.3">
                  <p:embed/>
                  <p:pic>
                    <p:nvPicPr>
                      <p:cNvPr id="10" name="Object 3"/>
                      <p:cNvPicPr>
                        <a:picLocks noChangeAspect="1" noChangeArrowheads="1"/>
                      </p:cNvPicPr>
                      <p:nvPr/>
                    </p:nvPicPr>
                    <p:blipFill>
                      <a:blip r:embed="rId6"/>
                      <a:srcRect/>
                      <a:stretch>
                        <a:fillRect/>
                      </a:stretch>
                    </p:blipFill>
                    <p:spPr bwMode="auto">
                      <a:xfrm>
                        <a:off x="7002730" y="2190701"/>
                        <a:ext cx="1214437" cy="706437"/>
                      </a:xfrm>
                      <a:prstGeom prst="rect">
                        <a:avLst/>
                      </a:prstGeom>
                      <a:noFill/>
                      <a:ln w="9525">
                        <a:noFill/>
                        <a:miter lim="800000"/>
                        <a:headEnd/>
                        <a:tailEnd/>
                      </a:ln>
                      <a:effectLst/>
                    </p:spPr>
                  </p:pic>
                </p:oleObj>
              </mc:Fallback>
            </mc:AlternateContent>
          </a:graphicData>
        </a:graphic>
      </p:graphicFrame>
      <p:sp>
        <p:nvSpPr>
          <p:cNvPr id="11" name="TextBox 10"/>
          <p:cNvSpPr txBox="1"/>
          <p:nvPr/>
        </p:nvSpPr>
        <p:spPr>
          <a:xfrm>
            <a:off x="4655113" y="3429000"/>
            <a:ext cx="2881773" cy="700797"/>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89385973"/>
              </p:ext>
            </p:extLst>
          </p:nvPr>
        </p:nvGraphicFramePr>
        <p:xfrm>
          <a:off x="4828538" y="3552690"/>
          <a:ext cx="2625725" cy="433388"/>
        </p:xfrm>
        <a:graphic>
          <a:graphicData uri="http://schemas.openxmlformats.org/presentationml/2006/ole">
            <mc:AlternateContent xmlns:mc="http://schemas.openxmlformats.org/markup-compatibility/2006">
              <mc:Choice xmlns:v="urn:schemas-microsoft-com:vml" Requires="v">
                <p:oleObj spid="_x0000_s15580" name="Equation" r:id="rId7" imgW="1397000" imgH="228600" progId="Equation.3">
                  <p:embed/>
                </p:oleObj>
              </mc:Choice>
              <mc:Fallback>
                <p:oleObj name="Equation" r:id="rId7" imgW="1397000" imgH="228600" progId="Equation.3">
                  <p:embed/>
                  <p:pic>
                    <p:nvPicPr>
                      <p:cNvPr id="12" name="Object 11"/>
                      <p:cNvPicPr/>
                      <p:nvPr/>
                    </p:nvPicPr>
                    <p:blipFill>
                      <a:blip r:embed="rId8"/>
                      <a:stretch>
                        <a:fillRect/>
                      </a:stretch>
                    </p:blipFill>
                    <p:spPr>
                      <a:xfrm>
                        <a:off x="4828538" y="3552690"/>
                        <a:ext cx="2625725" cy="433388"/>
                      </a:xfrm>
                      <a:prstGeom prst="rect">
                        <a:avLst/>
                      </a:prstGeom>
                    </p:spPr>
                  </p:pic>
                </p:oleObj>
              </mc:Fallback>
            </mc:AlternateContent>
          </a:graphicData>
        </a:graphic>
      </p:graphicFrame>
      <p:sp>
        <p:nvSpPr>
          <p:cNvPr id="14" name="CaixaDeTexto 13">
            <a:extLst>
              <a:ext uri="{FF2B5EF4-FFF2-40B4-BE49-F238E27FC236}">
                <a16:creationId xmlns:a16="http://schemas.microsoft.com/office/drawing/2014/main" id="{CF542152-83AF-4CB9-BDB2-A2499C799F7A}"/>
              </a:ext>
            </a:extLst>
          </p:cNvPr>
          <p:cNvSpPr txBox="1"/>
          <p:nvPr/>
        </p:nvSpPr>
        <p:spPr>
          <a:xfrm>
            <a:off x="730632" y="144609"/>
            <a:ext cx="8108568" cy="584775"/>
          </a:xfrm>
          <a:prstGeom prst="rect">
            <a:avLst/>
          </a:prstGeom>
          <a:noFill/>
        </p:spPr>
        <p:txBody>
          <a:bodyPr wrap="square" rtlCol="0">
            <a:spAutoFit/>
          </a:bodyPr>
          <a:lstStyle/>
          <a:p>
            <a:r>
              <a:rPr lang="pt-BR" sz="3200" u="sng" dirty="0">
                <a:solidFill>
                  <a:schemeClr val="accent1">
                    <a:lumMod val="75000"/>
                  </a:schemeClr>
                </a:solidFill>
              </a:rPr>
              <a:t>Pressão de vapor: efeito da temperatura </a:t>
            </a:r>
          </a:p>
        </p:txBody>
      </p:sp>
    </p:spTree>
    <p:extLst>
      <p:ext uri="{BB962C8B-B14F-4D97-AF65-F5344CB8AC3E}">
        <p14:creationId xmlns:p14="http://schemas.microsoft.com/office/powerpoint/2010/main" val="3554806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66</a:t>
            </a:fld>
            <a:endParaRPr lang="en-US" dirty="0"/>
          </a:p>
        </p:txBody>
      </p:sp>
      <p:pic>
        <p:nvPicPr>
          <p:cNvPr id="7" name="Picture 6"/>
          <p:cNvPicPr>
            <a:picLocks noChangeAspect="1"/>
          </p:cNvPicPr>
          <p:nvPr/>
        </p:nvPicPr>
        <p:blipFill>
          <a:blip r:embed="rId2"/>
          <a:stretch>
            <a:fillRect/>
          </a:stretch>
        </p:blipFill>
        <p:spPr>
          <a:xfrm>
            <a:off x="2186751" y="2705887"/>
            <a:ext cx="2260600" cy="2667000"/>
          </a:xfrm>
          <a:prstGeom prst="rect">
            <a:avLst/>
          </a:prstGeom>
        </p:spPr>
      </p:pic>
      <p:pic>
        <p:nvPicPr>
          <p:cNvPr id="8" name="Picture 7"/>
          <p:cNvPicPr>
            <a:picLocks noChangeAspect="1"/>
          </p:cNvPicPr>
          <p:nvPr/>
        </p:nvPicPr>
        <p:blipFill>
          <a:blip r:embed="rId3"/>
          <a:stretch>
            <a:fillRect/>
          </a:stretch>
        </p:blipFill>
        <p:spPr>
          <a:xfrm>
            <a:off x="4638552" y="2652374"/>
            <a:ext cx="2914896" cy="2774027"/>
          </a:xfrm>
          <a:prstGeom prst="rect">
            <a:avLst/>
          </a:prstGeom>
        </p:spPr>
      </p:pic>
      <p:sp>
        <p:nvSpPr>
          <p:cNvPr id="9" name="CaixaDeTexto 8">
            <a:extLst>
              <a:ext uri="{FF2B5EF4-FFF2-40B4-BE49-F238E27FC236}">
                <a16:creationId xmlns:a16="http://schemas.microsoft.com/office/drawing/2014/main" id="{43E1AA6F-7BE2-482E-A9FC-7C94A8CFB74C}"/>
              </a:ext>
            </a:extLst>
          </p:cNvPr>
          <p:cNvSpPr txBox="1"/>
          <p:nvPr/>
        </p:nvSpPr>
        <p:spPr>
          <a:xfrm>
            <a:off x="2042474" y="1008668"/>
            <a:ext cx="8625524" cy="1809946"/>
          </a:xfrm>
          <a:prstGeom prst="rect">
            <a:avLst/>
          </a:prstGeom>
        </p:spPr>
        <p:txBody>
          <a:bodyPr vert="horz" wrap="square" lIns="91440" tIns="45720" rIns="91440" bIns="45720" rtlCol="0">
            <a:normAutofit/>
          </a:bodyPr>
          <a:lstStyle/>
          <a:p>
            <a:r>
              <a:rPr lang="pt-BR" sz="2000" i="1" dirty="0"/>
              <a:t>Considerando o 1,2,4,5-tetra-metil-benzene (</a:t>
            </a:r>
            <a:r>
              <a:rPr lang="pt-BR" sz="2000" i="1" dirty="0" err="1"/>
              <a:t>TeMB</a:t>
            </a:r>
            <a:r>
              <a:rPr lang="pt-BR" sz="2000" i="1" dirty="0"/>
              <a:t>) – </a:t>
            </a:r>
            <a:r>
              <a:rPr lang="pt-BR" sz="2000" i="1" dirty="0" err="1"/>
              <a:t>dureno</a:t>
            </a:r>
            <a:r>
              <a:rPr lang="pt-BR" sz="2000" i="1" dirty="0"/>
              <a:t>. Calcular a pressão de vapor  em atmosferas e pascais a 20 </a:t>
            </a:r>
            <a:r>
              <a:rPr lang="pt-BR" sz="2000" i="1" dirty="0" err="1"/>
              <a:t>ºC</a:t>
            </a:r>
            <a:r>
              <a:rPr lang="pt-BR" sz="2000" i="1" dirty="0"/>
              <a:t> utilizando a informação presente na tabela.  Expressar este resultado em termos de concentração  (</a:t>
            </a:r>
            <a:r>
              <a:rPr lang="pt-BR" sz="2000" i="1" dirty="0">
                <a:highlight>
                  <a:srgbClr val="FFFF00"/>
                </a:highlight>
              </a:rPr>
              <a:t>a) utilize o conjunto de valores abaixo do ponto de fusão. (b) utilize os valores acima do ponto de fusão. </a:t>
            </a:r>
            <a:r>
              <a:rPr lang="pt-BR" sz="2000" i="1" dirty="0"/>
              <a:t>Compare e discuta das diferenças. (c) calcular </a:t>
            </a:r>
            <a:r>
              <a:rPr lang="pt-BR" sz="2000" i="1" dirty="0">
                <a:sym typeface="Symbol" panose="05050102010706020507" pitchFamily="18" charset="2"/>
              </a:rPr>
              <a:t></a:t>
            </a:r>
            <a:r>
              <a:rPr lang="pt-BR" sz="2000" i="1" baseline="-25000" dirty="0" err="1"/>
              <a:t>fus</a:t>
            </a:r>
            <a:r>
              <a:rPr lang="pt-BR" sz="2000" i="1" dirty="0" err="1"/>
              <a:t>H</a:t>
            </a:r>
            <a:r>
              <a:rPr lang="pt-BR" sz="2000" i="1" dirty="0"/>
              <a:t>, </a:t>
            </a:r>
            <a:r>
              <a:rPr lang="pt-BR" sz="2000" i="1" dirty="0">
                <a:sym typeface="Symbol" panose="05050102010706020507" pitchFamily="18" charset="2"/>
              </a:rPr>
              <a:t></a:t>
            </a:r>
            <a:r>
              <a:rPr lang="pt-BR" sz="2000" i="1" baseline="-25000" dirty="0" err="1"/>
              <a:t>fus</a:t>
            </a:r>
            <a:r>
              <a:rPr lang="pt-BR" sz="2000" i="1" dirty="0" err="1"/>
              <a:t>S</a:t>
            </a:r>
            <a:r>
              <a:rPr lang="pt-BR" sz="2000" i="1" dirty="0"/>
              <a:t>, </a:t>
            </a:r>
            <a:r>
              <a:rPr lang="pt-BR" sz="2000" i="1" dirty="0">
                <a:sym typeface="Symbol" panose="05050102010706020507" pitchFamily="18" charset="2"/>
              </a:rPr>
              <a:t></a:t>
            </a:r>
            <a:r>
              <a:rPr lang="pt-BR" sz="2000" i="1" baseline="-25000" dirty="0"/>
              <a:t>fus</a:t>
            </a:r>
            <a:r>
              <a:rPr lang="pt-BR" sz="2000" i="1" dirty="0"/>
              <a:t>G.</a:t>
            </a:r>
          </a:p>
          <a:p>
            <a:endParaRPr lang="pt-BR" sz="2000" i="1" dirty="0"/>
          </a:p>
        </p:txBody>
      </p:sp>
      <p:sp>
        <p:nvSpPr>
          <p:cNvPr id="10" name="CaixaDeTexto 9">
            <a:extLst>
              <a:ext uri="{FF2B5EF4-FFF2-40B4-BE49-F238E27FC236}">
                <a16:creationId xmlns:a16="http://schemas.microsoft.com/office/drawing/2014/main" id="{C1A42704-35E7-4815-9DFE-E181B9448A0B}"/>
              </a:ext>
            </a:extLst>
          </p:cNvPr>
          <p:cNvSpPr txBox="1"/>
          <p:nvPr/>
        </p:nvSpPr>
        <p:spPr>
          <a:xfrm>
            <a:off x="2042476" y="5538952"/>
            <a:ext cx="8625524" cy="1319048"/>
          </a:xfrm>
          <a:prstGeom prst="rect">
            <a:avLst/>
          </a:prstGeom>
        </p:spPr>
        <p:txBody>
          <a:bodyPr vert="horz" wrap="square" lIns="91440" tIns="45720" rIns="91440" bIns="45720" rtlCol="0">
            <a:normAutofit/>
          </a:bodyPr>
          <a:lstStyle/>
          <a:p>
            <a:pPr marL="457200" indent="-457200">
              <a:buAutoNum type="alphaLcParenR" startAt="4"/>
            </a:pPr>
            <a:r>
              <a:rPr lang="pt-BR" sz="2000" i="1" dirty="0"/>
              <a:t>calcular </a:t>
            </a:r>
            <a:r>
              <a:rPr lang="pt-BR" sz="2000" i="1" dirty="0">
                <a:sym typeface="Symbol" panose="05050102010706020507" pitchFamily="18" charset="2"/>
              </a:rPr>
              <a:t>a fração molar de uma mistura ideal de </a:t>
            </a:r>
            <a:r>
              <a:rPr lang="pt-BR" sz="2000" i="1" dirty="0" err="1">
                <a:sym typeface="Symbol" panose="05050102010706020507" pitchFamily="18" charset="2"/>
              </a:rPr>
              <a:t>TeMB</a:t>
            </a:r>
            <a:r>
              <a:rPr lang="pt-BR" sz="2000" i="1" dirty="0">
                <a:sym typeface="Symbol" panose="05050102010706020507" pitchFamily="18" charset="2"/>
              </a:rPr>
              <a:t> com hidrocarbonetos aromáticos a 20ºC, assumindo que a concentração de gás no equilíbrio é de 35 g/L de ar.  </a:t>
            </a:r>
            <a:endParaRPr lang="pt-BR" sz="2000" i="1" dirty="0"/>
          </a:p>
          <a:p>
            <a:endParaRPr lang="pt-BR" sz="2000" i="1" dirty="0"/>
          </a:p>
        </p:txBody>
      </p:sp>
      <p:sp>
        <p:nvSpPr>
          <p:cNvPr id="11" name="CaixaDeTexto 10">
            <a:extLst>
              <a:ext uri="{FF2B5EF4-FFF2-40B4-BE49-F238E27FC236}">
                <a16:creationId xmlns:a16="http://schemas.microsoft.com/office/drawing/2014/main" id="{69AD7E7D-DFBD-4CBE-93FF-F49E93D4A64F}"/>
              </a:ext>
            </a:extLst>
          </p:cNvPr>
          <p:cNvSpPr txBox="1"/>
          <p:nvPr/>
        </p:nvSpPr>
        <p:spPr>
          <a:xfrm>
            <a:off x="584200" y="144609"/>
            <a:ext cx="8483600" cy="584775"/>
          </a:xfrm>
          <a:prstGeom prst="rect">
            <a:avLst/>
          </a:prstGeom>
          <a:noFill/>
        </p:spPr>
        <p:txBody>
          <a:bodyPr wrap="square" rtlCol="0">
            <a:spAutoFit/>
          </a:bodyPr>
          <a:lstStyle/>
          <a:p>
            <a:r>
              <a:rPr lang="pt-BR" sz="3200" u="sng" dirty="0">
                <a:solidFill>
                  <a:schemeClr val="accent1">
                    <a:lumMod val="75000"/>
                  </a:schemeClr>
                </a:solidFill>
              </a:rPr>
              <a:t>Questões</a:t>
            </a:r>
          </a:p>
        </p:txBody>
      </p:sp>
    </p:spTree>
    <p:extLst>
      <p:ext uri="{BB962C8B-B14F-4D97-AF65-F5344CB8AC3E}">
        <p14:creationId xmlns:p14="http://schemas.microsoft.com/office/powerpoint/2010/main" val="13480050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6FE59F67-1BAB-4967-98A6-A39D050528C3}"/>
              </a:ext>
            </a:extLst>
          </p:cNvPr>
          <p:cNvSpPr>
            <a:spLocks noGrp="1"/>
          </p:cNvSpPr>
          <p:nvPr>
            <p:ph type="ftr" sz="quarter" idx="11"/>
          </p:nvPr>
        </p:nvSpPr>
        <p:spPr/>
        <p:txBody>
          <a:bodyPr/>
          <a:lstStyle/>
          <a:p>
            <a:r>
              <a:rPr lang="en-US"/>
              <a:t> pedro vidinha</a:t>
            </a:r>
            <a:endParaRPr lang="en-US" dirty="0"/>
          </a:p>
        </p:txBody>
      </p:sp>
      <p:sp>
        <p:nvSpPr>
          <p:cNvPr id="3" name="Espaço Reservado para Número de Slide 2">
            <a:extLst>
              <a:ext uri="{FF2B5EF4-FFF2-40B4-BE49-F238E27FC236}">
                <a16:creationId xmlns:a16="http://schemas.microsoft.com/office/drawing/2014/main" id="{22E9EFF4-33F9-4E0D-8E55-F04E2DA5C467}"/>
              </a:ext>
            </a:extLst>
          </p:cNvPr>
          <p:cNvSpPr>
            <a:spLocks noGrp="1"/>
          </p:cNvSpPr>
          <p:nvPr>
            <p:ph type="sldNum" sz="quarter" idx="12"/>
          </p:nvPr>
        </p:nvSpPr>
        <p:spPr/>
        <p:txBody>
          <a:bodyPr/>
          <a:lstStyle/>
          <a:p>
            <a:fld id="{6834AF15-0ADC-9043-BED0-60F450528572}" type="slidenum">
              <a:rPr lang="en-US" smtClean="0"/>
              <a:t>67</a:t>
            </a:fld>
            <a:endParaRPr lang="en-US"/>
          </a:p>
        </p:txBody>
      </p:sp>
      <p:graphicFrame>
        <p:nvGraphicFramePr>
          <p:cNvPr id="4" name="Gráfico 3">
            <a:extLst>
              <a:ext uri="{FF2B5EF4-FFF2-40B4-BE49-F238E27FC236}">
                <a16:creationId xmlns:a16="http://schemas.microsoft.com/office/drawing/2014/main" id="{B129833A-89E5-4C32-ABEC-E46FD4916A24}"/>
              </a:ext>
            </a:extLst>
          </p:cNvPr>
          <p:cNvGraphicFramePr>
            <a:graphicFrameLocks/>
          </p:cNvGraphicFramePr>
          <p:nvPr/>
        </p:nvGraphicFramePr>
        <p:xfrm>
          <a:off x="1883410" y="781050"/>
          <a:ext cx="6549371" cy="4349750"/>
        </p:xfrm>
        <a:graphic>
          <a:graphicData uri="http://schemas.openxmlformats.org/drawingml/2006/chart">
            <c:chart xmlns:c="http://schemas.openxmlformats.org/drawingml/2006/chart" xmlns:r="http://schemas.openxmlformats.org/officeDocument/2006/relationships" r:id="rId2"/>
          </a:graphicData>
        </a:graphic>
      </p:graphicFrame>
      <p:sp>
        <p:nvSpPr>
          <p:cNvPr id="9" name="CaixaDeTexto 8">
            <a:extLst>
              <a:ext uri="{FF2B5EF4-FFF2-40B4-BE49-F238E27FC236}">
                <a16:creationId xmlns:a16="http://schemas.microsoft.com/office/drawing/2014/main" id="{A1A80821-2471-41A3-844B-5CA9F876C87D}"/>
              </a:ext>
            </a:extLst>
          </p:cNvPr>
          <p:cNvSpPr txBox="1"/>
          <p:nvPr/>
        </p:nvSpPr>
        <p:spPr>
          <a:xfrm>
            <a:off x="4765040" y="2398109"/>
            <a:ext cx="914400" cy="914400"/>
          </a:xfrm>
          <a:prstGeom prst="rect">
            <a:avLst/>
          </a:prstGeom>
        </p:spPr>
        <p:txBody>
          <a:bodyPr vert="horz" wrap="none" lIns="91440" tIns="45720" rIns="91440" bIns="45720" rtlCol="0">
            <a:normAutofit/>
          </a:bodyPr>
          <a:lstStyle/>
          <a:p>
            <a:r>
              <a:rPr lang="pt-BR" sz="2000" i="1" dirty="0" err="1"/>
              <a:t>Tfusao</a:t>
            </a:r>
            <a:endParaRPr lang="pt-BR" sz="2000" i="1" dirty="0"/>
          </a:p>
        </p:txBody>
      </p:sp>
    </p:spTree>
    <p:extLst>
      <p:ext uri="{BB962C8B-B14F-4D97-AF65-F5344CB8AC3E}">
        <p14:creationId xmlns:p14="http://schemas.microsoft.com/office/powerpoint/2010/main" val="13502608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6FE59F67-1BAB-4967-98A6-A39D050528C3}"/>
              </a:ext>
            </a:extLst>
          </p:cNvPr>
          <p:cNvSpPr>
            <a:spLocks noGrp="1"/>
          </p:cNvSpPr>
          <p:nvPr>
            <p:ph type="ftr" sz="quarter" idx="11"/>
          </p:nvPr>
        </p:nvSpPr>
        <p:spPr/>
        <p:txBody>
          <a:bodyPr/>
          <a:lstStyle/>
          <a:p>
            <a:r>
              <a:rPr lang="en-US"/>
              <a:t> pedro vidinha</a:t>
            </a:r>
            <a:endParaRPr lang="en-US" dirty="0"/>
          </a:p>
        </p:txBody>
      </p:sp>
      <p:sp>
        <p:nvSpPr>
          <p:cNvPr id="3" name="Espaço Reservado para Número de Slide 2">
            <a:extLst>
              <a:ext uri="{FF2B5EF4-FFF2-40B4-BE49-F238E27FC236}">
                <a16:creationId xmlns:a16="http://schemas.microsoft.com/office/drawing/2014/main" id="{22E9EFF4-33F9-4E0D-8E55-F04E2DA5C467}"/>
              </a:ext>
            </a:extLst>
          </p:cNvPr>
          <p:cNvSpPr>
            <a:spLocks noGrp="1"/>
          </p:cNvSpPr>
          <p:nvPr>
            <p:ph type="sldNum" sz="quarter" idx="12"/>
          </p:nvPr>
        </p:nvSpPr>
        <p:spPr/>
        <p:txBody>
          <a:bodyPr/>
          <a:lstStyle/>
          <a:p>
            <a:fld id="{6834AF15-0ADC-9043-BED0-60F450528572}" type="slidenum">
              <a:rPr lang="en-US" smtClean="0"/>
              <a:t>68</a:t>
            </a:fld>
            <a:endParaRPr lang="en-US"/>
          </a:p>
        </p:txBody>
      </p:sp>
      <p:graphicFrame>
        <p:nvGraphicFramePr>
          <p:cNvPr id="4" name="Gráfico 3">
            <a:extLst>
              <a:ext uri="{FF2B5EF4-FFF2-40B4-BE49-F238E27FC236}">
                <a16:creationId xmlns:a16="http://schemas.microsoft.com/office/drawing/2014/main" id="{B129833A-89E5-4C32-ABEC-E46FD4916A24}"/>
              </a:ext>
            </a:extLst>
          </p:cNvPr>
          <p:cNvGraphicFramePr>
            <a:graphicFrameLocks/>
          </p:cNvGraphicFramePr>
          <p:nvPr/>
        </p:nvGraphicFramePr>
        <p:xfrm>
          <a:off x="1883410" y="781050"/>
          <a:ext cx="6549371" cy="4349750"/>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Conector reto 5">
            <a:extLst>
              <a:ext uri="{FF2B5EF4-FFF2-40B4-BE49-F238E27FC236}">
                <a16:creationId xmlns:a16="http://schemas.microsoft.com/office/drawing/2014/main" id="{1CAB3CEB-DBC0-4D35-8EB8-A3948525D7CC}"/>
              </a:ext>
            </a:extLst>
          </p:cNvPr>
          <p:cNvCxnSpPr>
            <a:cxnSpLocks/>
          </p:cNvCxnSpPr>
          <p:nvPr/>
        </p:nvCxnSpPr>
        <p:spPr>
          <a:xfrm flipV="1">
            <a:off x="6419894" y="3333400"/>
            <a:ext cx="0" cy="1380490"/>
          </a:xfrm>
          <a:prstGeom prst="line">
            <a:avLst/>
          </a:prstGeom>
          <a:ln>
            <a:solidFill>
              <a:srgbClr val="00B050"/>
            </a:solidFill>
            <a:prstDash val="sysDot"/>
          </a:ln>
        </p:spPr>
        <p:style>
          <a:lnRef idx="2">
            <a:schemeClr val="accent1"/>
          </a:lnRef>
          <a:fillRef idx="0">
            <a:schemeClr val="accent1"/>
          </a:fillRef>
          <a:effectRef idx="1">
            <a:schemeClr val="accent1"/>
          </a:effectRef>
          <a:fontRef idx="minor">
            <a:schemeClr val="tx1"/>
          </a:fontRef>
        </p:style>
      </p:cxnSp>
      <p:sp>
        <p:nvSpPr>
          <p:cNvPr id="9" name="CaixaDeTexto 8">
            <a:extLst>
              <a:ext uri="{FF2B5EF4-FFF2-40B4-BE49-F238E27FC236}">
                <a16:creationId xmlns:a16="http://schemas.microsoft.com/office/drawing/2014/main" id="{A1A80821-2471-41A3-844B-5CA9F876C87D}"/>
              </a:ext>
            </a:extLst>
          </p:cNvPr>
          <p:cNvSpPr txBox="1"/>
          <p:nvPr/>
        </p:nvSpPr>
        <p:spPr>
          <a:xfrm>
            <a:off x="4765040" y="2398109"/>
            <a:ext cx="914400" cy="914400"/>
          </a:xfrm>
          <a:prstGeom prst="rect">
            <a:avLst/>
          </a:prstGeom>
        </p:spPr>
        <p:txBody>
          <a:bodyPr vert="horz" wrap="none" lIns="91440" tIns="45720" rIns="91440" bIns="45720" rtlCol="0">
            <a:normAutofit/>
          </a:bodyPr>
          <a:lstStyle/>
          <a:p>
            <a:r>
              <a:rPr lang="pt-BR" sz="2000" i="1" dirty="0" err="1"/>
              <a:t>Tfusao</a:t>
            </a:r>
            <a:endParaRPr lang="pt-BR" sz="2000" i="1" dirty="0"/>
          </a:p>
        </p:txBody>
      </p:sp>
      <p:cxnSp>
        <p:nvCxnSpPr>
          <p:cNvPr id="10" name="Conector reto 9">
            <a:extLst>
              <a:ext uri="{FF2B5EF4-FFF2-40B4-BE49-F238E27FC236}">
                <a16:creationId xmlns:a16="http://schemas.microsoft.com/office/drawing/2014/main" id="{E8DB4D04-368C-44A4-B6B5-2F058319EE5E}"/>
              </a:ext>
            </a:extLst>
          </p:cNvPr>
          <p:cNvCxnSpPr>
            <a:cxnSpLocks/>
          </p:cNvCxnSpPr>
          <p:nvPr/>
        </p:nvCxnSpPr>
        <p:spPr>
          <a:xfrm>
            <a:off x="2280746" y="4395076"/>
            <a:ext cx="4139149" cy="0"/>
          </a:xfrm>
          <a:prstGeom prst="line">
            <a:avLst/>
          </a:prstGeom>
          <a:ln>
            <a:solidFill>
              <a:srgbClr val="00B050"/>
            </a:solidFill>
            <a:prstDash val="sysDot"/>
          </a:ln>
        </p:spPr>
        <p:style>
          <a:lnRef idx="2">
            <a:schemeClr val="accent1"/>
          </a:lnRef>
          <a:fillRef idx="0">
            <a:schemeClr val="accent1"/>
          </a:fillRef>
          <a:effectRef idx="1">
            <a:schemeClr val="accent1"/>
          </a:effectRef>
          <a:fontRef idx="minor">
            <a:schemeClr val="tx1"/>
          </a:fontRef>
        </p:style>
      </p:cxnSp>
      <p:cxnSp>
        <p:nvCxnSpPr>
          <p:cNvPr id="15" name="Conector reto 14">
            <a:extLst>
              <a:ext uri="{FF2B5EF4-FFF2-40B4-BE49-F238E27FC236}">
                <a16:creationId xmlns:a16="http://schemas.microsoft.com/office/drawing/2014/main" id="{564CB0BD-95FE-4225-B84B-C2FB505CA300}"/>
              </a:ext>
            </a:extLst>
          </p:cNvPr>
          <p:cNvCxnSpPr>
            <a:cxnSpLocks/>
          </p:cNvCxnSpPr>
          <p:nvPr/>
        </p:nvCxnSpPr>
        <p:spPr>
          <a:xfrm>
            <a:off x="2280746" y="3853792"/>
            <a:ext cx="4291549" cy="0"/>
          </a:xfrm>
          <a:prstGeom prst="line">
            <a:avLst/>
          </a:prstGeom>
          <a:ln>
            <a:solidFill>
              <a:srgbClr val="00B050"/>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03135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69</a:t>
            </a:fld>
            <a:endParaRPr lang="en-US" dirty="0"/>
          </a:p>
        </p:txBody>
      </p:sp>
      <p:pic>
        <p:nvPicPr>
          <p:cNvPr id="6" name="Picture 5"/>
          <p:cNvPicPr>
            <a:picLocks noChangeAspect="1"/>
          </p:cNvPicPr>
          <p:nvPr/>
        </p:nvPicPr>
        <p:blipFill>
          <a:blip r:embed="rId2"/>
          <a:stretch>
            <a:fillRect/>
          </a:stretch>
        </p:blipFill>
        <p:spPr>
          <a:xfrm>
            <a:off x="2513452" y="864760"/>
            <a:ext cx="5811480" cy="4481013"/>
          </a:xfrm>
          <a:prstGeom prst="rect">
            <a:avLst/>
          </a:prstGeom>
        </p:spPr>
      </p:pic>
      <p:pic>
        <p:nvPicPr>
          <p:cNvPr id="7" name="Picture 6"/>
          <p:cNvPicPr>
            <a:picLocks noChangeAspect="1"/>
          </p:cNvPicPr>
          <p:nvPr/>
        </p:nvPicPr>
        <p:blipFill>
          <a:blip r:embed="rId3"/>
          <a:stretch>
            <a:fillRect/>
          </a:stretch>
        </p:blipFill>
        <p:spPr>
          <a:xfrm>
            <a:off x="2321639" y="5345773"/>
            <a:ext cx="6674990" cy="1331375"/>
          </a:xfrm>
          <a:prstGeom prst="rect">
            <a:avLst/>
          </a:prstGeom>
        </p:spPr>
      </p:pic>
      <p:sp>
        <p:nvSpPr>
          <p:cNvPr id="9" name="CaixaDeTexto 8">
            <a:extLst>
              <a:ext uri="{FF2B5EF4-FFF2-40B4-BE49-F238E27FC236}">
                <a16:creationId xmlns:a16="http://schemas.microsoft.com/office/drawing/2014/main" id="{A9913FBC-3E86-48BF-ADCF-2A8658F48BB2}"/>
              </a:ext>
            </a:extLst>
          </p:cNvPr>
          <p:cNvSpPr txBox="1"/>
          <p:nvPr/>
        </p:nvSpPr>
        <p:spPr>
          <a:xfrm>
            <a:off x="584200" y="180852"/>
            <a:ext cx="1929252" cy="584775"/>
          </a:xfrm>
          <a:prstGeom prst="rect">
            <a:avLst/>
          </a:prstGeom>
          <a:noFill/>
        </p:spPr>
        <p:txBody>
          <a:bodyPr wrap="square" rtlCol="0">
            <a:spAutoFit/>
          </a:bodyPr>
          <a:lstStyle/>
          <a:p>
            <a:r>
              <a:rPr lang="pt-BR" sz="3200" u="sng" dirty="0">
                <a:solidFill>
                  <a:schemeClr val="accent1">
                    <a:lumMod val="75000"/>
                  </a:schemeClr>
                </a:solidFill>
              </a:rPr>
              <a:t>Questões </a:t>
            </a:r>
          </a:p>
        </p:txBody>
      </p:sp>
    </p:spTree>
    <p:extLst>
      <p:ext uri="{BB962C8B-B14F-4D97-AF65-F5344CB8AC3E}">
        <p14:creationId xmlns:p14="http://schemas.microsoft.com/office/powerpoint/2010/main" val="402903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D494AFEC-2F69-4F13-A44F-CFC9987ACDD6}"/>
              </a:ext>
            </a:extLst>
          </p:cNvPr>
          <p:cNvSpPr>
            <a:spLocks noGrp="1"/>
          </p:cNvSpPr>
          <p:nvPr>
            <p:ph type="ftr" sz="quarter" idx="11"/>
          </p:nvPr>
        </p:nvSpPr>
        <p:spPr/>
        <p:txBody>
          <a:bodyPr/>
          <a:lstStyle/>
          <a:p>
            <a:r>
              <a:rPr lang="en-US"/>
              <a:t> Pedro Vidinha</a:t>
            </a:r>
            <a:endParaRPr lang="en-US" dirty="0"/>
          </a:p>
        </p:txBody>
      </p:sp>
      <p:sp>
        <p:nvSpPr>
          <p:cNvPr id="3" name="Espaço Reservado para Número de Slide 2">
            <a:extLst>
              <a:ext uri="{FF2B5EF4-FFF2-40B4-BE49-F238E27FC236}">
                <a16:creationId xmlns:a16="http://schemas.microsoft.com/office/drawing/2014/main" id="{C11E90B7-F65F-493E-9C95-0A982BAB57AC}"/>
              </a:ext>
            </a:extLst>
          </p:cNvPr>
          <p:cNvSpPr>
            <a:spLocks noGrp="1"/>
          </p:cNvSpPr>
          <p:nvPr>
            <p:ph type="sldNum" sz="quarter" idx="12"/>
          </p:nvPr>
        </p:nvSpPr>
        <p:spPr/>
        <p:txBody>
          <a:bodyPr/>
          <a:lstStyle/>
          <a:p>
            <a:fld id="{6834AF15-0ADC-9043-BED0-60F450528572}" type="slidenum">
              <a:rPr lang="en-US" smtClean="0"/>
              <a:t>7</a:t>
            </a:fld>
            <a:endParaRPr lang="en-US"/>
          </a:p>
        </p:txBody>
      </p:sp>
      <p:pic>
        <p:nvPicPr>
          <p:cNvPr id="4" name="Imagem 3">
            <a:extLst>
              <a:ext uri="{FF2B5EF4-FFF2-40B4-BE49-F238E27FC236}">
                <a16:creationId xmlns:a16="http://schemas.microsoft.com/office/drawing/2014/main" id="{1DED534E-0757-4ABE-8D58-5BA9E3C81BE3}"/>
              </a:ext>
            </a:extLst>
          </p:cNvPr>
          <p:cNvPicPr/>
          <p:nvPr/>
        </p:nvPicPr>
        <p:blipFill rotWithShape="1">
          <a:blip r:embed="rId2"/>
          <a:srcRect l="24670" t="33580" r="25905" b="30742"/>
          <a:stretch/>
        </p:blipFill>
        <p:spPr bwMode="auto">
          <a:xfrm>
            <a:off x="2042161" y="319722"/>
            <a:ext cx="8429942" cy="3109278"/>
          </a:xfrm>
          <a:prstGeom prst="rect">
            <a:avLst/>
          </a:prstGeom>
          <a:ln>
            <a:noFill/>
          </a:ln>
          <a:extLst>
            <a:ext uri="{53640926-AAD7-44D8-BBD7-CCE9431645EC}">
              <a14:shadowObscured xmlns:a14="http://schemas.microsoft.com/office/drawing/2010/main"/>
            </a:ext>
          </a:extLst>
        </p:spPr>
      </p:pic>
      <p:sp>
        <p:nvSpPr>
          <p:cNvPr id="5" name="Retângulo 4">
            <a:extLst>
              <a:ext uri="{FF2B5EF4-FFF2-40B4-BE49-F238E27FC236}">
                <a16:creationId xmlns:a16="http://schemas.microsoft.com/office/drawing/2014/main" id="{8674A8AB-BE34-4916-9EAF-A4DB6C5D1696}"/>
              </a:ext>
            </a:extLst>
          </p:cNvPr>
          <p:cNvSpPr/>
          <p:nvPr/>
        </p:nvSpPr>
        <p:spPr>
          <a:xfrm>
            <a:off x="2362200" y="3247519"/>
            <a:ext cx="7787639" cy="1754326"/>
          </a:xfrm>
          <a:prstGeom prst="rect">
            <a:avLst/>
          </a:prstGeom>
        </p:spPr>
        <p:txBody>
          <a:bodyPr wrap="square">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Health effects </a:t>
            </a:r>
            <a:r>
              <a:rPr lang="en-GB" dirty="0" err="1">
                <a:latin typeface="Calibri" panose="020F0502020204030204" pitchFamily="34" charset="0"/>
                <a:ea typeface="Calibri" panose="020F0502020204030204" pitchFamily="34" charset="0"/>
                <a:cs typeface="Times New Roman" panose="02020603050405020304" pitchFamily="18" charset="0"/>
              </a:rPr>
              <a:t>Effects</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b="1" i="1" dirty="0">
                <a:latin typeface="Calibri" panose="020F0502020204030204" pitchFamily="34" charset="0"/>
                <a:ea typeface="Calibri" panose="020F0502020204030204" pitchFamily="34" charset="0"/>
                <a:cs typeface="Times New Roman" panose="02020603050405020304" pitchFamily="18" charset="0"/>
              </a:rPr>
              <a:t>on experimental animals and in vitro test systems </a:t>
            </a:r>
            <a:r>
              <a:rPr lang="en-GB" dirty="0">
                <a:latin typeface="Calibri" panose="020F0502020204030204" pitchFamily="34" charset="0"/>
                <a:ea typeface="Calibri" panose="020F0502020204030204" pitchFamily="34" charset="0"/>
                <a:cs typeface="Times New Roman" panose="02020603050405020304" pitchFamily="18" charset="0"/>
              </a:rPr>
              <a:t>Toxicological effects </a:t>
            </a:r>
            <a:r>
              <a:rPr lang="en-GB" b="1" i="1" dirty="0">
                <a:latin typeface="Calibri" panose="020F0502020204030204" pitchFamily="34" charset="0"/>
                <a:ea typeface="Calibri" panose="020F0502020204030204" pitchFamily="34" charset="0"/>
                <a:cs typeface="Times New Roman" panose="02020603050405020304" pitchFamily="18" charset="0"/>
              </a:rPr>
              <a:t>Tetrachloroethylene </a:t>
            </a:r>
            <a:r>
              <a:rPr lang="en-GB" b="1"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has a low acute inhalation </a:t>
            </a:r>
            <a:r>
              <a:rPr lang="en-GB" b="1" i="1" dirty="0">
                <a:latin typeface="Calibri" panose="020F0502020204030204" pitchFamily="34" charset="0"/>
                <a:ea typeface="Calibri" panose="020F0502020204030204" pitchFamily="34" charset="0"/>
                <a:cs typeface="Times New Roman" panose="02020603050405020304" pitchFamily="18" charset="0"/>
              </a:rPr>
              <a:t>toxicity (LC50 in rodents, &gt;16.6 mg/litre)</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a:highlight>
                  <a:srgbClr val="00FF00"/>
                </a:highlight>
                <a:latin typeface="Calibri" panose="020F0502020204030204" pitchFamily="34" charset="0"/>
                <a:ea typeface="Calibri" panose="020F0502020204030204" pitchFamily="34" charset="0"/>
                <a:cs typeface="Times New Roman" panose="02020603050405020304" pitchFamily="18" charset="0"/>
              </a:rPr>
              <a:t>Acute oral toxicity is also low (LD50 in rodents, &gt;3000 mg/kg </a:t>
            </a:r>
            <a:r>
              <a:rPr lang="en-GB" dirty="0" err="1">
                <a:highlight>
                  <a:srgbClr val="00FF00"/>
                </a:highlight>
                <a:latin typeface="Calibri" panose="020F0502020204030204" pitchFamily="34" charset="0"/>
                <a:ea typeface="Calibri" panose="020F0502020204030204" pitchFamily="34" charset="0"/>
                <a:cs typeface="Times New Roman" panose="02020603050405020304" pitchFamily="18" charset="0"/>
              </a:rPr>
              <a:t>bw</a:t>
            </a:r>
            <a:r>
              <a:rPr lang="en-GB" dirty="0">
                <a:highlight>
                  <a:srgbClr val="00FF00"/>
                </a:highlight>
                <a:latin typeface="Calibri" panose="020F0502020204030204" pitchFamily="34" charset="0"/>
                <a:ea typeface="Calibri" panose="020F0502020204030204" pitchFamily="34" charset="0"/>
                <a:cs typeface="Times New Roman" panose="02020603050405020304" pitchFamily="18" charset="0"/>
              </a:rPr>
              <a:t>)</a:t>
            </a:r>
            <a:r>
              <a:rPr lang="en-GB" dirty="0">
                <a:latin typeface="Calibri" panose="020F0502020204030204" pitchFamily="34" charset="0"/>
                <a:ea typeface="Calibri" panose="020F0502020204030204" pitchFamily="34" charset="0"/>
                <a:cs typeface="Times New Roman" panose="02020603050405020304" pitchFamily="18" charset="0"/>
              </a:rPr>
              <a:t> (5). </a:t>
            </a:r>
            <a:r>
              <a:rPr lang="en-GB" u="sng" dirty="0">
                <a:latin typeface="Calibri" panose="020F0502020204030204" pitchFamily="34" charset="0"/>
                <a:ea typeface="Calibri" panose="020F0502020204030204" pitchFamily="34" charset="0"/>
                <a:cs typeface="Times New Roman" panose="02020603050405020304" pitchFamily="18" charset="0"/>
              </a:rPr>
              <a:t>The liver, kidneys, blood and central nervous system (CNS) are the target organs for systemic effects</a:t>
            </a:r>
            <a:r>
              <a:rPr lang="en-GB" dirty="0">
                <a:latin typeface="Calibri" panose="020F0502020204030204" pitchFamily="34" charset="0"/>
                <a:ea typeface="Calibri" panose="020F0502020204030204" pitchFamily="34" charset="0"/>
                <a:cs typeface="Times New Roman" panose="02020603050405020304" pitchFamily="18" charset="0"/>
              </a:rPr>
              <a:t>. Hepatic effects occur at lower dose levels in mice than in rats.</a:t>
            </a:r>
            <a:endParaRPr lang="pt-BR" dirty="0"/>
          </a:p>
        </p:txBody>
      </p:sp>
      <p:sp>
        <p:nvSpPr>
          <p:cNvPr id="6" name="Retângulo 5">
            <a:extLst>
              <a:ext uri="{FF2B5EF4-FFF2-40B4-BE49-F238E27FC236}">
                <a16:creationId xmlns:a16="http://schemas.microsoft.com/office/drawing/2014/main" id="{5FA7F62D-6287-46D3-98B4-E8995AE8A998}"/>
              </a:ext>
            </a:extLst>
          </p:cNvPr>
          <p:cNvSpPr/>
          <p:nvPr/>
        </p:nvSpPr>
        <p:spPr>
          <a:xfrm>
            <a:off x="2362198" y="5048726"/>
            <a:ext cx="7787640" cy="923330"/>
          </a:xfrm>
          <a:prstGeom prst="rect">
            <a:avLst/>
          </a:prstGeom>
        </p:spPr>
        <p:txBody>
          <a:bodyPr wrap="square">
            <a:spAutoFit/>
          </a:bodyPr>
          <a:lstStyle/>
          <a:p>
            <a:r>
              <a:rPr lang="en-GB" dirty="0" err="1">
                <a:latin typeface="Calibri" panose="020F0502020204030204" pitchFamily="34" charset="0"/>
                <a:ea typeface="Calibri" panose="020F0502020204030204" pitchFamily="34" charset="0"/>
                <a:cs typeface="Times New Roman" panose="02020603050405020304" pitchFamily="18" charset="0"/>
              </a:rPr>
              <a:t>Haematotoxicity</a:t>
            </a:r>
            <a:r>
              <a:rPr lang="en-GB" dirty="0">
                <a:latin typeface="Calibri" panose="020F0502020204030204" pitchFamily="34" charset="0"/>
                <a:ea typeface="Calibri" panose="020F0502020204030204" pitchFamily="34" charset="0"/>
                <a:cs typeface="Times New Roman" panose="02020603050405020304" pitchFamily="18" charset="0"/>
              </a:rPr>
              <a:t> was observed in an inhalation study in mice at test concentrations of 915 and 1830 mg/m3 (no other concentrations tested) in which the animals were exposed for 6 hours/day, 5 days/week for 7.5 or 11.5 weeks</a:t>
            </a:r>
            <a:endParaRPr lang="pt-BR" dirty="0"/>
          </a:p>
        </p:txBody>
      </p:sp>
    </p:spTree>
    <p:extLst>
      <p:ext uri="{BB962C8B-B14F-4D97-AF65-F5344CB8AC3E}">
        <p14:creationId xmlns:p14="http://schemas.microsoft.com/office/powerpoint/2010/main" val="8300136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E7F92EBD-F8D6-4160-B858-590009A14DFA}"/>
              </a:ext>
            </a:extLst>
          </p:cNvPr>
          <p:cNvSpPr txBox="1"/>
          <p:nvPr/>
        </p:nvSpPr>
        <p:spPr>
          <a:xfrm>
            <a:off x="2042474" y="1008668"/>
            <a:ext cx="8625524" cy="1809946"/>
          </a:xfrm>
          <a:prstGeom prst="rect">
            <a:avLst/>
          </a:prstGeom>
        </p:spPr>
        <p:txBody>
          <a:bodyPr vert="horz" wrap="square" lIns="91440" tIns="45720" rIns="91440" bIns="45720" rtlCol="0">
            <a:normAutofit lnSpcReduction="10000"/>
          </a:bodyPr>
          <a:lstStyle/>
          <a:p>
            <a:pPr algn="just"/>
            <a:r>
              <a:rPr lang="pt-BR" sz="2000" i="1" dirty="0"/>
              <a:t>O 1,4 – </a:t>
            </a:r>
            <a:r>
              <a:rPr lang="pt-BR" sz="2000" i="1" dirty="0" err="1"/>
              <a:t>diclorbenzeno</a:t>
            </a:r>
            <a:r>
              <a:rPr lang="pt-BR" sz="2000" i="1" dirty="0"/>
              <a:t> (1,4-DCB) é utilizado com desinfetante nos banheiros públicos. Pretende-se saber se a quantidade de 1,4-DCB presente no ar do banheiro pode provocar algum problema para a saúde do pessoal que trata da sua limpeza e qual é exposto diariamente a este composto. Calcule a concentração de 1,4-DCB. </a:t>
            </a:r>
          </a:p>
          <a:p>
            <a:pPr algn="just"/>
            <a:r>
              <a:rPr lang="pt-BR" sz="2000" b="1" i="1" dirty="0"/>
              <a:t>M – 147 g/mol: Tf – 53 °C e Tb – 173,9 °C</a:t>
            </a:r>
            <a:r>
              <a:rPr lang="pt-BR" sz="2000" i="1" dirty="0"/>
              <a:t>   </a:t>
            </a:r>
          </a:p>
        </p:txBody>
      </p:sp>
      <p:sp>
        <p:nvSpPr>
          <p:cNvPr id="3" name="CaixaDeTexto 2">
            <a:extLst>
              <a:ext uri="{FF2B5EF4-FFF2-40B4-BE49-F238E27FC236}">
                <a16:creationId xmlns:a16="http://schemas.microsoft.com/office/drawing/2014/main" id="{574D5626-C163-446A-B94C-940A20DD799B}"/>
              </a:ext>
            </a:extLst>
          </p:cNvPr>
          <p:cNvSpPr txBox="1"/>
          <p:nvPr/>
        </p:nvSpPr>
        <p:spPr>
          <a:xfrm>
            <a:off x="584200" y="144609"/>
            <a:ext cx="8483600" cy="584775"/>
          </a:xfrm>
          <a:prstGeom prst="rect">
            <a:avLst/>
          </a:prstGeom>
          <a:noFill/>
        </p:spPr>
        <p:txBody>
          <a:bodyPr wrap="square" rtlCol="0">
            <a:spAutoFit/>
          </a:bodyPr>
          <a:lstStyle/>
          <a:p>
            <a:r>
              <a:rPr lang="pt-BR" sz="3200" u="sng" dirty="0">
                <a:solidFill>
                  <a:schemeClr val="accent1">
                    <a:lumMod val="75000"/>
                  </a:schemeClr>
                </a:solidFill>
              </a:rPr>
              <a:t>Questões</a:t>
            </a:r>
          </a:p>
        </p:txBody>
      </p:sp>
      <p:pic>
        <p:nvPicPr>
          <p:cNvPr id="4" name="Picture 4">
            <a:extLst>
              <a:ext uri="{FF2B5EF4-FFF2-40B4-BE49-F238E27FC236}">
                <a16:creationId xmlns:a16="http://schemas.microsoft.com/office/drawing/2014/main" id="{624B8997-67F3-449B-B25F-0621E7A478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985"/>
          <a:stretch/>
        </p:blipFill>
        <p:spPr>
          <a:xfrm>
            <a:off x="1480817" y="3429001"/>
            <a:ext cx="6830699" cy="905194"/>
          </a:xfrm>
          <a:prstGeom prst="rect">
            <a:avLst/>
          </a:prstGeom>
          <a:noFill/>
        </p:spPr>
      </p:pic>
      <p:pic>
        <p:nvPicPr>
          <p:cNvPr id="5" name="Picture 5">
            <a:extLst>
              <a:ext uri="{FF2B5EF4-FFF2-40B4-BE49-F238E27FC236}">
                <a16:creationId xmlns:a16="http://schemas.microsoft.com/office/drawing/2014/main" id="{605FBE2C-B774-4D8D-BA19-04D6E98B8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2836" y="2461893"/>
            <a:ext cx="1935162" cy="260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52260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731EC29E-98CC-4435-82E1-1194933E1C43}"/>
              </a:ext>
            </a:extLst>
          </p:cNvPr>
          <p:cNvSpPr>
            <a:spLocks noGrp="1"/>
          </p:cNvSpPr>
          <p:nvPr>
            <p:ph type="ftr" sz="quarter" idx="11"/>
          </p:nvPr>
        </p:nvSpPr>
        <p:spPr/>
        <p:txBody>
          <a:bodyPr/>
          <a:lstStyle/>
          <a:p>
            <a:r>
              <a:rPr lang="en-US"/>
              <a:t> Pedro Vidinha</a:t>
            </a:r>
            <a:endParaRPr lang="en-US" dirty="0"/>
          </a:p>
        </p:txBody>
      </p:sp>
      <p:sp>
        <p:nvSpPr>
          <p:cNvPr id="3" name="Espaço Reservado para Número de Slide 2">
            <a:extLst>
              <a:ext uri="{FF2B5EF4-FFF2-40B4-BE49-F238E27FC236}">
                <a16:creationId xmlns:a16="http://schemas.microsoft.com/office/drawing/2014/main" id="{B9027F40-72F4-4830-8081-AE9C45B1ECBF}"/>
              </a:ext>
            </a:extLst>
          </p:cNvPr>
          <p:cNvSpPr>
            <a:spLocks noGrp="1"/>
          </p:cNvSpPr>
          <p:nvPr>
            <p:ph type="sldNum" sz="quarter" idx="12"/>
          </p:nvPr>
        </p:nvSpPr>
        <p:spPr/>
        <p:txBody>
          <a:bodyPr/>
          <a:lstStyle/>
          <a:p>
            <a:fld id="{6834AF15-0ADC-9043-BED0-60F450528572}" type="slidenum">
              <a:rPr lang="en-US" smtClean="0"/>
              <a:t>71</a:t>
            </a:fld>
            <a:endParaRPr lang="en-US"/>
          </a:p>
        </p:txBody>
      </p:sp>
      <p:pic>
        <p:nvPicPr>
          <p:cNvPr id="7" name="Imagem 6" descr="Resultado de imagem para cobertura para piscina aquecida">
            <a:extLst>
              <a:ext uri="{FF2B5EF4-FFF2-40B4-BE49-F238E27FC236}">
                <a16:creationId xmlns:a16="http://schemas.microsoft.com/office/drawing/2014/main" id="{D6839B52-007F-43A4-B4BD-17EAA41314B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9760" y="3015333"/>
            <a:ext cx="3718560" cy="2735227"/>
          </a:xfrm>
          <a:prstGeom prst="rect">
            <a:avLst/>
          </a:prstGeom>
          <a:noFill/>
          <a:ln>
            <a:noFill/>
          </a:ln>
        </p:spPr>
      </p:pic>
      <p:sp>
        <p:nvSpPr>
          <p:cNvPr id="6" name="Retângulo 5">
            <a:extLst>
              <a:ext uri="{FF2B5EF4-FFF2-40B4-BE49-F238E27FC236}">
                <a16:creationId xmlns:a16="http://schemas.microsoft.com/office/drawing/2014/main" id="{3178CEDF-C357-4676-B32C-6687A5485042}"/>
              </a:ext>
            </a:extLst>
          </p:cNvPr>
          <p:cNvSpPr/>
          <p:nvPr/>
        </p:nvSpPr>
        <p:spPr>
          <a:xfrm>
            <a:off x="1767840" y="136526"/>
            <a:ext cx="8178800" cy="1070871"/>
          </a:xfrm>
          <a:prstGeom prst="rect">
            <a:avLst/>
          </a:prstGeom>
        </p:spPr>
        <p:txBody>
          <a:bodyPr wrap="square">
            <a:spAutoFit/>
          </a:bodyPr>
          <a:lstStyle/>
          <a:p>
            <a:pPr>
              <a:lnSpc>
                <a:spcPct val="107000"/>
              </a:lnSpc>
              <a:spcAft>
                <a:spcPts val="800"/>
              </a:spcAft>
            </a:pPr>
            <a:r>
              <a:rPr lang="pt-BR" b="1" dirty="0">
                <a:latin typeface="Calibri" panose="020F0502020204030204" pitchFamily="34" charset="0"/>
                <a:ea typeface="Calibri" panose="020F0502020204030204" pitchFamily="34" charset="0"/>
                <a:cs typeface="Times New Roman" panose="02020603050405020304" pitchFamily="18" charset="0"/>
              </a:rPr>
              <a:t>Caso prático 1.</a:t>
            </a:r>
            <a:endParaRPr lang="pt-B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Em uma piscina municipal de 25x2,50x1,30 é aquecida a 28 °C. Esta piscina encontra-se coberta por uma cobertura de vidro retangular de 30x16,5x2,5. </a:t>
            </a:r>
          </a:p>
        </p:txBody>
      </p:sp>
      <p:sp>
        <p:nvSpPr>
          <p:cNvPr id="8" name="Retângulo 7">
            <a:extLst>
              <a:ext uri="{FF2B5EF4-FFF2-40B4-BE49-F238E27FC236}">
                <a16:creationId xmlns:a16="http://schemas.microsoft.com/office/drawing/2014/main" id="{50FB71AD-BF75-4D6B-9DB3-B0CA35690335}"/>
              </a:ext>
            </a:extLst>
          </p:cNvPr>
          <p:cNvSpPr/>
          <p:nvPr/>
        </p:nvSpPr>
        <p:spPr>
          <a:xfrm>
            <a:off x="1727200" y="1351737"/>
            <a:ext cx="8737600" cy="1663597"/>
          </a:xfrm>
          <a:prstGeom prst="rect">
            <a:avLst/>
          </a:prstGeom>
        </p:spPr>
        <p:txBody>
          <a:bodyPr wrap="square">
            <a:spAutoFit/>
          </a:bodyPr>
          <a:lstStyle/>
          <a:p>
            <a:pPr>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Durante uma operação de manutenção do piso foi utilizando um agente </a:t>
            </a:r>
            <a:r>
              <a:rPr lang="pt-BR" dirty="0" err="1">
                <a:latin typeface="Calibri" panose="020F0502020204030204" pitchFamily="34" charset="0"/>
                <a:ea typeface="Calibri" panose="020F0502020204030204" pitchFamily="34" charset="0"/>
                <a:cs typeface="Times New Roman" panose="02020603050405020304" pitchFamily="18" charset="0"/>
              </a:rPr>
              <a:t>desergordurante</a:t>
            </a:r>
            <a:r>
              <a:rPr lang="pt-BR" dirty="0">
                <a:latin typeface="Calibri" panose="020F0502020204030204" pitchFamily="34" charset="0"/>
                <a:ea typeface="Calibri" panose="020F0502020204030204" pitchFamily="34" charset="0"/>
                <a:cs typeface="Times New Roman" panose="02020603050405020304" pitchFamily="18" charset="0"/>
              </a:rPr>
              <a:t> contento do </a:t>
            </a:r>
            <a:r>
              <a:rPr lang="pt-BR" dirty="0" err="1">
                <a:latin typeface="Calibri" panose="020F0502020204030204" pitchFamily="34" charset="0"/>
                <a:ea typeface="Calibri" panose="020F0502020204030204" pitchFamily="34" charset="0"/>
                <a:cs typeface="Times New Roman" panose="02020603050405020304" pitchFamily="18" charset="0"/>
              </a:rPr>
              <a:t>tetracloroetileno</a:t>
            </a:r>
            <a:r>
              <a:rPr lang="pt-BR" dirty="0">
                <a:latin typeface="Calibri" panose="020F0502020204030204" pitchFamily="34" charset="0"/>
                <a:ea typeface="Calibri" panose="020F0502020204030204" pitchFamily="34" charset="0"/>
                <a:cs typeface="Times New Roman" panose="02020603050405020304" pitchFamily="18" charset="0"/>
              </a:rPr>
              <a:t>.  Acidentalmente uma bombona 20 litros foi derrubada dentro da piscina </a:t>
            </a:r>
          </a:p>
          <a:p>
            <a:pPr marL="342900" indent="-342900">
              <a:lnSpc>
                <a:spcPct val="107000"/>
              </a:lnSpc>
              <a:buFont typeface="+mj-lt"/>
              <a:buAutoNum type="alphaLcParenR"/>
            </a:pPr>
            <a:r>
              <a:rPr lang="pt-BR" dirty="0">
                <a:latin typeface="Calibri" panose="020F0502020204030204" pitchFamily="34" charset="0"/>
                <a:ea typeface="Calibri" panose="020F0502020204030204" pitchFamily="34" charset="0"/>
                <a:cs typeface="Times New Roman" panose="02020603050405020304" pitchFamily="18" charset="0"/>
              </a:rPr>
              <a:t>Qual a fração molar do </a:t>
            </a:r>
            <a:r>
              <a:rPr lang="pt-BR" dirty="0" err="1">
                <a:latin typeface="Calibri" panose="020F0502020204030204" pitchFamily="34" charset="0"/>
                <a:ea typeface="Calibri" panose="020F0502020204030204" pitchFamily="34" charset="0"/>
                <a:cs typeface="Times New Roman" panose="02020603050405020304" pitchFamily="18" charset="0"/>
              </a:rPr>
              <a:t>tectracloroetileno</a:t>
            </a:r>
            <a:r>
              <a:rPr lang="pt-BR" dirty="0">
                <a:latin typeface="Calibri" panose="020F0502020204030204" pitchFamily="34" charset="0"/>
                <a:ea typeface="Calibri" panose="020F0502020204030204" pitchFamily="34" charset="0"/>
                <a:cs typeface="Times New Roman" panose="02020603050405020304" pitchFamily="18" charset="0"/>
              </a:rPr>
              <a:t> na piscina e no ar que envolve a piscina?</a:t>
            </a:r>
          </a:p>
          <a:p>
            <a:pPr marL="457200">
              <a:lnSpc>
                <a:spcPct val="107000"/>
              </a:lnSpc>
            </a:pPr>
            <a:endParaRPr lang="pt-BR"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Tabela 9">
            <a:extLst>
              <a:ext uri="{FF2B5EF4-FFF2-40B4-BE49-F238E27FC236}">
                <a16:creationId xmlns:a16="http://schemas.microsoft.com/office/drawing/2014/main" id="{8434FDF3-EF96-4826-9047-76D2B194969C}"/>
              </a:ext>
            </a:extLst>
          </p:cNvPr>
          <p:cNvGraphicFramePr>
            <a:graphicFrameLocks noGrp="1"/>
          </p:cNvGraphicFramePr>
          <p:nvPr>
            <p:extLst>
              <p:ext uri="{D42A27DB-BD31-4B8C-83A1-F6EECF244321}">
                <p14:modId xmlns:p14="http://schemas.microsoft.com/office/powerpoint/2010/main" val="2610069384"/>
              </p:ext>
            </p:extLst>
          </p:nvPr>
        </p:nvGraphicFramePr>
        <p:xfrm>
          <a:off x="6096000" y="3021049"/>
          <a:ext cx="3223260" cy="1200150"/>
        </p:xfrm>
        <a:graphic>
          <a:graphicData uri="http://schemas.openxmlformats.org/drawingml/2006/table">
            <a:tbl>
              <a:tblPr firstRow="1" firstCol="1" bandRow="1">
                <a:tableStyleId>{5C22544A-7EE6-4342-B048-85BDC9FD1C3A}</a:tableStyleId>
              </a:tblPr>
              <a:tblGrid>
                <a:gridCol w="1601462">
                  <a:extLst>
                    <a:ext uri="{9D8B030D-6E8A-4147-A177-3AD203B41FA5}">
                      <a16:colId xmlns:a16="http://schemas.microsoft.com/office/drawing/2014/main" val="2674415985"/>
                    </a:ext>
                  </a:extLst>
                </a:gridCol>
                <a:gridCol w="1621798">
                  <a:extLst>
                    <a:ext uri="{9D8B030D-6E8A-4147-A177-3AD203B41FA5}">
                      <a16:colId xmlns:a16="http://schemas.microsoft.com/office/drawing/2014/main" val="474291045"/>
                    </a:ext>
                  </a:extLst>
                </a:gridCol>
              </a:tblGrid>
              <a:tr h="0">
                <a:tc>
                  <a:txBody>
                    <a:bodyPr/>
                    <a:lstStyle/>
                    <a:p>
                      <a:pPr marL="457200" algn="ctr">
                        <a:lnSpc>
                          <a:spcPct val="107000"/>
                        </a:lnSpc>
                        <a:spcAft>
                          <a:spcPts val="0"/>
                        </a:spcAft>
                      </a:pPr>
                      <a:r>
                        <a:rPr lang="pt-BR" sz="1100">
                          <a:effectLst/>
                        </a:rPr>
                        <a:t>T °C</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a:effectLst/>
                        </a:rPr>
                        <a:t>P* (mmHg)</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5227689"/>
                  </a:ext>
                </a:extLst>
              </a:tr>
              <a:tr h="0">
                <a:tc>
                  <a:txBody>
                    <a:bodyPr/>
                    <a:lstStyle/>
                    <a:p>
                      <a:pPr marL="457200" algn="ctr">
                        <a:lnSpc>
                          <a:spcPct val="107000"/>
                        </a:lnSpc>
                        <a:spcAft>
                          <a:spcPts val="0"/>
                        </a:spcAft>
                      </a:pPr>
                      <a:r>
                        <a:rPr lang="pt-BR" sz="1100">
                          <a:effectLst/>
                        </a:rPr>
                        <a:t>-20,6 s</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a:effectLst/>
                        </a:rPr>
                        <a:t>1</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84333043"/>
                  </a:ext>
                </a:extLst>
              </a:tr>
              <a:tr h="0">
                <a:tc>
                  <a:txBody>
                    <a:bodyPr/>
                    <a:lstStyle/>
                    <a:p>
                      <a:pPr marL="457200" algn="ctr">
                        <a:lnSpc>
                          <a:spcPct val="107000"/>
                        </a:lnSpc>
                        <a:spcAft>
                          <a:spcPts val="0"/>
                        </a:spcAft>
                      </a:pPr>
                      <a:r>
                        <a:rPr lang="pt-BR" sz="1100">
                          <a:effectLst/>
                        </a:rPr>
                        <a:t>13,8</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a:effectLst/>
                        </a:rPr>
                        <a:t>10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0847847"/>
                  </a:ext>
                </a:extLst>
              </a:tr>
              <a:tr h="0">
                <a:tc>
                  <a:txBody>
                    <a:bodyPr/>
                    <a:lstStyle/>
                    <a:p>
                      <a:pPr marL="457200" algn="ctr">
                        <a:lnSpc>
                          <a:spcPct val="107000"/>
                        </a:lnSpc>
                        <a:spcAft>
                          <a:spcPts val="0"/>
                        </a:spcAft>
                      </a:pPr>
                      <a:r>
                        <a:rPr lang="pt-BR" sz="1100">
                          <a:effectLst/>
                        </a:rPr>
                        <a:t>40,1</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a:effectLst/>
                        </a:rPr>
                        <a:t>40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4436956"/>
                  </a:ext>
                </a:extLst>
              </a:tr>
              <a:tr h="0">
                <a:tc>
                  <a:txBody>
                    <a:bodyPr/>
                    <a:lstStyle/>
                    <a:p>
                      <a:pPr marL="457200" algn="ctr">
                        <a:lnSpc>
                          <a:spcPct val="107000"/>
                        </a:lnSpc>
                        <a:spcAft>
                          <a:spcPts val="0"/>
                        </a:spcAft>
                      </a:pPr>
                      <a:r>
                        <a:rPr lang="pt-BR" sz="1100">
                          <a:effectLst/>
                        </a:rPr>
                        <a:t>61,3</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a:effectLst/>
                        </a:rPr>
                        <a:t>100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7150844"/>
                  </a:ext>
                </a:extLst>
              </a:tr>
              <a:tr h="0">
                <a:tc>
                  <a:txBody>
                    <a:bodyPr/>
                    <a:lstStyle/>
                    <a:p>
                      <a:pPr marL="457200" algn="ctr">
                        <a:lnSpc>
                          <a:spcPct val="107000"/>
                        </a:lnSpc>
                        <a:spcAft>
                          <a:spcPts val="0"/>
                        </a:spcAft>
                      </a:pPr>
                      <a:r>
                        <a:rPr lang="pt-BR" sz="1100">
                          <a:effectLst/>
                        </a:rPr>
                        <a:t>100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dirty="0">
                          <a:effectLst/>
                        </a:rPr>
                        <a:t>400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3269184"/>
                  </a:ext>
                </a:extLst>
              </a:tr>
              <a:tr h="0">
                <a:tc>
                  <a:txBody>
                    <a:bodyPr/>
                    <a:lstStyle/>
                    <a:p>
                      <a:pPr marL="457200" algn="ctr">
                        <a:lnSpc>
                          <a:spcPct val="107000"/>
                        </a:lnSpc>
                        <a:spcAft>
                          <a:spcPts val="0"/>
                        </a:spcAft>
                      </a:pPr>
                      <a:r>
                        <a:rPr lang="pt-BR" sz="1100">
                          <a:effectLst/>
                        </a:rPr>
                        <a:t>120,8</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dirty="0">
                          <a:effectLst/>
                        </a:rPr>
                        <a:t>760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6910160"/>
                  </a:ext>
                </a:extLst>
              </a:tr>
            </a:tbl>
          </a:graphicData>
        </a:graphic>
      </p:graphicFrame>
      <p:graphicFrame>
        <p:nvGraphicFramePr>
          <p:cNvPr id="11" name="Tabela 10">
            <a:extLst>
              <a:ext uri="{FF2B5EF4-FFF2-40B4-BE49-F238E27FC236}">
                <a16:creationId xmlns:a16="http://schemas.microsoft.com/office/drawing/2014/main" id="{5378CE8E-60C3-4341-B136-C01C513ED8DC}"/>
              </a:ext>
            </a:extLst>
          </p:cNvPr>
          <p:cNvGraphicFramePr>
            <a:graphicFrameLocks noGrp="1"/>
          </p:cNvGraphicFramePr>
          <p:nvPr>
            <p:extLst>
              <p:ext uri="{D42A27DB-BD31-4B8C-83A1-F6EECF244321}">
                <p14:modId xmlns:p14="http://schemas.microsoft.com/office/powerpoint/2010/main" val="3959983107"/>
              </p:ext>
            </p:extLst>
          </p:nvPr>
        </p:nvGraphicFramePr>
        <p:xfrm>
          <a:off x="6096000" y="4419002"/>
          <a:ext cx="1981200" cy="1031400"/>
        </p:xfrm>
        <a:graphic>
          <a:graphicData uri="http://schemas.openxmlformats.org/drawingml/2006/table">
            <a:tbl>
              <a:tblPr firstRow="1" firstCol="1" bandRow="1">
                <a:tableStyleId>{5C22544A-7EE6-4342-B048-85BDC9FD1C3A}</a:tableStyleId>
              </a:tblPr>
              <a:tblGrid>
                <a:gridCol w="937999">
                  <a:extLst>
                    <a:ext uri="{9D8B030D-6E8A-4147-A177-3AD203B41FA5}">
                      <a16:colId xmlns:a16="http://schemas.microsoft.com/office/drawing/2014/main" val="290133531"/>
                    </a:ext>
                  </a:extLst>
                </a:gridCol>
                <a:gridCol w="1043201">
                  <a:extLst>
                    <a:ext uri="{9D8B030D-6E8A-4147-A177-3AD203B41FA5}">
                      <a16:colId xmlns:a16="http://schemas.microsoft.com/office/drawing/2014/main" val="633930676"/>
                    </a:ext>
                  </a:extLst>
                </a:gridCol>
              </a:tblGrid>
              <a:tr h="257850">
                <a:tc>
                  <a:txBody>
                    <a:bodyPr/>
                    <a:lstStyle/>
                    <a:p>
                      <a:pPr algn="l">
                        <a:lnSpc>
                          <a:spcPct val="107000"/>
                        </a:lnSpc>
                        <a:spcAft>
                          <a:spcPts val="0"/>
                        </a:spcAft>
                      </a:pPr>
                      <a:r>
                        <a:rPr lang="pt-BR" sz="1100">
                          <a:effectLst/>
                        </a:rPr>
                        <a:t>MW</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pt-BR" sz="1100">
                          <a:effectLst/>
                        </a:rPr>
                        <a:t>165,8 gmol</a:t>
                      </a:r>
                      <a:r>
                        <a:rPr lang="pt-BR" sz="1100" baseline="30000">
                          <a:effectLst/>
                        </a:rPr>
                        <a:t>-1</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8695683"/>
                  </a:ext>
                </a:extLst>
              </a:tr>
              <a:tr h="257850">
                <a:tc>
                  <a:txBody>
                    <a:bodyPr/>
                    <a:lstStyle/>
                    <a:p>
                      <a:pPr algn="l">
                        <a:lnSpc>
                          <a:spcPct val="107000"/>
                        </a:lnSpc>
                        <a:spcAft>
                          <a:spcPts val="0"/>
                        </a:spcAft>
                      </a:pPr>
                      <a:r>
                        <a:rPr lang="pt-BR" sz="1100">
                          <a:effectLst/>
                        </a:rPr>
                        <a:t>Densidade </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pt-BR" sz="1100">
                          <a:effectLst/>
                        </a:rPr>
                        <a:t>1,62 gcm</a:t>
                      </a:r>
                      <a:r>
                        <a:rPr lang="pt-BR" sz="1100" baseline="30000">
                          <a:effectLst/>
                        </a:rPr>
                        <a:t>-3</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8069938"/>
                  </a:ext>
                </a:extLst>
              </a:tr>
              <a:tr h="257850">
                <a:tc>
                  <a:txBody>
                    <a:bodyPr/>
                    <a:lstStyle/>
                    <a:p>
                      <a:pPr algn="l">
                        <a:lnSpc>
                          <a:spcPct val="107000"/>
                        </a:lnSpc>
                        <a:spcAft>
                          <a:spcPts val="0"/>
                        </a:spcAft>
                      </a:pPr>
                      <a:r>
                        <a:rPr lang="pt-BR" sz="1100">
                          <a:effectLst/>
                        </a:rPr>
                        <a:t>Tfusão </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pt-BR" sz="1100">
                          <a:effectLst/>
                        </a:rPr>
                        <a:t>-19°C</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4145053"/>
                  </a:ext>
                </a:extLst>
              </a:tr>
              <a:tr h="257850">
                <a:tc>
                  <a:txBody>
                    <a:bodyPr/>
                    <a:lstStyle/>
                    <a:p>
                      <a:pPr algn="l">
                        <a:lnSpc>
                          <a:spcPct val="107000"/>
                        </a:lnSpc>
                        <a:spcAft>
                          <a:spcPts val="0"/>
                        </a:spcAft>
                      </a:pPr>
                      <a:r>
                        <a:rPr lang="pt-BR" sz="1100">
                          <a:effectLst/>
                        </a:rPr>
                        <a:t>Tebulição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pt-BR" sz="1100" dirty="0">
                          <a:effectLst/>
                        </a:rPr>
                        <a:t>120,8 °C</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1289124"/>
                  </a:ext>
                </a:extLst>
              </a:tr>
            </a:tbl>
          </a:graphicData>
        </a:graphic>
      </p:graphicFrame>
    </p:spTree>
    <p:extLst>
      <p:ext uri="{BB962C8B-B14F-4D97-AF65-F5344CB8AC3E}">
        <p14:creationId xmlns:p14="http://schemas.microsoft.com/office/powerpoint/2010/main" val="19620856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01BDBBA7-053A-48D5-8664-49594D222449}"/>
              </a:ext>
            </a:extLst>
          </p:cNvPr>
          <p:cNvSpPr>
            <a:spLocks noGrp="1"/>
          </p:cNvSpPr>
          <p:nvPr>
            <p:ph type="ftr" sz="quarter" idx="11"/>
          </p:nvPr>
        </p:nvSpPr>
        <p:spPr/>
        <p:txBody>
          <a:bodyPr/>
          <a:lstStyle/>
          <a:p>
            <a:r>
              <a:rPr lang="en-US"/>
              <a:t> Pedro Vidinha</a:t>
            </a:r>
            <a:endParaRPr lang="en-US" dirty="0"/>
          </a:p>
        </p:txBody>
      </p:sp>
      <p:sp>
        <p:nvSpPr>
          <p:cNvPr id="3" name="Espaço Reservado para Número de Slide 2">
            <a:extLst>
              <a:ext uri="{FF2B5EF4-FFF2-40B4-BE49-F238E27FC236}">
                <a16:creationId xmlns:a16="http://schemas.microsoft.com/office/drawing/2014/main" id="{C11F84C2-EA0B-4B09-813A-A2400FF926A9}"/>
              </a:ext>
            </a:extLst>
          </p:cNvPr>
          <p:cNvSpPr>
            <a:spLocks noGrp="1"/>
          </p:cNvSpPr>
          <p:nvPr>
            <p:ph type="sldNum" sz="quarter" idx="12"/>
          </p:nvPr>
        </p:nvSpPr>
        <p:spPr/>
        <p:txBody>
          <a:bodyPr/>
          <a:lstStyle/>
          <a:p>
            <a:fld id="{6834AF15-0ADC-9043-BED0-60F450528572}" type="slidenum">
              <a:rPr lang="en-US" smtClean="0"/>
              <a:t>72</a:t>
            </a:fld>
            <a:endParaRPr lang="en-US"/>
          </a:p>
        </p:txBody>
      </p:sp>
      <p:graphicFrame>
        <p:nvGraphicFramePr>
          <p:cNvPr id="8" name="Tabela 7">
            <a:extLst>
              <a:ext uri="{FF2B5EF4-FFF2-40B4-BE49-F238E27FC236}">
                <a16:creationId xmlns:a16="http://schemas.microsoft.com/office/drawing/2014/main" id="{880AA87D-653A-452C-AD82-415A7B6315E0}"/>
              </a:ext>
            </a:extLst>
          </p:cNvPr>
          <p:cNvGraphicFramePr>
            <a:graphicFrameLocks noGrp="1"/>
          </p:cNvGraphicFramePr>
          <p:nvPr/>
        </p:nvGraphicFramePr>
        <p:xfrm>
          <a:off x="1930400" y="476407"/>
          <a:ext cx="3223260" cy="1200150"/>
        </p:xfrm>
        <a:graphic>
          <a:graphicData uri="http://schemas.openxmlformats.org/drawingml/2006/table">
            <a:tbl>
              <a:tblPr firstRow="1" firstCol="1" bandRow="1">
                <a:tableStyleId>{5C22544A-7EE6-4342-B048-85BDC9FD1C3A}</a:tableStyleId>
              </a:tblPr>
              <a:tblGrid>
                <a:gridCol w="1601462">
                  <a:extLst>
                    <a:ext uri="{9D8B030D-6E8A-4147-A177-3AD203B41FA5}">
                      <a16:colId xmlns:a16="http://schemas.microsoft.com/office/drawing/2014/main" val="2674415985"/>
                    </a:ext>
                  </a:extLst>
                </a:gridCol>
                <a:gridCol w="1621798">
                  <a:extLst>
                    <a:ext uri="{9D8B030D-6E8A-4147-A177-3AD203B41FA5}">
                      <a16:colId xmlns:a16="http://schemas.microsoft.com/office/drawing/2014/main" val="474291045"/>
                    </a:ext>
                  </a:extLst>
                </a:gridCol>
              </a:tblGrid>
              <a:tr h="0">
                <a:tc>
                  <a:txBody>
                    <a:bodyPr/>
                    <a:lstStyle/>
                    <a:p>
                      <a:pPr marL="457200" algn="ctr">
                        <a:lnSpc>
                          <a:spcPct val="107000"/>
                        </a:lnSpc>
                        <a:spcAft>
                          <a:spcPts val="0"/>
                        </a:spcAft>
                      </a:pPr>
                      <a:r>
                        <a:rPr lang="pt-BR" sz="1100">
                          <a:effectLst/>
                        </a:rPr>
                        <a:t>T °C</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a:effectLst/>
                        </a:rPr>
                        <a:t>P* (mmHg)</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5227689"/>
                  </a:ext>
                </a:extLst>
              </a:tr>
              <a:tr h="0">
                <a:tc>
                  <a:txBody>
                    <a:bodyPr/>
                    <a:lstStyle/>
                    <a:p>
                      <a:pPr marL="457200" algn="ctr">
                        <a:lnSpc>
                          <a:spcPct val="107000"/>
                        </a:lnSpc>
                        <a:spcAft>
                          <a:spcPts val="0"/>
                        </a:spcAft>
                      </a:pPr>
                      <a:r>
                        <a:rPr lang="pt-BR" sz="1100">
                          <a:effectLst/>
                        </a:rPr>
                        <a:t>-20,6 s</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a:effectLst/>
                        </a:rPr>
                        <a:t>1</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84333043"/>
                  </a:ext>
                </a:extLst>
              </a:tr>
              <a:tr h="0">
                <a:tc>
                  <a:txBody>
                    <a:bodyPr/>
                    <a:lstStyle/>
                    <a:p>
                      <a:pPr marL="457200" algn="ctr">
                        <a:lnSpc>
                          <a:spcPct val="107000"/>
                        </a:lnSpc>
                        <a:spcAft>
                          <a:spcPts val="0"/>
                        </a:spcAft>
                      </a:pPr>
                      <a:r>
                        <a:rPr lang="pt-BR" sz="1100">
                          <a:effectLst/>
                        </a:rPr>
                        <a:t>13,8</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a:effectLst/>
                        </a:rPr>
                        <a:t>10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0847847"/>
                  </a:ext>
                </a:extLst>
              </a:tr>
              <a:tr h="0">
                <a:tc>
                  <a:txBody>
                    <a:bodyPr/>
                    <a:lstStyle/>
                    <a:p>
                      <a:pPr marL="457200" algn="ctr">
                        <a:lnSpc>
                          <a:spcPct val="107000"/>
                        </a:lnSpc>
                        <a:spcAft>
                          <a:spcPts val="0"/>
                        </a:spcAft>
                      </a:pPr>
                      <a:r>
                        <a:rPr lang="pt-BR" sz="1100">
                          <a:effectLst/>
                        </a:rPr>
                        <a:t>40,1</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a:effectLst/>
                        </a:rPr>
                        <a:t>40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4436956"/>
                  </a:ext>
                </a:extLst>
              </a:tr>
              <a:tr h="0">
                <a:tc>
                  <a:txBody>
                    <a:bodyPr/>
                    <a:lstStyle/>
                    <a:p>
                      <a:pPr marL="457200" algn="ctr">
                        <a:lnSpc>
                          <a:spcPct val="107000"/>
                        </a:lnSpc>
                        <a:spcAft>
                          <a:spcPts val="0"/>
                        </a:spcAft>
                      </a:pPr>
                      <a:r>
                        <a:rPr lang="pt-BR" sz="1100">
                          <a:effectLst/>
                        </a:rPr>
                        <a:t>61,3</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a:effectLst/>
                        </a:rPr>
                        <a:t>100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7150844"/>
                  </a:ext>
                </a:extLst>
              </a:tr>
              <a:tr h="0">
                <a:tc>
                  <a:txBody>
                    <a:bodyPr/>
                    <a:lstStyle/>
                    <a:p>
                      <a:pPr marL="457200" algn="ctr">
                        <a:lnSpc>
                          <a:spcPct val="107000"/>
                        </a:lnSpc>
                        <a:spcAft>
                          <a:spcPts val="0"/>
                        </a:spcAft>
                      </a:pPr>
                      <a:r>
                        <a:rPr lang="pt-BR" sz="1100">
                          <a:effectLst/>
                        </a:rPr>
                        <a:t>100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dirty="0">
                          <a:effectLst/>
                        </a:rPr>
                        <a:t>400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3269184"/>
                  </a:ext>
                </a:extLst>
              </a:tr>
              <a:tr h="0">
                <a:tc>
                  <a:txBody>
                    <a:bodyPr/>
                    <a:lstStyle/>
                    <a:p>
                      <a:pPr marL="457200" algn="ctr">
                        <a:lnSpc>
                          <a:spcPct val="107000"/>
                        </a:lnSpc>
                        <a:spcAft>
                          <a:spcPts val="0"/>
                        </a:spcAft>
                      </a:pPr>
                      <a:r>
                        <a:rPr lang="pt-BR" sz="1100">
                          <a:effectLst/>
                        </a:rPr>
                        <a:t>120,8</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dirty="0">
                          <a:effectLst/>
                        </a:rPr>
                        <a:t>760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6910160"/>
                  </a:ext>
                </a:extLst>
              </a:tr>
            </a:tbl>
          </a:graphicData>
        </a:graphic>
      </p:graphicFrame>
      <p:pic>
        <p:nvPicPr>
          <p:cNvPr id="46083" name="Picture 3" descr="Resultado de imagem para tetracloroetileno">
            <a:extLst>
              <a:ext uri="{FF2B5EF4-FFF2-40B4-BE49-F238E27FC236}">
                <a16:creationId xmlns:a16="http://schemas.microsoft.com/office/drawing/2014/main" id="{D4F1791D-5FAC-4293-A59A-D48A3EFE0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863" y="476408"/>
            <a:ext cx="1222058" cy="122205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ela 8">
            <a:extLst>
              <a:ext uri="{FF2B5EF4-FFF2-40B4-BE49-F238E27FC236}">
                <a16:creationId xmlns:a16="http://schemas.microsoft.com/office/drawing/2014/main" id="{A037D56F-F191-4E02-B082-230BBA65859D}"/>
              </a:ext>
            </a:extLst>
          </p:cNvPr>
          <p:cNvGraphicFramePr>
            <a:graphicFrameLocks noGrp="1"/>
          </p:cNvGraphicFramePr>
          <p:nvPr/>
        </p:nvGraphicFramePr>
        <p:xfrm>
          <a:off x="6705600" y="476408"/>
          <a:ext cx="1645920" cy="1222060"/>
        </p:xfrm>
        <a:graphic>
          <a:graphicData uri="http://schemas.openxmlformats.org/drawingml/2006/table">
            <a:tbl>
              <a:tblPr firstRow="1" firstCol="1" bandRow="1">
                <a:tableStyleId>{5C22544A-7EE6-4342-B048-85BDC9FD1C3A}</a:tableStyleId>
              </a:tblPr>
              <a:tblGrid>
                <a:gridCol w="822960">
                  <a:extLst>
                    <a:ext uri="{9D8B030D-6E8A-4147-A177-3AD203B41FA5}">
                      <a16:colId xmlns:a16="http://schemas.microsoft.com/office/drawing/2014/main" val="3347298196"/>
                    </a:ext>
                  </a:extLst>
                </a:gridCol>
                <a:gridCol w="822960">
                  <a:extLst>
                    <a:ext uri="{9D8B030D-6E8A-4147-A177-3AD203B41FA5}">
                      <a16:colId xmlns:a16="http://schemas.microsoft.com/office/drawing/2014/main" val="1459215235"/>
                    </a:ext>
                  </a:extLst>
                </a:gridCol>
              </a:tblGrid>
              <a:tr h="305515">
                <a:tc>
                  <a:txBody>
                    <a:bodyPr/>
                    <a:lstStyle/>
                    <a:p>
                      <a:pPr algn="ctr">
                        <a:lnSpc>
                          <a:spcPct val="107000"/>
                        </a:lnSpc>
                        <a:spcAft>
                          <a:spcPts val="0"/>
                        </a:spcAft>
                      </a:pPr>
                      <a:r>
                        <a:rPr lang="pt-BR" sz="1100">
                          <a:effectLst/>
                        </a:rPr>
                        <a:t>T °C</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100">
                          <a:effectLst/>
                        </a:rPr>
                        <a:t>C</a:t>
                      </a:r>
                      <a:r>
                        <a:rPr lang="pt-BR" sz="1100" baseline="-25000">
                          <a:effectLst/>
                        </a:rPr>
                        <a:t>w</a:t>
                      </a:r>
                      <a:r>
                        <a:rPr lang="pt-BR" sz="1100">
                          <a:effectLst/>
                        </a:rPr>
                        <a:t>(sat)</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7661706"/>
                  </a:ext>
                </a:extLst>
              </a:tr>
              <a:tr h="305515">
                <a:tc>
                  <a:txBody>
                    <a:bodyPr/>
                    <a:lstStyle/>
                    <a:p>
                      <a:pPr algn="ctr">
                        <a:lnSpc>
                          <a:spcPct val="107000"/>
                        </a:lnSpc>
                        <a:spcAft>
                          <a:spcPts val="0"/>
                        </a:spcAft>
                      </a:pPr>
                      <a:r>
                        <a:rPr lang="pt-BR" sz="1100">
                          <a:effectLst/>
                        </a:rPr>
                        <a:t>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100">
                          <a:effectLst/>
                        </a:rPr>
                        <a:t>0,24</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4964954"/>
                  </a:ext>
                </a:extLst>
              </a:tr>
              <a:tr h="305515">
                <a:tc>
                  <a:txBody>
                    <a:bodyPr/>
                    <a:lstStyle/>
                    <a:p>
                      <a:pPr algn="ctr">
                        <a:lnSpc>
                          <a:spcPct val="107000"/>
                        </a:lnSpc>
                        <a:spcAft>
                          <a:spcPts val="0"/>
                        </a:spcAft>
                      </a:pPr>
                      <a:r>
                        <a:rPr lang="pt-BR" sz="1100">
                          <a:effectLst/>
                        </a:rPr>
                        <a:t>20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100">
                          <a:effectLst/>
                        </a:rPr>
                        <a:t>0,225</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2977229"/>
                  </a:ext>
                </a:extLst>
              </a:tr>
              <a:tr h="305515">
                <a:tc>
                  <a:txBody>
                    <a:bodyPr/>
                    <a:lstStyle/>
                    <a:p>
                      <a:pPr algn="ctr">
                        <a:lnSpc>
                          <a:spcPct val="107000"/>
                        </a:lnSpc>
                        <a:spcAft>
                          <a:spcPts val="0"/>
                        </a:spcAft>
                      </a:pPr>
                      <a:r>
                        <a:rPr lang="pt-BR" sz="1100">
                          <a:effectLst/>
                        </a:rPr>
                        <a:t>80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100" dirty="0">
                          <a:effectLst/>
                        </a:rPr>
                        <a:t>0,2</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9206318"/>
                  </a:ext>
                </a:extLst>
              </a:tr>
            </a:tbl>
          </a:graphicData>
        </a:graphic>
      </p:graphicFrame>
      <p:graphicFrame>
        <p:nvGraphicFramePr>
          <p:cNvPr id="10" name="Tabela 9">
            <a:extLst>
              <a:ext uri="{FF2B5EF4-FFF2-40B4-BE49-F238E27FC236}">
                <a16:creationId xmlns:a16="http://schemas.microsoft.com/office/drawing/2014/main" id="{E9D9EAC3-CF1F-4C03-B2F0-750EFBE4EF3E}"/>
              </a:ext>
            </a:extLst>
          </p:cNvPr>
          <p:cNvGraphicFramePr>
            <a:graphicFrameLocks noGrp="1"/>
          </p:cNvGraphicFramePr>
          <p:nvPr/>
        </p:nvGraphicFramePr>
        <p:xfrm>
          <a:off x="1930400" y="1874360"/>
          <a:ext cx="1981200" cy="1031400"/>
        </p:xfrm>
        <a:graphic>
          <a:graphicData uri="http://schemas.openxmlformats.org/drawingml/2006/table">
            <a:tbl>
              <a:tblPr firstRow="1" firstCol="1" bandRow="1">
                <a:tableStyleId>{5C22544A-7EE6-4342-B048-85BDC9FD1C3A}</a:tableStyleId>
              </a:tblPr>
              <a:tblGrid>
                <a:gridCol w="937999">
                  <a:extLst>
                    <a:ext uri="{9D8B030D-6E8A-4147-A177-3AD203B41FA5}">
                      <a16:colId xmlns:a16="http://schemas.microsoft.com/office/drawing/2014/main" val="290133531"/>
                    </a:ext>
                  </a:extLst>
                </a:gridCol>
                <a:gridCol w="1043201">
                  <a:extLst>
                    <a:ext uri="{9D8B030D-6E8A-4147-A177-3AD203B41FA5}">
                      <a16:colId xmlns:a16="http://schemas.microsoft.com/office/drawing/2014/main" val="633930676"/>
                    </a:ext>
                  </a:extLst>
                </a:gridCol>
              </a:tblGrid>
              <a:tr h="257850">
                <a:tc>
                  <a:txBody>
                    <a:bodyPr/>
                    <a:lstStyle/>
                    <a:p>
                      <a:pPr algn="l">
                        <a:lnSpc>
                          <a:spcPct val="107000"/>
                        </a:lnSpc>
                        <a:spcAft>
                          <a:spcPts val="0"/>
                        </a:spcAft>
                      </a:pPr>
                      <a:r>
                        <a:rPr lang="pt-BR" sz="1100">
                          <a:effectLst/>
                        </a:rPr>
                        <a:t>MW</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pt-BR" sz="1100">
                          <a:effectLst/>
                        </a:rPr>
                        <a:t>165,8 gmol</a:t>
                      </a:r>
                      <a:r>
                        <a:rPr lang="pt-BR" sz="1100" baseline="30000">
                          <a:effectLst/>
                        </a:rPr>
                        <a:t>-1</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8695683"/>
                  </a:ext>
                </a:extLst>
              </a:tr>
              <a:tr h="257850">
                <a:tc>
                  <a:txBody>
                    <a:bodyPr/>
                    <a:lstStyle/>
                    <a:p>
                      <a:pPr algn="l">
                        <a:lnSpc>
                          <a:spcPct val="107000"/>
                        </a:lnSpc>
                        <a:spcAft>
                          <a:spcPts val="0"/>
                        </a:spcAft>
                      </a:pPr>
                      <a:r>
                        <a:rPr lang="pt-BR" sz="1100">
                          <a:effectLst/>
                        </a:rPr>
                        <a:t>Densidade </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pt-BR" sz="1100">
                          <a:effectLst/>
                        </a:rPr>
                        <a:t>1,62 gcm</a:t>
                      </a:r>
                      <a:r>
                        <a:rPr lang="pt-BR" sz="1100" baseline="30000">
                          <a:effectLst/>
                        </a:rPr>
                        <a:t>-3</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8069938"/>
                  </a:ext>
                </a:extLst>
              </a:tr>
              <a:tr h="257850">
                <a:tc>
                  <a:txBody>
                    <a:bodyPr/>
                    <a:lstStyle/>
                    <a:p>
                      <a:pPr algn="l">
                        <a:lnSpc>
                          <a:spcPct val="107000"/>
                        </a:lnSpc>
                        <a:spcAft>
                          <a:spcPts val="0"/>
                        </a:spcAft>
                      </a:pPr>
                      <a:r>
                        <a:rPr lang="pt-BR" sz="1100">
                          <a:effectLst/>
                        </a:rPr>
                        <a:t>Tfusão </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pt-BR" sz="1100">
                          <a:effectLst/>
                        </a:rPr>
                        <a:t>-19°C</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4145053"/>
                  </a:ext>
                </a:extLst>
              </a:tr>
              <a:tr h="257850">
                <a:tc>
                  <a:txBody>
                    <a:bodyPr/>
                    <a:lstStyle/>
                    <a:p>
                      <a:pPr algn="l">
                        <a:lnSpc>
                          <a:spcPct val="107000"/>
                        </a:lnSpc>
                        <a:spcAft>
                          <a:spcPts val="0"/>
                        </a:spcAft>
                      </a:pPr>
                      <a:r>
                        <a:rPr lang="pt-BR" sz="1100">
                          <a:effectLst/>
                        </a:rPr>
                        <a:t>Tebulição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pt-BR" sz="1100" dirty="0">
                          <a:effectLst/>
                        </a:rPr>
                        <a:t>120,8 °C</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1289124"/>
                  </a:ext>
                </a:extLst>
              </a:tr>
            </a:tbl>
          </a:graphicData>
        </a:graphic>
      </p:graphicFrame>
    </p:spTree>
    <p:extLst>
      <p:ext uri="{BB962C8B-B14F-4D97-AF65-F5344CB8AC3E}">
        <p14:creationId xmlns:p14="http://schemas.microsoft.com/office/powerpoint/2010/main" val="36014830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73</a:t>
            </a:fld>
            <a:endParaRPr lang="en-US" dirty="0"/>
          </a:p>
        </p:txBody>
      </p:sp>
      <p:sp>
        <p:nvSpPr>
          <p:cNvPr id="7"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4EE7C02E-7F1A-47FA-B6CE-20F48FD5342D}"/>
                  </a:ext>
                </a:extLst>
              </p:cNvPr>
              <p:cNvSpPr txBox="1"/>
              <p:nvPr/>
            </p:nvSpPr>
            <p:spPr>
              <a:xfrm>
                <a:off x="2133602" y="1083927"/>
                <a:ext cx="8534398" cy="4993834"/>
              </a:xfrm>
              <a:prstGeom prst="rect">
                <a:avLst/>
              </a:prstGeom>
            </p:spPr>
            <p:txBody>
              <a:bodyPr vert="horz" wrap="square" lIns="91440" tIns="45720" rIns="91440" bIns="45720" rtlCol="0">
                <a:noAutofit/>
              </a:bodyPr>
              <a:lstStyle/>
              <a:p>
                <a:pPr marL="285750" indent="-285750">
                  <a:buFont typeface="Arial" panose="020B0604020202020204" pitchFamily="34" charset="0"/>
                  <a:buChar char="•"/>
                </a:pPr>
                <a:r>
                  <a:rPr lang="pt-BR" i="1" dirty="0"/>
                  <a:t> Vamos  ver como a </a:t>
                </a:r>
                <a:r>
                  <a:rPr lang="pt-BR" b="1" i="1" u="sng" dirty="0">
                    <a:highlight>
                      <a:srgbClr val="FFFF00"/>
                    </a:highlight>
                  </a:rPr>
                  <a:t>estrutura química </a:t>
                </a:r>
                <a:r>
                  <a:rPr lang="pt-BR" i="1" dirty="0"/>
                  <a:t>pode produzir um </a:t>
                </a:r>
                <a:r>
                  <a:rPr lang="pt-BR" b="1" i="1" u="sng" dirty="0">
                    <a:highlight>
                      <a:srgbClr val="FFFF00"/>
                    </a:highlight>
                  </a:rPr>
                  <a:t>impacto na pressão de vapor</a:t>
                </a:r>
                <a:r>
                  <a:rPr lang="pt-BR" i="1" dirty="0"/>
                  <a:t>.</a:t>
                </a:r>
              </a:p>
              <a:p>
                <a:pPr marL="285750" indent="-285750">
                  <a:buFont typeface="Arial" panose="020B0604020202020204" pitchFamily="34" charset="0"/>
                  <a:buChar char="•"/>
                </a:pPr>
                <a:endParaRPr lang="pt-BR" i="1" dirty="0"/>
              </a:p>
              <a:p>
                <a:pPr marL="285750" indent="-285750">
                  <a:buFont typeface="Arial" panose="020B0604020202020204" pitchFamily="34" charset="0"/>
                  <a:buChar char="•"/>
                </a:pPr>
                <a:r>
                  <a:rPr lang="pt-BR" i="1" dirty="0"/>
                  <a:t>Este efeito pode ser visível através da </a:t>
                </a:r>
                <a:r>
                  <a:rPr lang="pt-BR" b="1" i="1" u="sng" dirty="0">
                    <a:highlight>
                      <a:srgbClr val="FFFF00"/>
                    </a:highlight>
                  </a:rPr>
                  <a:t>energia livre de vaporização </a:t>
                </a:r>
                <a14:m>
                  <m:oMath xmlns:m="http://schemas.openxmlformats.org/officeDocument/2006/math">
                    <m:sSub>
                      <m:sSubPr>
                        <m:ctrlPr>
                          <a:rPr lang="pt-BR" sz="2400" b="1" i="1">
                            <a:latin typeface="Cambria Math" panose="02040503050406030204" pitchFamily="18" charset="0"/>
                          </a:rPr>
                        </m:ctrlPr>
                      </m:sSubPr>
                      <m:e>
                        <m:r>
                          <a:rPr lang="pt-BR" sz="2400" b="1" i="1">
                            <a:latin typeface="Cambria Math" panose="02040503050406030204" pitchFamily="18" charset="0"/>
                          </a:rPr>
                          <m:t> (</m:t>
                        </m:r>
                        <m:r>
                          <a:rPr lang="pt-BR" sz="2400" b="1" i="1">
                            <a:latin typeface="Cambria Math" panose="02040503050406030204" pitchFamily="18" charset="0"/>
                            <a:ea typeface="Cambria Math" panose="02040503050406030204" pitchFamily="18" charset="0"/>
                          </a:rPr>
                          <m:t>∆</m:t>
                        </m:r>
                      </m:e>
                      <m:sub>
                        <m:r>
                          <a:rPr lang="pt-BR" sz="2400" b="1" i="1">
                            <a:latin typeface="Cambria Math" panose="02040503050406030204" pitchFamily="18" charset="0"/>
                            <a:ea typeface="Cambria Math" panose="02040503050406030204" pitchFamily="18" charset="0"/>
                          </a:rPr>
                          <m:t>𝒗𝒂𝒑</m:t>
                        </m:r>
                      </m:sub>
                    </m:sSub>
                    <m:sSub>
                      <m:sSubPr>
                        <m:ctrlPr>
                          <a:rPr lang="pt-BR" sz="2400" b="1" i="1">
                            <a:latin typeface="Cambria Math" panose="02040503050406030204" pitchFamily="18" charset="0"/>
                          </a:rPr>
                        </m:ctrlPr>
                      </m:sSubPr>
                      <m:e>
                        <m:r>
                          <a:rPr lang="pt-BR" sz="2400" b="1" i="1">
                            <a:latin typeface="Cambria Math" panose="02040503050406030204" pitchFamily="18" charset="0"/>
                          </a:rPr>
                          <m:t>𝑮</m:t>
                        </m:r>
                      </m:e>
                      <m:sub>
                        <m:r>
                          <a:rPr lang="pt-BR" sz="2400" b="1" i="1">
                            <a:latin typeface="Cambria Math" panose="02040503050406030204" pitchFamily="18" charset="0"/>
                          </a:rPr>
                          <m:t>𝒊</m:t>
                        </m:r>
                      </m:sub>
                    </m:sSub>
                    <m:r>
                      <a:rPr lang="pt-BR" sz="2400" b="1" i="1">
                        <a:latin typeface="Cambria Math" panose="02040503050406030204" pitchFamily="18" charset="0"/>
                      </a:rPr>
                      <m:t>) </m:t>
                    </m:r>
                  </m:oMath>
                </a14:m>
                <a:r>
                  <a:rPr lang="pt-BR" i="1" dirty="0"/>
                  <a:t>que difere de composto para composto em resultado das diferenças entre as </a:t>
                </a:r>
                <a:r>
                  <a:rPr lang="pt-BR" b="1" i="1" u="sng" dirty="0">
                    <a:highlight>
                      <a:srgbClr val="FFFF00"/>
                    </a:highlight>
                  </a:rPr>
                  <a:t>entalpia de vaporização dessas substancias</a:t>
                </a:r>
                <a:r>
                  <a:rPr lang="pt-BR" i="1" dirty="0"/>
                  <a:t>. </a:t>
                </a:r>
              </a:p>
              <a:p>
                <a:pPr marL="285750" indent="-285750">
                  <a:buFont typeface="Arial" panose="020B0604020202020204" pitchFamily="34" charset="0"/>
                  <a:buChar char="•"/>
                </a:pPr>
                <a:endParaRPr lang="pt-BR" i="1" dirty="0"/>
              </a:p>
              <a:p>
                <a:pPr marL="285750" indent="-285750">
                  <a:buFont typeface="Arial" panose="020B0604020202020204" pitchFamily="34" charset="0"/>
                  <a:buChar char="•"/>
                </a:pPr>
                <a:r>
                  <a:rPr lang="pt-BR" i="1" dirty="0"/>
                  <a:t>Estas </a:t>
                </a:r>
                <a:r>
                  <a:rPr lang="pt-BR" b="1" i="1" u="sng" dirty="0">
                    <a:highlight>
                      <a:srgbClr val="FFFF00"/>
                    </a:highlight>
                  </a:rPr>
                  <a:t>entalpias de vaporização </a:t>
                </a:r>
                <a:r>
                  <a:rPr lang="pt-BR" i="1" dirty="0"/>
                  <a:t>refletem o </a:t>
                </a:r>
                <a:r>
                  <a:rPr lang="pt-BR" b="1" i="1" u="sng" dirty="0">
                    <a:highlight>
                      <a:srgbClr val="FFFF00"/>
                    </a:highlight>
                  </a:rPr>
                  <a:t>somatório das interações intermoleculares </a:t>
                </a:r>
                <a:r>
                  <a:rPr lang="pt-BR" i="1" dirty="0"/>
                  <a:t>que atuam para manter as moléculas de liquido juntas. </a:t>
                </a:r>
              </a:p>
              <a:p>
                <a:pPr marL="285750" indent="-285750">
                  <a:buFont typeface="Arial" panose="020B0604020202020204" pitchFamily="34" charset="0"/>
                  <a:buChar char="•"/>
                </a:pPr>
                <a:endParaRPr lang="pt-BR" i="1" dirty="0"/>
              </a:p>
              <a:p>
                <a:pPr marL="285750" indent="-285750">
                  <a:buFont typeface="Arial" panose="020B0604020202020204" pitchFamily="34" charset="0"/>
                  <a:buChar char="•"/>
                </a:pPr>
                <a:r>
                  <a:rPr lang="pt-BR" i="1" dirty="0"/>
                  <a:t>Moléculas com </a:t>
                </a:r>
                <a:r>
                  <a:rPr lang="pt-BR" b="1" i="1" u="sng" dirty="0">
                    <a:highlight>
                      <a:srgbClr val="FFFF00"/>
                    </a:highlight>
                  </a:rPr>
                  <a:t>pressões de vapor baixas </a:t>
                </a:r>
                <a:r>
                  <a:rPr lang="pt-BR" i="1" dirty="0"/>
                  <a:t>possuem estruturas moleculares responsáveis por manter as moléculas de liquido </a:t>
                </a:r>
                <a:r>
                  <a:rPr lang="pt-BR" b="1" i="1" u="sng" dirty="0">
                    <a:highlight>
                      <a:srgbClr val="FFFF00"/>
                    </a:highlight>
                  </a:rPr>
                  <a:t>mais atraídas</a:t>
                </a:r>
              </a:p>
              <a:p>
                <a:pPr marL="285750" indent="-285750">
                  <a:buFont typeface="Arial" panose="020B0604020202020204" pitchFamily="34" charset="0"/>
                  <a:buChar char="•"/>
                </a:pPr>
                <a:endParaRPr lang="pt-BR" i="1" dirty="0"/>
              </a:p>
              <a:p>
                <a:pPr marL="285750" indent="-285750">
                  <a:buFont typeface="Arial" panose="020B0604020202020204" pitchFamily="34" charset="0"/>
                  <a:buChar char="•"/>
                </a:pPr>
                <a:r>
                  <a:rPr lang="pt-BR" i="1" dirty="0"/>
                  <a:t>Esta relação entre estrutura química e pressão de vapor é reforçada pelo facto de a </a:t>
                </a:r>
                <a:r>
                  <a:rPr lang="pt-BR" b="1" i="1" u="sng" dirty="0">
                    <a:highlight>
                      <a:srgbClr val="FFFF00"/>
                    </a:highlight>
                  </a:rPr>
                  <a:t>entalpia e  a entropia de vaporização </a:t>
                </a:r>
                <a:r>
                  <a:rPr lang="pt-BR" i="1" dirty="0"/>
                  <a:t>estarem diretamente relacionadas. </a:t>
                </a:r>
              </a:p>
              <a:p>
                <a:pPr marL="285750" indent="-285750">
                  <a:buFont typeface="Arial" panose="020B0604020202020204" pitchFamily="34" charset="0"/>
                  <a:buChar char="•"/>
                </a:pPr>
                <a:endParaRPr lang="pt-BR" i="1" dirty="0"/>
              </a:p>
              <a:p>
                <a:pPr marL="285750" indent="-285750">
                  <a:buFont typeface="Arial" panose="020B0604020202020204" pitchFamily="34" charset="0"/>
                  <a:buChar char="•"/>
                </a:pPr>
                <a:r>
                  <a:rPr lang="pt-BR" i="1" dirty="0"/>
                  <a:t>A </a:t>
                </a:r>
                <a:r>
                  <a:rPr lang="pt-BR" b="1" i="1" u="sng" dirty="0">
                    <a:highlight>
                      <a:srgbClr val="FFFF00"/>
                    </a:highlight>
                  </a:rPr>
                  <a:t>entalpia de vaporização </a:t>
                </a:r>
                <a:r>
                  <a:rPr lang="pt-BR" i="1" dirty="0"/>
                  <a:t>reflete a diferença entre os grau de liberdade da molécula no estado gasoso e no  estado liquido  </a:t>
                </a:r>
                <a14:m>
                  <m:oMath xmlns:m="http://schemas.openxmlformats.org/officeDocument/2006/math">
                    <m:sSub>
                      <m:sSubPr>
                        <m:ctrlPr>
                          <a:rPr lang="pt-BR" sz="2400" b="1" i="1">
                            <a:latin typeface="Cambria Math" panose="02040503050406030204" pitchFamily="18" charset="0"/>
                          </a:rPr>
                        </m:ctrlPr>
                      </m:sSubPr>
                      <m:e>
                        <m:r>
                          <a:rPr lang="pt-BR" sz="2400" b="1" i="1">
                            <a:latin typeface="Cambria Math" panose="02040503050406030204" pitchFamily="18" charset="0"/>
                            <a:ea typeface="Cambria Math" panose="02040503050406030204" pitchFamily="18" charset="0"/>
                          </a:rPr>
                          <m:t>∆</m:t>
                        </m:r>
                      </m:e>
                      <m:sub>
                        <m:r>
                          <a:rPr lang="pt-BR" sz="2400" b="1" i="1">
                            <a:latin typeface="Cambria Math" panose="02040503050406030204" pitchFamily="18" charset="0"/>
                            <a:ea typeface="Cambria Math" panose="02040503050406030204" pitchFamily="18" charset="0"/>
                          </a:rPr>
                          <m:t>𝒗𝒂𝒑</m:t>
                        </m:r>
                      </m:sub>
                    </m:sSub>
                    <m:sSub>
                      <m:sSubPr>
                        <m:ctrlPr>
                          <a:rPr lang="pt-BR" sz="2400" b="1" i="1">
                            <a:latin typeface="Cambria Math" panose="02040503050406030204" pitchFamily="18" charset="0"/>
                          </a:rPr>
                        </m:ctrlPr>
                      </m:sSubPr>
                      <m:e>
                        <m:r>
                          <a:rPr lang="pt-BR" sz="2400" b="1" i="1">
                            <a:latin typeface="Cambria Math" panose="02040503050406030204" pitchFamily="18" charset="0"/>
                          </a:rPr>
                          <m:t>𝑺</m:t>
                        </m:r>
                      </m:e>
                      <m:sub>
                        <m:r>
                          <a:rPr lang="pt-BR" sz="2400" b="1" i="1">
                            <a:latin typeface="Cambria Math" panose="02040503050406030204" pitchFamily="18" charset="0"/>
                          </a:rPr>
                          <m:t>𝒊</m:t>
                        </m:r>
                      </m:sub>
                    </m:sSub>
                    <m:r>
                      <a:rPr lang="pt-BR" sz="2400" b="1" i="1">
                        <a:latin typeface="Cambria Math" panose="02040503050406030204" pitchFamily="18" charset="0"/>
                      </a:rPr>
                      <m:t>=</m:t>
                    </m:r>
                    <m:sSub>
                      <m:sSubPr>
                        <m:ctrlPr>
                          <a:rPr lang="pt-BR" sz="2400" b="1" i="1">
                            <a:latin typeface="Cambria Math" panose="02040503050406030204" pitchFamily="18" charset="0"/>
                          </a:rPr>
                        </m:ctrlPr>
                      </m:sSubPr>
                      <m:e>
                        <m:r>
                          <a:rPr lang="pt-BR" sz="2400" b="1" i="1">
                            <a:latin typeface="Cambria Math" panose="02040503050406030204" pitchFamily="18" charset="0"/>
                          </a:rPr>
                          <m:t>𝑺</m:t>
                        </m:r>
                      </m:e>
                      <m:sub>
                        <m:r>
                          <a:rPr lang="pt-BR" sz="2400" b="1" i="1">
                            <a:latin typeface="Cambria Math" panose="02040503050406030204" pitchFamily="18" charset="0"/>
                          </a:rPr>
                          <m:t>𝒊𝒈</m:t>
                        </m:r>
                      </m:sub>
                    </m:sSub>
                    <m:r>
                      <a:rPr lang="pt-BR" sz="2400" b="1" i="1">
                        <a:latin typeface="Cambria Math" panose="02040503050406030204" pitchFamily="18" charset="0"/>
                      </a:rPr>
                      <m:t>−</m:t>
                    </m:r>
                    <m:sSub>
                      <m:sSubPr>
                        <m:ctrlPr>
                          <a:rPr lang="pt-BR" sz="2400" b="1" i="1">
                            <a:latin typeface="Cambria Math" panose="02040503050406030204" pitchFamily="18" charset="0"/>
                          </a:rPr>
                        </m:ctrlPr>
                      </m:sSubPr>
                      <m:e>
                        <m:r>
                          <a:rPr lang="pt-BR" sz="2400" b="1" i="1">
                            <a:latin typeface="Cambria Math" panose="02040503050406030204" pitchFamily="18" charset="0"/>
                          </a:rPr>
                          <m:t>𝑺</m:t>
                        </m:r>
                      </m:e>
                      <m:sub>
                        <m:r>
                          <a:rPr lang="pt-BR" sz="2400" b="1" i="1">
                            <a:latin typeface="Cambria Math" panose="02040503050406030204" pitchFamily="18" charset="0"/>
                          </a:rPr>
                          <m:t>𝒊𝑳</m:t>
                        </m:r>
                      </m:sub>
                    </m:sSub>
                  </m:oMath>
                </a14:m>
                <a:endParaRPr lang="pt-BR" b="1" i="1" dirty="0"/>
              </a:p>
            </p:txBody>
          </p:sp>
        </mc:Choice>
        <mc:Fallback xmlns="">
          <p:sp>
            <p:nvSpPr>
              <p:cNvPr id="6" name="CaixaDeTexto 5">
                <a:extLst>
                  <a:ext uri="{FF2B5EF4-FFF2-40B4-BE49-F238E27FC236}">
                    <a16:creationId xmlns:a16="http://schemas.microsoft.com/office/drawing/2014/main" id="{4EE7C02E-7F1A-47FA-B6CE-20F48FD5342D}"/>
                  </a:ext>
                </a:extLst>
              </p:cNvPr>
              <p:cNvSpPr txBox="1">
                <a:spLocks noRot="1" noChangeAspect="1" noMove="1" noResize="1" noEditPoints="1" noAdjustHandles="1" noChangeArrowheads="1" noChangeShapeType="1" noTextEdit="1"/>
              </p:cNvSpPr>
              <p:nvPr/>
            </p:nvSpPr>
            <p:spPr>
              <a:xfrm>
                <a:off x="2133602" y="1083927"/>
                <a:ext cx="8534398" cy="4993834"/>
              </a:xfrm>
              <a:prstGeom prst="rect">
                <a:avLst/>
              </a:prstGeom>
              <a:blipFill>
                <a:blip r:embed="rId2"/>
                <a:stretch>
                  <a:fillRect l="-429" t="-733" r="-143" b="-6838"/>
                </a:stretch>
              </a:blipFill>
            </p:spPr>
            <p:txBody>
              <a:bodyPr/>
              <a:lstStyle/>
              <a:p>
                <a:r>
                  <a:rPr lang="pt-BR">
                    <a:noFill/>
                  </a:rPr>
                  <a:t> </a:t>
                </a:r>
              </a:p>
            </p:txBody>
          </p:sp>
        </mc:Fallback>
      </mc:AlternateContent>
      <p:sp>
        <p:nvSpPr>
          <p:cNvPr id="9" name="CaixaDeTexto 8">
            <a:extLst>
              <a:ext uri="{FF2B5EF4-FFF2-40B4-BE49-F238E27FC236}">
                <a16:creationId xmlns:a16="http://schemas.microsoft.com/office/drawing/2014/main" id="{5B559660-7EA7-4954-B2A3-31CC6A60355C}"/>
              </a:ext>
            </a:extLst>
          </p:cNvPr>
          <p:cNvSpPr txBox="1"/>
          <p:nvPr/>
        </p:nvSpPr>
        <p:spPr>
          <a:xfrm>
            <a:off x="730632" y="144609"/>
            <a:ext cx="9327766" cy="584775"/>
          </a:xfrm>
          <a:prstGeom prst="rect">
            <a:avLst/>
          </a:prstGeom>
          <a:noFill/>
        </p:spPr>
        <p:txBody>
          <a:bodyPr wrap="square" rtlCol="0">
            <a:spAutoFit/>
          </a:bodyPr>
          <a:lstStyle/>
          <a:p>
            <a:r>
              <a:rPr lang="pt-BR" sz="3200" u="sng" dirty="0">
                <a:solidFill>
                  <a:schemeClr val="accent1">
                    <a:lumMod val="75000"/>
                  </a:schemeClr>
                </a:solidFill>
              </a:rPr>
              <a:t>Pressão de vapor e as interações intermoleculares</a:t>
            </a:r>
          </a:p>
        </p:txBody>
      </p:sp>
    </p:spTree>
    <p:extLst>
      <p:ext uri="{BB962C8B-B14F-4D97-AF65-F5344CB8AC3E}">
        <p14:creationId xmlns:p14="http://schemas.microsoft.com/office/powerpoint/2010/main" val="299392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74</a:t>
            </a:fld>
            <a:endParaRPr lang="en-US" dirty="0"/>
          </a:p>
        </p:txBody>
      </p:sp>
      <p:pic>
        <p:nvPicPr>
          <p:cNvPr id="6" name="Picture 5"/>
          <p:cNvPicPr>
            <a:picLocks noChangeAspect="1"/>
          </p:cNvPicPr>
          <p:nvPr/>
        </p:nvPicPr>
        <p:blipFill>
          <a:blip r:embed="rId2"/>
          <a:stretch>
            <a:fillRect/>
          </a:stretch>
        </p:blipFill>
        <p:spPr>
          <a:xfrm>
            <a:off x="2040527" y="1041213"/>
            <a:ext cx="5921912" cy="4398848"/>
          </a:xfrm>
          <a:prstGeom prst="rect">
            <a:avLst/>
          </a:prstGeom>
        </p:spPr>
      </p:pic>
      <p:sp>
        <p:nvSpPr>
          <p:cNvPr id="7"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p:sp>
        <p:nvSpPr>
          <p:cNvPr id="8" name="TextBox 7"/>
          <p:cNvSpPr txBox="1"/>
          <p:nvPr/>
        </p:nvSpPr>
        <p:spPr>
          <a:xfrm>
            <a:off x="3790416" y="2092990"/>
            <a:ext cx="914400" cy="482828"/>
          </a:xfrm>
          <a:prstGeom prst="rect">
            <a:avLst/>
          </a:prstGeom>
          <a:solidFill>
            <a:schemeClr val="accent1">
              <a:lumMod val="20000"/>
              <a:lumOff val="80000"/>
            </a:schemeClr>
          </a:solidFill>
          <a:ln>
            <a:solidFill>
              <a:srgbClr val="FF0000"/>
            </a:solidFill>
          </a:ln>
        </p:spPr>
        <p:txBody>
          <a:bodyPr vert="horz" wrap="none" lIns="91440" tIns="45720" rIns="91440" bIns="45720" rtlCol="0">
            <a:normAutofit/>
          </a:bodyPr>
          <a:lstStyle/>
          <a:p>
            <a:r>
              <a:rPr lang="en-US" sz="2000" i="1" dirty="0"/>
              <a:t>T=25</a:t>
            </a:r>
            <a:r>
              <a:rPr lang="en-US" sz="2000" i="1" baseline="30000" dirty="0"/>
              <a:t>o</a:t>
            </a:r>
            <a:r>
              <a:rPr lang="en-US" sz="2000" i="1" dirty="0"/>
              <a:t>C</a:t>
            </a:r>
          </a:p>
        </p:txBody>
      </p:sp>
      <p:sp>
        <p:nvSpPr>
          <p:cNvPr id="9" name="TextBox 8"/>
          <p:cNvSpPr txBox="1"/>
          <p:nvPr/>
        </p:nvSpPr>
        <p:spPr>
          <a:xfrm>
            <a:off x="3520928" y="2603075"/>
            <a:ext cx="1453376" cy="409355"/>
          </a:xfrm>
          <a:prstGeom prst="rect">
            <a:avLst/>
          </a:prstGeom>
          <a:solidFill>
            <a:srgbClr val="457EC3">
              <a:alpha val="20000"/>
            </a:srgbClr>
          </a:solidFill>
          <a:ln>
            <a:solidFill>
              <a:srgbClr val="FF0000"/>
            </a:solidFill>
          </a:ln>
        </p:spPr>
        <p:txBody>
          <a:bodyPr vert="horz" wrap="none" lIns="91440" tIns="45720" rIns="91440" bIns="45720" rtlCol="0">
            <a:normAutofit/>
          </a:bodyPr>
          <a:lstStyle/>
          <a:p>
            <a:r>
              <a:rPr lang="en-US" sz="2000" i="1" dirty="0">
                <a:solidFill>
                  <a:srgbClr val="457EC3"/>
                </a:solidFill>
              </a:rPr>
              <a:t>25,8kJ.mol</a:t>
            </a:r>
            <a:r>
              <a:rPr lang="en-US" sz="2000" i="1" baseline="30000" dirty="0">
                <a:solidFill>
                  <a:srgbClr val="457EC3"/>
                </a:solidFill>
              </a:rPr>
              <a:t>-1</a:t>
            </a:r>
          </a:p>
        </p:txBody>
      </p:sp>
      <p:cxnSp>
        <p:nvCxnSpPr>
          <p:cNvPr id="10" name="Straight Arrow Connector 9"/>
          <p:cNvCxnSpPr/>
          <p:nvPr/>
        </p:nvCxnSpPr>
        <p:spPr>
          <a:xfrm flipH="1">
            <a:off x="3694113" y="3012429"/>
            <a:ext cx="356840" cy="1018140"/>
          </a:xfrm>
          <a:prstGeom prst="straightConnector1">
            <a:avLst/>
          </a:prstGeom>
          <a:ln>
            <a:solidFill>
              <a:srgbClr val="457EC3"/>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8671276" y="1815855"/>
            <a:ext cx="914400" cy="914400"/>
          </a:xfrm>
          <a:prstGeom prst="rect">
            <a:avLst/>
          </a:prstGeom>
        </p:spPr>
        <p:txBody>
          <a:bodyPr vert="horz" wrap="none" lIns="91440" tIns="45720" rIns="91440" bIns="45720" rtlCol="0">
            <a:normAutofit/>
          </a:bodyPr>
          <a:lstStyle/>
          <a:p>
            <a:endParaRPr lang="en-US" sz="2000" i="1" dirty="0"/>
          </a:p>
        </p:txBody>
      </p:sp>
      <p:sp>
        <p:nvSpPr>
          <p:cNvPr id="21" name="Text Box 2"/>
          <p:cNvSpPr txBox="1">
            <a:spLocks noChangeArrowheads="1"/>
          </p:cNvSpPr>
          <p:nvPr/>
        </p:nvSpPr>
        <p:spPr bwMode="auto">
          <a:xfrm>
            <a:off x="2040527" y="5884098"/>
            <a:ext cx="8229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dirty="0" err="1">
                <a:highlight>
                  <a:srgbClr val="FFFF00"/>
                </a:highlight>
              </a:rPr>
              <a:t>Há</a:t>
            </a:r>
            <a:r>
              <a:rPr lang="en-US" sz="2000" b="1" dirty="0">
                <a:highlight>
                  <a:srgbClr val="FFFF00"/>
                </a:highlight>
              </a:rPr>
              <a:t> </a:t>
            </a:r>
            <a:r>
              <a:rPr lang="en-US" sz="2000" b="1" dirty="0" err="1">
                <a:highlight>
                  <a:srgbClr val="FFFF00"/>
                </a:highlight>
              </a:rPr>
              <a:t>uma</a:t>
            </a:r>
            <a:r>
              <a:rPr lang="en-US" sz="2000" b="1" dirty="0">
                <a:highlight>
                  <a:srgbClr val="FFFF00"/>
                </a:highlight>
              </a:rPr>
              <a:t> </a:t>
            </a:r>
            <a:r>
              <a:rPr lang="en-US" sz="2000" b="1" dirty="0" err="1">
                <a:highlight>
                  <a:srgbClr val="FFFF00"/>
                </a:highlight>
              </a:rPr>
              <a:t>proporcionalidade</a:t>
            </a:r>
            <a:r>
              <a:rPr lang="en-US" sz="2000" dirty="0"/>
              <a:t> entre </a:t>
            </a:r>
            <a:r>
              <a:rPr lang="en-US" sz="2000" dirty="0" err="1">
                <a:latin typeface="Symbol" charset="0"/>
              </a:rPr>
              <a:t>D</a:t>
            </a:r>
            <a:r>
              <a:rPr lang="en-US" sz="2000" baseline="-25000" dirty="0" err="1"/>
              <a:t>vap</a:t>
            </a:r>
            <a:r>
              <a:rPr lang="en-US" sz="2000" dirty="0" err="1"/>
              <a:t>G</a:t>
            </a:r>
            <a:r>
              <a:rPr lang="en-US" sz="2000" dirty="0"/>
              <a:t> e </a:t>
            </a:r>
            <a:r>
              <a:rPr lang="en-US" sz="2000" dirty="0" err="1">
                <a:latin typeface="Symbol" charset="0"/>
              </a:rPr>
              <a:t>D</a:t>
            </a:r>
            <a:r>
              <a:rPr lang="en-US" sz="2000" baseline="-25000" dirty="0" err="1"/>
              <a:t>vap</a:t>
            </a:r>
            <a:r>
              <a:rPr lang="en-US" sz="2000" dirty="0" err="1"/>
              <a:t>H</a:t>
            </a:r>
            <a:r>
              <a:rPr lang="en-US" sz="2000" dirty="0"/>
              <a:t>!</a:t>
            </a:r>
          </a:p>
        </p:txBody>
      </p:sp>
      <p:sp>
        <p:nvSpPr>
          <p:cNvPr id="3" name="Retângulo 2">
            <a:extLst>
              <a:ext uri="{FF2B5EF4-FFF2-40B4-BE49-F238E27FC236}">
                <a16:creationId xmlns:a16="http://schemas.microsoft.com/office/drawing/2014/main" id="{E53A1802-541E-4ED7-B377-006F08437050}"/>
              </a:ext>
            </a:extLst>
          </p:cNvPr>
          <p:cNvSpPr/>
          <p:nvPr/>
        </p:nvSpPr>
        <p:spPr>
          <a:xfrm>
            <a:off x="7936707" y="1986538"/>
            <a:ext cx="2690037" cy="1938992"/>
          </a:xfrm>
          <a:prstGeom prst="rect">
            <a:avLst/>
          </a:prstGeom>
        </p:spPr>
        <p:txBody>
          <a:bodyPr wrap="square">
            <a:spAutoFit/>
          </a:bodyPr>
          <a:lstStyle/>
          <a:p>
            <a:pPr algn="ctr"/>
            <a:r>
              <a:rPr lang="en-US" sz="2400" i="1" dirty="0" err="1"/>
              <a:t>Δ</a:t>
            </a:r>
            <a:r>
              <a:rPr lang="en-US" sz="2400" i="1" baseline="-25000" dirty="0" err="1"/>
              <a:t>vap</a:t>
            </a:r>
            <a:r>
              <a:rPr lang="en-US" sz="2400" i="1" dirty="0" err="1"/>
              <a:t>H</a:t>
            </a:r>
            <a:r>
              <a:rPr lang="en-US" sz="2400" i="1" dirty="0"/>
              <a:t> e </a:t>
            </a:r>
            <a:r>
              <a:rPr lang="en-US" sz="2400" i="1" dirty="0" err="1"/>
              <a:t>Δ</a:t>
            </a:r>
            <a:r>
              <a:rPr lang="en-US" sz="2400" i="1" baseline="-25000" dirty="0" err="1"/>
              <a:t>vap</a:t>
            </a:r>
            <a:r>
              <a:rPr lang="en-US" sz="2400" i="1" dirty="0" err="1"/>
              <a:t>S</a:t>
            </a:r>
            <a:r>
              <a:rPr lang="en-US" sz="2400" i="1" dirty="0"/>
              <a:t>  </a:t>
            </a:r>
          </a:p>
          <a:p>
            <a:pPr algn="ctr"/>
            <a:r>
              <a:rPr lang="en-US" sz="2400" i="1" dirty="0" err="1"/>
              <a:t>são</a:t>
            </a:r>
            <a:r>
              <a:rPr lang="en-US" sz="2400" i="1" dirty="0"/>
              <a:t> </a:t>
            </a:r>
            <a:br>
              <a:rPr lang="en-US" sz="2400" i="1" dirty="0"/>
            </a:br>
            <a:r>
              <a:rPr lang="en-US" sz="2400" i="1" dirty="0" err="1"/>
              <a:t>determinados</a:t>
            </a:r>
            <a:r>
              <a:rPr lang="en-US" sz="2400" i="1" dirty="0"/>
              <a:t> </a:t>
            </a:r>
            <a:r>
              <a:rPr lang="en-US" sz="2400" i="1" dirty="0" err="1"/>
              <a:t>pelas</a:t>
            </a:r>
            <a:endParaRPr lang="en-US" sz="2400" i="1" dirty="0"/>
          </a:p>
          <a:p>
            <a:pPr algn="ctr"/>
            <a:r>
              <a:rPr lang="en-US" sz="2400" i="1" dirty="0" err="1"/>
              <a:t>Interações</a:t>
            </a:r>
            <a:r>
              <a:rPr lang="en-US" sz="2400" i="1" dirty="0"/>
              <a:t> </a:t>
            </a:r>
            <a:r>
              <a:rPr lang="en-US" sz="2400" i="1" dirty="0" err="1"/>
              <a:t>moleculares</a:t>
            </a:r>
            <a:endParaRPr lang="en-US" sz="2400" i="1" dirty="0"/>
          </a:p>
        </p:txBody>
      </p:sp>
      <p:sp>
        <p:nvSpPr>
          <p:cNvPr id="15" name="CaixaDeTexto 14">
            <a:extLst>
              <a:ext uri="{FF2B5EF4-FFF2-40B4-BE49-F238E27FC236}">
                <a16:creationId xmlns:a16="http://schemas.microsoft.com/office/drawing/2014/main" id="{8DBEB3A1-10BC-4ED5-A5A5-9804E162F3FE}"/>
              </a:ext>
            </a:extLst>
          </p:cNvPr>
          <p:cNvSpPr txBox="1"/>
          <p:nvPr/>
        </p:nvSpPr>
        <p:spPr>
          <a:xfrm>
            <a:off x="730632" y="144609"/>
            <a:ext cx="9327766" cy="584775"/>
          </a:xfrm>
          <a:prstGeom prst="rect">
            <a:avLst/>
          </a:prstGeom>
          <a:noFill/>
        </p:spPr>
        <p:txBody>
          <a:bodyPr wrap="square" rtlCol="0">
            <a:spAutoFit/>
          </a:bodyPr>
          <a:lstStyle/>
          <a:p>
            <a:r>
              <a:rPr lang="pt-BR" sz="3200" u="sng" dirty="0">
                <a:solidFill>
                  <a:schemeClr val="accent1">
                    <a:lumMod val="75000"/>
                  </a:schemeClr>
                </a:solidFill>
              </a:rPr>
              <a:t>Pressão de vapor e as interações intermoleculares</a:t>
            </a:r>
          </a:p>
        </p:txBody>
      </p:sp>
    </p:spTree>
    <p:extLst>
      <p:ext uri="{BB962C8B-B14F-4D97-AF65-F5344CB8AC3E}">
        <p14:creationId xmlns:p14="http://schemas.microsoft.com/office/powerpoint/2010/main" val="4244436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75</a:t>
            </a:fld>
            <a:endParaRPr lang="en-US" dirty="0"/>
          </a:p>
        </p:txBody>
      </p:sp>
      <p:sp>
        <p:nvSpPr>
          <p:cNvPr id="8" name="CaixaDeTexto 7">
            <a:extLst>
              <a:ext uri="{FF2B5EF4-FFF2-40B4-BE49-F238E27FC236}">
                <a16:creationId xmlns:a16="http://schemas.microsoft.com/office/drawing/2014/main" id="{A4EE4E7E-0C68-4696-9109-B2CF97C10488}"/>
              </a:ext>
            </a:extLst>
          </p:cNvPr>
          <p:cNvSpPr txBox="1"/>
          <p:nvPr/>
        </p:nvSpPr>
        <p:spPr>
          <a:xfrm>
            <a:off x="2133600" y="904047"/>
            <a:ext cx="8534398" cy="5508731"/>
          </a:xfrm>
          <a:prstGeom prst="rect">
            <a:avLst/>
          </a:prstGeom>
        </p:spPr>
        <p:txBody>
          <a:bodyPr vert="horz" wrap="square" lIns="91440" tIns="45720" rIns="91440" bIns="45720" rtlCol="0">
            <a:noAutofit/>
          </a:bodyPr>
          <a:lstStyle/>
          <a:p>
            <a:r>
              <a:rPr lang="pt-BR" i="1" dirty="0"/>
              <a:t>A </a:t>
            </a:r>
            <a:r>
              <a:rPr lang="pt-BR" b="1" i="1" dirty="0">
                <a:highlight>
                  <a:srgbClr val="FFFF00"/>
                </a:highlight>
              </a:rPr>
              <a:t>regra de </a:t>
            </a:r>
            <a:r>
              <a:rPr lang="pt-BR" b="1" i="1" dirty="0" err="1">
                <a:highlight>
                  <a:srgbClr val="FFFF00"/>
                </a:highlight>
              </a:rPr>
              <a:t>Trouton</a:t>
            </a:r>
            <a:r>
              <a:rPr lang="pt-BR" b="1" i="1" dirty="0">
                <a:highlight>
                  <a:srgbClr val="FFFF00"/>
                </a:highlight>
              </a:rPr>
              <a:t> </a:t>
            </a:r>
            <a:r>
              <a:rPr lang="pt-BR" i="1" dirty="0"/>
              <a:t>diz-nos que a entropia de vaporização molar da maioria dos líquidos no seu ponto de ebulição está compreendida  entre  </a:t>
            </a:r>
            <a:r>
              <a:rPr lang="pt-BR" b="1" i="1" dirty="0"/>
              <a:t>85-88 J/K</a:t>
            </a:r>
            <a:r>
              <a:rPr lang="pt-BR" i="1" dirty="0"/>
              <a:t>.  A entropia de valorização é definida  </a:t>
            </a:r>
          </a:p>
          <a:p>
            <a:endParaRPr lang="pt-BR" i="1" dirty="0"/>
          </a:p>
          <a:p>
            <a:r>
              <a:rPr lang="pt-BR" i="1" dirty="0"/>
              <a:t>Isto é, ocorre o mesmo aumento de desordem quando estas substâncias  passam da fase liquida para a fase gasosa </a:t>
            </a:r>
          </a:p>
          <a:p>
            <a:endParaRPr lang="pt-BR" i="1" dirty="0"/>
          </a:p>
          <a:p>
            <a:r>
              <a:rPr lang="pt-BR" i="1" dirty="0"/>
              <a:t>A </a:t>
            </a:r>
            <a:r>
              <a:rPr lang="pt-BR" b="1" i="1" dirty="0">
                <a:highlight>
                  <a:srgbClr val="FFFF00"/>
                </a:highlight>
              </a:rPr>
              <a:t>regra de </a:t>
            </a:r>
            <a:r>
              <a:rPr lang="pt-BR" b="1" i="1" dirty="0" err="1">
                <a:highlight>
                  <a:srgbClr val="FFFF00"/>
                </a:highlight>
              </a:rPr>
              <a:t>Trouton</a:t>
            </a:r>
            <a:r>
              <a:rPr lang="pt-BR" b="1" i="1" dirty="0">
                <a:highlight>
                  <a:srgbClr val="FFFF00"/>
                </a:highlight>
              </a:rPr>
              <a:t> </a:t>
            </a:r>
            <a:r>
              <a:rPr lang="pt-BR" i="1" dirty="0"/>
              <a:t>pode ser explicada através da expressão de Boltzmann para a entropia ( S= </a:t>
            </a:r>
            <a:r>
              <a:rPr lang="pt-BR" i="1" dirty="0" err="1"/>
              <a:t>klnW</a:t>
            </a:r>
            <a:r>
              <a:rPr lang="pt-BR" i="1" dirty="0"/>
              <a:t>). </a:t>
            </a:r>
          </a:p>
          <a:p>
            <a:endParaRPr lang="pt-BR" i="1" dirty="0"/>
          </a:p>
          <a:p>
            <a:r>
              <a:rPr lang="pt-BR" i="1" dirty="0"/>
              <a:t>Neste caso, a  mudança relativa no </a:t>
            </a:r>
            <a:r>
              <a:rPr lang="pt-BR" b="1" i="1" u="sng" dirty="0">
                <a:highlight>
                  <a:srgbClr val="FFFF00"/>
                </a:highlight>
              </a:rPr>
              <a:t>volume livre </a:t>
            </a:r>
            <a:r>
              <a:rPr lang="pt-BR" i="1" dirty="0"/>
              <a:t>é bastante grande e uma mudança praticamente constante para todos os líquidos.</a:t>
            </a:r>
          </a:p>
          <a:p>
            <a:endParaRPr lang="pt-BR" i="1" dirty="0"/>
          </a:p>
          <a:p>
            <a:r>
              <a:rPr lang="pt-BR" i="1" dirty="0"/>
              <a:t>(espaço livre)  - Espaço disponível para o movimento das moléculas quando passam de liquido para gás)</a:t>
            </a:r>
          </a:p>
          <a:p>
            <a:endParaRPr lang="pt-BR" i="1" dirty="0"/>
          </a:p>
          <a:p>
            <a:endParaRPr lang="pt-BR" i="1" dirty="0"/>
          </a:p>
        </p:txBody>
      </p:sp>
      <p:sp>
        <p:nvSpPr>
          <p:cNvPr id="10" name="AutoShape 2" descr="{\displaystyle S=k\,log\,W}">
            <a:extLst>
              <a:ext uri="{FF2B5EF4-FFF2-40B4-BE49-F238E27FC236}">
                <a16:creationId xmlns:a16="http://schemas.microsoft.com/office/drawing/2014/main" id="{0771B7A0-493E-4248-A01D-2A87214A9FBB}"/>
              </a:ext>
            </a:extLst>
          </p:cNvPr>
          <p:cNvSpPr>
            <a:spLocks noChangeAspect="1" noChangeArrowheads="1"/>
          </p:cNvSpPr>
          <p:nvPr/>
        </p:nvSpPr>
        <p:spPr bwMode="auto">
          <a:xfrm>
            <a:off x="5943600" y="3276600"/>
            <a:ext cx="1397000" cy="1397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1" name="AutoShape 4" descr="{\displaystyle S=k\,log\,W}">
            <a:extLst>
              <a:ext uri="{FF2B5EF4-FFF2-40B4-BE49-F238E27FC236}">
                <a16:creationId xmlns:a16="http://schemas.microsoft.com/office/drawing/2014/main" id="{CFA3F6F4-8D6A-404E-9A6F-9D3C25B20992}"/>
              </a:ext>
            </a:extLst>
          </p:cNvPr>
          <p:cNvSpPr>
            <a:spLocks noChangeAspect="1" noChangeArrowheads="1"/>
          </p:cNvSpPr>
          <p:nvPr/>
        </p:nvSpPr>
        <p:spPr bwMode="auto">
          <a:xfrm>
            <a:off x="-2986276" y="3825220"/>
            <a:ext cx="1917700" cy="1917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sz="3600"/>
          </a:p>
        </p:txBody>
      </p:sp>
      <p:sp>
        <p:nvSpPr>
          <p:cNvPr id="14" name="Retângulo 13">
            <a:extLst>
              <a:ext uri="{FF2B5EF4-FFF2-40B4-BE49-F238E27FC236}">
                <a16:creationId xmlns:a16="http://schemas.microsoft.com/office/drawing/2014/main" id="{920B0138-C8ED-4436-8BD0-4DAB054CC7D4}"/>
              </a:ext>
            </a:extLst>
          </p:cNvPr>
          <p:cNvSpPr/>
          <p:nvPr/>
        </p:nvSpPr>
        <p:spPr>
          <a:xfrm>
            <a:off x="3754872" y="5307499"/>
            <a:ext cx="6913127" cy="1200329"/>
          </a:xfrm>
          <a:prstGeom prst="rect">
            <a:avLst/>
          </a:prstGeom>
        </p:spPr>
        <p:txBody>
          <a:bodyPr wrap="square">
            <a:spAutoFit/>
          </a:bodyPr>
          <a:lstStyle/>
          <a:p>
            <a:r>
              <a:rPr lang="pt-BR" b="1" i="1" dirty="0"/>
              <a:t>Claro que como toda a regra esta também tem </a:t>
            </a:r>
            <a:r>
              <a:rPr lang="pt-BR" b="1" i="1" dirty="0">
                <a:highlight>
                  <a:srgbClr val="FFFF00"/>
                </a:highlight>
              </a:rPr>
              <a:t>excepções</a:t>
            </a:r>
            <a:r>
              <a:rPr lang="pt-BR" b="1" i="1" dirty="0"/>
              <a:t>. </a:t>
            </a:r>
          </a:p>
          <a:p>
            <a:endParaRPr lang="pt-BR" b="1" i="1" dirty="0"/>
          </a:p>
          <a:p>
            <a:r>
              <a:rPr lang="pt-BR" b="1" i="1" dirty="0"/>
              <a:t>Líquidos que fazem ligações fortes e estão por isso mais organizados  - Ligações de hidrogénio </a:t>
            </a:r>
          </a:p>
        </p:txBody>
      </p:sp>
      <p:sp>
        <p:nvSpPr>
          <p:cNvPr id="12" name="CaixaDeTexto 11">
            <a:extLst>
              <a:ext uri="{FF2B5EF4-FFF2-40B4-BE49-F238E27FC236}">
                <a16:creationId xmlns:a16="http://schemas.microsoft.com/office/drawing/2014/main" id="{82862885-6778-4DE9-AC7D-9F10E470BE4E}"/>
              </a:ext>
            </a:extLst>
          </p:cNvPr>
          <p:cNvSpPr txBox="1"/>
          <p:nvPr/>
        </p:nvSpPr>
        <p:spPr>
          <a:xfrm>
            <a:off x="730632" y="144609"/>
            <a:ext cx="9327766" cy="584775"/>
          </a:xfrm>
          <a:prstGeom prst="rect">
            <a:avLst/>
          </a:prstGeom>
          <a:noFill/>
        </p:spPr>
        <p:txBody>
          <a:bodyPr wrap="square" rtlCol="0">
            <a:spAutoFit/>
          </a:bodyPr>
          <a:lstStyle/>
          <a:p>
            <a:r>
              <a:rPr lang="pt-BR" sz="3200" u="sng" dirty="0">
                <a:solidFill>
                  <a:schemeClr val="accent1">
                    <a:lumMod val="75000"/>
                  </a:schemeClr>
                </a:solidFill>
              </a:rPr>
              <a:t>Regra de </a:t>
            </a:r>
            <a:r>
              <a:rPr lang="pt-BR" sz="3200" u="sng" dirty="0" err="1">
                <a:solidFill>
                  <a:schemeClr val="accent1">
                    <a:lumMod val="75000"/>
                  </a:schemeClr>
                </a:solidFill>
              </a:rPr>
              <a:t>Trouton</a:t>
            </a:r>
            <a:r>
              <a:rPr lang="pt-BR" sz="3200" u="sng" dirty="0">
                <a:solidFill>
                  <a:schemeClr val="accent1">
                    <a:lumMod val="75000"/>
                  </a:schemeClr>
                </a:solidFill>
              </a:rPr>
              <a:t> </a:t>
            </a:r>
          </a:p>
        </p:txBody>
      </p:sp>
    </p:spTree>
    <p:extLst>
      <p:ext uri="{BB962C8B-B14F-4D97-AF65-F5344CB8AC3E}">
        <p14:creationId xmlns:p14="http://schemas.microsoft.com/office/powerpoint/2010/main" val="373291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4"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76</a:t>
            </a:fld>
            <a:endParaRPr lang="en-US" dirty="0"/>
          </a:p>
        </p:txBody>
      </p:sp>
      <p:pic>
        <p:nvPicPr>
          <p:cNvPr id="6" name="Picture 5"/>
          <p:cNvPicPr>
            <a:picLocks noChangeAspect="1"/>
          </p:cNvPicPr>
          <p:nvPr/>
        </p:nvPicPr>
        <p:blipFill>
          <a:blip r:embed="rId2"/>
          <a:stretch>
            <a:fillRect/>
          </a:stretch>
        </p:blipFill>
        <p:spPr>
          <a:xfrm rot="5400000">
            <a:off x="3612839" y="-383975"/>
            <a:ext cx="5289039" cy="8102358"/>
          </a:xfrm>
          <a:prstGeom prst="rect">
            <a:avLst/>
          </a:prstGeom>
        </p:spPr>
      </p:pic>
      <p:sp>
        <p:nvSpPr>
          <p:cNvPr id="7"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p:sp>
        <p:nvSpPr>
          <p:cNvPr id="8" name="Retângulo 7">
            <a:extLst>
              <a:ext uri="{FF2B5EF4-FFF2-40B4-BE49-F238E27FC236}">
                <a16:creationId xmlns:a16="http://schemas.microsoft.com/office/drawing/2014/main" id="{4626AC4A-1072-4138-9EC7-53621CE14350}"/>
              </a:ext>
            </a:extLst>
          </p:cNvPr>
          <p:cNvSpPr/>
          <p:nvPr/>
        </p:nvSpPr>
        <p:spPr>
          <a:xfrm>
            <a:off x="7557487" y="2391057"/>
            <a:ext cx="920073" cy="180665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562A8254-CD74-4EBE-AAF4-E0D71E231EFA}"/>
              </a:ext>
            </a:extLst>
          </p:cNvPr>
          <p:cNvSpPr/>
          <p:nvPr/>
        </p:nvSpPr>
        <p:spPr>
          <a:xfrm>
            <a:off x="7512586" y="4212950"/>
            <a:ext cx="994750" cy="27719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sp>
        <p:nvSpPr>
          <p:cNvPr id="10" name="Retângulo 9">
            <a:extLst>
              <a:ext uri="{FF2B5EF4-FFF2-40B4-BE49-F238E27FC236}">
                <a16:creationId xmlns:a16="http://schemas.microsoft.com/office/drawing/2014/main" id="{422DADFC-915B-4E5B-B896-EDD828AC3FB1}"/>
              </a:ext>
            </a:extLst>
          </p:cNvPr>
          <p:cNvSpPr/>
          <p:nvPr/>
        </p:nvSpPr>
        <p:spPr>
          <a:xfrm>
            <a:off x="7523099" y="5350010"/>
            <a:ext cx="994750" cy="22342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sp>
        <p:nvSpPr>
          <p:cNvPr id="12" name="CaixaDeTexto 11">
            <a:extLst>
              <a:ext uri="{FF2B5EF4-FFF2-40B4-BE49-F238E27FC236}">
                <a16:creationId xmlns:a16="http://schemas.microsoft.com/office/drawing/2014/main" id="{D90E6870-7CAB-48E5-98AD-3845CAE8A477}"/>
              </a:ext>
            </a:extLst>
          </p:cNvPr>
          <p:cNvSpPr txBox="1"/>
          <p:nvPr/>
        </p:nvSpPr>
        <p:spPr>
          <a:xfrm>
            <a:off x="730632" y="144609"/>
            <a:ext cx="9327766" cy="584775"/>
          </a:xfrm>
          <a:prstGeom prst="rect">
            <a:avLst/>
          </a:prstGeom>
          <a:noFill/>
        </p:spPr>
        <p:txBody>
          <a:bodyPr wrap="square" rtlCol="0">
            <a:spAutoFit/>
          </a:bodyPr>
          <a:lstStyle/>
          <a:p>
            <a:r>
              <a:rPr lang="pt-BR" sz="3200" u="sng" dirty="0">
                <a:solidFill>
                  <a:schemeClr val="accent1">
                    <a:lumMod val="75000"/>
                  </a:schemeClr>
                </a:solidFill>
              </a:rPr>
              <a:t>Regra de </a:t>
            </a:r>
            <a:r>
              <a:rPr lang="pt-BR" sz="3200" u="sng" dirty="0" err="1">
                <a:solidFill>
                  <a:schemeClr val="accent1">
                    <a:lumMod val="75000"/>
                  </a:schemeClr>
                </a:solidFill>
              </a:rPr>
              <a:t>Trouton</a:t>
            </a:r>
            <a:r>
              <a:rPr lang="pt-BR" sz="3200" u="sng" dirty="0">
                <a:solidFill>
                  <a:schemeClr val="accent1">
                    <a:lumMod val="75000"/>
                  </a:schemeClr>
                </a:solidFill>
              </a:rPr>
              <a:t> </a:t>
            </a:r>
          </a:p>
        </p:txBody>
      </p:sp>
    </p:spTree>
    <p:extLst>
      <p:ext uri="{BB962C8B-B14F-4D97-AF65-F5344CB8AC3E}">
        <p14:creationId xmlns:p14="http://schemas.microsoft.com/office/powerpoint/2010/main" val="1884717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565396" y="3015072"/>
            <a:ext cx="5250857" cy="970789"/>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graphicFrame>
        <p:nvGraphicFramePr>
          <p:cNvPr id="16" name="Object 15"/>
          <p:cNvGraphicFramePr>
            <a:graphicFrameLocks noChangeAspect="1"/>
          </p:cNvGraphicFramePr>
          <p:nvPr/>
        </p:nvGraphicFramePr>
        <p:xfrm>
          <a:off x="6158162" y="2167185"/>
          <a:ext cx="4298950" cy="481012"/>
        </p:xfrm>
        <a:graphic>
          <a:graphicData uri="http://schemas.openxmlformats.org/presentationml/2006/ole">
            <mc:AlternateContent xmlns:mc="http://schemas.openxmlformats.org/markup-compatibility/2006">
              <mc:Choice xmlns:v="urn:schemas-microsoft-com:vml" Requires="v">
                <p:oleObj spid="_x0000_s16602" name="Equation" r:id="rId3" imgW="2286000" imgH="254000" progId="Equation.3">
                  <p:embed/>
                </p:oleObj>
              </mc:Choice>
              <mc:Fallback>
                <p:oleObj name="Equation" r:id="rId3" imgW="2286000" imgH="254000" progId="Equation.3">
                  <p:embed/>
                  <p:pic>
                    <p:nvPicPr>
                      <p:cNvPr id="16" name="Object 15"/>
                      <p:cNvPicPr/>
                      <p:nvPr/>
                    </p:nvPicPr>
                    <p:blipFill>
                      <a:blip r:embed="rId4"/>
                      <a:stretch>
                        <a:fillRect/>
                      </a:stretch>
                    </p:blipFill>
                    <p:spPr>
                      <a:xfrm>
                        <a:off x="6158162" y="2167185"/>
                        <a:ext cx="4298950" cy="481012"/>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3274209" y="2138516"/>
          <a:ext cx="1169987" cy="457200"/>
        </p:xfrm>
        <a:graphic>
          <a:graphicData uri="http://schemas.openxmlformats.org/presentationml/2006/ole">
            <mc:AlternateContent xmlns:mc="http://schemas.openxmlformats.org/markup-compatibility/2006">
              <mc:Choice xmlns:v="urn:schemas-microsoft-com:vml" Requires="v">
                <p:oleObj spid="_x0000_s16603" name="Equation" r:id="rId5" imgW="622300" imgH="241300" progId="Equation.3">
                  <p:embed/>
                </p:oleObj>
              </mc:Choice>
              <mc:Fallback>
                <p:oleObj name="Equation" r:id="rId5" imgW="622300" imgH="241300" progId="Equation.3">
                  <p:embed/>
                  <p:pic>
                    <p:nvPicPr>
                      <p:cNvPr id="17" name="Object 16"/>
                      <p:cNvPicPr/>
                      <p:nvPr/>
                    </p:nvPicPr>
                    <p:blipFill>
                      <a:blip r:embed="rId6"/>
                      <a:stretch>
                        <a:fillRect/>
                      </a:stretch>
                    </p:blipFill>
                    <p:spPr>
                      <a:xfrm>
                        <a:off x="3274209" y="2138516"/>
                        <a:ext cx="1169987" cy="457200"/>
                      </a:xfrm>
                      <a:prstGeom prst="rect">
                        <a:avLst/>
                      </a:prstGeom>
                    </p:spPr>
                  </p:pic>
                </p:oleObj>
              </mc:Fallback>
            </mc:AlternateContent>
          </a:graphicData>
        </a:graphic>
      </p:graphicFrame>
      <p:sp>
        <p:nvSpPr>
          <p:cNvPr id="18" name="TextBox 17"/>
          <p:cNvSpPr txBox="1"/>
          <p:nvPr/>
        </p:nvSpPr>
        <p:spPr>
          <a:xfrm>
            <a:off x="2551183" y="2138516"/>
            <a:ext cx="914400" cy="914400"/>
          </a:xfrm>
          <a:prstGeom prst="rect">
            <a:avLst/>
          </a:prstGeom>
        </p:spPr>
        <p:txBody>
          <a:bodyPr vert="horz" wrap="none" lIns="91440" tIns="45720" rIns="91440" bIns="45720" rtlCol="0">
            <a:normAutofit/>
          </a:bodyPr>
          <a:lstStyle/>
          <a:p>
            <a:r>
              <a:rPr lang="en-US" sz="2000" i="1" dirty="0"/>
              <a:t>Para</a:t>
            </a:r>
          </a:p>
        </p:txBody>
      </p:sp>
      <p:sp>
        <p:nvSpPr>
          <p:cNvPr id="19" name="TextBox 18"/>
          <p:cNvSpPr txBox="1"/>
          <p:nvPr/>
        </p:nvSpPr>
        <p:spPr>
          <a:xfrm>
            <a:off x="4587103" y="2131877"/>
            <a:ext cx="914400" cy="914400"/>
          </a:xfrm>
          <a:prstGeom prst="rect">
            <a:avLst/>
          </a:prstGeom>
        </p:spPr>
        <p:txBody>
          <a:bodyPr vert="horz" wrap="none" lIns="91440" tIns="45720" rIns="91440" bIns="45720" rtlCol="0">
            <a:normAutofit/>
          </a:bodyPr>
          <a:lstStyle/>
          <a:p>
            <a:r>
              <a:rPr lang="en-US" sz="2000" i="1" dirty="0" err="1"/>
              <a:t>têm</a:t>
            </a:r>
            <a:r>
              <a:rPr lang="en-US" sz="2000" i="1" dirty="0"/>
              <a:t>-se:</a:t>
            </a:r>
          </a:p>
        </p:txBody>
      </p:sp>
      <p:graphicFrame>
        <p:nvGraphicFramePr>
          <p:cNvPr id="21" name="Object 20"/>
          <p:cNvGraphicFramePr>
            <a:graphicFrameLocks noChangeAspect="1"/>
          </p:cNvGraphicFramePr>
          <p:nvPr/>
        </p:nvGraphicFramePr>
        <p:xfrm>
          <a:off x="3796999" y="3046277"/>
          <a:ext cx="4872038" cy="769938"/>
        </p:xfrm>
        <a:graphic>
          <a:graphicData uri="http://schemas.openxmlformats.org/presentationml/2006/ole">
            <mc:AlternateContent xmlns:mc="http://schemas.openxmlformats.org/markup-compatibility/2006">
              <mc:Choice xmlns:v="urn:schemas-microsoft-com:vml" Requires="v">
                <p:oleObj spid="_x0000_s16604" name="Equation" r:id="rId7" imgW="2590800" imgH="406400" progId="Equation.3">
                  <p:embed/>
                </p:oleObj>
              </mc:Choice>
              <mc:Fallback>
                <p:oleObj name="Equation" r:id="rId7" imgW="2590800" imgH="406400" progId="Equation.3">
                  <p:embed/>
                  <p:pic>
                    <p:nvPicPr>
                      <p:cNvPr id="21" name="Object 20"/>
                      <p:cNvPicPr/>
                      <p:nvPr/>
                    </p:nvPicPr>
                    <p:blipFill>
                      <a:blip r:embed="rId8"/>
                      <a:stretch>
                        <a:fillRect/>
                      </a:stretch>
                    </p:blipFill>
                    <p:spPr>
                      <a:xfrm>
                        <a:off x="3796999" y="3046277"/>
                        <a:ext cx="4872038" cy="769938"/>
                      </a:xfrm>
                      <a:prstGeom prst="rect">
                        <a:avLst/>
                      </a:prstGeom>
                    </p:spPr>
                  </p:pic>
                </p:oleObj>
              </mc:Fallback>
            </mc:AlternateContent>
          </a:graphicData>
        </a:graphic>
      </p:graphicFrame>
      <p:sp>
        <p:nvSpPr>
          <p:cNvPr id="11" name="CaixaDeTexto 10">
            <a:extLst>
              <a:ext uri="{FF2B5EF4-FFF2-40B4-BE49-F238E27FC236}">
                <a16:creationId xmlns:a16="http://schemas.microsoft.com/office/drawing/2014/main" id="{2B40C888-D91E-414F-89D0-A5E222BDA5F1}"/>
              </a:ext>
            </a:extLst>
          </p:cNvPr>
          <p:cNvSpPr txBox="1"/>
          <p:nvPr/>
        </p:nvSpPr>
        <p:spPr>
          <a:xfrm>
            <a:off x="730632" y="144609"/>
            <a:ext cx="9327766" cy="584775"/>
          </a:xfrm>
          <a:prstGeom prst="rect">
            <a:avLst/>
          </a:prstGeom>
          <a:noFill/>
        </p:spPr>
        <p:txBody>
          <a:bodyPr wrap="square" rtlCol="0">
            <a:spAutoFit/>
          </a:bodyPr>
          <a:lstStyle/>
          <a:p>
            <a:r>
              <a:rPr lang="pt-BR" sz="3200" u="sng" dirty="0">
                <a:solidFill>
                  <a:schemeClr val="accent1">
                    <a:lumMod val="75000"/>
                  </a:schemeClr>
                </a:solidFill>
              </a:rPr>
              <a:t>Regra de </a:t>
            </a:r>
            <a:r>
              <a:rPr lang="pt-BR" sz="3200" u="sng" dirty="0" err="1">
                <a:solidFill>
                  <a:schemeClr val="accent1">
                    <a:lumMod val="75000"/>
                  </a:schemeClr>
                </a:solidFill>
              </a:rPr>
              <a:t>Trouton</a:t>
            </a:r>
            <a:r>
              <a:rPr lang="pt-BR" sz="3200" u="sng" dirty="0">
                <a:solidFill>
                  <a:schemeClr val="accent1">
                    <a:lumMod val="75000"/>
                  </a:schemeClr>
                </a:solidFill>
              </a:rPr>
              <a:t> </a:t>
            </a:r>
          </a:p>
        </p:txBody>
      </p:sp>
    </p:spTree>
    <p:extLst>
      <p:ext uri="{BB962C8B-B14F-4D97-AF65-F5344CB8AC3E}">
        <p14:creationId xmlns:p14="http://schemas.microsoft.com/office/powerpoint/2010/main" val="23767889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78</a:t>
            </a:fld>
            <a:endParaRPr lang="en-US" dirty="0"/>
          </a:p>
        </p:txBody>
      </p:sp>
      <p:sp>
        <p:nvSpPr>
          <p:cNvPr id="7"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p:sp>
        <p:nvSpPr>
          <p:cNvPr id="6" name="TextBox 23">
            <a:extLst>
              <a:ext uri="{FF2B5EF4-FFF2-40B4-BE49-F238E27FC236}">
                <a16:creationId xmlns:a16="http://schemas.microsoft.com/office/drawing/2014/main" id="{E7449FF8-776E-4892-9C5D-52E88C147AA5}"/>
              </a:ext>
            </a:extLst>
          </p:cNvPr>
          <p:cNvSpPr txBox="1"/>
          <p:nvPr/>
        </p:nvSpPr>
        <p:spPr>
          <a:xfrm>
            <a:off x="2051050" y="5072535"/>
            <a:ext cx="6962100" cy="970789"/>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8" name="Footer Placeholder 3">
            <a:extLst>
              <a:ext uri="{FF2B5EF4-FFF2-40B4-BE49-F238E27FC236}">
                <a16:creationId xmlns:a16="http://schemas.microsoft.com/office/drawing/2014/main" id="{B9378AB7-DBBF-4A66-9BE7-3576ADCA3429}"/>
              </a:ext>
            </a:extLst>
          </p:cNvPr>
          <p:cNvSpPr txBox="1">
            <a:spLocks/>
          </p:cNvSpPr>
          <p:nvPr/>
        </p:nvSpPr>
        <p:spPr>
          <a:xfrm>
            <a:off x="9791701" y="6721476"/>
            <a:ext cx="876299" cy="136525"/>
          </a:xfrm>
          <a:prstGeom prst="rect">
            <a:avLst/>
          </a:prstGeom>
        </p:spPr>
        <p:txBody>
          <a:bodyPr vert="horz" lIns="91440" tIns="45720" rIns="91440" bIns="45720" rtlCol="0" anchor="ctr"/>
          <a:lstStyle>
            <a:defPPr>
              <a:defRPr lang="en-US"/>
            </a:defPPr>
            <a:lvl1pPr marL="0" algn="r" defTabSz="457200" rtl="0" eaLnBrk="1" latinLnBrk="0" hangingPunct="1">
              <a:defRPr sz="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pedro vidinha</a:t>
            </a:r>
            <a:endParaRPr lang="en-US" dirty="0"/>
          </a:p>
        </p:txBody>
      </p:sp>
      <p:sp>
        <p:nvSpPr>
          <p:cNvPr id="9" name="Slide Number Placeholder 4">
            <a:extLst>
              <a:ext uri="{FF2B5EF4-FFF2-40B4-BE49-F238E27FC236}">
                <a16:creationId xmlns:a16="http://schemas.microsoft.com/office/drawing/2014/main" id="{EA57F0AA-0D76-44F2-8492-EA4F47DA7791}"/>
              </a:ext>
            </a:extLst>
          </p:cNvPr>
          <p:cNvSpPr txBox="1">
            <a:spLocks/>
          </p:cNvSpPr>
          <p:nvPr/>
        </p:nvSpPr>
        <p:spPr>
          <a:xfrm>
            <a:off x="1524001" y="6591300"/>
            <a:ext cx="333375" cy="241300"/>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26530D0-E989-6D43-9B52-F525A77060C2}" type="slidenum">
              <a:rPr lang="en-US"/>
              <a:pPr/>
              <a:t>78</a:t>
            </a:fld>
            <a:endParaRPr lang="en-US" dirty="0"/>
          </a:p>
        </p:txBody>
      </p:sp>
      <p:sp>
        <p:nvSpPr>
          <p:cNvPr id="10" name="Text Box 2">
            <a:extLst>
              <a:ext uri="{FF2B5EF4-FFF2-40B4-BE49-F238E27FC236}">
                <a16:creationId xmlns:a16="http://schemas.microsoft.com/office/drawing/2014/main" id="{DD1B0292-FB98-422D-8EB4-9AE37915A9F3}"/>
              </a:ext>
            </a:extLst>
          </p:cNvPr>
          <p:cNvSpPr txBox="1">
            <a:spLocks noChangeArrowheads="1"/>
          </p:cNvSpPr>
          <p:nvPr/>
        </p:nvSpPr>
        <p:spPr bwMode="auto">
          <a:xfrm>
            <a:off x="2051050" y="2220084"/>
            <a:ext cx="8229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dirty="0" err="1"/>
              <a:t>Há</a:t>
            </a:r>
            <a:r>
              <a:rPr lang="en-US" sz="2000" dirty="0"/>
              <a:t> </a:t>
            </a:r>
            <a:r>
              <a:rPr lang="en-US" sz="2000" dirty="0" err="1"/>
              <a:t>uma</a:t>
            </a:r>
            <a:r>
              <a:rPr lang="en-US" sz="2000" dirty="0"/>
              <a:t> </a:t>
            </a:r>
            <a:r>
              <a:rPr lang="en-US" sz="2000" dirty="0" err="1"/>
              <a:t>relação</a:t>
            </a:r>
            <a:r>
              <a:rPr lang="en-US" sz="2000" dirty="0"/>
              <a:t> entre </a:t>
            </a:r>
            <a:r>
              <a:rPr lang="en-US" sz="2000" dirty="0" err="1">
                <a:latin typeface="Symbol" charset="0"/>
              </a:rPr>
              <a:t>D</a:t>
            </a:r>
            <a:r>
              <a:rPr lang="en-US" sz="2000" baseline="-25000" dirty="0" err="1"/>
              <a:t>vap</a:t>
            </a:r>
            <a:r>
              <a:rPr lang="en-US" sz="2000" dirty="0" err="1"/>
              <a:t>H</a:t>
            </a:r>
            <a:r>
              <a:rPr lang="en-US" sz="2000" dirty="0"/>
              <a:t> e T</a:t>
            </a:r>
            <a:r>
              <a:rPr lang="en-US" sz="2000" baseline="-25000" dirty="0"/>
              <a:t>b</a:t>
            </a:r>
            <a:r>
              <a:rPr lang="en-US" sz="2000" dirty="0"/>
              <a:t>!</a:t>
            </a:r>
          </a:p>
        </p:txBody>
      </p:sp>
      <p:sp>
        <p:nvSpPr>
          <p:cNvPr id="11" name="Text Box 8">
            <a:extLst>
              <a:ext uri="{FF2B5EF4-FFF2-40B4-BE49-F238E27FC236}">
                <a16:creationId xmlns:a16="http://schemas.microsoft.com/office/drawing/2014/main" id="{384A4D3F-CD7C-443E-85B5-6F98FBFD3B61}"/>
              </a:ext>
            </a:extLst>
          </p:cNvPr>
          <p:cNvSpPr txBox="1">
            <a:spLocks noChangeArrowheads="1"/>
          </p:cNvSpPr>
          <p:nvPr/>
        </p:nvSpPr>
        <p:spPr bwMode="auto">
          <a:xfrm>
            <a:off x="2087005" y="3130983"/>
            <a:ext cx="8001000"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dirty="0" err="1"/>
              <a:t>Equação</a:t>
            </a:r>
            <a:r>
              <a:rPr lang="en-US" sz="2000" dirty="0"/>
              <a:t> de </a:t>
            </a:r>
            <a:r>
              <a:rPr lang="en-US" sz="2000" dirty="0" err="1"/>
              <a:t>Kistiakowsky</a:t>
            </a:r>
            <a:r>
              <a:rPr lang="en-US" sz="2000" dirty="0"/>
              <a:t>:</a:t>
            </a:r>
          </a:p>
          <a:p>
            <a:pPr eaLnBrk="1" hangingPunct="1">
              <a:spcBef>
                <a:spcPct val="50000"/>
              </a:spcBef>
            </a:pPr>
            <a:r>
              <a:rPr lang="en-US" sz="2000" dirty="0" err="1">
                <a:latin typeface="Symbol" charset="0"/>
              </a:rPr>
              <a:t>D</a:t>
            </a:r>
            <a:r>
              <a:rPr lang="en-US" sz="2000" baseline="-25000" dirty="0" err="1"/>
              <a:t>vap</a:t>
            </a:r>
            <a:r>
              <a:rPr lang="en-US" sz="2000" dirty="0" err="1"/>
              <a:t>S</a:t>
            </a:r>
            <a:r>
              <a:rPr lang="en-US" sz="2000" dirty="0"/>
              <a:t> </a:t>
            </a:r>
            <a:r>
              <a:rPr lang="en-US" sz="2000" baseline="-25000" dirty="0"/>
              <a:t>(Tb) </a:t>
            </a:r>
            <a:r>
              <a:rPr lang="en-US" sz="2000" dirty="0"/>
              <a:t>=  (36,6 + 8,31.lnT</a:t>
            </a:r>
            <a:r>
              <a:rPr lang="en-US" sz="2000" baseline="-25000" dirty="0"/>
              <a:t>b</a:t>
            </a:r>
            <a:r>
              <a:rPr lang="en-US" sz="2000" dirty="0"/>
              <a:t>) J.mol</a:t>
            </a:r>
            <a:r>
              <a:rPr lang="en-US" sz="2000" baseline="30000" dirty="0"/>
              <a:t>-1</a:t>
            </a:r>
            <a:r>
              <a:rPr lang="en-US" sz="2000" dirty="0"/>
              <a:t>.K</a:t>
            </a:r>
            <a:r>
              <a:rPr lang="en-US" sz="2000" baseline="30000" dirty="0"/>
              <a:t>-1</a:t>
            </a:r>
            <a:r>
              <a:rPr lang="en-US" sz="2000" dirty="0"/>
              <a:t>             T</a:t>
            </a:r>
            <a:r>
              <a:rPr lang="en-US" sz="2000" baseline="-25000" dirty="0"/>
              <a:t>b</a:t>
            </a:r>
            <a:r>
              <a:rPr lang="en-US" sz="2000" dirty="0"/>
              <a:t> </a:t>
            </a:r>
            <a:r>
              <a:rPr lang="en-US" sz="2000" dirty="0" err="1"/>
              <a:t>em</a:t>
            </a:r>
            <a:r>
              <a:rPr lang="en-US" sz="2000" dirty="0"/>
              <a:t> K</a:t>
            </a:r>
          </a:p>
        </p:txBody>
      </p:sp>
      <p:sp>
        <p:nvSpPr>
          <p:cNvPr id="12" name="Text Box 8">
            <a:extLst>
              <a:ext uri="{FF2B5EF4-FFF2-40B4-BE49-F238E27FC236}">
                <a16:creationId xmlns:a16="http://schemas.microsoft.com/office/drawing/2014/main" id="{B6DF5690-0029-4799-B5A1-855708FCC43F}"/>
              </a:ext>
            </a:extLst>
          </p:cNvPr>
          <p:cNvSpPr txBox="1">
            <a:spLocks noChangeArrowheads="1"/>
          </p:cNvSpPr>
          <p:nvPr/>
        </p:nvSpPr>
        <p:spPr bwMode="auto">
          <a:xfrm>
            <a:off x="2087005" y="5072534"/>
            <a:ext cx="8001000"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dirty="0" err="1"/>
              <a:t>Equação</a:t>
            </a:r>
            <a:r>
              <a:rPr lang="en-US" sz="2000" dirty="0"/>
              <a:t> de </a:t>
            </a:r>
            <a:r>
              <a:rPr lang="en-US" sz="2000" dirty="0" err="1"/>
              <a:t>Kistiakowsky</a:t>
            </a:r>
            <a:r>
              <a:rPr lang="en-US" sz="2000" dirty="0"/>
              <a:t> (</a:t>
            </a:r>
            <a:r>
              <a:rPr lang="en-US" sz="2000" dirty="0" err="1"/>
              <a:t>modificada</a:t>
            </a:r>
            <a:r>
              <a:rPr lang="en-US" sz="2000" dirty="0"/>
              <a:t> </a:t>
            </a:r>
            <a:r>
              <a:rPr lang="en-US" sz="2000" dirty="0" err="1"/>
              <a:t>por</a:t>
            </a:r>
            <a:r>
              <a:rPr lang="en-US" sz="2000" dirty="0"/>
              <a:t> </a:t>
            </a:r>
            <a:r>
              <a:rPr lang="en-US" sz="2000" dirty="0" err="1"/>
              <a:t>Fishtine</a:t>
            </a:r>
            <a:r>
              <a:rPr lang="en-US" sz="2000" dirty="0"/>
              <a:t>):</a:t>
            </a:r>
          </a:p>
          <a:p>
            <a:pPr eaLnBrk="1" hangingPunct="1">
              <a:spcBef>
                <a:spcPct val="50000"/>
              </a:spcBef>
            </a:pPr>
            <a:r>
              <a:rPr lang="en-US" sz="2000" dirty="0" err="1">
                <a:latin typeface="Symbol" charset="0"/>
              </a:rPr>
              <a:t>D</a:t>
            </a:r>
            <a:r>
              <a:rPr lang="en-US" sz="2000" baseline="-25000" dirty="0" err="1"/>
              <a:t>vap</a:t>
            </a:r>
            <a:r>
              <a:rPr lang="en-US" sz="2000" dirty="0" err="1"/>
              <a:t>S</a:t>
            </a:r>
            <a:r>
              <a:rPr lang="en-US" sz="2000" dirty="0"/>
              <a:t> </a:t>
            </a:r>
            <a:r>
              <a:rPr lang="en-US" sz="2000" baseline="-25000" dirty="0"/>
              <a:t>(Tb) </a:t>
            </a:r>
            <a:r>
              <a:rPr lang="en-US" sz="2000" dirty="0"/>
              <a:t>=  K</a:t>
            </a:r>
            <a:r>
              <a:rPr lang="en-US" sz="2000" baseline="-25000" dirty="0"/>
              <a:t>F</a:t>
            </a:r>
            <a:r>
              <a:rPr lang="en-US" sz="2000" dirty="0"/>
              <a:t>(36,6 + 8,31.lnT</a:t>
            </a:r>
            <a:r>
              <a:rPr lang="en-US" sz="2000" baseline="-25000" dirty="0"/>
              <a:t>b</a:t>
            </a:r>
            <a:r>
              <a:rPr lang="en-US" sz="2000" dirty="0"/>
              <a:t>) J.mol</a:t>
            </a:r>
            <a:r>
              <a:rPr lang="en-US" sz="2000" baseline="30000" dirty="0"/>
              <a:t>-1</a:t>
            </a:r>
            <a:r>
              <a:rPr lang="en-US" sz="2000" dirty="0"/>
              <a:t>.K</a:t>
            </a:r>
            <a:r>
              <a:rPr lang="en-US" sz="2000" baseline="30000" dirty="0"/>
              <a:t>-1</a:t>
            </a:r>
            <a:r>
              <a:rPr lang="en-US" sz="2000" dirty="0"/>
              <a:t>             T</a:t>
            </a:r>
            <a:r>
              <a:rPr lang="en-US" sz="2000" baseline="-25000" dirty="0"/>
              <a:t>b</a:t>
            </a:r>
            <a:r>
              <a:rPr lang="en-US" sz="2000" dirty="0"/>
              <a:t> </a:t>
            </a:r>
            <a:r>
              <a:rPr lang="en-US" sz="2000" dirty="0" err="1"/>
              <a:t>em</a:t>
            </a:r>
            <a:r>
              <a:rPr lang="en-US" sz="2000" dirty="0"/>
              <a:t> K</a:t>
            </a:r>
          </a:p>
        </p:txBody>
      </p:sp>
      <p:sp>
        <p:nvSpPr>
          <p:cNvPr id="13" name="TextBox 22">
            <a:extLst>
              <a:ext uri="{FF2B5EF4-FFF2-40B4-BE49-F238E27FC236}">
                <a16:creationId xmlns:a16="http://schemas.microsoft.com/office/drawing/2014/main" id="{0D1D99E8-BBCA-469A-BD68-FC093A6E7C2B}"/>
              </a:ext>
            </a:extLst>
          </p:cNvPr>
          <p:cNvSpPr txBox="1"/>
          <p:nvPr/>
        </p:nvSpPr>
        <p:spPr>
          <a:xfrm>
            <a:off x="2051050" y="3021969"/>
            <a:ext cx="6588740" cy="970789"/>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14" name="TextBox 24">
            <a:extLst>
              <a:ext uri="{FF2B5EF4-FFF2-40B4-BE49-F238E27FC236}">
                <a16:creationId xmlns:a16="http://schemas.microsoft.com/office/drawing/2014/main" id="{56AB18F2-E5D4-4644-877C-05726CAAC150}"/>
              </a:ext>
            </a:extLst>
          </p:cNvPr>
          <p:cNvSpPr txBox="1"/>
          <p:nvPr/>
        </p:nvSpPr>
        <p:spPr>
          <a:xfrm>
            <a:off x="2640546" y="6244869"/>
            <a:ext cx="2684495" cy="587375"/>
          </a:xfrm>
          <a:prstGeom prst="rect">
            <a:avLst/>
          </a:prstGeom>
        </p:spPr>
        <p:txBody>
          <a:bodyPr vert="horz" wrap="none" lIns="91440" tIns="45720" rIns="91440" bIns="45720" rtlCol="0">
            <a:normAutofit/>
          </a:bodyPr>
          <a:lstStyle/>
          <a:p>
            <a:r>
              <a:rPr lang="en-US" sz="2000" i="1" dirty="0"/>
              <a:t>K</a:t>
            </a:r>
            <a:r>
              <a:rPr lang="en-US" sz="2000" i="1" baseline="-25000" dirty="0"/>
              <a:t>F </a:t>
            </a:r>
            <a:r>
              <a:rPr lang="en-US" sz="2000" i="1" dirty="0"/>
              <a:t>= 1,0 (</a:t>
            </a:r>
            <a:r>
              <a:rPr lang="en-US" sz="2000" i="1" dirty="0" err="1"/>
              <a:t>apolares</a:t>
            </a:r>
            <a:r>
              <a:rPr lang="en-US" sz="2000" i="1" dirty="0"/>
              <a:t> e </a:t>
            </a:r>
            <a:r>
              <a:rPr lang="en-US" sz="2000" i="1" dirty="0" err="1"/>
              <a:t>monopolares</a:t>
            </a:r>
            <a:r>
              <a:rPr lang="en-US" sz="2000" i="1" dirty="0"/>
              <a:t>), 1,15 (</a:t>
            </a:r>
            <a:r>
              <a:rPr lang="en-US" sz="2000" i="1" dirty="0" err="1"/>
              <a:t>fenóis</a:t>
            </a:r>
            <a:r>
              <a:rPr lang="en-US" sz="2000" i="1" dirty="0"/>
              <a:t>), </a:t>
            </a:r>
            <a:r>
              <a:rPr lang="en-US" sz="2000" i="1" dirty="0" err="1"/>
              <a:t>etc</a:t>
            </a:r>
            <a:r>
              <a:rPr lang="en-US" sz="2000" i="1" dirty="0"/>
              <a:t>   </a:t>
            </a:r>
            <a:endParaRPr lang="en-US" sz="2000" i="1" baseline="-25000" dirty="0"/>
          </a:p>
        </p:txBody>
      </p:sp>
      <p:sp>
        <p:nvSpPr>
          <p:cNvPr id="15" name="Retângulo 14">
            <a:extLst>
              <a:ext uri="{FF2B5EF4-FFF2-40B4-BE49-F238E27FC236}">
                <a16:creationId xmlns:a16="http://schemas.microsoft.com/office/drawing/2014/main" id="{CA2678AE-0EBE-484C-A5BE-193486282F3A}"/>
              </a:ext>
            </a:extLst>
          </p:cNvPr>
          <p:cNvSpPr/>
          <p:nvPr/>
        </p:nvSpPr>
        <p:spPr>
          <a:xfrm>
            <a:off x="2100024" y="1100899"/>
            <a:ext cx="6913127" cy="646331"/>
          </a:xfrm>
          <a:prstGeom prst="rect">
            <a:avLst/>
          </a:prstGeom>
        </p:spPr>
        <p:txBody>
          <a:bodyPr wrap="square">
            <a:spAutoFit/>
          </a:bodyPr>
          <a:lstStyle/>
          <a:p>
            <a:r>
              <a:rPr lang="pt-BR" b="1" i="1" dirty="0"/>
              <a:t>De </a:t>
            </a:r>
            <a:r>
              <a:rPr lang="pt-BR" b="1" i="1" dirty="0">
                <a:highlight>
                  <a:srgbClr val="FFFF00"/>
                </a:highlight>
              </a:rPr>
              <a:t>forma a manter este tipo de correlação linear </a:t>
            </a:r>
            <a:r>
              <a:rPr lang="pt-BR" b="1" i="1" dirty="0"/>
              <a:t>para todos uma generalidade dos compostos – </a:t>
            </a:r>
          </a:p>
        </p:txBody>
      </p:sp>
      <p:sp>
        <p:nvSpPr>
          <p:cNvPr id="3" name="Retângulo 2">
            <a:extLst>
              <a:ext uri="{FF2B5EF4-FFF2-40B4-BE49-F238E27FC236}">
                <a16:creationId xmlns:a16="http://schemas.microsoft.com/office/drawing/2014/main" id="{634102C8-1A36-4DE7-9092-02FE1EF1A1DE}"/>
              </a:ext>
            </a:extLst>
          </p:cNvPr>
          <p:cNvSpPr/>
          <p:nvPr/>
        </p:nvSpPr>
        <p:spPr>
          <a:xfrm>
            <a:off x="6165850" y="1972564"/>
            <a:ext cx="4572000" cy="923330"/>
          </a:xfrm>
          <a:prstGeom prst="rect">
            <a:avLst/>
          </a:prstGeom>
        </p:spPr>
        <p:txBody>
          <a:bodyPr>
            <a:spAutoFit/>
          </a:bodyPr>
          <a:lstStyle/>
          <a:p>
            <a:r>
              <a:rPr lang="pt-BR" b="1" i="1" dirty="0"/>
              <a:t>geralmente composto monopolares ou apolares foram introduzidos alguns fatores na relação anterior </a:t>
            </a:r>
            <a:endParaRPr lang="pt-BR" dirty="0"/>
          </a:p>
        </p:txBody>
      </p:sp>
      <p:sp>
        <p:nvSpPr>
          <p:cNvPr id="16" name="Retângulo 15">
            <a:extLst>
              <a:ext uri="{FF2B5EF4-FFF2-40B4-BE49-F238E27FC236}">
                <a16:creationId xmlns:a16="http://schemas.microsoft.com/office/drawing/2014/main" id="{C8C772DE-C776-4666-9F6F-69CF16E8CC17}"/>
              </a:ext>
            </a:extLst>
          </p:cNvPr>
          <p:cNvSpPr/>
          <p:nvPr/>
        </p:nvSpPr>
        <p:spPr>
          <a:xfrm>
            <a:off x="2023211" y="4439352"/>
            <a:ext cx="4572000" cy="369332"/>
          </a:xfrm>
          <a:prstGeom prst="rect">
            <a:avLst/>
          </a:prstGeom>
        </p:spPr>
        <p:txBody>
          <a:bodyPr>
            <a:spAutoFit/>
          </a:bodyPr>
          <a:lstStyle/>
          <a:p>
            <a:r>
              <a:rPr lang="pt-BR" b="1" i="1" dirty="0"/>
              <a:t>Líquidos orgânicos Bipolares </a:t>
            </a:r>
            <a:endParaRPr lang="pt-BR" dirty="0"/>
          </a:p>
        </p:txBody>
      </p:sp>
      <p:sp>
        <p:nvSpPr>
          <p:cNvPr id="19" name="CaixaDeTexto 18">
            <a:extLst>
              <a:ext uri="{FF2B5EF4-FFF2-40B4-BE49-F238E27FC236}">
                <a16:creationId xmlns:a16="http://schemas.microsoft.com/office/drawing/2014/main" id="{58401E18-4AA8-43A1-BF2C-3BF61F90E08F}"/>
              </a:ext>
            </a:extLst>
          </p:cNvPr>
          <p:cNvSpPr txBox="1"/>
          <p:nvPr/>
        </p:nvSpPr>
        <p:spPr>
          <a:xfrm>
            <a:off x="730632" y="144609"/>
            <a:ext cx="6940168" cy="584775"/>
          </a:xfrm>
          <a:prstGeom prst="rect">
            <a:avLst/>
          </a:prstGeom>
          <a:noFill/>
        </p:spPr>
        <p:txBody>
          <a:bodyPr wrap="square" rtlCol="0">
            <a:spAutoFit/>
          </a:bodyPr>
          <a:lstStyle/>
          <a:p>
            <a:r>
              <a:rPr lang="pt-BR" sz="3200" u="sng" dirty="0">
                <a:solidFill>
                  <a:schemeClr val="accent1">
                    <a:lumMod val="75000"/>
                  </a:schemeClr>
                </a:solidFill>
              </a:rPr>
              <a:t>Pontos de ebulição, fusão e críticos</a:t>
            </a:r>
          </a:p>
        </p:txBody>
      </p:sp>
    </p:spTree>
    <p:extLst>
      <p:ext uri="{BB962C8B-B14F-4D97-AF65-F5344CB8AC3E}">
        <p14:creationId xmlns:p14="http://schemas.microsoft.com/office/powerpoint/2010/main" val="219102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79</a:t>
            </a:fld>
            <a:endParaRPr lang="en-US" dirty="0"/>
          </a:p>
        </p:txBody>
      </p:sp>
      <p:sp>
        <p:nvSpPr>
          <p:cNvPr id="6" name="Text Box 2"/>
          <p:cNvSpPr txBox="1">
            <a:spLocks noChangeArrowheads="1"/>
          </p:cNvSpPr>
          <p:nvPr/>
        </p:nvSpPr>
        <p:spPr bwMode="auto">
          <a:xfrm>
            <a:off x="2051050" y="877377"/>
            <a:ext cx="8229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dirty="0" err="1"/>
              <a:t>Há</a:t>
            </a:r>
            <a:r>
              <a:rPr lang="en-US" sz="2000" dirty="0"/>
              <a:t> </a:t>
            </a:r>
            <a:r>
              <a:rPr lang="en-US" sz="2000" dirty="0" err="1"/>
              <a:t>uma</a:t>
            </a:r>
            <a:r>
              <a:rPr lang="en-US" sz="2000" dirty="0"/>
              <a:t> </a:t>
            </a:r>
            <a:r>
              <a:rPr lang="en-US" sz="2000" dirty="0" err="1"/>
              <a:t>proporcionalidade</a:t>
            </a:r>
            <a:r>
              <a:rPr lang="en-US" sz="2000" dirty="0"/>
              <a:t> entre </a:t>
            </a:r>
            <a:r>
              <a:rPr lang="en-US" sz="2000" dirty="0" err="1">
                <a:latin typeface="Symbol" charset="0"/>
              </a:rPr>
              <a:t>D</a:t>
            </a:r>
            <a:r>
              <a:rPr lang="en-US" sz="2000" baseline="-25000" dirty="0" err="1"/>
              <a:t>vap</a:t>
            </a:r>
            <a:r>
              <a:rPr lang="en-US" sz="2000" dirty="0" err="1"/>
              <a:t>G</a:t>
            </a:r>
            <a:r>
              <a:rPr lang="en-US" sz="2000" dirty="0"/>
              <a:t> e </a:t>
            </a:r>
            <a:r>
              <a:rPr lang="en-US" sz="2000" dirty="0" err="1">
                <a:latin typeface="Symbol" charset="0"/>
              </a:rPr>
              <a:t>D</a:t>
            </a:r>
            <a:r>
              <a:rPr lang="en-US" sz="2000" baseline="-25000" dirty="0" err="1"/>
              <a:t>vap</a:t>
            </a:r>
            <a:r>
              <a:rPr lang="en-US" sz="2000" dirty="0" err="1"/>
              <a:t>H</a:t>
            </a:r>
            <a:r>
              <a:rPr lang="en-US" sz="2000" dirty="0"/>
              <a:t> – </a:t>
            </a:r>
            <a:r>
              <a:rPr lang="en-US" sz="2000" dirty="0" err="1"/>
              <a:t>Isso</a:t>
            </a:r>
            <a:r>
              <a:rPr lang="en-US" sz="2000" dirty="0"/>
              <a:t> </a:t>
            </a:r>
            <a:r>
              <a:rPr lang="en-US" sz="2000" dirty="0" err="1"/>
              <a:t>gera</a:t>
            </a:r>
            <a:r>
              <a:rPr lang="en-US" sz="2000" dirty="0"/>
              <a:t> </a:t>
            </a:r>
            <a:r>
              <a:rPr lang="en-US" sz="2000" dirty="0" err="1"/>
              <a:t>relação</a:t>
            </a:r>
            <a:r>
              <a:rPr lang="en-US" sz="2000" dirty="0"/>
              <a:t>:</a:t>
            </a:r>
          </a:p>
        </p:txBody>
      </p:sp>
      <p:sp>
        <p:nvSpPr>
          <p:cNvPr id="7" name="TextBox 6"/>
          <p:cNvSpPr txBox="1"/>
          <p:nvPr/>
        </p:nvSpPr>
        <p:spPr>
          <a:xfrm>
            <a:off x="3982718" y="1372536"/>
            <a:ext cx="3618041" cy="974725"/>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graphicFrame>
        <p:nvGraphicFramePr>
          <p:cNvPr id="10" name="Object 9"/>
          <p:cNvGraphicFramePr>
            <a:graphicFrameLocks noChangeAspect="1"/>
          </p:cNvGraphicFramePr>
          <p:nvPr/>
        </p:nvGraphicFramePr>
        <p:xfrm>
          <a:off x="4202114" y="1604963"/>
          <a:ext cx="3176587" cy="481012"/>
        </p:xfrm>
        <a:graphic>
          <a:graphicData uri="http://schemas.openxmlformats.org/presentationml/2006/ole">
            <mc:AlternateContent xmlns:mc="http://schemas.openxmlformats.org/markup-compatibility/2006">
              <mc:Choice xmlns:v="urn:schemas-microsoft-com:vml" Requires="v">
                <p:oleObj spid="_x0000_s17626" name="Equation" r:id="rId3" imgW="1689100" imgH="254000" progId="Equation.3">
                  <p:embed/>
                </p:oleObj>
              </mc:Choice>
              <mc:Fallback>
                <p:oleObj name="Equation" r:id="rId3" imgW="1689100" imgH="254000" progId="Equation.3">
                  <p:embed/>
                  <p:pic>
                    <p:nvPicPr>
                      <p:cNvPr id="10" name="Object 9"/>
                      <p:cNvPicPr/>
                      <p:nvPr/>
                    </p:nvPicPr>
                    <p:blipFill>
                      <a:blip r:embed="rId4"/>
                      <a:stretch>
                        <a:fillRect/>
                      </a:stretch>
                    </p:blipFill>
                    <p:spPr>
                      <a:xfrm>
                        <a:off x="4202114" y="1604963"/>
                        <a:ext cx="3176587" cy="481012"/>
                      </a:xfrm>
                      <a:prstGeom prst="rect">
                        <a:avLst/>
                      </a:prstGeom>
                    </p:spPr>
                  </p:pic>
                </p:oleObj>
              </mc:Fallback>
            </mc:AlternateContent>
          </a:graphicData>
        </a:graphic>
      </p:graphicFrame>
      <p:pic>
        <p:nvPicPr>
          <p:cNvPr id="3" name="Picture 2"/>
          <p:cNvPicPr>
            <a:picLocks noChangeAspect="1"/>
          </p:cNvPicPr>
          <p:nvPr/>
        </p:nvPicPr>
        <p:blipFill>
          <a:blip r:embed="rId5"/>
          <a:stretch>
            <a:fillRect/>
          </a:stretch>
        </p:blipFill>
        <p:spPr>
          <a:xfrm>
            <a:off x="2093113" y="2477121"/>
            <a:ext cx="3387603" cy="2802091"/>
          </a:xfrm>
          <a:prstGeom prst="rect">
            <a:avLst/>
          </a:prstGeom>
        </p:spPr>
      </p:pic>
      <p:sp>
        <p:nvSpPr>
          <p:cNvPr id="11"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p:graphicFrame>
        <p:nvGraphicFramePr>
          <p:cNvPr id="12" name="Object 11"/>
          <p:cNvGraphicFramePr>
            <a:graphicFrameLocks noChangeAspect="1"/>
          </p:cNvGraphicFramePr>
          <p:nvPr/>
        </p:nvGraphicFramePr>
        <p:xfrm>
          <a:off x="5480716" y="2967788"/>
          <a:ext cx="4866767" cy="388982"/>
        </p:xfrm>
        <a:graphic>
          <a:graphicData uri="http://schemas.openxmlformats.org/presentationml/2006/ole">
            <mc:AlternateContent xmlns:mc="http://schemas.openxmlformats.org/markup-compatibility/2006">
              <mc:Choice xmlns:v="urn:schemas-microsoft-com:vml" Requires="v">
                <p:oleObj spid="_x0000_s17627" name="Equation" r:id="rId6" imgW="3200400" imgH="254000" progId="Equation.3">
                  <p:embed/>
                </p:oleObj>
              </mc:Choice>
              <mc:Fallback>
                <p:oleObj name="Equation" r:id="rId6" imgW="3200400" imgH="254000" progId="Equation.3">
                  <p:embed/>
                  <p:pic>
                    <p:nvPicPr>
                      <p:cNvPr id="12" name="Object 11"/>
                      <p:cNvPicPr/>
                      <p:nvPr/>
                    </p:nvPicPr>
                    <p:blipFill>
                      <a:blip r:embed="rId7"/>
                      <a:stretch>
                        <a:fillRect/>
                      </a:stretch>
                    </p:blipFill>
                    <p:spPr>
                      <a:xfrm>
                        <a:off x="5480716" y="2967788"/>
                        <a:ext cx="4866767" cy="388982"/>
                      </a:xfrm>
                      <a:prstGeom prst="rect">
                        <a:avLst/>
                      </a:prstGeom>
                    </p:spPr>
                  </p:pic>
                </p:oleObj>
              </mc:Fallback>
            </mc:AlternateContent>
          </a:graphicData>
        </a:graphic>
      </p:graphicFrame>
      <p:sp>
        <p:nvSpPr>
          <p:cNvPr id="13" name="TextBox 12"/>
          <p:cNvSpPr txBox="1"/>
          <p:nvPr/>
        </p:nvSpPr>
        <p:spPr>
          <a:xfrm>
            <a:off x="7112675" y="3839938"/>
            <a:ext cx="1561225" cy="914400"/>
          </a:xfrm>
          <a:prstGeom prst="rect">
            <a:avLst/>
          </a:prstGeom>
        </p:spPr>
        <p:txBody>
          <a:bodyPr vert="horz" wrap="none" lIns="91440" tIns="45720" rIns="91440" bIns="45720" rtlCol="0">
            <a:normAutofit/>
          </a:bodyPr>
          <a:lstStyle/>
          <a:p>
            <a:r>
              <a:rPr lang="en-US" sz="2000" i="1" dirty="0"/>
              <a:t>p</a:t>
            </a:r>
            <a:r>
              <a:rPr lang="en-US" sz="2000" i="1" baseline="30000" dirty="0"/>
              <a:t>*</a:t>
            </a:r>
            <a:r>
              <a:rPr lang="en-US" sz="2000" i="1" baseline="-25000" dirty="0" err="1"/>
              <a:t>iL</a:t>
            </a:r>
            <a:r>
              <a:rPr lang="en-US" sz="2000" i="1" dirty="0"/>
              <a:t> </a:t>
            </a:r>
            <a:r>
              <a:rPr lang="en-US" sz="2000" i="1" dirty="0" err="1"/>
              <a:t>em</a:t>
            </a:r>
            <a:r>
              <a:rPr lang="en-US" sz="2000" i="1" dirty="0"/>
              <a:t> Pa</a:t>
            </a:r>
            <a:endParaRPr lang="en-US" sz="2000" i="1" baseline="-25000" dirty="0"/>
          </a:p>
        </p:txBody>
      </p:sp>
      <p:graphicFrame>
        <p:nvGraphicFramePr>
          <p:cNvPr id="14" name="Object 13"/>
          <p:cNvGraphicFramePr>
            <a:graphicFrameLocks noChangeAspect="1"/>
          </p:cNvGraphicFramePr>
          <p:nvPr/>
        </p:nvGraphicFramePr>
        <p:xfrm>
          <a:off x="4202114" y="5540141"/>
          <a:ext cx="3725863" cy="722313"/>
        </p:xfrm>
        <a:graphic>
          <a:graphicData uri="http://schemas.openxmlformats.org/presentationml/2006/ole">
            <mc:AlternateContent xmlns:mc="http://schemas.openxmlformats.org/markup-compatibility/2006">
              <mc:Choice xmlns:v="urn:schemas-microsoft-com:vml" Requires="v">
                <p:oleObj spid="_x0000_s17628" name="Equation" r:id="rId8" imgW="1981200" imgH="381000" progId="Equation.3">
                  <p:embed/>
                </p:oleObj>
              </mc:Choice>
              <mc:Fallback>
                <p:oleObj name="Equation" r:id="rId8" imgW="1981200" imgH="381000" progId="Equation.3">
                  <p:embed/>
                  <p:pic>
                    <p:nvPicPr>
                      <p:cNvPr id="14" name="Object 13"/>
                      <p:cNvPicPr/>
                      <p:nvPr/>
                    </p:nvPicPr>
                    <p:blipFill>
                      <a:blip r:embed="rId9"/>
                      <a:stretch>
                        <a:fillRect/>
                      </a:stretch>
                    </p:blipFill>
                    <p:spPr>
                      <a:xfrm>
                        <a:off x="4202114" y="5540141"/>
                        <a:ext cx="3725863" cy="722313"/>
                      </a:xfrm>
                      <a:prstGeom prst="rect">
                        <a:avLst/>
                      </a:prstGeom>
                    </p:spPr>
                  </p:pic>
                </p:oleObj>
              </mc:Fallback>
            </mc:AlternateContent>
          </a:graphicData>
        </a:graphic>
      </p:graphicFrame>
      <p:sp>
        <p:nvSpPr>
          <p:cNvPr id="15" name="TextBox 14"/>
          <p:cNvSpPr txBox="1"/>
          <p:nvPr/>
        </p:nvSpPr>
        <p:spPr>
          <a:xfrm>
            <a:off x="4135118" y="5483755"/>
            <a:ext cx="3958919" cy="974725"/>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16" name="CaixaDeTexto 15">
            <a:extLst>
              <a:ext uri="{FF2B5EF4-FFF2-40B4-BE49-F238E27FC236}">
                <a16:creationId xmlns:a16="http://schemas.microsoft.com/office/drawing/2014/main" id="{93430DF2-7FD1-4458-BAB3-786B38847D44}"/>
              </a:ext>
            </a:extLst>
          </p:cNvPr>
          <p:cNvSpPr txBox="1"/>
          <p:nvPr/>
        </p:nvSpPr>
        <p:spPr>
          <a:xfrm>
            <a:off x="584200" y="144609"/>
            <a:ext cx="8483600" cy="584775"/>
          </a:xfrm>
          <a:prstGeom prst="rect">
            <a:avLst/>
          </a:prstGeom>
          <a:noFill/>
        </p:spPr>
        <p:txBody>
          <a:bodyPr wrap="square" rtlCol="0">
            <a:spAutoFit/>
          </a:bodyPr>
          <a:lstStyle/>
          <a:p>
            <a:r>
              <a:rPr lang="pt-BR" sz="3200" u="sng" dirty="0">
                <a:solidFill>
                  <a:schemeClr val="accent1">
                    <a:lumMod val="75000"/>
                  </a:schemeClr>
                </a:solidFill>
              </a:rPr>
              <a:t>Métodos para determinar a pressão de vapor </a:t>
            </a:r>
          </a:p>
        </p:txBody>
      </p:sp>
    </p:spTree>
    <p:extLst>
      <p:ext uri="{BB962C8B-B14F-4D97-AF65-F5344CB8AC3E}">
        <p14:creationId xmlns:p14="http://schemas.microsoft.com/office/powerpoint/2010/main" val="2832075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4"/>
          <p:cNvSpPr>
            <a:spLocks noGrp="1"/>
          </p:cNvSpPr>
          <p:nvPr>
            <p:ph type="sldNum" sz="quarter" idx="11"/>
          </p:nvPr>
        </p:nvSpPr>
        <p:spPr>
          <a:noFill/>
        </p:spPr>
        <p:txBody>
          <a:bodyPr/>
          <a:lstStyle/>
          <a:p>
            <a:fld id="{4AC5FD76-DCE9-4A4F-9CFE-E8436B9223CE}" type="slidenum">
              <a:rPr lang="pt-BR"/>
              <a:pPr/>
              <a:t>8</a:t>
            </a:fld>
            <a:endParaRPr lang="pt-BR"/>
          </a:p>
        </p:txBody>
      </p:sp>
      <p:sp>
        <p:nvSpPr>
          <p:cNvPr id="15364" name="Rectangle 2"/>
          <p:cNvSpPr>
            <a:spLocks noGrp="1" noChangeArrowheads="1"/>
          </p:cNvSpPr>
          <p:nvPr>
            <p:ph type="title"/>
          </p:nvPr>
        </p:nvSpPr>
        <p:spPr>
          <a:xfrm>
            <a:off x="1524000" y="1"/>
            <a:ext cx="9144000" cy="1023547"/>
          </a:xfrm>
        </p:spPr>
        <p:txBody>
          <a:bodyPr>
            <a:normAutofit/>
          </a:bodyPr>
          <a:lstStyle/>
          <a:p>
            <a:pPr eaLnBrk="1" hangingPunct="1"/>
            <a:r>
              <a:rPr lang="pt-BR" sz="4000" dirty="0"/>
              <a:t>Transporte Físico em Águas Subterrâneas</a:t>
            </a:r>
          </a:p>
        </p:txBody>
      </p:sp>
      <p:sp>
        <p:nvSpPr>
          <p:cNvPr id="15365" name="Rectangle 16"/>
          <p:cNvSpPr>
            <a:spLocks noChangeArrowheads="1"/>
          </p:cNvSpPr>
          <p:nvPr/>
        </p:nvSpPr>
        <p:spPr bwMode="auto">
          <a:xfrm>
            <a:off x="1524000" y="1"/>
            <a:ext cx="9144000" cy="1196975"/>
          </a:xfrm>
          <a:prstGeom prst="rect">
            <a:avLst/>
          </a:prstGeom>
          <a:noFill/>
          <a:ln w="9525">
            <a:noFill/>
            <a:miter lim="800000"/>
            <a:headEnd/>
            <a:tailEnd/>
          </a:ln>
        </p:spPr>
        <p:txBody>
          <a:bodyPr anchor="ctr">
            <a:prstTxWarp prst="textNoShape">
              <a:avLst/>
            </a:prstTxWarp>
          </a:bodyPr>
          <a:lstStyle/>
          <a:p>
            <a:endParaRPr lang="pt-BR" sz="4000" dirty="0">
              <a:solidFill>
                <a:schemeClr val="tx2"/>
              </a:solidFill>
            </a:endParaRPr>
          </a:p>
        </p:txBody>
      </p:sp>
      <p:pic>
        <p:nvPicPr>
          <p:cNvPr id="7" name="Picture 6"/>
          <p:cNvPicPr>
            <a:picLocks noChangeAspect="1"/>
          </p:cNvPicPr>
          <p:nvPr/>
        </p:nvPicPr>
        <p:blipFill>
          <a:blip r:embed="rId2"/>
          <a:stretch>
            <a:fillRect/>
          </a:stretch>
        </p:blipFill>
        <p:spPr>
          <a:xfrm>
            <a:off x="2816654" y="1196976"/>
            <a:ext cx="6568104" cy="4573601"/>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r>
              <a:rPr lang="en-US" dirty="0" err="1"/>
              <a:t>pedro</a:t>
            </a:r>
            <a:r>
              <a:rPr lang="en-US" dirty="0"/>
              <a:t> </a:t>
            </a:r>
            <a:r>
              <a:rPr lang="en-US" dirty="0" err="1"/>
              <a:t>vidinha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80</a:t>
            </a:fld>
            <a:endParaRPr lang="en-US" dirty="0"/>
          </a:p>
        </p:txBody>
      </p:sp>
      <p:sp>
        <p:nvSpPr>
          <p:cNvPr id="6" name="Text Box 2"/>
          <p:cNvSpPr txBox="1">
            <a:spLocks noChangeArrowheads="1"/>
          </p:cNvSpPr>
          <p:nvPr/>
        </p:nvSpPr>
        <p:spPr bwMode="auto">
          <a:xfrm>
            <a:off x="2025650" y="925483"/>
            <a:ext cx="86423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dirty="0" err="1">
                <a:latin typeface="Symbol" charset="0"/>
              </a:rPr>
              <a:t>D</a:t>
            </a:r>
            <a:r>
              <a:rPr lang="en-US" sz="2000" dirty="0" err="1"/>
              <a:t>H</a:t>
            </a:r>
            <a:r>
              <a:rPr lang="en-US" sz="2000" baseline="-25000" dirty="0" err="1"/>
              <a:t>vap</a:t>
            </a:r>
            <a:r>
              <a:rPr lang="en-US" sz="2000" dirty="0"/>
              <a:t> </a:t>
            </a:r>
            <a:r>
              <a:rPr lang="en-US" sz="2000" dirty="0" err="1"/>
              <a:t>é</a:t>
            </a:r>
            <a:r>
              <a:rPr lang="en-US" sz="2000" dirty="0"/>
              <a:t> </a:t>
            </a:r>
            <a:r>
              <a:rPr lang="en-US" sz="2000" dirty="0" err="1"/>
              <a:t>diretamente</a:t>
            </a:r>
            <a:r>
              <a:rPr lang="en-US" sz="2000" dirty="0"/>
              <a:t> </a:t>
            </a:r>
            <a:r>
              <a:rPr lang="en-US" sz="2000" dirty="0" err="1"/>
              <a:t>proporcional</a:t>
            </a:r>
            <a:r>
              <a:rPr lang="en-US" sz="2000" dirty="0"/>
              <a:t> a T (</a:t>
            </a:r>
            <a:r>
              <a:rPr lang="en-US" sz="2000" dirty="0" err="1">
                <a:latin typeface="Symbol" charset="0"/>
              </a:rPr>
              <a:t>D</a:t>
            </a:r>
            <a:r>
              <a:rPr lang="en-US" sz="2000" dirty="0" err="1"/>
              <a:t>Cp</a:t>
            </a:r>
            <a:r>
              <a:rPr lang="en-US" sz="2000" baseline="-25000" dirty="0" err="1"/>
              <a:t>vap</a:t>
            </a:r>
            <a:r>
              <a:rPr lang="en-US" sz="2000" dirty="0"/>
              <a:t> </a:t>
            </a:r>
            <a:r>
              <a:rPr lang="en-US" sz="2000" dirty="0" err="1"/>
              <a:t>é</a:t>
            </a:r>
            <a:r>
              <a:rPr lang="en-US" sz="2000" dirty="0"/>
              <a:t> </a:t>
            </a:r>
            <a:r>
              <a:rPr lang="en-US" sz="2000" dirty="0" err="1"/>
              <a:t>constante</a:t>
            </a:r>
            <a:r>
              <a:rPr lang="en-US" sz="2000" dirty="0"/>
              <a:t>):</a:t>
            </a:r>
          </a:p>
        </p:txBody>
      </p:sp>
      <p:sp>
        <p:nvSpPr>
          <p:cNvPr id="7" name="Text Box 4"/>
          <p:cNvSpPr txBox="1">
            <a:spLocks noChangeArrowheads="1"/>
          </p:cNvSpPr>
          <p:nvPr/>
        </p:nvSpPr>
        <p:spPr bwMode="auto">
          <a:xfrm>
            <a:off x="2025651" y="2319252"/>
            <a:ext cx="813752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dirty="0" err="1"/>
              <a:t>Substituindo</a:t>
            </a:r>
            <a:r>
              <a:rPr lang="en-US" sz="2000" dirty="0"/>
              <a:t> </a:t>
            </a:r>
            <a:r>
              <a:rPr lang="en-US" sz="2000" dirty="0" err="1"/>
              <a:t>na</a:t>
            </a:r>
            <a:r>
              <a:rPr lang="en-US" sz="2000" dirty="0"/>
              <a:t> eq. de </a:t>
            </a:r>
            <a:r>
              <a:rPr lang="en-US" sz="2000" dirty="0" err="1"/>
              <a:t>Clausius-Clapeyron</a:t>
            </a:r>
            <a:r>
              <a:rPr lang="en-US" sz="2000" dirty="0"/>
              <a:t> e </a:t>
            </a:r>
            <a:r>
              <a:rPr lang="en-US" sz="2000" dirty="0" err="1"/>
              <a:t>integrando</a:t>
            </a:r>
            <a:r>
              <a:rPr lang="en-US" sz="2000" dirty="0"/>
              <a:t> de 1 bar a </a:t>
            </a:r>
            <a:r>
              <a:rPr lang="en-US" sz="2000" dirty="0" err="1"/>
              <a:t>p</a:t>
            </a:r>
            <a:r>
              <a:rPr lang="en-US" sz="2000" baseline="-25000" dirty="0" err="1"/>
              <a:t>iL</a:t>
            </a:r>
            <a:r>
              <a:rPr lang="en-US" sz="2000" dirty="0"/>
              <a:t> e de T</a:t>
            </a:r>
            <a:r>
              <a:rPr lang="en-US" sz="2000" baseline="-25000" dirty="0"/>
              <a:t>b</a:t>
            </a:r>
            <a:r>
              <a:rPr lang="en-US" sz="2000" dirty="0"/>
              <a:t> a T:</a:t>
            </a:r>
          </a:p>
        </p:txBody>
      </p:sp>
      <p:pic>
        <p:nvPicPr>
          <p:cNvPr id="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650" y="3144671"/>
            <a:ext cx="7802562" cy="1160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0379" y="1511301"/>
            <a:ext cx="560705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7"/>
          <p:cNvSpPr txBox="1">
            <a:spLocks noChangeArrowheads="1"/>
          </p:cNvSpPr>
          <p:nvPr/>
        </p:nvSpPr>
        <p:spPr bwMode="auto">
          <a:xfrm>
            <a:off x="2154225" y="4305133"/>
            <a:ext cx="4495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dirty="0" err="1"/>
              <a:t>Pode</a:t>
            </a:r>
            <a:r>
              <a:rPr lang="en-US" sz="1800" dirty="0"/>
              <a:t>-se </a:t>
            </a:r>
            <a:r>
              <a:rPr lang="en-US" sz="1800" dirty="0" err="1"/>
              <a:t>usar</a:t>
            </a:r>
            <a:r>
              <a:rPr lang="en-US" sz="1800" dirty="0"/>
              <a:t>:</a:t>
            </a:r>
          </a:p>
        </p:txBody>
      </p:sp>
      <p:graphicFrame>
        <p:nvGraphicFramePr>
          <p:cNvPr id="11" name="Object 2"/>
          <p:cNvGraphicFramePr>
            <a:graphicFrameLocks noChangeAspect="1"/>
          </p:cNvGraphicFramePr>
          <p:nvPr/>
        </p:nvGraphicFramePr>
        <p:xfrm>
          <a:off x="4055802" y="4322976"/>
          <a:ext cx="2673851" cy="423591"/>
        </p:xfrm>
        <a:graphic>
          <a:graphicData uri="http://schemas.openxmlformats.org/presentationml/2006/ole">
            <mc:AlternateContent xmlns:mc="http://schemas.openxmlformats.org/markup-compatibility/2006">
              <mc:Choice xmlns:v="urn:schemas-microsoft-com:vml" Requires="v">
                <p:oleObj spid="_x0000_s18506" name="Equation" r:id="rId5" imgW="1523880" imgH="241200" progId="Equation.3">
                  <p:embed/>
                </p:oleObj>
              </mc:Choice>
              <mc:Fallback>
                <p:oleObj name="Equation" r:id="rId5" imgW="1523880" imgH="241200" progId="Equation.3">
                  <p:embed/>
                  <p:pic>
                    <p:nvPicPr>
                      <p:cNvPr id="11"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5802" y="4322976"/>
                        <a:ext cx="2673851" cy="423591"/>
                      </a:xfrm>
                      <a:prstGeom prst="rect">
                        <a:avLst/>
                      </a:prstGeom>
                      <a:noFill/>
                      <a:ln>
                        <a:noFill/>
                      </a:ln>
                      <a:effectLst/>
                    </p:spPr>
                  </p:pic>
                </p:oleObj>
              </mc:Fallback>
            </mc:AlternateContent>
          </a:graphicData>
        </a:graphic>
      </p:graphicFrame>
      <p:sp>
        <p:nvSpPr>
          <p:cNvPr id="12" name="Text Box 9"/>
          <p:cNvSpPr txBox="1">
            <a:spLocks noChangeArrowheads="1"/>
          </p:cNvSpPr>
          <p:nvPr/>
        </p:nvSpPr>
        <p:spPr bwMode="auto">
          <a:xfrm>
            <a:off x="6729653" y="4360803"/>
            <a:ext cx="33304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e  </a:t>
            </a:r>
            <a:r>
              <a:rPr lang="en-US" sz="1800" dirty="0" err="1">
                <a:latin typeface="Symbol" charset="0"/>
              </a:rPr>
              <a:t>D</a:t>
            </a:r>
            <a:r>
              <a:rPr lang="en-US" sz="1800" dirty="0" err="1"/>
              <a:t>S</a:t>
            </a:r>
            <a:r>
              <a:rPr lang="en-US" sz="1800" baseline="-25000" dirty="0" err="1"/>
              <a:t>vap</a:t>
            </a:r>
            <a:r>
              <a:rPr lang="en-US" sz="1800" dirty="0"/>
              <a:t>(T</a:t>
            </a:r>
            <a:r>
              <a:rPr lang="en-US" sz="1800" baseline="-25000" dirty="0"/>
              <a:t>b</a:t>
            </a:r>
            <a:r>
              <a:rPr lang="en-US" sz="1800" dirty="0"/>
              <a:t>)~ 88 J/</a:t>
            </a:r>
            <a:r>
              <a:rPr lang="en-US" sz="1800" dirty="0" err="1"/>
              <a:t>molK</a:t>
            </a:r>
            <a:endParaRPr lang="en-US" sz="1800" dirty="0"/>
          </a:p>
        </p:txBody>
      </p:sp>
      <p:pic>
        <p:nvPicPr>
          <p:cNvPr id="13"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0380" y="5289406"/>
            <a:ext cx="6505575" cy="963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Box 11"/>
          <p:cNvSpPr txBox="1">
            <a:spLocks noChangeArrowheads="1"/>
          </p:cNvSpPr>
          <p:nvPr/>
        </p:nvSpPr>
        <p:spPr bwMode="auto">
          <a:xfrm>
            <a:off x="3086100" y="6347475"/>
            <a:ext cx="6705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K</a:t>
            </a:r>
            <a:r>
              <a:rPr lang="en-US" sz="1800" baseline="-25000"/>
              <a:t>F </a:t>
            </a:r>
            <a:r>
              <a:rPr lang="en-US" sz="1800"/>
              <a:t>= fator de Fishtine (1 ou maior)</a:t>
            </a:r>
          </a:p>
        </p:txBody>
      </p:sp>
      <p:sp>
        <p:nvSpPr>
          <p:cNvPr id="15" name="TextBox 14"/>
          <p:cNvSpPr txBox="1"/>
          <p:nvPr/>
        </p:nvSpPr>
        <p:spPr>
          <a:xfrm>
            <a:off x="2770733" y="5251507"/>
            <a:ext cx="6876602" cy="974725"/>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17" name="CaixaDeTexto 16">
            <a:extLst>
              <a:ext uri="{FF2B5EF4-FFF2-40B4-BE49-F238E27FC236}">
                <a16:creationId xmlns:a16="http://schemas.microsoft.com/office/drawing/2014/main" id="{F3801E41-5D50-4D5D-BC5E-5AC34C9ED118}"/>
              </a:ext>
            </a:extLst>
          </p:cNvPr>
          <p:cNvSpPr txBox="1"/>
          <p:nvPr/>
        </p:nvSpPr>
        <p:spPr>
          <a:xfrm>
            <a:off x="584200" y="144609"/>
            <a:ext cx="8483600" cy="584775"/>
          </a:xfrm>
          <a:prstGeom prst="rect">
            <a:avLst/>
          </a:prstGeom>
          <a:noFill/>
        </p:spPr>
        <p:txBody>
          <a:bodyPr wrap="square" rtlCol="0">
            <a:spAutoFit/>
          </a:bodyPr>
          <a:lstStyle/>
          <a:p>
            <a:r>
              <a:rPr lang="pt-BR" sz="3200" u="sng" dirty="0">
                <a:solidFill>
                  <a:schemeClr val="accent1">
                    <a:lumMod val="75000"/>
                  </a:schemeClr>
                </a:solidFill>
              </a:rPr>
              <a:t>Métodos para determinar a pressão de vapor </a:t>
            </a:r>
          </a:p>
        </p:txBody>
      </p:sp>
    </p:spTree>
    <p:extLst>
      <p:ext uri="{BB962C8B-B14F-4D97-AF65-F5344CB8AC3E}">
        <p14:creationId xmlns:p14="http://schemas.microsoft.com/office/powerpoint/2010/main" val="34119705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81</a:t>
            </a:fld>
            <a:endParaRPr lang="en-US" dirty="0"/>
          </a:p>
        </p:txBody>
      </p:sp>
      <p:sp>
        <p:nvSpPr>
          <p:cNvPr id="10"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p:sp>
        <p:nvSpPr>
          <p:cNvPr id="11" name="TextBox 10"/>
          <p:cNvSpPr txBox="1"/>
          <p:nvPr/>
        </p:nvSpPr>
        <p:spPr>
          <a:xfrm>
            <a:off x="1933316" y="719755"/>
            <a:ext cx="3597202" cy="514317"/>
          </a:xfrm>
          <a:prstGeom prst="rect">
            <a:avLst/>
          </a:prstGeom>
        </p:spPr>
        <p:txBody>
          <a:bodyPr vert="horz" wrap="none" lIns="91440" tIns="45720" rIns="91440" bIns="45720" rtlCol="0">
            <a:normAutofit/>
          </a:bodyPr>
          <a:lstStyle/>
          <a:p>
            <a:r>
              <a:rPr lang="en-US" sz="2400" b="1" dirty="0" err="1"/>
              <a:t>Líquidos</a:t>
            </a:r>
            <a:r>
              <a:rPr lang="en-US" sz="2400" b="1" dirty="0"/>
              <a:t> </a:t>
            </a:r>
            <a:r>
              <a:rPr lang="en-US" sz="2400" b="1" dirty="0" err="1"/>
              <a:t>orgânicos</a:t>
            </a:r>
            <a:r>
              <a:rPr lang="en-US" sz="2400" b="1" dirty="0"/>
              <a:t> </a:t>
            </a:r>
            <a:r>
              <a:rPr lang="en-US" sz="2400" b="1" dirty="0" err="1"/>
              <a:t>em</a:t>
            </a:r>
            <a:r>
              <a:rPr lang="en-US" sz="2400" b="1" dirty="0"/>
              <a:t> </a:t>
            </a:r>
            <a:r>
              <a:rPr lang="en-US" sz="2400" b="1" dirty="0" err="1"/>
              <a:t>água</a:t>
            </a:r>
            <a:endParaRPr lang="en-US" sz="2400" b="1" dirty="0"/>
          </a:p>
        </p:txBody>
      </p:sp>
      <p:sp>
        <p:nvSpPr>
          <p:cNvPr id="12" name="Text Box 12"/>
          <p:cNvSpPr txBox="1">
            <a:spLocks noChangeArrowheads="1"/>
          </p:cNvSpPr>
          <p:nvPr/>
        </p:nvSpPr>
        <p:spPr bwMode="auto">
          <a:xfrm>
            <a:off x="3719514" y="1484314"/>
            <a:ext cx="1584325" cy="925513"/>
          </a:xfrm>
          <a:prstGeom prst="rect">
            <a:avLst/>
          </a:prstGeom>
          <a:solidFill>
            <a:srgbClr val="457EC3">
              <a:alpha val="20000"/>
            </a:srgbClr>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pt-BR" sz="1800" dirty="0"/>
              <a:t>Substância</a:t>
            </a:r>
            <a:br>
              <a:rPr lang="pt-BR" sz="1800" dirty="0"/>
            </a:br>
            <a:r>
              <a:rPr lang="pt-BR" sz="1800" dirty="0"/>
              <a:t>Pura</a:t>
            </a:r>
            <a:br>
              <a:rPr lang="pt-BR" sz="1800" dirty="0"/>
            </a:br>
            <a:r>
              <a:rPr lang="pt-BR" sz="1800" dirty="0"/>
              <a:t>(L)</a:t>
            </a:r>
          </a:p>
        </p:txBody>
      </p:sp>
      <p:sp>
        <p:nvSpPr>
          <p:cNvPr id="13" name="Text Box 13"/>
          <p:cNvSpPr txBox="1">
            <a:spLocks noChangeArrowheads="1"/>
          </p:cNvSpPr>
          <p:nvPr/>
        </p:nvSpPr>
        <p:spPr bwMode="auto">
          <a:xfrm>
            <a:off x="6672264" y="1484314"/>
            <a:ext cx="1584325" cy="925513"/>
          </a:xfrm>
          <a:prstGeom prst="rect">
            <a:avLst/>
          </a:prstGeom>
          <a:solidFill>
            <a:schemeClr val="accent2">
              <a:lumMod val="75000"/>
              <a:alpha val="20000"/>
            </a:schemeClr>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pt-BR" sz="1800" dirty="0"/>
              <a:t>Substância</a:t>
            </a:r>
            <a:br>
              <a:rPr lang="pt-BR" sz="1800" dirty="0"/>
            </a:br>
            <a:r>
              <a:rPr lang="pt-BR" sz="1800" dirty="0"/>
              <a:t>Dissolvida em Água</a:t>
            </a:r>
          </a:p>
        </p:txBody>
      </p:sp>
      <p:sp>
        <p:nvSpPr>
          <p:cNvPr id="14" name="Line 14"/>
          <p:cNvSpPr>
            <a:spLocks noChangeShapeType="1"/>
          </p:cNvSpPr>
          <p:nvPr/>
        </p:nvSpPr>
        <p:spPr bwMode="auto">
          <a:xfrm>
            <a:off x="5448301" y="1771651"/>
            <a:ext cx="1008062"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5" name="Line 15"/>
          <p:cNvSpPr>
            <a:spLocks noChangeShapeType="1"/>
          </p:cNvSpPr>
          <p:nvPr/>
        </p:nvSpPr>
        <p:spPr bwMode="auto">
          <a:xfrm>
            <a:off x="5448301" y="1916113"/>
            <a:ext cx="1008062" cy="0"/>
          </a:xfrm>
          <a:prstGeom prst="line">
            <a:avLst/>
          </a:prstGeom>
          <a:noFill/>
          <a:ln w="9525">
            <a:solidFill>
              <a:schemeClr val="tx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pic>
        <p:nvPicPr>
          <p:cNvPr id="16"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664" y="2565400"/>
            <a:ext cx="305117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1307" y="2565400"/>
            <a:ext cx="3230563" cy="46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 Box 18"/>
          <p:cNvSpPr txBox="1">
            <a:spLocks noChangeArrowheads="1"/>
          </p:cNvSpPr>
          <p:nvPr/>
        </p:nvSpPr>
        <p:spPr bwMode="auto">
          <a:xfrm>
            <a:off x="3999485" y="3317082"/>
            <a:ext cx="3613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Diferença de potenciais químicos:</a:t>
            </a:r>
          </a:p>
        </p:txBody>
      </p:sp>
      <p:pic>
        <p:nvPicPr>
          <p:cNvPr id="19"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713" y="3807871"/>
            <a:ext cx="52832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 Box 19"/>
          <p:cNvSpPr txBox="1">
            <a:spLocks noChangeArrowheads="1"/>
          </p:cNvSpPr>
          <p:nvPr/>
        </p:nvSpPr>
        <p:spPr bwMode="auto">
          <a:xfrm>
            <a:off x="4151313" y="4797875"/>
            <a:ext cx="15303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No equilíbrio:</a:t>
            </a:r>
          </a:p>
        </p:txBody>
      </p:sp>
      <p:pic>
        <p:nvPicPr>
          <p:cNvPr id="21"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9485" y="5445125"/>
            <a:ext cx="3735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Box 21"/>
          <p:cNvSpPr txBox="1"/>
          <p:nvPr/>
        </p:nvSpPr>
        <p:spPr>
          <a:xfrm>
            <a:off x="3999485" y="5445126"/>
            <a:ext cx="3735388" cy="970789"/>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Tree>
    <p:extLst>
      <p:ext uri="{BB962C8B-B14F-4D97-AF65-F5344CB8AC3E}">
        <p14:creationId xmlns:p14="http://schemas.microsoft.com/office/powerpoint/2010/main" val="4126843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82</a:t>
            </a:fld>
            <a:endParaRPr lang="en-US" dirty="0"/>
          </a:p>
        </p:txBody>
      </p:sp>
      <p:pic>
        <p:nvPicPr>
          <p:cNvPr id="6"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1" y="1067531"/>
            <a:ext cx="6621331" cy="5272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p:spTree>
    <p:extLst>
      <p:ext uri="{BB962C8B-B14F-4D97-AF65-F5344CB8AC3E}">
        <p14:creationId xmlns:p14="http://schemas.microsoft.com/office/powerpoint/2010/main" val="34825118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83</a:t>
            </a:fld>
            <a:endParaRPr lang="en-US" dirty="0"/>
          </a:p>
        </p:txBody>
      </p:sp>
      <p:sp>
        <p:nvSpPr>
          <p:cNvPr id="7" name="Text Box 14"/>
          <p:cNvSpPr txBox="1">
            <a:spLocks noChangeArrowheads="1"/>
          </p:cNvSpPr>
          <p:nvPr/>
        </p:nvSpPr>
        <p:spPr bwMode="auto">
          <a:xfrm>
            <a:off x="2297193" y="1705399"/>
            <a:ext cx="60483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Considerando as Aproximações:    </a:t>
            </a:r>
            <a:r>
              <a:rPr lang="pt-BR" sz="1800" dirty="0">
                <a:sym typeface="Symbol" charset="0"/>
              </a:rPr>
              <a:t></a:t>
            </a:r>
            <a:r>
              <a:rPr lang="pt-BR" sz="1800" baseline="-25000" dirty="0" err="1">
                <a:sym typeface="Symbol" charset="0"/>
              </a:rPr>
              <a:t>iL</a:t>
            </a:r>
            <a:r>
              <a:rPr lang="en-US" sz="1800" dirty="0">
                <a:cs typeface="Arial" charset="0"/>
                <a:sym typeface="Symbol" charset="0"/>
              </a:rPr>
              <a:t></a:t>
            </a:r>
            <a:r>
              <a:rPr lang="pt-BR" sz="1800" dirty="0">
                <a:cs typeface="Arial" charset="0"/>
                <a:sym typeface="Symbol" charset="0"/>
              </a:rPr>
              <a:t> 1  e    </a:t>
            </a:r>
            <a:r>
              <a:rPr lang="pt-BR" sz="1800" baseline="-25000" dirty="0" err="1">
                <a:cs typeface="Arial" charset="0"/>
                <a:sym typeface="Symbol" charset="0"/>
              </a:rPr>
              <a:t>iL</a:t>
            </a:r>
            <a:r>
              <a:rPr lang="pt-BR" sz="1800" baseline="-25000" dirty="0">
                <a:cs typeface="Arial" charset="0"/>
                <a:sym typeface="Symbol" charset="0"/>
              </a:rPr>
              <a:t> </a:t>
            </a:r>
            <a:r>
              <a:rPr lang="en-US" sz="1800" dirty="0">
                <a:cs typeface="Arial" charset="0"/>
                <a:sym typeface="Symbol" charset="0"/>
              </a:rPr>
              <a:t></a:t>
            </a:r>
            <a:r>
              <a:rPr lang="pt-BR" sz="1800" dirty="0">
                <a:cs typeface="Arial" charset="0"/>
                <a:sym typeface="Symbol" charset="0"/>
              </a:rPr>
              <a:t> 1 </a:t>
            </a:r>
          </a:p>
        </p:txBody>
      </p:sp>
      <p:pic>
        <p:nvPicPr>
          <p:cNvPr id="8"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4867" y="823632"/>
            <a:ext cx="3324997" cy="881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513" y="2389188"/>
            <a:ext cx="3770312"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17"/>
          <p:cNvSpPr txBox="1">
            <a:spLocks noChangeArrowheads="1"/>
          </p:cNvSpPr>
          <p:nvPr/>
        </p:nvSpPr>
        <p:spPr bwMode="auto">
          <a:xfrm>
            <a:off x="2770188" y="3821907"/>
            <a:ext cx="60483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a:t>Para líquidos:</a:t>
            </a:r>
            <a:endParaRPr lang="pt-BR" sz="1800">
              <a:sym typeface="Symbol" charset="0"/>
            </a:endParaRPr>
          </a:p>
        </p:txBody>
      </p:sp>
      <p:pic>
        <p:nvPicPr>
          <p:cNvPr id="1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7887" y="4253707"/>
            <a:ext cx="1358900" cy="94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350" y="4396581"/>
            <a:ext cx="1898650" cy="801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21"/>
          <p:cNvSpPr txBox="1">
            <a:spLocks noChangeArrowheads="1"/>
          </p:cNvSpPr>
          <p:nvPr/>
        </p:nvSpPr>
        <p:spPr bwMode="auto">
          <a:xfrm>
            <a:off x="3034506" y="5734051"/>
            <a:ext cx="69135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a:t>Onde           é o volume molar da água (~0,018 L/mol) </a:t>
            </a:r>
            <a:endParaRPr lang="pt-BR" sz="1800">
              <a:sym typeface="Symbol" charset="0"/>
            </a:endParaRPr>
          </a:p>
        </p:txBody>
      </p:sp>
      <p:sp>
        <p:nvSpPr>
          <p:cNvPr id="14" name="Text Box 22"/>
          <p:cNvSpPr txBox="1">
            <a:spLocks noChangeArrowheads="1"/>
          </p:cNvSpPr>
          <p:nvPr/>
        </p:nvSpPr>
        <p:spPr bwMode="auto">
          <a:xfrm>
            <a:off x="5126037" y="4561682"/>
            <a:ext cx="438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ou</a:t>
            </a:r>
          </a:p>
        </p:txBody>
      </p:sp>
      <p:pic>
        <p:nvPicPr>
          <p:cNvPr id="15"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9140" y="4419635"/>
            <a:ext cx="1755775" cy="88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Box 15"/>
          <p:cNvSpPr txBox="1"/>
          <p:nvPr/>
        </p:nvSpPr>
        <p:spPr>
          <a:xfrm>
            <a:off x="3736975" y="2383881"/>
            <a:ext cx="3735388" cy="970789"/>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17" name="TextBox 16"/>
          <p:cNvSpPr txBox="1"/>
          <p:nvPr/>
        </p:nvSpPr>
        <p:spPr>
          <a:xfrm>
            <a:off x="3417887" y="4261799"/>
            <a:ext cx="1358900" cy="970789"/>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18" name="TextBox 17"/>
          <p:cNvSpPr txBox="1"/>
          <p:nvPr/>
        </p:nvSpPr>
        <p:spPr>
          <a:xfrm>
            <a:off x="5721351" y="4365298"/>
            <a:ext cx="1867694" cy="970789"/>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20" name="Text Box 22"/>
          <p:cNvSpPr txBox="1">
            <a:spLocks noChangeArrowheads="1"/>
          </p:cNvSpPr>
          <p:nvPr/>
        </p:nvSpPr>
        <p:spPr bwMode="auto">
          <a:xfrm>
            <a:off x="7804150" y="4704185"/>
            <a:ext cx="438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ou</a:t>
            </a:r>
          </a:p>
        </p:txBody>
      </p:sp>
      <p:pic>
        <p:nvPicPr>
          <p:cNvPr id="21"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3656" y="5661026"/>
            <a:ext cx="387350" cy="46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65740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392" y="5615590"/>
            <a:ext cx="2835275"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84</a:t>
            </a:fld>
            <a:endParaRPr lang="en-US" dirty="0"/>
          </a:p>
        </p:txBody>
      </p:sp>
      <p:sp>
        <p:nvSpPr>
          <p:cNvPr id="11" name="TextBox 10"/>
          <p:cNvSpPr txBox="1"/>
          <p:nvPr/>
        </p:nvSpPr>
        <p:spPr>
          <a:xfrm>
            <a:off x="1933316" y="719755"/>
            <a:ext cx="3597202" cy="514317"/>
          </a:xfrm>
          <a:prstGeom prst="rect">
            <a:avLst/>
          </a:prstGeom>
        </p:spPr>
        <p:txBody>
          <a:bodyPr vert="horz" wrap="none" lIns="91440" tIns="45720" rIns="91440" bIns="45720" rtlCol="0">
            <a:normAutofit/>
          </a:bodyPr>
          <a:lstStyle/>
          <a:p>
            <a:r>
              <a:rPr lang="en-US" sz="2400" b="1" dirty="0" err="1"/>
              <a:t>Sólidos</a:t>
            </a:r>
            <a:r>
              <a:rPr lang="en-US" sz="2400" b="1" dirty="0"/>
              <a:t> </a:t>
            </a:r>
            <a:r>
              <a:rPr lang="en-US" sz="2400" b="1" dirty="0" err="1"/>
              <a:t>orgânicos</a:t>
            </a:r>
            <a:r>
              <a:rPr lang="en-US" sz="2400" b="1" dirty="0"/>
              <a:t> </a:t>
            </a:r>
            <a:r>
              <a:rPr lang="en-US" sz="2400" b="1" dirty="0" err="1"/>
              <a:t>em</a:t>
            </a:r>
            <a:r>
              <a:rPr lang="en-US" sz="2400" b="1" dirty="0"/>
              <a:t> </a:t>
            </a:r>
            <a:r>
              <a:rPr lang="en-US" sz="2400" b="1" dirty="0" err="1"/>
              <a:t>água</a:t>
            </a:r>
            <a:endParaRPr lang="en-US" sz="2400" b="1" dirty="0"/>
          </a:p>
        </p:txBody>
      </p:sp>
      <p:sp>
        <p:nvSpPr>
          <p:cNvPr id="12" name="Text Box 12"/>
          <p:cNvSpPr txBox="1">
            <a:spLocks noChangeArrowheads="1"/>
          </p:cNvSpPr>
          <p:nvPr/>
        </p:nvSpPr>
        <p:spPr bwMode="auto">
          <a:xfrm>
            <a:off x="5681664" y="1484314"/>
            <a:ext cx="1584325" cy="925513"/>
          </a:xfrm>
          <a:prstGeom prst="rect">
            <a:avLst/>
          </a:prstGeom>
          <a:solidFill>
            <a:srgbClr val="457EC3">
              <a:alpha val="20000"/>
            </a:srgbClr>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pt-BR" sz="1800" dirty="0"/>
              <a:t>Substância</a:t>
            </a:r>
            <a:br>
              <a:rPr lang="pt-BR" sz="1800" dirty="0"/>
            </a:br>
            <a:r>
              <a:rPr lang="pt-BR" sz="1800" dirty="0"/>
              <a:t>Pura</a:t>
            </a:r>
            <a:br>
              <a:rPr lang="pt-BR" sz="1800" dirty="0"/>
            </a:br>
            <a:r>
              <a:rPr lang="pt-BR" sz="1800" dirty="0"/>
              <a:t>(L)</a:t>
            </a:r>
          </a:p>
        </p:txBody>
      </p:sp>
      <p:sp>
        <p:nvSpPr>
          <p:cNvPr id="13" name="Text Box 13"/>
          <p:cNvSpPr txBox="1">
            <a:spLocks noChangeArrowheads="1"/>
          </p:cNvSpPr>
          <p:nvPr/>
        </p:nvSpPr>
        <p:spPr bwMode="auto">
          <a:xfrm>
            <a:off x="8634414" y="1484314"/>
            <a:ext cx="1584325" cy="925513"/>
          </a:xfrm>
          <a:prstGeom prst="rect">
            <a:avLst/>
          </a:prstGeom>
          <a:solidFill>
            <a:schemeClr val="accent2">
              <a:lumMod val="75000"/>
              <a:alpha val="20000"/>
            </a:schemeClr>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pt-BR" sz="1800" dirty="0"/>
              <a:t>Substância</a:t>
            </a:r>
            <a:br>
              <a:rPr lang="pt-BR" sz="1800" dirty="0"/>
            </a:br>
            <a:r>
              <a:rPr lang="pt-BR" sz="1800" dirty="0"/>
              <a:t>Dissolvida em Água</a:t>
            </a:r>
          </a:p>
        </p:txBody>
      </p:sp>
      <p:sp>
        <p:nvSpPr>
          <p:cNvPr id="14" name="Line 14"/>
          <p:cNvSpPr>
            <a:spLocks noChangeShapeType="1"/>
          </p:cNvSpPr>
          <p:nvPr/>
        </p:nvSpPr>
        <p:spPr bwMode="auto">
          <a:xfrm>
            <a:off x="7410451" y="1771651"/>
            <a:ext cx="1008062"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5" name="Line 15"/>
          <p:cNvSpPr>
            <a:spLocks noChangeShapeType="1"/>
          </p:cNvSpPr>
          <p:nvPr/>
        </p:nvSpPr>
        <p:spPr bwMode="auto">
          <a:xfrm>
            <a:off x="7410451" y="1916113"/>
            <a:ext cx="1008062" cy="0"/>
          </a:xfrm>
          <a:prstGeom prst="line">
            <a:avLst/>
          </a:prstGeom>
          <a:noFill/>
          <a:ln w="9525">
            <a:solidFill>
              <a:schemeClr val="tx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pic>
        <p:nvPicPr>
          <p:cNvPr id="1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181" y="2620888"/>
            <a:ext cx="2150270" cy="41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2643" y="2676898"/>
            <a:ext cx="2461418" cy="356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 Box 18"/>
          <p:cNvSpPr txBox="1">
            <a:spLocks noChangeArrowheads="1"/>
          </p:cNvSpPr>
          <p:nvPr/>
        </p:nvSpPr>
        <p:spPr bwMode="auto">
          <a:xfrm>
            <a:off x="3999485" y="3317082"/>
            <a:ext cx="3613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Diferença de potenciais químicos:</a:t>
            </a:r>
          </a:p>
        </p:txBody>
      </p:sp>
      <p:sp>
        <p:nvSpPr>
          <p:cNvPr id="20" name="Text Box 19"/>
          <p:cNvSpPr txBox="1">
            <a:spLocks noChangeArrowheads="1"/>
          </p:cNvSpPr>
          <p:nvPr/>
        </p:nvSpPr>
        <p:spPr bwMode="auto">
          <a:xfrm>
            <a:off x="2620963" y="4981231"/>
            <a:ext cx="15303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No equilíbrio:</a:t>
            </a:r>
          </a:p>
        </p:txBody>
      </p:sp>
      <p:sp>
        <p:nvSpPr>
          <p:cNvPr id="22" name="TextBox 21"/>
          <p:cNvSpPr txBox="1"/>
          <p:nvPr/>
        </p:nvSpPr>
        <p:spPr>
          <a:xfrm>
            <a:off x="4899025" y="5615591"/>
            <a:ext cx="3193618" cy="970789"/>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23" name="Text Box 14"/>
          <p:cNvSpPr txBox="1">
            <a:spLocks noChangeArrowheads="1"/>
          </p:cNvSpPr>
          <p:nvPr/>
        </p:nvSpPr>
        <p:spPr bwMode="auto">
          <a:xfrm>
            <a:off x="2566989" y="1453357"/>
            <a:ext cx="1584325" cy="92551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pt-BR" sz="1800"/>
              <a:t>Substância</a:t>
            </a:r>
            <a:br>
              <a:rPr lang="pt-BR" sz="1800"/>
            </a:br>
            <a:r>
              <a:rPr lang="pt-BR" sz="1800"/>
              <a:t>Pura</a:t>
            </a:r>
            <a:br>
              <a:rPr lang="pt-BR" sz="1800"/>
            </a:br>
            <a:r>
              <a:rPr lang="pt-BR" sz="1800"/>
              <a:t>(S)</a:t>
            </a:r>
          </a:p>
        </p:txBody>
      </p:sp>
      <p:sp>
        <p:nvSpPr>
          <p:cNvPr id="24" name="Line 15"/>
          <p:cNvSpPr>
            <a:spLocks noChangeShapeType="1"/>
          </p:cNvSpPr>
          <p:nvPr/>
        </p:nvSpPr>
        <p:spPr bwMode="auto">
          <a:xfrm>
            <a:off x="4294188" y="1885156"/>
            <a:ext cx="122555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pic>
        <p:nvPicPr>
          <p:cNvPr id="25"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4494" y="2493963"/>
            <a:ext cx="1849695" cy="571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75" y="3644901"/>
            <a:ext cx="6110288"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Text Box 19"/>
          <p:cNvSpPr txBox="1">
            <a:spLocks noChangeArrowheads="1"/>
          </p:cNvSpPr>
          <p:nvPr/>
        </p:nvSpPr>
        <p:spPr bwMode="auto">
          <a:xfrm>
            <a:off x="4505687" y="4981231"/>
            <a:ext cx="60483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Considerando as Aproximações  </a:t>
            </a:r>
            <a:r>
              <a:rPr lang="pt-BR" sz="1800" dirty="0">
                <a:sym typeface="Symbol" charset="0"/>
              </a:rPr>
              <a:t></a:t>
            </a:r>
            <a:r>
              <a:rPr lang="pt-BR" sz="1800" baseline="-25000" dirty="0" err="1">
                <a:sym typeface="Symbol" charset="0"/>
              </a:rPr>
              <a:t>iL</a:t>
            </a:r>
            <a:r>
              <a:rPr lang="en-US" sz="1800" dirty="0">
                <a:cs typeface="Arial" charset="0"/>
                <a:sym typeface="Symbol" charset="0"/>
              </a:rPr>
              <a:t></a:t>
            </a:r>
            <a:r>
              <a:rPr lang="pt-BR" sz="1800" dirty="0">
                <a:cs typeface="Arial" charset="0"/>
                <a:sym typeface="Symbol" charset="0"/>
              </a:rPr>
              <a:t> 1  e  </a:t>
            </a:r>
            <a:r>
              <a:rPr lang="pt-BR" sz="1800" baseline="-25000" dirty="0" err="1">
                <a:cs typeface="Arial" charset="0"/>
                <a:sym typeface="Symbol" charset="0"/>
              </a:rPr>
              <a:t>iL</a:t>
            </a:r>
            <a:r>
              <a:rPr lang="pt-BR" sz="1800" baseline="-25000" dirty="0">
                <a:cs typeface="Arial" charset="0"/>
                <a:sym typeface="Symbol" charset="0"/>
              </a:rPr>
              <a:t> </a:t>
            </a:r>
            <a:r>
              <a:rPr lang="en-US" sz="1800" dirty="0">
                <a:cs typeface="Arial" charset="0"/>
                <a:sym typeface="Symbol" charset="0"/>
              </a:rPr>
              <a:t></a:t>
            </a:r>
            <a:r>
              <a:rPr lang="pt-BR" sz="1800" dirty="0">
                <a:cs typeface="Arial" charset="0"/>
                <a:sym typeface="Symbol" charset="0"/>
              </a:rPr>
              <a:t> 1 </a:t>
            </a:r>
          </a:p>
        </p:txBody>
      </p:sp>
    </p:spTree>
    <p:extLst>
      <p:ext uri="{BB962C8B-B14F-4D97-AF65-F5344CB8AC3E}">
        <p14:creationId xmlns:p14="http://schemas.microsoft.com/office/powerpoint/2010/main" val="7558110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85</a:t>
            </a:fld>
            <a:endParaRPr lang="en-US" dirty="0"/>
          </a:p>
        </p:txBody>
      </p:sp>
      <p:sp>
        <p:nvSpPr>
          <p:cNvPr id="6" name="Text Box 6"/>
          <p:cNvSpPr txBox="1">
            <a:spLocks noChangeArrowheads="1"/>
          </p:cNvSpPr>
          <p:nvPr/>
        </p:nvSpPr>
        <p:spPr bwMode="auto">
          <a:xfrm>
            <a:off x="2711451" y="1196976"/>
            <a:ext cx="60483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Para sólidos:</a:t>
            </a:r>
            <a:endParaRPr lang="pt-BR" sz="1800" dirty="0">
              <a:sym typeface="Symbol" charset="0"/>
            </a:endParaRPr>
          </a:p>
        </p:txBody>
      </p:sp>
      <p:sp>
        <p:nvSpPr>
          <p:cNvPr id="7" name="Text Box 9"/>
          <p:cNvSpPr txBox="1">
            <a:spLocks noChangeArrowheads="1"/>
          </p:cNvSpPr>
          <p:nvPr/>
        </p:nvSpPr>
        <p:spPr bwMode="auto">
          <a:xfrm>
            <a:off x="3143251" y="2997201"/>
            <a:ext cx="69135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a:t>Onde           é o volume molar da água (~0,018 L/mol) </a:t>
            </a:r>
            <a:endParaRPr lang="pt-BR" sz="1800">
              <a:sym typeface="Symbol" charset="0"/>
            </a:endParaRPr>
          </a:p>
        </p:txBody>
      </p:sp>
      <p:sp>
        <p:nvSpPr>
          <p:cNvPr id="8" name="Text Box 10"/>
          <p:cNvSpPr txBox="1">
            <a:spLocks noChangeArrowheads="1"/>
          </p:cNvSpPr>
          <p:nvPr/>
        </p:nvSpPr>
        <p:spPr bwMode="auto">
          <a:xfrm>
            <a:off x="5087938" y="2276476"/>
            <a:ext cx="438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a:t>ou</a:t>
            </a:r>
          </a:p>
        </p:txBody>
      </p:sp>
      <p:pic>
        <p:nvPicPr>
          <p:cNvPr id="9"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1989139"/>
            <a:ext cx="2979737"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1989138"/>
            <a:ext cx="3448050" cy="836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051" y="3933826"/>
            <a:ext cx="3878263" cy="206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6174042" y="1854962"/>
            <a:ext cx="3193618" cy="970789"/>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pic>
        <p:nvPicPr>
          <p:cNvPr id="1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5413" y="2924176"/>
            <a:ext cx="387350" cy="46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266480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a:xfrm>
            <a:off x="1524001" y="6896100"/>
            <a:ext cx="333375" cy="241300"/>
          </a:xfrm>
        </p:spPr>
        <p:txBody>
          <a:bodyPr/>
          <a:lstStyle/>
          <a:p>
            <a:fld id="{326530D0-E989-6D43-9B52-F525A77060C2}" type="slidenum">
              <a:rPr lang="en-US" smtClean="0"/>
              <a:pPr/>
              <a:t>86</a:t>
            </a:fld>
            <a:endParaRPr lang="en-US" dirty="0"/>
          </a:p>
        </p:txBody>
      </p:sp>
      <p:sp>
        <p:nvSpPr>
          <p:cNvPr id="11" name="TextBox 10"/>
          <p:cNvSpPr txBox="1"/>
          <p:nvPr/>
        </p:nvSpPr>
        <p:spPr>
          <a:xfrm>
            <a:off x="1933316" y="719755"/>
            <a:ext cx="3597202" cy="514317"/>
          </a:xfrm>
          <a:prstGeom prst="rect">
            <a:avLst/>
          </a:prstGeom>
        </p:spPr>
        <p:txBody>
          <a:bodyPr vert="horz" wrap="none" lIns="91440" tIns="45720" rIns="91440" bIns="45720" rtlCol="0">
            <a:normAutofit/>
          </a:bodyPr>
          <a:lstStyle/>
          <a:p>
            <a:r>
              <a:rPr lang="en-US" sz="2400" b="1" dirty="0"/>
              <a:t>Gases </a:t>
            </a:r>
            <a:r>
              <a:rPr lang="en-US" sz="2400" b="1" dirty="0" err="1"/>
              <a:t>orgânicos</a:t>
            </a:r>
            <a:r>
              <a:rPr lang="en-US" sz="2400" b="1" dirty="0"/>
              <a:t> </a:t>
            </a:r>
            <a:r>
              <a:rPr lang="en-US" sz="2400" b="1" dirty="0" err="1"/>
              <a:t>em</a:t>
            </a:r>
            <a:r>
              <a:rPr lang="en-US" sz="2400" b="1" dirty="0"/>
              <a:t> </a:t>
            </a:r>
            <a:r>
              <a:rPr lang="en-US" sz="2400" b="1" dirty="0" err="1"/>
              <a:t>água</a:t>
            </a:r>
            <a:endParaRPr lang="en-US" sz="2400" b="1" dirty="0"/>
          </a:p>
        </p:txBody>
      </p:sp>
      <p:sp>
        <p:nvSpPr>
          <p:cNvPr id="12" name="Text Box 12"/>
          <p:cNvSpPr txBox="1">
            <a:spLocks noChangeArrowheads="1"/>
          </p:cNvSpPr>
          <p:nvPr/>
        </p:nvSpPr>
        <p:spPr bwMode="auto">
          <a:xfrm>
            <a:off x="3719514" y="1484314"/>
            <a:ext cx="1584325" cy="925513"/>
          </a:xfrm>
          <a:prstGeom prst="rect">
            <a:avLst/>
          </a:prstGeom>
          <a:no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pt-BR" sz="1800" dirty="0"/>
              <a:t>Substância</a:t>
            </a:r>
            <a:br>
              <a:rPr lang="pt-BR" sz="1800" dirty="0"/>
            </a:br>
            <a:r>
              <a:rPr lang="pt-BR" sz="1800" dirty="0"/>
              <a:t>Pura</a:t>
            </a:r>
            <a:br>
              <a:rPr lang="pt-BR" sz="1800" dirty="0"/>
            </a:br>
            <a:r>
              <a:rPr lang="pt-BR" sz="1800" dirty="0"/>
              <a:t>(</a:t>
            </a:r>
            <a:r>
              <a:rPr lang="pt-BR" sz="1800" dirty="0" err="1"/>
              <a:t>G</a:t>
            </a:r>
            <a:r>
              <a:rPr lang="pt-BR" sz="1800" dirty="0"/>
              <a:t>)</a:t>
            </a:r>
          </a:p>
        </p:txBody>
      </p:sp>
      <p:sp>
        <p:nvSpPr>
          <p:cNvPr id="13" name="Text Box 13"/>
          <p:cNvSpPr txBox="1">
            <a:spLocks noChangeArrowheads="1"/>
          </p:cNvSpPr>
          <p:nvPr/>
        </p:nvSpPr>
        <p:spPr bwMode="auto">
          <a:xfrm>
            <a:off x="6672264" y="1484314"/>
            <a:ext cx="1584325" cy="925513"/>
          </a:xfrm>
          <a:prstGeom prst="rect">
            <a:avLst/>
          </a:prstGeom>
          <a:solidFill>
            <a:schemeClr val="accent2">
              <a:lumMod val="75000"/>
              <a:alpha val="20000"/>
            </a:schemeClr>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pt-BR" sz="1800" dirty="0"/>
              <a:t>Substância</a:t>
            </a:r>
            <a:br>
              <a:rPr lang="pt-BR" sz="1800" dirty="0"/>
            </a:br>
            <a:r>
              <a:rPr lang="pt-BR" sz="1800" dirty="0"/>
              <a:t>Dissolvida em Água</a:t>
            </a:r>
          </a:p>
        </p:txBody>
      </p:sp>
      <p:sp>
        <p:nvSpPr>
          <p:cNvPr id="14" name="Line 14"/>
          <p:cNvSpPr>
            <a:spLocks noChangeShapeType="1"/>
          </p:cNvSpPr>
          <p:nvPr/>
        </p:nvSpPr>
        <p:spPr bwMode="auto">
          <a:xfrm>
            <a:off x="5448301" y="1771651"/>
            <a:ext cx="1008062"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5" name="Line 15"/>
          <p:cNvSpPr>
            <a:spLocks noChangeShapeType="1"/>
          </p:cNvSpPr>
          <p:nvPr/>
        </p:nvSpPr>
        <p:spPr bwMode="auto">
          <a:xfrm>
            <a:off x="5448301" y="1916113"/>
            <a:ext cx="1008062" cy="0"/>
          </a:xfrm>
          <a:prstGeom prst="line">
            <a:avLst/>
          </a:prstGeom>
          <a:noFill/>
          <a:ln w="9525">
            <a:solidFill>
              <a:schemeClr val="tx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24" name="Text Box 17"/>
          <p:cNvSpPr txBox="1">
            <a:spLocks noChangeArrowheads="1"/>
          </p:cNvSpPr>
          <p:nvPr/>
        </p:nvSpPr>
        <p:spPr bwMode="auto">
          <a:xfrm>
            <a:off x="2707538" y="5118102"/>
            <a:ext cx="60483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Para gases pouco solúveis:</a:t>
            </a:r>
            <a:endParaRPr lang="pt-BR" sz="1800" dirty="0">
              <a:sym typeface="Symbol" charset="0"/>
            </a:endParaRPr>
          </a:p>
        </p:txBody>
      </p:sp>
      <p:pic>
        <p:nvPicPr>
          <p:cNvPr id="25"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0218" y="2663862"/>
            <a:ext cx="2259012"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 Box 19"/>
          <p:cNvSpPr txBox="1">
            <a:spLocks noChangeArrowheads="1"/>
          </p:cNvSpPr>
          <p:nvPr/>
        </p:nvSpPr>
        <p:spPr bwMode="auto">
          <a:xfrm>
            <a:off x="2436074" y="2883659"/>
            <a:ext cx="32956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Pressão parcial da substância:</a:t>
            </a:r>
          </a:p>
        </p:txBody>
      </p:sp>
      <p:pic>
        <p:nvPicPr>
          <p:cNvPr id="27"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683" y="3585267"/>
            <a:ext cx="1935162" cy="963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2542" y="3646418"/>
            <a:ext cx="2546350" cy="909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1657" y="4049664"/>
            <a:ext cx="2654300" cy="166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TextBox 29"/>
          <p:cNvSpPr txBox="1"/>
          <p:nvPr/>
        </p:nvSpPr>
        <p:spPr>
          <a:xfrm>
            <a:off x="2254683" y="3585268"/>
            <a:ext cx="1935162" cy="970789"/>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31" name="TextBox 30"/>
          <p:cNvSpPr txBox="1"/>
          <p:nvPr/>
        </p:nvSpPr>
        <p:spPr>
          <a:xfrm>
            <a:off x="4852542" y="3597206"/>
            <a:ext cx="2546350" cy="970789"/>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pic>
        <p:nvPicPr>
          <p:cNvPr id="3" name="Picture 2"/>
          <p:cNvPicPr>
            <a:picLocks noChangeAspect="1"/>
          </p:cNvPicPr>
          <p:nvPr/>
        </p:nvPicPr>
        <p:blipFill>
          <a:blip r:embed="rId7"/>
          <a:stretch>
            <a:fillRect/>
          </a:stretch>
        </p:blipFill>
        <p:spPr>
          <a:xfrm>
            <a:off x="4298618" y="5611180"/>
            <a:ext cx="2463800" cy="850900"/>
          </a:xfrm>
          <a:prstGeom prst="rect">
            <a:avLst/>
          </a:prstGeom>
        </p:spPr>
      </p:pic>
      <p:sp>
        <p:nvSpPr>
          <p:cNvPr id="19" name="TextBox 18"/>
          <p:cNvSpPr txBox="1"/>
          <p:nvPr/>
        </p:nvSpPr>
        <p:spPr>
          <a:xfrm>
            <a:off x="4298618" y="5586318"/>
            <a:ext cx="2463800" cy="868766"/>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Tree>
    <p:extLst>
      <p:ext uri="{BB962C8B-B14F-4D97-AF65-F5344CB8AC3E}">
        <p14:creationId xmlns:p14="http://schemas.microsoft.com/office/powerpoint/2010/main" val="41850362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240393" y="4363276"/>
            <a:ext cx="1643738" cy="974725"/>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17" name="TextBox 16"/>
          <p:cNvSpPr txBox="1"/>
          <p:nvPr/>
        </p:nvSpPr>
        <p:spPr>
          <a:xfrm>
            <a:off x="2815698" y="4363276"/>
            <a:ext cx="2588312" cy="974725"/>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9" name="TextBox 8"/>
          <p:cNvSpPr txBox="1"/>
          <p:nvPr/>
        </p:nvSpPr>
        <p:spPr>
          <a:xfrm>
            <a:off x="4330254" y="1563687"/>
            <a:ext cx="2976637" cy="974725"/>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5" name="Slide Number Placeholder 4"/>
          <p:cNvSpPr>
            <a:spLocks noGrp="1"/>
          </p:cNvSpPr>
          <p:nvPr>
            <p:ph type="sldNum" sz="quarter" idx="12"/>
          </p:nvPr>
        </p:nvSpPr>
        <p:spPr/>
        <p:txBody>
          <a:bodyPr/>
          <a:lstStyle/>
          <a:p>
            <a:fld id="{326530D0-E989-6D43-9B52-F525A77060C2}" type="slidenum">
              <a:rPr lang="en-US" smtClean="0"/>
              <a:pPr/>
              <a:t>87</a:t>
            </a:fld>
            <a:endParaRPr lang="en-US" dirty="0"/>
          </a:p>
        </p:txBody>
      </p:sp>
      <p:graphicFrame>
        <p:nvGraphicFramePr>
          <p:cNvPr id="7" name="Object 3"/>
          <p:cNvGraphicFramePr>
            <a:graphicFrameLocks noChangeAspect="1"/>
          </p:cNvGraphicFramePr>
          <p:nvPr/>
        </p:nvGraphicFramePr>
        <p:xfrm>
          <a:off x="4613626" y="1563688"/>
          <a:ext cx="2528888" cy="974725"/>
        </p:xfrm>
        <a:graphic>
          <a:graphicData uri="http://schemas.openxmlformats.org/presentationml/2006/ole">
            <mc:AlternateContent xmlns:mc="http://schemas.openxmlformats.org/markup-compatibility/2006">
              <mc:Choice xmlns:v="urn:schemas-microsoft-com:vml" Requires="v">
                <p:oleObj spid="_x0000_s20770" name="Equation" r:id="rId3" imgW="1054100" imgH="406400" progId="Equation.3">
                  <p:embed/>
                </p:oleObj>
              </mc:Choice>
              <mc:Fallback>
                <p:oleObj name="Equation" r:id="rId3" imgW="1054100" imgH="406400" progId="Equation.3">
                  <p:embed/>
                  <p:pic>
                    <p:nvPicPr>
                      <p:cNvPr id="7" name="Object 3"/>
                      <p:cNvPicPr>
                        <a:picLocks noChangeAspect="1" noChangeArrowheads="1"/>
                      </p:cNvPicPr>
                      <p:nvPr/>
                    </p:nvPicPr>
                    <p:blipFill>
                      <a:blip r:embed="rId4"/>
                      <a:srcRect/>
                      <a:stretch>
                        <a:fillRect/>
                      </a:stretch>
                    </p:blipFill>
                    <p:spPr bwMode="auto">
                      <a:xfrm>
                        <a:off x="4613626" y="1563688"/>
                        <a:ext cx="2528888" cy="974725"/>
                      </a:xfrm>
                      <a:prstGeom prst="rect">
                        <a:avLst/>
                      </a:prstGeom>
                      <a:noFill/>
                      <a:ln w="9525">
                        <a:noFill/>
                        <a:miter lim="800000"/>
                        <a:headEnd/>
                        <a:tailEnd/>
                      </a:ln>
                      <a:effectLst/>
                    </p:spPr>
                  </p:pic>
                </p:oleObj>
              </mc:Fallback>
            </mc:AlternateContent>
          </a:graphicData>
        </a:graphic>
      </p:graphicFrame>
      <p:sp>
        <p:nvSpPr>
          <p:cNvPr id="8" name="Text Box 10"/>
          <p:cNvSpPr txBox="1">
            <a:spLocks noChangeArrowheads="1"/>
          </p:cNvSpPr>
          <p:nvPr/>
        </p:nvSpPr>
        <p:spPr bwMode="auto">
          <a:xfrm>
            <a:off x="2047875" y="870008"/>
            <a:ext cx="714816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2000" dirty="0">
                <a:latin typeface="+mn-lt"/>
              </a:rPr>
              <a:t>Equação de van</a:t>
            </a:r>
            <a:r>
              <a:rPr lang="ja-JP" altLang="pt-BR" sz="2000" dirty="0">
                <a:latin typeface="+mn-lt"/>
              </a:rPr>
              <a:t>'</a:t>
            </a:r>
            <a:r>
              <a:rPr lang="pt-BR" sz="2000" dirty="0" err="1">
                <a:latin typeface="+mn-lt"/>
              </a:rPr>
              <a:t>t</a:t>
            </a:r>
            <a:r>
              <a:rPr lang="pt-BR" sz="2000" dirty="0">
                <a:latin typeface="+mn-lt"/>
              </a:rPr>
              <a:t> </a:t>
            </a:r>
            <a:r>
              <a:rPr lang="pt-BR" sz="2000" dirty="0" err="1">
                <a:latin typeface="+mn-lt"/>
              </a:rPr>
              <a:t>Hoff</a:t>
            </a:r>
            <a:r>
              <a:rPr lang="pt-BR" sz="2000" dirty="0">
                <a:latin typeface="+mn-lt"/>
              </a:rPr>
              <a:t> (ou Clausius-</a:t>
            </a:r>
            <a:r>
              <a:rPr lang="pt-BR" sz="2000" dirty="0" err="1">
                <a:latin typeface="+mn-lt"/>
              </a:rPr>
              <a:t>Clapeyron</a:t>
            </a:r>
            <a:r>
              <a:rPr lang="pt-BR" sz="2000" dirty="0">
                <a:latin typeface="+mn-lt"/>
              </a:rPr>
              <a:t>, neste caso):</a:t>
            </a:r>
          </a:p>
        </p:txBody>
      </p:sp>
      <p:sp>
        <p:nvSpPr>
          <p:cNvPr id="11" name="Text Box 7"/>
          <p:cNvSpPr txBox="1">
            <a:spLocks noChangeArrowheads="1"/>
          </p:cNvSpPr>
          <p:nvPr/>
        </p:nvSpPr>
        <p:spPr bwMode="auto">
          <a:xfrm>
            <a:off x="2047875" y="2750546"/>
            <a:ext cx="82296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dirty="0" err="1">
                <a:latin typeface="Symbol" charset="0"/>
              </a:rPr>
              <a:t>D</a:t>
            </a:r>
            <a:r>
              <a:rPr lang="en-US" sz="1800" dirty="0" err="1"/>
              <a:t>H</a:t>
            </a:r>
            <a:r>
              <a:rPr lang="en-US" sz="1800" baseline="-25000" dirty="0" err="1"/>
              <a:t>vap</a:t>
            </a:r>
            <a:r>
              <a:rPr lang="en-US" sz="1800" baseline="-25000" dirty="0"/>
              <a:t> </a:t>
            </a:r>
            <a:r>
              <a:rPr lang="en-US" sz="1800" dirty="0" err="1"/>
              <a:t>é</a:t>
            </a:r>
            <a:r>
              <a:rPr lang="en-US" sz="1800" dirty="0"/>
              <a:t> </a:t>
            </a:r>
            <a:r>
              <a:rPr lang="en-US" sz="1800" dirty="0" err="1"/>
              <a:t>uma</a:t>
            </a:r>
            <a:r>
              <a:rPr lang="en-US" sz="1800" dirty="0"/>
              <a:t> </a:t>
            </a:r>
            <a:r>
              <a:rPr lang="en-US" sz="1800" dirty="0" err="1"/>
              <a:t>função</a:t>
            </a:r>
            <a:r>
              <a:rPr lang="en-US" sz="1800" dirty="0"/>
              <a:t> de T;</a:t>
            </a:r>
          </a:p>
          <a:p>
            <a:pPr eaLnBrk="1" hangingPunct="1">
              <a:spcBef>
                <a:spcPct val="50000"/>
              </a:spcBef>
            </a:pPr>
            <a:r>
              <a:rPr lang="en-US" sz="1800" dirty="0" err="1"/>
              <a:t>É</a:t>
            </a:r>
            <a:r>
              <a:rPr lang="en-US" sz="1800" dirty="0"/>
              <a:t> zero </a:t>
            </a:r>
            <a:r>
              <a:rPr lang="en-US" sz="1800" dirty="0" err="1"/>
              <a:t>para</a:t>
            </a:r>
            <a:r>
              <a:rPr lang="en-US" sz="1800" dirty="0"/>
              <a:t> </a:t>
            </a:r>
            <a:r>
              <a:rPr lang="en-US" sz="1800" dirty="0" err="1"/>
              <a:t>T</a:t>
            </a:r>
            <a:r>
              <a:rPr lang="en-US" sz="1800" baseline="-25000" dirty="0" err="1"/>
              <a:t>c</a:t>
            </a:r>
            <a:r>
              <a:rPr lang="en-US" sz="1800" dirty="0"/>
              <a:t> e </a:t>
            </a:r>
            <a:r>
              <a:rPr lang="en-US" sz="1800" dirty="0" err="1"/>
              <a:t>vai</a:t>
            </a:r>
            <a:r>
              <a:rPr lang="en-US" sz="1800" dirty="0"/>
              <a:t> </a:t>
            </a:r>
            <a:r>
              <a:rPr lang="en-US" sz="1800" dirty="0" err="1"/>
              <a:t>aumentando</a:t>
            </a:r>
            <a:r>
              <a:rPr lang="en-US" sz="1800" dirty="0"/>
              <a:t> </a:t>
            </a:r>
            <a:r>
              <a:rPr lang="en-US" sz="1800" dirty="0" err="1"/>
              <a:t>rapidamente</a:t>
            </a:r>
            <a:r>
              <a:rPr lang="en-US" sz="1800" dirty="0"/>
              <a:t> </a:t>
            </a:r>
            <a:r>
              <a:rPr lang="en-US" sz="1800" dirty="0" err="1"/>
              <a:t>quando</a:t>
            </a:r>
            <a:r>
              <a:rPr lang="en-US" sz="1800" dirty="0"/>
              <a:t> T se </a:t>
            </a:r>
            <a:r>
              <a:rPr lang="en-US" sz="1800" dirty="0" err="1"/>
              <a:t>aproxima</a:t>
            </a:r>
            <a:r>
              <a:rPr lang="en-US" sz="1800" dirty="0"/>
              <a:t> de T</a:t>
            </a:r>
            <a:r>
              <a:rPr lang="en-US" sz="1800" baseline="-25000" dirty="0"/>
              <a:t>b</a:t>
            </a:r>
          </a:p>
          <a:p>
            <a:pPr eaLnBrk="1" hangingPunct="1">
              <a:spcBef>
                <a:spcPct val="50000"/>
              </a:spcBef>
            </a:pPr>
            <a:r>
              <a:rPr lang="en-US" sz="1800" dirty="0"/>
              <a:t>Para T &lt; T</a:t>
            </a:r>
            <a:r>
              <a:rPr lang="en-US" sz="1800" baseline="-25000" dirty="0"/>
              <a:t>b</a:t>
            </a:r>
            <a:r>
              <a:rPr lang="en-US" sz="1800" dirty="0"/>
              <a:t>, </a:t>
            </a:r>
            <a:r>
              <a:rPr lang="en-US" sz="1800" dirty="0" err="1">
                <a:latin typeface="Symbol" charset="0"/>
              </a:rPr>
              <a:t>D</a:t>
            </a:r>
            <a:r>
              <a:rPr lang="en-US" sz="1800" dirty="0" err="1"/>
              <a:t>H</a:t>
            </a:r>
            <a:r>
              <a:rPr lang="en-US" sz="1800" baseline="-25000" dirty="0" err="1"/>
              <a:t>vap</a:t>
            </a:r>
            <a:r>
              <a:rPr lang="en-US" sz="1800" baseline="-25000" dirty="0"/>
              <a:t> </a:t>
            </a:r>
            <a:r>
              <a:rPr lang="en-US" sz="1800" dirty="0" err="1"/>
              <a:t>aumenta</a:t>
            </a:r>
            <a:r>
              <a:rPr lang="en-US" sz="1800" dirty="0"/>
              <a:t> lentamente (</a:t>
            </a:r>
            <a:r>
              <a:rPr lang="en-US" sz="1800" dirty="0" err="1"/>
              <a:t>pode</a:t>
            </a:r>
            <a:r>
              <a:rPr lang="en-US" sz="1800" dirty="0"/>
              <a:t> </a:t>
            </a:r>
            <a:r>
              <a:rPr lang="en-US" sz="1800" dirty="0" err="1"/>
              <a:t>ser</a:t>
            </a:r>
            <a:r>
              <a:rPr lang="en-US" sz="1800" dirty="0"/>
              <a:t> </a:t>
            </a:r>
            <a:r>
              <a:rPr lang="en-US" sz="1800" dirty="0" err="1"/>
              <a:t>considerado</a:t>
            </a:r>
            <a:r>
              <a:rPr lang="en-US" sz="1800" dirty="0"/>
              <a:t> </a:t>
            </a:r>
            <a:r>
              <a:rPr lang="en-US" sz="1800" dirty="0" err="1"/>
              <a:t>constante</a:t>
            </a:r>
            <a:r>
              <a:rPr lang="en-US" sz="1800" dirty="0"/>
              <a:t> </a:t>
            </a:r>
            <a:r>
              <a:rPr lang="en-US" sz="1800" dirty="0" err="1"/>
              <a:t>para</a:t>
            </a:r>
            <a:r>
              <a:rPr lang="en-US" sz="1800" dirty="0"/>
              <a:t> </a:t>
            </a:r>
            <a:r>
              <a:rPr lang="en-US" sz="1800" dirty="0" err="1"/>
              <a:t>pequenos</a:t>
            </a:r>
            <a:r>
              <a:rPr lang="en-US" sz="1800" dirty="0"/>
              <a:t> </a:t>
            </a:r>
            <a:r>
              <a:rPr lang="en-US" sz="1800" dirty="0" err="1"/>
              <a:t>intervalos</a:t>
            </a:r>
            <a:r>
              <a:rPr lang="en-US" sz="1800" dirty="0"/>
              <a:t>).</a:t>
            </a:r>
          </a:p>
        </p:txBody>
      </p:sp>
      <p:graphicFrame>
        <p:nvGraphicFramePr>
          <p:cNvPr id="12" name="Object 3"/>
          <p:cNvGraphicFramePr>
            <a:graphicFrameLocks noChangeAspect="1"/>
          </p:cNvGraphicFramePr>
          <p:nvPr/>
        </p:nvGraphicFramePr>
        <p:xfrm>
          <a:off x="2971083" y="4436716"/>
          <a:ext cx="2002131" cy="827844"/>
        </p:xfrm>
        <a:graphic>
          <a:graphicData uri="http://schemas.openxmlformats.org/presentationml/2006/ole">
            <mc:AlternateContent xmlns:mc="http://schemas.openxmlformats.org/markup-compatibility/2006">
              <mc:Choice xmlns:v="urn:schemas-microsoft-com:vml" Requires="v">
                <p:oleObj spid="_x0000_s20771" name="Equation" r:id="rId5" imgW="952500" imgH="393700" progId="Equation.3">
                  <p:embed/>
                </p:oleObj>
              </mc:Choice>
              <mc:Fallback>
                <p:oleObj name="Equation" r:id="rId5" imgW="952500" imgH="393700" progId="Equation.3">
                  <p:embed/>
                  <p:pic>
                    <p:nvPicPr>
                      <p:cNvPr id="12" name="Object 3"/>
                      <p:cNvPicPr>
                        <a:picLocks noChangeAspect="1" noChangeArrowheads="1"/>
                      </p:cNvPicPr>
                      <p:nvPr/>
                    </p:nvPicPr>
                    <p:blipFill>
                      <a:blip r:embed="rId6"/>
                      <a:srcRect/>
                      <a:stretch>
                        <a:fillRect/>
                      </a:stretch>
                    </p:blipFill>
                    <p:spPr bwMode="auto">
                      <a:xfrm>
                        <a:off x="2971083" y="4436716"/>
                        <a:ext cx="2002131" cy="827844"/>
                      </a:xfrm>
                      <a:prstGeom prst="rect">
                        <a:avLst/>
                      </a:prstGeom>
                      <a:noFill/>
                      <a:ln w="9525">
                        <a:noFill/>
                        <a:miter lim="800000"/>
                        <a:headEnd/>
                        <a:tailEnd/>
                      </a:ln>
                      <a:effectLst/>
                    </p:spPr>
                  </p:pic>
                </p:oleObj>
              </mc:Fallback>
            </mc:AlternateContent>
          </a:graphicData>
        </a:graphic>
      </p:graphicFrame>
      <p:sp>
        <p:nvSpPr>
          <p:cNvPr id="13" name="Text Box 5"/>
          <p:cNvSpPr txBox="1">
            <a:spLocks noChangeArrowheads="1"/>
          </p:cNvSpPr>
          <p:nvPr/>
        </p:nvSpPr>
        <p:spPr bwMode="auto">
          <a:xfrm>
            <a:off x="2453036" y="5476158"/>
            <a:ext cx="73386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1800" dirty="0">
                <a:latin typeface="+mn-lt"/>
              </a:rPr>
              <a:t>Para faixas maiores de temperatura, vale a Equação de Antoine:</a:t>
            </a:r>
          </a:p>
        </p:txBody>
      </p:sp>
      <p:graphicFrame>
        <p:nvGraphicFramePr>
          <p:cNvPr id="15" name="Object 3"/>
          <p:cNvGraphicFramePr>
            <a:graphicFrameLocks noChangeAspect="1"/>
          </p:cNvGraphicFramePr>
          <p:nvPr/>
        </p:nvGraphicFramePr>
        <p:xfrm>
          <a:off x="6426197" y="4457709"/>
          <a:ext cx="1236359" cy="706162"/>
        </p:xfrm>
        <a:graphic>
          <a:graphicData uri="http://schemas.openxmlformats.org/presentationml/2006/ole">
            <mc:AlternateContent xmlns:mc="http://schemas.openxmlformats.org/markup-compatibility/2006">
              <mc:Choice xmlns:v="urn:schemas-microsoft-com:vml" Requires="v">
                <p:oleObj spid="_x0000_s20772" name="Equation" r:id="rId7" imgW="711200" imgH="406400" progId="Equation.3">
                  <p:embed/>
                </p:oleObj>
              </mc:Choice>
              <mc:Fallback>
                <p:oleObj name="Equation" r:id="rId7" imgW="711200" imgH="406400" progId="Equation.3">
                  <p:embed/>
                  <p:pic>
                    <p:nvPicPr>
                      <p:cNvPr id="15" name="Object 3"/>
                      <p:cNvPicPr>
                        <a:picLocks noChangeAspect="1" noChangeArrowheads="1"/>
                      </p:cNvPicPr>
                      <p:nvPr/>
                    </p:nvPicPr>
                    <p:blipFill>
                      <a:blip r:embed="rId8"/>
                      <a:srcRect/>
                      <a:stretch>
                        <a:fillRect/>
                      </a:stretch>
                    </p:blipFill>
                    <p:spPr bwMode="auto">
                      <a:xfrm>
                        <a:off x="6426197" y="4457709"/>
                        <a:ext cx="1236359" cy="706162"/>
                      </a:xfrm>
                      <a:prstGeom prst="rect">
                        <a:avLst/>
                      </a:prstGeom>
                      <a:noFill/>
                      <a:ln w="9525">
                        <a:noFill/>
                        <a:miter lim="800000"/>
                        <a:headEnd/>
                        <a:tailEnd/>
                      </a:ln>
                      <a:effectLst/>
                    </p:spPr>
                  </p:pic>
                </p:oleObj>
              </mc:Fallback>
            </mc:AlternateContent>
          </a:graphicData>
        </a:graphic>
      </p:graphicFrame>
      <p:graphicFrame>
        <p:nvGraphicFramePr>
          <p:cNvPr id="18" name="Object 3"/>
          <p:cNvGraphicFramePr>
            <a:graphicFrameLocks noChangeAspect="1"/>
          </p:cNvGraphicFramePr>
          <p:nvPr>
            <p:extLst>
              <p:ext uri="{D42A27DB-BD31-4B8C-83A1-F6EECF244321}">
                <p14:modId xmlns:p14="http://schemas.microsoft.com/office/powerpoint/2010/main" val="864555387"/>
              </p:ext>
            </p:extLst>
          </p:nvPr>
        </p:nvGraphicFramePr>
        <p:xfrm>
          <a:off x="4803755" y="5942806"/>
          <a:ext cx="2482850" cy="827087"/>
        </p:xfrm>
        <a:graphic>
          <a:graphicData uri="http://schemas.openxmlformats.org/presentationml/2006/ole">
            <mc:AlternateContent xmlns:mc="http://schemas.openxmlformats.org/markup-compatibility/2006">
              <mc:Choice xmlns:v="urn:schemas-microsoft-com:vml" Requires="v">
                <p:oleObj spid="_x0000_s20773" name="Equation" r:id="rId9" imgW="1181100" imgH="393700" progId="Equation.3">
                  <p:embed/>
                </p:oleObj>
              </mc:Choice>
              <mc:Fallback>
                <p:oleObj name="Equation" r:id="rId9" imgW="1181100" imgH="393700" progId="Equation.3">
                  <p:embed/>
                  <p:pic>
                    <p:nvPicPr>
                      <p:cNvPr id="18" name="Object 3"/>
                      <p:cNvPicPr>
                        <a:picLocks noChangeAspect="1" noChangeArrowheads="1"/>
                      </p:cNvPicPr>
                      <p:nvPr/>
                    </p:nvPicPr>
                    <p:blipFill>
                      <a:blip r:embed="rId10"/>
                      <a:srcRect/>
                      <a:stretch>
                        <a:fillRect/>
                      </a:stretch>
                    </p:blipFill>
                    <p:spPr bwMode="auto">
                      <a:xfrm>
                        <a:off x="4803755" y="5942806"/>
                        <a:ext cx="2482850" cy="827087"/>
                      </a:xfrm>
                      <a:prstGeom prst="rect">
                        <a:avLst/>
                      </a:prstGeom>
                      <a:noFill/>
                      <a:ln w="9525">
                        <a:noFill/>
                        <a:miter lim="800000"/>
                        <a:headEnd/>
                        <a:tailEnd/>
                      </a:ln>
                      <a:effectLst/>
                    </p:spPr>
                  </p:pic>
                </p:oleObj>
              </mc:Fallback>
            </mc:AlternateContent>
          </a:graphicData>
        </a:graphic>
      </p:graphicFrame>
      <p:sp>
        <p:nvSpPr>
          <p:cNvPr id="19" name="CaixaDeTexto 18">
            <a:extLst>
              <a:ext uri="{FF2B5EF4-FFF2-40B4-BE49-F238E27FC236}">
                <a16:creationId xmlns:a16="http://schemas.microsoft.com/office/drawing/2014/main" id="{2CEBC3F0-2062-46A5-AA73-F84C172383C8}"/>
              </a:ext>
            </a:extLst>
          </p:cNvPr>
          <p:cNvSpPr txBox="1"/>
          <p:nvPr/>
        </p:nvSpPr>
        <p:spPr>
          <a:xfrm>
            <a:off x="584200" y="180852"/>
            <a:ext cx="6832600" cy="584775"/>
          </a:xfrm>
          <a:prstGeom prst="rect">
            <a:avLst/>
          </a:prstGeom>
          <a:noFill/>
        </p:spPr>
        <p:txBody>
          <a:bodyPr wrap="square" rtlCol="0">
            <a:spAutoFit/>
          </a:bodyPr>
          <a:lstStyle/>
          <a:p>
            <a:r>
              <a:rPr lang="pt-BR" sz="3200" u="sng" dirty="0">
                <a:solidFill>
                  <a:schemeClr val="accent1">
                    <a:lumMod val="75000"/>
                  </a:schemeClr>
                </a:solidFill>
              </a:rPr>
              <a:t>Pressão de vapor efeito de temperatura </a:t>
            </a:r>
          </a:p>
        </p:txBody>
      </p:sp>
    </p:spTree>
    <p:extLst>
      <p:ext uri="{BB962C8B-B14F-4D97-AF65-F5344CB8AC3E}">
        <p14:creationId xmlns:p14="http://schemas.microsoft.com/office/powerpoint/2010/main" val="25716081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731EC29E-98CC-4435-82E1-1194933E1C43}"/>
              </a:ext>
            </a:extLst>
          </p:cNvPr>
          <p:cNvSpPr>
            <a:spLocks noGrp="1"/>
          </p:cNvSpPr>
          <p:nvPr>
            <p:ph type="ftr" sz="quarter" idx="11"/>
          </p:nvPr>
        </p:nvSpPr>
        <p:spPr/>
        <p:txBody>
          <a:bodyPr/>
          <a:lstStyle/>
          <a:p>
            <a:r>
              <a:rPr lang="en-US"/>
              <a:t> Pedro Vidinha</a:t>
            </a:r>
            <a:endParaRPr lang="en-US" dirty="0"/>
          </a:p>
        </p:txBody>
      </p:sp>
      <p:sp>
        <p:nvSpPr>
          <p:cNvPr id="3" name="Espaço Reservado para Número de Slide 2">
            <a:extLst>
              <a:ext uri="{FF2B5EF4-FFF2-40B4-BE49-F238E27FC236}">
                <a16:creationId xmlns:a16="http://schemas.microsoft.com/office/drawing/2014/main" id="{B9027F40-72F4-4830-8081-AE9C45B1ECBF}"/>
              </a:ext>
            </a:extLst>
          </p:cNvPr>
          <p:cNvSpPr>
            <a:spLocks noGrp="1"/>
          </p:cNvSpPr>
          <p:nvPr>
            <p:ph type="sldNum" sz="quarter" idx="12"/>
          </p:nvPr>
        </p:nvSpPr>
        <p:spPr/>
        <p:txBody>
          <a:bodyPr/>
          <a:lstStyle/>
          <a:p>
            <a:fld id="{6834AF15-0ADC-9043-BED0-60F450528572}" type="slidenum">
              <a:rPr lang="en-US" smtClean="0"/>
              <a:t>88</a:t>
            </a:fld>
            <a:endParaRPr lang="en-US"/>
          </a:p>
        </p:txBody>
      </p:sp>
      <p:pic>
        <p:nvPicPr>
          <p:cNvPr id="7" name="Imagem 6" descr="Resultado de imagem para cobertura para piscina aquecida">
            <a:extLst>
              <a:ext uri="{FF2B5EF4-FFF2-40B4-BE49-F238E27FC236}">
                <a16:creationId xmlns:a16="http://schemas.microsoft.com/office/drawing/2014/main" id="{D6839B52-007F-43A4-B4BD-17EAA41314B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9760" y="3015333"/>
            <a:ext cx="3718560" cy="2735227"/>
          </a:xfrm>
          <a:prstGeom prst="rect">
            <a:avLst/>
          </a:prstGeom>
          <a:noFill/>
          <a:ln>
            <a:noFill/>
          </a:ln>
        </p:spPr>
      </p:pic>
      <p:sp>
        <p:nvSpPr>
          <p:cNvPr id="6" name="Retângulo 5">
            <a:extLst>
              <a:ext uri="{FF2B5EF4-FFF2-40B4-BE49-F238E27FC236}">
                <a16:creationId xmlns:a16="http://schemas.microsoft.com/office/drawing/2014/main" id="{3178CEDF-C357-4676-B32C-6687A5485042}"/>
              </a:ext>
            </a:extLst>
          </p:cNvPr>
          <p:cNvSpPr/>
          <p:nvPr/>
        </p:nvSpPr>
        <p:spPr>
          <a:xfrm>
            <a:off x="1767840" y="136526"/>
            <a:ext cx="8178800" cy="1070871"/>
          </a:xfrm>
          <a:prstGeom prst="rect">
            <a:avLst/>
          </a:prstGeom>
        </p:spPr>
        <p:txBody>
          <a:bodyPr wrap="square">
            <a:spAutoFit/>
          </a:bodyPr>
          <a:lstStyle/>
          <a:p>
            <a:pPr>
              <a:lnSpc>
                <a:spcPct val="107000"/>
              </a:lnSpc>
              <a:spcAft>
                <a:spcPts val="800"/>
              </a:spcAft>
            </a:pPr>
            <a:r>
              <a:rPr lang="pt-BR" b="1" dirty="0">
                <a:latin typeface="Calibri" panose="020F0502020204030204" pitchFamily="34" charset="0"/>
                <a:ea typeface="Calibri" panose="020F0502020204030204" pitchFamily="34" charset="0"/>
                <a:cs typeface="Times New Roman" panose="02020603050405020304" pitchFamily="18" charset="0"/>
              </a:rPr>
              <a:t>Caso prático 1.</a:t>
            </a:r>
            <a:endParaRPr lang="pt-B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Em uma piscina municipal de 25x2,50x1,30 é aquecida a 28 °C. Esta piscina encontra-se coberta por uma cobertura de vidro retangular de 30x16,5x2,5. </a:t>
            </a:r>
          </a:p>
        </p:txBody>
      </p:sp>
      <p:sp>
        <p:nvSpPr>
          <p:cNvPr id="8" name="Retângulo 7">
            <a:extLst>
              <a:ext uri="{FF2B5EF4-FFF2-40B4-BE49-F238E27FC236}">
                <a16:creationId xmlns:a16="http://schemas.microsoft.com/office/drawing/2014/main" id="{50FB71AD-BF75-4D6B-9DB3-B0CA35690335}"/>
              </a:ext>
            </a:extLst>
          </p:cNvPr>
          <p:cNvSpPr/>
          <p:nvPr/>
        </p:nvSpPr>
        <p:spPr>
          <a:xfrm>
            <a:off x="1727200" y="1351737"/>
            <a:ext cx="8737600" cy="1663597"/>
          </a:xfrm>
          <a:prstGeom prst="rect">
            <a:avLst/>
          </a:prstGeom>
        </p:spPr>
        <p:txBody>
          <a:bodyPr wrap="square">
            <a:spAutoFit/>
          </a:bodyPr>
          <a:lstStyle/>
          <a:p>
            <a:pPr>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Durante uma operação de manutenção do piso foi utilizando um agente </a:t>
            </a:r>
            <a:r>
              <a:rPr lang="pt-BR" dirty="0" err="1">
                <a:latin typeface="Calibri" panose="020F0502020204030204" pitchFamily="34" charset="0"/>
                <a:ea typeface="Calibri" panose="020F0502020204030204" pitchFamily="34" charset="0"/>
                <a:cs typeface="Times New Roman" panose="02020603050405020304" pitchFamily="18" charset="0"/>
              </a:rPr>
              <a:t>desergordurante</a:t>
            </a:r>
            <a:r>
              <a:rPr lang="pt-BR" dirty="0">
                <a:latin typeface="Calibri" panose="020F0502020204030204" pitchFamily="34" charset="0"/>
                <a:ea typeface="Calibri" panose="020F0502020204030204" pitchFamily="34" charset="0"/>
                <a:cs typeface="Times New Roman" panose="02020603050405020304" pitchFamily="18" charset="0"/>
              </a:rPr>
              <a:t> contento do </a:t>
            </a:r>
            <a:r>
              <a:rPr lang="pt-BR" dirty="0" err="1">
                <a:latin typeface="Calibri" panose="020F0502020204030204" pitchFamily="34" charset="0"/>
                <a:ea typeface="Calibri" panose="020F0502020204030204" pitchFamily="34" charset="0"/>
                <a:cs typeface="Times New Roman" panose="02020603050405020304" pitchFamily="18" charset="0"/>
              </a:rPr>
              <a:t>tetracloroetileno</a:t>
            </a:r>
            <a:r>
              <a:rPr lang="pt-BR" dirty="0">
                <a:latin typeface="Calibri" panose="020F0502020204030204" pitchFamily="34" charset="0"/>
                <a:ea typeface="Calibri" panose="020F0502020204030204" pitchFamily="34" charset="0"/>
                <a:cs typeface="Times New Roman" panose="02020603050405020304" pitchFamily="18" charset="0"/>
              </a:rPr>
              <a:t>.  Acidentalmente uma bombona 20 litros foi derrubada dentro da piscina </a:t>
            </a:r>
          </a:p>
          <a:p>
            <a:pPr marL="342900" indent="-342900">
              <a:lnSpc>
                <a:spcPct val="107000"/>
              </a:lnSpc>
              <a:buFont typeface="+mj-lt"/>
              <a:buAutoNum type="alphaLcParenR"/>
            </a:pPr>
            <a:r>
              <a:rPr lang="pt-BR" dirty="0">
                <a:highlight>
                  <a:srgbClr val="FFFF00"/>
                </a:highlight>
                <a:latin typeface="Calibri" panose="020F0502020204030204" pitchFamily="34" charset="0"/>
                <a:ea typeface="Calibri" panose="020F0502020204030204" pitchFamily="34" charset="0"/>
                <a:cs typeface="Times New Roman" panose="02020603050405020304" pitchFamily="18" charset="0"/>
              </a:rPr>
              <a:t>Qual a fração molar do </a:t>
            </a:r>
            <a:r>
              <a:rPr lang="pt-BR" dirty="0" err="1">
                <a:highlight>
                  <a:srgbClr val="FFFF00"/>
                </a:highlight>
                <a:latin typeface="Calibri" panose="020F0502020204030204" pitchFamily="34" charset="0"/>
                <a:ea typeface="Calibri" panose="020F0502020204030204" pitchFamily="34" charset="0"/>
                <a:cs typeface="Times New Roman" panose="02020603050405020304" pitchFamily="18" charset="0"/>
              </a:rPr>
              <a:t>tectracloroetileno</a:t>
            </a:r>
            <a:r>
              <a:rPr lang="pt-BR" dirty="0">
                <a:highlight>
                  <a:srgbClr val="FFFF00"/>
                </a:highlight>
                <a:latin typeface="Calibri" panose="020F0502020204030204" pitchFamily="34" charset="0"/>
                <a:ea typeface="Calibri" panose="020F0502020204030204" pitchFamily="34" charset="0"/>
                <a:cs typeface="Times New Roman" panose="02020603050405020304" pitchFamily="18" charset="0"/>
              </a:rPr>
              <a:t> na piscina </a:t>
            </a:r>
            <a:r>
              <a:rPr lang="pt-BR" dirty="0">
                <a:latin typeface="Calibri" panose="020F0502020204030204" pitchFamily="34" charset="0"/>
                <a:ea typeface="Calibri" panose="020F0502020204030204" pitchFamily="34" charset="0"/>
                <a:cs typeface="Times New Roman" panose="02020603050405020304" pitchFamily="18" charset="0"/>
              </a:rPr>
              <a:t>e no ar que envolve a piscina?</a:t>
            </a:r>
          </a:p>
          <a:p>
            <a:pPr marL="457200">
              <a:lnSpc>
                <a:spcPct val="107000"/>
              </a:lnSpc>
            </a:pPr>
            <a:endParaRPr lang="pt-BR"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CaixaDeTexto 8">
            <a:extLst>
              <a:ext uri="{FF2B5EF4-FFF2-40B4-BE49-F238E27FC236}">
                <a16:creationId xmlns:a16="http://schemas.microsoft.com/office/drawing/2014/main" id="{FB53E440-FFD9-4CCB-9D67-F22B99B511FB}"/>
              </a:ext>
            </a:extLst>
          </p:cNvPr>
          <p:cNvSpPr txBox="1"/>
          <p:nvPr/>
        </p:nvSpPr>
        <p:spPr>
          <a:xfrm>
            <a:off x="5750560" y="3842668"/>
            <a:ext cx="4572000" cy="914400"/>
          </a:xfrm>
          <a:prstGeom prst="rect">
            <a:avLst/>
          </a:prstGeom>
        </p:spPr>
        <p:txBody>
          <a:bodyPr vert="horz" wrap="none" lIns="91440" tIns="45720" rIns="91440" bIns="45720" rtlCol="0">
            <a:normAutofit/>
          </a:bodyPr>
          <a:lstStyle/>
          <a:p>
            <a:r>
              <a:rPr lang="pt-BR" sz="2800" b="1" i="1" dirty="0"/>
              <a:t>IDEIAS PARA RESOLVER ISTO ? </a:t>
            </a:r>
          </a:p>
        </p:txBody>
      </p:sp>
    </p:spTree>
    <p:extLst>
      <p:ext uri="{BB962C8B-B14F-4D97-AF65-F5344CB8AC3E}">
        <p14:creationId xmlns:p14="http://schemas.microsoft.com/office/powerpoint/2010/main" val="18546682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82EE0B1D-A6F9-4319-A074-E4192F639A6A}"/>
              </a:ext>
            </a:extLst>
          </p:cNvPr>
          <p:cNvGraphicFramePr>
            <a:graphicFrameLocks noGrp="1"/>
          </p:cNvGraphicFramePr>
          <p:nvPr/>
        </p:nvGraphicFramePr>
        <p:xfrm>
          <a:off x="1930400" y="476407"/>
          <a:ext cx="3223260" cy="1200150"/>
        </p:xfrm>
        <a:graphic>
          <a:graphicData uri="http://schemas.openxmlformats.org/drawingml/2006/table">
            <a:tbl>
              <a:tblPr firstRow="1" firstCol="1" bandRow="1">
                <a:tableStyleId>{5C22544A-7EE6-4342-B048-85BDC9FD1C3A}</a:tableStyleId>
              </a:tblPr>
              <a:tblGrid>
                <a:gridCol w="1601462">
                  <a:extLst>
                    <a:ext uri="{9D8B030D-6E8A-4147-A177-3AD203B41FA5}">
                      <a16:colId xmlns:a16="http://schemas.microsoft.com/office/drawing/2014/main" val="2674415985"/>
                    </a:ext>
                  </a:extLst>
                </a:gridCol>
                <a:gridCol w="1621798">
                  <a:extLst>
                    <a:ext uri="{9D8B030D-6E8A-4147-A177-3AD203B41FA5}">
                      <a16:colId xmlns:a16="http://schemas.microsoft.com/office/drawing/2014/main" val="474291045"/>
                    </a:ext>
                  </a:extLst>
                </a:gridCol>
              </a:tblGrid>
              <a:tr h="0">
                <a:tc>
                  <a:txBody>
                    <a:bodyPr/>
                    <a:lstStyle/>
                    <a:p>
                      <a:pPr marL="457200" algn="ctr">
                        <a:lnSpc>
                          <a:spcPct val="107000"/>
                        </a:lnSpc>
                        <a:spcAft>
                          <a:spcPts val="0"/>
                        </a:spcAft>
                      </a:pPr>
                      <a:r>
                        <a:rPr lang="pt-BR" sz="1100">
                          <a:effectLst/>
                        </a:rPr>
                        <a:t>T °C</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a:effectLst/>
                        </a:rPr>
                        <a:t>P* (mmHg)</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5227689"/>
                  </a:ext>
                </a:extLst>
              </a:tr>
              <a:tr h="0">
                <a:tc>
                  <a:txBody>
                    <a:bodyPr/>
                    <a:lstStyle/>
                    <a:p>
                      <a:pPr marL="457200" algn="ctr">
                        <a:lnSpc>
                          <a:spcPct val="107000"/>
                        </a:lnSpc>
                        <a:spcAft>
                          <a:spcPts val="0"/>
                        </a:spcAft>
                      </a:pPr>
                      <a:r>
                        <a:rPr lang="pt-BR" sz="1100">
                          <a:effectLst/>
                        </a:rPr>
                        <a:t>-20,6 s</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a:effectLst/>
                        </a:rPr>
                        <a:t>1</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84333043"/>
                  </a:ext>
                </a:extLst>
              </a:tr>
              <a:tr h="0">
                <a:tc>
                  <a:txBody>
                    <a:bodyPr/>
                    <a:lstStyle/>
                    <a:p>
                      <a:pPr marL="457200" algn="ctr">
                        <a:lnSpc>
                          <a:spcPct val="107000"/>
                        </a:lnSpc>
                        <a:spcAft>
                          <a:spcPts val="0"/>
                        </a:spcAft>
                      </a:pPr>
                      <a:r>
                        <a:rPr lang="pt-BR" sz="1100">
                          <a:effectLst/>
                        </a:rPr>
                        <a:t>13,8</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a:effectLst/>
                        </a:rPr>
                        <a:t>10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0847847"/>
                  </a:ext>
                </a:extLst>
              </a:tr>
              <a:tr h="0">
                <a:tc>
                  <a:txBody>
                    <a:bodyPr/>
                    <a:lstStyle/>
                    <a:p>
                      <a:pPr marL="457200" algn="ctr">
                        <a:lnSpc>
                          <a:spcPct val="107000"/>
                        </a:lnSpc>
                        <a:spcAft>
                          <a:spcPts val="0"/>
                        </a:spcAft>
                      </a:pPr>
                      <a:r>
                        <a:rPr lang="pt-BR" sz="1100">
                          <a:effectLst/>
                        </a:rPr>
                        <a:t>40,1</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a:effectLst/>
                        </a:rPr>
                        <a:t>40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4436956"/>
                  </a:ext>
                </a:extLst>
              </a:tr>
              <a:tr h="0">
                <a:tc>
                  <a:txBody>
                    <a:bodyPr/>
                    <a:lstStyle/>
                    <a:p>
                      <a:pPr marL="457200" algn="ctr">
                        <a:lnSpc>
                          <a:spcPct val="107000"/>
                        </a:lnSpc>
                        <a:spcAft>
                          <a:spcPts val="0"/>
                        </a:spcAft>
                      </a:pPr>
                      <a:r>
                        <a:rPr lang="pt-BR" sz="1100">
                          <a:effectLst/>
                        </a:rPr>
                        <a:t>61,3</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a:effectLst/>
                        </a:rPr>
                        <a:t>100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7150844"/>
                  </a:ext>
                </a:extLst>
              </a:tr>
              <a:tr h="0">
                <a:tc>
                  <a:txBody>
                    <a:bodyPr/>
                    <a:lstStyle/>
                    <a:p>
                      <a:pPr marL="457200" algn="ctr">
                        <a:lnSpc>
                          <a:spcPct val="107000"/>
                        </a:lnSpc>
                        <a:spcAft>
                          <a:spcPts val="0"/>
                        </a:spcAft>
                      </a:pPr>
                      <a:r>
                        <a:rPr lang="pt-BR" sz="1100">
                          <a:effectLst/>
                        </a:rPr>
                        <a:t>100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dirty="0">
                          <a:effectLst/>
                        </a:rPr>
                        <a:t>400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3269184"/>
                  </a:ext>
                </a:extLst>
              </a:tr>
              <a:tr h="0">
                <a:tc>
                  <a:txBody>
                    <a:bodyPr/>
                    <a:lstStyle/>
                    <a:p>
                      <a:pPr marL="457200" algn="ctr">
                        <a:lnSpc>
                          <a:spcPct val="107000"/>
                        </a:lnSpc>
                        <a:spcAft>
                          <a:spcPts val="0"/>
                        </a:spcAft>
                      </a:pPr>
                      <a:r>
                        <a:rPr lang="pt-BR" sz="1100">
                          <a:effectLst/>
                        </a:rPr>
                        <a:t>120,8</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pt-BR" sz="1100" dirty="0">
                          <a:effectLst/>
                        </a:rPr>
                        <a:t>760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6910160"/>
                  </a:ext>
                </a:extLst>
              </a:tr>
            </a:tbl>
          </a:graphicData>
        </a:graphic>
      </p:graphicFrame>
      <p:pic>
        <p:nvPicPr>
          <p:cNvPr id="3" name="Picture 3" descr="Resultado de imagem para tetracloroetileno">
            <a:extLst>
              <a:ext uri="{FF2B5EF4-FFF2-40B4-BE49-F238E27FC236}">
                <a16:creationId xmlns:a16="http://schemas.microsoft.com/office/drawing/2014/main" id="{83466980-B06E-48A6-8E61-00F315B3E9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863" y="476408"/>
            <a:ext cx="1222058" cy="122205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ela 3">
            <a:extLst>
              <a:ext uri="{FF2B5EF4-FFF2-40B4-BE49-F238E27FC236}">
                <a16:creationId xmlns:a16="http://schemas.microsoft.com/office/drawing/2014/main" id="{ECF2B486-99D5-44FA-8EDF-E21F0C191643}"/>
              </a:ext>
            </a:extLst>
          </p:cNvPr>
          <p:cNvGraphicFramePr>
            <a:graphicFrameLocks noGrp="1"/>
          </p:cNvGraphicFramePr>
          <p:nvPr/>
        </p:nvGraphicFramePr>
        <p:xfrm>
          <a:off x="6705600" y="476408"/>
          <a:ext cx="1645920" cy="1222060"/>
        </p:xfrm>
        <a:graphic>
          <a:graphicData uri="http://schemas.openxmlformats.org/drawingml/2006/table">
            <a:tbl>
              <a:tblPr firstRow="1" firstCol="1" bandRow="1">
                <a:tableStyleId>{5C22544A-7EE6-4342-B048-85BDC9FD1C3A}</a:tableStyleId>
              </a:tblPr>
              <a:tblGrid>
                <a:gridCol w="822960">
                  <a:extLst>
                    <a:ext uri="{9D8B030D-6E8A-4147-A177-3AD203B41FA5}">
                      <a16:colId xmlns:a16="http://schemas.microsoft.com/office/drawing/2014/main" val="3347298196"/>
                    </a:ext>
                  </a:extLst>
                </a:gridCol>
                <a:gridCol w="822960">
                  <a:extLst>
                    <a:ext uri="{9D8B030D-6E8A-4147-A177-3AD203B41FA5}">
                      <a16:colId xmlns:a16="http://schemas.microsoft.com/office/drawing/2014/main" val="1459215235"/>
                    </a:ext>
                  </a:extLst>
                </a:gridCol>
              </a:tblGrid>
              <a:tr h="305515">
                <a:tc>
                  <a:txBody>
                    <a:bodyPr/>
                    <a:lstStyle/>
                    <a:p>
                      <a:pPr algn="ctr">
                        <a:lnSpc>
                          <a:spcPct val="107000"/>
                        </a:lnSpc>
                        <a:spcAft>
                          <a:spcPts val="0"/>
                        </a:spcAft>
                      </a:pPr>
                      <a:r>
                        <a:rPr lang="pt-BR" sz="1100">
                          <a:effectLst/>
                        </a:rPr>
                        <a:t>T °C</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100">
                          <a:effectLst/>
                        </a:rPr>
                        <a:t>C</a:t>
                      </a:r>
                      <a:r>
                        <a:rPr lang="pt-BR" sz="1100" baseline="-25000">
                          <a:effectLst/>
                        </a:rPr>
                        <a:t>w</a:t>
                      </a:r>
                      <a:r>
                        <a:rPr lang="pt-BR" sz="1100">
                          <a:effectLst/>
                        </a:rPr>
                        <a:t>(sat)</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7661706"/>
                  </a:ext>
                </a:extLst>
              </a:tr>
              <a:tr h="305515">
                <a:tc>
                  <a:txBody>
                    <a:bodyPr/>
                    <a:lstStyle/>
                    <a:p>
                      <a:pPr algn="ctr">
                        <a:lnSpc>
                          <a:spcPct val="107000"/>
                        </a:lnSpc>
                        <a:spcAft>
                          <a:spcPts val="0"/>
                        </a:spcAft>
                      </a:pPr>
                      <a:r>
                        <a:rPr lang="pt-BR" sz="1100">
                          <a:effectLst/>
                        </a:rPr>
                        <a:t>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100">
                          <a:effectLst/>
                        </a:rPr>
                        <a:t>0,24</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4964954"/>
                  </a:ext>
                </a:extLst>
              </a:tr>
              <a:tr h="305515">
                <a:tc>
                  <a:txBody>
                    <a:bodyPr/>
                    <a:lstStyle/>
                    <a:p>
                      <a:pPr algn="ctr">
                        <a:lnSpc>
                          <a:spcPct val="107000"/>
                        </a:lnSpc>
                        <a:spcAft>
                          <a:spcPts val="0"/>
                        </a:spcAft>
                      </a:pPr>
                      <a:r>
                        <a:rPr lang="pt-BR" sz="1100">
                          <a:effectLst/>
                        </a:rPr>
                        <a:t>20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100">
                          <a:effectLst/>
                        </a:rPr>
                        <a:t>0,225</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2977229"/>
                  </a:ext>
                </a:extLst>
              </a:tr>
              <a:tr h="305515">
                <a:tc>
                  <a:txBody>
                    <a:bodyPr/>
                    <a:lstStyle/>
                    <a:p>
                      <a:pPr algn="ctr">
                        <a:lnSpc>
                          <a:spcPct val="107000"/>
                        </a:lnSpc>
                        <a:spcAft>
                          <a:spcPts val="0"/>
                        </a:spcAft>
                      </a:pPr>
                      <a:r>
                        <a:rPr lang="pt-BR" sz="1100">
                          <a:effectLst/>
                        </a:rPr>
                        <a:t>80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100" dirty="0">
                          <a:effectLst/>
                        </a:rPr>
                        <a:t>0,2</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9206318"/>
                  </a:ext>
                </a:extLst>
              </a:tr>
            </a:tbl>
          </a:graphicData>
        </a:graphic>
      </p:graphicFrame>
      <p:graphicFrame>
        <p:nvGraphicFramePr>
          <p:cNvPr id="5" name="Tabela 4">
            <a:extLst>
              <a:ext uri="{FF2B5EF4-FFF2-40B4-BE49-F238E27FC236}">
                <a16:creationId xmlns:a16="http://schemas.microsoft.com/office/drawing/2014/main" id="{55068B19-9B59-4B86-A5B2-DAA6403F678D}"/>
              </a:ext>
            </a:extLst>
          </p:cNvPr>
          <p:cNvGraphicFramePr>
            <a:graphicFrameLocks noGrp="1"/>
          </p:cNvGraphicFramePr>
          <p:nvPr/>
        </p:nvGraphicFramePr>
        <p:xfrm>
          <a:off x="1930400" y="1874360"/>
          <a:ext cx="1981200" cy="1031400"/>
        </p:xfrm>
        <a:graphic>
          <a:graphicData uri="http://schemas.openxmlformats.org/drawingml/2006/table">
            <a:tbl>
              <a:tblPr firstRow="1" firstCol="1" bandRow="1">
                <a:tableStyleId>{5C22544A-7EE6-4342-B048-85BDC9FD1C3A}</a:tableStyleId>
              </a:tblPr>
              <a:tblGrid>
                <a:gridCol w="937999">
                  <a:extLst>
                    <a:ext uri="{9D8B030D-6E8A-4147-A177-3AD203B41FA5}">
                      <a16:colId xmlns:a16="http://schemas.microsoft.com/office/drawing/2014/main" val="290133531"/>
                    </a:ext>
                  </a:extLst>
                </a:gridCol>
                <a:gridCol w="1043201">
                  <a:extLst>
                    <a:ext uri="{9D8B030D-6E8A-4147-A177-3AD203B41FA5}">
                      <a16:colId xmlns:a16="http://schemas.microsoft.com/office/drawing/2014/main" val="633930676"/>
                    </a:ext>
                  </a:extLst>
                </a:gridCol>
              </a:tblGrid>
              <a:tr h="257850">
                <a:tc>
                  <a:txBody>
                    <a:bodyPr/>
                    <a:lstStyle/>
                    <a:p>
                      <a:pPr algn="l">
                        <a:lnSpc>
                          <a:spcPct val="107000"/>
                        </a:lnSpc>
                        <a:spcAft>
                          <a:spcPts val="0"/>
                        </a:spcAft>
                      </a:pPr>
                      <a:r>
                        <a:rPr lang="pt-BR" sz="1100">
                          <a:effectLst/>
                        </a:rPr>
                        <a:t>MW</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pt-BR" sz="1100">
                          <a:effectLst/>
                        </a:rPr>
                        <a:t>165,8 gmol</a:t>
                      </a:r>
                      <a:r>
                        <a:rPr lang="pt-BR" sz="1100" baseline="30000">
                          <a:effectLst/>
                        </a:rPr>
                        <a:t>-1</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8695683"/>
                  </a:ext>
                </a:extLst>
              </a:tr>
              <a:tr h="257850">
                <a:tc>
                  <a:txBody>
                    <a:bodyPr/>
                    <a:lstStyle/>
                    <a:p>
                      <a:pPr algn="l">
                        <a:lnSpc>
                          <a:spcPct val="107000"/>
                        </a:lnSpc>
                        <a:spcAft>
                          <a:spcPts val="0"/>
                        </a:spcAft>
                      </a:pPr>
                      <a:r>
                        <a:rPr lang="pt-BR" sz="1100" dirty="0">
                          <a:effectLst/>
                        </a:rPr>
                        <a:t>Densidade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pt-BR" sz="1100">
                          <a:effectLst/>
                        </a:rPr>
                        <a:t>1,62 gcm</a:t>
                      </a:r>
                      <a:r>
                        <a:rPr lang="pt-BR" sz="1100" baseline="30000">
                          <a:effectLst/>
                        </a:rPr>
                        <a:t>-3</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8069938"/>
                  </a:ext>
                </a:extLst>
              </a:tr>
              <a:tr h="257850">
                <a:tc>
                  <a:txBody>
                    <a:bodyPr/>
                    <a:lstStyle/>
                    <a:p>
                      <a:pPr algn="l">
                        <a:lnSpc>
                          <a:spcPct val="107000"/>
                        </a:lnSpc>
                        <a:spcAft>
                          <a:spcPts val="0"/>
                        </a:spcAft>
                      </a:pPr>
                      <a:r>
                        <a:rPr lang="pt-BR" sz="1100">
                          <a:effectLst/>
                        </a:rPr>
                        <a:t>Tfusão </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pt-BR" sz="1100">
                          <a:effectLst/>
                        </a:rPr>
                        <a:t>-19°C</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4145053"/>
                  </a:ext>
                </a:extLst>
              </a:tr>
              <a:tr h="257850">
                <a:tc>
                  <a:txBody>
                    <a:bodyPr/>
                    <a:lstStyle/>
                    <a:p>
                      <a:pPr algn="l">
                        <a:lnSpc>
                          <a:spcPct val="107000"/>
                        </a:lnSpc>
                        <a:spcAft>
                          <a:spcPts val="0"/>
                        </a:spcAft>
                      </a:pPr>
                      <a:r>
                        <a:rPr lang="pt-BR" sz="1100">
                          <a:effectLst/>
                        </a:rPr>
                        <a:t>Tebulição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pt-BR" sz="1100" dirty="0">
                          <a:effectLst/>
                        </a:rPr>
                        <a:t>120,8 °C</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1289124"/>
                  </a:ext>
                </a:extLst>
              </a:tr>
            </a:tbl>
          </a:graphicData>
        </a:graphic>
      </p:graphicFrame>
      <p:graphicFrame>
        <p:nvGraphicFramePr>
          <p:cNvPr id="6" name="Tabela 5">
            <a:extLst>
              <a:ext uri="{FF2B5EF4-FFF2-40B4-BE49-F238E27FC236}">
                <a16:creationId xmlns:a16="http://schemas.microsoft.com/office/drawing/2014/main" id="{9AE2E7AE-6F72-4979-A8F6-59E4AB0F0682}"/>
              </a:ext>
            </a:extLst>
          </p:cNvPr>
          <p:cNvGraphicFramePr>
            <a:graphicFrameLocks noGrp="1"/>
          </p:cNvGraphicFramePr>
          <p:nvPr>
            <p:extLst>
              <p:ext uri="{D42A27DB-BD31-4B8C-83A1-F6EECF244321}">
                <p14:modId xmlns:p14="http://schemas.microsoft.com/office/powerpoint/2010/main" val="1002481628"/>
              </p:ext>
            </p:extLst>
          </p:nvPr>
        </p:nvGraphicFramePr>
        <p:xfrm>
          <a:off x="4772660" y="2390060"/>
          <a:ext cx="3073400" cy="762000"/>
        </p:xfrm>
        <a:graphic>
          <a:graphicData uri="http://schemas.openxmlformats.org/drawingml/2006/table">
            <a:tbl>
              <a:tblPr>
                <a:tableStyleId>{5C22544A-7EE6-4342-B048-85BDC9FD1C3A}</a:tableStyleId>
              </a:tblPr>
              <a:tblGrid>
                <a:gridCol w="1638300">
                  <a:extLst>
                    <a:ext uri="{9D8B030D-6E8A-4147-A177-3AD203B41FA5}">
                      <a16:colId xmlns:a16="http://schemas.microsoft.com/office/drawing/2014/main" val="1059123728"/>
                    </a:ext>
                  </a:extLst>
                </a:gridCol>
                <a:gridCol w="825500">
                  <a:extLst>
                    <a:ext uri="{9D8B030D-6E8A-4147-A177-3AD203B41FA5}">
                      <a16:colId xmlns:a16="http://schemas.microsoft.com/office/drawing/2014/main" val="2526606903"/>
                    </a:ext>
                  </a:extLst>
                </a:gridCol>
                <a:gridCol w="609600">
                  <a:extLst>
                    <a:ext uri="{9D8B030D-6E8A-4147-A177-3AD203B41FA5}">
                      <a16:colId xmlns:a16="http://schemas.microsoft.com/office/drawing/2014/main" val="2431800294"/>
                    </a:ext>
                  </a:extLst>
                </a:gridCol>
              </a:tblGrid>
              <a:tr h="190500">
                <a:tc>
                  <a:txBody>
                    <a:bodyPr/>
                    <a:lstStyle/>
                    <a:p>
                      <a:pPr algn="l" fontAlgn="ctr"/>
                      <a:r>
                        <a:rPr lang="pt-BR" sz="1100" u="none" strike="noStrike">
                          <a:effectLst/>
                        </a:rPr>
                        <a:t>MW</a:t>
                      </a:r>
                      <a:endParaRPr lang="pt-BR" sz="1100" b="1" i="0"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pt-BR" sz="1100" u="none" strike="noStrike">
                          <a:effectLst/>
                        </a:rPr>
                        <a:t>165,8</a:t>
                      </a:r>
                      <a:endParaRPr lang="pt-BR"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b"/>
                      <a:r>
                        <a:rPr lang="pt-BR" sz="1100" u="none" strike="noStrike">
                          <a:effectLst/>
                        </a:rPr>
                        <a:t>gmol-1</a:t>
                      </a:r>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5455627"/>
                  </a:ext>
                </a:extLst>
              </a:tr>
              <a:tr h="190500">
                <a:tc>
                  <a:txBody>
                    <a:bodyPr/>
                    <a:lstStyle/>
                    <a:p>
                      <a:pPr algn="l" fontAlgn="ctr"/>
                      <a:r>
                        <a:rPr lang="pt-BR" sz="1100" u="none" strike="noStrike">
                          <a:effectLst/>
                        </a:rPr>
                        <a:t>Densidade </a:t>
                      </a:r>
                      <a:endParaRPr lang="pt-BR" sz="1100" b="1" i="0"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pt-BR" sz="1100" u="none" strike="noStrike">
                          <a:effectLst/>
                        </a:rPr>
                        <a:t>1,62</a:t>
                      </a:r>
                      <a:endParaRPr lang="pt-BR"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b"/>
                      <a:r>
                        <a:rPr lang="pt-BR" sz="1100" u="none" strike="noStrike">
                          <a:effectLst/>
                        </a:rPr>
                        <a:t>gcm-3</a:t>
                      </a:r>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422382263"/>
                  </a:ext>
                </a:extLst>
              </a:tr>
              <a:tr h="190500">
                <a:tc>
                  <a:txBody>
                    <a:bodyPr/>
                    <a:lstStyle/>
                    <a:p>
                      <a:pPr algn="l" fontAlgn="ctr"/>
                      <a:r>
                        <a:rPr lang="pt-BR" sz="1100" u="none" strike="noStrike">
                          <a:effectLst/>
                        </a:rPr>
                        <a:t>Tfusão </a:t>
                      </a:r>
                      <a:endParaRPr lang="pt-BR" sz="1100" b="1" i="0"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pt-BR" sz="1100" u="none" strike="noStrike">
                          <a:effectLst/>
                        </a:rPr>
                        <a:t>-19</a:t>
                      </a:r>
                      <a:endParaRPr lang="pt-BR"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b"/>
                      <a:r>
                        <a:rPr lang="pt-BR" sz="1100" u="none" strike="noStrike">
                          <a:effectLst/>
                        </a:rPr>
                        <a:t>°C</a:t>
                      </a:r>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913286736"/>
                  </a:ext>
                </a:extLst>
              </a:tr>
              <a:tr h="190500">
                <a:tc>
                  <a:txBody>
                    <a:bodyPr/>
                    <a:lstStyle/>
                    <a:p>
                      <a:pPr algn="l" fontAlgn="ctr"/>
                      <a:r>
                        <a:rPr lang="pt-BR" sz="1100" u="none" strike="noStrike">
                          <a:effectLst/>
                        </a:rPr>
                        <a:t>Tebulição</a:t>
                      </a:r>
                      <a:endParaRPr lang="pt-BR" sz="1100" b="1" i="0"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pt-BR" sz="1100" u="none" strike="noStrike">
                          <a:effectLst/>
                        </a:rPr>
                        <a:t>120,8</a:t>
                      </a:r>
                      <a:endParaRPr lang="pt-BR"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b"/>
                      <a:r>
                        <a:rPr lang="pt-BR" sz="1100" u="none" strike="noStrike" dirty="0">
                          <a:effectLst/>
                        </a:rPr>
                        <a:t>°C</a:t>
                      </a:r>
                      <a:endParaRPr lang="pt-BR"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422404292"/>
                  </a:ext>
                </a:extLst>
              </a:tr>
            </a:tbl>
          </a:graphicData>
        </a:graphic>
      </p:graphicFrame>
      <p:graphicFrame>
        <p:nvGraphicFramePr>
          <p:cNvPr id="7" name="Tabela 6">
            <a:extLst>
              <a:ext uri="{FF2B5EF4-FFF2-40B4-BE49-F238E27FC236}">
                <a16:creationId xmlns:a16="http://schemas.microsoft.com/office/drawing/2014/main" id="{7D2ACDD5-12B5-45A7-BFA7-582FF6D33482}"/>
              </a:ext>
            </a:extLst>
          </p:cNvPr>
          <p:cNvGraphicFramePr>
            <a:graphicFrameLocks noGrp="1"/>
          </p:cNvGraphicFramePr>
          <p:nvPr>
            <p:extLst>
              <p:ext uri="{D42A27DB-BD31-4B8C-83A1-F6EECF244321}">
                <p14:modId xmlns:p14="http://schemas.microsoft.com/office/powerpoint/2010/main" val="3193295206"/>
              </p:ext>
            </p:extLst>
          </p:nvPr>
        </p:nvGraphicFramePr>
        <p:xfrm>
          <a:off x="2286000" y="4213225"/>
          <a:ext cx="2296160" cy="274320"/>
        </p:xfrm>
        <a:graphic>
          <a:graphicData uri="http://schemas.openxmlformats.org/drawingml/2006/table">
            <a:tbl>
              <a:tblPr>
                <a:tableStyleId>{B301B821-A1FF-4177-AEE7-76D212191A09}</a:tableStyleId>
              </a:tblPr>
              <a:tblGrid>
                <a:gridCol w="1102157">
                  <a:extLst>
                    <a:ext uri="{9D8B030D-6E8A-4147-A177-3AD203B41FA5}">
                      <a16:colId xmlns:a16="http://schemas.microsoft.com/office/drawing/2014/main" val="1381714570"/>
                    </a:ext>
                  </a:extLst>
                </a:gridCol>
                <a:gridCol w="1194003">
                  <a:extLst>
                    <a:ext uri="{9D8B030D-6E8A-4147-A177-3AD203B41FA5}">
                      <a16:colId xmlns:a16="http://schemas.microsoft.com/office/drawing/2014/main" val="3468132317"/>
                    </a:ext>
                  </a:extLst>
                </a:gridCol>
              </a:tblGrid>
              <a:tr h="184150">
                <a:tc>
                  <a:txBody>
                    <a:bodyPr/>
                    <a:lstStyle/>
                    <a:p>
                      <a:pPr algn="r" fontAlgn="b"/>
                      <a:r>
                        <a:rPr lang="pt-BR" sz="1800" u="none" strike="noStrike" dirty="0">
                          <a:effectLst/>
                          <a:highlight>
                            <a:srgbClr val="FFFF00"/>
                          </a:highlight>
                        </a:rPr>
                        <a:t>0,027326</a:t>
                      </a:r>
                      <a:endParaRPr lang="pt-BR" sz="1800" b="0" i="0" u="none" strike="noStrike" dirty="0">
                        <a:solidFill>
                          <a:srgbClr val="000000"/>
                        </a:solidFill>
                        <a:effectLst/>
                        <a:highlight>
                          <a:srgbClr val="FFFF00"/>
                        </a:highlight>
                        <a:latin typeface="Calibri" panose="020F0502020204030204" pitchFamily="34" charset="0"/>
                      </a:endParaRPr>
                    </a:p>
                  </a:txBody>
                  <a:tcPr marL="0" marR="0" marT="0" marB="0" anchor="b"/>
                </a:tc>
                <a:tc>
                  <a:txBody>
                    <a:bodyPr/>
                    <a:lstStyle/>
                    <a:p>
                      <a:pPr algn="l" fontAlgn="b"/>
                      <a:r>
                        <a:rPr lang="pt-BR" sz="1800" u="none" strike="noStrike" dirty="0" err="1">
                          <a:effectLst/>
                          <a:highlight>
                            <a:srgbClr val="FFFF00"/>
                          </a:highlight>
                        </a:rPr>
                        <a:t>atm</a:t>
                      </a:r>
                      <a:r>
                        <a:rPr lang="pt-BR" sz="1800" u="none" strike="noStrike" dirty="0">
                          <a:effectLst/>
                          <a:highlight>
                            <a:srgbClr val="FFFF00"/>
                          </a:highlight>
                        </a:rPr>
                        <a:t> </a:t>
                      </a:r>
                      <a:endParaRPr lang="pt-BR" sz="1800" b="0" i="0" u="none" strike="noStrike" dirty="0">
                        <a:solidFill>
                          <a:srgbClr val="000000"/>
                        </a:solidFill>
                        <a:effectLst/>
                        <a:highlight>
                          <a:srgbClr val="FFFF00"/>
                        </a:highlight>
                        <a:latin typeface="Calibri" panose="020F0502020204030204" pitchFamily="34" charset="0"/>
                      </a:endParaRPr>
                    </a:p>
                  </a:txBody>
                  <a:tcPr marL="0" marR="0" marT="0" marB="0" anchor="b"/>
                </a:tc>
                <a:extLst>
                  <a:ext uri="{0D108BD9-81ED-4DB2-BD59-A6C34878D82A}">
                    <a16:rowId xmlns:a16="http://schemas.microsoft.com/office/drawing/2014/main" val="321600502"/>
                  </a:ext>
                </a:extLst>
              </a:tr>
            </a:tbl>
          </a:graphicData>
        </a:graphic>
      </p:graphicFrame>
      <p:sp>
        <p:nvSpPr>
          <p:cNvPr id="8" name="CaixaDeTexto 7">
            <a:extLst>
              <a:ext uri="{FF2B5EF4-FFF2-40B4-BE49-F238E27FC236}">
                <a16:creationId xmlns:a16="http://schemas.microsoft.com/office/drawing/2014/main" id="{0AD4DC6F-7691-40E1-9BA5-E2470F43602C}"/>
              </a:ext>
            </a:extLst>
          </p:cNvPr>
          <p:cNvSpPr txBox="1"/>
          <p:nvPr/>
        </p:nvSpPr>
        <p:spPr>
          <a:xfrm>
            <a:off x="368616" y="4120634"/>
            <a:ext cx="1917384" cy="369332"/>
          </a:xfrm>
          <a:prstGeom prst="rect">
            <a:avLst/>
          </a:prstGeom>
          <a:noFill/>
        </p:spPr>
        <p:txBody>
          <a:bodyPr wrap="none" rtlCol="0">
            <a:spAutoFit/>
          </a:bodyPr>
          <a:lstStyle/>
          <a:p>
            <a:r>
              <a:rPr lang="pt-BR" dirty="0" err="1"/>
              <a:t>Pvapor</a:t>
            </a:r>
            <a:r>
              <a:rPr lang="pt-BR" dirty="0"/>
              <a:t> TCE (28 °C)</a:t>
            </a:r>
          </a:p>
        </p:txBody>
      </p:sp>
    </p:spTree>
    <p:extLst>
      <p:ext uri="{BB962C8B-B14F-4D97-AF65-F5344CB8AC3E}">
        <p14:creationId xmlns:p14="http://schemas.microsoft.com/office/powerpoint/2010/main" val="1530834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4"/>
          <p:cNvSpPr>
            <a:spLocks noGrp="1"/>
          </p:cNvSpPr>
          <p:nvPr>
            <p:ph type="sldNum" sz="quarter" idx="11"/>
          </p:nvPr>
        </p:nvSpPr>
        <p:spPr>
          <a:noFill/>
        </p:spPr>
        <p:txBody>
          <a:bodyPr/>
          <a:lstStyle/>
          <a:p>
            <a:fld id="{4AC5FD76-DCE9-4A4F-9CFE-E8436B9223CE}" type="slidenum">
              <a:rPr lang="pt-BR"/>
              <a:pPr/>
              <a:t>9</a:t>
            </a:fld>
            <a:endParaRPr lang="pt-BR"/>
          </a:p>
        </p:txBody>
      </p:sp>
      <p:sp>
        <p:nvSpPr>
          <p:cNvPr id="15364" name="Rectangle 2"/>
          <p:cNvSpPr>
            <a:spLocks noGrp="1" noChangeArrowheads="1"/>
          </p:cNvSpPr>
          <p:nvPr>
            <p:ph type="title"/>
          </p:nvPr>
        </p:nvSpPr>
        <p:spPr>
          <a:xfrm>
            <a:off x="1524000" y="1"/>
            <a:ext cx="9144000" cy="1023547"/>
          </a:xfrm>
        </p:spPr>
        <p:txBody>
          <a:bodyPr>
            <a:normAutofit/>
          </a:bodyPr>
          <a:lstStyle/>
          <a:p>
            <a:pPr eaLnBrk="1" hangingPunct="1"/>
            <a:r>
              <a:rPr lang="pt-BR" sz="4000" dirty="0"/>
              <a:t>Transporte Físico em Águas Subterrâneas</a:t>
            </a:r>
          </a:p>
        </p:txBody>
      </p:sp>
      <p:sp>
        <p:nvSpPr>
          <p:cNvPr id="15365" name="Rectangle 16"/>
          <p:cNvSpPr>
            <a:spLocks noChangeArrowheads="1"/>
          </p:cNvSpPr>
          <p:nvPr/>
        </p:nvSpPr>
        <p:spPr bwMode="auto">
          <a:xfrm>
            <a:off x="1524000" y="1"/>
            <a:ext cx="9144000" cy="1196975"/>
          </a:xfrm>
          <a:prstGeom prst="rect">
            <a:avLst/>
          </a:prstGeom>
          <a:noFill/>
          <a:ln w="9525">
            <a:noFill/>
            <a:miter lim="800000"/>
            <a:headEnd/>
            <a:tailEnd/>
          </a:ln>
        </p:spPr>
        <p:txBody>
          <a:bodyPr anchor="ctr">
            <a:prstTxWarp prst="textNoShape">
              <a:avLst/>
            </a:prstTxWarp>
          </a:bodyPr>
          <a:lstStyle/>
          <a:p>
            <a:endParaRPr lang="pt-BR" sz="4000" dirty="0">
              <a:solidFill>
                <a:schemeClr val="tx2"/>
              </a:solidFill>
            </a:endParaRPr>
          </a:p>
        </p:txBody>
      </p:sp>
      <p:pic>
        <p:nvPicPr>
          <p:cNvPr id="8" name="Picture 7"/>
          <p:cNvPicPr>
            <a:picLocks noChangeAspect="1"/>
          </p:cNvPicPr>
          <p:nvPr/>
        </p:nvPicPr>
        <p:blipFill>
          <a:blip r:embed="rId3"/>
          <a:stretch>
            <a:fillRect/>
          </a:stretch>
        </p:blipFill>
        <p:spPr>
          <a:xfrm>
            <a:off x="2651159" y="1196975"/>
            <a:ext cx="7122851" cy="4585368"/>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207EAB89-1F0B-48E1-A21F-DF81653A0F0C}"/>
              </a:ext>
            </a:extLst>
          </p:cNvPr>
          <p:cNvGraphicFramePr>
            <a:graphicFrameLocks noGrp="1"/>
          </p:cNvGraphicFramePr>
          <p:nvPr>
            <p:extLst>
              <p:ext uri="{D42A27DB-BD31-4B8C-83A1-F6EECF244321}">
                <p14:modId xmlns:p14="http://schemas.microsoft.com/office/powerpoint/2010/main" val="901477392"/>
              </p:ext>
            </p:extLst>
          </p:nvPr>
        </p:nvGraphicFramePr>
        <p:xfrm>
          <a:off x="219710" y="466725"/>
          <a:ext cx="4152900" cy="946150"/>
        </p:xfrm>
        <a:graphic>
          <a:graphicData uri="http://schemas.openxmlformats.org/drawingml/2006/table">
            <a:tbl>
              <a:tblPr>
                <a:tableStyleId>{BC89EF96-8CEA-46FF-86C4-4CE0E7609802}</a:tableStyleId>
              </a:tblPr>
              <a:tblGrid>
                <a:gridCol w="1638300">
                  <a:extLst>
                    <a:ext uri="{9D8B030D-6E8A-4147-A177-3AD203B41FA5}">
                      <a16:colId xmlns:a16="http://schemas.microsoft.com/office/drawing/2014/main" val="4044514686"/>
                    </a:ext>
                  </a:extLst>
                </a:gridCol>
                <a:gridCol w="825500">
                  <a:extLst>
                    <a:ext uri="{9D8B030D-6E8A-4147-A177-3AD203B41FA5}">
                      <a16:colId xmlns:a16="http://schemas.microsoft.com/office/drawing/2014/main" val="1547111162"/>
                    </a:ext>
                  </a:extLst>
                </a:gridCol>
                <a:gridCol w="609600">
                  <a:extLst>
                    <a:ext uri="{9D8B030D-6E8A-4147-A177-3AD203B41FA5}">
                      <a16:colId xmlns:a16="http://schemas.microsoft.com/office/drawing/2014/main" val="1968173416"/>
                    </a:ext>
                  </a:extLst>
                </a:gridCol>
                <a:gridCol w="1079500">
                  <a:extLst>
                    <a:ext uri="{9D8B030D-6E8A-4147-A177-3AD203B41FA5}">
                      <a16:colId xmlns:a16="http://schemas.microsoft.com/office/drawing/2014/main" val="170863539"/>
                    </a:ext>
                  </a:extLst>
                </a:gridCol>
              </a:tblGrid>
              <a:tr h="374650">
                <a:tc>
                  <a:txBody>
                    <a:bodyPr/>
                    <a:lstStyle/>
                    <a:p>
                      <a:pPr algn="ctr" fontAlgn="ctr"/>
                      <a:r>
                        <a:rPr lang="pt-BR" sz="1100" u="none" strike="noStrike">
                          <a:effectLst/>
                        </a:rPr>
                        <a:t>T °C</a:t>
                      </a:r>
                      <a:endParaRPr lang="pt-BR" sz="11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pt-BR" sz="1100" u="none" strike="noStrike">
                          <a:effectLst/>
                        </a:rPr>
                        <a:t>C</a:t>
                      </a:r>
                      <a:r>
                        <a:rPr lang="pt-BR" sz="1100" u="none" strike="noStrike" baseline="-25000">
                          <a:effectLst/>
                        </a:rPr>
                        <a:t>w</a:t>
                      </a:r>
                      <a:r>
                        <a:rPr lang="pt-BR" sz="1100" u="none" strike="noStrike">
                          <a:effectLst/>
                        </a:rPr>
                        <a:t>(sat)</a:t>
                      </a:r>
                      <a:endParaRPr lang="pt-BR" sz="11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pt-BR" sz="1100" u="none" strike="noStrike">
                          <a:effectLst/>
                        </a:rPr>
                        <a:t>1/T (k)</a:t>
                      </a:r>
                      <a:endParaRPr lang="pt-BR" sz="11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pt-BR" sz="1100" u="none" strike="noStrike">
                          <a:effectLst/>
                        </a:rPr>
                        <a:t>log Cw(sat)</a:t>
                      </a:r>
                      <a:endParaRPr lang="pt-BR" sz="1100" b="1"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725645315"/>
                  </a:ext>
                </a:extLst>
              </a:tr>
              <a:tr h="190500">
                <a:tc>
                  <a:txBody>
                    <a:bodyPr/>
                    <a:lstStyle/>
                    <a:p>
                      <a:pPr algn="ctr" fontAlgn="ctr"/>
                      <a:r>
                        <a:rPr lang="pt-BR" sz="1100" u="none" strike="noStrike">
                          <a:effectLst/>
                        </a:rPr>
                        <a:t>0</a:t>
                      </a:r>
                      <a:endParaRPr lang="pt-BR"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pt-BR" sz="1100" u="none" strike="noStrike">
                          <a:effectLst/>
                        </a:rPr>
                        <a:t>0,24</a:t>
                      </a:r>
                      <a:endParaRPr lang="pt-BR"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pt-BR" sz="1100" u="none" strike="noStrike">
                          <a:effectLst/>
                        </a:rPr>
                        <a:t>0,00366</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pt-BR" sz="1100" u="none" strike="noStrike">
                          <a:effectLst/>
                        </a:rPr>
                        <a:t>-0,61979</a:t>
                      </a:r>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897152879"/>
                  </a:ext>
                </a:extLst>
              </a:tr>
              <a:tr h="190500">
                <a:tc>
                  <a:txBody>
                    <a:bodyPr/>
                    <a:lstStyle/>
                    <a:p>
                      <a:pPr algn="ctr" fontAlgn="ctr"/>
                      <a:r>
                        <a:rPr lang="pt-BR" sz="1100" u="none" strike="noStrike">
                          <a:effectLst/>
                        </a:rPr>
                        <a:t>20</a:t>
                      </a:r>
                      <a:endParaRPr lang="pt-BR"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pt-BR" sz="1100" u="none" strike="noStrike">
                          <a:effectLst/>
                        </a:rPr>
                        <a:t>0,225</a:t>
                      </a:r>
                      <a:endParaRPr lang="pt-BR"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pt-BR" sz="1100" u="none" strike="noStrike">
                          <a:effectLst/>
                        </a:rPr>
                        <a:t>0,00341</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pt-BR" sz="1100" u="none" strike="noStrike">
                          <a:effectLst/>
                        </a:rPr>
                        <a:t>-0,64782</a:t>
                      </a:r>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11595698"/>
                  </a:ext>
                </a:extLst>
              </a:tr>
              <a:tr h="190500">
                <a:tc>
                  <a:txBody>
                    <a:bodyPr/>
                    <a:lstStyle/>
                    <a:p>
                      <a:pPr algn="ctr" fontAlgn="ctr"/>
                      <a:r>
                        <a:rPr lang="pt-BR" sz="1100" u="none" strike="noStrike">
                          <a:effectLst/>
                        </a:rPr>
                        <a:t>80</a:t>
                      </a:r>
                      <a:endParaRPr lang="pt-BR"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pt-BR" sz="1100" u="none" strike="noStrike">
                          <a:effectLst/>
                        </a:rPr>
                        <a:t>0,2</a:t>
                      </a:r>
                      <a:endParaRPr lang="pt-BR"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pt-BR" sz="1100" u="none" strike="noStrike">
                          <a:effectLst/>
                        </a:rPr>
                        <a:t>0,00283</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pt-BR" sz="1100" u="none" strike="noStrike" dirty="0">
                          <a:effectLst/>
                        </a:rPr>
                        <a:t>-0,69897</a:t>
                      </a:r>
                      <a:endParaRPr lang="pt-BR"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910076170"/>
                  </a:ext>
                </a:extLst>
              </a:tr>
            </a:tbl>
          </a:graphicData>
        </a:graphic>
      </p:graphicFrame>
      <p:graphicFrame>
        <p:nvGraphicFramePr>
          <p:cNvPr id="3" name="Gráfico 2">
            <a:extLst>
              <a:ext uri="{FF2B5EF4-FFF2-40B4-BE49-F238E27FC236}">
                <a16:creationId xmlns:a16="http://schemas.microsoft.com/office/drawing/2014/main" id="{1F7E5267-F729-492F-B7DC-1147C57D91EC}"/>
              </a:ext>
            </a:extLst>
          </p:cNvPr>
          <p:cNvGraphicFramePr>
            <a:graphicFrameLocks/>
          </p:cNvGraphicFramePr>
          <p:nvPr>
            <p:extLst>
              <p:ext uri="{D42A27DB-BD31-4B8C-83A1-F6EECF244321}">
                <p14:modId xmlns:p14="http://schemas.microsoft.com/office/powerpoint/2010/main" val="2817095403"/>
              </p:ext>
            </p:extLst>
          </p:nvPr>
        </p:nvGraphicFramePr>
        <p:xfrm>
          <a:off x="219710" y="1893358"/>
          <a:ext cx="4152900" cy="37962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Tabela 3">
            <a:extLst>
              <a:ext uri="{FF2B5EF4-FFF2-40B4-BE49-F238E27FC236}">
                <a16:creationId xmlns:a16="http://schemas.microsoft.com/office/drawing/2014/main" id="{00F12715-44F8-4E24-938A-D3AA3C341F47}"/>
              </a:ext>
            </a:extLst>
          </p:cNvPr>
          <p:cNvGraphicFramePr>
            <a:graphicFrameLocks noGrp="1"/>
          </p:cNvGraphicFramePr>
          <p:nvPr>
            <p:extLst>
              <p:ext uri="{D42A27DB-BD31-4B8C-83A1-F6EECF244321}">
                <p14:modId xmlns:p14="http://schemas.microsoft.com/office/powerpoint/2010/main" val="15401463"/>
              </p:ext>
            </p:extLst>
          </p:nvPr>
        </p:nvGraphicFramePr>
        <p:xfrm>
          <a:off x="4872990" y="466725"/>
          <a:ext cx="4152900" cy="1473200"/>
        </p:xfrm>
        <a:graphic>
          <a:graphicData uri="http://schemas.openxmlformats.org/drawingml/2006/table">
            <a:tbl>
              <a:tblPr>
                <a:tableStyleId>{B301B821-A1FF-4177-AEE7-76D212191A09}</a:tableStyleId>
              </a:tblPr>
              <a:tblGrid>
                <a:gridCol w="1638300">
                  <a:extLst>
                    <a:ext uri="{9D8B030D-6E8A-4147-A177-3AD203B41FA5}">
                      <a16:colId xmlns:a16="http://schemas.microsoft.com/office/drawing/2014/main" val="4147500647"/>
                    </a:ext>
                  </a:extLst>
                </a:gridCol>
                <a:gridCol w="825500">
                  <a:extLst>
                    <a:ext uri="{9D8B030D-6E8A-4147-A177-3AD203B41FA5}">
                      <a16:colId xmlns:a16="http://schemas.microsoft.com/office/drawing/2014/main" val="2133630786"/>
                    </a:ext>
                  </a:extLst>
                </a:gridCol>
                <a:gridCol w="609600">
                  <a:extLst>
                    <a:ext uri="{9D8B030D-6E8A-4147-A177-3AD203B41FA5}">
                      <a16:colId xmlns:a16="http://schemas.microsoft.com/office/drawing/2014/main" val="3268207396"/>
                    </a:ext>
                  </a:extLst>
                </a:gridCol>
                <a:gridCol w="1079500">
                  <a:extLst>
                    <a:ext uri="{9D8B030D-6E8A-4147-A177-3AD203B41FA5}">
                      <a16:colId xmlns:a16="http://schemas.microsoft.com/office/drawing/2014/main" val="3493261924"/>
                    </a:ext>
                  </a:extLst>
                </a:gridCol>
              </a:tblGrid>
              <a:tr h="184150">
                <a:tc>
                  <a:txBody>
                    <a:bodyPr/>
                    <a:lstStyle/>
                    <a:p>
                      <a:pPr algn="l" fontAlgn="b"/>
                      <a:r>
                        <a:rPr lang="pt-BR" sz="1100" u="none" strike="noStrike">
                          <a:effectLst/>
                        </a:rPr>
                        <a:t>coef angular </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100" u="none" strike="noStrike">
                          <a:effectLst/>
                        </a:rPr>
                        <a:t>94,11488478</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438860856"/>
                  </a:ext>
                </a:extLst>
              </a:tr>
              <a:tr h="184150">
                <a:tc>
                  <a:txBody>
                    <a:bodyPr/>
                    <a:lstStyle/>
                    <a:p>
                      <a:pPr algn="l" fontAlgn="b"/>
                      <a:r>
                        <a:rPr lang="pt-BR" sz="1100" u="none" strike="noStrike">
                          <a:effectLst/>
                        </a:rPr>
                        <a:t>intercepção</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100" u="none" strike="noStrike">
                          <a:effectLst/>
                        </a:rPr>
                        <a:t>-0,96638168</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46829972"/>
                  </a:ext>
                </a:extLst>
              </a:tr>
              <a:tr h="184150">
                <a:tc>
                  <a:txBody>
                    <a:bodyPr/>
                    <a:lstStyle/>
                    <a:p>
                      <a:pPr algn="l" fontAlgn="b"/>
                      <a:r>
                        <a:rPr lang="pt-BR" sz="1100" u="none" strike="noStrike">
                          <a:effectLst/>
                        </a:rPr>
                        <a:t>1/T (28°C)</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100" u="none" strike="noStrike">
                          <a:effectLst/>
                        </a:rPr>
                        <a:t>0,003322259</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184962583"/>
                  </a:ext>
                </a:extLst>
              </a:tr>
              <a:tr h="184150">
                <a:tc>
                  <a:txBody>
                    <a:bodyPr/>
                    <a:lstStyle/>
                    <a:p>
                      <a:pPr algn="l" fontAlgn="b"/>
                      <a:r>
                        <a:rPr lang="pt-BR" sz="1100" u="none" strike="noStrike">
                          <a:effectLst/>
                        </a:rPr>
                        <a:t>log Cw(sat)</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100" u="none" strike="noStrike">
                          <a:effectLst/>
                        </a:rPr>
                        <a:t>-0,65370764</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695041219"/>
                  </a:ext>
                </a:extLst>
              </a:tr>
              <a:tr h="184150">
                <a:tc>
                  <a:txBody>
                    <a:bodyPr/>
                    <a:lstStyle/>
                    <a:p>
                      <a:pPr algn="l" fontAlgn="b"/>
                      <a:r>
                        <a:rPr lang="pt-BR" sz="1100" u="none" strike="noStrike">
                          <a:effectLst/>
                        </a:rPr>
                        <a:t>Cw(sat)</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100" u="none" strike="noStrike">
                          <a:effectLst/>
                        </a:rPr>
                        <a:t>0,221969018</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175161136"/>
                  </a:ext>
                </a:extLst>
              </a:tr>
              <a:tr h="184150">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082299479"/>
                  </a:ext>
                </a:extLst>
              </a:tr>
              <a:tr h="184150">
                <a:tc>
                  <a:txBody>
                    <a:bodyPr/>
                    <a:lstStyle/>
                    <a:p>
                      <a:pPr algn="ctr" fontAlgn="b"/>
                      <a:r>
                        <a:rPr lang="pt-BR" sz="1100" u="none" strike="noStrike">
                          <a:effectLst/>
                        </a:rPr>
                        <a:t>KH(Sat) </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pt-BR" sz="1100" u="none" strike="noStrike">
                          <a:effectLst/>
                        </a:rPr>
                        <a:t>P/Cw(sat)</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pt-BR" sz="1100" u="none" strike="noStrike">
                          <a:effectLst/>
                        </a:rPr>
                        <a:t>0,123106</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pt-BR" sz="1100" u="none" strike="noStrike">
                          <a:effectLst/>
                        </a:rPr>
                        <a:t>1 atm mol-1 L</a:t>
                      </a:r>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28261840"/>
                  </a:ext>
                </a:extLst>
              </a:tr>
              <a:tr h="184150">
                <a:tc>
                  <a:txBody>
                    <a:bodyPr/>
                    <a:lstStyle/>
                    <a:p>
                      <a:pPr algn="ctr" fontAlgn="b"/>
                      <a:r>
                        <a:rPr lang="pt-BR" sz="1100" u="none" strike="noStrike">
                          <a:effectLst/>
                        </a:rPr>
                        <a:t>KH(Sat) </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pt-BR" sz="1100" u="none" strike="noStrike">
                          <a:effectLst/>
                        </a:rPr>
                        <a:t>0,004988</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pt-BR" sz="1100" u="none" strike="noStrike" dirty="0" err="1">
                          <a:effectLst/>
                        </a:rPr>
                        <a:t>adimencional</a:t>
                      </a:r>
                      <a:endParaRPr lang="pt-BR"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156788637"/>
                  </a:ext>
                </a:extLst>
              </a:tr>
            </a:tbl>
          </a:graphicData>
        </a:graphic>
      </p:graphicFrame>
      <p:graphicFrame>
        <p:nvGraphicFramePr>
          <p:cNvPr id="5" name="Tabela 4">
            <a:extLst>
              <a:ext uri="{FF2B5EF4-FFF2-40B4-BE49-F238E27FC236}">
                <a16:creationId xmlns:a16="http://schemas.microsoft.com/office/drawing/2014/main" id="{E296C4C0-C108-4FD3-928F-AA88AB107016}"/>
              </a:ext>
            </a:extLst>
          </p:cNvPr>
          <p:cNvGraphicFramePr>
            <a:graphicFrameLocks noGrp="1"/>
          </p:cNvGraphicFramePr>
          <p:nvPr>
            <p:extLst>
              <p:ext uri="{D42A27DB-BD31-4B8C-83A1-F6EECF244321}">
                <p14:modId xmlns:p14="http://schemas.microsoft.com/office/powerpoint/2010/main" val="3408490464"/>
              </p:ext>
            </p:extLst>
          </p:nvPr>
        </p:nvGraphicFramePr>
        <p:xfrm>
          <a:off x="5191760" y="2611120"/>
          <a:ext cx="3073400" cy="558800"/>
        </p:xfrm>
        <a:graphic>
          <a:graphicData uri="http://schemas.openxmlformats.org/drawingml/2006/table">
            <a:tbl>
              <a:tblPr>
                <a:tableStyleId>{B301B821-A1FF-4177-AEE7-76D212191A09}</a:tableStyleId>
              </a:tblPr>
              <a:tblGrid>
                <a:gridCol w="1638300">
                  <a:extLst>
                    <a:ext uri="{9D8B030D-6E8A-4147-A177-3AD203B41FA5}">
                      <a16:colId xmlns:a16="http://schemas.microsoft.com/office/drawing/2014/main" val="2089575907"/>
                    </a:ext>
                  </a:extLst>
                </a:gridCol>
                <a:gridCol w="825500">
                  <a:extLst>
                    <a:ext uri="{9D8B030D-6E8A-4147-A177-3AD203B41FA5}">
                      <a16:colId xmlns:a16="http://schemas.microsoft.com/office/drawing/2014/main" val="104173790"/>
                    </a:ext>
                  </a:extLst>
                </a:gridCol>
                <a:gridCol w="609600">
                  <a:extLst>
                    <a:ext uri="{9D8B030D-6E8A-4147-A177-3AD203B41FA5}">
                      <a16:colId xmlns:a16="http://schemas.microsoft.com/office/drawing/2014/main" val="615771368"/>
                    </a:ext>
                  </a:extLst>
                </a:gridCol>
              </a:tblGrid>
              <a:tr h="184150">
                <a:tc>
                  <a:txBody>
                    <a:bodyPr/>
                    <a:lstStyle/>
                    <a:p>
                      <a:pPr algn="ctr" fontAlgn="b"/>
                      <a:r>
                        <a:rPr lang="pt-BR" sz="1100" u="none" strike="noStrike">
                          <a:effectLst/>
                        </a:rPr>
                        <a:t>fr</a:t>
                      </a:r>
                      <a:endParaRPr lang="pt-BR" sz="11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pt-BR" sz="1100" u="none" strike="noStrike">
                          <a:effectLst/>
                        </a:rPr>
                        <a:t>0,929</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806534626"/>
                  </a:ext>
                </a:extLst>
              </a:tr>
              <a:tr h="184150">
                <a:tc>
                  <a:txBody>
                    <a:bodyPr/>
                    <a:lstStyle/>
                    <a:p>
                      <a:pPr algn="ctr" fontAlgn="b"/>
                      <a:r>
                        <a:rPr lang="pt-BR" sz="1100" u="none" strike="noStrike">
                          <a:effectLst/>
                        </a:rPr>
                        <a:t>ciw</a:t>
                      </a:r>
                      <a:endParaRPr lang="pt-BR" sz="11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pt-BR" sz="1100" u="none" strike="noStrike">
                          <a:effectLst/>
                        </a:rPr>
                        <a:t>0,37</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pt-BR" sz="1100" u="none" strike="noStrike">
                          <a:effectLst/>
                        </a:rPr>
                        <a:t>g/L</a:t>
                      </a:r>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485576616"/>
                  </a:ext>
                </a:extLst>
              </a:tr>
              <a:tr h="190500">
                <a:tc>
                  <a:txBody>
                    <a:bodyPr/>
                    <a:lstStyle/>
                    <a:p>
                      <a:pPr algn="ctr" fontAlgn="b"/>
                      <a:r>
                        <a:rPr lang="pt-BR" sz="1100" u="none" strike="noStrike">
                          <a:effectLst/>
                        </a:rPr>
                        <a:t>cia </a:t>
                      </a:r>
                      <a:endParaRPr lang="pt-BR" sz="11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pt-BR" sz="1100" u="none" strike="noStrike">
                          <a:effectLst/>
                        </a:rPr>
                        <a:t>0,002</a:t>
                      </a:r>
                      <a:endParaRPr lang="pt-B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pt-BR" sz="1100" u="none" strike="noStrike" dirty="0">
                          <a:effectLst/>
                        </a:rPr>
                        <a:t>g/L</a:t>
                      </a:r>
                      <a:endParaRPr lang="pt-BR"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817150161"/>
                  </a:ext>
                </a:extLst>
              </a:tr>
            </a:tbl>
          </a:graphicData>
        </a:graphic>
      </p:graphicFrame>
      <p:pic>
        <p:nvPicPr>
          <p:cNvPr id="6" name="Imagem 5">
            <a:extLst>
              <a:ext uri="{FF2B5EF4-FFF2-40B4-BE49-F238E27FC236}">
                <a16:creationId xmlns:a16="http://schemas.microsoft.com/office/drawing/2014/main" id="{761BF7A9-542C-4B24-8CB7-4F9F76DE31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81" t="1491" r="24541" b="32422"/>
          <a:stretch/>
        </p:blipFill>
        <p:spPr bwMode="auto">
          <a:xfrm>
            <a:off x="8806180" y="2140110"/>
            <a:ext cx="3166110" cy="475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6207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44F12157-3F0B-456B-9078-5A759A315BF0}"/>
              </a:ext>
            </a:extLst>
          </p:cNvPr>
          <p:cNvGraphicFramePr>
            <a:graphicFrameLocks noGrp="1"/>
          </p:cNvGraphicFramePr>
          <p:nvPr>
            <p:extLst>
              <p:ext uri="{D42A27DB-BD31-4B8C-83A1-F6EECF244321}">
                <p14:modId xmlns:p14="http://schemas.microsoft.com/office/powerpoint/2010/main" val="2230597733"/>
              </p:ext>
            </p:extLst>
          </p:nvPr>
        </p:nvGraphicFramePr>
        <p:xfrm>
          <a:off x="477203" y="617220"/>
          <a:ext cx="5854700" cy="3930650"/>
        </p:xfrm>
        <a:graphic>
          <a:graphicData uri="http://schemas.openxmlformats.org/drawingml/2006/table">
            <a:tbl>
              <a:tblPr>
                <a:tableStyleId>{B301B821-A1FF-4177-AEE7-76D212191A09}</a:tableStyleId>
              </a:tblPr>
              <a:tblGrid>
                <a:gridCol w="927100">
                  <a:extLst>
                    <a:ext uri="{9D8B030D-6E8A-4147-A177-3AD203B41FA5}">
                      <a16:colId xmlns:a16="http://schemas.microsoft.com/office/drawing/2014/main" val="750587110"/>
                    </a:ext>
                  </a:extLst>
                </a:gridCol>
                <a:gridCol w="609600">
                  <a:extLst>
                    <a:ext uri="{9D8B030D-6E8A-4147-A177-3AD203B41FA5}">
                      <a16:colId xmlns:a16="http://schemas.microsoft.com/office/drawing/2014/main" val="4111825945"/>
                    </a:ext>
                  </a:extLst>
                </a:gridCol>
                <a:gridCol w="660400">
                  <a:extLst>
                    <a:ext uri="{9D8B030D-6E8A-4147-A177-3AD203B41FA5}">
                      <a16:colId xmlns:a16="http://schemas.microsoft.com/office/drawing/2014/main" val="734794425"/>
                    </a:ext>
                  </a:extLst>
                </a:gridCol>
                <a:gridCol w="609600">
                  <a:extLst>
                    <a:ext uri="{9D8B030D-6E8A-4147-A177-3AD203B41FA5}">
                      <a16:colId xmlns:a16="http://schemas.microsoft.com/office/drawing/2014/main" val="304046551"/>
                    </a:ext>
                  </a:extLst>
                </a:gridCol>
                <a:gridCol w="609600">
                  <a:extLst>
                    <a:ext uri="{9D8B030D-6E8A-4147-A177-3AD203B41FA5}">
                      <a16:colId xmlns:a16="http://schemas.microsoft.com/office/drawing/2014/main" val="2389898884"/>
                    </a:ext>
                  </a:extLst>
                </a:gridCol>
                <a:gridCol w="609600">
                  <a:extLst>
                    <a:ext uri="{9D8B030D-6E8A-4147-A177-3AD203B41FA5}">
                      <a16:colId xmlns:a16="http://schemas.microsoft.com/office/drawing/2014/main" val="2450406248"/>
                    </a:ext>
                  </a:extLst>
                </a:gridCol>
                <a:gridCol w="609600">
                  <a:extLst>
                    <a:ext uri="{9D8B030D-6E8A-4147-A177-3AD203B41FA5}">
                      <a16:colId xmlns:a16="http://schemas.microsoft.com/office/drawing/2014/main" val="3510713945"/>
                    </a:ext>
                  </a:extLst>
                </a:gridCol>
                <a:gridCol w="609600">
                  <a:extLst>
                    <a:ext uri="{9D8B030D-6E8A-4147-A177-3AD203B41FA5}">
                      <a16:colId xmlns:a16="http://schemas.microsoft.com/office/drawing/2014/main" val="1343037397"/>
                    </a:ext>
                  </a:extLst>
                </a:gridCol>
                <a:gridCol w="609600">
                  <a:extLst>
                    <a:ext uri="{9D8B030D-6E8A-4147-A177-3AD203B41FA5}">
                      <a16:colId xmlns:a16="http://schemas.microsoft.com/office/drawing/2014/main" val="2626621753"/>
                    </a:ext>
                  </a:extLst>
                </a:gridCol>
              </a:tblGrid>
              <a:tr h="190500">
                <a:tc>
                  <a:txBody>
                    <a:bodyPr/>
                    <a:lstStyle/>
                    <a:p>
                      <a:pPr algn="l" fontAlgn="b"/>
                      <a:r>
                        <a:rPr lang="pt-BR" sz="1100" u="none" strike="noStrike" dirty="0">
                          <a:effectLst/>
                          <a:highlight>
                            <a:srgbClr val="FFFF00"/>
                          </a:highlight>
                        </a:rPr>
                        <a:t>volume</a:t>
                      </a:r>
                      <a:r>
                        <a:rPr lang="pt-BR" sz="1100" u="none" strike="noStrike" dirty="0">
                          <a:effectLst/>
                        </a:rPr>
                        <a:t> piscina</a:t>
                      </a:r>
                      <a:endParaRPr lang="pt-BR" sz="11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pt-BR" sz="1100" u="none" strike="noStrike">
                          <a:effectLst/>
                        </a:rPr>
                        <a:t>81,25</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pt-BR" sz="1100" u="none" strike="noStrike">
                          <a:effectLst/>
                        </a:rPr>
                        <a:t>m3</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pt-BR" sz="1100" u="none" strike="noStrike">
                          <a:effectLst/>
                        </a:rPr>
                        <a:t>81250</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pt-BR" sz="1100" u="none" strike="noStrike">
                          <a:effectLst/>
                        </a:rPr>
                        <a:t>L</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2653184"/>
                  </a:ext>
                </a:extLst>
              </a:tr>
              <a:tr h="190500">
                <a:tc>
                  <a:txBody>
                    <a:bodyPr/>
                    <a:lstStyle/>
                    <a:p>
                      <a:pPr algn="l" fontAlgn="b"/>
                      <a:r>
                        <a:rPr lang="pt-BR" sz="1100" u="none" strike="noStrike">
                          <a:effectLst/>
                        </a:rPr>
                        <a:t>volume do ar </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pt-BR" sz="1100" u="none" strike="noStrike">
                          <a:effectLst/>
                        </a:rPr>
                        <a:t>1237,5</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pt-BR" sz="1100" u="none" strike="noStrike">
                          <a:effectLst/>
                        </a:rPr>
                        <a:t>m3</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pt-BR" sz="1100" u="none" strike="noStrike">
                          <a:effectLst/>
                        </a:rPr>
                        <a:t>1237500</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pt-BR" sz="1100" u="none" strike="noStrike">
                          <a:effectLst/>
                        </a:rPr>
                        <a:t>L</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77467204"/>
                  </a:ext>
                </a:extLst>
              </a:tr>
              <a:tr h="184150">
                <a:tc>
                  <a:txBody>
                    <a:bodyPr/>
                    <a:lstStyle/>
                    <a:p>
                      <a:pPr algn="l" fontAlgn="b"/>
                      <a:r>
                        <a:rPr lang="pt-BR" sz="1100" u="none" strike="noStrike">
                          <a:effectLst/>
                        </a:rPr>
                        <a:t>V TCE</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pt-BR" sz="1100" u="none" strike="noStrike">
                          <a:effectLst/>
                        </a:rPr>
                        <a:t>20</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pt-BR" sz="1100" u="none" strike="noStrike">
                          <a:effectLst/>
                        </a:rPr>
                        <a:t>L</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pt-BR" sz="1100" u="none" strike="noStrike">
                          <a:effectLst/>
                        </a:rPr>
                        <a:t>Mtotal</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pt-BR" sz="1100" u="none" strike="noStrike">
                          <a:effectLst/>
                        </a:rPr>
                        <a:t>32400</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7110152"/>
                  </a:ext>
                </a:extLst>
              </a:tr>
              <a:tr h="184150">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621293782"/>
                  </a:ext>
                </a:extLst>
              </a:tr>
              <a:tr h="190500">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rowSpan="9" gridSpan="5">
                  <a:txBody>
                    <a:bodyPr/>
                    <a:lstStyle/>
                    <a:p>
                      <a:pPr algn="l" fontAlgn="b"/>
                      <a:endParaRPr lang="pt-BR" sz="1100" b="0" i="0" u="none" strike="noStrike" dirty="0">
                        <a:solidFill>
                          <a:srgbClr val="000000"/>
                        </a:solidFill>
                        <a:effectLst/>
                        <a:latin typeface="Calibri" panose="020F0502020204030204" pitchFamily="34" charset="0"/>
                      </a:endParaRPr>
                    </a:p>
                  </a:txBody>
                  <a:tcPr marL="0" marR="0" marT="0" marB="0" anchor="b"/>
                </a:tc>
                <a:tc rowSpan="9" hMerge="1">
                  <a:txBody>
                    <a:bodyPr/>
                    <a:lstStyle/>
                    <a:p>
                      <a:endParaRPr lang="pt-BR"/>
                    </a:p>
                  </a:txBody>
                  <a:tcPr/>
                </a:tc>
                <a:tc rowSpan="9" hMerge="1">
                  <a:txBody>
                    <a:bodyPr/>
                    <a:lstStyle/>
                    <a:p>
                      <a:endParaRPr lang="pt-BR"/>
                    </a:p>
                  </a:txBody>
                  <a:tcPr/>
                </a:tc>
                <a:tc rowSpan="9" hMerge="1">
                  <a:txBody>
                    <a:bodyPr/>
                    <a:lstStyle/>
                    <a:p>
                      <a:endParaRPr lang="pt-BR"/>
                    </a:p>
                  </a:txBody>
                  <a:tcPr/>
                </a:tc>
                <a:tc rowSpan="9" hMerge="1">
                  <a:txBody>
                    <a:bodyPr/>
                    <a:lstStyle/>
                    <a:p>
                      <a:endParaRPr lang="pt-BR"/>
                    </a:p>
                  </a:txBody>
                  <a:tcPr/>
                </a:tc>
                <a:extLst>
                  <a:ext uri="{0D108BD9-81ED-4DB2-BD59-A6C34878D82A}">
                    <a16:rowId xmlns:a16="http://schemas.microsoft.com/office/drawing/2014/main" val="2368065423"/>
                  </a:ext>
                </a:extLst>
              </a:tr>
              <a:tr h="374650">
                <a:tc>
                  <a:txBody>
                    <a:bodyPr/>
                    <a:lstStyle/>
                    <a:p>
                      <a:pPr algn="ctr" fontAlgn="ctr"/>
                      <a:r>
                        <a:rPr lang="pt-BR" sz="1100" u="none" strike="noStrike">
                          <a:effectLst/>
                        </a:rPr>
                        <a:t>T °C</a:t>
                      </a:r>
                      <a:endParaRPr lang="pt-BR" sz="11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pt-BR" sz="1100" u="none" strike="noStrike">
                          <a:effectLst/>
                        </a:rPr>
                        <a:t>P* (mmHg)</a:t>
                      </a:r>
                      <a:endParaRPr lang="pt-BR" sz="11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pt-BR" sz="1100" u="none" strike="noStrike">
                          <a:effectLst/>
                        </a:rPr>
                        <a:t>1/T (k)</a:t>
                      </a:r>
                      <a:endParaRPr lang="pt-BR" sz="11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pt-BR" sz="1100" u="none" strike="noStrike">
                          <a:effectLst/>
                        </a:rPr>
                        <a:t>Log P*</a:t>
                      </a:r>
                      <a:endParaRPr lang="pt-BR" sz="1100" b="1" i="0" u="none" strike="noStrike">
                        <a:solidFill>
                          <a:srgbClr val="000000"/>
                        </a:solidFill>
                        <a:effectLst/>
                        <a:latin typeface="Calibri" panose="020F0502020204030204" pitchFamily="34" charset="0"/>
                      </a:endParaRPr>
                    </a:p>
                  </a:txBody>
                  <a:tcPr marL="0" marR="0" marT="0" marB="0" anchor="ctr"/>
                </a:tc>
                <a:tc gridSpan="5" vMerge="1">
                  <a:txBody>
                    <a:bodyPr/>
                    <a:lstStyle/>
                    <a:p>
                      <a:endParaRPr lang="pt-BR"/>
                    </a:p>
                  </a:txBody>
                  <a:tcPr/>
                </a:tc>
                <a:tc hMerge="1" vMerge="1">
                  <a:txBody>
                    <a:bodyPr/>
                    <a:lstStyle/>
                    <a:p>
                      <a:endParaRPr lang="pt-BR"/>
                    </a:p>
                  </a:txBody>
                  <a:tcPr/>
                </a:tc>
                <a:tc hMerge="1" vMerge="1">
                  <a:txBody>
                    <a:bodyPr/>
                    <a:lstStyle/>
                    <a:p>
                      <a:endParaRPr lang="pt-BR"/>
                    </a:p>
                  </a:txBody>
                  <a:tcPr/>
                </a:tc>
                <a:tc hMerge="1" vMerge="1">
                  <a:txBody>
                    <a:bodyPr/>
                    <a:lstStyle/>
                    <a:p>
                      <a:endParaRPr lang="pt-BR"/>
                    </a:p>
                  </a:txBody>
                  <a:tcPr/>
                </a:tc>
                <a:tc hMerge="1" vMerge="1">
                  <a:txBody>
                    <a:bodyPr/>
                    <a:lstStyle/>
                    <a:p>
                      <a:endParaRPr lang="pt-BR"/>
                    </a:p>
                  </a:txBody>
                  <a:tcPr/>
                </a:tc>
                <a:extLst>
                  <a:ext uri="{0D108BD9-81ED-4DB2-BD59-A6C34878D82A}">
                    <a16:rowId xmlns:a16="http://schemas.microsoft.com/office/drawing/2014/main" val="1220761357"/>
                  </a:ext>
                </a:extLst>
              </a:tr>
              <a:tr h="190500">
                <a:tc>
                  <a:txBody>
                    <a:bodyPr/>
                    <a:lstStyle/>
                    <a:p>
                      <a:pPr algn="ctr" fontAlgn="ctr"/>
                      <a:r>
                        <a:rPr lang="pt-BR" sz="1100" u="none" strike="noStrike">
                          <a:effectLst/>
                        </a:rPr>
                        <a:t>-20,6</a:t>
                      </a:r>
                      <a:endParaRPr lang="pt-BR"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pt-BR" sz="1100" u="none" strike="noStrike">
                          <a:effectLst/>
                        </a:rPr>
                        <a:t>1</a:t>
                      </a:r>
                      <a:endParaRPr lang="pt-BR"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pt-BR" sz="1100" u="none" strike="noStrike">
                          <a:effectLst/>
                        </a:rPr>
                        <a:t>0,00396</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pt-BR" sz="1100" u="none" strike="noStrike">
                          <a:effectLst/>
                        </a:rPr>
                        <a:t>0,00000</a:t>
                      </a:r>
                      <a:endParaRPr lang="pt-BR" sz="1100" b="0" i="0" u="none" strike="noStrike">
                        <a:solidFill>
                          <a:srgbClr val="000000"/>
                        </a:solidFill>
                        <a:effectLst/>
                        <a:latin typeface="Calibri" panose="020F0502020204030204" pitchFamily="34" charset="0"/>
                      </a:endParaRPr>
                    </a:p>
                  </a:txBody>
                  <a:tcPr marL="0" marR="0" marT="0" marB="0" anchor="b"/>
                </a:tc>
                <a:tc gridSpan="5" vMerge="1">
                  <a:txBody>
                    <a:bodyPr/>
                    <a:lstStyle/>
                    <a:p>
                      <a:endParaRPr lang="pt-BR"/>
                    </a:p>
                  </a:txBody>
                  <a:tcPr/>
                </a:tc>
                <a:tc hMerge="1" vMerge="1">
                  <a:txBody>
                    <a:bodyPr/>
                    <a:lstStyle/>
                    <a:p>
                      <a:endParaRPr lang="pt-BR"/>
                    </a:p>
                  </a:txBody>
                  <a:tcPr/>
                </a:tc>
                <a:tc hMerge="1" vMerge="1">
                  <a:txBody>
                    <a:bodyPr/>
                    <a:lstStyle/>
                    <a:p>
                      <a:endParaRPr lang="pt-BR"/>
                    </a:p>
                  </a:txBody>
                  <a:tcPr/>
                </a:tc>
                <a:tc hMerge="1" vMerge="1">
                  <a:txBody>
                    <a:bodyPr/>
                    <a:lstStyle/>
                    <a:p>
                      <a:endParaRPr lang="pt-BR"/>
                    </a:p>
                  </a:txBody>
                  <a:tcPr/>
                </a:tc>
                <a:tc hMerge="1" vMerge="1">
                  <a:txBody>
                    <a:bodyPr/>
                    <a:lstStyle/>
                    <a:p>
                      <a:endParaRPr lang="pt-BR"/>
                    </a:p>
                  </a:txBody>
                  <a:tcPr/>
                </a:tc>
                <a:extLst>
                  <a:ext uri="{0D108BD9-81ED-4DB2-BD59-A6C34878D82A}">
                    <a16:rowId xmlns:a16="http://schemas.microsoft.com/office/drawing/2014/main" val="3223166889"/>
                  </a:ext>
                </a:extLst>
              </a:tr>
              <a:tr h="190500">
                <a:tc>
                  <a:txBody>
                    <a:bodyPr/>
                    <a:lstStyle/>
                    <a:p>
                      <a:pPr algn="ctr" fontAlgn="ctr"/>
                      <a:r>
                        <a:rPr lang="pt-BR" sz="1100" u="none" strike="noStrike">
                          <a:effectLst/>
                        </a:rPr>
                        <a:t>13,8</a:t>
                      </a:r>
                      <a:endParaRPr lang="pt-BR"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pt-BR" sz="1100" u="none" strike="noStrike">
                          <a:effectLst/>
                        </a:rPr>
                        <a:t>10</a:t>
                      </a:r>
                      <a:endParaRPr lang="pt-BR"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pt-BR" sz="1100" u="none" strike="noStrike">
                          <a:effectLst/>
                        </a:rPr>
                        <a:t>0,00349</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pt-BR" sz="1100" u="none" strike="noStrike">
                          <a:effectLst/>
                        </a:rPr>
                        <a:t>1,00000</a:t>
                      </a:r>
                      <a:endParaRPr lang="pt-BR" sz="1100" b="0" i="0" u="none" strike="noStrike">
                        <a:solidFill>
                          <a:srgbClr val="000000"/>
                        </a:solidFill>
                        <a:effectLst/>
                        <a:latin typeface="Calibri" panose="020F0502020204030204" pitchFamily="34" charset="0"/>
                      </a:endParaRPr>
                    </a:p>
                  </a:txBody>
                  <a:tcPr marL="0" marR="0" marT="0" marB="0" anchor="b"/>
                </a:tc>
                <a:tc gridSpan="5" vMerge="1">
                  <a:txBody>
                    <a:bodyPr/>
                    <a:lstStyle/>
                    <a:p>
                      <a:endParaRPr lang="pt-BR"/>
                    </a:p>
                  </a:txBody>
                  <a:tcPr/>
                </a:tc>
                <a:tc hMerge="1" vMerge="1">
                  <a:txBody>
                    <a:bodyPr/>
                    <a:lstStyle/>
                    <a:p>
                      <a:endParaRPr lang="pt-BR"/>
                    </a:p>
                  </a:txBody>
                  <a:tcPr/>
                </a:tc>
                <a:tc hMerge="1" vMerge="1">
                  <a:txBody>
                    <a:bodyPr/>
                    <a:lstStyle/>
                    <a:p>
                      <a:endParaRPr lang="pt-BR"/>
                    </a:p>
                  </a:txBody>
                  <a:tcPr/>
                </a:tc>
                <a:tc hMerge="1" vMerge="1">
                  <a:txBody>
                    <a:bodyPr/>
                    <a:lstStyle/>
                    <a:p>
                      <a:endParaRPr lang="pt-BR"/>
                    </a:p>
                  </a:txBody>
                  <a:tcPr/>
                </a:tc>
                <a:tc hMerge="1" vMerge="1">
                  <a:txBody>
                    <a:bodyPr/>
                    <a:lstStyle/>
                    <a:p>
                      <a:endParaRPr lang="pt-BR"/>
                    </a:p>
                  </a:txBody>
                  <a:tcPr/>
                </a:tc>
                <a:extLst>
                  <a:ext uri="{0D108BD9-81ED-4DB2-BD59-A6C34878D82A}">
                    <a16:rowId xmlns:a16="http://schemas.microsoft.com/office/drawing/2014/main" val="3907340777"/>
                  </a:ext>
                </a:extLst>
              </a:tr>
              <a:tr h="190500">
                <a:tc>
                  <a:txBody>
                    <a:bodyPr/>
                    <a:lstStyle/>
                    <a:p>
                      <a:pPr algn="ctr" fontAlgn="ctr"/>
                      <a:r>
                        <a:rPr lang="pt-BR" sz="1100" u="none" strike="noStrike" dirty="0">
                          <a:effectLst/>
                        </a:rPr>
                        <a:t>40,1</a:t>
                      </a:r>
                      <a:endParaRPr lang="pt-BR"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pt-BR" sz="1100" u="none" strike="noStrike">
                          <a:effectLst/>
                        </a:rPr>
                        <a:t>40</a:t>
                      </a:r>
                      <a:endParaRPr lang="pt-BR"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pt-BR" sz="1100" u="none" strike="noStrike">
                          <a:effectLst/>
                        </a:rPr>
                        <a:t>0,00319</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pt-BR" sz="1100" u="none" strike="noStrike">
                          <a:effectLst/>
                        </a:rPr>
                        <a:t>1,60206</a:t>
                      </a:r>
                      <a:endParaRPr lang="pt-BR" sz="1100" b="0" i="0" u="none" strike="noStrike">
                        <a:solidFill>
                          <a:srgbClr val="000000"/>
                        </a:solidFill>
                        <a:effectLst/>
                        <a:latin typeface="Calibri" panose="020F0502020204030204" pitchFamily="34" charset="0"/>
                      </a:endParaRPr>
                    </a:p>
                  </a:txBody>
                  <a:tcPr marL="0" marR="0" marT="0" marB="0" anchor="b"/>
                </a:tc>
                <a:tc gridSpan="5" vMerge="1">
                  <a:txBody>
                    <a:bodyPr/>
                    <a:lstStyle/>
                    <a:p>
                      <a:endParaRPr lang="pt-BR"/>
                    </a:p>
                  </a:txBody>
                  <a:tcPr/>
                </a:tc>
                <a:tc hMerge="1" vMerge="1">
                  <a:txBody>
                    <a:bodyPr/>
                    <a:lstStyle/>
                    <a:p>
                      <a:endParaRPr lang="pt-BR"/>
                    </a:p>
                  </a:txBody>
                  <a:tcPr/>
                </a:tc>
                <a:tc hMerge="1" vMerge="1">
                  <a:txBody>
                    <a:bodyPr/>
                    <a:lstStyle/>
                    <a:p>
                      <a:endParaRPr lang="pt-BR"/>
                    </a:p>
                  </a:txBody>
                  <a:tcPr/>
                </a:tc>
                <a:tc hMerge="1" vMerge="1">
                  <a:txBody>
                    <a:bodyPr/>
                    <a:lstStyle/>
                    <a:p>
                      <a:endParaRPr lang="pt-BR"/>
                    </a:p>
                  </a:txBody>
                  <a:tcPr/>
                </a:tc>
                <a:tc hMerge="1" vMerge="1">
                  <a:txBody>
                    <a:bodyPr/>
                    <a:lstStyle/>
                    <a:p>
                      <a:endParaRPr lang="pt-BR"/>
                    </a:p>
                  </a:txBody>
                  <a:tcPr/>
                </a:tc>
                <a:extLst>
                  <a:ext uri="{0D108BD9-81ED-4DB2-BD59-A6C34878D82A}">
                    <a16:rowId xmlns:a16="http://schemas.microsoft.com/office/drawing/2014/main" val="4238511853"/>
                  </a:ext>
                </a:extLst>
              </a:tr>
              <a:tr h="190500">
                <a:tc>
                  <a:txBody>
                    <a:bodyPr/>
                    <a:lstStyle/>
                    <a:p>
                      <a:pPr algn="ctr" fontAlgn="ctr"/>
                      <a:r>
                        <a:rPr lang="pt-BR" sz="1100" u="none" strike="noStrike">
                          <a:effectLst/>
                        </a:rPr>
                        <a:t>61,3</a:t>
                      </a:r>
                      <a:endParaRPr lang="pt-BR"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pt-BR" sz="1100" u="none" strike="noStrike">
                          <a:effectLst/>
                        </a:rPr>
                        <a:t>100</a:t>
                      </a:r>
                      <a:endParaRPr lang="pt-BR"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pt-BR" sz="1100" u="none" strike="noStrike">
                          <a:effectLst/>
                        </a:rPr>
                        <a:t>0,00299</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pt-BR" sz="1100" u="none" strike="noStrike">
                          <a:effectLst/>
                        </a:rPr>
                        <a:t>2,00000</a:t>
                      </a:r>
                      <a:endParaRPr lang="pt-BR" sz="1100" b="0" i="0" u="none" strike="noStrike">
                        <a:solidFill>
                          <a:srgbClr val="000000"/>
                        </a:solidFill>
                        <a:effectLst/>
                        <a:latin typeface="Calibri" panose="020F0502020204030204" pitchFamily="34" charset="0"/>
                      </a:endParaRPr>
                    </a:p>
                  </a:txBody>
                  <a:tcPr marL="0" marR="0" marT="0" marB="0" anchor="b"/>
                </a:tc>
                <a:tc gridSpan="5" vMerge="1">
                  <a:txBody>
                    <a:bodyPr/>
                    <a:lstStyle/>
                    <a:p>
                      <a:endParaRPr lang="pt-BR"/>
                    </a:p>
                  </a:txBody>
                  <a:tcPr/>
                </a:tc>
                <a:tc hMerge="1" vMerge="1">
                  <a:txBody>
                    <a:bodyPr/>
                    <a:lstStyle/>
                    <a:p>
                      <a:endParaRPr lang="pt-BR"/>
                    </a:p>
                  </a:txBody>
                  <a:tcPr/>
                </a:tc>
                <a:tc hMerge="1" vMerge="1">
                  <a:txBody>
                    <a:bodyPr/>
                    <a:lstStyle/>
                    <a:p>
                      <a:endParaRPr lang="pt-BR"/>
                    </a:p>
                  </a:txBody>
                  <a:tcPr/>
                </a:tc>
                <a:tc hMerge="1" vMerge="1">
                  <a:txBody>
                    <a:bodyPr/>
                    <a:lstStyle/>
                    <a:p>
                      <a:endParaRPr lang="pt-BR"/>
                    </a:p>
                  </a:txBody>
                  <a:tcPr/>
                </a:tc>
                <a:tc hMerge="1" vMerge="1">
                  <a:txBody>
                    <a:bodyPr/>
                    <a:lstStyle/>
                    <a:p>
                      <a:endParaRPr lang="pt-BR"/>
                    </a:p>
                  </a:txBody>
                  <a:tcPr/>
                </a:tc>
                <a:extLst>
                  <a:ext uri="{0D108BD9-81ED-4DB2-BD59-A6C34878D82A}">
                    <a16:rowId xmlns:a16="http://schemas.microsoft.com/office/drawing/2014/main" val="560806495"/>
                  </a:ext>
                </a:extLst>
              </a:tr>
              <a:tr h="190500">
                <a:tc>
                  <a:txBody>
                    <a:bodyPr/>
                    <a:lstStyle/>
                    <a:p>
                      <a:pPr algn="ctr" fontAlgn="ctr"/>
                      <a:r>
                        <a:rPr lang="pt-BR" sz="1100" u="none" strike="noStrike">
                          <a:effectLst/>
                        </a:rPr>
                        <a:t>100</a:t>
                      </a:r>
                      <a:endParaRPr lang="pt-BR"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pt-BR" sz="1100" u="none" strike="noStrike">
                          <a:effectLst/>
                        </a:rPr>
                        <a:t>400</a:t>
                      </a:r>
                      <a:endParaRPr lang="pt-BR"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pt-BR" sz="1100" u="none" strike="noStrike">
                          <a:effectLst/>
                        </a:rPr>
                        <a:t>0,00268</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pt-BR" sz="1100" u="none" strike="noStrike">
                          <a:effectLst/>
                        </a:rPr>
                        <a:t>2,60206</a:t>
                      </a:r>
                      <a:endParaRPr lang="pt-BR" sz="1100" b="0" i="0" u="none" strike="noStrike">
                        <a:solidFill>
                          <a:srgbClr val="000000"/>
                        </a:solidFill>
                        <a:effectLst/>
                        <a:latin typeface="Calibri" panose="020F0502020204030204" pitchFamily="34" charset="0"/>
                      </a:endParaRPr>
                    </a:p>
                  </a:txBody>
                  <a:tcPr marL="0" marR="0" marT="0" marB="0" anchor="b"/>
                </a:tc>
                <a:tc gridSpan="5" vMerge="1">
                  <a:txBody>
                    <a:bodyPr/>
                    <a:lstStyle/>
                    <a:p>
                      <a:endParaRPr lang="pt-BR"/>
                    </a:p>
                  </a:txBody>
                  <a:tcPr/>
                </a:tc>
                <a:tc hMerge="1" vMerge="1">
                  <a:txBody>
                    <a:bodyPr/>
                    <a:lstStyle/>
                    <a:p>
                      <a:endParaRPr lang="pt-BR"/>
                    </a:p>
                  </a:txBody>
                  <a:tcPr/>
                </a:tc>
                <a:tc hMerge="1" vMerge="1">
                  <a:txBody>
                    <a:bodyPr/>
                    <a:lstStyle/>
                    <a:p>
                      <a:endParaRPr lang="pt-BR"/>
                    </a:p>
                  </a:txBody>
                  <a:tcPr/>
                </a:tc>
                <a:tc hMerge="1" vMerge="1">
                  <a:txBody>
                    <a:bodyPr/>
                    <a:lstStyle/>
                    <a:p>
                      <a:endParaRPr lang="pt-BR"/>
                    </a:p>
                  </a:txBody>
                  <a:tcPr/>
                </a:tc>
                <a:tc hMerge="1" vMerge="1">
                  <a:txBody>
                    <a:bodyPr/>
                    <a:lstStyle/>
                    <a:p>
                      <a:endParaRPr lang="pt-BR"/>
                    </a:p>
                  </a:txBody>
                  <a:tcPr/>
                </a:tc>
                <a:extLst>
                  <a:ext uri="{0D108BD9-81ED-4DB2-BD59-A6C34878D82A}">
                    <a16:rowId xmlns:a16="http://schemas.microsoft.com/office/drawing/2014/main" val="2721125342"/>
                  </a:ext>
                </a:extLst>
              </a:tr>
              <a:tr h="190500">
                <a:tc>
                  <a:txBody>
                    <a:bodyPr/>
                    <a:lstStyle/>
                    <a:p>
                      <a:pPr algn="ctr" fontAlgn="ctr"/>
                      <a:r>
                        <a:rPr lang="pt-BR" sz="1100" u="none" strike="noStrike">
                          <a:effectLst/>
                        </a:rPr>
                        <a:t>120,8</a:t>
                      </a:r>
                      <a:endParaRPr lang="pt-BR"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pt-BR" sz="1100" u="none" strike="noStrike">
                          <a:effectLst/>
                        </a:rPr>
                        <a:t>760</a:t>
                      </a:r>
                      <a:endParaRPr lang="pt-BR"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pt-BR" sz="1100" u="none" strike="noStrike">
                          <a:effectLst/>
                        </a:rPr>
                        <a:t>0,00254</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pt-BR" sz="1100" u="none" strike="noStrike">
                          <a:effectLst/>
                        </a:rPr>
                        <a:t>2,88081</a:t>
                      </a:r>
                      <a:endParaRPr lang="pt-BR" sz="1100" b="0" i="0" u="none" strike="noStrike">
                        <a:solidFill>
                          <a:srgbClr val="000000"/>
                        </a:solidFill>
                        <a:effectLst/>
                        <a:latin typeface="Calibri" panose="020F0502020204030204" pitchFamily="34" charset="0"/>
                      </a:endParaRPr>
                    </a:p>
                  </a:txBody>
                  <a:tcPr marL="0" marR="0" marT="0" marB="0" anchor="b"/>
                </a:tc>
                <a:tc gridSpan="5" vMerge="1">
                  <a:txBody>
                    <a:bodyPr/>
                    <a:lstStyle/>
                    <a:p>
                      <a:endParaRPr lang="pt-BR"/>
                    </a:p>
                  </a:txBody>
                  <a:tcPr/>
                </a:tc>
                <a:tc hMerge="1" vMerge="1">
                  <a:txBody>
                    <a:bodyPr/>
                    <a:lstStyle/>
                    <a:p>
                      <a:endParaRPr lang="pt-BR"/>
                    </a:p>
                  </a:txBody>
                  <a:tcPr/>
                </a:tc>
                <a:tc hMerge="1" vMerge="1">
                  <a:txBody>
                    <a:bodyPr/>
                    <a:lstStyle/>
                    <a:p>
                      <a:endParaRPr lang="pt-BR"/>
                    </a:p>
                  </a:txBody>
                  <a:tcPr/>
                </a:tc>
                <a:tc hMerge="1" vMerge="1">
                  <a:txBody>
                    <a:bodyPr/>
                    <a:lstStyle/>
                    <a:p>
                      <a:endParaRPr lang="pt-BR"/>
                    </a:p>
                  </a:txBody>
                  <a:tcPr/>
                </a:tc>
                <a:tc hMerge="1" vMerge="1">
                  <a:txBody>
                    <a:bodyPr/>
                    <a:lstStyle/>
                    <a:p>
                      <a:endParaRPr lang="pt-BR"/>
                    </a:p>
                  </a:txBody>
                  <a:tcPr/>
                </a:tc>
                <a:extLst>
                  <a:ext uri="{0D108BD9-81ED-4DB2-BD59-A6C34878D82A}">
                    <a16:rowId xmlns:a16="http://schemas.microsoft.com/office/drawing/2014/main" val="2324680060"/>
                  </a:ext>
                </a:extLst>
              </a:tr>
              <a:tr h="184150">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gridSpan="5" vMerge="1">
                  <a:txBody>
                    <a:bodyPr/>
                    <a:lstStyle/>
                    <a:p>
                      <a:endParaRPr lang="pt-BR"/>
                    </a:p>
                  </a:txBody>
                  <a:tcPr/>
                </a:tc>
                <a:tc hMerge="1" vMerge="1">
                  <a:txBody>
                    <a:bodyPr/>
                    <a:lstStyle/>
                    <a:p>
                      <a:endParaRPr lang="pt-BR"/>
                    </a:p>
                  </a:txBody>
                  <a:tcPr/>
                </a:tc>
                <a:tc hMerge="1" vMerge="1">
                  <a:txBody>
                    <a:bodyPr/>
                    <a:lstStyle/>
                    <a:p>
                      <a:endParaRPr lang="pt-BR"/>
                    </a:p>
                  </a:txBody>
                  <a:tcPr/>
                </a:tc>
                <a:tc hMerge="1" vMerge="1">
                  <a:txBody>
                    <a:bodyPr/>
                    <a:lstStyle/>
                    <a:p>
                      <a:endParaRPr lang="pt-BR"/>
                    </a:p>
                  </a:txBody>
                  <a:tcPr/>
                </a:tc>
                <a:tc hMerge="1" vMerge="1">
                  <a:txBody>
                    <a:bodyPr/>
                    <a:lstStyle/>
                    <a:p>
                      <a:endParaRPr lang="pt-BR"/>
                    </a:p>
                  </a:txBody>
                  <a:tcPr/>
                </a:tc>
                <a:extLst>
                  <a:ext uri="{0D108BD9-81ED-4DB2-BD59-A6C34878D82A}">
                    <a16:rowId xmlns:a16="http://schemas.microsoft.com/office/drawing/2014/main" val="2116796821"/>
                  </a:ext>
                </a:extLst>
              </a:tr>
              <a:tr h="184150">
                <a:tc>
                  <a:txBody>
                    <a:bodyPr/>
                    <a:lstStyle/>
                    <a:p>
                      <a:pPr algn="l" fontAlgn="b"/>
                      <a:r>
                        <a:rPr lang="pt-BR" sz="1100" u="none" strike="noStrike">
                          <a:effectLst/>
                        </a:rPr>
                        <a:t>coef angular </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pt-BR" sz="1100" u="none" strike="noStrike">
                          <a:effectLst/>
                        </a:rPr>
                        <a:t>-2020,37</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516761017"/>
                  </a:ext>
                </a:extLst>
              </a:tr>
              <a:tr h="184150">
                <a:tc>
                  <a:txBody>
                    <a:bodyPr/>
                    <a:lstStyle/>
                    <a:p>
                      <a:pPr algn="l" fontAlgn="b"/>
                      <a:r>
                        <a:rPr lang="pt-BR" sz="1100" u="none" strike="noStrike">
                          <a:effectLst/>
                        </a:rPr>
                        <a:t>intercepção</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pt-BR" sz="1100" u="none" strike="noStrike">
                          <a:effectLst/>
                        </a:rPr>
                        <a:t>8,029574</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573840331"/>
                  </a:ext>
                </a:extLst>
              </a:tr>
              <a:tr h="184150">
                <a:tc>
                  <a:txBody>
                    <a:bodyPr/>
                    <a:lstStyle/>
                    <a:p>
                      <a:pPr algn="l" fontAlgn="b"/>
                      <a:r>
                        <a:rPr lang="pt-BR" sz="1100" u="none" strike="noStrike">
                          <a:effectLst/>
                        </a:rPr>
                        <a:t>1/T (28°C)</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pt-BR" sz="1100" u="none" strike="noStrike">
                          <a:effectLst/>
                        </a:rPr>
                        <a:t>0,003322</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7416752"/>
                  </a:ext>
                </a:extLst>
              </a:tr>
              <a:tr h="184150">
                <a:tc>
                  <a:txBody>
                    <a:bodyPr/>
                    <a:lstStyle/>
                    <a:p>
                      <a:pPr algn="l" fontAlgn="b"/>
                      <a:r>
                        <a:rPr lang="pt-BR" sz="1100" u="none" strike="noStrike">
                          <a:effectLst/>
                        </a:rPr>
                        <a:t>LoP*</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pt-BR" sz="1100" u="none" strike="noStrike">
                          <a:effectLst/>
                        </a:rPr>
                        <a:t>1,317384</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40954678"/>
                  </a:ext>
                </a:extLst>
              </a:tr>
              <a:tr h="184150">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pt-BR" sz="1100" u="none" strike="noStrike">
                          <a:effectLst/>
                        </a:rPr>
                        <a:t>20,76751</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pt-BR" sz="1100" u="none" strike="noStrike">
                          <a:effectLst/>
                        </a:rPr>
                        <a:t>mmHg</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658260675"/>
                  </a:ext>
                </a:extLst>
              </a:tr>
              <a:tr h="184150">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pt-BR" sz="1100" u="none" strike="noStrike" dirty="0">
                          <a:effectLst/>
                        </a:rPr>
                        <a:t>0,027326</a:t>
                      </a:r>
                      <a:endParaRPr lang="pt-BR"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pt-BR" sz="1100" u="none" strike="noStrike" dirty="0" err="1">
                          <a:effectLst/>
                        </a:rPr>
                        <a:t>atm</a:t>
                      </a:r>
                      <a:r>
                        <a:rPr lang="pt-BR" sz="1100" u="none" strike="noStrike" dirty="0">
                          <a:effectLst/>
                        </a:rPr>
                        <a:t> </a:t>
                      </a:r>
                      <a:endParaRPr lang="pt-BR"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32281474"/>
                  </a:ext>
                </a:extLst>
              </a:tr>
              <a:tr h="184150">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pt-BR" sz="1100" u="none" strike="noStrike">
                          <a:effectLst/>
                        </a:rPr>
                        <a:t>2732,567</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pt-BR" sz="1100" u="none" strike="noStrike">
                          <a:effectLst/>
                        </a:rPr>
                        <a:t>Pa</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pt-BR"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111803317"/>
                  </a:ext>
                </a:extLst>
              </a:tr>
            </a:tbl>
          </a:graphicData>
        </a:graphic>
      </p:graphicFrame>
      <p:graphicFrame>
        <p:nvGraphicFramePr>
          <p:cNvPr id="3" name="Gráfico 2">
            <a:extLst>
              <a:ext uri="{FF2B5EF4-FFF2-40B4-BE49-F238E27FC236}">
                <a16:creationId xmlns:a16="http://schemas.microsoft.com/office/drawing/2014/main" id="{323F25DE-B421-423D-A9B0-216DF2964F9C}"/>
              </a:ext>
            </a:extLst>
          </p:cNvPr>
          <p:cNvGraphicFramePr/>
          <p:nvPr>
            <p:extLst>
              <p:ext uri="{D42A27DB-BD31-4B8C-83A1-F6EECF244321}">
                <p14:modId xmlns:p14="http://schemas.microsoft.com/office/powerpoint/2010/main" val="3253591024"/>
              </p:ext>
            </p:extLst>
          </p:nvPr>
        </p:nvGraphicFramePr>
        <p:xfrm>
          <a:off x="9499918" y="1047433"/>
          <a:ext cx="2541587" cy="15351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Tabela 3">
            <a:extLst>
              <a:ext uri="{FF2B5EF4-FFF2-40B4-BE49-F238E27FC236}">
                <a16:creationId xmlns:a16="http://schemas.microsoft.com/office/drawing/2014/main" id="{004D768D-3635-4101-A94E-C0FE471FEE3D}"/>
              </a:ext>
            </a:extLst>
          </p:cNvPr>
          <p:cNvGraphicFramePr>
            <a:graphicFrameLocks noGrp="1"/>
          </p:cNvGraphicFramePr>
          <p:nvPr>
            <p:extLst>
              <p:ext uri="{D42A27DB-BD31-4B8C-83A1-F6EECF244321}">
                <p14:modId xmlns:p14="http://schemas.microsoft.com/office/powerpoint/2010/main" val="2783725599"/>
              </p:ext>
            </p:extLst>
          </p:nvPr>
        </p:nvGraphicFramePr>
        <p:xfrm>
          <a:off x="7322820" y="3271520"/>
          <a:ext cx="3073400" cy="762000"/>
        </p:xfrm>
        <a:graphic>
          <a:graphicData uri="http://schemas.openxmlformats.org/drawingml/2006/table">
            <a:tbl>
              <a:tblPr>
                <a:tableStyleId>{5C22544A-7EE6-4342-B048-85BDC9FD1C3A}</a:tableStyleId>
              </a:tblPr>
              <a:tblGrid>
                <a:gridCol w="1638300">
                  <a:extLst>
                    <a:ext uri="{9D8B030D-6E8A-4147-A177-3AD203B41FA5}">
                      <a16:colId xmlns:a16="http://schemas.microsoft.com/office/drawing/2014/main" val="70218100"/>
                    </a:ext>
                  </a:extLst>
                </a:gridCol>
                <a:gridCol w="825500">
                  <a:extLst>
                    <a:ext uri="{9D8B030D-6E8A-4147-A177-3AD203B41FA5}">
                      <a16:colId xmlns:a16="http://schemas.microsoft.com/office/drawing/2014/main" val="989154530"/>
                    </a:ext>
                  </a:extLst>
                </a:gridCol>
                <a:gridCol w="609600">
                  <a:extLst>
                    <a:ext uri="{9D8B030D-6E8A-4147-A177-3AD203B41FA5}">
                      <a16:colId xmlns:a16="http://schemas.microsoft.com/office/drawing/2014/main" val="2123645897"/>
                    </a:ext>
                  </a:extLst>
                </a:gridCol>
              </a:tblGrid>
              <a:tr h="190500">
                <a:tc>
                  <a:txBody>
                    <a:bodyPr/>
                    <a:lstStyle/>
                    <a:p>
                      <a:pPr algn="l" fontAlgn="ctr"/>
                      <a:r>
                        <a:rPr lang="pt-BR" sz="1100" u="none" strike="noStrike">
                          <a:effectLst/>
                        </a:rPr>
                        <a:t>MW</a:t>
                      </a:r>
                      <a:endParaRPr lang="pt-BR" sz="1100" b="1" i="0"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pt-BR" sz="1100" u="none" strike="noStrike">
                          <a:effectLst/>
                        </a:rPr>
                        <a:t>165,8</a:t>
                      </a:r>
                      <a:endParaRPr lang="pt-BR"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b"/>
                      <a:r>
                        <a:rPr lang="pt-BR" sz="1100" u="none" strike="noStrike">
                          <a:effectLst/>
                        </a:rPr>
                        <a:t>gmol-1</a:t>
                      </a:r>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108245626"/>
                  </a:ext>
                </a:extLst>
              </a:tr>
              <a:tr h="190500">
                <a:tc>
                  <a:txBody>
                    <a:bodyPr/>
                    <a:lstStyle/>
                    <a:p>
                      <a:pPr algn="l" fontAlgn="ctr"/>
                      <a:r>
                        <a:rPr lang="pt-BR" sz="1100" u="none" strike="noStrike">
                          <a:effectLst/>
                        </a:rPr>
                        <a:t>Densidade </a:t>
                      </a:r>
                      <a:endParaRPr lang="pt-BR" sz="1100" b="1" i="0"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pt-BR" sz="1100" u="none" strike="noStrike">
                          <a:effectLst/>
                        </a:rPr>
                        <a:t>1,62</a:t>
                      </a:r>
                      <a:endParaRPr lang="pt-BR"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b"/>
                      <a:r>
                        <a:rPr lang="pt-BR" sz="1100" u="none" strike="noStrike">
                          <a:effectLst/>
                        </a:rPr>
                        <a:t>gcm-3</a:t>
                      </a:r>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64989584"/>
                  </a:ext>
                </a:extLst>
              </a:tr>
              <a:tr h="190500">
                <a:tc>
                  <a:txBody>
                    <a:bodyPr/>
                    <a:lstStyle/>
                    <a:p>
                      <a:pPr algn="l" fontAlgn="ctr"/>
                      <a:r>
                        <a:rPr lang="pt-BR" sz="1100" u="none" strike="noStrike">
                          <a:effectLst/>
                        </a:rPr>
                        <a:t>Tfusão </a:t>
                      </a:r>
                      <a:endParaRPr lang="pt-BR" sz="1100" b="1" i="0"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pt-BR" sz="1100" u="none" strike="noStrike">
                          <a:effectLst/>
                        </a:rPr>
                        <a:t>-19</a:t>
                      </a:r>
                      <a:endParaRPr lang="pt-BR"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b"/>
                      <a:r>
                        <a:rPr lang="pt-BR" sz="1100" u="none" strike="noStrike">
                          <a:effectLst/>
                        </a:rPr>
                        <a:t>°C</a:t>
                      </a:r>
                      <a:endParaRPr lang="pt-B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328096030"/>
                  </a:ext>
                </a:extLst>
              </a:tr>
              <a:tr h="190500">
                <a:tc>
                  <a:txBody>
                    <a:bodyPr/>
                    <a:lstStyle/>
                    <a:p>
                      <a:pPr algn="l" fontAlgn="ctr"/>
                      <a:r>
                        <a:rPr lang="pt-BR" sz="1100" u="none" strike="noStrike">
                          <a:effectLst/>
                        </a:rPr>
                        <a:t>Tebulição</a:t>
                      </a:r>
                      <a:endParaRPr lang="pt-BR" sz="1100" b="1" i="0" u="none" strike="noStrike">
                        <a:solidFill>
                          <a:srgbClr val="000000"/>
                        </a:solidFill>
                        <a:effectLst/>
                        <a:latin typeface="Calibri" panose="020F0502020204030204" pitchFamily="34" charset="0"/>
                      </a:endParaRPr>
                    </a:p>
                  </a:txBody>
                  <a:tcPr marL="6350" marR="6350" marT="6350" marB="0" anchor="ctr"/>
                </a:tc>
                <a:tc>
                  <a:txBody>
                    <a:bodyPr/>
                    <a:lstStyle/>
                    <a:p>
                      <a:pPr algn="r" fontAlgn="ctr"/>
                      <a:r>
                        <a:rPr lang="pt-BR" sz="1100" u="none" strike="noStrike">
                          <a:effectLst/>
                        </a:rPr>
                        <a:t>120,8</a:t>
                      </a:r>
                      <a:endParaRPr lang="pt-BR"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b"/>
                      <a:r>
                        <a:rPr lang="pt-BR" sz="1100" u="none" strike="noStrike" dirty="0">
                          <a:effectLst/>
                        </a:rPr>
                        <a:t>°C</a:t>
                      </a:r>
                      <a:endParaRPr lang="pt-BR"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773582370"/>
                  </a:ext>
                </a:extLst>
              </a:tr>
            </a:tbl>
          </a:graphicData>
        </a:graphic>
      </p:graphicFrame>
    </p:spTree>
    <p:extLst>
      <p:ext uri="{BB962C8B-B14F-4D97-AF65-F5344CB8AC3E}">
        <p14:creationId xmlns:p14="http://schemas.microsoft.com/office/powerpoint/2010/main" val="30503644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912"/>
            <a:ext cx="10515600" cy="1325563"/>
          </a:xfrm>
        </p:spPr>
        <p:txBody>
          <a:bodyPr/>
          <a:lstStyle/>
          <a:p>
            <a:r>
              <a:rPr lang="en-US" dirty="0" err="1"/>
              <a:t>Partição</a:t>
            </a:r>
            <a:r>
              <a:rPr lang="en-US" dirty="0"/>
              <a:t> </a:t>
            </a:r>
            <a:r>
              <a:rPr lang="en-US" dirty="0" err="1"/>
              <a:t>Ar-Solvente</a:t>
            </a:r>
            <a:r>
              <a:rPr lang="en-US" dirty="0"/>
              <a:t> </a:t>
            </a:r>
            <a:r>
              <a:rPr lang="en-US" dirty="0" err="1"/>
              <a:t>ou</a:t>
            </a:r>
            <a:r>
              <a:rPr lang="en-US" dirty="0"/>
              <a:t> </a:t>
            </a:r>
            <a:r>
              <a:rPr lang="en-US" dirty="0" err="1"/>
              <a:t>Ar-Água</a:t>
            </a:r>
            <a:endParaRPr lang="en-US" dirty="0"/>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92</a:t>
            </a:fld>
            <a:endParaRPr lang="en-US" dirty="0"/>
          </a:p>
        </p:txBody>
      </p:sp>
      <p:sp>
        <p:nvSpPr>
          <p:cNvPr id="12" name="Text Box 12"/>
          <p:cNvSpPr txBox="1">
            <a:spLocks noChangeArrowheads="1"/>
          </p:cNvSpPr>
          <p:nvPr/>
        </p:nvSpPr>
        <p:spPr bwMode="auto">
          <a:xfrm>
            <a:off x="3719514" y="1179921"/>
            <a:ext cx="1584325" cy="923330"/>
          </a:xfrm>
          <a:prstGeom prst="rect">
            <a:avLst/>
          </a:prstGeom>
          <a:solidFill>
            <a:srgbClr val="457EC3">
              <a:alpha val="20000"/>
            </a:srgbClr>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pt-BR" sz="1800" dirty="0"/>
              <a:t>Substância</a:t>
            </a:r>
            <a:br>
              <a:rPr lang="pt-BR" sz="1800" dirty="0"/>
            </a:br>
            <a:r>
              <a:rPr lang="pt-BR" sz="1800" dirty="0"/>
              <a:t>na </a:t>
            </a:r>
            <a:br>
              <a:rPr lang="pt-BR" sz="1800" dirty="0"/>
            </a:br>
            <a:r>
              <a:rPr lang="pt-BR" sz="1800" dirty="0"/>
              <a:t>fase gasosa</a:t>
            </a:r>
          </a:p>
        </p:txBody>
      </p:sp>
      <p:sp>
        <p:nvSpPr>
          <p:cNvPr id="13" name="Text Box 13"/>
          <p:cNvSpPr txBox="1">
            <a:spLocks noChangeArrowheads="1"/>
          </p:cNvSpPr>
          <p:nvPr/>
        </p:nvSpPr>
        <p:spPr bwMode="auto">
          <a:xfrm>
            <a:off x="6672264" y="1179921"/>
            <a:ext cx="1584325" cy="923330"/>
          </a:xfrm>
          <a:prstGeom prst="rect">
            <a:avLst/>
          </a:prstGeom>
          <a:solidFill>
            <a:schemeClr val="accent2">
              <a:lumMod val="75000"/>
              <a:alpha val="20000"/>
            </a:schemeClr>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pt-BR" sz="1800" dirty="0"/>
              <a:t>Substância</a:t>
            </a:r>
            <a:br>
              <a:rPr lang="pt-BR" sz="1800" dirty="0"/>
            </a:br>
            <a:r>
              <a:rPr lang="pt-BR" sz="1800" dirty="0"/>
              <a:t>Dissolvida no Solvente</a:t>
            </a:r>
          </a:p>
        </p:txBody>
      </p:sp>
      <p:sp>
        <p:nvSpPr>
          <p:cNvPr id="14" name="Line 14"/>
          <p:cNvSpPr>
            <a:spLocks noChangeShapeType="1"/>
          </p:cNvSpPr>
          <p:nvPr/>
        </p:nvSpPr>
        <p:spPr bwMode="auto">
          <a:xfrm>
            <a:off x="5448301" y="1467259"/>
            <a:ext cx="1008062"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5" name="Line 15"/>
          <p:cNvSpPr>
            <a:spLocks noChangeShapeType="1"/>
          </p:cNvSpPr>
          <p:nvPr/>
        </p:nvSpPr>
        <p:spPr bwMode="auto">
          <a:xfrm>
            <a:off x="5448301" y="1611721"/>
            <a:ext cx="1008062" cy="0"/>
          </a:xfrm>
          <a:prstGeom prst="line">
            <a:avLst/>
          </a:prstGeom>
          <a:noFill/>
          <a:ln w="9525">
            <a:solidFill>
              <a:schemeClr val="tx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18" name="Text Box 18"/>
          <p:cNvSpPr txBox="1">
            <a:spLocks noChangeArrowheads="1"/>
          </p:cNvSpPr>
          <p:nvPr/>
        </p:nvSpPr>
        <p:spPr bwMode="auto">
          <a:xfrm>
            <a:off x="3443236" y="3317343"/>
            <a:ext cx="57191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Considerando </a:t>
            </a:r>
            <a:r>
              <a:rPr lang="pt-BR" sz="1800" dirty="0" err="1"/>
              <a:t>γ</a:t>
            </a:r>
            <a:r>
              <a:rPr lang="pt-BR" sz="1800" baseline="-25000" dirty="0" err="1"/>
              <a:t>i</a:t>
            </a:r>
            <a:r>
              <a:rPr lang="pt-BR" sz="1800" baseline="-25000" dirty="0" err="1">
                <a:latin typeface="SignPainter-HouseScript"/>
                <a:cs typeface="SignPainter-HouseScript"/>
              </a:rPr>
              <a:t>l</a:t>
            </a:r>
            <a:r>
              <a:rPr lang="pt-BR" sz="1800" dirty="0"/>
              <a:t>  uma constante com a concentração:</a:t>
            </a:r>
          </a:p>
        </p:txBody>
      </p:sp>
      <p:sp>
        <p:nvSpPr>
          <p:cNvPr id="20" name="Text Box 19"/>
          <p:cNvSpPr txBox="1">
            <a:spLocks noChangeArrowheads="1"/>
          </p:cNvSpPr>
          <p:nvPr/>
        </p:nvSpPr>
        <p:spPr bwMode="auto">
          <a:xfrm>
            <a:off x="3209113" y="4497750"/>
            <a:ext cx="510909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Essa relação é conhecida como “Lei de Henry”, </a:t>
            </a:r>
            <a:br>
              <a:rPr lang="pt-BR" sz="1800" dirty="0"/>
            </a:br>
            <a:r>
              <a:rPr lang="pt-BR" sz="1800" dirty="0"/>
              <a:t>especialmente se o solvente for água:</a:t>
            </a:r>
          </a:p>
        </p:txBody>
      </p:sp>
      <p:pic>
        <p:nvPicPr>
          <p:cNvPr id="2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575" y="2476908"/>
            <a:ext cx="2546350"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538" y="3629433"/>
            <a:ext cx="3878262" cy="66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437" y="5580282"/>
            <a:ext cx="3878262" cy="80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Box 21"/>
          <p:cNvSpPr txBox="1"/>
          <p:nvPr/>
        </p:nvSpPr>
        <p:spPr>
          <a:xfrm>
            <a:off x="4008438" y="5419118"/>
            <a:ext cx="3959655" cy="970789"/>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Tree>
    <p:extLst>
      <p:ext uri="{BB962C8B-B14F-4D97-AF65-F5344CB8AC3E}">
        <p14:creationId xmlns:p14="http://schemas.microsoft.com/office/powerpoint/2010/main" val="41554613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425" y="18258"/>
            <a:ext cx="3184200" cy="1325563"/>
          </a:xfrm>
        </p:spPr>
        <p:txBody>
          <a:bodyPr/>
          <a:lstStyle/>
          <a:p>
            <a:r>
              <a:rPr lang="en-US" dirty="0"/>
              <a:t>Lei de Henry</a:t>
            </a:r>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93</a:t>
            </a:fld>
            <a:endParaRPr lang="en-US" dirty="0"/>
          </a:p>
        </p:txBody>
      </p:sp>
      <p:sp>
        <p:nvSpPr>
          <p:cNvPr id="20" name="Text Box 19"/>
          <p:cNvSpPr txBox="1">
            <a:spLocks noChangeArrowheads="1"/>
          </p:cNvSpPr>
          <p:nvPr/>
        </p:nvSpPr>
        <p:spPr bwMode="auto">
          <a:xfrm>
            <a:off x="2298944" y="922221"/>
            <a:ext cx="730561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A Lei de Henry pode ser expressa em termos de concentração molar:</a:t>
            </a:r>
          </a:p>
        </p:txBody>
      </p:sp>
      <p:pic>
        <p:nvPicPr>
          <p:cNvPr id="27"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283" y="1680693"/>
            <a:ext cx="4527550"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6995" y="1604493"/>
            <a:ext cx="17907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4945" y="2482850"/>
            <a:ext cx="16827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8690162" y="2036293"/>
            <a:ext cx="914400" cy="914400"/>
          </a:xfrm>
          <a:prstGeom prst="rect">
            <a:avLst/>
          </a:prstGeom>
        </p:spPr>
        <p:txBody>
          <a:bodyPr vert="horz" wrap="none" lIns="91440" tIns="45720" rIns="91440" bIns="45720" rtlCol="0">
            <a:normAutofit/>
          </a:bodyPr>
          <a:lstStyle/>
          <a:p>
            <a:r>
              <a:rPr lang="en-US" sz="2000" i="1" dirty="0" err="1"/>
              <a:t>ou</a:t>
            </a:r>
            <a:endParaRPr lang="en-US" sz="2000" i="1" dirty="0"/>
          </a:p>
        </p:txBody>
      </p:sp>
      <p:sp>
        <p:nvSpPr>
          <p:cNvPr id="22" name="TextBox 21"/>
          <p:cNvSpPr txBox="1"/>
          <p:nvPr/>
        </p:nvSpPr>
        <p:spPr>
          <a:xfrm>
            <a:off x="2862350" y="1525600"/>
            <a:ext cx="4820267" cy="970789"/>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30" name="Text Box 19"/>
          <p:cNvSpPr txBox="1">
            <a:spLocks noChangeArrowheads="1"/>
          </p:cNvSpPr>
          <p:nvPr/>
        </p:nvSpPr>
        <p:spPr bwMode="auto">
          <a:xfrm>
            <a:off x="2100526" y="3134418"/>
            <a:ext cx="831970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Esse equilíbrio também pode ser escrito usando uma constante adimensional:</a:t>
            </a:r>
          </a:p>
        </p:txBody>
      </p:sp>
      <p:pic>
        <p:nvPicPr>
          <p:cNvPr id="31" name="Picture 30"/>
          <p:cNvPicPr>
            <a:picLocks noChangeAspect="1" noChangeArrowheads="1"/>
          </p:cNvPicPr>
          <p:nvPr/>
        </p:nvPicPr>
        <p:blipFill rotWithShape="1">
          <a:blip r:embed="rId5">
            <a:extLst>
              <a:ext uri="{28A0092B-C50C-407E-A947-70E740481C1C}">
                <a14:useLocalDpi xmlns:a14="http://schemas.microsoft.com/office/drawing/2010/main" val="0"/>
              </a:ext>
            </a:extLst>
          </a:blip>
          <a:srcRect l="2" r="74734"/>
          <a:stretch/>
        </p:blipFill>
        <p:spPr bwMode="auto">
          <a:xfrm>
            <a:off x="2769600" y="3581744"/>
            <a:ext cx="1252800" cy="855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0833" y="4802260"/>
            <a:ext cx="4959350" cy="855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TextBox 32"/>
          <p:cNvSpPr txBox="1"/>
          <p:nvPr/>
        </p:nvSpPr>
        <p:spPr>
          <a:xfrm>
            <a:off x="2716567" y="3517043"/>
            <a:ext cx="1399765" cy="970789"/>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34" name="Text Box 19"/>
          <p:cNvSpPr txBox="1">
            <a:spLocks noChangeArrowheads="1"/>
          </p:cNvSpPr>
          <p:nvPr/>
        </p:nvSpPr>
        <p:spPr bwMode="auto">
          <a:xfrm>
            <a:off x="4693822" y="3822128"/>
            <a:ext cx="74912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como</a:t>
            </a:r>
          </a:p>
        </p:txBody>
      </p:sp>
      <p:pic>
        <p:nvPicPr>
          <p:cNvPr id="3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7689" y="3840622"/>
            <a:ext cx="1430337" cy="35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Text Box 19"/>
          <p:cNvSpPr txBox="1">
            <a:spLocks noChangeArrowheads="1"/>
          </p:cNvSpPr>
          <p:nvPr/>
        </p:nvSpPr>
        <p:spPr bwMode="auto">
          <a:xfrm>
            <a:off x="7497873" y="3840622"/>
            <a:ext cx="7623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Logo:</a:t>
            </a:r>
          </a:p>
        </p:txBody>
      </p:sp>
      <p:sp>
        <p:nvSpPr>
          <p:cNvPr id="39" name="Text Box 11"/>
          <p:cNvSpPr txBox="1">
            <a:spLocks noChangeArrowheads="1"/>
          </p:cNvSpPr>
          <p:nvPr/>
        </p:nvSpPr>
        <p:spPr bwMode="auto">
          <a:xfrm>
            <a:off x="3108071" y="5859575"/>
            <a:ext cx="37647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defRPr>
                <a:latin typeface="Arial" charset="0"/>
                <a:ea typeface="ＭＳ Ｐゴシック" charset="0"/>
                <a:cs typeface="ＭＳ Ｐゴシック" charset="0"/>
              </a:defRPr>
            </a:lvl1pPr>
            <a:lvl2pPr marL="742950" indent="-285750" eaLnBrk="0" hangingPunct="0">
              <a:defRPr sz="2400">
                <a:latin typeface="Arial" charset="0"/>
                <a:ea typeface="ＭＳ Ｐゴシック" charset="0"/>
              </a:defRPr>
            </a:lvl2pPr>
            <a:lvl3pPr marL="1143000" indent="-228600" eaLnBrk="0" hangingPunct="0">
              <a:defRPr sz="2400">
                <a:latin typeface="Arial" charset="0"/>
                <a:ea typeface="ＭＳ Ｐゴシック" charset="0"/>
              </a:defRPr>
            </a:lvl3pPr>
            <a:lvl4pPr marL="1600200" indent="-228600" eaLnBrk="0" hangingPunct="0">
              <a:defRPr sz="2400">
                <a:latin typeface="Arial" charset="0"/>
                <a:ea typeface="ＭＳ Ｐゴシック" charset="0"/>
              </a:defRPr>
            </a:lvl4pPr>
            <a:lvl5pPr marL="2057400" indent="-228600" eaLnBrk="0" hangingPunct="0">
              <a:defRPr sz="2400">
                <a:latin typeface="Arial" charset="0"/>
                <a:ea typeface="ＭＳ Ｐゴシック" charset="0"/>
              </a:defRPr>
            </a:lvl5pPr>
            <a:lvl6pPr marL="2514600" indent="-228600" eaLnBrk="0" fontAlgn="base" hangingPunct="0">
              <a:spcBef>
                <a:spcPct val="0"/>
              </a:spcBef>
              <a:spcAft>
                <a:spcPct val="0"/>
              </a:spcAft>
              <a:defRPr sz="2400">
                <a:latin typeface="Arial" charset="0"/>
                <a:ea typeface="ＭＳ Ｐゴシック" charset="0"/>
              </a:defRPr>
            </a:lvl6pPr>
            <a:lvl7pPr marL="2971800" indent="-228600" eaLnBrk="0" fontAlgn="base" hangingPunct="0">
              <a:spcBef>
                <a:spcPct val="0"/>
              </a:spcBef>
              <a:spcAft>
                <a:spcPct val="0"/>
              </a:spcAft>
              <a:defRPr sz="2400">
                <a:latin typeface="Arial" charset="0"/>
                <a:ea typeface="ＭＳ Ｐゴシック" charset="0"/>
              </a:defRPr>
            </a:lvl7pPr>
            <a:lvl8pPr marL="3429000" indent="-228600" eaLnBrk="0" fontAlgn="base" hangingPunct="0">
              <a:spcBef>
                <a:spcPct val="0"/>
              </a:spcBef>
              <a:spcAft>
                <a:spcPct val="0"/>
              </a:spcAft>
              <a:defRPr sz="2400">
                <a:latin typeface="Arial" charset="0"/>
                <a:ea typeface="ＭＳ Ｐゴシック" charset="0"/>
              </a:defRPr>
            </a:lvl8pPr>
            <a:lvl9pPr marL="3886200" indent="-228600" eaLnBrk="0" fontAlgn="base" hangingPunct="0">
              <a:spcBef>
                <a:spcPct val="0"/>
              </a:spcBef>
              <a:spcAft>
                <a:spcPct val="0"/>
              </a:spcAft>
              <a:defRPr sz="2400">
                <a:latin typeface="Arial" charset="0"/>
                <a:ea typeface="ＭＳ Ｐゴシック" charset="0"/>
              </a:defRPr>
            </a:lvl9pPr>
          </a:lstStyle>
          <a:p>
            <a:r>
              <a:rPr lang="pt-BR" dirty="0" err="1"/>
              <a:t>K</a:t>
            </a:r>
            <a:r>
              <a:rPr lang="pt-BR" baseline="-25000" dirty="0" err="1"/>
              <a:t>ial</a:t>
            </a:r>
            <a:r>
              <a:rPr lang="pt-BR" dirty="0"/>
              <a:t> é uma constante adimensional</a:t>
            </a:r>
            <a:endParaRPr lang="pt-BR" dirty="0">
              <a:sym typeface="Symbol" charset="0"/>
            </a:endParaRPr>
          </a:p>
        </p:txBody>
      </p:sp>
      <p:sp>
        <p:nvSpPr>
          <p:cNvPr id="40" name="TextBox 39"/>
          <p:cNvSpPr txBox="1"/>
          <p:nvPr/>
        </p:nvSpPr>
        <p:spPr>
          <a:xfrm>
            <a:off x="3294057" y="4802261"/>
            <a:ext cx="4966127" cy="970789"/>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Tree>
    <p:extLst>
      <p:ext uri="{BB962C8B-B14F-4D97-AF65-F5344CB8AC3E}">
        <p14:creationId xmlns:p14="http://schemas.microsoft.com/office/powerpoint/2010/main" val="26036888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152" y="5765983"/>
            <a:ext cx="1682750" cy="91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8025" y="1340311"/>
            <a:ext cx="1646238" cy="900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8557" y="1308064"/>
            <a:ext cx="3087687" cy="1052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45969" y="-162777"/>
            <a:ext cx="5854831" cy="1325563"/>
          </a:xfrm>
        </p:spPr>
        <p:txBody>
          <a:bodyPr/>
          <a:lstStyle/>
          <a:p>
            <a:r>
              <a:rPr lang="en-US" dirty="0"/>
              <a:t>Lei de Henry </a:t>
            </a:r>
            <a:r>
              <a:rPr lang="en-US" dirty="0" err="1"/>
              <a:t>para</a:t>
            </a:r>
            <a:r>
              <a:rPr lang="en-US" dirty="0"/>
              <a:t> </a:t>
            </a:r>
            <a:r>
              <a:rPr lang="en-US" dirty="0" err="1"/>
              <a:t>água</a:t>
            </a:r>
            <a:endParaRPr lang="en-US" dirty="0"/>
          </a:p>
        </p:txBody>
      </p:sp>
      <p:sp>
        <p:nvSpPr>
          <p:cNvPr id="4" name="Footer Placeholder 3"/>
          <p:cNvSpPr>
            <a:spLocks noGrp="1"/>
          </p:cNvSpPr>
          <p:nvPr>
            <p:ph type="ftr" sz="quarter" idx="11"/>
          </p:nvPr>
        </p:nvSpPr>
        <p:spPr>
          <a:xfrm>
            <a:off x="5219359" y="6387314"/>
            <a:ext cx="4114800" cy="365125"/>
          </a:xfrm>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94</a:t>
            </a:fld>
            <a:endParaRPr lang="en-US" dirty="0"/>
          </a:p>
        </p:txBody>
      </p:sp>
      <p:sp>
        <p:nvSpPr>
          <p:cNvPr id="20" name="Text Box 19"/>
          <p:cNvSpPr txBox="1">
            <a:spLocks noChangeArrowheads="1"/>
          </p:cNvSpPr>
          <p:nvPr/>
        </p:nvSpPr>
        <p:spPr bwMode="auto">
          <a:xfrm>
            <a:off x="2451204" y="887122"/>
            <a:ext cx="29567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Quando o solvente é água:</a:t>
            </a:r>
          </a:p>
        </p:txBody>
      </p:sp>
      <p:sp>
        <p:nvSpPr>
          <p:cNvPr id="22" name="TextBox 21"/>
          <p:cNvSpPr txBox="1"/>
          <p:nvPr/>
        </p:nvSpPr>
        <p:spPr>
          <a:xfrm>
            <a:off x="2292960" y="1333625"/>
            <a:ext cx="3273284" cy="970789"/>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30" name="Text Box 19"/>
          <p:cNvSpPr txBox="1">
            <a:spLocks noChangeArrowheads="1"/>
          </p:cNvSpPr>
          <p:nvPr/>
        </p:nvSpPr>
        <p:spPr bwMode="auto">
          <a:xfrm>
            <a:off x="2100526" y="2771616"/>
            <a:ext cx="186586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Lembrando que:</a:t>
            </a:r>
          </a:p>
        </p:txBody>
      </p:sp>
      <p:sp>
        <p:nvSpPr>
          <p:cNvPr id="33" name="TextBox 32"/>
          <p:cNvSpPr txBox="1"/>
          <p:nvPr/>
        </p:nvSpPr>
        <p:spPr>
          <a:xfrm>
            <a:off x="7177055" y="1333625"/>
            <a:ext cx="1399765" cy="970789"/>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pic>
        <p:nvPicPr>
          <p:cNvPr id="2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1315" y="2956640"/>
            <a:ext cx="258286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4328" y="3028077"/>
            <a:ext cx="458787" cy="35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 Box 14"/>
          <p:cNvSpPr txBox="1">
            <a:spLocks noChangeArrowheads="1"/>
          </p:cNvSpPr>
          <p:nvPr/>
        </p:nvSpPr>
        <p:spPr bwMode="auto">
          <a:xfrm>
            <a:off x="4772027" y="3028078"/>
            <a:ext cx="3175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a:t>=</a:t>
            </a:r>
          </a:p>
        </p:txBody>
      </p:sp>
      <p:sp>
        <p:nvSpPr>
          <p:cNvPr id="36" name="Text Box 19"/>
          <p:cNvSpPr txBox="1">
            <a:spLocks noChangeArrowheads="1"/>
          </p:cNvSpPr>
          <p:nvPr/>
        </p:nvSpPr>
        <p:spPr bwMode="auto">
          <a:xfrm>
            <a:off x="2223971" y="3771732"/>
            <a:ext cx="221233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Logo, para líquidos:</a:t>
            </a:r>
          </a:p>
        </p:txBody>
      </p:sp>
      <p:pic>
        <p:nvPicPr>
          <p:cNvPr id="38"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9636" y="4192587"/>
            <a:ext cx="3519487" cy="88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TextBox 39"/>
          <p:cNvSpPr txBox="1"/>
          <p:nvPr/>
        </p:nvSpPr>
        <p:spPr>
          <a:xfrm>
            <a:off x="3714266" y="4192588"/>
            <a:ext cx="3562493" cy="882650"/>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41" name="Text Box 19"/>
          <p:cNvSpPr txBox="1">
            <a:spLocks noChangeArrowheads="1"/>
          </p:cNvSpPr>
          <p:nvPr/>
        </p:nvSpPr>
        <p:spPr bwMode="auto">
          <a:xfrm>
            <a:off x="2370775" y="5299143"/>
            <a:ext cx="17115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E para sólidos:</a:t>
            </a:r>
          </a:p>
        </p:txBody>
      </p:sp>
      <p:sp>
        <p:nvSpPr>
          <p:cNvPr id="42" name="TextBox 41"/>
          <p:cNvSpPr txBox="1"/>
          <p:nvPr/>
        </p:nvSpPr>
        <p:spPr>
          <a:xfrm>
            <a:off x="4082339" y="5828825"/>
            <a:ext cx="1848564" cy="882650"/>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Tree>
    <p:extLst>
      <p:ext uri="{BB962C8B-B14F-4D97-AF65-F5344CB8AC3E}">
        <p14:creationId xmlns:p14="http://schemas.microsoft.com/office/powerpoint/2010/main" val="7826344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24590"/>
          </a:xfrm>
        </p:spPr>
        <p:txBody>
          <a:bodyPr>
            <a:normAutofit fontScale="90000"/>
          </a:bodyPr>
          <a:lstStyle/>
          <a:p>
            <a:r>
              <a:rPr lang="en-US" dirty="0" err="1"/>
              <a:t>Fatores</a:t>
            </a:r>
            <a:r>
              <a:rPr lang="en-US" dirty="0"/>
              <a:t> </a:t>
            </a:r>
            <a:r>
              <a:rPr lang="en-US" dirty="0" err="1"/>
              <a:t>que</a:t>
            </a:r>
            <a:r>
              <a:rPr lang="en-US" dirty="0"/>
              <a:t> </a:t>
            </a:r>
            <a:r>
              <a:rPr lang="en-US" dirty="0" err="1"/>
              <a:t>afetam</a:t>
            </a:r>
            <a:r>
              <a:rPr lang="en-US" dirty="0"/>
              <a:t> a </a:t>
            </a:r>
            <a:r>
              <a:rPr lang="en-US" dirty="0" err="1"/>
              <a:t>constante</a:t>
            </a:r>
            <a:r>
              <a:rPr lang="en-US" dirty="0"/>
              <a:t> de Henry</a:t>
            </a:r>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95</a:t>
            </a:fld>
            <a:endParaRPr lang="en-US" dirty="0"/>
          </a:p>
        </p:txBody>
      </p:sp>
      <p:sp>
        <p:nvSpPr>
          <p:cNvPr id="27" name="Rectangle 26"/>
          <p:cNvSpPr>
            <a:spLocks noGrp="1" noChangeArrowheads="1"/>
          </p:cNvSpPr>
          <p:nvPr/>
        </p:nvSpPr>
        <p:spPr bwMode="auto">
          <a:xfrm>
            <a:off x="2037611" y="923530"/>
            <a:ext cx="8229600" cy="508033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r>
              <a:rPr lang="en-US" sz="2400" dirty="0" err="1"/>
              <a:t>Temperatura</a:t>
            </a:r>
            <a:endParaRPr lang="en-US" sz="2400" dirty="0"/>
          </a:p>
          <a:p>
            <a:pPr eaLnBrk="1" hangingPunct="1"/>
            <a:endParaRPr lang="en-US" sz="2400" dirty="0"/>
          </a:p>
          <a:p>
            <a:pPr eaLnBrk="1" hangingPunct="1"/>
            <a:endParaRPr lang="en-US" sz="2400" dirty="0"/>
          </a:p>
          <a:p>
            <a:pPr eaLnBrk="1" hangingPunct="1"/>
            <a:endParaRPr lang="en-US" sz="2400" dirty="0"/>
          </a:p>
          <a:p>
            <a:pPr eaLnBrk="1" hangingPunct="1"/>
            <a:endParaRPr lang="en-US" sz="2400" dirty="0"/>
          </a:p>
          <a:p>
            <a:pPr eaLnBrk="1" hangingPunct="1"/>
            <a:endParaRPr lang="en-US" sz="2400" dirty="0"/>
          </a:p>
          <a:p>
            <a:pPr eaLnBrk="1" hangingPunct="1"/>
            <a:r>
              <a:rPr lang="en-US" sz="2400" dirty="0" err="1"/>
              <a:t>Salinidade</a:t>
            </a:r>
            <a:endParaRPr lang="en-US" sz="2400" dirty="0"/>
          </a:p>
          <a:p>
            <a:pPr eaLnBrk="1" hangingPunct="1"/>
            <a:endParaRPr lang="en-US" sz="2400" dirty="0"/>
          </a:p>
          <a:p>
            <a:pPr eaLnBrk="1" hangingPunct="1"/>
            <a:endParaRPr lang="en-US" sz="2400" dirty="0"/>
          </a:p>
          <a:p>
            <a:pPr eaLnBrk="1" hangingPunct="1"/>
            <a:endParaRPr lang="en-US" sz="2400" dirty="0"/>
          </a:p>
          <a:p>
            <a:pPr eaLnBrk="1" hangingPunct="1"/>
            <a:endParaRPr lang="en-US" sz="2400" dirty="0"/>
          </a:p>
          <a:p>
            <a:pPr eaLnBrk="1" hangingPunct="1"/>
            <a:r>
              <a:rPr lang="en-US" sz="2400" dirty="0" err="1"/>
              <a:t>Matéria</a:t>
            </a:r>
            <a:r>
              <a:rPr lang="en-US" sz="2400" dirty="0"/>
              <a:t> </a:t>
            </a:r>
            <a:r>
              <a:rPr lang="en-US" sz="2400" dirty="0" err="1"/>
              <a:t>Orgânica</a:t>
            </a:r>
            <a:r>
              <a:rPr lang="en-US" sz="2400" dirty="0"/>
              <a:t> </a:t>
            </a:r>
            <a:r>
              <a:rPr lang="en-US" sz="2400" dirty="0" err="1"/>
              <a:t>Dissolvida</a:t>
            </a:r>
            <a:r>
              <a:rPr lang="en-US" sz="2400" dirty="0"/>
              <a:t> (DOM)</a:t>
            </a:r>
          </a:p>
        </p:txBody>
      </p:sp>
      <p:pic>
        <p:nvPicPr>
          <p:cNvPr id="28"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511" y="1526780"/>
            <a:ext cx="452755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6556" y="2517381"/>
            <a:ext cx="2582863"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2882" y="2390381"/>
            <a:ext cx="287020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7430" y="4118658"/>
            <a:ext cx="3590925" cy="963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TextBox 33"/>
          <p:cNvSpPr txBox="1"/>
          <p:nvPr/>
        </p:nvSpPr>
        <p:spPr>
          <a:xfrm>
            <a:off x="2037612" y="844522"/>
            <a:ext cx="2288625" cy="682258"/>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35" name="TextBox 34"/>
          <p:cNvSpPr txBox="1"/>
          <p:nvPr/>
        </p:nvSpPr>
        <p:spPr>
          <a:xfrm>
            <a:off x="2037612" y="3436400"/>
            <a:ext cx="1942281" cy="682258"/>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37" name="TextBox 36"/>
          <p:cNvSpPr txBox="1"/>
          <p:nvPr/>
        </p:nvSpPr>
        <p:spPr>
          <a:xfrm>
            <a:off x="2037612" y="5662737"/>
            <a:ext cx="4996403" cy="682258"/>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pic>
        <p:nvPicPr>
          <p:cNvPr id="39" name="Picture 2" descr="Sem Título.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46831" y="1653327"/>
            <a:ext cx="3106110" cy="4691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tângulo 2">
            <a:extLst>
              <a:ext uri="{FF2B5EF4-FFF2-40B4-BE49-F238E27FC236}">
                <a16:creationId xmlns:a16="http://schemas.microsoft.com/office/drawing/2014/main" id="{E8EEF094-8B0A-4BD4-AEC1-A94736B7F073}"/>
              </a:ext>
            </a:extLst>
          </p:cNvPr>
          <p:cNvSpPr/>
          <p:nvPr/>
        </p:nvSpPr>
        <p:spPr>
          <a:xfrm>
            <a:off x="2184431" y="2318943"/>
            <a:ext cx="2884988" cy="8016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a:extLst>
              <a:ext uri="{FF2B5EF4-FFF2-40B4-BE49-F238E27FC236}">
                <a16:creationId xmlns:a16="http://schemas.microsoft.com/office/drawing/2014/main" id="{562E73CA-5B5E-4C21-A33A-A5FE6BFAF861}"/>
              </a:ext>
            </a:extLst>
          </p:cNvPr>
          <p:cNvSpPr/>
          <p:nvPr/>
        </p:nvSpPr>
        <p:spPr>
          <a:xfrm>
            <a:off x="5259138" y="2329940"/>
            <a:ext cx="2884988" cy="8016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584868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29" y="327418"/>
            <a:ext cx="11202971" cy="350197"/>
          </a:xfrm>
        </p:spPr>
        <p:txBody>
          <a:bodyPr>
            <a:normAutofit fontScale="90000"/>
          </a:bodyPr>
          <a:lstStyle/>
          <a:p>
            <a:r>
              <a:rPr lang="en-US" dirty="0" err="1"/>
              <a:t>Entalpias</a:t>
            </a:r>
            <a:r>
              <a:rPr lang="en-US" dirty="0"/>
              <a:t> de </a:t>
            </a:r>
            <a:r>
              <a:rPr lang="en-US" dirty="0" err="1"/>
              <a:t>vaporização</a:t>
            </a:r>
            <a:r>
              <a:rPr lang="en-US" dirty="0"/>
              <a:t> e de </a:t>
            </a:r>
            <a:r>
              <a:rPr lang="en-US" dirty="0" err="1"/>
              <a:t>transferência</a:t>
            </a:r>
            <a:r>
              <a:rPr lang="en-US" dirty="0"/>
              <a:t> </a:t>
            </a:r>
            <a:r>
              <a:rPr lang="en-US" dirty="0" err="1"/>
              <a:t>ar-líquido</a:t>
            </a:r>
            <a:r>
              <a:rPr lang="en-US" dirty="0"/>
              <a:t> </a:t>
            </a:r>
          </a:p>
        </p:txBody>
      </p:sp>
      <p:sp>
        <p:nvSpPr>
          <p:cNvPr id="4" name="Footer Placeholder 3"/>
          <p:cNvSpPr>
            <a:spLocks noGrp="1"/>
          </p:cNvSpPr>
          <p:nvPr>
            <p:ph type="ftr" sz="quarter" idx="11"/>
          </p:nvPr>
        </p:nvSpPr>
        <p:spPr>
          <a:xfrm>
            <a:off x="4038600" y="6173787"/>
            <a:ext cx="4114800" cy="365125"/>
          </a:xfrm>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96</a:t>
            </a:fld>
            <a:endParaRPr lang="en-US"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rot="5400000">
            <a:off x="3467765" y="-463415"/>
            <a:ext cx="5181350" cy="8143357"/>
          </a:xfrm>
          <a:prstGeom prst="rect">
            <a:avLst/>
          </a:prstGeom>
          <a:noFill/>
        </p:spPr>
      </p:pic>
      <p:sp>
        <p:nvSpPr>
          <p:cNvPr id="7" name="Text Box 6"/>
          <p:cNvSpPr txBox="1">
            <a:spLocks noChangeArrowheads="1"/>
          </p:cNvSpPr>
          <p:nvPr/>
        </p:nvSpPr>
        <p:spPr bwMode="auto">
          <a:xfrm>
            <a:off x="1857375" y="6586380"/>
            <a:ext cx="662173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pt-BR" sz="1000" i="1" dirty="0"/>
              <a:t>Environmental </a:t>
            </a:r>
            <a:r>
              <a:rPr lang="pt-BR" sz="1000" i="1" dirty="0" err="1"/>
              <a:t>Organic</a:t>
            </a:r>
            <a:r>
              <a:rPr lang="pt-BR" sz="1000" i="1" dirty="0"/>
              <a:t> </a:t>
            </a:r>
            <a:r>
              <a:rPr lang="pt-BR" sz="1000" i="1" dirty="0" err="1"/>
              <a:t>Chemistry</a:t>
            </a:r>
            <a:r>
              <a:rPr lang="pt-BR" sz="1000" dirty="0"/>
              <a:t>, </a:t>
            </a:r>
            <a:r>
              <a:rPr lang="pt-BR" sz="1000" dirty="0" err="1"/>
              <a:t>Schwarzenbach</a:t>
            </a:r>
            <a:r>
              <a:rPr lang="pt-BR" sz="1000" dirty="0"/>
              <a:t>, </a:t>
            </a:r>
            <a:r>
              <a:rPr lang="pt-BR" sz="1000" dirty="0" err="1"/>
              <a:t>Gschwend</a:t>
            </a:r>
            <a:r>
              <a:rPr lang="pt-BR" sz="1000" dirty="0"/>
              <a:t>, </a:t>
            </a:r>
            <a:r>
              <a:rPr lang="pt-BR" sz="1000" dirty="0" err="1"/>
              <a:t>Imboden</a:t>
            </a:r>
            <a:r>
              <a:rPr lang="pt-BR" sz="1000" dirty="0"/>
              <a:t>, 2</a:t>
            </a:r>
            <a:r>
              <a:rPr lang="pt-BR" sz="1000" u="sng" baseline="30000" dirty="0"/>
              <a:t>a</a:t>
            </a:r>
            <a:r>
              <a:rPr lang="pt-BR" sz="1000" dirty="0"/>
              <a:t> ed., </a:t>
            </a:r>
            <a:r>
              <a:rPr lang="pt-BR" sz="1000" dirty="0" err="1"/>
              <a:t>Wiley</a:t>
            </a:r>
            <a:r>
              <a:rPr lang="pt-BR" sz="1000" dirty="0"/>
              <a:t>, </a:t>
            </a:r>
            <a:r>
              <a:rPr lang="pt-BR" sz="1000" dirty="0" err="1"/>
              <a:t>Hoboken</a:t>
            </a:r>
            <a:r>
              <a:rPr lang="pt-BR" sz="1000" dirty="0"/>
              <a:t>, NJ, EUA, 2003</a:t>
            </a:r>
          </a:p>
        </p:txBody>
      </p:sp>
    </p:spTree>
    <p:extLst>
      <p:ext uri="{BB962C8B-B14F-4D97-AF65-F5344CB8AC3E}">
        <p14:creationId xmlns:p14="http://schemas.microsoft.com/office/powerpoint/2010/main" val="994524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19670" y="3307464"/>
            <a:ext cx="2332038" cy="963612"/>
          </a:xfrm>
          <a:prstGeom prst="rect">
            <a:avLst/>
          </a:prstGeom>
          <a:noFill/>
        </p:spPr>
      </p:pic>
      <p:sp>
        <p:nvSpPr>
          <p:cNvPr id="2" name="Title 1"/>
          <p:cNvSpPr>
            <a:spLocks noGrp="1"/>
          </p:cNvSpPr>
          <p:nvPr>
            <p:ph type="title"/>
          </p:nvPr>
        </p:nvSpPr>
        <p:spPr>
          <a:xfrm>
            <a:off x="836310" y="375206"/>
            <a:ext cx="7176474" cy="99356"/>
          </a:xfrm>
        </p:spPr>
        <p:txBody>
          <a:bodyPr>
            <a:normAutofit fontScale="90000"/>
          </a:bodyPr>
          <a:lstStyle/>
          <a:p>
            <a:r>
              <a:rPr lang="en-US" dirty="0" err="1"/>
              <a:t>Partição</a:t>
            </a:r>
            <a:r>
              <a:rPr lang="en-US" dirty="0"/>
              <a:t> </a:t>
            </a:r>
            <a:r>
              <a:rPr lang="en-US" dirty="0" err="1"/>
              <a:t>Solvente</a:t>
            </a:r>
            <a:r>
              <a:rPr lang="en-US" dirty="0"/>
              <a:t> </a:t>
            </a:r>
            <a:r>
              <a:rPr lang="en-US" dirty="0" err="1"/>
              <a:t>Orgânico-Água</a:t>
            </a:r>
            <a:endParaRPr lang="en-US" dirty="0"/>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97</a:t>
            </a:fld>
            <a:endParaRPr lang="en-US" dirty="0"/>
          </a:p>
        </p:txBody>
      </p:sp>
      <p:sp>
        <p:nvSpPr>
          <p:cNvPr id="12" name="Text Box 12"/>
          <p:cNvSpPr txBox="1">
            <a:spLocks noChangeArrowheads="1"/>
          </p:cNvSpPr>
          <p:nvPr/>
        </p:nvSpPr>
        <p:spPr bwMode="auto">
          <a:xfrm>
            <a:off x="3719514" y="1179921"/>
            <a:ext cx="1584325" cy="923330"/>
          </a:xfrm>
          <a:prstGeom prst="rect">
            <a:avLst/>
          </a:prstGeom>
          <a:solidFill>
            <a:srgbClr val="457EC3">
              <a:alpha val="20000"/>
            </a:srgbClr>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pt-BR" sz="1800" dirty="0"/>
              <a:t>Substância</a:t>
            </a:r>
            <a:br>
              <a:rPr lang="pt-BR" sz="1800" dirty="0"/>
            </a:br>
            <a:r>
              <a:rPr lang="pt-BR" sz="1800" dirty="0"/>
              <a:t>Dissolvida em Solvente</a:t>
            </a:r>
          </a:p>
        </p:txBody>
      </p:sp>
      <p:sp>
        <p:nvSpPr>
          <p:cNvPr id="13" name="Text Box 13"/>
          <p:cNvSpPr txBox="1">
            <a:spLocks noChangeArrowheads="1"/>
          </p:cNvSpPr>
          <p:nvPr/>
        </p:nvSpPr>
        <p:spPr bwMode="auto">
          <a:xfrm>
            <a:off x="6672264" y="1179921"/>
            <a:ext cx="1584325" cy="923330"/>
          </a:xfrm>
          <a:prstGeom prst="rect">
            <a:avLst/>
          </a:prstGeom>
          <a:solidFill>
            <a:schemeClr val="accent2">
              <a:lumMod val="75000"/>
              <a:alpha val="20000"/>
            </a:schemeClr>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pt-BR" sz="1800" dirty="0"/>
              <a:t>Substância</a:t>
            </a:r>
            <a:br>
              <a:rPr lang="pt-BR" sz="1800" dirty="0"/>
            </a:br>
            <a:r>
              <a:rPr lang="pt-BR" sz="1800" dirty="0"/>
              <a:t>Dissolvida em Água</a:t>
            </a:r>
          </a:p>
        </p:txBody>
      </p:sp>
      <p:sp>
        <p:nvSpPr>
          <p:cNvPr id="14" name="Line 14"/>
          <p:cNvSpPr>
            <a:spLocks noChangeShapeType="1"/>
          </p:cNvSpPr>
          <p:nvPr/>
        </p:nvSpPr>
        <p:spPr bwMode="auto">
          <a:xfrm>
            <a:off x="5448301" y="1467259"/>
            <a:ext cx="1008062"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5" name="Line 15"/>
          <p:cNvSpPr>
            <a:spLocks noChangeShapeType="1"/>
          </p:cNvSpPr>
          <p:nvPr/>
        </p:nvSpPr>
        <p:spPr bwMode="auto">
          <a:xfrm>
            <a:off x="5448301" y="1611721"/>
            <a:ext cx="1008062" cy="0"/>
          </a:xfrm>
          <a:prstGeom prst="line">
            <a:avLst/>
          </a:prstGeom>
          <a:noFill/>
          <a:ln w="9525">
            <a:solidFill>
              <a:schemeClr val="tx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20" name="Text Box 19"/>
          <p:cNvSpPr txBox="1">
            <a:spLocks noChangeArrowheads="1"/>
          </p:cNvSpPr>
          <p:nvPr/>
        </p:nvSpPr>
        <p:spPr bwMode="auto">
          <a:xfrm>
            <a:off x="6480512" y="3038232"/>
            <a:ext cx="418748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Ou, em termos de concentração molar:</a:t>
            </a:r>
          </a:p>
        </p:txBody>
      </p:sp>
      <p:sp>
        <p:nvSpPr>
          <p:cNvPr id="22" name="TextBox 21"/>
          <p:cNvSpPr txBox="1"/>
          <p:nvPr/>
        </p:nvSpPr>
        <p:spPr>
          <a:xfrm>
            <a:off x="2219671" y="3328069"/>
            <a:ext cx="2165500" cy="970789"/>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17" name="Line 7"/>
          <p:cNvSpPr>
            <a:spLocks noChangeShapeType="1"/>
          </p:cNvSpPr>
          <p:nvPr/>
        </p:nvSpPr>
        <p:spPr bwMode="auto">
          <a:xfrm flipH="1">
            <a:off x="4260654" y="3290796"/>
            <a:ext cx="863600"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9" name="Text Box 8"/>
          <p:cNvSpPr txBox="1">
            <a:spLocks noChangeArrowheads="1"/>
          </p:cNvSpPr>
          <p:nvPr/>
        </p:nvSpPr>
        <p:spPr bwMode="auto">
          <a:xfrm>
            <a:off x="5195693" y="3074896"/>
            <a:ext cx="904875" cy="37623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grande</a:t>
            </a:r>
          </a:p>
        </p:txBody>
      </p:sp>
      <p:sp>
        <p:nvSpPr>
          <p:cNvPr id="21" name="Line 9"/>
          <p:cNvSpPr>
            <a:spLocks noChangeShapeType="1"/>
          </p:cNvSpPr>
          <p:nvPr/>
        </p:nvSpPr>
        <p:spPr bwMode="auto">
          <a:xfrm flipH="1" flipV="1">
            <a:off x="4260655" y="4082957"/>
            <a:ext cx="790575"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 name="Text Box 10"/>
          <p:cNvSpPr txBox="1">
            <a:spLocks noChangeArrowheads="1"/>
          </p:cNvSpPr>
          <p:nvPr/>
        </p:nvSpPr>
        <p:spPr bwMode="auto">
          <a:xfrm>
            <a:off x="5124255" y="4082957"/>
            <a:ext cx="1082675" cy="3762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a:t>pequeno</a:t>
            </a:r>
          </a:p>
        </p:txBody>
      </p:sp>
      <p:pic>
        <p:nvPicPr>
          <p:cNvPr id="2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277" y="3510478"/>
            <a:ext cx="2871787"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TextBox 27"/>
          <p:cNvSpPr txBox="1"/>
          <p:nvPr/>
        </p:nvSpPr>
        <p:spPr>
          <a:xfrm>
            <a:off x="7886700" y="3466790"/>
            <a:ext cx="2406891" cy="970789"/>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pic>
        <p:nvPicPr>
          <p:cNvPr id="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4476" y="5634467"/>
            <a:ext cx="3051175" cy="94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Text Box 19"/>
          <p:cNvSpPr txBox="1">
            <a:spLocks noChangeArrowheads="1"/>
          </p:cNvSpPr>
          <p:nvPr/>
        </p:nvSpPr>
        <p:spPr bwMode="auto">
          <a:xfrm>
            <a:off x="3719514" y="5142938"/>
            <a:ext cx="538110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Pode ser escrito como uma relação de constantes:</a:t>
            </a:r>
          </a:p>
        </p:txBody>
      </p:sp>
    </p:spTree>
    <p:extLst>
      <p:ext uri="{BB962C8B-B14F-4D97-AF65-F5344CB8AC3E}">
        <p14:creationId xmlns:p14="http://schemas.microsoft.com/office/powerpoint/2010/main" val="21569516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65126"/>
          </a:xfrm>
        </p:spPr>
        <p:txBody>
          <a:bodyPr>
            <a:normAutofit fontScale="90000"/>
          </a:bodyPr>
          <a:lstStyle/>
          <a:p>
            <a:r>
              <a:rPr lang="en-US" dirty="0" err="1"/>
              <a:t>Posição</a:t>
            </a:r>
            <a:r>
              <a:rPr lang="en-US" dirty="0"/>
              <a:t> do </a:t>
            </a:r>
            <a:r>
              <a:rPr lang="en-US" dirty="0" err="1"/>
              <a:t>Equilíbrio</a:t>
            </a:r>
            <a:r>
              <a:rPr lang="en-US" dirty="0"/>
              <a:t> de </a:t>
            </a:r>
            <a:r>
              <a:rPr lang="en-US" dirty="0" err="1"/>
              <a:t>Partição</a:t>
            </a:r>
            <a:r>
              <a:rPr lang="en-US" dirty="0"/>
              <a:t> </a:t>
            </a:r>
            <a:r>
              <a:rPr lang="en-US" dirty="0" err="1"/>
              <a:t>Solvente-Água</a:t>
            </a:r>
            <a:endParaRPr lang="en-US" dirty="0"/>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98</a:t>
            </a:fld>
            <a:endParaRPr lang="en-US" dirty="0"/>
          </a:p>
        </p:txBody>
      </p:sp>
      <p:sp>
        <p:nvSpPr>
          <p:cNvPr id="7" name="Rectangle 3"/>
          <p:cNvSpPr txBox="1">
            <a:spLocks noChangeArrowheads="1"/>
          </p:cNvSpPr>
          <p:nvPr/>
        </p:nvSpPr>
        <p:spPr>
          <a:xfrm>
            <a:off x="1981200" y="1243328"/>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a:t>Partição</a:t>
            </a:r>
            <a:r>
              <a:rPr lang="en-US" dirty="0"/>
              <a:t> </a:t>
            </a:r>
            <a:r>
              <a:rPr lang="en-US" dirty="0" err="1"/>
              <a:t>é</a:t>
            </a:r>
            <a:r>
              <a:rPr lang="en-US" dirty="0"/>
              <a:t> </a:t>
            </a:r>
            <a:r>
              <a:rPr lang="en-US" dirty="0" err="1"/>
              <a:t>determinada</a:t>
            </a:r>
            <a:r>
              <a:rPr lang="en-US" dirty="0"/>
              <a:t> </a:t>
            </a:r>
            <a:r>
              <a:rPr lang="en-US" dirty="0" err="1"/>
              <a:t>por</a:t>
            </a:r>
            <a:endParaRPr lang="en-US" dirty="0"/>
          </a:p>
          <a:p>
            <a:pPr lvl="1"/>
            <a:r>
              <a:rPr lang="en-US" dirty="0" err="1">
                <a:ea typeface="ＭＳ Ｐゴシック" charset="0"/>
              </a:rPr>
              <a:t>Forças</a:t>
            </a:r>
            <a:r>
              <a:rPr lang="en-US" dirty="0">
                <a:ea typeface="ＭＳ Ｐゴシック" charset="0"/>
              </a:rPr>
              <a:t> de van der Waals</a:t>
            </a:r>
          </a:p>
          <a:p>
            <a:pPr lvl="1"/>
            <a:r>
              <a:rPr lang="en-US" dirty="0" err="1">
                <a:ea typeface="ＭＳ Ｐゴシック" charset="0"/>
              </a:rPr>
              <a:t>Polaridade</a:t>
            </a:r>
            <a:r>
              <a:rPr lang="en-US" dirty="0">
                <a:ea typeface="ＭＳ Ｐゴシック" charset="0"/>
              </a:rPr>
              <a:t>/</a:t>
            </a:r>
            <a:r>
              <a:rPr lang="en-US" dirty="0" err="1">
                <a:ea typeface="ＭＳ Ｐゴシック" charset="0"/>
              </a:rPr>
              <a:t>polarizabilidade</a:t>
            </a:r>
            <a:endParaRPr lang="en-US" dirty="0">
              <a:ea typeface="ＭＳ Ｐゴシック" charset="0"/>
            </a:endParaRPr>
          </a:p>
          <a:p>
            <a:pPr lvl="1"/>
            <a:r>
              <a:rPr lang="en-US" dirty="0" err="1">
                <a:ea typeface="ＭＳ Ｐゴシック" charset="0"/>
              </a:rPr>
              <a:t>Ligação</a:t>
            </a:r>
            <a:r>
              <a:rPr lang="en-US" dirty="0">
                <a:ea typeface="ＭＳ Ｐゴシック" charset="0"/>
              </a:rPr>
              <a:t> de H</a:t>
            </a:r>
          </a:p>
          <a:p>
            <a:pPr lvl="1"/>
            <a:endParaRPr lang="en-US" dirty="0">
              <a:ea typeface="ＭＳ Ｐゴシック" charset="0"/>
            </a:endParaRPr>
          </a:p>
          <a:p>
            <a:r>
              <a:rPr lang="en-US" dirty="0" err="1"/>
              <a:t>Quanto</a:t>
            </a:r>
            <a:r>
              <a:rPr lang="en-US" dirty="0"/>
              <a:t> </a:t>
            </a:r>
            <a:r>
              <a:rPr lang="en-US" dirty="0" err="1"/>
              <a:t>maior</a:t>
            </a:r>
            <a:r>
              <a:rPr lang="en-US" dirty="0"/>
              <a:t> for a </a:t>
            </a:r>
            <a:r>
              <a:rPr lang="en-US" dirty="0" err="1"/>
              <a:t>similaridade</a:t>
            </a:r>
            <a:r>
              <a:rPr lang="en-US" dirty="0"/>
              <a:t> entre </a:t>
            </a:r>
            <a:r>
              <a:rPr lang="en-US" dirty="0" err="1"/>
              <a:t>soluto</a:t>
            </a:r>
            <a:r>
              <a:rPr lang="en-US" dirty="0"/>
              <a:t> e </a:t>
            </a:r>
            <a:r>
              <a:rPr lang="en-US" dirty="0" err="1"/>
              <a:t>solvente</a:t>
            </a:r>
            <a:r>
              <a:rPr lang="en-US" dirty="0"/>
              <a:t>, </a:t>
            </a:r>
            <a:r>
              <a:rPr lang="en-US" dirty="0" err="1"/>
              <a:t>maior</a:t>
            </a:r>
            <a:r>
              <a:rPr lang="en-US" dirty="0"/>
              <a:t> a </a:t>
            </a:r>
            <a:r>
              <a:rPr lang="en-US" dirty="0" err="1"/>
              <a:t>constante</a:t>
            </a:r>
            <a:r>
              <a:rPr lang="en-US" dirty="0"/>
              <a:t> de </a:t>
            </a:r>
            <a:r>
              <a:rPr lang="en-US" dirty="0" err="1"/>
              <a:t>partição</a:t>
            </a:r>
            <a:r>
              <a:rPr lang="en-US" dirty="0"/>
              <a:t>.</a:t>
            </a:r>
          </a:p>
        </p:txBody>
      </p:sp>
    </p:spTree>
    <p:extLst>
      <p:ext uri="{BB962C8B-B14F-4D97-AF65-F5344CB8AC3E}">
        <p14:creationId xmlns:p14="http://schemas.microsoft.com/office/powerpoint/2010/main" val="42195847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26913"/>
          </a:xfrm>
        </p:spPr>
        <p:txBody>
          <a:bodyPr>
            <a:normAutofit fontScale="90000"/>
          </a:bodyPr>
          <a:lstStyle/>
          <a:p>
            <a:r>
              <a:rPr lang="en-US" dirty="0" err="1"/>
              <a:t>Fatores</a:t>
            </a:r>
            <a:r>
              <a:rPr lang="en-US" dirty="0"/>
              <a:t> </a:t>
            </a:r>
            <a:r>
              <a:rPr lang="en-US" dirty="0" err="1"/>
              <a:t>que</a:t>
            </a:r>
            <a:r>
              <a:rPr lang="en-US" dirty="0"/>
              <a:t> </a:t>
            </a:r>
            <a:r>
              <a:rPr lang="en-US" dirty="0" err="1"/>
              <a:t>afetam</a:t>
            </a:r>
            <a:r>
              <a:rPr lang="en-US" dirty="0"/>
              <a:t> a </a:t>
            </a:r>
            <a:r>
              <a:rPr lang="en-US" dirty="0" err="1"/>
              <a:t>constante</a:t>
            </a:r>
            <a:r>
              <a:rPr lang="en-US" dirty="0"/>
              <a:t> </a:t>
            </a:r>
            <a:r>
              <a:rPr lang="en-US" dirty="0" err="1"/>
              <a:t>K</a:t>
            </a:r>
            <a:r>
              <a:rPr lang="en-US" baseline="-25000" dirty="0" err="1"/>
              <a:t>ilw</a:t>
            </a:r>
            <a:endParaRPr lang="en-US" baseline="-25000" dirty="0"/>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99</a:t>
            </a:fld>
            <a:endParaRPr lang="en-US" dirty="0"/>
          </a:p>
        </p:txBody>
      </p:sp>
      <p:sp>
        <p:nvSpPr>
          <p:cNvPr id="27" name="Rectangle 26"/>
          <p:cNvSpPr>
            <a:spLocks noGrp="1" noChangeArrowheads="1"/>
          </p:cNvSpPr>
          <p:nvPr/>
        </p:nvSpPr>
        <p:spPr bwMode="auto">
          <a:xfrm>
            <a:off x="2037611" y="923530"/>
            <a:ext cx="8229600" cy="508033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r>
              <a:rPr lang="en-US" sz="2400" dirty="0" err="1"/>
              <a:t>Temperatura</a:t>
            </a:r>
            <a:endParaRPr lang="en-US" sz="2400" dirty="0"/>
          </a:p>
          <a:p>
            <a:pPr eaLnBrk="1" hangingPunct="1"/>
            <a:endParaRPr lang="en-US" sz="2400" dirty="0"/>
          </a:p>
          <a:p>
            <a:pPr eaLnBrk="1" hangingPunct="1"/>
            <a:endParaRPr lang="en-US" sz="2400" dirty="0"/>
          </a:p>
          <a:p>
            <a:pPr eaLnBrk="1" hangingPunct="1"/>
            <a:endParaRPr lang="en-US" sz="2400" dirty="0"/>
          </a:p>
          <a:p>
            <a:pPr eaLnBrk="1" hangingPunct="1"/>
            <a:endParaRPr lang="en-US" sz="2400" dirty="0"/>
          </a:p>
          <a:p>
            <a:pPr eaLnBrk="1" hangingPunct="1"/>
            <a:endParaRPr lang="en-US" sz="2400" dirty="0"/>
          </a:p>
          <a:p>
            <a:pPr eaLnBrk="1" hangingPunct="1"/>
            <a:endParaRPr lang="en-US" sz="2400" dirty="0"/>
          </a:p>
          <a:p>
            <a:pPr eaLnBrk="1" hangingPunct="1"/>
            <a:r>
              <a:rPr lang="en-US" sz="2400" dirty="0" err="1"/>
              <a:t>Salinidade</a:t>
            </a:r>
            <a:endParaRPr lang="en-US" sz="2400" dirty="0"/>
          </a:p>
          <a:p>
            <a:pPr eaLnBrk="1" hangingPunct="1"/>
            <a:endParaRPr lang="en-US" sz="2400" dirty="0"/>
          </a:p>
          <a:p>
            <a:pPr eaLnBrk="1" hangingPunct="1"/>
            <a:endParaRPr lang="en-US" sz="2400" dirty="0"/>
          </a:p>
          <a:p>
            <a:pPr eaLnBrk="1" hangingPunct="1"/>
            <a:endParaRPr lang="en-US" sz="2400" dirty="0"/>
          </a:p>
          <a:p>
            <a:pPr eaLnBrk="1" hangingPunct="1"/>
            <a:endParaRPr lang="en-US" sz="2400" dirty="0"/>
          </a:p>
        </p:txBody>
      </p:sp>
      <p:sp>
        <p:nvSpPr>
          <p:cNvPr id="34" name="TextBox 33"/>
          <p:cNvSpPr txBox="1"/>
          <p:nvPr/>
        </p:nvSpPr>
        <p:spPr>
          <a:xfrm>
            <a:off x="2037612" y="844522"/>
            <a:ext cx="2288625" cy="682258"/>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
        <p:nvSpPr>
          <p:cNvPr id="35" name="TextBox 34"/>
          <p:cNvSpPr txBox="1"/>
          <p:nvPr/>
        </p:nvSpPr>
        <p:spPr>
          <a:xfrm>
            <a:off x="2037612" y="3887740"/>
            <a:ext cx="1942281" cy="682258"/>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pic>
        <p:nvPicPr>
          <p:cNvPr id="39" name="Picture 2" descr="Sem Títul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12109" y="1185651"/>
            <a:ext cx="3300717" cy="4985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9230" y="1628775"/>
            <a:ext cx="4022725"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052" y="2498587"/>
            <a:ext cx="2366962"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3186" y="5193133"/>
            <a:ext cx="3086100"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74018536"/>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2902</TotalTime>
  <Words>12626</Words>
  <Application>Microsoft Office PowerPoint</Application>
  <PresentationFormat>Widescreen</PresentationFormat>
  <Paragraphs>1703</Paragraphs>
  <Slides>220</Slides>
  <Notes>15</Notes>
  <HiddenSlides>0</HiddenSlides>
  <MMClips>0</MMClips>
  <ScaleCrop>false</ScaleCrop>
  <HeadingPairs>
    <vt:vector size="8" baseType="variant">
      <vt:variant>
        <vt:lpstr>Fontes usadas</vt:lpstr>
      </vt:variant>
      <vt:variant>
        <vt:i4>20</vt:i4>
      </vt:variant>
      <vt:variant>
        <vt:lpstr>Tema</vt:lpstr>
      </vt:variant>
      <vt:variant>
        <vt:i4>1</vt:i4>
      </vt:variant>
      <vt:variant>
        <vt:lpstr>Servidores OLE inseridos</vt:lpstr>
      </vt:variant>
      <vt:variant>
        <vt:i4>1</vt:i4>
      </vt:variant>
      <vt:variant>
        <vt:lpstr>Títulos de slides</vt:lpstr>
      </vt:variant>
      <vt:variant>
        <vt:i4>220</vt:i4>
      </vt:variant>
    </vt:vector>
  </HeadingPairs>
  <TitlesOfParts>
    <vt:vector size="242" baseType="lpstr">
      <vt:lpstr>AdvOT863180fb</vt:lpstr>
      <vt:lpstr>AdvOT863180fb+fb</vt:lpstr>
      <vt:lpstr>AdvPSTim-I</vt:lpstr>
      <vt:lpstr>AdvTT5843c571</vt:lpstr>
      <vt:lpstr>Arial</vt:lpstr>
      <vt:lpstr>Arial</vt:lpstr>
      <vt:lpstr>Arial, Helvetica, sans-serif</vt:lpstr>
      <vt:lpstr>Calibri</vt:lpstr>
      <vt:lpstr>Calibri Light</vt:lpstr>
      <vt:lpstr>Cambria Math</vt:lpstr>
      <vt:lpstr>Georgia</vt:lpstr>
      <vt:lpstr>inherit</vt:lpstr>
      <vt:lpstr>Montserrat</vt:lpstr>
      <vt:lpstr>NexusSerif</vt:lpstr>
      <vt:lpstr>opensans</vt:lpstr>
      <vt:lpstr>SignPainter-HouseScript</vt:lpstr>
      <vt:lpstr>Symap</vt:lpstr>
      <vt:lpstr>Symbol</vt:lpstr>
      <vt:lpstr>Times New Roman</vt:lpstr>
      <vt:lpstr>Verdana</vt:lpstr>
      <vt:lpstr>Tema do Office</vt:lpstr>
      <vt:lpstr>Equation</vt:lpstr>
      <vt:lpstr>QFL1604 – Química Ambiental II</vt:lpstr>
      <vt:lpstr>Equilíbrios de partição de espécies no Meio Ambiente</vt:lpstr>
      <vt:lpstr>Apresentação do PowerPoint</vt:lpstr>
      <vt:lpstr>Apresentação do PowerPoint</vt:lpstr>
      <vt:lpstr>Apresentação do PowerPoint</vt:lpstr>
      <vt:lpstr>Apresentação do PowerPoint</vt:lpstr>
      <vt:lpstr>Apresentação do PowerPoint</vt:lpstr>
      <vt:lpstr>Transporte Físico em Águas Subterrâneas</vt:lpstr>
      <vt:lpstr>Transporte Físico em Águas Subterrâneas</vt:lpstr>
      <vt:lpstr>Apresentação do PowerPoint</vt:lpstr>
      <vt:lpstr>Interações moleculares</vt:lpstr>
      <vt:lpstr>Interações moleculares</vt:lpstr>
      <vt:lpstr>Classificação compostos orgânicos: interações moleculares</vt:lpstr>
      <vt:lpstr>Apresentação do PowerPoint</vt:lpstr>
      <vt:lpstr>Introdução ao equilíbrio de partição</vt:lpstr>
      <vt:lpstr>Exemplos de equilíbrios de partição</vt:lpstr>
      <vt:lpstr>Absorção de i da fase gasosa por i na fase líquida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Partição Ar-Solvente ou Ar-Água</vt:lpstr>
      <vt:lpstr>Lei de Henry</vt:lpstr>
      <vt:lpstr>Lei de Henry para água</vt:lpstr>
      <vt:lpstr>Fatores que afetam a constante de Henry</vt:lpstr>
      <vt:lpstr>Entalpias de vaporização e de transferência ar-líquido </vt:lpstr>
      <vt:lpstr>Partição Solvente Orgânico-Água</vt:lpstr>
      <vt:lpstr>Posição do Equilíbrio de Partição Solvente-Água</vt:lpstr>
      <vt:lpstr>Fatores que afetam a constante Kilw</vt:lpstr>
      <vt:lpstr>Constantes de Partição Solvente-Água</vt:lpstr>
      <vt:lpstr>Partição n-octanol – água (Log P)</vt:lpstr>
      <vt:lpstr>Partição mistura solventes - água</vt:lpstr>
      <vt:lpstr>Processos de Partição para um composto i</vt:lpstr>
      <vt:lpstr>Sorção</vt:lpstr>
      <vt:lpstr>Sorção é um fenômeno complexo!</vt:lpstr>
      <vt:lpstr>Equilíbrio de Sorção</vt:lpstr>
      <vt:lpstr>Isotermas de Sorção</vt:lpstr>
      <vt:lpstr>Isotermas de Sorção</vt:lpstr>
      <vt:lpstr>Isotermas de Sorção: Freundlich</vt:lpstr>
      <vt:lpstr>Isotermas de Sorção: Freundlich</vt:lpstr>
      <vt:lpstr>Isoterma de Sorção: Langmuir</vt:lpstr>
      <vt:lpstr>Isoterma de Sorção: Langmuir</vt:lpstr>
      <vt:lpstr>Isoterma de Sorção: Langmuir</vt:lpstr>
      <vt:lpstr>Isoterma de Sorção: Langmuir</vt:lpstr>
      <vt:lpstr>Coeficiente de Distribuição Sólido-Água</vt:lpstr>
      <vt:lpstr>Frações Dissolvidas e Sorvidas de uma espécie</vt:lpstr>
      <vt:lpstr>Frações Dissolvidas e Sorvidas de uma espécie</vt:lpstr>
      <vt:lpstr>Frações de Volume de Sólidos (Porosidade)</vt:lpstr>
      <vt:lpstr>Densidade “Global” (bulk density)</vt:lpstr>
      <vt:lpstr>Retardação</vt:lpstr>
      <vt:lpstr>Natureza Complexa de Kid</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Coeficiente de Distribuição Sólido-Água</vt:lpstr>
      <vt:lpstr>Partição n-octanol – água (Log P)</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QFL1604 – Química Ambiental II</dc:title>
  <dc:creator>Pedro Vidinha</dc:creator>
  <cp:lastModifiedBy>Pedro Vidinha</cp:lastModifiedBy>
  <cp:revision>61</cp:revision>
  <dcterms:created xsi:type="dcterms:W3CDTF">2019-11-12T19:32:46Z</dcterms:created>
  <dcterms:modified xsi:type="dcterms:W3CDTF">2019-11-25T22:10:32Z</dcterms:modified>
</cp:coreProperties>
</file>