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7" r:id="rId3"/>
    <p:sldId id="278" r:id="rId4"/>
    <p:sldId id="291" r:id="rId5"/>
    <p:sldId id="312" r:id="rId6"/>
    <p:sldId id="313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314" r:id="rId17"/>
    <p:sldId id="315" r:id="rId18"/>
    <p:sldId id="316" r:id="rId19"/>
    <p:sldId id="317" r:id="rId20"/>
    <p:sldId id="318" r:id="rId21"/>
    <p:sldId id="319" r:id="rId22"/>
    <p:sldId id="289" r:id="rId23"/>
    <p:sldId id="290" r:id="rId24"/>
    <p:sldId id="320" r:id="rId25"/>
    <p:sldId id="321" r:id="rId26"/>
    <p:sldId id="322" r:id="rId27"/>
    <p:sldId id="257" r:id="rId28"/>
    <p:sldId id="287" r:id="rId29"/>
    <p:sldId id="258" r:id="rId30"/>
    <p:sldId id="276" r:id="rId31"/>
    <p:sldId id="262" r:id="rId32"/>
    <p:sldId id="261" r:id="rId33"/>
    <p:sldId id="326" r:id="rId34"/>
    <p:sldId id="311" r:id="rId35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716F22-7730-45C6-BEEB-2F552906F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D67EB-75DF-4B83-A3C1-45F79CEB0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3BF95-5D06-400C-B84A-F6E3EC81A32E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E841A-9961-4A76-BDD8-83250653F3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839D0-4E40-4534-B171-99290AEE14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5792-38B8-4AF0-8B75-B3B97C427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67799FF-4F2C-4A01-8A55-4A7E4869AFE4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839B86F2-F4E8-437A-87A4-634101B62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xe8_aka_ql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://accent.gmu.edu/searchsaa.php?function=detail&amp;speakerid=290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corbett\My%20Documents\IALIC%20Docs\IALIC04\They%20yellowed.wav" TargetMode="Externa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F8DE-A2AC-42C4-8276-10A0950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 in Phonetics &amp; Phonology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B0F90-F8A9-4CC3-9A79-3340B0B0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Corbett: USP-CAPES International Fellow</a:t>
            </a:r>
          </a:p>
          <a:p>
            <a:r>
              <a:rPr lang="en-GB" dirty="0"/>
              <a:t>Session 8: Brazilian </a:t>
            </a:r>
            <a:r>
              <a:rPr lang="en-GB" dirty="0" err="1"/>
              <a:t>Englishes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1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/ɔ:/ versus /ɒ/ </a:t>
            </a:r>
            <a:r>
              <a:rPr lang="pt-BR" dirty="0" err="1"/>
              <a:t>and</a:t>
            </a:r>
            <a:r>
              <a:rPr lang="pt-BR" dirty="0"/>
              <a:t> /ʌ/</a:t>
            </a:r>
            <a:br>
              <a:rPr lang="pt-BR" dirty="0"/>
            </a:b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/ɔ:/ 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/ɒ/,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sometimes</a:t>
            </a:r>
            <a:r>
              <a:rPr lang="pt-BR" dirty="0"/>
              <a:t> /ʌ/</a:t>
            </a:r>
          </a:p>
          <a:p>
            <a:r>
              <a:rPr lang="pt-BR" dirty="0"/>
              <a:t>(</a:t>
            </a:r>
            <a:r>
              <a:rPr lang="pt-BR" dirty="0" err="1"/>
              <a:t>Again</a:t>
            </a:r>
            <a:r>
              <a:rPr lang="pt-BR" dirty="0"/>
              <a:t>,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happens</a:t>
            </a:r>
            <a:r>
              <a:rPr lang="pt-BR" dirty="0"/>
              <a:t> in Scotland too!)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:</a:t>
            </a:r>
          </a:p>
          <a:p>
            <a:pPr lvl="1"/>
            <a:r>
              <a:rPr lang="en-GB" dirty="0"/>
              <a:t>caught	cot	cut</a:t>
            </a:r>
          </a:p>
          <a:p>
            <a:pPr lvl="1"/>
            <a:r>
              <a:rPr lang="en-GB" dirty="0"/>
              <a:t>sport	spot</a:t>
            </a:r>
          </a:p>
          <a:p>
            <a:pPr lvl="1"/>
            <a:r>
              <a:rPr lang="en-GB" sz="1800" dirty="0"/>
              <a:t>              	hot	hut</a:t>
            </a:r>
          </a:p>
          <a:p>
            <a:pPr lvl="1"/>
            <a:r>
              <a:rPr lang="en-GB" dirty="0"/>
              <a:t>corn	con</a:t>
            </a:r>
          </a:p>
          <a:p>
            <a:pPr lvl="1"/>
            <a:r>
              <a:rPr lang="en-GB" dirty="0"/>
              <a:t>fawn		fun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/u:/ versus /ʊ/</a:t>
            </a: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/u:/ 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/ʊ/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 (in some </a:t>
            </a:r>
            <a:r>
              <a:rPr lang="pt-BR" dirty="0" err="1"/>
              <a:t>pronunciations</a:t>
            </a:r>
            <a:r>
              <a:rPr lang="pt-BR" dirty="0"/>
              <a:t>...</a:t>
            </a:r>
            <a:r>
              <a:rPr lang="pt-BR" dirty="0" err="1"/>
              <a:t>ie</a:t>
            </a:r>
            <a:r>
              <a:rPr lang="pt-BR" dirty="0"/>
              <a:t> </a:t>
            </a:r>
            <a:r>
              <a:rPr lang="pt-BR" dirty="0" err="1"/>
              <a:t>without</a:t>
            </a:r>
            <a:r>
              <a:rPr lang="pt-BR" dirty="0"/>
              <a:t> /j/ in </a:t>
            </a:r>
            <a:r>
              <a:rPr lang="pt-BR" i="1" dirty="0"/>
              <a:t>Luke, </a:t>
            </a:r>
            <a:r>
              <a:rPr lang="pt-BR" i="1" dirty="0" err="1"/>
              <a:t>suit</a:t>
            </a:r>
            <a:r>
              <a:rPr lang="pt-BR" dirty="0"/>
              <a:t>):</a:t>
            </a:r>
          </a:p>
          <a:p>
            <a:pPr lvl="1"/>
            <a:r>
              <a:rPr lang="en-GB" dirty="0"/>
              <a:t>fool	full</a:t>
            </a:r>
          </a:p>
          <a:p>
            <a:pPr lvl="1"/>
            <a:r>
              <a:rPr lang="en-GB" dirty="0"/>
              <a:t>Luke	look</a:t>
            </a:r>
          </a:p>
          <a:p>
            <a:pPr lvl="1"/>
            <a:r>
              <a:rPr lang="en-GB" dirty="0"/>
              <a:t>pool	pull</a:t>
            </a:r>
          </a:p>
          <a:p>
            <a:pPr lvl="1"/>
            <a:r>
              <a:rPr lang="en-GB" dirty="0"/>
              <a:t>shooed	should</a:t>
            </a:r>
          </a:p>
          <a:p>
            <a:pPr lvl="1"/>
            <a:r>
              <a:rPr lang="en-GB" dirty="0"/>
              <a:t>suit	soot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0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/ʌ/ versus /æ/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sometimes</a:t>
            </a:r>
            <a:r>
              <a:rPr lang="pt-BR" dirty="0"/>
              <a:t> /u:/</a:t>
            </a:r>
            <a:br>
              <a:rPr lang="pt-BR" dirty="0"/>
            </a:b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/ʌ/can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/æ/,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sometimes</a:t>
            </a:r>
            <a:r>
              <a:rPr lang="pt-BR" dirty="0"/>
              <a:t> /u:/ </a:t>
            </a:r>
            <a:r>
              <a:rPr lang="pt-BR" dirty="0" err="1"/>
              <a:t>because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spelling</a:t>
            </a:r>
            <a:r>
              <a:rPr lang="pt-BR" dirty="0"/>
              <a:t>.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:</a:t>
            </a:r>
          </a:p>
          <a:p>
            <a:pPr lvl="1"/>
            <a:r>
              <a:rPr lang="pt-BR" dirty="0" err="1"/>
              <a:t>hut</a:t>
            </a:r>
            <a:r>
              <a:rPr lang="pt-BR" dirty="0"/>
              <a:t>	</a:t>
            </a:r>
            <a:r>
              <a:rPr lang="pt-BR" dirty="0" err="1"/>
              <a:t>hat</a:t>
            </a:r>
            <a:r>
              <a:rPr lang="pt-BR" dirty="0"/>
              <a:t>	</a:t>
            </a:r>
            <a:r>
              <a:rPr lang="pt-BR" dirty="0" err="1"/>
              <a:t>hoot</a:t>
            </a:r>
            <a:endParaRPr lang="pt-BR" dirty="0"/>
          </a:p>
          <a:p>
            <a:pPr lvl="1"/>
            <a:r>
              <a:rPr lang="pt-BR" dirty="0" err="1"/>
              <a:t>mud</a:t>
            </a:r>
            <a:r>
              <a:rPr lang="pt-BR" dirty="0"/>
              <a:t>	</a:t>
            </a:r>
            <a:r>
              <a:rPr lang="pt-BR" dirty="0" err="1"/>
              <a:t>mad</a:t>
            </a:r>
            <a:r>
              <a:rPr lang="pt-BR" dirty="0"/>
              <a:t>	</a:t>
            </a:r>
            <a:r>
              <a:rPr lang="pt-BR" dirty="0" err="1"/>
              <a:t>mood</a:t>
            </a:r>
            <a:endParaRPr lang="pt-BR" dirty="0"/>
          </a:p>
          <a:p>
            <a:pPr lvl="1"/>
            <a:r>
              <a:rPr lang="pt-BR" dirty="0" err="1"/>
              <a:t>ton</a:t>
            </a:r>
            <a:r>
              <a:rPr lang="pt-BR" dirty="0"/>
              <a:t>	</a:t>
            </a:r>
            <a:r>
              <a:rPr lang="pt-BR" dirty="0" err="1"/>
              <a:t>tan</a:t>
            </a:r>
            <a:endParaRPr lang="pt-BR" dirty="0"/>
          </a:p>
          <a:p>
            <a:pPr lvl="1"/>
            <a:r>
              <a:rPr lang="pt-BR" dirty="0" err="1"/>
              <a:t>run</a:t>
            </a:r>
            <a:r>
              <a:rPr lang="pt-BR" dirty="0"/>
              <a:t>	</a:t>
            </a:r>
            <a:r>
              <a:rPr lang="pt-BR" dirty="0" err="1"/>
              <a:t>ran</a:t>
            </a:r>
            <a:endParaRPr lang="pt-BR" dirty="0"/>
          </a:p>
          <a:p>
            <a:pPr lvl="1"/>
            <a:r>
              <a:rPr lang="pt-BR" dirty="0" err="1"/>
              <a:t>fun</a:t>
            </a:r>
            <a:r>
              <a:rPr lang="pt-BR" dirty="0"/>
              <a:t>	</a:t>
            </a:r>
            <a:r>
              <a:rPr lang="pt-BR" dirty="0" err="1"/>
              <a:t>fan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24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Unstressed </a:t>
            </a:r>
            <a:r>
              <a:rPr lang="pt-BR" dirty="0" err="1"/>
              <a:t>vowels</a:t>
            </a:r>
            <a:br>
              <a:rPr lang="pt-BR" dirty="0"/>
            </a:b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en-GB" dirty="0"/>
              <a:t>Unstressed vowels are often given their full value by speakers of syllable-timed languages like Portuguese. This affects the pronunciation of weak forms:</a:t>
            </a:r>
          </a:p>
          <a:p>
            <a:r>
              <a:rPr lang="en-GB" u="sng" dirty="0"/>
              <a:t>Non-contrastive (unstressed)	         Contrastive (stressed)</a:t>
            </a:r>
          </a:p>
          <a:p>
            <a:pPr marL="0" indent="0">
              <a:buNone/>
            </a:pPr>
            <a:r>
              <a:rPr lang="pt-BR" dirty="0"/>
              <a:t> 	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woman</a:t>
            </a:r>
            <a:r>
              <a:rPr lang="pt-BR" dirty="0"/>
              <a:t>			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dirty="0" err="1"/>
              <a:t>woman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awful</a:t>
            </a:r>
            <a:r>
              <a:rPr lang="pt-BR" dirty="0"/>
              <a:t> </a:t>
            </a:r>
            <a:r>
              <a:rPr lang="pt-BR" dirty="0" err="1"/>
              <a:t>mistake</a:t>
            </a:r>
            <a:r>
              <a:rPr lang="pt-BR" dirty="0"/>
              <a:t>			</a:t>
            </a:r>
            <a:r>
              <a:rPr lang="pt-BR" i="1" dirty="0" err="1"/>
              <a:t>an</a:t>
            </a:r>
            <a:r>
              <a:rPr lang="pt-BR" i="1" dirty="0"/>
              <a:t> </a:t>
            </a:r>
            <a:r>
              <a:rPr lang="pt-BR" dirty="0" err="1"/>
              <a:t>awful</a:t>
            </a:r>
            <a:r>
              <a:rPr lang="pt-BR" dirty="0"/>
              <a:t> </a:t>
            </a:r>
            <a:r>
              <a:rPr lang="pt-BR" dirty="0" err="1"/>
              <a:t>mistake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a </a:t>
            </a:r>
            <a:r>
              <a:rPr lang="pt-BR" dirty="0" err="1"/>
              <a:t>text</a:t>
            </a:r>
            <a:r>
              <a:rPr lang="pt-BR" dirty="0"/>
              <a:t>				</a:t>
            </a:r>
            <a:r>
              <a:rPr lang="pt-BR" i="1" dirty="0"/>
              <a:t>´A´ </a:t>
            </a:r>
            <a:r>
              <a:rPr lang="pt-BR" dirty="0" err="1"/>
              <a:t>is</a:t>
            </a:r>
            <a:r>
              <a:rPr lang="pt-BR" dirty="0"/>
              <a:t> for ´</a:t>
            </a:r>
            <a:r>
              <a:rPr lang="pt-BR" dirty="0" err="1"/>
              <a:t>apple</a:t>
            </a:r>
            <a:r>
              <a:rPr lang="pt-BR" dirty="0"/>
              <a:t>´ </a:t>
            </a:r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7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Unstressed </a:t>
            </a:r>
            <a:r>
              <a:rPr lang="pt-BR" dirty="0" err="1"/>
              <a:t>vowels</a:t>
            </a:r>
            <a:br>
              <a:rPr lang="pt-BR" dirty="0"/>
            </a:b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en-GB" dirty="0"/>
              <a:t>It is common to add an intrusive unstressed vowel (‘epenthetic’ vowel) to separate consonants when they are doubled, or when there is a consonant cluster:</a:t>
            </a:r>
          </a:p>
          <a:p>
            <a:r>
              <a:rPr lang="pt-BR" u="sng" dirty="0"/>
              <a:t>J</a:t>
            </a:r>
            <a:r>
              <a:rPr lang="en-GB" u="sng" dirty="0" err="1"/>
              <a:t>uncture</a:t>
            </a:r>
            <a:r>
              <a:rPr lang="en-GB" u="sng" dirty="0"/>
              <a:t> issues</a:t>
            </a:r>
          </a:p>
          <a:p>
            <a:pPr lvl="1"/>
            <a:r>
              <a:rPr lang="pt-BR" dirty="0" err="1"/>
              <a:t>this</a:t>
            </a:r>
            <a:r>
              <a:rPr lang="pt-BR" dirty="0"/>
              <a:t> stop</a:t>
            </a:r>
          </a:p>
          <a:p>
            <a:pPr lvl="1"/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time</a:t>
            </a:r>
          </a:p>
          <a:p>
            <a:pPr lvl="1"/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space</a:t>
            </a:r>
            <a:endParaRPr lang="pt-BR" dirty="0"/>
          </a:p>
          <a:p>
            <a:pPr lvl="1"/>
            <a:r>
              <a:rPr lang="pt-BR" dirty="0"/>
              <a:t>I </a:t>
            </a:r>
            <a:r>
              <a:rPr lang="pt-BR" dirty="0" err="1"/>
              <a:t>speak</a:t>
            </a:r>
            <a:r>
              <a:rPr lang="pt-BR" dirty="0"/>
              <a:t> Spanish</a:t>
            </a:r>
          </a:p>
          <a:p>
            <a:pPr lvl="1"/>
            <a:endParaRPr lang="pt-BR" dirty="0"/>
          </a:p>
          <a:p>
            <a:pPr lvl="1"/>
            <a:r>
              <a:rPr lang="en-GB" dirty="0">
                <a:hlinkClick r:id="rId2"/>
              </a:rPr>
              <a:t>http://www.youtube.com/watch?v=xe8_aka_qlw</a:t>
            </a:r>
            <a:r>
              <a:rPr lang="en-GB" dirty="0"/>
              <a:t> </a:t>
            </a:r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D38927FF-B87B-44F8-97D7-E8CADAAC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12" y="152019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1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Diphthongs</a:t>
            </a:r>
            <a:r>
              <a:rPr lang="pt-BR" dirty="0"/>
              <a:t>, </a:t>
            </a:r>
            <a:r>
              <a:rPr lang="pt-BR" dirty="0" err="1"/>
              <a:t>especially</a:t>
            </a:r>
            <a:br>
              <a:rPr lang="pt-BR" dirty="0"/>
            </a:br>
            <a:r>
              <a:rPr lang="pt-BR" dirty="0"/>
              <a:t>/</a:t>
            </a:r>
            <a:r>
              <a:rPr lang="pt-BR" dirty="0" err="1"/>
              <a:t>ɪə</a:t>
            </a:r>
            <a:r>
              <a:rPr lang="pt-BR" dirty="0"/>
              <a:t>/ </a:t>
            </a:r>
            <a:r>
              <a:rPr lang="pt-BR" dirty="0" err="1"/>
              <a:t>and</a:t>
            </a:r>
            <a:r>
              <a:rPr lang="pt-BR" dirty="0"/>
              <a:t> /</a:t>
            </a:r>
            <a:r>
              <a:rPr lang="pt-BR" dirty="0" err="1"/>
              <a:t>eə</a:t>
            </a:r>
            <a:r>
              <a:rPr lang="pt-BR" dirty="0"/>
              <a:t>/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en-GB" dirty="0"/>
              <a:t>There are fewer diphthongs in Portuguese than in English. The main problems are usually with those diphthongs used before silent /r/ in non-</a:t>
            </a:r>
            <a:r>
              <a:rPr lang="en-GB" dirty="0" err="1"/>
              <a:t>rhotic</a:t>
            </a:r>
            <a:r>
              <a:rPr lang="en-GB" dirty="0"/>
              <a:t> RP: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endParaRPr lang="pt-BR" dirty="0"/>
          </a:p>
          <a:p>
            <a:pPr lvl="1"/>
            <a:r>
              <a:rPr lang="pt-BR" dirty="0" err="1"/>
              <a:t>fear</a:t>
            </a:r>
            <a:r>
              <a:rPr lang="pt-BR" dirty="0"/>
              <a:t>		fair/fare</a:t>
            </a:r>
          </a:p>
          <a:p>
            <a:pPr lvl="1"/>
            <a:r>
              <a:rPr lang="pt-BR" dirty="0" err="1"/>
              <a:t>beer</a:t>
            </a:r>
            <a:r>
              <a:rPr lang="pt-BR" dirty="0"/>
              <a:t>		</a:t>
            </a:r>
            <a:r>
              <a:rPr lang="pt-BR" dirty="0" err="1"/>
              <a:t>bear</a:t>
            </a:r>
            <a:r>
              <a:rPr lang="pt-BR" dirty="0"/>
              <a:t>/</a:t>
            </a:r>
            <a:r>
              <a:rPr lang="pt-BR" dirty="0" err="1"/>
              <a:t>bare</a:t>
            </a:r>
            <a:endParaRPr lang="pt-BR" dirty="0"/>
          </a:p>
          <a:p>
            <a:pPr lvl="1"/>
            <a:r>
              <a:rPr lang="pt-BR" dirty="0" err="1"/>
              <a:t>deer</a:t>
            </a:r>
            <a:r>
              <a:rPr lang="pt-BR" dirty="0"/>
              <a:t>/</a:t>
            </a:r>
            <a:r>
              <a:rPr lang="pt-BR" dirty="0" err="1"/>
              <a:t>dear</a:t>
            </a:r>
            <a:r>
              <a:rPr lang="pt-BR" dirty="0"/>
              <a:t>		</a:t>
            </a:r>
            <a:r>
              <a:rPr lang="pt-BR" dirty="0" err="1"/>
              <a:t>dare</a:t>
            </a:r>
            <a:endParaRPr lang="pt-BR" dirty="0"/>
          </a:p>
          <a:p>
            <a:pPr lvl="1"/>
            <a:r>
              <a:rPr lang="pt-BR" dirty="0" err="1"/>
              <a:t>hear</a:t>
            </a:r>
            <a:r>
              <a:rPr lang="pt-BR" dirty="0"/>
              <a:t>		</a:t>
            </a:r>
            <a:r>
              <a:rPr lang="pt-BR" dirty="0" err="1"/>
              <a:t>hair</a:t>
            </a:r>
            <a:r>
              <a:rPr lang="pt-BR" dirty="0"/>
              <a:t>/</a:t>
            </a:r>
            <a:r>
              <a:rPr lang="pt-BR" dirty="0" err="1"/>
              <a:t>hare</a:t>
            </a:r>
            <a:endParaRPr lang="pt-BR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8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General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Consonants</a:t>
            </a:r>
            <a:endParaRPr lang="pt-BR" b="1" dirty="0"/>
          </a:p>
          <a:p>
            <a:r>
              <a:rPr lang="pt-BR" dirty="0"/>
              <a:t>RP </a:t>
            </a:r>
            <a:r>
              <a:rPr lang="pt-BR" dirty="0" err="1"/>
              <a:t>English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24 </a:t>
            </a:r>
            <a:r>
              <a:rPr lang="pt-BR" dirty="0" err="1"/>
              <a:t>consonants</a:t>
            </a:r>
            <a:endParaRPr lang="pt-BR" dirty="0"/>
          </a:p>
          <a:p>
            <a:r>
              <a:rPr lang="en-US" dirty="0"/>
              <a:t>The unshaded consonants have near equivalents or equivalents in Brazilian Portuguese.</a:t>
            </a:r>
          </a:p>
          <a:p>
            <a:r>
              <a:rPr lang="pt-BR" dirty="0"/>
              <a:t>When </a:t>
            </a:r>
            <a:r>
              <a:rPr lang="pt-BR" dirty="0" err="1"/>
              <a:t>pronouncing</a:t>
            </a:r>
            <a:r>
              <a:rPr lang="pt-BR" dirty="0"/>
              <a:t> </a:t>
            </a:r>
            <a:r>
              <a:rPr lang="pt-BR" dirty="0" err="1"/>
              <a:t>English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</a:rPr>
              <a:t>red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/>
              <a:t>consonants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cause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, </a:t>
            </a:r>
            <a:r>
              <a:rPr lang="pt-BR" dirty="0" err="1"/>
              <a:t>though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raise</a:t>
            </a:r>
            <a:r>
              <a:rPr lang="pt-BR" dirty="0"/>
              <a:t> </a:t>
            </a:r>
            <a:r>
              <a:rPr lang="pt-BR" dirty="0" err="1"/>
              <a:t>issues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124323" y="3424428"/>
          <a:ext cx="5348112" cy="203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/θ/ </a:t>
            </a:r>
            <a:r>
              <a:rPr lang="pt-BR" dirty="0" err="1"/>
              <a:t>and</a:t>
            </a:r>
            <a:r>
              <a:rPr lang="pt-BR" dirty="0"/>
              <a:t> /ð/ 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When </a:t>
            </a:r>
            <a:r>
              <a:rPr lang="pt-BR" dirty="0" err="1">
                <a:solidFill>
                  <a:schemeClr val="tx1"/>
                </a:solidFill>
              </a:rPr>
              <a:t>pronouncing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English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red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consonants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can</a:t>
            </a:r>
            <a:r>
              <a:rPr lang="pt-BR" dirty="0">
                <a:solidFill>
                  <a:schemeClr val="tx1"/>
                </a:solidFill>
              </a:rPr>
              <a:t> cause </a:t>
            </a:r>
            <a:r>
              <a:rPr lang="pt-BR" dirty="0" err="1">
                <a:solidFill>
                  <a:schemeClr val="tx1"/>
                </a:solidFill>
              </a:rPr>
              <a:t>most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problems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though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others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can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raise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issues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/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pt-BR" dirty="0">
                <a:solidFill>
                  <a:schemeClr val="tx1"/>
                </a:solidFill>
              </a:rPr>
              <a:t>/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/ð/ are </a:t>
            </a:r>
            <a:r>
              <a:rPr lang="pt-BR" dirty="0" err="1">
                <a:solidFill>
                  <a:schemeClr val="tx1"/>
                </a:solidFill>
              </a:rPr>
              <a:t>pronounced</a:t>
            </a:r>
            <a:r>
              <a:rPr lang="pt-BR" dirty="0">
                <a:solidFill>
                  <a:schemeClr val="tx1"/>
                </a:solidFill>
              </a:rPr>
              <a:t> /s/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/z/ </a:t>
            </a:r>
            <a:r>
              <a:rPr lang="pt-BR" dirty="0" err="1">
                <a:solidFill>
                  <a:schemeClr val="tx1"/>
                </a:solidFill>
              </a:rPr>
              <a:t>or</a:t>
            </a:r>
            <a:r>
              <a:rPr lang="pt-BR" dirty="0">
                <a:solidFill>
                  <a:schemeClr val="tx1"/>
                </a:solidFill>
              </a:rPr>
              <a:t> /t/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/d/.</a:t>
            </a:r>
          </a:p>
          <a:p>
            <a:r>
              <a:rPr lang="pt-BR" dirty="0" err="1">
                <a:solidFill>
                  <a:schemeClr val="tx1"/>
                </a:solidFill>
              </a:rPr>
              <a:t>Try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saying</a:t>
            </a:r>
            <a:r>
              <a:rPr lang="pt-BR" dirty="0">
                <a:solidFill>
                  <a:schemeClr val="tx1"/>
                </a:solidFill>
              </a:rPr>
              <a:t>... 		</a:t>
            </a:r>
            <a:r>
              <a:rPr lang="pt-BR" dirty="0" err="1">
                <a:solidFill>
                  <a:schemeClr val="tx1"/>
                </a:solidFill>
              </a:rPr>
              <a:t>think</a:t>
            </a: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err="1">
                <a:solidFill>
                  <a:schemeClr val="tx1"/>
                </a:solidFill>
              </a:rPr>
              <a:t>sink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		</a:t>
            </a:r>
            <a:r>
              <a:rPr lang="pt-BR" dirty="0" err="1">
                <a:solidFill>
                  <a:schemeClr val="tx1"/>
                </a:solidFill>
              </a:rPr>
              <a:t>thinker</a:t>
            </a: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err="1">
                <a:solidFill>
                  <a:schemeClr val="tx1"/>
                </a:solidFill>
              </a:rPr>
              <a:t>tinker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		</a:t>
            </a:r>
            <a:r>
              <a:rPr lang="pt-BR" dirty="0" err="1">
                <a:solidFill>
                  <a:schemeClr val="tx1"/>
                </a:solidFill>
              </a:rPr>
              <a:t>breathes</a:t>
            </a:r>
            <a:r>
              <a:rPr lang="pt-BR" dirty="0">
                <a:solidFill>
                  <a:schemeClr val="tx1"/>
                </a:solidFill>
              </a:rPr>
              <a:t> 	</a:t>
            </a:r>
            <a:r>
              <a:rPr lang="pt-BR" dirty="0" err="1">
                <a:solidFill>
                  <a:schemeClr val="tx1"/>
                </a:solidFill>
              </a:rPr>
              <a:t>breeds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		</a:t>
            </a:r>
            <a:r>
              <a:rPr lang="pt-BR" dirty="0" err="1">
                <a:solidFill>
                  <a:schemeClr val="tx1"/>
                </a:solidFill>
              </a:rPr>
              <a:t>breathes</a:t>
            </a:r>
            <a:r>
              <a:rPr lang="pt-BR" dirty="0">
                <a:solidFill>
                  <a:schemeClr val="tx1"/>
                </a:solidFill>
              </a:rPr>
              <a:t>  	</a:t>
            </a:r>
            <a:r>
              <a:rPr lang="pt-BR" dirty="0" err="1">
                <a:solidFill>
                  <a:schemeClr val="tx1"/>
                </a:solidFill>
              </a:rPr>
              <a:t>breezes</a:t>
            </a:r>
            <a:endParaRPr lang="el-G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43449" y="3648074"/>
          <a:ext cx="5934072" cy="233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88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8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38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/ʧ/ </a:t>
            </a:r>
            <a:r>
              <a:rPr lang="pt-BR" dirty="0" err="1"/>
              <a:t>and</a:t>
            </a:r>
            <a:r>
              <a:rPr lang="pt-BR" dirty="0"/>
              <a:t> /ʤ/ 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588" y="864108"/>
            <a:ext cx="7315200" cy="517474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When </a:t>
            </a:r>
            <a:r>
              <a:rPr lang="pt-BR" dirty="0" err="1">
                <a:solidFill>
                  <a:schemeClr val="tx1"/>
                </a:solidFill>
              </a:rPr>
              <a:t>pronouncing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English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red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consonants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can</a:t>
            </a:r>
            <a:r>
              <a:rPr lang="pt-BR" dirty="0">
                <a:solidFill>
                  <a:schemeClr val="tx1"/>
                </a:solidFill>
              </a:rPr>
              <a:t> cause </a:t>
            </a:r>
            <a:r>
              <a:rPr lang="pt-BR" dirty="0" err="1">
                <a:solidFill>
                  <a:schemeClr val="tx1"/>
                </a:solidFill>
              </a:rPr>
              <a:t>most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problems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though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others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can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raise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issues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/ʧ/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/ʤ/ </a:t>
            </a:r>
            <a:r>
              <a:rPr lang="pt-BR" dirty="0" err="1">
                <a:solidFill>
                  <a:schemeClr val="tx1"/>
                </a:solidFill>
              </a:rPr>
              <a:t>can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realised</a:t>
            </a:r>
            <a:r>
              <a:rPr lang="pt-BR" dirty="0">
                <a:solidFill>
                  <a:schemeClr val="tx1"/>
                </a:solidFill>
              </a:rPr>
              <a:t> as /ʃ/ </a:t>
            </a:r>
            <a:r>
              <a:rPr lang="pt-BR" dirty="0" err="1">
                <a:solidFill>
                  <a:schemeClr val="tx1"/>
                </a:solidFill>
              </a:rPr>
              <a:t>or</a:t>
            </a:r>
            <a:r>
              <a:rPr lang="pt-BR" dirty="0">
                <a:solidFill>
                  <a:schemeClr val="tx1"/>
                </a:solidFill>
              </a:rPr>
              <a:t> /ʒ/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Initial /t/ and /d/ before /i:/ or /ɪ/ or /</a:t>
            </a:r>
            <a:r>
              <a:rPr lang="pt-BR" dirty="0">
                <a:solidFill>
                  <a:schemeClr val="tx1"/>
                </a:solidFill>
              </a:rPr>
              <a:t>ɛ/ </a:t>
            </a:r>
            <a:r>
              <a:rPr lang="pt-BR" dirty="0" err="1">
                <a:solidFill>
                  <a:schemeClr val="tx1"/>
                </a:solidFill>
              </a:rPr>
              <a:t>may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pronounced</a:t>
            </a:r>
            <a:r>
              <a:rPr lang="pt-BR" dirty="0">
                <a:solidFill>
                  <a:schemeClr val="tx1"/>
                </a:solidFill>
              </a:rPr>
              <a:t> /ʧ/ </a:t>
            </a:r>
            <a:r>
              <a:rPr lang="pt-BR" dirty="0" err="1">
                <a:solidFill>
                  <a:schemeClr val="tx1"/>
                </a:solidFill>
              </a:rPr>
              <a:t>or</a:t>
            </a:r>
            <a:r>
              <a:rPr lang="pt-BR" dirty="0">
                <a:solidFill>
                  <a:schemeClr val="tx1"/>
                </a:solidFill>
              </a:rPr>
              <a:t> /ʤ/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Try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saying</a:t>
            </a:r>
            <a:r>
              <a:rPr lang="pt-BR" dirty="0">
                <a:solidFill>
                  <a:schemeClr val="tx1"/>
                </a:solidFill>
              </a:rPr>
              <a:t>... 		</a:t>
            </a:r>
            <a:r>
              <a:rPr lang="pt-BR" dirty="0" err="1">
                <a:solidFill>
                  <a:schemeClr val="tx1"/>
                </a:solidFill>
              </a:rPr>
              <a:t>chair</a:t>
            </a: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err="1">
                <a:solidFill>
                  <a:schemeClr val="tx1"/>
                </a:solidFill>
              </a:rPr>
              <a:t>share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		</a:t>
            </a:r>
            <a:r>
              <a:rPr lang="pt-BR" dirty="0" err="1">
                <a:solidFill>
                  <a:schemeClr val="tx1"/>
                </a:solidFill>
              </a:rPr>
              <a:t>pledger</a:t>
            </a: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err="1">
                <a:solidFill>
                  <a:schemeClr val="tx1"/>
                </a:solidFill>
              </a:rPr>
              <a:t>pleasure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		</a:t>
            </a:r>
            <a:r>
              <a:rPr lang="pt-BR" dirty="0" err="1">
                <a:solidFill>
                  <a:schemeClr val="tx1"/>
                </a:solidFill>
              </a:rPr>
              <a:t>tease</a:t>
            </a:r>
            <a:r>
              <a:rPr lang="pt-BR" dirty="0">
                <a:solidFill>
                  <a:schemeClr val="tx1"/>
                </a:solidFill>
              </a:rPr>
              <a:t>	 	</a:t>
            </a:r>
            <a:r>
              <a:rPr lang="pt-BR" dirty="0" err="1">
                <a:solidFill>
                  <a:schemeClr val="tx1"/>
                </a:solidFill>
              </a:rPr>
              <a:t>cheese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		</a:t>
            </a:r>
            <a:r>
              <a:rPr lang="pt-BR" dirty="0" err="1">
                <a:solidFill>
                  <a:schemeClr val="tx1"/>
                </a:solidFill>
              </a:rPr>
              <a:t>Deans</a:t>
            </a:r>
            <a:r>
              <a:rPr lang="pt-BR" dirty="0">
                <a:solidFill>
                  <a:schemeClr val="tx1"/>
                </a:solidFill>
              </a:rPr>
              <a:t>	  	jeans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333876" y="4067174"/>
          <a:ext cx="6524624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6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/r/ </a:t>
            </a:r>
            <a:r>
              <a:rPr lang="pt-BR" dirty="0" err="1"/>
              <a:t>and</a:t>
            </a:r>
            <a:r>
              <a:rPr lang="pt-BR" dirty="0"/>
              <a:t> /h/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When </a:t>
            </a:r>
            <a:r>
              <a:rPr lang="pt-BR" dirty="0" err="1"/>
              <a:t>pronouncing</a:t>
            </a:r>
            <a:r>
              <a:rPr lang="pt-BR" dirty="0"/>
              <a:t> </a:t>
            </a:r>
            <a:r>
              <a:rPr lang="pt-BR" dirty="0" err="1"/>
              <a:t>English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</a:rPr>
              <a:t>red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/>
              <a:t>consonants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cause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, </a:t>
            </a:r>
            <a:r>
              <a:rPr lang="pt-BR" dirty="0" err="1"/>
              <a:t>though</a:t>
            </a:r>
            <a:r>
              <a:rPr lang="pt-BR" dirty="0"/>
              <a:t> </a:t>
            </a:r>
            <a:r>
              <a:rPr lang="pt-BR" dirty="0" err="1"/>
              <a:t>others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raise</a:t>
            </a:r>
            <a:r>
              <a:rPr lang="pt-BR" dirty="0"/>
              <a:t> </a:t>
            </a:r>
            <a:r>
              <a:rPr lang="pt-BR" dirty="0" err="1"/>
              <a:t>issues</a:t>
            </a:r>
            <a:r>
              <a:rPr lang="pt-BR" dirty="0"/>
              <a:t>.</a:t>
            </a:r>
          </a:p>
          <a:p>
            <a:r>
              <a:rPr lang="pt-BR" dirty="0"/>
              <a:t>An </a:t>
            </a:r>
            <a:r>
              <a:rPr lang="pt-BR" dirty="0" err="1"/>
              <a:t>initial</a:t>
            </a:r>
            <a:r>
              <a:rPr lang="pt-BR" dirty="0"/>
              <a:t> /r/ in </a:t>
            </a:r>
            <a:r>
              <a:rPr lang="pt-BR" dirty="0" err="1"/>
              <a:t>Portuguse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realised</a:t>
            </a:r>
            <a:r>
              <a:rPr lang="pt-BR" dirty="0"/>
              <a:t> as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unvoiced</a:t>
            </a:r>
            <a:r>
              <a:rPr lang="pt-BR" dirty="0"/>
              <a:t> </a:t>
            </a:r>
            <a:r>
              <a:rPr lang="pt-BR" dirty="0" err="1"/>
              <a:t>trill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fricative</a:t>
            </a:r>
            <a:r>
              <a:rPr lang="pt-BR" dirty="0"/>
              <a:t> /h/.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Initial</a:t>
            </a:r>
            <a:r>
              <a:rPr lang="pt-BR" dirty="0">
                <a:solidFill>
                  <a:schemeClr val="tx1"/>
                </a:solidFill>
              </a:rPr>
              <a:t> /h/ in </a:t>
            </a:r>
            <a:r>
              <a:rPr lang="pt-BR" dirty="0" err="1">
                <a:solidFill>
                  <a:schemeClr val="tx1"/>
                </a:solidFill>
              </a:rPr>
              <a:t>English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has</a:t>
            </a:r>
            <a:r>
              <a:rPr lang="pt-BR" dirty="0">
                <a:solidFill>
                  <a:schemeClr val="tx1"/>
                </a:solidFill>
              </a:rPr>
              <a:t> no </a:t>
            </a:r>
            <a:r>
              <a:rPr lang="pt-BR" dirty="0" err="1">
                <a:solidFill>
                  <a:schemeClr val="tx1"/>
                </a:solidFill>
              </a:rPr>
              <a:t>Portuguese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equivalent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often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elided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Sometimes</a:t>
            </a:r>
            <a:r>
              <a:rPr lang="pt-BR" dirty="0">
                <a:solidFill>
                  <a:schemeClr val="tx1"/>
                </a:solidFill>
              </a:rPr>
              <a:t> it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added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unnecessariy</a:t>
            </a:r>
            <a:r>
              <a:rPr lang="pt-BR" dirty="0">
                <a:solidFill>
                  <a:schemeClr val="tx1"/>
                </a:solidFill>
              </a:rPr>
              <a:t> (</a:t>
            </a:r>
            <a:r>
              <a:rPr lang="pt-BR" dirty="0" err="1">
                <a:solidFill>
                  <a:schemeClr val="tx1"/>
                </a:solidFill>
              </a:rPr>
              <a:t>eg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ham</a:t>
            </a:r>
            <a:r>
              <a:rPr lang="pt-BR" dirty="0">
                <a:solidFill>
                  <a:schemeClr val="tx1"/>
                </a:solidFill>
              </a:rPr>
              <a:t> for </a:t>
            </a:r>
            <a:r>
              <a:rPr lang="pt-BR" i="1" dirty="0" err="1"/>
              <a:t>am</a:t>
            </a:r>
            <a:r>
              <a:rPr lang="pt-BR" dirty="0"/>
              <a:t>)</a:t>
            </a:r>
          </a:p>
          <a:p>
            <a:r>
              <a:rPr lang="pt-BR" dirty="0" err="1"/>
              <a:t>Try</a:t>
            </a:r>
            <a:r>
              <a:rPr lang="pt-BR" dirty="0"/>
              <a:t> </a:t>
            </a:r>
            <a:r>
              <a:rPr lang="pt-BR" dirty="0" err="1"/>
              <a:t>saying</a:t>
            </a:r>
            <a:r>
              <a:rPr lang="pt-BR" dirty="0"/>
              <a:t>:		</a:t>
            </a:r>
            <a:r>
              <a:rPr lang="pt-BR" dirty="0" err="1">
                <a:solidFill>
                  <a:schemeClr val="tx1"/>
                </a:solidFill>
              </a:rPr>
              <a:t>read</a:t>
            </a: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err="1">
                <a:solidFill>
                  <a:schemeClr val="tx1"/>
                </a:solidFill>
              </a:rPr>
              <a:t>head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        	</a:t>
            </a:r>
            <a:r>
              <a:rPr lang="pt-BR" dirty="0" err="1">
                <a:solidFill>
                  <a:schemeClr val="tx1"/>
                </a:solidFill>
              </a:rPr>
              <a:t>right</a:t>
            </a: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err="1">
                <a:solidFill>
                  <a:schemeClr val="tx1"/>
                </a:solidFill>
              </a:rPr>
              <a:t>height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	                                    </a:t>
            </a:r>
            <a:r>
              <a:rPr lang="pt-BR" dirty="0" err="1">
                <a:solidFill>
                  <a:schemeClr val="tx1"/>
                </a:solidFill>
              </a:rPr>
              <a:t>heat</a:t>
            </a: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err="1">
                <a:solidFill>
                  <a:schemeClr val="tx1"/>
                </a:solidFill>
              </a:rPr>
              <a:t>eat</a:t>
            </a:r>
            <a:endParaRPr lang="en-GB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333876" y="3581399"/>
          <a:ext cx="6524624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8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59ED-4252-41F8-B368-2D98DA4A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12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Introduction: Review of IPA &amp; lexical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Review: Transcribing connected speech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1: Reference accents (RP and </a:t>
            </a:r>
            <a:r>
              <a:rPr lang="en-US" sz="2800" dirty="0" err="1">
                <a:solidFill>
                  <a:schemeClr val="tx1"/>
                </a:solidFill>
              </a:rPr>
              <a:t>GenAm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Revisiting English as a lingua franca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2: American accents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3: British Accents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4: Accents of World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Accents of English 5: Brazilian English accents</a:t>
            </a:r>
          </a:p>
        </p:txBody>
      </p:sp>
    </p:spTree>
    <p:extLst>
      <p:ext uri="{BB962C8B-B14F-4D97-AF65-F5344CB8AC3E}">
        <p14:creationId xmlns:p14="http://schemas.microsoft.com/office/powerpoint/2010/main" val="427269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issues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771900" y="868680"/>
            <a:ext cx="7520940" cy="5120640"/>
          </a:xfrm>
        </p:spPr>
        <p:txBody>
          <a:bodyPr/>
          <a:lstStyle/>
          <a:p>
            <a:r>
              <a:rPr lang="en-GB" dirty="0"/>
              <a:t>In Brazilian Portuguese, final /s/ and /z/ are generally pronounced /s/.</a:t>
            </a:r>
          </a:p>
          <a:p>
            <a:r>
              <a:rPr lang="en-GB" dirty="0"/>
              <a:t>Try saying:		rice	rise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dross	draws</a:t>
            </a:r>
          </a:p>
          <a:p>
            <a:pPr marL="0" indent="0">
              <a:buNone/>
            </a:pPr>
            <a:r>
              <a:rPr lang="en-GB" dirty="0"/>
              <a:t>			peace	peas</a:t>
            </a:r>
          </a:p>
          <a:p>
            <a:pPr marL="0" indent="0">
              <a:buNone/>
            </a:pPr>
            <a:r>
              <a:rPr lang="en-GB" dirty="0"/>
              <a:t>Note that in Europe (and Rio) final /s/ and /z/ can be /	s/ or /ʃ/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333876" y="3581399"/>
          <a:ext cx="6524624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issues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771900" y="868680"/>
            <a:ext cx="7520940" cy="5120640"/>
          </a:xfrm>
        </p:spPr>
        <p:txBody>
          <a:bodyPr/>
          <a:lstStyle/>
          <a:p>
            <a:r>
              <a:rPr lang="en-GB" dirty="0"/>
              <a:t>Vowels before /m/, /n/, /ŋ/ are nasalised, and so the consonant itself may be practically elided.</a:t>
            </a:r>
          </a:p>
          <a:p>
            <a:r>
              <a:rPr lang="en-GB" dirty="0"/>
              <a:t>Try saying:		John</a:t>
            </a:r>
          </a:p>
          <a:p>
            <a:pPr marL="0" indent="0">
              <a:buNone/>
            </a:pPr>
            <a:r>
              <a:rPr lang="en-GB" dirty="0"/>
              <a:t>                                      	calm</a:t>
            </a:r>
          </a:p>
          <a:p>
            <a:pPr marL="0" indent="0">
              <a:buNone/>
            </a:pPr>
            <a:r>
              <a:rPr lang="en-GB" dirty="0"/>
              <a:t>                                                	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333876" y="3581399"/>
          <a:ext cx="6524624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9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issues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771900" y="868680"/>
            <a:ext cx="7520940" cy="5120640"/>
          </a:xfrm>
        </p:spPr>
        <p:txBody>
          <a:bodyPr/>
          <a:lstStyle/>
          <a:p>
            <a:r>
              <a:rPr lang="en-GB" dirty="0"/>
              <a:t>Dark /l/ in final position or before a consonant is often vocalised, that is, it becomes a vowel like /ʊ/. This happens in some English accents (</a:t>
            </a:r>
            <a:r>
              <a:rPr lang="en-GB" dirty="0" err="1"/>
              <a:t>eg</a:t>
            </a:r>
            <a:r>
              <a:rPr lang="en-GB" dirty="0"/>
              <a:t> in London) too.</a:t>
            </a:r>
          </a:p>
          <a:p>
            <a:r>
              <a:rPr lang="en-GB" dirty="0"/>
              <a:t>Try saying:		milk</a:t>
            </a:r>
          </a:p>
          <a:p>
            <a:pPr marL="0" indent="0">
              <a:buNone/>
            </a:pPr>
            <a:r>
              <a:rPr lang="en-GB" dirty="0"/>
              <a:t>                                      	bottle</a:t>
            </a:r>
          </a:p>
          <a:p>
            <a:pPr marL="0" indent="0">
              <a:buNone/>
            </a:pPr>
            <a:r>
              <a:rPr lang="en-GB" dirty="0"/>
              <a:t>                                                	heel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333876" y="3581399"/>
          <a:ext cx="6066551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θ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2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37956" cy="4601183"/>
          </a:xfrm>
        </p:spPr>
        <p:txBody>
          <a:bodyPr/>
          <a:lstStyle/>
          <a:p>
            <a:r>
              <a:rPr lang="pt-BR" dirty="0" err="1"/>
              <a:t>Consonant</a:t>
            </a:r>
            <a:r>
              <a:rPr lang="pt-BR" dirty="0"/>
              <a:t> clusters (</a:t>
            </a:r>
            <a:r>
              <a:rPr lang="pt-BR" dirty="0" err="1"/>
              <a:t>especially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/s/)</a:t>
            </a:r>
            <a:br>
              <a:rPr lang="pt-BR" dirty="0"/>
            </a:br>
            <a:r>
              <a:rPr lang="pt-BR" dirty="0"/>
              <a:t>&amp; </a:t>
            </a:r>
            <a:r>
              <a:rPr lang="pt-BR" dirty="0" err="1"/>
              <a:t>juncture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571875" y="868680"/>
            <a:ext cx="7720965" cy="51206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range of consonant clusters in English is much wider than it is in Portuguese and so epenthetic or ‘extra’ unstressed vowels might be added, especially in clusters with initial /s/. This also happens when the same consonant ends one word and starts another (juncture)</a:t>
            </a:r>
          </a:p>
          <a:p>
            <a:r>
              <a:rPr lang="en-GB" dirty="0"/>
              <a:t>Try saying: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 I need space.		I need a nice big steak.</a:t>
            </a:r>
          </a:p>
          <a:p>
            <a:pPr lvl="1"/>
            <a:r>
              <a:rPr lang="en-GB" dirty="0"/>
              <a:t> I get off at this stop.		At that time we’ll be ready.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Initial clusters that don’t occur at all in Portuguese are /</a:t>
            </a:r>
            <a:r>
              <a:rPr lang="en-GB" dirty="0" err="1"/>
              <a:t>str</a:t>
            </a:r>
            <a:r>
              <a:rPr lang="en-GB" dirty="0"/>
              <a:t>/, /</a:t>
            </a:r>
            <a:r>
              <a:rPr lang="en-GB" dirty="0" err="1"/>
              <a:t>skr</a:t>
            </a:r>
            <a:r>
              <a:rPr lang="en-GB" dirty="0"/>
              <a:t>/, /</a:t>
            </a:r>
            <a:r>
              <a:rPr lang="en-GB" dirty="0" err="1"/>
              <a:t>spl</a:t>
            </a:r>
            <a:r>
              <a:rPr lang="en-GB" dirty="0"/>
              <a:t>/ and /</a:t>
            </a:r>
            <a:r>
              <a:rPr lang="en-GB" dirty="0" err="1"/>
              <a:t>spr</a:t>
            </a:r>
            <a:r>
              <a:rPr lang="en-GB" dirty="0"/>
              <a:t>/.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Try saying:</a:t>
            </a:r>
          </a:p>
          <a:p>
            <a:pPr marL="0" indent="0">
              <a:buNone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We’re going to be on strike.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It makes me want to scream.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There was an almighty splash!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 won’t see her again until spring.</a:t>
            </a:r>
          </a:p>
        </p:txBody>
      </p:sp>
    </p:spTree>
    <p:extLst>
      <p:ext uri="{BB962C8B-B14F-4D97-AF65-F5344CB8AC3E}">
        <p14:creationId xmlns:p14="http://schemas.microsoft.com/office/powerpoint/2010/main" val="409448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Rhythm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English and European Portuguese are stress-timed languages. Brazilian Portuguese (and some World </a:t>
            </a:r>
            <a:r>
              <a:rPr lang="en-GB" dirty="0" err="1"/>
              <a:t>Englishes</a:t>
            </a:r>
            <a:r>
              <a:rPr lang="en-GB" dirty="0"/>
              <a:t>) are syllable-timed. This has effects such as:</a:t>
            </a:r>
          </a:p>
          <a:p>
            <a:r>
              <a:rPr lang="en-GB" dirty="0"/>
              <a:t>Misplacement of stress on compound nouns, such as </a:t>
            </a:r>
            <a:r>
              <a:rPr lang="en-GB" i="1" dirty="0"/>
              <a:t>a tea cup</a:t>
            </a:r>
            <a:r>
              <a:rPr lang="en-GB" dirty="0"/>
              <a:t>.</a:t>
            </a:r>
          </a:p>
          <a:p>
            <a:r>
              <a:rPr lang="en-GB" dirty="0"/>
              <a:t>Misplacement of stress on longer words, e.g. </a:t>
            </a:r>
            <a:r>
              <a:rPr lang="en-GB" i="1" dirty="0"/>
              <a:t>demonstrators.</a:t>
            </a:r>
          </a:p>
          <a:p>
            <a:r>
              <a:rPr lang="en-GB" dirty="0"/>
              <a:t>More weight is given to weak forms, sometimes suggesting unintended emphasis or aggression, e.g. </a:t>
            </a:r>
            <a:r>
              <a:rPr lang="en-GB" i="1" dirty="0"/>
              <a:t>I wanted his book, not his bag.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4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0778-EEA8-4980-B54F-49D7995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Brazilian speaker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861116-F0F6-4646-BACD-9E4D61A7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6204" y="1208462"/>
            <a:ext cx="4549835" cy="47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29545C-52D0-494D-A59B-F36AAA68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Sao Paulo NNS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217368-DB03-4CF8-8D68-1628BAEC37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24697" y="868680"/>
            <a:ext cx="3638557" cy="37908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3F2EB-84E8-4883-B52E-06B32AF8FB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5"/>
              </a:rPr>
              <a:t>http://accent.gmu.edu/searchsaa.php?function=detail&amp;speakerid=290</a:t>
            </a:r>
            <a:r>
              <a:rPr lang="en-GB" dirty="0"/>
              <a:t> </a:t>
            </a:r>
          </a:p>
          <a:p>
            <a:r>
              <a:rPr lang="en-GB" i="1" dirty="0"/>
              <a:t>Things to note:</a:t>
            </a:r>
          </a:p>
          <a:p>
            <a:r>
              <a:rPr lang="en-GB" dirty="0"/>
              <a:t>variably </a:t>
            </a:r>
            <a:r>
              <a:rPr lang="en-GB" dirty="0" err="1"/>
              <a:t>rhotic</a:t>
            </a:r>
            <a:endParaRPr lang="en-GB" dirty="0"/>
          </a:p>
          <a:p>
            <a:r>
              <a:rPr lang="en-GB" dirty="0"/>
              <a:t>final obstruent devoicing: </a:t>
            </a:r>
            <a:r>
              <a:rPr lang="en-GB" i="1" dirty="0"/>
              <a:t>things, with, peas, five, kids</a:t>
            </a:r>
          </a:p>
          <a:p>
            <a:r>
              <a:rPr lang="en-GB" dirty="0"/>
              <a:t>some non-aspiration, </a:t>
            </a:r>
            <a:r>
              <a:rPr lang="en-GB" i="1" dirty="0"/>
              <a:t>plastic</a:t>
            </a:r>
          </a:p>
          <a:p>
            <a:r>
              <a:rPr lang="en-GB" dirty="0"/>
              <a:t>nasal vowels: </a:t>
            </a:r>
            <a:r>
              <a:rPr lang="en-GB" i="1" dirty="0"/>
              <a:t>things, spoons, for, and, can, train, stat</a:t>
            </a:r>
            <a:r>
              <a:rPr lang="en-GB" i="1" dirty="0">
                <a:solidFill>
                  <a:schemeClr val="tx1"/>
                </a:solidFill>
              </a:rPr>
              <a:t>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ortuguese9 SP audio">
            <a:hlinkClick r:id="" action="ppaction://media"/>
            <a:extLst>
              <a:ext uri="{FF2B5EF4-FFF2-40B4-BE49-F238E27FC236}">
                <a16:creationId xmlns:a16="http://schemas.microsoft.com/office/drawing/2014/main" id="{C5E4F1AF-1810-4CF5-82CE-4E2B7DFBE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634" y="4486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C442F1-C5A8-4843-90E0-CDBEB3951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Native speaker Brazilian English: The </a:t>
            </a:r>
            <a:r>
              <a:rPr lang="en-GB" altLang="en-US" dirty="0" err="1"/>
              <a:t>Confederados</a:t>
            </a:r>
            <a:endParaRPr lang="en-GB" altLang="en-US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D282D20-4990-4815-AF4B-54F18932B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9568F7D2-8D17-45CB-9E97-8031E0C2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21" y="380033"/>
            <a:ext cx="3399156" cy="56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39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FEB4135-AFB5-406F-AA3B-6EC976CE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O cemitério do campo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0264F0E-E12C-4BC4-B6BE-4DBA5C624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F65EC3C3-2613-46B8-9A05-CEC31FC4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0" y="1066800"/>
            <a:ext cx="7081076" cy="47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9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30B477A-3B14-49E5-99FF-5BA465DC3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O cemitério do campo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BE8D-284A-44D5-8937-7273CB68EC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A8DCC-7AAF-4982-A6B0-38B926B5B3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162A88EF-6E82-451B-B770-9A4FDE1F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82" y="868680"/>
            <a:ext cx="3412558" cy="51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527F2-2EC3-4ADC-9B38-84985D83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94" y="1327616"/>
            <a:ext cx="3913777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59ED-4252-41F8-B368-2D98DA4A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12064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Acoustic phonetics: Using WASP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Rhythms of English: Poetic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metre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Rhythms of English: Rhythm in speech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Discourse intonation 1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Discourse intonation 2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Course review</a:t>
            </a:r>
          </a:p>
          <a:p>
            <a:pPr marL="514350" indent="-514350">
              <a:buFont typeface="+mj-lt"/>
              <a:buAutoNum type="arabicPeriod" startAt="9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29F9C71-DAB2-401E-8460-DA97DE8F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Claiming mutiple identity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DAE903D-2A23-4B4F-9533-7AD646653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EF38EC11-7C8A-483B-B55E-5E314DF6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38" y="873251"/>
            <a:ext cx="7275153" cy="47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They yellowed.wav">
            <a:hlinkClick r:id="" action="ppaction://media"/>
            <a:extLst>
              <a:ext uri="{FF2B5EF4-FFF2-40B4-BE49-F238E27FC236}">
                <a16:creationId xmlns:a16="http://schemas.microsoft.com/office/drawing/2014/main" id="{82136822-AB18-4C63-8D5F-EBBAC325AAD7}"/>
              </a:ext>
            </a:extLst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7AB40B2-6F4C-4B6D-9159-80D0923B1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</a:t>
            </a:r>
            <a:r>
              <a:rPr lang="en-GB" altLang="en-US" i="1"/>
              <a:t>Confederados</a:t>
            </a:r>
            <a:r>
              <a:rPr lang="en-GB" altLang="en-US"/>
              <a:t> narratives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4FCABE-71A5-4E7C-B6F6-7E748E42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i="1"/>
              <a:t>Emigrant’s Guide to Brazil </a:t>
            </a:r>
            <a:r>
              <a:rPr lang="en-GB" altLang="en-US"/>
              <a:t>(1845)</a:t>
            </a:r>
            <a:endParaRPr lang="en-GB" altLang="en-US" i="1"/>
          </a:p>
          <a:p>
            <a:r>
              <a:rPr lang="en-GB" altLang="en-US" i="1"/>
              <a:t>Brazil, the Home for Southerners </a:t>
            </a:r>
            <a:r>
              <a:rPr lang="en-GB" altLang="en-US"/>
              <a:t>(1866)</a:t>
            </a:r>
          </a:p>
          <a:p>
            <a:r>
              <a:rPr lang="en-GB" altLang="en-US" i="1"/>
              <a:t>Hunting a Home in Brazil </a:t>
            </a:r>
            <a:r>
              <a:rPr lang="en-GB" altLang="en-US"/>
              <a:t>(1867)</a:t>
            </a:r>
            <a:r>
              <a:rPr lang="en-GB" altLang="en-US" i="1"/>
              <a:t> </a:t>
            </a:r>
          </a:p>
          <a:p>
            <a:r>
              <a:rPr lang="en-GB" altLang="en-US" i="1"/>
              <a:t>Ten Months in Brazil </a:t>
            </a:r>
            <a:r>
              <a:rPr lang="en-GB" altLang="en-US"/>
              <a:t>(1867)</a:t>
            </a:r>
          </a:p>
          <a:p>
            <a:r>
              <a:rPr lang="en-GB" altLang="en-US" i="1"/>
              <a:t>Soldado Descansa!</a:t>
            </a:r>
            <a:r>
              <a:rPr lang="en-GB" altLang="en-US"/>
              <a:t> (1967)</a:t>
            </a:r>
            <a:endParaRPr lang="en-GB" altLang="en-US" i="1"/>
          </a:p>
          <a:p>
            <a:r>
              <a:rPr lang="en-GB" altLang="en-US" i="1"/>
              <a:t>The Lost Colony of the Confederacy </a:t>
            </a:r>
            <a:r>
              <a:rPr lang="en-GB" altLang="en-US"/>
              <a:t>(1985)</a:t>
            </a:r>
            <a:endParaRPr lang="en-GB" altLang="en-US" i="1"/>
          </a:p>
          <a:p>
            <a:r>
              <a:rPr lang="en-GB" altLang="en-US" i="1"/>
              <a:t>The Elusive Eden </a:t>
            </a:r>
            <a:r>
              <a:rPr lang="en-GB" altLang="en-US"/>
              <a:t>(1987)</a:t>
            </a:r>
          </a:p>
        </p:txBody>
      </p:sp>
    </p:spTree>
    <p:extLst>
      <p:ext uri="{BB962C8B-B14F-4D97-AF65-F5344CB8AC3E}">
        <p14:creationId xmlns:p14="http://schemas.microsoft.com/office/powerpoint/2010/main" val="525832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AD0EA4-8224-47CE-933A-A678BE13E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dirty="0"/>
              <a:t>A </a:t>
            </a:r>
            <a:r>
              <a:rPr lang="en-GB" altLang="en-US" i="1" dirty="0" err="1"/>
              <a:t>confederado</a:t>
            </a:r>
            <a:r>
              <a:rPr lang="en-GB" altLang="en-US" i="1" dirty="0"/>
              <a:t> speaks (Compare with the Southern States of the USA accent)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FCBE068-6C83-4D86-8375-F4C350B5C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A:	what I call the immigrants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		and which are my ancestors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		they just wanted to get the hell out of there they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		because it couldn’t put up with Yankee domination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dirty="0"/>
              <a:t>		especially with what started happening after Lincoln’s uh 	execution</a:t>
            </a:r>
          </a:p>
          <a:p>
            <a:pPr>
              <a:buNone/>
            </a:pPr>
            <a:r>
              <a:rPr lang="en-GB" altLang="en-US" dirty="0"/>
              <a:t>A:	we say Lincoln’s execution </a:t>
            </a:r>
            <a:r>
              <a:rPr lang="en-GB" altLang="en-US" dirty="0" err="1"/>
              <a:t>yeh</a:t>
            </a:r>
            <a:endParaRPr lang="en-GB" altLang="en-US" dirty="0"/>
          </a:p>
          <a:p>
            <a:pPr>
              <a:buNone/>
            </a:pPr>
            <a:r>
              <a:rPr lang="en-GB" altLang="en-US" dirty="0"/>
              <a:t>B:	I noticed that</a:t>
            </a:r>
          </a:p>
          <a:p>
            <a:pPr>
              <a:buNone/>
            </a:pPr>
            <a:r>
              <a:rPr lang="en-GB" altLang="en-US" dirty="0"/>
              <a:t>A:	executed</a:t>
            </a:r>
          </a:p>
          <a:p>
            <a:pPr>
              <a:buNone/>
            </a:pPr>
            <a:r>
              <a:rPr lang="en-GB" altLang="en-US" dirty="0"/>
              <a:t>		but anyway after he </a:t>
            </a:r>
            <a:r>
              <a:rPr lang="en-GB" altLang="en-US" dirty="0" err="1"/>
              <a:t>he</a:t>
            </a:r>
            <a:r>
              <a:rPr lang="en-GB" altLang="en-US" dirty="0"/>
              <a:t> was executed</a:t>
            </a:r>
          </a:p>
          <a:p>
            <a:pPr>
              <a:buNone/>
            </a:pPr>
            <a:r>
              <a:rPr lang="en-GB" altLang="en-US" dirty="0"/>
              <a:t>		uh things got very </a:t>
            </a:r>
            <a:r>
              <a:rPr lang="en-GB" altLang="en-US" dirty="0" err="1"/>
              <a:t>very</a:t>
            </a:r>
            <a:r>
              <a:rPr lang="en-GB" altLang="en-US" dirty="0"/>
              <a:t> bad very bad </a:t>
            </a:r>
            <a:r>
              <a:rPr lang="en-GB" altLang="en-US" dirty="0" err="1"/>
              <a:t>bad</a:t>
            </a:r>
            <a:endParaRPr lang="en-GB" altLang="en-US" dirty="0"/>
          </a:p>
          <a:p>
            <a:pPr>
              <a:buNone/>
            </a:pPr>
            <a:r>
              <a:rPr lang="en-GB" altLang="en-US" dirty="0"/>
              <a:t>		you don’t find anybody talking about the reconstruction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3" name="Lincoln">
            <a:hlinkClick r:id="" action="ppaction://media"/>
            <a:extLst>
              <a:ext uri="{FF2B5EF4-FFF2-40B4-BE49-F238E27FC236}">
                <a16:creationId xmlns:a16="http://schemas.microsoft.com/office/drawing/2014/main" id="{E203B48D-5BA3-47CA-AAB0-D41B313CE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6660" y="1123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D6993DC-C4FC-46CE-BC13-8003D082A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Performing </a:t>
            </a:r>
            <a:r>
              <a:rPr lang="en-GB" altLang="en-US" i="1"/>
              <a:t>Confederados</a:t>
            </a:r>
            <a:r>
              <a:rPr lang="en-GB" altLang="en-US"/>
              <a:t> identity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1B042B2-4F51-4B29-A2CF-351D587FD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F2689-9661-4685-AE00-88C5E02B8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" t="12928" r="57134" b="3802"/>
          <a:stretch/>
        </p:blipFill>
        <p:spPr>
          <a:xfrm>
            <a:off x="7825063" y="763571"/>
            <a:ext cx="3999614" cy="46011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B0238121-6F79-4E2B-879E-E9A8985A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49" y="2737219"/>
            <a:ext cx="4481702" cy="29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5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EF1D-30E2-48E4-B26A-1090554E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618A-2557-4817-9AAE-24E02FD0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Acoustic phonetics!</a:t>
            </a:r>
          </a:p>
        </p:txBody>
      </p:sp>
    </p:spTree>
    <p:extLst>
      <p:ext uri="{BB962C8B-B14F-4D97-AF65-F5344CB8AC3E}">
        <p14:creationId xmlns:p14="http://schemas.microsoft.com/office/powerpoint/2010/main" val="192867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FE9B-DB1F-40E6-AE3C-7B7FBDE2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EE1B-D42C-47FD-93D7-D1CBF348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Brazilian English accents: NSS and NS.</a:t>
            </a:r>
          </a:p>
          <a:p>
            <a:r>
              <a:rPr lang="en-GB" dirty="0"/>
              <a:t>NSS: Comparative phonology</a:t>
            </a:r>
          </a:p>
          <a:p>
            <a:r>
              <a:rPr lang="en-GB" dirty="0"/>
              <a:t>NS: The ‘</a:t>
            </a:r>
            <a:r>
              <a:rPr lang="en-GB" dirty="0" err="1"/>
              <a:t>Confederados</a:t>
            </a:r>
            <a:r>
              <a:rPr lang="en-GB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0937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D9CD5-F9F6-43DF-89E0-D543DAB7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Source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endParaRPr lang="en-GB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D336780-43F1-4C80-A4BE-5A3BB41E7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9778" y="579776"/>
            <a:ext cx="3714160" cy="59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General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Vowels</a:t>
            </a:r>
            <a:endParaRPr lang="pt-BR" b="1" dirty="0"/>
          </a:p>
          <a:p>
            <a:r>
              <a:rPr lang="pt-BR" dirty="0"/>
              <a:t>RP </a:t>
            </a:r>
            <a:r>
              <a:rPr lang="pt-BR" dirty="0" err="1"/>
              <a:t>English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12 </a:t>
            </a:r>
            <a:r>
              <a:rPr lang="pt-BR" dirty="0" err="1"/>
              <a:t>vowels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10 </a:t>
            </a:r>
            <a:r>
              <a:rPr lang="pt-BR" dirty="0" err="1"/>
              <a:t>diphthongs</a:t>
            </a:r>
            <a:endParaRPr lang="pt-BR" dirty="0"/>
          </a:p>
          <a:p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Portuguese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8 </a:t>
            </a:r>
            <a:r>
              <a:rPr lang="pt-BR" dirty="0" err="1"/>
              <a:t>vowels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6 </a:t>
            </a:r>
            <a:r>
              <a:rPr lang="pt-BR" dirty="0" err="1"/>
              <a:t>diphthongs</a:t>
            </a:r>
            <a:endParaRPr lang="pt-BR" dirty="0"/>
          </a:p>
          <a:p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pronouncing</a:t>
            </a:r>
            <a:r>
              <a:rPr lang="pt-BR" dirty="0"/>
              <a:t> </a:t>
            </a:r>
            <a:r>
              <a:rPr lang="pt-BR" dirty="0" err="1"/>
              <a:t>English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</a:rPr>
              <a:t>red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/>
              <a:t>vowels</a:t>
            </a:r>
            <a:r>
              <a:rPr lang="pt-BR" dirty="0"/>
              <a:t> can cause </a:t>
            </a:r>
            <a:r>
              <a:rPr lang="pt-BR" dirty="0" err="1"/>
              <a:t>problems</a:t>
            </a:r>
            <a:r>
              <a:rPr lang="pt-BR" dirty="0"/>
              <a:t>.</a:t>
            </a:r>
          </a:p>
          <a:p>
            <a:r>
              <a:rPr lang="pt-BR" dirty="0"/>
              <a:t>The </a:t>
            </a:r>
            <a:r>
              <a:rPr lang="pt-BR" dirty="0" err="1"/>
              <a:t>unshaded</a:t>
            </a:r>
            <a:r>
              <a:rPr lang="pt-BR" dirty="0"/>
              <a:t> </a:t>
            </a:r>
            <a:r>
              <a:rPr lang="pt-BR" dirty="0" err="1"/>
              <a:t>vowels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near</a:t>
            </a:r>
            <a:r>
              <a:rPr lang="pt-BR" dirty="0"/>
              <a:t> </a:t>
            </a:r>
            <a:r>
              <a:rPr lang="pt-BR" dirty="0" err="1"/>
              <a:t>equivalents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equivalents</a:t>
            </a:r>
            <a:r>
              <a:rPr lang="pt-BR" dirty="0"/>
              <a:t> in </a:t>
            </a:r>
            <a:r>
              <a:rPr lang="pt-BR" dirty="0" err="1"/>
              <a:t>Portuguese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3337089"/>
          <a:ext cx="6057128" cy="229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66238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36799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367992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624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51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/i:/ versus /ɪ/</a:t>
            </a: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/i:/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shortened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Portuguese</a:t>
            </a:r>
            <a:r>
              <a:rPr lang="pt-BR" dirty="0"/>
              <a:t> speakers </a:t>
            </a:r>
            <a:r>
              <a:rPr lang="pt-BR" dirty="0" err="1"/>
              <a:t>and</a:t>
            </a:r>
            <a:r>
              <a:rPr lang="pt-BR" dirty="0"/>
              <a:t> 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/ɪ/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:</a:t>
            </a:r>
          </a:p>
          <a:p>
            <a:pPr lvl="1"/>
            <a:r>
              <a:rPr lang="en-GB" dirty="0"/>
              <a:t>rich	reach</a:t>
            </a:r>
          </a:p>
          <a:p>
            <a:pPr lvl="1"/>
            <a:r>
              <a:rPr lang="en-GB" dirty="0"/>
              <a:t>hit	heat</a:t>
            </a:r>
          </a:p>
          <a:p>
            <a:pPr lvl="1"/>
            <a:r>
              <a:rPr lang="en-GB" dirty="0"/>
              <a:t>live	leave</a:t>
            </a:r>
          </a:p>
          <a:p>
            <a:pPr lvl="1"/>
            <a:r>
              <a:rPr lang="en-GB" dirty="0"/>
              <a:t>bin	bean</a:t>
            </a:r>
          </a:p>
          <a:p>
            <a:pPr lvl="1"/>
            <a:r>
              <a:rPr lang="en-GB" dirty="0"/>
              <a:t>Tim	team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7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/ɛ/ versus /æ/</a:t>
            </a:r>
            <a:br>
              <a:rPr lang="pt-BR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/ɛ/ 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/æ/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:</a:t>
            </a:r>
          </a:p>
          <a:p>
            <a:pPr lvl="1"/>
            <a:r>
              <a:rPr lang="en-GB" dirty="0"/>
              <a:t>beg	bag</a:t>
            </a:r>
          </a:p>
          <a:p>
            <a:pPr lvl="1"/>
            <a:r>
              <a:rPr lang="en-GB" dirty="0"/>
              <a:t>head	had</a:t>
            </a:r>
          </a:p>
          <a:p>
            <a:pPr lvl="1"/>
            <a:r>
              <a:rPr lang="en-GB" dirty="0"/>
              <a:t>leg	lag</a:t>
            </a:r>
          </a:p>
          <a:p>
            <a:pPr lvl="1"/>
            <a:r>
              <a:rPr lang="en-GB" dirty="0"/>
              <a:t>bread	Brad</a:t>
            </a:r>
          </a:p>
          <a:p>
            <a:pPr lvl="1"/>
            <a:r>
              <a:rPr lang="en-GB" dirty="0"/>
              <a:t>ten	tan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4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654A-A3FE-4283-91DB-45DA968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/ɑ:/ versus /æ/</a:t>
            </a:r>
            <a:br>
              <a:rPr lang="pt-BR" dirty="0"/>
            </a:b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058EB-536D-4458-8A01-9E0E68FE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33091" cy="5120640"/>
          </a:xfrm>
        </p:spPr>
        <p:txBody>
          <a:bodyPr/>
          <a:lstStyle/>
          <a:p>
            <a:r>
              <a:rPr lang="pt-BR" dirty="0"/>
              <a:t>/ɑ:/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shortened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Portuguese</a:t>
            </a:r>
            <a:r>
              <a:rPr lang="pt-BR" dirty="0"/>
              <a:t> speakers </a:t>
            </a:r>
            <a:r>
              <a:rPr lang="pt-BR" dirty="0" err="1"/>
              <a:t>and</a:t>
            </a:r>
            <a:r>
              <a:rPr lang="pt-BR" dirty="0"/>
              <a:t> can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confused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/æ/</a:t>
            </a:r>
          </a:p>
          <a:p>
            <a:r>
              <a:rPr lang="pt-BR" dirty="0"/>
              <a:t>(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happens</a:t>
            </a:r>
            <a:r>
              <a:rPr lang="pt-BR" dirty="0"/>
              <a:t> in Scotland too!)</a:t>
            </a:r>
          </a:p>
          <a:p>
            <a:r>
              <a:rPr lang="pt-BR" dirty="0" err="1"/>
              <a:t>Minimal</a:t>
            </a:r>
            <a:r>
              <a:rPr lang="pt-BR" dirty="0"/>
              <a:t> </a:t>
            </a:r>
            <a:r>
              <a:rPr lang="pt-BR" dirty="0" err="1"/>
              <a:t>pairs</a:t>
            </a:r>
            <a:r>
              <a:rPr lang="pt-BR" dirty="0"/>
              <a:t>:</a:t>
            </a:r>
          </a:p>
          <a:p>
            <a:pPr lvl="1"/>
            <a:r>
              <a:rPr lang="en-GB" dirty="0"/>
              <a:t>aunt	ant</a:t>
            </a:r>
          </a:p>
          <a:p>
            <a:pPr lvl="1"/>
            <a:r>
              <a:rPr lang="en-GB" dirty="0"/>
              <a:t>hard	had</a:t>
            </a:r>
          </a:p>
          <a:p>
            <a:pPr lvl="1"/>
            <a:r>
              <a:rPr lang="en-GB" dirty="0"/>
              <a:t>bard	bad</a:t>
            </a:r>
          </a:p>
          <a:p>
            <a:pPr lvl="1"/>
            <a:r>
              <a:rPr lang="en-GB" dirty="0"/>
              <a:t>heart	hat</a:t>
            </a:r>
          </a:p>
          <a:p>
            <a:pPr lvl="1"/>
            <a:r>
              <a:rPr lang="en-GB" dirty="0"/>
              <a:t>art	at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1B6F9-F264-4114-BCAE-011B93B88F42}"/>
              </a:ext>
            </a:extLst>
          </p:cNvPr>
          <p:cNvGraphicFramePr>
            <a:graphicFrameLocks noGrp="1"/>
          </p:cNvGraphicFramePr>
          <p:nvPr/>
        </p:nvGraphicFramePr>
        <p:xfrm>
          <a:off x="4102873" y="4064838"/>
          <a:ext cx="6057128" cy="224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04">
                  <a:extLst>
                    <a:ext uri="{9D8B030D-6E8A-4147-A177-3AD203B41FA5}">
                      <a16:colId xmlns:a16="http://schemas.microsoft.com/office/drawing/2014/main" val="98609507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95791606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3838826833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41572127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1628879099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730757274"/>
                    </a:ext>
                  </a:extLst>
                </a:gridCol>
                <a:gridCol w="865304">
                  <a:extLst>
                    <a:ext uri="{9D8B030D-6E8A-4147-A177-3AD203B41FA5}">
                      <a16:colId xmlns:a16="http://schemas.microsoft.com/office/drawing/2014/main" val="2828897725"/>
                    </a:ext>
                  </a:extLst>
                </a:gridCol>
              </a:tblGrid>
              <a:tr h="7421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ɛ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æ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eɪ</a:t>
                      </a: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</a:t>
                      </a:r>
                      <a:endParaRPr lang="pt-BR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ɔɪ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3328"/>
                  </a:ext>
                </a:extLst>
              </a:tr>
              <a:tr h="41229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ɑ: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ɒ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ɔ: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əʊ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ɪə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1198"/>
                  </a:ext>
                </a:extLst>
              </a:tr>
              <a:tr h="412297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u: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ɜ: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aɪə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82328"/>
                  </a:ext>
                </a:extLst>
              </a:tr>
              <a:tr h="507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aʊə</a:t>
                      </a:r>
                      <a:endParaRPr lang="en-GB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2416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1653</TotalTime>
  <Words>1571</Words>
  <Application>Microsoft Office PowerPoint</Application>
  <PresentationFormat>Widescreen</PresentationFormat>
  <Paragraphs>673</Paragraphs>
  <Slides>34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Corbel</vt:lpstr>
      <vt:lpstr>Wingdings 2</vt:lpstr>
      <vt:lpstr>Frame</vt:lpstr>
      <vt:lpstr>Topics in Phonetics &amp; Phonology</vt:lpstr>
      <vt:lpstr>Course structure</vt:lpstr>
      <vt:lpstr>Course structure</vt:lpstr>
      <vt:lpstr>This session</vt:lpstr>
      <vt:lpstr>Source of information </vt:lpstr>
      <vt:lpstr>General</vt:lpstr>
      <vt:lpstr>/i:/ versus /ɪ/ </vt:lpstr>
      <vt:lpstr>/ɛ/ versus /æ/ </vt:lpstr>
      <vt:lpstr>/ɑ:/ versus /æ/ </vt:lpstr>
      <vt:lpstr>/ɔ:/ versus /ɒ/ and /ʌ/  </vt:lpstr>
      <vt:lpstr>/u:/ versus /ʊ/ </vt:lpstr>
      <vt:lpstr>/ʌ/ versus /æ/ and sometimes /u:/  </vt:lpstr>
      <vt:lpstr>Unstressed vowels  </vt:lpstr>
      <vt:lpstr>Unstressed vowels  </vt:lpstr>
      <vt:lpstr>Diphthongs, especially /ɪə/ and /eə/    </vt:lpstr>
      <vt:lpstr>General</vt:lpstr>
      <vt:lpstr>/θ/ and /ð/ </vt:lpstr>
      <vt:lpstr>/ʧ/ and /ʤ/ </vt:lpstr>
      <vt:lpstr>/r/ and /h/</vt:lpstr>
      <vt:lpstr>Other issues</vt:lpstr>
      <vt:lpstr>Other issues</vt:lpstr>
      <vt:lpstr>Other issues</vt:lpstr>
      <vt:lpstr>Consonant clusters (especially with /s/) &amp; juncture</vt:lpstr>
      <vt:lpstr>Rhythm</vt:lpstr>
      <vt:lpstr>Brazilian speaker</vt:lpstr>
      <vt:lpstr>Sao Paulo NNS</vt:lpstr>
      <vt:lpstr>Native speaker Brazilian English: The Confederados</vt:lpstr>
      <vt:lpstr>O cemitério do campo</vt:lpstr>
      <vt:lpstr>O cemitério do campo</vt:lpstr>
      <vt:lpstr>Claiming mutiple identity</vt:lpstr>
      <vt:lpstr>Some Confederados narratives</vt:lpstr>
      <vt:lpstr>A confederado speaks (Compare with the Southern States of the USA accent)</vt:lpstr>
      <vt:lpstr>Performing Confederados identity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&amp; Phonology</dc:title>
  <dc:creator>John</dc:creator>
  <cp:lastModifiedBy>John Corbett</cp:lastModifiedBy>
  <cp:revision>93</cp:revision>
  <cp:lastPrinted>2018-02-28T21:16:38Z</cp:lastPrinted>
  <dcterms:created xsi:type="dcterms:W3CDTF">2017-12-26T13:31:32Z</dcterms:created>
  <dcterms:modified xsi:type="dcterms:W3CDTF">2019-08-09T17:48:58Z</dcterms:modified>
</cp:coreProperties>
</file>