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78" r:id="rId4"/>
    <p:sldId id="291" r:id="rId5"/>
    <p:sldId id="292" r:id="rId6"/>
    <p:sldId id="312" r:id="rId7"/>
    <p:sldId id="318" r:id="rId8"/>
    <p:sldId id="319" r:id="rId9"/>
    <p:sldId id="294" r:id="rId10"/>
    <p:sldId id="320" r:id="rId11"/>
    <p:sldId id="323" r:id="rId12"/>
    <p:sldId id="321" r:id="rId13"/>
    <p:sldId id="322" r:id="rId14"/>
    <p:sldId id="324" r:id="rId15"/>
    <p:sldId id="325" r:id="rId16"/>
    <p:sldId id="326" r:id="rId17"/>
    <p:sldId id="327" r:id="rId18"/>
    <p:sldId id="328" r:id="rId19"/>
    <p:sldId id="329" r:id="rId20"/>
    <p:sldId id="311" r:id="rId21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716F22-7730-45C6-BEEB-2F552906FE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D67EB-75DF-4B83-A3C1-45F79CEB02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3BF95-5D06-400C-B84A-F6E3EC81A32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E841A-9961-4A76-BDD8-83250653F3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839D0-4E40-4534-B171-99290AEE14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5792-38B8-4AF0-8B75-B3B97C42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B67799FF-4F2C-4A01-8A55-4A7E4869AFE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839B86F2-F4E8-437A-87A4-634101B62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3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M6hcMRjCOx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ccent.gmu.edu/searchsaa.php?function=detail&amp;speakerid=96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F8DE-A2AC-42C4-8276-10A095075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Topics in Phonetics &amp; Phonology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B0F90-F8A9-4CC3-9A79-3340B0B03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John Corbett: USP-CAPES International Fellow</a:t>
            </a:r>
          </a:p>
          <a:p>
            <a:r>
              <a:rPr lang="en-GB" dirty="0"/>
              <a:t>Session 7: World </a:t>
            </a:r>
            <a:r>
              <a:rPr lang="en-GB" dirty="0" err="1"/>
              <a:t>Englishes</a:t>
            </a:r>
            <a:r>
              <a:rPr lang="en-GB" dirty="0"/>
              <a:t>– West Indies and India</a:t>
            </a:r>
          </a:p>
        </p:txBody>
      </p:sp>
    </p:spTree>
    <p:extLst>
      <p:ext uri="{BB962C8B-B14F-4D97-AF65-F5344CB8AC3E}">
        <p14:creationId xmlns:p14="http://schemas.microsoft.com/office/powerpoint/2010/main" val="268791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2D6F-C1AE-46A8-B2FB-98ADD70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West Indies: Indexical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8A216-8009-4822-9A1E-897AD5DE5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 err="1">
                <a:solidFill>
                  <a:schemeClr val="tx1"/>
                </a:solidFill>
              </a:rPr>
              <a:t>Vowel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features</a:t>
            </a:r>
            <a:r>
              <a:rPr lang="pt-BR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Frequency of /a:/ vowel, in words like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BATH	PALM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CLOTH	THOUGHT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START	NORTH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Merger of FORCE-CURE vowels: /</a:t>
            </a:r>
            <a:r>
              <a:rPr lang="en-GB" dirty="0" err="1">
                <a:solidFill>
                  <a:schemeClr val="tx1"/>
                </a:solidFill>
              </a:rPr>
              <a:t>o:r</a:t>
            </a:r>
            <a:r>
              <a:rPr lang="en-GB" dirty="0">
                <a:solidFill>
                  <a:schemeClr val="tx1"/>
                </a:solidFill>
              </a:rPr>
              <a:t>/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 err="1">
                <a:solidFill>
                  <a:schemeClr val="tx1"/>
                </a:solidFill>
              </a:rPr>
              <a:t>Relatively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few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unstressed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vowels</a:t>
            </a:r>
            <a:r>
              <a:rPr lang="pt-BR" dirty="0">
                <a:solidFill>
                  <a:schemeClr val="tx1"/>
                </a:solidFill>
              </a:rPr>
              <a:t>: look </a:t>
            </a:r>
            <a:r>
              <a:rPr lang="pt-BR" dirty="0" err="1">
                <a:solidFill>
                  <a:schemeClr val="tx1"/>
                </a:solidFill>
              </a:rPr>
              <a:t>at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the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realisation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of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h</a:t>
            </a:r>
            <a:r>
              <a:rPr lang="pt-BR" b="1" i="1" dirty="0" err="1">
                <a:solidFill>
                  <a:schemeClr val="tx1"/>
                </a:solidFill>
              </a:rPr>
              <a:t>e</a:t>
            </a:r>
            <a:r>
              <a:rPr lang="pt-BR" i="1" dirty="0" err="1">
                <a:solidFill>
                  <a:schemeClr val="tx1"/>
                </a:solidFill>
              </a:rPr>
              <a:t>r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i="1" dirty="0" err="1">
                <a:solidFill>
                  <a:schemeClr val="tx1"/>
                </a:solidFill>
              </a:rPr>
              <a:t>als</a:t>
            </a:r>
            <a:r>
              <a:rPr lang="pt-BR" b="1" i="1" dirty="0" err="1">
                <a:solidFill>
                  <a:schemeClr val="tx1"/>
                </a:solidFill>
              </a:rPr>
              <a:t>o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i="1" dirty="0" err="1">
                <a:solidFill>
                  <a:schemeClr val="tx1"/>
                </a:solidFill>
              </a:rPr>
              <a:t>int</a:t>
            </a:r>
            <a:r>
              <a:rPr lang="pt-BR" b="1" i="1" dirty="0" err="1">
                <a:solidFill>
                  <a:schemeClr val="tx1"/>
                </a:solidFill>
              </a:rPr>
              <a:t>o</a:t>
            </a:r>
            <a:r>
              <a:rPr lang="pt-BR" i="1" dirty="0">
                <a:solidFill>
                  <a:schemeClr val="tx1"/>
                </a:solidFill>
              </a:rPr>
              <a:t>, </a:t>
            </a:r>
            <a:r>
              <a:rPr lang="pt-BR" i="1" dirty="0" err="1">
                <a:solidFill>
                  <a:schemeClr val="tx1"/>
                </a:solidFill>
              </a:rPr>
              <a:t>stat</a:t>
            </a:r>
            <a:r>
              <a:rPr lang="pt-BR" b="1" i="1" dirty="0" err="1">
                <a:solidFill>
                  <a:schemeClr val="tx1"/>
                </a:solidFill>
              </a:rPr>
              <a:t>io</a:t>
            </a:r>
            <a:r>
              <a:rPr lang="pt-BR" i="1" dirty="0" err="1">
                <a:solidFill>
                  <a:schemeClr val="tx1"/>
                </a:solidFill>
              </a:rPr>
              <a:t>n</a:t>
            </a:r>
            <a:endParaRPr lang="pt-BR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57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Standard lexical sets</a:t>
            </a:r>
            <a:br>
              <a:rPr lang="pt-BR" dirty="0"/>
            </a:br>
            <a:r>
              <a:rPr lang="pt-BR" dirty="0" err="1"/>
              <a:t>Jamaican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RP</a:t>
            </a: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0" t="16232" r="48035" b="39898"/>
          <a:stretch/>
        </p:blipFill>
        <p:spPr bwMode="auto">
          <a:xfrm>
            <a:off x="3510895" y="820407"/>
            <a:ext cx="3935814" cy="490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7" t="68624" r="46749" b="9718"/>
          <a:stretch/>
        </p:blipFill>
        <p:spPr bwMode="auto">
          <a:xfrm>
            <a:off x="7375571" y="393146"/>
            <a:ext cx="4264991" cy="239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87573" r="8181" b="8288"/>
          <a:stretch/>
        </p:blipFill>
        <p:spPr bwMode="auto">
          <a:xfrm>
            <a:off x="7586134" y="541866"/>
            <a:ext cx="384386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12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2D6F-C1AE-46A8-B2FB-98ADD70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West Indies: Indexical features versus an actual Jamaican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8A216-8009-4822-9A1E-897AD5DE5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0667" y="868680"/>
            <a:ext cx="3826933" cy="512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TH-</a:t>
            </a:r>
            <a:r>
              <a:rPr lang="pt-BR" dirty="0" err="1">
                <a:solidFill>
                  <a:schemeClr val="tx1"/>
                </a:solidFill>
              </a:rPr>
              <a:t>stopping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eg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these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things</a:t>
            </a:r>
            <a:r>
              <a:rPr lang="pt-BR" i="1" dirty="0">
                <a:solidFill>
                  <a:schemeClr val="tx1"/>
                </a:solidFill>
              </a:rPr>
              <a:t>, </a:t>
            </a:r>
            <a:r>
              <a:rPr lang="pt-BR" i="1" dirty="0" err="1">
                <a:solidFill>
                  <a:schemeClr val="tx1"/>
                </a:solidFill>
              </a:rPr>
              <a:t>brother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Frequency of /a:/ vowel, in words like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BATH  PALM	   </a:t>
            </a:r>
            <a:r>
              <a:rPr lang="en-GB" i="1" dirty="0">
                <a:solidFill>
                  <a:schemeClr val="tx1"/>
                </a:solidFill>
              </a:rPr>
              <a:t> snack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i="1" dirty="0">
                <a:solidFill>
                  <a:schemeClr val="tx1"/>
                </a:solidFill>
              </a:rPr>
              <a:t>bag, ask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CLOTH  THOUGHT   </a:t>
            </a:r>
            <a:r>
              <a:rPr lang="en-GB" i="1" dirty="0">
                <a:solidFill>
                  <a:schemeClr val="tx1"/>
                </a:solidFill>
              </a:rPr>
              <a:t> frog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i="1" dirty="0">
                <a:solidFill>
                  <a:schemeClr val="tx1"/>
                </a:solidFill>
              </a:rPr>
              <a:t>Bob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This speaker has /ɑ/ for some of these items, </a:t>
            </a:r>
            <a:r>
              <a:rPr lang="en-GB" i="1" dirty="0">
                <a:solidFill>
                  <a:schemeClr val="tx1"/>
                </a:solidFill>
              </a:rPr>
              <a:t>frog/Bob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Merger of FORCE-CURE vowels: /</a:t>
            </a:r>
            <a:r>
              <a:rPr lang="en-GB" dirty="0" err="1">
                <a:solidFill>
                  <a:schemeClr val="tx1"/>
                </a:solidFill>
              </a:rPr>
              <a:t>o:r</a:t>
            </a:r>
            <a:r>
              <a:rPr lang="en-GB" dirty="0">
                <a:solidFill>
                  <a:schemeClr val="tx1"/>
                </a:solidFill>
              </a:rPr>
              <a:t>/</a:t>
            </a:r>
          </a:p>
          <a:p>
            <a:pPr marL="0" indent="0">
              <a:buNone/>
            </a:pPr>
            <a:r>
              <a:rPr lang="pt-BR" dirty="0" err="1">
                <a:solidFill>
                  <a:schemeClr val="tx1"/>
                </a:solidFill>
              </a:rPr>
              <a:t>This</a:t>
            </a:r>
            <a:r>
              <a:rPr lang="pt-BR" dirty="0">
                <a:solidFill>
                  <a:schemeClr val="tx1"/>
                </a:solidFill>
              </a:rPr>
              <a:t> speaker </a:t>
            </a:r>
            <a:r>
              <a:rPr lang="pt-BR" dirty="0" err="1">
                <a:solidFill>
                  <a:schemeClr val="tx1"/>
                </a:solidFill>
              </a:rPr>
              <a:t>is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diphthongising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store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 err="1">
                <a:solidFill>
                  <a:schemeClr val="tx1"/>
                </a:solidFill>
              </a:rPr>
              <a:t>Relatively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few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unstressed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vowels</a:t>
            </a:r>
            <a:r>
              <a:rPr lang="pt-BR" dirty="0">
                <a:solidFill>
                  <a:schemeClr val="tx1"/>
                </a:solidFill>
              </a:rPr>
              <a:t>: look </a:t>
            </a:r>
            <a:r>
              <a:rPr lang="pt-BR" dirty="0" err="1">
                <a:solidFill>
                  <a:schemeClr val="tx1"/>
                </a:solidFill>
              </a:rPr>
              <a:t>at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the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realisation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of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h</a:t>
            </a:r>
            <a:r>
              <a:rPr lang="pt-BR" b="1" i="1" dirty="0" err="1">
                <a:solidFill>
                  <a:schemeClr val="tx1"/>
                </a:solidFill>
              </a:rPr>
              <a:t>e</a:t>
            </a:r>
            <a:r>
              <a:rPr lang="pt-BR" i="1" dirty="0" err="1">
                <a:solidFill>
                  <a:schemeClr val="tx1"/>
                </a:solidFill>
              </a:rPr>
              <a:t>r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i="1" dirty="0" err="1">
                <a:solidFill>
                  <a:schemeClr val="tx1"/>
                </a:solidFill>
              </a:rPr>
              <a:t>als</a:t>
            </a:r>
            <a:r>
              <a:rPr lang="pt-BR" b="1" i="1" dirty="0" err="1">
                <a:solidFill>
                  <a:schemeClr val="tx1"/>
                </a:solidFill>
              </a:rPr>
              <a:t>o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i="1" dirty="0" err="1">
                <a:solidFill>
                  <a:schemeClr val="tx1"/>
                </a:solidFill>
              </a:rPr>
              <a:t>int</a:t>
            </a:r>
            <a:r>
              <a:rPr lang="pt-BR" b="1" i="1" dirty="0" err="1">
                <a:solidFill>
                  <a:schemeClr val="tx1"/>
                </a:solidFill>
              </a:rPr>
              <a:t>o</a:t>
            </a:r>
            <a:r>
              <a:rPr lang="pt-BR" i="1" dirty="0">
                <a:solidFill>
                  <a:schemeClr val="tx1"/>
                </a:solidFill>
              </a:rPr>
              <a:t>, </a:t>
            </a:r>
            <a:r>
              <a:rPr lang="pt-BR" i="1" dirty="0" err="1">
                <a:solidFill>
                  <a:schemeClr val="tx1"/>
                </a:solidFill>
              </a:rPr>
              <a:t>stat</a:t>
            </a:r>
            <a:r>
              <a:rPr lang="pt-BR" b="1" i="1" dirty="0" err="1">
                <a:solidFill>
                  <a:schemeClr val="tx1"/>
                </a:solidFill>
              </a:rPr>
              <a:t>io</a:t>
            </a:r>
            <a:r>
              <a:rPr lang="pt-BR" i="1" dirty="0" err="1">
                <a:solidFill>
                  <a:schemeClr val="tx1"/>
                </a:solidFill>
              </a:rPr>
              <a:t>n</a:t>
            </a:r>
            <a:r>
              <a:rPr lang="pt-BR" i="1" dirty="0">
                <a:solidFill>
                  <a:schemeClr val="tx1"/>
                </a:solidFill>
              </a:rPr>
              <a:t>, f</a:t>
            </a:r>
            <a:r>
              <a:rPr lang="pt-BR" b="1" i="1" dirty="0">
                <a:solidFill>
                  <a:schemeClr val="tx1"/>
                </a:solidFill>
              </a:rPr>
              <a:t>o</a:t>
            </a:r>
            <a:r>
              <a:rPr lang="pt-BR" i="1" dirty="0">
                <a:solidFill>
                  <a:schemeClr val="tx1"/>
                </a:solidFill>
              </a:rPr>
              <a:t>r. </a:t>
            </a:r>
            <a:r>
              <a:rPr lang="pt-BR" dirty="0" err="1">
                <a:solidFill>
                  <a:schemeClr val="tx1"/>
                </a:solidFill>
              </a:rPr>
              <a:t>But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there</a:t>
            </a:r>
            <a:r>
              <a:rPr lang="pt-BR" dirty="0">
                <a:solidFill>
                  <a:schemeClr val="tx1"/>
                </a:solidFill>
              </a:rPr>
              <a:t> are some </a:t>
            </a:r>
            <a:r>
              <a:rPr lang="pt-BR" dirty="0" err="1">
                <a:solidFill>
                  <a:schemeClr val="tx1"/>
                </a:solidFill>
              </a:rPr>
              <a:t>weak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forms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eg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of</a:t>
            </a:r>
            <a:r>
              <a:rPr lang="pt-BR" i="1" dirty="0">
                <a:solidFill>
                  <a:schemeClr val="tx1"/>
                </a:solidFill>
              </a:rPr>
              <a:t>, a.</a:t>
            </a:r>
            <a:endParaRPr lang="pt-BR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75" y="1490713"/>
            <a:ext cx="3149200" cy="35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32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Stress </a:t>
            </a:r>
            <a:r>
              <a:rPr lang="pt-BR" dirty="0" err="1">
                <a:solidFill>
                  <a:schemeClr val="tx1"/>
                </a:solidFill>
              </a:rPr>
              <a:t>placement</a:t>
            </a:r>
            <a:r>
              <a:rPr lang="pt-BR" dirty="0">
                <a:solidFill>
                  <a:schemeClr val="tx1"/>
                </a:solidFill>
              </a:rPr>
              <a:t> in </a:t>
            </a:r>
            <a:r>
              <a:rPr lang="pt-BR" dirty="0" err="1">
                <a:solidFill>
                  <a:schemeClr val="tx1"/>
                </a:solidFill>
              </a:rPr>
              <a:t>certain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words</a:t>
            </a:r>
            <a:r>
              <a:rPr lang="pt-BR" dirty="0">
                <a:solidFill>
                  <a:schemeClr val="tx1"/>
                </a:solidFill>
              </a:rPr>
              <a:t>: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err="1">
                <a:solidFill>
                  <a:schemeClr val="tx1"/>
                </a:solidFill>
              </a:rPr>
              <a:t>rea’</a:t>
            </a:r>
            <a:r>
              <a:rPr lang="pt-BR" b="1" dirty="0" err="1">
                <a:solidFill>
                  <a:schemeClr val="tx1"/>
                </a:solidFill>
              </a:rPr>
              <a:t>lize</a:t>
            </a:r>
            <a:endParaRPr lang="pt-BR" b="1" dirty="0">
              <a:solidFill>
                <a:schemeClr val="tx1"/>
              </a:solidFill>
            </a:endParaRPr>
          </a:p>
          <a:p>
            <a:r>
              <a:rPr lang="pt-BR" dirty="0" err="1">
                <a:solidFill>
                  <a:schemeClr val="tx1"/>
                </a:solidFill>
              </a:rPr>
              <a:t>cele’</a:t>
            </a:r>
            <a:r>
              <a:rPr lang="pt-BR" b="1" dirty="0" err="1">
                <a:solidFill>
                  <a:schemeClr val="tx1"/>
                </a:solidFill>
              </a:rPr>
              <a:t>brate</a:t>
            </a:r>
            <a:endParaRPr lang="pt-BR" b="1" dirty="0">
              <a:solidFill>
                <a:schemeClr val="tx1"/>
              </a:solidFill>
            </a:endParaRPr>
          </a:p>
          <a:p>
            <a:r>
              <a:rPr lang="pt-BR" dirty="0" err="1">
                <a:solidFill>
                  <a:schemeClr val="tx1"/>
                </a:solidFill>
              </a:rPr>
              <a:t>agri’</a:t>
            </a:r>
            <a:r>
              <a:rPr lang="pt-BR" b="1" dirty="0" err="1">
                <a:solidFill>
                  <a:schemeClr val="tx1"/>
                </a:solidFill>
              </a:rPr>
              <a:t>cul</a:t>
            </a:r>
            <a:r>
              <a:rPr lang="pt-BR" dirty="0" err="1">
                <a:solidFill>
                  <a:schemeClr val="tx1"/>
                </a:solidFill>
              </a:rPr>
              <a:t>ture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‘</a:t>
            </a:r>
            <a:r>
              <a:rPr lang="pt-BR" b="1" dirty="0" err="1">
                <a:solidFill>
                  <a:schemeClr val="tx1"/>
                </a:solidFill>
              </a:rPr>
              <a:t>kit</a:t>
            </a:r>
            <a:r>
              <a:rPr lang="pt-BR" dirty="0" err="1">
                <a:solidFill>
                  <a:schemeClr val="tx1"/>
                </a:solidFill>
              </a:rPr>
              <a:t>chen</a:t>
            </a:r>
            <a:endParaRPr lang="pt-BR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1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Jamaican</a:t>
            </a:r>
            <a:r>
              <a:rPr lang="pt-BR" dirty="0"/>
              <a:t> </a:t>
            </a:r>
            <a:r>
              <a:rPr lang="pt-BR" dirty="0" err="1"/>
              <a:t>English</a:t>
            </a:r>
            <a:r>
              <a:rPr lang="pt-BR" dirty="0"/>
              <a:t> in </a:t>
            </a:r>
            <a:r>
              <a:rPr lang="pt-BR" dirty="0" err="1"/>
              <a:t>England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Linton</a:t>
            </a:r>
            <a:r>
              <a:rPr lang="pt-BR" dirty="0"/>
              <a:t> </a:t>
            </a:r>
            <a:r>
              <a:rPr lang="pt-BR" dirty="0" err="1"/>
              <a:t>Kwesi</a:t>
            </a:r>
            <a:r>
              <a:rPr lang="pt-BR" dirty="0"/>
              <a:t> Johnson </a:t>
            </a:r>
            <a:r>
              <a:rPr lang="pt-BR" dirty="0" err="1"/>
              <a:t>reads</a:t>
            </a:r>
            <a:r>
              <a:rPr lang="pt-BR" dirty="0"/>
              <a:t> ‘</a:t>
            </a:r>
            <a:r>
              <a:rPr lang="pt-BR" dirty="0" err="1"/>
              <a:t>Tings</a:t>
            </a:r>
            <a:r>
              <a:rPr lang="pt-BR" dirty="0"/>
              <a:t>’</a:t>
            </a:r>
          </a:p>
          <a:p>
            <a:r>
              <a:rPr lang="en-GB" dirty="0">
                <a:hlinkClick r:id="rId2"/>
              </a:rPr>
              <a:t>https://www.youtube.com/watch?v=M6hcMRjCOxo</a:t>
            </a:r>
            <a:r>
              <a:rPr lang="en-GB" dirty="0"/>
              <a:t>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" r="31100" b="14063"/>
          <a:stretch/>
        </p:blipFill>
        <p:spPr bwMode="auto">
          <a:xfrm>
            <a:off x="4301067" y="2294467"/>
            <a:ext cx="6451600" cy="418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4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Language</a:t>
            </a:r>
            <a:r>
              <a:rPr lang="pt-BR" dirty="0"/>
              <a:t> in </a:t>
            </a:r>
            <a:r>
              <a:rPr lang="pt-BR" dirty="0" err="1"/>
              <a:t>India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>
                <a:solidFill>
                  <a:schemeClr val="tx1"/>
                </a:solidFill>
              </a:rPr>
              <a:t>Languages</a:t>
            </a:r>
            <a:r>
              <a:rPr lang="pt-BR" dirty="0">
                <a:solidFill>
                  <a:schemeClr val="tx1"/>
                </a:solidFill>
              </a:rPr>
              <a:t> in </a:t>
            </a:r>
            <a:r>
              <a:rPr lang="pt-BR" dirty="0" err="1">
                <a:solidFill>
                  <a:schemeClr val="tx1"/>
                </a:solidFill>
              </a:rPr>
              <a:t>India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err="1">
                <a:solidFill>
                  <a:schemeClr val="tx1"/>
                </a:solidFill>
              </a:rPr>
              <a:t>English</a:t>
            </a:r>
            <a:r>
              <a:rPr lang="pt-BR" dirty="0">
                <a:solidFill>
                  <a:schemeClr val="tx1"/>
                </a:solidFill>
              </a:rPr>
              <a:t> as </a:t>
            </a:r>
            <a:r>
              <a:rPr lang="pt-BR" dirty="0" err="1">
                <a:solidFill>
                  <a:schemeClr val="tx1"/>
                </a:solidFill>
              </a:rPr>
              <a:t>an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administrative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lingua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franc</a:t>
            </a:r>
            <a:r>
              <a:rPr lang="pt-BR" dirty="0">
                <a:solidFill>
                  <a:schemeClr val="tx1"/>
                </a:solidFill>
              </a:rPr>
              <a:t> in </a:t>
            </a:r>
            <a:r>
              <a:rPr lang="pt-BR" dirty="0" err="1">
                <a:solidFill>
                  <a:schemeClr val="tx1"/>
                </a:solidFill>
              </a:rPr>
              <a:t>post-colonial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India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31" y="2125132"/>
            <a:ext cx="3810001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1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3226-8B18-4F9A-ABAA-45C88796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9639AA-E515-4864-8E0A-0693DDC82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86" b="5627"/>
          <a:stretch/>
        </p:blipFill>
        <p:spPr>
          <a:xfrm>
            <a:off x="3680000" y="1471773"/>
            <a:ext cx="8037626" cy="40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9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0997-7975-44A2-A5A9-7D73ABEA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</a:t>
            </a:r>
            <a:br>
              <a:rPr lang="en-GB" dirty="0"/>
            </a:br>
            <a:r>
              <a:rPr lang="en-GB" dirty="0"/>
              <a:t>https://www.dialectsarchive.com/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BE199F-C92F-4A3D-8EE0-DE419638B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82" b="4129"/>
          <a:stretch/>
        </p:blipFill>
        <p:spPr>
          <a:xfrm>
            <a:off x="3411537" y="1446087"/>
            <a:ext cx="8203914" cy="41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2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3D3D-7ADE-49CB-B6B3-FA1E8CBD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Indian English: Vowels: some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68A6D-FE05-4F1D-872E-B2EDFDD84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Variably non-</a:t>
            </a:r>
            <a:r>
              <a:rPr lang="en-US" dirty="0" err="1"/>
              <a:t>rhotic</a:t>
            </a:r>
            <a:r>
              <a:rPr lang="en-US" dirty="0"/>
              <a:t>. Examples of this include flower pronounced as /</a:t>
            </a:r>
            <a:r>
              <a:rPr lang="en-US" dirty="0" err="1"/>
              <a:t>flaʊ.ə</a:t>
            </a:r>
            <a:r>
              <a:rPr lang="en-US" dirty="0"/>
              <a:t>/, never as /</a:t>
            </a:r>
            <a:r>
              <a:rPr lang="en-US" dirty="0" err="1"/>
              <a:t>nevə</a:t>
            </a:r>
            <a:r>
              <a:rPr lang="en-US" dirty="0"/>
              <a:t>/, water as /</a:t>
            </a:r>
            <a:r>
              <a:rPr lang="en-US" dirty="0" err="1"/>
              <a:t>wɔːtə</a:t>
            </a:r>
            <a:r>
              <a:rPr lang="en-US" dirty="0"/>
              <a:t>/, etc. </a:t>
            </a:r>
          </a:p>
          <a:p>
            <a:r>
              <a:rPr lang="en-US" dirty="0"/>
              <a:t>Rhoticity and r-</a:t>
            </a:r>
            <a:r>
              <a:rPr lang="en-US" dirty="0" err="1"/>
              <a:t>coloured</a:t>
            </a:r>
            <a:r>
              <a:rPr lang="en-US" dirty="0"/>
              <a:t> vowels, have been gaining influence on Indian English in recent years as cultural and economic ties increase between India and the United States.</a:t>
            </a:r>
          </a:p>
          <a:p>
            <a:r>
              <a:rPr lang="en-US" dirty="0"/>
              <a:t>Indian English speakers merge /ɒ/ and /ɔː/ COT-CAUGHT</a:t>
            </a:r>
          </a:p>
          <a:p>
            <a:r>
              <a:rPr lang="en-US" dirty="0"/>
              <a:t>Diphthong /</a:t>
            </a:r>
            <a:r>
              <a:rPr lang="en-US" dirty="0" err="1"/>
              <a:t>eɪ</a:t>
            </a:r>
            <a:r>
              <a:rPr lang="en-US" dirty="0"/>
              <a:t>/ is pronounced as /eː/</a:t>
            </a:r>
          </a:p>
          <a:p>
            <a:r>
              <a:rPr lang="en-US" dirty="0"/>
              <a:t>Diphthong /</a:t>
            </a:r>
            <a:r>
              <a:rPr lang="en-US" dirty="0" err="1"/>
              <a:t>əʊ</a:t>
            </a:r>
            <a:r>
              <a:rPr lang="en-US" dirty="0"/>
              <a:t>/ is pronounced as /oː/</a:t>
            </a:r>
          </a:p>
          <a:p>
            <a:r>
              <a:rPr lang="en-US" dirty="0"/>
              <a:t>/ɑː/ may be more front /a/</a:t>
            </a:r>
          </a:p>
          <a:p>
            <a:r>
              <a:rPr lang="en-US" dirty="0"/>
              <a:t>The following are the variations in Indian English resulting from inability to articulate few vowels </a:t>
            </a:r>
          </a:p>
          <a:p>
            <a:r>
              <a:rPr lang="en-US" dirty="0"/>
              <a:t>Pronunciation of /ɔ/ as /o/</a:t>
            </a:r>
          </a:p>
          <a:p>
            <a:r>
              <a:rPr lang="en-US" dirty="0"/>
              <a:t>Pronunciation of /æ/ and /ɛ/ as /e/</a:t>
            </a:r>
          </a:p>
          <a:p>
            <a:r>
              <a:rPr lang="en-US" dirty="0"/>
              <a:t>Pronunciation of /ɔ/ and /ɒ/ as /a/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52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AE7F-61CF-41A0-A81E-DBE6C249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Indian English: consonantal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05BFF-413C-47A4-BB21-69FE24E0F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voiceless plosives /p/, /t/, /k/ are always unaspirated in Indian English</a:t>
            </a:r>
          </a:p>
          <a:p>
            <a:r>
              <a:rPr lang="en-US" dirty="0"/>
              <a:t>The alveolar stops English /d/, /t/ are often retroflex [ɖ], [ʈ], especially in the South of India.</a:t>
            </a:r>
          </a:p>
          <a:p>
            <a:r>
              <a:rPr lang="en-US" dirty="0"/>
              <a:t>All major native languages of India lack the dental fricatives /θ/ and /ð/ Usually, the aspirated voiceless dental plosive [</a:t>
            </a:r>
            <a:r>
              <a:rPr lang="en-US" dirty="0" err="1"/>
              <a:t>t̪ʰ</a:t>
            </a:r>
            <a:r>
              <a:rPr lang="en-US" dirty="0"/>
              <a:t>] is substituted for /θ/ in the north (it would be unaspirated in the south) and the unaspirated voiced dental plosive [d̪], or possibly the aspirated version [</a:t>
            </a:r>
            <a:r>
              <a:rPr lang="en-US" dirty="0" err="1"/>
              <a:t>d̪ʱ</a:t>
            </a:r>
            <a:r>
              <a:rPr lang="en-US" dirty="0"/>
              <a:t>], is substituted for /ð/.</a:t>
            </a:r>
          </a:p>
          <a:p>
            <a:r>
              <a:rPr lang="en-US" dirty="0"/>
              <a:t>For example, "thin" would be </a:t>
            </a:r>
            <a:r>
              <a:rPr lang="en-US" dirty="0" err="1"/>
              <a:t>realised</a:t>
            </a:r>
            <a:r>
              <a:rPr lang="en-US" dirty="0"/>
              <a:t> as [</a:t>
            </a:r>
            <a:r>
              <a:rPr lang="en-US" dirty="0" err="1"/>
              <a:t>t̪ʰɪn</a:t>
            </a:r>
            <a:r>
              <a:rPr lang="en-US" dirty="0"/>
              <a:t>] instead of /</a:t>
            </a:r>
            <a:r>
              <a:rPr lang="en-US" dirty="0" err="1"/>
              <a:t>θɪn</a:t>
            </a:r>
            <a:r>
              <a:rPr lang="en-US" dirty="0"/>
              <a:t>/ for North Indian speakers, whereas it would be pronounced unaspirated in the south.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78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1A78-CE3F-447F-94A2-0FE0D9C0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59ED-4252-41F8-B368-2D98DA4A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89941" cy="51206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Introduction: Review of IPA &amp; lexical 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Review: Transcribing connected speech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Accents of English 1: Reference accents (RP and </a:t>
            </a:r>
            <a:r>
              <a:rPr lang="en-US" sz="2800" dirty="0" err="1">
                <a:solidFill>
                  <a:schemeClr val="tx1"/>
                </a:solidFill>
              </a:rPr>
              <a:t>GenAm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Revisiting English as a lingua franca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Accents of English 2: American accents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Accents of English 3: British Accents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Accents of English 4: Accents of World English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Accents of English 5: Brazilian English accents</a:t>
            </a:r>
          </a:p>
        </p:txBody>
      </p:sp>
    </p:spTree>
    <p:extLst>
      <p:ext uri="{BB962C8B-B14F-4D97-AF65-F5344CB8AC3E}">
        <p14:creationId xmlns:p14="http://schemas.microsoft.com/office/powerpoint/2010/main" val="4272694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EF1D-30E2-48E4-B26A-1090554E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618A-2557-4817-9AAE-24E02FD05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Brazilian English accents</a:t>
            </a:r>
          </a:p>
        </p:txBody>
      </p:sp>
    </p:spTree>
    <p:extLst>
      <p:ext uri="{BB962C8B-B14F-4D97-AF65-F5344CB8AC3E}">
        <p14:creationId xmlns:p14="http://schemas.microsoft.com/office/powerpoint/2010/main" val="192867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1A78-CE3F-447F-94A2-0FE0D9C0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59ED-4252-41F8-B368-2D98DA4A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89941" cy="5120640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Acoustic phonetics: Using WASP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Rhythms of English: Poetic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metre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Rhythms of English: Rhythm in speech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Discourse intonation 1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Discourse intonation 2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Course review</a:t>
            </a:r>
          </a:p>
          <a:p>
            <a:pPr marL="514350" indent="-514350">
              <a:buFont typeface="+mj-lt"/>
              <a:buAutoNum type="arabicPeriod" startAt="9"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FE9B-DB1F-40E6-AE3C-7B7FBDE2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EE1B-D42C-47FD-93D7-D1CBF3481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sets of World English accents:</a:t>
            </a:r>
          </a:p>
          <a:p>
            <a:r>
              <a:rPr lang="en-GB" dirty="0"/>
              <a:t>What is their history?</a:t>
            </a:r>
          </a:p>
          <a:p>
            <a:r>
              <a:rPr lang="en-GB" dirty="0"/>
              <a:t>What are their indexical features?</a:t>
            </a:r>
          </a:p>
          <a:p>
            <a:r>
              <a:rPr lang="en-GB" dirty="0"/>
              <a:t>Can you distinguish a Jamaican from an Indian speaker?</a:t>
            </a:r>
          </a:p>
          <a:p>
            <a:r>
              <a:rPr lang="en-GB" dirty="0"/>
              <a:t>Can you switch from Jamaican to Indian?</a:t>
            </a:r>
          </a:p>
        </p:txBody>
      </p:sp>
    </p:spTree>
    <p:extLst>
      <p:ext uri="{BB962C8B-B14F-4D97-AF65-F5344CB8AC3E}">
        <p14:creationId xmlns:p14="http://schemas.microsoft.com/office/powerpoint/2010/main" val="280937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16FD-E38D-494E-A063-A288FBE6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West Indies: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71CEB-195B-4156-82AC-D449116A1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Language contact: African languages and English, Spanish, French &amp; Dutch</a:t>
            </a:r>
          </a:p>
          <a:p>
            <a:r>
              <a:rPr lang="en-GB" dirty="0"/>
              <a:t>Creole </a:t>
            </a:r>
            <a:r>
              <a:rPr lang="en-GB" dirty="0" err="1"/>
              <a:t>basilects</a:t>
            </a:r>
            <a:r>
              <a:rPr lang="en-GB" dirty="0"/>
              <a:t> and prestige (‘standard educated’) </a:t>
            </a:r>
            <a:r>
              <a:rPr lang="en-GB" dirty="0" err="1"/>
              <a:t>acrolect</a:t>
            </a:r>
            <a:endParaRPr lang="en-GB" dirty="0"/>
          </a:p>
          <a:p>
            <a:r>
              <a:rPr lang="en-GB" dirty="0"/>
              <a:t>Largest population of English speakers in Jamaica (2 million +).</a:t>
            </a:r>
          </a:p>
          <a:p>
            <a:r>
              <a:rPr lang="pt-BR" dirty="0" err="1"/>
              <a:t>History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colonialism</a:t>
            </a:r>
            <a:r>
              <a:rPr lang="pt-BR" dirty="0"/>
              <a:t>: British-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phonology</a:t>
            </a:r>
            <a:r>
              <a:rPr lang="pt-BR" dirty="0"/>
              <a:t>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62" y="3023659"/>
            <a:ext cx="3750808" cy="293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8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A3BD-C0C3-474E-987E-916C9191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Example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 </a:t>
            </a:r>
            <a:r>
              <a:rPr lang="pt-BR" dirty="0" err="1"/>
              <a:t>Jamaican</a:t>
            </a:r>
            <a:r>
              <a:rPr lang="pt-BR" dirty="0"/>
              <a:t> </a:t>
            </a:r>
            <a:r>
              <a:rPr lang="pt-BR" dirty="0" err="1"/>
              <a:t>accent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8732-B79E-4461-B05F-039B399D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296" y="864108"/>
            <a:ext cx="8183880" cy="512064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Speech accent archive</a:t>
            </a:r>
          </a:p>
          <a:p>
            <a:r>
              <a:rPr lang="en-GB" dirty="0"/>
              <a:t>Jamaican creole speaker from Cave Valley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33" y="3310467"/>
            <a:ext cx="2937934" cy="293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14315"/>
            <a:ext cx="4428066" cy="213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6599258" y="5808133"/>
            <a:ext cx="1384807" cy="584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7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A3BD-C0C3-474E-987E-916C9191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Example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 </a:t>
            </a:r>
            <a:r>
              <a:rPr lang="pt-BR" dirty="0" err="1"/>
              <a:t>Jamaican</a:t>
            </a:r>
            <a:r>
              <a:rPr lang="pt-BR" dirty="0"/>
              <a:t> </a:t>
            </a:r>
            <a:r>
              <a:rPr lang="pt-BR" dirty="0" err="1"/>
              <a:t>accent</a:t>
            </a:r>
            <a:r>
              <a:rPr lang="pt-BR" dirty="0"/>
              <a:t>: </a:t>
            </a:r>
            <a:r>
              <a:rPr lang="pt-BR" dirty="0" err="1"/>
              <a:t>What</a:t>
            </a:r>
            <a:r>
              <a:rPr lang="pt-BR" dirty="0"/>
              <a:t> do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notice</a:t>
            </a:r>
            <a:r>
              <a:rPr lang="pt-BR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8732-B79E-4461-B05F-039B399D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296" y="864108"/>
            <a:ext cx="8183880" cy="512064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en-GB" dirty="0"/>
          </a:p>
          <a:p>
            <a:endParaRPr lang="pt-BR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84" y="694268"/>
            <a:ext cx="4270197" cy="476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97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A3BD-C0C3-474E-987E-916C9191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Example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 </a:t>
            </a:r>
            <a:r>
              <a:rPr lang="pt-BR" dirty="0" err="1"/>
              <a:t>Jamaican</a:t>
            </a:r>
            <a:r>
              <a:rPr lang="pt-BR" dirty="0"/>
              <a:t> </a:t>
            </a:r>
            <a:r>
              <a:rPr lang="pt-BR" dirty="0" err="1"/>
              <a:t>accent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8732-B79E-4461-B05F-039B399D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296" y="864108"/>
            <a:ext cx="8183880" cy="5120640"/>
          </a:xfrm>
        </p:spPr>
        <p:txBody>
          <a:bodyPr/>
          <a:lstStyle/>
          <a:p>
            <a:r>
              <a:rPr lang="en-GB" dirty="0">
                <a:hlinkClick r:id="rId2"/>
              </a:rPr>
              <a:t>http://accent.gmu.edu/searchsaa.php?function=detail&amp;speakerid=967</a:t>
            </a:r>
            <a:endParaRPr lang="en-GB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en-GB" dirty="0"/>
          </a:p>
          <a:p>
            <a:endParaRPr lang="pt-BR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701799"/>
            <a:ext cx="3746852" cy="41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77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2D6F-C1AE-46A8-B2FB-98ADD70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West Indies: Indexical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8A216-8009-4822-9A1E-897AD5DE5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Consonantal </a:t>
            </a:r>
            <a:r>
              <a:rPr lang="pt-BR" dirty="0" err="1">
                <a:solidFill>
                  <a:schemeClr val="tx1"/>
                </a:solidFill>
              </a:rPr>
              <a:t>features</a:t>
            </a:r>
            <a:r>
              <a:rPr lang="pt-BR" dirty="0">
                <a:solidFill>
                  <a:schemeClr val="tx1"/>
                </a:solidFill>
              </a:rPr>
              <a:t>:</a:t>
            </a:r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TH-</a:t>
            </a:r>
            <a:r>
              <a:rPr lang="pt-BR" dirty="0" err="1">
                <a:solidFill>
                  <a:schemeClr val="tx1"/>
                </a:solidFill>
              </a:rPr>
              <a:t>stopping</a:t>
            </a:r>
            <a:r>
              <a:rPr lang="pt-BR" dirty="0">
                <a:solidFill>
                  <a:schemeClr val="tx1"/>
                </a:solidFill>
              </a:rPr>
              <a:t> /</a:t>
            </a:r>
            <a:r>
              <a:rPr lang="el-GR" dirty="0">
                <a:solidFill>
                  <a:schemeClr val="tx1"/>
                </a:solidFill>
              </a:rPr>
              <a:t>θ</a:t>
            </a:r>
            <a:r>
              <a:rPr lang="pt-BR" dirty="0">
                <a:solidFill>
                  <a:schemeClr val="tx1"/>
                </a:solidFill>
              </a:rPr>
              <a:t>, ð/ &gt; /t, d/     </a:t>
            </a:r>
            <a:r>
              <a:rPr lang="pt-BR" i="1" dirty="0" err="1">
                <a:solidFill>
                  <a:schemeClr val="accent6"/>
                </a:solidFill>
              </a:rPr>
              <a:t>th</a:t>
            </a:r>
            <a:r>
              <a:rPr lang="pt-BR" i="1" dirty="0" err="1">
                <a:solidFill>
                  <a:schemeClr val="tx1"/>
                </a:solidFill>
              </a:rPr>
              <a:t>ings</a:t>
            </a:r>
            <a:r>
              <a:rPr lang="pt-BR" i="1" dirty="0"/>
              <a:t>, </a:t>
            </a:r>
            <a:r>
              <a:rPr lang="pt-BR" i="1" dirty="0">
                <a:solidFill>
                  <a:schemeClr val="tx1"/>
                </a:solidFill>
              </a:rPr>
              <a:t>bro</a:t>
            </a:r>
            <a:r>
              <a:rPr lang="pt-BR" i="1" dirty="0">
                <a:solidFill>
                  <a:schemeClr val="accent6"/>
                </a:solidFill>
              </a:rPr>
              <a:t>th</a:t>
            </a:r>
            <a:r>
              <a:rPr lang="pt-BR" i="1" dirty="0">
                <a:solidFill>
                  <a:schemeClr val="tx1"/>
                </a:solidFill>
              </a:rPr>
              <a:t>er </a:t>
            </a:r>
          </a:p>
          <a:p>
            <a:pPr marL="0" indent="0">
              <a:buNone/>
            </a:pPr>
            <a:r>
              <a:rPr lang="pt-BR" dirty="0" err="1">
                <a:solidFill>
                  <a:schemeClr val="tx1"/>
                </a:solidFill>
              </a:rPr>
              <a:t>Variable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rhoticity</a:t>
            </a:r>
            <a:r>
              <a:rPr lang="pt-BR" dirty="0">
                <a:solidFill>
                  <a:schemeClr val="tx1"/>
                </a:solidFill>
              </a:rPr>
              <a:t> /r/ </a:t>
            </a:r>
            <a:r>
              <a:rPr lang="pt-BR" dirty="0" err="1">
                <a:solidFill>
                  <a:schemeClr val="tx1"/>
                </a:solidFill>
              </a:rPr>
              <a:t>sometimes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present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sometimes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omitted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4571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1631</TotalTime>
  <Words>698</Words>
  <Application>Microsoft Office PowerPoint</Application>
  <PresentationFormat>Widescreen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Corbel</vt:lpstr>
      <vt:lpstr>Wingdings 2</vt:lpstr>
      <vt:lpstr>Frame</vt:lpstr>
      <vt:lpstr>Topics in Phonetics &amp; Phonology</vt:lpstr>
      <vt:lpstr>Course structure</vt:lpstr>
      <vt:lpstr>Course structure</vt:lpstr>
      <vt:lpstr>This session</vt:lpstr>
      <vt:lpstr>The West Indies: Context</vt:lpstr>
      <vt:lpstr>Example of a Jamaican accent</vt:lpstr>
      <vt:lpstr>Example of a Jamaican accent: What do you notice?</vt:lpstr>
      <vt:lpstr>Example of a Jamaican accent</vt:lpstr>
      <vt:lpstr>West Indies: Indexical features</vt:lpstr>
      <vt:lpstr>West Indies: Indexical features</vt:lpstr>
      <vt:lpstr>Standard lexical sets Jamaican and RP</vt:lpstr>
      <vt:lpstr>West Indies: Indexical features versus an actual Jamaican speaker</vt:lpstr>
      <vt:lpstr>PowerPoint Presentation</vt:lpstr>
      <vt:lpstr>Jamaican English in England</vt:lpstr>
      <vt:lpstr>Language in India</vt:lpstr>
      <vt:lpstr>IDEA</vt:lpstr>
      <vt:lpstr>IDEA:  https://www.dialectsarchive.com/</vt:lpstr>
      <vt:lpstr>Indian English: Vowels: some features</vt:lpstr>
      <vt:lpstr>Indian English: consonantal features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&amp; Phonology</dc:title>
  <dc:creator>John</dc:creator>
  <cp:lastModifiedBy>John Corbett</cp:lastModifiedBy>
  <cp:revision>91</cp:revision>
  <cp:lastPrinted>2018-02-28T21:16:38Z</cp:lastPrinted>
  <dcterms:created xsi:type="dcterms:W3CDTF">2017-12-26T13:31:32Z</dcterms:created>
  <dcterms:modified xsi:type="dcterms:W3CDTF">2019-10-01T22:36:46Z</dcterms:modified>
</cp:coreProperties>
</file>