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handoutMasterIdLst>
    <p:handoutMasterId r:id="rId24"/>
  </p:handoutMasterIdLst>
  <p:sldIdLst>
    <p:sldId id="256" r:id="rId2"/>
    <p:sldId id="277" r:id="rId3"/>
    <p:sldId id="278" r:id="rId4"/>
    <p:sldId id="291" r:id="rId5"/>
    <p:sldId id="313" r:id="rId6"/>
    <p:sldId id="314" r:id="rId7"/>
    <p:sldId id="318" r:id="rId8"/>
    <p:sldId id="319" r:id="rId9"/>
    <p:sldId id="320" r:id="rId10"/>
    <p:sldId id="321" r:id="rId11"/>
    <p:sldId id="295" r:id="rId12"/>
    <p:sldId id="322" r:id="rId13"/>
    <p:sldId id="323" r:id="rId14"/>
    <p:sldId id="325" r:id="rId15"/>
    <p:sldId id="324" r:id="rId16"/>
    <p:sldId id="326" r:id="rId17"/>
    <p:sldId id="327" r:id="rId18"/>
    <p:sldId id="328" r:id="rId19"/>
    <p:sldId id="329" r:id="rId20"/>
    <p:sldId id="330" r:id="rId21"/>
    <p:sldId id="311" r:id="rId22"/>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716F22-7730-45C6-BEEB-2F552906FEBE}"/>
              </a:ext>
            </a:extLst>
          </p:cNvPr>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8FD67EB-75DF-4B83-A3C1-45F79CEB02FC}"/>
              </a:ext>
            </a:extLst>
          </p:cNvPr>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a:defRPr sz="1200"/>
            </a:lvl1pPr>
          </a:lstStyle>
          <a:p>
            <a:fld id="{C1D3BF95-5D06-400C-B84A-F6E3EC81A32E}" type="datetimeFigureOut">
              <a:rPr lang="en-GB" smtClean="0"/>
              <a:t>06/08/2019</a:t>
            </a:fld>
            <a:endParaRPr lang="en-GB"/>
          </a:p>
        </p:txBody>
      </p:sp>
      <p:sp>
        <p:nvSpPr>
          <p:cNvPr id="4" name="Footer Placeholder 3">
            <a:extLst>
              <a:ext uri="{FF2B5EF4-FFF2-40B4-BE49-F238E27FC236}">
                <a16:creationId xmlns:a16="http://schemas.microsoft.com/office/drawing/2014/main" id="{2E0E841A-9961-4A76-BDD8-83250653F326}"/>
              </a:ext>
            </a:extLst>
          </p:cNvPr>
          <p:cNvSpPr>
            <a:spLocks noGrp="1"/>
          </p:cNvSpPr>
          <p:nvPr>
            <p:ph type="ftr" sz="quarter" idx="2"/>
          </p:nvPr>
        </p:nvSpPr>
        <p:spPr>
          <a:xfrm>
            <a:off x="0" y="8902700"/>
            <a:ext cx="3070225"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D839D0-4E40-4534-B171-99290AEE1492}"/>
              </a:ext>
            </a:extLst>
          </p:cNvPr>
          <p:cNvSpPr>
            <a:spLocks noGrp="1"/>
          </p:cNvSpPr>
          <p:nvPr>
            <p:ph type="sldNum" sz="quarter" idx="3"/>
          </p:nvPr>
        </p:nvSpPr>
        <p:spPr>
          <a:xfrm>
            <a:off x="4014788" y="8902700"/>
            <a:ext cx="3070225" cy="469900"/>
          </a:xfrm>
          <a:prstGeom prst="rect">
            <a:avLst/>
          </a:prstGeom>
        </p:spPr>
        <p:txBody>
          <a:bodyPr vert="horz" lIns="91440" tIns="45720" rIns="91440" bIns="45720" rtlCol="0" anchor="b"/>
          <a:lstStyle>
            <a:lvl1pPr algn="r">
              <a:defRPr sz="1200"/>
            </a:lvl1pPr>
          </a:lstStyle>
          <a:p>
            <a:fld id="{A0A35792-38B8-4AF0-8B75-B3B97C4278F1}" type="slidenum">
              <a:rPr lang="en-GB" smtClean="0"/>
              <a:t>‹#›</a:t>
            </a:fld>
            <a:endParaRPr lang="en-GB"/>
          </a:p>
        </p:txBody>
      </p:sp>
    </p:spTree>
    <p:extLst>
      <p:ext uri="{BB962C8B-B14F-4D97-AF65-F5344CB8AC3E}">
        <p14:creationId xmlns:p14="http://schemas.microsoft.com/office/powerpoint/2010/main" val="26736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GB"/>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B67799FF-4F2C-4A01-8A55-4A7E4869AFE4}" type="datetimeFigureOut">
              <a:rPr lang="en-GB" smtClean="0"/>
              <a:t>06/08/2019</a:t>
            </a:fld>
            <a:endParaRPr lang="en-GB"/>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GB"/>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GB"/>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839B86F2-F4E8-437A-87A4-634101B625E3}" type="slidenum">
              <a:rPr lang="en-GB" smtClean="0"/>
              <a:t>‹#›</a:t>
            </a:fld>
            <a:endParaRPr lang="en-GB"/>
          </a:p>
        </p:txBody>
      </p:sp>
    </p:spTree>
    <p:extLst>
      <p:ext uri="{BB962C8B-B14F-4D97-AF65-F5344CB8AC3E}">
        <p14:creationId xmlns:p14="http://schemas.microsoft.com/office/powerpoint/2010/main" val="385833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8/6/2019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8/6/2019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accent.gmu.edu/searchsaa.php?function=detail&amp;speakerid=12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hyperlink" Target="http://accent.gmu.edu/searchsaa.php?function=detail&amp;speakerid=107"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accent.gmu.edu/searchsaa.php?function=detail&amp;speakerid=121"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F8DE-A2AC-42C4-8276-10A095075373}"/>
              </a:ext>
            </a:extLst>
          </p:cNvPr>
          <p:cNvSpPr>
            <a:spLocks noGrp="1"/>
          </p:cNvSpPr>
          <p:nvPr>
            <p:ph type="ctrTitle"/>
          </p:nvPr>
        </p:nvSpPr>
        <p:spPr/>
        <p:txBody>
          <a:bodyPr/>
          <a:lstStyle/>
          <a:p>
            <a:r>
              <a:rPr lang="en-GB" dirty="0"/>
              <a:t>Topics in Phonetics &amp; Phonology</a:t>
            </a:r>
          </a:p>
        </p:txBody>
      </p:sp>
      <p:sp>
        <p:nvSpPr>
          <p:cNvPr id="3" name="Subtitle 2">
            <a:extLst>
              <a:ext uri="{FF2B5EF4-FFF2-40B4-BE49-F238E27FC236}">
                <a16:creationId xmlns:a16="http://schemas.microsoft.com/office/drawing/2014/main" id="{B35B0F90-F8A9-4CC3-9A79-3340B0B03E75}"/>
              </a:ext>
            </a:extLst>
          </p:cNvPr>
          <p:cNvSpPr>
            <a:spLocks noGrp="1"/>
          </p:cNvSpPr>
          <p:nvPr>
            <p:ph type="subTitle" idx="1"/>
          </p:nvPr>
        </p:nvSpPr>
        <p:spPr/>
        <p:txBody>
          <a:bodyPr/>
          <a:lstStyle/>
          <a:p>
            <a:r>
              <a:rPr lang="en-GB" dirty="0"/>
              <a:t>John Corbett: USP-CAPES International Fellow</a:t>
            </a:r>
          </a:p>
          <a:p>
            <a:r>
              <a:rPr lang="en-GB" dirty="0"/>
              <a:t>Session 5: American accents – NY and the Southern States</a:t>
            </a:r>
          </a:p>
        </p:txBody>
      </p:sp>
    </p:spTree>
    <p:extLst>
      <p:ext uri="{BB962C8B-B14F-4D97-AF65-F5344CB8AC3E}">
        <p14:creationId xmlns:p14="http://schemas.microsoft.com/office/powerpoint/2010/main" val="26879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5835-F35C-4BBB-A590-B4DE4B8BC632}"/>
              </a:ext>
            </a:extLst>
          </p:cNvPr>
          <p:cNvSpPr>
            <a:spLocks noGrp="1"/>
          </p:cNvSpPr>
          <p:nvPr>
            <p:ph type="title"/>
          </p:nvPr>
        </p:nvSpPr>
        <p:spPr/>
        <p:txBody>
          <a:bodyPr/>
          <a:lstStyle/>
          <a:p>
            <a:r>
              <a:rPr lang="en-GB" dirty="0"/>
              <a:t>William </a:t>
            </a:r>
            <a:r>
              <a:rPr lang="en-GB" dirty="0" err="1"/>
              <a:t>Labov’s</a:t>
            </a:r>
            <a:r>
              <a:rPr lang="en-GB" dirty="0"/>
              <a:t> famous 1960s experiment</a:t>
            </a:r>
          </a:p>
        </p:txBody>
      </p:sp>
      <p:sp>
        <p:nvSpPr>
          <p:cNvPr id="3" name="Content Placeholder 2">
            <a:extLst>
              <a:ext uri="{FF2B5EF4-FFF2-40B4-BE49-F238E27FC236}">
                <a16:creationId xmlns:a16="http://schemas.microsoft.com/office/drawing/2014/main" id="{B16BDB0F-76BF-4207-B05E-612242FB9040}"/>
              </a:ext>
            </a:extLst>
          </p:cNvPr>
          <p:cNvSpPr>
            <a:spLocks noGrp="1"/>
          </p:cNvSpPr>
          <p:nvPr>
            <p:ph idx="1"/>
          </p:nvPr>
        </p:nvSpPr>
        <p:spPr/>
        <p:txBody>
          <a:bodyPr/>
          <a:lstStyle/>
          <a:p>
            <a:r>
              <a:rPr lang="en-GB" dirty="0" err="1"/>
              <a:t>Labov</a:t>
            </a:r>
            <a:r>
              <a:rPr lang="en-GB" dirty="0"/>
              <a:t> visited 3 department stores, one in a low-status area (Klein’s), one in an intermediate status neighbourhood (Macy’s) and one in a prestige neighbourhood (</a:t>
            </a:r>
            <a:r>
              <a:rPr lang="en-GB" dirty="0" err="1"/>
              <a:t>Sak’s</a:t>
            </a:r>
            <a:r>
              <a:rPr lang="en-GB" dirty="0"/>
              <a:t>). </a:t>
            </a:r>
          </a:p>
          <a:p>
            <a:r>
              <a:rPr lang="en-GB" dirty="0"/>
              <a:t>He asked 200 sales staff questions that would elicit the answer ‘</a:t>
            </a:r>
            <a:r>
              <a:rPr lang="en-GB" dirty="0">
                <a:solidFill>
                  <a:srgbClr val="FF0000"/>
                </a:solidFill>
              </a:rPr>
              <a:t>the fourth floor.</a:t>
            </a:r>
            <a:r>
              <a:rPr lang="en-GB" dirty="0"/>
              <a:t>’</a:t>
            </a:r>
          </a:p>
          <a:p>
            <a:r>
              <a:rPr lang="en-GB" dirty="0"/>
              <a:t>He recorded the answers and analysed the results.</a:t>
            </a:r>
          </a:p>
          <a:p>
            <a:endParaRPr lang="en-GB" dirty="0"/>
          </a:p>
          <a:p>
            <a:r>
              <a:rPr lang="en-GB" dirty="0"/>
              <a:t>Rhoticity was shown to be variable in all contexts.</a:t>
            </a:r>
          </a:p>
          <a:p>
            <a:pPr lvl="1"/>
            <a:r>
              <a:rPr lang="en-GB" dirty="0"/>
              <a:t>In Klein’s non-</a:t>
            </a:r>
            <a:r>
              <a:rPr lang="en-GB" dirty="0" err="1"/>
              <a:t>rhotic</a:t>
            </a:r>
            <a:r>
              <a:rPr lang="en-GB" dirty="0"/>
              <a:t> was the norm, though older and younger staff did have prevocalic /r/.</a:t>
            </a:r>
          </a:p>
          <a:p>
            <a:pPr lvl="1"/>
            <a:r>
              <a:rPr lang="en-GB" dirty="0"/>
              <a:t>In Macy’s rhoticity was more prevalent and it increased with age.</a:t>
            </a:r>
          </a:p>
          <a:p>
            <a:pPr lvl="1"/>
            <a:r>
              <a:rPr lang="en-GB" dirty="0"/>
              <a:t>In </a:t>
            </a:r>
            <a:r>
              <a:rPr lang="en-GB" dirty="0" err="1"/>
              <a:t>Sak’s</a:t>
            </a:r>
            <a:r>
              <a:rPr lang="en-GB" dirty="0"/>
              <a:t> rhoticity was also more prevalent but it decreased with age.</a:t>
            </a:r>
          </a:p>
          <a:p>
            <a:r>
              <a:rPr lang="en-GB" dirty="0"/>
              <a:t>Rhoticity was favoured, especially by younger users (in the 1960s) in formal styles of speech, but non-rhoticity remained the norm in casual styles of speech.</a:t>
            </a:r>
          </a:p>
        </p:txBody>
      </p:sp>
    </p:spTree>
    <p:extLst>
      <p:ext uri="{BB962C8B-B14F-4D97-AF65-F5344CB8AC3E}">
        <p14:creationId xmlns:p14="http://schemas.microsoft.com/office/powerpoint/2010/main" val="276762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2D6F-C1AE-46A8-B2FB-98ADD70FD5C8}"/>
              </a:ext>
            </a:extLst>
          </p:cNvPr>
          <p:cNvSpPr>
            <a:spLocks noGrp="1"/>
          </p:cNvSpPr>
          <p:nvPr>
            <p:ph type="title"/>
          </p:nvPr>
        </p:nvSpPr>
        <p:spPr/>
        <p:txBody>
          <a:bodyPr/>
          <a:lstStyle/>
          <a:p>
            <a:r>
              <a:rPr lang="en-GB" dirty="0"/>
              <a:t>New </a:t>
            </a:r>
            <a:r>
              <a:rPr lang="en-GB" dirty="0" err="1"/>
              <a:t>Yor:k</a:t>
            </a:r>
            <a:r>
              <a:rPr lang="en-GB" dirty="0"/>
              <a:t> Indexical Vowels</a:t>
            </a:r>
          </a:p>
        </p:txBody>
      </p:sp>
      <p:sp>
        <p:nvSpPr>
          <p:cNvPr id="3" name="Content Placeholder 2">
            <a:extLst>
              <a:ext uri="{FF2B5EF4-FFF2-40B4-BE49-F238E27FC236}">
                <a16:creationId xmlns:a16="http://schemas.microsoft.com/office/drawing/2014/main" id="{F788A216-8009-4822-9A1E-897AD5DE5CCD}"/>
              </a:ext>
            </a:extLst>
          </p:cNvPr>
          <p:cNvSpPr>
            <a:spLocks noGrp="1"/>
          </p:cNvSpPr>
          <p:nvPr>
            <p:ph idx="1"/>
          </p:nvPr>
        </p:nvSpPr>
        <p:spPr/>
        <p:txBody>
          <a:bodyPr/>
          <a:lstStyle/>
          <a:p>
            <a:pPr marL="0" indent="0">
              <a:buNone/>
            </a:pPr>
            <a:r>
              <a:rPr lang="en-GB" dirty="0"/>
              <a:t>		</a:t>
            </a:r>
          </a:p>
        </p:txBody>
      </p:sp>
      <p:graphicFrame>
        <p:nvGraphicFramePr>
          <p:cNvPr id="6" name="Table 5">
            <a:extLst>
              <a:ext uri="{FF2B5EF4-FFF2-40B4-BE49-F238E27FC236}">
                <a16:creationId xmlns:a16="http://schemas.microsoft.com/office/drawing/2014/main" id="{87965403-21BA-4788-9741-9145DDBEF2C8}"/>
              </a:ext>
            </a:extLst>
          </p:cNvPr>
          <p:cNvGraphicFramePr>
            <a:graphicFrameLocks noGrp="1"/>
          </p:cNvGraphicFramePr>
          <p:nvPr>
            <p:extLst>
              <p:ext uri="{D42A27DB-BD31-4B8C-83A1-F6EECF244321}">
                <p14:modId xmlns:p14="http://schemas.microsoft.com/office/powerpoint/2010/main" val="2645876463"/>
              </p:ext>
            </p:extLst>
          </p:nvPr>
        </p:nvGraphicFramePr>
        <p:xfrm>
          <a:off x="3538330" y="1210984"/>
          <a:ext cx="8080512" cy="4685739"/>
        </p:xfrm>
        <a:graphic>
          <a:graphicData uri="http://schemas.openxmlformats.org/drawingml/2006/table">
            <a:tbl>
              <a:tblPr firstRow="1" firstCol="1" bandRow="1"/>
              <a:tblGrid>
                <a:gridCol w="1990365">
                  <a:extLst>
                    <a:ext uri="{9D8B030D-6E8A-4147-A177-3AD203B41FA5}">
                      <a16:colId xmlns:a16="http://schemas.microsoft.com/office/drawing/2014/main" val="1583843938"/>
                    </a:ext>
                  </a:extLst>
                </a:gridCol>
                <a:gridCol w="2030049">
                  <a:extLst>
                    <a:ext uri="{9D8B030D-6E8A-4147-A177-3AD203B41FA5}">
                      <a16:colId xmlns:a16="http://schemas.microsoft.com/office/drawing/2014/main" val="895911909"/>
                    </a:ext>
                  </a:extLst>
                </a:gridCol>
                <a:gridCol w="2030049">
                  <a:extLst>
                    <a:ext uri="{9D8B030D-6E8A-4147-A177-3AD203B41FA5}">
                      <a16:colId xmlns:a16="http://schemas.microsoft.com/office/drawing/2014/main" val="2330475203"/>
                    </a:ext>
                  </a:extLst>
                </a:gridCol>
                <a:gridCol w="2030049">
                  <a:extLst>
                    <a:ext uri="{9D8B030D-6E8A-4147-A177-3AD203B41FA5}">
                      <a16:colId xmlns:a16="http://schemas.microsoft.com/office/drawing/2014/main" val="4078713819"/>
                    </a:ext>
                  </a:extLst>
                </a:gridCol>
              </a:tblGrid>
              <a:tr h="399155">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NURSE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en-GB" sz="1100" i="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850881"/>
                  </a:ext>
                </a:extLst>
              </a:tr>
              <a:tr h="239444">
                <a:tc>
                  <a:txBody>
                    <a:bodyPr/>
                    <a:lstStyle/>
                    <a:p>
                      <a:pP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New York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aseline="0" dirty="0" err="1">
                          <a:effectLst/>
                          <a:latin typeface="Calibri" panose="020F0502020204030204" pitchFamily="34" charset="0"/>
                          <a:ea typeface="Calibri" panose="020F0502020204030204" pitchFamily="34" charset="0"/>
                          <a:cs typeface="Times New Roman" panose="02020603050405020304" pitchFamily="18" charset="0"/>
                        </a:rPr>
                        <a:t>ɜɪ</a:t>
                      </a:r>
                      <a:r>
                        <a:rPr lang="en-GB" sz="1100" baseline="0" dirty="0">
                          <a:effectLst/>
                          <a:latin typeface="Calibri" panose="020F0502020204030204" pitchFamily="34" charset="0"/>
                          <a:ea typeface="Calibri" panose="020F0502020204030204" pitchFamily="34" charset="0"/>
                          <a:cs typeface="Times New Roman" panose="02020603050405020304" pitchFamily="18" charset="0"/>
                        </a:rPr>
                        <a:t>  ~ ɜ(r)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pt-BR" sz="1100" dirty="0" err="1">
                          <a:effectLst/>
                          <a:latin typeface="Calibri" panose="020F0502020204030204" pitchFamily="34" charset="0"/>
                          <a:ea typeface="Calibri" panose="020F0502020204030204" pitchFamily="34" charset="0"/>
                          <a:cs typeface="Times New Roman" panose="02020603050405020304" pitchFamily="18" charset="0"/>
                        </a:rPr>
                        <a:t>closing</a:t>
                      </a:r>
                      <a:r>
                        <a:rPr lang="pt-BR" sz="1100" dirty="0">
                          <a:effectLst/>
                          <a:latin typeface="Calibri" panose="020F0502020204030204" pitchFamily="34" charset="0"/>
                          <a:ea typeface="Calibri" panose="020F0502020204030204" pitchFamily="34" charset="0"/>
                          <a:cs typeface="Times New Roman" panose="02020603050405020304" pitchFamily="18" charset="0"/>
                        </a:rPr>
                        <a:t> </a:t>
                      </a:r>
                      <a:r>
                        <a:rPr lang="pt-BR" sz="1100" dirty="0" err="1">
                          <a:effectLst/>
                          <a:latin typeface="Calibri" panose="020F0502020204030204" pitchFamily="34" charset="0"/>
                          <a:ea typeface="Calibri" panose="020F0502020204030204" pitchFamily="34" charset="0"/>
                          <a:cs typeface="Times New Roman" panose="02020603050405020304" pitchFamily="18" charset="0"/>
                        </a:rPr>
                        <a:t>diphthong</a:t>
                      </a:r>
                      <a:r>
                        <a:rPr lang="pt-BR" sz="1100" dirty="0">
                          <a:effectLst/>
                          <a:latin typeface="Calibri" panose="020F0502020204030204" pitchFamily="34" charset="0"/>
                          <a:ea typeface="Calibri" panose="020F0502020204030204" pitchFamily="34" charset="0"/>
                          <a:cs typeface="Times New Roman" panose="02020603050405020304" pitchFamily="18" charset="0"/>
                        </a:rPr>
                        <a:t> </a:t>
                      </a:r>
                      <a:r>
                        <a:rPr lang="pt-BR" sz="1100" dirty="0" err="1">
                          <a:effectLst/>
                          <a:latin typeface="Calibri" panose="020F0502020204030204" pitchFamily="34" charset="0"/>
                          <a:ea typeface="Calibri" panose="020F0502020204030204" pitchFamily="34" charset="0"/>
                          <a:cs typeface="Times New Roman" panose="02020603050405020304" pitchFamily="18" charset="0"/>
                        </a:rPr>
                        <a:t>moving</a:t>
                      </a:r>
                      <a:r>
                        <a:rPr lang="pt-BR" sz="1100" dirty="0">
                          <a:effectLst/>
                          <a:latin typeface="Calibri" panose="020F0502020204030204" pitchFamily="34" charset="0"/>
                          <a:ea typeface="Calibri" panose="020F0502020204030204" pitchFamily="34" charset="0"/>
                          <a:cs typeface="Times New Roman" panose="02020603050405020304" pitchFamily="18" charset="0"/>
                        </a:rPr>
                        <a:t> </a:t>
                      </a:r>
                      <a:r>
                        <a:rPr lang="pt-BR" sz="1100" dirty="0" err="1">
                          <a:effectLst/>
                          <a:latin typeface="Calibri" panose="020F0502020204030204" pitchFamily="34" charset="0"/>
                          <a:ea typeface="Calibri" panose="020F0502020204030204" pitchFamily="34" charset="0"/>
                          <a:cs typeface="Times New Roman" panose="02020603050405020304" pitchFamily="18" charset="0"/>
                        </a:rPr>
                        <a:t>to</a:t>
                      </a:r>
                      <a:r>
                        <a:rPr lang="pt-BR" sz="1100" dirty="0">
                          <a:effectLst/>
                          <a:latin typeface="Calibri" panose="020F0502020204030204" pitchFamily="34" charset="0"/>
                          <a:ea typeface="Calibri" panose="020F0502020204030204" pitchFamily="34" charset="0"/>
                          <a:cs typeface="Times New Roman" panose="02020603050405020304" pitchFamily="18" charset="0"/>
                        </a:rPr>
                        <a:t> open-</a:t>
                      </a:r>
                      <a:r>
                        <a:rPr lang="pt-BR" sz="1100" dirty="0" err="1">
                          <a:effectLst/>
                          <a:latin typeface="Calibri" panose="020F0502020204030204" pitchFamily="34" charset="0"/>
                          <a:ea typeface="Calibri" panose="020F0502020204030204" pitchFamily="34" charset="0"/>
                          <a:cs typeface="Times New Roman" panose="02020603050405020304" pitchFamily="18" charset="0"/>
                        </a:rPr>
                        <a:t>mid</a:t>
                      </a:r>
                      <a:r>
                        <a:rPr lang="pt-BR" sz="1100" dirty="0">
                          <a:effectLst/>
                          <a:latin typeface="Calibri" panose="020F0502020204030204" pitchFamily="34" charset="0"/>
                          <a:ea typeface="Calibri" panose="020F0502020204030204" pitchFamily="34" charset="0"/>
                          <a:cs typeface="Times New Roman" panose="02020603050405020304" pitchFamily="18" charset="0"/>
                        </a:rPr>
                        <a:t> central </a:t>
                      </a:r>
                      <a:r>
                        <a:rPr lang="pt-BR" sz="1100" dirty="0" err="1">
                          <a:effectLst/>
                          <a:latin typeface="Calibri" panose="020F0502020204030204" pitchFamily="34" charset="0"/>
                          <a:ea typeface="Calibri" panose="020F0502020204030204" pitchFamily="34" charset="0"/>
                          <a:cs typeface="Times New Roman" panose="02020603050405020304" pitchFamily="18" charset="0"/>
                        </a:rPr>
                        <a:t>monophthong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hurt, lurk, urge, burst, jerk, term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401896"/>
                  </a:ext>
                </a:extLst>
              </a:tr>
              <a:tr h="288317">
                <a:tc>
                  <a:txBody>
                    <a:bodyPr/>
                    <a:lstStyle/>
                    <a:p>
                      <a:pP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GenAm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ɜ(r)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open-mid central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63429841"/>
                  </a:ext>
                </a:extLst>
              </a:tr>
              <a:tr h="275558">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TRAP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en-GB" sz="1100" i="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265213400"/>
                  </a:ext>
                </a:extLst>
              </a:tr>
              <a:tr h="275558">
                <a:tc>
                  <a:txBody>
                    <a:bodyPr/>
                    <a:lstStyle/>
                    <a:p>
                      <a:pP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New York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æ ~ æə ~  ɛə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raised open front unrounded moving to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centering</a:t>
                      </a:r>
                      <a:r>
                        <a:rPr lang="en-GB" sz="1100" dirty="0">
                          <a:effectLst/>
                          <a:latin typeface="Calibri" panose="020F0502020204030204" pitchFamily="34" charset="0"/>
                          <a:ea typeface="Calibri" panose="020F0502020204030204" pitchFamily="34" charset="0"/>
                          <a:cs typeface="Times New Roman" panose="02020603050405020304" pitchFamily="18" charset="0"/>
                        </a:rPr>
                        <a:t> diphthong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tap, back, badge, scalp, hand, cancel </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934325"/>
                  </a:ext>
                </a:extLst>
              </a:tr>
              <a:tr h="288317">
                <a:tc>
                  <a:txBody>
                    <a:bodyPr/>
                    <a:lstStyle/>
                    <a:p>
                      <a:pP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GenAm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raised open front unrounded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697762955"/>
                  </a:ext>
                </a:extLst>
              </a:tr>
              <a:tr h="275558">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BATH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376255470"/>
                  </a:ext>
                </a:extLst>
              </a:tr>
              <a:tr h="489974">
                <a:tc>
                  <a:txBody>
                    <a:bodyPr/>
                    <a:lstStyle/>
                    <a:p>
                      <a:pP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New York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æə ~  ɛə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centering</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dipthong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staff, brass, ask, dance, sample, calf </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7973"/>
                  </a:ext>
                </a:extLst>
              </a:tr>
              <a:tr h="288317">
                <a:tc>
                  <a:txBody>
                    <a:bodyPr/>
                    <a:lstStyle/>
                    <a:p>
                      <a:pP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GenAm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raised open front unrounded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12736634"/>
                  </a:ext>
                </a:extLst>
              </a:tr>
              <a:tr h="275558">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CLOTH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543389300"/>
                  </a:ext>
                </a:extLst>
              </a:tr>
              <a:tr h="275558">
                <a:tc>
                  <a:txBody>
                    <a:bodyPr/>
                    <a:lstStyle/>
                    <a:p>
                      <a:pPr>
                        <a:lnSpc>
                          <a:spcPct val="107000"/>
                        </a:lnSpc>
                        <a:spcAft>
                          <a:spcPts val="0"/>
                        </a:spcAft>
                      </a:pPr>
                      <a:r>
                        <a:rPr lang="pt-BR" sz="1100" dirty="0">
                          <a:effectLst/>
                          <a:latin typeface="Calibri" panose="020F0502020204030204" pitchFamily="34" charset="0"/>
                          <a:ea typeface="Calibri" panose="020F0502020204030204" pitchFamily="34" charset="0"/>
                          <a:cs typeface="Times New Roman" panose="02020603050405020304" pitchFamily="18" charset="0"/>
                        </a:rPr>
                        <a:t>New York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ɔə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centering</a:t>
                      </a:r>
                      <a:r>
                        <a:rPr lang="en-GB" sz="1100" dirty="0">
                          <a:effectLst/>
                          <a:latin typeface="Calibri" panose="020F0502020204030204" pitchFamily="34" charset="0"/>
                          <a:ea typeface="Calibri" panose="020F0502020204030204" pitchFamily="34" charset="0"/>
                          <a:cs typeface="Times New Roman" panose="02020603050405020304" pitchFamily="18" charset="0"/>
                        </a:rPr>
                        <a:t> diphthong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cough, broth, cross, long, Boston </a:t>
                      </a:r>
                      <a:endParaRPr lang="en-GB"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59327"/>
                  </a:ext>
                </a:extLst>
              </a:tr>
              <a:tr h="288317">
                <a:tc>
                  <a:txBody>
                    <a:bodyPr/>
                    <a:lstStyle/>
                    <a:p>
                      <a:pP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GenAm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open-mid back rounded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66790541"/>
                  </a:ext>
                </a:extLst>
              </a:tr>
              <a:tr h="275558">
                <a:tc>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THOUGHT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594547058"/>
                  </a:ext>
                </a:extLst>
              </a:tr>
              <a:tr h="281938">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New York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ɔə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centering</a:t>
                      </a:r>
                      <a:r>
                        <a:rPr lang="en-GB" sz="1100" dirty="0">
                          <a:effectLst/>
                          <a:latin typeface="Calibri" panose="020F0502020204030204" pitchFamily="34" charset="0"/>
                          <a:ea typeface="Calibri" panose="020F0502020204030204" pitchFamily="34" charset="0"/>
                          <a:cs typeface="Times New Roman" panose="02020603050405020304" pitchFamily="18" charset="0"/>
                        </a:rPr>
                        <a:t> diphthong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taught, sauce, hawk, jaw, broad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235678"/>
                  </a:ext>
                </a:extLst>
              </a:tr>
              <a:tr h="281938">
                <a:tc>
                  <a:txBody>
                    <a:bodyPr/>
                    <a:lstStyle/>
                    <a:p>
                      <a:pPr>
                        <a:lnSpc>
                          <a:spcPct val="107000"/>
                        </a:lnSpc>
                        <a:spcAft>
                          <a:spcPts val="0"/>
                        </a:spcAft>
                      </a:pPr>
                      <a:r>
                        <a:rPr lang="pt-BR" sz="1100" dirty="0" err="1">
                          <a:effectLst/>
                          <a:latin typeface="Calibri" panose="020F0502020204030204" pitchFamily="34" charset="0"/>
                          <a:ea typeface="Calibri" panose="020F0502020204030204" pitchFamily="34" charset="0"/>
                          <a:cs typeface="Times New Roman" panose="02020603050405020304" pitchFamily="18" charset="0"/>
                        </a:rPr>
                        <a:t>GenAm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ɔː</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long open-mid back rounded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11084005"/>
                  </a:ext>
                </a:extLst>
              </a:tr>
            </a:tbl>
          </a:graphicData>
        </a:graphic>
      </p:graphicFrame>
    </p:spTree>
    <p:extLst>
      <p:ext uri="{BB962C8B-B14F-4D97-AF65-F5344CB8AC3E}">
        <p14:creationId xmlns:p14="http://schemas.microsoft.com/office/powerpoint/2010/main" val="184146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9A96-639B-43F1-B96C-F6D2B2EDBC4B}"/>
              </a:ext>
            </a:extLst>
          </p:cNvPr>
          <p:cNvSpPr>
            <a:spLocks noGrp="1"/>
          </p:cNvSpPr>
          <p:nvPr>
            <p:ph type="title"/>
          </p:nvPr>
        </p:nvSpPr>
        <p:spPr/>
        <p:txBody>
          <a:bodyPr/>
          <a:lstStyle/>
          <a:p>
            <a:r>
              <a:rPr lang="en-GB" dirty="0"/>
              <a:t>More about NY vowels</a:t>
            </a:r>
          </a:p>
        </p:txBody>
      </p:sp>
      <p:sp>
        <p:nvSpPr>
          <p:cNvPr id="3" name="Content Placeholder 2">
            <a:extLst>
              <a:ext uri="{FF2B5EF4-FFF2-40B4-BE49-F238E27FC236}">
                <a16:creationId xmlns:a16="http://schemas.microsoft.com/office/drawing/2014/main" id="{50DC6458-23F7-49B6-8ED9-4997B8E36436}"/>
              </a:ext>
            </a:extLst>
          </p:cNvPr>
          <p:cNvSpPr>
            <a:spLocks noGrp="1"/>
          </p:cNvSpPr>
          <p:nvPr>
            <p:ph idx="1"/>
          </p:nvPr>
        </p:nvSpPr>
        <p:spPr>
          <a:xfrm>
            <a:off x="3869268" y="864108"/>
            <a:ext cx="7670062" cy="5120640"/>
          </a:xfrm>
        </p:spPr>
        <p:txBody>
          <a:bodyPr/>
          <a:lstStyle/>
          <a:p>
            <a:r>
              <a:rPr lang="en-GB" dirty="0"/>
              <a:t>The NURSE vowel is conservatively /</a:t>
            </a:r>
            <a:r>
              <a:rPr lang="en-GB" dirty="0" err="1"/>
              <a:t>ɜɪ</a:t>
            </a:r>
            <a:r>
              <a:rPr lang="en-GB" dirty="0"/>
              <a:t> / but moved towards /ɜ(r)/ as it was socially stigmatised. This diphthong is also sometimes found in CHOICE words, so &lt;oil&gt; and &lt;earl&gt; can be homophones.</a:t>
            </a:r>
          </a:p>
          <a:p>
            <a:r>
              <a:rPr lang="en-GB" dirty="0"/>
              <a:t>The move from an open front unrounded vowel /æ/ to a </a:t>
            </a:r>
            <a:r>
              <a:rPr lang="en-GB" dirty="0" err="1"/>
              <a:t>centering</a:t>
            </a:r>
            <a:r>
              <a:rPr lang="en-GB" dirty="0"/>
              <a:t> diphthong /æə/ is known as BATH-raising. This usually happens in particular phonetic environments, </a:t>
            </a:r>
            <a:r>
              <a:rPr lang="en-GB" dirty="0" err="1"/>
              <a:t>eg</a:t>
            </a:r>
            <a:r>
              <a:rPr lang="en-GB" dirty="0"/>
              <a:t> before a final voiced plosive, as in ‘Call me a cab!’ Obviously there is a merger with the TRAP vowel.</a:t>
            </a:r>
          </a:p>
          <a:p>
            <a:r>
              <a:rPr lang="en-GB" dirty="0"/>
              <a:t>The diphthongisation of THOUGHT-CLOTH vowels is called THOUGHT-CLOTH raising. It is found in words like &lt;shore&gt; /</a:t>
            </a:r>
            <a:r>
              <a:rPr lang="en-GB" dirty="0" err="1"/>
              <a:t>ʃɔə</a:t>
            </a:r>
            <a:r>
              <a:rPr lang="en-GB" dirty="0"/>
              <a:t>/.</a:t>
            </a:r>
          </a:p>
          <a:p>
            <a:endParaRPr lang="en-GB" dirty="0"/>
          </a:p>
          <a:p>
            <a:r>
              <a:rPr lang="en-GB" dirty="0"/>
              <a:t>The non-rhoticity and diphthongisation marks out the NY accent.</a:t>
            </a:r>
          </a:p>
          <a:p>
            <a:endParaRPr lang="en-GB" dirty="0"/>
          </a:p>
        </p:txBody>
      </p:sp>
    </p:spTree>
    <p:extLst>
      <p:ext uri="{BB962C8B-B14F-4D97-AF65-F5344CB8AC3E}">
        <p14:creationId xmlns:p14="http://schemas.microsoft.com/office/powerpoint/2010/main" val="328888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1714-6AC4-4C7F-A7A4-A845BF1A4886}"/>
              </a:ext>
            </a:extLst>
          </p:cNvPr>
          <p:cNvSpPr>
            <a:spLocks noGrp="1"/>
          </p:cNvSpPr>
          <p:nvPr>
            <p:ph type="title"/>
          </p:nvPr>
        </p:nvSpPr>
        <p:spPr/>
        <p:txBody>
          <a:bodyPr/>
          <a:lstStyle/>
          <a:p>
            <a:r>
              <a:rPr lang="en-GB" dirty="0"/>
              <a:t>Other features of the NY accent</a:t>
            </a:r>
          </a:p>
        </p:txBody>
      </p:sp>
      <p:sp>
        <p:nvSpPr>
          <p:cNvPr id="3" name="Content Placeholder 2">
            <a:extLst>
              <a:ext uri="{FF2B5EF4-FFF2-40B4-BE49-F238E27FC236}">
                <a16:creationId xmlns:a16="http://schemas.microsoft.com/office/drawing/2014/main" id="{3A0BCB2D-B8FB-45A2-A0CA-09D258A95244}"/>
              </a:ext>
            </a:extLst>
          </p:cNvPr>
          <p:cNvSpPr>
            <a:spLocks noGrp="1"/>
          </p:cNvSpPr>
          <p:nvPr>
            <p:ph idx="1"/>
          </p:nvPr>
        </p:nvSpPr>
        <p:spPr/>
        <p:txBody>
          <a:bodyPr/>
          <a:lstStyle/>
          <a:p>
            <a:r>
              <a:rPr lang="en-GB" dirty="0"/>
              <a:t>Alveolar consonants /t, d, n, l/ are pronounced with the blade of the tongue, not the tip.</a:t>
            </a:r>
          </a:p>
          <a:p>
            <a:r>
              <a:rPr lang="en-GB" dirty="0"/>
              <a:t>Glottal stops are used more commonly than in other American accents.</a:t>
            </a:r>
          </a:p>
          <a:p>
            <a:r>
              <a:rPr lang="en-GB" dirty="0"/>
              <a:t>/</a:t>
            </a:r>
            <a:r>
              <a:rPr lang="el-GR" dirty="0"/>
              <a:t>θ, </a:t>
            </a:r>
            <a:r>
              <a:rPr lang="en-GB" dirty="0"/>
              <a:t>ð/ are often pronounced as affricates or plosives: [t</a:t>
            </a:r>
            <a:r>
              <a:rPr lang="el-GR" dirty="0"/>
              <a:t>θ, </a:t>
            </a:r>
            <a:r>
              <a:rPr lang="en-GB" dirty="0" err="1"/>
              <a:t>dð</a:t>
            </a:r>
            <a:r>
              <a:rPr lang="en-GB" dirty="0"/>
              <a:t>] or simply [t̪ , d̪ ] though the plosives would be dental and so distinct from alveolar /t, d/.</a:t>
            </a:r>
          </a:p>
          <a:p>
            <a:endParaRPr lang="en-GB" dirty="0"/>
          </a:p>
        </p:txBody>
      </p:sp>
    </p:spTree>
    <p:extLst>
      <p:ext uri="{BB962C8B-B14F-4D97-AF65-F5344CB8AC3E}">
        <p14:creationId xmlns:p14="http://schemas.microsoft.com/office/powerpoint/2010/main" val="232569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3BD-C0C3-474E-987E-916C91914499}"/>
              </a:ext>
            </a:extLst>
          </p:cNvPr>
          <p:cNvSpPr>
            <a:spLocks noGrp="1"/>
          </p:cNvSpPr>
          <p:nvPr>
            <p:ph type="title"/>
          </p:nvPr>
        </p:nvSpPr>
        <p:spPr/>
        <p:txBody>
          <a:bodyPr/>
          <a:lstStyle/>
          <a:p>
            <a:r>
              <a:rPr lang="pt-BR" dirty="0"/>
              <a:t>Back </a:t>
            </a:r>
            <a:r>
              <a:rPr lang="pt-BR" dirty="0" err="1"/>
              <a:t>to</a:t>
            </a:r>
            <a:r>
              <a:rPr lang="pt-BR" dirty="0"/>
              <a:t> Brooklyn</a:t>
            </a:r>
            <a:br>
              <a:rPr lang="pt-BR" dirty="0"/>
            </a:br>
            <a:endParaRPr lang="en-GB" dirty="0"/>
          </a:p>
        </p:txBody>
      </p:sp>
      <p:sp>
        <p:nvSpPr>
          <p:cNvPr id="3" name="Content Placeholder 2">
            <a:extLst>
              <a:ext uri="{FF2B5EF4-FFF2-40B4-BE49-F238E27FC236}">
                <a16:creationId xmlns:a16="http://schemas.microsoft.com/office/drawing/2014/main" id="{C0128732-B79E-4461-B05F-039B399D309B}"/>
              </a:ext>
            </a:extLst>
          </p:cNvPr>
          <p:cNvSpPr>
            <a:spLocks noGrp="1"/>
          </p:cNvSpPr>
          <p:nvPr>
            <p:ph sz="half" idx="1"/>
          </p:nvPr>
        </p:nvSpPr>
        <p:spPr/>
        <p:txBody>
          <a:bodyPr/>
          <a:lstStyle/>
          <a:p>
            <a:endParaRPr lang="en-GB" dirty="0"/>
          </a:p>
          <a:p>
            <a:endParaRPr lang="en-GB" dirty="0"/>
          </a:p>
          <a:p>
            <a:pPr marL="0" indent="0">
              <a:buNone/>
            </a:pPr>
            <a:endParaRPr lang="en-GB" dirty="0"/>
          </a:p>
        </p:txBody>
      </p:sp>
      <p:sp>
        <p:nvSpPr>
          <p:cNvPr id="11" name="Content Placeholder 10">
            <a:extLst>
              <a:ext uri="{FF2B5EF4-FFF2-40B4-BE49-F238E27FC236}">
                <a16:creationId xmlns:a16="http://schemas.microsoft.com/office/drawing/2014/main" id="{9C015C14-9BA6-401E-AA61-8EBEE5F07325}"/>
              </a:ext>
            </a:extLst>
          </p:cNvPr>
          <p:cNvSpPr>
            <a:spLocks noGrp="1"/>
          </p:cNvSpPr>
          <p:nvPr>
            <p:ph sz="half" idx="2"/>
          </p:nvPr>
        </p:nvSpPr>
        <p:spPr/>
        <p:txBody>
          <a:bodyPr/>
          <a:lstStyle/>
          <a:p>
            <a:r>
              <a:rPr lang="en-GB" dirty="0">
                <a:hlinkClick r:id="rId4"/>
              </a:rPr>
              <a:t>http://accent.gmu.edu/searchsaa.php?function=detail&amp;speakerid=121</a:t>
            </a:r>
            <a:endParaRPr lang="en-GB" dirty="0"/>
          </a:p>
          <a:p>
            <a:endParaRPr lang="en-GB" dirty="0"/>
          </a:p>
          <a:p>
            <a:r>
              <a:rPr lang="en-GB" dirty="0"/>
              <a:t>This is a non-</a:t>
            </a:r>
            <a:r>
              <a:rPr lang="en-GB" dirty="0" err="1"/>
              <a:t>rhotic</a:t>
            </a:r>
            <a:r>
              <a:rPr lang="en-GB" dirty="0"/>
              <a:t> accent: </a:t>
            </a:r>
            <a:r>
              <a:rPr lang="en-GB" i="1" dirty="0"/>
              <a:t>store, for, brother, </a:t>
            </a:r>
            <a:r>
              <a:rPr lang="en-GB" dirty="0"/>
              <a:t>etc.</a:t>
            </a:r>
          </a:p>
          <a:p>
            <a:r>
              <a:rPr lang="en-GB" dirty="0"/>
              <a:t>The arrows indicate raising of the BATH-TRAP vowels: </a:t>
            </a:r>
            <a:r>
              <a:rPr lang="en-GB" i="1" dirty="0"/>
              <a:t>slabs, snack, bags.</a:t>
            </a:r>
          </a:p>
          <a:p>
            <a:r>
              <a:rPr lang="en-GB" dirty="0"/>
              <a:t>The THOUGHT vowel is evident in </a:t>
            </a:r>
            <a:r>
              <a:rPr lang="en-GB" i="1" dirty="0"/>
              <a:t>store</a:t>
            </a:r>
            <a:endParaRPr lang="en-GB" dirty="0"/>
          </a:p>
          <a:p>
            <a:endParaRPr lang="en-GB" dirty="0"/>
          </a:p>
        </p:txBody>
      </p:sp>
      <p:pic>
        <p:nvPicPr>
          <p:cNvPr id="7" name="english6 NYC 1">
            <a:hlinkClick r:id="" action="ppaction://media"/>
            <a:extLst>
              <a:ext uri="{FF2B5EF4-FFF2-40B4-BE49-F238E27FC236}">
                <a16:creationId xmlns:a16="http://schemas.microsoft.com/office/drawing/2014/main" id="{80189BD1-559B-4303-9FE0-FEFEB952A3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4360" y="4178124"/>
            <a:ext cx="609600" cy="609600"/>
          </a:xfrm>
          <a:prstGeom prst="rect">
            <a:avLst/>
          </a:prstGeom>
        </p:spPr>
      </p:pic>
      <p:pic>
        <p:nvPicPr>
          <p:cNvPr id="10" name="Picture 9">
            <a:extLst>
              <a:ext uri="{FF2B5EF4-FFF2-40B4-BE49-F238E27FC236}">
                <a16:creationId xmlns:a16="http://schemas.microsoft.com/office/drawing/2014/main" id="{36478CF3-D305-416A-A143-73A667D50D36}"/>
              </a:ext>
            </a:extLst>
          </p:cNvPr>
          <p:cNvPicPr>
            <a:picLocks noChangeAspect="1"/>
          </p:cNvPicPr>
          <p:nvPr/>
        </p:nvPicPr>
        <p:blipFill>
          <a:blip r:embed="rId6"/>
          <a:stretch>
            <a:fillRect/>
          </a:stretch>
        </p:blipFill>
        <p:spPr>
          <a:xfrm>
            <a:off x="3727333" y="1329332"/>
            <a:ext cx="3853043" cy="4014983"/>
          </a:xfrm>
          <a:prstGeom prst="rect">
            <a:avLst/>
          </a:prstGeom>
        </p:spPr>
      </p:pic>
    </p:spTree>
    <p:extLst>
      <p:ext uri="{BB962C8B-B14F-4D97-AF65-F5344CB8AC3E}">
        <p14:creationId xmlns:p14="http://schemas.microsoft.com/office/powerpoint/2010/main" val="41198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48CE-FFFD-4D97-96CC-73243B141971}"/>
              </a:ext>
            </a:extLst>
          </p:cNvPr>
          <p:cNvSpPr>
            <a:spLocks noGrp="1"/>
          </p:cNvSpPr>
          <p:nvPr>
            <p:ph type="title"/>
          </p:nvPr>
        </p:nvSpPr>
        <p:spPr/>
        <p:txBody>
          <a:bodyPr/>
          <a:lstStyle/>
          <a:p>
            <a:r>
              <a:rPr lang="en-GB" dirty="0"/>
              <a:t>The Southern States</a:t>
            </a:r>
          </a:p>
        </p:txBody>
      </p:sp>
      <p:pic>
        <p:nvPicPr>
          <p:cNvPr id="4" name="Content Placeholder 3">
            <a:extLst>
              <a:ext uri="{FF2B5EF4-FFF2-40B4-BE49-F238E27FC236}">
                <a16:creationId xmlns:a16="http://schemas.microsoft.com/office/drawing/2014/main" id="{37DC6758-1BEF-4F4E-A2C8-FE3BD2D9ABA5}"/>
              </a:ext>
            </a:extLst>
          </p:cNvPr>
          <p:cNvPicPr>
            <a:picLocks noGrp="1" noChangeAspect="1"/>
          </p:cNvPicPr>
          <p:nvPr>
            <p:ph idx="1"/>
          </p:nvPr>
        </p:nvPicPr>
        <p:blipFill>
          <a:blip r:embed="rId2"/>
          <a:stretch>
            <a:fillRect/>
          </a:stretch>
        </p:blipFill>
        <p:spPr>
          <a:xfrm>
            <a:off x="3850551" y="464671"/>
            <a:ext cx="4847002" cy="3264847"/>
          </a:xfrm>
          <a:prstGeom prst="rect">
            <a:avLst/>
          </a:prstGeom>
        </p:spPr>
      </p:pic>
      <p:pic>
        <p:nvPicPr>
          <p:cNvPr id="5" name="Picture 4">
            <a:extLst>
              <a:ext uri="{FF2B5EF4-FFF2-40B4-BE49-F238E27FC236}">
                <a16:creationId xmlns:a16="http://schemas.microsoft.com/office/drawing/2014/main" id="{AE59FDA5-F0A5-4A5E-A64F-D9F36E45669B}"/>
              </a:ext>
            </a:extLst>
          </p:cNvPr>
          <p:cNvPicPr>
            <a:picLocks noChangeAspect="1"/>
          </p:cNvPicPr>
          <p:nvPr/>
        </p:nvPicPr>
        <p:blipFill>
          <a:blip r:embed="rId3"/>
          <a:stretch>
            <a:fillRect/>
          </a:stretch>
        </p:blipFill>
        <p:spPr>
          <a:xfrm>
            <a:off x="6534364" y="3513646"/>
            <a:ext cx="4384050" cy="2636354"/>
          </a:xfrm>
          <a:prstGeom prst="rect">
            <a:avLst/>
          </a:prstGeom>
        </p:spPr>
      </p:pic>
    </p:spTree>
    <p:extLst>
      <p:ext uri="{BB962C8B-B14F-4D97-AF65-F5344CB8AC3E}">
        <p14:creationId xmlns:p14="http://schemas.microsoft.com/office/powerpoint/2010/main" val="243284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09AA-12C9-46C9-BBA5-5CB0B8629F2C}"/>
              </a:ext>
            </a:extLst>
          </p:cNvPr>
          <p:cNvSpPr>
            <a:spLocks noGrp="1"/>
          </p:cNvSpPr>
          <p:nvPr>
            <p:ph type="title"/>
          </p:nvPr>
        </p:nvSpPr>
        <p:spPr/>
        <p:txBody>
          <a:bodyPr/>
          <a:lstStyle/>
          <a:p>
            <a:r>
              <a:rPr lang="en-GB" dirty="0"/>
              <a:t>Southern accents in context</a:t>
            </a:r>
          </a:p>
        </p:txBody>
      </p:sp>
      <p:sp>
        <p:nvSpPr>
          <p:cNvPr id="3" name="Content Placeholder 2">
            <a:extLst>
              <a:ext uri="{FF2B5EF4-FFF2-40B4-BE49-F238E27FC236}">
                <a16:creationId xmlns:a16="http://schemas.microsoft.com/office/drawing/2014/main" id="{99DCE194-ED5E-4E87-BA9B-C60AEE89A18B}"/>
              </a:ext>
            </a:extLst>
          </p:cNvPr>
          <p:cNvSpPr>
            <a:spLocks noGrp="1"/>
          </p:cNvSpPr>
          <p:nvPr>
            <p:ph idx="1"/>
          </p:nvPr>
        </p:nvSpPr>
        <p:spPr/>
        <p:txBody>
          <a:bodyPr/>
          <a:lstStyle/>
          <a:p>
            <a:r>
              <a:rPr lang="en-GB" dirty="0"/>
              <a:t>The linguistic South of the USA includes Virginia, North &amp; South Carolina, Georgia, Alabama, Mississippi, Florida, Arkansas, Louisiana, and Texas.</a:t>
            </a:r>
          </a:p>
          <a:p>
            <a:r>
              <a:rPr lang="en-GB" dirty="0"/>
              <a:t>There is a wide diversity of accent in this area, as the second map shows. Some point to up to 3o </a:t>
            </a:r>
            <a:r>
              <a:rPr lang="en-GB" dirty="0" err="1"/>
              <a:t>subvarieties</a:t>
            </a:r>
            <a:r>
              <a:rPr lang="en-GB" dirty="0"/>
              <a:t>.</a:t>
            </a:r>
          </a:p>
          <a:p>
            <a:r>
              <a:rPr lang="en-GB" dirty="0"/>
              <a:t>Historically, there is language contact between numerous language groups: Scots-Irish, African-American, Hispanic…</a:t>
            </a:r>
          </a:p>
          <a:p>
            <a:r>
              <a:rPr lang="en-GB" dirty="0"/>
              <a:t>Expect variation!</a:t>
            </a:r>
          </a:p>
          <a:p>
            <a:endParaRPr lang="en-GB" dirty="0"/>
          </a:p>
        </p:txBody>
      </p:sp>
    </p:spTree>
    <p:extLst>
      <p:ext uri="{BB962C8B-B14F-4D97-AF65-F5344CB8AC3E}">
        <p14:creationId xmlns:p14="http://schemas.microsoft.com/office/powerpoint/2010/main" val="65109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28EC10-A819-49E6-874D-181CDEA1BBBE}"/>
              </a:ext>
            </a:extLst>
          </p:cNvPr>
          <p:cNvSpPr>
            <a:spLocks noGrp="1"/>
          </p:cNvSpPr>
          <p:nvPr>
            <p:ph type="title"/>
          </p:nvPr>
        </p:nvSpPr>
        <p:spPr/>
        <p:txBody>
          <a:bodyPr/>
          <a:lstStyle/>
          <a:p>
            <a:r>
              <a:rPr lang="en-GB" dirty="0"/>
              <a:t>Vowels of Southern accents</a:t>
            </a:r>
          </a:p>
        </p:txBody>
      </p:sp>
      <p:pic>
        <p:nvPicPr>
          <p:cNvPr id="4" name="Content Placeholder 3">
            <a:extLst>
              <a:ext uri="{FF2B5EF4-FFF2-40B4-BE49-F238E27FC236}">
                <a16:creationId xmlns:a16="http://schemas.microsoft.com/office/drawing/2014/main" id="{99071E67-882B-4654-BC14-165C1C39C4A6}"/>
              </a:ext>
            </a:extLst>
          </p:cNvPr>
          <p:cNvPicPr>
            <a:picLocks noGrp="1" noChangeAspect="1"/>
          </p:cNvPicPr>
          <p:nvPr>
            <p:ph sz="half" idx="1"/>
          </p:nvPr>
        </p:nvPicPr>
        <p:blipFill rotWithShape="1">
          <a:blip r:embed="rId2"/>
          <a:srcRect l="37502" t="17573" r="37663" b="48611"/>
          <a:stretch/>
        </p:blipFill>
        <p:spPr>
          <a:xfrm>
            <a:off x="3462057" y="1941816"/>
            <a:ext cx="3970609" cy="3041150"/>
          </a:xfrm>
          <a:prstGeom prst="rect">
            <a:avLst/>
          </a:prstGeom>
        </p:spPr>
      </p:pic>
      <p:pic>
        <p:nvPicPr>
          <p:cNvPr id="7" name="Content Placeholder 6">
            <a:extLst>
              <a:ext uri="{FF2B5EF4-FFF2-40B4-BE49-F238E27FC236}">
                <a16:creationId xmlns:a16="http://schemas.microsoft.com/office/drawing/2014/main" id="{4CD58D4F-363E-4707-8B15-9554E9B85CE0}"/>
              </a:ext>
            </a:extLst>
          </p:cNvPr>
          <p:cNvPicPr>
            <a:picLocks noGrp="1" noChangeAspect="1"/>
          </p:cNvPicPr>
          <p:nvPr>
            <p:ph sz="half" idx="2"/>
          </p:nvPr>
        </p:nvPicPr>
        <p:blipFill rotWithShape="1">
          <a:blip r:embed="rId2"/>
          <a:srcRect l="36963" t="51161" r="36723" b="21487"/>
          <a:stretch/>
        </p:blipFill>
        <p:spPr>
          <a:xfrm>
            <a:off x="7432666" y="2150432"/>
            <a:ext cx="4357688" cy="2547991"/>
          </a:xfrm>
          <a:prstGeom prst="rect">
            <a:avLst/>
          </a:prstGeom>
        </p:spPr>
      </p:pic>
    </p:spTree>
    <p:extLst>
      <p:ext uri="{BB962C8B-B14F-4D97-AF65-F5344CB8AC3E}">
        <p14:creationId xmlns:p14="http://schemas.microsoft.com/office/powerpoint/2010/main" val="212547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977-F155-44E8-BFF5-73B16CB8AC17}"/>
              </a:ext>
            </a:extLst>
          </p:cNvPr>
          <p:cNvSpPr>
            <a:spLocks noGrp="1"/>
          </p:cNvSpPr>
          <p:nvPr>
            <p:ph type="title"/>
          </p:nvPr>
        </p:nvSpPr>
        <p:spPr/>
        <p:txBody>
          <a:bodyPr/>
          <a:lstStyle/>
          <a:p>
            <a:r>
              <a:rPr lang="en-GB" dirty="0"/>
              <a:t>Things to notice</a:t>
            </a:r>
          </a:p>
        </p:txBody>
      </p:sp>
      <p:sp>
        <p:nvSpPr>
          <p:cNvPr id="5" name="Content Placeholder 4">
            <a:extLst>
              <a:ext uri="{FF2B5EF4-FFF2-40B4-BE49-F238E27FC236}">
                <a16:creationId xmlns:a16="http://schemas.microsoft.com/office/drawing/2014/main" id="{83270003-5FDD-4990-ABE3-A69B314A9D87}"/>
              </a:ext>
            </a:extLst>
          </p:cNvPr>
          <p:cNvSpPr>
            <a:spLocks noGrp="1"/>
          </p:cNvSpPr>
          <p:nvPr>
            <p:ph idx="1"/>
          </p:nvPr>
        </p:nvSpPr>
        <p:spPr/>
        <p:txBody>
          <a:bodyPr/>
          <a:lstStyle/>
          <a:p>
            <a:r>
              <a:rPr lang="en-GB" dirty="0"/>
              <a:t>Variable rhoticity: blacks and upper-class whites tend to be non-</a:t>
            </a:r>
            <a:r>
              <a:rPr lang="en-GB" dirty="0" err="1"/>
              <a:t>rhotic</a:t>
            </a:r>
            <a:r>
              <a:rPr lang="en-GB" dirty="0"/>
              <a:t>. Other groups tend to pronounce preconsonantal and final /r/ or have /r/-coloured (</a:t>
            </a:r>
            <a:r>
              <a:rPr lang="en-GB" dirty="0" err="1"/>
              <a:t>rhoticised</a:t>
            </a:r>
            <a:r>
              <a:rPr lang="en-GB" dirty="0"/>
              <a:t>) vowels.</a:t>
            </a:r>
          </a:p>
          <a:p>
            <a:r>
              <a:rPr lang="en-GB" dirty="0"/>
              <a:t>Short (lax) vowels tend to be lengthened or diphthongised, </a:t>
            </a:r>
            <a:r>
              <a:rPr lang="en-GB" dirty="0" err="1"/>
              <a:t>eg</a:t>
            </a:r>
            <a:r>
              <a:rPr lang="en-GB" dirty="0"/>
              <a:t> BATH /</a:t>
            </a:r>
            <a:r>
              <a:rPr lang="en-GB" dirty="0" err="1"/>
              <a:t>bæɪ</a:t>
            </a:r>
            <a:r>
              <a:rPr lang="el-GR" dirty="0"/>
              <a:t>θ</a:t>
            </a:r>
            <a:r>
              <a:rPr lang="en-GB" dirty="0"/>
              <a:t>/, GOAT /</a:t>
            </a:r>
            <a:r>
              <a:rPr lang="en-GB" dirty="0" err="1"/>
              <a:t>goʊt</a:t>
            </a:r>
            <a:r>
              <a:rPr lang="en-GB" dirty="0"/>
              <a:t>/, FORCE /foəs/ or r-coloured /</a:t>
            </a:r>
            <a:r>
              <a:rPr lang="en-GB" dirty="0" err="1"/>
              <a:t>foɚs</a:t>
            </a:r>
            <a:r>
              <a:rPr lang="en-GB" dirty="0"/>
              <a:t>/</a:t>
            </a:r>
          </a:p>
          <a:p>
            <a:r>
              <a:rPr lang="en-GB" dirty="0"/>
              <a:t>PRICE may become a long monophthong /</a:t>
            </a:r>
            <a:r>
              <a:rPr lang="en-GB" dirty="0" err="1"/>
              <a:t>pra:s</a:t>
            </a:r>
            <a:r>
              <a:rPr lang="en-GB" dirty="0"/>
              <a:t>/</a:t>
            </a:r>
          </a:p>
          <a:p>
            <a:r>
              <a:rPr lang="en-GB" dirty="0"/>
              <a:t>NORTH and CURE vowels are merged: poor would be /</a:t>
            </a:r>
            <a:r>
              <a:rPr lang="en-GB" dirty="0" err="1"/>
              <a:t>poə</a:t>
            </a:r>
            <a:r>
              <a:rPr lang="en-GB" dirty="0"/>
              <a:t>/</a:t>
            </a:r>
          </a:p>
          <a:p>
            <a:endParaRPr lang="en-GB" dirty="0"/>
          </a:p>
        </p:txBody>
      </p:sp>
    </p:spTree>
    <p:extLst>
      <p:ext uri="{BB962C8B-B14F-4D97-AF65-F5344CB8AC3E}">
        <p14:creationId xmlns:p14="http://schemas.microsoft.com/office/powerpoint/2010/main" val="312262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B3A-7560-4F1D-A797-295DA0C6E444}"/>
              </a:ext>
            </a:extLst>
          </p:cNvPr>
          <p:cNvSpPr>
            <a:spLocks noGrp="1"/>
          </p:cNvSpPr>
          <p:nvPr>
            <p:ph type="title"/>
          </p:nvPr>
        </p:nvSpPr>
        <p:spPr/>
        <p:txBody>
          <a:bodyPr/>
          <a:lstStyle/>
          <a:p>
            <a:r>
              <a:rPr lang="en-GB" dirty="0"/>
              <a:t>Try pronouncing Arkansas English </a:t>
            </a:r>
            <a:br>
              <a:rPr lang="en-GB" dirty="0"/>
            </a:br>
            <a:br>
              <a:rPr lang="en-GB" dirty="0"/>
            </a:br>
            <a:r>
              <a:rPr lang="en-GB" dirty="0"/>
              <a:t>(note the diphthongs)</a:t>
            </a:r>
          </a:p>
        </p:txBody>
      </p:sp>
      <p:pic>
        <p:nvPicPr>
          <p:cNvPr id="4" name="Content Placeholder 3">
            <a:extLst>
              <a:ext uri="{FF2B5EF4-FFF2-40B4-BE49-F238E27FC236}">
                <a16:creationId xmlns:a16="http://schemas.microsoft.com/office/drawing/2014/main" id="{0032ED35-CA0C-4DF9-96DA-77D19CFBB740}"/>
              </a:ext>
            </a:extLst>
          </p:cNvPr>
          <p:cNvPicPr>
            <a:picLocks noGrp="1" noChangeAspect="1"/>
          </p:cNvPicPr>
          <p:nvPr>
            <p:ph idx="1"/>
          </p:nvPr>
        </p:nvPicPr>
        <p:blipFill>
          <a:blip r:embed="rId2"/>
          <a:stretch>
            <a:fillRect/>
          </a:stretch>
        </p:blipFill>
        <p:spPr>
          <a:xfrm>
            <a:off x="4929810" y="1012208"/>
            <a:ext cx="4639376" cy="4833583"/>
          </a:xfrm>
          <a:prstGeom prst="rect">
            <a:avLst/>
          </a:prstGeom>
        </p:spPr>
      </p:pic>
    </p:spTree>
    <p:extLst>
      <p:ext uri="{BB962C8B-B14F-4D97-AF65-F5344CB8AC3E}">
        <p14:creationId xmlns:p14="http://schemas.microsoft.com/office/powerpoint/2010/main" val="289266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1A78-CE3F-447F-94A2-0FE0D9C00B91}"/>
              </a:ext>
            </a:extLst>
          </p:cNvPr>
          <p:cNvSpPr>
            <a:spLocks noGrp="1"/>
          </p:cNvSpPr>
          <p:nvPr>
            <p:ph type="title"/>
          </p:nvPr>
        </p:nvSpPr>
        <p:spPr/>
        <p:txBody>
          <a:bodyPr/>
          <a:lstStyle/>
          <a:p>
            <a:r>
              <a:rPr lang="en-GB" dirty="0"/>
              <a:t>Course structure</a:t>
            </a:r>
          </a:p>
        </p:txBody>
      </p:sp>
      <p:sp>
        <p:nvSpPr>
          <p:cNvPr id="3" name="Content Placeholder 2">
            <a:extLst>
              <a:ext uri="{FF2B5EF4-FFF2-40B4-BE49-F238E27FC236}">
                <a16:creationId xmlns:a16="http://schemas.microsoft.com/office/drawing/2014/main" id="{CA4659ED-4252-41F8-B368-2D98DA4ADE16}"/>
              </a:ext>
            </a:extLst>
          </p:cNvPr>
          <p:cNvSpPr>
            <a:spLocks noGrp="1"/>
          </p:cNvSpPr>
          <p:nvPr>
            <p:ph idx="1"/>
          </p:nvPr>
        </p:nvSpPr>
        <p:spPr>
          <a:xfrm>
            <a:off x="3869267" y="864108"/>
            <a:ext cx="7689941" cy="5120640"/>
          </a:xfrm>
        </p:spPr>
        <p:txBody>
          <a:bodyPr>
            <a:normAutofit/>
          </a:bodyPr>
          <a:lstStyle/>
          <a:p>
            <a:pPr marL="514350" indent="-514350">
              <a:buFont typeface="+mj-lt"/>
              <a:buAutoNum type="arabicPeriod"/>
            </a:pPr>
            <a:r>
              <a:rPr lang="en-US" sz="2800" dirty="0">
                <a:solidFill>
                  <a:schemeClr val="tx1"/>
                </a:solidFill>
              </a:rPr>
              <a:t>Introduction: Review of IPA &amp; lexical sets</a:t>
            </a:r>
          </a:p>
          <a:p>
            <a:pPr marL="514350" indent="-514350">
              <a:buFont typeface="+mj-lt"/>
              <a:buAutoNum type="arabicPeriod"/>
            </a:pPr>
            <a:r>
              <a:rPr lang="en-US" sz="2800" dirty="0">
                <a:solidFill>
                  <a:schemeClr val="tx1"/>
                </a:solidFill>
              </a:rPr>
              <a:t>Review: Transcribing connected speech</a:t>
            </a:r>
          </a:p>
          <a:p>
            <a:pPr marL="514350" indent="-514350">
              <a:buFont typeface="+mj-lt"/>
              <a:buAutoNum type="arabicPeriod"/>
            </a:pPr>
            <a:r>
              <a:rPr lang="en-US" sz="2800" dirty="0">
                <a:solidFill>
                  <a:schemeClr val="tx1"/>
                </a:solidFill>
              </a:rPr>
              <a:t>Accents of English 1: Reference accents (RP and </a:t>
            </a:r>
            <a:r>
              <a:rPr lang="en-US" sz="2800" dirty="0" err="1">
                <a:solidFill>
                  <a:schemeClr val="tx1"/>
                </a:solidFill>
              </a:rPr>
              <a:t>GenAm</a:t>
            </a:r>
            <a:r>
              <a:rPr lang="en-US" sz="2800" dirty="0">
                <a:solidFill>
                  <a:schemeClr val="tx1"/>
                </a:solidFill>
              </a:rPr>
              <a:t>)</a:t>
            </a:r>
          </a:p>
          <a:p>
            <a:pPr marL="514350" indent="-514350">
              <a:buFont typeface="+mj-lt"/>
              <a:buAutoNum type="arabicPeriod"/>
            </a:pPr>
            <a:r>
              <a:rPr lang="en-US" sz="2800" dirty="0">
                <a:solidFill>
                  <a:schemeClr val="tx1"/>
                </a:solidFill>
              </a:rPr>
              <a:t>Revisiting English as a lingua franca</a:t>
            </a:r>
          </a:p>
          <a:p>
            <a:pPr marL="514350" indent="-514350">
              <a:buFont typeface="+mj-lt"/>
              <a:buAutoNum type="arabicPeriod"/>
            </a:pPr>
            <a:r>
              <a:rPr lang="en-US" sz="2800" dirty="0">
                <a:solidFill>
                  <a:schemeClr val="tx1"/>
                </a:solidFill>
              </a:rPr>
              <a:t>Accents of English 2: American accents</a:t>
            </a:r>
          </a:p>
          <a:p>
            <a:pPr marL="514350" indent="-514350">
              <a:buFont typeface="+mj-lt"/>
              <a:buAutoNum type="arabicPeriod"/>
            </a:pPr>
            <a:r>
              <a:rPr lang="en-US" sz="2800" dirty="0">
                <a:solidFill>
                  <a:schemeClr val="bg1">
                    <a:lumMod val="75000"/>
                  </a:schemeClr>
                </a:solidFill>
              </a:rPr>
              <a:t>Accents of English 3: British Accents</a:t>
            </a:r>
          </a:p>
          <a:p>
            <a:pPr marL="514350" indent="-514350">
              <a:buFont typeface="+mj-lt"/>
              <a:buAutoNum type="arabicPeriod"/>
            </a:pPr>
            <a:r>
              <a:rPr lang="en-US" sz="2800" dirty="0">
                <a:solidFill>
                  <a:schemeClr val="bg1">
                    <a:lumMod val="65000"/>
                  </a:schemeClr>
                </a:solidFill>
              </a:rPr>
              <a:t>Accents of English 4: Accents of World English</a:t>
            </a:r>
          </a:p>
          <a:p>
            <a:pPr marL="514350" indent="-514350">
              <a:buFont typeface="+mj-lt"/>
              <a:buAutoNum type="arabicPeriod"/>
            </a:pPr>
            <a:r>
              <a:rPr lang="en-US" sz="2800" dirty="0">
                <a:solidFill>
                  <a:schemeClr val="bg1">
                    <a:lumMod val="65000"/>
                  </a:schemeClr>
                </a:solidFill>
              </a:rPr>
              <a:t>Accents of English 5: Brazilian English accents</a:t>
            </a:r>
          </a:p>
        </p:txBody>
      </p:sp>
    </p:spTree>
    <p:extLst>
      <p:ext uri="{BB962C8B-B14F-4D97-AF65-F5344CB8AC3E}">
        <p14:creationId xmlns:p14="http://schemas.microsoft.com/office/powerpoint/2010/main" val="427269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0B3A-7560-4F1D-A797-295DA0C6E444}"/>
              </a:ext>
            </a:extLst>
          </p:cNvPr>
          <p:cNvSpPr>
            <a:spLocks noGrp="1"/>
          </p:cNvSpPr>
          <p:nvPr>
            <p:ph type="title"/>
          </p:nvPr>
        </p:nvSpPr>
        <p:spPr/>
        <p:txBody>
          <a:bodyPr/>
          <a:lstStyle/>
          <a:p>
            <a:r>
              <a:rPr lang="en-GB" dirty="0"/>
              <a:t>Arkansas English </a:t>
            </a:r>
            <a:br>
              <a:rPr lang="en-GB" dirty="0"/>
            </a:br>
            <a:br>
              <a:rPr lang="en-GB" dirty="0"/>
            </a:br>
            <a:endParaRPr lang="en-GB" dirty="0"/>
          </a:p>
        </p:txBody>
      </p:sp>
      <p:pic>
        <p:nvPicPr>
          <p:cNvPr id="4" name="Content Placeholder 3">
            <a:extLst>
              <a:ext uri="{FF2B5EF4-FFF2-40B4-BE49-F238E27FC236}">
                <a16:creationId xmlns:a16="http://schemas.microsoft.com/office/drawing/2014/main" id="{0032ED35-CA0C-4DF9-96DA-77D19CFBB740}"/>
              </a:ext>
            </a:extLst>
          </p:cNvPr>
          <p:cNvPicPr>
            <a:picLocks noGrp="1" noChangeAspect="1"/>
          </p:cNvPicPr>
          <p:nvPr>
            <p:ph sz="half" idx="1"/>
          </p:nvPr>
        </p:nvPicPr>
        <p:blipFill>
          <a:blip r:embed="rId4"/>
          <a:stretch>
            <a:fillRect/>
          </a:stretch>
        </p:blipFill>
        <p:spPr>
          <a:xfrm>
            <a:off x="3806687" y="1555754"/>
            <a:ext cx="3887196" cy="4049916"/>
          </a:xfrm>
          <a:prstGeom prst="rect">
            <a:avLst/>
          </a:prstGeom>
        </p:spPr>
      </p:pic>
      <p:sp>
        <p:nvSpPr>
          <p:cNvPr id="3" name="Content Placeholder 2">
            <a:extLst>
              <a:ext uri="{FF2B5EF4-FFF2-40B4-BE49-F238E27FC236}">
                <a16:creationId xmlns:a16="http://schemas.microsoft.com/office/drawing/2014/main" id="{303FC31D-0343-4080-807F-F713E98A5DBD}"/>
              </a:ext>
            </a:extLst>
          </p:cNvPr>
          <p:cNvSpPr>
            <a:spLocks noGrp="1"/>
          </p:cNvSpPr>
          <p:nvPr>
            <p:ph sz="half" idx="2"/>
          </p:nvPr>
        </p:nvSpPr>
        <p:spPr/>
        <p:txBody>
          <a:bodyPr/>
          <a:lstStyle/>
          <a:p>
            <a:r>
              <a:rPr lang="en-GB" dirty="0">
                <a:hlinkClick r:id="rId5"/>
              </a:rPr>
              <a:t>http://accent.gmu.edu/searchsaa.php?function=detail&amp;speakerid=107</a:t>
            </a:r>
            <a:r>
              <a:rPr lang="en-GB" dirty="0"/>
              <a:t> </a:t>
            </a:r>
          </a:p>
          <a:p>
            <a:endParaRPr lang="en-GB" dirty="0"/>
          </a:p>
          <a:p>
            <a:r>
              <a:rPr lang="en-GB" dirty="0"/>
              <a:t>Diphthongs for lax vowels: </a:t>
            </a:r>
            <a:r>
              <a:rPr lang="en-GB" i="1" dirty="0"/>
              <a:t>call, spoons, peas, cheese, small, frog, kids, red</a:t>
            </a:r>
          </a:p>
          <a:p>
            <a:r>
              <a:rPr lang="en-GB" dirty="0"/>
              <a:t>Monophthong for PRICE vowel: </a:t>
            </a:r>
            <a:r>
              <a:rPr lang="en-GB" i="1" dirty="0"/>
              <a:t>five</a:t>
            </a:r>
          </a:p>
          <a:p>
            <a:r>
              <a:rPr lang="en-GB" dirty="0"/>
              <a:t>Rhoticity: </a:t>
            </a:r>
            <a:r>
              <a:rPr lang="en-GB" i="1" dirty="0"/>
              <a:t>her, store, for</a:t>
            </a:r>
            <a:endParaRPr lang="en-GB" dirty="0"/>
          </a:p>
          <a:p>
            <a:endParaRPr lang="en-GB" dirty="0"/>
          </a:p>
          <a:p>
            <a:endParaRPr lang="en-GB" dirty="0"/>
          </a:p>
        </p:txBody>
      </p:sp>
      <p:pic>
        <p:nvPicPr>
          <p:cNvPr id="5" name="english47 Arkansas">
            <a:hlinkClick r:id="" action="ppaction://media"/>
            <a:extLst>
              <a:ext uri="{FF2B5EF4-FFF2-40B4-BE49-F238E27FC236}">
                <a16:creationId xmlns:a16="http://schemas.microsoft.com/office/drawing/2014/main" id="{C07885DE-9DD7-4119-AABA-F8E7558330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6133" y="1237820"/>
            <a:ext cx="406400" cy="406400"/>
          </a:xfrm>
          <a:prstGeom prst="rect">
            <a:avLst/>
          </a:prstGeom>
        </p:spPr>
      </p:pic>
    </p:spTree>
    <p:extLst>
      <p:ext uri="{BB962C8B-B14F-4D97-AF65-F5344CB8AC3E}">
        <p14:creationId xmlns:p14="http://schemas.microsoft.com/office/powerpoint/2010/main" val="278162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EF1D-30E2-48E4-B26A-1090554E0487}"/>
              </a:ext>
            </a:extLst>
          </p:cNvPr>
          <p:cNvSpPr>
            <a:spLocks noGrp="1"/>
          </p:cNvSpPr>
          <p:nvPr>
            <p:ph type="title"/>
          </p:nvPr>
        </p:nvSpPr>
        <p:spPr/>
        <p:txBody>
          <a:bodyPr/>
          <a:lstStyle/>
          <a:p>
            <a:r>
              <a:rPr lang="en-GB" dirty="0"/>
              <a:t>Moodle quiz &amp;</a:t>
            </a:r>
            <a:br>
              <a:rPr lang="en-GB" dirty="0"/>
            </a:br>
            <a:r>
              <a:rPr lang="en-GB" dirty="0"/>
              <a:t>next </a:t>
            </a:r>
            <a:r>
              <a:rPr lang="en-GB"/>
              <a:t>week’s session</a:t>
            </a:r>
            <a:endParaRPr lang="en-GB" dirty="0"/>
          </a:p>
        </p:txBody>
      </p:sp>
      <p:sp>
        <p:nvSpPr>
          <p:cNvPr id="3" name="Content Placeholder 2">
            <a:extLst>
              <a:ext uri="{FF2B5EF4-FFF2-40B4-BE49-F238E27FC236}">
                <a16:creationId xmlns:a16="http://schemas.microsoft.com/office/drawing/2014/main" id="{AB91618A-2557-4817-9AAE-24E02FD05369}"/>
              </a:ext>
            </a:extLst>
          </p:cNvPr>
          <p:cNvSpPr>
            <a:spLocks noGrp="1"/>
          </p:cNvSpPr>
          <p:nvPr>
            <p:ph idx="1"/>
          </p:nvPr>
        </p:nvSpPr>
        <p:spPr/>
        <p:txBody>
          <a:bodyPr>
            <a:normAutofit/>
          </a:bodyPr>
          <a:lstStyle/>
          <a:p>
            <a:r>
              <a:rPr lang="en-GB" sz="4000" dirty="0"/>
              <a:t> More transcription practice</a:t>
            </a:r>
          </a:p>
          <a:p>
            <a:r>
              <a:rPr lang="en-GB" sz="4000" dirty="0"/>
              <a:t>Two British English accents</a:t>
            </a:r>
          </a:p>
        </p:txBody>
      </p:sp>
    </p:spTree>
    <p:extLst>
      <p:ext uri="{BB962C8B-B14F-4D97-AF65-F5344CB8AC3E}">
        <p14:creationId xmlns:p14="http://schemas.microsoft.com/office/powerpoint/2010/main" val="192867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1A78-CE3F-447F-94A2-0FE0D9C00B91}"/>
              </a:ext>
            </a:extLst>
          </p:cNvPr>
          <p:cNvSpPr>
            <a:spLocks noGrp="1"/>
          </p:cNvSpPr>
          <p:nvPr>
            <p:ph type="title"/>
          </p:nvPr>
        </p:nvSpPr>
        <p:spPr/>
        <p:txBody>
          <a:bodyPr/>
          <a:lstStyle/>
          <a:p>
            <a:r>
              <a:rPr lang="en-GB" dirty="0"/>
              <a:t>Course structure</a:t>
            </a:r>
          </a:p>
        </p:txBody>
      </p:sp>
      <p:sp>
        <p:nvSpPr>
          <p:cNvPr id="3" name="Content Placeholder 2">
            <a:extLst>
              <a:ext uri="{FF2B5EF4-FFF2-40B4-BE49-F238E27FC236}">
                <a16:creationId xmlns:a16="http://schemas.microsoft.com/office/drawing/2014/main" id="{CA4659ED-4252-41F8-B368-2D98DA4ADE16}"/>
              </a:ext>
            </a:extLst>
          </p:cNvPr>
          <p:cNvSpPr>
            <a:spLocks noGrp="1"/>
          </p:cNvSpPr>
          <p:nvPr>
            <p:ph idx="1"/>
          </p:nvPr>
        </p:nvSpPr>
        <p:spPr>
          <a:xfrm>
            <a:off x="3869267" y="864108"/>
            <a:ext cx="7689941" cy="5120640"/>
          </a:xfrm>
        </p:spPr>
        <p:txBody>
          <a:bodyPr/>
          <a:lstStyle/>
          <a:p>
            <a:pPr marL="514350" indent="-514350">
              <a:buFont typeface="+mj-lt"/>
              <a:buAutoNum type="arabicPeriod" startAt="9"/>
            </a:pPr>
            <a:r>
              <a:rPr lang="en-US" sz="2800" dirty="0">
                <a:solidFill>
                  <a:schemeClr val="bg1">
                    <a:lumMod val="65000"/>
                  </a:schemeClr>
                </a:solidFill>
              </a:rPr>
              <a:t>Acoustic phonetics: Using WASP</a:t>
            </a:r>
          </a:p>
          <a:p>
            <a:pPr marL="514350" indent="-514350">
              <a:buFont typeface="+mj-lt"/>
              <a:buAutoNum type="arabicPeriod" startAt="9"/>
            </a:pPr>
            <a:r>
              <a:rPr lang="en-US" sz="2800" dirty="0">
                <a:solidFill>
                  <a:schemeClr val="bg1">
                    <a:lumMod val="65000"/>
                  </a:schemeClr>
                </a:solidFill>
              </a:rPr>
              <a:t>Rhythms of English: Poetic </a:t>
            </a:r>
            <a:r>
              <a:rPr lang="en-US" sz="2800" dirty="0" err="1">
                <a:solidFill>
                  <a:schemeClr val="bg1">
                    <a:lumMod val="65000"/>
                  </a:schemeClr>
                </a:solidFill>
              </a:rPr>
              <a:t>metre</a:t>
            </a:r>
            <a:endParaRPr lang="en-US" sz="2800" dirty="0">
              <a:solidFill>
                <a:schemeClr val="bg1">
                  <a:lumMod val="65000"/>
                </a:schemeClr>
              </a:solidFill>
            </a:endParaRPr>
          </a:p>
          <a:p>
            <a:pPr marL="514350" indent="-514350">
              <a:buFont typeface="+mj-lt"/>
              <a:buAutoNum type="arabicPeriod" startAt="9"/>
            </a:pPr>
            <a:r>
              <a:rPr lang="en-US" sz="2800" dirty="0">
                <a:solidFill>
                  <a:schemeClr val="bg1">
                    <a:lumMod val="65000"/>
                  </a:schemeClr>
                </a:solidFill>
              </a:rPr>
              <a:t>Rhythms of English: Rhythm in speech</a:t>
            </a:r>
          </a:p>
          <a:p>
            <a:pPr marL="514350" indent="-514350">
              <a:buFont typeface="+mj-lt"/>
              <a:buAutoNum type="arabicPeriod" startAt="9"/>
            </a:pPr>
            <a:r>
              <a:rPr lang="en-US" sz="2800" dirty="0">
                <a:solidFill>
                  <a:schemeClr val="bg1">
                    <a:lumMod val="65000"/>
                  </a:schemeClr>
                </a:solidFill>
              </a:rPr>
              <a:t>Discourse intonation 1</a:t>
            </a:r>
          </a:p>
          <a:p>
            <a:pPr marL="514350" indent="-514350">
              <a:buFont typeface="+mj-lt"/>
              <a:buAutoNum type="arabicPeriod" startAt="9"/>
            </a:pPr>
            <a:r>
              <a:rPr lang="en-US" sz="2800" dirty="0">
                <a:solidFill>
                  <a:schemeClr val="bg1">
                    <a:lumMod val="65000"/>
                  </a:schemeClr>
                </a:solidFill>
              </a:rPr>
              <a:t>Discourse intonation 2</a:t>
            </a:r>
          </a:p>
          <a:p>
            <a:pPr marL="514350" indent="-514350">
              <a:buFont typeface="+mj-lt"/>
              <a:buAutoNum type="arabicPeriod" startAt="9"/>
            </a:pPr>
            <a:r>
              <a:rPr lang="en-US" sz="2800" dirty="0">
                <a:solidFill>
                  <a:schemeClr val="bg1">
                    <a:lumMod val="65000"/>
                  </a:schemeClr>
                </a:solidFill>
              </a:rPr>
              <a:t>Course review</a:t>
            </a:r>
          </a:p>
          <a:p>
            <a:pPr marL="514350" indent="-514350">
              <a:buFont typeface="+mj-lt"/>
              <a:buAutoNum type="arabicPeriod" startAt="9"/>
            </a:pPr>
            <a:endParaRPr lang="en-US" sz="2800" dirty="0">
              <a:solidFill>
                <a:schemeClr val="tx1"/>
              </a:solidFill>
            </a:endParaRPr>
          </a:p>
          <a:p>
            <a:pPr marL="514350" indent="-514350">
              <a:buFont typeface="+mj-lt"/>
              <a:buAutoNum type="arabicPeriod" startAt="9"/>
            </a:pPr>
            <a:endParaRPr lang="en-US" sz="2800" dirty="0">
              <a:solidFill>
                <a:schemeClr val="tx1"/>
              </a:solidFill>
            </a:endParaRPr>
          </a:p>
        </p:txBody>
      </p:sp>
    </p:spTree>
    <p:extLst>
      <p:ext uri="{BB962C8B-B14F-4D97-AF65-F5344CB8AC3E}">
        <p14:creationId xmlns:p14="http://schemas.microsoft.com/office/powerpoint/2010/main" val="21208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FE9B-DB1F-40E6-AE3C-7B7FBDE25A1F}"/>
              </a:ext>
            </a:extLst>
          </p:cNvPr>
          <p:cNvSpPr>
            <a:spLocks noGrp="1"/>
          </p:cNvSpPr>
          <p:nvPr>
            <p:ph type="title"/>
          </p:nvPr>
        </p:nvSpPr>
        <p:spPr/>
        <p:txBody>
          <a:bodyPr/>
          <a:lstStyle/>
          <a:p>
            <a:r>
              <a:rPr lang="en-GB" dirty="0"/>
              <a:t>This session</a:t>
            </a:r>
          </a:p>
        </p:txBody>
      </p:sp>
      <p:sp>
        <p:nvSpPr>
          <p:cNvPr id="3" name="Content Placeholder 2">
            <a:extLst>
              <a:ext uri="{FF2B5EF4-FFF2-40B4-BE49-F238E27FC236}">
                <a16:creationId xmlns:a16="http://schemas.microsoft.com/office/drawing/2014/main" id="{E6E9EE1B-D42C-47FD-93D7-D1CBF3481A55}"/>
              </a:ext>
            </a:extLst>
          </p:cNvPr>
          <p:cNvSpPr>
            <a:spLocks noGrp="1"/>
          </p:cNvSpPr>
          <p:nvPr>
            <p:ph idx="1"/>
          </p:nvPr>
        </p:nvSpPr>
        <p:spPr/>
        <p:txBody>
          <a:bodyPr/>
          <a:lstStyle/>
          <a:p>
            <a:r>
              <a:rPr lang="en-GB" dirty="0"/>
              <a:t>New York city and the Southern States:</a:t>
            </a:r>
          </a:p>
          <a:p>
            <a:r>
              <a:rPr lang="en-GB" dirty="0"/>
              <a:t>What is their history?</a:t>
            </a:r>
          </a:p>
          <a:p>
            <a:r>
              <a:rPr lang="en-GB" dirty="0"/>
              <a:t>What are their indexical features?</a:t>
            </a:r>
          </a:p>
          <a:p>
            <a:r>
              <a:rPr lang="en-GB" dirty="0"/>
              <a:t>Can you distinguish a New Yorker from a Southern US speaker?</a:t>
            </a:r>
          </a:p>
          <a:p>
            <a:r>
              <a:rPr lang="en-GB" dirty="0"/>
              <a:t>Can you switch from a New York to a Southern accent?</a:t>
            </a:r>
          </a:p>
        </p:txBody>
      </p:sp>
    </p:spTree>
    <p:extLst>
      <p:ext uri="{BB962C8B-B14F-4D97-AF65-F5344CB8AC3E}">
        <p14:creationId xmlns:p14="http://schemas.microsoft.com/office/powerpoint/2010/main" val="280937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3BD-C0C3-474E-987E-916C91914499}"/>
              </a:ext>
            </a:extLst>
          </p:cNvPr>
          <p:cNvSpPr>
            <a:spLocks noGrp="1"/>
          </p:cNvSpPr>
          <p:nvPr>
            <p:ph type="title"/>
          </p:nvPr>
        </p:nvSpPr>
        <p:spPr/>
        <p:txBody>
          <a:bodyPr/>
          <a:lstStyle/>
          <a:p>
            <a:r>
              <a:rPr lang="pt-BR" dirty="0" err="1"/>
              <a:t>Example</a:t>
            </a:r>
            <a:r>
              <a:rPr lang="pt-BR" dirty="0"/>
              <a:t> </a:t>
            </a:r>
            <a:r>
              <a:rPr lang="pt-BR" dirty="0" err="1"/>
              <a:t>of</a:t>
            </a:r>
            <a:r>
              <a:rPr lang="pt-BR" dirty="0"/>
              <a:t> a Brooklyn </a:t>
            </a:r>
            <a:r>
              <a:rPr lang="pt-BR" dirty="0" err="1"/>
              <a:t>accent</a:t>
            </a:r>
            <a:endParaRPr lang="en-GB" dirty="0"/>
          </a:p>
        </p:txBody>
      </p:sp>
      <p:sp>
        <p:nvSpPr>
          <p:cNvPr id="3" name="Content Placeholder 2">
            <a:extLst>
              <a:ext uri="{FF2B5EF4-FFF2-40B4-BE49-F238E27FC236}">
                <a16:creationId xmlns:a16="http://schemas.microsoft.com/office/drawing/2014/main" id="{C0128732-B79E-4461-B05F-039B399D309B}"/>
              </a:ext>
            </a:extLst>
          </p:cNvPr>
          <p:cNvSpPr>
            <a:spLocks noGrp="1"/>
          </p:cNvSpPr>
          <p:nvPr>
            <p:ph sz="half" idx="1"/>
          </p:nvPr>
        </p:nvSpPr>
        <p:spPr/>
        <p:txBody>
          <a:bodyPr/>
          <a:lstStyle/>
          <a:p>
            <a:endParaRPr lang="en-GB" dirty="0"/>
          </a:p>
          <a:p>
            <a:endParaRPr lang="en-GB" dirty="0"/>
          </a:p>
          <a:p>
            <a:pPr marL="0" indent="0">
              <a:buNone/>
            </a:pPr>
            <a:endParaRPr lang="en-GB" dirty="0"/>
          </a:p>
        </p:txBody>
      </p:sp>
      <p:pic>
        <p:nvPicPr>
          <p:cNvPr id="5" name="Content Placeholder 4">
            <a:extLst>
              <a:ext uri="{FF2B5EF4-FFF2-40B4-BE49-F238E27FC236}">
                <a16:creationId xmlns:a16="http://schemas.microsoft.com/office/drawing/2014/main" id="{BE17D509-D846-4B05-8F7D-40A0EAA7F527}"/>
              </a:ext>
            </a:extLst>
          </p:cNvPr>
          <p:cNvPicPr>
            <a:picLocks noGrp="1" noChangeAspect="1"/>
          </p:cNvPicPr>
          <p:nvPr>
            <p:ph sz="half" idx="2"/>
          </p:nvPr>
        </p:nvPicPr>
        <p:blipFill>
          <a:blip r:embed="rId4"/>
          <a:stretch>
            <a:fillRect/>
          </a:stretch>
        </p:blipFill>
        <p:spPr>
          <a:xfrm>
            <a:off x="8415767" y="2218919"/>
            <a:ext cx="2797536" cy="2920008"/>
          </a:xfrm>
          <a:prstGeom prst="rect">
            <a:avLst/>
          </a:prstGeom>
        </p:spPr>
      </p:pic>
      <p:pic>
        <p:nvPicPr>
          <p:cNvPr id="6" name="Picture 5">
            <a:extLst>
              <a:ext uri="{FF2B5EF4-FFF2-40B4-BE49-F238E27FC236}">
                <a16:creationId xmlns:a16="http://schemas.microsoft.com/office/drawing/2014/main" id="{966640CA-D062-4E14-9B85-1E2D0C3F6E95}"/>
              </a:ext>
            </a:extLst>
          </p:cNvPr>
          <p:cNvPicPr>
            <a:picLocks noChangeAspect="1"/>
          </p:cNvPicPr>
          <p:nvPr/>
        </p:nvPicPr>
        <p:blipFill>
          <a:blip r:embed="rId5"/>
          <a:stretch>
            <a:fillRect/>
          </a:stretch>
        </p:blipFill>
        <p:spPr>
          <a:xfrm>
            <a:off x="3590623" y="1876966"/>
            <a:ext cx="4547855" cy="2654998"/>
          </a:xfrm>
          <a:prstGeom prst="rect">
            <a:avLst/>
          </a:prstGeom>
        </p:spPr>
      </p:pic>
      <p:pic>
        <p:nvPicPr>
          <p:cNvPr id="7" name="english6 NYC 1">
            <a:hlinkClick r:id="" action="ppaction://media"/>
            <a:extLst>
              <a:ext uri="{FF2B5EF4-FFF2-40B4-BE49-F238E27FC236}">
                <a16:creationId xmlns:a16="http://schemas.microsoft.com/office/drawing/2014/main" id="{80189BD1-559B-4303-9FE0-FEFEB952A3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90623" y="995821"/>
            <a:ext cx="609600" cy="609600"/>
          </a:xfrm>
          <a:prstGeom prst="rect">
            <a:avLst/>
          </a:prstGeom>
        </p:spPr>
      </p:pic>
      <p:sp>
        <p:nvSpPr>
          <p:cNvPr id="8" name="Rectangle 7">
            <a:extLst>
              <a:ext uri="{FF2B5EF4-FFF2-40B4-BE49-F238E27FC236}">
                <a16:creationId xmlns:a16="http://schemas.microsoft.com/office/drawing/2014/main" id="{9787ED72-7406-457A-BCD9-832433141BEA}"/>
              </a:ext>
            </a:extLst>
          </p:cNvPr>
          <p:cNvSpPr/>
          <p:nvPr/>
        </p:nvSpPr>
        <p:spPr>
          <a:xfrm>
            <a:off x="3590623" y="4675494"/>
            <a:ext cx="4715415" cy="276999"/>
          </a:xfrm>
          <a:prstGeom prst="rect">
            <a:avLst/>
          </a:prstGeom>
        </p:spPr>
        <p:txBody>
          <a:bodyPr wrap="square">
            <a:spAutoFit/>
          </a:bodyPr>
          <a:lstStyle/>
          <a:p>
            <a:r>
              <a:rPr lang="en-GB" sz="1200" dirty="0">
                <a:hlinkClick r:id="rId7"/>
              </a:rPr>
              <a:t>http://accent.gmu.edu/searchsaa.php?function=detail&amp;speakerid=121</a:t>
            </a:r>
            <a:r>
              <a:rPr lang="en-GB" sz="1200" dirty="0"/>
              <a:t> </a:t>
            </a:r>
          </a:p>
        </p:txBody>
      </p:sp>
    </p:spTree>
    <p:extLst>
      <p:ext uri="{BB962C8B-B14F-4D97-AF65-F5344CB8AC3E}">
        <p14:creationId xmlns:p14="http://schemas.microsoft.com/office/powerpoint/2010/main" val="78368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3BD-C0C3-474E-987E-916C91914499}"/>
              </a:ext>
            </a:extLst>
          </p:cNvPr>
          <p:cNvSpPr>
            <a:spLocks noGrp="1"/>
          </p:cNvSpPr>
          <p:nvPr>
            <p:ph type="title"/>
          </p:nvPr>
        </p:nvSpPr>
        <p:spPr/>
        <p:txBody>
          <a:bodyPr/>
          <a:lstStyle/>
          <a:p>
            <a:r>
              <a:rPr lang="pt-BR" dirty="0" err="1"/>
              <a:t>Talking</a:t>
            </a:r>
            <a:r>
              <a:rPr lang="pt-BR" dirty="0"/>
              <a:t> Brooklyn</a:t>
            </a:r>
            <a:endParaRPr lang="en-GB" dirty="0"/>
          </a:p>
        </p:txBody>
      </p:sp>
      <p:sp>
        <p:nvSpPr>
          <p:cNvPr id="7" name="Content Placeholder 6">
            <a:extLst>
              <a:ext uri="{FF2B5EF4-FFF2-40B4-BE49-F238E27FC236}">
                <a16:creationId xmlns:a16="http://schemas.microsoft.com/office/drawing/2014/main" id="{16A0D620-01AF-4F03-9049-AC30952FFAC5}"/>
              </a:ext>
            </a:extLst>
          </p:cNvPr>
          <p:cNvSpPr>
            <a:spLocks noGrp="1"/>
          </p:cNvSpPr>
          <p:nvPr>
            <p:ph idx="1"/>
          </p:nvPr>
        </p:nvSpPr>
        <p:spPr/>
        <p:txBody>
          <a:bodyPr/>
          <a:lstStyle/>
          <a:p>
            <a:r>
              <a:rPr lang="en-GB" dirty="0">
                <a:latin typeface="Doulos SIL" panose="02000500070000020004" pitchFamily="2" charset="0"/>
                <a:ea typeface="Doulos SIL" panose="02000500070000020004" pitchFamily="2" charset="0"/>
                <a:cs typeface="Doulos SIL" panose="02000500070000020004" pitchFamily="2" charset="0"/>
              </a:rPr>
              <a:t>In pairs, read aloud in your best Brooklyn accent…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669403AC-C794-49F7-BB90-C3C80225A12B}"/>
              </a:ext>
            </a:extLst>
          </p:cNvPr>
          <p:cNvPicPr>
            <a:picLocks noChangeAspect="1"/>
          </p:cNvPicPr>
          <p:nvPr/>
        </p:nvPicPr>
        <p:blipFill>
          <a:blip r:embed="rId2"/>
          <a:stretch>
            <a:fillRect/>
          </a:stretch>
        </p:blipFill>
        <p:spPr>
          <a:xfrm>
            <a:off x="4883247" y="1928474"/>
            <a:ext cx="4204192" cy="4379366"/>
          </a:xfrm>
          <a:prstGeom prst="rect">
            <a:avLst/>
          </a:prstGeom>
        </p:spPr>
      </p:pic>
    </p:spTree>
    <p:extLst>
      <p:ext uri="{BB962C8B-B14F-4D97-AF65-F5344CB8AC3E}">
        <p14:creationId xmlns:p14="http://schemas.microsoft.com/office/powerpoint/2010/main" val="54909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DB15-CEEF-46FA-9877-EC14A76094F1}"/>
              </a:ext>
            </a:extLst>
          </p:cNvPr>
          <p:cNvSpPr>
            <a:spLocks noGrp="1"/>
          </p:cNvSpPr>
          <p:nvPr>
            <p:ph type="title"/>
          </p:nvPr>
        </p:nvSpPr>
        <p:spPr/>
        <p:txBody>
          <a:bodyPr/>
          <a:lstStyle/>
          <a:p>
            <a:r>
              <a:rPr lang="en-GB" dirty="0"/>
              <a:t>New York accents</a:t>
            </a:r>
          </a:p>
        </p:txBody>
      </p:sp>
      <p:sp>
        <p:nvSpPr>
          <p:cNvPr id="3" name="Content Placeholder 2">
            <a:extLst>
              <a:ext uri="{FF2B5EF4-FFF2-40B4-BE49-F238E27FC236}">
                <a16:creationId xmlns:a16="http://schemas.microsoft.com/office/drawing/2014/main" id="{F9838D26-3FA7-4680-AE00-1B79C9B072C1}"/>
              </a:ext>
            </a:extLst>
          </p:cNvPr>
          <p:cNvSpPr>
            <a:spLocks noGrp="1"/>
          </p:cNvSpPr>
          <p:nvPr>
            <p:ph idx="1"/>
          </p:nvPr>
        </p:nvSpPr>
        <p:spPr/>
        <p:txBody>
          <a:bodyPr/>
          <a:lstStyle/>
          <a:p>
            <a:r>
              <a:rPr lang="en-GB" dirty="0"/>
              <a:t>One of the most populous anglophone cities in the world</a:t>
            </a:r>
          </a:p>
          <a:p>
            <a:r>
              <a:rPr lang="en-GB" dirty="0"/>
              <a:t>Melting pot of different people, cultures and languages</a:t>
            </a:r>
          </a:p>
          <a:p>
            <a:r>
              <a:rPr lang="en-GB" dirty="0"/>
              <a:t>Diverse accents, clearly socially stratified: “the pronunciation of two New Yorkers, both of them born and bred in the city, may exhibit far greater divergences than those that distinguish the speech of Wisconsin, let us say, from that of Oregon” (Hubbell 1950, quoted in JC Wells, 1982, p.502)</a:t>
            </a:r>
          </a:p>
          <a:p>
            <a:r>
              <a:rPr lang="en-GB" dirty="0"/>
              <a:t>‘Brooklynese’ is recognised as a particular working-class NY accent but it exhibits few differences from the accents of other boroughs, such as Queens and the Bronx.</a:t>
            </a:r>
          </a:p>
        </p:txBody>
      </p:sp>
    </p:spTree>
    <p:extLst>
      <p:ext uri="{BB962C8B-B14F-4D97-AF65-F5344CB8AC3E}">
        <p14:creationId xmlns:p14="http://schemas.microsoft.com/office/powerpoint/2010/main" val="90128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6173-CB26-4FED-9130-44D116D1569B}"/>
              </a:ext>
            </a:extLst>
          </p:cNvPr>
          <p:cNvSpPr>
            <a:spLocks noGrp="1"/>
          </p:cNvSpPr>
          <p:nvPr>
            <p:ph type="title"/>
          </p:nvPr>
        </p:nvSpPr>
        <p:spPr/>
        <p:txBody>
          <a:bodyPr/>
          <a:lstStyle/>
          <a:p>
            <a:r>
              <a:rPr lang="en-GB" dirty="0"/>
              <a:t>New York</a:t>
            </a:r>
            <a:br>
              <a:rPr lang="en-GB" dirty="0"/>
            </a:br>
            <a:r>
              <a:rPr lang="en-GB" dirty="0"/>
              <a:t>Indexical features</a:t>
            </a:r>
          </a:p>
        </p:txBody>
      </p:sp>
      <p:sp>
        <p:nvSpPr>
          <p:cNvPr id="3" name="Content Placeholder 2">
            <a:extLst>
              <a:ext uri="{FF2B5EF4-FFF2-40B4-BE49-F238E27FC236}">
                <a16:creationId xmlns:a16="http://schemas.microsoft.com/office/drawing/2014/main" id="{02067334-F149-4DFF-8810-71DA747F546B}"/>
              </a:ext>
            </a:extLst>
          </p:cNvPr>
          <p:cNvSpPr>
            <a:spLocks noGrp="1"/>
          </p:cNvSpPr>
          <p:nvPr>
            <p:ph idx="1"/>
          </p:nvPr>
        </p:nvSpPr>
        <p:spPr/>
        <p:txBody>
          <a:bodyPr/>
          <a:lstStyle/>
          <a:p>
            <a:r>
              <a:rPr lang="en-GB" dirty="0"/>
              <a:t>Variable non-rhoticity</a:t>
            </a:r>
          </a:p>
          <a:p>
            <a:r>
              <a:rPr lang="en-GB" dirty="0"/>
              <a:t>Quality of the TRAP-BATH, CLOTH-THOUGHT  and NURSE vowels</a:t>
            </a:r>
          </a:p>
          <a:p>
            <a:r>
              <a:rPr lang="en-GB" dirty="0"/>
              <a:t>Realisations of /t, d, </a:t>
            </a:r>
            <a:r>
              <a:rPr lang="el-GR" dirty="0"/>
              <a:t>θ</a:t>
            </a:r>
            <a:r>
              <a:rPr lang="pt-BR" dirty="0"/>
              <a:t>, ð/</a:t>
            </a:r>
            <a:endParaRPr lang="en-GB" dirty="0"/>
          </a:p>
        </p:txBody>
      </p:sp>
    </p:spTree>
    <p:extLst>
      <p:ext uri="{BB962C8B-B14F-4D97-AF65-F5344CB8AC3E}">
        <p14:creationId xmlns:p14="http://schemas.microsoft.com/office/powerpoint/2010/main" val="207607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17E7-C023-4CBC-898B-5E6912287B51}"/>
              </a:ext>
            </a:extLst>
          </p:cNvPr>
          <p:cNvSpPr>
            <a:spLocks noGrp="1"/>
          </p:cNvSpPr>
          <p:nvPr>
            <p:ph type="title"/>
          </p:nvPr>
        </p:nvSpPr>
        <p:spPr/>
        <p:txBody>
          <a:bodyPr/>
          <a:lstStyle/>
          <a:p>
            <a:r>
              <a:rPr lang="en-GB" dirty="0"/>
              <a:t>Variable non-rhoticity</a:t>
            </a:r>
          </a:p>
        </p:txBody>
      </p:sp>
      <p:sp>
        <p:nvSpPr>
          <p:cNvPr id="3" name="Content Placeholder 2">
            <a:extLst>
              <a:ext uri="{FF2B5EF4-FFF2-40B4-BE49-F238E27FC236}">
                <a16:creationId xmlns:a16="http://schemas.microsoft.com/office/drawing/2014/main" id="{C612DD0C-635A-4AA1-9AD8-02B0B97BAB55}"/>
              </a:ext>
            </a:extLst>
          </p:cNvPr>
          <p:cNvSpPr>
            <a:spLocks noGrp="1"/>
          </p:cNvSpPr>
          <p:nvPr>
            <p:ph idx="1"/>
          </p:nvPr>
        </p:nvSpPr>
        <p:spPr/>
        <p:txBody>
          <a:bodyPr/>
          <a:lstStyle/>
          <a:p>
            <a:r>
              <a:rPr lang="en-GB" dirty="0"/>
              <a:t>NY often regarded as a non-</a:t>
            </a:r>
            <a:r>
              <a:rPr lang="en-GB" dirty="0" err="1"/>
              <a:t>rhotic</a:t>
            </a:r>
            <a:r>
              <a:rPr lang="en-GB" dirty="0"/>
              <a:t> accent, </a:t>
            </a:r>
            <a:r>
              <a:rPr lang="en-GB" dirty="0" err="1"/>
              <a:t>eg</a:t>
            </a:r>
            <a:r>
              <a:rPr lang="en-GB" dirty="0"/>
              <a:t>:</a:t>
            </a:r>
          </a:p>
          <a:p>
            <a:pPr marL="0" indent="0">
              <a:buNone/>
            </a:pPr>
            <a:r>
              <a:rPr lang="en-GB" dirty="0"/>
              <a:t>	</a:t>
            </a:r>
            <a:r>
              <a:rPr lang="en-GB" dirty="0">
                <a:ea typeface="Doulos SIL" panose="02000500070000020004" pitchFamily="2" charset="0"/>
                <a:cs typeface="Doulos SIL" panose="02000500070000020004" pitchFamily="2" charset="0"/>
              </a:rPr>
              <a:t>/</a:t>
            </a:r>
            <a:r>
              <a:rPr lang="en-GB" dirty="0" err="1">
                <a:ea typeface="Doulos SIL" panose="02000500070000020004" pitchFamily="2" charset="0"/>
                <a:cs typeface="Doulos SIL" panose="02000500070000020004" pitchFamily="2" charset="0"/>
              </a:rPr>
              <a:t>nɪə</a:t>
            </a:r>
            <a:r>
              <a:rPr lang="en-GB" dirty="0">
                <a:ea typeface="Doulos SIL" panose="02000500070000020004" pitchFamily="2" charset="0"/>
                <a:cs typeface="Doulos SIL" panose="02000500070000020004" pitchFamily="2" charset="0"/>
              </a:rPr>
              <a:t>/	/skwɛə/	/</a:t>
            </a:r>
            <a:r>
              <a:rPr lang="en-GB" dirty="0" err="1">
                <a:ea typeface="Doulos SIL" panose="02000500070000020004" pitchFamily="2" charset="0"/>
                <a:cs typeface="Doulos SIL" panose="02000500070000020004" pitchFamily="2" charset="0"/>
              </a:rPr>
              <a:t>stɑət</a:t>
            </a:r>
            <a:r>
              <a:rPr lang="en-GB" dirty="0">
                <a:ea typeface="Doulos SIL" panose="02000500070000020004" pitchFamily="2" charset="0"/>
                <a:cs typeface="Doulos SIL" panose="02000500070000020004" pitchFamily="2" charset="0"/>
              </a:rPr>
              <a:t>/	/</a:t>
            </a:r>
            <a:r>
              <a:rPr lang="en-GB" dirty="0" err="1">
                <a:ea typeface="Doulos SIL" panose="02000500070000020004" pitchFamily="2" charset="0"/>
                <a:cs typeface="Doulos SIL" panose="02000500070000020004" pitchFamily="2" charset="0"/>
              </a:rPr>
              <a:t>nɔə</a:t>
            </a:r>
            <a:r>
              <a:rPr lang="el-GR" dirty="0">
                <a:ea typeface="Doulos SIL" panose="02000500070000020004" pitchFamily="2" charset="0"/>
                <a:cs typeface="Doulos SIL" panose="02000500070000020004" pitchFamily="2" charset="0"/>
              </a:rPr>
              <a:t>θ</a:t>
            </a:r>
            <a:r>
              <a:rPr lang="pt-BR" dirty="0">
                <a:ea typeface="Doulos SIL" panose="02000500070000020004" pitchFamily="2" charset="0"/>
                <a:cs typeface="Doulos SIL" panose="02000500070000020004" pitchFamily="2" charset="0"/>
              </a:rPr>
              <a:t>/</a:t>
            </a:r>
          </a:p>
          <a:p>
            <a:pPr marL="0" indent="0">
              <a:buNone/>
            </a:pPr>
            <a:endParaRPr lang="pt-BR" dirty="0">
              <a:latin typeface="Doulos SIL" panose="02000500070000020004" pitchFamily="2" charset="0"/>
              <a:ea typeface="Doulos SIL" panose="02000500070000020004" pitchFamily="2" charset="0"/>
              <a:cs typeface="Doulos SIL" panose="02000500070000020004" pitchFamily="2" charset="0"/>
            </a:endParaRPr>
          </a:p>
          <a:p>
            <a:r>
              <a:rPr lang="pt-BR" dirty="0" err="1">
                <a:latin typeface="+mj-lt"/>
                <a:ea typeface="Doulos SIL" panose="02000500070000020004" pitchFamily="2" charset="0"/>
                <a:cs typeface="Doulos SIL" panose="02000500070000020004" pitchFamily="2" charset="0"/>
              </a:rPr>
              <a:t>Possibly</a:t>
            </a:r>
            <a:r>
              <a:rPr lang="pt-BR" dirty="0">
                <a:latin typeface="+mj-lt"/>
                <a:ea typeface="Doulos SIL" panose="02000500070000020004" pitchFamily="2" charset="0"/>
                <a:cs typeface="Doulos SIL" panose="02000500070000020004" pitchFamily="2" charset="0"/>
              </a:rPr>
              <a:t> </a:t>
            </a:r>
            <a:r>
              <a:rPr lang="pt-BR" dirty="0" err="1">
                <a:latin typeface="+mj-lt"/>
                <a:ea typeface="Doulos SIL" panose="02000500070000020004" pitchFamily="2" charset="0"/>
                <a:cs typeface="Doulos SIL" panose="02000500070000020004" pitchFamily="2" charset="0"/>
              </a:rPr>
              <a:t>under</a:t>
            </a:r>
            <a:r>
              <a:rPr lang="pt-BR" dirty="0">
                <a:latin typeface="+mj-lt"/>
                <a:ea typeface="Doulos SIL" panose="02000500070000020004" pitchFamily="2" charset="0"/>
                <a:cs typeface="Doulos SIL" panose="02000500070000020004" pitchFamily="2" charset="0"/>
              </a:rPr>
              <a:t> </a:t>
            </a:r>
            <a:r>
              <a:rPr lang="pt-BR" dirty="0" err="1">
                <a:latin typeface="+mj-lt"/>
                <a:ea typeface="Doulos SIL" panose="02000500070000020004" pitchFamily="2" charset="0"/>
                <a:cs typeface="Doulos SIL" panose="02000500070000020004" pitchFamily="2" charset="0"/>
              </a:rPr>
              <a:t>pressure</a:t>
            </a:r>
            <a:r>
              <a:rPr lang="pt-BR" dirty="0">
                <a:latin typeface="+mj-lt"/>
                <a:ea typeface="Doulos SIL" panose="02000500070000020004" pitchFamily="2" charset="0"/>
                <a:cs typeface="Doulos SIL" panose="02000500070000020004" pitchFamily="2" charset="0"/>
              </a:rPr>
              <a:t> </a:t>
            </a:r>
            <a:r>
              <a:rPr lang="pt-BR" dirty="0" err="1">
                <a:latin typeface="+mj-lt"/>
                <a:ea typeface="Doulos SIL" panose="02000500070000020004" pitchFamily="2" charset="0"/>
                <a:cs typeface="Doulos SIL" panose="02000500070000020004" pitchFamily="2" charset="0"/>
              </a:rPr>
              <a:t>from</a:t>
            </a:r>
            <a:r>
              <a:rPr lang="pt-BR" dirty="0">
                <a:latin typeface="+mj-lt"/>
                <a:ea typeface="Doulos SIL" panose="02000500070000020004" pitchFamily="2" charset="0"/>
                <a:cs typeface="Doulos SIL" panose="02000500070000020004" pitchFamily="2" charset="0"/>
              </a:rPr>
              <a:t> </a:t>
            </a:r>
            <a:r>
              <a:rPr lang="pt-BR" dirty="0" err="1">
                <a:latin typeface="+mj-lt"/>
                <a:ea typeface="Doulos SIL" panose="02000500070000020004" pitchFamily="2" charset="0"/>
                <a:cs typeface="Doulos SIL" panose="02000500070000020004" pitchFamily="2" charset="0"/>
              </a:rPr>
              <a:t>GenAm</a:t>
            </a:r>
            <a:r>
              <a:rPr lang="pt-BR" dirty="0">
                <a:latin typeface="+mj-lt"/>
                <a:ea typeface="Doulos SIL" panose="02000500070000020004" pitchFamily="2" charset="0"/>
                <a:cs typeface="Doulos SIL" panose="02000500070000020004" pitchFamily="2" charset="0"/>
              </a:rPr>
              <a:t>, </a:t>
            </a:r>
            <a:r>
              <a:rPr lang="pt-BR" dirty="0" err="1">
                <a:latin typeface="+mj-lt"/>
                <a:ea typeface="Doulos SIL" panose="02000500070000020004" pitchFamily="2" charset="0"/>
                <a:cs typeface="Doulos SIL" panose="02000500070000020004" pitchFamily="2" charset="0"/>
              </a:rPr>
              <a:t>there</a:t>
            </a:r>
            <a:r>
              <a:rPr lang="pt-BR" dirty="0">
                <a:latin typeface="+mj-lt"/>
                <a:ea typeface="Doulos SIL" panose="02000500070000020004" pitchFamily="2" charset="0"/>
                <a:cs typeface="Doulos SIL" panose="02000500070000020004" pitchFamily="2" charset="0"/>
              </a:rPr>
              <a:t> </a:t>
            </a:r>
            <a:r>
              <a:rPr lang="pt-BR" dirty="0" err="1">
                <a:latin typeface="+mj-lt"/>
                <a:ea typeface="Doulos SIL" panose="02000500070000020004" pitchFamily="2" charset="0"/>
                <a:cs typeface="Doulos SIL" panose="02000500070000020004" pitchFamily="2" charset="0"/>
              </a:rPr>
              <a:t>is</a:t>
            </a:r>
            <a:r>
              <a:rPr lang="pt-BR" dirty="0">
                <a:latin typeface="+mj-lt"/>
                <a:ea typeface="Doulos SIL" panose="02000500070000020004" pitchFamily="2" charset="0"/>
                <a:cs typeface="Doulos SIL" panose="02000500070000020004" pitchFamily="2" charset="0"/>
              </a:rPr>
              <a:t> /r/ </a:t>
            </a:r>
            <a:r>
              <a:rPr lang="pt-BR" dirty="0" err="1">
                <a:latin typeface="+mj-lt"/>
                <a:ea typeface="Doulos SIL" panose="02000500070000020004" pitchFamily="2" charset="0"/>
                <a:cs typeface="Doulos SIL" panose="02000500070000020004" pitchFamily="2" charset="0"/>
              </a:rPr>
              <a:t>restoration</a:t>
            </a:r>
            <a:r>
              <a:rPr lang="pt-BR" dirty="0">
                <a:latin typeface="+mj-lt"/>
                <a:ea typeface="Doulos SIL" panose="02000500070000020004" pitchFamily="2" charset="0"/>
                <a:cs typeface="Doulos SIL" panose="02000500070000020004" pitchFamily="2" charset="0"/>
              </a:rPr>
              <a:t>:</a:t>
            </a:r>
          </a:p>
          <a:p>
            <a:endParaRPr lang="pt-BR" dirty="0">
              <a:latin typeface="+mj-lt"/>
              <a:ea typeface="Doulos SIL" panose="02000500070000020004" pitchFamily="2" charset="0"/>
              <a:cs typeface="Doulos SIL" panose="02000500070000020004" pitchFamily="2" charset="0"/>
            </a:endParaRPr>
          </a:p>
          <a:p>
            <a:pPr marL="502920" lvl="1" indent="0">
              <a:buNone/>
            </a:pPr>
            <a:r>
              <a:rPr lang="en-GB" dirty="0">
                <a:latin typeface="+mj-lt"/>
                <a:ea typeface="Doulos SIL" panose="02000500070000020004" pitchFamily="2" charset="0"/>
                <a:cs typeface="Doulos SIL" panose="02000500070000020004" pitchFamily="2" charset="0"/>
              </a:rPr>
              <a:t>	/</a:t>
            </a:r>
            <a:r>
              <a:rPr lang="en-GB" dirty="0" err="1">
                <a:latin typeface="+mj-lt"/>
                <a:ea typeface="Doulos SIL" panose="02000500070000020004" pitchFamily="2" charset="0"/>
                <a:cs typeface="Doulos SIL" panose="02000500070000020004" pitchFamily="2" charset="0"/>
              </a:rPr>
              <a:t>nɪər</a:t>
            </a:r>
            <a:r>
              <a:rPr lang="en-GB" dirty="0">
                <a:latin typeface="+mj-lt"/>
                <a:ea typeface="Doulos SIL" panose="02000500070000020004" pitchFamily="2" charset="0"/>
                <a:cs typeface="Doulos SIL" panose="02000500070000020004" pitchFamily="2" charset="0"/>
              </a:rPr>
              <a:t>/	/</a:t>
            </a:r>
            <a:r>
              <a:rPr lang="en-GB" dirty="0" err="1">
                <a:latin typeface="+mj-lt"/>
                <a:ea typeface="Doulos SIL" panose="02000500070000020004" pitchFamily="2" charset="0"/>
                <a:cs typeface="Doulos SIL" panose="02000500070000020004" pitchFamily="2" charset="0"/>
              </a:rPr>
              <a:t>skwɛər</a:t>
            </a:r>
            <a:r>
              <a:rPr lang="en-GB" dirty="0">
                <a:latin typeface="+mj-lt"/>
                <a:ea typeface="Doulos SIL" panose="02000500070000020004" pitchFamily="2" charset="0"/>
                <a:cs typeface="Doulos SIL" panose="02000500070000020004" pitchFamily="2" charset="0"/>
              </a:rPr>
              <a:t>/	/</a:t>
            </a:r>
            <a:r>
              <a:rPr lang="en-GB" dirty="0" err="1">
                <a:latin typeface="+mj-lt"/>
                <a:ea typeface="Doulos SIL" panose="02000500070000020004" pitchFamily="2" charset="0"/>
                <a:cs typeface="Doulos SIL" panose="02000500070000020004" pitchFamily="2" charset="0"/>
              </a:rPr>
              <a:t>stɑərt</a:t>
            </a:r>
            <a:r>
              <a:rPr lang="en-GB" dirty="0">
                <a:latin typeface="+mj-lt"/>
                <a:ea typeface="Doulos SIL" panose="02000500070000020004" pitchFamily="2" charset="0"/>
                <a:cs typeface="Doulos SIL" panose="02000500070000020004" pitchFamily="2" charset="0"/>
              </a:rPr>
              <a:t>/	/</a:t>
            </a:r>
            <a:r>
              <a:rPr lang="en-GB" dirty="0" err="1">
                <a:latin typeface="+mj-lt"/>
                <a:ea typeface="Doulos SIL" panose="02000500070000020004" pitchFamily="2" charset="0"/>
                <a:cs typeface="Doulos SIL" panose="02000500070000020004" pitchFamily="2" charset="0"/>
              </a:rPr>
              <a:t>nɔər</a:t>
            </a:r>
            <a:r>
              <a:rPr lang="el-GR" dirty="0">
                <a:latin typeface="+mj-lt"/>
                <a:ea typeface="Doulos SIL" panose="02000500070000020004" pitchFamily="2" charset="0"/>
                <a:cs typeface="Doulos SIL" panose="02000500070000020004" pitchFamily="2" charset="0"/>
              </a:rPr>
              <a:t>θ/</a:t>
            </a:r>
            <a:endParaRPr lang="en-GB" dirty="0">
              <a:latin typeface="+mj-lt"/>
              <a:ea typeface="Doulos SIL" panose="02000500070000020004" pitchFamily="2" charset="0"/>
              <a:cs typeface="Doulos SIL" panose="02000500070000020004" pitchFamily="2" charset="0"/>
            </a:endParaRPr>
          </a:p>
        </p:txBody>
      </p:sp>
    </p:spTree>
    <p:extLst>
      <p:ext uri="{BB962C8B-B14F-4D97-AF65-F5344CB8AC3E}">
        <p14:creationId xmlns:p14="http://schemas.microsoft.com/office/powerpoint/2010/main" val="402696420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1623</TotalTime>
  <Words>1157</Words>
  <Application>Microsoft Office PowerPoint</Application>
  <PresentationFormat>Widescreen</PresentationFormat>
  <Paragraphs>149</Paragraphs>
  <Slides>21</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Corbel</vt:lpstr>
      <vt:lpstr>Doulos SIL</vt:lpstr>
      <vt:lpstr>Wingdings 2</vt:lpstr>
      <vt:lpstr>Frame</vt:lpstr>
      <vt:lpstr>Topics in Phonetics &amp; Phonology</vt:lpstr>
      <vt:lpstr>Course structure</vt:lpstr>
      <vt:lpstr>Course structure</vt:lpstr>
      <vt:lpstr>This session</vt:lpstr>
      <vt:lpstr>Example of a Brooklyn accent</vt:lpstr>
      <vt:lpstr>Talking Brooklyn</vt:lpstr>
      <vt:lpstr>New York accents</vt:lpstr>
      <vt:lpstr>New York Indexical features</vt:lpstr>
      <vt:lpstr>Variable non-rhoticity</vt:lpstr>
      <vt:lpstr>William Labov’s famous 1960s experiment</vt:lpstr>
      <vt:lpstr>New Yor:k Indexical Vowels</vt:lpstr>
      <vt:lpstr>More about NY vowels</vt:lpstr>
      <vt:lpstr>Other features of the NY accent</vt:lpstr>
      <vt:lpstr>Back to Brooklyn </vt:lpstr>
      <vt:lpstr>The Southern States</vt:lpstr>
      <vt:lpstr>Southern accents in context</vt:lpstr>
      <vt:lpstr>Vowels of Southern accents</vt:lpstr>
      <vt:lpstr>Things to notice</vt:lpstr>
      <vt:lpstr>Try pronouncing Arkansas English   (note the diphthongs)</vt:lpstr>
      <vt:lpstr>Arkansas English   </vt:lpstr>
      <vt:lpstr>Moodle quiz &amp; next week’s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Phonetics &amp; Phonology</dc:title>
  <dc:creator>John</dc:creator>
  <cp:lastModifiedBy>John Corbett</cp:lastModifiedBy>
  <cp:revision>100</cp:revision>
  <cp:lastPrinted>2018-02-28T21:16:38Z</cp:lastPrinted>
  <dcterms:created xsi:type="dcterms:W3CDTF">2017-12-26T13:31:32Z</dcterms:created>
  <dcterms:modified xsi:type="dcterms:W3CDTF">2019-08-06T21:23:19Z</dcterms:modified>
</cp:coreProperties>
</file>