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4"/>
  </p:notesMasterIdLst>
  <p:handoutMasterIdLst>
    <p:handoutMasterId r:id="rId25"/>
  </p:handoutMasterIdLst>
  <p:sldIdLst>
    <p:sldId id="256" r:id="rId2"/>
    <p:sldId id="277" r:id="rId3"/>
    <p:sldId id="278" r:id="rId4"/>
    <p:sldId id="291" r:id="rId5"/>
    <p:sldId id="292" r:id="rId6"/>
    <p:sldId id="293" r:id="rId7"/>
    <p:sldId id="294" r:id="rId8"/>
    <p:sldId id="295" r:id="rId9"/>
    <p:sldId id="297" r:id="rId10"/>
    <p:sldId id="300" r:id="rId11"/>
    <p:sldId id="301" r:id="rId12"/>
    <p:sldId id="303" r:id="rId13"/>
    <p:sldId id="302" r:id="rId14"/>
    <p:sldId id="304" r:id="rId15"/>
    <p:sldId id="306" r:id="rId16"/>
    <p:sldId id="305" r:id="rId17"/>
    <p:sldId id="307" r:id="rId18"/>
    <p:sldId id="309" r:id="rId19"/>
    <p:sldId id="310" r:id="rId20"/>
    <p:sldId id="308" r:id="rId21"/>
    <p:sldId id="290" r:id="rId22"/>
    <p:sldId id="311" r:id="rId23"/>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A716F22-7730-45C6-BEEB-2F552906FEBE}"/>
              </a:ext>
            </a:extLst>
          </p:cNvPr>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48FD67EB-75DF-4B83-A3C1-45F79CEB02FC}"/>
              </a:ext>
            </a:extLst>
          </p:cNvPr>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a:defRPr sz="1200"/>
            </a:lvl1pPr>
          </a:lstStyle>
          <a:p>
            <a:fld id="{C1D3BF95-5D06-400C-B84A-F6E3EC81A32E}" type="datetimeFigureOut">
              <a:rPr lang="en-GB" smtClean="0"/>
              <a:t>20/08/2019</a:t>
            </a:fld>
            <a:endParaRPr lang="en-GB"/>
          </a:p>
        </p:txBody>
      </p:sp>
      <p:sp>
        <p:nvSpPr>
          <p:cNvPr id="4" name="Footer Placeholder 3">
            <a:extLst>
              <a:ext uri="{FF2B5EF4-FFF2-40B4-BE49-F238E27FC236}">
                <a16:creationId xmlns:a16="http://schemas.microsoft.com/office/drawing/2014/main" xmlns="" id="{2E0E841A-9961-4A76-BDD8-83250653F326}"/>
              </a:ext>
            </a:extLst>
          </p:cNvPr>
          <p:cNvSpPr>
            <a:spLocks noGrp="1"/>
          </p:cNvSpPr>
          <p:nvPr>
            <p:ph type="ftr" sz="quarter" idx="2"/>
          </p:nvPr>
        </p:nvSpPr>
        <p:spPr>
          <a:xfrm>
            <a:off x="0" y="8902700"/>
            <a:ext cx="3070225" cy="469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99D839D0-4E40-4534-B171-99290AEE1492}"/>
              </a:ext>
            </a:extLst>
          </p:cNvPr>
          <p:cNvSpPr>
            <a:spLocks noGrp="1"/>
          </p:cNvSpPr>
          <p:nvPr>
            <p:ph type="sldNum" sz="quarter" idx="3"/>
          </p:nvPr>
        </p:nvSpPr>
        <p:spPr>
          <a:xfrm>
            <a:off x="4014788" y="8902700"/>
            <a:ext cx="3070225" cy="469900"/>
          </a:xfrm>
          <a:prstGeom prst="rect">
            <a:avLst/>
          </a:prstGeom>
        </p:spPr>
        <p:txBody>
          <a:bodyPr vert="horz" lIns="91440" tIns="45720" rIns="91440" bIns="45720" rtlCol="0" anchor="b"/>
          <a:lstStyle>
            <a:lvl1pPr algn="r">
              <a:defRPr sz="1200"/>
            </a:lvl1pPr>
          </a:lstStyle>
          <a:p>
            <a:fld id="{A0A35792-38B8-4AF0-8B75-B3B97C4278F1}" type="slidenum">
              <a:rPr lang="en-GB" smtClean="0"/>
              <a:t>‹nº›</a:t>
            </a:fld>
            <a:endParaRPr lang="en-GB"/>
          </a:p>
        </p:txBody>
      </p:sp>
    </p:spTree>
    <p:extLst>
      <p:ext uri="{BB962C8B-B14F-4D97-AF65-F5344CB8AC3E}">
        <p14:creationId xmlns:p14="http://schemas.microsoft.com/office/powerpoint/2010/main" val="267368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GB"/>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B67799FF-4F2C-4A01-8A55-4A7E4869AFE4}" type="datetimeFigureOut">
              <a:rPr lang="en-GB" smtClean="0"/>
              <a:t>20/08/2019</a:t>
            </a:fld>
            <a:endParaRPr lang="en-GB"/>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GB"/>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GB"/>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839B86F2-F4E8-437A-87A4-634101B625E3}" type="slidenum">
              <a:rPr lang="en-GB" smtClean="0"/>
              <a:t>‹nº›</a:t>
            </a:fld>
            <a:endParaRPr lang="en-GB"/>
          </a:p>
        </p:txBody>
      </p:sp>
    </p:spTree>
    <p:extLst>
      <p:ext uri="{BB962C8B-B14F-4D97-AF65-F5344CB8AC3E}">
        <p14:creationId xmlns:p14="http://schemas.microsoft.com/office/powerpoint/2010/main" val="385833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8/20/2019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8/20/2019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accent.gmu.edu/searchsaa.php?function=detail&amp;speakerid=7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hyperlink" Target="http://accent.gmu.edu/searchsaa.php?function=detail&amp;speakerid=12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4F8DE-A2AC-42C4-8276-10A095075373}"/>
              </a:ext>
            </a:extLst>
          </p:cNvPr>
          <p:cNvSpPr>
            <a:spLocks noGrp="1"/>
          </p:cNvSpPr>
          <p:nvPr>
            <p:ph type="ctrTitle"/>
          </p:nvPr>
        </p:nvSpPr>
        <p:spPr/>
        <p:txBody>
          <a:bodyPr/>
          <a:lstStyle/>
          <a:p>
            <a:r>
              <a:rPr lang="en-GB" dirty="0"/>
              <a:t>Topics in Phonetics &amp; Phonology</a:t>
            </a:r>
          </a:p>
        </p:txBody>
      </p:sp>
      <p:sp>
        <p:nvSpPr>
          <p:cNvPr id="3" name="Subtitle 2">
            <a:extLst>
              <a:ext uri="{FF2B5EF4-FFF2-40B4-BE49-F238E27FC236}">
                <a16:creationId xmlns:a16="http://schemas.microsoft.com/office/drawing/2014/main" xmlns="" id="{B35B0F90-F8A9-4CC3-9A79-3340B0B03E75}"/>
              </a:ext>
            </a:extLst>
          </p:cNvPr>
          <p:cNvSpPr>
            <a:spLocks noGrp="1"/>
          </p:cNvSpPr>
          <p:nvPr>
            <p:ph type="subTitle" idx="1"/>
          </p:nvPr>
        </p:nvSpPr>
        <p:spPr/>
        <p:txBody>
          <a:bodyPr/>
          <a:lstStyle/>
          <a:p>
            <a:r>
              <a:rPr lang="en-GB" dirty="0"/>
              <a:t>John Corbett: USP-CAPES International Fellow</a:t>
            </a:r>
          </a:p>
          <a:p>
            <a:r>
              <a:rPr lang="en-GB" dirty="0"/>
              <a:t>Session 3: Normative accents: RP and </a:t>
            </a:r>
            <a:r>
              <a:rPr lang="en-GB" dirty="0" err="1"/>
              <a:t>GenAm</a:t>
            </a:r>
            <a:endParaRPr lang="en-GB" dirty="0"/>
          </a:p>
        </p:txBody>
      </p:sp>
    </p:spTree>
    <p:extLst>
      <p:ext uri="{BB962C8B-B14F-4D97-AF65-F5344CB8AC3E}">
        <p14:creationId xmlns:p14="http://schemas.microsoft.com/office/powerpoint/2010/main" val="26879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FCFD3-4040-4648-A4F8-4B476652150A}"/>
              </a:ext>
            </a:extLst>
          </p:cNvPr>
          <p:cNvSpPr>
            <a:spLocks noGrp="1"/>
          </p:cNvSpPr>
          <p:nvPr>
            <p:ph type="title"/>
          </p:nvPr>
        </p:nvSpPr>
        <p:spPr/>
        <p:txBody>
          <a:bodyPr/>
          <a:lstStyle/>
          <a:p>
            <a:r>
              <a:rPr lang="en-GB" dirty="0"/>
              <a:t>Short or long?</a:t>
            </a:r>
            <a:br>
              <a:rPr lang="en-GB" dirty="0"/>
            </a:br>
            <a:r>
              <a:rPr lang="en-GB" dirty="0"/>
              <a:t>Lax or tense?</a:t>
            </a:r>
          </a:p>
        </p:txBody>
      </p:sp>
      <p:sp>
        <p:nvSpPr>
          <p:cNvPr id="5" name="Content Placeholder 4">
            <a:extLst>
              <a:ext uri="{FF2B5EF4-FFF2-40B4-BE49-F238E27FC236}">
                <a16:creationId xmlns:a16="http://schemas.microsoft.com/office/drawing/2014/main" xmlns="" id="{CEB29607-4733-4BB1-90C9-38685320A10A}"/>
              </a:ext>
            </a:extLst>
          </p:cNvPr>
          <p:cNvSpPr>
            <a:spLocks noGrp="1"/>
          </p:cNvSpPr>
          <p:nvPr>
            <p:ph idx="1"/>
          </p:nvPr>
        </p:nvSpPr>
        <p:spPr/>
        <p:txBody>
          <a:bodyPr/>
          <a:lstStyle/>
          <a:p>
            <a:r>
              <a:rPr lang="en-GB" dirty="0"/>
              <a:t>Can you group the following words as short or long?</a:t>
            </a:r>
          </a:p>
          <a:p>
            <a:r>
              <a:rPr lang="en-GB" dirty="0">
                <a:solidFill>
                  <a:schemeClr val="accent6"/>
                </a:solidFill>
              </a:rPr>
              <a:t>Short/lax: LOT/TRAP/FOOT</a:t>
            </a:r>
          </a:p>
          <a:p>
            <a:r>
              <a:rPr lang="en-GB" dirty="0"/>
              <a:t>Long/tense: THOUGHT/BATH/GOOSE</a:t>
            </a:r>
          </a:p>
          <a:p>
            <a:endParaRPr lang="en-GB" dirty="0"/>
          </a:p>
          <a:p>
            <a:endParaRPr lang="en-GB" dirty="0"/>
          </a:p>
          <a:p>
            <a:endParaRPr lang="en-GB" dirty="0"/>
          </a:p>
          <a:p>
            <a:endParaRPr lang="en-GB" dirty="0"/>
          </a:p>
          <a:p>
            <a:endParaRPr lang="en-GB" dirty="0"/>
          </a:p>
          <a:p>
            <a:endParaRPr lang="en-GB" dirty="0"/>
          </a:p>
        </p:txBody>
      </p:sp>
      <p:graphicFrame>
        <p:nvGraphicFramePr>
          <p:cNvPr id="7" name="Table 6">
            <a:extLst>
              <a:ext uri="{FF2B5EF4-FFF2-40B4-BE49-F238E27FC236}">
                <a16:creationId xmlns:a16="http://schemas.microsoft.com/office/drawing/2014/main" xmlns="" id="{FFC3088D-5775-44EE-8AC4-AB3D428A0B19}"/>
              </a:ext>
            </a:extLst>
          </p:cNvPr>
          <p:cNvGraphicFramePr>
            <a:graphicFrameLocks noGrp="1"/>
          </p:cNvGraphicFramePr>
          <p:nvPr>
            <p:extLst>
              <p:ext uri="{D42A27DB-BD31-4B8C-83A1-F6EECF244321}">
                <p14:modId xmlns:p14="http://schemas.microsoft.com/office/powerpoint/2010/main" val="1504871201"/>
              </p:ext>
            </p:extLst>
          </p:nvPr>
        </p:nvGraphicFramePr>
        <p:xfrm>
          <a:off x="4069080" y="2971800"/>
          <a:ext cx="6090919" cy="1728216"/>
        </p:xfrm>
        <a:graphic>
          <a:graphicData uri="http://schemas.openxmlformats.org/drawingml/2006/table">
            <a:tbl>
              <a:tblPr firstRow="1" bandRow="1">
                <a:tableStyleId>{5940675A-B579-460E-94D1-54222C63F5DA}</a:tableStyleId>
              </a:tblPr>
              <a:tblGrid>
                <a:gridCol w="905256">
                  <a:extLst>
                    <a:ext uri="{9D8B030D-6E8A-4147-A177-3AD203B41FA5}">
                      <a16:colId xmlns:a16="http://schemas.microsoft.com/office/drawing/2014/main" xmlns="" val="3567291643"/>
                    </a:ext>
                  </a:extLst>
                </a:gridCol>
                <a:gridCol w="960120">
                  <a:extLst>
                    <a:ext uri="{9D8B030D-6E8A-4147-A177-3AD203B41FA5}">
                      <a16:colId xmlns:a16="http://schemas.microsoft.com/office/drawing/2014/main" xmlns="" val="3413958297"/>
                    </a:ext>
                  </a:extLst>
                </a:gridCol>
                <a:gridCol w="1078992">
                  <a:extLst>
                    <a:ext uri="{9D8B030D-6E8A-4147-A177-3AD203B41FA5}">
                      <a16:colId xmlns:a16="http://schemas.microsoft.com/office/drawing/2014/main" xmlns="" val="1665862977"/>
                    </a:ext>
                  </a:extLst>
                </a:gridCol>
                <a:gridCol w="1033272">
                  <a:extLst>
                    <a:ext uri="{9D8B030D-6E8A-4147-A177-3AD203B41FA5}">
                      <a16:colId xmlns:a16="http://schemas.microsoft.com/office/drawing/2014/main" xmlns="" val="3464156"/>
                    </a:ext>
                  </a:extLst>
                </a:gridCol>
                <a:gridCol w="987552">
                  <a:extLst>
                    <a:ext uri="{9D8B030D-6E8A-4147-A177-3AD203B41FA5}">
                      <a16:colId xmlns:a16="http://schemas.microsoft.com/office/drawing/2014/main" xmlns="" val="2921532006"/>
                    </a:ext>
                  </a:extLst>
                </a:gridCol>
                <a:gridCol w="1125727">
                  <a:extLst>
                    <a:ext uri="{9D8B030D-6E8A-4147-A177-3AD203B41FA5}">
                      <a16:colId xmlns:a16="http://schemas.microsoft.com/office/drawing/2014/main" xmlns="" val="3398756529"/>
                    </a:ext>
                  </a:extLst>
                </a:gridCol>
              </a:tblGrid>
              <a:tr h="576072">
                <a:tc>
                  <a:txBody>
                    <a:bodyPr/>
                    <a:lstStyle/>
                    <a:p>
                      <a:r>
                        <a:rPr lang="en-GB" dirty="0">
                          <a:solidFill>
                            <a:schemeClr val="accent6"/>
                          </a:solidFill>
                        </a:rPr>
                        <a:t>pull</a:t>
                      </a:r>
                    </a:p>
                  </a:txBody>
                  <a:tcPr/>
                </a:tc>
                <a:tc>
                  <a:txBody>
                    <a:bodyPr/>
                    <a:lstStyle/>
                    <a:p>
                      <a:r>
                        <a:rPr lang="en-GB" dirty="0">
                          <a:solidFill>
                            <a:schemeClr val="accent6"/>
                          </a:solidFill>
                        </a:rPr>
                        <a:t>sock</a:t>
                      </a:r>
                    </a:p>
                  </a:txBody>
                  <a:tcPr/>
                </a:tc>
                <a:tc>
                  <a:txBody>
                    <a:bodyPr/>
                    <a:lstStyle/>
                    <a:p>
                      <a:r>
                        <a:rPr lang="en-GB" dirty="0">
                          <a:solidFill>
                            <a:schemeClr val="accent6"/>
                          </a:solidFill>
                        </a:rPr>
                        <a:t>hand</a:t>
                      </a:r>
                    </a:p>
                  </a:txBody>
                  <a:tcPr/>
                </a:tc>
                <a:tc>
                  <a:txBody>
                    <a:bodyPr/>
                    <a:lstStyle/>
                    <a:p>
                      <a:r>
                        <a:rPr lang="en-GB" dirty="0"/>
                        <a:t>palm</a:t>
                      </a:r>
                    </a:p>
                  </a:txBody>
                  <a:tcPr/>
                </a:tc>
                <a:tc>
                  <a:txBody>
                    <a:bodyPr/>
                    <a:lstStyle/>
                    <a:p>
                      <a:r>
                        <a:rPr lang="en-GB" dirty="0"/>
                        <a:t>sauce</a:t>
                      </a:r>
                    </a:p>
                  </a:txBody>
                  <a:tcPr/>
                </a:tc>
                <a:tc>
                  <a:txBody>
                    <a:bodyPr/>
                    <a:lstStyle/>
                    <a:p>
                      <a:r>
                        <a:rPr lang="en-GB" dirty="0"/>
                        <a:t>father</a:t>
                      </a:r>
                    </a:p>
                  </a:txBody>
                  <a:tcPr/>
                </a:tc>
                <a:extLst>
                  <a:ext uri="{0D108BD9-81ED-4DB2-BD59-A6C34878D82A}">
                    <a16:rowId xmlns:a16="http://schemas.microsoft.com/office/drawing/2014/main" xmlns="" val="2554938182"/>
                  </a:ext>
                </a:extLst>
              </a:tr>
              <a:tr h="576072">
                <a:tc>
                  <a:txBody>
                    <a:bodyPr/>
                    <a:lstStyle/>
                    <a:p>
                      <a:r>
                        <a:rPr lang="en-GB" dirty="0"/>
                        <a:t>taught</a:t>
                      </a:r>
                    </a:p>
                  </a:txBody>
                  <a:tcPr/>
                </a:tc>
                <a:tc>
                  <a:txBody>
                    <a:bodyPr/>
                    <a:lstStyle/>
                    <a:p>
                      <a:r>
                        <a:rPr lang="en-GB" dirty="0">
                          <a:solidFill>
                            <a:schemeClr val="accent6"/>
                          </a:solidFill>
                        </a:rPr>
                        <a:t>back</a:t>
                      </a:r>
                    </a:p>
                  </a:txBody>
                  <a:tcPr/>
                </a:tc>
                <a:tc>
                  <a:txBody>
                    <a:bodyPr/>
                    <a:lstStyle/>
                    <a:p>
                      <a:r>
                        <a:rPr lang="en-GB" dirty="0"/>
                        <a:t>broad</a:t>
                      </a:r>
                    </a:p>
                  </a:txBody>
                  <a:tcPr/>
                </a:tc>
                <a:tc>
                  <a:txBody>
                    <a:bodyPr/>
                    <a:lstStyle/>
                    <a:p>
                      <a:r>
                        <a:rPr lang="en-GB" dirty="0">
                          <a:solidFill>
                            <a:schemeClr val="accent6"/>
                          </a:solidFill>
                        </a:rPr>
                        <a:t>possible</a:t>
                      </a:r>
                    </a:p>
                  </a:txBody>
                  <a:tcPr/>
                </a:tc>
                <a:tc>
                  <a:txBody>
                    <a:bodyPr/>
                    <a:lstStyle/>
                    <a:p>
                      <a:r>
                        <a:rPr lang="en-GB" dirty="0">
                          <a:solidFill>
                            <a:schemeClr val="accent6"/>
                          </a:solidFill>
                        </a:rPr>
                        <a:t>good</a:t>
                      </a:r>
                    </a:p>
                  </a:txBody>
                  <a:tcPr/>
                </a:tc>
                <a:tc>
                  <a:txBody>
                    <a:bodyPr/>
                    <a:lstStyle/>
                    <a:p>
                      <a:r>
                        <a:rPr lang="en-GB" dirty="0"/>
                        <a:t>shoot</a:t>
                      </a:r>
                    </a:p>
                  </a:txBody>
                  <a:tcPr/>
                </a:tc>
                <a:extLst>
                  <a:ext uri="{0D108BD9-81ED-4DB2-BD59-A6C34878D82A}">
                    <a16:rowId xmlns:a16="http://schemas.microsoft.com/office/drawing/2014/main" xmlns="" val="810093878"/>
                  </a:ext>
                </a:extLst>
              </a:tr>
              <a:tr h="576072">
                <a:tc>
                  <a:txBody>
                    <a:bodyPr/>
                    <a:lstStyle/>
                    <a:p>
                      <a:r>
                        <a:rPr lang="en-GB" dirty="0">
                          <a:solidFill>
                            <a:schemeClr val="accent6"/>
                          </a:solidFill>
                        </a:rPr>
                        <a:t>put</a:t>
                      </a:r>
                    </a:p>
                  </a:txBody>
                  <a:tcPr/>
                </a:tc>
                <a:tc>
                  <a:txBody>
                    <a:bodyPr/>
                    <a:lstStyle/>
                    <a:p>
                      <a:r>
                        <a:rPr lang="en-GB" dirty="0"/>
                        <a:t>huge</a:t>
                      </a:r>
                    </a:p>
                  </a:txBody>
                  <a:tcPr/>
                </a:tc>
                <a:tc>
                  <a:txBody>
                    <a:bodyPr/>
                    <a:lstStyle/>
                    <a:p>
                      <a:r>
                        <a:rPr lang="en-GB" dirty="0"/>
                        <a:t>view</a:t>
                      </a:r>
                    </a:p>
                  </a:txBody>
                  <a:tcPr/>
                </a:tc>
                <a:tc>
                  <a:txBody>
                    <a:bodyPr/>
                    <a:lstStyle/>
                    <a:p>
                      <a:r>
                        <a:rPr lang="en-GB" dirty="0">
                          <a:solidFill>
                            <a:schemeClr val="accent6"/>
                          </a:solidFill>
                        </a:rPr>
                        <a:t>cancel</a:t>
                      </a:r>
                    </a:p>
                  </a:txBody>
                  <a:tcPr/>
                </a:tc>
                <a:tc>
                  <a:txBody>
                    <a:bodyPr/>
                    <a:lstStyle/>
                    <a:p>
                      <a:r>
                        <a:rPr lang="en-GB" dirty="0">
                          <a:solidFill>
                            <a:schemeClr val="accent6"/>
                          </a:solidFill>
                        </a:rPr>
                        <a:t>quality</a:t>
                      </a:r>
                    </a:p>
                  </a:txBody>
                  <a:tcPr/>
                </a:tc>
                <a:tc>
                  <a:txBody>
                    <a:bodyPr/>
                    <a:lstStyle/>
                    <a:p>
                      <a:r>
                        <a:rPr lang="en-GB" dirty="0"/>
                        <a:t>ask</a:t>
                      </a:r>
                    </a:p>
                  </a:txBody>
                  <a:tcPr/>
                </a:tc>
                <a:extLst>
                  <a:ext uri="{0D108BD9-81ED-4DB2-BD59-A6C34878D82A}">
                    <a16:rowId xmlns:a16="http://schemas.microsoft.com/office/drawing/2014/main" xmlns="" val="262013597"/>
                  </a:ext>
                </a:extLst>
              </a:tr>
            </a:tbl>
          </a:graphicData>
        </a:graphic>
      </p:graphicFrame>
    </p:spTree>
    <p:extLst>
      <p:ext uri="{BB962C8B-B14F-4D97-AF65-F5344CB8AC3E}">
        <p14:creationId xmlns:p14="http://schemas.microsoft.com/office/powerpoint/2010/main" val="346021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231C3-9C16-4EE8-9A15-06124292F00B}"/>
              </a:ext>
            </a:extLst>
          </p:cNvPr>
          <p:cNvSpPr>
            <a:spLocks noGrp="1"/>
          </p:cNvSpPr>
          <p:nvPr>
            <p:ph type="title"/>
          </p:nvPr>
        </p:nvSpPr>
        <p:spPr/>
        <p:txBody>
          <a:bodyPr/>
          <a:lstStyle/>
          <a:p>
            <a:r>
              <a:rPr lang="en-GB" dirty="0"/>
              <a:t>Can you speak RP?</a:t>
            </a:r>
          </a:p>
        </p:txBody>
      </p:sp>
      <p:pic>
        <p:nvPicPr>
          <p:cNvPr id="4" name="Content Placeholder 3">
            <a:extLst>
              <a:ext uri="{FF2B5EF4-FFF2-40B4-BE49-F238E27FC236}">
                <a16:creationId xmlns:a16="http://schemas.microsoft.com/office/drawing/2014/main" xmlns="" id="{456B3851-AA67-4B41-85ED-35F69003E09F}"/>
              </a:ext>
            </a:extLst>
          </p:cNvPr>
          <p:cNvPicPr>
            <a:picLocks noGrp="1" noChangeAspect="1"/>
          </p:cNvPicPr>
          <p:nvPr>
            <p:ph idx="1"/>
          </p:nvPr>
        </p:nvPicPr>
        <p:blipFill>
          <a:blip r:embed="rId2"/>
          <a:stretch>
            <a:fillRect/>
          </a:stretch>
        </p:blipFill>
        <p:spPr>
          <a:xfrm>
            <a:off x="5013961" y="1250380"/>
            <a:ext cx="3977640" cy="4144146"/>
          </a:xfrm>
          <a:prstGeom prst="rect">
            <a:avLst/>
          </a:prstGeom>
        </p:spPr>
      </p:pic>
    </p:spTree>
    <p:extLst>
      <p:ext uri="{BB962C8B-B14F-4D97-AF65-F5344CB8AC3E}">
        <p14:creationId xmlns:p14="http://schemas.microsoft.com/office/powerpoint/2010/main" val="310331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231C3-9C16-4EE8-9A15-06124292F00B}"/>
              </a:ext>
            </a:extLst>
          </p:cNvPr>
          <p:cNvSpPr>
            <a:spLocks noGrp="1"/>
          </p:cNvSpPr>
          <p:nvPr>
            <p:ph type="title"/>
          </p:nvPr>
        </p:nvSpPr>
        <p:spPr/>
        <p:txBody>
          <a:bodyPr/>
          <a:lstStyle/>
          <a:p>
            <a:r>
              <a:rPr lang="en-GB" dirty="0"/>
              <a:t>Listening to RP</a:t>
            </a:r>
          </a:p>
        </p:txBody>
      </p:sp>
      <p:pic>
        <p:nvPicPr>
          <p:cNvPr id="4" name="Content Placeholder 3">
            <a:extLst>
              <a:ext uri="{FF2B5EF4-FFF2-40B4-BE49-F238E27FC236}">
                <a16:creationId xmlns:a16="http://schemas.microsoft.com/office/drawing/2014/main" xmlns="" id="{456B3851-AA67-4B41-85ED-35F69003E09F}"/>
              </a:ext>
            </a:extLst>
          </p:cNvPr>
          <p:cNvPicPr>
            <a:picLocks noGrp="1" noChangeAspect="1"/>
          </p:cNvPicPr>
          <p:nvPr>
            <p:ph idx="1"/>
          </p:nvPr>
        </p:nvPicPr>
        <p:blipFill>
          <a:blip r:embed="rId4"/>
          <a:stretch>
            <a:fillRect/>
          </a:stretch>
        </p:blipFill>
        <p:spPr>
          <a:xfrm>
            <a:off x="5013961" y="1250380"/>
            <a:ext cx="3977640" cy="4144146"/>
          </a:xfrm>
          <a:prstGeom prst="rect">
            <a:avLst/>
          </a:prstGeom>
        </p:spPr>
      </p:pic>
      <p:pic>
        <p:nvPicPr>
          <p:cNvPr id="3" name="english13 Oxfordshire">
            <a:hlinkClick r:id="" action="ppaction://media"/>
            <a:extLst>
              <a:ext uri="{FF2B5EF4-FFF2-40B4-BE49-F238E27FC236}">
                <a16:creationId xmlns:a16="http://schemas.microsoft.com/office/drawing/2014/main" xmlns="" id="{D73EBBB4-C90F-4BB3-A0CD-714C07639F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52888" y="5200588"/>
            <a:ext cx="609600" cy="609600"/>
          </a:xfrm>
          <a:prstGeom prst="rect">
            <a:avLst/>
          </a:prstGeom>
        </p:spPr>
      </p:pic>
      <p:sp>
        <p:nvSpPr>
          <p:cNvPr id="6" name="Rectangle 5">
            <a:extLst>
              <a:ext uri="{FF2B5EF4-FFF2-40B4-BE49-F238E27FC236}">
                <a16:creationId xmlns:a16="http://schemas.microsoft.com/office/drawing/2014/main" xmlns="" id="{5BD4A861-13FE-4B42-8615-DB7CF506C405}"/>
              </a:ext>
            </a:extLst>
          </p:cNvPr>
          <p:cNvSpPr/>
          <p:nvPr/>
        </p:nvSpPr>
        <p:spPr>
          <a:xfrm>
            <a:off x="5013962" y="667511"/>
            <a:ext cx="4486654" cy="369332"/>
          </a:xfrm>
          <a:prstGeom prst="rect">
            <a:avLst/>
          </a:prstGeom>
        </p:spPr>
        <p:txBody>
          <a:bodyPr wrap="square">
            <a:spAutoFit/>
          </a:bodyPr>
          <a:lstStyle/>
          <a:p>
            <a:r>
              <a:rPr lang="en-GB" dirty="0"/>
              <a:t> </a:t>
            </a:r>
          </a:p>
        </p:txBody>
      </p:sp>
      <p:sp>
        <p:nvSpPr>
          <p:cNvPr id="7" name="Rectangle 6">
            <a:extLst>
              <a:ext uri="{FF2B5EF4-FFF2-40B4-BE49-F238E27FC236}">
                <a16:creationId xmlns:a16="http://schemas.microsoft.com/office/drawing/2014/main" xmlns="" id="{13805F69-00FF-4369-AB56-A6DB50CAA5FC}"/>
              </a:ext>
            </a:extLst>
          </p:cNvPr>
          <p:cNvSpPr/>
          <p:nvPr/>
        </p:nvSpPr>
        <p:spPr>
          <a:xfrm>
            <a:off x="4053840" y="667511"/>
            <a:ext cx="6708648" cy="369332"/>
          </a:xfrm>
          <a:prstGeom prst="rect">
            <a:avLst/>
          </a:prstGeom>
        </p:spPr>
        <p:txBody>
          <a:bodyPr wrap="square">
            <a:spAutoFit/>
          </a:bodyPr>
          <a:lstStyle/>
          <a:p>
            <a:r>
              <a:rPr lang="en-GB" dirty="0">
                <a:hlinkClick r:id="rId6"/>
              </a:rPr>
              <a:t>http://accent.gmu.edu/searchsaa.php?function=detail&amp;speakerid=70</a:t>
            </a:r>
            <a:r>
              <a:rPr lang="en-GB" dirty="0"/>
              <a:t> </a:t>
            </a:r>
          </a:p>
        </p:txBody>
      </p:sp>
    </p:spTree>
    <p:extLst>
      <p:ext uri="{BB962C8B-B14F-4D97-AF65-F5344CB8AC3E}">
        <p14:creationId xmlns:p14="http://schemas.microsoft.com/office/powerpoint/2010/main" val="3241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9B64B-2CC8-47AC-A5E3-9915AB468282}"/>
              </a:ext>
            </a:extLst>
          </p:cNvPr>
          <p:cNvSpPr>
            <a:spLocks noGrp="1"/>
          </p:cNvSpPr>
          <p:nvPr>
            <p:ph type="title"/>
          </p:nvPr>
        </p:nvSpPr>
        <p:spPr/>
        <p:txBody>
          <a:bodyPr/>
          <a:lstStyle/>
          <a:p>
            <a:r>
              <a:rPr lang="en-GB" dirty="0" err="1"/>
              <a:t>GenAm</a:t>
            </a:r>
            <a:r>
              <a:rPr lang="en-GB" dirty="0"/>
              <a:t> in context</a:t>
            </a:r>
          </a:p>
        </p:txBody>
      </p:sp>
      <p:sp>
        <p:nvSpPr>
          <p:cNvPr id="3" name="Content Placeholder 2">
            <a:extLst>
              <a:ext uri="{FF2B5EF4-FFF2-40B4-BE49-F238E27FC236}">
                <a16:creationId xmlns:a16="http://schemas.microsoft.com/office/drawing/2014/main" xmlns="" id="{DDAB2437-A08B-4471-B350-1812613341F4}"/>
              </a:ext>
            </a:extLst>
          </p:cNvPr>
          <p:cNvSpPr>
            <a:spLocks noGrp="1"/>
          </p:cNvSpPr>
          <p:nvPr>
            <p:ph idx="1"/>
          </p:nvPr>
        </p:nvSpPr>
        <p:spPr/>
        <p:txBody>
          <a:bodyPr/>
          <a:lstStyle/>
          <a:p>
            <a:r>
              <a:rPr lang="en-GB" dirty="0" err="1"/>
              <a:t>GenAm</a:t>
            </a:r>
            <a:r>
              <a:rPr lang="en-GB" dirty="0"/>
              <a:t> coined by George P. </a:t>
            </a:r>
            <a:r>
              <a:rPr lang="en-GB" dirty="0" err="1"/>
              <a:t>Krapp</a:t>
            </a:r>
            <a:r>
              <a:rPr lang="en-GB" dirty="0"/>
              <a:t> (1924) in </a:t>
            </a:r>
            <a:r>
              <a:rPr lang="en-GB" i="1" dirty="0"/>
              <a:t>The English Language in America. </a:t>
            </a:r>
            <a:r>
              <a:rPr lang="en-GB" dirty="0"/>
              <a:t>The validity of the term is disputed.</a:t>
            </a:r>
          </a:p>
          <a:p>
            <a:r>
              <a:rPr lang="en-GB" dirty="0"/>
              <a:t>Accepted by JC Wells in </a:t>
            </a:r>
            <a:r>
              <a:rPr lang="en-GB" i="1" dirty="0"/>
              <a:t>Accents of English </a:t>
            </a:r>
            <a:r>
              <a:rPr lang="en-GB" dirty="0"/>
              <a:t>(1982) as a form of English pronunciation spoken by Americans outside the Eastern and Southern States of the USA.</a:t>
            </a:r>
          </a:p>
          <a:p>
            <a:r>
              <a:rPr lang="en-GB" dirty="0"/>
              <a:t>Like RP, associated with broadcasting (‘Network Standard’)</a:t>
            </a:r>
          </a:p>
          <a:p>
            <a:r>
              <a:rPr lang="en-GB" dirty="0"/>
              <a:t>Used in American textbooks as a model for English pronunciation for second language learners. </a:t>
            </a:r>
          </a:p>
        </p:txBody>
      </p:sp>
    </p:spTree>
    <p:extLst>
      <p:ext uri="{BB962C8B-B14F-4D97-AF65-F5344CB8AC3E}">
        <p14:creationId xmlns:p14="http://schemas.microsoft.com/office/powerpoint/2010/main" val="342582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DEED0-3254-41F4-B7D7-956D180029A8}"/>
              </a:ext>
            </a:extLst>
          </p:cNvPr>
          <p:cNvSpPr>
            <a:spLocks noGrp="1"/>
          </p:cNvSpPr>
          <p:nvPr>
            <p:ph type="title"/>
          </p:nvPr>
        </p:nvSpPr>
        <p:spPr/>
        <p:txBody>
          <a:bodyPr/>
          <a:lstStyle/>
          <a:p>
            <a:r>
              <a:rPr lang="en-GB" dirty="0"/>
              <a:t>USA:</a:t>
            </a:r>
            <a:br>
              <a:rPr lang="en-GB" dirty="0"/>
            </a:br>
            <a:r>
              <a:rPr lang="en-GB" dirty="0"/>
              <a:t>Speech Areas</a:t>
            </a:r>
          </a:p>
        </p:txBody>
      </p:sp>
      <p:sp>
        <p:nvSpPr>
          <p:cNvPr id="3" name="Content Placeholder 2">
            <a:extLst>
              <a:ext uri="{FF2B5EF4-FFF2-40B4-BE49-F238E27FC236}">
                <a16:creationId xmlns:a16="http://schemas.microsoft.com/office/drawing/2014/main" xmlns="" id="{BE380633-2419-41BE-B810-F85512C973A7}"/>
              </a:ext>
            </a:extLst>
          </p:cNvPr>
          <p:cNvSpPr>
            <a:spLocks noGrp="1"/>
          </p:cNvSpPr>
          <p:nvPr>
            <p:ph idx="1"/>
          </p:nvPr>
        </p:nvSpPr>
        <p:spPr/>
        <p:txBody>
          <a:bodyPr/>
          <a:lstStyle/>
          <a:p>
            <a:r>
              <a:rPr lang="en-GB" dirty="0"/>
              <a:t>The term ‘General American’ distinguishes the </a:t>
            </a:r>
            <a:r>
              <a:rPr lang="en-GB" dirty="0" err="1"/>
              <a:t>rhotic</a:t>
            </a:r>
            <a:r>
              <a:rPr lang="en-GB" dirty="0"/>
              <a:t> American accents from the non-</a:t>
            </a:r>
            <a:r>
              <a:rPr lang="en-GB" dirty="0" err="1"/>
              <a:t>rhotic</a:t>
            </a:r>
            <a:r>
              <a:rPr lang="en-GB" dirty="0"/>
              <a:t> varieties of the Eastern and Southern States.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xmlns="" id="{3200F24A-3659-4903-B3B9-37535E93679E}"/>
              </a:ext>
            </a:extLst>
          </p:cNvPr>
          <p:cNvPicPr>
            <a:picLocks noChangeAspect="1"/>
          </p:cNvPicPr>
          <p:nvPr/>
        </p:nvPicPr>
        <p:blipFill rotWithShape="1">
          <a:blip r:embed="rId2"/>
          <a:srcRect l="63900" t="39867" r="9925" b="28800"/>
          <a:stretch/>
        </p:blipFill>
        <p:spPr>
          <a:xfrm>
            <a:off x="4800599" y="2450592"/>
            <a:ext cx="5581303" cy="3758184"/>
          </a:xfrm>
          <a:prstGeom prst="rect">
            <a:avLst/>
          </a:prstGeom>
        </p:spPr>
      </p:pic>
    </p:spTree>
    <p:extLst>
      <p:ext uri="{BB962C8B-B14F-4D97-AF65-F5344CB8AC3E}">
        <p14:creationId xmlns:p14="http://schemas.microsoft.com/office/powerpoint/2010/main" val="185286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DEED0-3254-41F4-B7D7-956D180029A8}"/>
              </a:ext>
            </a:extLst>
          </p:cNvPr>
          <p:cNvSpPr>
            <a:spLocks noGrp="1"/>
          </p:cNvSpPr>
          <p:nvPr>
            <p:ph type="title"/>
          </p:nvPr>
        </p:nvSpPr>
        <p:spPr/>
        <p:txBody>
          <a:bodyPr/>
          <a:lstStyle/>
          <a:p>
            <a:r>
              <a:rPr lang="en-GB" dirty="0"/>
              <a:t>USA:</a:t>
            </a:r>
            <a:br>
              <a:rPr lang="en-GB" dirty="0"/>
            </a:br>
            <a:r>
              <a:rPr lang="en-GB" dirty="0"/>
              <a:t>Speech Areas</a:t>
            </a:r>
          </a:p>
        </p:txBody>
      </p:sp>
      <p:sp>
        <p:nvSpPr>
          <p:cNvPr id="3" name="Content Placeholder 2">
            <a:extLst>
              <a:ext uri="{FF2B5EF4-FFF2-40B4-BE49-F238E27FC236}">
                <a16:creationId xmlns:a16="http://schemas.microsoft.com/office/drawing/2014/main" xmlns="" id="{BE380633-2419-41BE-B810-F85512C973A7}"/>
              </a:ext>
            </a:extLst>
          </p:cNvPr>
          <p:cNvSpPr>
            <a:spLocks noGrp="1"/>
          </p:cNvSpPr>
          <p:nvPr>
            <p:ph idx="1"/>
          </p:nvPr>
        </p:nvSpPr>
        <p:spPr/>
        <p:txBody>
          <a:bodyPr/>
          <a:lstStyle/>
          <a:p>
            <a:r>
              <a:rPr lang="en-GB" dirty="0"/>
              <a:t>A more detailed representation of US speech areas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xmlns="" id="{E6956E01-2DAC-4301-9EFA-520D7E4B7AD2}"/>
              </a:ext>
            </a:extLst>
          </p:cNvPr>
          <p:cNvPicPr>
            <a:picLocks noChangeAspect="1"/>
          </p:cNvPicPr>
          <p:nvPr/>
        </p:nvPicPr>
        <p:blipFill>
          <a:blip r:embed="rId2"/>
          <a:stretch>
            <a:fillRect/>
          </a:stretch>
        </p:blipFill>
        <p:spPr>
          <a:xfrm>
            <a:off x="4251960" y="2222831"/>
            <a:ext cx="6318504" cy="3798493"/>
          </a:xfrm>
          <a:prstGeom prst="rect">
            <a:avLst/>
          </a:prstGeom>
        </p:spPr>
      </p:pic>
    </p:spTree>
    <p:extLst>
      <p:ext uri="{BB962C8B-B14F-4D97-AF65-F5344CB8AC3E}">
        <p14:creationId xmlns:p14="http://schemas.microsoft.com/office/powerpoint/2010/main" val="99560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F48FC-86BE-433B-B4BF-3EAD006E22CF}"/>
              </a:ext>
            </a:extLst>
          </p:cNvPr>
          <p:cNvSpPr>
            <a:spLocks noGrp="1"/>
          </p:cNvSpPr>
          <p:nvPr>
            <p:ph type="title"/>
          </p:nvPr>
        </p:nvSpPr>
        <p:spPr/>
        <p:txBody>
          <a:bodyPr/>
          <a:lstStyle/>
          <a:p>
            <a:r>
              <a:rPr lang="en-GB" dirty="0"/>
              <a:t>Indexical features of </a:t>
            </a:r>
            <a:r>
              <a:rPr lang="en-GB" dirty="0" err="1"/>
              <a:t>GenAm</a:t>
            </a:r>
            <a:endParaRPr lang="en-GB" dirty="0"/>
          </a:p>
        </p:txBody>
      </p:sp>
      <p:sp>
        <p:nvSpPr>
          <p:cNvPr id="3" name="Content Placeholder 2">
            <a:extLst>
              <a:ext uri="{FF2B5EF4-FFF2-40B4-BE49-F238E27FC236}">
                <a16:creationId xmlns:a16="http://schemas.microsoft.com/office/drawing/2014/main" xmlns="" id="{80929D4C-E57C-4D62-AB39-3384241E3F88}"/>
              </a:ext>
            </a:extLst>
          </p:cNvPr>
          <p:cNvSpPr>
            <a:spLocks noGrp="1"/>
          </p:cNvSpPr>
          <p:nvPr>
            <p:ph idx="1"/>
          </p:nvPr>
        </p:nvSpPr>
        <p:spPr/>
        <p:txBody>
          <a:bodyPr/>
          <a:lstStyle/>
          <a:p>
            <a:r>
              <a:rPr lang="en-GB" dirty="0" err="1"/>
              <a:t>GenAm</a:t>
            </a:r>
            <a:r>
              <a:rPr lang="en-GB" dirty="0"/>
              <a:t> is </a:t>
            </a:r>
            <a:r>
              <a:rPr lang="en-GB" dirty="0" err="1"/>
              <a:t>rhotic</a:t>
            </a:r>
            <a:r>
              <a:rPr lang="en-GB" dirty="0"/>
              <a:t> - /r/ is pronounced in all contexts, though the /r/ articulation might be an ‘r-coloured vowel’ (eg /ɜʴ/)</a:t>
            </a:r>
          </a:p>
          <a:p>
            <a:endParaRPr lang="en-GB" dirty="0"/>
          </a:p>
          <a:p>
            <a:pPr lvl="1"/>
            <a:r>
              <a:rPr lang="en-GB" dirty="0"/>
              <a:t>car 	RP /</a:t>
            </a:r>
            <a:r>
              <a:rPr lang="en-GB" dirty="0" err="1"/>
              <a:t>kɑ</a:t>
            </a:r>
            <a:r>
              <a:rPr lang="en-GB" dirty="0"/>
              <a:t>:/</a:t>
            </a:r>
            <a:r>
              <a:rPr lang="en-GB" dirty="0"/>
              <a:t>		</a:t>
            </a:r>
            <a:r>
              <a:rPr lang="en-GB" dirty="0" err="1"/>
              <a:t>GenAm</a:t>
            </a:r>
            <a:r>
              <a:rPr lang="en-GB" dirty="0"/>
              <a:t> /</a:t>
            </a:r>
            <a:r>
              <a:rPr lang="en-GB" dirty="0" err="1"/>
              <a:t>kær</a:t>
            </a:r>
            <a:r>
              <a:rPr lang="en-GB" dirty="0"/>
              <a:t>/</a:t>
            </a:r>
          </a:p>
          <a:p>
            <a:pPr lvl="1"/>
            <a:r>
              <a:rPr lang="en-GB" dirty="0"/>
              <a:t>bar 	RP </a:t>
            </a:r>
            <a:r>
              <a:rPr lang="en-GB" dirty="0"/>
              <a:t>/</a:t>
            </a:r>
            <a:r>
              <a:rPr lang="en-GB" dirty="0" err="1"/>
              <a:t>bɑ</a:t>
            </a:r>
            <a:r>
              <a:rPr lang="en-GB" dirty="0"/>
              <a:t>:/</a:t>
            </a:r>
            <a:r>
              <a:rPr lang="en-GB" dirty="0"/>
              <a:t>		</a:t>
            </a:r>
            <a:r>
              <a:rPr lang="en-GB" dirty="0" err="1"/>
              <a:t>GenAm</a:t>
            </a:r>
            <a:r>
              <a:rPr lang="en-GB" dirty="0"/>
              <a:t> /</a:t>
            </a:r>
            <a:r>
              <a:rPr lang="en-GB" dirty="0" err="1"/>
              <a:t>bær</a:t>
            </a:r>
            <a:r>
              <a:rPr lang="en-GB" dirty="0"/>
              <a:t>/</a:t>
            </a:r>
          </a:p>
          <a:p>
            <a:pPr lvl="1"/>
            <a:r>
              <a:rPr lang="en-GB" dirty="0"/>
              <a:t>rare 	RP /</a:t>
            </a:r>
            <a:r>
              <a:rPr lang="en-GB" dirty="0" err="1"/>
              <a:t>reə</a:t>
            </a:r>
            <a:r>
              <a:rPr lang="en-GB" dirty="0"/>
              <a:t>/		</a:t>
            </a:r>
            <a:r>
              <a:rPr lang="en-GB" dirty="0" err="1"/>
              <a:t>GenAm</a:t>
            </a:r>
            <a:r>
              <a:rPr lang="en-GB" dirty="0"/>
              <a:t> /</a:t>
            </a:r>
            <a:r>
              <a:rPr lang="en-GB" dirty="0" err="1"/>
              <a:t>rɛr</a:t>
            </a:r>
            <a:r>
              <a:rPr lang="en-GB" dirty="0"/>
              <a:t>/</a:t>
            </a:r>
          </a:p>
          <a:p>
            <a:pPr marL="502920" lvl="1" indent="0">
              <a:buNone/>
            </a:pPr>
            <a:endParaRPr lang="en-GB" dirty="0"/>
          </a:p>
          <a:p>
            <a:pPr marL="502920" lvl="1" indent="0">
              <a:buNone/>
            </a:pPr>
            <a:r>
              <a:rPr lang="en-GB" dirty="0" err="1"/>
              <a:t>GenAm</a:t>
            </a:r>
            <a:r>
              <a:rPr lang="en-GB" dirty="0"/>
              <a:t> tends to reduce the number of vowels in the context /___r/.</a:t>
            </a:r>
          </a:p>
          <a:p>
            <a:pPr marL="502920" lvl="1" indent="0">
              <a:buNone/>
            </a:pPr>
            <a:endParaRPr lang="en-GB" dirty="0"/>
          </a:p>
          <a:p>
            <a:pPr lvl="1"/>
            <a:r>
              <a:rPr lang="en-GB" dirty="0"/>
              <a:t>/</a:t>
            </a:r>
            <a:r>
              <a:rPr lang="en-GB" dirty="0" err="1"/>
              <a:t>ir</a:t>
            </a:r>
            <a:r>
              <a:rPr lang="en-GB" dirty="0"/>
              <a:t> ~ </a:t>
            </a:r>
            <a:r>
              <a:rPr lang="en-GB" dirty="0" err="1"/>
              <a:t>ɪr</a:t>
            </a:r>
            <a:r>
              <a:rPr lang="en-GB" dirty="0"/>
              <a:t>/ merge as /</a:t>
            </a:r>
            <a:r>
              <a:rPr lang="en-GB" dirty="0" err="1"/>
              <a:t>ɪr</a:t>
            </a:r>
            <a:r>
              <a:rPr lang="en-GB" dirty="0"/>
              <a:t>/		near, spirit</a:t>
            </a:r>
          </a:p>
          <a:p>
            <a:pPr lvl="1"/>
            <a:r>
              <a:rPr lang="en-GB" dirty="0"/>
              <a:t>/</a:t>
            </a:r>
            <a:r>
              <a:rPr lang="en-GB" dirty="0" err="1"/>
              <a:t>eɪr</a:t>
            </a:r>
            <a:r>
              <a:rPr lang="en-GB" dirty="0"/>
              <a:t> ~ ɛr ~ </a:t>
            </a:r>
            <a:r>
              <a:rPr lang="en-GB" dirty="0" err="1"/>
              <a:t>ær</a:t>
            </a:r>
            <a:r>
              <a:rPr lang="en-GB" dirty="0"/>
              <a:t>/ merge as /ɛr/	fairy, ferry, marry</a:t>
            </a:r>
          </a:p>
          <a:p>
            <a:pPr lvl="1"/>
            <a:r>
              <a:rPr lang="en-GB" dirty="0"/>
              <a:t>/</a:t>
            </a:r>
            <a:r>
              <a:rPr lang="en-GB" dirty="0" err="1"/>
              <a:t>ɑr</a:t>
            </a:r>
            <a:r>
              <a:rPr lang="en-GB" dirty="0"/>
              <a:t>/ (START, LOT)		bar, sorry</a:t>
            </a:r>
          </a:p>
          <a:p>
            <a:pPr lvl="1"/>
            <a:r>
              <a:rPr lang="en-GB" dirty="0"/>
              <a:t>/ɔr ~ or/ merge as /ɔr /		war, bore, orange</a:t>
            </a:r>
          </a:p>
          <a:p>
            <a:pPr lvl="1"/>
            <a:r>
              <a:rPr lang="en-GB" dirty="0"/>
              <a:t>/</a:t>
            </a:r>
            <a:r>
              <a:rPr lang="en-GB" dirty="0" err="1"/>
              <a:t>ʌr</a:t>
            </a:r>
            <a:r>
              <a:rPr lang="en-GB" dirty="0"/>
              <a:t> ~ </a:t>
            </a:r>
            <a:r>
              <a:rPr lang="en-GB" dirty="0" err="1"/>
              <a:t>ɜr</a:t>
            </a:r>
            <a:r>
              <a:rPr lang="en-GB" dirty="0"/>
              <a:t>/ merge as / ɜʴ/		current, furry</a:t>
            </a:r>
          </a:p>
        </p:txBody>
      </p:sp>
    </p:spTree>
    <p:extLst>
      <p:ext uri="{BB962C8B-B14F-4D97-AF65-F5344CB8AC3E}">
        <p14:creationId xmlns:p14="http://schemas.microsoft.com/office/powerpoint/2010/main" val="226029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D18F1-E95A-4296-A612-31B8B93C89ED}"/>
              </a:ext>
            </a:extLst>
          </p:cNvPr>
          <p:cNvSpPr>
            <a:spLocks noGrp="1"/>
          </p:cNvSpPr>
          <p:nvPr>
            <p:ph type="title"/>
          </p:nvPr>
        </p:nvSpPr>
        <p:spPr/>
        <p:txBody>
          <a:bodyPr/>
          <a:lstStyle/>
          <a:p>
            <a:r>
              <a:rPr lang="en-GB" dirty="0" err="1"/>
              <a:t>GenAm</a:t>
            </a:r>
            <a:r>
              <a:rPr lang="en-GB" dirty="0"/>
              <a:t> vowels: tendency to diphthongize</a:t>
            </a:r>
          </a:p>
        </p:txBody>
      </p:sp>
      <p:sp>
        <p:nvSpPr>
          <p:cNvPr id="3" name="Content Placeholder 2">
            <a:extLst>
              <a:ext uri="{FF2B5EF4-FFF2-40B4-BE49-F238E27FC236}">
                <a16:creationId xmlns:a16="http://schemas.microsoft.com/office/drawing/2014/main" xmlns="" id="{7FBBE80F-2FBA-4FB7-9514-4809E76D58F7}"/>
              </a:ext>
            </a:extLst>
          </p:cNvPr>
          <p:cNvSpPr>
            <a:spLocks noGrp="1"/>
          </p:cNvSpPr>
          <p:nvPr>
            <p:ph idx="1"/>
          </p:nvPr>
        </p:nvSpPr>
        <p:spPr>
          <a:xfrm>
            <a:off x="3869268" y="864108"/>
            <a:ext cx="7707036" cy="5120640"/>
          </a:xfrm>
        </p:spPr>
        <p:txBody>
          <a:bodyPr>
            <a:normAutofit lnSpcReduction="10000"/>
          </a:bodyPr>
          <a:lstStyle/>
          <a:p>
            <a:r>
              <a:rPr lang="en-GB" dirty="0"/>
              <a:t>The short monophthongs /ɪ ɛ ʊ ʌ/ may become centring diphthongs when stressed and preceding a final voiced consonant, eg</a:t>
            </a:r>
          </a:p>
          <a:p>
            <a:endParaRPr lang="en-GB" dirty="0"/>
          </a:p>
          <a:p>
            <a:r>
              <a:rPr lang="en-GB" dirty="0"/>
              <a:t>He´s wearing a bib!	/bɪəb/</a:t>
            </a:r>
          </a:p>
          <a:p>
            <a:r>
              <a:rPr lang="en-GB" dirty="0"/>
              <a:t>Let’s go to bed!		/bɛəd/</a:t>
            </a:r>
          </a:p>
          <a:p>
            <a:r>
              <a:rPr lang="en-GB" dirty="0"/>
              <a:t>Your so good!		/</a:t>
            </a:r>
            <a:r>
              <a:rPr lang="en-GB" dirty="0" err="1"/>
              <a:t>gʊəd</a:t>
            </a:r>
            <a:r>
              <a:rPr lang="en-GB" dirty="0"/>
              <a:t>/</a:t>
            </a:r>
          </a:p>
          <a:p>
            <a:r>
              <a:rPr lang="en-GB" dirty="0"/>
              <a:t>Give me a rub!		/</a:t>
            </a:r>
            <a:r>
              <a:rPr lang="en-GB" dirty="0" err="1"/>
              <a:t>rʌəb</a:t>
            </a:r>
            <a:r>
              <a:rPr lang="en-GB" dirty="0"/>
              <a:t>/</a:t>
            </a:r>
          </a:p>
          <a:p>
            <a:endParaRPr lang="en-GB" dirty="0"/>
          </a:p>
          <a:p>
            <a:r>
              <a:rPr lang="en-GB" dirty="0"/>
              <a:t>Before /ʒ/ and /ʃ/, certain vowels may diphthongize towards /ɪ/, e.g.</a:t>
            </a:r>
          </a:p>
          <a:p>
            <a:r>
              <a:rPr lang="en-GB" dirty="0"/>
              <a:t>[mɛɪʒəʴ]	/splæɪʃ/		/pʊɪʃ/		/</a:t>
            </a:r>
            <a:r>
              <a:rPr lang="en-GB" dirty="0" err="1"/>
              <a:t>wɔɪʃ</a:t>
            </a:r>
            <a:r>
              <a:rPr lang="en-GB" dirty="0"/>
              <a:t>/</a:t>
            </a:r>
          </a:p>
          <a:p>
            <a:endParaRPr lang="en-GB" dirty="0"/>
          </a:p>
          <a:p>
            <a:r>
              <a:rPr lang="en-GB" dirty="0"/>
              <a:t>Before final /l/ there may be diphthongization of /</a:t>
            </a:r>
            <a:r>
              <a:rPr lang="en-GB" dirty="0" err="1"/>
              <a:t>i</a:t>
            </a:r>
            <a:r>
              <a:rPr lang="en-GB" dirty="0"/>
              <a:t>/ and /u/ e.g.</a:t>
            </a:r>
          </a:p>
          <a:p>
            <a:r>
              <a:rPr lang="en-GB" dirty="0"/>
              <a:t>[</a:t>
            </a:r>
            <a:r>
              <a:rPr lang="en-GB" dirty="0" err="1"/>
              <a:t>fiəɫ</a:t>
            </a:r>
            <a:r>
              <a:rPr lang="en-GB" dirty="0"/>
              <a:t>]		[</a:t>
            </a:r>
            <a:r>
              <a:rPr lang="en-GB" dirty="0" err="1"/>
              <a:t>riəɫ</a:t>
            </a:r>
            <a:r>
              <a:rPr lang="en-GB" dirty="0"/>
              <a:t>]		[</a:t>
            </a:r>
            <a:r>
              <a:rPr lang="en-GB" dirty="0" err="1"/>
              <a:t>ruəɫ</a:t>
            </a:r>
            <a:r>
              <a:rPr lang="en-GB" dirty="0"/>
              <a:t>]		[</a:t>
            </a:r>
            <a:r>
              <a:rPr lang="en-GB" dirty="0" err="1"/>
              <a:t>skuəɫ</a:t>
            </a:r>
            <a:r>
              <a:rPr lang="en-GB" dirty="0"/>
              <a:t>]</a:t>
            </a:r>
          </a:p>
        </p:txBody>
      </p:sp>
    </p:spTree>
    <p:extLst>
      <p:ext uri="{BB962C8B-B14F-4D97-AF65-F5344CB8AC3E}">
        <p14:creationId xmlns:p14="http://schemas.microsoft.com/office/powerpoint/2010/main" val="68235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B6D58-A341-458B-879D-045554122730}"/>
              </a:ext>
            </a:extLst>
          </p:cNvPr>
          <p:cNvSpPr>
            <a:spLocks noGrp="1"/>
          </p:cNvSpPr>
          <p:nvPr>
            <p:ph type="title"/>
          </p:nvPr>
        </p:nvSpPr>
        <p:spPr/>
        <p:txBody>
          <a:bodyPr/>
          <a:lstStyle/>
          <a:p>
            <a:r>
              <a:rPr lang="en-GB" dirty="0"/>
              <a:t>Other consonantal features of </a:t>
            </a:r>
            <a:r>
              <a:rPr lang="en-GB" dirty="0" err="1"/>
              <a:t>GenAm</a:t>
            </a:r>
            <a:endParaRPr lang="en-GB" dirty="0"/>
          </a:p>
        </p:txBody>
      </p:sp>
      <p:sp>
        <p:nvSpPr>
          <p:cNvPr id="3" name="Content Placeholder 2">
            <a:extLst>
              <a:ext uri="{FF2B5EF4-FFF2-40B4-BE49-F238E27FC236}">
                <a16:creationId xmlns:a16="http://schemas.microsoft.com/office/drawing/2014/main" xmlns="" id="{399D66A7-47AB-4317-81EC-E8894B190F9A}"/>
              </a:ext>
            </a:extLst>
          </p:cNvPr>
          <p:cNvSpPr>
            <a:spLocks noGrp="1"/>
          </p:cNvSpPr>
          <p:nvPr>
            <p:ph idx="1"/>
          </p:nvPr>
        </p:nvSpPr>
        <p:spPr/>
        <p:txBody>
          <a:bodyPr/>
          <a:lstStyle/>
          <a:p>
            <a:r>
              <a:rPr lang="en-GB" dirty="0" err="1"/>
              <a:t>Yod</a:t>
            </a:r>
            <a:r>
              <a:rPr lang="en-GB" dirty="0"/>
              <a:t>-dropping:		/tun/	/nu/	/</a:t>
            </a:r>
            <a:r>
              <a:rPr lang="en-GB" dirty="0" err="1"/>
              <a:t>duk</a:t>
            </a:r>
            <a:r>
              <a:rPr lang="en-GB" dirty="0"/>
              <a:t>/	/dud/</a:t>
            </a:r>
          </a:p>
          <a:p>
            <a:r>
              <a:rPr lang="en-GB" dirty="0"/>
              <a:t>Hypercorrection 	/</a:t>
            </a:r>
            <a:r>
              <a:rPr lang="en-GB" dirty="0" err="1"/>
              <a:t>njun</a:t>
            </a:r>
            <a:r>
              <a:rPr lang="en-GB" dirty="0"/>
              <a:t>/</a:t>
            </a:r>
          </a:p>
          <a:p>
            <a:r>
              <a:rPr lang="en-GB" dirty="0"/>
              <a:t>T-voicing:		/</a:t>
            </a:r>
            <a:r>
              <a:rPr lang="en-GB" dirty="0" err="1"/>
              <a:t>bʌɾəʴ</a:t>
            </a:r>
            <a:r>
              <a:rPr lang="en-GB" dirty="0"/>
              <a:t>/	voiced alveolar tap</a:t>
            </a:r>
          </a:p>
          <a:p>
            <a:endParaRPr lang="en-GB" dirty="0"/>
          </a:p>
        </p:txBody>
      </p:sp>
    </p:spTree>
    <p:extLst>
      <p:ext uri="{BB962C8B-B14F-4D97-AF65-F5344CB8AC3E}">
        <p14:creationId xmlns:p14="http://schemas.microsoft.com/office/powerpoint/2010/main" val="217745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209D9-BD25-4BDD-85D7-E509B25ED92E}"/>
              </a:ext>
            </a:extLst>
          </p:cNvPr>
          <p:cNvSpPr>
            <a:spLocks noGrp="1"/>
          </p:cNvSpPr>
          <p:nvPr>
            <p:ph type="title"/>
          </p:nvPr>
        </p:nvSpPr>
        <p:spPr/>
        <p:txBody>
          <a:bodyPr/>
          <a:lstStyle/>
          <a:p>
            <a:r>
              <a:rPr lang="en-GB" dirty="0"/>
              <a:t>Pronouncing </a:t>
            </a:r>
            <a:r>
              <a:rPr lang="en-GB" dirty="0" err="1"/>
              <a:t>GenAm</a:t>
            </a:r>
            <a:r>
              <a:rPr lang="en-GB" dirty="0"/>
              <a:t> (Utah)</a:t>
            </a:r>
          </a:p>
        </p:txBody>
      </p:sp>
      <p:pic>
        <p:nvPicPr>
          <p:cNvPr id="4" name="Content Placeholder 3">
            <a:extLst>
              <a:ext uri="{FF2B5EF4-FFF2-40B4-BE49-F238E27FC236}">
                <a16:creationId xmlns:a16="http://schemas.microsoft.com/office/drawing/2014/main" xmlns="" id="{11E71FD9-C4F2-40C3-A222-D7B8B19F5DC9}"/>
              </a:ext>
            </a:extLst>
          </p:cNvPr>
          <p:cNvPicPr>
            <a:picLocks noGrp="1" noChangeAspect="1"/>
          </p:cNvPicPr>
          <p:nvPr>
            <p:ph idx="1"/>
          </p:nvPr>
        </p:nvPicPr>
        <p:blipFill>
          <a:blip r:embed="rId2"/>
          <a:stretch>
            <a:fillRect/>
          </a:stretch>
        </p:blipFill>
        <p:spPr>
          <a:xfrm>
            <a:off x="4925367" y="985801"/>
            <a:ext cx="4548806" cy="4739220"/>
          </a:xfrm>
          <a:prstGeom prst="rect">
            <a:avLst/>
          </a:prstGeom>
        </p:spPr>
      </p:pic>
    </p:spTree>
    <p:extLst>
      <p:ext uri="{BB962C8B-B14F-4D97-AF65-F5344CB8AC3E}">
        <p14:creationId xmlns:p14="http://schemas.microsoft.com/office/powerpoint/2010/main" val="67416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C1A78-CE3F-447F-94A2-0FE0D9C00B91}"/>
              </a:ext>
            </a:extLst>
          </p:cNvPr>
          <p:cNvSpPr>
            <a:spLocks noGrp="1"/>
          </p:cNvSpPr>
          <p:nvPr>
            <p:ph type="title"/>
          </p:nvPr>
        </p:nvSpPr>
        <p:spPr/>
        <p:txBody>
          <a:bodyPr/>
          <a:lstStyle/>
          <a:p>
            <a:r>
              <a:rPr lang="en-GB" dirty="0"/>
              <a:t>Course structure</a:t>
            </a:r>
          </a:p>
        </p:txBody>
      </p:sp>
      <p:sp>
        <p:nvSpPr>
          <p:cNvPr id="3" name="Content Placeholder 2">
            <a:extLst>
              <a:ext uri="{FF2B5EF4-FFF2-40B4-BE49-F238E27FC236}">
                <a16:creationId xmlns:a16="http://schemas.microsoft.com/office/drawing/2014/main" xmlns="" id="{CA4659ED-4252-41F8-B368-2D98DA4ADE16}"/>
              </a:ext>
            </a:extLst>
          </p:cNvPr>
          <p:cNvSpPr>
            <a:spLocks noGrp="1"/>
          </p:cNvSpPr>
          <p:nvPr>
            <p:ph idx="1"/>
          </p:nvPr>
        </p:nvSpPr>
        <p:spPr>
          <a:xfrm>
            <a:off x="3869267" y="864108"/>
            <a:ext cx="7689941" cy="5120640"/>
          </a:xfrm>
        </p:spPr>
        <p:txBody>
          <a:bodyPr>
            <a:normAutofit/>
          </a:bodyPr>
          <a:lstStyle/>
          <a:p>
            <a:pPr marL="514350" indent="-514350">
              <a:buFont typeface="+mj-lt"/>
              <a:buAutoNum type="arabicPeriod"/>
            </a:pPr>
            <a:r>
              <a:rPr lang="en-US" sz="2800" dirty="0">
                <a:solidFill>
                  <a:schemeClr val="tx1"/>
                </a:solidFill>
              </a:rPr>
              <a:t>Introduction: Review of IPA &amp; lexical sets</a:t>
            </a:r>
          </a:p>
          <a:p>
            <a:pPr marL="514350" indent="-514350">
              <a:buFont typeface="+mj-lt"/>
              <a:buAutoNum type="arabicPeriod"/>
            </a:pPr>
            <a:r>
              <a:rPr lang="en-US" sz="2800" dirty="0">
                <a:solidFill>
                  <a:schemeClr val="tx1"/>
                </a:solidFill>
              </a:rPr>
              <a:t>Review: Transcribing connected speech</a:t>
            </a:r>
          </a:p>
          <a:p>
            <a:pPr marL="514350" indent="-514350">
              <a:buFont typeface="+mj-lt"/>
              <a:buAutoNum type="arabicPeriod"/>
            </a:pPr>
            <a:r>
              <a:rPr lang="en-US" sz="2800" dirty="0">
                <a:solidFill>
                  <a:schemeClr val="tx1"/>
                </a:solidFill>
              </a:rPr>
              <a:t>Accents of English 1: Reference accents (RP and </a:t>
            </a:r>
            <a:r>
              <a:rPr lang="en-US" sz="2800" dirty="0" err="1">
                <a:solidFill>
                  <a:schemeClr val="tx1"/>
                </a:solidFill>
              </a:rPr>
              <a:t>GenAm</a:t>
            </a:r>
            <a:r>
              <a:rPr lang="en-US" sz="2800" dirty="0">
                <a:solidFill>
                  <a:schemeClr val="tx1"/>
                </a:solidFill>
              </a:rPr>
              <a:t>)</a:t>
            </a:r>
          </a:p>
          <a:p>
            <a:pPr marL="514350" indent="-514350">
              <a:buFont typeface="+mj-lt"/>
              <a:buAutoNum type="arabicPeriod"/>
            </a:pPr>
            <a:r>
              <a:rPr lang="en-US" sz="2800" dirty="0">
                <a:solidFill>
                  <a:schemeClr val="bg1">
                    <a:lumMod val="65000"/>
                  </a:schemeClr>
                </a:solidFill>
              </a:rPr>
              <a:t>Revisiting English as a lingua franca</a:t>
            </a:r>
          </a:p>
          <a:p>
            <a:pPr marL="514350" indent="-514350">
              <a:buFont typeface="+mj-lt"/>
              <a:buAutoNum type="arabicPeriod"/>
            </a:pPr>
            <a:r>
              <a:rPr lang="en-US" sz="2800" dirty="0">
                <a:solidFill>
                  <a:schemeClr val="bg1">
                    <a:lumMod val="65000"/>
                  </a:schemeClr>
                </a:solidFill>
              </a:rPr>
              <a:t>Accents of English 2: Two American accents</a:t>
            </a:r>
          </a:p>
          <a:p>
            <a:pPr marL="514350" indent="-514350">
              <a:buFont typeface="+mj-lt"/>
              <a:buAutoNum type="arabicPeriod"/>
            </a:pPr>
            <a:r>
              <a:rPr lang="en-US" sz="2800" dirty="0">
                <a:solidFill>
                  <a:schemeClr val="bg1">
                    <a:lumMod val="65000"/>
                  </a:schemeClr>
                </a:solidFill>
              </a:rPr>
              <a:t>Accents of English 3: Two British Accents</a:t>
            </a:r>
          </a:p>
          <a:p>
            <a:pPr marL="514350" indent="-514350">
              <a:buFont typeface="+mj-lt"/>
              <a:buAutoNum type="arabicPeriod"/>
            </a:pPr>
            <a:r>
              <a:rPr lang="en-US" sz="2800" dirty="0">
                <a:solidFill>
                  <a:schemeClr val="bg1">
                    <a:lumMod val="65000"/>
                  </a:schemeClr>
                </a:solidFill>
              </a:rPr>
              <a:t>Accents of English 4: Accents of World English</a:t>
            </a:r>
          </a:p>
          <a:p>
            <a:pPr marL="514350" indent="-514350">
              <a:buFont typeface="+mj-lt"/>
              <a:buAutoNum type="arabicPeriod"/>
            </a:pPr>
            <a:r>
              <a:rPr lang="en-US" sz="2800" dirty="0">
                <a:solidFill>
                  <a:schemeClr val="bg1">
                    <a:lumMod val="65000"/>
                  </a:schemeClr>
                </a:solidFill>
              </a:rPr>
              <a:t>Accents of English 5: Brazilian English accents</a:t>
            </a:r>
          </a:p>
        </p:txBody>
      </p:sp>
    </p:spTree>
    <p:extLst>
      <p:ext uri="{BB962C8B-B14F-4D97-AF65-F5344CB8AC3E}">
        <p14:creationId xmlns:p14="http://schemas.microsoft.com/office/powerpoint/2010/main" val="427269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95C6A-E9F4-4A21-8E62-3CFFBA5DB53C}"/>
              </a:ext>
            </a:extLst>
          </p:cNvPr>
          <p:cNvSpPr>
            <a:spLocks noGrp="1"/>
          </p:cNvSpPr>
          <p:nvPr>
            <p:ph type="title"/>
          </p:nvPr>
        </p:nvSpPr>
        <p:spPr/>
        <p:txBody>
          <a:bodyPr/>
          <a:lstStyle/>
          <a:p>
            <a:r>
              <a:rPr lang="en-GB" dirty="0"/>
              <a:t>Listening to </a:t>
            </a:r>
            <a:r>
              <a:rPr lang="en-GB" dirty="0" err="1"/>
              <a:t>GenAm</a:t>
            </a:r>
            <a:r>
              <a:rPr lang="en-GB" dirty="0"/>
              <a:t> (Utah)</a:t>
            </a:r>
          </a:p>
        </p:txBody>
      </p:sp>
      <p:sp>
        <p:nvSpPr>
          <p:cNvPr id="3" name="Content Placeholder 2">
            <a:extLst>
              <a:ext uri="{FF2B5EF4-FFF2-40B4-BE49-F238E27FC236}">
                <a16:creationId xmlns:a16="http://schemas.microsoft.com/office/drawing/2014/main" xmlns="" id="{279935CD-59ED-4486-AD69-563F955A50DB}"/>
              </a:ext>
            </a:extLst>
          </p:cNvPr>
          <p:cNvSpPr>
            <a:spLocks noGrp="1"/>
          </p:cNvSpPr>
          <p:nvPr>
            <p:ph idx="1"/>
          </p:nvPr>
        </p:nvSpPr>
        <p:spPr>
          <a:xfrm>
            <a:off x="3869268" y="864108"/>
            <a:ext cx="7734468" cy="5120640"/>
          </a:xfrm>
        </p:spPr>
        <p:txBody>
          <a:bodyPr/>
          <a:lstStyle/>
          <a:p>
            <a:r>
              <a:rPr lang="en-GB" dirty="0">
                <a:hlinkClick r:id="rId4"/>
              </a:rPr>
              <a:t>http://accent.gmu.edu/searchsaa.php?function=detail&amp;speakerid=124</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xmlns="" id="{3A16FF47-B4FA-4839-B747-DEF21E1BE996}"/>
              </a:ext>
            </a:extLst>
          </p:cNvPr>
          <p:cNvPicPr>
            <a:picLocks noChangeAspect="1"/>
          </p:cNvPicPr>
          <p:nvPr/>
        </p:nvPicPr>
        <p:blipFill>
          <a:blip r:embed="rId5"/>
          <a:stretch>
            <a:fillRect/>
          </a:stretch>
        </p:blipFill>
        <p:spPr>
          <a:xfrm>
            <a:off x="5547550" y="2218313"/>
            <a:ext cx="3623882" cy="3775579"/>
          </a:xfrm>
          <a:prstGeom prst="rect">
            <a:avLst/>
          </a:prstGeom>
        </p:spPr>
      </p:pic>
      <p:pic>
        <p:nvPicPr>
          <p:cNvPr id="5" name="english62 utah">
            <a:hlinkClick r:id="" action="ppaction://media"/>
            <a:extLst>
              <a:ext uri="{FF2B5EF4-FFF2-40B4-BE49-F238E27FC236}">
                <a16:creationId xmlns:a16="http://schemas.microsoft.com/office/drawing/2014/main" xmlns="" id="{DC0482C4-97F7-4C62-9B37-435F8F4B1A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37251" y="5384292"/>
            <a:ext cx="609600" cy="609600"/>
          </a:xfrm>
          <a:prstGeom prst="rect">
            <a:avLst/>
          </a:prstGeom>
        </p:spPr>
      </p:pic>
    </p:spTree>
    <p:extLst>
      <p:ext uri="{BB962C8B-B14F-4D97-AF65-F5344CB8AC3E}">
        <p14:creationId xmlns:p14="http://schemas.microsoft.com/office/powerpoint/2010/main" val="133744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2703F-55C8-41E0-A4CF-76C6E203F576}"/>
              </a:ext>
            </a:extLst>
          </p:cNvPr>
          <p:cNvSpPr>
            <a:spLocks noGrp="1"/>
          </p:cNvSpPr>
          <p:nvPr>
            <p:ph type="title"/>
          </p:nvPr>
        </p:nvSpPr>
        <p:spPr/>
        <p:txBody>
          <a:bodyPr/>
          <a:lstStyle/>
          <a:p>
            <a:r>
              <a:rPr lang="pt-BR" dirty="0" err="1"/>
              <a:t>This</a:t>
            </a:r>
            <a:r>
              <a:rPr lang="pt-BR" dirty="0"/>
              <a:t> </a:t>
            </a:r>
            <a:r>
              <a:rPr lang="pt-BR" dirty="0" err="1"/>
              <a:t>week’s</a:t>
            </a:r>
            <a:r>
              <a:rPr lang="pt-BR" dirty="0"/>
              <a:t> </a:t>
            </a:r>
            <a:r>
              <a:rPr lang="pt-BR" dirty="0" err="1"/>
              <a:t>moodle</a:t>
            </a:r>
            <a:r>
              <a:rPr lang="pt-BR" dirty="0"/>
              <a:t> quiz</a:t>
            </a:r>
            <a:endParaRPr lang="en-GB" dirty="0"/>
          </a:p>
        </p:txBody>
      </p:sp>
      <p:sp>
        <p:nvSpPr>
          <p:cNvPr id="3" name="Content Placeholder 2">
            <a:extLst>
              <a:ext uri="{FF2B5EF4-FFF2-40B4-BE49-F238E27FC236}">
                <a16:creationId xmlns:a16="http://schemas.microsoft.com/office/drawing/2014/main" xmlns="" id="{3CFCED7E-BF2C-42A5-99AD-10C95891CFA6}"/>
              </a:ext>
            </a:extLst>
          </p:cNvPr>
          <p:cNvSpPr>
            <a:spLocks noGrp="1"/>
          </p:cNvSpPr>
          <p:nvPr>
            <p:ph idx="1"/>
          </p:nvPr>
        </p:nvSpPr>
        <p:spPr/>
        <p:txBody>
          <a:bodyPr>
            <a:normAutofit/>
          </a:bodyPr>
          <a:lstStyle/>
          <a:p>
            <a:r>
              <a:rPr lang="pt-BR" sz="4000" dirty="0" err="1"/>
              <a:t>Comparing</a:t>
            </a:r>
            <a:r>
              <a:rPr lang="pt-BR" sz="4000" dirty="0"/>
              <a:t> RP </a:t>
            </a:r>
            <a:r>
              <a:rPr lang="pt-BR" sz="4000" dirty="0" err="1"/>
              <a:t>and</a:t>
            </a:r>
            <a:r>
              <a:rPr lang="pt-BR" sz="4000" dirty="0"/>
              <a:t> </a:t>
            </a:r>
            <a:r>
              <a:rPr lang="pt-BR" sz="4000" dirty="0" err="1"/>
              <a:t>GenAm</a:t>
            </a:r>
            <a:endParaRPr lang="en-GB" sz="4000" dirty="0"/>
          </a:p>
        </p:txBody>
      </p:sp>
    </p:spTree>
    <p:extLst>
      <p:ext uri="{BB962C8B-B14F-4D97-AF65-F5344CB8AC3E}">
        <p14:creationId xmlns:p14="http://schemas.microsoft.com/office/powerpoint/2010/main" val="118558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6EF1D-30E2-48E4-B26A-1090554E0487}"/>
              </a:ext>
            </a:extLst>
          </p:cNvPr>
          <p:cNvSpPr>
            <a:spLocks noGrp="1"/>
          </p:cNvSpPr>
          <p:nvPr>
            <p:ph type="title"/>
          </p:nvPr>
        </p:nvSpPr>
        <p:spPr/>
        <p:txBody>
          <a:bodyPr/>
          <a:lstStyle/>
          <a:p>
            <a:r>
              <a:rPr lang="en-GB" dirty="0"/>
              <a:t>Next week</a:t>
            </a:r>
          </a:p>
        </p:txBody>
      </p:sp>
      <p:sp>
        <p:nvSpPr>
          <p:cNvPr id="3" name="Content Placeholder 2">
            <a:extLst>
              <a:ext uri="{FF2B5EF4-FFF2-40B4-BE49-F238E27FC236}">
                <a16:creationId xmlns:a16="http://schemas.microsoft.com/office/drawing/2014/main" xmlns="" id="{AB91618A-2557-4817-9AAE-24E02FD05369}"/>
              </a:ext>
            </a:extLst>
          </p:cNvPr>
          <p:cNvSpPr>
            <a:spLocks noGrp="1"/>
          </p:cNvSpPr>
          <p:nvPr>
            <p:ph idx="1"/>
          </p:nvPr>
        </p:nvSpPr>
        <p:spPr/>
        <p:txBody>
          <a:bodyPr>
            <a:normAutofit/>
          </a:bodyPr>
          <a:lstStyle/>
          <a:p>
            <a:r>
              <a:rPr lang="en-GB" sz="4000" dirty="0"/>
              <a:t>Revisiting ELF with Daniel </a:t>
            </a:r>
            <a:r>
              <a:rPr lang="en-GB" sz="4000" dirty="0" err="1"/>
              <a:t>Ferraz</a:t>
            </a:r>
            <a:r>
              <a:rPr lang="en-GB" sz="4000" dirty="0"/>
              <a:t> </a:t>
            </a:r>
          </a:p>
        </p:txBody>
      </p:sp>
    </p:spTree>
    <p:extLst>
      <p:ext uri="{BB962C8B-B14F-4D97-AF65-F5344CB8AC3E}">
        <p14:creationId xmlns:p14="http://schemas.microsoft.com/office/powerpoint/2010/main" val="192867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C1A78-CE3F-447F-94A2-0FE0D9C00B91}"/>
              </a:ext>
            </a:extLst>
          </p:cNvPr>
          <p:cNvSpPr>
            <a:spLocks noGrp="1"/>
          </p:cNvSpPr>
          <p:nvPr>
            <p:ph type="title"/>
          </p:nvPr>
        </p:nvSpPr>
        <p:spPr/>
        <p:txBody>
          <a:bodyPr/>
          <a:lstStyle/>
          <a:p>
            <a:r>
              <a:rPr lang="en-GB" dirty="0"/>
              <a:t>Course structure</a:t>
            </a:r>
          </a:p>
        </p:txBody>
      </p:sp>
      <p:sp>
        <p:nvSpPr>
          <p:cNvPr id="3" name="Content Placeholder 2">
            <a:extLst>
              <a:ext uri="{FF2B5EF4-FFF2-40B4-BE49-F238E27FC236}">
                <a16:creationId xmlns:a16="http://schemas.microsoft.com/office/drawing/2014/main" xmlns="" id="{CA4659ED-4252-41F8-B368-2D98DA4ADE16}"/>
              </a:ext>
            </a:extLst>
          </p:cNvPr>
          <p:cNvSpPr>
            <a:spLocks noGrp="1"/>
          </p:cNvSpPr>
          <p:nvPr>
            <p:ph idx="1"/>
          </p:nvPr>
        </p:nvSpPr>
        <p:spPr>
          <a:xfrm>
            <a:off x="3869267" y="864108"/>
            <a:ext cx="7689941" cy="5120640"/>
          </a:xfrm>
        </p:spPr>
        <p:txBody>
          <a:bodyPr/>
          <a:lstStyle/>
          <a:p>
            <a:pPr marL="514350" indent="-514350">
              <a:buFont typeface="+mj-lt"/>
              <a:buAutoNum type="arabicPeriod" startAt="9"/>
            </a:pPr>
            <a:r>
              <a:rPr lang="en-US" sz="2800" dirty="0">
                <a:solidFill>
                  <a:schemeClr val="bg1">
                    <a:lumMod val="65000"/>
                  </a:schemeClr>
                </a:solidFill>
              </a:rPr>
              <a:t>Acoustic phonetics: Using WASP</a:t>
            </a:r>
          </a:p>
          <a:p>
            <a:pPr marL="514350" indent="-514350">
              <a:buFont typeface="+mj-lt"/>
              <a:buAutoNum type="arabicPeriod" startAt="9"/>
            </a:pPr>
            <a:r>
              <a:rPr lang="en-US" sz="2800" dirty="0">
                <a:solidFill>
                  <a:schemeClr val="bg1">
                    <a:lumMod val="65000"/>
                  </a:schemeClr>
                </a:solidFill>
              </a:rPr>
              <a:t>Rhythms of English: Poetic </a:t>
            </a:r>
            <a:r>
              <a:rPr lang="en-US" sz="2800" dirty="0" err="1">
                <a:solidFill>
                  <a:schemeClr val="bg1">
                    <a:lumMod val="65000"/>
                  </a:schemeClr>
                </a:solidFill>
              </a:rPr>
              <a:t>metre</a:t>
            </a:r>
            <a:endParaRPr lang="en-US" sz="2800" dirty="0">
              <a:solidFill>
                <a:schemeClr val="bg1">
                  <a:lumMod val="65000"/>
                </a:schemeClr>
              </a:solidFill>
            </a:endParaRPr>
          </a:p>
          <a:p>
            <a:pPr marL="514350" indent="-514350">
              <a:buFont typeface="+mj-lt"/>
              <a:buAutoNum type="arabicPeriod" startAt="9"/>
            </a:pPr>
            <a:r>
              <a:rPr lang="en-US" sz="2800" dirty="0">
                <a:solidFill>
                  <a:schemeClr val="bg1">
                    <a:lumMod val="65000"/>
                  </a:schemeClr>
                </a:solidFill>
              </a:rPr>
              <a:t>Rhythms of English: Rhythm in speech</a:t>
            </a:r>
          </a:p>
          <a:p>
            <a:pPr marL="514350" indent="-514350">
              <a:buFont typeface="+mj-lt"/>
              <a:buAutoNum type="arabicPeriod" startAt="9"/>
            </a:pPr>
            <a:r>
              <a:rPr lang="en-US" sz="2800" dirty="0">
                <a:solidFill>
                  <a:schemeClr val="bg1">
                    <a:lumMod val="65000"/>
                  </a:schemeClr>
                </a:solidFill>
              </a:rPr>
              <a:t>Discourse intonation 1</a:t>
            </a:r>
          </a:p>
          <a:p>
            <a:pPr marL="514350" indent="-514350">
              <a:buFont typeface="+mj-lt"/>
              <a:buAutoNum type="arabicPeriod" startAt="9"/>
            </a:pPr>
            <a:r>
              <a:rPr lang="en-US" sz="2800" dirty="0">
                <a:solidFill>
                  <a:schemeClr val="bg1">
                    <a:lumMod val="65000"/>
                  </a:schemeClr>
                </a:solidFill>
              </a:rPr>
              <a:t>Discourse intonation 2</a:t>
            </a:r>
          </a:p>
          <a:p>
            <a:pPr marL="514350" indent="-514350">
              <a:buFont typeface="+mj-lt"/>
              <a:buAutoNum type="arabicPeriod" startAt="9"/>
            </a:pPr>
            <a:r>
              <a:rPr lang="en-US" sz="2800" dirty="0">
                <a:solidFill>
                  <a:schemeClr val="bg1">
                    <a:lumMod val="65000"/>
                  </a:schemeClr>
                </a:solidFill>
              </a:rPr>
              <a:t>Course review</a:t>
            </a:r>
          </a:p>
          <a:p>
            <a:pPr marL="514350" indent="-514350">
              <a:buFont typeface="+mj-lt"/>
              <a:buAutoNum type="arabicPeriod" startAt="9"/>
            </a:pPr>
            <a:endParaRPr lang="en-US" sz="2800" dirty="0">
              <a:solidFill>
                <a:schemeClr val="tx1"/>
              </a:solidFill>
            </a:endParaRPr>
          </a:p>
          <a:p>
            <a:pPr marL="514350" indent="-514350">
              <a:buFont typeface="+mj-lt"/>
              <a:buAutoNum type="arabicPeriod" startAt="9"/>
            </a:pPr>
            <a:endParaRPr lang="en-US" sz="2800" dirty="0">
              <a:solidFill>
                <a:schemeClr val="tx1"/>
              </a:solidFill>
            </a:endParaRPr>
          </a:p>
        </p:txBody>
      </p:sp>
    </p:spTree>
    <p:extLst>
      <p:ext uri="{BB962C8B-B14F-4D97-AF65-F5344CB8AC3E}">
        <p14:creationId xmlns:p14="http://schemas.microsoft.com/office/powerpoint/2010/main" val="21208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9FE9B-DB1F-40E6-AE3C-7B7FBDE25A1F}"/>
              </a:ext>
            </a:extLst>
          </p:cNvPr>
          <p:cNvSpPr>
            <a:spLocks noGrp="1"/>
          </p:cNvSpPr>
          <p:nvPr>
            <p:ph type="title"/>
          </p:nvPr>
        </p:nvSpPr>
        <p:spPr/>
        <p:txBody>
          <a:bodyPr/>
          <a:lstStyle/>
          <a:p>
            <a:r>
              <a:rPr lang="en-GB" dirty="0"/>
              <a:t>This session</a:t>
            </a:r>
          </a:p>
        </p:txBody>
      </p:sp>
      <p:sp>
        <p:nvSpPr>
          <p:cNvPr id="3" name="Content Placeholder 2">
            <a:extLst>
              <a:ext uri="{FF2B5EF4-FFF2-40B4-BE49-F238E27FC236}">
                <a16:creationId xmlns:a16="http://schemas.microsoft.com/office/drawing/2014/main" xmlns="" id="{E6E9EE1B-D42C-47FD-93D7-D1CBF3481A55}"/>
              </a:ext>
            </a:extLst>
          </p:cNvPr>
          <p:cNvSpPr>
            <a:spLocks noGrp="1"/>
          </p:cNvSpPr>
          <p:nvPr>
            <p:ph idx="1"/>
          </p:nvPr>
        </p:nvSpPr>
        <p:spPr/>
        <p:txBody>
          <a:bodyPr/>
          <a:lstStyle/>
          <a:p>
            <a:r>
              <a:rPr lang="en-GB" dirty="0"/>
              <a:t>RP and </a:t>
            </a:r>
            <a:r>
              <a:rPr lang="en-GB" dirty="0" err="1"/>
              <a:t>GenAm</a:t>
            </a:r>
            <a:r>
              <a:rPr lang="en-GB" dirty="0"/>
              <a:t> as normative accents:</a:t>
            </a:r>
          </a:p>
          <a:p>
            <a:r>
              <a:rPr lang="en-GB" dirty="0"/>
              <a:t>What is their history?</a:t>
            </a:r>
          </a:p>
          <a:p>
            <a:r>
              <a:rPr lang="en-GB" dirty="0"/>
              <a:t>Why are they normative?</a:t>
            </a:r>
          </a:p>
          <a:p>
            <a:r>
              <a:rPr lang="en-GB" dirty="0"/>
              <a:t>What are their indexical features?</a:t>
            </a:r>
          </a:p>
          <a:p>
            <a:r>
              <a:rPr lang="en-GB" dirty="0"/>
              <a:t>Can you distinguish an RP from a </a:t>
            </a:r>
            <a:r>
              <a:rPr lang="en-GB" dirty="0" err="1"/>
              <a:t>GenAm</a:t>
            </a:r>
            <a:r>
              <a:rPr lang="en-GB" dirty="0"/>
              <a:t> speaker?</a:t>
            </a:r>
          </a:p>
          <a:p>
            <a:r>
              <a:rPr lang="en-GB" dirty="0"/>
              <a:t>Can you switch from RP to </a:t>
            </a:r>
            <a:r>
              <a:rPr lang="en-GB" dirty="0" err="1"/>
              <a:t>GenAm</a:t>
            </a:r>
            <a:r>
              <a:rPr lang="en-GB" dirty="0"/>
              <a:t>?</a:t>
            </a:r>
          </a:p>
        </p:txBody>
      </p:sp>
    </p:spTree>
    <p:extLst>
      <p:ext uri="{BB962C8B-B14F-4D97-AF65-F5344CB8AC3E}">
        <p14:creationId xmlns:p14="http://schemas.microsoft.com/office/powerpoint/2010/main" val="280937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C16FD-E38D-494E-A063-A288FBE6777E}"/>
              </a:ext>
            </a:extLst>
          </p:cNvPr>
          <p:cNvSpPr>
            <a:spLocks noGrp="1"/>
          </p:cNvSpPr>
          <p:nvPr>
            <p:ph type="title"/>
          </p:nvPr>
        </p:nvSpPr>
        <p:spPr/>
        <p:txBody>
          <a:bodyPr/>
          <a:lstStyle/>
          <a:p>
            <a:r>
              <a:rPr lang="en-GB" dirty="0"/>
              <a:t>What is a ‘normative’ accent</a:t>
            </a:r>
          </a:p>
        </p:txBody>
      </p:sp>
      <p:sp>
        <p:nvSpPr>
          <p:cNvPr id="3" name="Content Placeholder 2">
            <a:extLst>
              <a:ext uri="{FF2B5EF4-FFF2-40B4-BE49-F238E27FC236}">
                <a16:creationId xmlns:a16="http://schemas.microsoft.com/office/drawing/2014/main" xmlns="" id="{65971CEB-195B-4156-82AC-D449116A119C}"/>
              </a:ext>
            </a:extLst>
          </p:cNvPr>
          <p:cNvSpPr>
            <a:spLocks noGrp="1"/>
          </p:cNvSpPr>
          <p:nvPr>
            <p:ph idx="1"/>
          </p:nvPr>
        </p:nvSpPr>
        <p:spPr/>
        <p:txBody>
          <a:bodyPr/>
          <a:lstStyle/>
          <a:p>
            <a:r>
              <a:rPr lang="en-GB" dirty="0"/>
              <a:t>A normative accent is used as a point of reference for users, whether overseas learners or native speakers.</a:t>
            </a:r>
          </a:p>
          <a:p>
            <a:r>
              <a:rPr lang="en-GB" dirty="0"/>
              <a:t>For English the ‘normative’ accents are Received Pronunciation (for the UK, Australia, New Zealand, South Africa) and </a:t>
            </a:r>
            <a:r>
              <a:rPr lang="en-GB" dirty="0" err="1"/>
              <a:t>GenAm</a:t>
            </a:r>
            <a:r>
              <a:rPr lang="en-GB" dirty="0"/>
              <a:t> for the USA.</a:t>
            </a:r>
          </a:p>
          <a:p>
            <a:r>
              <a:rPr lang="en-GB" dirty="0"/>
              <a:t>RP is associated with the elite class (‘Queen’s English), education (‘Oxford English’) and serious institutional usages (‘BBC English’).</a:t>
            </a:r>
          </a:p>
          <a:p>
            <a:r>
              <a:rPr lang="en-GB" dirty="0" err="1"/>
              <a:t>GenAm</a:t>
            </a:r>
            <a:r>
              <a:rPr lang="en-GB" dirty="0"/>
              <a:t> is a disputed term, sometimes used to refer to a relatively </a:t>
            </a:r>
            <a:r>
              <a:rPr lang="en-GB" dirty="0" err="1"/>
              <a:t>regionless</a:t>
            </a:r>
            <a:r>
              <a:rPr lang="en-GB" dirty="0"/>
              <a:t> form of American pronunciation </a:t>
            </a:r>
            <a:r>
              <a:rPr lang="en-GB" i="1" dirty="0"/>
              <a:t>outside</a:t>
            </a:r>
            <a:r>
              <a:rPr lang="en-GB" dirty="0"/>
              <a:t> New England, New York and the Southern States. </a:t>
            </a:r>
          </a:p>
          <a:p>
            <a:r>
              <a:rPr lang="en-GB" dirty="0"/>
              <a:t>Both RP and </a:t>
            </a:r>
            <a:r>
              <a:rPr lang="en-GB" dirty="0" err="1"/>
              <a:t>GenAm</a:t>
            </a:r>
            <a:r>
              <a:rPr lang="en-GB" dirty="0"/>
              <a:t> are spoken by only a minority of native speakers, but their social prestige and regionally unmarked nature makes them widely intelligible and attractive as learner models.</a:t>
            </a:r>
          </a:p>
          <a:p>
            <a:r>
              <a:rPr lang="en-GB" dirty="0"/>
              <a:t>Though they are relatively unmarked for region, there are varieties of RP and </a:t>
            </a:r>
            <a:r>
              <a:rPr lang="en-GB" dirty="0" err="1"/>
              <a:t>GenAm</a:t>
            </a:r>
            <a:r>
              <a:rPr lang="en-GB" dirty="0"/>
              <a:t> and they do change over time!</a:t>
            </a:r>
          </a:p>
        </p:txBody>
      </p:sp>
    </p:spTree>
    <p:extLst>
      <p:ext uri="{BB962C8B-B14F-4D97-AF65-F5344CB8AC3E}">
        <p14:creationId xmlns:p14="http://schemas.microsoft.com/office/powerpoint/2010/main" val="315748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D9374A-D86E-413A-938D-7A315B21CEED}"/>
              </a:ext>
            </a:extLst>
          </p:cNvPr>
          <p:cNvSpPr>
            <a:spLocks noGrp="1"/>
          </p:cNvSpPr>
          <p:nvPr>
            <p:ph type="title"/>
          </p:nvPr>
        </p:nvSpPr>
        <p:spPr/>
        <p:txBody>
          <a:bodyPr/>
          <a:lstStyle/>
          <a:p>
            <a:r>
              <a:rPr lang="en-GB" dirty="0"/>
              <a:t>RP in context</a:t>
            </a:r>
          </a:p>
        </p:txBody>
      </p:sp>
      <p:sp>
        <p:nvSpPr>
          <p:cNvPr id="3" name="Content Placeholder 2">
            <a:extLst>
              <a:ext uri="{FF2B5EF4-FFF2-40B4-BE49-F238E27FC236}">
                <a16:creationId xmlns:a16="http://schemas.microsoft.com/office/drawing/2014/main" xmlns="" id="{4C85496C-43FE-46EE-AE5B-722F4FA947CA}"/>
              </a:ext>
            </a:extLst>
          </p:cNvPr>
          <p:cNvSpPr>
            <a:spLocks noGrp="1"/>
          </p:cNvSpPr>
          <p:nvPr>
            <p:ph idx="1"/>
          </p:nvPr>
        </p:nvSpPr>
        <p:spPr/>
        <p:txBody>
          <a:bodyPr/>
          <a:lstStyle/>
          <a:p>
            <a:r>
              <a:rPr lang="en-GB" dirty="0"/>
              <a:t>Developed as a model for middle-class speech in England, deriving probably from the accent spoken at court and by scholars at Oxford and Cambridge. Disseminated by the elite public school system (</a:t>
            </a:r>
            <a:r>
              <a:rPr lang="en-GB" dirty="0" err="1"/>
              <a:t>ie</a:t>
            </a:r>
            <a:r>
              <a:rPr lang="en-GB" dirty="0"/>
              <a:t> private education).</a:t>
            </a:r>
          </a:p>
          <a:p>
            <a:r>
              <a:rPr lang="en-GB" dirty="0"/>
              <a:t>By the early 20</a:t>
            </a:r>
            <a:r>
              <a:rPr lang="en-GB" baseline="30000" dirty="0"/>
              <a:t>th</a:t>
            </a:r>
            <a:r>
              <a:rPr lang="en-GB" dirty="0"/>
              <a:t> century it was recognisable enough to be codified by the phonetician, Daniel Jones, who called it ‘Public School Pronunciation’ and then ‘RP’.</a:t>
            </a:r>
          </a:p>
          <a:p>
            <a:r>
              <a:rPr lang="en-GB" dirty="0"/>
              <a:t>It was adopted by the BBC when it was established in the 1920s and radio, and then television, promoted its wider dissemination and added to its prestige. It was the standard model of BBC pronunciation until the 1960s.</a:t>
            </a:r>
          </a:p>
          <a:p>
            <a:r>
              <a:rPr lang="en-GB" dirty="0"/>
              <a:t>Still used as the basis for English language textbooks produced in the UK for international learners.</a:t>
            </a:r>
          </a:p>
          <a:p>
            <a:endParaRPr lang="en-GB" dirty="0"/>
          </a:p>
        </p:txBody>
      </p:sp>
    </p:spTree>
    <p:extLst>
      <p:ext uri="{BB962C8B-B14F-4D97-AF65-F5344CB8AC3E}">
        <p14:creationId xmlns:p14="http://schemas.microsoft.com/office/powerpoint/2010/main" val="184105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E2D6F-C1AE-46A8-B2FB-98ADD70FD5C8}"/>
              </a:ext>
            </a:extLst>
          </p:cNvPr>
          <p:cNvSpPr>
            <a:spLocks noGrp="1"/>
          </p:cNvSpPr>
          <p:nvPr>
            <p:ph type="title"/>
          </p:nvPr>
        </p:nvSpPr>
        <p:spPr/>
        <p:txBody>
          <a:bodyPr/>
          <a:lstStyle/>
          <a:p>
            <a:r>
              <a:rPr lang="en-GB" dirty="0"/>
              <a:t>RP: Indexical features</a:t>
            </a:r>
          </a:p>
        </p:txBody>
      </p:sp>
      <p:sp>
        <p:nvSpPr>
          <p:cNvPr id="3" name="Content Placeholder 2">
            <a:extLst>
              <a:ext uri="{FF2B5EF4-FFF2-40B4-BE49-F238E27FC236}">
                <a16:creationId xmlns:a16="http://schemas.microsoft.com/office/drawing/2014/main" xmlns="" id="{F788A216-8009-4822-9A1E-897AD5DE5CCD}"/>
              </a:ext>
            </a:extLst>
          </p:cNvPr>
          <p:cNvSpPr>
            <a:spLocks noGrp="1"/>
          </p:cNvSpPr>
          <p:nvPr>
            <p:ph idx="1"/>
          </p:nvPr>
        </p:nvSpPr>
        <p:spPr/>
        <p:txBody>
          <a:bodyPr/>
          <a:lstStyle/>
          <a:p>
            <a:pPr marL="457200" indent="-457200">
              <a:buAutoNum type="arabicPeriod"/>
            </a:pPr>
            <a:r>
              <a:rPr lang="en-GB" dirty="0"/>
              <a:t>RP is non-</a:t>
            </a:r>
            <a:r>
              <a:rPr lang="en-GB" dirty="0" err="1"/>
              <a:t>rhotic</a:t>
            </a:r>
            <a:r>
              <a:rPr lang="en-GB" dirty="0"/>
              <a:t>, </a:t>
            </a:r>
            <a:r>
              <a:rPr lang="en-GB" dirty="0" err="1"/>
              <a:t>ie</a:t>
            </a:r>
            <a:r>
              <a:rPr lang="en-GB" dirty="0"/>
              <a:t>, /r/ is only pronounced preceding a vowel. It is not articulated before consonants or word-finally.</a:t>
            </a:r>
          </a:p>
          <a:p>
            <a:pPr marL="0" indent="0">
              <a:buNone/>
            </a:pPr>
            <a:endParaRPr lang="en-GB" dirty="0"/>
          </a:p>
          <a:p>
            <a:pPr marL="502920" lvl="1" indent="0">
              <a:buNone/>
            </a:pPr>
            <a:r>
              <a:rPr lang="en-GB" dirty="0"/>
              <a:t>car /</a:t>
            </a:r>
            <a:r>
              <a:rPr lang="en-GB" dirty="0" err="1"/>
              <a:t>kɑ</a:t>
            </a:r>
            <a:r>
              <a:rPr lang="en-GB" dirty="0"/>
              <a:t>:/</a:t>
            </a:r>
            <a:endParaRPr lang="en-GB" dirty="0"/>
          </a:p>
          <a:p>
            <a:pPr marL="502920" lvl="1" indent="0">
              <a:buNone/>
            </a:pPr>
            <a:r>
              <a:rPr lang="en-GB" dirty="0"/>
              <a:t>bar /</a:t>
            </a:r>
            <a:r>
              <a:rPr lang="en-GB" dirty="0" err="1"/>
              <a:t>bɑ</a:t>
            </a:r>
            <a:r>
              <a:rPr lang="en-GB" dirty="0"/>
              <a:t>:/</a:t>
            </a:r>
            <a:endParaRPr lang="en-GB" dirty="0"/>
          </a:p>
          <a:p>
            <a:pPr marL="502920" lvl="1" indent="0">
              <a:buNone/>
            </a:pPr>
            <a:r>
              <a:rPr lang="en-GB" dirty="0"/>
              <a:t>rare /</a:t>
            </a:r>
            <a:r>
              <a:rPr lang="en-GB" dirty="0" err="1"/>
              <a:t>reə</a:t>
            </a:r>
            <a:r>
              <a:rPr lang="en-GB" dirty="0"/>
              <a:t>/</a:t>
            </a:r>
          </a:p>
          <a:p>
            <a:pPr marL="502920" lvl="1" indent="0">
              <a:buNone/>
            </a:pPr>
            <a:endParaRPr lang="en-GB" dirty="0"/>
          </a:p>
          <a:p>
            <a:pPr marL="502920" lvl="1" indent="0">
              <a:buNone/>
            </a:pPr>
            <a:r>
              <a:rPr lang="en-GB" dirty="0"/>
              <a:t>/</a:t>
            </a:r>
            <a:r>
              <a:rPr lang="en-GB" dirty="0">
                <a:solidFill>
                  <a:schemeClr val="accent6"/>
                </a:solidFill>
              </a:rPr>
              <a:t>r</a:t>
            </a:r>
            <a:r>
              <a:rPr lang="en-GB" dirty="0"/>
              <a:t>/ is used to link vowels in sequences like /reə</a:t>
            </a:r>
            <a:r>
              <a:rPr lang="en-GB" dirty="0">
                <a:solidFill>
                  <a:schemeClr val="accent6"/>
                </a:solidFill>
              </a:rPr>
              <a:t>r</a:t>
            </a:r>
            <a:r>
              <a:rPr lang="en-GB" dirty="0"/>
              <a:t> i:glz/  (rare eagles)</a:t>
            </a:r>
          </a:p>
          <a:p>
            <a:pPr marL="502920" lvl="1" indent="0">
              <a:buNone/>
            </a:pPr>
            <a:r>
              <a:rPr lang="en-GB" dirty="0"/>
              <a:t>Intrusive /</a:t>
            </a:r>
            <a:r>
              <a:rPr lang="en-GB" dirty="0">
                <a:solidFill>
                  <a:schemeClr val="accent6"/>
                </a:solidFill>
              </a:rPr>
              <a:t>r</a:t>
            </a:r>
            <a:r>
              <a:rPr lang="en-GB" dirty="0"/>
              <a:t>/ is heard in sequences like /lɔː</a:t>
            </a:r>
            <a:r>
              <a:rPr lang="en-GB" dirty="0">
                <a:solidFill>
                  <a:schemeClr val="accent6"/>
                </a:solidFill>
              </a:rPr>
              <a:t>r</a:t>
            </a:r>
            <a:r>
              <a:rPr lang="en-GB" dirty="0"/>
              <a:t>ən </a:t>
            </a:r>
            <a:r>
              <a:rPr lang="en-GB" dirty="0" err="1"/>
              <a:t>ɔːdə</a:t>
            </a:r>
            <a:r>
              <a:rPr lang="en-GB" dirty="0"/>
              <a:t>/ (law and order)</a:t>
            </a:r>
          </a:p>
        </p:txBody>
      </p:sp>
    </p:spTree>
    <p:extLst>
      <p:ext uri="{BB962C8B-B14F-4D97-AF65-F5344CB8AC3E}">
        <p14:creationId xmlns:p14="http://schemas.microsoft.com/office/powerpoint/2010/main" val="29094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E2D6F-C1AE-46A8-B2FB-98ADD70FD5C8}"/>
              </a:ext>
            </a:extLst>
          </p:cNvPr>
          <p:cNvSpPr>
            <a:spLocks noGrp="1"/>
          </p:cNvSpPr>
          <p:nvPr>
            <p:ph type="title"/>
          </p:nvPr>
        </p:nvSpPr>
        <p:spPr/>
        <p:txBody>
          <a:bodyPr/>
          <a:lstStyle/>
          <a:p>
            <a:r>
              <a:rPr lang="en-GB" dirty="0"/>
              <a:t>RP: Indexical features</a:t>
            </a:r>
          </a:p>
        </p:txBody>
      </p:sp>
      <p:sp>
        <p:nvSpPr>
          <p:cNvPr id="3" name="Content Placeholder 2">
            <a:extLst>
              <a:ext uri="{FF2B5EF4-FFF2-40B4-BE49-F238E27FC236}">
                <a16:creationId xmlns:a16="http://schemas.microsoft.com/office/drawing/2014/main" xmlns="" id="{F788A216-8009-4822-9A1E-897AD5DE5CCD}"/>
              </a:ext>
            </a:extLst>
          </p:cNvPr>
          <p:cNvSpPr>
            <a:spLocks noGrp="1"/>
          </p:cNvSpPr>
          <p:nvPr>
            <p:ph sz="half" idx="1"/>
          </p:nvPr>
        </p:nvSpPr>
        <p:spPr/>
        <p:txBody>
          <a:bodyPr/>
          <a:lstStyle/>
          <a:p>
            <a:pPr marL="457200" indent="-457200">
              <a:buAutoNum type="arabicPeriod" startAt="2"/>
            </a:pPr>
            <a:r>
              <a:rPr lang="en-GB" dirty="0"/>
              <a:t>Vowel contrasts:</a:t>
            </a:r>
          </a:p>
          <a:p>
            <a:pPr marL="0" indent="0">
              <a:buNone/>
            </a:pPr>
            <a:endParaRPr lang="en-GB" dirty="0"/>
          </a:p>
          <a:p>
            <a:pPr marL="0" indent="0">
              <a:buNone/>
            </a:pPr>
            <a:r>
              <a:rPr lang="en-GB" dirty="0"/>
              <a:t>	LOT versus THOUGHT</a:t>
            </a:r>
          </a:p>
          <a:p>
            <a:pPr marL="0" indent="0">
              <a:buNone/>
            </a:pPr>
            <a:r>
              <a:rPr lang="en-GB" dirty="0"/>
              <a:t>	/ɒ/                    /ɔː/</a:t>
            </a:r>
          </a:p>
          <a:p>
            <a:pPr marL="0" indent="0">
              <a:buNone/>
            </a:pPr>
            <a:r>
              <a:rPr lang="en-GB" dirty="0"/>
              <a:t>	TRAP versus BATH</a:t>
            </a:r>
          </a:p>
          <a:p>
            <a:pPr marL="0" indent="0">
              <a:buNone/>
            </a:pPr>
            <a:r>
              <a:rPr lang="en-GB" dirty="0"/>
              <a:t>	/æ/	        /ɑː/</a:t>
            </a:r>
          </a:p>
          <a:p>
            <a:pPr marL="0" indent="0">
              <a:buNone/>
            </a:pPr>
            <a:r>
              <a:rPr lang="en-GB" dirty="0"/>
              <a:t>	FOOT versus GOOSE</a:t>
            </a:r>
          </a:p>
          <a:p>
            <a:pPr marL="0" indent="0">
              <a:buNone/>
            </a:pPr>
            <a:r>
              <a:rPr lang="en-GB" dirty="0"/>
              <a:t>    	/ʊ/	         /u:/</a:t>
            </a:r>
          </a:p>
          <a:p>
            <a:pPr marL="0" indent="0">
              <a:buNone/>
            </a:pPr>
            <a:endParaRPr lang="en-GB" dirty="0"/>
          </a:p>
          <a:p>
            <a:pPr marL="0" indent="0">
              <a:buNone/>
            </a:pPr>
            <a:r>
              <a:rPr lang="en-GB" dirty="0"/>
              <a:t>	</a:t>
            </a:r>
            <a:r>
              <a:rPr lang="en-GB" i="1" dirty="0"/>
              <a:t>short	        long</a:t>
            </a:r>
          </a:p>
          <a:p>
            <a:pPr marL="0" indent="0">
              <a:buNone/>
            </a:pPr>
            <a:r>
              <a:rPr lang="en-GB" i="1" dirty="0"/>
              <a:t>	lax	        tense</a:t>
            </a:r>
          </a:p>
          <a:p>
            <a:pPr marL="0" indent="0">
              <a:buNone/>
            </a:pPr>
            <a:r>
              <a:rPr lang="en-GB" dirty="0"/>
              <a:t>		</a:t>
            </a:r>
          </a:p>
        </p:txBody>
      </p:sp>
      <p:sp>
        <p:nvSpPr>
          <p:cNvPr id="5" name="Content Placeholder 4">
            <a:extLst>
              <a:ext uri="{FF2B5EF4-FFF2-40B4-BE49-F238E27FC236}">
                <a16:creationId xmlns:a16="http://schemas.microsoft.com/office/drawing/2014/main" xmlns="" id="{BEDC50C8-3C8D-4FF6-B83D-CE673D9F4599}"/>
              </a:ext>
            </a:extLst>
          </p:cNvPr>
          <p:cNvSpPr>
            <a:spLocks noGrp="1"/>
          </p:cNvSpPr>
          <p:nvPr>
            <p:ph sz="half" idx="2"/>
          </p:nvPr>
        </p:nvSpPr>
        <p:spPr/>
        <p:txBody>
          <a:bodyPr/>
          <a:lstStyle/>
          <a:p>
            <a:endParaRPr lang="en-GB" dirty="0"/>
          </a:p>
        </p:txBody>
      </p:sp>
      <p:pic>
        <p:nvPicPr>
          <p:cNvPr id="4" name="Picture 3">
            <a:extLst>
              <a:ext uri="{FF2B5EF4-FFF2-40B4-BE49-F238E27FC236}">
                <a16:creationId xmlns:a16="http://schemas.microsoft.com/office/drawing/2014/main" xmlns="" id="{EDDFB8AC-83B2-4C0F-8903-9F5E17D54F12}"/>
              </a:ext>
            </a:extLst>
          </p:cNvPr>
          <p:cNvPicPr>
            <a:picLocks noChangeAspect="1"/>
          </p:cNvPicPr>
          <p:nvPr/>
        </p:nvPicPr>
        <p:blipFill>
          <a:blip r:embed="rId2"/>
          <a:stretch>
            <a:fillRect/>
          </a:stretch>
        </p:blipFill>
        <p:spPr>
          <a:xfrm>
            <a:off x="7917713" y="1682496"/>
            <a:ext cx="3419747" cy="2715768"/>
          </a:xfrm>
          <a:prstGeom prst="rect">
            <a:avLst/>
          </a:prstGeom>
        </p:spPr>
      </p:pic>
    </p:spTree>
    <p:extLst>
      <p:ext uri="{BB962C8B-B14F-4D97-AF65-F5344CB8AC3E}">
        <p14:creationId xmlns:p14="http://schemas.microsoft.com/office/powerpoint/2010/main" val="184146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FCFD3-4040-4648-A4F8-4B476652150A}"/>
              </a:ext>
            </a:extLst>
          </p:cNvPr>
          <p:cNvSpPr>
            <a:spLocks noGrp="1"/>
          </p:cNvSpPr>
          <p:nvPr>
            <p:ph type="title"/>
          </p:nvPr>
        </p:nvSpPr>
        <p:spPr/>
        <p:txBody>
          <a:bodyPr/>
          <a:lstStyle/>
          <a:p>
            <a:r>
              <a:rPr lang="en-GB" dirty="0"/>
              <a:t>Short or long?</a:t>
            </a:r>
            <a:br>
              <a:rPr lang="en-GB" dirty="0"/>
            </a:br>
            <a:r>
              <a:rPr lang="en-GB" dirty="0"/>
              <a:t>Lax or tense?</a:t>
            </a:r>
          </a:p>
        </p:txBody>
      </p:sp>
      <p:sp>
        <p:nvSpPr>
          <p:cNvPr id="5" name="Content Placeholder 4">
            <a:extLst>
              <a:ext uri="{FF2B5EF4-FFF2-40B4-BE49-F238E27FC236}">
                <a16:creationId xmlns:a16="http://schemas.microsoft.com/office/drawing/2014/main" xmlns="" id="{CEB29607-4733-4BB1-90C9-38685320A10A}"/>
              </a:ext>
            </a:extLst>
          </p:cNvPr>
          <p:cNvSpPr>
            <a:spLocks noGrp="1"/>
          </p:cNvSpPr>
          <p:nvPr>
            <p:ph idx="1"/>
          </p:nvPr>
        </p:nvSpPr>
        <p:spPr/>
        <p:txBody>
          <a:bodyPr/>
          <a:lstStyle/>
          <a:p>
            <a:r>
              <a:rPr lang="en-GB" dirty="0"/>
              <a:t>Can you group the following words as short or long?</a:t>
            </a:r>
          </a:p>
          <a:p>
            <a:r>
              <a:rPr lang="en-GB" dirty="0"/>
              <a:t>Short: LOT/TRAP/FOOT</a:t>
            </a:r>
          </a:p>
          <a:p>
            <a:r>
              <a:rPr lang="en-GB" dirty="0"/>
              <a:t>Long: THOUGHT/BATH/GOOSE</a:t>
            </a:r>
          </a:p>
          <a:p>
            <a:endParaRPr lang="en-GB" dirty="0"/>
          </a:p>
          <a:p>
            <a:endParaRPr lang="en-GB" dirty="0"/>
          </a:p>
          <a:p>
            <a:endParaRPr lang="en-GB" dirty="0"/>
          </a:p>
          <a:p>
            <a:endParaRPr lang="en-GB" dirty="0"/>
          </a:p>
          <a:p>
            <a:endParaRPr lang="en-GB" dirty="0"/>
          </a:p>
          <a:p>
            <a:endParaRPr lang="en-GB" dirty="0"/>
          </a:p>
        </p:txBody>
      </p:sp>
      <p:graphicFrame>
        <p:nvGraphicFramePr>
          <p:cNvPr id="7" name="Table 6">
            <a:extLst>
              <a:ext uri="{FF2B5EF4-FFF2-40B4-BE49-F238E27FC236}">
                <a16:creationId xmlns:a16="http://schemas.microsoft.com/office/drawing/2014/main" xmlns="" id="{FFC3088D-5775-44EE-8AC4-AB3D428A0B19}"/>
              </a:ext>
            </a:extLst>
          </p:cNvPr>
          <p:cNvGraphicFramePr>
            <a:graphicFrameLocks noGrp="1"/>
          </p:cNvGraphicFramePr>
          <p:nvPr>
            <p:extLst>
              <p:ext uri="{D42A27DB-BD31-4B8C-83A1-F6EECF244321}">
                <p14:modId xmlns:p14="http://schemas.microsoft.com/office/powerpoint/2010/main" val="312715334"/>
              </p:ext>
            </p:extLst>
          </p:nvPr>
        </p:nvGraphicFramePr>
        <p:xfrm>
          <a:off x="4069080" y="2971800"/>
          <a:ext cx="6090919" cy="1728216"/>
        </p:xfrm>
        <a:graphic>
          <a:graphicData uri="http://schemas.openxmlformats.org/drawingml/2006/table">
            <a:tbl>
              <a:tblPr firstRow="1" bandRow="1">
                <a:tableStyleId>{5940675A-B579-460E-94D1-54222C63F5DA}</a:tableStyleId>
              </a:tblPr>
              <a:tblGrid>
                <a:gridCol w="905256">
                  <a:extLst>
                    <a:ext uri="{9D8B030D-6E8A-4147-A177-3AD203B41FA5}">
                      <a16:colId xmlns:a16="http://schemas.microsoft.com/office/drawing/2014/main" xmlns="" val="3567291643"/>
                    </a:ext>
                  </a:extLst>
                </a:gridCol>
                <a:gridCol w="960120">
                  <a:extLst>
                    <a:ext uri="{9D8B030D-6E8A-4147-A177-3AD203B41FA5}">
                      <a16:colId xmlns:a16="http://schemas.microsoft.com/office/drawing/2014/main" xmlns="" val="3413958297"/>
                    </a:ext>
                  </a:extLst>
                </a:gridCol>
                <a:gridCol w="1078992">
                  <a:extLst>
                    <a:ext uri="{9D8B030D-6E8A-4147-A177-3AD203B41FA5}">
                      <a16:colId xmlns:a16="http://schemas.microsoft.com/office/drawing/2014/main" xmlns="" val="1665862977"/>
                    </a:ext>
                  </a:extLst>
                </a:gridCol>
                <a:gridCol w="1033272">
                  <a:extLst>
                    <a:ext uri="{9D8B030D-6E8A-4147-A177-3AD203B41FA5}">
                      <a16:colId xmlns:a16="http://schemas.microsoft.com/office/drawing/2014/main" xmlns="" val="3464156"/>
                    </a:ext>
                  </a:extLst>
                </a:gridCol>
                <a:gridCol w="987552">
                  <a:extLst>
                    <a:ext uri="{9D8B030D-6E8A-4147-A177-3AD203B41FA5}">
                      <a16:colId xmlns:a16="http://schemas.microsoft.com/office/drawing/2014/main" xmlns="" val="2921532006"/>
                    </a:ext>
                  </a:extLst>
                </a:gridCol>
                <a:gridCol w="1125727">
                  <a:extLst>
                    <a:ext uri="{9D8B030D-6E8A-4147-A177-3AD203B41FA5}">
                      <a16:colId xmlns:a16="http://schemas.microsoft.com/office/drawing/2014/main" xmlns="" val="3398756529"/>
                    </a:ext>
                  </a:extLst>
                </a:gridCol>
              </a:tblGrid>
              <a:tr h="576072">
                <a:tc>
                  <a:txBody>
                    <a:bodyPr/>
                    <a:lstStyle/>
                    <a:p>
                      <a:r>
                        <a:rPr lang="en-GB" dirty="0"/>
                        <a:t>pull</a:t>
                      </a:r>
                    </a:p>
                  </a:txBody>
                  <a:tcPr/>
                </a:tc>
                <a:tc>
                  <a:txBody>
                    <a:bodyPr/>
                    <a:lstStyle/>
                    <a:p>
                      <a:r>
                        <a:rPr lang="en-GB" dirty="0"/>
                        <a:t>sock</a:t>
                      </a:r>
                    </a:p>
                  </a:txBody>
                  <a:tcPr/>
                </a:tc>
                <a:tc>
                  <a:txBody>
                    <a:bodyPr/>
                    <a:lstStyle/>
                    <a:p>
                      <a:r>
                        <a:rPr lang="en-GB" dirty="0"/>
                        <a:t>hand</a:t>
                      </a:r>
                    </a:p>
                  </a:txBody>
                  <a:tcPr/>
                </a:tc>
                <a:tc>
                  <a:txBody>
                    <a:bodyPr/>
                    <a:lstStyle/>
                    <a:p>
                      <a:r>
                        <a:rPr lang="en-GB" dirty="0"/>
                        <a:t>palm</a:t>
                      </a:r>
                    </a:p>
                  </a:txBody>
                  <a:tcPr/>
                </a:tc>
                <a:tc>
                  <a:txBody>
                    <a:bodyPr/>
                    <a:lstStyle/>
                    <a:p>
                      <a:r>
                        <a:rPr lang="en-GB" dirty="0"/>
                        <a:t>sauce</a:t>
                      </a:r>
                    </a:p>
                  </a:txBody>
                  <a:tcPr/>
                </a:tc>
                <a:tc>
                  <a:txBody>
                    <a:bodyPr/>
                    <a:lstStyle/>
                    <a:p>
                      <a:r>
                        <a:rPr lang="en-GB" dirty="0"/>
                        <a:t>father</a:t>
                      </a:r>
                    </a:p>
                  </a:txBody>
                  <a:tcPr/>
                </a:tc>
                <a:extLst>
                  <a:ext uri="{0D108BD9-81ED-4DB2-BD59-A6C34878D82A}">
                    <a16:rowId xmlns:a16="http://schemas.microsoft.com/office/drawing/2014/main" xmlns="" val="2554938182"/>
                  </a:ext>
                </a:extLst>
              </a:tr>
              <a:tr h="576072">
                <a:tc>
                  <a:txBody>
                    <a:bodyPr/>
                    <a:lstStyle/>
                    <a:p>
                      <a:r>
                        <a:rPr lang="en-GB" dirty="0"/>
                        <a:t>taught</a:t>
                      </a:r>
                    </a:p>
                  </a:txBody>
                  <a:tcPr/>
                </a:tc>
                <a:tc>
                  <a:txBody>
                    <a:bodyPr/>
                    <a:lstStyle/>
                    <a:p>
                      <a:r>
                        <a:rPr lang="en-GB" dirty="0"/>
                        <a:t>back</a:t>
                      </a:r>
                    </a:p>
                  </a:txBody>
                  <a:tcPr/>
                </a:tc>
                <a:tc>
                  <a:txBody>
                    <a:bodyPr/>
                    <a:lstStyle/>
                    <a:p>
                      <a:r>
                        <a:rPr lang="en-GB" dirty="0"/>
                        <a:t>broad</a:t>
                      </a:r>
                    </a:p>
                  </a:txBody>
                  <a:tcPr/>
                </a:tc>
                <a:tc>
                  <a:txBody>
                    <a:bodyPr/>
                    <a:lstStyle/>
                    <a:p>
                      <a:r>
                        <a:rPr lang="en-GB" dirty="0"/>
                        <a:t>possible</a:t>
                      </a:r>
                    </a:p>
                  </a:txBody>
                  <a:tcPr/>
                </a:tc>
                <a:tc>
                  <a:txBody>
                    <a:bodyPr/>
                    <a:lstStyle/>
                    <a:p>
                      <a:r>
                        <a:rPr lang="en-GB" dirty="0"/>
                        <a:t>good</a:t>
                      </a:r>
                    </a:p>
                  </a:txBody>
                  <a:tcPr/>
                </a:tc>
                <a:tc>
                  <a:txBody>
                    <a:bodyPr/>
                    <a:lstStyle/>
                    <a:p>
                      <a:r>
                        <a:rPr lang="en-GB" dirty="0"/>
                        <a:t>shoot</a:t>
                      </a:r>
                    </a:p>
                  </a:txBody>
                  <a:tcPr/>
                </a:tc>
                <a:extLst>
                  <a:ext uri="{0D108BD9-81ED-4DB2-BD59-A6C34878D82A}">
                    <a16:rowId xmlns:a16="http://schemas.microsoft.com/office/drawing/2014/main" xmlns="" val="810093878"/>
                  </a:ext>
                </a:extLst>
              </a:tr>
              <a:tr h="576072">
                <a:tc>
                  <a:txBody>
                    <a:bodyPr/>
                    <a:lstStyle/>
                    <a:p>
                      <a:r>
                        <a:rPr lang="en-GB" dirty="0"/>
                        <a:t>put</a:t>
                      </a:r>
                    </a:p>
                  </a:txBody>
                  <a:tcPr/>
                </a:tc>
                <a:tc>
                  <a:txBody>
                    <a:bodyPr/>
                    <a:lstStyle/>
                    <a:p>
                      <a:r>
                        <a:rPr lang="en-GB" dirty="0"/>
                        <a:t>huge</a:t>
                      </a:r>
                    </a:p>
                  </a:txBody>
                  <a:tcPr/>
                </a:tc>
                <a:tc>
                  <a:txBody>
                    <a:bodyPr/>
                    <a:lstStyle/>
                    <a:p>
                      <a:r>
                        <a:rPr lang="en-GB" dirty="0"/>
                        <a:t>view</a:t>
                      </a:r>
                    </a:p>
                  </a:txBody>
                  <a:tcPr/>
                </a:tc>
                <a:tc>
                  <a:txBody>
                    <a:bodyPr/>
                    <a:lstStyle/>
                    <a:p>
                      <a:r>
                        <a:rPr lang="en-GB" dirty="0"/>
                        <a:t>cancel</a:t>
                      </a:r>
                    </a:p>
                  </a:txBody>
                  <a:tcPr/>
                </a:tc>
                <a:tc>
                  <a:txBody>
                    <a:bodyPr/>
                    <a:lstStyle/>
                    <a:p>
                      <a:r>
                        <a:rPr lang="en-GB" dirty="0"/>
                        <a:t>quality</a:t>
                      </a:r>
                    </a:p>
                  </a:txBody>
                  <a:tcPr/>
                </a:tc>
                <a:tc>
                  <a:txBody>
                    <a:bodyPr/>
                    <a:lstStyle/>
                    <a:p>
                      <a:r>
                        <a:rPr lang="en-GB" dirty="0"/>
                        <a:t>ask</a:t>
                      </a:r>
                    </a:p>
                  </a:txBody>
                  <a:tcPr/>
                </a:tc>
                <a:extLst>
                  <a:ext uri="{0D108BD9-81ED-4DB2-BD59-A6C34878D82A}">
                    <a16:rowId xmlns:a16="http://schemas.microsoft.com/office/drawing/2014/main" xmlns="" val="262013597"/>
                  </a:ext>
                </a:extLst>
              </a:tr>
            </a:tbl>
          </a:graphicData>
        </a:graphic>
      </p:graphicFrame>
    </p:spTree>
    <p:extLst>
      <p:ext uri="{BB962C8B-B14F-4D97-AF65-F5344CB8AC3E}">
        <p14:creationId xmlns:p14="http://schemas.microsoft.com/office/powerpoint/2010/main" val="412708293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1032</TotalTime>
  <Words>850</Words>
  <Application>Microsoft Office PowerPoint</Application>
  <PresentationFormat>Personalizar</PresentationFormat>
  <Paragraphs>181</Paragraphs>
  <Slides>22</Slides>
  <Notes>0</Notes>
  <HiddenSlides>0</HiddenSlides>
  <MMClips>2</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Frame</vt:lpstr>
      <vt:lpstr>Topics in Phonetics &amp; Phonology</vt:lpstr>
      <vt:lpstr>Course structure</vt:lpstr>
      <vt:lpstr>Course structure</vt:lpstr>
      <vt:lpstr>This session</vt:lpstr>
      <vt:lpstr>What is a ‘normative’ accent</vt:lpstr>
      <vt:lpstr>RP in context</vt:lpstr>
      <vt:lpstr>RP: Indexical features</vt:lpstr>
      <vt:lpstr>RP: Indexical features</vt:lpstr>
      <vt:lpstr>Short or long? Lax or tense?</vt:lpstr>
      <vt:lpstr>Short or long? Lax or tense?</vt:lpstr>
      <vt:lpstr>Can you speak RP?</vt:lpstr>
      <vt:lpstr>Listening to RP</vt:lpstr>
      <vt:lpstr>GenAm in context</vt:lpstr>
      <vt:lpstr>USA: Speech Areas</vt:lpstr>
      <vt:lpstr>USA: Speech Areas</vt:lpstr>
      <vt:lpstr>Indexical features of GenAm</vt:lpstr>
      <vt:lpstr>GenAm vowels: tendency to diphthongize</vt:lpstr>
      <vt:lpstr>Other consonantal features of GenAm</vt:lpstr>
      <vt:lpstr>Pronouncing GenAm (Utah)</vt:lpstr>
      <vt:lpstr>Listening to GenAm (Utah)</vt:lpstr>
      <vt:lpstr>This week’s moodle quiz</vt:lpstr>
      <vt:lpstr>Next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Phonetics &amp; Phonology</dc:title>
  <dc:creator>John</dc:creator>
  <cp:lastModifiedBy>Salas de aulas das Letras</cp:lastModifiedBy>
  <cp:revision>61</cp:revision>
  <cp:lastPrinted>2018-02-28T21:16:38Z</cp:lastPrinted>
  <dcterms:created xsi:type="dcterms:W3CDTF">2017-12-26T13:31:32Z</dcterms:created>
  <dcterms:modified xsi:type="dcterms:W3CDTF">2019-08-21T01:37:58Z</dcterms:modified>
</cp:coreProperties>
</file>