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4" r:id="rId2"/>
    <p:sldId id="259" r:id="rId3"/>
    <p:sldId id="260" r:id="rId4"/>
    <p:sldId id="262" r:id="rId5"/>
    <p:sldId id="265" r:id="rId6"/>
    <p:sldId id="261" r:id="rId7"/>
    <p:sldId id="275" r:id="rId8"/>
    <p:sldId id="267" r:id="rId9"/>
    <p:sldId id="268" r:id="rId10"/>
    <p:sldId id="269" r:id="rId11"/>
    <p:sldId id="270" r:id="rId12"/>
    <p:sldId id="271" r:id="rId13"/>
    <p:sldId id="276" r:id="rId14"/>
    <p:sldId id="277" r:id="rId15"/>
    <p:sldId id="266" r:id="rId16"/>
    <p:sldId id="263" r:id="rId17"/>
    <p:sldId id="278"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8DEDB-8883-426F-BBB5-9D315320C2DB}" type="datetimeFigureOut">
              <a:rPr lang="pt-BR" smtClean="0"/>
              <a:pPr/>
              <a:t>12/3/2012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0E98A-8131-4BD2-95BD-ACC52CDF1B56}" type="slidenum">
              <a:rPr lang="pt-BR" smtClean="0"/>
              <a:pPr/>
              <a:t>‹nº›</a:t>
            </a:fld>
            <a:endParaRPr lang="pt-BR"/>
          </a:p>
        </p:txBody>
      </p:sp>
    </p:spTree>
    <p:extLst>
      <p:ext uri="{BB962C8B-B14F-4D97-AF65-F5344CB8AC3E}">
        <p14:creationId xmlns:p14="http://schemas.microsoft.com/office/powerpoint/2010/main" val="376651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BC0E98A-8131-4BD2-95BD-ACC52CDF1B56}" type="slidenum">
              <a:rPr lang="pt-BR" smtClean="0"/>
              <a:pPr/>
              <a:t>15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D0DFBF0-2A22-4937-AF90-0CF3A5000C82}" type="datetimeFigureOut">
              <a:rPr lang="pt-BR" smtClean="0"/>
              <a:pPr/>
              <a:t>12/3/2012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0DFBF0-2A22-4937-AF90-0CF3A5000C82}" type="datetimeFigureOut">
              <a:rPr lang="pt-BR" smtClean="0"/>
              <a:pPr/>
              <a:t>12/3/2012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0DFBF0-2A22-4937-AF90-0CF3A5000C82}" type="datetimeFigureOut">
              <a:rPr lang="pt-BR" smtClean="0"/>
              <a:pPr/>
              <a:t>12/3/2012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D0DFBF0-2A22-4937-AF90-0CF3A5000C82}" type="datetimeFigureOut">
              <a:rPr lang="pt-BR" smtClean="0"/>
              <a:pPr/>
              <a:t>12/3/2012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D0DFBF0-2A22-4937-AF90-0CF3A5000C82}" type="datetimeFigureOut">
              <a:rPr lang="pt-BR" smtClean="0"/>
              <a:pPr/>
              <a:t>12/3/2012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D0DFBF0-2A22-4937-AF90-0CF3A5000C82}" type="datetimeFigureOut">
              <a:rPr lang="pt-BR" smtClean="0"/>
              <a:pPr/>
              <a:t>12/3/2012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D0DFBF0-2A22-4937-AF90-0CF3A5000C82}" type="datetimeFigureOut">
              <a:rPr lang="pt-BR" smtClean="0"/>
              <a:pPr/>
              <a:t>12/3/2012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D0DFBF0-2A22-4937-AF90-0CF3A5000C82}" type="datetimeFigureOut">
              <a:rPr lang="pt-BR" smtClean="0"/>
              <a:pPr/>
              <a:t>12/3/2012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D0DFBF0-2A22-4937-AF90-0CF3A5000C82}" type="datetimeFigureOut">
              <a:rPr lang="pt-BR" smtClean="0"/>
              <a:pPr/>
              <a:t>12/3/2012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D0DFBF0-2A22-4937-AF90-0CF3A5000C82}" type="datetimeFigureOut">
              <a:rPr lang="pt-BR" smtClean="0"/>
              <a:pPr/>
              <a:t>12/3/2012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D0DFBF0-2A22-4937-AF90-0CF3A5000C82}" type="datetimeFigureOut">
              <a:rPr lang="pt-BR" smtClean="0"/>
              <a:pPr/>
              <a:t>12/3/2012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6D3525B-1733-4413-91AF-59EF754E5F6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DFBF0-2A22-4937-AF90-0CF3A5000C82}" type="datetimeFigureOut">
              <a:rPr lang="pt-BR" smtClean="0"/>
              <a:pPr/>
              <a:t>12/3/2012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3525B-1733-4413-91AF-59EF754E5F6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gif"/><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gif"/></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gif"/><Relationship Id="rId4" Type="http://schemas.openxmlformats.org/officeDocument/2006/relationships/image" Target="../media/image33.gif"/></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115616" y="188640"/>
            <a:ext cx="7096687" cy="769441"/>
          </a:xfrm>
          <a:prstGeom prst="rect">
            <a:avLst/>
          </a:prstGeom>
          <a:noFill/>
        </p:spPr>
        <p:txBody>
          <a:bodyPr wrap="none" lIns="91440" tIns="45720" rIns="91440" bIns="45720">
            <a:spAutoFit/>
          </a:bodyPr>
          <a:lstStyle/>
          <a:p>
            <a:pPr algn="ctr"/>
            <a:r>
              <a:rPr lang="pt-B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Termodinâmica dos Materiais</a:t>
            </a:r>
            <a:endParaRPr lang="pt-B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m 8" descr="Engenheiro.jpg"/>
          <p:cNvPicPr>
            <a:picLocks noChangeAspect="1"/>
          </p:cNvPicPr>
          <p:nvPr/>
        </p:nvPicPr>
        <p:blipFill>
          <a:blip r:embed="rId2"/>
          <a:stretch>
            <a:fillRect/>
          </a:stretch>
        </p:blipFill>
        <p:spPr>
          <a:xfrm>
            <a:off x="1187624" y="1196751"/>
            <a:ext cx="3492000" cy="2698063"/>
          </a:xfrm>
          <a:prstGeom prst="rect">
            <a:avLst/>
          </a:prstGeom>
        </p:spPr>
      </p:pic>
      <p:pic>
        <p:nvPicPr>
          <p:cNvPr id="11" name="Imagem 10" descr="Heat treatment.jpg"/>
          <p:cNvPicPr>
            <a:picLocks noChangeAspect="1"/>
          </p:cNvPicPr>
          <p:nvPr/>
        </p:nvPicPr>
        <p:blipFill>
          <a:blip r:embed="rId3"/>
          <a:stretch>
            <a:fillRect/>
          </a:stretch>
        </p:blipFill>
        <p:spPr>
          <a:xfrm>
            <a:off x="4932040" y="4005064"/>
            <a:ext cx="3384000" cy="2343939"/>
          </a:xfrm>
          <a:prstGeom prst="rect">
            <a:avLst/>
          </a:prstGeom>
        </p:spPr>
      </p:pic>
      <p:pic>
        <p:nvPicPr>
          <p:cNvPr id="12" name="Imagem 11" descr="Mão.bmp"/>
          <p:cNvPicPr>
            <a:picLocks noChangeAspect="1"/>
          </p:cNvPicPr>
          <p:nvPr/>
        </p:nvPicPr>
        <p:blipFill>
          <a:blip r:embed="rId4"/>
          <a:stretch>
            <a:fillRect/>
          </a:stretch>
        </p:blipFill>
        <p:spPr>
          <a:xfrm>
            <a:off x="5004048" y="1196752"/>
            <a:ext cx="3240000" cy="2624400"/>
          </a:xfrm>
          <a:prstGeom prst="rect">
            <a:avLst/>
          </a:prstGeom>
        </p:spPr>
      </p:pic>
      <p:pic>
        <p:nvPicPr>
          <p:cNvPr id="13" name="Imagem 12" descr="Siderurgica.jpg"/>
          <p:cNvPicPr>
            <a:picLocks noChangeAspect="1"/>
          </p:cNvPicPr>
          <p:nvPr/>
        </p:nvPicPr>
        <p:blipFill>
          <a:blip r:embed="rId5"/>
          <a:stretch>
            <a:fillRect/>
          </a:stretch>
        </p:blipFill>
        <p:spPr>
          <a:xfrm>
            <a:off x="1115616" y="4005063"/>
            <a:ext cx="3492000" cy="23449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Adiabatic Process</a:t>
            </a:r>
          </a:p>
        </p:txBody>
      </p:sp>
      <p:pic>
        <p:nvPicPr>
          <p:cNvPr id="6" name="Imagem 5" descr="thermos-bottle.jpg"/>
          <p:cNvPicPr>
            <a:picLocks noChangeAspect="1"/>
          </p:cNvPicPr>
          <p:nvPr/>
        </p:nvPicPr>
        <p:blipFill>
          <a:blip r:embed="rId3"/>
          <a:stretch>
            <a:fillRect/>
          </a:stretch>
        </p:blipFill>
        <p:spPr>
          <a:xfrm>
            <a:off x="1835696" y="1268762"/>
            <a:ext cx="1080000" cy="1714281"/>
          </a:xfrm>
          <a:prstGeom prst="rect">
            <a:avLst/>
          </a:prstGeom>
        </p:spPr>
      </p:pic>
      <p:pic>
        <p:nvPicPr>
          <p:cNvPr id="7" name="Imagem 6" descr="Agasalho.jpg"/>
          <p:cNvPicPr>
            <a:picLocks noChangeAspect="1"/>
          </p:cNvPicPr>
          <p:nvPr/>
        </p:nvPicPr>
        <p:blipFill>
          <a:blip r:embed="rId4"/>
          <a:stretch>
            <a:fillRect/>
          </a:stretch>
        </p:blipFill>
        <p:spPr>
          <a:xfrm>
            <a:off x="539552" y="1340768"/>
            <a:ext cx="1152000" cy="1518329"/>
          </a:xfrm>
          <a:prstGeom prst="rect">
            <a:avLst/>
          </a:prstGeom>
        </p:spPr>
      </p:pic>
      <p:pic>
        <p:nvPicPr>
          <p:cNvPr id="8" name="Imagem 7" descr="Garrafa térmica Design.gif"/>
          <p:cNvPicPr>
            <a:picLocks noChangeAspect="1"/>
          </p:cNvPicPr>
          <p:nvPr/>
        </p:nvPicPr>
        <p:blipFill>
          <a:blip r:embed="rId5"/>
          <a:stretch>
            <a:fillRect/>
          </a:stretch>
        </p:blipFill>
        <p:spPr>
          <a:xfrm>
            <a:off x="3059832" y="1245414"/>
            <a:ext cx="1656000" cy="1751538"/>
          </a:xfrm>
          <a:prstGeom prst="rect">
            <a:avLst/>
          </a:prstGeom>
        </p:spPr>
      </p:pic>
      <p:pic>
        <p:nvPicPr>
          <p:cNvPr id="9" name="Imagem 8" descr="DSC02651.JPG"/>
          <p:cNvPicPr>
            <a:picLocks noChangeAspect="1"/>
          </p:cNvPicPr>
          <p:nvPr/>
        </p:nvPicPr>
        <p:blipFill>
          <a:blip r:embed="rId6" cstate="print"/>
          <a:stretch>
            <a:fillRect/>
          </a:stretch>
        </p:blipFill>
        <p:spPr>
          <a:xfrm>
            <a:off x="395536" y="3212976"/>
            <a:ext cx="3852000" cy="2889000"/>
          </a:xfrm>
          <a:prstGeom prst="rect">
            <a:avLst/>
          </a:prstGeom>
        </p:spPr>
      </p:pic>
      <p:pic>
        <p:nvPicPr>
          <p:cNvPr id="10" name="Imagem 9" descr="thermal-insulation-steel-pipe.jpg"/>
          <p:cNvPicPr>
            <a:picLocks noChangeAspect="1"/>
          </p:cNvPicPr>
          <p:nvPr/>
        </p:nvPicPr>
        <p:blipFill>
          <a:blip r:embed="rId7"/>
          <a:stretch>
            <a:fillRect/>
          </a:stretch>
        </p:blipFill>
        <p:spPr>
          <a:xfrm>
            <a:off x="4860032" y="1268760"/>
            <a:ext cx="2196000" cy="1645063"/>
          </a:xfrm>
          <a:prstGeom prst="rect">
            <a:avLst/>
          </a:prstGeom>
        </p:spPr>
      </p:pic>
      <p:pic>
        <p:nvPicPr>
          <p:cNvPr id="14" name="Imagem 13" descr="Glass Wool Insulation.jpg"/>
          <p:cNvPicPr>
            <a:picLocks noChangeAspect="1"/>
          </p:cNvPicPr>
          <p:nvPr/>
        </p:nvPicPr>
        <p:blipFill>
          <a:blip r:embed="rId8"/>
          <a:stretch>
            <a:fillRect/>
          </a:stretch>
        </p:blipFill>
        <p:spPr>
          <a:xfrm>
            <a:off x="4427984" y="3068963"/>
            <a:ext cx="2052000" cy="1305826"/>
          </a:xfrm>
          <a:prstGeom prst="rect">
            <a:avLst/>
          </a:prstGeom>
        </p:spPr>
      </p:pic>
      <p:sp>
        <p:nvSpPr>
          <p:cNvPr id="15" name="CaixaDeTexto 14"/>
          <p:cNvSpPr txBox="1"/>
          <p:nvPr/>
        </p:nvSpPr>
        <p:spPr>
          <a:xfrm>
            <a:off x="4355976" y="4365104"/>
            <a:ext cx="2304256" cy="369332"/>
          </a:xfrm>
          <a:prstGeom prst="rect">
            <a:avLst/>
          </a:prstGeom>
          <a:noFill/>
        </p:spPr>
        <p:txBody>
          <a:bodyPr wrap="square" rtlCol="0">
            <a:spAutoFit/>
          </a:bodyPr>
          <a:lstStyle/>
          <a:p>
            <a:r>
              <a:rPr lang="pt-BR" dirty="0" smtClean="0"/>
              <a:t>Glass Wool Insulation</a:t>
            </a:r>
            <a:endParaRPr lang="pt-BR" dirty="0"/>
          </a:p>
        </p:txBody>
      </p:sp>
      <p:pic>
        <p:nvPicPr>
          <p:cNvPr id="16" name="Imagem 15" descr="Rock Wool Insulation.jpg"/>
          <p:cNvPicPr>
            <a:picLocks noChangeAspect="1"/>
          </p:cNvPicPr>
          <p:nvPr/>
        </p:nvPicPr>
        <p:blipFill>
          <a:blip r:embed="rId9"/>
          <a:stretch>
            <a:fillRect/>
          </a:stretch>
        </p:blipFill>
        <p:spPr>
          <a:xfrm>
            <a:off x="6876256" y="2996952"/>
            <a:ext cx="1800000" cy="1350000"/>
          </a:xfrm>
          <a:prstGeom prst="rect">
            <a:avLst/>
          </a:prstGeom>
        </p:spPr>
      </p:pic>
      <p:sp>
        <p:nvSpPr>
          <p:cNvPr id="17" name="CaixaDeTexto 16"/>
          <p:cNvSpPr txBox="1"/>
          <p:nvPr/>
        </p:nvSpPr>
        <p:spPr>
          <a:xfrm>
            <a:off x="6660232" y="4365104"/>
            <a:ext cx="2304256" cy="369332"/>
          </a:xfrm>
          <a:prstGeom prst="rect">
            <a:avLst/>
          </a:prstGeom>
          <a:noFill/>
        </p:spPr>
        <p:txBody>
          <a:bodyPr wrap="square" rtlCol="0">
            <a:spAutoFit/>
          </a:bodyPr>
          <a:lstStyle/>
          <a:p>
            <a:r>
              <a:rPr lang="pt-BR" dirty="0" smtClean="0"/>
              <a:t>Rock Wool Insulation</a:t>
            </a:r>
            <a:endParaRPr lang="pt-BR" dirty="0"/>
          </a:p>
        </p:txBody>
      </p:sp>
      <p:pic>
        <p:nvPicPr>
          <p:cNvPr id="18" name="Imagem 17" descr="Ceramic-Fiber-Thermal-Insulation-Material.jpg"/>
          <p:cNvPicPr>
            <a:picLocks noChangeAspect="1"/>
          </p:cNvPicPr>
          <p:nvPr/>
        </p:nvPicPr>
        <p:blipFill>
          <a:blip r:embed="rId10"/>
          <a:stretch>
            <a:fillRect/>
          </a:stretch>
        </p:blipFill>
        <p:spPr>
          <a:xfrm>
            <a:off x="5364088" y="4869160"/>
            <a:ext cx="1944216" cy="1275548"/>
          </a:xfrm>
          <a:prstGeom prst="rect">
            <a:avLst/>
          </a:prstGeom>
        </p:spPr>
      </p:pic>
      <p:sp>
        <p:nvSpPr>
          <p:cNvPr id="19" name="CaixaDeTexto 18"/>
          <p:cNvSpPr txBox="1"/>
          <p:nvPr/>
        </p:nvSpPr>
        <p:spPr>
          <a:xfrm>
            <a:off x="5076056" y="6165304"/>
            <a:ext cx="2520280" cy="369332"/>
          </a:xfrm>
          <a:prstGeom prst="rect">
            <a:avLst/>
          </a:prstGeom>
          <a:noFill/>
        </p:spPr>
        <p:txBody>
          <a:bodyPr wrap="square" rtlCol="0">
            <a:spAutoFit/>
          </a:bodyPr>
          <a:lstStyle/>
          <a:p>
            <a:r>
              <a:rPr lang="pt-BR" dirty="0" smtClean="0"/>
              <a:t>Ceramic Fiber Insulation</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347864" y="1196752"/>
            <a:ext cx="5400600" cy="2031325"/>
          </a:xfrm>
          <a:prstGeom prst="rect">
            <a:avLst/>
          </a:prstGeom>
        </p:spPr>
        <p:txBody>
          <a:bodyPr wrap="square">
            <a:spAutoFit/>
          </a:bodyPr>
          <a:lstStyle/>
          <a:p>
            <a:pPr algn="just"/>
            <a:r>
              <a:rPr lang="en-US" dirty="0" smtClean="0"/>
              <a:t>A technician holding a silica fibre thermal insulation tile, seconds after being removed from a furnace at         1300 Celsius. The tiles lose 90% of their heat within moments. Such tiles are used on the underbody, wings and other areas of the Space Shuttle where the highest temperatures are generated during re-entry into the Earth's atmosphere.</a:t>
            </a:r>
            <a:endParaRPr lang="pt-BR" dirty="0"/>
          </a:p>
        </p:txBody>
      </p:sp>
      <p:pic>
        <p:nvPicPr>
          <p:cNvPr id="5" name="Imagem 4" descr="T7420034-Silica_thermal_insulation_tile-SPL.jpg"/>
          <p:cNvPicPr>
            <a:picLocks noChangeAspect="1"/>
          </p:cNvPicPr>
          <p:nvPr/>
        </p:nvPicPr>
        <p:blipFill>
          <a:blip r:embed="rId2"/>
          <a:stretch>
            <a:fillRect/>
          </a:stretch>
        </p:blipFill>
        <p:spPr>
          <a:xfrm>
            <a:off x="539552" y="1196752"/>
            <a:ext cx="2772000" cy="1940400"/>
          </a:xfrm>
          <a:prstGeom prst="rect">
            <a:avLst/>
          </a:prstGeom>
        </p:spPr>
      </p:pic>
      <p:pic>
        <p:nvPicPr>
          <p:cNvPr id="6" name="Picture 5"/>
          <p:cNvPicPr>
            <a:picLocks noChangeAspect="1" noChangeArrowheads="1"/>
          </p:cNvPicPr>
          <p:nvPr/>
        </p:nvPicPr>
        <p:blipFill>
          <a:blip r:embed="rId3"/>
          <a:srcRect/>
          <a:stretch>
            <a:fillRect/>
          </a:stretch>
        </p:blipFill>
        <p:spPr bwMode="auto">
          <a:xfrm>
            <a:off x="611832" y="188640"/>
            <a:ext cx="2448000" cy="855194"/>
          </a:xfrm>
          <a:prstGeom prst="rect">
            <a:avLst/>
          </a:prstGeom>
          <a:noFill/>
          <a:ln w="9525">
            <a:noFill/>
            <a:miter lim="800000"/>
            <a:headEnd/>
            <a:tailEnd/>
          </a:ln>
        </p:spPr>
      </p:pic>
      <p:sp>
        <p:nvSpPr>
          <p:cNvPr id="7" name="CaixaDeTexto 6"/>
          <p:cNvSpPr txBox="1"/>
          <p:nvPr/>
        </p:nvSpPr>
        <p:spPr>
          <a:xfrm>
            <a:off x="3419872" y="116632"/>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Adiabatic Process</a:t>
            </a:r>
          </a:p>
        </p:txBody>
      </p:sp>
      <p:pic>
        <p:nvPicPr>
          <p:cNvPr id="8" name="Imagem 7" descr="Space Shuttle.jpg"/>
          <p:cNvPicPr>
            <a:picLocks noChangeAspect="1"/>
          </p:cNvPicPr>
          <p:nvPr/>
        </p:nvPicPr>
        <p:blipFill>
          <a:blip r:embed="rId4" cstate="print"/>
          <a:stretch>
            <a:fillRect/>
          </a:stretch>
        </p:blipFill>
        <p:spPr>
          <a:xfrm>
            <a:off x="539736" y="3284984"/>
            <a:ext cx="1656000" cy="3243423"/>
          </a:xfrm>
          <a:prstGeom prst="rect">
            <a:avLst/>
          </a:prstGeom>
        </p:spPr>
      </p:pic>
      <p:pic>
        <p:nvPicPr>
          <p:cNvPr id="9" name="Imagem 8" descr="Space Shuttle on acting.jpg"/>
          <p:cNvPicPr>
            <a:picLocks noChangeAspect="1"/>
          </p:cNvPicPr>
          <p:nvPr/>
        </p:nvPicPr>
        <p:blipFill>
          <a:blip r:embed="rId5"/>
          <a:stretch>
            <a:fillRect/>
          </a:stretch>
        </p:blipFill>
        <p:spPr>
          <a:xfrm>
            <a:off x="2339752" y="3429002"/>
            <a:ext cx="3744416" cy="2886557"/>
          </a:xfrm>
          <a:prstGeom prst="rect">
            <a:avLst/>
          </a:prstGeom>
        </p:spPr>
      </p:pic>
      <p:pic>
        <p:nvPicPr>
          <p:cNvPr id="10" name="Imagem 9" descr="Thermal Insulation of space shuttle.jpg"/>
          <p:cNvPicPr>
            <a:picLocks noChangeAspect="1"/>
          </p:cNvPicPr>
          <p:nvPr/>
        </p:nvPicPr>
        <p:blipFill>
          <a:blip r:embed="rId6"/>
          <a:stretch>
            <a:fillRect/>
          </a:stretch>
        </p:blipFill>
        <p:spPr>
          <a:xfrm>
            <a:off x="6228184" y="3501008"/>
            <a:ext cx="2664296" cy="2376264"/>
          </a:xfrm>
          <a:prstGeom prst="rect">
            <a:avLst/>
          </a:prstGeom>
        </p:spPr>
      </p:pic>
      <p:sp>
        <p:nvSpPr>
          <p:cNvPr id="11" name="CaixaDeTexto 10"/>
          <p:cNvSpPr txBox="1"/>
          <p:nvPr/>
        </p:nvSpPr>
        <p:spPr>
          <a:xfrm>
            <a:off x="6228184" y="5877272"/>
            <a:ext cx="2664296" cy="646331"/>
          </a:xfrm>
          <a:prstGeom prst="rect">
            <a:avLst/>
          </a:prstGeom>
          <a:noFill/>
        </p:spPr>
        <p:txBody>
          <a:bodyPr wrap="square" rtlCol="0">
            <a:spAutoFit/>
          </a:bodyPr>
          <a:lstStyle/>
          <a:p>
            <a:pPr algn="ctr"/>
            <a:r>
              <a:rPr lang="pt-BR" dirty="0" smtClean="0"/>
              <a:t>Thermal Insulation of Space Shuttle</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188640"/>
            <a:ext cx="2448000" cy="855194"/>
          </a:xfrm>
          <a:prstGeom prst="rect">
            <a:avLst/>
          </a:prstGeom>
          <a:noFill/>
          <a:ln w="9525">
            <a:noFill/>
            <a:miter lim="800000"/>
            <a:headEnd/>
            <a:tailEnd/>
          </a:ln>
        </p:spPr>
      </p:pic>
      <p:sp>
        <p:nvSpPr>
          <p:cNvPr id="5" name="CaixaDeTexto 4"/>
          <p:cNvSpPr txBox="1"/>
          <p:nvPr/>
        </p:nvSpPr>
        <p:spPr>
          <a:xfrm>
            <a:off x="3419872" y="170637"/>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Diathermic Process</a:t>
            </a:r>
          </a:p>
        </p:txBody>
      </p:sp>
      <p:pic>
        <p:nvPicPr>
          <p:cNvPr id="2051" name="Picture 3"/>
          <p:cNvPicPr>
            <a:picLocks noChangeAspect="1" noChangeArrowheads="1"/>
          </p:cNvPicPr>
          <p:nvPr/>
        </p:nvPicPr>
        <p:blipFill>
          <a:blip r:embed="rId3"/>
          <a:srcRect/>
          <a:stretch>
            <a:fillRect/>
          </a:stretch>
        </p:blipFill>
        <p:spPr bwMode="auto">
          <a:xfrm>
            <a:off x="1043608" y="1181408"/>
            <a:ext cx="3168000" cy="3615744"/>
          </a:xfrm>
          <a:prstGeom prst="rect">
            <a:avLst/>
          </a:prstGeom>
          <a:noFill/>
          <a:ln w="9525">
            <a:noFill/>
            <a:miter lim="800000"/>
            <a:headEnd/>
            <a:tailEnd/>
          </a:ln>
        </p:spPr>
      </p:pic>
      <p:pic>
        <p:nvPicPr>
          <p:cNvPr id="6" name="Imagem 5" descr="Molten Casting.jpg"/>
          <p:cNvPicPr>
            <a:picLocks noChangeAspect="1"/>
          </p:cNvPicPr>
          <p:nvPr/>
        </p:nvPicPr>
        <p:blipFill>
          <a:blip r:embed="rId4"/>
          <a:stretch>
            <a:fillRect/>
          </a:stretch>
        </p:blipFill>
        <p:spPr>
          <a:xfrm>
            <a:off x="4932040" y="1340768"/>
            <a:ext cx="3024336" cy="3186450"/>
          </a:xfrm>
          <a:prstGeom prst="rect">
            <a:avLst/>
          </a:prstGeom>
        </p:spPr>
      </p:pic>
      <p:sp>
        <p:nvSpPr>
          <p:cNvPr id="7" name="CaixaDeTexto 6"/>
          <p:cNvSpPr txBox="1"/>
          <p:nvPr/>
        </p:nvSpPr>
        <p:spPr>
          <a:xfrm>
            <a:off x="539552" y="4941168"/>
            <a:ext cx="8172400" cy="1477328"/>
          </a:xfrm>
          <a:prstGeom prst="rect">
            <a:avLst/>
          </a:prstGeom>
          <a:noFill/>
        </p:spPr>
        <p:txBody>
          <a:bodyPr wrap="square" rtlCol="0">
            <a:spAutoFit/>
          </a:bodyPr>
          <a:lstStyle/>
          <a:p>
            <a:pPr algn="just"/>
            <a:r>
              <a:rPr lang="en-US" b="1" dirty="0" smtClean="0"/>
              <a:t>Die casting</a:t>
            </a:r>
            <a:r>
              <a:rPr lang="en-US" dirty="0" smtClean="0"/>
              <a:t> is a technique for mass-producing metal products and components. Mold design is one of the most important steps in the process because the shape and attributes of the mold will directly affect the final product. The die casting procedure forces molten metal into molds using high pressure and it requires a mold with exact specifications to achieve the task.</a:t>
            </a:r>
            <a:endParaRPr lang="pt-BR" dirty="0"/>
          </a:p>
        </p:txBody>
      </p:sp>
      <p:sp>
        <p:nvSpPr>
          <p:cNvPr id="8" name="CaixaDeTexto 7"/>
          <p:cNvSpPr txBox="1"/>
          <p:nvPr/>
        </p:nvSpPr>
        <p:spPr>
          <a:xfrm>
            <a:off x="5364088" y="4509120"/>
            <a:ext cx="2088232" cy="369332"/>
          </a:xfrm>
          <a:prstGeom prst="rect">
            <a:avLst/>
          </a:prstGeom>
          <a:noFill/>
        </p:spPr>
        <p:txBody>
          <a:bodyPr wrap="square" rtlCol="0">
            <a:spAutoFit/>
          </a:bodyPr>
          <a:lstStyle/>
          <a:p>
            <a:r>
              <a:rPr lang="en-US" b="1" dirty="0" smtClean="0"/>
              <a:t>Die Casting Process</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63888" y="98629"/>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Concepts:</a:t>
            </a:r>
          </a:p>
          <a:p>
            <a:pPr algn="ctr"/>
            <a:r>
              <a:rPr lang="pt-BR" sz="2800" dirty="0" smtClean="0">
                <a:solidFill>
                  <a:schemeClr val="tx1">
                    <a:lumMod val="95000"/>
                    <a:lumOff val="5000"/>
                  </a:schemeClr>
                </a:solidFill>
              </a:rPr>
              <a:t>Reversible Process</a:t>
            </a:r>
          </a:p>
        </p:txBody>
      </p:sp>
      <p:pic>
        <p:nvPicPr>
          <p:cNvPr id="5" name="Picture 5"/>
          <p:cNvPicPr>
            <a:picLocks noChangeAspect="1" noChangeArrowheads="1"/>
          </p:cNvPicPr>
          <p:nvPr/>
        </p:nvPicPr>
        <p:blipFill>
          <a:blip r:embed="rId2"/>
          <a:srcRect/>
          <a:stretch>
            <a:fillRect/>
          </a:stretch>
        </p:blipFill>
        <p:spPr bwMode="auto">
          <a:xfrm>
            <a:off x="755576" y="197542"/>
            <a:ext cx="2448000" cy="855194"/>
          </a:xfrm>
          <a:prstGeom prst="rect">
            <a:avLst/>
          </a:prstGeom>
          <a:noFill/>
          <a:ln w="9525">
            <a:noFill/>
            <a:miter lim="800000"/>
            <a:headEnd/>
            <a:tailEnd/>
          </a:ln>
        </p:spPr>
      </p:pic>
      <p:pic>
        <p:nvPicPr>
          <p:cNvPr id="7" name="Imagem 6" descr="Reversible 01.png"/>
          <p:cNvPicPr>
            <a:picLocks noChangeAspect="1"/>
          </p:cNvPicPr>
          <p:nvPr/>
        </p:nvPicPr>
        <p:blipFill>
          <a:blip r:embed="rId3"/>
          <a:stretch>
            <a:fillRect/>
          </a:stretch>
        </p:blipFill>
        <p:spPr>
          <a:xfrm>
            <a:off x="539552" y="1196752"/>
            <a:ext cx="5832000" cy="2953148"/>
          </a:xfrm>
          <a:prstGeom prst="rect">
            <a:avLst/>
          </a:prstGeom>
        </p:spPr>
      </p:pic>
      <p:pic>
        <p:nvPicPr>
          <p:cNvPr id="8" name="Imagem 7" descr="Evaporation of water.gif"/>
          <p:cNvPicPr>
            <a:picLocks noChangeAspect="1"/>
          </p:cNvPicPr>
          <p:nvPr/>
        </p:nvPicPr>
        <p:blipFill>
          <a:blip r:embed="rId4"/>
          <a:stretch>
            <a:fillRect/>
          </a:stretch>
        </p:blipFill>
        <p:spPr>
          <a:xfrm>
            <a:off x="6655246" y="1268760"/>
            <a:ext cx="2381250" cy="2736304"/>
          </a:xfrm>
          <a:prstGeom prst="rect">
            <a:avLst/>
          </a:prstGeom>
        </p:spPr>
      </p:pic>
      <p:pic>
        <p:nvPicPr>
          <p:cNvPr id="9" name="Imagem 8" descr="what-is-evaporation.jpg"/>
          <p:cNvPicPr>
            <a:picLocks noChangeAspect="1"/>
          </p:cNvPicPr>
          <p:nvPr/>
        </p:nvPicPr>
        <p:blipFill>
          <a:blip r:embed="rId5"/>
          <a:stretch>
            <a:fillRect/>
          </a:stretch>
        </p:blipFill>
        <p:spPr>
          <a:xfrm>
            <a:off x="5220072" y="4293096"/>
            <a:ext cx="3492000" cy="2166447"/>
          </a:xfrm>
          <a:prstGeom prst="rect">
            <a:avLst/>
          </a:prstGeom>
        </p:spPr>
      </p:pic>
      <p:pic>
        <p:nvPicPr>
          <p:cNvPr id="10" name="Imagem 9" descr="Melting glacier.bmp"/>
          <p:cNvPicPr>
            <a:picLocks noChangeAspect="1"/>
          </p:cNvPicPr>
          <p:nvPr/>
        </p:nvPicPr>
        <p:blipFill>
          <a:blip r:embed="rId6"/>
          <a:stretch>
            <a:fillRect/>
          </a:stretch>
        </p:blipFill>
        <p:spPr>
          <a:xfrm>
            <a:off x="1475656" y="4365104"/>
            <a:ext cx="2880000" cy="1800201"/>
          </a:xfrm>
          <a:prstGeom prst="rect">
            <a:avLst/>
          </a:prstGeom>
        </p:spPr>
      </p:pic>
      <p:sp>
        <p:nvSpPr>
          <p:cNvPr id="11" name="CaixaDeTexto 10"/>
          <p:cNvSpPr txBox="1"/>
          <p:nvPr/>
        </p:nvSpPr>
        <p:spPr>
          <a:xfrm>
            <a:off x="1187624" y="6165304"/>
            <a:ext cx="3600400" cy="369332"/>
          </a:xfrm>
          <a:prstGeom prst="rect">
            <a:avLst/>
          </a:prstGeom>
          <a:noFill/>
        </p:spPr>
        <p:txBody>
          <a:bodyPr wrap="square" rtlCol="0">
            <a:spAutoFit/>
          </a:bodyPr>
          <a:lstStyle/>
          <a:p>
            <a:r>
              <a:rPr lang="pt-BR" dirty="0" smtClean="0"/>
              <a:t>Melting Glacier  - Desgelo dos Pólos</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491880" y="170637"/>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Concepts:</a:t>
            </a:r>
          </a:p>
          <a:p>
            <a:pPr algn="ctr"/>
            <a:r>
              <a:rPr lang="pt-BR" sz="2800" dirty="0" smtClean="0">
                <a:solidFill>
                  <a:schemeClr val="tx1">
                    <a:lumMod val="95000"/>
                    <a:lumOff val="5000"/>
                  </a:schemeClr>
                </a:solidFill>
              </a:rPr>
              <a:t>Irreversible Process</a:t>
            </a:r>
          </a:p>
        </p:txBody>
      </p:sp>
      <p:pic>
        <p:nvPicPr>
          <p:cNvPr id="5" name="Picture 5"/>
          <p:cNvPicPr>
            <a:picLocks noChangeAspect="1" noChangeArrowheads="1"/>
          </p:cNvPicPr>
          <p:nvPr/>
        </p:nvPicPr>
        <p:blipFill>
          <a:blip r:embed="rId2"/>
          <a:srcRect/>
          <a:stretch>
            <a:fillRect/>
          </a:stretch>
        </p:blipFill>
        <p:spPr bwMode="auto">
          <a:xfrm>
            <a:off x="683840" y="269550"/>
            <a:ext cx="2448000" cy="855194"/>
          </a:xfrm>
          <a:prstGeom prst="rect">
            <a:avLst/>
          </a:prstGeom>
          <a:noFill/>
          <a:ln w="9525">
            <a:noFill/>
            <a:miter lim="800000"/>
            <a:headEnd/>
            <a:tailEnd/>
          </a:ln>
        </p:spPr>
      </p:pic>
      <p:pic>
        <p:nvPicPr>
          <p:cNvPr id="6" name="Imagem 5" descr="Nuclear Usina.jpg"/>
          <p:cNvPicPr>
            <a:picLocks noChangeAspect="1"/>
          </p:cNvPicPr>
          <p:nvPr/>
        </p:nvPicPr>
        <p:blipFill>
          <a:blip r:embed="rId3"/>
          <a:stretch>
            <a:fillRect/>
          </a:stretch>
        </p:blipFill>
        <p:spPr>
          <a:xfrm>
            <a:off x="4932040" y="1412776"/>
            <a:ext cx="3492000" cy="1923559"/>
          </a:xfrm>
          <a:prstGeom prst="rect">
            <a:avLst/>
          </a:prstGeom>
        </p:spPr>
      </p:pic>
      <p:pic>
        <p:nvPicPr>
          <p:cNvPr id="7" name="Imagem 6" descr="Engine Illustrated.jpg"/>
          <p:cNvPicPr>
            <a:picLocks noChangeAspect="1"/>
          </p:cNvPicPr>
          <p:nvPr/>
        </p:nvPicPr>
        <p:blipFill>
          <a:blip r:embed="rId4"/>
          <a:stretch>
            <a:fillRect/>
          </a:stretch>
        </p:blipFill>
        <p:spPr>
          <a:xfrm>
            <a:off x="611560" y="3782128"/>
            <a:ext cx="3996000" cy="2404260"/>
          </a:xfrm>
          <a:prstGeom prst="rect">
            <a:avLst/>
          </a:prstGeom>
        </p:spPr>
      </p:pic>
      <p:pic>
        <p:nvPicPr>
          <p:cNvPr id="8" name="Imagem 7" descr="Engine Car.jpg"/>
          <p:cNvPicPr>
            <a:picLocks noChangeAspect="1"/>
          </p:cNvPicPr>
          <p:nvPr/>
        </p:nvPicPr>
        <p:blipFill>
          <a:blip r:embed="rId5"/>
          <a:stretch>
            <a:fillRect/>
          </a:stretch>
        </p:blipFill>
        <p:spPr>
          <a:xfrm>
            <a:off x="683568" y="1278729"/>
            <a:ext cx="3888000" cy="2273238"/>
          </a:xfrm>
          <a:prstGeom prst="rect">
            <a:avLst/>
          </a:prstGeom>
        </p:spPr>
      </p:pic>
      <p:pic>
        <p:nvPicPr>
          <p:cNvPr id="9" name="Imagem 8" descr="Spontaneous Combustion Engine.gif"/>
          <p:cNvPicPr>
            <a:picLocks noChangeAspect="1"/>
          </p:cNvPicPr>
          <p:nvPr/>
        </p:nvPicPr>
        <p:blipFill>
          <a:blip r:embed="rId6"/>
          <a:stretch>
            <a:fillRect/>
          </a:stretch>
        </p:blipFill>
        <p:spPr>
          <a:xfrm>
            <a:off x="5004048" y="3645024"/>
            <a:ext cx="3420000" cy="2565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91880" y="170637"/>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Concepts:</a:t>
            </a:r>
          </a:p>
          <a:p>
            <a:pPr algn="ctr"/>
            <a:r>
              <a:rPr lang="pt-BR" sz="2800" dirty="0" smtClean="0">
                <a:solidFill>
                  <a:schemeClr val="tx1">
                    <a:lumMod val="95000"/>
                    <a:lumOff val="5000"/>
                  </a:schemeClr>
                </a:solidFill>
              </a:rPr>
              <a:t>Equation of State</a:t>
            </a:r>
          </a:p>
        </p:txBody>
      </p:sp>
      <p:sp>
        <p:nvSpPr>
          <p:cNvPr id="6" name="CaixaDeTexto 5"/>
          <p:cNvSpPr txBox="1"/>
          <p:nvPr/>
        </p:nvSpPr>
        <p:spPr>
          <a:xfrm>
            <a:off x="5508104" y="1393612"/>
            <a:ext cx="2160240" cy="523220"/>
          </a:xfrm>
          <a:prstGeom prst="rect">
            <a:avLst/>
          </a:prstGeom>
          <a:noFill/>
        </p:spPr>
        <p:txBody>
          <a:bodyPr wrap="square" rtlCol="0">
            <a:spAutoFit/>
          </a:bodyPr>
          <a:lstStyle/>
          <a:p>
            <a:r>
              <a:rPr lang="pt-BR" sz="2800" dirty="0" smtClean="0">
                <a:latin typeface="Arial" pitchFamily="34" charset="0"/>
                <a:cs typeface="Arial" pitchFamily="34" charset="0"/>
              </a:rPr>
              <a:t>P= f(T, V, m)</a:t>
            </a:r>
            <a:endParaRPr lang="pt-BR" sz="2800" dirty="0">
              <a:latin typeface="Arial" pitchFamily="34" charset="0"/>
              <a:cs typeface="Arial" pitchFamily="34" charset="0"/>
            </a:endParaRPr>
          </a:p>
        </p:txBody>
      </p:sp>
      <p:pic>
        <p:nvPicPr>
          <p:cNvPr id="7" name="Imagem 6" descr="Batch-Chemical-Reactor-Control.jpg"/>
          <p:cNvPicPr>
            <a:picLocks noChangeAspect="1"/>
          </p:cNvPicPr>
          <p:nvPr/>
        </p:nvPicPr>
        <p:blipFill>
          <a:blip r:embed="rId4"/>
          <a:stretch>
            <a:fillRect/>
          </a:stretch>
        </p:blipFill>
        <p:spPr>
          <a:xfrm>
            <a:off x="323528" y="1772606"/>
            <a:ext cx="4284000" cy="3816634"/>
          </a:xfrm>
          <a:prstGeom prst="rect">
            <a:avLst/>
          </a:prstGeom>
        </p:spPr>
      </p:pic>
      <p:pic>
        <p:nvPicPr>
          <p:cNvPr id="8" name="Imagem 7" descr="Controller.jpg"/>
          <p:cNvPicPr>
            <a:picLocks noChangeAspect="1"/>
          </p:cNvPicPr>
          <p:nvPr/>
        </p:nvPicPr>
        <p:blipFill>
          <a:blip r:embed="rId5" cstate="print"/>
          <a:stretch>
            <a:fillRect/>
          </a:stretch>
        </p:blipFill>
        <p:spPr>
          <a:xfrm>
            <a:off x="4716016" y="2204864"/>
            <a:ext cx="4176000" cy="313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899592" y="269550"/>
            <a:ext cx="2448000" cy="855194"/>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1007928" y="1916832"/>
            <a:ext cx="2916000" cy="1215000"/>
          </a:xfrm>
          <a:prstGeom prst="rect">
            <a:avLst/>
          </a:prstGeom>
          <a:noFill/>
          <a:ln w="9525">
            <a:noFill/>
            <a:miter lim="800000"/>
            <a:headEnd/>
            <a:tailEnd/>
          </a:ln>
        </p:spPr>
      </p:pic>
      <p:sp>
        <p:nvSpPr>
          <p:cNvPr id="8" name="CaixaDeTexto 7"/>
          <p:cNvSpPr txBox="1"/>
          <p:nvPr/>
        </p:nvSpPr>
        <p:spPr>
          <a:xfrm>
            <a:off x="1763688" y="1249596"/>
            <a:ext cx="2160240" cy="523220"/>
          </a:xfrm>
          <a:prstGeom prst="rect">
            <a:avLst/>
          </a:prstGeom>
          <a:noFill/>
        </p:spPr>
        <p:txBody>
          <a:bodyPr wrap="square" rtlCol="0">
            <a:spAutoFit/>
          </a:bodyPr>
          <a:lstStyle/>
          <a:p>
            <a:r>
              <a:rPr lang="pt-BR" sz="2800" dirty="0" smtClean="0">
                <a:latin typeface="Arial" pitchFamily="34" charset="0"/>
                <a:cs typeface="Arial" pitchFamily="34" charset="0"/>
              </a:rPr>
              <a:t>P= f(T, V, m)</a:t>
            </a:r>
            <a:endParaRPr lang="pt-BR" sz="2800" dirty="0">
              <a:latin typeface="Arial" pitchFamily="34" charset="0"/>
              <a:cs typeface="Arial" pitchFamily="34" charset="0"/>
            </a:endParaRPr>
          </a:p>
        </p:txBody>
      </p:sp>
      <p:pic>
        <p:nvPicPr>
          <p:cNvPr id="6" name="Imagem 5" descr="Diagram PxT.jpg"/>
          <p:cNvPicPr>
            <a:picLocks noChangeAspect="1"/>
          </p:cNvPicPr>
          <p:nvPr/>
        </p:nvPicPr>
        <p:blipFill>
          <a:blip r:embed="rId4"/>
          <a:stretch>
            <a:fillRect/>
          </a:stretch>
        </p:blipFill>
        <p:spPr>
          <a:xfrm>
            <a:off x="5004048" y="1052736"/>
            <a:ext cx="3132000" cy="2652779"/>
          </a:xfrm>
          <a:prstGeom prst="rect">
            <a:avLst/>
          </a:prstGeom>
        </p:spPr>
      </p:pic>
      <p:pic>
        <p:nvPicPr>
          <p:cNvPr id="7" name="Imagem 6" descr="Diagram PxV.jpg"/>
          <p:cNvPicPr>
            <a:picLocks noChangeAspect="1"/>
          </p:cNvPicPr>
          <p:nvPr/>
        </p:nvPicPr>
        <p:blipFill>
          <a:blip r:embed="rId5"/>
          <a:stretch>
            <a:fillRect/>
          </a:stretch>
        </p:blipFill>
        <p:spPr>
          <a:xfrm>
            <a:off x="899592" y="3356992"/>
            <a:ext cx="3204000" cy="2935445"/>
          </a:xfrm>
          <a:prstGeom prst="rect">
            <a:avLst/>
          </a:prstGeom>
        </p:spPr>
      </p:pic>
      <p:pic>
        <p:nvPicPr>
          <p:cNvPr id="9" name="Imagem 8" descr="Diagram TxV.jpg"/>
          <p:cNvPicPr>
            <a:picLocks noChangeAspect="1"/>
          </p:cNvPicPr>
          <p:nvPr/>
        </p:nvPicPr>
        <p:blipFill>
          <a:blip r:embed="rId6"/>
          <a:stretch>
            <a:fillRect/>
          </a:stretch>
        </p:blipFill>
        <p:spPr>
          <a:xfrm>
            <a:off x="5004048" y="3835360"/>
            <a:ext cx="3132000" cy="2721263"/>
          </a:xfrm>
          <a:prstGeom prst="rect">
            <a:avLst/>
          </a:prstGeom>
        </p:spPr>
      </p:pic>
      <p:sp>
        <p:nvSpPr>
          <p:cNvPr id="10" name="CaixaDeTexto 9"/>
          <p:cNvSpPr txBox="1"/>
          <p:nvPr/>
        </p:nvSpPr>
        <p:spPr>
          <a:xfrm>
            <a:off x="3563888" y="26621"/>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Concepts:</a:t>
            </a:r>
          </a:p>
          <a:p>
            <a:pPr algn="ctr"/>
            <a:r>
              <a:rPr lang="pt-BR" sz="2800" dirty="0" smtClean="0">
                <a:solidFill>
                  <a:schemeClr val="tx1">
                    <a:lumMod val="95000"/>
                    <a:lumOff val="5000"/>
                  </a:schemeClr>
                </a:solidFill>
              </a:rPr>
              <a:t>Equation of State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67944" y="2924944"/>
            <a:ext cx="4536504" cy="3139321"/>
          </a:xfrm>
          <a:prstGeom prst="rect">
            <a:avLst/>
          </a:prstGeom>
        </p:spPr>
        <p:txBody>
          <a:bodyPr wrap="square">
            <a:spAutoFit/>
          </a:bodyPr>
          <a:lstStyle/>
          <a:p>
            <a:pPr algn="just"/>
            <a:r>
              <a:rPr lang="en-US" dirty="0" smtClean="0"/>
              <a:t>A steam turbine is a mechanical device that extracts thermal energy from pressurized steam, and converts it into rotary motion. Its modern manifestation was invented by Sir Charles Parsons in 1884. </a:t>
            </a:r>
          </a:p>
          <a:p>
            <a:pPr algn="just"/>
            <a:r>
              <a:rPr lang="en-US" dirty="0" smtClean="0"/>
              <a:t>Condensing turbines are most commonly found in </a:t>
            </a:r>
            <a:r>
              <a:rPr lang="en-US" b="1" dirty="0" smtClean="0"/>
              <a:t>electrical power plants</a:t>
            </a:r>
            <a:r>
              <a:rPr lang="en-US" dirty="0" smtClean="0"/>
              <a:t>. These turbines exhaust steam in a partially condensed state, typically of a quality near 90%, at a pressure well below atmospheric to a condenser.</a:t>
            </a:r>
            <a:endParaRPr lang="pt-BR" dirty="0"/>
          </a:p>
        </p:txBody>
      </p:sp>
      <p:pic>
        <p:nvPicPr>
          <p:cNvPr id="5" name="Imagem 4" descr="Turbine Engine.jpg"/>
          <p:cNvPicPr>
            <a:picLocks noChangeAspect="1"/>
          </p:cNvPicPr>
          <p:nvPr/>
        </p:nvPicPr>
        <p:blipFill>
          <a:blip r:embed="rId2"/>
          <a:stretch>
            <a:fillRect/>
          </a:stretch>
        </p:blipFill>
        <p:spPr>
          <a:xfrm>
            <a:off x="683568" y="2961296"/>
            <a:ext cx="3096000" cy="3096000"/>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683568" y="332656"/>
            <a:ext cx="399097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Systems</a:t>
            </a:r>
            <a:endParaRPr lang="pt-BR" sz="2800" dirty="0">
              <a:solidFill>
                <a:schemeClr val="tx1">
                  <a:lumMod val="95000"/>
                  <a:lumOff val="5000"/>
                </a:schemeClr>
              </a:solidFill>
            </a:endParaRPr>
          </a:p>
        </p:txBody>
      </p:sp>
      <p:pic>
        <p:nvPicPr>
          <p:cNvPr id="7" name="Imagem 6" descr="Copo d'água.jpg"/>
          <p:cNvPicPr>
            <a:picLocks noChangeAspect="1"/>
          </p:cNvPicPr>
          <p:nvPr/>
        </p:nvPicPr>
        <p:blipFill>
          <a:blip r:embed="rId3"/>
          <a:stretch>
            <a:fillRect/>
          </a:stretch>
        </p:blipFill>
        <p:spPr>
          <a:xfrm>
            <a:off x="1331640" y="1507010"/>
            <a:ext cx="1404000" cy="1561950"/>
          </a:xfrm>
          <a:prstGeom prst="rect">
            <a:avLst/>
          </a:prstGeom>
        </p:spPr>
      </p:pic>
      <p:pic>
        <p:nvPicPr>
          <p:cNvPr id="8" name="Imagem 7" descr="Cilindro de Gases.jpg"/>
          <p:cNvPicPr>
            <a:picLocks noChangeAspect="1"/>
          </p:cNvPicPr>
          <p:nvPr/>
        </p:nvPicPr>
        <p:blipFill>
          <a:blip r:embed="rId4"/>
          <a:stretch>
            <a:fillRect/>
          </a:stretch>
        </p:blipFill>
        <p:spPr>
          <a:xfrm>
            <a:off x="3347864" y="1484784"/>
            <a:ext cx="2160000" cy="1620000"/>
          </a:xfrm>
          <a:prstGeom prst="rect">
            <a:avLst/>
          </a:prstGeom>
        </p:spPr>
      </p:pic>
      <p:pic>
        <p:nvPicPr>
          <p:cNvPr id="10" name="Imagem 9" descr="Esquema Alto Forno.jpg"/>
          <p:cNvPicPr>
            <a:picLocks noChangeAspect="1"/>
          </p:cNvPicPr>
          <p:nvPr/>
        </p:nvPicPr>
        <p:blipFill>
          <a:blip r:embed="rId5"/>
          <a:stretch>
            <a:fillRect/>
          </a:stretch>
        </p:blipFill>
        <p:spPr>
          <a:xfrm>
            <a:off x="611560" y="3456946"/>
            <a:ext cx="2484000" cy="2492334"/>
          </a:xfrm>
          <a:prstGeom prst="rect">
            <a:avLst/>
          </a:prstGeom>
        </p:spPr>
      </p:pic>
      <p:pic>
        <p:nvPicPr>
          <p:cNvPr id="11" name="Imagem 10" descr="Forno de Tratamento Térmico.jpg"/>
          <p:cNvPicPr>
            <a:picLocks noChangeAspect="1"/>
          </p:cNvPicPr>
          <p:nvPr/>
        </p:nvPicPr>
        <p:blipFill>
          <a:blip r:embed="rId6"/>
          <a:stretch>
            <a:fillRect/>
          </a:stretch>
        </p:blipFill>
        <p:spPr>
          <a:xfrm>
            <a:off x="5868144" y="1412777"/>
            <a:ext cx="2304000" cy="1728928"/>
          </a:xfrm>
          <a:prstGeom prst="rect">
            <a:avLst/>
          </a:prstGeom>
        </p:spPr>
      </p:pic>
      <p:pic>
        <p:nvPicPr>
          <p:cNvPr id="13" name="Imagem 12" descr="Microondas.jpg"/>
          <p:cNvPicPr>
            <a:picLocks noChangeAspect="1"/>
          </p:cNvPicPr>
          <p:nvPr/>
        </p:nvPicPr>
        <p:blipFill>
          <a:blip r:embed="rId7"/>
          <a:stretch>
            <a:fillRect/>
          </a:stretch>
        </p:blipFill>
        <p:spPr>
          <a:xfrm>
            <a:off x="6012160" y="3429280"/>
            <a:ext cx="2520000" cy="2520000"/>
          </a:xfrm>
          <a:prstGeom prst="rect">
            <a:avLst/>
          </a:prstGeom>
        </p:spPr>
      </p:pic>
      <p:pic>
        <p:nvPicPr>
          <p:cNvPr id="15" name="Imagem 14" descr="Panela no fogão.jpg"/>
          <p:cNvPicPr>
            <a:picLocks noChangeAspect="1"/>
          </p:cNvPicPr>
          <p:nvPr/>
        </p:nvPicPr>
        <p:blipFill>
          <a:blip r:embed="rId8"/>
          <a:stretch>
            <a:fillRect/>
          </a:stretch>
        </p:blipFill>
        <p:spPr>
          <a:xfrm>
            <a:off x="3203848" y="3917833"/>
            <a:ext cx="2664000" cy="15993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Misturador Industrial.jpg"/>
          <p:cNvPicPr>
            <a:picLocks noChangeAspect="1"/>
          </p:cNvPicPr>
          <p:nvPr/>
        </p:nvPicPr>
        <p:blipFill>
          <a:blip r:embed="rId2" cstate="print"/>
          <a:stretch>
            <a:fillRect/>
          </a:stretch>
        </p:blipFill>
        <p:spPr>
          <a:xfrm>
            <a:off x="5136064" y="1340768"/>
            <a:ext cx="2412000" cy="2156699"/>
          </a:xfrm>
          <a:prstGeom prst="rect">
            <a:avLst/>
          </a:prstGeom>
        </p:spPr>
      </p:pic>
      <p:pic>
        <p:nvPicPr>
          <p:cNvPr id="8" name="Imagem 7" descr="Batedeira.jpg"/>
          <p:cNvPicPr>
            <a:picLocks noChangeAspect="1"/>
          </p:cNvPicPr>
          <p:nvPr/>
        </p:nvPicPr>
        <p:blipFill>
          <a:blip r:embed="rId3"/>
          <a:stretch>
            <a:fillRect/>
          </a:stretch>
        </p:blipFill>
        <p:spPr>
          <a:xfrm>
            <a:off x="5136064" y="3852728"/>
            <a:ext cx="1836000" cy="1836000"/>
          </a:xfrm>
          <a:prstGeom prst="rect">
            <a:avLst/>
          </a:prstGeom>
        </p:spPr>
      </p:pic>
      <p:pic>
        <p:nvPicPr>
          <p:cNvPr id="9" name="Imagem 8" descr="Fornos Siderurgia.bmp"/>
          <p:cNvPicPr>
            <a:picLocks noChangeAspect="1"/>
          </p:cNvPicPr>
          <p:nvPr/>
        </p:nvPicPr>
        <p:blipFill>
          <a:blip r:embed="rId4"/>
          <a:stretch>
            <a:fillRect/>
          </a:stretch>
        </p:blipFill>
        <p:spPr>
          <a:xfrm>
            <a:off x="1403616" y="3717032"/>
            <a:ext cx="2664000" cy="1998000"/>
          </a:xfrm>
          <a:prstGeom prst="rect">
            <a:avLst/>
          </a:prstGeom>
        </p:spPr>
      </p:pic>
      <p:pic>
        <p:nvPicPr>
          <p:cNvPr id="10" name="Imagem 9" descr="CSN Alto Forno.jpg"/>
          <p:cNvPicPr>
            <a:picLocks noChangeAspect="1"/>
          </p:cNvPicPr>
          <p:nvPr/>
        </p:nvPicPr>
        <p:blipFill>
          <a:blip r:embed="rId5"/>
          <a:stretch>
            <a:fillRect/>
          </a:stretch>
        </p:blipFill>
        <p:spPr>
          <a:xfrm>
            <a:off x="1115616" y="1340768"/>
            <a:ext cx="2952000" cy="1925218"/>
          </a:xfrm>
          <a:prstGeom prst="rect">
            <a:avLst/>
          </a:prstGeom>
        </p:spPr>
      </p:pic>
      <p:pic>
        <p:nvPicPr>
          <p:cNvPr id="11" name="Picture 5"/>
          <p:cNvPicPr>
            <a:picLocks noChangeAspect="1" noChangeArrowheads="1"/>
          </p:cNvPicPr>
          <p:nvPr/>
        </p:nvPicPr>
        <p:blipFill>
          <a:blip r:embed="rId6"/>
          <a:srcRect/>
          <a:stretch>
            <a:fillRect/>
          </a:stretch>
        </p:blipFill>
        <p:spPr bwMode="auto">
          <a:xfrm>
            <a:off x="611832" y="260648"/>
            <a:ext cx="2448000" cy="855194"/>
          </a:xfrm>
          <a:prstGeom prst="rect">
            <a:avLst/>
          </a:prstGeom>
          <a:noFill/>
          <a:ln w="9525">
            <a:noFill/>
            <a:miter lim="800000"/>
            <a:headEnd/>
            <a:tailEnd/>
          </a:ln>
        </p:spPr>
      </p:pic>
      <p:sp>
        <p:nvSpPr>
          <p:cNvPr id="12" name="CaixaDeTexto 11"/>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Systems</a:t>
            </a:r>
            <a:endParaRPr lang="pt-BR"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Phases</a:t>
            </a:r>
            <a:endParaRPr lang="pt-BR" sz="2800" dirty="0">
              <a:solidFill>
                <a:schemeClr val="tx1">
                  <a:lumMod val="95000"/>
                  <a:lumOff val="5000"/>
                </a:schemeClr>
              </a:solidFill>
            </a:endParaRPr>
          </a:p>
        </p:txBody>
      </p:sp>
      <p:pic>
        <p:nvPicPr>
          <p:cNvPr id="8" name="Imagem 7" descr="Granito.jpg"/>
          <p:cNvPicPr>
            <a:picLocks noChangeAspect="1"/>
          </p:cNvPicPr>
          <p:nvPr/>
        </p:nvPicPr>
        <p:blipFill>
          <a:blip r:embed="rId3"/>
          <a:stretch>
            <a:fillRect/>
          </a:stretch>
        </p:blipFill>
        <p:spPr>
          <a:xfrm>
            <a:off x="1223792" y="3140968"/>
            <a:ext cx="1476000" cy="1476000"/>
          </a:xfrm>
          <a:prstGeom prst="rect">
            <a:avLst/>
          </a:prstGeom>
        </p:spPr>
      </p:pic>
      <p:pic>
        <p:nvPicPr>
          <p:cNvPr id="9" name="Imagem 8" descr="Mar _ água sal e areia.jpg"/>
          <p:cNvPicPr>
            <a:picLocks noChangeAspect="1"/>
          </p:cNvPicPr>
          <p:nvPr/>
        </p:nvPicPr>
        <p:blipFill>
          <a:blip r:embed="rId4" cstate="print"/>
          <a:stretch>
            <a:fillRect/>
          </a:stretch>
        </p:blipFill>
        <p:spPr>
          <a:xfrm>
            <a:off x="5796136" y="2778816"/>
            <a:ext cx="2232000" cy="1468815"/>
          </a:xfrm>
          <a:prstGeom prst="rect">
            <a:avLst/>
          </a:prstGeom>
        </p:spPr>
      </p:pic>
      <p:pic>
        <p:nvPicPr>
          <p:cNvPr id="10" name="Imagem 9" descr="Mistura água + Óleo.jpg"/>
          <p:cNvPicPr>
            <a:picLocks noChangeAspect="1"/>
          </p:cNvPicPr>
          <p:nvPr/>
        </p:nvPicPr>
        <p:blipFill>
          <a:blip r:embed="rId5"/>
          <a:stretch>
            <a:fillRect/>
          </a:stretch>
        </p:blipFill>
        <p:spPr>
          <a:xfrm>
            <a:off x="1187792" y="1268760"/>
            <a:ext cx="1512000" cy="1718183"/>
          </a:xfrm>
          <a:prstGeom prst="rect">
            <a:avLst/>
          </a:prstGeom>
        </p:spPr>
      </p:pic>
      <p:pic>
        <p:nvPicPr>
          <p:cNvPr id="2050" name="Picture 2"/>
          <p:cNvPicPr>
            <a:picLocks noChangeAspect="1" noChangeArrowheads="1"/>
          </p:cNvPicPr>
          <p:nvPr/>
        </p:nvPicPr>
        <p:blipFill>
          <a:blip r:embed="rId6"/>
          <a:srcRect/>
          <a:stretch>
            <a:fillRect/>
          </a:stretch>
        </p:blipFill>
        <p:spPr bwMode="auto">
          <a:xfrm>
            <a:off x="3635896" y="5013176"/>
            <a:ext cx="1836000" cy="1434130"/>
          </a:xfrm>
          <a:prstGeom prst="rect">
            <a:avLst/>
          </a:prstGeom>
          <a:noFill/>
          <a:ln w="9525">
            <a:noFill/>
            <a:miter lim="800000"/>
            <a:headEnd/>
            <a:tailEnd/>
          </a:ln>
        </p:spPr>
      </p:pic>
      <p:pic>
        <p:nvPicPr>
          <p:cNvPr id="2053" name="Picture 5"/>
          <p:cNvPicPr>
            <a:picLocks noChangeAspect="1" noChangeArrowheads="1"/>
          </p:cNvPicPr>
          <p:nvPr/>
        </p:nvPicPr>
        <p:blipFill>
          <a:blip r:embed="rId7"/>
          <a:srcRect/>
          <a:stretch>
            <a:fillRect/>
          </a:stretch>
        </p:blipFill>
        <p:spPr bwMode="auto">
          <a:xfrm>
            <a:off x="3240072" y="2996952"/>
            <a:ext cx="1980000" cy="1581883"/>
          </a:xfrm>
          <a:prstGeom prst="rect">
            <a:avLst/>
          </a:prstGeom>
          <a:noFill/>
          <a:ln w="9525">
            <a:noFill/>
            <a:miter lim="800000"/>
            <a:headEnd/>
            <a:tailEnd/>
          </a:ln>
        </p:spPr>
      </p:pic>
      <p:pic>
        <p:nvPicPr>
          <p:cNvPr id="2054" name="Picture 6"/>
          <p:cNvPicPr>
            <a:picLocks noChangeAspect="1" noChangeArrowheads="1"/>
          </p:cNvPicPr>
          <p:nvPr/>
        </p:nvPicPr>
        <p:blipFill>
          <a:blip r:embed="rId8"/>
          <a:srcRect/>
          <a:stretch>
            <a:fillRect/>
          </a:stretch>
        </p:blipFill>
        <p:spPr bwMode="auto">
          <a:xfrm>
            <a:off x="1115616" y="4725144"/>
            <a:ext cx="2196000" cy="1837473"/>
          </a:xfrm>
          <a:prstGeom prst="rect">
            <a:avLst/>
          </a:prstGeom>
          <a:noFill/>
          <a:ln w="9525">
            <a:noFill/>
            <a:miter lim="800000"/>
            <a:headEnd/>
            <a:tailEnd/>
          </a:ln>
        </p:spPr>
      </p:pic>
      <p:pic>
        <p:nvPicPr>
          <p:cNvPr id="21" name="Imagem 20" descr="água e óleo.jpg"/>
          <p:cNvPicPr>
            <a:picLocks noChangeAspect="1"/>
          </p:cNvPicPr>
          <p:nvPr/>
        </p:nvPicPr>
        <p:blipFill>
          <a:blip r:embed="rId9"/>
          <a:stretch>
            <a:fillRect/>
          </a:stretch>
        </p:blipFill>
        <p:spPr>
          <a:xfrm>
            <a:off x="3275856" y="1268759"/>
            <a:ext cx="2016000" cy="151005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Phases</a:t>
            </a:r>
            <a:endParaRPr lang="pt-BR" sz="2800" dirty="0">
              <a:solidFill>
                <a:schemeClr val="tx1">
                  <a:lumMod val="95000"/>
                  <a:lumOff val="5000"/>
                </a:schemeClr>
              </a:solidFill>
            </a:endParaRPr>
          </a:p>
        </p:txBody>
      </p:sp>
      <p:pic>
        <p:nvPicPr>
          <p:cNvPr id="6" name="Imagem 5" descr="Copo com água + gelo.jpg"/>
          <p:cNvPicPr>
            <a:picLocks noChangeAspect="1"/>
          </p:cNvPicPr>
          <p:nvPr/>
        </p:nvPicPr>
        <p:blipFill>
          <a:blip r:embed="rId3"/>
          <a:stretch>
            <a:fillRect/>
          </a:stretch>
        </p:blipFill>
        <p:spPr>
          <a:xfrm>
            <a:off x="899592" y="1483352"/>
            <a:ext cx="1620000" cy="15840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900440" y="3487706"/>
            <a:ext cx="7632000" cy="3181654"/>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4860032" y="1253576"/>
            <a:ext cx="3780000" cy="20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Phases</a:t>
            </a:r>
            <a:endParaRPr lang="pt-BR" sz="2800" dirty="0">
              <a:solidFill>
                <a:schemeClr val="tx1">
                  <a:lumMod val="95000"/>
                  <a:lumOff val="5000"/>
                </a:schemeClr>
              </a:solidFill>
            </a:endParaRPr>
          </a:p>
        </p:txBody>
      </p:sp>
      <p:pic>
        <p:nvPicPr>
          <p:cNvPr id="7" name="Imagem 6" descr="C-Fe phase diagram.jpg"/>
          <p:cNvPicPr>
            <a:picLocks noChangeAspect="1"/>
          </p:cNvPicPr>
          <p:nvPr/>
        </p:nvPicPr>
        <p:blipFill>
          <a:blip r:embed="rId3"/>
          <a:stretch>
            <a:fillRect/>
          </a:stretch>
        </p:blipFill>
        <p:spPr>
          <a:xfrm>
            <a:off x="395536" y="1556792"/>
            <a:ext cx="4464000" cy="4351891"/>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5004048" y="3789040"/>
            <a:ext cx="3732919" cy="2304256"/>
          </a:xfrm>
          <a:prstGeom prst="rect">
            <a:avLst/>
          </a:prstGeom>
          <a:noFill/>
          <a:ln w="9525">
            <a:noFill/>
            <a:miter lim="800000"/>
            <a:headEnd/>
            <a:tailEnd/>
          </a:ln>
        </p:spPr>
      </p:pic>
      <p:pic>
        <p:nvPicPr>
          <p:cNvPr id="10" name="Imagem 9" descr="Fornos Siderurgia.bmp"/>
          <p:cNvPicPr>
            <a:picLocks noChangeAspect="1"/>
          </p:cNvPicPr>
          <p:nvPr/>
        </p:nvPicPr>
        <p:blipFill>
          <a:blip r:embed="rId5"/>
          <a:stretch>
            <a:fillRect/>
          </a:stretch>
        </p:blipFill>
        <p:spPr>
          <a:xfrm>
            <a:off x="5364088" y="1340768"/>
            <a:ext cx="3060000" cy="2295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27584" y="1340769"/>
            <a:ext cx="5652000" cy="2699371"/>
          </a:xfrm>
          <a:prstGeom prst="rect">
            <a:avLst/>
          </a:prstGeom>
          <a:noFill/>
          <a:ln w="9525">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611832" y="260648"/>
            <a:ext cx="2448000" cy="855194"/>
          </a:xfrm>
          <a:prstGeom prst="rect">
            <a:avLst/>
          </a:prstGeom>
          <a:noFill/>
          <a:ln w="9525">
            <a:noFill/>
            <a:miter lim="800000"/>
            <a:headEnd/>
            <a:tailEnd/>
          </a:ln>
        </p:spPr>
      </p:pic>
      <p:sp>
        <p:nvSpPr>
          <p:cNvPr id="6" name="CaixaDeTexto 5"/>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Microstructure of materials</a:t>
            </a:r>
            <a:endParaRPr lang="pt-BR" sz="2800" dirty="0">
              <a:solidFill>
                <a:schemeClr val="tx1">
                  <a:lumMod val="95000"/>
                  <a:lumOff val="5000"/>
                </a:schemeClr>
              </a:solidFill>
            </a:endParaRPr>
          </a:p>
        </p:txBody>
      </p:sp>
      <p:pic>
        <p:nvPicPr>
          <p:cNvPr id="1026" name="Picture 2"/>
          <p:cNvPicPr>
            <a:picLocks noChangeAspect="1" noChangeArrowheads="1"/>
          </p:cNvPicPr>
          <p:nvPr/>
        </p:nvPicPr>
        <p:blipFill>
          <a:blip r:embed="rId4"/>
          <a:srcRect/>
          <a:stretch>
            <a:fillRect/>
          </a:stretch>
        </p:blipFill>
        <p:spPr bwMode="auto">
          <a:xfrm>
            <a:off x="1475656" y="4149080"/>
            <a:ext cx="6048000" cy="1885095"/>
          </a:xfrm>
          <a:prstGeom prst="rect">
            <a:avLst/>
          </a:prstGeom>
          <a:noFill/>
          <a:ln w="9525">
            <a:noFill/>
            <a:miter lim="800000"/>
            <a:headEnd/>
            <a:tailEnd/>
          </a:ln>
        </p:spPr>
      </p:pic>
      <p:sp>
        <p:nvSpPr>
          <p:cNvPr id="7" name="CaixaDeTexto 6"/>
          <p:cNvSpPr txBox="1"/>
          <p:nvPr/>
        </p:nvSpPr>
        <p:spPr>
          <a:xfrm>
            <a:off x="251520" y="6021288"/>
            <a:ext cx="8784976" cy="430887"/>
          </a:xfrm>
          <a:prstGeom prst="rect">
            <a:avLst/>
          </a:prstGeom>
          <a:noFill/>
        </p:spPr>
        <p:txBody>
          <a:bodyPr wrap="square" rtlCol="0">
            <a:spAutoFit/>
          </a:bodyPr>
          <a:lstStyle/>
          <a:p>
            <a:r>
              <a:rPr lang="pt-BR" sz="2200" b="1" dirty="0" smtClean="0">
                <a:solidFill>
                  <a:srgbClr val="FF0000"/>
                </a:solidFill>
              </a:rPr>
              <a:t>Evolução microestrutural em função da mudança de composição das ligas</a:t>
            </a:r>
            <a:endParaRPr lang="pt-BR" sz="2200" b="1" dirty="0">
              <a:solidFill>
                <a:srgbClr val="FF0000"/>
              </a:solidFill>
            </a:endParaRPr>
          </a:p>
        </p:txBody>
      </p:sp>
      <p:grpSp>
        <p:nvGrpSpPr>
          <p:cNvPr id="8" name="Grupo 7"/>
          <p:cNvGrpSpPr/>
          <p:nvPr/>
        </p:nvGrpSpPr>
        <p:grpSpPr>
          <a:xfrm>
            <a:off x="6804416" y="1340768"/>
            <a:ext cx="1512000" cy="2664000"/>
            <a:chOff x="323528" y="476672"/>
            <a:chExt cx="3563888" cy="5400600"/>
          </a:xfrm>
        </p:grpSpPr>
        <p:pic>
          <p:nvPicPr>
            <p:cNvPr id="9" name="Imagem 8" descr="DSC00282.jpg"/>
            <p:cNvPicPr>
              <a:picLocks noChangeAspect="1"/>
            </p:cNvPicPr>
            <p:nvPr/>
          </p:nvPicPr>
          <p:blipFill>
            <a:blip r:embed="rId5" cstate="print"/>
            <a:stretch>
              <a:fillRect/>
            </a:stretch>
          </p:blipFill>
          <p:spPr>
            <a:xfrm>
              <a:off x="323528" y="3212976"/>
              <a:ext cx="3552395" cy="2664296"/>
            </a:xfrm>
            <a:prstGeom prst="rect">
              <a:avLst/>
            </a:prstGeom>
          </p:spPr>
        </p:pic>
        <p:pic>
          <p:nvPicPr>
            <p:cNvPr id="10" name="Imagem 9" descr="DSC00285.jpg"/>
            <p:cNvPicPr>
              <a:picLocks noChangeAspect="1"/>
            </p:cNvPicPr>
            <p:nvPr/>
          </p:nvPicPr>
          <p:blipFill>
            <a:blip r:embed="rId6" cstate="print"/>
            <a:stretch>
              <a:fillRect/>
            </a:stretch>
          </p:blipFill>
          <p:spPr>
            <a:xfrm>
              <a:off x="323528" y="476672"/>
              <a:ext cx="3563888" cy="2672916"/>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Equilibrium</a:t>
            </a:r>
            <a:endParaRPr lang="pt-BR" sz="2800" dirty="0">
              <a:solidFill>
                <a:schemeClr val="tx1">
                  <a:lumMod val="95000"/>
                  <a:lumOff val="5000"/>
                </a:schemeClr>
              </a:solidFill>
            </a:endParaRPr>
          </a:p>
        </p:txBody>
      </p:sp>
      <p:pic>
        <p:nvPicPr>
          <p:cNvPr id="6" name="Imagem 5" descr="equilíbrio numa corda.jpg"/>
          <p:cNvPicPr>
            <a:picLocks noChangeAspect="1"/>
          </p:cNvPicPr>
          <p:nvPr/>
        </p:nvPicPr>
        <p:blipFill>
          <a:blip r:embed="rId3"/>
          <a:stretch>
            <a:fillRect/>
          </a:stretch>
        </p:blipFill>
        <p:spPr>
          <a:xfrm>
            <a:off x="683568" y="1464640"/>
            <a:ext cx="2448000" cy="1388296"/>
          </a:xfrm>
          <a:prstGeom prst="rect">
            <a:avLst/>
          </a:prstGeom>
        </p:spPr>
      </p:pic>
      <p:pic>
        <p:nvPicPr>
          <p:cNvPr id="7" name="Imagem 6" descr="Stable unstable and metastable equilibrium.gif"/>
          <p:cNvPicPr>
            <a:picLocks noChangeAspect="1"/>
          </p:cNvPicPr>
          <p:nvPr/>
        </p:nvPicPr>
        <p:blipFill>
          <a:blip r:embed="rId4"/>
          <a:stretch>
            <a:fillRect/>
          </a:stretch>
        </p:blipFill>
        <p:spPr>
          <a:xfrm>
            <a:off x="3275856" y="1434035"/>
            <a:ext cx="3204000" cy="1346893"/>
          </a:xfrm>
          <a:prstGeom prst="rect">
            <a:avLst/>
          </a:prstGeom>
        </p:spPr>
      </p:pic>
      <p:pic>
        <p:nvPicPr>
          <p:cNvPr id="9" name="Imagem 8" descr="Ferrite  + Ferrite with austenite.gif"/>
          <p:cNvPicPr>
            <a:picLocks noChangeAspect="1"/>
          </p:cNvPicPr>
          <p:nvPr/>
        </p:nvPicPr>
        <p:blipFill>
          <a:blip r:embed="rId5"/>
          <a:stretch>
            <a:fillRect/>
          </a:stretch>
        </p:blipFill>
        <p:spPr>
          <a:xfrm>
            <a:off x="6660232" y="1395396"/>
            <a:ext cx="2232000" cy="1385532"/>
          </a:xfrm>
          <a:prstGeom prst="rect">
            <a:avLst/>
          </a:prstGeom>
        </p:spPr>
      </p:pic>
      <p:pic>
        <p:nvPicPr>
          <p:cNvPr id="2050" name="Picture 2"/>
          <p:cNvPicPr>
            <a:picLocks noChangeAspect="1" noChangeArrowheads="1"/>
          </p:cNvPicPr>
          <p:nvPr/>
        </p:nvPicPr>
        <p:blipFill>
          <a:blip r:embed="rId6"/>
          <a:srcRect/>
          <a:stretch>
            <a:fillRect/>
          </a:stretch>
        </p:blipFill>
        <p:spPr bwMode="auto">
          <a:xfrm>
            <a:off x="5004480" y="3269481"/>
            <a:ext cx="3888000" cy="2247751"/>
          </a:xfrm>
          <a:prstGeom prst="rect">
            <a:avLst/>
          </a:prstGeom>
          <a:noFill/>
          <a:ln w="9525">
            <a:noFill/>
            <a:miter lim="800000"/>
            <a:headEnd/>
            <a:tailEnd/>
          </a:ln>
        </p:spPr>
      </p:pic>
      <p:pic>
        <p:nvPicPr>
          <p:cNvPr id="2051" name="Picture 3"/>
          <p:cNvPicPr>
            <a:picLocks noChangeAspect="1" noChangeArrowheads="1"/>
          </p:cNvPicPr>
          <p:nvPr/>
        </p:nvPicPr>
        <p:blipFill>
          <a:blip r:embed="rId7"/>
          <a:srcRect/>
          <a:stretch>
            <a:fillRect/>
          </a:stretch>
        </p:blipFill>
        <p:spPr bwMode="auto">
          <a:xfrm>
            <a:off x="467544" y="3284984"/>
            <a:ext cx="4356000" cy="2190065"/>
          </a:xfrm>
          <a:prstGeom prst="rect">
            <a:avLst/>
          </a:prstGeom>
          <a:noFill/>
          <a:ln w="9525">
            <a:noFill/>
            <a:miter lim="800000"/>
            <a:headEnd/>
            <a:tailEnd/>
          </a:ln>
        </p:spPr>
      </p:pic>
      <p:sp>
        <p:nvSpPr>
          <p:cNvPr id="13" name="CaixaDeTexto 12"/>
          <p:cNvSpPr txBox="1"/>
          <p:nvPr/>
        </p:nvSpPr>
        <p:spPr>
          <a:xfrm>
            <a:off x="35496" y="5631631"/>
            <a:ext cx="9036496" cy="461665"/>
          </a:xfrm>
          <a:prstGeom prst="rect">
            <a:avLst/>
          </a:prstGeom>
          <a:noFill/>
        </p:spPr>
        <p:txBody>
          <a:bodyPr wrap="square" rtlCol="0">
            <a:spAutoFit/>
          </a:bodyPr>
          <a:lstStyle/>
          <a:p>
            <a:r>
              <a:rPr lang="pt-BR" sz="2400" b="1" dirty="0" smtClean="0">
                <a:solidFill>
                  <a:srgbClr val="FF0000"/>
                </a:solidFill>
              </a:rPr>
              <a:t>Equilíbrio Termodinâmico = Eq. Térmico + Eq. Mecânico + Eq. Químico</a:t>
            </a:r>
            <a:endParaRPr lang="pt-BR" sz="2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611832" y="260648"/>
            <a:ext cx="2448000" cy="855194"/>
          </a:xfrm>
          <a:prstGeom prst="rect">
            <a:avLst/>
          </a:prstGeom>
          <a:noFill/>
          <a:ln w="9525">
            <a:noFill/>
            <a:miter lim="800000"/>
            <a:headEnd/>
            <a:tailEnd/>
          </a:ln>
        </p:spPr>
      </p:pic>
      <p:sp>
        <p:nvSpPr>
          <p:cNvPr id="5" name="CaixaDeTexto 4"/>
          <p:cNvSpPr txBox="1"/>
          <p:nvPr/>
        </p:nvSpPr>
        <p:spPr>
          <a:xfrm>
            <a:off x="3419872" y="188640"/>
            <a:ext cx="5112568" cy="954107"/>
          </a:xfrm>
          <a:prstGeom prst="rect">
            <a:avLst/>
          </a:prstGeom>
          <a:noFill/>
        </p:spPr>
        <p:txBody>
          <a:bodyPr wrap="square" rtlCol="0">
            <a:spAutoFit/>
          </a:bodyPr>
          <a:lstStyle/>
          <a:p>
            <a:pPr algn="ctr"/>
            <a:r>
              <a:rPr lang="pt-BR" sz="2800" dirty="0" smtClean="0">
                <a:solidFill>
                  <a:schemeClr val="tx1">
                    <a:lumMod val="95000"/>
                    <a:lumOff val="5000"/>
                  </a:schemeClr>
                </a:solidFill>
              </a:rPr>
              <a:t>Thermodynamic Basic Concepts:</a:t>
            </a:r>
          </a:p>
          <a:p>
            <a:pPr algn="ctr"/>
            <a:r>
              <a:rPr lang="pt-BR" sz="2800" dirty="0" smtClean="0">
                <a:solidFill>
                  <a:schemeClr val="tx1">
                    <a:lumMod val="95000"/>
                    <a:lumOff val="5000"/>
                  </a:schemeClr>
                </a:solidFill>
              </a:rPr>
              <a:t>Liquid - Vapor  Equilibrium</a:t>
            </a:r>
            <a:endParaRPr lang="pt-BR" sz="2800" dirty="0">
              <a:solidFill>
                <a:schemeClr val="tx1">
                  <a:lumMod val="95000"/>
                  <a:lumOff val="5000"/>
                </a:schemeClr>
              </a:solidFill>
            </a:endParaRPr>
          </a:p>
        </p:txBody>
      </p:sp>
      <p:pic>
        <p:nvPicPr>
          <p:cNvPr id="3074" name="Picture 2"/>
          <p:cNvPicPr>
            <a:picLocks noChangeAspect="1" noChangeArrowheads="1"/>
          </p:cNvPicPr>
          <p:nvPr/>
        </p:nvPicPr>
        <p:blipFill>
          <a:blip r:embed="rId3"/>
          <a:srcRect/>
          <a:stretch>
            <a:fillRect/>
          </a:stretch>
        </p:blipFill>
        <p:spPr bwMode="auto">
          <a:xfrm>
            <a:off x="2700192" y="1496175"/>
            <a:ext cx="3600000" cy="1932825"/>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1979968" y="3733805"/>
            <a:ext cx="2304000" cy="2287483"/>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5184344" y="3717032"/>
            <a:ext cx="2484000" cy="2296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349</Words>
  <Application>Microsoft Office PowerPoint</Application>
  <PresentationFormat>Apresentação na tela (4:3)</PresentationFormat>
  <Paragraphs>46</Paragraphs>
  <Slides>17</Slides>
  <Notes>1</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Edson Orati</dc:creator>
  <cp:lastModifiedBy>Cliente</cp:lastModifiedBy>
  <cp:revision>32</cp:revision>
  <dcterms:created xsi:type="dcterms:W3CDTF">2012-02-27T17:34:32Z</dcterms:created>
  <dcterms:modified xsi:type="dcterms:W3CDTF">2012-03-12T14:01:10Z</dcterms:modified>
</cp:coreProperties>
</file>