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4" r:id="rId4"/>
    <p:sldId id="270" r:id="rId5"/>
    <p:sldId id="272" r:id="rId6"/>
    <p:sldId id="271" r:id="rId7"/>
    <p:sldId id="273" r:id="rId8"/>
    <p:sldId id="260" r:id="rId9"/>
    <p:sldId id="263" r:id="rId10"/>
    <p:sldId id="262" r:id="rId11"/>
    <p:sldId id="259" r:id="rId12"/>
    <p:sldId id="261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7"/>
  </p:normalViewPr>
  <p:slideViewPr>
    <p:cSldViewPr snapToGrid="0" snapToObjects="1">
      <p:cViewPr varScale="1">
        <p:scale>
          <a:sx n="110" d="100"/>
          <a:sy n="110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2656-9C1D-BB4A-94C1-8BC1A7AAB74E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3-B658-264D-B9B2-05BA617CD3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550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2656-9C1D-BB4A-94C1-8BC1A7AAB74E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3-B658-264D-B9B2-05BA617CD3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56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2656-9C1D-BB4A-94C1-8BC1A7AAB74E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3-B658-264D-B9B2-05BA617CD3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143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2656-9C1D-BB4A-94C1-8BC1A7AAB74E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3-B658-264D-B9B2-05BA617CD3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29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2656-9C1D-BB4A-94C1-8BC1A7AAB74E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3-B658-264D-B9B2-05BA617CD3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824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2656-9C1D-BB4A-94C1-8BC1A7AAB74E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3-B658-264D-B9B2-05BA617CD3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31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2656-9C1D-BB4A-94C1-8BC1A7AAB74E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3-B658-264D-B9B2-05BA617CD3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99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2656-9C1D-BB4A-94C1-8BC1A7AAB74E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3-B658-264D-B9B2-05BA617CD3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36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2656-9C1D-BB4A-94C1-8BC1A7AAB74E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3-B658-264D-B9B2-05BA617CD3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215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2656-9C1D-BB4A-94C1-8BC1A7AAB74E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3-B658-264D-B9B2-05BA617CD3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008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12656-9C1D-BB4A-94C1-8BC1A7AAB74E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4E263-B658-264D-B9B2-05BA617CD3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437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12656-9C1D-BB4A-94C1-8BC1A7AAB74E}" type="datetimeFigureOut">
              <a:rPr lang="pt-BR" smtClean="0"/>
              <a:t>19/06/2019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4E263-B658-264D-B9B2-05BA617CD3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143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62AC-DFBD-6F4A-910D-CCDBCDBC8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823" y="135816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pt-BR" dirty="0"/>
              <a:t>Seminário Final</a:t>
            </a:r>
            <a:br>
              <a:rPr lang="pt-BR" dirty="0"/>
            </a:br>
            <a:r>
              <a:rPr lang="pt-BR" dirty="0"/>
              <a:t>SHS382 – Sustentabilidade e Gestão Ambiental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882949-5DBC-854A-9E5E-42A959AF1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87705" y="2750073"/>
            <a:ext cx="5359078" cy="1357853"/>
          </a:xfrm>
        </p:spPr>
        <p:txBody>
          <a:bodyPr>
            <a:normAutofit/>
          </a:bodyPr>
          <a:lstStyle/>
          <a:p>
            <a:r>
              <a:rPr lang="pt-BR" sz="2800" b="1" i="1" dirty="0">
                <a:solidFill>
                  <a:srgbClr val="0070C0"/>
                </a:solidFill>
              </a:rPr>
              <a:t>Universidades Sustentáveis – um foco nos campi da </a:t>
            </a:r>
            <a:br>
              <a:rPr lang="pt-BR" sz="2800" b="1" i="1" dirty="0">
                <a:solidFill>
                  <a:srgbClr val="0070C0"/>
                </a:solidFill>
              </a:rPr>
            </a:br>
            <a:r>
              <a:rPr lang="pt-BR" sz="2800" b="1" i="1" dirty="0">
                <a:solidFill>
                  <a:srgbClr val="0070C0"/>
                </a:solidFill>
              </a:rPr>
              <a:t>Universidade de São Paulo</a:t>
            </a:r>
          </a:p>
          <a:p>
            <a:endParaRPr lang="pt-BR" sz="2800" b="1" i="1" dirty="0">
              <a:solidFill>
                <a:srgbClr val="0070C0"/>
              </a:solidFill>
            </a:endParaRPr>
          </a:p>
          <a:p>
            <a:endParaRPr lang="pt-BR" sz="2800" b="1" i="1" dirty="0">
              <a:solidFill>
                <a:srgbClr val="0070C0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7A8CB10-0F83-7D41-967A-F5E91DABFE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11" y="4107926"/>
            <a:ext cx="1828465" cy="1028512"/>
          </a:xfrm>
          <a:prstGeom prst="rect">
            <a:avLst/>
          </a:prstGeom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31C478A9-301C-5349-B6B1-680498CC4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70" y="3641804"/>
            <a:ext cx="2597134" cy="274471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69BBED6E-FE63-9D44-BC55-EF860F231050}"/>
              </a:ext>
            </a:extLst>
          </p:cNvPr>
          <p:cNvSpPr/>
          <p:nvPr/>
        </p:nvSpPr>
        <p:spPr>
          <a:xfrm>
            <a:off x="6432102" y="6108726"/>
            <a:ext cx="2114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26 de junho de 2019</a:t>
            </a:r>
          </a:p>
        </p:txBody>
      </p:sp>
    </p:spTree>
    <p:extLst>
      <p:ext uri="{BB962C8B-B14F-4D97-AF65-F5344CB8AC3E}">
        <p14:creationId xmlns:p14="http://schemas.microsoft.com/office/powerpoint/2010/main" val="2188448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62AC-DFBD-6F4A-910D-CCDBCDBC8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1112"/>
            <a:ext cx="7772400" cy="2387600"/>
          </a:xfrm>
        </p:spPr>
        <p:txBody>
          <a:bodyPr/>
          <a:lstStyle/>
          <a:p>
            <a:r>
              <a:rPr lang="pt-BR" dirty="0"/>
              <a:t>Tema 4. Resíduos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882949-5DBC-854A-9E5E-42A959AF1D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0833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62AC-DFBD-6F4A-910D-CCDBCDBC8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1112"/>
            <a:ext cx="7772400" cy="2387600"/>
          </a:xfrm>
        </p:spPr>
        <p:txBody>
          <a:bodyPr/>
          <a:lstStyle/>
          <a:p>
            <a:r>
              <a:rPr lang="pt-BR" dirty="0"/>
              <a:t>Tema 5. Água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882949-5DBC-854A-9E5E-42A959AF1D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1302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62AC-DFBD-6F4A-910D-CCDBCDBC8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1112"/>
            <a:ext cx="7772400" cy="2387600"/>
          </a:xfrm>
        </p:spPr>
        <p:txBody>
          <a:bodyPr/>
          <a:lstStyle/>
          <a:p>
            <a:r>
              <a:rPr lang="pt-BR" dirty="0"/>
              <a:t>Tema 6. Educação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882949-5DBC-854A-9E5E-42A959AF1D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581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62AC-DFBD-6F4A-910D-CCDBCDBC89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882949-5DBC-854A-9E5E-42A959AF1D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83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62AC-DFBD-6F4A-910D-CCDBCDBC8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1112"/>
            <a:ext cx="7772400" cy="2387600"/>
          </a:xfrm>
        </p:spPr>
        <p:txBody>
          <a:bodyPr/>
          <a:lstStyle/>
          <a:p>
            <a:r>
              <a:rPr lang="pt-BR" dirty="0"/>
              <a:t>Tema 1. Infraestrutura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882949-5DBC-854A-9E5E-42A959AF1D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3544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62AC-DFBD-6F4A-910D-CCDBCDBC8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6218"/>
            <a:ext cx="7772400" cy="2422002"/>
          </a:xfrm>
        </p:spPr>
        <p:txBody>
          <a:bodyPr>
            <a:noAutofit/>
          </a:bodyPr>
          <a:lstStyle/>
          <a:p>
            <a:r>
              <a:rPr lang="pt-BR" dirty="0"/>
              <a:t>Tabela 1.  </a:t>
            </a:r>
            <a:r>
              <a:rPr lang="pt-BR" dirty="0">
                <a:highlight>
                  <a:srgbClr val="FFFF00"/>
                </a:highlight>
              </a:rPr>
              <a:t>Área Construída </a:t>
            </a:r>
            <a:r>
              <a:rPr lang="pt-BR" dirty="0"/>
              <a:t>dos Campi USP  (m2)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24F49EF-DFE5-2C4C-B4B1-D2F74AAFD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523403"/>
              </p:ext>
            </p:extLst>
          </p:nvPr>
        </p:nvGraphicFramePr>
        <p:xfrm>
          <a:off x="0" y="3104909"/>
          <a:ext cx="9144000" cy="1923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426340649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99682464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196228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4177351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96267206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5720484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477345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70117408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14835876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894956628"/>
                    </a:ext>
                  </a:extLst>
                </a:gridCol>
              </a:tblGrid>
              <a:tr h="640723"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USP SC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USP SC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PIRASSU-NUNGA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PIRACICABA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BAURU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RIBEIRÃO PRETO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LORENA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CID. UNIV. </a:t>
                      </a:r>
                    </a:p>
                    <a:p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QUADRIL SAÚDE </a:t>
                      </a:r>
                    </a:p>
                    <a:p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solidFill>
                            <a:schemeClr val="tx1"/>
                          </a:solidFill>
                        </a:rPr>
                        <a:t>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343539"/>
                  </a:ext>
                </a:extLst>
              </a:tr>
              <a:tr h="1192193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546887"/>
                  </a:ext>
                </a:extLst>
              </a:tr>
            </a:tbl>
          </a:graphicData>
        </a:graphic>
      </p:graphicFrame>
      <p:sp>
        <p:nvSpPr>
          <p:cNvPr id="5" name="CaixaDeTexto 4">
            <a:extLst>
              <a:ext uri="{FF2B5EF4-FFF2-40B4-BE49-F238E27FC236}">
                <a16:creationId xmlns:a16="http://schemas.microsoft.com/office/drawing/2014/main" id="{EFEB1F0E-73E2-A34B-8F68-43871877CCB8}"/>
              </a:ext>
            </a:extLst>
          </p:cNvPr>
          <p:cNvSpPr txBox="1"/>
          <p:nvPr/>
        </p:nvSpPr>
        <p:spPr>
          <a:xfrm>
            <a:off x="-1" y="5805761"/>
            <a:ext cx="90282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DESCRIÇÃO CURTA DO INDICADOR ÁREA CONSTRUÍDA (m2):</a:t>
            </a:r>
          </a:p>
          <a:p>
            <a:endParaRPr lang="pt-B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407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62AC-DFBD-6F4A-910D-CCDBCDBC8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9448"/>
            <a:ext cx="7141580" cy="1053296"/>
          </a:xfrm>
        </p:spPr>
        <p:txBody>
          <a:bodyPr>
            <a:noAutofit/>
          </a:bodyPr>
          <a:lstStyle/>
          <a:p>
            <a:r>
              <a:rPr lang="pt-BR" sz="3600" dirty="0"/>
              <a:t>Quadro 1.  Principais Práticas Mapeadas - (tecnologias) 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E9DA6CA-AFD3-304B-B0F5-73E4433A1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607110"/>
              </p:ext>
            </p:extLst>
          </p:nvPr>
        </p:nvGraphicFramePr>
        <p:xfrm>
          <a:off x="0" y="1402080"/>
          <a:ext cx="9144000" cy="261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390">
                  <a:extLst>
                    <a:ext uri="{9D8B030D-6E8A-4147-A177-3AD203B41FA5}">
                      <a16:colId xmlns:a16="http://schemas.microsoft.com/office/drawing/2014/main" val="2620921236"/>
                    </a:ext>
                  </a:extLst>
                </a:gridCol>
                <a:gridCol w="960699">
                  <a:extLst>
                    <a:ext uri="{9D8B030D-6E8A-4147-A177-3AD203B41FA5}">
                      <a16:colId xmlns:a16="http://schemas.microsoft.com/office/drawing/2014/main" val="432948854"/>
                    </a:ext>
                  </a:extLst>
                </a:gridCol>
                <a:gridCol w="648182">
                  <a:extLst>
                    <a:ext uri="{9D8B030D-6E8A-4147-A177-3AD203B41FA5}">
                      <a16:colId xmlns:a16="http://schemas.microsoft.com/office/drawing/2014/main" val="2998319968"/>
                    </a:ext>
                  </a:extLst>
                </a:gridCol>
                <a:gridCol w="798653">
                  <a:extLst>
                    <a:ext uri="{9D8B030D-6E8A-4147-A177-3AD203B41FA5}">
                      <a16:colId xmlns:a16="http://schemas.microsoft.com/office/drawing/2014/main" val="3437876238"/>
                    </a:ext>
                  </a:extLst>
                </a:gridCol>
                <a:gridCol w="868101">
                  <a:extLst>
                    <a:ext uri="{9D8B030D-6E8A-4147-A177-3AD203B41FA5}">
                      <a16:colId xmlns:a16="http://schemas.microsoft.com/office/drawing/2014/main" val="1395997792"/>
                    </a:ext>
                  </a:extLst>
                </a:gridCol>
                <a:gridCol w="925975">
                  <a:extLst>
                    <a:ext uri="{9D8B030D-6E8A-4147-A177-3AD203B41FA5}">
                      <a16:colId xmlns:a16="http://schemas.microsoft.com/office/drawing/2014/main" val="945066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PRÁTICA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VIABILIDA-DE FINANCEIRA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IMPAC-TO AMBI-ENTAL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IMPACTO SOCIAL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ACEITAÇÃO ADMINIS-TRATIVA E CULTURAL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FACILIDADE DE IMPLEMEN-TAÇÃO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794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7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42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675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7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393503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03A21B9-B733-2943-892F-B128F5313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461037"/>
              </p:ext>
            </p:extLst>
          </p:nvPr>
        </p:nvGraphicFramePr>
        <p:xfrm>
          <a:off x="7450237" y="69448"/>
          <a:ext cx="109187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879">
                  <a:extLst>
                    <a:ext uri="{9D8B030D-6E8A-4147-A177-3AD203B41FA5}">
                      <a16:colId xmlns:a16="http://schemas.microsoft.com/office/drawing/2014/main" val="1212861472"/>
                    </a:ext>
                  </a:extLst>
                </a:gridCol>
              </a:tblGrid>
              <a:tr h="221816">
                <a:tc>
                  <a:txBody>
                    <a:bodyPr/>
                    <a:lstStyle/>
                    <a:p>
                      <a:r>
                        <a:rPr lang="pt-BR" sz="1400" dirty="0"/>
                        <a:t>Legenda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659237"/>
                  </a:ext>
                </a:extLst>
              </a:tr>
              <a:tr h="221816">
                <a:tc>
                  <a:txBody>
                    <a:bodyPr/>
                    <a:lstStyle/>
                    <a:p>
                      <a:r>
                        <a:rPr lang="pt-BR" sz="1400" dirty="0"/>
                        <a:t>Ótimo 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45147"/>
                  </a:ext>
                </a:extLst>
              </a:tr>
              <a:tr h="221816">
                <a:tc>
                  <a:txBody>
                    <a:bodyPr/>
                    <a:lstStyle/>
                    <a:p>
                      <a:r>
                        <a:rPr lang="pt-BR" sz="1400" dirty="0"/>
                        <a:t>Regular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625062"/>
                  </a:ext>
                </a:extLst>
              </a:tr>
              <a:tr h="221816">
                <a:tc>
                  <a:txBody>
                    <a:bodyPr/>
                    <a:lstStyle/>
                    <a:p>
                      <a:r>
                        <a:rPr lang="pt-BR" sz="1400" dirty="0"/>
                        <a:t>Baixo (a)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391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795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62AC-DFBD-6F4A-910D-CCDBCDBC8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9448"/>
            <a:ext cx="7141580" cy="1053296"/>
          </a:xfrm>
        </p:spPr>
        <p:txBody>
          <a:bodyPr>
            <a:noAutofit/>
          </a:bodyPr>
          <a:lstStyle/>
          <a:p>
            <a:r>
              <a:rPr lang="pt-BR" sz="3600" dirty="0"/>
              <a:t>Quadro 2.  Principais Práticas Mapeadas - (gestão) 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E9DA6CA-AFD3-304B-B0F5-73E4433A1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398370"/>
              </p:ext>
            </p:extLst>
          </p:nvPr>
        </p:nvGraphicFramePr>
        <p:xfrm>
          <a:off x="0" y="1402080"/>
          <a:ext cx="9144000" cy="261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390">
                  <a:extLst>
                    <a:ext uri="{9D8B030D-6E8A-4147-A177-3AD203B41FA5}">
                      <a16:colId xmlns:a16="http://schemas.microsoft.com/office/drawing/2014/main" val="2620921236"/>
                    </a:ext>
                  </a:extLst>
                </a:gridCol>
                <a:gridCol w="960699">
                  <a:extLst>
                    <a:ext uri="{9D8B030D-6E8A-4147-A177-3AD203B41FA5}">
                      <a16:colId xmlns:a16="http://schemas.microsoft.com/office/drawing/2014/main" val="432948854"/>
                    </a:ext>
                  </a:extLst>
                </a:gridCol>
                <a:gridCol w="648182">
                  <a:extLst>
                    <a:ext uri="{9D8B030D-6E8A-4147-A177-3AD203B41FA5}">
                      <a16:colId xmlns:a16="http://schemas.microsoft.com/office/drawing/2014/main" val="2998319968"/>
                    </a:ext>
                  </a:extLst>
                </a:gridCol>
                <a:gridCol w="798653">
                  <a:extLst>
                    <a:ext uri="{9D8B030D-6E8A-4147-A177-3AD203B41FA5}">
                      <a16:colId xmlns:a16="http://schemas.microsoft.com/office/drawing/2014/main" val="3437876238"/>
                    </a:ext>
                  </a:extLst>
                </a:gridCol>
                <a:gridCol w="868101">
                  <a:extLst>
                    <a:ext uri="{9D8B030D-6E8A-4147-A177-3AD203B41FA5}">
                      <a16:colId xmlns:a16="http://schemas.microsoft.com/office/drawing/2014/main" val="1395997792"/>
                    </a:ext>
                  </a:extLst>
                </a:gridCol>
                <a:gridCol w="925975">
                  <a:extLst>
                    <a:ext uri="{9D8B030D-6E8A-4147-A177-3AD203B41FA5}">
                      <a16:colId xmlns:a16="http://schemas.microsoft.com/office/drawing/2014/main" val="9450664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PRÁTICA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VIABILIDA-DE FINANCEIRA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IMPAC-TO AMBIENTAL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IMPACTO SOCIAL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ACEITAÇÃO ADMINIS-TRATIVA E CULTURAL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FACILIDADE DE IMPLEMEN-TAÇÃO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794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27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42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675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433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079677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03A21B9-B733-2943-892F-B128F5313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408084"/>
              </p:ext>
            </p:extLst>
          </p:nvPr>
        </p:nvGraphicFramePr>
        <p:xfrm>
          <a:off x="7450237" y="69448"/>
          <a:ext cx="109187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1879">
                  <a:extLst>
                    <a:ext uri="{9D8B030D-6E8A-4147-A177-3AD203B41FA5}">
                      <a16:colId xmlns:a16="http://schemas.microsoft.com/office/drawing/2014/main" val="1212861472"/>
                    </a:ext>
                  </a:extLst>
                </a:gridCol>
              </a:tblGrid>
              <a:tr h="221816">
                <a:tc>
                  <a:txBody>
                    <a:bodyPr/>
                    <a:lstStyle/>
                    <a:p>
                      <a:r>
                        <a:rPr lang="pt-BR" sz="1400" dirty="0"/>
                        <a:t>Legenda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659237"/>
                  </a:ext>
                </a:extLst>
              </a:tr>
              <a:tr h="221816">
                <a:tc>
                  <a:txBody>
                    <a:bodyPr/>
                    <a:lstStyle/>
                    <a:p>
                      <a:r>
                        <a:rPr lang="pt-BR" sz="1400" dirty="0"/>
                        <a:t>Ótimo (a)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45147"/>
                  </a:ext>
                </a:extLst>
              </a:tr>
              <a:tr h="221816">
                <a:tc>
                  <a:txBody>
                    <a:bodyPr/>
                    <a:lstStyle/>
                    <a:p>
                      <a:r>
                        <a:rPr lang="pt-BR" sz="1400" dirty="0"/>
                        <a:t>Regular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625062"/>
                  </a:ext>
                </a:extLst>
              </a:tr>
              <a:tr h="221816">
                <a:tc>
                  <a:txBody>
                    <a:bodyPr/>
                    <a:lstStyle/>
                    <a:p>
                      <a:r>
                        <a:rPr lang="pt-BR" sz="1400" dirty="0"/>
                        <a:t>Baixo (a)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391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78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62AC-DFBD-6F4A-910D-CCDBCDBC8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9448"/>
            <a:ext cx="7141580" cy="1053296"/>
          </a:xfrm>
        </p:spPr>
        <p:txBody>
          <a:bodyPr>
            <a:noAutofit/>
          </a:bodyPr>
          <a:lstStyle/>
          <a:p>
            <a:r>
              <a:rPr lang="pt-BR" sz="3600" dirty="0"/>
              <a:t>Quadro 3.  Principais Práticas Sugeridas por Campi - (tecnologias) 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E9DA6CA-AFD3-304B-B0F5-73E4433A18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255338"/>
              </p:ext>
            </p:extLst>
          </p:nvPr>
        </p:nvGraphicFramePr>
        <p:xfrm>
          <a:off x="1" y="1526283"/>
          <a:ext cx="9143998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732">
                  <a:extLst>
                    <a:ext uri="{9D8B030D-6E8A-4147-A177-3AD203B41FA5}">
                      <a16:colId xmlns:a16="http://schemas.microsoft.com/office/drawing/2014/main" val="2620921236"/>
                    </a:ext>
                  </a:extLst>
                </a:gridCol>
                <a:gridCol w="622415">
                  <a:extLst>
                    <a:ext uri="{9D8B030D-6E8A-4147-A177-3AD203B41FA5}">
                      <a16:colId xmlns:a16="http://schemas.microsoft.com/office/drawing/2014/main" val="432948854"/>
                    </a:ext>
                  </a:extLst>
                </a:gridCol>
                <a:gridCol w="622415">
                  <a:extLst>
                    <a:ext uri="{9D8B030D-6E8A-4147-A177-3AD203B41FA5}">
                      <a16:colId xmlns:a16="http://schemas.microsoft.com/office/drawing/2014/main" val="2998319968"/>
                    </a:ext>
                  </a:extLst>
                </a:gridCol>
                <a:gridCol w="707837">
                  <a:extLst>
                    <a:ext uri="{9D8B030D-6E8A-4147-A177-3AD203B41FA5}">
                      <a16:colId xmlns:a16="http://schemas.microsoft.com/office/drawing/2014/main" val="3437876238"/>
                    </a:ext>
                  </a:extLst>
                </a:gridCol>
                <a:gridCol w="687833">
                  <a:extLst>
                    <a:ext uri="{9D8B030D-6E8A-4147-A177-3AD203B41FA5}">
                      <a16:colId xmlns:a16="http://schemas.microsoft.com/office/drawing/2014/main" val="1395997792"/>
                    </a:ext>
                  </a:extLst>
                </a:gridCol>
                <a:gridCol w="773461">
                  <a:extLst>
                    <a:ext uri="{9D8B030D-6E8A-4147-A177-3AD203B41FA5}">
                      <a16:colId xmlns:a16="http://schemas.microsoft.com/office/drawing/2014/main" val="945066411"/>
                    </a:ext>
                  </a:extLst>
                </a:gridCol>
                <a:gridCol w="773461">
                  <a:extLst>
                    <a:ext uri="{9D8B030D-6E8A-4147-A177-3AD203B41FA5}">
                      <a16:colId xmlns:a16="http://schemas.microsoft.com/office/drawing/2014/main" val="384265899"/>
                    </a:ext>
                  </a:extLst>
                </a:gridCol>
                <a:gridCol w="773461">
                  <a:extLst>
                    <a:ext uri="{9D8B030D-6E8A-4147-A177-3AD203B41FA5}">
                      <a16:colId xmlns:a16="http://schemas.microsoft.com/office/drawing/2014/main" val="1536639826"/>
                    </a:ext>
                  </a:extLst>
                </a:gridCol>
                <a:gridCol w="773461">
                  <a:extLst>
                    <a:ext uri="{9D8B030D-6E8A-4147-A177-3AD203B41FA5}">
                      <a16:colId xmlns:a16="http://schemas.microsoft.com/office/drawing/2014/main" val="2583594537"/>
                    </a:ext>
                  </a:extLst>
                </a:gridCol>
                <a:gridCol w="773461">
                  <a:extLst>
                    <a:ext uri="{9D8B030D-6E8A-4147-A177-3AD203B41FA5}">
                      <a16:colId xmlns:a16="http://schemas.microsoft.com/office/drawing/2014/main" val="2415396437"/>
                    </a:ext>
                  </a:extLst>
                </a:gridCol>
                <a:gridCol w="773461">
                  <a:extLst>
                    <a:ext uri="{9D8B030D-6E8A-4147-A177-3AD203B41FA5}">
                      <a16:colId xmlns:a16="http://schemas.microsoft.com/office/drawing/2014/main" val="366530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Prática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USPSC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USPSC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PIRASSUNUNGA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PIRACICABA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BAURU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RIBEIRÃO PRETO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LORENA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CID UNIV.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QUADRIL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794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27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42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675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40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392994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03A21B9-B733-2943-892F-B128F5313F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113327"/>
              </p:ext>
            </p:extLst>
          </p:nvPr>
        </p:nvGraphicFramePr>
        <p:xfrm>
          <a:off x="7268901" y="69448"/>
          <a:ext cx="1875098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098">
                  <a:extLst>
                    <a:ext uri="{9D8B030D-6E8A-4147-A177-3AD203B41FA5}">
                      <a16:colId xmlns:a16="http://schemas.microsoft.com/office/drawing/2014/main" val="1212861472"/>
                    </a:ext>
                  </a:extLst>
                </a:gridCol>
              </a:tblGrid>
              <a:tr h="273934">
                <a:tc>
                  <a:txBody>
                    <a:bodyPr/>
                    <a:lstStyle/>
                    <a:p>
                      <a:r>
                        <a:rPr lang="pt-BR" sz="1400" dirty="0"/>
                        <a:t>Legenda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659237"/>
                  </a:ext>
                </a:extLst>
              </a:tr>
              <a:tr h="273934">
                <a:tc>
                  <a:txBody>
                    <a:bodyPr/>
                    <a:lstStyle/>
                    <a:p>
                      <a:r>
                        <a:rPr lang="pt-BR" sz="1200" dirty="0"/>
                        <a:t>CURTO PRAZO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45147"/>
                  </a:ext>
                </a:extLst>
              </a:tr>
              <a:tr h="273934">
                <a:tc>
                  <a:txBody>
                    <a:bodyPr/>
                    <a:lstStyle/>
                    <a:p>
                      <a:r>
                        <a:rPr lang="pt-BR" sz="1200" dirty="0"/>
                        <a:t>MÉDIO PRAZO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625062"/>
                  </a:ext>
                </a:extLst>
              </a:tr>
              <a:tr h="273934">
                <a:tc>
                  <a:txBody>
                    <a:bodyPr/>
                    <a:lstStyle/>
                    <a:p>
                      <a:r>
                        <a:rPr lang="pt-BR" sz="1200" dirty="0"/>
                        <a:t>LONGO PRAZO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391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200" dirty="0"/>
                        <a:t>NÃO SUGERIDO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932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326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62AC-DFBD-6F4A-910D-CCDBCDBC8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9448"/>
            <a:ext cx="7141580" cy="1053296"/>
          </a:xfrm>
        </p:spPr>
        <p:txBody>
          <a:bodyPr>
            <a:noAutofit/>
          </a:bodyPr>
          <a:lstStyle/>
          <a:p>
            <a:r>
              <a:rPr lang="pt-BR" sz="3600" dirty="0"/>
              <a:t>Quadro 3.  Principais Práticas Sugeridas por Campi - (gestão) 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9E9DA6CA-AFD3-304B-B0F5-73E4433A188F}"/>
              </a:ext>
            </a:extLst>
          </p:cNvPr>
          <p:cNvGraphicFramePr>
            <a:graphicFrameLocks noGrp="1"/>
          </p:cNvGraphicFramePr>
          <p:nvPr/>
        </p:nvGraphicFramePr>
        <p:xfrm>
          <a:off x="1" y="1526283"/>
          <a:ext cx="9143998" cy="228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732">
                  <a:extLst>
                    <a:ext uri="{9D8B030D-6E8A-4147-A177-3AD203B41FA5}">
                      <a16:colId xmlns:a16="http://schemas.microsoft.com/office/drawing/2014/main" val="2620921236"/>
                    </a:ext>
                  </a:extLst>
                </a:gridCol>
                <a:gridCol w="622415">
                  <a:extLst>
                    <a:ext uri="{9D8B030D-6E8A-4147-A177-3AD203B41FA5}">
                      <a16:colId xmlns:a16="http://schemas.microsoft.com/office/drawing/2014/main" val="432948854"/>
                    </a:ext>
                  </a:extLst>
                </a:gridCol>
                <a:gridCol w="622415">
                  <a:extLst>
                    <a:ext uri="{9D8B030D-6E8A-4147-A177-3AD203B41FA5}">
                      <a16:colId xmlns:a16="http://schemas.microsoft.com/office/drawing/2014/main" val="2998319968"/>
                    </a:ext>
                  </a:extLst>
                </a:gridCol>
                <a:gridCol w="707837">
                  <a:extLst>
                    <a:ext uri="{9D8B030D-6E8A-4147-A177-3AD203B41FA5}">
                      <a16:colId xmlns:a16="http://schemas.microsoft.com/office/drawing/2014/main" val="3437876238"/>
                    </a:ext>
                  </a:extLst>
                </a:gridCol>
                <a:gridCol w="687833">
                  <a:extLst>
                    <a:ext uri="{9D8B030D-6E8A-4147-A177-3AD203B41FA5}">
                      <a16:colId xmlns:a16="http://schemas.microsoft.com/office/drawing/2014/main" val="1395997792"/>
                    </a:ext>
                  </a:extLst>
                </a:gridCol>
                <a:gridCol w="773461">
                  <a:extLst>
                    <a:ext uri="{9D8B030D-6E8A-4147-A177-3AD203B41FA5}">
                      <a16:colId xmlns:a16="http://schemas.microsoft.com/office/drawing/2014/main" val="945066411"/>
                    </a:ext>
                  </a:extLst>
                </a:gridCol>
                <a:gridCol w="773461">
                  <a:extLst>
                    <a:ext uri="{9D8B030D-6E8A-4147-A177-3AD203B41FA5}">
                      <a16:colId xmlns:a16="http://schemas.microsoft.com/office/drawing/2014/main" val="384265899"/>
                    </a:ext>
                  </a:extLst>
                </a:gridCol>
                <a:gridCol w="773461">
                  <a:extLst>
                    <a:ext uri="{9D8B030D-6E8A-4147-A177-3AD203B41FA5}">
                      <a16:colId xmlns:a16="http://schemas.microsoft.com/office/drawing/2014/main" val="1536639826"/>
                    </a:ext>
                  </a:extLst>
                </a:gridCol>
                <a:gridCol w="773461">
                  <a:extLst>
                    <a:ext uri="{9D8B030D-6E8A-4147-A177-3AD203B41FA5}">
                      <a16:colId xmlns:a16="http://schemas.microsoft.com/office/drawing/2014/main" val="2583594537"/>
                    </a:ext>
                  </a:extLst>
                </a:gridCol>
                <a:gridCol w="773461">
                  <a:extLst>
                    <a:ext uri="{9D8B030D-6E8A-4147-A177-3AD203B41FA5}">
                      <a16:colId xmlns:a16="http://schemas.microsoft.com/office/drawing/2014/main" val="2415396437"/>
                    </a:ext>
                  </a:extLst>
                </a:gridCol>
                <a:gridCol w="773461">
                  <a:extLst>
                    <a:ext uri="{9D8B030D-6E8A-4147-A177-3AD203B41FA5}">
                      <a16:colId xmlns:a16="http://schemas.microsoft.com/office/drawing/2014/main" val="366530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Prática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USPSC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USPSC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PIRASSUNUNGA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PIRACICABA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BAURU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RIBEIRÃO PRETO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LORENA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CID UNIV.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QUADRIL SAÚDE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>
                          <a:solidFill>
                            <a:schemeClr val="tx1"/>
                          </a:solidFill>
                        </a:rPr>
                        <a:t>EACH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794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7272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42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675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400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392994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03A21B9-B733-2943-892F-B128F5313F49}"/>
              </a:ext>
            </a:extLst>
          </p:cNvPr>
          <p:cNvGraphicFramePr>
            <a:graphicFrameLocks noGrp="1"/>
          </p:cNvGraphicFramePr>
          <p:nvPr/>
        </p:nvGraphicFramePr>
        <p:xfrm>
          <a:off x="7268901" y="69448"/>
          <a:ext cx="1875098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098">
                  <a:extLst>
                    <a:ext uri="{9D8B030D-6E8A-4147-A177-3AD203B41FA5}">
                      <a16:colId xmlns:a16="http://schemas.microsoft.com/office/drawing/2014/main" val="1212861472"/>
                    </a:ext>
                  </a:extLst>
                </a:gridCol>
              </a:tblGrid>
              <a:tr h="273934">
                <a:tc>
                  <a:txBody>
                    <a:bodyPr/>
                    <a:lstStyle/>
                    <a:p>
                      <a:r>
                        <a:rPr lang="pt-BR" sz="1400" dirty="0"/>
                        <a:t>Legenda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8659237"/>
                  </a:ext>
                </a:extLst>
              </a:tr>
              <a:tr h="273934">
                <a:tc>
                  <a:txBody>
                    <a:bodyPr/>
                    <a:lstStyle/>
                    <a:p>
                      <a:r>
                        <a:rPr lang="pt-BR" sz="1200" dirty="0"/>
                        <a:t>CURTO PRAZO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45147"/>
                  </a:ext>
                </a:extLst>
              </a:tr>
              <a:tr h="273934">
                <a:tc>
                  <a:txBody>
                    <a:bodyPr/>
                    <a:lstStyle/>
                    <a:p>
                      <a:r>
                        <a:rPr lang="pt-BR" sz="1200" dirty="0"/>
                        <a:t>MÉDIO PRAZO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4625062"/>
                  </a:ext>
                </a:extLst>
              </a:tr>
              <a:tr h="273934">
                <a:tc>
                  <a:txBody>
                    <a:bodyPr/>
                    <a:lstStyle/>
                    <a:p>
                      <a:r>
                        <a:rPr lang="pt-BR" sz="1200" dirty="0"/>
                        <a:t>LONGO PRAZO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391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pt-BR" sz="1200" dirty="0"/>
                        <a:t>NÃO SUGERIDO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932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1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62AC-DFBD-6F4A-910D-CCDBCDBC8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1112"/>
            <a:ext cx="7772400" cy="2387600"/>
          </a:xfrm>
        </p:spPr>
        <p:txBody>
          <a:bodyPr/>
          <a:lstStyle/>
          <a:p>
            <a:r>
              <a:rPr lang="pt-BR" dirty="0"/>
              <a:t>Tema 2. Energia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882949-5DBC-854A-9E5E-42A959AF1D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6104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0962AC-DFBD-6F4A-910D-CCDBCDBC8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31112"/>
            <a:ext cx="7772400" cy="2387600"/>
          </a:xfrm>
        </p:spPr>
        <p:txBody>
          <a:bodyPr/>
          <a:lstStyle/>
          <a:p>
            <a:r>
              <a:rPr lang="pt-BR" dirty="0"/>
              <a:t>Tema 3. Transporte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882949-5DBC-854A-9E5E-42A959AF1D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6632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263</Words>
  <Application>Microsoft Macintosh PowerPoint</Application>
  <PresentationFormat>Apresentação na tela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do Office</vt:lpstr>
      <vt:lpstr>Seminário Final SHS382 – Sustentabilidade e Gestão Ambiental</vt:lpstr>
      <vt:lpstr>Tema 1. Infraestrutura </vt:lpstr>
      <vt:lpstr>Tabela 1.  Área Construída dos Campi USP  (m2)</vt:lpstr>
      <vt:lpstr>Quadro 1.  Principais Práticas Mapeadas - (tecnologias) </vt:lpstr>
      <vt:lpstr>Quadro 2.  Principais Práticas Mapeadas - (gestão) </vt:lpstr>
      <vt:lpstr>Quadro 3.  Principais Práticas Sugeridas por Campi - (tecnologias) </vt:lpstr>
      <vt:lpstr>Quadro 3.  Principais Práticas Sugeridas por Campi - (gestão) </vt:lpstr>
      <vt:lpstr>Tema 2. Energia </vt:lpstr>
      <vt:lpstr>Tema 3. Transporte </vt:lpstr>
      <vt:lpstr>Tema 4. Resíduos </vt:lpstr>
      <vt:lpstr>Tema 5. Água </vt:lpstr>
      <vt:lpstr>Tema 6. Educação 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Seminário Final SHS382 – Sustentabilidade e Gestão Ambiental</dc:title>
  <dc:creator>tadeu malheiros</dc:creator>
  <cp:lastModifiedBy>tadeu malheiros</cp:lastModifiedBy>
  <cp:revision>6</cp:revision>
  <dcterms:created xsi:type="dcterms:W3CDTF">2019-06-19T10:23:29Z</dcterms:created>
  <dcterms:modified xsi:type="dcterms:W3CDTF">2019-06-19T11:11:45Z</dcterms:modified>
</cp:coreProperties>
</file>