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70" r:id="rId4"/>
    <p:sldId id="280" r:id="rId5"/>
    <p:sldId id="257" r:id="rId6"/>
    <p:sldId id="262" r:id="rId7"/>
    <p:sldId id="285" r:id="rId8"/>
    <p:sldId id="283" r:id="rId9"/>
    <p:sldId id="284" r:id="rId10"/>
    <p:sldId id="281" r:id="rId11"/>
    <p:sldId id="276" r:id="rId12"/>
    <p:sldId id="273" r:id="rId13"/>
    <p:sldId id="274" r:id="rId14"/>
    <p:sldId id="277" r:id="rId15"/>
    <p:sldId id="278" r:id="rId16"/>
    <p:sldId id="264" r:id="rId17"/>
    <p:sldId id="263" r:id="rId18"/>
    <p:sldId id="282" r:id="rId19"/>
    <p:sldId id="275" r:id="rId20"/>
    <p:sldId id="260" r:id="rId21"/>
    <p:sldId id="286" r:id="rId22"/>
    <p:sldId id="290" r:id="rId23"/>
    <p:sldId id="291" r:id="rId24"/>
    <p:sldId id="292" r:id="rId25"/>
    <p:sldId id="261" r:id="rId26"/>
    <p:sldId id="266" r:id="rId27"/>
    <p:sldId id="265" r:id="rId28"/>
    <p:sldId id="267" r:id="rId29"/>
    <p:sldId id="287" r:id="rId30"/>
    <p:sldId id="258" r:id="rId31"/>
    <p:sldId id="289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ACB1"/>
    <a:srgbClr val="08423E"/>
    <a:srgbClr val="314350"/>
    <a:srgbClr val="E8DBC4"/>
    <a:srgbClr val="4E6A7E"/>
    <a:srgbClr val="123274"/>
    <a:srgbClr val="EBD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los\Desktop\Frisi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dro\Downloads\Fr&#237;sia%20Indicador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dro\Downloads\Fr&#237;sia%20Indicador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dro\Downloads\Fr&#237;sia%20Indicador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los\Desktop\Fr&#237;sia%20Indicadore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los\Desktop\Fr&#237;sia%20Indicadore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dro\Downloads\Fr&#237;sia%20Indicadore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effectLst/>
          </c:spPr>
          <c:dPt>
            <c:idx val="0"/>
            <c:bubble3D val="0"/>
            <c:spPr>
              <a:solidFill>
                <a:srgbClr val="E8DB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96F-42BA-9BCE-F84AD49B1525}"/>
              </c:ext>
            </c:extLst>
          </c:dPt>
          <c:dPt>
            <c:idx val="1"/>
            <c:bubble3D val="0"/>
            <c:explosion val="7"/>
            <c:spPr>
              <a:solidFill>
                <a:srgbClr val="3143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96F-42BA-9BCE-F84AD49B1525}"/>
              </c:ext>
            </c:extLst>
          </c:dPt>
          <c:dPt>
            <c:idx val="2"/>
            <c:bubble3D val="0"/>
            <c:explosion val="4"/>
            <c:spPr>
              <a:solidFill>
                <a:srgbClr val="4E6A7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96F-42BA-9BCE-F84AD49B1525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96F-42BA-9BCE-F84AD49B1525}"/>
              </c:ext>
            </c:extLst>
          </c:dPt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6F-42BA-9BCE-F84AD49B1525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Planilha1!$A$13:$A$16</c:f>
              <c:strCache>
                <c:ptCount val="4"/>
                <c:pt idx="0">
                  <c:v>Financiamento do imobilizado</c:v>
                </c:pt>
                <c:pt idx="1">
                  <c:v>Insumos</c:v>
                </c:pt>
                <c:pt idx="2">
                  <c:v>Capital de giro</c:v>
                </c:pt>
                <c:pt idx="3">
                  <c:v>Demais empréstimos e financiamentos</c:v>
                </c:pt>
              </c:strCache>
            </c:strRef>
          </c:cat>
          <c:val>
            <c:numRef>
              <c:f>Planilha1!$B$13:$B$16</c:f>
              <c:numCache>
                <c:formatCode>#,##0</c:formatCode>
                <c:ptCount val="4"/>
                <c:pt idx="0" formatCode="_-* #,##0_-;\-* #,##0_-;_-* &quot;-&quot;??_-;_-@_-">
                  <c:v>178837</c:v>
                </c:pt>
                <c:pt idx="1">
                  <c:v>152284</c:v>
                </c:pt>
                <c:pt idx="2">
                  <c:v>384427</c:v>
                </c:pt>
                <c:pt idx="3" formatCode="_-* #,##0_-;\-* #,##0_-;_-* &quot;-&quot;??_-;_-@_-">
                  <c:v>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96F-42BA-9BCE-F84AD49B152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0.64029187337790727"/>
          <c:y val="3.9645276924017397E-2"/>
          <c:w val="0.25601782114192201"/>
          <c:h val="0.901981873161773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'Frísia Indicadores'!$A$36</c:f>
              <c:strCache>
                <c:ptCount val="1"/>
                <c:pt idx="0">
                  <c:v>Ativo Circulante Operacional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'Frísia Indicadores'!$B$35:$C$35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'Frísia Indicadores'!$B$36:$C$36</c:f>
              <c:numCache>
                <c:formatCode>#,##0</c:formatCode>
                <c:ptCount val="2"/>
                <c:pt idx="0">
                  <c:v>1142642</c:v>
                </c:pt>
                <c:pt idx="1">
                  <c:v>1388565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7C-48BF-AFB5-006363D7E1C4}"/>
            </c:ext>
          </c:extLst>
        </c:ser>
        <c:ser>
          <c:idx val="1"/>
          <c:order val="1"/>
          <c:tx>
            <c:strRef>
              <c:f>'Frísia Indicadores'!$A$37</c:f>
              <c:strCache>
                <c:ptCount val="1"/>
                <c:pt idx="0">
                  <c:v>Passivo Circulante Operacional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'Frísia Indicadores'!$B$35:$C$35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'Frísia Indicadores'!$B$37:$C$37</c:f>
              <c:numCache>
                <c:formatCode>#,##0</c:formatCode>
                <c:ptCount val="2"/>
                <c:pt idx="0">
                  <c:v>418422</c:v>
                </c:pt>
                <c:pt idx="1">
                  <c:v>453406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7C-48BF-AFB5-006363D7E1C4}"/>
            </c:ext>
          </c:extLst>
        </c:ser>
        <c:ser>
          <c:idx val="2"/>
          <c:order val="2"/>
          <c:tx>
            <c:strRef>
              <c:f>'Frísia Indicadores'!$A$38</c:f>
              <c:strCache>
                <c:ptCount val="1"/>
                <c:pt idx="0">
                  <c:v>NCG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'Frísia Indicadores'!$B$35:$C$35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'Frísia Indicadores'!$B$38:$C$38</c:f>
              <c:numCache>
                <c:formatCode>#,##0</c:formatCode>
                <c:ptCount val="2"/>
                <c:pt idx="0">
                  <c:v>724220</c:v>
                </c:pt>
                <c:pt idx="1">
                  <c:v>935159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7C-48BF-AFB5-006363D7E1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8297552"/>
        <c:axId val="607270656"/>
      </c:barChart>
      <c:catAx>
        <c:axId val="658297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07270656"/>
        <c:crosses val="autoZero"/>
        <c:auto val="1"/>
        <c:lblAlgn val="ctr"/>
        <c:lblOffset val="100"/>
        <c:noMultiLvlLbl val="0"/>
      </c:catAx>
      <c:valAx>
        <c:axId val="607270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58297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'Frísia Indicadores'!$B$44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'Frísia Indicadores'!$A$45</c:f>
              <c:strCache>
                <c:ptCount val="1"/>
                <c:pt idx="0">
                  <c:v>Indice de Liquidez</c:v>
                </c:pt>
              </c:strCache>
            </c:strRef>
          </c:cat>
          <c:val>
            <c:numRef>
              <c:f>'Frísia Indicadores'!$B$45</c:f>
              <c:numCache>
                <c:formatCode>0.00</c:formatCode>
                <c:ptCount val="1"/>
                <c:pt idx="0">
                  <c:v>1.4980400074466607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25-40A6-9AAD-732D0BC90DE9}"/>
            </c:ext>
          </c:extLst>
        </c:ser>
        <c:ser>
          <c:idx val="1"/>
          <c:order val="1"/>
          <c:tx>
            <c:strRef>
              <c:f>'Frísia Indicadores'!$C$44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'Frísia Indicadores'!$A$45</c:f>
              <c:strCache>
                <c:ptCount val="1"/>
                <c:pt idx="0">
                  <c:v>Indice de Liquidez</c:v>
                </c:pt>
              </c:strCache>
            </c:strRef>
          </c:cat>
          <c:val>
            <c:numRef>
              <c:f>'Frísia Indicadores'!$C$45</c:f>
              <c:numCache>
                <c:formatCode>0.00</c:formatCode>
                <c:ptCount val="1"/>
                <c:pt idx="0">
                  <c:v>1.3720604844327584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25-40A6-9AAD-732D0BC90D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2437328"/>
        <c:axId val="612385776"/>
      </c:barChart>
      <c:catAx>
        <c:axId val="652437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12385776"/>
        <c:crosses val="autoZero"/>
        <c:auto val="1"/>
        <c:lblAlgn val="ctr"/>
        <c:lblOffset val="100"/>
        <c:noMultiLvlLbl val="0"/>
      </c:catAx>
      <c:valAx>
        <c:axId val="612385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52437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'Frísia Indicadores'!$B$24</c:f>
              <c:strCache>
                <c:ptCount val="1"/>
                <c:pt idx="0">
                  <c:v>Custo da dívida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'Frísia Indicadores'!$C$23:$J$23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'Frísia Indicadores'!$C$24:$J$24</c:f>
              <c:numCache>
                <c:formatCode>0.00%</c:formatCode>
                <c:ptCount val="8"/>
                <c:pt idx="0">
                  <c:v>7.0318944703080866E-2</c:v>
                </c:pt>
                <c:pt idx="1">
                  <c:v>6.4229677688293879E-2</c:v>
                </c:pt>
                <c:pt idx="2">
                  <c:v>9.4886481515407767E-2</c:v>
                </c:pt>
                <c:pt idx="3">
                  <c:v>8.2318341613963411E-2</c:v>
                </c:pt>
                <c:pt idx="4">
                  <c:v>9.1600526600110727E-2</c:v>
                </c:pt>
                <c:pt idx="5">
                  <c:v>0.12047946150320467</c:v>
                </c:pt>
                <c:pt idx="6">
                  <c:v>0.12960658609099257</c:v>
                </c:pt>
                <c:pt idx="7">
                  <c:v>9.0737298235614161E-2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E5-40BF-A780-D75B11C64DD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04707728"/>
        <c:axId val="612384528"/>
      </c:barChart>
      <c:catAx>
        <c:axId val="604707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12384528"/>
        <c:crosses val="autoZero"/>
        <c:auto val="1"/>
        <c:lblAlgn val="ctr"/>
        <c:lblOffset val="100"/>
        <c:noMultiLvlLbl val="0"/>
      </c:catAx>
      <c:valAx>
        <c:axId val="61238452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604707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342253413975425E-2"/>
          <c:y val="5.0854844453050607E-2"/>
          <c:w val="0.89137272243143517"/>
          <c:h val="0.8282522152514088"/>
        </c:manualLayout>
      </c:layout>
      <c:lineChart>
        <c:grouping val="standard"/>
        <c:varyColors val="0"/>
        <c:ser>
          <c:idx val="0"/>
          <c:order val="0"/>
          <c:tx>
            <c:strRef>
              <c:f>'Frísia Indicadores'!$A$36</c:f>
              <c:strCache>
                <c:ptCount val="1"/>
                <c:pt idx="0">
                  <c:v>Caixa operacional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'Frísia Indicadores'!$B$35:$J$35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'Frísia Indicadores'!$B$36:$J$36</c:f>
              <c:numCache>
                <c:formatCode>#,##0</c:formatCode>
                <c:ptCount val="9"/>
                <c:pt idx="0">
                  <c:v>8586</c:v>
                </c:pt>
                <c:pt idx="1">
                  <c:v>57887</c:v>
                </c:pt>
                <c:pt idx="2">
                  <c:v>14651</c:v>
                </c:pt>
                <c:pt idx="3">
                  <c:v>169767</c:v>
                </c:pt>
                <c:pt idx="4">
                  <c:v>64579</c:v>
                </c:pt>
                <c:pt idx="5">
                  <c:v>101191</c:v>
                </c:pt>
                <c:pt idx="6">
                  <c:v>135215</c:v>
                </c:pt>
                <c:pt idx="7">
                  <c:v>182442</c:v>
                </c:pt>
                <c:pt idx="8">
                  <c:v>71041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16-4472-9321-4C1628DA14FE}"/>
            </c:ext>
          </c:extLst>
        </c:ser>
        <c:ser>
          <c:idx val="1"/>
          <c:order val="1"/>
          <c:tx>
            <c:strRef>
              <c:f>'Frísia Indicadores'!$A$37</c:f>
              <c:strCache>
                <c:ptCount val="1"/>
                <c:pt idx="0">
                  <c:v>Caixa investimento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'Frísia Indicadores'!$B$35:$J$35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'Frísia Indicadores'!$B$37:$J$37</c:f>
              <c:numCache>
                <c:formatCode>#,##0</c:formatCode>
                <c:ptCount val="9"/>
                <c:pt idx="0">
                  <c:v>-37754</c:v>
                </c:pt>
                <c:pt idx="1">
                  <c:v>-63110</c:v>
                </c:pt>
                <c:pt idx="2">
                  <c:v>-30707</c:v>
                </c:pt>
                <c:pt idx="3">
                  <c:v>-107878</c:v>
                </c:pt>
                <c:pt idx="4">
                  <c:v>-191623</c:v>
                </c:pt>
                <c:pt idx="5">
                  <c:v>-199467</c:v>
                </c:pt>
                <c:pt idx="6">
                  <c:v>-60526</c:v>
                </c:pt>
                <c:pt idx="7">
                  <c:v>-47369</c:v>
                </c:pt>
                <c:pt idx="8">
                  <c:v>-100978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16-4472-9321-4C1628DA14FE}"/>
            </c:ext>
          </c:extLst>
        </c:ser>
        <c:ser>
          <c:idx val="2"/>
          <c:order val="2"/>
          <c:tx>
            <c:strRef>
              <c:f>'Frísia Indicadores'!$A$38</c:f>
              <c:strCache>
                <c:ptCount val="1"/>
                <c:pt idx="0">
                  <c:v>Caixa financiamento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'Frísia Indicadores'!$B$35:$J$35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'Frísia Indicadores'!$B$38:$J$38</c:f>
              <c:numCache>
                <c:formatCode>#,##0</c:formatCode>
                <c:ptCount val="9"/>
                <c:pt idx="0">
                  <c:v>69599</c:v>
                </c:pt>
                <c:pt idx="1">
                  <c:v>57866</c:v>
                </c:pt>
                <c:pt idx="2">
                  <c:v>82654</c:v>
                </c:pt>
                <c:pt idx="3">
                  <c:v>-94058</c:v>
                </c:pt>
                <c:pt idx="4">
                  <c:v>188503</c:v>
                </c:pt>
                <c:pt idx="5">
                  <c:v>55759</c:v>
                </c:pt>
                <c:pt idx="6">
                  <c:v>21938</c:v>
                </c:pt>
                <c:pt idx="7">
                  <c:v>-241988</c:v>
                </c:pt>
                <c:pt idx="8">
                  <c:v>173662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16-4472-9321-4C1628DA14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82586640"/>
        <c:axId val="682594184"/>
      </c:lineChart>
      <c:catAx>
        <c:axId val="68258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82594184"/>
        <c:crosses val="autoZero"/>
        <c:auto val="1"/>
        <c:lblAlgn val="ctr"/>
        <c:lblOffset val="100"/>
        <c:noMultiLvlLbl val="0"/>
      </c:catAx>
      <c:valAx>
        <c:axId val="682594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8258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'Frísia Indicadores'!$A$47</c:f>
              <c:strCache>
                <c:ptCount val="1"/>
                <c:pt idx="0">
                  <c:v>Var. Imobilizado (t-1)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'Frísia Indicadores'!$B$46:$H$46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'Frísia Indicadores'!$B$47:$H$47</c:f>
              <c:numCache>
                <c:formatCode>General</c:formatCode>
                <c:ptCount val="7"/>
                <c:pt idx="0">
                  <c:v>0.45140051604345116</c:v>
                </c:pt>
                <c:pt idx="1">
                  <c:v>0.11295634776890454</c:v>
                </c:pt>
                <c:pt idx="2">
                  <c:v>0.30865254619197835</c:v>
                </c:pt>
                <c:pt idx="3">
                  <c:v>0.35015745109067881</c:v>
                </c:pt>
                <c:pt idx="4">
                  <c:v>0.33496946424269902</c:v>
                </c:pt>
                <c:pt idx="5">
                  <c:v>2.5597371057860502E-2</c:v>
                </c:pt>
                <c:pt idx="6">
                  <c:v>-4.3665989129039871E-2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5A0-4727-8A0F-3E888A0D7FDC}"/>
            </c:ext>
          </c:extLst>
        </c:ser>
        <c:ser>
          <c:idx val="1"/>
          <c:order val="1"/>
          <c:tx>
            <c:strRef>
              <c:f>'Frísia Indicadores'!$A$48</c:f>
              <c:strCache>
                <c:ptCount val="1"/>
                <c:pt idx="0">
                  <c:v>Var. Receita Bruta (t)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'Frísia Indicadores'!$B$46:$H$46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'Frísia Indicadores'!$B$48:$H$48</c:f>
              <c:numCache>
                <c:formatCode>General</c:formatCode>
                <c:ptCount val="7"/>
                <c:pt idx="0">
                  <c:v>0.3738246496989569</c:v>
                </c:pt>
                <c:pt idx="1">
                  <c:v>0.18363646212244319</c:v>
                </c:pt>
                <c:pt idx="2">
                  <c:v>0.10474208397108874</c:v>
                </c:pt>
                <c:pt idx="3">
                  <c:v>0.21766650776615623</c:v>
                </c:pt>
                <c:pt idx="4">
                  <c:v>0.22787727800864624</c:v>
                </c:pt>
                <c:pt idx="5">
                  <c:v>2.73748793720184E-2</c:v>
                </c:pt>
                <c:pt idx="6">
                  <c:v>0.10751742848027138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5A0-4727-8A0F-3E888A0D7F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87802824"/>
        <c:axId val="687795608"/>
      </c:lineChart>
      <c:catAx>
        <c:axId val="687802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87795608"/>
        <c:crosses val="autoZero"/>
        <c:auto val="1"/>
        <c:lblAlgn val="ctr"/>
        <c:lblOffset val="100"/>
        <c:noMultiLvlLbl val="0"/>
      </c:catAx>
      <c:valAx>
        <c:axId val="687795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87802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'Frísia Indicadores'!$B$7</c:f>
              <c:strCache>
                <c:ptCount val="1"/>
                <c:pt idx="0">
                  <c:v>ROE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'Frísia Indicadores'!$C$6:$J$6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'Frísia Indicadores'!$C$7:$J$7</c:f>
              <c:numCache>
                <c:formatCode>0.00%</c:formatCode>
                <c:ptCount val="8"/>
                <c:pt idx="0">
                  <c:v>0.12783036862884264</c:v>
                </c:pt>
                <c:pt idx="1">
                  <c:v>0.16176823554051925</c:v>
                </c:pt>
                <c:pt idx="2">
                  <c:v>0.18477992395437262</c:v>
                </c:pt>
                <c:pt idx="3">
                  <c:v>0.14611491388616954</c:v>
                </c:pt>
                <c:pt idx="4">
                  <c:v>0.12564837485640021</c:v>
                </c:pt>
                <c:pt idx="5">
                  <c:v>0.13700416680934899</c:v>
                </c:pt>
                <c:pt idx="6">
                  <c:v>0.10486416057568401</c:v>
                </c:pt>
                <c:pt idx="7">
                  <c:v>0.11365764958775236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1E8-4774-9AF3-972A3CBF3E0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813347216"/>
        <c:axId val="664619328"/>
      </c:lineChart>
      <c:catAx>
        <c:axId val="81334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64619328"/>
        <c:crosses val="autoZero"/>
        <c:auto val="1"/>
        <c:lblAlgn val="ctr"/>
        <c:lblOffset val="100"/>
        <c:noMultiLvlLbl val="0"/>
      </c:catAx>
      <c:valAx>
        <c:axId val="664619328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813347216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47865-14A7-467F-968B-858A6FB28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286D439-898F-4BE5-B0DA-9531F6013F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94D795-F14C-4469-A612-AB0F46827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3D82-5B04-423A-998A-D5419D124526}" type="datetimeFigureOut">
              <a:rPr lang="pt-BR" smtClean="0"/>
              <a:t>09/06/2019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B24CC7-503E-4071-9D88-FF939F81F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D51532-B0D4-4DF0-BB06-15DE43E47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4C136-7B06-432B-B64F-5BD9DB003A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4884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BDDD66-B4CD-42CE-B01C-B65615408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6F1F91E-9873-4314-97CA-4A030C562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43EEC7-7119-4AA4-A9D2-0118F1EEE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3D82-5B04-423A-998A-D5419D124526}" type="datetimeFigureOut">
              <a:rPr lang="pt-BR" smtClean="0"/>
              <a:t>09/06/2019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198C71-79A3-4ABC-AA14-0B31C52EB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2B5F90-DBA4-4E0A-8AFF-806F6E6F7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4C136-7B06-432B-B64F-5BD9DB003A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2067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6D0F76E-8BE9-4D07-A7BE-9BC87D5A7E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8D98FF9-6A90-4433-9AFB-DECF7B90F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F7B0E3-FB8E-4F5E-B947-68A718F89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3D82-5B04-423A-998A-D5419D124526}" type="datetimeFigureOut">
              <a:rPr lang="pt-BR" smtClean="0"/>
              <a:t>09/06/2019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FB4393-3D8B-446A-8AF6-907412D78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7CE2332-880D-4683-8D40-6D3214C87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4C136-7B06-432B-B64F-5BD9DB003A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0121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DD2E4-A0C4-41B9-8D26-04AA5F369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F7EB51-4A35-402B-A21D-0393FC295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F377BA-ABBD-4D32-9983-9B4BA58D5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3D82-5B04-423A-998A-D5419D124526}" type="datetimeFigureOut">
              <a:rPr lang="pt-BR" smtClean="0"/>
              <a:t>09/06/2019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390D8B-3089-4CF4-A968-161D37A62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354AA06-012F-4CE0-BEB5-6095FF07F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4C136-7B06-432B-B64F-5BD9DB003A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9707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A4E915-F9E3-449B-B28F-173C643E3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D76A3E2-DD79-4769-BEB8-82C68FFA7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B0D083-BE8B-4875-BFC1-6F312742C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3D82-5B04-423A-998A-D5419D124526}" type="datetimeFigureOut">
              <a:rPr lang="pt-BR" smtClean="0"/>
              <a:t>09/06/2019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D08EA7-9DA7-4699-A36D-8B6EBAD1F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C32ED7-119B-42B3-878D-801568B99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4C136-7B06-432B-B64F-5BD9DB003A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9410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D2A7D7-8D57-4B3F-BA33-CEAE957ED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33F85F-64CD-45FE-815B-84406F8856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DA11802-7588-49D7-A235-55CD5CAE9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BE486D-4872-43A5-AFEE-6C4A7AD2E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3D82-5B04-423A-998A-D5419D124526}" type="datetimeFigureOut">
              <a:rPr lang="pt-BR" smtClean="0"/>
              <a:t>09/06/2019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1945311-BFA5-4AC2-9EF9-17130D5B5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1D2F093-66D0-4210-B2DB-21B435B30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4C136-7B06-432B-B64F-5BD9DB003A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1825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581F11-D032-40BC-BA52-A3900F7AE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30A50B1-120C-44E8-9BBF-006185712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11543AE-8793-49FB-A61E-87453D0F8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07C4F03-169E-4F6D-9DCD-60B159F72F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1933308-3779-45B7-ABD6-4BC4FAEAF2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573617C-FCE8-4857-BB92-17B038356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3D82-5B04-423A-998A-D5419D124526}" type="datetimeFigureOut">
              <a:rPr lang="pt-BR" smtClean="0"/>
              <a:t>09/06/2019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F309DE6-4B0D-4AF9-814D-848A33168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9FDA3B7-CA6E-4E8C-9B5F-CE5D58DC9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4C136-7B06-432B-B64F-5BD9DB003A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0044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F6253B-8E68-4D99-BA22-87E68DB00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0BFBD0C-83D3-4996-AE6C-0C655D6D9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3D82-5B04-423A-998A-D5419D124526}" type="datetimeFigureOut">
              <a:rPr lang="pt-BR" smtClean="0"/>
              <a:t>09/06/2019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EF3FF5C-A28E-4BD7-8E09-BAFEAE14B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9B1880F-0277-45FD-AB9C-E7217D177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4C136-7B06-432B-B64F-5BD9DB003A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8149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281B615-28CB-4463-A6EF-639C708D5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3D82-5B04-423A-998A-D5419D124526}" type="datetimeFigureOut">
              <a:rPr lang="pt-BR" smtClean="0"/>
              <a:t>09/06/2019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B9DDF2C-A773-42C8-B841-2E376F057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5BDABD2-462A-4805-A0D8-D911EAD3D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4C136-7B06-432B-B64F-5BD9DB003A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9882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B62C8F-CDA4-4206-AE8D-236D1B7B5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F1B13E-C75B-4C99-95CE-D868F7C12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08AE164-348D-46C0-901D-75B6D8269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6414D76-3F7C-45B1-AA22-68DAA97DA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3D82-5B04-423A-998A-D5419D124526}" type="datetimeFigureOut">
              <a:rPr lang="pt-BR" smtClean="0"/>
              <a:t>09/06/2019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9F8721D-D332-4AFA-A2DC-878BC315B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415FE8E-B9CC-4C0A-A0DA-DFA175F4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4C136-7B06-432B-B64F-5BD9DB003A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0977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CCB9F2-914B-40FF-B04B-1EEB9A876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D5D84A7-697E-4DE4-AD93-437246E63F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9ED005C-48D3-4656-9C1D-13719A794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9E58F52-D475-49BF-823F-6DDEB24E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3D82-5B04-423A-998A-D5419D124526}" type="datetimeFigureOut">
              <a:rPr lang="pt-BR" smtClean="0"/>
              <a:t>09/06/2019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3D08FCA-DCEC-45C3-904B-BA104FB9D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D0A27A9-F7E0-4642-9214-3E553F81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4C136-7B06-432B-B64F-5BD9DB003A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115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2DF383D-4F53-4175-AF45-4476F49F0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0313E4A-B00B-40A5-A7AE-D00723902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6A9A5B-9FEB-4134-B71B-451F9B4DEF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3D82-5B04-423A-998A-D5419D124526}" type="datetimeFigureOut">
              <a:rPr lang="pt-BR" smtClean="0"/>
              <a:t>09/06/2019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C6FBE3-6BC7-4186-8F78-0354E1B20F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E39EA5-C453-4FA7-B22C-3E87E7439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4C136-7B06-432B-B64F-5BD9DB003A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635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media.licdn.com/dms/image/C4E1BAQEXERhMW_ELqA/company-background_10000/0?e=2159024400&amp;v=beta&amp;t=yYOUpbXVDVXsISYPWMYOZmYmWjn9jr7TeP7Fk-EXS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2"/>
          <a:stretch/>
        </p:blipFill>
        <p:spPr bwMode="auto">
          <a:xfrm>
            <a:off x="-52252" y="0"/>
            <a:ext cx="122442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8998623" y="5499717"/>
            <a:ext cx="28959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809625" algn="l"/>
              </a:tabLst>
              <a:defRPr/>
            </a:pPr>
            <a:r>
              <a:rPr lang="pt-BR" sz="1600" i="1" dirty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Felippe Andrade</a:t>
            </a:r>
          </a:p>
          <a:p>
            <a:pPr algn="r">
              <a:tabLst>
                <a:tab pos="809625" algn="l"/>
              </a:tabLst>
              <a:defRPr/>
            </a:pPr>
            <a:r>
              <a:rPr lang="pt-BR" sz="1600" i="1" dirty="0" err="1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Marlos</a:t>
            </a:r>
            <a:r>
              <a:rPr lang="pt-BR" sz="1600" i="1" dirty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 Fernandes</a:t>
            </a:r>
          </a:p>
          <a:p>
            <a:pPr algn="r">
              <a:tabLst>
                <a:tab pos="809625" algn="l"/>
              </a:tabLst>
              <a:defRPr/>
            </a:pPr>
            <a:r>
              <a:rPr lang="pt-BR" sz="1600" i="1" dirty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Pedro Vilhena</a:t>
            </a:r>
          </a:p>
          <a:p>
            <a:pPr algn="r">
              <a:tabLst>
                <a:tab pos="809625" algn="l"/>
              </a:tabLst>
              <a:defRPr/>
            </a:pPr>
            <a:r>
              <a:rPr lang="pt-BR" sz="1600" i="1" dirty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Yuri Azevedo</a:t>
            </a:r>
          </a:p>
        </p:txBody>
      </p:sp>
      <p:pic>
        <p:nvPicPr>
          <p:cNvPr id="7" name="Picture 2" descr="Resultado de imagem para fearp 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14"/>
          <a:stretch/>
        </p:blipFill>
        <p:spPr bwMode="auto">
          <a:xfrm>
            <a:off x="10772581" y="401944"/>
            <a:ext cx="1280002" cy="777056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/>
          <p:cNvSpPr/>
          <p:nvPr/>
        </p:nvSpPr>
        <p:spPr>
          <a:xfrm>
            <a:off x="3971360" y="1179000"/>
            <a:ext cx="4500000" cy="4500000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Resultado de imagem para frisia cooperativa agroindustrial pn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2"/>
          <a:stretch/>
        </p:blipFill>
        <p:spPr bwMode="auto">
          <a:xfrm>
            <a:off x="4365774" y="2224111"/>
            <a:ext cx="4197026" cy="24097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841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dirty="0"/>
              <a:t>Principais Práticas do Modelo Contábil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7050" t="24038" r="36142" b="24675"/>
          <a:stretch/>
        </p:blipFill>
        <p:spPr>
          <a:xfrm>
            <a:off x="838200" y="1550011"/>
            <a:ext cx="9759452" cy="495629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722376" y="1550010"/>
            <a:ext cx="8878824" cy="4956299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6386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161211" y="3130731"/>
            <a:ext cx="7515498" cy="4093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1314996" y="3540034"/>
            <a:ext cx="1946365" cy="4093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4598127" y="2272937"/>
            <a:ext cx="4241074" cy="4093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5131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b="1" dirty="0"/>
              <a:t>Aplicação dos Pronunciamentos Contábeis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185852"/>
            <a:ext cx="10278291" cy="3703728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pt-BR" i="1" dirty="0"/>
              <a:t>A Cooperativa está no </a:t>
            </a:r>
            <a:r>
              <a:rPr lang="pt-BR" b="1" i="1" dirty="0"/>
              <a:t>aguardo da regulamentação </a:t>
            </a:r>
            <a:r>
              <a:rPr lang="pt-BR" i="1" dirty="0"/>
              <a:t>das normas aplicáveis em relação às demonstrações contábeis das sociedades cooperativas </a:t>
            </a:r>
            <a:r>
              <a:rPr lang="pt-BR" b="1" i="1" dirty="0"/>
              <a:t>a serem emitidas pelo Comitê de Pronunciamentos Contábeis</a:t>
            </a:r>
            <a:r>
              <a:rPr lang="pt-BR" i="1" dirty="0"/>
              <a:t>, com a estreita participação da Organização das Cooperativas Brasileiras - OCB, que deverá disciplinar esta aplicação.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pt-BR" i="1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pt-BR" i="1" dirty="0"/>
              <a:t>Após a regulamentação destas normas, a Cooperativa deverá aplicar, no que couber, as determinações em suas demonstrações contábeis. </a:t>
            </a:r>
          </a:p>
        </p:txBody>
      </p:sp>
    </p:spTree>
    <p:extLst>
      <p:ext uri="{BB962C8B-B14F-4D97-AF65-F5344CB8AC3E}">
        <p14:creationId xmlns:p14="http://schemas.microsoft.com/office/powerpoint/2010/main" val="2066492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demonstraÃ§Ãµes financeir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099"/>
          <a:stretch/>
        </p:blipFill>
        <p:spPr bwMode="auto">
          <a:xfrm>
            <a:off x="0" y="0"/>
            <a:ext cx="12199760" cy="688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49277" y="2107572"/>
            <a:ext cx="5301205" cy="2671792"/>
          </a:xfrm>
          <a:solidFill>
            <a:srgbClr val="314350"/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pt-BR" sz="6000" dirty="0">
                <a:solidFill>
                  <a:schemeClr val="bg1"/>
                </a:solidFill>
              </a:rPr>
              <a:t>Análise das Demonstrações Financeiras</a:t>
            </a:r>
          </a:p>
        </p:txBody>
      </p:sp>
    </p:spTree>
    <p:extLst>
      <p:ext uri="{BB962C8B-B14F-4D97-AF65-F5344CB8AC3E}">
        <p14:creationId xmlns:p14="http://schemas.microsoft.com/office/powerpoint/2010/main" val="2190862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Ativo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425922"/>
              </p:ext>
            </p:extLst>
          </p:nvPr>
        </p:nvGraphicFramePr>
        <p:xfrm>
          <a:off x="838200" y="1088565"/>
          <a:ext cx="10515600" cy="5222502"/>
        </p:xfrm>
        <a:graphic>
          <a:graphicData uri="http://schemas.openxmlformats.org/drawingml/2006/table">
            <a:tbl>
              <a:tblPr/>
              <a:tblGrid>
                <a:gridCol w="4514773">
                  <a:extLst>
                    <a:ext uri="{9D8B030D-6E8A-4147-A177-3AD203B41FA5}">
                      <a16:colId xmlns:a16="http://schemas.microsoft.com/office/drawing/2014/main" val="2154110509"/>
                    </a:ext>
                  </a:extLst>
                </a:gridCol>
                <a:gridCol w="1712500">
                  <a:extLst>
                    <a:ext uri="{9D8B030D-6E8A-4147-A177-3AD203B41FA5}">
                      <a16:colId xmlns:a16="http://schemas.microsoft.com/office/drawing/2014/main" val="89709543"/>
                    </a:ext>
                  </a:extLst>
                </a:gridCol>
                <a:gridCol w="948244">
                  <a:extLst>
                    <a:ext uri="{9D8B030D-6E8A-4147-A177-3AD203B41FA5}">
                      <a16:colId xmlns:a16="http://schemas.microsoft.com/office/drawing/2014/main" val="2615722956"/>
                    </a:ext>
                  </a:extLst>
                </a:gridCol>
                <a:gridCol w="1712500">
                  <a:extLst>
                    <a:ext uri="{9D8B030D-6E8A-4147-A177-3AD203B41FA5}">
                      <a16:colId xmlns:a16="http://schemas.microsoft.com/office/drawing/2014/main" val="1082337308"/>
                    </a:ext>
                  </a:extLst>
                </a:gridCol>
                <a:gridCol w="948244">
                  <a:extLst>
                    <a:ext uri="{9D8B030D-6E8A-4147-A177-3AD203B41FA5}">
                      <a16:colId xmlns:a16="http://schemas.microsoft.com/office/drawing/2014/main" val="3807450303"/>
                    </a:ext>
                  </a:extLst>
                </a:gridCol>
                <a:gridCol w="679339">
                  <a:extLst>
                    <a:ext uri="{9D8B030D-6E8A-4147-A177-3AD203B41FA5}">
                      <a16:colId xmlns:a16="http://schemas.microsoft.com/office/drawing/2014/main" val="1284958186"/>
                    </a:ext>
                  </a:extLst>
                </a:gridCol>
              </a:tblGrid>
              <a:tr h="29013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31.12.2018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31.12.2017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AH%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5887034"/>
                  </a:ext>
                </a:extLst>
              </a:tr>
              <a:tr h="29013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CIRCULANTE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22524534"/>
                  </a:ext>
                </a:extLst>
              </a:tr>
              <a:tr h="29013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Caixa e Equivalentes de Caixa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423.931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280.206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0539554"/>
                  </a:ext>
                </a:extLst>
              </a:tr>
              <a:tr h="29013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Valores a Receber de Associados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400.681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369.142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6213186"/>
                  </a:ext>
                </a:extLst>
              </a:tr>
              <a:tr h="29013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Valores a Receber de Terceiros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195.650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157.684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6503802"/>
                  </a:ext>
                </a:extLst>
              </a:tr>
              <a:tr h="29013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Estoques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301.936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269.553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4757557"/>
                  </a:ext>
                </a:extLst>
              </a:tr>
              <a:tr h="29013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Outras Contas do Ativo Circulante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66.367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66.057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0836813"/>
                  </a:ext>
                </a:extLst>
              </a:tr>
              <a:tr h="29013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do Ativo Circulante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1.388.565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1.142.642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164020"/>
                  </a:ext>
                </a:extLst>
              </a:tr>
              <a:tr h="29013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NÃO CIRCULANTE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649106"/>
                  </a:ext>
                </a:extLst>
              </a:tr>
              <a:tr h="29013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Valores a Receber de Associados </a:t>
                      </a:r>
                    </a:p>
                  </a:txBody>
                  <a:tcPr marL="18288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125.374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74.987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3433836"/>
                  </a:ext>
                </a:extLst>
              </a:tr>
              <a:tr h="29013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Depósitos Judiciais </a:t>
                      </a:r>
                    </a:p>
                  </a:txBody>
                  <a:tcPr marL="18288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115.151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114.079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921224"/>
                  </a:ext>
                </a:extLst>
              </a:tr>
              <a:tr h="29013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Investimentos </a:t>
                      </a:r>
                    </a:p>
                  </a:txBody>
                  <a:tcPr marL="18288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245.653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208.221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1899483"/>
                  </a:ext>
                </a:extLst>
              </a:tr>
              <a:tr h="29013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Imobilizado </a:t>
                      </a:r>
                    </a:p>
                  </a:txBody>
                  <a:tcPr marL="18288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485.651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462.026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9142536"/>
                  </a:ext>
                </a:extLst>
              </a:tr>
              <a:tr h="29013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Ativo Biológico</a:t>
                      </a:r>
                    </a:p>
                  </a:txBody>
                  <a:tcPr marL="18288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11.997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11.588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5042523"/>
                  </a:ext>
                </a:extLst>
              </a:tr>
              <a:tr h="29013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Outras Contas do Ativo Não-Circulante</a:t>
                      </a:r>
                    </a:p>
                  </a:txBody>
                  <a:tcPr marL="18288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40.292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45.118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9202391"/>
                  </a:ext>
                </a:extLst>
              </a:tr>
              <a:tr h="29013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do Ativo Não Circulante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1.024.118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916.019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791303"/>
                  </a:ext>
                </a:extLst>
              </a:tr>
              <a:tr h="29013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6174004"/>
                  </a:ext>
                </a:extLst>
              </a:tr>
              <a:tr h="29013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DO ATIVO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2.412.683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2.058.661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1976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0139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Caixa e Equivalentes de Caixa</a:t>
            </a:r>
            <a:br>
              <a:rPr lang="pt-BR" dirty="0"/>
            </a:br>
            <a:r>
              <a:rPr lang="pt-BR" sz="2000" dirty="0"/>
              <a:t>(em MR$)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043" t="29164" r="22445" b="43795"/>
          <a:stretch/>
        </p:blipFill>
        <p:spPr>
          <a:xfrm>
            <a:off x="242278" y="2133600"/>
            <a:ext cx="11707444" cy="284870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8862646" y="3516923"/>
            <a:ext cx="3087076" cy="422031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412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Operações com Associados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5306" t="19573" r="23282" b="10454"/>
          <a:stretch/>
        </p:blipFill>
        <p:spPr>
          <a:xfrm>
            <a:off x="838200" y="1535469"/>
            <a:ext cx="7957038" cy="509979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67154" y="2778368"/>
            <a:ext cx="7828084" cy="328247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967154" y="3352801"/>
            <a:ext cx="7828084" cy="304799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967154" y="5685693"/>
            <a:ext cx="7828084" cy="304799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7892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80534A-D0A0-4F2A-8AAC-190AD8052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Imobilizado e Intangível</a:t>
            </a:r>
          </a:p>
        </p:txBody>
      </p:sp>
      <p:graphicFrame>
        <p:nvGraphicFramePr>
          <p:cNvPr id="7" name="Espaço Reservado para Conteúdo 6">
            <a:extLst>
              <a:ext uri="{FF2B5EF4-FFF2-40B4-BE49-F238E27FC236}">
                <a16:creationId xmlns:a16="http://schemas.microsoft.com/office/drawing/2014/main" id="{5E9BC53F-6231-4681-9328-573A53E2F5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066464"/>
              </p:ext>
            </p:extLst>
          </p:nvPr>
        </p:nvGraphicFramePr>
        <p:xfrm>
          <a:off x="838200" y="1690686"/>
          <a:ext cx="10515600" cy="2829062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578060">
                  <a:extLst>
                    <a:ext uri="{9D8B030D-6E8A-4147-A177-3AD203B41FA5}">
                      <a16:colId xmlns:a16="http://schemas.microsoft.com/office/drawing/2014/main" val="3499183555"/>
                    </a:ext>
                  </a:extLst>
                </a:gridCol>
                <a:gridCol w="1159424">
                  <a:extLst>
                    <a:ext uri="{9D8B030D-6E8A-4147-A177-3AD203B41FA5}">
                      <a16:colId xmlns:a16="http://schemas.microsoft.com/office/drawing/2014/main" val="3064876397"/>
                    </a:ext>
                  </a:extLst>
                </a:gridCol>
                <a:gridCol w="1995730">
                  <a:extLst>
                    <a:ext uri="{9D8B030D-6E8A-4147-A177-3AD203B41FA5}">
                      <a16:colId xmlns:a16="http://schemas.microsoft.com/office/drawing/2014/main" val="41014441"/>
                    </a:ext>
                  </a:extLst>
                </a:gridCol>
                <a:gridCol w="1463536">
                  <a:extLst>
                    <a:ext uri="{9D8B030D-6E8A-4147-A177-3AD203B41FA5}">
                      <a16:colId xmlns:a16="http://schemas.microsoft.com/office/drawing/2014/main" val="2372612144"/>
                    </a:ext>
                  </a:extLst>
                </a:gridCol>
                <a:gridCol w="855314">
                  <a:extLst>
                    <a:ext uri="{9D8B030D-6E8A-4147-A177-3AD203B41FA5}">
                      <a16:colId xmlns:a16="http://schemas.microsoft.com/office/drawing/2014/main" val="3393130239"/>
                    </a:ext>
                  </a:extLst>
                </a:gridCol>
                <a:gridCol w="1463536">
                  <a:extLst>
                    <a:ext uri="{9D8B030D-6E8A-4147-A177-3AD203B41FA5}">
                      <a16:colId xmlns:a16="http://schemas.microsoft.com/office/drawing/2014/main" val="487806843"/>
                    </a:ext>
                  </a:extLst>
                </a:gridCol>
              </a:tblGrid>
              <a:tr h="696405">
                <a:tc>
                  <a:txBody>
                    <a:bodyPr/>
                    <a:lstStyle/>
                    <a:p>
                      <a:pPr algn="l" fontAlgn="t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Original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Depreciação Acumulada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Residual Contábil 18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AH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Residual Contábil 17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7376375"/>
                  </a:ext>
                </a:extLst>
              </a:tr>
              <a:tr h="359063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Terrenos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42.620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42.620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42.620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6392131"/>
                  </a:ext>
                </a:extLst>
              </a:tr>
              <a:tr h="359063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Edificações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264.052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61.205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202.847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41%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206.755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7580966"/>
                  </a:ext>
                </a:extLst>
              </a:tr>
              <a:tr h="696405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Máquinas, Equipamentos e Instalações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295.273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129.280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165.993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34%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173.220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625918"/>
                  </a:ext>
                </a:extLst>
              </a:tr>
              <a:tr h="359063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Imobilizado em andamento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52.863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52.863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17.501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8122202"/>
                  </a:ext>
                </a:extLst>
              </a:tr>
              <a:tr h="359063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712.766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218.928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493.838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472.978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1569541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7B2C1A71-5921-400F-9112-32D74BA16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356212"/>
              </p:ext>
            </p:extLst>
          </p:nvPr>
        </p:nvGraphicFramePr>
        <p:xfrm>
          <a:off x="2728546" y="4953852"/>
          <a:ext cx="6734908" cy="12573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086645">
                  <a:extLst>
                    <a:ext uri="{9D8B030D-6E8A-4147-A177-3AD203B41FA5}">
                      <a16:colId xmlns:a16="http://schemas.microsoft.com/office/drawing/2014/main" val="1212156164"/>
                    </a:ext>
                  </a:extLst>
                </a:gridCol>
                <a:gridCol w="1648263">
                  <a:extLst>
                    <a:ext uri="{9D8B030D-6E8A-4147-A177-3AD203B41FA5}">
                      <a16:colId xmlns:a16="http://schemas.microsoft.com/office/drawing/2014/main" val="70587392"/>
                    </a:ext>
                  </a:extLst>
                </a:gridCol>
              </a:tblGrid>
              <a:tr h="280318"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Edificações / AT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9,85%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3533093"/>
                  </a:ext>
                </a:extLst>
              </a:tr>
              <a:tr h="280318"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Máquinas, Equipamentos e Instalações / AT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8,06%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0929536"/>
                  </a:ext>
                </a:extLst>
              </a:tr>
              <a:tr h="280318"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Soma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17,92%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3975133"/>
                  </a:ext>
                </a:extLst>
              </a:tr>
              <a:tr h="280318"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Imobilizado / AT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23,59%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0088732"/>
                  </a:ext>
                </a:extLst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8993530" y="1690686"/>
            <a:ext cx="949123" cy="2972753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9090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295DE4-AD0A-40AD-83CE-464ECB319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365124"/>
            <a:ext cx="10515600" cy="1325563"/>
          </a:xfrm>
        </p:spPr>
        <p:txBody>
          <a:bodyPr/>
          <a:lstStyle/>
          <a:p>
            <a:r>
              <a:rPr lang="pt-BR" dirty="0"/>
              <a:t>Ativos Biológicos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779A1458-BF29-485E-95AF-303836D61D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215899"/>
              </p:ext>
            </p:extLst>
          </p:nvPr>
        </p:nvGraphicFramePr>
        <p:xfrm>
          <a:off x="685802" y="1027906"/>
          <a:ext cx="6875584" cy="261797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4098906">
                  <a:extLst>
                    <a:ext uri="{9D8B030D-6E8A-4147-A177-3AD203B41FA5}">
                      <a16:colId xmlns:a16="http://schemas.microsoft.com/office/drawing/2014/main" val="3655156104"/>
                    </a:ext>
                  </a:extLst>
                </a:gridCol>
                <a:gridCol w="1388339">
                  <a:extLst>
                    <a:ext uri="{9D8B030D-6E8A-4147-A177-3AD203B41FA5}">
                      <a16:colId xmlns:a16="http://schemas.microsoft.com/office/drawing/2014/main" val="2835731426"/>
                    </a:ext>
                  </a:extLst>
                </a:gridCol>
                <a:gridCol w="1388339">
                  <a:extLst>
                    <a:ext uri="{9D8B030D-6E8A-4147-A177-3AD203B41FA5}">
                      <a16:colId xmlns:a16="http://schemas.microsoft.com/office/drawing/2014/main" val="3269045969"/>
                    </a:ext>
                  </a:extLst>
                </a:gridCol>
              </a:tblGrid>
              <a:tr h="523594">
                <a:tc>
                  <a:txBody>
                    <a:bodyPr/>
                    <a:lstStyle/>
                    <a:p>
                      <a:pPr algn="l" fontAlgn="t"/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2400" u="none" strike="noStrike" dirty="0">
                          <a:effectLst/>
                        </a:rPr>
                        <a:t>2017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2400" u="none" strike="noStrike" dirty="0">
                          <a:effectLst/>
                        </a:rPr>
                        <a:t>2018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9465570"/>
                  </a:ext>
                </a:extLst>
              </a:tr>
              <a:tr h="52359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u="none" strike="noStrike" dirty="0">
                          <a:effectLst/>
                        </a:rPr>
                        <a:t>Florestas e Reflorestamentos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2400" u="none" strike="noStrike">
                          <a:effectLst/>
                        </a:rPr>
                        <a:t>7.653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2400" u="none" strike="noStrike" dirty="0">
                          <a:effectLst/>
                        </a:rPr>
                        <a:t>8.062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2762444"/>
                  </a:ext>
                </a:extLst>
              </a:tr>
              <a:tr h="52359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u="none" strike="noStrike" dirty="0">
                          <a:effectLst/>
                        </a:rPr>
                        <a:t>Matrizes - Suínos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2400" u="none" strike="noStrike" dirty="0">
                          <a:effectLst/>
                        </a:rPr>
                        <a:t>3.935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2400" u="none" strike="noStrike" dirty="0">
                          <a:effectLst/>
                        </a:rPr>
                        <a:t>3.935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6306294"/>
                  </a:ext>
                </a:extLst>
              </a:tr>
              <a:tr h="523594">
                <a:tc>
                  <a:txBody>
                    <a:bodyPr/>
                    <a:lstStyle/>
                    <a:p>
                      <a:pPr algn="l" fontAlgn="t"/>
                      <a:r>
                        <a:rPr lang="pt-BR" sz="2400" u="none" strike="noStrike" dirty="0">
                          <a:effectLst/>
                        </a:rPr>
                        <a:t>Total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2400" u="none" strike="noStrike">
                          <a:effectLst/>
                        </a:rPr>
                        <a:t>11.588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2400" u="none" strike="noStrike" dirty="0">
                          <a:effectLst/>
                        </a:rPr>
                        <a:t>11.997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5711399"/>
                  </a:ext>
                </a:extLst>
              </a:tr>
              <a:tr h="523594">
                <a:tc>
                  <a:txBody>
                    <a:bodyPr/>
                    <a:lstStyle/>
                    <a:p>
                      <a:pPr algn="l" fontAlgn="t"/>
                      <a:r>
                        <a:rPr lang="pt-BR" sz="2400" u="none" strike="noStrike" dirty="0">
                          <a:effectLst/>
                        </a:rPr>
                        <a:t>Ativo total (%)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2400" u="none" strike="noStrike">
                          <a:effectLst/>
                        </a:rPr>
                        <a:t>0,56%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2400" u="none" strike="noStrike" dirty="0">
                          <a:effectLst/>
                        </a:rPr>
                        <a:t>0,50%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0051001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04F9DBC1-5ADE-4B6A-A3CA-F7DCC7082AB0}"/>
              </a:ext>
            </a:extLst>
          </p:cNvPr>
          <p:cNvSpPr txBox="1"/>
          <p:nvPr/>
        </p:nvSpPr>
        <p:spPr>
          <a:xfrm>
            <a:off x="1705709" y="4870076"/>
            <a:ext cx="4155831" cy="1200329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O BP da cooperativa não é um balanço combinado dos diferentes cooperados</a:t>
            </a:r>
          </a:p>
        </p:txBody>
      </p:sp>
      <p:pic>
        <p:nvPicPr>
          <p:cNvPr id="5122" name="Picture 2" descr="Resultado de imagem para suÃ­n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03"/>
          <a:stretch/>
        </p:blipFill>
        <p:spPr bwMode="auto">
          <a:xfrm>
            <a:off x="7954110" y="0"/>
            <a:ext cx="423789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54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3BC271-24D2-4B98-9678-3F7F5C7EC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Investimentos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62C69502-8A6C-4AD2-9E06-CF21902C4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24743"/>
            <a:ext cx="10517009" cy="359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38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1677"/>
            <a:ext cx="10515600" cy="1325563"/>
          </a:xfrm>
        </p:spPr>
        <p:txBody>
          <a:bodyPr/>
          <a:lstStyle/>
          <a:p>
            <a:r>
              <a:rPr lang="pt-BR" dirty="0"/>
              <a:t>Passivo e PL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531684"/>
              </p:ext>
            </p:extLst>
          </p:nvPr>
        </p:nvGraphicFramePr>
        <p:xfrm>
          <a:off x="636814" y="949229"/>
          <a:ext cx="10918372" cy="5665563"/>
        </p:xfrm>
        <a:graphic>
          <a:graphicData uri="http://schemas.openxmlformats.org/drawingml/2006/table">
            <a:tbl>
              <a:tblPr/>
              <a:tblGrid>
                <a:gridCol w="4173737">
                  <a:extLst>
                    <a:ext uri="{9D8B030D-6E8A-4147-A177-3AD203B41FA5}">
                      <a16:colId xmlns:a16="http://schemas.microsoft.com/office/drawing/2014/main" val="3207231923"/>
                    </a:ext>
                  </a:extLst>
                </a:gridCol>
                <a:gridCol w="1920237">
                  <a:extLst>
                    <a:ext uri="{9D8B030D-6E8A-4147-A177-3AD203B41FA5}">
                      <a16:colId xmlns:a16="http://schemas.microsoft.com/office/drawing/2014/main" val="143209543"/>
                    </a:ext>
                  </a:extLst>
                </a:gridCol>
                <a:gridCol w="1063272">
                  <a:extLst>
                    <a:ext uri="{9D8B030D-6E8A-4147-A177-3AD203B41FA5}">
                      <a16:colId xmlns:a16="http://schemas.microsoft.com/office/drawing/2014/main" val="1445382374"/>
                    </a:ext>
                  </a:extLst>
                </a:gridCol>
                <a:gridCol w="1920237">
                  <a:extLst>
                    <a:ext uri="{9D8B030D-6E8A-4147-A177-3AD203B41FA5}">
                      <a16:colId xmlns:a16="http://schemas.microsoft.com/office/drawing/2014/main" val="3387549784"/>
                    </a:ext>
                  </a:extLst>
                </a:gridCol>
                <a:gridCol w="1063272">
                  <a:extLst>
                    <a:ext uri="{9D8B030D-6E8A-4147-A177-3AD203B41FA5}">
                      <a16:colId xmlns:a16="http://schemas.microsoft.com/office/drawing/2014/main" val="1425285925"/>
                    </a:ext>
                  </a:extLst>
                </a:gridCol>
                <a:gridCol w="777617">
                  <a:extLst>
                    <a:ext uri="{9D8B030D-6E8A-4147-A177-3AD203B41FA5}">
                      <a16:colId xmlns:a16="http://schemas.microsoft.com/office/drawing/2014/main" val="992997404"/>
                    </a:ext>
                  </a:extLst>
                </a:gridCol>
              </a:tblGrid>
              <a:tr h="22891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31.12.2018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31.12.2017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AH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2211362"/>
                  </a:ext>
                </a:extLst>
              </a:tr>
              <a:tr h="28996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CIRCULANTE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3833996"/>
                  </a:ext>
                </a:extLst>
              </a:tr>
              <a:tr h="22891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Empréstimos e Financiamentos</a:t>
                      </a:r>
                    </a:p>
                  </a:txBody>
                  <a:tcPr marL="154030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558.623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344.336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2068808"/>
                  </a:ext>
                </a:extLst>
              </a:tr>
              <a:tr h="22891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Fornecedores</a:t>
                      </a:r>
                    </a:p>
                  </a:txBody>
                  <a:tcPr marL="154030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52.974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43.996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1269230"/>
                  </a:ext>
                </a:extLst>
              </a:tr>
              <a:tr h="22891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Obrigações com Associados</a:t>
                      </a:r>
                    </a:p>
                  </a:txBody>
                  <a:tcPr marL="154030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260.844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247.740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2258853"/>
                  </a:ext>
                </a:extLst>
              </a:tr>
              <a:tr h="22891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Obrigações Provisionadas</a:t>
                      </a:r>
                    </a:p>
                  </a:txBody>
                  <a:tcPr marL="154030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52.164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43.883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2327131"/>
                  </a:ext>
                </a:extLst>
              </a:tr>
              <a:tr h="22891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Outras Contas do Passivo Circulante</a:t>
                      </a:r>
                    </a:p>
                  </a:txBody>
                  <a:tcPr marL="154030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87.424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82.803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5880613"/>
                  </a:ext>
                </a:extLst>
              </a:tr>
              <a:tr h="22891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do Passivo Circulante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1.012.029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762.758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776904"/>
                  </a:ext>
                </a:extLst>
              </a:tr>
              <a:tr h="28996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NÃO CIRCULANTE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8198204"/>
                  </a:ext>
                </a:extLst>
              </a:tr>
              <a:tr h="22891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Empréstimos e Financiamentos </a:t>
                      </a:r>
                    </a:p>
                  </a:txBody>
                  <a:tcPr marL="154030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157.283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174.862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5059155"/>
                  </a:ext>
                </a:extLst>
              </a:tr>
              <a:tr h="22891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Obrigações com Associados</a:t>
                      </a:r>
                    </a:p>
                  </a:txBody>
                  <a:tcPr marL="154030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115.330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99.247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4504634"/>
                  </a:ext>
                </a:extLst>
              </a:tr>
              <a:tr h="22891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Obrigações Provisionadas </a:t>
                      </a:r>
                    </a:p>
                  </a:txBody>
                  <a:tcPr marL="154030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104.274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102.156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9047273"/>
                  </a:ext>
                </a:extLst>
              </a:tr>
              <a:tr h="22891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Outras Contas do Passivo</a:t>
                      </a:r>
                    </a:p>
                  </a:txBody>
                  <a:tcPr marL="154030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114.866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113.793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5791821"/>
                  </a:ext>
                </a:extLst>
              </a:tr>
              <a:tr h="22891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do Passivo Não Circulante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491.753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490.058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277276"/>
                  </a:ext>
                </a:extLst>
              </a:tr>
              <a:tr h="28996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PATRIMÔNIO LÍQUIDO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9576272"/>
                  </a:ext>
                </a:extLst>
              </a:tr>
              <a:tr h="22891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Capital Social Integralizado </a:t>
                      </a:r>
                    </a:p>
                  </a:txBody>
                  <a:tcPr marL="154030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248.660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217.602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9327742"/>
                  </a:ext>
                </a:extLst>
              </a:tr>
              <a:tr h="22506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Reserva Legal</a:t>
                      </a:r>
                    </a:p>
                  </a:txBody>
                  <a:tcPr marL="308059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66.417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57.108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9459867"/>
                  </a:ext>
                </a:extLst>
              </a:tr>
              <a:tr h="22506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Fundo </a:t>
                      </a:r>
                      <a:r>
                        <a:rPr lang="pt-B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/Assist. Técnica Educacional e Social</a:t>
                      </a:r>
                    </a:p>
                  </a:txBody>
                  <a:tcPr marL="308059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116.227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109.244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0935715"/>
                  </a:ext>
                </a:extLst>
              </a:tr>
              <a:tr h="22506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Fundo para Expansão e Investimento</a:t>
                      </a:r>
                    </a:p>
                  </a:txBody>
                  <a:tcPr marL="308059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398.472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361.387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4748765"/>
                  </a:ext>
                </a:extLst>
              </a:tr>
              <a:tr h="22891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das Reservas de Sobras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581.116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527.739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7937971"/>
                  </a:ext>
                </a:extLst>
              </a:tr>
              <a:tr h="22891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Sobras à Disposição da AGO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79.125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60.504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7756558"/>
                  </a:ext>
                </a:extLst>
              </a:tr>
              <a:tr h="22891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do Patrimônio Líquido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908.901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805.845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076193"/>
                  </a:ext>
                </a:extLst>
              </a:tr>
              <a:tr h="228916">
                <a:tc>
                  <a:txBody>
                    <a:bodyPr/>
                    <a:lstStyle/>
                    <a:p>
                      <a:pPr algn="l" fontAlgn="ctr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9696469"/>
                  </a:ext>
                </a:extLst>
              </a:tr>
              <a:tr h="22891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DO PASSIVO + PL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2.412.683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2.058.661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17%</a:t>
                      </a:r>
                    </a:p>
                  </a:txBody>
                  <a:tcPr marL="6418" marR="6418" marT="64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1081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2562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C58D7F8-BD9B-4095-9E2B-D3FAC72B3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05516" cy="1325563"/>
          </a:xfrm>
        </p:spPr>
        <p:txBody>
          <a:bodyPr/>
          <a:lstStyle/>
          <a:p>
            <a:r>
              <a:rPr lang="pt-BR" dirty="0"/>
              <a:t>Modelo de negócio</a:t>
            </a:r>
          </a:p>
        </p:txBody>
      </p:sp>
      <p:pic>
        <p:nvPicPr>
          <p:cNvPr id="3074" name="Picture 2" descr="Resultado de imagem para frisia 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7" r="19691"/>
          <a:stretch/>
        </p:blipFill>
        <p:spPr bwMode="auto">
          <a:xfrm>
            <a:off x="7749114" y="2150257"/>
            <a:ext cx="2249424" cy="21118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de Seta Reta 2"/>
          <p:cNvCxnSpPr/>
          <p:nvPr/>
        </p:nvCxnSpPr>
        <p:spPr>
          <a:xfrm>
            <a:off x="8677840" y="1365397"/>
            <a:ext cx="8709" cy="975360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 flipH="1" flipV="1">
            <a:off x="8947806" y="1365397"/>
            <a:ext cx="8708" cy="975360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H="1">
            <a:off x="8686549" y="4071587"/>
            <a:ext cx="16403" cy="978434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flipH="1" flipV="1">
            <a:off x="8972918" y="4010627"/>
            <a:ext cx="8708" cy="975360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ço Reservado para Conteúdo 2"/>
          <p:cNvSpPr txBox="1">
            <a:spLocks/>
          </p:cNvSpPr>
          <p:nvPr/>
        </p:nvSpPr>
        <p:spPr>
          <a:xfrm>
            <a:off x="6212379" y="2965509"/>
            <a:ext cx="2341686" cy="48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Benefícios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8233258" y="884732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Mercado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9907456" y="5820600"/>
            <a:ext cx="1843289" cy="64075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necessidades e objetivos comuns</a:t>
            </a:r>
          </a:p>
        </p:txBody>
      </p:sp>
      <p:cxnSp>
        <p:nvCxnSpPr>
          <p:cNvPr id="20" name="Conector de Seta Reta 19"/>
          <p:cNvCxnSpPr/>
          <p:nvPr/>
        </p:nvCxnSpPr>
        <p:spPr>
          <a:xfrm>
            <a:off x="6008323" y="3460955"/>
            <a:ext cx="1657734" cy="15215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533963"/>
              </p:ext>
            </p:extLst>
          </p:nvPr>
        </p:nvGraphicFramePr>
        <p:xfrm>
          <a:off x="369602" y="1648427"/>
          <a:ext cx="5409842" cy="48463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704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4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50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Agricultura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Pecuária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9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Negociando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grandes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volumes, a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cooperativa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consegue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melhores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insumos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bons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preços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Fortalecimento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classe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dos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produtores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frente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mercado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globalizado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14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cooperativa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busca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junto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aos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bancos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o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crédito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financiar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custeio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sua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lavoura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intermediando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processo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Assistência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técnica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zootecnia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qualidade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leite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manejo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gado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09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Assistência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planejamento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agrícola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permitindo-lhe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vantagens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como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programação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dos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insumos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fertilizantes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defensivos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Assistência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técnica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individualizada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suinocultura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280"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Controle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sanitário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zootécnico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dos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rebanhos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6" name="Picture 2" descr="Resultado de imagem para indivÃ­du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08" y="4924383"/>
            <a:ext cx="1792434" cy="179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349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C58D7F8-BD9B-4095-9E2B-D3FAC72B3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Empréstimos e financiamentos tomados</a:t>
            </a:r>
          </a:p>
        </p:txBody>
      </p:sp>
      <p:graphicFrame>
        <p:nvGraphicFramePr>
          <p:cNvPr id="7" name="Espaço Reservado para Conteúdo 6">
            <a:extLst>
              <a:ext uri="{FF2B5EF4-FFF2-40B4-BE49-F238E27FC236}">
                <a16:creationId xmlns:a16="http://schemas.microsoft.com/office/drawing/2014/main" id="{601D758D-D291-4E6E-B7D5-0D0E521186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798849"/>
              </p:ext>
            </p:extLst>
          </p:nvPr>
        </p:nvGraphicFramePr>
        <p:xfrm>
          <a:off x="1891498" y="1786695"/>
          <a:ext cx="817847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659BE3CF-CE0E-45AA-9879-3204702DE6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938902"/>
              </p:ext>
            </p:extLst>
          </p:nvPr>
        </p:nvGraphicFramePr>
        <p:xfrm>
          <a:off x="504325" y="5823708"/>
          <a:ext cx="1948543" cy="6286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45206">
                  <a:extLst>
                    <a:ext uri="{9D8B030D-6E8A-4147-A177-3AD203B41FA5}">
                      <a16:colId xmlns:a16="http://schemas.microsoft.com/office/drawing/2014/main" val="722633585"/>
                    </a:ext>
                  </a:extLst>
                </a:gridCol>
                <a:gridCol w="603337">
                  <a:extLst>
                    <a:ext uri="{9D8B030D-6E8A-4147-A177-3AD203B41FA5}">
                      <a16:colId xmlns:a16="http://schemas.microsoft.com/office/drawing/2014/main" val="2124806886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b="1" u="none" strike="noStrike" dirty="0">
                          <a:effectLst/>
                        </a:rPr>
                        <a:t>Curto prazo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2000" b="1" u="none" strike="noStrike">
                          <a:effectLst/>
                        </a:rPr>
                        <a:t>78%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3119844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b="1" u="none" strike="noStrike" dirty="0">
                          <a:effectLst/>
                        </a:rPr>
                        <a:t>Longo prazo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2000" b="1" u="none" strike="noStrike" dirty="0">
                          <a:effectLst/>
                        </a:rPr>
                        <a:t>22%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123727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9385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3B94E8-9AC7-4252-9AA3-D8A228225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Análise de Índice de Liquidez e NCG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C357E628-2C67-4430-BD2A-C7D531B0CF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267192"/>
              </p:ext>
            </p:extLst>
          </p:nvPr>
        </p:nvGraphicFramePr>
        <p:xfrm>
          <a:off x="838200" y="1822572"/>
          <a:ext cx="442839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3101">
                  <a:extLst>
                    <a:ext uri="{9D8B030D-6E8A-4147-A177-3AD203B41FA5}">
                      <a16:colId xmlns:a16="http://schemas.microsoft.com/office/drawing/2014/main" val="4193469757"/>
                    </a:ext>
                  </a:extLst>
                </a:gridCol>
                <a:gridCol w="1082646">
                  <a:extLst>
                    <a:ext uri="{9D8B030D-6E8A-4147-A177-3AD203B41FA5}">
                      <a16:colId xmlns:a16="http://schemas.microsoft.com/office/drawing/2014/main" val="3977061470"/>
                    </a:ext>
                  </a:extLst>
                </a:gridCol>
                <a:gridCol w="1082646">
                  <a:extLst>
                    <a:ext uri="{9D8B030D-6E8A-4147-A177-3AD203B41FA5}">
                      <a16:colId xmlns:a16="http://schemas.microsoft.com/office/drawing/2014/main" val="29347581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Período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4765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Ativo Circulante Op.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1.142.642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1.388.565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62036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Passivo Circulante Op.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418.422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453.406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62259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/>
                        <a:t>NCG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724.220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935.159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11708096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1FA1F1B3-0372-4CA4-B7D2-9EFDD1CB15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704264"/>
              </p:ext>
            </p:extLst>
          </p:nvPr>
        </p:nvGraphicFramePr>
        <p:xfrm>
          <a:off x="838200" y="3970826"/>
          <a:ext cx="442839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3101">
                  <a:extLst>
                    <a:ext uri="{9D8B030D-6E8A-4147-A177-3AD203B41FA5}">
                      <a16:colId xmlns:a16="http://schemas.microsoft.com/office/drawing/2014/main" val="4193469757"/>
                    </a:ext>
                  </a:extLst>
                </a:gridCol>
                <a:gridCol w="1082646">
                  <a:extLst>
                    <a:ext uri="{9D8B030D-6E8A-4147-A177-3AD203B41FA5}">
                      <a16:colId xmlns:a16="http://schemas.microsoft.com/office/drawing/2014/main" val="3977061470"/>
                    </a:ext>
                  </a:extLst>
                </a:gridCol>
                <a:gridCol w="1082646">
                  <a:extLst>
                    <a:ext uri="{9D8B030D-6E8A-4147-A177-3AD203B41FA5}">
                      <a16:colId xmlns:a16="http://schemas.microsoft.com/office/drawing/2014/main" val="29347581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Período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4765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Ativo Circulante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1.142.642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1.388.565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62036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Passivo Circulante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762.758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1.012.029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62259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Índice de Liquidez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11708096"/>
                  </a:ext>
                </a:extLst>
              </a:tr>
            </a:tbl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F99C9C7F-F44E-48D6-90F5-F792BCF15E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018059"/>
              </p:ext>
            </p:extLst>
          </p:nvPr>
        </p:nvGraphicFramePr>
        <p:xfrm>
          <a:off x="6392008" y="1744908"/>
          <a:ext cx="4756638" cy="1886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E3A1C4F9-3E61-4CA0-AEF9-160E067603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2723705"/>
              </p:ext>
            </p:extLst>
          </p:nvPr>
        </p:nvGraphicFramePr>
        <p:xfrm>
          <a:off x="6459413" y="3970826"/>
          <a:ext cx="4428394" cy="1704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03344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59080C-FE54-4F6E-A703-A2BA01F0F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Custo da Dívida (</a:t>
            </a:r>
            <a:r>
              <a:rPr lang="pt-BR" dirty="0" err="1"/>
              <a:t>Kd</a:t>
            </a:r>
            <a:r>
              <a:rPr lang="pt-BR" dirty="0"/>
              <a:t>)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B8BB38-4FC7-411A-838A-D544A836C4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1583895"/>
              </p:ext>
            </p:extLst>
          </p:nvPr>
        </p:nvGraphicFramePr>
        <p:xfrm>
          <a:off x="1055077" y="1573823"/>
          <a:ext cx="9557238" cy="4919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29949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2A80A8A-F01E-4D48-8169-7254ACE8D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Caixa Gerado por atividades</a:t>
            </a:r>
          </a:p>
        </p:txBody>
      </p:sp>
      <p:graphicFrame>
        <p:nvGraphicFramePr>
          <p:cNvPr id="9" name="Espaço Reservado para Conteúdo 8">
            <a:extLst>
              <a:ext uri="{FF2B5EF4-FFF2-40B4-BE49-F238E27FC236}">
                <a16:creationId xmlns:a16="http://schemas.microsoft.com/office/drawing/2014/main" id="{954181BB-C7F6-4D23-A3DE-8E34001899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1697336"/>
              </p:ext>
            </p:extLst>
          </p:nvPr>
        </p:nvGraphicFramePr>
        <p:xfrm>
          <a:off x="838200" y="1428060"/>
          <a:ext cx="10515600" cy="3223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4CDBCFA6-2B4A-469F-BB5E-89FDB9484306}"/>
              </a:ext>
            </a:extLst>
          </p:cNvPr>
          <p:cNvGraphicFramePr>
            <a:graphicFrameLocks noGrp="1"/>
          </p:cNvGraphicFramePr>
          <p:nvPr/>
        </p:nvGraphicFramePr>
        <p:xfrm>
          <a:off x="917713" y="4863901"/>
          <a:ext cx="8622472" cy="113538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069866">
                  <a:extLst>
                    <a:ext uri="{9D8B030D-6E8A-4147-A177-3AD203B41FA5}">
                      <a16:colId xmlns:a16="http://schemas.microsoft.com/office/drawing/2014/main" val="2805005022"/>
                    </a:ext>
                  </a:extLst>
                </a:gridCol>
                <a:gridCol w="623876">
                  <a:extLst>
                    <a:ext uri="{9D8B030D-6E8A-4147-A177-3AD203B41FA5}">
                      <a16:colId xmlns:a16="http://schemas.microsoft.com/office/drawing/2014/main" val="1645239898"/>
                    </a:ext>
                  </a:extLst>
                </a:gridCol>
                <a:gridCol w="2928730">
                  <a:extLst>
                    <a:ext uri="{9D8B030D-6E8A-4147-A177-3AD203B41FA5}">
                      <a16:colId xmlns:a16="http://schemas.microsoft.com/office/drawing/2014/main" val="366280881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</a:rPr>
                        <a:t>Média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Desvio-padrão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097363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Var. Caixa Operacional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195%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408%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92198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</a:rPr>
                        <a:t>Var. Caixa Investimento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46%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105%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70464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</a:rPr>
                        <a:t>Var. Caixa Financiamento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-249%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401%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0386133"/>
                  </a:ext>
                </a:extLst>
              </a:tr>
            </a:tbl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65235F5E-1B82-4CC3-A63F-87A2E0D27495}"/>
              </a:ext>
            </a:extLst>
          </p:cNvPr>
          <p:cNvSpPr txBox="1"/>
          <p:nvPr/>
        </p:nvSpPr>
        <p:spPr>
          <a:xfrm>
            <a:off x="838200" y="6211669"/>
            <a:ext cx="8796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Correlação Variação de Financiamento x Variação Demais Atividades -0,83795</a:t>
            </a:r>
          </a:p>
          <a:p>
            <a:r>
              <a:rPr lang="pt-BR" dirty="0"/>
              <a:t> (Significativa em um intervalo de confiança de 95%)</a:t>
            </a:r>
          </a:p>
        </p:txBody>
      </p:sp>
    </p:spTree>
    <p:extLst>
      <p:ext uri="{BB962C8B-B14F-4D97-AF65-F5344CB8AC3E}">
        <p14:creationId xmlns:p14="http://schemas.microsoft.com/office/powerpoint/2010/main" val="240515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2A80A8A-F01E-4D48-8169-7254ACE8D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Variação Percentual Imobilizado e Receita Bruta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93920A4-13B7-4028-BF8B-A930C2398BF7}"/>
              </a:ext>
            </a:extLst>
          </p:cNvPr>
          <p:cNvSpPr txBox="1"/>
          <p:nvPr/>
        </p:nvSpPr>
        <p:spPr>
          <a:xfrm>
            <a:off x="838200" y="6123543"/>
            <a:ext cx="8796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Correlação 0,76977 (Significativa em um intervalo de confiança de 95%)</a:t>
            </a:r>
          </a:p>
        </p:txBody>
      </p:sp>
      <p:graphicFrame>
        <p:nvGraphicFramePr>
          <p:cNvPr id="8" name="Espaço Reservado para Conteúdo 7">
            <a:extLst>
              <a:ext uri="{FF2B5EF4-FFF2-40B4-BE49-F238E27FC236}">
                <a16:creationId xmlns:a16="http://schemas.microsoft.com/office/drawing/2014/main" id="{7A8CF85B-5127-48AA-A35B-39E5E762FE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318112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0640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C58D7F8-BD9B-4095-9E2B-D3FAC72B3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Empréstimos e financiamentos concedidos</a:t>
            </a:r>
          </a:p>
        </p:txBody>
      </p:sp>
      <p:graphicFrame>
        <p:nvGraphicFramePr>
          <p:cNvPr id="3" name="Espaço Reservado para Conteúdo 2">
            <a:extLst>
              <a:ext uri="{FF2B5EF4-FFF2-40B4-BE49-F238E27FC236}">
                <a16:creationId xmlns:a16="http://schemas.microsoft.com/office/drawing/2014/main" id="{774691BB-333C-4A2B-919B-712EB705D7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5695424"/>
              </p:ext>
            </p:extLst>
          </p:nvPr>
        </p:nvGraphicFramePr>
        <p:xfrm>
          <a:off x="838200" y="1690688"/>
          <a:ext cx="6729549" cy="3202024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5116938">
                  <a:extLst>
                    <a:ext uri="{9D8B030D-6E8A-4147-A177-3AD203B41FA5}">
                      <a16:colId xmlns:a16="http://schemas.microsoft.com/office/drawing/2014/main" val="3364758171"/>
                    </a:ext>
                  </a:extLst>
                </a:gridCol>
                <a:gridCol w="1612611">
                  <a:extLst>
                    <a:ext uri="{9D8B030D-6E8A-4147-A177-3AD203B41FA5}">
                      <a16:colId xmlns:a16="http://schemas.microsoft.com/office/drawing/2014/main" val="3548119582"/>
                    </a:ext>
                  </a:extLst>
                </a:gridCol>
              </a:tblGrid>
              <a:tr h="457432">
                <a:tc>
                  <a:txBody>
                    <a:bodyPr/>
                    <a:lstStyle/>
                    <a:p>
                      <a:pPr algn="l" fontAlgn="t"/>
                      <a:r>
                        <a:rPr lang="pt-BR" sz="2400" u="none" strike="noStrike">
                          <a:effectLst/>
                        </a:rPr>
                        <a:t>Desconto de duplicatas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2400" u="none" strike="noStrike">
                          <a:effectLst/>
                        </a:rPr>
                        <a:t>         37.320 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7997357"/>
                  </a:ext>
                </a:extLst>
              </a:tr>
              <a:tr h="457432">
                <a:tc>
                  <a:txBody>
                    <a:bodyPr/>
                    <a:lstStyle/>
                    <a:p>
                      <a:pPr algn="l" fontAlgn="t"/>
                      <a:r>
                        <a:rPr lang="pt-BR" sz="2400" u="none" strike="noStrike">
                          <a:effectLst/>
                        </a:rPr>
                        <a:t>Repasse de financiamento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2400" u="none" strike="noStrike">
                          <a:effectLst/>
                        </a:rPr>
                        <a:t>       114.937 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6394545"/>
                  </a:ext>
                </a:extLst>
              </a:tr>
              <a:tr h="457432">
                <a:tc>
                  <a:txBody>
                    <a:bodyPr/>
                    <a:lstStyle/>
                    <a:p>
                      <a:pPr algn="l" fontAlgn="t"/>
                      <a:r>
                        <a:rPr lang="pt-BR" sz="2400" u="none" strike="noStrike">
                          <a:effectLst/>
                        </a:rPr>
                        <a:t>Empréstimos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2400" u="none" strike="noStrike">
                          <a:effectLst/>
                        </a:rPr>
                        <a:t>         58.692 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1636647"/>
                  </a:ext>
                </a:extLst>
              </a:tr>
              <a:tr h="457432">
                <a:tc>
                  <a:txBody>
                    <a:bodyPr/>
                    <a:lstStyle/>
                    <a:p>
                      <a:pPr algn="l" fontAlgn="t"/>
                      <a:r>
                        <a:rPr lang="pt-BR" sz="2400" b="1" u="none" strike="noStrike" dirty="0">
                          <a:effectLst/>
                        </a:rPr>
                        <a:t>Total de empréstimos concedidos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2400" b="1" u="none" strike="noStrike" dirty="0">
                          <a:effectLst/>
                        </a:rPr>
                        <a:t>       210.949 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3281090"/>
                  </a:ext>
                </a:extLst>
              </a:tr>
              <a:tr h="457432">
                <a:tc>
                  <a:txBody>
                    <a:bodyPr/>
                    <a:lstStyle/>
                    <a:p>
                      <a:pPr algn="l" fontAlgn="t"/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2173495"/>
                  </a:ext>
                </a:extLst>
              </a:tr>
              <a:tr h="457432">
                <a:tc>
                  <a:txBody>
                    <a:bodyPr/>
                    <a:lstStyle/>
                    <a:p>
                      <a:pPr algn="l" fontAlgn="t"/>
                      <a:r>
                        <a:rPr lang="pt-BR" sz="2400" u="none" strike="noStrike">
                          <a:effectLst/>
                        </a:rPr>
                        <a:t>Total de empréstimos tomados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2400" u="none" strike="noStrike" dirty="0">
                          <a:effectLst/>
                        </a:rPr>
                        <a:t>29,5%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9348633"/>
                  </a:ext>
                </a:extLst>
              </a:tr>
              <a:tr h="457432">
                <a:tc>
                  <a:txBody>
                    <a:bodyPr/>
                    <a:lstStyle/>
                    <a:p>
                      <a:pPr algn="l" fontAlgn="t"/>
                      <a:r>
                        <a:rPr lang="pt-BR" sz="2400" u="none" strike="noStrike">
                          <a:effectLst/>
                        </a:rPr>
                        <a:t>Capital de giro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2400" u="none" strike="noStrike" dirty="0">
                          <a:effectLst/>
                        </a:rPr>
                        <a:t>54,9%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13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7090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80534A-D0A0-4F2A-8AAC-190AD8052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Faturamento por segmento</a:t>
            </a:r>
            <a:br>
              <a:rPr lang="pt-BR" dirty="0"/>
            </a:br>
            <a:r>
              <a:rPr lang="pt-BR" sz="3200" dirty="0"/>
              <a:t>2018</a:t>
            </a:r>
          </a:p>
        </p:txBody>
      </p:sp>
      <p:graphicFrame>
        <p:nvGraphicFramePr>
          <p:cNvPr id="6" name="Espaço Reservado para Conteúdo 5">
            <a:extLst>
              <a:ext uri="{FF2B5EF4-FFF2-40B4-BE49-F238E27FC236}">
                <a16:creationId xmlns:a16="http://schemas.microsoft.com/office/drawing/2014/main" id="{29A4222C-7159-4ACB-AC75-A401E63F7B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0720000"/>
              </p:ext>
            </p:extLst>
          </p:nvPr>
        </p:nvGraphicFramePr>
        <p:xfrm>
          <a:off x="1005254" y="2100994"/>
          <a:ext cx="10181492" cy="3877774"/>
        </p:xfrm>
        <a:graphic>
          <a:graphicData uri="http://schemas.openxmlformats.org/drawingml/2006/table">
            <a:tbl>
              <a:tblPr/>
              <a:tblGrid>
                <a:gridCol w="5850557">
                  <a:extLst>
                    <a:ext uri="{9D8B030D-6E8A-4147-A177-3AD203B41FA5}">
                      <a16:colId xmlns:a16="http://schemas.microsoft.com/office/drawing/2014/main" val="3382999167"/>
                    </a:ext>
                  </a:extLst>
                </a:gridCol>
                <a:gridCol w="1899533">
                  <a:extLst>
                    <a:ext uri="{9D8B030D-6E8A-4147-A177-3AD203B41FA5}">
                      <a16:colId xmlns:a16="http://schemas.microsoft.com/office/drawing/2014/main" val="1200993743"/>
                    </a:ext>
                  </a:extLst>
                </a:gridCol>
                <a:gridCol w="2431402">
                  <a:extLst>
                    <a:ext uri="{9D8B030D-6E8A-4147-A177-3AD203B41FA5}">
                      <a16:colId xmlns:a16="http://schemas.microsoft.com/office/drawing/2014/main" val="2005692682"/>
                    </a:ext>
                  </a:extLst>
                </a:gridCol>
              </a:tblGrid>
              <a:tr h="1125204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PRODUTOS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Faturamento                            em milhares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Participação</a:t>
                      </a:r>
                    </a:p>
                    <a:p>
                      <a:pPr algn="ct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no</a:t>
                      </a:r>
                      <a:b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faturamento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750113"/>
                  </a:ext>
                </a:extLst>
              </a:tr>
              <a:tr h="550514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PRODUTOS PECUÁRIOS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1443077"/>
                  </a:ext>
                </a:extLst>
              </a:tr>
              <a:tr h="550514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Unid. Benef. Leite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643.159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0055114"/>
                  </a:ext>
                </a:extLst>
              </a:tr>
              <a:tr h="550514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Unid. Prod. De Leitão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21.630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1188712"/>
                  </a:ext>
                </a:extLst>
              </a:tr>
              <a:tr h="550514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Suinos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117.457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1005042"/>
                  </a:ext>
                </a:extLst>
              </a:tr>
              <a:tr h="550514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(=) Totais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782.246</a:t>
                      </a:r>
                    </a:p>
                  </a:txBody>
                  <a:tcPr marL="25717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30,47%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149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5271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80534A-D0A0-4F2A-8AAC-190AD8052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Faturamento por segmento</a:t>
            </a:r>
            <a:br>
              <a:rPr lang="pt-BR" dirty="0"/>
            </a:br>
            <a:r>
              <a:rPr lang="pt-BR" sz="3200" dirty="0"/>
              <a:t>2018</a:t>
            </a:r>
          </a:p>
        </p:txBody>
      </p:sp>
      <p:graphicFrame>
        <p:nvGraphicFramePr>
          <p:cNvPr id="5" name="Espaço Reservado para Conteúdo 4">
            <a:extLst>
              <a:ext uri="{FF2B5EF4-FFF2-40B4-BE49-F238E27FC236}">
                <a16:creationId xmlns:a16="http://schemas.microsoft.com/office/drawing/2014/main" id="{3B08A8B0-484E-43B6-B9F4-E061A36144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5445194"/>
              </p:ext>
            </p:extLst>
          </p:nvPr>
        </p:nvGraphicFramePr>
        <p:xfrm>
          <a:off x="838200" y="2018919"/>
          <a:ext cx="10515600" cy="3943220"/>
        </p:xfrm>
        <a:graphic>
          <a:graphicData uri="http://schemas.openxmlformats.org/drawingml/2006/table">
            <a:tbl>
              <a:tblPr/>
              <a:tblGrid>
                <a:gridCol w="6042546">
                  <a:extLst>
                    <a:ext uri="{9D8B030D-6E8A-4147-A177-3AD203B41FA5}">
                      <a16:colId xmlns:a16="http://schemas.microsoft.com/office/drawing/2014/main" val="3059992944"/>
                    </a:ext>
                  </a:extLst>
                </a:gridCol>
                <a:gridCol w="1961864">
                  <a:extLst>
                    <a:ext uri="{9D8B030D-6E8A-4147-A177-3AD203B41FA5}">
                      <a16:colId xmlns:a16="http://schemas.microsoft.com/office/drawing/2014/main" val="1722858311"/>
                    </a:ext>
                  </a:extLst>
                </a:gridCol>
                <a:gridCol w="2511190">
                  <a:extLst>
                    <a:ext uri="{9D8B030D-6E8A-4147-A177-3AD203B41FA5}">
                      <a16:colId xmlns:a16="http://schemas.microsoft.com/office/drawing/2014/main" val="3958579714"/>
                    </a:ext>
                  </a:extLst>
                </a:gridCol>
              </a:tblGrid>
              <a:tr h="1171997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PRODUTOS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Faturamento                            em milhares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Participação</a:t>
                      </a:r>
                    </a:p>
                    <a:p>
                      <a:pPr algn="ct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no</a:t>
                      </a:r>
                      <a:b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faturamento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24497"/>
                  </a:ext>
                </a:extLst>
              </a:tr>
              <a:tr h="389163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BENS DE FORNECIMENTO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1085460"/>
                  </a:ext>
                </a:extLst>
              </a:tr>
              <a:tr h="389163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Rações e Concentrados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206.035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8,02%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987449"/>
                  </a:ext>
                </a:extLst>
              </a:tr>
              <a:tr h="389163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Fertilizantes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170.827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6,65%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623114"/>
                  </a:ext>
                </a:extLst>
              </a:tr>
              <a:tr h="389163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Defensivos Agrícolas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148.549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5,79%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8833733"/>
                  </a:ext>
                </a:extLst>
              </a:tr>
              <a:tr h="389163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Beneficiamento de Sementes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133.666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5,21%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882245"/>
                  </a:ext>
                </a:extLst>
              </a:tr>
              <a:tr h="389163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Diversos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169.594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6,60%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4714614"/>
                  </a:ext>
                </a:extLst>
              </a:tr>
              <a:tr h="389163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(=) Totais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828.626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32,27%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061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0450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80534A-D0A0-4F2A-8AAC-190AD8052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Faturamento por segmento</a:t>
            </a:r>
            <a:br>
              <a:rPr lang="pt-BR" dirty="0"/>
            </a:br>
            <a:r>
              <a:rPr lang="pt-BR" sz="3200" dirty="0"/>
              <a:t>2018</a:t>
            </a:r>
          </a:p>
        </p:txBody>
      </p:sp>
      <p:graphicFrame>
        <p:nvGraphicFramePr>
          <p:cNvPr id="5" name="Espaço Reservado para Conteúdo 6">
            <a:extLst>
              <a:ext uri="{FF2B5EF4-FFF2-40B4-BE49-F238E27FC236}">
                <a16:creationId xmlns:a16="http://schemas.microsoft.com/office/drawing/2014/main" id="{4816BA4A-EBA0-46C9-B1A6-250B5DE8D9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3463326"/>
              </p:ext>
            </p:extLst>
          </p:nvPr>
        </p:nvGraphicFramePr>
        <p:xfrm>
          <a:off x="838200" y="1917487"/>
          <a:ext cx="10515600" cy="4324934"/>
        </p:xfrm>
        <a:graphic>
          <a:graphicData uri="http://schemas.openxmlformats.org/drawingml/2006/table">
            <a:tbl>
              <a:tblPr/>
              <a:tblGrid>
                <a:gridCol w="6042546">
                  <a:extLst>
                    <a:ext uri="{9D8B030D-6E8A-4147-A177-3AD203B41FA5}">
                      <a16:colId xmlns:a16="http://schemas.microsoft.com/office/drawing/2014/main" val="597926093"/>
                    </a:ext>
                  </a:extLst>
                </a:gridCol>
                <a:gridCol w="1961864">
                  <a:extLst>
                    <a:ext uri="{9D8B030D-6E8A-4147-A177-3AD203B41FA5}">
                      <a16:colId xmlns:a16="http://schemas.microsoft.com/office/drawing/2014/main" val="3812680299"/>
                    </a:ext>
                  </a:extLst>
                </a:gridCol>
                <a:gridCol w="2511190">
                  <a:extLst>
                    <a:ext uri="{9D8B030D-6E8A-4147-A177-3AD203B41FA5}">
                      <a16:colId xmlns:a16="http://schemas.microsoft.com/office/drawing/2014/main" val="1557500383"/>
                    </a:ext>
                  </a:extLst>
                </a:gridCol>
              </a:tblGrid>
              <a:tr h="1299563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PRODUTOS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Faturamento                            em milhares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Participação</a:t>
                      </a:r>
                    </a:p>
                    <a:p>
                      <a:pPr algn="ct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no</a:t>
                      </a:r>
                      <a:b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faturamento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776132"/>
                  </a:ext>
                </a:extLst>
              </a:tr>
              <a:tr h="431521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PRODUTOS AGRÍCOLAS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739424"/>
                  </a:ext>
                </a:extLst>
              </a:tr>
              <a:tr h="431521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Soja Industrial e Semente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646.112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25,17%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3463852"/>
                  </a:ext>
                </a:extLst>
              </a:tr>
              <a:tr h="431521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Moinho de Trigo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134.564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5,24%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0178819"/>
                  </a:ext>
                </a:extLst>
              </a:tr>
              <a:tr h="431521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Trigo Industrial e Semente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71.057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7512231"/>
                  </a:ext>
                </a:extLst>
              </a:tr>
              <a:tr h="431521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Milho Industrial e Quirera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46.134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1,80%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2847911"/>
                  </a:ext>
                </a:extLst>
              </a:tr>
              <a:tr h="431521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Diversos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37.979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989903"/>
                  </a:ext>
                </a:extLst>
              </a:tr>
              <a:tr h="431521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(=) Totais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935.846</a:t>
                      </a:r>
                    </a:p>
                  </a:txBody>
                  <a:tcPr marL="25717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36,45%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630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7179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E1A2A6-C24B-4C9C-845B-9F6CB5011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Retorno sobre PL - ROE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A6275636-D944-42CC-A49A-B708D4554C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8023848"/>
              </p:ext>
            </p:extLst>
          </p:nvPr>
        </p:nvGraphicFramePr>
        <p:xfrm>
          <a:off x="838200" y="1704756"/>
          <a:ext cx="10029092" cy="3523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7E6BFA8A-2CE7-42D3-A4DF-109D243E54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528852"/>
              </p:ext>
            </p:extLst>
          </p:nvPr>
        </p:nvGraphicFramePr>
        <p:xfrm>
          <a:off x="2032000" y="5426881"/>
          <a:ext cx="81279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685">
                  <a:extLst>
                    <a:ext uri="{9D8B030D-6E8A-4147-A177-3AD203B41FA5}">
                      <a16:colId xmlns:a16="http://schemas.microsoft.com/office/drawing/2014/main" val="617573019"/>
                    </a:ext>
                  </a:extLst>
                </a:gridCol>
                <a:gridCol w="734537">
                  <a:extLst>
                    <a:ext uri="{9D8B030D-6E8A-4147-A177-3AD203B41FA5}">
                      <a16:colId xmlns:a16="http://schemas.microsoft.com/office/drawing/2014/main" val="1296747908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714023131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1854073039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245719216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474123773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126792354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3063105862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37574955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+mn-lt"/>
                        </a:rPr>
                        <a:t>Período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+mn-lt"/>
                        </a:rPr>
                        <a:t>2011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+mn-lt"/>
                        </a:rPr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+mn-lt"/>
                        </a:rPr>
                        <a:t>2013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+mn-lt"/>
                        </a:rPr>
                        <a:t>2014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+mn-lt"/>
                        </a:rPr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+mn-lt"/>
                        </a:rPr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+mn-lt"/>
                        </a:rPr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+mn-lt"/>
                        </a:rPr>
                        <a:t>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853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ROE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12,78%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16,18%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18,48%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14,61%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12,56%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13,70%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10,49%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11,37%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236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Retenção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75,81%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73,93%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72,13%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70,37%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70,75%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67,59%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68,65%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58,19%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87844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2027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82" t="25398" r="14841" b="24492"/>
          <a:stretch/>
        </p:blipFill>
        <p:spPr>
          <a:xfrm>
            <a:off x="0" y="826849"/>
            <a:ext cx="12192000" cy="4238716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0609384" y="606674"/>
            <a:ext cx="1582615" cy="595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375FD39-0448-4A70-9185-B95C0C2A1EA8}"/>
              </a:ext>
            </a:extLst>
          </p:cNvPr>
          <p:cNvSpPr txBox="1"/>
          <p:nvPr/>
        </p:nvSpPr>
        <p:spPr>
          <a:xfrm>
            <a:off x="1219200" y="5963478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</a:rPr>
              <a:t>Indicador social</a:t>
            </a:r>
          </a:p>
        </p:txBody>
      </p:sp>
    </p:spTree>
    <p:extLst>
      <p:ext uri="{BB962C8B-B14F-4D97-AF65-F5344CB8AC3E}">
        <p14:creationId xmlns:p14="http://schemas.microsoft.com/office/powerpoint/2010/main" val="2025086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cenario economic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702" b="27103"/>
          <a:stretch/>
        </p:blipFill>
        <p:spPr bwMode="auto">
          <a:xfrm>
            <a:off x="0" y="0"/>
            <a:ext cx="12192000" cy="285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C58D7F8-BD9B-4095-9E2B-D3FAC72B3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51504"/>
          </a:xfrm>
        </p:spPr>
        <p:txBody>
          <a:bodyPr>
            <a:no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</a:rPr>
              <a:t>Desafios do cenário </a:t>
            </a:r>
            <a:br>
              <a:rPr lang="pt-BR" sz="6000" b="1" dirty="0">
                <a:solidFill>
                  <a:schemeClr val="bg1"/>
                </a:solidFill>
              </a:rPr>
            </a:br>
            <a:r>
              <a:rPr lang="pt-BR" sz="6000" b="1" dirty="0">
                <a:solidFill>
                  <a:schemeClr val="bg1"/>
                </a:solidFill>
              </a:rPr>
              <a:t>econômico em 2018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C0377B-E3A6-41EE-BE15-9FF6BD255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04937"/>
            <a:ext cx="10515600" cy="2584676"/>
          </a:xfrm>
        </p:spPr>
        <p:txBody>
          <a:bodyPr>
            <a:normAutofit/>
          </a:bodyPr>
          <a:lstStyle/>
          <a:p>
            <a:r>
              <a:rPr lang="pt-BR" dirty="0"/>
              <a:t>Greve dos caminhoneiros</a:t>
            </a:r>
          </a:p>
          <a:p>
            <a:r>
              <a:rPr lang="pt-BR" dirty="0"/>
              <a:t>Incertezas da eleição presidencial</a:t>
            </a:r>
          </a:p>
          <a:p>
            <a:r>
              <a:rPr lang="pt-BR" dirty="0"/>
              <a:t>Oscilação do preço</a:t>
            </a:r>
          </a:p>
          <a:p>
            <a:r>
              <a:rPr lang="pt-BR" dirty="0"/>
              <a:t>Aumento dos custos </a:t>
            </a:r>
          </a:p>
          <a:p>
            <a:r>
              <a:rPr lang="pt-BR" dirty="0"/>
              <a:t>Barreiras externas</a:t>
            </a:r>
          </a:p>
          <a:p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7AEA016-7CA2-427C-8708-C6D7B7DAF68D}"/>
              </a:ext>
            </a:extLst>
          </p:cNvPr>
          <p:cNvSpPr txBox="1"/>
          <p:nvPr/>
        </p:nvSpPr>
        <p:spPr>
          <a:xfrm>
            <a:off x="6959360" y="3673890"/>
            <a:ext cx="4752112" cy="224676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Apenas parte desses riscos advindos da conjuntura econômica têm reflexo nas demonstrações financeiras da cooperativa.</a:t>
            </a:r>
          </a:p>
        </p:txBody>
      </p:sp>
    </p:spTree>
    <p:extLst>
      <p:ext uri="{BB962C8B-B14F-4D97-AF65-F5344CB8AC3E}">
        <p14:creationId xmlns:p14="http://schemas.microsoft.com/office/powerpoint/2010/main" val="1028029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4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m para normas contabe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2124"/>
            <a:ext cx="7858125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90904" y="1304924"/>
            <a:ext cx="5736771" cy="4285252"/>
          </a:xfrm>
        </p:spPr>
        <p:txBody>
          <a:bodyPr>
            <a:normAutofit/>
          </a:bodyPr>
          <a:lstStyle/>
          <a:p>
            <a:pPr algn="ctr"/>
            <a:r>
              <a:rPr lang="pt-BR" sz="6600" b="1" dirty="0">
                <a:solidFill>
                  <a:schemeClr val="bg1"/>
                </a:solidFill>
              </a:rPr>
              <a:t>INVESTIR OU NÃO INVESTIR?</a:t>
            </a:r>
          </a:p>
        </p:txBody>
      </p:sp>
    </p:spTree>
    <p:extLst>
      <p:ext uri="{BB962C8B-B14F-4D97-AF65-F5344CB8AC3E}">
        <p14:creationId xmlns:p14="http://schemas.microsoft.com/office/powerpoint/2010/main" val="2031828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7333" t="27610" r="9165" b="14055"/>
          <a:stretch/>
        </p:blipFill>
        <p:spPr>
          <a:xfrm>
            <a:off x="128954" y="0"/>
            <a:ext cx="11515005" cy="452510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26831" y="5099538"/>
            <a:ext cx="78362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UBL – Unidade de Beneficiamento de Leite – 297 – 29%</a:t>
            </a:r>
          </a:p>
          <a:p>
            <a:r>
              <a:rPr lang="pt-B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Armazéns e Secadores – 162 – 16%</a:t>
            </a:r>
          </a:p>
        </p:txBody>
      </p:sp>
    </p:spTree>
    <p:extLst>
      <p:ext uri="{BB962C8B-B14F-4D97-AF65-F5344CB8AC3E}">
        <p14:creationId xmlns:p14="http://schemas.microsoft.com/office/powerpoint/2010/main" val="1269229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C58D7F8-BD9B-4095-9E2B-D3FAC72B3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Modelo de Negócio – Artigo 1094 Código Civil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C0377B-E3A6-41EE-BE15-9FF6BD255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23369"/>
          </a:xfrm>
        </p:spPr>
        <p:txBody>
          <a:bodyPr>
            <a:normAutofit fontScale="77500" lnSpcReduction="20000"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 – Variabilidade ou dispensa do capital social; 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II – Concurso de sócios em número mínimo necessário para compor a administração da sociedade, sem limitação de número máximo; 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III – Limitação do valor da soma de quotas do capital social que cada sócio poderá tomar; 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IV –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Instransferibilidade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das quotas do capital a terceiros estranhos à sociedade, ainda que por herança; 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 –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Quorum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para a Assembleia geral funcionar e deliberar, fundado no número de sócios presentes à reunião, e não no capital social representado; 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VI – Direito de cada sócio a um só voto nas deliberações, tenha ou não capital na sociedade, e qualquer que seja o valor de sua participação;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VII – Distribuição dos resultados, proporcionalmente ao valor das operações efetuadas pelo sócio com a sociedade, podendo ser atribuído juro fixo ao capital realizado; 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VIII – Indivisibilidade do fundo de reserva entre os sócios, ainda que em caso de dissolução da sociedade.</a:t>
            </a:r>
          </a:p>
        </p:txBody>
      </p:sp>
    </p:spTree>
    <p:extLst>
      <p:ext uri="{BB962C8B-B14F-4D97-AF65-F5344CB8AC3E}">
        <p14:creationId xmlns:p14="http://schemas.microsoft.com/office/powerpoint/2010/main" val="3441305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22514" y="1502544"/>
            <a:ext cx="3344092" cy="5355456"/>
          </a:xfrm>
          <a:prstGeom prst="rect">
            <a:avLst/>
          </a:prstGeom>
          <a:solidFill>
            <a:srgbClr val="314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4423953" y="1502544"/>
            <a:ext cx="3344092" cy="5355456"/>
          </a:xfrm>
          <a:prstGeom prst="rect">
            <a:avLst/>
          </a:prstGeom>
          <a:solidFill>
            <a:srgbClr val="314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8331754" y="1502544"/>
            <a:ext cx="3344092" cy="5355456"/>
          </a:xfrm>
          <a:prstGeom prst="rect">
            <a:avLst/>
          </a:prstGeom>
          <a:solidFill>
            <a:srgbClr val="314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295DE4-AD0A-40AD-83CE-464ECB319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176981"/>
            <a:ext cx="10226936" cy="1325563"/>
          </a:xfrm>
        </p:spPr>
        <p:txBody>
          <a:bodyPr/>
          <a:lstStyle/>
          <a:p>
            <a:r>
              <a:rPr lang="pt-BR" dirty="0"/>
              <a:t>Produção dos cooperados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7F9B63-A7EE-49FC-8D7E-A3CEABB1E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883" y="4466840"/>
            <a:ext cx="3020158" cy="2247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Produção pecuária</a:t>
            </a:r>
          </a:p>
          <a:p>
            <a:pPr lvl="1"/>
            <a:r>
              <a:rPr lang="pt-BR" dirty="0">
                <a:solidFill>
                  <a:schemeClr val="bg1"/>
                </a:solidFill>
              </a:rPr>
              <a:t>Leite</a:t>
            </a:r>
          </a:p>
          <a:p>
            <a:pPr lvl="1"/>
            <a:r>
              <a:rPr lang="pt-BR" dirty="0">
                <a:solidFill>
                  <a:schemeClr val="bg1"/>
                </a:solidFill>
              </a:rPr>
              <a:t>Suínos</a:t>
            </a:r>
          </a:p>
          <a:p>
            <a:pPr lvl="1"/>
            <a:r>
              <a:rPr lang="pt-BR" dirty="0">
                <a:solidFill>
                  <a:schemeClr val="bg1"/>
                </a:solidFill>
              </a:rPr>
              <a:t>Novilhos</a:t>
            </a:r>
          </a:p>
          <a:p>
            <a:pPr lvl="1"/>
            <a:r>
              <a:rPr lang="pt-BR" dirty="0">
                <a:solidFill>
                  <a:schemeClr val="bg1"/>
                </a:solidFill>
              </a:rPr>
              <a:t>Leitão</a:t>
            </a:r>
          </a:p>
        </p:txBody>
      </p:sp>
      <p:sp>
        <p:nvSpPr>
          <p:cNvPr id="4" name="Retângulo 3"/>
          <p:cNvSpPr/>
          <p:nvPr/>
        </p:nvSpPr>
        <p:spPr>
          <a:xfrm>
            <a:off x="8653800" y="4486763"/>
            <a:ext cx="29815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Produção florestal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Pinho</a:t>
            </a:r>
          </a:p>
        </p:txBody>
      </p:sp>
      <p:sp>
        <p:nvSpPr>
          <p:cNvPr id="5" name="Retângulo 4"/>
          <p:cNvSpPr/>
          <p:nvPr/>
        </p:nvSpPr>
        <p:spPr>
          <a:xfrm>
            <a:off x="4579074" y="4486763"/>
            <a:ext cx="303384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Produção de grãos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Sojas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Milho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Trigo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Feijão</a:t>
            </a:r>
          </a:p>
        </p:txBody>
      </p:sp>
      <p:sp>
        <p:nvSpPr>
          <p:cNvPr id="6" name="Elipse 5"/>
          <p:cNvSpPr/>
          <p:nvPr/>
        </p:nvSpPr>
        <p:spPr>
          <a:xfrm>
            <a:off x="838202" y="1690688"/>
            <a:ext cx="2700000" cy="270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8653800" y="1690688"/>
            <a:ext cx="2700000" cy="270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4746001" y="1690688"/>
            <a:ext cx="2700000" cy="2700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6730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Normas contábeis</a:t>
            </a: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DB1F15E-56C6-46D0-83B8-275C565A8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8418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A Cooperativa está no aguardo da regulamentação das normas aplicáveis em relação às demonstrações contábeis das sociedades cooperativas a serem emitidas pelo Comitê de Pronunciamentos Contábeis, com a estreita participação da Organização das Cooperativas Brasileiras - OCB, que deverá disciplinar esta aplicação.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ICPC14 – Não vigente. 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ITG04</a:t>
            </a:r>
          </a:p>
        </p:txBody>
      </p:sp>
    </p:spTree>
    <p:extLst>
      <p:ext uri="{BB962C8B-B14F-4D97-AF65-F5344CB8AC3E}">
        <p14:creationId xmlns:p14="http://schemas.microsoft.com/office/powerpoint/2010/main" val="3377562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A26A83-F782-4EAC-B829-6DE6845B8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Registro das cotas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CF579E-D5B7-46D2-A5B3-09D9AD119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Lei 5.764, </a:t>
            </a:r>
            <a:r>
              <a:rPr lang="pt-BR" dirty="0" err="1"/>
              <a:t>Art</a:t>
            </a:r>
            <a:r>
              <a:rPr lang="pt-BR" dirty="0"/>
              <a:t> 24, § 4º: As quotas de que trata o caput deixam de integrar o patrimônio líquido da cooperativa quando se tornar exigível, na forma prevista no estatuto social e na legislação vigente, a restituição do capital integralizado pelo associado, em razão do seu desligamento, por demissão, exclusão ou eliminação.</a:t>
            </a:r>
          </a:p>
          <a:p>
            <a:endParaRPr lang="pt-BR" dirty="0"/>
          </a:p>
          <a:p>
            <a:r>
              <a:rPr lang="pt-BR" dirty="0"/>
              <a:t>ICPC14, item 7: As cotas de cooperados constituem patrimônio líquido se a entidade tiver direito incondicional de recusar resgate das cotas de cooperados.</a:t>
            </a:r>
          </a:p>
          <a:p>
            <a:endParaRPr lang="pt-BR" dirty="0"/>
          </a:p>
          <a:p>
            <a:r>
              <a:rPr lang="pt-BR" dirty="0"/>
              <a:t>IGT04, item 18: O capital social da entidade cooperativa é formado por quotas-partes, que devem ser registradas de forma individualizada, no Patrimônio Líquido, podendo ser utilizados registros auxiliares.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1569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Principais Práticas do Modelo Contábil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1162" y="1819642"/>
            <a:ext cx="11002108" cy="6051673"/>
          </a:xfrm>
        </p:spPr>
        <p:txBody>
          <a:bodyPr numCol="2">
            <a:normAutofit fontScale="62500" lnSpcReduction="20000"/>
          </a:bodyPr>
          <a:lstStyle/>
          <a:p>
            <a:pPr marL="176213" indent="0">
              <a:buNone/>
            </a:pPr>
            <a:r>
              <a:rPr lang="pt-BR" sz="3400" b="1" dirty="0"/>
              <a:t>OPERAÇÕES COM ASSOCIADOS E CLIENTES </a:t>
            </a:r>
            <a:endParaRPr lang="pt-BR" sz="3400" dirty="0"/>
          </a:p>
          <a:p>
            <a:pPr marL="176213" indent="0">
              <a:buNone/>
            </a:pPr>
            <a:r>
              <a:rPr lang="pt-BR" sz="3400" dirty="0"/>
              <a:t>Registro pelo valor faturado, incluindo os respectivos impostos diretos de responsabilidade da Cooperativa, ajustado ao valor presente quando aplicável. </a:t>
            </a:r>
          </a:p>
          <a:p>
            <a:pPr marL="176213" indent="0">
              <a:buNone/>
            </a:pPr>
            <a:endParaRPr lang="pt-BR" sz="3400" dirty="0"/>
          </a:p>
          <a:p>
            <a:pPr marL="176213" indent="0">
              <a:buNone/>
            </a:pPr>
            <a:r>
              <a:rPr lang="pt-BR" sz="3400" b="1" dirty="0"/>
              <a:t>ESTOQUES </a:t>
            </a:r>
            <a:endParaRPr lang="pt-BR" sz="3400" dirty="0"/>
          </a:p>
          <a:p>
            <a:pPr marL="176213" indent="0">
              <a:buNone/>
            </a:pPr>
            <a:r>
              <a:rPr lang="pt-BR" sz="3400" dirty="0"/>
              <a:t>Os produtos agrícolas foram avaliados pelo custo médio de aquisição, líquidos dos impostos e contribuições recuperáveis e os preços não excedem o valor de mercado; </a:t>
            </a:r>
          </a:p>
          <a:p>
            <a:pPr marL="176213" indent="0">
              <a:buNone/>
            </a:pPr>
            <a:r>
              <a:rPr lang="pt-BR" sz="3400" dirty="0"/>
              <a:t>os estoques dos produtos industrializados foram avaliados pelo custo médio de produção, também inferior ao valor de mercado; </a:t>
            </a:r>
          </a:p>
          <a:p>
            <a:pPr marL="176213" indent="0">
              <a:buNone/>
            </a:pPr>
            <a:r>
              <a:rPr lang="pt-BR" sz="3400" dirty="0"/>
              <a:t>os estoques de insumos e bens de fornecimento foram avaliados pelo custo médio ponderado.</a:t>
            </a:r>
          </a:p>
          <a:p>
            <a:pPr algn="r"/>
            <a:endParaRPr lang="pt-BR" sz="3400" b="1" dirty="0"/>
          </a:p>
          <a:p>
            <a:pPr algn="r"/>
            <a:endParaRPr lang="pt-BR" sz="3400" b="1" dirty="0"/>
          </a:p>
          <a:p>
            <a:pPr algn="r"/>
            <a:endParaRPr lang="pt-BR" sz="3400" b="1" dirty="0"/>
          </a:p>
          <a:p>
            <a:pPr algn="r"/>
            <a:endParaRPr lang="pt-BR" sz="3400" b="1" dirty="0"/>
          </a:p>
          <a:p>
            <a:pPr marL="269875" indent="0" algn="r">
              <a:buNone/>
            </a:pPr>
            <a:r>
              <a:rPr lang="pt-BR" sz="3400" b="1" dirty="0"/>
              <a:t>INVESTIMENTOS </a:t>
            </a:r>
            <a:endParaRPr lang="pt-BR" sz="3400" dirty="0"/>
          </a:p>
          <a:p>
            <a:pPr marL="269875" indent="0" algn="r">
              <a:buNone/>
            </a:pPr>
            <a:r>
              <a:rPr lang="pt-BR" sz="3400" dirty="0"/>
              <a:t>Avaliados pelo custo de aquisição.</a:t>
            </a:r>
          </a:p>
          <a:p>
            <a:pPr marL="269875" indent="0" algn="r">
              <a:buNone/>
            </a:pPr>
            <a:endParaRPr lang="pt-BR" sz="3400" dirty="0"/>
          </a:p>
          <a:p>
            <a:pPr marL="269875" indent="0" algn="r">
              <a:buNone/>
            </a:pPr>
            <a:r>
              <a:rPr lang="pt-BR" sz="3400" b="1" dirty="0"/>
              <a:t>ATIVO BIOLÓGICO </a:t>
            </a:r>
            <a:endParaRPr lang="pt-BR" sz="3400" dirty="0"/>
          </a:p>
          <a:p>
            <a:pPr marL="269875" indent="0" algn="r">
              <a:buNone/>
            </a:pPr>
            <a:r>
              <a:rPr lang="pt-BR" sz="3400" dirty="0"/>
              <a:t>As árvores para corte foram avaliadas pelo custo de implantação e manutenção, deduzido da exaustão pela extração da lenha. ; As Matrizes, animais para reprodução, foram avaliadas pelo custo de aquisição.</a:t>
            </a:r>
          </a:p>
          <a:p>
            <a:pPr marL="269875" indent="0" algn="r">
              <a:buNone/>
            </a:pPr>
            <a:r>
              <a:rPr lang="pt-BR" sz="3400" dirty="0"/>
              <a:t> </a:t>
            </a:r>
          </a:p>
          <a:p>
            <a:pPr marL="269875" indent="0" algn="r">
              <a:buNone/>
            </a:pPr>
            <a:r>
              <a:rPr lang="pt-BR" sz="3400" b="1" dirty="0"/>
              <a:t>IR E CONTRIBUIÇÃO SOCIAL </a:t>
            </a:r>
            <a:endParaRPr lang="pt-BR" sz="3400" dirty="0"/>
          </a:p>
          <a:p>
            <a:pPr marL="269875" indent="0" algn="r">
              <a:buNone/>
            </a:pPr>
            <a:r>
              <a:rPr lang="pt-BR" sz="3400" dirty="0"/>
              <a:t>Foram constituídas provisões sobre os resultados das operações com o ato não cooperativo. Os resultados das operações com o ato cooperativo são isentos desses tributos. </a:t>
            </a:r>
          </a:p>
          <a:p>
            <a:pPr marL="269875" indent="0">
              <a:buNone/>
            </a:pP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501162" y="1690688"/>
            <a:ext cx="5661894" cy="1573720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501162" y="3393362"/>
            <a:ext cx="5661894" cy="2961718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277122" y="4681728"/>
            <a:ext cx="5344902" cy="1673352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277122" y="2752344"/>
            <a:ext cx="5344902" cy="1800430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6277122" y="1690688"/>
            <a:ext cx="5344902" cy="964692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99795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1655</Words>
  <Application>Microsoft Office PowerPoint</Application>
  <PresentationFormat>Widescreen</PresentationFormat>
  <Paragraphs>547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Candara</vt:lpstr>
      <vt:lpstr>Tahoma</vt:lpstr>
      <vt:lpstr>Times New Roman</vt:lpstr>
      <vt:lpstr>Tema do Office</vt:lpstr>
      <vt:lpstr>Apresentação do PowerPoint</vt:lpstr>
      <vt:lpstr>Modelo de negócio</vt:lpstr>
      <vt:lpstr>Apresentação do PowerPoint</vt:lpstr>
      <vt:lpstr>Apresentação do PowerPoint</vt:lpstr>
      <vt:lpstr>Modelo de Negócio – Artigo 1094 Código Civil</vt:lpstr>
      <vt:lpstr>Produção dos cooperados</vt:lpstr>
      <vt:lpstr>Normas contábeis</vt:lpstr>
      <vt:lpstr>Registro das cotas</vt:lpstr>
      <vt:lpstr>Principais Práticas do Modelo Contábil</vt:lpstr>
      <vt:lpstr>Principais Práticas do Modelo Contábil</vt:lpstr>
      <vt:lpstr>Aplicação dos Pronunciamentos Contábeis </vt:lpstr>
      <vt:lpstr>Análise das Demonstrações Financeiras</vt:lpstr>
      <vt:lpstr>Ativo</vt:lpstr>
      <vt:lpstr>Caixa e Equivalentes de Caixa (em MR$)</vt:lpstr>
      <vt:lpstr>Operações com Associados</vt:lpstr>
      <vt:lpstr>Imobilizado e Intangível</vt:lpstr>
      <vt:lpstr>Ativos Biológicos</vt:lpstr>
      <vt:lpstr>Investimentos</vt:lpstr>
      <vt:lpstr>Passivo e PL</vt:lpstr>
      <vt:lpstr>Empréstimos e financiamentos tomados</vt:lpstr>
      <vt:lpstr>Análise de Índice de Liquidez e NCG</vt:lpstr>
      <vt:lpstr>Custo da Dívida (Kd)</vt:lpstr>
      <vt:lpstr>Caixa Gerado por atividades</vt:lpstr>
      <vt:lpstr>Variação Percentual Imobilizado e Receita Bruta</vt:lpstr>
      <vt:lpstr>Empréstimos e financiamentos concedidos</vt:lpstr>
      <vt:lpstr>Faturamento por segmento 2018</vt:lpstr>
      <vt:lpstr>Faturamento por segmento 2018</vt:lpstr>
      <vt:lpstr>Faturamento por segmento 2018</vt:lpstr>
      <vt:lpstr>Retorno sobre PL - ROE</vt:lpstr>
      <vt:lpstr>Desafios do cenário  econômico em 2018</vt:lpstr>
      <vt:lpstr>INVESTIR OU NÃO INVESTIR?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de negócio</dc:title>
  <dc:creator>Marlos</dc:creator>
  <cp:lastModifiedBy>Marlos</cp:lastModifiedBy>
  <cp:revision>169</cp:revision>
  <dcterms:created xsi:type="dcterms:W3CDTF">2019-06-04T20:30:35Z</dcterms:created>
  <dcterms:modified xsi:type="dcterms:W3CDTF">2019-06-10T00:59:00Z</dcterms:modified>
</cp:coreProperties>
</file>