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74DC-A7C0-4ACA-8D55-42A71AEAD2A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BAC1-122C-412E-8648-4F2AB48EDE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E205D-EBB2-4AE4-9710-D63AF2EDAACD}" type="slidenum">
              <a:rPr lang="pt-BR" altLang="pt-BR" smtClean="0">
                <a:latin typeface="Arial" charset="0"/>
              </a:rPr>
              <a:pPr/>
              <a:t>2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O mediastino Conteúdo:</a:t>
            </a: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> estruturas viscerais ocas e vasos,  unidos por tecido conjuntivo frouxo e gordura. </a:t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Mobilidade:</a:t>
            </a:r>
            <a:r>
              <a:rPr lang="pt-BR" altLang="pt-BR" sz="700" b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pt-BR" altLang="pt-BR" sz="700" b="1" smtClean="0">
                <a:latin typeface="Arial" charset="0"/>
              </a:rPr>
              <a:t>se acomoda aos movimentos do diafragma, parede torácica, pulmões, coração e pulsação das grandes artérias. </a:t>
            </a:r>
            <a:br>
              <a:rPr lang="pt-BR" altLang="pt-BR" sz="700" b="1" smtClean="0">
                <a:latin typeface="Arial" charset="0"/>
              </a:rPr>
            </a:br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Mobilidade:</a:t>
            </a: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> se acomoda aos movimentos do diafragma, parede torácica, pulmões, coração e pulsação das grandes artérias. </a:t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endParaRPr lang="pt-BR" altLang="pt-BR" sz="70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809B6-009B-4F17-B448-A35DBB706A72}" type="slidenum">
              <a:rPr lang="pt-BR" altLang="pt-BR" smtClean="0">
                <a:latin typeface="Arial" charset="0"/>
              </a:rPr>
              <a:pPr/>
              <a:t>3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9C13-F214-4FC6-A283-188721BB5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3AF6-B282-44B3-8C37-97D96CE78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CD65-DAA6-4673-BD7D-DD070C0866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B9ED-97FF-4051-AACC-B22412F5249B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7D4A-A7EA-4B81-B174-269403FAE9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br/url?sa=i&amp;rct=j&amp;q=&amp;esrc=s&amp;source=images&amp;cd=&amp;cad=rja&amp;uact=8&amp;ved=0ahUKEwj85JOCtvTSAhWJWpAKHSc3CIUQjRwIBw&amp;url=http://www.funsepa.net/medlineplus/spanish/ency/esp_presentations/100190_5.htm&amp;bvm=bv.150729734,d.Y2I&amp;psig=AFQjCNG8IGrUlb7riQMfzXKvqA13N5S97w&amp;ust=149062628166018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br/url?sa=i&amp;rct=j&amp;q=&amp;esrc=s&amp;source=images&amp;cd=&amp;ved=0ahUKEwiN-57vtvTSAhUEk5AKHVspBNMQjRwIBw&amp;url=http://divemedical.com.co/productos/camuflage/&amp;bvm=bv.150729734,d.Y2I&amp;psig=AFQjCNF0aWALwSkMB1TOpy46iN1llUXO9A&amp;ust=149062647493019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Rz_-drfTSAhXDl5AKHYzQCXkQjRwIBw&amp;url=http://anatomiacirculatoriaerespiratoria.blogspot.com/2014_05_01_archive.html&amp;psig=AFQjCNGiIJZfkeyUqZQF42nYFnHe83BrUQ&amp;ust=14906239668580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br/url?sa=i&amp;rct=j&amp;q=&amp;esrc=s&amp;source=images&amp;cd=&amp;cad=rja&amp;uact=8&amp;ved=0ahUKEwjHmqXPsPTSAhWBh5AKHc6RA5YQjRwIBw&amp;url=http://physiowebcardio.blogs.sapo.pt/485.html&amp;bvm=bv.150729734,d.Y2I&amp;psig=AFQjCNFVhv6l26WJU20i-GAN3GYeYFS8cQ&amp;ust=149062475981471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Mediastino médio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47050" cy="990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latin typeface="Arial" charset="0"/>
                <a:cs typeface="Arial" charset="0"/>
              </a:rPr>
              <a:t>AVD (=tricúspide); AVE(=bicúspide = mitral), Valva aórtica e Valva </a:t>
            </a:r>
            <a:r>
              <a:rPr lang="pt-BR" altLang="pt-BR" sz="2400" b="1" dirty="0" err="1" smtClean="0">
                <a:latin typeface="Arial" charset="0"/>
                <a:cs typeface="Arial" charset="0"/>
              </a:rPr>
              <a:t>doTronco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> Pulmonar </a:t>
            </a:r>
            <a:endParaRPr lang="pt-BR" altLang="pt-BR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23555" name="Picture 1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19238"/>
            <a:ext cx="803433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83568" y="1556792"/>
            <a:ext cx="19442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Valvas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cardíacas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Vascularização</a:t>
            </a:r>
            <a:r>
              <a:rPr lang="pt-BR" altLang="pt-BR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Aa. coronárias direita e esquerda e seus ramos;</a:t>
            </a:r>
            <a:br>
              <a:rPr lang="pt-BR" altLang="pt-B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Seio coronário. </a:t>
            </a:r>
          </a:p>
        </p:txBody>
      </p:sp>
      <p:pic>
        <p:nvPicPr>
          <p:cNvPr id="24579" name="Picture 3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463" y="1628775"/>
            <a:ext cx="4356100" cy="4824413"/>
          </a:xfrm>
          <a:noFill/>
        </p:spPr>
      </p:pic>
      <p:pic>
        <p:nvPicPr>
          <p:cNvPr id="24580" name="Picture 4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9638" y="1628775"/>
            <a:ext cx="4244975" cy="4824413"/>
          </a:xfrm>
          <a:noFill/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6659563" y="2924175"/>
            <a:ext cx="2174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187450" y="3357563"/>
            <a:ext cx="36036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555875" y="2781300"/>
            <a:ext cx="1444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Revascularização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miocárdio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 smtClean="0">
              <a:latin typeface="Comic Sans MS" pitchFamily="66" charset="0"/>
            </a:endParaRPr>
          </a:p>
        </p:txBody>
      </p:sp>
      <p:sp>
        <p:nvSpPr>
          <p:cNvPr id="2560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 smtClean="0">
              <a:latin typeface="Comic Sans MS" pitchFamily="66" charset="0"/>
            </a:endParaRPr>
          </a:p>
        </p:txBody>
      </p:sp>
      <p:pic>
        <p:nvPicPr>
          <p:cNvPr id="17413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428750"/>
            <a:ext cx="4970463" cy="3976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606" name="AutoShape 6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5607" name="AutoShape 8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5608" name="AutoShape 10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5609" name="AutoShape 12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5610" name="AutoShape 14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5611" name="AutoShape 16" descr="Resultado de imagem para revascularização do miocárdio por st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7421" name="Picture 18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929063"/>
            <a:ext cx="4848225" cy="26574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altLang="pt-B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Sistema de condução cardíaco</a:t>
            </a:r>
            <a:br>
              <a:rPr lang="pt-BR" altLang="pt-B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Nó </a:t>
            </a:r>
            <a:r>
              <a:rPr lang="pt-BR" altLang="pt-BR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sino-atrial</a:t>
            </a:r>
            <a: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(subepicárdico) </a:t>
            </a: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fibras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internodais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- </a:t>
            </a:r>
            <a: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nó atrioventricular -  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feixe atrioventricular - ramos direito e esquerdo e células de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Purkinje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24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pt-BR" altLang="pt-BR" sz="24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5060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5183187" cy="4751387"/>
          </a:xfrm>
          <a:noFill/>
        </p:spPr>
      </p:pic>
      <p:pic>
        <p:nvPicPr>
          <p:cNvPr id="45062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73238"/>
            <a:ext cx="37226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877050" y="5084763"/>
            <a:ext cx="43180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7667625" y="2781300"/>
            <a:ext cx="3603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 rot="-2752885">
            <a:off x="827882" y="3429794"/>
            <a:ext cx="863600" cy="287337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2195513" y="4365352"/>
            <a:ext cx="576262" cy="431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 animBg="1"/>
      <p:bldP spid="450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Mediastino médio: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Anatomia do pericárdio;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Anatomia do coração.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EDIASTIN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24536" cy="36184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> </a:t>
            </a:r>
            <a:r>
              <a:rPr lang="pt-BR" sz="2200" b="1" dirty="0" smtClean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Conteúdo</a:t>
            </a:r>
            <a:r>
              <a:rPr lang="pt-BR" sz="2200" b="1" dirty="0" smtClean="0">
                <a:latin typeface="Comic Sans MS" pitchFamily="-106" charset="0"/>
                <a:ea typeface="ＭＳ Ｐゴシック" pitchFamily="-106" charset="-128"/>
              </a:rPr>
              <a:t> </a:t>
            </a:r>
            <a:br>
              <a:rPr lang="pt-BR" sz="2200" b="1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>-</a:t>
            </a:r>
            <a:endParaRPr lang="pt-BR" sz="1600" dirty="0" smtClean="0">
              <a:ea typeface="ＭＳ Ｐゴシック" pitchFamily="-106" charset="-128"/>
            </a:endParaRPr>
          </a:p>
        </p:txBody>
      </p:sp>
      <p:pic>
        <p:nvPicPr>
          <p:cNvPr id="10243" name="Picture 3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89025"/>
            <a:ext cx="4681537" cy="5653088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220" name="Picture 4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060575"/>
            <a:ext cx="30972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116013" y="4149725"/>
            <a:ext cx="25193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529013" cy="5005387"/>
          </a:xfr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Divisões: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4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Mediastino superior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Ângulo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esternal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à T4-T5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Mediastino inferior: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Anterior.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Médio.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Posterior.</a:t>
            </a:r>
          </a:p>
        </p:txBody>
      </p:sp>
      <p:pic>
        <p:nvPicPr>
          <p:cNvPr id="1331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268413"/>
            <a:ext cx="43195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363" y="1268413"/>
            <a:ext cx="5219700" cy="4352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23928" y="5373216"/>
            <a:ext cx="522007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535487" cy="11430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Mediastino Médio: 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Pericárdio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6363"/>
            <a:ext cx="2952750" cy="4789487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chemeClr val="hlink"/>
                </a:solidFill>
                <a:latin typeface="Comic Sans MS" pitchFamily="66" charset="0"/>
              </a:rPr>
              <a:t>1. Fibroso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chemeClr val="hlink"/>
                </a:solidFill>
                <a:latin typeface="Comic Sans MS" pitchFamily="66" charset="0"/>
              </a:rPr>
              <a:t>2. Seroso: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chemeClr val="hlink"/>
                </a:solidFill>
                <a:latin typeface="Comic Sans MS" pitchFamily="66" charset="0"/>
              </a:rPr>
              <a:t>	</a:t>
            </a:r>
            <a:r>
              <a:rPr lang="pt-BR" altLang="pt-BR" sz="2000" b="1" smtClean="0">
                <a:latin typeface="Comic Sans MS" pitchFamily="66" charset="0"/>
              </a:rPr>
              <a:t>2.1. Lâmina Parietal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Comic Sans MS" pitchFamily="66" charset="0"/>
              </a:rPr>
              <a:t>- </a:t>
            </a:r>
            <a:r>
              <a:rPr lang="pt-BR" altLang="pt-BR" sz="2000" b="1" smtClean="0">
                <a:solidFill>
                  <a:srgbClr val="FFFF00"/>
                </a:solidFill>
                <a:latin typeface="Comic Sans MS" pitchFamily="66" charset="0"/>
              </a:rPr>
              <a:t>Cavidade pericárdica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chemeClr val="hlink"/>
                </a:solidFill>
                <a:latin typeface="Comic Sans MS" pitchFamily="66" charset="0"/>
              </a:rPr>
              <a:t>	</a:t>
            </a:r>
            <a:r>
              <a:rPr lang="pt-BR" altLang="pt-BR" sz="2000" b="1" smtClean="0">
                <a:latin typeface="Comic Sans MS" pitchFamily="66" charset="0"/>
              </a:rPr>
              <a:t>2.2. Lâmina Visceral = epicárdio. </a:t>
            </a:r>
          </a:p>
        </p:txBody>
      </p:sp>
      <p:pic>
        <p:nvPicPr>
          <p:cNvPr id="17412" name="Picture 1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1052513"/>
            <a:ext cx="56657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5795963" y="4221163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Resultado de imagem para anatomia do pericar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124744"/>
            <a:ext cx="9001125" cy="4857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429125" y="1714500"/>
            <a:ext cx="1785938" cy="500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572000" y="17145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FF0000"/>
                </a:solidFill>
              </a:rPr>
              <a:t>CAVIDADE PERICÁRDICA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195736" y="6021288"/>
            <a:ext cx="691276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92150"/>
            <a:ext cx="3096567" cy="93662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838200" indent="-838200" algn="just" eaLnBrk="1" hangingPunct="1"/>
            <a:r>
              <a:rPr lang="pt-BR" altLang="pt-BR" sz="2800" b="1" smtClean="0">
                <a:latin typeface="Comic Sans MS" pitchFamily="66" charset="0"/>
              </a:rPr>
              <a:t/>
            </a:r>
            <a:br>
              <a:rPr lang="pt-BR" altLang="pt-BR" sz="2800" b="1" smtClean="0">
                <a:latin typeface="Comic Sans MS" pitchFamily="66" charset="0"/>
              </a:rPr>
            </a:br>
            <a:r>
              <a:rPr lang="pt-BR" altLang="pt-BR" sz="2800" b="1" smtClean="0">
                <a:latin typeface="Comic Sans MS" pitchFamily="66" charset="0"/>
              </a:rPr>
              <a:t/>
            </a:r>
            <a:br>
              <a:rPr lang="pt-BR" altLang="pt-BR" sz="2800" b="1" smtClean="0">
                <a:latin typeface="Comic Sans MS" pitchFamily="66" charset="0"/>
              </a:rPr>
            </a:br>
            <a:r>
              <a:rPr lang="pt-BR" altLang="pt-BR" sz="2800" b="1" smtClean="0">
                <a:latin typeface="Comic Sans MS" pitchFamily="66" charset="0"/>
              </a:rPr>
              <a:t/>
            </a:r>
            <a:br>
              <a:rPr lang="pt-BR" altLang="pt-BR" sz="2800" b="1" smtClean="0">
                <a:latin typeface="Comic Sans MS" pitchFamily="66" charset="0"/>
              </a:rPr>
            </a:br>
            <a:r>
              <a:rPr lang="pt-BR" altLang="pt-BR" sz="3200" b="1" smtClean="0">
                <a:latin typeface="Comic Sans MS" pitchFamily="66" charset="0"/>
              </a:rPr>
              <a:t/>
            </a:r>
            <a:br>
              <a:rPr lang="pt-BR" altLang="pt-BR" sz="3200" b="1" smtClean="0">
                <a:latin typeface="Comic Sans MS" pitchFamily="66" charset="0"/>
              </a:rPr>
            </a:br>
            <a:endParaRPr lang="pt-BR" altLang="pt-BR" sz="20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8923" name="Picture 11" descr="nett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1650"/>
            <a:ext cx="4038600" cy="4537075"/>
          </a:xfrm>
          <a:noFill/>
        </p:spPr>
      </p:pic>
      <p:pic>
        <p:nvPicPr>
          <p:cNvPr id="38925" name="Picture 1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40050"/>
            <a:ext cx="46958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Oval 16"/>
          <p:cNvSpPr>
            <a:spLocks noChangeArrowheads="1"/>
          </p:cNvSpPr>
          <p:nvPr/>
        </p:nvSpPr>
        <p:spPr bwMode="auto">
          <a:xfrm rot="-1161158">
            <a:off x="1619250" y="3644900"/>
            <a:ext cx="1223963" cy="360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1258888" y="2781300"/>
            <a:ext cx="1944687" cy="29511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2268538" y="2060575"/>
            <a:ext cx="0" cy="3889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0" name="CaixaDeTexto 10"/>
          <p:cNvSpPr txBox="1">
            <a:spLocks noChangeArrowheads="1"/>
          </p:cNvSpPr>
          <p:nvPr/>
        </p:nvSpPr>
        <p:spPr bwMode="auto">
          <a:xfrm>
            <a:off x="2339975" y="765175"/>
            <a:ext cx="4032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b="1" dirty="0">
              <a:solidFill>
                <a:srgbClr val="FF0000"/>
              </a:solidFill>
            </a:endParaRPr>
          </a:p>
          <a:p>
            <a:r>
              <a:rPr lang="pt-BR" altLang="pt-B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Coração: </a:t>
            </a:r>
            <a:r>
              <a:rPr lang="pt-BR" altLang="pt-BR" sz="2000" b="1" dirty="0">
                <a:latin typeface="Arial" charset="0"/>
                <a:cs typeface="Arial" charset="0"/>
              </a:rPr>
              <a:t>localização </a:t>
            </a:r>
          </a:p>
        </p:txBody>
      </p:sp>
      <p:pic>
        <p:nvPicPr>
          <p:cNvPr id="8202" name="Picture 10" descr="Resultado de imagem para anatomia do coração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286125"/>
            <a:ext cx="3857625" cy="2609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652120" y="1484784"/>
            <a:ext cx="2592288" cy="12311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Faces: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esternocostal</a:t>
            </a:r>
            <a:r>
              <a:rPr lang="pt-BR" b="1" dirty="0" smtClean="0"/>
              <a:t>; 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pulmonares e;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diafragmática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2411760" y="6624736"/>
            <a:ext cx="691276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28" grpId="0" animBg="1" autoUpdateAnimBg="0"/>
      <p:bldP spid="38932" grpId="0" animBg="1"/>
      <p:bldP spid="3893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latin typeface="Comic Sans MS" pitchFamily="66" charset="0"/>
              </a:rPr>
              <a:t/>
            </a:r>
            <a:br>
              <a:rPr lang="pt-BR" altLang="pt-BR" sz="2400" b="1" dirty="0" smtClean="0">
                <a:latin typeface="Comic Sans MS" pitchFamily="66" charset="0"/>
              </a:rPr>
            </a:br>
            <a:r>
              <a:rPr lang="pt-BR" alt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Vasos da base</a:t>
            </a:r>
            <a:br>
              <a:rPr lang="pt-BR" alt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pt-BR" altLang="pt-B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42339" name="Picture 3" descr="show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92263"/>
            <a:ext cx="8820150" cy="5086350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1115616" y="6381328"/>
            <a:ext cx="691276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Câmaras cardíacas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2400" b="1" dirty="0" smtClean="0">
                <a:latin typeface="Arial" charset="0"/>
                <a:cs typeface="Arial" charset="0"/>
              </a:rPr>
              <a:t>Átrio direito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/>
            </a:r>
            <a:br>
              <a:rPr lang="pt-BR" altLang="pt-BR" sz="2000" b="1" dirty="0" smtClean="0">
                <a:latin typeface="Arial" charset="0"/>
                <a:cs typeface="Arial" charset="0"/>
              </a:rPr>
            </a:br>
            <a:r>
              <a:rPr lang="pt-BR" altLang="pt-B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Óstios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das vv. cavas superior e inferior;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óstio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do seio coronário; mm. pectíneos</a:t>
            </a:r>
          </a:p>
        </p:txBody>
      </p:sp>
      <p:pic>
        <p:nvPicPr>
          <p:cNvPr id="48133" name="Picture 5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600200"/>
            <a:ext cx="5888038" cy="478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Ventrículo direito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Valva AVD (tricúspide); 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trabéculas cárneas,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mm.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papilares, cordas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tendíneas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valva do tronco pulmonar</a:t>
            </a:r>
            <a:br>
              <a:rPr lang="pt-BR" alt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pt-BR" altLang="pt-BR" sz="2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23908" name="Picture 4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5900"/>
            <a:ext cx="5233988" cy="5327650"/>
          </a:xfrm>
          <a:noFill/>
        </p:spPr>
      </p:pic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771775" y="28527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132138" y="27082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a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3059113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0" grpId="0"/>
      <p:bldP spid="123921" grpId="0"/>
      <p:bldP spid="1239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7813"/>
            <a:ext cx="489585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Átrio e Ventrículo esquerdo</a:t>
            </a:r>
            <a:br>
              <a:rPr lang="pt-BR" altLang="pt-BR" sz="2400" b="1" smtClean="0">
                <a:latin typeface="Arial" charset="0"/>
                <a:cs typeface="Arial" charset="0"/>
              </a:rPr>
            </a:br>
            <a:r>
              <a:rPr lang="pt-BR" altLang="pt-B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valva AVE (bicúspide); valva aórtica.</a:t>
            </a:r>
            <a:r>
              <a:rPr lang="pt-BR" altLang="pt-BR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pt-BR" altLang="pt-BR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1995" name="Picture 11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" y="1628775"/>
            <a:ext cx="4783138" cy="5113338"/>
          </a:xfrm>
          <a:noFill/>
        </p:spPr>
      </p:pic>
      <p:pic>
        <p:nvPicPr>
          <p:cNvPr id="41996" name="Picture 12" descr="5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15888"/>
            <a:ext cx="3898900" cy="3332162"/>
          </a:xfrm>
          <a:noFill/>
        </p:spPr>
      </p:pic>
      <p:pic>
        <p:nvPicPr>
          <p:cNvPr id="41998" name="Picture 14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573463"/>
            <a:ext cx="39020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AutoShape 16"/>
          <p:cNvSpPr>
            <a:spLocks noChangeArrowheads="1"/>
          </p:cNvSpPr>
          <p:nvPr/>
        </p:nvSpPr>
        <p:spPr bwMode="auto">
          <a:xfrm rot="2079807">
            <a:off x="6011863" y="5229225"/>
            <a:ext cx="431800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 rot="8610716">
            <a:off x="7616825" y="5221288"/>
            <a:ext cx="431800" cy="3825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  <p:bldP spid="4200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271</Words>
  <Application>Microsoft Office PowerPoint</Application>
  <PresentationFormat>Apresentação na tela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   Conteúdo   -</vt:lpstr>
      <vt:lpstr>Slide 3</vt:lpstr>
      <vt:lpstr>Mediastino Médio:  Pericárdio</vt:lpstr>
      <vt:lpstr>    </vt:lpstr>
      <vt:lpstr> Vasos da base </vt:lpstr>
      <vt:lpstr>Câmaras cardíacas Átrio direito Óstios das vv. cavas superior e inferior; óstio do seio coronário; mm. pectíneos</vt:lpstr>
      <vt:lpstr>Ventrículo direito Valva AVD (tricúspide); trabéculas cárneas, mm. papilares, cordas tendíneas, valva do tronco pulmonar </vt:lpstr>
      <vt:lpstr>Átrio e Ventrículo esquerdo valva AVE (bicúspide); valva aórtica. </vt:lpstr>
      <vt:lpstr>AVD (=tricúspide); AVE(=bicúspide = mitral), Valva aórtica e Valva doTronco Pulmonar </vt:lpstr>
      <vt:lpstr>Vascularização Aa. coronárias direita e esquerda e seus ramos; Seio coronário. </vt:lpstr>
      <vt:lpstr>Revascularização do miocárdio</vt:lpstr>
      <vt:lpstr>Sistema de condução cardíaco Nó sino-atrial (subepicárdico) - fibras internodais - nó atrioventricular -  feixe atrioventricular - ramos direito e esquerdo e células de Purkinje.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6</cp:revision>
  <dcterms:created xsi:type="dcterms:W3CDTF">2019-05-26T23:01:39Z</dcterms:created>
  <dcterms:modified xsi:type="dcterms:W3CDTF">2019-05-27T20:23:43Z</dcterms:modified>
</cp:coreProperties>
</file>