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81" r:id="rId3"/>
    <p:sldId id="302" r:id="rId4"/>
    <p:sldId id="295" r:id="rId5"/>
    <p:sldId id="297" r:id="rId6"/>
    <p:sldId id="288" r:id="rId7"/>
    <p:sldId id="296" r:id="rId8"/>
    <p:sldId id="298" r:id="rId9"/>
    <p:sldId id="299" r:id="rId10"/>
    <p:sldId id="300" r:id="rId11"/>
    <p:sldId id="301" r:id="rId12"/>
    <p:sldId id="264" r:id="rId13"/>
    <p:sldId id="294" r:id="rId14"/>
    <p:sldId id="265" r:id="rId15"/>
    <p:sldId id="291" r:id="rId16"/>
    <p:sldId id="292" r:id="rId17"/>
    <p:sldId id="279" r:id="rId18"/>
    <p:sldId id="290" r:id="rId19"/>
    <p:sldId id="293" r:id="rId20"/>
    <p:sldId id="257" r:id="rId21"/>
    <p:sldId id="278" r:id="rId22"/>
    <p:sldId id="282" r:id="rId23"/>
    <p:sldId id="256" r:id="rId24"/>
    <p:sldId id="273" r:id="rId25"/>
    <p:sldId id="28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CCCCFF"/>
    <a:srgbClr val="4F81BD"/>
    <a:srgbClr val="00FFFF"/>
    <a:srgbClr val="FF00FF"/>
    <a:srgbClr val="FFFF00"/>
    <a:srgbClr val="FFFFCC"/>
    <a:srgbClr val="FFCCFF"/>
    <a:srgbClr val="00CC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>
      <p:cViewPr varScale="1">
        <p:scale>
          <a:sx n="74" d="100"/>
          <a:sy n="74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DF18D-D773-436D-A6C9-DC44FB8B40B4}" type="datetimeFigureOut">
              <a:rPr lang="pt-BR" smtClean="0"/>
              <a:t>27/05/2019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CBC-328A-4B1A-8CF1-98EBFCBC4F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86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41D991-45BC-4C23-8F11-1D8F4B7326AC}" type="slidenum">
              <a:rPr lang="pt-BR"/>
              <a:pPr/>
              <a:t>1</a:t>
            </a:fld>
            <a:endParaRPr lang="pt-B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43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6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24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91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42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18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459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83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65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50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43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25DD-872F-474C-93F1-1B4A302144F0}" type="datetimeFigureOut">
              <a:rPr lang="pt-BR" smtClean="0"/>
              <a:pPr/>
              <a:t>27/05/2019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CD13-A87C-425F-B991-C92639FF50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7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43195"/>
            <a:ext cx="9144000" cy="1918246"/>
          </a:xfrm>
        </p:spPr>
        <p:txBody>
          <a:bodyPr lIns="0" tIns="0" rIns="0" bIns="0" anchor="ctr">
            <a:normAutofit fontScale="90000"/>
          </a:bodyPr>
          <a:lstStyle/>
          <a:p>
            <a:pPr algn="ctr" eaLnBrk="1" hangingPunct="1">
              <a:lnSpc>
                <a:spcPts val="3500"/>
              </a:lnSpc>
              <a:spcBef>
                <a:spcPct val="25000"/>
              </a:spcBef>
              <a:spcAft>
                <a:spcPct val="25000"/>
              </a:spcAft>
            </a:pPr>
            <a: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DISPERSÃO ATMOSFÉRICA</a:t>
            </a:r>
            <a:b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 aplicado 2 </a:t>
            </a:r>
            <a:b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análise final</a:t>
            </a:r>
            <a:b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GRUPO </a:t>
            </a:r>
            <a:br>
              <a:rPr lang="pt-BR" sz="4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0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220072" y="269637"/>
            <a:ext cx="370790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Universidade de São Paulo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Escola de Engenharia de São Carlos</a:t>
            </a:r>
          </a:p>
          <a:p>
            <a:pPr algn="ctr"/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Curso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de </a:t>
            </a:r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Graduação</a:t>
            </a:r>
            <a:endParaRPr lang="en-US" sz="1600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Engenharia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Ambiental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DISCIPLINA SHS0375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12160" y="1772816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de </a:t>
            </a:r>
            <a:r>
              <a:rPr lang="en-US" sz="1600" dirty="0" err="1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maio</a:t>
            </a:r>
            <a:r>
              <a:rPr lang="en-US" sz="160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2019</a:t>
            </a:r>
            <a:endParaRPr lang="en-US" sz="16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315" y="1000472"/>
            <a:ext cx="5391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5.3) Discussão dos resultados em função do padrão (fazer análise de valores, contextualizando variação espacial para Cenário 2)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Análise</a:t>
            </a:r>
          </a:p>
        </p:txBody>
      </p:sp>
    </p:spTree>
    <p:extLst>
      <p:ext uri="{BB962C8B-B14F-4D97-AF65-F5344CB8AC3E}">
        <p14:creationId xmlns:p14="http://schemas.microsoft.com/office/powerpoint/2010/main" val="2390309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315" y="1000472"/>
            <a:ext cx="5391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5.4) Discutir diferenças entre cenário 1 e 2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Análise</a:t>
            </a:r>
          </a:p>
        </p:txBody>
      </p:sp>
    </p:spTree>
    <p:extLst>
      <p:ext uri="{BB962C8B-B14F-4D97-AF65-F5344CB8AC3E}">
        <p14:creationId xmlns:p14="http://schemas.microsoft.com/office/powerpoint/2010/main" val="127982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370DC4F-FD4F-B645-9088-A206DD0E2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INFORMAÇÕES DE APOIO</a:t>
            </a:r>
          </a:p>
        </p:txBody>
      </p:sp>
    </p:spTree>
    <p:extLst>
      <p:ext uri="{BB962C8B-B14F-4D97-AF65-F5344CB8AC3E}">
        <p14:creationId xmlns:p14="http://schemas.microsoft.com/office/powerpoint/2010/main" val="12827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kumimoji="0"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+mj-cs"/>
              </a:rPr>
              <a:t>Classes de Estabilidade </a:t>
            </a:r>
            <a:br>
              <a:rPr kumimoji="0"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+mj-cs"/>
              </a:rPr>
            </a:br>
            <a:r>
              <a:rPr kumimoji="0" lang="pt-BR" sz="4000" b="1" dirty="0">
                <a:solidFill>
                  <a:srgbClr val="1F497D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+mj-cs"/>
              </a:rPr>
              <a:t>da Atmosfera</a:t>
            </a:r>
            <a:endParaRPr kumimoji="0" lang="pt-BR" sz="4000" b="1" dirty="0">
              <a:solidFill>
                <a:srgbClr val="1F497D"/>
              </a:solidFill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808"/>
            <a:ext cx="8077200" cy="4114800"/>
          </a:xfrm>
        </p:spPr>
        <p:txBody>
          <a:bodyPr/>
          <a:lstStyle/>
          <a:p>
            <a:r>
              <a:rPr kumimoji="0" lang="pt-BR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Classe A: </a:t>
            </a:r>
            <a:r>
              <a:rPr kumimoji="0" lang="pt-BR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Extremamente instável;</a:t>
            </a:r>
            <a:endParaRPr kumimoji="0" lang="en-US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kumimoji="0" lang="pt-BR" sz="3600" b="1" dirty="0">
                <a:solidFill>
                  <a:srgbClr val="7030A0"/>
                </a:solidFill>
                <a:latin typeface="Times New Roman" pitchFamily="18" charset="0"/>
              </a:rPr>
              <a:t>Classe B: </a:t>
            </a:r>
            <a:r>
              <a:rPr kumimoji="0" lang="pt-BR" sz="3600" dirty="0">
                <a:solidFill>
                  <a:srgbClr val="7030A0"/>
                </a:solidFill>
                <a:latin typeface="Times New Roman" pitchFamily="18" charset="0"/>
              </a:rPr>
              <a:t>Instável;</a:t>
            </a:r>
            <a:endParaRPr kumimoji="0" lang="en-US" sz="3600" dirty="0">
              <a:solidFill>
                <a:srgbClr val="7030A0"/>
              </a:solidFill>
              <a:latin typeface="Times New Roman" pitchFamily="18" charset="0"/>
            </a:endParaRPr>
          </a:p>
          <a:p>
            <a:r>
              <a:rPr kumimoji="0" lang="pt-BR" sz="3600" b="1" dirty="0">
                <a:solidFill>
                  <a:srgbClr val="FF5050"/>
                </a:solidFill>
                <a:latin typeface="Times New Roman" pitchFamily="18" charset="0"/>
              </a:rPr>
              <a:t>Classe C: </a:t>
            </a:r>
            <a:r>
              <a:rPr kumimoji="0" lang="pt-BR" sz="3600" dirty="0">
                <a:solidFill>
                  <a:srgbClr val="FF5050"/>
                </a:solidFill>
                <a:latin typeface="Times New Roman" pitchFamily="18" charset="0"/>
              </a:rPr>
              <a:t>Ligeiramente instável;</a:t>
            </a:r>
            <a:endParaRPr kumimoji="0" lang="en-US" sz="3600" dirty="0">
              <a:solidFill>
                <a:srgbClr val="FF5050"/>
              </a:solidFill>
              <a:latin typeface="Times New Roman" pitchFamily="18" charset="0"/>
            </a:endParaRPr>
          </a:p>
          <a:p>
            <a:r>
              <a:rPr kumimoji="0" lang="pt-BR" sz="3600" b="1" dirty="0">
                <a:solidFill>
                  <a:srgbClr val="FF9933"/>
                </a:solidFill>
                <a:latin typeface="Times New Roman" pitchFamily="18" charset="0"/>
              </a:rPr>
              <a:t>Classe D: </a:t>
            </a:r>
            <a:r>
              <a:rPr kumimoji="0" lang="pt-BR" sz="3600" dirty="0">
                <a:solidFill>
                  <a:srgbClr val="FF9933"/>
                </a:solidFill>
                <a:latin typeface="Times New Roman" pitchFamily="18" charset="0"/>
              </a:rPr>
              <a:t>Neutra;</a:t>
            </a:r>
            <a:endParaRPr kumimoji="0" lang="en-US" sz="3600" dirty="0">
              <a:solidFill>
                <a:srgbClr val="FF9933"/>
              </a:solidFill>
              <a:latin typeface="Times New Roman" pitchFamily="18" charset="0"/>
            </a:endParaRPr>
          </a:p>
          <a:p>
            <a:r>
              <a:rPr kumimoji="0" lang="pt-BR" sz="3600" b="1" dirty="0">
                <a:solidFill>
                  <a:srgbClr val="00CC99"/>
                </a:solidFill>
                <a:latin typeface="Times New Roman" pitchFamily="18" charset="0"/>
              </a:rPr>
              <a:t>Classe E: </a:t>
            </a:r>
            <a:r>
              <a:rPr kumimoji="0" lang="pt-BR" sz="3600" dirty="0">
                <a:solidFill>
                  <a:srgbClr val="00CC99"/>
                </a:solidFill>
                <a:latin typeface="Times New Roman" pitchFamily="18" charset="0"/>
              </a:rPr>
              <a:t>Ligeiramente estável;</a:t>
            </a:r>
            <a:endParaRPr kumimoji="0" lang="en-US" sz="3600" dirty="0">
              <a:solidFill>
                <a:srgbClr val="00CC99"/>
              </a:solidFill>
              <a:latin typeface="Times New Roman" pitchFamily="18" charset="0"/>
            </a:endParaRPr>
          </a:p>
          <a:p>
            <a:r>
              <a:rPr kumimoji="0" lang="pt-BR" sz="3600" b="1" dirty="0">
                <a:solidFill>
                  <a:srgbClr val="3399FF"/>
                </a:solidFill>
                <a:latin typeface="Times New Roman" pitchFamily="18" charset="0"/>
              </a:rPr>
              <a:t>Classe F: </a:t>
            </a:r>
            <a:r>
              <a:rPr kumimoji="0" lang="pt-BR" sz="3600" dirty="0">
                <a:solidFill>
                  <a:srgbClr val="3399FF"/>
                </a:solidFill>
                <a:latin typeface="Times New Roman" pitchFamily="18" charset="0"/>
              </a:rPr>
              <a:t>Estável.</a:t>
            </a:r>
          </a:p>
          <a:p>
            <a:endParaRPr lang="pt-BR" dirty="0"/>
          </a:p>
        </p:txBody>
      </p:sp>
      <p:sp>
        <p:nvSpPr>
          <p:cNvPr id="2" name="Retângulo Arredondado 1"/>
          <p:cNvSpPr/>
          <p:nvPr/>
        </p:nvSpPr>
        <p:spPr>
          <a:xfrm>
            <a:off x="3275856" y="5810746"/>
            <a:ext cx="2592288" cy="864096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Revisão</a:t>
            </a:r>
          </a:p>
        </p:txBody>
      </p:sp>
    </p:spTree>
    <p:extLst>
      <p:ext uri="{BB962C8B-B14F-4D97-AF65-F5344CB8AC3E}">
        <p14:creationId xmlns:p14="http://schemas.microsoft.com/office/powerpoint/2010/main" val="4000609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58800" y="4003675"/>
          <a:ext cx="8432800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5612459" imgH="1809785" progId="Word.Document.8">
                  <p:embed/>
                </p:oleObj>
              </mc:Choice>
              <mc:Fallback>
                <p:oleObj name="Document" r:id="rId3" imgW="5612459" imgH="1809785" progId="Word.Document.8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4003675"/>
                        <a:ext cx="8432800" cy="271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8030" y="18864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 de estabilidade em função da velocidade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vento, insolação e condições do céu [</a:t>
            </a:r>
            <a:r>
              <a:rPr lang="pt-BR" sz="28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Pasquill</a:t>
            </a:r>
            <a:r>
              <a:rPr lang="pt-B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Turner]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0564" y="1556792"/>
          <a:ext cx="8082871" cy="3960454"/>
        </p:xfrm>
        <a:graphic>
          <a:graphicData uri="http://schemas.openxmlformats.org/drawingml/2006/table">
            <a:tbl>
              <a:tblPr/>
              <a:tblGrid>
                <a:gridCol w="1530143">
                  <a:extLst>
                    <a:ext uri="{9D8B030D-6E8A-4147-A177-3AD203B41FA5}">
                      <a16:colId xmlns:a16="http://schemas.microsoft.com/office/drawing/2014/main" xmlns="" val="2928933495"/>
                    </a:ext>
                  </a:extLst>
                </a:gridCol>
                <a:gridCol w="1042484">
                  <a:extLst>
                    <a:ext uri="{9D8B030D-6E8A-4147-A177-3AD203B41FA5}">
                      <a16:colId xmlns:a16="http://schemas.microsoft.com/office/drawing/2014/main" xmlns="" val="2033199516"/>
                    </a:ext>
                  </a:extLst>
                </a:gridCol>
                <a:gridCol w="1127678">
                  <a:extLst>
                    <a:ext uri="{9D8B030D-6E8A-4147-A177-3AD203B41FA5}">
                      <a16:colId xmlns:a16="http://schemas.microsoft.com/office/drawing/2014/main" xmlns="" val="289910500"/>
                    </a:ext>
                  </a:extLst>
                </a:gridCol>
                <a:gridCol w="1377782">
                  <a:extLst>
                    <a:ext uri="{9D8B030D-6E8A-4147-A177-3AD203B41FA5}">
                      <a16:colId xmlns:a16="http://schemas.microsoft.com/office/drawing/2014/main" xmlns="" val="771071811"/>
                    </a:ext>
                  </a:extLst>
                </a:gridCol>
                <a:gridCol w="1348600">
                  <a:extLst>
                    <a:ext uri="{9D8B030D-6E8A-4147-A177-3AD203B41FA5}">
                      <a16:colId xmlns:a16="http://schemas.microsoft.com/office/drawing/2014/main" xmlns="" val="128895580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3406512636"/>
                    </a:ext>
                  </a:extLst>
                </a:gridCol>
              </a:tblGrid>
              <a:tr h="37362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Velocidade do vento (m/s)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Período diurno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Período noturno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1220663"/>
                  </a:ext>
                </a:extLst>
              </a:tr>
              <a:tr h="4483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Radiação solar incidente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Nebulosidade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325517"/>
                  </a:ext>
                </a:extLst>
              </a:tr>
              <a:tr h="8967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Moderada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Nublado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(&lt;4/8)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Pouco nublado (&gt;4/8)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3739331"/>
                  </a:ext>
                </a:extLst>
              </a:tr>
              <a:tr h="448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- B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7707444"/>
                  </a:ext>
                </a:extLst>
              </a:tr>
              <a:tr h="448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2 - 3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– B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4262993"/>
                  </a:ext>
                </a:extLst>
              </a:tr>
              <a:tr h="448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3 - 5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 – C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6707268"/>
                  </a:ext>
                </a:extLst>
              </a:tr>
              <a:tr h="448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5 - 6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 - 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7050780"/>
                  </a:ext>
                </a:extLst>
              </a:tr>
              <a:tr h="448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640613"/>
                  </a:ext>
                </a:extLst>
              </a:tr>
            </a:tbl>
          </a:graphicData>
        </a:graphic>
      </p:graphicFrame>
      <p:sp>
        <p:nvSpPr>
          <p:cNvPr id="6" name="Retângulo Arredondado 5"/>
          <p:cNvSpPr/>
          <p:nvPr/>
        </p:nvSpPr>
        <p:spPr>
          <a:xfrm>
            <a:off x="3275856" y="5851029"/>
            <a:ext cx="2592288" cy="864096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Revisão</a:t>
            </a:r>
          </a:p>
        </p:txBody>
      </p:sp>
    </p:spTree>
    <p:extLst>
      <p:ext uri="{BB962C8B-B14F-4D97-AF65-F5344CB8AC3E}">
        <p14:creationId xmlns:p14="http://schemas.microsoft.com/office/powerpoint/2010/main" val="17141570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Dobrada para Cima 2"/>
          <p:cNvSpPr/>
          <p:nvPr/>
        </p:nvSpPr>
        <p:spPr>
          <a:xfrm flipV="1">
            <a:off x="4716016" y="476671"/>
            <a:ext cx="1080120" cy="499517"/>
          </a:xfrm>
          <a:prstGeom prst="bentUpArrow">
            <a:avLst/>
          </a:prstGeom>
          <a:solidFill>
            <a:srgbClr val="CCCCFF"/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1"/>
          <p:cNvSpPr/>
          <p:nvPr/>
        </p:nvSpPr>
        <p:spPr>
          <a:xfrm>
            <a:off x="179512" y="1916832"/>
            <a:ext cx="8712968" cy="4862870"/>
          </a:xfrm>
          <a:prstGeom prst="rect">
            <a:avLst/>
          </a:prstGeom>
          <a:solidFill>
            <a:srgbClr val="DBEEF4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sz="16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STARTING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 -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X Coord. - Y Coord. **</a:t>
            </a:r>
          </a:p>
          <a:p>
            <a:pPr>
              <a:spcBef>
                <a:spcPts val="1200"/>
              </a:spcBef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FONTEMAT POINT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(Complete)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LOCATION FONTECAMP AREA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(Complete)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</a:p>
          <a:p>
            <a:pPr>
              <a:spcBef>
                <a:spcPts val="1200"/>
              </a:spcBef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SRCPARAM FONTEMAT </a:t>
            </a:r>
            <a:r>
              <a:rPr lang="pt-BR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8.049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110.000 517.760 8.000 2.900 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(mudar somente a taxa de emissão!!!!   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 restante deixar similar)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SRCPARAM FONTECAMP 7.64E-7 0.500 1000.000 1500.000 90.000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</a:p>
          <a:p>
            <a:pPr>
              <a:spcBef>
                <a:spcPts val="1200"/>
              </a:spcBef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SRCGROUP SRCGP1 FONTEMAT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SRCGROUP SRCGP2 FONTECAMP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SRCGROUP ALL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FINISHED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" r="10098"/>
          <a:stretch/>
        </p:blipFill>
        <p:spPr bwMode="auto">
          <a:xfrm>
            <a:off x="2267744" y="1021035"/>
            <a:ext cx="4776116" cy="674886"/>
          </a:xfrm>
          <a:prstGeom prst="rect">
            <a:avLst/>
          </a:prstGeom>
          <a:ln w="28575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36504" cy="771525"/>
          </a:xfrm>
          <a:prstGeom prst="rect">
            <a:avLst/>
          </a:prstGeom>
          <a:noFill/>
          <a:ln w="28575">
            <a:solidFill>
              <a:srgbClr val="99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Seta Dobrada para Cima 9"/>
          <p:cNvSpPr/>
          <p:nvPr/>
        </p:nvSpPr>
        <p:spPr>
          <a:xfrm flipV="1">
            <a:off x="7043860" y="1268760"/>
            <a:ext cx="1080120" cy="499517"/>
          </a:xfrm>
          <a:prstGeom prst="bentUpArrow">
            <a:avLst/>
          </a:prstGeom>
          <a:solidFill>
            <a:srgbClr val="DBEEF4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7" idx="2"/>
          </p:cNvCxnSpPr>
          <p:nvPr/>
        </p:nvCxnSpPr>
        <p:spPr>
          <a:xfrm flipH="1">
            <a:off x="3059832" y="2708920"/>
            <a:ext cx="3429744" cy="1584176"/>
          </a:xfrm>
          <a:prstGeom prst="straightConnector1">
            <a:avLst/>
          </a:prstGeom>
          <a:ln w="5715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5459" r="1390" b="8720"/>
          <a:stretch/>
        </p:blipFill>
        <p:spPr bwMode="auto">
          <a:xfrm>
            <a:off x="3995936" y="1828800"/>
            <a:ext cx="4987280" cy="880120"/>
          </a:xfrm>
          <a:prstGeom prst="rect">
            <a:avLst/>
          </a:prstGeom>
          <a:ln w="28575" cap="sq">
            <a:solidFill>
              <a:srgbClr val="00CC99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57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ta Dobrada para Cima 2"/>
          <p:cNvSpPr/>
          <p:nvPr/>
        </p:nvSpPr>
        <p:spPr>
          <a:xfrm flipV="1">
            <a:off x="4716016" y="476668"/>
            <a:ext cx="1440160" cy="720084"/>
          </a:xfrm>
          <a:prstGeom prst="bentUpArrow">
            <a:avLst>
              <a:gd name="adj1" fmla="val 16848"/>
              <a:gd name="adj2" fmla="val 25000"/>
              <a:gd name="adj3" fmla="val 25000"/>
            </a:avLst>
          </a:prstGeom>
          <a:solidFill>
            <a:srgbClr val="CCFF99"/>
          </a:solidFill>
          <a:ln w="28575"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1"/>
          <p:cNvSpPr/>
          <p:nvPr/>
        </p:nvSpPr>
        <p:spPr>
          <a:xfrm>
            <a:off x="287524" y="1844824"/>
            <a:ext cx="8568952" cy="4862870"/>
          </a:xfrm>
          <a:prstGeom prst="rect">
            <a:avLst/>
          </a:prstGeom>
          <a:solidFill>
            <a:srgbClr val="DBEEF4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sz="16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STARTING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 -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X Coord. - Y Coord. **</a:t>
            </a:r>
          </a:p>
          <a:p>
            <a:pPr>
              <a:spcBef>
                <a:spcPts val="1200"/>
              </a:spcBef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FONTEMAT POINT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(Complete)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LOCATION FONTECAMP AREA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(Complete)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SRCPARAM FONTEMAT 8.049 110.000 517.760 8.000 2.900</a:t>
            </a:r>
          </a:p>
          <a:p>
            <a:pPr>
              <a:spcBef>
                <a:spcPts val="1200"/>
              </a:spcBef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SRCPARAM FONTECAMP </a:t>
            </a:r>
            <a:r>
              <a:rPr lang="pt-BR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7.64E-7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0.500 1000.000 1500.000 90.000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(mudar a taxa de emissão,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manter altura de emissão, alterar dados de comprimento e largura e ângulo!!!! Não precisa do </a:t>
            </a:r>
            <a:r>
              <a:rPr lang="pt-BR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Szinit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</a:p>
          <a:p>
            <a:pPr>
              <a:spcBef>
                <a:spcPts val="1200"/>
              </a:spcBef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SRCGROUP SRCGP1 FONTEMAT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SRCGROUP SRCGP2 FONTECAMP</a:t>
            </a:r>
          </a:p>
          <a:p>
            <a:pPr>
              <a:spcAft>
                <a:spcPts val="1200"/>
              </a:spcAft>
            </a:pP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SRCGROUP ALL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FINISHED</a:t>
            </a:r>
          </a:p>
        </p:txBody>
      </p:sp>
      <p:sp>
        <p:nvSpPr>
          <p:cNvPr id="10" name="Seta Dobrada para Cima 9"/>
          <p:cNvSpPr/>
          <p:nvPr/>
        </p:nvSpPr>
        <p:spPr>
          <a:xfrm flipV="1">
            <a:off x="6876256" y="1484784"/>
            <a:ext cx="1080120" cy="623988"/>
          </a:xfrm>
          <a:prstGeom prst="bentUpArrow">
            <a:avLst/>
          </a:prstGeom>
          <a:solidFill>
            <a:srgbClr val="DBEEF4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14" idx="1"/>
          </p:cNvCxnSpPr>
          <p:nvPr/>
        </p:nvCxnSpPr>
        <p:spPr>
          <a:xfrm flipH="1">
            <a:off x="3347864" y="3070275"/>
            <a:ext cx="1440160" cy="1366837"/>
          </a:xfrm>
          <a:prstGeom prst="straightConnector1">
            <a:avLst/>
          </a:prstGeom>
          <a:ln w="5715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5" y="77187"/>
            <a:ext cx="4605390" cy="1155752"/>
          </a:xfrm>
          <a:prstGeom prst="rect">
            <a:avLst/>
          </a:prstGeom>
          <a:noFill/>
          <a:ln w="28575">
            <a:solidFill>
              <a:srgbClr val="CC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5485"/>
            <a:ext cx="3880799" cy="1869579"/>
          </a:xfrm>
          <a:prstGeom prst="rect">
            <a:avLst/>
          </a:prstGeom>
          <a:ln w="19050" cap="sq">
            <a:solidFill>
              <a:srgbClr val="00CC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 r="7685" b="4808"/>
          <a:stretch/>
        </p:blipFill>
        <p:spPr bwMode="auto">
          <a:xfrm>
            <a:off x="2648429" y="1196752"/>
            <a:ext cx="4248472" cy="912020"/>
          </a:xfrm>
          <a:prstGeom prst="rect">
            <a:avLst/>
          </a:prstGeom>
          <a:ln w="28575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3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3626" y="278363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GRIDCART UCART1 STA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XYINC 393000.00 6 2000.00 7414000.00 4 2800.00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ELEV  1 675 640 675 665 700 655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ELEV  2 655 640 575 610 645 680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ELEV  3 650 630 630 650 580 675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ELEV  4 660 650 580 570 575 650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14" t="1550" r="1278" b="411"/>
          <a:stretch/>
        </p:blipFill>
        <p:spPr bwMode="auto">
          <a:xfrm>
            <a:off x="611558" y="2924943"/>
            <a:ext cx="7704857" cy="360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pSp>
        <p:nvGrpSpPr>
          <p:cNvPr id="25" name="Agrupar 24"/>
          <p:cNvGrpSpPr/>
          <p:nvPr/>
        </p:nvGrpSpPr>
        <p:grpSpPr>
          <a:xfrm>
            <a:off x="323528" y="1268760"/>
            <a:ext cx="3384376" cy="4392488"/>
            <a:chOff x="323528" y="1268760"/>
            <a:chExt cx="3384376" cy="4392488"/>
          </a:xfrm>
        </p:grpSpPr>
        <p:cxnSp>
          <p:nvCxnSpPr>
            <p:cNvPr id="14" name="Conector de seta reta 13"/>
            <p:cNvCxnSpPr>
              <a:stCxn id="10" idx="6"/>
            </p:cNvCxnSpPr>
            <p:nvPr/>
          </p:nvCxnSpPr>
          <p:spPr>
            <a:xfrm flipV="1">
              <a:off x="1429359" y="1268760"/>
              <a:ext cx="2278545" cy="3985895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ipse 9"/>
            <p:cNvSpPr/>
            <p:nvPr/>
          </p:nvSpPr>
          <p:spPr>
            <a:xfrm>
              <a:off x="323528" y="4848061"/>
              <a:ext cx="1105831" cy="813187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323527" y="1196752"/>
            <a:ext cx="5400601" cy="5145366"/>
            <a:chOff x="323527" y="1196752"/>
            <a:chExt cx="5400601" cy="5145366"/>
          </a:xfrm>
        </p:grpSpPr>
        <p:cxnSp>
          <p:nvCxnSpPr>
            <p:cNvPr id="7" name="Conector de seta reta 6"/>
            <p:cNvCxnSpPr>
              <a:stCxn id="21" idx="6"/>
            </p:cNvCxnSpPr>
            <p:nvPr/>
          </p:nvCxnSpPr>
          <p:spPr>
            <a:xfrm flipV="1">
              <a:off x="1429358" y="1196752"/>
              <a:ext cx="4294770" cy="4738773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ipse 20"/>
            <p:cNvSpPr/>
            <p:nvPr/>
          </p:nvSpPr>
          <p:spPr>
            <a:xfrm>
              <a:off x="323527" y="5528931"/>
              <a:ext cx="1105831" cy="813187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4" name="Agrupar 23"/>
          <p:cNvGrpSpPr/>
          <p:nvPr/>
        </p:nvGrpSpPr>
        <p:grpSpPr>
          <a:xfrm>
            <a:off x="467544" y="764704"/>
            <a:ext cx="2880320" cy="3312368"/>
            <a:chOff x="467544" y="764704"/>
            <a:chExt cx="2880320" cy="3312368"/>
          </a:xfrm>
        </p:grpSpPr>
        <p:cxnSp>
          <p:nvCxnSpPr>
            <p:cNvPr id="8" name="Conector de seta reta 7"/>
            <p:cNvCxnSpPr>
              <a:stCxn id="23" idx="6"/>
            </p:cNvCxnSpPr>
            <p:nvPr/>
          </p:nvCxnSpPr>
          <p:spPr>
            <a:xfrm flipV="1">
              <a:off x="1285342" y="764704"/>
              <a:ext cx="2062522" cy="3096344"/>
            </a:xfrm>
            <a:prstGeom prst="straightConnector1">
              <a:avLst/>
            </a:prstGeom>
            <a:ln w="38100">
              <a:solidFill>
                <a:srgbClr val="FF5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467544" y="3645024"/>
              <a:ext cx="817798" cy="432048"/>
            </a:xfrm>
            <a:prstGeom prst="ellipse">
              <a:avLst/>
            </a:pr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150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510" t="1225" r="12082" b="8155"/>
          <a:stretch/>
        </p:blipFill>
        <p:spPr bwMode="auto">
          <a:xfrm>
            <a:off x="52681" y="404664"/>
            <a:ext cx="7342871" cy="631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e 2"/>
          <p:cNvSpPr/>
          <p:nvPr/>
        </p:nvSpPr>
        <p:spPr>
          <a:xfrm>
            <a:off x="971600" y="764704"/>
            <a:ext cx="3168352" cy="331236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/>
          <p:cNvGrpSpPr/>
          <p:nvPr/>
        </p:nvGrpSpPr>
        <p:grpSpPr>
          <a:xfrm>
            <a:off x="5580112" y="386581"/>
            <a:ext cx="3425903" cy="2376264"/>
            <a:chOff x="5004048" y="116632"/>
            <a:chExt cx="3641927" cy="2520280"/>
          </a:xfrm>
        </p:grpSpPr>
        <p:sp>
          <p:nvSpPr>
            <p:cNvPr id="4" name="Explosão 1 3"/>
            <p:cNvSpPr/>
            <p:nvPr/>
          </p:nvSpPr>
          <p:spPr>
            <a:xfrm>
              <a:off x="5004048" y="116632"/>
              <a:ext cx="3641927" cy="2520280"/>
            </a:xfrm>
            <a:prstGeom prst="irregularSeal1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636879" y="873489"/>
              <a:ext cx="23762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Usar este sistema para inserir a fonte área!!! </a:t>
              </a:r>
            </a:p>
            <a:p>
              <a:pPr algn="ctr"/>
              <a:endParaRPr lang="pt-BR" b="1" dirty="0"/>
            </a:p>
          </p:txBody>
        </p:sp>
      </p:grpSp>
      <p:cxnSp>
        <p:nvCxnSpPr>
          <p:cNvPr id="10" name="Conector de Seta Reta 9"/>
          <p:cNvCxnSpPr>
            <a:stCxn id="4" idx="1"/>
            <a:endCxn id="3" idx="6"/>
          </p:cNvCxnSpPr>
          <p:nvPr/>
        </p:nvCxnSpPr>
        <p:spPr>
          <a:xfrm flipH="1">
            <a:off x="4139952" y="1334336"/>
            <a:ext cx="1440160" cy="1086552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5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6676543" y="332061"/>
            <a:ext cx="2287945" cy="1610896"/>
            <a:chOff x="6156176" y="4437112"/>
            <a:chExt cx="2287945" cy="1610896"/>
          </a:xfrm>
        </p:grpSpPr>
        <p:sp>
          <p:nvSpPr>
            <p:cNvPr id="9" name="Explosão 1 8"/>
            <p:cNvSpPr/>
            <p:nvPr/>
          </p:nvSpPr>
          <p:spPr>
            <a:xfrm>
              <a:off x="6156176" y="4437112"/>
              <a:ext cx="2287945" cy="1610896"/>
            </a:xfrm>
            <a:prstGeom prst="irregularSeal1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472056" y="4863925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Importante: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Zona = 23 K</a:t>
              </a:r>
            </a:p>
            <a:p>
              <a:endParaRPr lang="pt-BR" dirty="0"/>
            </a:p>
          </p:txBody>
        </p:sp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b="2595"/>
          <a:stretch/>
        </p:blipFill>
        <p:spPr>
          <a:xfrm>
            <a:off x="2670270" y="2086378"/>
            <a:ext cx="4996929" cy="4489192"/>
          </a:xfrm>
          <a:prstGeom prst="rect">
            <a:avLst/>
          </a:prstGeom>
        </p:spPr>
      </p:pic>
      <p:sp>
        <p:nvSpPr>
          <p:cNvPr id="12" name="Elipse 11"/>
          <p:cNvSpPr/>
          <p:nvPr/>
        </p:nvSpPr>
        <p:spPr>
          <a:xfrm>
            <a:off x="5991620" y="2190578"/>
            <a:ext cx="360040" cy="230310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5" name="Conector de Seta Reta 14"/>
          <p:cNvCxnSpPr>
            <a:stCxn id="18" idx="4"/>
            <a:endCxn id="12" idx="0"/>
          </p:cNvCxnSpPr>
          <p:nvPr/>
        </p:nvCxnSpPr>
        <p:spPr>
          <a:xfrm flipH="1">
            <a:off x="6171640" y="1412776"/>
            <a:ext cx="2034506" cy="777802"/>
          </a:xfrm>
          <a:prstGeom prst="straightConnector1">
            <a:avLst/>
          </a:prstGeom>
          <a:ln w="28575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/>
          <p:cNvSpPr/>
          <p:nvPr/>
        </p:nvSpPr>
        <p:spPr>
          <a:xfrm>
            <a:off x="7922306" y="1006167"/>
            <a:ext cx="567680" cy="406609"/>
          </a:xfrm>
          <a:prstGeom prst="ellipse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8" r="68900" b="30186"/>
          <a:stretch/>
        </p:blipFill>
        <p:spPr>
          <a:xfrm>
            <a:off x="643508" y="476672"/>
            <a:ext cx="2488332" cy="1656184"/>
          </a:xfrm>
          <a:prstGeom prst="rect">
            <a:avLst/>
          </a:prstGeom>
        </p:spPr>
      </p:pic>
      <p:sp>
        <p:nvSpPr>
          <p:cNvPr id="23" name="Nuvem 22"/>
          <p:cNvSpPr/>
          <p:nvPr/>
        </p:nvSpPr>
        <p:spPr>
          <a:xfrm>
            <a:off x="251520" y="188640"/>
            <a:ext cx="3312368" cy="2304256"/>
          </a:xfrm>
          <a:prstGeom prst="cloud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Arredondado 12"/>
          <p:cNvSpPr/>
          <p:nvPr/>
        </p:nvSpPr>
        <p:spPr>
          <a:xfrm rot="18433918">
            <a:off x="245909" y="4218332"/>
            <a:ext cx="2592288" cy="864096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Revisão</a:t>
            </a:r>
          </a:p>
        </p:txBody>
      </p:sp>
    </p:spTree>
    <p:extLst>
      <p:ext uri="{BB962C8B-B14F-4D97-AF65-F5344CB8AC3E}">
        <p14:creationId xmlns:p14="http://schemas.microsoft.com/office/powerpoint/2010/main" val="9659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704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Resumo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3508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Localizar e marcar as 2 fontes abaixo: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704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Exercícios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5556" y="1412776"/>
            <a:ext cx="7992888" cy="4678204"/>
          </a:xfrm>
          <a:prstGeom prst="rect">
            <a:avLst/>
          </a:prstGeom>
          <a:solidFill>
            <a:srgbClr val="DBEEF4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STARTING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Source Location **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Source ID - Type - X Coord. - Y Coord. **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FONTEP1 POINT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402460.000 7420180.000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 FONTEAR1 AREA </a:t>
            </a:r>
            <a:r>
              <a:rPr lang="pt-B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401800.000 7426200.000 </a:t>
            </a:r>
            <a:endParaRPr lang="pt-BR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Source Parameters **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SRCPARAM FONTE1A 8.049 110.000 517.760 8.000 2.900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SRCPARAM FONTEAR3 7.64E-7 0.500 1000.000 1500.000 45.000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Source Group **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SRCGROUP SRCGP1 FONTE1A 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SRCGROUP SRCGP2 FONTEAR3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SRCGROUP ALL</a:t>
            </a: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FINISHED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948536" y="2178144"/>
            <a:ext cx="936104" cy="584775"/>
          </a:xfrm>
          <a:prstGeom prst="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Cota 1A: 610m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948536" y="2893552"/>
            <a:ext cx="936104" cy="584775"/>
          </a:xfrm>
          <a:prstGeom prst="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Cota 1B: 560m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6156176" y="4365104"/>
            <a:ext cx="2287945" cy="1610896"/>
            <a:chOff x="6156176" y="4437112"/>
            <a:chExt cx="2287945" cy="1610896"/>
          </a:xfrm>
        </p:grpSpPr>
        <p:sp>
          <p:nvSpPr>
            <p:cNvPr id="9" name="Explosão 1 8"/>
            <p:cNvSpPr/>
            <p:nvPr/>
          </p:nvSpPr>
          <p:spPr>
            <a:xfrm>
              <a:off x="6156176" y="4437112"/>
              <a:ext cx="2287945" cy="1610896"/>
            </a:xfrm>
            <a:prstGeom prst="irregularSeal1">
              <a:avLst/>
            </a:prstGeom>
            <a:solidFill>
              <a:srgbClr val="FFCC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472056" y="4863925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Importante: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Zona = 23 K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575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997" y="65262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Mapa com a grade do relevo: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529538"/>
            <a:ext cx="4815924" cy="4239565"/>
          </a:xfrm>
          <a:prstGeom prst="rect">
            <a:avLst/>
          </a:prstGeom>
          <a:ln w="28575">
            <a:solidFill>
              <a:srgbClr val="00FFFF"/>
            </a:solidFill>
          </a:ln>
        </p:spPr>
      </p:pic>
      <p:grpSp>
        <p:nvGrpSpPr>
          <p:cNvPr id="6" name="Agrupar 5"/>
          <p:cNvGrpSpPr/>
          <p:nvPr/>
        </p:nvGrpSpPr>
        <p:grpSpPr>
          <a:xfrm>
            <a:off x="1687374" y="1251077"/>
            <a:ext cx="6264696" cy="1080120"/>
            <a:chOff x="107504" y="1052736"/>
            <a:chExt cx="6264696" cy="1080120"/>
          </a:xfrm>
        </p:grpSpPr>
        <p:sp>
          <p:nvSpPr>
            <p:cNvPr id="2" name="Retângulo Arredondado 1"/>
            <p:cNvSpPr/>
            <p:nvPr/>
          </p:nvSpPr>
          <p:spPr>
            <a:xfrm>
              <a:off x="107504" y="1052736"/>
              <a:ext cx="6264696" cy="1080120"/>
            </a:xfrm>
            <a:prstGeom prst="roundRect">
              <a:avLst/>
            </a:prstGeom>
            <a:solidFill>
              <a:srgbClr val="DBEEF4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323528" y="1192687"/>
              <a:ext cx="583264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GRIDCART UCART1 STA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XYINC </a:t>
              </a:r>
              <a:r>
                <a:rPr lang="da-DK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393000.00 6 2000.00 7414000.00 6 2800.00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179512" y="1052736"/>
            <a:ext cx="5738277" cy="2913416"/>
            <a:chOff x="107505" y="1003169"/>
            <a:chExt cx="6027324" cy="3155524"/>
          </a:xfrm>
        </p:grpSpPr>
        <p:sp>
          <p:nvSpPr>
            <p:cNvPr id="20" name="Retângulo Arredondado 19"/>
            <p:cNvSpPr/>
            <p:nvPr/>
          </p:nvSpPr>
          <p:spPr>
            <a:xfrm>
              <a:off x="107505" y="1003169"/>
              <a:ext cx="5603982" cy="2859502"/>
            </a:xfrm>
            <a:prstGeom prst="roundRect">
              <a:avLst/>
            </a:prstGeom>
            <a:solidFill>
              <a:srgbClr val="DBEEF4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0747" y="1075177"/>
              <a:ext cx="6004082" cy="3083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GRIDCART UCART1 STA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XYINC 393000.00 6 2000.00 7414000.00 6 2800.00</a:t>
              </a: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ELEV  1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  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     </a:t>
              </a:r>
              <a:r>
                <a:rPr lang="da-DK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625</a:t>
              </a: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ELEV  2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ELEV  3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ELEV  4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ELEV  5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27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ELEV  6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P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endParaRPr lang="da-DK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da-DK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endParaRPr lang="pt-BR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4"/>
          <p:cNvSpPr txBox="1"/>
          <p:nvPr/>
        </p:nvSpPr>
        <p:spPr>
          <a:xfrm>
            <a:off x="22417" y="5486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Encontre o valor das cotas dos pontos do marcado no exercício anterior: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0" y="446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t="3068" b="-1"/>
          <a:stretch/>
        </p:blipFill>
        <p:spPr>
          <a:xfrm>
            <a:off x="6293873" y="1951683"/>
            <a:ext cx="2768102" cy="2360163"/>
          </a:xfrm>
          <a:prstGeom prst="rect">
            <a:avLst/>
          </a:prstGeom>
          <a:ln w="28575">
            <a:solidFill>
              <a:srgbClr val="00FFFF"/>
            </a:solidFill>
          </a:ln>
        </p:spPr>
      </p:pic>
      <p:sp>
        <p:nvSpPr>
          <p:cNvPr id="17" name="Seta Dobrada para Cima 16"/>
          <p:cNvSpPr/>
          <p:nvPr/>
        </p:nvSpPr>
        <p:spPr>
          <a:xfrm rot="10800000">
            <a:off x="5436097" y="3645023"/>
            <a:ext cx="857776" cy="792683"/>
          </a:xfrm>
          <a:prstGeom prst="bentUpArrow">
            <a:avLst/>
          </a:prstGeom>
          <a:solidFill>
            <a:srgbClr val="DBEEF4"/>
          </a:solidFill>
          <a:ln w="28575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3"/>
          <a:srcRect t="46928" b="5965"/>
          <a:stretch/>
        </p:blipFill>
        <p:spPr>
          <a:xfrm>
            <a:off x="359802" y="4509120"/>
            <a:ext cx="8424396" cy="2232248"/>
          </a:xfrm>
          <a:prstGeom prst="rect">
            <a:avLst/>
          </a:prstGeom>
          <a:ln w="28575">
            <a:solidFill>
              <a:srgbClr val="00FFFF"/>
            </a:solidFill>
          </a:ln>
        </p:spPr>
      </p:pic>
      <p:sp>
        <p:nvSpPr>
          <p:cNvPr id="19" name="Elipse 18"/>
          <p:cNvSpPr/>
          <p:nvPr/>
        </p:nvSpPr>
        <p:spPr>
          <a:xfrm>
            <a:off x="6516216" y="6525344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8037819" y="3915802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6084168" y="5085184"/>
            <a:ext cx="648072" cy="522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>
            <a:stCxn id="31" idx="4"/>
          </p:cNvCxnSpPr>
          <p:nvPr/>
        </p:nvCxnSpPr>
        <p:spPr>
          <a:xfrm flipH="1">
            <a:off x="6732241" y="4203834"/>
            <a:ext cx="1629614" cy="1142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32" idx="4"/>
            <a:endCxn id="19" idx="0"/>
          </p:cNvCxnSpPr>
          <p:nvPr/>
        </p:nvCxnSpPr>
        <p:spPr>
          <a:xfrm>
            <a:off x="6408204" y="5607990"/>
            <a:ext cx="432048" cy="917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399059" y="6525344"/>
            <a:ext cx="648072" cy="288032"/>
          </a:xfrm>
          <a:prstGeom prst="ellipse">
            <a:avLst/>
          </a:prstGeom>
          <a:noFill/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4945910" y="6539052"/>
            <a:ext cx="1570306" cy="274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1" name="Conector de Seta Reta 50"/>
          <p:cNvCxnSpPr>
            <a:stCxn id="32" idx="4"/>
            <a:endCxn id="50" idx="0"/>
          </p:cNvCxnSpPr>
          <p:nvPr/>
        </p:nvCxnSpPr>
        <p:spPr>
          <a:xfrm flipH="1">
            <a:off x="5731063" y="5607990"/>
            <a:ext cx="677141" cy="931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7" grpId="0" animBg="1"/>
      <p:bldP spid="19" grpId="0" animBg="1"/>
      <p:bldP spid="31" grpId="0" animBg="1"/>
      <p:bldP spid="32" grpId="0" animBg="1"/>
      <p:bldP spid="49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669" y="1701625"/>
            <a:ext cx="736654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GRIDCART UCART1 STA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XYINC 399000.00   4   2000.00 7418000.00  3  5000.00</a:t>
            </a: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ELEV  1   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ELEV  2   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da-DK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ELEV  3   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  </a:t>
            </a:r>
            <a:r>
              <a:rPr lang="da-DK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da-D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769298" y="3215077"/>
            <a:ext cx="594790" cy="313226"/>
          </a:xfrm>
          <a:prstGeom prst="ellipse">
            <a:avLst/>
          </a:prstGeom>
          <a:noFill/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391980" y="370364"/>
            <a:ext cx="1620180" cy="1323439"/>
          </a:xfrm>
          <a:prstGeom prst="rect">
            <a:avLst/>
          </a:prstGeom>
          <a:ln>
            <a:solidFill>
              <a:srgbClr val="9BBB5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receptores no eixo X (eq. longitude)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142709" y="2537609"/>
            <a:ext cx="1533747" cy="1323439"/>
          </a:xfrm>
          <a:prstGeom prst="rect">
            <a:avLst/>
          </a:prstGeom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Número de receptores no eixo Y (eq. latitude) </a:t>
            </a:r>
          </a:p>
        </p:txBody>
      </p:sp>
      <p:cxnSp>
        <p:nvCxnSpPr>
          <p:cNvPr id="12" name="Conector de seta reta 11"/>
          <p:cNvCxnSpPr>
            <a:stCxn id="11" idx="1"/>
            <a:endCxn id="39" idx="4"/>
          </p:cNvCxnSpPr>
          <p:nvPr/>
        </p:nvCxnSpPr>
        <p:spPr>
          <a:xfrm flipH="1" flipV="1">
            <a:off x="6877259" y="2481276"/>
            <a:ext cx="265450" cy="718053"/>
          </a:xfrm>
          <a:prstGeom prst="straightConnector1">
            <a:avLst/>
          </a:prstGeom>
          <a:ln w="3810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>
            <a:stCxn id="10" idx="2"/>
            <a:endCxn id="38" idx="0"/>
          </p:cNvCxnSpPr>
          <p:nvPr/>
        </p:nvCxnSpPr>
        <p:spPr>
          <a:xfrm flipH="1">
            <a:off x="4336527" y="1693803"/>
            <a:ext cx="865543" cy="511061"/>
          </a:xfrm>
          <a:prstGeom prst="straightConnector1">
            <a:avLst/>
          </a:prstGeom>
          <a:ln w="38100">
            <a:solidFill>
              <a:srgbClr val="9BBB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6" idx="4"/>
            <a:endCxn id="45" idx="0"/>
          </p:cNvCxnSpPr>
          <p:nvPr/>
        </p:nvCxnSpPr>
        <p:spPr>
          <a:xfrm flipH="1">
            <a:off x="4680012" y="3528303"/>
            <a:ext cx="386681" cy="476761"/>
          </a:xfrm>
          <a:prstGeom prst="straightConnector1">
            <a:avLst/>
          </a:prstGeom>
          <a:ln w="38100">
            <a:solidFill>
              <a:srgbClr val="99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Agrupar 6"/>
          <p:cNvGrpSpPr/>
          <p:nvPr/>
        </p:nvGrpSpPr>
        <p:grpSpPr>
          <a:xfrm>
            <a:off x="323528" y="116632"/>
            <a:ext cx="3096344" cy="1368152"/>
            <a:chOff x="539552" y="260648"/>
            <a:chExt cx="3096344" cy="1368152"/>
          </a:xfrm>
        </p:grpSpPr>
        <p:sp>
          <p:nvSpPr>
            <p:cNvPr id="2" name="Nuvem 1"/>
            <p:cNvSpPr/>
            <p:nvPr/>
          </p:nvSpPr>
          <p:spPr>
            <a:xfrm>
              <a:off x="539552" y="260648"/>
              <a:ext cx="3096344" cy="1368152"/>
            </a:xfrm>
            <a:prstGeom prst="cloud">
              <a:avLst/>
            </a:prstGeom>
            <a:solidFill>
              <a:srgbClr val="DBEEF4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1367644" y="598914"/>
              <a:ext cx="1440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Vale a pena destacar!!!</a:t>
              </a:r>
            </a:p>
          </p:txBody>
        </p:sp>
      </p:grpSp>
      <p:sp>
        <p:nvSpPr>
          <p:cNvPr id="38" name="Elipse 37"/>
          <p:cNvSpPr/>
          <p:nvPr/>
        </p:nvSpPr>
        <p:spPr>
          <a:xfrm>
            <a:off x="4138505" y="2204864"/>
            <a:ext cx="396044" cy="289368"/>
          </a:xfrm>
          <a:prstGeom prst="ellipse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Elipse 38"/>
          <p:cNvSpPr/>
          <p:nvPr/>
        </p:nvSpPr>
        <p:spPr>
          <a:xfrm>
            <a:off x="6698283" y="2227912"/>
            <a:ext cx="357951" cy="253364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1" name="Agrupar 40"/>
          <p:cNvGrpSpPr/>
          <p:nvPr/>
        </p:nvGrpSpPr>
        <p:grpSpPr>
          <a:xfrm>
            <a:off x="5540338" y="4896996"/>
            <a:ext cx="3096344" cy="1671167"/>
            <a:chOff x="539552" y="260648"/>
            <a:chExt cx="3096344" cy="1368152"/>
          </a:xfrm>
        </p:grpSpPr>
        <p:sp>
          <p:nvSpPr>
            <p:cNvPr id="42" name="Nuvem 41"/>
            <p:cNvSpPr/>
            <p:nvPr/>
          </p:nvSpPr>
          <p:spPr>
            <a:xfrm>
              <a:off x="539552" y="260648"/>
              <a:ext cx="3096344" cy="1368152"/>
            </a:xfrm>
            <a:prstGeom prst="cloud">
              <a:avLst/>
            </a:prstGeom>
            <a:solidFill>
              <a:srgbClr val="DBEEF4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1047024" y="492890"/>
              <a:ext cx="2081399" cy="83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Note que: </a:t>
              </a: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 o valor das cotas de cada ponto</a:t>
              </a:r>
            </a:p>
          </p:txBody>
        </p:sp>
      </p:grpSp>
      <p:sp>
        <p:nvSpPr>
          <p:cNvPr id="45" name="CaixaDeTexto 44"/>
          <p:cNvSpPr txBox="1"/>
          <p:nvPr/>
        </p:nvSpPr>
        <p:spPr>
          <a:xfrm>
            <a:off x="467544" y="4005064"/>
            <a:ext cx="8424936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coordenada deste receptor será: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(X</a:t>
            </a:r>
            <a:r>
              <a:rPr lang="pt-BR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Y</a:t>
            </a:r>
            <a:r>
              <a:rPr lang="pt-BR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399000.00 + (3 x 2000)  = 405000.00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7418000.00 + (2 x 5000) = 7428000.00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(405000.00; 7428000.00)</a:t>
            </a:r>
          </a:p>
        </p:txBody>
      </p:sp>
      <p:grpSp>
        <p:nvGrpSpPr>
          <p:cNvPr id="46" name="Agrupar 45"/>
          <p:cNvGrpSpPr/>
          <p:nvPr/>
        </p:nvGrpSpPr>
        <p:grpSpPr>
          <a:xfrm>
            <a:off x="5508062" y="4628511"/>
            <a:ext cx="3096344" cy="1671167"/>
            <a:chOff x="539552" y="260648"/>
            <a:chExt cx="3096344" cy="1368152"/>
          </a:xfrm>
        </p:grpSpPr>
        <p:sp>
          <p:nvSpPr>
            <p:cNvPr id="47" name="Nuvem 46"/>
            <p:cNvSpPr/>
            <p:nvPr/>
          </p:nvSpPr>
          <p:spPr>
            <a:xfrm>
              <a:off x="539552" y="260648"/>
              <a:ext cx="3096344" cy="1368152"/>
            </a:xfrm>
            <a:prstGeom prst="cloud">
              <a:avLst/>
            </a:prstGeom>
            <a:solidFill>
              <a:srgbClr val="DBEEF4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1047025" y="492890"/>
              <a:ext cx="2081399" cy="831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Note que: </a:t>
              </a:r>
              <a:r>
                <a:rPr lang="pt-B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pt-BR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é o valor das cotas de cada ponto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667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 animBg="1"/>
      <p:bldP spid="11" grpId="0" animBg="1"/>
      <p:bldP spid="38" grpId="0" animBg="1"/>
      <p:bldP spid="39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2123728" y="692696"/>
            <a:ext cx="6912768" cy="2016224"/>
            <a:chOff x="2123728" y="692696"/>
            <a:chExt cx="6912768" cy="2016224"/>
          </a:xfrm>
        </p:grpSpPr>
        <p:sp>
          <p:nvSpPr>
            <p:cNvPr id="2" name="Retângulo Arredondado 1"/>
            <p:cNvSpPr/>
            <p:nvPr/>
          </p:nvSpPr>
          <p:spPr>
            <a:xfrm>
              <a:off x="2123728" y="692696"/>
              <a:ext cx="6912768" cy="2016224"/>
            </a:xfrm>
            <a:prstGeom prst="roundRect">
              <a:avLst/>
            </a:prstGeom>
            <a:solidFill>
              <a:srgbClr val="DBEE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23728" y="692696"/>
              <a:ext cx="6912768" cy="2015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a-DK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GRIDCART UCART1 STA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da-DK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XYINC 399000.00 4 2000.00 7418000.00 3 5000.00</a:t>
              </a:r>
            </a:p>
            <a:p>
              <a:r>
                <a:rPr lang="da-DK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ELEV  1  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da-DK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634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da-DK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da-DK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ELEV  2  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da-DK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ELEV  3  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da-DK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da-DK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561</a:t>
              </a:r>
              <a:r>
                <a:rPr lang="da-DK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N</a:t>
              </a:r>
              <a:r>
                <a:rPr lang="da-DK" sz="20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  </a:t>
              </a:r>
              <a:r>
                <a:rPr lang="da-DK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611</a:t>
              </a:r>
              <a:endParaRPr lang="da-DK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" name="Conector reto 11"/>
          <p:cNvCxnSpPr/>
          <p:nvPr/>
        </p:nvCxnSpPr>
        <p:spPr>
          <a:xfrm>
            <a:off x="1331640" y="605299"/>
            <a:ext cx="0" cy="5760640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491880" y="3485619"/>
            <a:ext cx="0" cy="288032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051720" y="3485619"/>
            <a:ext cx="0" cy="288032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771800" y="3485619"/>
            <a:ext cx="0" cy="2880320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1331640" y="6365939"/>
            <a:ext cx="5832648" cy="0"/>
          </a:xfrm>
          <a:prstGeom prst="line">
            <a:avLst/>
          </a:prstGeom>
          <a:ln w="57150">
            <a:solidFill>
              <a:srgbClr val="FF33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 flipH="1">
            <a:off x="1331640" y="4925779"/>
            <a:ext cx="2160240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>
            <a:off x="1331640" y="3485619"/>
            <a:ext cx="2160240" cy="0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CaixaDeTexto 53"/>
          <p:cNvSpPr txBox="1"/>
          <p:nvPr/>
        </p:nvSpPr>
        <p:spPr>
          <a:xfrm>
            <a:off x="1043608" y="645295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399000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1763688" y="64643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401000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2483768" y="643794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403000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503624" y="6228579"/>
            <a:ext cx="79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7418000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569379" y="4783952"/>
            <a:ext cx="756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7423000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518461" y="3347119"/>
            <a:ext cx="762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7428000</a:t>
            </a:r>
          </a:p>
        </p:txBody>
      </p:sp>
      <p:sp>
        <p:nvSpPr>
          <p:cNvPr id="60" name="Elipse 59"/>
          <p:cNvSpPr/>
          <p:nvPr/>
        </p:nvSpPr>
        <p:spPr>
          <a:xfrm>
            <a:off x="467544" y="6088823"/>
            <a:ext cx="1368152" cy="6773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1259632" y="6293931"/>
            <a:ext cx="144016" cy="144016"/>
          </a:xfrm>
          <a:prstGeom prst="ellipse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1979712" y="3413611"/>
            <a:ext cx="144016" cy="144016"/>
          </a:xfrm>
          <a:prstGeom prst="ellipse">
            <a:avLst/>
          </a:prstGeom>
          <a:solidFill>
            <a:srgbClr val="9999FF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Conector de seta reta 75"/>
          <p:cNvCxnSpPr>
            <a:stCxn id="64" idx="7"/>
            <a:endCxn id="49" idx="4"/>
          </p:cNvCxnSpPr>
          <p:nvPr/>
        </p:nvCxnSpPr>
        <p:spPr>
          <a:xfrm flipV="1">
            <a:off x="2102637" y="2699219"/>
            <a:ext cx="3092537" cy="73548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Conector de seta reta 78"/>
          <p:cNvCxnSpPr>
            <a:stCxn id="61" idx="7"/>
            <a:endCxn id="35" idx="3"/>
          </p:cNvCxnSpPr>
          <p:nvPr/>
        </p:nvCxnSpPr>
        <p:spPr>
          <a:xfrm flipV="1">
            <a:off x="1382557" y="2028134"/>
            <a:ext cx="3073283" cy="4286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55"/>
          <p:cNvSpPr txBox="1"/>
          <p:nvPr/>
        </p:nvSpPr>
        <p:spPr>
          <a:xfrm>
            <a:off x="3203848" y="6437947"/>
            <a:ext cx="64807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405000</a:t>
            </a:r>
          </a:p>
        </p:txBody>
      </p:sp>
      <p:cxnSp>
        <p:nvCxnSpPr>
          <p:cNvPr id="26" name="Conector de seta reta 75"/>
          <p:cNvCxnSpPr>
            <a:endCxn id="47" idx="4"/>
          </p:cNvCxnSpPr>
          <p:nvPr/>
        </p:nvCxnSpPr>
        <p:spPr>
          <a:xfrm flipV="1">
            <a:off x="3517907" y="2708920"/>
            <a:ext cx="2745213" cy="767303"/>
          </a:xfrm>
          <a:prstGeom prst="straightConnector1">
            <a:avLst/>
          </a:prstGeom>
          <a:ln w="28575"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Elipse 63"/>
          <p:cNvSpPr/>
          <p:nvPr/>
        </p:nvSpPr>
        <p:spPr>
          <a:xfrm>
            <a:off x="3419872" y="3413611"/>
            <a:ext cx="144016" cy="144016"/>
          </a:xfrm>
          <a:prstGeom prst="ellipse">
            <a:avLst/>
          </a:prstGeom>
          <a:solidFill>
            <a:srgbClr val="9999FF"/>
          </a:solidFill>
          <a:ln>
            <a:solidFill>
              <a:srgbClr val="7030A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Conector de seta reta 75"/>
          <p:cNvCxnSpPr>
            <a:stCxn id="33" idx="7"/>
            <a:endCxn id="14" idx="4"/>
          </p:cNvCxnSpPr>
          <p:nvPr/>
        </p:nvCxnSpPr>
        <p:spPr>
          <a:xfrm flipV="1">
            <a:off x="2102637" y="2079442"/>
            <a:ext cx="3041621" cy="4235580"/>
          </a:xfrm>
          <a:prstGeom prst="straightConnector1">
            <a:avLst/>
          </a:prstGeom>
          <a:ln w="28575">
            <a:solidFill>
              <a:srgbClr val="00E6BA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Elipse 63"/>
          <p:cNvSpPr/>
          <p:nvPr/>
        </p:nvSpPr>
        <p:spPr>
          <a:xfrm>
            <a:off x="1979712" y="6293931"/>
            <a:ext cx="144016" cy="144016"/>
          </a:xfrm>
          <a:prstGeom prst="ellipse">
            <a:avLst/>
          </a:prstGeom>
          <a:solidFill>
            <a:srgbClr val="66FFCC"/>
          </a:solidFill>
          <a:ln>
            <a:solidFill>
              <a:srgbClr val="00E6B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-36512" y="3511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Simulando a grade</a:t>
            </a:r>
          </a:p>
        </p:txBody>
      </p:sp>
      <p:sp>
        <p:nvSpPr>
          <p:cNvPr id="14" name="Elipse 13"/>
          <p:cNvSpPr/>
          <p:nvPr/>
        </p:nvSpPr>
        <p:spPr>
          <a:xfrm>
            <a:off x="4908766" y="1700808"/>
            <a:ext cx="470984" cy="378634"/>
          </a:xfrm>
          <a:prstGeom prst="ellipse">
            <a:avLst/>
          </a:prstGeom>
          <a:noFill/>
          <a:ln>
            <a:solidFill>
              <a:srgbClr val="00E6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Elipse 46"/>
          <p:cNvSpPr/>
          <p:nvPr/>
        </p:nvSpPr>
        <p:spPr>
          <a:xfrm>
            <a:off x="6027628" y="2330286"/>
            <a:ext cx="470984" cy="37863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4959682" y="2320585"/>
            <a:ext cx="470984" cy="37863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4386866" y="1704950"/>
            <a:ext cx="470984" cy="3786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31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1" grpId="0" animBg="1"/>
      <p:bldP spid="64" grpId="0" animBg="1"/>
      <p:bldP spid="23" grpId="0"/>
      <p:bldP spid="29" grpId="0" animBg="1"/>
      <p:bldP spid="33" grpId="0" animBg="1"/>
      <p:bldP spid="14" grpId="0" animBg="1"/>
      <p:bldP spid="47" grpId="0" animBg="1"/>
      <p:bldP spid="49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Arredondado 15"/>
          <p:cNvSpPr/>
          <p:nvPr/>
        </p:nvSpPr>
        <p:spPr>
          <a:xfrm>
            <a:off x="500310" y="2753475"/>
            <a:ext cx="7843846" cy="1152439"/>
          </a:xfrm>
          <a:prstGeom prst="roundRect">
            <a:avLst/>
          </a:prstGeom>
          <a:solidFill>
            <a:srgbClr val="DBEE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32900" y="76470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a seguinte grade dos receptores:</a:t>
            </a:r>
          </a:p>
          <a:p>
            <a:pPr lvl="1"/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a) 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Montar grade de 5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750 m [longitude] ;  4 </a:t>
            </a:r>
            <a:r>
              <a:rPr lang="pt-BR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m [latitude].</a:t>
            </a:r>
          </a:p>
          <a:p>
            <a:pPr lvl="1"/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(posicionar a grade em função das fontes)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704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Exercícios</a:t>
            </a:r>
          </a:p>
        </p:txBody>
      </p:sp>
      <p:sp>
        <p:nvSpPr>
          <p:cNvPr id="11" name="Rectangle 3"/>
          <p:cNvSpPr/>
          <p:nvPr/>
        </p:nvSpPr>
        <p:spPr>
          <a:xfrm>
            <a:off x="799844" y="2150140"/>
            <a:ext cx="754431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Exemplo: </a:t>
            </a:r>
          </a:p>
          <a:p>
            <a:endParaRPr lang="da-DK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GRIDCART UCART1 STA</a:t>
            </a:r>
          </a:p>
          <a:p>
            <a:pPr>
              <a:spcBef>
                <a:spcPts val="1200"/>
              </a:spcBef>
              <a:spcAft>
                <a:spcPts val="4200"/>
              </a:spcAft>
            </a:pP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XYINC   </a:t>
            </a:r>
            <a:r>
              <a:rPr lang="da-DK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197546.00 5 750.00     </a:t>
            </a:r>
            <a:r>
              <a:rPr lang="da-DK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7563956.00 4 1000.00</a:t>
            </a:r>
            <a:endParaRPr lang="da-D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a-DK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ave Direita 7"/>
          <p:cNvSpPr/>
          <p:nvPr/>
        </p:nvSpPr>
        <p:spPr>
          <a:xfrm rot="16200000" flipH="1">
            <a:off x="3995115" y="2618562"/>
            <a:ext cx="414522" cy="2323430"/>
          </a:xfrm>
          <a:prstGeom prst="rightBrace">
            <a:avLst/>
          </a:prstGeom>
          <a:ln w="28575">
            <a:solidFill>
              <a:srgbClr val="9BBB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/>
          <p:cNvSpPr/>
          <p:nvPr/>
        </p:nvSpPr>
        <p:spPr>
          <a:xfrm rot="16200000" flipH="1">
            <a:off x="6516217" y="2564905"/>
            <a:ext cx="432048" cy="2448272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Agrupar 9"/>
          <p:cNvGrpSpPr/>
          <p:nvPr/>
        </p:nvGrpSpPr>
        <p:grpSpPr>
          <a:xfrm>
            <a:off x="3131840" y="4005064"/>
            <a:ext cx="2088233" cy="792088"/>
            <a:chOff x="2987824" y="4005064"/>
            <a:chExt cx="2088233" cy="792088"/>
          </a:xfrm>
        </p:grpSpPr>
        <p:sp>
          <p:nvSpPr>
            <p:cNvPr id="15" name="Nuvem 14"/>
            <p:cNvSpPr/>
            <p:nvPr/>
          </p:nvSpPr>
          <p:spPr>
            <a:xfrm>
              <a:off x="2987824" y="4005064"/>
              <a:ext cx="2088233" cy="792088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203849" y="4051671"/>
              <a:ext cx="172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Valores da </a:t>
              </a:r>
              <a:r>
                <a:rPr lang="pt-B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longitude</a:t>
              </a: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5824940" y="4051671"/>
            <a:ext cx="1843404" cy="817489"/>
            <a:chOff x="5508105" y="4005064"/>
            <a:chExt cx="1843404" cy="817489"/>
          </a:xfrm>
        </p:grpSpPr>
        <p:sp>
          <p:nvSpPr>
            <p:cNvPr id="17" name="Nuvem 16"/>
            <p:cNvSpPr/>
            <p:nvPr/>
          </p:nvSpPr>
          <p:spPr>
            <a:xfrm>
              <a:off x="5591129" y="4005064"/>
              <a:ext cx="1728192" cy="817489"/>
            </a:xfrm>
            <a:prstGeom prst="cloud">
              <a:avLst/>
            </a:prstGeom>
            <a:solidFill>
              <a:srgbClr val="CCCC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508105" y="4051672"/>
              <a:ext cx="1843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Valores da </a:t>
              </a:r>
              <a:r>
                <a:rPr lang="pt-B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latitude</a:t>
              </a: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2735796" y="5229350"/>
            <a:ext cx="4900360" cy="1402194"/>
            <a:chOff x="2735796" y="5229350"/>
            <a:chExt cx="3708412" cy="1402194"/>
          </a:xfrm>
        </p:grpSpPr>
        <p:sp>
          <p:nvSpPr>
            <p:cNvPr id="19" name="Retângulo Arredondado 18"/>
            <p:cNvSpPr/>
            <p:nvPr/>
          </p:nvSpPr>
          <p:spPr>
            <a:xfrm>
              <a:off x="2735796" y="5229350"/>
              <a:ext cx="3708412" cy="1402194"/>
            </a:xfrm>
            <a:prstGeom prst="roundRect">
              <a:avLst/>
            </a:prstGeom>
            <a:solidFill>
              <a:srgbClr val="DBEE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045087" y="5330283"/>
              <a:ext cx="30898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ELEV  1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endParaRPr 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ELEV  2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endParaRPr lang="da-D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ELEV  3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</a:t>
              </a:r>
            </a:p>
            <a:p>
              <a:r>
                <a:rPr lang="da-D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ELEV  4 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  </a:t>
              </a:r>
              <a:r>
                <a:rPr lang="da-DK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da-DK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6938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704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Descrição do Empreendimento 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899592" y="4005064"/>
            <a:ext cx="7488832" cy="2232248"/>
            <a:chOff x="1835697" y="3200832"/>
            <a:chExt cx="5461333" cy="2460416"/>
          </a:xfrm>
        </p:grpSpPr>
        <p:sp>
          <p:nvSpPr>
            <p:cNvPr id="10" name="Retângulo Arredondado 9"/>
            <p:cNvSpPr/>
            <p:nvPr/>
          </p:nvSpPr>
          <p:spPr>
            <a:xfrm>
              <a:off x="1835697" y="3200832"/>
              <a:ext cx="5461333" cy="24604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971132" y="3507711"/>
              <a:ext cx="5190462" cy="105163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pt-BR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Inserir aqui a foto do </a:t>
              </a:r>
              <a:r>
                <a:rPr lang="pt-BR" sz="28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googleearth</a:t>
              </a:r>
              <a:r>
                <a:rPr lang="pt-BR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com a localização das fontes de poluição </a:t>
              </a: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B04A37F7-C0CE-6943-A7E3-C6BFD317E7D9}"/>
              </a:ext>
            </a:extLst>
          </p:cNvPr>
          <p:cNvSpPr/>
          <p:nvPr/>
        </p:nvSpPr>
        <p:spPr>
          <a:xfrm>
            <a:off x="683567" y="746351"/>
            <a:ext cx="79208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Fontes de Poluição (Material Particulado)</a:t>
            </a:r>
          </a:p>
          <a:p>
            <a:pPr>
              <a:spcAft>
                <a:spcPts val="1200"/>
              </a:spcAft>
            </a:pPr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AutoNum type="alphaLcParenR"/>
            </a:pPr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 1: 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Igreja Matriz (simular uma olaria com produção de </a:t>
            </a:r>
          </a:p>
          <a:p>
            <a:pPr lvl="1">
              <a:spcAft>
                <a:spcPts val="1200"/>
              </a:spcAft>
            </a:pPr>
            <a:r>
              <a:rPr lang="pt-BR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10.000 milheiros/mês = emissão Fase 1: 0,7 </a:t>
            </a:r>
            <a:r>
              <a:rPr lang="pt-BR" sz="20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cenário 1 com chaminé baixa (10m); cenário 2 com chaminé alta (50m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/>
            <a:r>
              <a:rPr lang="pt-BR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Área 1: 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Campo de futebol da EESC (simular uma obra - emissão: </a:t>
            </a:r>
          </a:p>
          <a:p>
            <a:pPr lvl="1"/>
            <a:r>
              <a:rPr lang="pt-BR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pt-BR" sz="20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pt-BR" sz="2000" u="sng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pt-BR" sz="20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t-BR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pt-BR" sz="2000" u="sng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21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704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Terreno digital (receptores) 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899592" y="3068960"/>
            <a:ext cx="7488832" cy="3168352"/>
            <a:chOff x="1835697" y="3200832"/>
            <a:chExt cx="5461333" cy="2460416"/>
          </a:xfrm>
        </p:grpSpPr>
        <p:sp>
          <p:nvSpPr>
            <p:cNvPr id="10" name="Retângulo Arredondado 9"/>
            <p:cNvSpPr/>
            <p:nvPr/>
          </p:nvSpPr>
          <p:spPr>
            <a:xfrm>
              <a:off x="1835697" y="3200832"/>
              <a:ext cx="5461333" cy="246041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971132" y="3507711"/>
              <a:ext cx="5190462" cy="7409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pt-BR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Inserir aqui a foto do </a:t>
              </a:r>
              <a:r>
                <a:rPr lang="pt-BR" sz="2800" b="1" i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googleearth</a:t>
              </a:r>
              <a:r>
                <a:rPr lang="pt-BR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com a G</a:t>
              </a:r>
              <a:r>
                <a:rPr lang="pt-B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rade do terreno.</a:t>
              </a:r>
            </a:p>
          </p:txBody>
        </p:sp>
      </p:grpSp>
      <p:sp>
        <p:nvSpPr>
          <p:cNvPr id="12" name="TextBox 4"/>
          <p:cNvSpPr txBox="1"/>
          <p:nvPr/>
        </p:nvSpPr>
        <p:spPr>
          <a:xfrm>
            <a:off x="107504" y="112342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2.1.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 dos receptores: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Montar grade de 5 </a:t>
            </a:r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m [longitude] ;  4 </a:t>
            </a:r>
            <a:r>
              <a:rPr lang="pt-BR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m [latitude].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201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315" y="1052736"/>
            <a:ext cx="738031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Inserir pontos discretos para ver concentração e pontos da grade para: </a:t>
            </a:r>
          </a:p>
          <a:p>
            <a:pPr lvl="1">
              <a:spcBef>
                <a:spcPts val="60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Santa Casa; </a:t>
            </a:r>
          </a:p>
          <a:p>
            <a:pPr lvl="1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Escola Álvaro Guião. </a:t>
            </a:r>
          </a:p>
          <a:p>
            <a:pPr lvl="1"/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Ponto próximo à Olaria</a:t>
            </a:r>
          </a:p>
          <a:p>
            <a:pPr lvl="1"/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Ponto próximo à obra</a:t>
            </a:r>
          </a:p>
          <a:p>
            <a:pPr lvl="1"/>
            <a:endParaRPr lang="pt-B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Pontos de interesse específicos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619671" y="3345670"/>
            <a:ext cx="5391599" cy="2884534"/>
            <a:chOff x="1772689" y="3501008"/>
            <a:chExt cx="5391599" cy="3024336"/>
          </a:xfrm>
        </p:grpSpPr>
        <p:sp>
          <p:nvSpPr>
            <p:cNvPr id="7" name="Retângulo Arredondado 6"/>
            <p:cNvSpPr/>
            <p:nvPr/>
          </p:nvSpPr>
          <p:spPr>
            <a:xfrm>
              <a:off x="1772689" y="3501008"/>
              <a:ext cx="5391599" cy="30243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206279" y="3717911"/>
              <a:ext cx="4524418" cy="2807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Colocar aqui o mapa com as fontes de poluição e os pontos discretos. Colocar uma tabela com as coordenadas dos pontos discretos</a:t>
              </a:r>
            </a:p>
            <a:p>
              <a:pPr algn="ctr"/>
              <a:endParaRPr lang="pt-BR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579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764704"/>
            <a:ext cx="7380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cada fonte separada e para juntas;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Mostrar em formato de tabela, e destacar concentrações).</a:t>
            </a:r>
          </a:p>
          <a:p>
            <a:pPr lvl="1"/>
            <a:endParaRPr lang="pt-B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Resultados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691680" y="3427848"/>
            <a:ext cx="5391599" cy="2036914"/>
            <a:chOff x="1772689" y="3501008"/>
            <a:chExt cx="5391599" cy="3024336"/>
          </a:xfrm>
        </p:grpSpPr>
        <p:sp>
          <p:nvSpPr>
            <p:cNvPr id="7" name="Retângulo Arredondado 6"/>
            <p:cNvSpPr/>
            <p:nvPr/>
          </p:nvSpPr>
          <p:spPr>
            <a:xfrm>
              <a:off x="1772689" y="3501008"/>
              <a:ext cx="5391599" cy="30243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206279" y="4320679"/>
              <a:ext cx="4524418" cy="2056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Colocar aqui os resultados das concentrações em forma de tabela.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702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315" y="1000472"/>
            <a:ext cx="738031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nos pontos discretos para ver concentração e pontos da grade para: </a:t>
            </a:r>
          </a:p>
          <a:p>
            <a:pPr lvl="1">
              <a:spcBef>
                <a:spcPts val="600"/>
              </a:spcBef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Santa Casa; </a:t>
            </a:r>
          </a:p>
          <a:p>
            <a:pPr lvl="1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Escola Álvaro Guião. </a:t>
            </a:r>
          </a:p>
          <a:p>
            <a:pPr lvl="1"/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Ponto próximo à Olaria</a:t>
            </a:r>
          </a:p>
          <a:p>
            <a:pPr lvl="1"/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Ponto próximo à obra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Mostrar em formato de tabela (terreno com concentrações).</a:t>
            </a:r>
          </a:p>
          <a:p>
            <a:pPr lvl="1"/>
            <a:endParaRPr lang="pt-B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Resultados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1619672" y="4288746"/>
            <a:ext cx="5391599" cy="2036914"/>
            <a:chOff x="1772689" y="3501008"/>
            <a:chExt cx="5391599" cy="3024336"/>
          </a:xfrm>
        </p:grpSpPr>
        <p:sp>
          <p:nvSpPr>
            <p:cNvPr id="7" name="Retângulo Arredondado 6"/>
            <p:cNvSpPr/>
            <p:nvPr/>
          </p:nvSpPr>
          <p:spPr>
            <a:xfrm>
              <a:off x="1772689" y="3501008"/>
              <a:ext cx="5391599" cy="302433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206279" y="4320679"/>
              <a:ext cx="45244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Colocar aqui os resultados das concentrações em forma de tabela e gráfico.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2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315" y="1000472"/>
            <a:ext cx="53915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5.1) Padrão de qualidade do ar para Material Particulado conforme Legislação do Estado de São Paulo. Comentar aspectos de saúde pública se os padrões não forem respeitados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Há dados de monitoramento na região onde </a:t>
            </a:r>
            <a:r>
              <a:rPr lang="pt-B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estão desenvolvendo os estudos de impacto?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Análise</a:t>
            </a:r>
          </a:p>
        </p:txBody>
      </p:sp>
    </p:spTree>
    <p:extLst>
      <p:ext uri="{BB962C8B-B14F-4D97-AF65-F5344CB8AC3E}">
        <p14:creationId xmlns:p14="http://schemas.microsoft.com/office/powerpoint/2010/main" val="298713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5315" y="1000472"/>
            <a:ext cx="53915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5.2) Discussão dos resultados em função do padrão (fazer análise de valores, contextualizando variação espacial para Cenário 1)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t-BR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Análise</a:t>
            </a:r>
          </a:p>
        </p:txBody>
      </p:sp>
    </p:spTree>
    <p:extLst>
      <p:ext uri="{BB962C8B-B14F-4D97-AF65-F5344CB8AC3E}">
        <p14:creationId xmlns:p14="http://schemas.microsoft.com/office/powerpoint/2010/main" val="85446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10797</TotalTime>
  <Words>1222</Words>
  <Application>Microsoft Office PowerPoint</Application>
  <PresentationFormat>Apresentação na tela (4:3)</PresentationFormat>
  <Paragraphs>223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Office Theme</vt:lpstr>
      <vt:lpstr>Document</vt:lpstr>
      <vt:lpstr>DISPERSÃO ATMOSFÉRICA Exercício aplicado 2  Resultados e análise final GRUPO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Classes de Estabilidade  da Atmosfera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</dc:creator>
  <cp:lastModifiedBy>User</cp:lastModifiedBy>
  <cp:revision>117</cp:revision>
  <dcterms:created xsi:type="dcterms:W3CDTF">2016-03-13T00:09:35Z</dcterms:created>
  <dcterms:modified xsi:type="dcterms:W3CDTF">2019-05-27T16:28:18Z</dcterms:modified>
</cp:coreProperties>
</file>