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4" r:id="rId2"/>
  </p:sldMasterIdLst>
  <p:notesMasterIdLst>
    <p:notesMasterId r:id="rId33"/>
  </p:notesMasterIdLst>
  <p:handoutMasterIdLst>
    <p:handoutMasterId r:id="rId34"/>
  </p:handoutMasterIdLst>
  <p:sldIdLst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85" r:id="rId20"/>
    <p:sldId id="286" r:id="rId21"/>
    <p:sldId id="287" r:id="rId22"/>
    <p:sldId id="288" r:id="rId23"/>
    <p:sldId id="289" r:id="rId24"/>
    <p:sldId id="290" r:id="rId25"/>
    <p:sldId id="291" r:id="rId26"/>
    <p:sldId id="292" r:id="rId27"/>
    <p:sldId id="293" r:id="rId28"/>
    <p:sldId id="294" r:id="rId29"/>
    <p:sldId id="295" r:id="rId30"/>
    <p:sldId id="296" r:id="rId31"/>
    <p:sldId id="297" r:id="rId3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0808"/>
    <a:srgbClr val="006600"/>
    <a:srgbClr val="4F81BD"/>
    <a:srgbClr val="FFFF00"/>
    <a:srgbClr val="385D8A"/>
    <a:srgbClr val="3366CC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67" autoAdjust="0"/>
    <p:restoredTop sz="86364" autoAdjust="0"/>
  </p:normalViewPr>
  <p:slideViewPr>
    <p:cSldViewPr>
      <p:cViewPr>
        <p:scale>
          <a:sx n="87" d="100"/>
          <a:sy n="87" d="100"/>
        </p:scale>
        <p:origin x="-3090" y="-6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1ACD2F-A948-4A27-A871-5A9F2770F022}" type="datetimeFigureOut">
              <a:rPr lang="pt-BR" smtClean="0"/>
              <a:t>08/05/2017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F7980A-CB4C-4420-AFEE-D62384F732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40004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D6A6A1-2F4D-4CEB-8202-76D2FDD5D571}" type="datetimeFigureOut">
              <a:rPr lang="pt-BR" smtClean="0"/>
              <a:t>08/05/2017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5D562-C7BB-4836-B47C-15BFDD4A35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9791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75D562-C7BB-4836-B47C-15BFDD4A3562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518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75D562-C7BB-4836-B47C-15BFDD4A3562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3375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ap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36A4C-B1FE-4D81-9A05-063DB1910318}" type="datetime1">
              <a:rPr lang="pt-BR" smtClean="0"/>
              <a:t>08/05/2017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B09ED-5DCD-4173-ADD3-38C51F4AE414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Image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105575"/>
            <a:ext cx="9180512" cy="6990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454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E3C41-74B7-4BE3-83FF-E5A2A6E3CD9F}" type="datetime1">
              <a:rPr lang="pt-BR" smtClean="0"/>
              <a:t>08/05/2017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76D8-2324-4174-B147-7434DDB0E8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0354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C8844-75CE-4BB9-AE8B-25BEC2B53472}" type="datetime1">
              <a:rPr lang="pt-BR" smtClean="0"/>
              <a:t>08/05/2017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76D8-2324-4174-B147-7434DDB0E8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76922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2F419-60C5-4F24-AE0A-FB42C0CD0ECA}" type="datetime1">
              <a:rPr lang="pt-BR" smtClean="0"/>
              <a:t>08/05/2017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76D8-2324-4174-B147-7434DDB0E8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21462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D1DB0-8ACD-4777-A942-9593B2E11846}" type="datetime1">
              <a:rPr lang="pt-BR" smtClean="0"/>
              <a:t>08/05/2017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76D8-2324-4174-B147-7434DDB0E8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03174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DE7B2-1EFB-4E84-A759-E2120DE232E7}" type="datetime1">
              <a:rPr lang="pt-BR" smtClean="0"/>
              <a:t>08/05/2017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76D8-2324-4174-B147-7434DDB0E8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5247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Fun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5E8B7-FEB8-4958-B0CC-989C41FE56E7}" type="datetime1">
              <a:rPr lang="pt-BR" smtClean="0"/>
              <a:t>08/05/2017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B09ED-5DCD-4173-ADD3-38C51F4AE414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Image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4883"/>
            <a:ext cx="9203262" cy="6876000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8376" y="145109"/>
            <a:ext cx="1619672" cy="590599"/>
          </a:xfrm>
          <a:prstGeom prst="rect">
            <a:avLst/>
          </a:prstGeom>
        </p:spPr>
      </p:pic>
      <p:sp>
        <p:nvSpPr>
          <p:cNvPr id="11" name="Retângulo 10"/>
          <p:cNvSpPr/>
          <p:nvPr userDrawn="1"/>
        </p:nvSpPr>
        <p:spPr>
          <a:xfrm>
            <a:off x="145003" y="305270"/>
            <a:ext cx="6768752" cy="288032"/>
          </a:xfrm>
          <a:prstGeom prst="rect">
            <a:avLst/>
          </a:prstGeom>
          <a:solidFill>
            <a:srgbClr val="4F81BD"/>
          </a:solidFill>
          <a:ln>
            <a:solidFill>
              <a:srgbClr val="385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4070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F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5A06A-D1DF-413F-8B3C-83E07B6C4DC1}" type="datetime1">
              <a:rPr lang="pt-BR" smtClean="0"/>
              <a:t>08/05/2017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B09ED-5DCD-4173-ADD3-38C51F4AE414}" type="slidenum">
              <a:rPr lang="pt-BR" smtClean="0"/>
              <a:t>‹nº›</a:t>
            </a:fld>
            <a:endParaRPr lang="pt-BR"/>
          </a:p>
        </p:txBody>
      </p:sp>
      <p:pic>
        <p:nvPicPr>
          <p:cNvPr id="9" name="Imagem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953" y="-27384"/>
            <a:ext cx="9214465" cy="69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29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C13BF-9B88-4292-B126-2D6011385579}" type="datetime1">
              <a:rPr lang="pt-BR" smtClean="0"/>
              <a:t>08/05/2017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76D8-2324-4174-B147-7434DDB0E8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2531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12F81-0823-4625-9A07-4170A9638674}" type="datetime1">
              <a:rPr lang="pt-BR" smtClean="0"/>
              <a:t>08/05/2017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76D8-2324-4174-B147-7434DDB0E8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9325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4DAF-6167-422B-972C-706BF291987A}" type="datetime1">
              <a:rPr lang="pt-BR" smtClean="0"/>
              <a:t>08/05/2017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76D8-2324-4174-B147-7434DDB0E8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1819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F7F91-DE0B-42B1-B1A8-0F7F85686074}" type="datetime1">
              <a:rPr lang="pt-BR" smtClean="0"/>
              <a:t>08/05/2017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76D8-2324-4174-B147-7434DDB0E8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4908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19C1D-CDCF-4DA9-B077-4991CD7B8F12}" type="datetime1">
              <a:rPr lang="pt-BR" smtClean="0"/>
              <a:t>08/05/2017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76D8-2324-4174-B147-7434DDB0E8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8122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75DF3-D2D3-4570-B9DD-3BA542C466AF}" type="datetime1">
              <a:rPr lang="pt-BR" smtClean="0"/>
              <a:t>08/05/2017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76D8-2324-4174-B147-7434DDB0E8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3500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7CB5F-F939-47B8-A91E-471574C0D7B1}" type="datetime1">
              <a:rPr lang="pt-BR" smtClean="0"/>
              <a:t>08/05/2017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B09ED-5DCD-4173-ADD3-38C51F4AE4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7623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63" r:id="rId3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EC8C7-A51A-4AF5-BD4E-0F16DEBAC3D5}" type="datetime1">
              <a:rPr lang="pt-BR" smtClean="0"/>
              <a:t>08/05/2017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576D8-2324-4174-B147-7434DDB0E8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3431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28650" y="990600"/>
            <a:ext cx="77724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altLang="pt-BR" sz="3200" dirty="0" smtClean="0">
                <a:solidFill>
                  <a:srgbClr val="003399"/>
                </a:solidFill>
                <a:latin typeface="Arial" charset="0"/>
              </a:rPr>
              <a:t>BIBLIOGRAFIA</a:t>
            </a:r>
            <a:endParaRPr lang="pt-BR" altLang="pt-BR" sz="3200" dirty="0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85750" y="2590800"/>
            <a:ext cx="8820150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676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3241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971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4290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886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343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800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pt-BR" altLang="pt-BR" b="1" dirty="0">
                <a:solidFill>
                  <a:srgbClr val="FF3300"/>
                </a:solidFill>
                <a:latin typeface="Arial" charset="0"/>
                <a:cs typeface="Times New Roman" pitchFamily="18" charset="0"/>
              </a:rPr>
              <a:t>SANTOS, Fernando César Almada.</a:t>
            </a:r>
            <a:endParaRPr kumimoji="0" lang="pt-BR" altLang="pt-BR" b="1" dirty="0">
              <a:solidFill>
                <a:srgbClr val="660066"/>
              </a:solidFill>
              <a:latin typeface="Arial" charset="0"/>
              <a:cs typeface="Times New Roman" pitchFamily="18" charset="0"/>
            </a:endParaRPr>
          </a:p>
          <a:p>
            <a:endParaRPr kumimoji="0" lang="pt-BR" altLang="pt-BR" b="1" dirty="0">
              <a:solidFill>
                <a:srgbClr val="660066"/>
              </a:solidFill>
              <a:latin typeface="Arial" charset="0"/>
              <a:cs typeface="Times New Roman" pitchFamily="18" charset="0"/>
            </a:endParaRPr>
          </a:p>
          <a:p>
            <a:r>
              <a:rPr kumimoji="0" lang="pt-BR" altLang="pt-BR" b="1" i="1" dirty="0">
                <a:solidFill>
                  <a:srgbClr val="008000"/>
                </a:solidFill>
                <a:latin typeface="Arial" charset="0"/>
                <a:cs typeface="Times New Roman" pitchFamily="18" charset="0"/>
              </a:rPr>
              <a:t>Estratégia de recursos humanos</a:t>
            </a:r>
            <a:r>
              <a:rPr kumimoji="0" lang="pt-BR" altLang="pt-BR" b="1" dirty="0">
                <a:solidFill>
                  <a:srgbClr val="008000"/>
                </a:solidFill>
                <a:latin typeface="Arial" charset="0"/>
                <a:cs typeface="Times New Roman" pitchFamily="18" charset="0"/>
              </a:rPr>
              <a:t>: dimensões competitivas.</a:t>
            </a:r>
            <a:endParaRPr kumimoji="0" lang="pt-BR" altLang="pt-BR" b="1" dirty="0">
              <a:solidFill>
                <a:srgbClr val="660066"/>
              </a:solidFill>
              <a:latin typeface="Arial" charset="0"/>
              <a:cs typeface="Times New Roman" pitchFamily="18" charset="0"/>
            </a:endParaRPr>
          </a:p>
          <a:p>
            <a:endParaRPr kumimoji="0" lang="pt-BR" altLang="pt-BR" b="1" dirty="0">
              <a:solidFill>
                <a:srgbClr val="660066"/>
              </a:solidFill>
              <a:latin typeface="Arial" charset="0"/>
              <a:cs typeface="Times New Roman" pitchFamily="18" charset="0"/>
            </a:endParaRPr>
          </a:p>
          <a:p>
            <a:r>
              <a:rPr kumimoji="0" lang="pt-BR" altLang="pt-BR" b="1" dirty="0">
                <a:solidFill>
                  <a:srgbClr val="660066"/>
                </a:solidFill>
                <a:latin typeface="Arial" charset="0"/>
                <a:cs typeface="Times New Roman" pitchFamily="18" charset="0"/>
              </a:rPr>
              <a:t> São Paulo: Atlas, 1999.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8100392" y="6356350"/>
            <a:ext cx="586408" cy="365125"/>
          </a:xfrm>
        </p:spPr>
        <p:txBody>
          <a:bodyPr/>
          <a:lstStyle/>
          <a:p>
            <a:fld id="{B92B09ED-5DCD-4173-ADD3-38C51F4AE414}" type="slidenum">
              <a:rPr lang="pt-BR" sz="1600" b="1" smtClean="0">
                <a:solidFill>
                  <a:schemeClr val="tx1"/>
                </a:solidFill>
                <a:latin typeface="+mj-lt"/>
              </a:rPr>
              <a:t>1</a:t>
            </a:fld>
            <a:endParaRPr lang="pt-BR" sz="1600" b="1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35708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172400" y="6356350"/>
            <a:ext cx="514400" cy="365125"/>
          </a:xfrm>
        </p:spPr>
        <p:txBody>
          <a:bodyPr/>
          <a:lstStyle/>
          <a:p>
            <a:fld id="{B92B09ED-5DCD-4173-ADD3-38C51F4AE414}" type="slidenum">
              <a:rPr lang="pt-BR" sz="1600" b="1" smtClean="0">
                <a:solidFill>
                  <a:schemeClr val="tx1"/>
                </a:solidFill>
                <a:latin typeface="+mj-lt"/>
              </a:rPr>
              <a:t>10</a:t>
            </a:fld>
            <a:endParaRPr lang="pt-BR" sz="1600" b="1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638001"/>
            <a:ext cx="8280400" cy="647700"/>
          </a:xfrm>
        </p:spPr>
        <p:txBody>
          <a:bodyPr>
            <a:normAutofit fontScale="90000"/>
          </a:bodyPr>
          <a:lstStyle/>
          <a:p>
            <a:pPr algn="ctr"/>
            <a:r>
              <a:rPr lang="pt-BR" altLang="pt-BR" sz="2000" b="1">
                <a:solidFill>
                  <a:srgbClr val="CC3300"/>
                </a:solidFill>
                <a:latin typeface="Arial" charset="0"/>
              </a:rPr>
              <a:t>PROGRAMAS, TECNOLOGIAS E METODOLOGIAS DA GESTÃO DE RECURSOS HUMANOS</a:t>
            </a:r>
            <a:endParaRPr lang="pt-BR" altLang="pt-BR" sz="2000">
              <a:solidFill>
                <a:srgbClr val="CC3300"/>
              </a:solidFill>
              <a:latin typeface="Arial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39750" y="1179338"/>
            <a:ext cx="8058150" cy="563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pt-BR" altLang="pt-BR" sz="1800">
                <a:solidFill>
                  <a:srgbClr val="0000FF"/>
                </a:solidFill>
                <a:latin typeface="Arial" charset="0"/>
              </a:rPr>
              <a:t>ligação da área de recursos humanos com a gestão de negócios</a:t>
            </a:r>
          </a:p>
          <a:p>
            <a:endParaRPr kumimoji="0" lang="pt-BR" altLang="pt-BR" sz="1800">
              <a:solidFill>
                <a:srgbClr val="0000FF"/>
              </a:solidFill>
              <a:latin typeface="Arial" charset="0"/>
            </a:endParaRPr>
          </a:p>
          <a:p>
            <a:r>
              <a:rPr kumimoji="0" lang="pt-BR" altLang="pt-BR" sz="1800">
                <a:solidFill>
                  <a:srgbClr val="0000FF"/>
                </a:solidFill>
                <a:latin typeface="Arial" charset="0"/>
              </a:rPr>
              <a:t>atuação da área de recursos humanos como consultoria interna</a:t>
            </a:r>
          </a:p>
          <a:p>
            <a:endParaRPr kumimoji="0" lang="pt-BR" altLang="pt-BR" sz="1800">
              <a:solidFill>
                <a:srgbClr val="0000FF"/>
              </a:solidFill>
              <a:latin typeface="Arial" charset="0"/>
            </a:endParaRPr>
          </a:p>
          <a:p>
            <a:r>
              <a:rPr kumimoji="0" lang="pt-BR" altLang="pt-BR" sz="1800">
                <a:solidFill>
                  <a:srgbClr val="0000FF"/>
                </a:solidFill>
                <a:latin typeface="Arial" charset="0"/>
              </a:rPr>
              <a:t>programas de educação continuada</a:t>
            </a:r>
          </a:p>
          <a:p>
            <a:endParaRPr kumimoji="0" lang="pt-BR" altLang="pt-BR" sz="1800">
              <a:solidFill>
                <a:srgbClr val="0000FF"/>
              </a:solidFill>
              <a:latin typeface="Arial" charset="0"/>
            </a:endParaRPr>
          </a:p>
          <a:p>
            <a:r>
              <a:rPr kumimoji="0" lang="pt-BR" altLang="pt-BR" sz="1800">
                <a:solidFill>
                  <a:srgbClr val="0000FF"/>
                </a:solidFill>
                <a:latin typeface="Arial" charset="0"/>
              </a:rPr>
              <a:t>apoio à formação de equipes</a:t>
            </a:r>
          </a:p>
          <a:p>
            <a:endParaRPr kumimoji="0" lang="pt-BR" altLang="pt-BR" sz="1800">
              <a:solidFill>
                <a:srgbClr val="0000FF"/>
              </a:solidFill>
              <a:latin typeface="Arial" charset="0"/>
            </a:endParaRPr>
          </a:p>
          <a:p>
            <a:r>
              <a:rPr kumimoji="0" lang="pt-BR" altLang="pt-BR" sz="1800">
                <a:solidFill>
                  <a:srgbClr val="0000FF"/>
                </a:solidFill>
                <a:latin typeface="Arial" charset="0"/>
              </a:rPr>
              <a:t>viabilização da transparência administrativa</a:t>
            </a:r>
          </a:p>
          <a:p>
            <a:endParaRPr kumimoji="0" lang="pt-BR" altLang="pt-BR" sz="1800">
              <a:solidFill>
                <a:srgbClr val="0000FF"/>
              </a:solidFill>
              <a:latin typeface="Arial" charset="0"/>
            </a:endParaRPr>
          </a:p>
          <a:p>
            <a:r>
              <a:rPr kumimoji="0" lang="pt-BR" altLang="pt-BR" sz="1800">
                <a:solidFill>
                  <a:srgbClr val="0000FF"/>
                </a:solidFill>
                <a:latin typeface="Arial" charset="0"/>
              </a:rPr>
              <a:t>formação de empreendedores</a:t>
            </a:r>
          </a:p>
          <a:p>
            <a:endParaRPr kumimoji="0" lang="pt-BR" altLang="pt-BR" sz="1800">
              <a:solidFill>
                <a:srgbClr val="0000FF"/>
              </a:solidFill>
              <a:latin typeface="Arial" charset="0"/>
            </a:endParaRPr>
          </a:p>
          <a:p>
            <a:r>
              <a:rPr kumimoji="0" lang="pt-BR" altLang="pt-BR" sz="1800">
                <a:solidFill>
                  <a:srgbClr val="0000FF"/>
                </a:solidFill>
                <a:latin typeface="Arial" charset="0"/>
              </a:rPr>
              <a:t>ampla avaliação de desempenho</a:t>
            </a:r>
          </a:p>
          <a:p>
            <a:r>
              <a:rPr kumimoji="0" lang="pt-BR" altLang="pt-BR" sz="1800">
                <a:solidFill>
                  <a:srgbClr val="0000FF"/>
                </a:solidFill>
                <a:latin typeface="Arial" charset="0"/>
              </a:rPr>
              <a:t>mudança cultural</a:t>
            </a:r>
          </a:p>
          <a:p>
            <a:endParaRPr kumimoji="0" lang="pt-BR" altLang="pt-BR" sz="1800">
              <a:solidFill>
                <a:srgbClr val="0000FF"/>
              </a:solidFill>
              <a:latin typeface="Arial" charset="0"/>
            </a:endParaRPr>
          </a:p>
          <a:p>
            <a:r>
              <a:rPr kumimoji="0" lang="pt-BR" altLang="pt-BR" sz="1800">
                <a:solidFill>
                  <a:srgbClr val="0000FF"/>
                </a:solidFill>
                <a:latin typeface="Arial" charset="0"/>
              </a:rPr>
              <a:t>autocontrole dos funcionários</a:t>
            </a:r>
          </a:p>
          <a:p>
            <a:endParaRPr kumimoji="0" lang="pt-BR" altLang="pt-BR" sz="1800">
              <a:solidFill>
                <a:srgbClr val="0000FF"/>
              </a:solidFill>
              <a:latin typeface="Arial" charset="0"/>
            </a:endParaRPr>
          </a:p>
          <a:p>
            <a:r>
              <a:rPr kumimoji="0" lang="pt-BR" altLang="pt-BR" sz="1800">
                <a:solidFill>
                  <a:srgbClr val="0000FF"/>
                </a:solidFill>
                <a:latin typeface="Arial" charset="0"/>
              </a:rPr>
              <a:t>monitorização do clima organizacional</a:t>
            </a:r>
          </a:p>
          <a:p>
            <a:endParaRPr kumimoji="0" lang="pt-BR" altLang="pt-BR" sz="1800">
              <a:solidFill>
                <a:srgbClr val="0000FF"/>
              </a:solidFill>
              <a:latin typeface="Arial" charset="0"/>
            </a:endParaRPr>
          </a:p>
          <a:p>
            <a:r>
              <a:rPr kumimoji="0" lang="pt-BR" altLang="pt-BR" sz="1800">
                <a:solidFill>
                  <a:srgbClr val="0000FF"/>
                </a:solidFill>
                <a:latin typeface="Arial" charset="0"/>
              </a:rPr>
              <a:t>orientação e comunicação intensivas</a:t>
            </a:r>
          </a:p>
        </p:txBody>
      </p:sp>
    </p:spTree>
    <p:extLst>
      <p:ext uri="{BB962C8B-B14F-4D97-AF65-F5344CB8AC3E}">
        <p14:creationId xmlns:p14="http://schemas.microsoft.com/office/powerpoint/2010/main" val="1954444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>
          <a:xfrm>
            <a:off x="8172400" y="6356350"/>
            <a:ext cx="514400" cy="365125"/>
          </a:xfrm>
        </p:spPr>
        <p:txBody>
          <a:bodyPr/>
          <a:lstStyle/>
          <a:p>
            <a:fld id="{B92B09ED-5DCD-4173-ADD3-38C51F4AE414}" type="slidenum">
              <a:rPr lang="pt-BR" sz="1600" b="1" smtClean="0">
                <a:solidFill>
                  <a:schemeClr val="tx1"/>
                </a:solidFill>
                <a:latin typeface="+mj-lt"/>
              </a:rPr>
              <a:t>11</a:t>
            </a:fld>
            <a:endParaRPr lang="pt-BR" sz="1600" b="1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353244" y="619919"/>
            <a:ext cx="8497887" cy="504825"/>
          </a:xfrm>
        </p:spPr>
        <p:txBody>
          <a:bodyPr/>
          <a:lstStyle/>
          <a:p>
            <a:pPr algn="ctr"/>
            <a:r>
              <a:rPr lang="pt-BR" altLang="pt-BR" sz="2000" b="1" dirty="0">
                <a:solidFill>
                  <a:srgbClr val="080808"/>
                </a:solidFill>
                <a:latin typeface="Arial" charset="0"/>
              </a:rPr>
              <a:t>PRIORIDADES COMPETITIVAS DA ESTRATÉGIA DE MANUFATURA</a:t>
            </a:r>
            <a:r>
              <a:rPr lang="pt-BR" altLang="pt-BR" sz="2000" dirty="0">
                <a:solidFill>
                  <a:srgbClr val="080808"/>
                </a:solidFill>
                <a:latin typeface="Arial" charset="0"/>
              </a:rPr>
              <a:t> </a:t>
            </a:r>
          </a:p>
        </p:txBody>
      </p:sp>
      <p:graphicFrame>
        <p:nvGraphicFramePr>
          <p:cNvPr id="4" name="Group 9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6486307"/>
              </p:ext>
            </p:extLst>
          </p:nvPr>
        </p:nvGraphicFramePr>
        <p:xfrm>
          <a:off x="467544" y="1268760"/>
          <a:ext cx="8280400" cy="5373307"/>
        </p:xfrm>
        <a:graphic>
          <a:graphicData uri="http://schemas.openxmlformats.org/drawingml/2006/table">
            <a:tbl>
              <a:tblPr/>
              <a:tblGrid>
                <a:gridCol w="1382712"/>
                <a:gridCol w="1928813"/>
                <a:gridCol w="1657350"/>
                <a:gridCol w="1527175"/>
                <a:gridCol w="1784350"/>
              </a:tblGrid>
              <a:tr h="8382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Empresa 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</a:rPr>
                        <a:t>Estratégia competitiva das unidades de negócios 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Ordenação das prioridades competitivas da manufatura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pt-BR" altLang="pt-B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Fatores ganhadores de pedido 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</a:rPr>
                        <a:t>Fatores qualificadores 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</a:rPr>
                        <a:t>Diferenciação 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Q,  D,  F,  C 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Q,  D,  F 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</a:rPr>
                        <a:t>C 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1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</a:rPr>
                        <a:t>Diferenciação 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D,  Q,  F,  C 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D,  Q,  F 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</a:rPr>
                        <a:t>C 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</a:rPr>
                        <a:t>Menor custo 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Q,  D,  C,  F 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Q,  C,  D 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</a:rPr>
                        <a:t>F 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</a:rPr>
                        <a:t>Diferenciação 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Q,  D,  F,  C 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Q,  D 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</a:rPr>
                        <a:t>F,   C 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417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spaço Reservado para Número de Slide 14"/>
          <p:cNvSpPr>
            <a:spLocks noGrp="1"/>
          </p:cNvSpPr>
          <p:nvPr>
            <p:ph type="sldNum" sz="quarter" idx="12"/>
          </p:nvPr>
        </p:nvSpPr>
        <p:spPr>
          <a:xfrm>
            <a:off x="8100392" y="6356350"/>
            <a:ext cx="586408" cy="365125"/>
          </a:xfrm>
        </p:spPr>
        <p:txBody>
          <a:bodyPr/>
          <a:lstStyle/>
          <a:p>
            <a:fld id="{B92B09ED-5DCD-4173-ADD3-38C51F4AE414}" type="slidenum">
              <a:rPr lang="pt-BR" sz="1600" b="1" smtClean="0">
                <a:solidFill>
                  <a:schemeClr val="tx1"/>
                </a:solidFill>
                <a:latin typeface="+mj-lt"/>
              </a:rPr>
              <a:t>12</a:t>
            </a:fld>
            <a:endParaRPr lang="pt-BR" sz="1600" b="1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637952"/>
            <a:ext cx="8424862" cy="558800"/>
          </a:xfrm>
        </p:spPr>
        <p:txBody>
          <a:bodyPr/>
          <a:lstStyle/>
          <a:p>
            <a:pPr algn="ctr"/>
            <a:r>
              <a:rPr lang="pt-BR" altLang="pt-BR" sz="2300" b="1" dirty="0">
                <a:solidFill>
                  <a:srgbClr val="0000FF"/>
                </a:solidFill>
                <a:latin typeface="Arial" charset="0"/>
              </a:rPr>
              <a:t>ORDENAÇÃO PRIORIDADES COMPETITIVAS EMPRESA A</a:t>
            </a:r>
            <a:r>
              <a:rPr lang="pt-BR" altLang="pt-BR" sz="2300" dirty="0">
                <a:solidFill>
                  <a:srgbClr val="0000FF"/>
                </a:solidFill>
                <a:latin typeface="Arial" charset="0"/>
              </a:rPr>
              <a:t> 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95288" y="1345779"/>
            <a:ext cx="8353425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5750" indent="-28575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7625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pt-BR" altLang="pt-BR" sz="2200" b="1" dirty="0">
                <a:solidFill>
                  <a:srgbClr val="CC3300"/>
                </a:solidFill>
                <a:latin typeface="Arial" charset="0"/>
              </a:rPr>
              <a:t>QUALIDADE COMO FATOR GANHADOR DE PEDIDO </a:t>
            </a:r>
          </a:p>
        </p:txBody>
      </p:sp>
      <p:graphicFrame>
        <p:nvGraphicFramePr>
          <p:cNvPr id="5" name="Group 3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5434104"/>
              </p:ext>
            </p:extLst>
          </p:nvPr>
        </p:nvGraphicFramePr>
        <p:xfrm>
          <a:off x="468313" y="2060848"/>
          <a:ext cx="8280400" cy="4297363"/>
        </p:xfrm>
        <a:graphic>
          <a:graphicData uri="http://schemas.openxmlformats.org/drawingml/2006/table">
            <a:tbl>
              <a:tblPr/>
              <a:tblGrid>
                <a:gridCol w="5519737"/>
                <a:gridCol w="2760663"/>
              </a:tblGrid>
              <a:tr h="7921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MUDANÇAS ORGANIZACIONAIS E TECNOLÓGICAS 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RESULTADOS 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808038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987425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dimensões importantes: confiabilidade durabilidade e </a:t>
                      </a:r>
                      <a:r>
                        <a:rPr kumimoji="0" lang="pt-BR" altLang="pt-BR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features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Tx/>
                        <a:buChar char="•"/>
                        <a:tabLst/>
                      </a:pPr>
                      <a:endParaRPr kumimoji="0" lang="pt-BR" alt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assistência técnica em 48 horas em qualquer localidade no mundo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Tx/>
                        <a:buChar char="•"/>
                        <a:tabLst/>
                      </a:pPr>
                      <a:endParaRPr kumimoji="0" lang="pt-BR" alt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uso intensivo do QFD e respectiva integração das áreas funcionais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Tx/>
                        <a:buChar char="•"/>
                        <a:tabLst/>
                      </a:pPr>
                      <a:endParaRPr kumimoji="0" lang="pt-BR" alt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área de suporte corporativo em qualidade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61950" indent="-36195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541338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361950" marR="0" lvl="0" indent="-3619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CEP em 88% do processo produtivo</a:t>
                      </a:r>
                    </a:p>
                    <a:p>
                      <a:pPr marL="361950" marR="0" lvl="0" indent="-3619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charset="0"/>
                      </a:endParaRPr>
                    </a:p>
                    <a:p>
                      <a:pPr marL="361950" marR="0" lvl="0" indent="-3619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desenvolvimento de 60% dos fornecedores</a:t>
                      </a:r>
                    </a:p>
                    <a:p>
                      <a:pPr marL="361950" marR="0" lvl="0" indent="-3619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Tx/>
                        <a:buFontTx/>
                        <a:buChar char="•"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charset="0"/>
                      </a:endParaRPr>
                    </a:p>
                    <a:p>
                      <a:pPr marL="361950" marR="0" lvl="0" indent="-3619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aumento da conformidade da produção  em 76% 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3263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>
          <a:xfrm>
            <a:off x="8172400" y="6356350"/>
            <a:ext cx="514400" cy="365125"/>
          </a:xfrm>
        </p:spPr>
        <p:txBody>
          <a:bodyPr/>
          <a:lstStyle/>
          <a:p>
            <a:fld id="{B92B09ED-5DCD-4173-ADD3-38C51F4AE414}" type="slidenum">
              <a:rPr lang="pt-BR" sz="1600" b="1" smtClean="0">
                <a:solidFill>
                  <a:schemeClr val="tx1"/>
                </a:solidFill>
                <a:latin typeface="+mj-lt"/>
              </a:rPr>
              <a:t>13</a:t>
            </a:fld>
            <a:endParaRPr lang="pt-BR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610196"/>
            <a:ext cx="8424862" cy="558800"/>
          </a:xfrm>
        </p:spPr>
        <p:txBody>
          <a:bodyPr/>
          <a:lstStyle/>
          <a:p>
            <a:pPr algn="ctr"/>
            <a:r>
              <a:rPr lang="pt-BR" altLang="pt-BR" sz="2300" b="1">
                <a:solidFill>
                  <a:srgbClr val="0000FF"/>
                </a:solidFill>
                <a:latin typeface="Arial" charset="0"/>
              </a:rPr>
              <a:t>ORDENAÇÃO PRIORIDADES COMPETITIVAS EMPRESA A</a:t>
            </a:r>
            <a:r>
              <a:rPr lang="pt-BR" altLang="pt-BR" sz="2300">
                <a:solidFill>
                  <a:srgbClr val="0000FF"/>
                </a:solidFill>
                <a:latin typeface="Arial" charset="0"/>
              </a:rPr>
              <a:t> 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95288" y="1334096"/>
            <a:ext cx="8353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5750" indent="-28575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7625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pt-BR" altLang="pt-BR" sz="1800" b="1" dirty="0">
                <a:solidFill>
                  <a:srgbClr val="CC3300"/>
                </a:solidFill>
                <a:latin typeface="Arial" charset="0"/>
              </a:rPr>
              <a:t>DESEMPENHO DAS ENTREGAS COMO FATOR GANHADOR DE PEDIDO</a:t>
            </a:r>
          </a:p>
        </p:txBody>
      </p:sp>
      <p:graphicFrame>
        <p:nvGraphicFramePr>
          <p:cNvPr id="5" name="Group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6277317"/>
              </p:ext>
            </p:extLst>
          </p:nvPr>
        </p:nvGraphicFramePr>
        <p:xfrm>
          <a:off x="468313" y="1916113"/>
          <a:ext cx="8280400" cy="4408805"/>
        </p:xfrm>
        <a:graphic>
          <a:graphicData uri="http://schemas.openxmlformats.org/drawingml/2006/table">
            <a:tbl>
              <a:tblPr/>
              <a:tblGrid>
                <a:gridCol w="5519737"/>
                <a:gridCol w="2760663"/>
              </a:tblGrid>
              <a:tr h="7207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MUDANÇAS ORGANIZACIONAIS E TECNOLÓGICAS 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RESULTADOS 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808038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987425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logística de produtos "classe mundial“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Tx/>
                        <a:buChar char="•"/>
                        <a:tabLst/>
                      </a:pPr>
                      <a:endParaRPr kumimoji="0" lang="pt-BR" alt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implantação de </a:t>
                      </a:r>
                      <a:r>
                        <a:rPr kumimoji="0" lang="pt-BR" altLang="pt-BR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enterprise resource planning</a:t>
                      </a: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 – ERP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Tx/>
                        <a:buChar char="•"/>
                        <a:tabLst/>
                      </a:pPr>
                      <a:endParaRPr kumimoji="0" lang="pt-BR" alt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preparação para se certificação como organização classe A em MRP II pela APICS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Tx/>
                        <a:buChar char="•"/>
                        <a:tabLst/>
                      </a:pPr>
                      <a:endParaRPr kumimoji="0" lang="pt-BR" alt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 certificação de fornecedores "classe mundial". 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61950" indent="-36195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541338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361950" marR="0" lvl="0" indent="-3619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100% dos fornecedores com qualidade assegurada</a:t>
                      </a:r>
                    </a:p>
                    <a:p>
                      <a:pPr marL="361950" marR="0" lvl="0" indent="-3619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Tx/>
                        <a:buFontTx/>
                        <a:buChar char="•"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charset="0"/>
                      </a:endParaRPr>
                    </a:p>
                    <a:p>
                      <a:pPr marL="361950" marR="0" lvl="0" indent="-3619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60% dos fornecedores com EDI</a:t>
                      </a:r>
                    </a:p>
                    <a:p>
                      <a:pPr marL="361950" marR="0" lvl="0" indent="-3619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Tx/>
                        <a:buFontTx/>
                        <a:buChar char="•"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charset="0"/>
                      </a:endParaRPr>
                    </a:p>
                    <a:p>
                      <a:pPr marL="361950" marR="0" lvl="0" indent="-3619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redução de 20% do atraso de entrega. 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5688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8100392" y="6356350"/>
            <a:ext cx="586408" cy="365125"/>
          </a:xfrm>
        </p:spPr>
        <p:txBody>
          <a:bodyPr/>
          <a:lstStyle/>
          <a:p>
            <a:fld id="{B92B09ED-5DCD-4173-ADD3-38C51F4AE414}" type="slidenum">
              <a:rPr lang="pt-BR" sz="1600" b="1" smtClean="0">
                <a:solidFill>
                  <a:schemeClr val="tx1"/>
                </a:solidFill>
                <a:latin typeface="+mj-lt"/>
              </a:rPr>
              <a:t>14</a:t>
            </a:fld>
            <a:endParaRPr lang="pt-BR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660424"/>
            <a:ext cx="8424862" cy="431800"/>
          </a:xfrm>
        </p:spPr>
        <p:txBody>
          <a:bodyPr>
            <a:normAutofit fontScale="90000"/>
          </a:bodyPr>
          <a:lstStyle/>
          <a:p>
            <a:pPr algn="ctr"/>
            <a:r>
              <a:rPr lang="pt-BR" altLang="pt-BR" sz="2300" b="1">
                <a:solidFill>
                  <a:srgbClr val="0000FF"/>
                </a:solidFill>
                <a:latin typeface="Arial" charset="0"/>
              </a:rPr>
              <a:t>ORDENAÇÃO PRIORIDADES COMPETITIVAS EMPRESA A</a:t>
            </a:r>
            <a:r>
              <a:rPr lang="pt-BR" altLang="pt-BR" sz="2300">
                <a:solidFill>
                  <a:srgbClr val="0000FF"/>
                </a:solidFill>
                <a:latin typeface="Arial" charset="0"/>
              </a:rPr>
              <a:t> 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28625" y="1122386"/>
            <a:ext cx="8353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5750" indent="-28575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7625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pt-BR" altLang="pt-BR" sz="2000" b="1" dirty="0">
                <a:solidFill>
                  <a:srgbClr val="CC3300"/>
                </a:solidFill>
                <a:latin typeface="Arial" charset="0"/>
              </a:rPr>
              <a:t>FLEXIBILIDADE COMO FATOR GANHADOR DE PEDIDO</a:t>
            </a:r>
          </a:p>
        </p:txBody>
      </p:sp>
      <p:graphicFrame>
        <p:nvGraphicFramePr>
          <p:cNvPr id="6" name="Group 3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3450510"/>
              </p:ext>
            </p:extLst>
          </p:nvPr>
        </p:nvGraphicFramePr>
        <p:xfrm>
          <a:off x="468313" y="1617686"/>
          <a:ext cx="8280400" cy="4691634"/>
        </p:xfrm>
        <a:graphic>
          <a:graphicData uri="http://schemas.openxmlformats.org/drawingml/2006/table">
            <a:tbl>
              <a:tblPr/>
              <a:tblGrid>
                <a:gridCol w="5519737"/>
                <a:gridCol w="2760663"/>
              </a:tblGrid>
              <a:tr h="7048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MUDANÇAS ORGANIZACIONAIS E TECNOLÓGICAS 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RESULTADOS 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808038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987425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pt-BR" alt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exigência crescente de inovação por parte  mercados latino-americanos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pt-BR" alt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projeto de produtos realizado pela matriz.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pt-BR" alt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envolvimento da engenharia da empresa no lançamento de produtos "classe mundial"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pt-BR" alt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programas de engenharia simultânea corporativos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pt-BR" alt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comunicação </a:t>
                      </a:r>
                      <a:r>
                        <a:rPr kumimoji="0" lang="pt-BR" altLang="pt-B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on-line</a:t>
                      </a:r>
                      <a:r>
                        <a:rPr kumimoji="0" lang="pt-BR" alt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 entre centros de </a:t>
                      </a:r>
                      <a:r>
                        <a:rPr kumimoji="0" lang="pt-BR" altLang="pt-B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pesquisa.&amp;.desenvolvimento</a:t>
                      </a:r>
                      <a:r>
                        <a:rPr kumimoji="0" lang="pt-BR" alt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 e unidades de negócios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pt-BR" alt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alta flexibilidade de composto e de volume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pt-BR" alt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criação de 175 células de fabricação, sendo que 59 destas células, que representam 86% das horas trabalhadas, foram certificadas pela matriz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61950" indent="-36195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541338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361950" marR="0" lvl="0" indent="-3619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Tx/>
                        <a:buFontTx/>
                        <a:buChar char="•"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charset="0"/>
                      </a:endParaRPr>
                    </a:p>
                    <a:p>
                      <a:pPr marL="361950" marR="0" lvl="0" indent="-3619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Tx/>
                        <a:buFontTx/>
                        <a:buChar char="•"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charset="0"/>
                      </a:endParaRPr>
                    </a:p>
                    <a:p>
                      <a:pPr marL="361950" marR="0" lvl="0" indent="-3619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redução do tempos de introdução de produtos em 60%</a:t>
                      </a:r>
                    </a:p>
                    <a:p>
                      <a:pPr marL="361950" marR="0" lvl="0" indent="-3619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Tx/>
                        <a:buFontTx/>
                        <a:buChar char="•"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charset="0"/>
                      </a:endParaRPr>
                    </a:p>
                    <a:p>
                      <a:pPr marL="361950" marR="0" lvl="0" indent="-3619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Tx/>
                        <a:buFontTx/>
                        <a:buChar char="•"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charset="0"/>
                      </a:endParaRPr>
                    </a:p>
                    <a:p>
                      <a:pPr marL="361950" marR="0" lvl="0" indent="-3619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redução do ciclo de vida de produtos em 40%.</a:t>
                      </a:r>
                      <a:r>
                        <a:rPr kumimoji="0" lang="pt-BR" altLang="pt-B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263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100392" y="6356350"/>
            <a:ext cx="586408" cy="365125"/>
          </a:xfrm>
        </p:spPr>
        <p:txBody>
          <a:bodyPr/>
          <a:lstStyle/>
          <a:p>
            <a:fld id="{B92B09ED-5DCD-4173-ADD3-38C51F4AE414}" type="slidenum">
              <a:rPr lang="pt-BR" sz="1600" b="1" smtClean="0">
                <a:solidFill>
                  <a:schemeClr val="tx1"/>
                </a:solidFill>
                <a:latin typeface="+mj-lt"/>
              </a:rPr>
              <a:t>15</a:t>
            </a:fld>
            <a:endParaRPr lang="pt-BR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052412"/>
            <a:ext cx="8424862" cy="558800"/>
          </a:xfrm>
        </p:spPr>
        <p:txBody>
          <a:bodyPr/>
          <a:lstStyle/>
          <a:p>
            <a:pPr algn="ctr"/>
            <a:r>
              <a:rPr lang="pt-BR" altLang="pt-BR" sz="2300" b="1" dirty="0">
                <a:solidFill>
                  <a:srgbClr val="0000FF"/>
                </a:solidFill>
                <a:latin typeface="Arial" charset="0"/>
              </a:rPr>
              <a:t>ORDENAÇÃO PRIORIDADES COMPETITIVAS EMPRESA A</a:t>
            </a:r>
            <a:r>
              <a:rPr lang="pt-BR" altLang="pt-BR" sz="2300" dirty="0">
                <a:solidFill>
                  <a:srgbClr val="0000FF"/>
                </a:solidFill>
                <a:latin typeface="Arial" charset="0"/>
              </a:rPr>
              <a:t> 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95288" y="2176362"/>
            <a:ext cx="8353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5750" indent="-28575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7625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pt-BR" altLang="pt-BR" sz="2800" b="1" dirty="0">
                <a:solidFill>
                  <a:srgbClr val="FF3300"/>
                </a:solidFill>
                <a:latin typeface="Arial" charset="0"/>
              </a:rPr>
              <a:t>CUSTO COMO FATOR QUALIFICADOR</a:t>
            </a:r>
          </a:p>
        </p:txBody>
      </p:sp>
      <p:graphicFrame>
        <p:nvGraphicFramePr>
          <p:cNvPr id="5" name="Group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7069514"/>
              </p:ext>
            </p:extLst>
          </p:nvPr>
        </p:nvGraphicFramePr>
        <p:xfrm>
          <a:off x="468313" y="3355875"/>
          <a:ext cx="7991475" cy="2665413"/>
        </p:xfrm>
        <a:graphic>
          <a:graphicData uri="http://schemas.openxmlformats.org/drawingml/2006/table">
            <a:tbl>
              <a:tblPr/>
              <a:tblGrid>
                <a:gridCol w="7991475"/>
              </a:tblGrid>
              <a:tr h="6016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MUDANÇAS ORGANIZACIONAIS E TECNOLÓGICAS 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37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808038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987425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Tx/>
                        <a:buChar char="•"/>
                        <a:tabLst/>
                      </a:pPr>
                      <a:endParaRPr kumimoji="0" lang="pt-BR" altLang="pt-B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pt-BR" altLang="pt-B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monitorização de custos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Tx/>
                        <a:buChar char="•"/>
                        <a:tabLst/>
                      </a:pPr>
                      <a:endParaRPr kumimoji="0" lang="pt-BR" altLang="pt-B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pt-BR" altLang="pt-B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sistema de custeio baseado em atividades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2374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00392" y="6356350"/>
            <a:ext cx="586408" cy="365125"/>
          </a:xfrm>
        </p:spPr>
        <p:txBody>
          <a:bodyPr/>
          <a:lstStyle/>
          <a:p>
            <a:fld id="{B92B09ED-5DCD-4173-ADD3-38C51F4AE414}" type="slidenum">
              <a:rPr lang="pt-BR" sz="1600" b="1" smtClean="0">
                <a:solidFill>
                  <a:schemeClr val="tx1"/>
                </a:solidFill>
                <a:latin typeface="+mj-lt"/>
              </a:rPr>
              <a:t>16</a:t>
            </a:fld>
            <a:endParaRPr lang="pt-BR" sz="1600" b="1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896961"/>
            <a:ext cx="8424862" cy="414338"/>
          </a:xfrm>
        </p:spPr>
        <p:txBody>
          <a:bodyPr>
            <a:normAutofit fontScale="90000"/>
          </a:bodyPr>
          <a:lstStyle/>
          <a:p>
            <a:pPr algn="ctr"/>
            <a:r>
              <a:rPr lang="pt-BR" altLang="pt-BR" sz="2300" b="1">
                <a:solidFill>
                  <a:srgbClr val="0000FF"/>
                </a:solidFill>
                <a:latin typeface="Arial" charset="0"/>
              </a:rPr>
              <a:t>ORDENAÇÃO PRIORIDADES COMPETITIVAS EMPRESA B</a:t>
            </a:r>
            <a:r>
              <a:rPr lang="pt-BR" altLang="pt-BR" sz="2300">
                <a:solidFill>
                  <a:srgbClr val="0000FF"/>
                </a:solidFill>
                <a:latin typeface="Arial" charset="0"/>
              </a:rPr>
              <a:t> 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88925" y="1482749"/>
            <a:ext cx="864235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5750" indent="-28575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7625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pt-BR" altLang="pt-BR" sz="1900" b="1" dirty="0">
                <a:solidFill>
                  <a:srgbClr val="CC3300"/>
                </a:solidFill>
                <a:latin typeface="Arial" charset="0"/>
              </a:rPr>
              <a:t>DESEMPENHO DAS ENTREGAS COMO FATOR GANHADOR DE PEDIDO </a:t>
            </a:r>
          </a:p>
        </p:txBody>
      </p:sp>
      <p:graphicFrame>
        <p:nvGraphicFramePr>
          <p:cNvPr id="5" name="Group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5916728"/>
              </p:ext>
            </p:extLst>
          </p:nvPr>
        </p:nvGraphicFramePr>
        <p:xfrm>
          <a:off x="468313" y="2206649"/>
          <a:ext cx="8280400" cy="4030663"/>
        </p:xfrm>
        <a:graphic>
          <a:graphicData uri="http://schemas.openxmlformats.org/drawingml/2006/table">
            <a:tbl>
              <a:tblPr/>
              <a:tblGrid>
                <a:gridCol w="5519737"/>
                <a:gridCol w="2760663"/>
              </a:tblGrid>
              <a:tr h="7921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MUDANÇAS ORGANIZACIONAIS E TECNOLÓGICAS 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RESULTADOS 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808038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987425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principal produto da empresa, responsável por 70% do faturamento, era locado pelos clientes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entrega rápida de peças e um pronto serviço de assistência técnica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manutenção e atualização tecnológica dos produtos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funcionários alocados nas empresas clientes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as unidades de negócios operavam sobre uma base de informações logísticas comum</a:t>
                      </a:r>
                      <a:r>
                        <a:rPr kumimoji="0" lang="pt-BR" altLang="pt-B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61950" indent="-36195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541338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361950" marR="0" lvl="0" indent="-3619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Tx/>
                        <a:buFontTx/>
                        <a:buChar char="•"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361950" marR="0" lvl="0" indent="-3619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Tx/>
                        <a:buFontTx/>
                        <a:buChar char="•"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361950" marR="0" lvl="0" indent="-3619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redução do prazo de entrega em 50%</a:t>
                      </a:r>
                    </a:p>
                    <a:p>
                      <a:pPr marL="361950" marR="0" lvl="0" indent="-3619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Tx/>
                        <a:buFontTx/>
                        <a:buChar char="•"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charset="0"/>
                      </a:endParaRPr>
                    </a:p>
                    <a:p>
                      <a:pPr marL="361950" marR="0" lvl="0" indent="-3619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redução do atraso de entrega em 20%. 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2517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00392" y="6356350"/>
            <a:ext cx="586408" cy="365125"/>
          </a:xfrm>
        </p:spPr>
        <p:txBody>
          <a:bodyPr/>
          <a:lstStyle/>
          <a:p>
            <a:fld id="{B92B09ED-5DCD-4173-ADD3-38C51F4AE414}" type="slidenum">
              <a:rPr lang="pt-BR" sz="1600" b="1" smtClean="0">
                <a:solidFill>
                  <a:schemeClr val="tx1"/>
                </a:solidFill>
                <a:latin typeface="+mj-lt"/>
              </a:rPr>
              <a:t>17</a:t>
            </a:fld>
            <a:endParaRPr lang="pt-BR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764282"/>
            <a:ext cx="8424862" cy="558800"/>
          </a:xfrm>
        </p:spPr>
        <p:txBody>
          <a:bodyPr/>
          <a:lstStyle/>
          <a:p>
            <a:pPr algn="ctr"/>
            <a:r>
              <a:rPr lang="pt-BR" altLang="pt-BR" sz="2300" b="1">
                <a:solidFill>
                  <a:srgbClr val="0000FF"/>
                </a:solidFill>
                <a:latin typeface="Arial" charset="0"/>
              </a:rPr>
              <a:t>ORDENAÇÃO PRIORIDADES COMPETITIVAS EMPRESA B</a:t>
            </a:r>
            <a:r>
              <a:rPr lang="pt-BR" altLang="pt-BR" sz="2300">
                <a:solidFill>
                  <a:srgbClr val="0000FF"/>
                </a:solidFill>
                <a:latin typeface="Arial" charset="0"/>
              </a:rPr>
              <a:t> 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95288" y="1675507"/>
            <a:ext cx="8353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5750" indent="-28575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7625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pt-BR" altLang="pt-BR" b="1" dirty="0">
                <a:solidFill>
                  <a:srgbClr val="CC3300"/>
                </a:solidFill>
                <a:latin typeface="Arial" charset="0"/>
              </a:rPr>
              <a:t>QUALIDADE COMO FATOR GANHADOR DE PEDIDO </a:t>
            </a:r>
          </a:p>
        </p:txBody>
      </p:sp>
      <p:graphicFrame>
        <p:nvGraphicFramePr>
          <p:cNvPr id="5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7118881"/>
              </p:ext>
            </p:extLst>
          </p:nvPr>
        </p:nvGraphicFramePr>
        <p:xfrm>
          <a:off x="468313" y="2597845"/>
          <a:ext cx="8280400" cy="3279427"/>
        </p:xfrm>
        <a:graphic>
          <a:graphicData uri="http://schemas.openxmlformats.org/drawingml/2006/table">
            <a:tbl>
              <a:tblPr/>
              <a:tblGrid>
                <a:gridCol w="5519737"/>
                <a:gridCol w="2760663"/>
              </a:tblGrid>
              <a:tr h="715976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MUDANÇAS ORGANIZACIONAIS E TECNOLÓGICAS 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RESULTADOS 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63451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808038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987425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Tx/>
                        <a:buChar char="•"/>
                        <a:tabLst/>
                      </a:pPr>
                      <a:endParaRPr kumimoji="0" lang="pt-BR" alt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as atividades de manutenção eram ferramentas chaves da gestão de qualidade da empresa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61950" indent="-36195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541338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361950" marR="0" lvl="0" indent="-3619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Tx/>
                        <a:buFontTx/>
                        <a:buChar char="•"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charset="0"/>
                      </a:endParaRPr>
                    </a:p>
                    <a:p>
                      <a:pPr marL="361950" marR="0" lvl="0" indent="-3619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aumento da conformidade de processo e de matéria-prima em 40%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1856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Número de Slide 21"/>
          <p:cNvSpPr>
            <a:spLocks noGrp="1"/>
          </p:cNvSpPr>
          <p:nvPr>
            <p:ph type="sldNum" sz="quarter" idx="12"/>
          </p:nvPr>
        </p:nvSpPr>
        <p:spPr>
          <a:xfrm>
            <a:off x="8100392" y="6356350"/>
            <a:ext cx="586408" cy="365125"/>
          </a:xfrm>
        </p:spPr>
        <p:txBody>
          <a:bodyPr/>
          <a:lstStyle/>
          <a:p>
            <a:fld id="{B92B09ED-5DCD-4173-ADD3-38C51F4AE414}" type="slidenum">
              <a:rPr lang="pt-BR" sz="1600" b="1" smtClean="0">
                <a:solidFill>
                  <a:schemeClr val="tx1"/>
                </a:solidFill>
                <a:latin typeface="+mj-lt"/>
              </a:rPr>
              <a:t>18</a:t>
            </a:fld>
            <a:endParaRPr lang="pt-BR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580033"/>
            <a:ext cx="8424862" cy="558800"/>
          </a:xfrm>
        </p:spPr>
        <p:txBody>
          <a:bodyPr/>
          <a:lstStyle/>
          <a:p>
            <a:pPr algn="ctr"/>
            <a:r>
              <a:rPr lang="pt-BR" altLang="pt-BR" sz="2300" b="1">
                <a:solidFill>
                  <a:srgbClr val="0000FF"/>
                </a:solidFill>
                <a:latin typeface="Arial" charset="0"/>
              </a:rPr>
              <a:t>ORDENAÇÃO PRIORIDADES COMPETITIVAS EMPRESA B</a:t>
            </a:r>
            <a:r>
              <a:rPr lang="pt-BR" altLang="pt-BR" sz="2300">
                <a:solidFill>
                  <a:srgbClr val="0000FF"/>
                </a:solidFill>
                <a:latin typeface="Arial" charset="0"/>
              </a:rPr>
              <a:t> 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95288" y="1303933"/>
            <a:ext cx="83534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5750" indent="-28575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7625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pt-BR" altLang="pt-BR" sz="2000" b="1" dirty="0">
                <a:solidFill>
                  <a:srgbClr val="CC3300"/>
                </a:solidFill>
                <a:latin typeface="Arial" charset="0"/>
              </a:rPr>
              <a:t>FLEXIBILIDADE COMO FATOR GANHADOR DE PEDIDO</a:t>
            </a:r>
            <a:r>
              <a:rPr lang="pt-BR" altLang="pt-BR" sz="2000" b="1" dirty="0" smtClean="0">
                <a:solidFill>
                  <a:srgbClr val="CC3300"/>
                </a:solidFill>
                <a:latin typeface="Arial" charset="0"/>
              </a:rPr>
              <a:t> </a:t>
            </a:r>
            <a:endParaRPr lang="pt-BR" altLang="pt-BR" sz="2000" b="1" dirty="0">
              <a:solidFill>
                <a:srgbClr val="CC3300"/>
              </a:solidFill>
              <a:latin typeface="Arial" charset="0"/>
            </a:endParaRPr>
          </a:p>
        </p:txBody>
      </p:sp>
      <p:graphicFrame>
        <p:nvGraphicFramePr>
          <p:cNvPr id="5" name="Group 2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3859090"/>
              </p:ext>
            </p:extLst>
          </p:nvPr>
        </p:nvGraphicFramePr>
        <p:xfrm>
          <a:off x="468313" y="1916113"/>
          <a:ext cx="8208143" cy="4436745"/>
        </p:xfrm>
        <a:graphic>
          <a:graphicData uri="http://schemas.openxmlformats.org/drawingml/2006/table">
            <a:tbl>
              <a:tblPr/>
              <a:tblGrid>
                <a:gridCol w="8208143"/>
              </a:tblGrid>
              <a:tr h="5048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MUDANÇAS ORGANIZACIONAIS E TECNOLÓGICAS 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808038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987425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aperfeiçoamento dos produtos existentes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Tx/>
                        <a:buChar char="•"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lançamento de novos modelos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Tx/>
                        <a:buChar char="•"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intercâmbio de informações relativas a projetos, processos, custos e qualidade entre unidades de negócios similares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Tx/>
                        <a:buChar char="•"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aplicação de 14% da receita líquida às atividades de pesquisa e desenvolvimento para as unidades brasileiras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Tx/>
                        <a:buChar char="•"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equipamentos de fabricação universais e dedicados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4444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028384" y="6356350"/>
            <a:ext cx="658416" cy="365125"/>
          </a:xfrm>
        </p:spPr>
        <p:txBody>
          <a:bodyPr/>
          <a:lstStyle/>
          <a:p>
            <a:fld id="{B92B09ED-5DCD-4173-ADD3-38C51F4AE414}" type="slidenum">
              <a:rPr lang="pt-BR" sz="1600" b="1" smtClean="0">
                <a:solidFill>
                  <a:schemeClr val="tx1"/>
                </a:solidFill>
                <a:latin typeface="+mj-lt"/>
              </a:rPr>
              <a:t>19</a:t>
            </a:fld>
            <a:endParaRPr lang="pt-BR" sz="1600" b="1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034946"/>
            <a:ext cx="8424862" cy="558800"/>
          </a:xfrm>
        </p:spPr>
        <p:txBody>
          <a:bodyPr/>
          <a:lstStyle/>
          <a:p>
            <a:pPr algn="ctr"/>
            <a:r>
              <a:rPr lang="pt-BR" altLang="pt-BR" sz="2300" b="1">
                <a:solidFill>
                  <a:srgbClr val="0000FF"/>
                </a:solidFill>
                <a:latin typeface="Arial" charset="0"/>
              </a:rPr>
              <a:t>ORDENAÇÃO PRIORIDADES COMPETITIVAS EMPRESA B</a:t>
            </a:r>
            <a:r>
              <a:rPr lang="pt-BR" altLang="pt-BR" sz="2300">
                <a:solidFill>
                  <a:srgbClr val="0000FF"/>
                </a:solidFill>
                <a:latin typeface="Arial" charset="0"/>
              </a:rPr>
              <a:t> 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95288" y="2158896"/>
            <a:ext cx="8353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5750" indent="-28575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7625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pt-BR" altLang="pt-BR" sz="2800" b="1" dirty="0">
                <a:solidFill>
                  <a:srgbClr val="FF3300"/>
                </a:solidFill>
                <a:latin typeface="Arial" charset="0"/>
              </a:rPr>
              <a:t>CUSTO COMO FATOR QUALIFICADOR</a:t>
            </a:r>
          </a:p>
        </p:txBody>
      </p:sp>
      <p:graphicFrame>
        <p:nvGraphicFramePr>
          <p:cNvPr id="5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8155767"/>
              </p:ext>
            </p:extLst>
          </p:nvPr>
        </p:nvGraphicFramePr>
        <p:xfrm>
          <a:off x="468313" y="3338410"/>
          <a:ext cx="8208143" cy="1962798"/>
        </p:xfrm>
        <a:graphic>
          <a:graphicData uri="http://schemas.openxmlformats.org/drawingml/2006/table">
            <a:tbl>
              <a:tblPr/>
              <a:tblGrid>
                <a:gridCol w="8208143"/>
              </a:tblGrid>
              <a:tr h="43894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MUDANÇAS ORGANIZACIONAIS E TECNOLÓGICAS 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559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808038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987425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Tx/>
                        <a:buChar char="•"/>
                        <a:tabLst/>
                      </a:pPr>
                      <a:endParaRPr kumimoji="0" lang="pt-BR" altLang="pt-B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pt-BR" altLang="pt-B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diferenciação dos produtos não exigia redução de custo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417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8172400" y="6356350"/>
            <a:ext cx="514400" cy="365125"/>
          </a:xfrm>
        </p:spPr>
        <p:txBody>
          <a:bodyPr/>
          <a:lstStyle/>
          <a:p>
            <a:fld id="{B92B09ED-5DCD-4173-ADD3-38C51F4AE414}" type="slidenum">
              <a:rPr lang="pt-BR" sz="1600" b="1" smtClean="0">
                <a:solidFill>
                  <a:schemeClr val="tx1"/>
                </a:solidFill>
                <a:latin typeface="+mj-lt"/>
              </a:rPr>
              <a:t>2</a:t>
            </a:fld>
            <a:endParaRPr lang="pt-BR" sz="1600" b="1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95288" y="1484313"/>
            <a:ext cx="8353425" cy="34559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altLang="pt-BR" sz="2800" smtClean="0">
                <a:solidFill>
                  <a:srgbClr val="FF3300"/>
                </a:solidFill>
                <a:latin typeface="Arial" charset="0"/>
              </a:rPr>
              <a:t>CAPÍTULO 6 </a:t>
            </a:r>
            <a:br>
              <a:rPr lang="pt-BR" altLang="pt-BR" sz="2800" smtClean="0">
                <a:solidFill>
                  <a:srgbClr val="FF3300"/>
                </a:solidFill>
                <a:latin typeface="Arial" charset="0"/>
              </a:rPr>
            </a:br>
            <a:r>
              <a:rPr lang="pt-BR" altLang="pt-BR" sz="2800" smtClean="0">
                <a:solidFill>
                  <a:srgbClr val="FF3300"/>
                </a:solidFill>
                <a:latin typeface="Arial" charset="0"/>
              </a:rPr>
              <a:t/>
            </a:r>
            <a:br>
              <a:rPr lang="pt-BR" altLang="pt-BR" sz="2800" smtClean="0">
                <a:solidFill>
                  <a:srgbClr val="FF3300"/>
                </a:solidFill>
                <a:latin typeface="Arial" charset="0"/>
              </a:rPr>
            </a:br>
            <a:r>
              <a:rPr lang="pt-BR" altLang="pt-BR" sz="800" smtClean="0">
                <a:solidFill>
                  <a:srgbClr val="0000FF"/>
                </a:solidFill>
                <a:latin typeface="Arial" charset="0"/>
              </a:rPr>
              <a:t/>
            </a:r>
            <a:br>
              <a:rPr lang="pt-BR" altLang="pt-BR" sz="800" smtClean="0">
                <a:solidFill>
                  <a:srgbClr val="0000FF"/>
                </a:solidFill>
                <a:latin typeface="Arial" charset="0"/>
              </a:rPr>
            </a:br>
            <a:r>
              <a:rPr lang="pt-BR" altLang="pt-BR" sz="2800" smtClean="0">
                <a:solidFill>
                  <a:srgbClr val="0000FF"/>
                </a:solidFill>
                <a:latin typeface="Arial" charset="0"/>
              </a:rPr>
              <a:t>PRIORIDADES COMPETITIVAS</a:t>
            </a:r>
            <a:br>
              <a:rPr lang="pt-BR" altLang="pt-BR" sz="2800" smtClean="0">
                <a:solidFill>
                  <a:srgbClr val="0000FF"/>
                </a:solidFill>
                <a:latin typeface="Arial" charset="0"/>
              </a:rPr>
            </a:br>
            <a:r>
              <a:rPr lang="pt-BR" altLang="pt-BR" sz="2800" smtClean="0">
                <a:solidFill>
                  <a:srgbClr val="0000FF"/>
                </a:solidFill>
                <a:latin typeface="Arial" charset="0"/>
              </a:rPr>
              <a:t/>
            </a:r>
            <a:br>
              <a:rPr lang="pt-BR" altLang="pt-BR" sz="2800" smtClean="0">
                <a:solidFill>
                  <a:srgbClr val="0000FF"/>
                </a:solidFill>
                <a:latin typeface="Arial" charset="0"/>
              </a:rPr>
            </a:br>
            <a:r>
              <a:rPr lang="pt-BR" altLang="pt-BR" sz="2800" smtClean="0">
                <a:solidFill>
                  <a:srgbClr val="0000FF"/>
                </a:solidFill>
                <a:latin typeface="Arial" charset="0"/>
              </a:rPr>
              <a:t>DA ESTRATÉGIA DE MANUFATURA</a:t>
            </a:r>
            <a:br>
              <a:rPr lang="pt-BR" altLang="pt-BR" sz="2800" smtClean="0">
                <a:solidFill>
                  <a:srgbClr val="0000FF"/>
                </a:solidFill>
                <a:latin typeface="Arial" charset="0"/>
              </a:rPr>
            </a:br>
            <a:r>
              <a:rPr lang="pt-BR" altLang="pt-BR" sz="2800" smtClean="0">
                <a:solidFill>
                  <a:srgbClr val="0000FF"/>
                </a:solidFill>
                <a:latin typeface="Arial" charset="0"/>
              </a:rPr>
              <a:t/>
            </a:r>
            <a:br>
              <a:rPr lang="pt-BR" altLang="pt-BR" sz="2800" smtClean="0">
                <a:solidFill>
                  <a:srgbClr val="0000FF"/>
                </a:solidFill>
                <a:latin typeface="Arial" charset="0"/>
              </a:rPr>
            </a:br>
            <a:r>
              <a:rPr lang="pt-BR" altLang="pt-BR" sz="2800" smtClean="0">
                <a:solidFill>
                  <a:srgbClr val="0000FF"/>
                </a:solidFill>
                <a:latin typeface="Arial" charset="0"/>
              </a:rPr>
              <a:t>EM QUATRO EMPRESAS MANUFATUREIRAS</a:t>
            </a:r>
            <a:endParaRPr lang="pt-BR" altLang="pt-BR" sz="2800"/>
          </a:p>
        </p:txBody>
      </p:sp>
    </p:spTree>
    <p:extLst>
      <p:ext uri="{BB962C8B-B14F-4D97-AF65-F5344CB8AC3E}">
        <p14:creationId xmlns:p14="http://schemas.microsoft.com/office/powerpoint/2010/main" val="1841416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Espaço Reservado para Número de Slide 61"/>
          <p:cNvSpPr>
            <a:spLocks noGrp="1"/>
          </p:cNvSpPr>
          <p:nvPr>
            <p:ph type="sldNum" sz="quarter" idx="12"/>
          </p:nvPr>
        </p:nvSpPr>
        <p:spPr>
          <a:xfrm>
            <a:off x="8100392" y="6356350"/>
            <a:ext cx="586408" cy="365125"/>
          </a:xfrm>
        </p:spPr>
        <p:txBody>
          <a:bodyPr/>
          <a:lstStyle/>
          <a:p>
            <a:fld id="{B92B09ED-5DCD-4173-ADD3-38C51F4AE414}" type="slidenum">
              <a:rPr lang="pt-BR" sz="1600" b="1" smtClean="0">
                <a:solidFill>
                  <a:schemeClr val="tx1"/>
                </a:solidFill>
                <a:latin typeface="+mj-lt"/>
              </a:rPr>
              <a:t>20</a:t>
            </a:fld>
            <a:endParaRPr lang="pt-BR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709389"/>
            <a:ext cx="8424862" cy="487363"/>
          </a:xfrm>
        </p:spPr>
        <p:txBody>
          <a:bodyPr/>
          <a:lstStyle/>
          <a:p>
            <a:pPr algn="ctr"/>
            <a:r>
              <a:rPr lang="pt-BR" altLang="pt-BR" sz="2300" b="1" dirty="0">
                <a:solidFill>
                  <a:srgbClr val="0000FF"/>
                </a:solidFill>
                <a:latin typeface="Arial" charset="0"/>
              </a:rPr>
              <a:t>ORDENAÇÃO PRIORIDADES COMPETITIVAS EMPRESA C</a:t>
            </a:r>
            <a:r>
              <a:rPr lang="pt-BR" altLang="pt-BR" sz="2300" dirty="0">
                <a:solidFill>
                  <a:srgbClr val="0000FF"/>
                </a:solidFill>
                <a:latin typeface="Arial" charset="0"/>
              </a:rPr>
              <a:t> 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95288" y="1315616"/>
            <a:ext cx="8353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5750" indent="-28575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7625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pt-BR" altLang="pt-BR" b="1" dirty="0">
                <a:solidFill>
                  <a:srgbClr val="CC3300"/>
                </a:solidFill>
                <a:latin typeface="Arial" charset="0"/>
              </a:rPr>
              <a:t>QUALIDADE COMO FATOR GANHADOR DE PEDIDO </a:t>
            </a:r>
          </a:p>
        </p:txBody>
      </p:sp>
      <p:graphicFrame>
        <p:nvGraphicFramePr>
          <p:cNvPr id="5" name="Group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8322980"/>
              </p:ext>
            </p:extLst>
          </p:nvPr>
        </p:nvGraphicFramePr>
        <p:xfrm>
          <a:off x="468313" y="1916832"/>
          <a:ext cx="8280400" cy="4471035"/>
        </p:xfrm>
        <a:graphic>
          <a:graphicData uri="http://schemas.openxmlformats.org/drawingml/2006/table">
            <a:tbl>
              <a:tblPr/>
              <a:tblGrid>
                <a:gridCol w="5519737"/>
                <a:gridCol w="2760663"/>
              </a:tblGrid>
              <a:tr h="90487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MUDANÇAS ORGANIZACIONAIS E TECNOLÓGICAS 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RESULTADOS 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808038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987425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confiabilidade dos bens de consumo duráveis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 não havia inovação substancial nas características dos produtos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análise dos modos e efeitos das falhas - FMEA - como ferramenta da qualidade mais importante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alto nível de terceirização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focalização de negócios na manufatura gerou </a:t>
                      </a:r>
                      <a:r>
                        <a:rPr kumimoji="0" lang="pt-BR" altLang="pt-BR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mini-fábricas</a:t>
                      </a: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descentralização da gestão da qualidade</a:t>
                      </a: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61950" indent="-36195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541338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361950" marR="0" lvl="0" indent="-3619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qualidade assegurada em 70% dos fornecedores</a:t>
                      </a:r>
                    </a:p>
                    <a:p>
                      <a:pPr marL="361950" marR="0" lvl="0" indent="-3619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Tx/>
                        <a:buFontTx/>
                        <a:buChar char="•"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charset="0"/>
                      </a:endParaRPr>
                    </a:p>
                    <a:p>
                      <a:pPr marL="361950" marR="0" lvl="0" indent="-3619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aumentos da conformidade de matéria-prima, de produção e de produtos finais, em 33%, 30% e 38% 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3263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028384" y="6356350"/>
            <a:ext cx="658416" cy="365125"/>
          </a:xfrm>
        </p:spPr>
        <p:txBody>
          <a:bodyPr/>
          <a:lstStyle/>
          <a:p>
            <a:fld id="{B92B09ED-5DCD-4173-ADD3-38C51F4AE414}" type="slidenum">
              <a:rPr lang="pt-BR" sz="1600" b="1" smtClean="0">
                <a:solidFill>
                  <a:schemeClr val="tx1"/>
                </a:solidFill>
                <a:latin typeface="+mj-lt"/>
              </a:rPr>
              <a:t>21</a:t>
            </a:fld>
            <a:endParaRPr lang="pt-BR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798661"/>
            <a:ext cx="8424862" cy="529666"/>
          </a:xfrm>
        </p:spPr>
        <p:txBody>
          <a:bodyPr/>
          <a:lstStyle/>
          <a:p>
            <a:pPr algn="ctr"/>
            <a:r>
              <a:rPr lang="pt-BR" altLang="pt-BR" sz="2300" b="1">
                <a:solidFill>
                  <a:srgbClr val="0000FF"/>
                </a:solidFill>
                <a:latin typeface="Arial" charset="0"/>
              </a:rPr>
              <a:t>ORDENAÇÃO PRIORIDADES COMPETITIVAS EMPRESA C</a:t>
            </a:r>
            <a:r>
              <a:rPr lang="pt-BR" altLang="pt-BR" sz="2300">
                <a:solidFill>
                  <a:srgbClr val="0000FF"/>
                </a:solidFill>
                <a:latin typeface="Arial" charset="0"/>
              </a:rPr>
              <a:t> 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95288" y="1522561"/>
            <a:ext cx="83534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5750" indent="-28575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7625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pt-BR" altLang="pt-BR" sz="2800" b="1" dirty="0">
                <a:solidFill>
                  <a:srgbClr val="CC3300"/>
                </a:solidFill>
                <a:latin typeface="Arial" charset="0"/>
              </a:rPr>
              <a:t>CUSTO COMO FATOR GANHADOR DE PEDIDO </a:t>
            </a:r>
          </a:p>
        </p:txBody>
      </p:sp>
      <p:graphicFrame>
        <p:nvGraphicFramePr>
          <p:cNvPr id="5" name="Group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3271867"/>
              </p:ext>
            </p:extLst>
          </p:nvPr>
        </p:nvGraphicFramePr>
        <p:xfrm>
          <a:off x="468313" y="2309961"/>
          <a:ext cx="8280400" cy="3927351"/>
        </p:xfrm>
        <a:graphic>
          <a:graphicData uri="http://schemas.openxmlformats.org/drawingml/2006/table">
            <a:tbl>
              <a:tblPr/>
              <a:tblGrid>
                <a:gridCol w="5519737"/>
                <a:gridCol w="2760663"/>
              </a:tblGrid>
              <a:tr h="85769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MUDANÇAS ORGANIZACIONAIS E TECNOLÓGICAS 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RESULTADOS 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965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808038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987425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produtos voltados para o consumo de massa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Tx/>
                        <a:buChar char="•"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necessidade constante de redução de custo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Tx/>
                        <a:buChar char="•"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otimização de etapas do processo produtivo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Tx/>
                        <a:buChar char="•"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não houve investimento em novos equipamentos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61950" indent="-36195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541338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361950" marR="0" lvl="0" indent="-3619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Tx/>
                        <a:buFontTx/>
                        <a:buChar char="•"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charset="0"/>
                      </a:endParaRPr>
                    </a:p>
                    <a:p>
                      <a:pPr marL="361950" marR="0" lvl="0" indent="-3619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Tx/>
                        <a:buFontTx/>
                        <a:buChar char="•"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charset="0"/>
                      </a:endParaRPr>
                    </a:p>
                    <a:p>
                      <a:pPr marL="361950" marR="0" lvl="0" indent="-3619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aumento da capacidade produtiva em 100%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5688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8028384" y="6356350"/>
            <a:ext cx="658416" cy="365125"/>
          </a:xfrm>
        </p:spPr>
        <p:txBody>
          <a:bodyPr/>
          <a:lstStyle/>
          <a:p>
            <a:fld id="{B92B09ED-5DCD-4173-ADD3-38C51F4AE414}" type="slidenum">
              <a:rPr lang="pt-BR" sz="1600" b="1" smtClean="0">
                <a:solidFill>
                  <a:schemeClr val="tx1"/>
                </a:solidFill>
                <a:latin typeface="+mj-lt"/>
              </a:rPr>
              <a:t>22</a:t>
            </a:fld>
            <a:endParaRPr lang="pt-BR" sz="1600" b="1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781968"/>
            <a:ext cx="8424862" cy="558800"/>
          </a:xfrm>
        </p:spPr>
        <p:txBody>
          <a:bodyPr/>
          <a:lstStyle/>
          <a:p>
            <a:pPr algn="ctr"/>
            <a:r>
              <a:rPr lang="pt-BR" altLang="pt-BR" sz="2300" b="1" dirty="0">
                <a:solidFill>
                  <a:srgbClr val="0000FF"/>
                </a:solidFill>
                <a:latin typeface="Arial" charset="0"/>
              </a:rPr>
              <a:t>ORDENAÇÃO PRIORIDADES COMPETITIVAS EMPRESA C</a:t>
            </a:r>
            <a:r>
              <a:rPr lang="pt-BR" altLang="pt-BR" sz="2300" dirty="0">
                <a:solidFill>
                  <a:srgbClr val="0000FF"/>
                </a:solidFill>
                <a:latin typeface="Arial" charset="0"/>
              </a:rPr>
              <a:t> 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68313" y="1700907"/>
            <a:ext cx="8280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5750" indent="-28575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7625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pt-BR" altLang="pt-BR" sz="1800" b="1" dirty="0">
                <a:solidFill>
                  <a:srgbClr val="CC3300"/>
                </a:solidFill>
                <a:latin typeface="Arial" charset="0"/>
              </a:rPr>
              <a:t>DESEMPENHO DAS ENTREGAS COMO FATOR GANHADOR DE PEDIDO </a:t>
            </a:r>
          </a:p>
        </p:txBody>
      </p:sp>
      <p:graphicFrame>
        <p:nvGraphicFramePr>
          <p:cNvPr id="6" name="Group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5763597"/>
              </p:ext>
            </p:extLst>
          </p:nvPr>
        </p:nvGraphicFramePr>
        <p:xfrm>
          <a:off x="468313" y="2669283"/>
          <a:ext cx="8280400" cy="3496021"/>
        </p:xfrm>
        <a:graphic>
          <a:graphicData uri="http://schemas.openxmlformats.org/drawingml/2006/table">
            <a:tbl>
              <a:tblPr/>
              <a:tblGrid>
                <a:gridCol w="5519737"/>
                <a:gridCol w="2760663"/>
              </a:tblGrid>
              <a:tr h="76349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MUDANÇAS ORGANIZACIONAIS E TECNOLÓGICAS 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RESULTADOS 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2522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808038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987425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produtos populares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Tx/>
                        <a:buChar char="•"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acompanhamento da instabilidade de demanda pela logística (suprimentos, produção e distribuição)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Tx/>
                        <a:buChar char="•"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uso de EDI para atender distribuidores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61950" indent="-36195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541338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361950" marR="0" lvl="0" indent="-3619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redução do prazo de entrega em 75%</a:t>
                      </a:r>
                    </a:p>
                    <a:p>
                      <a:pPr marL="361950" marR="0" lvl="0" indent="-3619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Tx/>
                        <a:buFontTx/>
                        <a:buChar char="•"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charset="0"/>
                      </a:endParaRPr>
                    </a:p>
                    <a:p>
                      <a:pPr marL="361950" marR="0" lvl="0" indent="-3619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redução do estoque em processo em relação à produção em 80%. 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263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956376" y="6356350"/>
            <a:ext cx="730424" cy="365125"/>
          </a:xfrm>
        </p:spPr>
        <p:txBody>
          <a:bodyPr/>
          <a:lstStyle/>
          <a:p>
            <a:fld id="{B92B09ED-5DCD-4173-ADD3-38C51F4AE414}" type="slidenum">
              <a:rPr lang="pt-BR" sz="1600" b="1" smtClean="0">
                <a:solidFill>
                  <a:schemeClr val="tx1"/>
                </a:solidFill>
                <a:latin typeface="+mj-lt"/>
              </a:rPr>
              <a:t>23</a:t>
            </a:fld>
            <a:endParaRPr lang="pt-BR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633753"/>
            <a:ext cx="8424862" cy="558800"/>
          </a:xfrm>
        </p:spPr>
        <p:txBody>
          <a:bodyPr/>
          <a:lstStyle/>
          <a:p>
            <a:pPr algn="ctr"/>
            <a:r>
              <a:rPr lang="pt-BR" altLang="pt-BR" sz="2300" b="1" dirty="0">
                <a:solidFill>
                  <a:srgbClr val="0000FF"/>
                </a:solidFill>
                <a:latin typeface="Arial" charset="0"/>
              </a:rPr>
              <a:t>ORDENAÇÃO PRIORIDADES COMPETITIVAS EMPRESA C</a:t>
            </a:r>
            <a:r>
              <a:rPr lang="pt-BR" altLang="pt-BR" sz="2300" dirty="0">
                <a:solidFill>
                  <a:srgbClr val="0000FF"/>
                </a:solidFill>
                <a:latin typeface="Arial" charset="0"/>
              </a:rPr>
              <a:t> 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95288" y="1357653"/>
            <a:ext cx="83534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5750" indent="-28575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7625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pt-BR" altLang="pt-BR" sz="2800" b="1" dirty="0">
                <a:solidFill>
                  <a:srgbClr val="CC3300"/>
                </a:solidFill>
                <a:latin typeface="Arial" charset="0"/>
              </a:rPr>
              <a:t>FLEXIBILIDADE COMO FATOR QUALIFICADOR </a:t>
            </a:r>
          </a:p>
        </p:txBody>
      </p:sp>
      <p:graphicFrame>
        <p:nvGraphicFramePr>
          <p:cNvPr id="5" name="Group 3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3467897"/>
              </p:ext>
            </p:extLst>
          </p:nvPr>
        </p:nvGraphicFramePr>
        <p:xfrm>
          <a:off x="468313" y="2145053"/>
          <a:ext cx="8280400" cy="4164267"/>
        </p:xfrm>
        <a:graphic>
          <a:graphicData uri="http://schemas.openxmlformats.org/drawingml/2006/table">
            <a:tbl>
              <a:tblPr/>
              <a:tblGrid>
                <a:gridCol w="5519737"/>
                <a:gridCol w="2760663"/>
              </a:tblGrid>
              <a:tr h="8175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MUDANÇAS ORGANIZACIONAIS E TECNOLÓGICAS 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RESULTADOS 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73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808038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987425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produtos voltados para o consumo de massa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Tx/>
                        <a:buChar char="•"/>
                        <a:tabLst/>
                      </a:pPr>
                      <a:endParaRPr kumimoji="0" lang="pt-BR" altLang="pt-B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necessidade constante de redução de custo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Tx/>
                        <a:buChar char="•"/>
                        <a:tabLst/>
                      </a:pPr>
                      <a:endParaRPr kumimoji="0" lang="pt-BR" altLang="pt-B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otimização de etapas do processo produtivo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Tx/>
                        <a:buChar char="•"/>
                        <a:tabLst/>
                      </a:pPr>
                      <a:endParaRPr kumimoji="0" lang="pt-BR" altLang="pt-B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não houve investimento em novos equipamentos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Tx/>
                        <a:buChar char="•"/>
                        <a:tabLst/>
                      </a:pPr>
                      <a:endParaRPr kumimoji="0" lang="pt-BR" altLang="pt-B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tecnologia de produto adquirida da matriz ou de terceiros</a:t>
                      </a:r>
                      <a:endParaRPr kumimoji="0" lang="pt-BR" alt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61950" indent="-36195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541338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361950" marR="0" lvl="0" indent="-3619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Tx/>
                        <a:buFontTx/>
                        <a:buChar char="•"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charset="0"/>
                      </a:endParaRPr>
                    </a:p>
                    <a:p>
                      <a:pPr marL="361950" marR="0" lvl="0" indent="-3619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Tx/>
                        <a:buFontTx/>
                        <a:buChar char="•"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charset="0"/>
                      </a:endParaRPr>
                    </a:p>
                    <a:p>
                      <a:pPr marL="361950" marR="0" lvl="0" indent="-3619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Tx/>
                        <a:buFontTx/>
                        <a:buChar char="•"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charset="0"/>
                      </a:endParaRPr>
                    </a:p>
                    <a:p>
                      <a:pPr marL="361950" marR="0" lvl="0" indent="-3619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aumento da capacidade produtiva em 100%</a:t>
                      </a:r>
                      <a:endParaRPr kumimoji="0" lang="pt-BR" altLang="pt-B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2374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956376" y="6356350"/>
            <a:ext cx="730424" cy="365125"/>
          </a:xfrm>
        </p:spPr>
        <p:txBody>
          <a:bodyPr/>
          <a:lstStyle/>
          <a:p>
            <a:fld id="{B92B09ED-5DCD-4173-ADD3-38C51F4AE414}" type="slidenum">
              <a:rPr lang="pt-BR" sz="1600" b="1" smtClean="0">
                <a:solidFill>
                  <a:schemeClr val="tx1"/>
                </a:solidFill>
                <a:latin typeface="+mj-lt"/>
              </a:rPr>
              <a:t>24</a:t>
            </a:fld>
            <a:endParaRPr lang="pt-BR" sz="1600" b="1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637952"/>
            <a:ext cx="8424862" cy="558800"/>
          </a:xfrm>
        </p:spPr>
        <p:txBody>
          <a:bodyPr/>
          <a:lstStyle/>
          <a:p>
            <a:pPr algn="ctr"/>
            <a:r>
              <a:rPr lang="pt-BR" altLang="pt-BR" sz="2300" b="1" dirty="0">
                <a:solidFill>
                  <a:srgbClr val="0000FF"/>
                </a:solidFill>
                <a:latin typeface="Arial" charset="0"/>
              </a:rPr>
              <a:t>ORDENAÇÃO PRIORIDADES COMPETITIVAS EMPRESA D</a:t>
            </a:r>
            <a:r>
              <a:rPr lang="pt-BR" altLang="pt-BR" sz="2300" dirty="0">
                <a:solidFill>
                  <a:srgbClr val="0000FF"/>
                </a:solidFill>
                <a:latin typeface="Arial" charset="0"/>
              </a:rPr>
              <a:t> 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95288" y="1315616"/>
            <a:ext cx="8353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5750" indent="-28575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7625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pt-BR" altLang="pt-BR" b="1" dirty="0">
                <a:solidFill>
                  <a:srgbClr val="CC3300"/>
                </a:solidFill>
                <a:latin typeface="Arial" charset="0"/>
              </a:rPr>
              <a:t>QUALIDADE COMO FATOR GANHADOR DE PEDIDO </a:t>
            </a:r>
          </a:p>
        </p:txBody>
      </p:sp>
      <p:graphicFrame>
        <p:nvGraphicFramePr>
          <p:cNvPr id="5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6786199"/>
              </p:ext>
            </p:extLst>
          </p:nvPr>
        </p:nvGraphicFramePr>
        <p:xfrm>
          <a:off x="468313" y="1916113"/>
          <a:ext cx="8280400" cy="4410075"/>
        </p:xfrm>
        <a:graphic>
          <a:graphicData uri="http://schemas.openxmlformats.org/drawingml/2006/table">
            <a:tbl>
              <a:tblPr/>
              <a:tblGrid>
                <a:gridCol w="5519737"/>
                <a:gridCol w="2760663"/>
              </a:tblGrid>
              <a:tr h="90487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MUDANÇAS ORGANIZACIONAIS E TECNOLÓGICAS 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RESULTADOS 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808038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987425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pioneira na implantação da qualidade total e do </a:t>
                      </a:r>
                      <a:r>
                        <a:rPr kumimoji="0" lang="pt-BR" altLang="pt-BR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just</a:t>
                      </a:r>
                      <a:r>
                        <a:rPr kumimoji="0" lang="pt-BR" altLang="pt-BR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pt-BR" altLang="pt-BR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in-time</a:t>
                      </a: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 no Brasil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Tx/>
                        <a:buChar char="•"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fornecimento com qualidade assegurada para as montadoras de veículos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Tx/>
                        <a:buChar char="•"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criação da área de suporte corporativo em qualidade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Tx/>
                        <a:buChar char="•"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descentralização da qualidade. 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61950" indent="-36195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541338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361950" marR="0" lvl="0" indent="-3619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Tx/>
                        <a:buFontTx/>
                        <a:buChar char="•"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charset="0"/>
                      </a:endParaRPr>
                    </a:p>
                    <a:p>
                      <a:pPr marL="361950" marR="0" lvl="0" indent="-3619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CEP em 80% do processo produtivo</a:t>
                      </a:r>
                    </a:p>
                    <a:p>
                      <a:pPr marL="361950" marR="0" lvl="0" indent="-3619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Tx/>
                        <a:buFontTx/>
                        <a:buChar char="•"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charset="0"/>
                      </a:endParaRPr>
                    </a:p>
                    <a:p>
                      <a:pPr marL="361950" marR="0" lvl="0" indent="-3619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aumento em conformidade da matéria-prima, da produção e de produtos finais em 35%, 37% e 25%. 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2517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956376" y="6356350"/>
            <a:ext cx="730424" cy="365125"/>
          </a:xfrm>
        </p:spPr>
        <p:txBody>
          <a:bodyPr/>
          <a:lstStyle/>
          <a:p>
            <a:fld id="{B92B09ED-5DCD-4173-ADD3-38C51F4AE414}" type="slidenum">
              <a:rPr lang="pt-BR" sz="1600" b="1" smtClean="0">
                <a:solidFill>
                  <a:schemeClr val="tx1"/>
                </a:solidFill>
                <a:latin typeface="+mj-lt"/>
              </a:rPr>
              <a:t>25</a:t>
            </a:fld>
            <a:endParaRPr lang="pt-BR" sz="1600" b="1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709960"/>
            <a:ext cx="8424862" cy="558800"/>
          </a:xfrm>
        </p:spPr>
        <p:txBody>
          <a:bodyPr/>
          <a:lstStyle/>
          <a:p>
            <a:pPr algn="ctr"/>
            <a:r>
              <a:rPr lang="pt-BR" altLang="pt-BR" sz="2300" b="1" dirty="0">
                <a:solidFill>
                  <a:srgbClr val="0000FF"/>
                </a:solidFill>
                <a:latin typeface="Arial" charset="0"/>
              </a:rPr>
              <a:t>ORDENAÇÃO PRIORIDADES COMPETITIVAS EMPRESA D</a:t>
            </a:r>
            <a:r>
              <a:rPr lang="pt-BR" altLang="pt-BR" sz="2300" dirty="0">
                <a:solidFill>
                  <a:srgbClr val="0000FF"/>
                </a:solidFill>
                <a:latin typeface="Arial" charset="0"/>
              </a:rPr>
              <a:t> 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95288" y="1478112"/>
            <a:ext cx="8353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5750" indent="-28575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7625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pt-BR" altLang="pt-BR" sz="1800" b="1" dirty="0">
                <a:solidFill>
                  <a:srgbClr val="CC3300"/>
                </a:solidFill>
                <a:latin typeface="Arial" charset="0"/>
              </a:rPr>
              <a:t>DESEMPENHO DAS ENTREGAS COMO FATOR GANHADOR DE PEDIDO </a:t>
            </a:r>
          </a:p>
        </p:txBody>
      </p:sp>
      <p:graphicFrame>
        <p:nvGraphicFramePr>
          <p:cNvPr id="5" name="Group 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0498418"/>
              </p:ext>
            </p:extLst>
          </p:nvPr>
        </p:nvGraphicFramePr>
        <p:xfrm>
          <a:off x="468313" y="2093173"/>
          <a:ext cx="8280400" cy="4288155"/>
        </p:xfrm>
        <a:graphic>
          <a:graphicData uri="http://schemas.openxmlformats.org/drawingml/2006/table">
            <a:tbl>
              <a:tblPr/>
              <a:tblGrid>
                <a:gridCol w="5519737"/>
                <a:gridCol w="2760663"/>
              </a:tblGrid>
              <a:tr h="90487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MUDANÇAS ORGANIZACIONAIS E TECNOLÓGICAS 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RESULTADOS 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808038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987425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uso do EDI e de código de barras em todos os fornecedores de itens de qualidade assegurada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Tx/>
                        <a:buChar char="•"/>
                        <a:tabLst/>
                      </a:pPr>
                      <a:endParaRPr kumimoji="0" lang="pt-BR" alt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uso de EDI com as montadoras brasileiras e estrangeiras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Tx/>
                        <a:buChar char="•"/>
                        <a:tabLst/>
                      </a:pPr>
                      <a:endParaRPr kumimoji="0" lang="pt-BR" alt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projeto customizado de sistemas de MRP e MRPII, realizado com áreas funcionais</a:t>
                      </a:r>
                      <a:endParaRPr kumimoji="0" lang="pt-BR" alt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61950" indent="-36195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541338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361950" marR="0" lvl="0" indent="-3619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pt-BR" altLang="pt-BR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kanban</a:t>
                      </a: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 em 100% dos itens fabricados</a:t>
                      </a:r>
                    </a:p>
                    <a:p>
                      <a:pPr marL="361950" marR="0" lvl="0" indent="-3619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Tx/>
                        <a:buFontTx/>
                        <a:buChar char="•"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charset="0"/>
                      </a:endParaRPr>
                    </a:p>
                    <a:p>
                      <a:pPr marL="361950" marR="0" lvl="0" indent="-3619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redução de estoque processo em 50%</a:t>
                      </a:r>
                    </a:p>
                    <a:p>
                      <a:pPr marL="361950" marR="0" lvl="0" indent="-3619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Tx/>
                        <a:buFontTx/>
                        <a:buChar char="•"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charset="0"/>
                      </a:endParaRPr>
                    </a:p>
                    <a:p>
                      <a:pPr marL="361950" marR="0" lvl="0" indent="-3619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redução do prazo de entrega em 30%</a:t>
                      </a: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1856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8172400" y="6356350"/>
            <a:ext cx="514400" cy="365125"/>
          </a:xfrm>
        </p:spPr>
        <p:txBody>
          <a:bodyPr/>
          <a:lstStyle/>
          <a:p>
            <a:fld id="{B92B09ED-5DCD-4173-ADD3-38C51F4AE414}" type="slidenum">
              <a:rPr lang="pt-BR" sz="1600" b="1" smtClean="0">
                <a:solidFill>
                  <a:schemeClr val="tx1"/>
                </a:solidFill>
                <a:latin typeface="+mj-lt"/>
              </a:rPr>
              <a:t>26</a:t>
            </a:fld>
            <a:endParaRPr lang="pt-BR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726653"/>
            <a:ext cx="8424862" cy="558800"/>
          </a:xfrm>
        </p:spPr>
        <p:txBody>
          <a:bodyPr/>
          <a:lstStyle/>
          <a:p>
            <a:pPr algn="ctr"/>
            <a:r>
              <a:rPr lang="pt-BR" altLang="pt-BR" sz="2300" b="1">
                <a:solidFill>
                  <a:srgbClr val="0000FF"/>
                </a:solidFill>
                <a:latin typeface="Arial" charset="0"/>
              </a:rPr>
              <a:t>ORDENAÇÃO PRIORIDADES COMPETITIVAS EMPRESA D</a:t>
            </a:r>
            <a:r>
              <a:rPr lang="pt-BR" altLang="pt-BR" sz="2300">
                <a:solidFill>
                  <a:srgbClr val="0000FF"/>
                </a:solidFill>
                <a:latin typeface="Arial" charset="0"/>
              </a:rPr>
              <a:t> 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95288" y="1450553"/>
            <a:ext cx="83534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5750" indent="-28575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7625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pt-BR" altLang="pt-BR" sz="2800" b="1" dirty="0">
                <a:solidFill>
                  <a:srgbClr val="CC3300"/>
                </a:solidFill>
                <a:latin typeface="Arial" charset="0"/>
              </a:rPr>
              <a:t>CUSTO COMO FATOR QUALIFICADOR </a:t>
            </a:r>
          </a:p>
        </p:txBody>
      </p:sp>
      <p:graphicFrame>
        <p:nvGraphicFramePr>
          <p:cNvPr id="6" name="Group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6711805"/>
              </p:ext>
            </p:extLst>
          </p:nvPr>
        </p:nvGraphicFramePr>
        <p:xfrm>
          <a:off x="468313" y="2237953"/>
          <a:ext cx="8280400" cy="4143375"/>
        </p:xfrm>
        <a:graphic>
          <a:graphicData uri="http://schemas.openxmlformats.org/drawingml/2006/table">
            <a:tbl>
              <a:tblPr/>
              <a:tblGrid>
                <a:gridCol w="5519737"/>
                <a:gridCol w="2760663"/>
              </a:tblGrid>
              <a:tr h="90487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MUDANÇAS ORGANIZACIONAIS E TECNOLÓGICAS 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RESULTADOS 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808038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987425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pt-BR" altLang="pt-B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na década de 90, os preços médios das empresas brasileiras eram 25% acima de seus concorrentes estrangeiros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Tx/>
                        <a:buChar char="•"/>
                        <a:tabLst/>
                      </a:pPr>
                      <a:endParaRPr kumimoji="0" lang="pt-BR" altLang="pt-B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pt-BR" altLang="pt-B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uso do custeio baseado em atividades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61950" indent="-36195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541338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361950" marR="0" lvl="0" indent="-3619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pt-BR" altLang="pt-B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redução de preços médios em 40%</a:t>
                      </a:r>
                    </a:p>
                    <a:p>
                      <a:pPr marL="361950" marR="0" lvl="0" indent="-3619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Tx/>
                        <a:buFontTx/>
                        <a:buChar char="•"/>
                        <a:tabLst/>
                      </a:pPr>
                      <a:endParaRPr kumimoji="0" lang="pt-BR" altLang="pt-B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charset="0"/>
                      </a:endParaRPr>
                    </a:p>
                    <a:p>
                      <a:pPr marL="361950" marR="0" lvl="0" indent="-3619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pt-BR" altLang="pt-B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aumento da capacidade produtiva em 100%</a:t>
                      </a:r>
                      <a:endParaRPr kumimoji="0" lang="pt-BR" altLang="pt-B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4444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172400" y="6356350"/>
            <a:ext cx="514400" cy="365125"/>
          </a:xfrm>
        </p:spPr>
        <p:txBody>
          <a:bodyPr/>
          <a:lstStyle/>
          <a:p>
            <a:fld id="{B92B09ED-5DCD-4173-ADD3-38C51F4AE414}" type="slidenum">
              <a:rPr lang="pt-BR" sz="1600" b="1" smtClean="0">
                <a:solidFill>
                  <a:schemeClr val="tx1"/>
                </a:solidFill>
                <a:latin typeface="+mj-lt"/>
              </a:rPr>
              <a:t>27</a:t>
            </a:fld>
            <a:endParaRPr lang="pt-BR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709960"/>
            <a:ext cx="8424862" cy="558800"/>
          </a:xfrm>
        </p:spPr>
        <p:txBody>
          <a:bodyPr/>
          <a:lstStyle/>
          <a:p>
            <a:pPr algn="ctr"/>
            <a:r>
              <a:rPr lang="pt-BR" altLang="pt-BR" sz="2300" b="1" dirty="0">
                <a:solidFill>
                  <a:srgbClr val="0000FF"/>
                </a:solidFill>
                <a:latin typeface="Arial" charset="0"/>
              </a:rPr>
              <a:t>ORDENAÇÃO PRIORIDADES COMPETITIVAS EMPRESA D</a:t>
            </a:r>
            <a:r>
              <a:rPr lang="pt-BR" altLang="pt-BR" sz="2300" dirty="0">
                <a:solidFill>
                  <a:srgbClr val="0000FF"/>
                </a:solidFill>
                <a:latin typeface="Arial" charset="0"/>
              </a:rPr>
              <a:t> 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95288" y="1459632"/>
            <a:ext cx="8353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5750" indent="-28575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7625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pt-BR" altLang="pt-BR" b="1" dirty="0">
                <a:solidFill>
                  <a:srgbClr val="CC3300"/>
                </a:solidFill>
                <a:latin typeface="Arial" charset="0"/>
              </a:rPr>
              <a:t>FLEXIBILIDADE COMO FATOR QUALIFICADOR </a:t>
            </a:r>
          </a:p>
        </p:txBody>
      </p:sp>
      <p:graphicFrame>
        <p:nvGraphicFramePr>
          <p:cNvPr id="5" name="Group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8761605"/>
              </p:ext>
            </p:extLst>
          </p:nvPr>
        </p:nvGraphicFramePr>
        <p:xfrm>
          <a:off x="468313" y="2093173"/>
          <a:ext cx="8280400" cy="4288155"/>
        </p:xfrm>
        <a:graphic>
          <a:graphicData uri="http://schemas.openxmlformats.org/drawingml/2006/table">
            <a:tbl>
              <a:tblPr/>
              <a:tblGrid>
                <a:gridCol w="5519737"/>
                <a:gridCol w="2760663"/>
              </a:tblGrid>
              <a:tr h="90487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MUDANÇAS ORGANIZACIONAIS E TECNOLÓGICAS 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RESULTADOS 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808038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987425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ahoma" pitchFamily="34" charset="0"/>
                        </a:rPr>
                        <a:t>transferência de tecnologia de empresa </a:t>
                      </a:r>
                      <a:r>
                        <a:rPr kumimoji="0" lang="pt-BR" altLang="pt-BR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ahoma" pitchFamily="34" charset="0"/>
                        </a:rPr>
                        <a:t>européia</a:t>
                      </a: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ahoma" pitchFamily="34" charset="0"/>
                        </a:rPr>
                        <a:t> desde a década de 60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ahoma" pitchFamily="34" charset="0"/>
                        </a:rPr>
                        <a:t>criação das gerências de marketing e tecnologia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ahoma" pitchFamily="34" charset="0"/>
                        </a:rPr>
                        <a:t>engenharia simultânea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ahoma" pitchFamily="34" charset="0"/>
                        </a:rPr>
                        <a:t>previsão de maior inserção no projeto de veículos e de flexibilidade como fator ganhador de pedido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ahoma" pitchFamily="34" charset="0"/>
                        </a:rPr>
                        <a:t>domínio do QFD como elemento de auxílio aos processos de inovação</a:t>
                      </a: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61950" indent="-36195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541338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361950" marR="0" lvl="0" indent="-3619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Tahoma" pitchFamily="34" charset="0"/>
                        </a:rPr>
                        <a:t>redução média de 40% no tempo de desenvolvimento de novos produtos</a:t>
                      </a:r>
                    </a:p>
                    <a:p>
                      <a:pPr marL="361950" marR="0" lvl="0" indent="-3619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Tx/>
                        <a:buFontTx/>
                        <a:buChar char="•"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361950" marR="0" lvl="0" indent="-3619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Tahoma" pitchFamily="34" charset="0"/>
                        </a:rPr>
                        <a:t>redução de 65% no ciclo de vida dos produtos. 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417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172400" y="6356350"/>
            <a:ext cx="514400" cy="365125"/>
          </a:xfrm>
        </p:spPr>
        <p:txBody>
          <a:bodyPr/>
          <a:lstStyle/>
          <a:p>
            <a:fld id="{B92B09ED-5DCD-4173-ADD3-38C51F4AE414}" type="slidenum">
              <a:rPr lang="pt-BR" sz="1600" b="1" smtClean="0">
                <a:solidFill>
                  <a:schemeClr val="tx1"/>
                </a:solidFill>
                <a:latin typeface="+mj-lt"/>
              </a:rPr>
              <a:t>28</a:t>
            </a:fld>
            <a:endParaRPr lang="pt-BR" sz="16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06212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172400" y="6356350"/>
            <a:ext cx="514400" cy="365125"/>
          </a:xfrm>
        </p:spPr>
        <p:txBody>
          <a:bodyPr/>
          <a:lstStyle/>
          <a:p>
            <a:fld id="{B92B09ED-5DCD-4173-ADD3-38C51F4AE414}" type="slidenum">
              <a:rPr lang="pt-BR" sz="1600" b="1" smtClean="0">
                <a:solidFill>
                  <a:schemeClr val="tx1"/>
                </a:solidFill>
                <a:latin typeface="+mj-lt"/>
              </a:rPr>
              <a:t>29</a:t>
            </a:fld>
            <a:endParaRPr lang="pt-BR" sz="16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54433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8100392" y="6356350"/>
            <a:ext cx="586408" cy="365125"/>
          </a:xfrm>
        </p:spPr>
        <p:txBody>
          <a:bodyPr/>
          <a:lstStyle/>
          <a:p>
            <a:fld id="{B92B09ED-5DCD-4173-ADD3-38C51F4AE414}" type="slidenum">
              <a:rPr lang="pt-BR" sz="1600" b="1" smtClean="0">
                <a:solidFill>
                  <a:schemeClr val="tx1"/>
                </a:solidFill>
                <a:latin typeface="+mj-lt"/>
              </a:rPr>
              <a:t>3</a:t>
            </a:fld>
            <a:endParaRPr lang="pt-BR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76250"/>
            <a:ext cx="8280400" cy="647700"/>
          </a:xfrm>
        </p:spPr>
        <p:txBody>
          <a:bodyPr/>
          <a:lstStyle/>
          <a:p>
            <a:pPr algn="ctr"/>
            <a:r>
              <a:rPr lang="pt-BR" altLang="pt-BR" sz="2400" b="1">
                <a:solidFill>
                  <a:srgbClr val="800000"/>
                </a:solidFill>
                <a:latin typeface="Arial" charset="0"/>
                <a:cs typeface="Times New Roman" pitchFamily="18" charset="0"/>
              </a:rPr>
              <a:t>CARACTERÍSTICAS DAS EMPRESAS PESQUISADAS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39750" y="1484313"/>
            <a:ext cx="8058150" cy="489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pt-BR" altLang="pt-BR" dirty="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 </a:t>
            </a:r>
            <a:r>
              <a:rPr kumimoji="0" lang="pt-BR" altLang="pt-BR" dirty="0">
                <a:solidFill>
                  <a:srgbClr val="0000FF"/>
                </a:solidFill>
                <a:latin typeface="Arial" charset="0"/>
              </a:rPr>
              <a:t>empresas industriais do setor </a:t>
            </a:r>
            <a:r>
              <a:rPr kumimoji="0" lang="pt-BR" altLang="pt-BR" dirty="0" err="1">
                <a:solidFill>
                  <a:srgbClr val="0000FF"/>
                </a:solidFill>
                <a:latin typeface="Arial" charset="0"/>
              </a:rPr>
              <a:t>metal-mecânico</a:t>
            </a:r>
            <a:endParaRPr kumimoji="0" lang="pt-BR" altLang="pt-BR" dirty="0">
              <a:solidFill>
                <a:srgbClr val="0000FF"/>
              </a:solidFill>
              <a:latin typeface="Arial" charset="0"/>
            </a:endParaRPr>
          </a:p>
          <a:p>
            <a:endParaRPr kumimoji="0" lang="pt-BR" altLang="pt-BR" dirty="0">
              <a:solidFill>
                <a:srgbClr val="0000FF"/>
              </a:solidFill>
              <a:latin typeface="Arial" charset="0"/>
            </a:endParaRPr>
          </a:p>
          <a:p>
            <a:endParaRPr kumimoji="0" lang="pt-BR" altLang="pt-BR" dirty="0">
              <a:solidFill>
                <a:srgbClr val="0000FF"/>
              </a:solidFill>
              <a:latin typeface="Arial" charset="0"/>
            </a:endParaRPr>
          </a:p>
          <a:p>
            <a:r>
              <a:rPr kumimoji="0" lang="pt-BR" altLang="pt-BR" dirty="0">
                <a:solidFill>
                  <a:srgbClr val="0000FF"/>
                </a:solidFill>
                <a:latin typeface="Arial" charset="0"/>
              </a:rPr>
              <a:t>empresas líderes em seus mercados e que estão enfrentando alto nível de concorrência</a:t>
            </a:r>
          </a:p>
          <a:p>
            <a:endParaRPr kumimoji="0" lang="pt-BR" altLang="pt-BR" dirty="0">
              <a:solidFill>
                <a:srgbClr val="0000FF"/>
              </a:solidFill>
              <a:latin typeface="Arial" charset="0"/>
            </a:endParaRPr>
          </a:p>
          <a:p>
            <a:endParaRPr kumimoji="0" lang="pt-BR" altLang="pt-BR" dirty="0">
              <a:solidFill>
                <a:srgbClr val="0000FF"/>
              </a:solidFill>
              <a:latin typeface="Arial" charset="0"/>
            </a:endParaRPr>
          </a:p>
          <a:p>
            <a:r>
              <a:rPr kumimoji="0" lang="pt-BR" altLang="pt-BR" dirty="0">
                <a:solidFill>
                  <a:srgbClr val="0000FF"/>
                </a:solidFill>
                <a:latin typeface="Arial" charset="0"/>
              </a:rPr>
              <a:t>empresas com certificação ISO 9.000</a:t>
            </a:r>
          </a:p>
          <a:p>
            <a:endParaRPr kumimoji="0" lang="pt-BR" altLang="pt-BR" dirty="0">
              <a:solidFill>
                <a:srgbClr val="0000FF"/>
              </a:solidFill>
              <a:latin typeface="Arial" charset="0"/>
            </a:endParaRPr>
          </a:p>
          <a:p>
            <a:endParaRPr kumimoji="0" lang="pt-BR" altLang="pt-BR" dirty="0">
              <a:solidFill>
                <a:srgbClr val="0000FF"/>
              </a:solidFill>
              <a:latin typeface="Arial" charset="0"/>
            </a:endParaRPr>
          </a:p>
          <a:p>
            <a:r>
              <a:rPr kumimoji="0" lang="pt-BR" altLang="pt-BR" dirty="0">
                <a:solidFill>
                  <a:srgbClr val="008000"/>
                </a:solidFill>
                <a:latin typeface="Arial" charset="0"/>
              </a:rPr>
              <a:t>Obs.: Este estudo de casos foi realizado durante o segundo semestre de 1996 e o primeiro semestre de 1997.</a:t>
            </a:r>
            <a:endParaRPr kumimoji="0" lang="pt-BR" altLang="pt-BR" dirty="0">
              <a:solidFill>
                <a:srgbClr val="008000"/>
              </a:solidFill>
              <a:latin typeface="Arial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5708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172400" y="6356350"/>
            <a:ext cx="514400" cy="365125"/>
          </a:xfrm>
        </p:spPr>
        <p:txBody>
          <a:bodyPr/>
          <a:lstStyle/>
          <a:p>
            <a:fld id="{B92B09ED-5DCD-4173-ADD3-38C51F4AE414}" type="slidenum">
              <a:rPr lang="pt-BR" sz="1600" b="1" smtClean="0">
                <a:solidFill>
                  <a:schemeClr val="tx1"/>
                </a:solidFill>
                <a:latin typeface="+mj-lt"/>
              </a:rPr>
              <a:t>30</a:t>
            </a:fld>
            <a:endParaRPr lang="pt-BR" sz="16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38452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244408" y="6356350"/>
            <a:ext cx="442392" cy="365125"/>
          </a:xfrm>
          <a:ln>
            <a:noFill/>
          </a:ln>
        </p:spPr>
        <p:txBody>
          <a:bodyPr/>
          <a:lstStyle/>
          <a:p>
            <a:fld id="{B92B09ED-5DCD-4173-ADD3-38C51F4AE414}" type="slidenum">
              <a:rPr lang="pt-BR" sz="1600" b="1" smtClean="0">
                <a:solidFill>
                  <a:schemeClr val="tx1"/>
                </a:solidFill>
                <a:latin typeface="+mj-lt"/>
              </a:rPr>
              <a:t>4</a:t>
            </a:fld>
            <a:endParaRPr lang="pt-BR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27571"/>
            <a:ext cx="7772400" cy="547688"/>
          </a:xfrm>
        </p:spPr>
        <p:txBody>
          <a:bodyPr/>
          <a:lstStyle/>
          <a:p>
            <a:pPr algn="ctr"/>
            <a:r>
              <a:rPr lang="pt-BR" altLang="pt-BR" sz="2800" b="1">
                <a:solidFill>
                  <a:srgbClr val="800000"/>
                </a:solidFill>
                <a:latin typeface="Arial" charset="0"/>
                <a:cs typeface="Times New Roman" pitchFamily="18" charset="0"/>
              </a:rPr>
              <a:t>EMPRESAS PESQUISADAS</a:t>
            </a:r>
          </a:p>
        </p:txBody>
      </p:sp>
      <p:graphicFrame>
        <p:nvGraphicFramePr>
          <p:cNvPr id="4" name="Group 5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7886088"/>
              </p:ext>
            </p:extLst>
          </p:nvPr>
        </p:nvGraphicFramePr>
        <p:xfrm>
          <a:off x="685800" y="1988021"/>
          <a:ext cx="7772400" cy="4105275"/>
        </p:xfrm>
        <a:graphic>
          <a:graphicData uri="http://schemas.openxmlformats.org/drawingml/2006/table">
            <a:tbl>
              <a:tblPr/>
              <a:tblGrid>
                <a:gridCol w="1509713"/>
                <a:gridCol w="2376487"/>
                <a:gridCol w="1943100"/>
                <a:gridCol w="1943100"/>
              </a:tblGrid>
              <a:tr h="117157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Empresa</a:t>
                      </a: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Nacionalidade</a:t>
                      </a: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Principais produtos</a:t>
                      </a: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Faturamento anual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(US$ milhões)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americana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bens de capital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mais de 150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2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americana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bens de capital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entre 25 e 50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04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sueca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bens de consumo durável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entre 100 e 150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inglesa 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autopeças 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mais de 150 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1416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172400" y="6356350"/>
            <a:ext cx="514400" cy="365125"/>
          </a:xfrm>
        </p:spPr>
        <p:txBody>
          <a:bodyPr/>
          <a:lstStyle/>
          <a:p>
            <a:fld id="{B92B09ED-5DCD-4173-ADD3-38C51F4AE414}" type="slidenum">
              <a:rPr lang="pt-BR" sz="1600" b="1" smtClean="0">
                <a:solidFill>
                  <a:schemeClr val="tx1"/>
                </a:solidFill>
                <a:latin typeface="+mj-lt"/>
              </a:rPr>
              <a:t>5</a:t>
            </a:fld>
            <a:endParaRPr lang="pt-BR" sz="1600" b="1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688032" y="855563"/>
            <a:ext cx="7772400" cy="547688"/>
          </a:xfrm>
        </p:spPr>
        <p:txBody>
          <a:bodyPr/>
          <a:lstStyle/>
          <a:p>
            <a:pPr algn="ctr"/>
            <a:r>
              <a:rPr lang="pt-BR" altLang="pt-BR" sz="2800" b="1">
                <a:solidFill>
                  <a:srgbClr val="800000"/>
                </a:solidFill>
                <a:latin typeface="Arial" charset="0"/>
                <a:cs typeface="Times New Roman" pitchFamily="18" charset="0"/>
              </a:rPr>
              <a:t>EMPRESAS PESQUISADAS</a:t>
            </a:r>
          </a:p>
        </p:txBody>
      </p:sp>
      <p:graphicFrame>
        <p:nvGraphicFramePr>
          <p:cNvPr id="4" name="Group 3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7866680"/>
              </p:ext>
            </p:extLst>
          </p:nvPr>
        </p:nvGraphicFramePr>
        <p:xfrm>
          <a:off x="688032" y="1916013"/>
          <a:ext cx="7772400" cy="4105275"/>
        </p:xfrm>
        <a:graphic>
          <a:graphicData uri="http://schemas.openxmlformats.org/drawingml/2006/table">
            <a:tbl>
              <a:tblPr/>
              <a:tblGrid>
                <a:gridCol w="1509713"/>
                <a:gridCol w="2376487"/>
                <a:gridCol w="1943100"/>
                <a:gridCol w="1943100"/>
              </a:tblGrid>
              <a:tr h="117157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Empresa 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Empregados da Empresa Pesquisada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Empregados da Divisão Brasil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Empregados da Corporação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2.600 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2.600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54.000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2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290 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500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7.000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04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2.400 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6.000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110.000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1.960 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2.080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2.140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5688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Espaço Reservado para Número de Slide 25"/>
          <p:cNvSpPr>
            <a:spLocks noGrp="1"/>
          </p:cNvSpPr>
          <p:nvPr>
            <p:ph type="sldNum" sz="quarter" idx="12"/>
          </p:nvPr>
        </p:nvSpPr>
        <p:spPr>
          <a:xfrm>
            <a:off x="8100392" y="6356350"/>
            <a:ext cx="586408" cy="365125"/>
          </a:xfrm>
        </p:spPr>
        <p:txBody>
          <a:bodyPr/>
          <a:lstStyle/>
          <a:p>
            <a:fld id="{B92B09ED-5DCD-4173-ADD3-38C51F4AE414}" type="slidenum">
              <a:rPr lang="pt-BR" sz="1600" b="1" smtClean="0">
                <a:solidFill>
                  <a:schemeClr val="tx1"/>
                </a:solidFill>
                <a:latin typeface="+mj-lt"/>
              </a:rPr>
              <a:t>6</a:t>
            </a:fld>
            <a:endParaRPr lang="pt-BR" sz="1600" b="1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620415"/>
            <a:ext cx="8280400" cy="793750"/>
          </a:xfrm>
        </p:spPr>
        <p:txBody>
          <a:bodyPr>
            <a:normAutofit fontScale="90000"/>
          </a:bodyPr>
          <a:lstStyle/>
          <a:p>
            <a:pPr algn="ctr"/>
            <a:r>
              <a:rPr lang="pt-BR" altLang="pt-BR" sz="2400" b="1">
                <a:solidFill>
                  <a:srgbClr val="CC3300"/>
                </a:solidFill>
                <a:latin typeface="Arial" charset="0"/>
              </a:rPr>
              <a:t>PROGRAMAS, TECNOLOGIAS E METODOLOGIAS DA ENGENHARIA DE PRODUTO</a:t>
            </a:r>
            <a:endParaRPr lang="pt-BR" altLang="pt-BR" sz="2400">
              <a:solidFill>
                <a:srgbClr val="CC3300"/>
              </a:solidFill>
              <a:latin typeface="Arial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39750" y="1412577"/>
            <a:ext cx="8208963" cy="51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pt-BR" altLang="pt-BR" sz="220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 </a:t>
            </a:r>
            <a:r>
              <a:rPr kumimoji="0" lang="pt-BR" altLang="pt-BR" sz="2200">
                <a:solidFill>
                  <a:srgbClr val="0000FF"/>
                </a:solidFill>
                <a:latin typeface="Arial" charset="0"/>
              </a:rPr>
              <a:t>aquisição de tecnologia</a:t>
            </a:r>
          </a:p>
          <a:p>
            <a:endParaRPr kumimoji="0" lang="pt-BR" altLang="pt-BR" sz="2200">
              <a:solidFill>
                <a:srgbClr val="0000FF"/>
              </a:solidFill>
              <a:latin typeface="Arial" charset="0"/>
            </a:endParaRPr>
          </a:p>
          <a:p>
            <a:r>
              <a:rPr kumimoji="0" lang="pt-BR" altLang="pt-BR" sz="2200">
                <a:solidFill>
                  <a:srgbClr val="0000FF"/>
                </a:solidFill>
                <a:latin typeface="Arial" charset="0"/>
              </a:rPr>
              <a:t>pesquisa e desenvolvimento</a:t>
            </a:r>
          </a:p>
          <a:p>
            <a:endParaRPr kumimoji="0" lang="pt-BR" altLang="pt-BR" sz="2200">
              <a:solidFill>
                <a:srgbClr val="0000FF"/>
              </a:solidFill>
              <a:latin typeface="Arial" charset="0"/>
            </a:endParaRPr>
          </a:p>
          <a:p>
            <a:r>
              <a:rPr kumimoji="0" lang="pt-BR" altLang="pt-BR" sz="2200">
                <a:solidFill>
                  <a:srgbClr val="0000FF"/>
                </a:solidFill>
                <a:latin typeface="Arial" charset="0"/>
              </a:rPr>
              <a:t>engenharia simultânea</a:t>
            </a:r>
          </a:p>
          <a:p>
            <a:endParaRPr kumimoji="0" lang="pt-BR" altLang="pt-BR" sz="2200">
              <a:solidFill>
                <a:srgbClr val="0000FF"/>
              </a:solidFill>
              <a:latin typeface="Arial" charset="0"/>
            </a:endParaRPr>
          </a:p>
          <a:p>
            <a:r>
              <a:rPr kumimoji="0" lang="pt-BR" altLang="pt-BR" sz="2200">
                <a:solidFill>
                  <a:srgbClr val="0000FF"/>
                </a:solidFill>
                <a:latin typeface="Arial" charset="0"/>
              </a:rPr>
              <a:t>utilização da tecnologia de grupo</a:t>
            </a:r>
          </a:p>
          <a:p>
            <a:endParaRPr kumimoji="0" lang="pt-BR" altLang="pt-BR" sz="2200">
              <a:solidFill>
                <a:srgbClr val="0000FF"/>
              </a:solidFill>
              <a:latin typeface="Arial" charset="0"/>
            </a:endParaRPr>
          </a:p>
          <a:p>
            <a:r>
              <a:rPr kumimoji="0" lang="pt-BR" altLang="pt-BR" sz="2200">
                <a:solidFill>
                  <a:srgbClr val="0000FF"/>
                </a:solidFill>
                <a:latin typeface="Arial" charset="0"/>
              </a:rPr>
              <a:t>projeto auxiliado por computador – CAD</a:t>
            </a:r>
          </a:p>
          <a:p>
            <a:endParaRPr kumimoji="0" lang="pt-BR" altLang="pt-BR" sz="2200">
              <a:solidFill>
                <a:srgbClr val="0000FF"/>
              </a:solidFill>
              <a:latin typeface="Arial" charset="0"/>
            </a:endParaRPr>
          </a:p>
          <a:p>
            <a:r>
              <a:rPr kumimoji="0" lang="pt-BR" altLang="pt-BR" sz="2200">
                <a:solidFill>
                  <a:srgbClr val="0000FF"/>
                </a:solidFill>
                <a:latin typeface="Arial" charset="0"/>
              </a:rPr>
              <a:t>participação dos fornecedores na engenharia de produto da empresa</a:t>
            </a:r>
          </a:p>
          <a:p>
            <a:endParaRPr kumimoji="0" lang="pt-BR" altLang="pt-BR" sz="2200">
              <a:solidFill>
                <a:srgbClr val="0000FF"/>
              </a:solidFill>
              <a:latin typeface="Arial" charset="0"/>
            </a:endParaRPr>
          </a:p>
          <a:p>
            <a:r>
              <a:rPr kumimoji="0" lang="pt-BR" altLang="pt-BR" sz="2200">
                <a:solidFill>
                  <a:srgbClr val="0000FF"/>
                </a:solidFill>
                <a:latin typeface="Arial" charset="0"/>
              </a:rPr>
              <a:t>participação da empresa na engenharia de produto dos fornecedores</a:t>
            </a:r>
          </a:p>
        </p:txBody>
      </p:sp>
    </p:spTree>
    <p:extLst>
      <p:ext uri="{BB962C8B-B14F-4D97-AF65-F5344CB8AC3E}">
        <p14:creationId xmlns:p14="http://schemas.microsoft.com/office/powerpoint/2010/main" val="103263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Espaço Reservado para Número de Slide 124"/>
          <p:cNvSpPr>
            <a:spLocks noGrp="1"/>
          </p:cNvSpPr>
          <p:nvPr>
            <p:ph type="sldNum" sz="quarter" idx="12"/>
          </p:nvPr>
        </p:nvSpPr>
        <p:spPr>
          <a:xfrm>
            <a:off x="8214641" y="6376243"/>
            <a:ext cx="472158" cy="365125"/>
          </a:xfrm>
        </p:spPr>
        <p:txBody>
          <a:bodyPr/>
          <a:lstStyle/>
          <a:p>
            <a:fld id="{B92B09ED-5DCD-4173-ADD3-38C51F4AE414}" type="slidenum">
              <a:rPr lang="pt-BR" sz="1600" b="1" smtClean="0">
                <a:solidFill>
                  <a:schemeClr val="tx1"/>
                </a:solidFill>
                <a:latin typeface="+mj-lt"/>
              </a:rPr>
              <a:t>7</a:t>
            </a:fld>
            <a:endParaRPr lang="pt-BR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692696"/>
            <a:ext cx="8280400" cy="792162"/>
          </a:xfrm>
        </p:spPr>
        <p:txBody>
          <a:bodyPr>
            <a:normAutofit fontScale="90000"/>
          </a:bodyPr>
          <a:lstStyle/>
          <a:p>
            <a:pPr algn="ctr"/>
            <a:r>
              <a:rPr lang="pt-BR" altLang="pt-BR" sz="2400" b="1">
                <a:solidFill>
                  <a:srgbClr val="CC3300"/>
                </a:solidFill>
                <a:latin typeface="Arial" charset="0"/>
              </a:rPr>
              <a:t>PROGRAMAS, TECNOLOGIAS E METODOLOGIAS DA ENGENHARIA DE FABRICAÇÃO</a:t>
            </a:r>
            <a:endParaRPr lang="pt-BR" altLang="pt-BR" sz="2400">
              <a:solidFill>
                <a:srgbClr val="CC3300"/>
              </a:solidFill>
              <a:latin typeface="Arial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39750" y="1588046"/>
            <a:ext cx="8058150" cy="4894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pt-BR" altLang="pt-BR">
                <a:solidFill>
                  <a:srgbClr val="0000FF"/>
                </a:solidFill>
                <a:latin typeface="Arial" charset="0"/>
              </a:rPr>
              <a:t>utilização da tecnologia de grupo</a:t>
            </a:r>
          </a:p>
          <a:p>
            <a:endParaRPr kumimoji="0" lang="pt-BR" altLang="pt-BR">
              <a:solidFill>
                <a:srgbClr val="0000FF"/>
              </a:solidFill>
              <a:latin typeface="Arial" charset="0"/>
            </a:endParaRPr>
          </a:p>
          <a:p>
            <a:r>
              <a:rPr kumimoji="0" lang="pt-BR" altLang="pt-BR">
                <a:solidFill>
                  <a:srgbClr val="0000FF"/>
                </a:solidFill>
                <a:latin typeface="Arial" charset="0"/>
              </a:rPr>
              <a:t>equipamento com controle numérico</a:t>
            </a:r>
          </a:p>
          <a:p>
            <a:r>
              <a:rPr kumimoji="0" lang="pt-BR" altLang="pt-BR">
                <a:solidFill>
                  <a:srgbClr val="0000FF"/>
                </a:solidFill>
                <a:latin typeface="Arial" charset="0"/>
              </a:rPr>
              <a:t>planejamento de processo auxiliado por computador – CAPP</a:t>
            </a:r>
          </a:p>
          <a:p>
            <a:endParaRPr kumimoji="0" lang="pt-BR" altLang="pt-BR">
              <a:solidFill>
                <a:srgbClr val="0000FF"/>
              </a:solidFill>
              <a:latin typeface="Arial" charset="0"/>
            </a:endParaRPr>
          </a:p>
          <a:p>
            <a:r>
              <a:rPr kumimoji="0" lang="pt-BR" altLang="pt-BR">
                <a:solidFill>
                  <a:srgbClr val="0000FF"/>
                </a:solidFill>
                <a:latin typeface="Arial" charset="0"/>
              </a:rPr>
              <a:t>fabricação auxiliada por computador – CAM</a:t>
            </a:r>
          </a:p>
          <a:p>
            <a:endParaRPr kumimoji="0" lang="pt-BR" altLang="pt-BR">
              <a:solidFill>
                <a:srgbClr val="0000FF"/>
              </a:solidFill>
              <a:latin typeface="Arial" charset="0"/>
            </a:endParaRPr>
          </a:p>
          <a:p>
            <a:r>
              <a:rPr kumimoji="0" lang="pt-BR" altLang="pt-BR">
                <a:solidFill>
                  <a:srgbClr val="0000FF"/>
                </a:solidFill>
                <a:latin typeface="Arial" charset="0"/>
              </a:rPr>
              <a:t>células de manufatura</a:t>
            </a:r>
          </a:p>
          <a:p>
            <a:endParaRPr kumimoji="0" lang="pt-BR" altLang="pt-BR">
              <a:solidFill>
                <a:srgbClr val="0000FF"/>
              </a:solidFill>
              <a:latin typeface="Arial" charset="0"/>
            </a:endParaRPr>
          </a:p>
          <a:p>
            <a:r>
              <a:rPr kumimoji="0" lang="pt-BR" altLang="pt-BR">
                <a:solidFill>
                  <a:srgbClr val="0000FF"/>
                </a:solidFill>
                <a:latin typeface="Arial" charset="0"/>
              </a:rPr>
              <a:t>sistemas flexíveis de manufatura – FMS</a:t>
            </a:r>
          </a:p>
          <a:p>
            <a:endParaRPr kumimoji="0" lang="pt-BR" altLang="pt-BR">
              <a:solidFill>
                <a:srgbClr val="0000FF"/>
              </a:solidFill>
              <a:latin typeface="Arial" charset="0"/>
            </a:endParaRPr>
          </a:p>
          <a:p>
            <a:r>
              <a:rPr kumimoji="0" lang="pt-BR" altLang="pt-BR">
                <a:solidFill>
                  <a:srgbClr val="0000FF"/>
                </a:solidFill>
                <a:latin typeface="Arial" charset="0"/>
              </a:rPr>
              <a:t>robótica </a:t>
            </a:r>
          </a:p>
        </p:txBody>
      </p:sp>
    </p:spTree>
    <p:extLst>
      <p:ext uri="{BB962C8B-B14F-4D97-AF65-F5344CB8AC3E}">
        <p14:creationId xmlns:p14="http://schemas.microsoft.com/office/powerpoint/2010/main" val="1452374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028384" y="6356350"/>
            <a:ext cx="658416" cy="365125"/>
          </a:xfrm>
        </p:spPr>
        <p:txBody>
          <a:bodyPr/>
          <a:lstStyle/>
          <a:p>
            <a:fld id="{B92B09ED-5DCD-4173-ADD3-38C51F4AE414}" type="slidenum">
              <a:rPr lang="pt-BR" sz="1600" b="1" smtClean="0">
                <a:solidFill>
                  <a:schemeClr val="tx1"/>
                </a:solidFill>
                <a:latin typeface="+mj-lt"/>
              </a:rPr>
              <a:t>8</a:t>
            </a:fld>
            <a:endParaRPr lang="pt-BR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682327"/>
            <a:ext cx="8280400" cy="792163"/>
          </a:xfrm>
        </p:spPr>
        <p:txBody>
          <a:bodyPr>
            <a:normAutofit fontScale="90000"/>
          </a:bodyPr>
          <a:lstStyle/>
          <a:p>
            <a:pPr algn="ctr"/>
            <a:r>
              <a:rPr lang="pt-BR" altLang="pt-BR" sz="2400" b="1">
                <a:solidFill>
                  <a:srgbClr val="CC3300"/>
                </a:solidFill>
                <a:latin typeface="Arial" charset="0"/>
              </a:rPr>
              <a:t>PROGRAMAS, TECNOLOGIAS E METODOLOGIAS DA QUALIDADE</a:t>
            </a:r>
            <a:endParaRPr lang="pt-BR" altLang="pt-BR" sz="2400">
              <a:solidFill>
                <a:srgbClr val="CC3300"/>
              </a:solidFill>
              <a:latin typeface="Arial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39750" y="1296690"/>
            <a:ext cx="8058150" cy="5300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pt-BR" altLang="pt-BR" sz="2000" dirty="0">
                <a:solidFill>
                  <a:srgbClr val="0000FF"/>
                </a:solidFill>
                <a:latin typeface="Arial" charset="0"/>
              </a:rPr>
              <a:t>qualidade total</a:t>
            </a:r>
          </a:p>
          <a:p>
            <a:endParaRPr kumimoji="0" lang="pt-BR" altLang="pt-BR" sz="2000" dirty="0">
              <a:solidFill>
                <a:srgbClr val="0000FF"/>
              </a:solidFill>
              <a:latin typeface="Arial" charset="0"/>
            </a:endParaRPr>
          </a:p>
          <a:p>
            <a:r>
              <a:rPr kumimoji="0" lang="pt-BR" altLang="pt-BR" sz="2000" dirty="0">
                <a:solidFill>
                  <a:srgbClr val="0000FF"/>
                </a:solidFill>
                <a:latin typeface="Arial" charset="0"/>
              </a:rPr>
              <a:t>desenvolvimento de fornecedores</a:t>
            </a:r>
          </a:p>
          <a:p>
            <a:endParaRPr kumimoji="0" lang="pt-BR" altLang="pt-BR" sz="2000" dirty="0">
              <a:solidFill>
                <a:srgbClr val="0000FF"/>
              </a:solidFill>
              <a:latin typeface="Arial" charset="0"/>
            </a:endParaRPr>
          </a:p>
          <a:p>
            <a:r>
              <a:rPr kumimoji="0" lang="pt-BR" altLang="pt-BR" sz="2000" dirty="0">
                <a:solidFill>
                  <a:srgbClr val="0000FF"/>
                </a:solidFill>
                <a:latin typeface="Arial" charset="0"/>
              </a:rPr>
              <a:t>controle estatístico de processo</a:t>
            </a:r>
          </a:p>
          <a:p>
            <a:endParaRPr kumimoji="0" lang="pt-BR" altLang="pt-BR" sz="2000" dirty="0">
              <a:solidFill>
                <a:srgbClr val="0000FF"/>
              </a:solidFill>
              <a:latin typeface="Arial" charset="0"/>
            </a:endParaRPr>
          </a:p>
          <a:p>
            <a:r>
              <a:rPr kumimoji="0" lang="pt-BR" altLang="pt-BR" sz="2000" dirty="0">
                <a:solidFill>
                  <a:srgbClr val="0000FF"/>
                </a:solidFill>
                <a:latin typeface="Arial" charset="0"/>
              </a:rPr>
              <a:t>programas de melhoria contínua</a:t>
            </a:r>
          </a:p>
          <a:p>
            <a:endParaRPr kumimoji="0" lang="pt-BR" altLang="pt-BR" sz="2000" dirty="0">
              <a:solidFill>
                <a:srgbClr val="0000FF"/>
              </a:solidFill>
              <a:latin typeface="Arial" charset="0"/>
            </a:endParaRPr>
          </a:p>
          <a:p>
            <a:r>
              <a:rPr kumimoji="0" lang="pt-BR" altLang="pt-BR" sz="2000" dirty="0">
                <a:solidFill>
                  <a:srgbClr val="0000FF"/>
                </a:solidFill>
                <a:latin typeface="Arial" charset="0"/>
              </a:rPr>
              <a:t>análise dos modos e efeitos de falha</a:t>
            </a:r>
          </a:p>
          <a:p>
            <a:endParaRPr kumimoji="0" lang="pt-BR" altLang="pt-BR" sz="2000" dirty="0">
              <a:solidFill>
                <a:srgbClr val="0000FF"/>
              </a:solidFill>
              <a:latin typeface="Arial" charset="0"/>
            </a:endParaRPr>
          </a:p>
          <a:p>
            <a:r>
              <a:rPr kumimoji="0" lang="pt-BR" altLang="pt-BR" sz="2000" dirty="0">
                <a:solidFill>
                  <a:srgbClr val="0000FF"/>
                </a:solidFill>
                <a:latin typeface="Arial" charset="0"/>
              </a:rPr>
              <a:t>desdobramento da função qualidade</a:t>
            </a:r>
          </a:p>
          <a:p>
            <a:endParaRPr kumimoji="0" lang="pt-BR" altLang="pt-BR" sz="2000" dirty="0">
              <a:solidFill>
                <a:srgbClr val="0000FF"/>
              </a:solidFill>
              <a:latin typeface="Arial" charset="0"/>
            </a:endParaRPr>
          </a:p>
          <a:p>
            <a:r>
              <a:rPr kumimoji="0" lang="pt-BR" altLang="pt-BR" sz="2000" dirty="0">
                <a:solidFill>
                  <a:srgbClr val="0000FF"/>
                </a:solidFill>
                <a:latin typeface="Arial" charset="0"/>
              </a:rPr>
              <a:t>delineamento de experimentos</a:t>
            </a:r>
          </a:p>
          <a:p>
            <a:endParaRPr kumimoji="0" lang="pt-BR" altLang="pt-BR" sz="2000" dirty="0">
              <a:solidFill>
                <a:srgbClr val="0000FF"/>
              </a:solidFill>
              <a:latin typeface="Arial" charset="0"/>
            </a:endParaRPr>
          </a:p>
          <a:p>
            <a:r>
              <a:rPr kumimoji="0" lang="pt-BR" altLang="pt-BR" sz="2000" dirty="0">
                <a:solidFill>
                  <a:srgbClr val="0000FF"/>
                </a:solidFill>
                <a:latin typeface="Arial" charset="0"/>
              </a:rPr>
              <a:t>manutenção corretiva, preventiva e preditiva</a:t>
            </a:r>
          </a:p>
          <a:p>
            <a:endParaRPr kumimoji="0" lang="pt-BR" altLang="pt-BR" sz="2000" dirty="0">
              <a:solidFill>
                <a:srgbClr val="0000FF"/>
              </a:solidFill>
              <a:latin typeface="Arial" charset="0"/>
            </a:endParaRPr>
          </a:p>
          <a:p>
            <a:r>
              <a:rPr kumimoji="0" lang="pt-BR" altLang="pt-BR" sz="2000" dirty="0">
                <a:solidFill>
                  <a:srgbClr val="0000FF"/>
                </a:solidFill>
                <a:latin typeface="Arial" charset="0"/>
              </a:rPr>
              <a:t>manutenção produtiva </a:t>
            </a:r>
            <a:r>
              <a:rPr kumimoji="0" lang="pt-BR" altLang="pt-BR" sz="2000" dirty="0" err="1">
                <a:solidFill>
                  <a:srgbClr val="0000FF"/>
                </a:solidFill>
                <a:latin typeface="Arial" charset="0"/>
              </a:rPr>
              <a:t>totaL</a:t>
            </a:r>
            <a:endParaRPr kumimoji="0" lang="pt-BR" altLang="pt-BR" sz="2000" dirty="0">
              <a:solidFill>
                <a:srgbClr val="0000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2517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8100392" y="6356350"/>
            <a:ext cx="586408" cy="365125"/>
          </a:xfrm>
        </p:spPr>
        <p:txBody>
          <a:bodyPr/>
          <a:lstStyle/>
          <a:p>
            <a:fld id="{B92B09ED-5DCD-4173-ADD3-38C51F4AE414}" type="slidenum">
              <a:rPr lang="pt-BR" sz="1600" b="1" smtClean="0">
                <a:solidFill>
                  <a:schemeClr val="tx1"/>
                </a:solidFill>
                <a:latin typeface="+mj-lt"/>
              </a:rPr>
              <a:t>9</a:t>
            </a:fld>
            <a:endParaRPr lang="pt-BR" sz="1600" b="1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692696"/>
            <a:ext cx="8280400" cy="792163"/>
          </a:xfrm>
        </p:spPr>
        <p:txBody>
          <a:bodyPr>
            <a:normAutofit fontScale="90000"/>
          </a:bodyPr>
          <a:lstStyle/>
          <a:p>
            <a:pPr algn="ctr"/>
            <a:r>
              <a:rPr lang="pt-BR" altLang="pt-BR" sz="2400" b="1">
                <a:solidFill>
                  <a:srgbClr val="CC3300"/>
                </a:solidFill>
                <a:latin typeface="Arial" charset="0"/>
              </a:rPr>
              <a:t>PROGRAMAS, TECNOLOGIAS E METODOLOGIAS DA LOGÍSTICA</a:t>
            </a:r>
            <a:endParaRPr lang="pt-BR" altLang="pt-BR" sz="2400">
              <a:solidFill>
                <a:srgbClr val="CC3300"/>
              </a:solidFill>
              <a:latin typeface="Arial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39750" y="1478509"/>
            <a:ext cx="8058150" cy="5157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pt-BR" altLang="pt-BR" sz="2200">
                <a:solidFill>
                  <a:srgbClr val="0000FF"/>
                </a:solidFill>
                <a:latin typeface="Arial" charset="0"/>
              </a:rPr>
              <a:t>planejamento das necessidades de materiais - MRP</a:t>
            </a:r>
          </a:p>
          <a:p>
            <a:endParaRPr kumimoji="0" lang="pt-BR" altLang="pt-BR" sz="2200">
              <a:solidFill>
                <a:srgbClr val="0000FF"/>
              </a:solidFill>
              <a:latin typeface="Arial" charset="0"/>
            </a:endParaRPr>
          </a:p>
          <a:p>
            <a:r>
              <a:rPr kumimoji="0" lang="pt-BR" altLang="pt-BR" sz="2200">
                <a:solidFill>
                  <a:srgbClr val="0000FF"/>
                </a:solidFill>
                <a:latin typeface="Arial" charset="0"/>
              </a:rPr>
              <a:t>planejamento dos recursos de manufatura – MRP-II</a:t>
            </a:r>
          </a:p>
          <a:p>
            <a:endParaRPr kumimoji="0" lang="pt-BR" altLang="pt-BR" sz="2200">
              <a:solidFill>
                <a:srgbClr val="0000FF"/>
              </a:solidFill>
              <a:latin typeface="Arial" charset="0"/>
            </a:endParaRPr>
          </a:p>
          <a:p>
            <a:r>
              <a:rPr kumimoji="0" lang="pt-BR" altLang="pt-BR" sz="2200">
                <a:solidFill>
                  <a:srgbClr val="0000FF"/>
                </a:solidFill>
                <a:latin typeface="Arial" charset="0"/>
              </a:rPr>
              <a:t>planejamento dos recursos empresariais – ERP</a:t>
            </a:r>
          </a:p>
          <a:p>
            <a:endParaRPr kumimoji="0" lang="en-US" altLang="pt-BR" sz="2200" i="1">
              <a:solidFill>
                <a:srgbClr val="0000FF"/>
              </a:solidFill>
              <a:latin typeface="Arial" charset="0"/>
            </a:endParaRPr>
          </a:p>
          <a:p>
            <a:r>
              <a:rPr kumimoji="0" lang="en-US" altLang="pt-BR" sz="2200" i="1">
                <a:solidFill>
                  <a:srgbClr val="0000FF"/>
                </a:solidFill>
                <a:latin typeface="Arial" charset="0"/>
              </a:rPr>
              <a:t>just-in-time e kanban</a:t>
            </a:r>
          </a:p>
          <a:p>
            <a:endParaRPr kumimoji="0" lang="pt-BR" altLang="pt-BR" sz="2200">
              <a:solidFill>
                <a:srgbClr val="0000FF"/>
              </a:solidFill>
              <a:latin typeface="Arial" charset="0"/>
            </a:endParaRPr>
          </a:p>
          <a:p>
            <a:r>
              <a:rPr kumimoji="0" lang="pt-BR" altLang="pt-BR" sz="2200">
                <a:solidFill>
                  <a:srgbClr val="0000FF"/>
                </a:solidFill>
                <a:latin typeface="Arial" charset="0"/>
              </a:rPr>
              <a:t>tecnologia de código de barras</a:t>
            </a:r>
          </a:p>
          <a:p>
            <a:endParaRPr kumimoji="0" lang="pt-BR" altLang="pt-BR" sz="2200">
              <a:solidFill>
                <a:srgbClr val="0000FF"/>
              </a:solidFill>
              <a:latin typeface="Arial" charset="0"/>
            </a:endParaRPr>
          </a:p>
          <a:p>
            <a:r>
              <a:rPr kumimoji="0" lang="pt-BR" altLang="pt-BR" sz="2200">
                <a:solidFill>
                  <a:srgbClr val="0000FF"/>
                </a:solidFill>
                <a:latin typeface="Arial" charset="0"/>
              </a:rPr>
              <a:t>intercâmbio eletrônico de dados</a:t>
            </a:r>
          </a:p>
          <a:p>
            <a:endParaRPr kumimoji="0" lang="pt-BR" altLang="pt-BR" sz="2200">
              <a:solidFill>
                <a:srgbClr val="0000FF"/>
              </a:solidFill>
              <a:latin typeface="Arial" charset="0"/>
            </a:endParaRPr>
          </a:p>
          <a:p>
            <a:r>
              <a:rPr kumimoji="0" lang="pt-BR" altLang="pt-BR" sz="2200">
                <a:solidFill>
                  <a:srgbClr val="0000FF"/>
                </a:solidFill>
                <a:latin typeface="Arial" charset="0"/>
              </a:rPr>
              <a:t>desenvolvimento de fornecedores</a:t>
            </a:r>
          </a:p>
          <a:p>
            <a:endParaRPr kumimoji="0" lang="pt-BR" altLang="pt-BR" sz="2200">
              <a:solidFill>
                <a:srgbClr val="0000FF"/>
              </a:solidFill>
              <a:latin typeface="Arial" charset="0"/>
            </a:endParaRPr>
          </a:p>
          <a:p>
            <a:r>
              <a:rPr kumimoji="0" lang="pt-BR" altLang="pt-BR" sz="2200">
                <a:solidFill>
                  <a:srgbClr val="0000FF"/>
                </a:solidFill>
                <a:latin typeface="Arial" charset="0"/>
              </a:rPr>
              <a:t>serviços de apoio ao consumidor</a:t>
            </a:r>
          </a:p>
        </p:txBody>
      </p:sp>
    </p:spTree>
    <p:extLst>
      <p:ext uri="{BB962C8B-B14F-4D97-AF65-F5344CB8AC3E}">
        <p14:creationId xmlns:p14="http://schemas.microsoft.com/office/powerpoint/2010/main" val="3641856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 Clássico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</TotalTime>
  <Words>1460</Words>
  <Application>Microsoft Office PowerPoint</Application>
  <PresentationFormat>Apresentação na tela (4:3)</PresentationFormat>
  <Paragraphs>403</Paragraphs>
  <Slides>30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30</vt:i4>
      </vt:variant>
    </vt:vector>
  </HeadingPairs>
  <TitlesOfParts>
    <vt:vector size="32" baseType="lpstr">
      <vt:lpstr>Tema do Office</vt:lpstr>
      <vt:lpstr>Personalizar design</vt:lpstr>
      <vt:lpstr>Apresentação do PowerPoint</vt:lpstr>
      <vt:lpstr>Apresentação do PowerPoint</vt:lpstr>
      <vt:lpstr>CARACTERÍSTICAS DAS EMPRESAS PESQUISADAS</vt:lpstr>
      <vt:lpstr>EMPRESAS PESQUISADAS</vt:lpstr>
      <vt:lpstr>EMPRESAS PESQUISADAS</vt:lpstr>
      <vt:lpstr>PROGRAMAS, TECNOLOGIAS E METODOLOGIAS DA ENGENHARIA DE PRODUTO</vt:lpstr>
      <vt:lpstr>PROGRAMAS, TECNOLOGIAS E METODOLOGIAS DA ENGENHARIA DE FABRICAÇÃO</vt:lpstr>
      <vt:lpstr>PROGRAMAS, TECNOLOGIAS E METODOLOGIAS DA QUALIDADE</vt:lpstr>
      <vt:lpstr>PROGRAMAS, TECNOLOGIAS E METODOLOGIAS DA LOGÍSTICA</vt:lpstr>
      <vt:lpstr>PROGRAMAS, TECNOLOGIAS E METODOLOGIAS DA GESTÃO DE RECURSOS HUMANOS</vt:lpstr>
      <vt:lpstr>PRIORIDADES COMPETITIVAS DA ESTRATÉGIA DE MANUFATURA </vt:lpstr>
      <vt:lpstr>ORDENAÇÃO PRIORIDADES COMPETITIVAS EMPRESA A </vt:lpstr>
      <vt:lpstr>ORDENAÇÃO PRIORIDADES COMPETITIVAS EMPRESA A </vt:lpstr>
      <vt:lpstr>ORDENAÇÃO PRIORIDADES COMPETITIVAS EMPRESA A </vt:lpstr>
      <vt:lpstr>ORDENAÇÃO PRIORIDADES COMPETITIVAS EMPRESA A </vt:lpstr>
      <vt:lpstr>ORDENAÇÃO PRIORIDADES COMPETITIVAS EMPRESA B </vt:lpstr>
      <vt:lpstr>ORDENAÇÃO PRIORIDADES COMPETITIVAS EMPRESA B </vt:lpstr>
      <vt:lpstr>ORDENAÇÃO PRIORIDADES COMPETITIVAS EMPRESA B </vt:lpstr>
      <vt:lpstr>ORDENAÇÃO PRIORIDADES COMPETITIVAS EMPRESA B </vt:lpstr>
      <vt:lpstr>ORDENAÇÃO PRIORIDADES COMPETITIVAS EMPRESA C </vt:lpstr>
      <vt:lpstr>ORDENAÇÃO PRIORIDADES COMPETITIVAS EMPRESA C </vt:lpstr>
      <vt:lpstr>ORDENAÇÃO PRIORIDADES COMPETITIVAS EMPRESA C </vt:lpstr>
      <vt:lpstr>ORDENAÇÃO PRIORIDADES COMPETITIVAS EMPRESA C </vt:lpstr>
      <vt:lpstr>ORDENAÇÃO PRIORIDADES COMPETITIVAS EMPRESA D </vt:lpstr>
      <vt:lpstr>ORDENAÇÃO PRIORIDADES COMPETITIVAS EMPRESA D </vt:lpstr>
      <vt:lpstr>ORDENAÇÃO PRIORIDADES COMPETITIVAS EMPRESA D </vt:lpstr>
      <vt:lpstr>ORDENAÇÃO PRIORIDADES COMPETITIVAS EMPRESA D 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comunicacao1</dc:creator>
  <cp:lastModifiedBy>Fernando César Almada Santos</cp:lastModifiedBy>
  <cp:revision>72</cp:revision>
  <dcterms:created xsi:type="dcterms:W3CDTF">2013-12-11T18:35:22Z</dcterms:created>
  <dcterms:modified xsi:type="dcterms:W3CDTF">2017-05-08T22:10:39Z</dcterms:modified>
</cp:coreProperties>
</file>