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0"/>
  </p:notes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3" d="100"/>
          <a:sy n="113" d="100"/>
        </p:scale>
        <p:origin x="-31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799FF-4F2C-4A01-8A55-4A7E4869AFE4}" type="datetimeFigureOut">
              <a:rPr lang="en-GB" smtClean="0"/>
              <a:t>21/05/2019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B86F2-F4E8-437A-87A4-634101B625E3}" type="slidenum">
              <a:rPr lang="en-GB" smtClean="0"/>
              <a:t>‹nº›</a:t>
            </a:fld>
            <a:endParaRPr lang="en-GB"/>
          </a:p>
        </p:txBody>
      </p:sp>
    </p:spTree>
    <p:extLst>
      <p:ext uri="{BB962C8B-B14F-4D97-AF65-F5344CB8AC3E}">
        <p14:creationId xmlns:p14="http://schemas.microsoft.com/office/powerpoint/2010/main" val="385833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pt-BR"/>
              <a:t>Clique para editar o título Mestre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8" name="Date Placeholder 7"/>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8" name="Date Placeholder 7"/>
          <p:cNvSpPr>
            <a:spLocks noGrp="1"/>
          </p:cNvSpPr>
          <p:nvPr>
            <p:ph type="dt" sz="half" idx="10"/>
          </p:nvPr>
        </p:nvSpPr>
        <p:spPr/>
        <p:txBody>
          <a:bodyPr/>
          <a:lstStyle/>
          <a:p>
            <a:fld id="{5586B75A-687E-405C-8A0B-8D00578BA2C3}" type="datetimeFigureOut">
              <a:rPr lang="en-US" dirty="0"/>
              <a:pPr/>
              <a:t>5/21/2019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5/21/2019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E4F8DE-A2AC-42C4-8276-10A095075373}"/>
              </a:ext>
            </a:extLst>
          </p:cNvPr>
          <p:cNvSpPr>
            <a:spLocks noGrp="1"/>
          </p:cNvSpPr>
          <p:nvPr>
            <p:ph type="ctrTitle"/>
          </p:nvPr>
        </p:nvSpPr>
        <p:spPr/>
        <p:txBody>
          <a:bodyPr/>
          <a:lstStyle/>
          <a:p>
            <a:r>
              <a:rPr lang="en-GB" dirty="0"/>
              <a:t>Phonetics &amp; Phonology</a:t>
            </a:r>
          </a:p>
        </p:txBody>
      </p:sp>
      <p:sp>
        <p:nvSpPr>
          <p:cNvPr id="3" name="Subtitle 2">
            <a:extLst>
              <a:ext uri="{FF2B5EF4-FFF2-40B4-BE49-F238E27FC236}">
                <a16:creationId xmlns:a16="http://schemas.microsoft.com/office/drawing/2014/main" xmlns="" id="{B35B0F90-F8A9-4CC3-9A79-3340B0B03E75}"/>
              </a:ext>
            </a:extLst>
          </p:cNvPr>
          <p:cNvSpPr>
            <a:spLocks noGrp="1"/>
          </p:cNvSpPr>
          <p:nvPr>
            <p:ph type="subTitle" idx="1"/>
          </p:nvPr>
        </p:nvSpPr>
        <p:spPr/>
        <p:txBody>
          <a:bodyPr/>
          <a:lstStyle/>
          <a:p>
            <a:r>
              <a:rPr lang="en-GB" dirty="0"/>
              <a:t>John Corbett: USP-CAPES International Fellow</a:t>
            </a:r>
          </a:p>
          <a:p>
            <a:r>
              <a:rPr lang="en-GB" dirty="0"/>
              <a:t>Session </a:t>
            </a:r>
            <a:r>
              <a:rPr lang="en-GB" dirty="0" smtClean="0"/>
              <a:t>14: Review and roundup</a:t>
            </a:r>
            <a:endParaRPr lang="en-GB" dirty="0"/>
          </a:p>
        </p:txBody>
      </p:sp>
    </p:spTree>
    <p:extLst>
      <p:ext uri="{BB962C8B-B14F-4D97-AF65-F5344CB8AC3E}">
        <p14:creationId xmlns:p14="http://schemas.microsoft.com/office/powerpoint/2010/main" val="268791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a:xfrm>
            <a:off x="6637867" y="3208867"/>
            <a:ext cx="1888066" cy="406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p:cNvSpPr>
            <a:spLocks noGrp="1"/>
          </p:cNvSpPr>
          <p:nvPr>
            <p:ph type="title"/>
          </p:nvPr>
        </p:nvSpPr>
        <p:spPr/>
        <p:txBody>
          <a:bodyPr/>
          <a:lstStyle/>
          <a:p>
            <a:r>
              <a:rPr lang="pt-BR" dirty="0" smtClean="0"/>
              <a:t>Unit 4 – final /l/</a:t>
            </a:r>
            <a:endParaRPr lang="en-GB" dirty="0"/>
          </a:p>
        </p:txBody>
      </p:sp>
      <p:sp>
        <p:nvSpPr>
          <p:cNvPr id="3" name="Espaço Reservado para Conteúdo 2"/>
          <p:cNvSpPr>
            <a:spLocks noGrp="1"/>
          </p:cNvSpPr>
          <p:nvPr>
            <p:ph idx="1"/>
          </p:nvPr>
        </p:nvSpPr>
        <p:spPr>
          <a:ln w="3175">
            <a:solidFill>
              <a:schemeClr val="tx1"/>
            </a:solidFill>
          </a:ln>
        </p:spPr>
        <p:txBody>
          <a:bodyPr/>
          <a:lstStyle/>
          <a:p>
            <a:r>
              <a:rPr lang="pt-BR" dirty="0" err="1" smtClean="0"/>
              <a:t>Fun</a:t>
            </a:r>
            <a:r>
              <a:rPr lang="pt-BR" dirty="0" smtClean="0"/>
              <a:t> time. Do </a:t>
            </a:r>
            <a:r>
              <a:rPr lang="pt-BR" dirty="0" err="1" smtClean="0"/>
              <a:t>you</a:t>
            </a:r>
            <a:r>
              <a:rPr lang="pt-BR" dirty="0" smtClean="0"/>
              <a:t> </a:t>
            </a:r>
            <a:r>
              <a:rPr lang="pt-BR" dirty="0" err="1" smtClean="0"/>
              <a:t>know</a:t>
            </a:r>
            <a:r>
              <a:rPr lang="pt-BR" dirty="0" smtClean="0"/>
              <a:t> </a:t>
            </a:r>
            <a:r>
              <a:rPr lang="pt-BR" dirty="0" err="1" smtClean="0"/>
              <a:t>this</a:t>
            </a:r>
            <a:r>
              <a:rPr lang="pt-BR" dirty="0" smtClean="0"/>
              <a:t> </a:t>
            </a:r>
            <a:r>
              <a:rPr lang="pt-BR" dirty="0" err="1" smtClean="0"/>
              <a:t>famous</a:t>
            </a:r>
            <a:r>
              <a:rPr lang="pt-BR" dirty="0" smtClean="0"/>
              <a:t> Abraham Lincoln </a:t>
            </a:r>
            <a:r>
              <a:rPr lang="pt-BR" dirty="0" err="1" smtClean="0"/>
              <a:t>quote</a:t>
            </a:r>
            <a:r>
              <a:rPr lang="pt-BR" dirty="0" smtClean="0"/>
              <a:t>? In </a:t>
            </a:r>
            <a:r>
              <a:rPr lang="pt-BR" dirty="0" err="1" smtClean="0"/>
              <a:t>pairs</a:t>
            </a:r>
            <a:r>
              <a:rPr lang="pt-BR" dirty="0" smtClean="0"/>
              <a:t>, </a:t>
            </a:r>
            <a:r>
              <a:rPr lang="pt-BR" dirty="0" err="1" smtClean="0"/>
              <a:t>fill</a:t>
            </a:r>
            <a:r>
              <a:rPr lang="pt-BR" dirty="0" smtClean="0"/>
              <a:t> in </a:t>
            </a:r>
            <a:r>
              <a:rPr lang="pt-BR" dirty="0" err="1" smtClean="0"/>
              <a:t>the</a:t>
            </a:r>
            <a:r>
              <a:rPr lang="pt-BR" dirty="0" smtClean="0"/>
              <a:t> </a:t>
            </a:r>
            <a:r>
              <a:rPr lang="pt-BR" dirty="0" err="1" smtClean="0"/>
              <a:t>blanks</a:t>
            </a:r>
            <a:r>
              <a:rPr lang="pt-BR" dirty="0" smtClean="0"/>
              <a:t> </a:t>
            </a:r>
            <a:r>
              <a:rPr lang="pt-BR" dirty="0" err="1" smtClean="0"/>
              <a:t>with</a:t>
            </a:r>
            <a:r>
              <a:rPr lang="pt-BR" dirty="0" smtClean="0"/>
              <a:t> </a:t>
            </a:r>
            <a:r>
              <a:rPr lang="pt-BR" dirty="0" err="1" smtClean="0"/>
              <a:t>the</a:t>
            </a:r>
            <a:r>
              <a:rPr lang="pt-BR" dirty="0" smtClean="0"/>
              <a:t> </a:t>
            </a:r>
            <a:r>
              <a:rPr lang="pt-BR" dirty="0" err="1" smtClean="0"/>
              <a:t>words</a:t>
            </a:r>
            <a:r>
              <a:rPr lang="pt-BR" dirty="0" smtClean="0"/>
              <a:t> in </a:t>
            </a:r>
            <a:r>
              <a:rPr lang="pt-BR" dirty="0" err="1" smtClean="0"/>
              <a:t>the</a:t>
            </a:r>
            <a:r>
              <a:rPr lang="pt-BR" dirty="0" smtClean="0"/>
              <a:t> box. The </a:t>
            </a:r>
            <a:r>
              <a:rPr lang="pt-BR" dirty="0" err="1" smtClean="0"/>
              <a:t>first</a:t>
            </a:r>
            <a:r>
              <a:rPr lang="pt-BR" dirty="0" smtClean="0"/>
              <a:t> </a:t>
            </a:r>
            <a:r>
              <a:rPr lang="pt-BR" dirty="0" err="1" smtClean="0"/>
              <a:t>pair</a:t>
            </a:r>
            <a:r>
              <a:rPr lang="pt-BR" dirty="0" smtClean="0"/>
              <a:t> </a:t>
            </a:r>
            <a:r>
              <a:rPr lang="pt-BR" dirty="0" err="1" smtClean="0"/>
              <a:t>to</a:t>
            </a:r>
            <a:r>
              <a:rPr lang="pt-BR" dirty="0" smtClean="0"/>
              <a:t> complete </a:t>
            </a:r>
            <a:r>
              <a:rPr lang="pt-BR" dirty="0" err="1" smtClean="0"/>
              <a:t>the</a:t>
            </a:r>
            <a:r>
              <a:rPr lang="pt-BR" dirty="0" smtClean="0"/>
              <a:t> </a:t>
            </a:r>
            <a:r>
              <a:rPr lang="pt-BR" dirty="0" err="1" smtClean="0"/>
              <a:t>quote</a:t>
            </a:r>
            <a:r>
              <a:rPr lang="pt-BR" dirty="0" smtClean="0"/>
              <a:t> </a:t>
            </a:r>
            <a:r>
              <a:rPr lang="pt-BR" dirty="0" err="1" smtClean="0"/>
              <a:t>correctly</a:t>
            </a:r>
            <a:r>
              <a:rPr lang="pt-BR" dirty="0" smtClean="0"/>
              <a:t> </a:t>
            </a:r>
            <a:r>
              <a:rPr lang="pt-BR" dirty="0" err="1" smtClean="0"/>
              <a:t>gets</a:t>
            </a:r>
            <a:r>
              <a:rPr lang="pt-BR" dirty="0" smtClean="0"/>
              <a:t> 10 points! </a:t>
            </a:r>
            <a:r>
              <a:rPr lang="pt-BR" dirty="0" err="1" smtClean="0"/>
              <a:t>Each</a:t>
            </a:r>
            <a:r>
              <a:rPr lang="pt-BR" dirty="0" smtClean="0"/>
              <a:t> </a:t>
            </a:r>
            <a:r>
              <a:rPr lang="pt-BR" dirty="0" err="1" smtClean="0"/>
              <a:t>word</a:t>
            </a:r>
            <a:r>
              <a:rPr lang="pt-BR" dirty="0" smtClean="0"/>
              <a:t> </a:t>
            </a:r>
            <a:r>
              <a:rPr lang="pt-BR" dirty="0" err="1" smtClean="0"/>
              <a:t>pronounced</a:t>
            </a:r>
            <a:r>
              <a:rPr lang="pt-BR" dirty="0" smtClean="0"/>
              <a:t> </a:t>
            </a:r>
            <a:r>
              <a:rPr lang="pt-BR" dirty="0" err="1" smtClean="0"/>
              <a:t>correctly</a:t>
            </a:r>
            <a:r>
              <a:rPr lang="pt-BR" dirty="0" smtClean="0"/>
              <a:t> </a:t>
            </a:r>
            <a:r>
              <a:rPr lang="pt-BR" dirty="0" err="1" smtClean="0"/>
              <a:t>is</a:t>
            </a:r>
            <a:r>
              <a:rPr lang="pt-BR" dirty="0" smtClean="0"/>
              <a:t> </a:t>
            </a:r>
            <a:r>
              <a:rPr lang="pt-BR" dirty="0" err="1" smtClean="0"/>
              <a:t>worth</a:t>
            </a:r>
            <a:r>
              <a:rPr lang="pt-BR" dirty="0" smtClean="0"/>
              <a:t> 2 points. </a:t>
            </a:r>
            <a:r>
              <a:rPr lang="pt-BR" dirty="0" err="1" smtClean="0"/>
              <a:t>Good</a:t>
            </a:r>
            <a:r>
              <a:rPr lang="pt-BR" dirty="0" smtClean="0"/>
              <a:t> </a:t>
            </a:r>
            <a:r>
              <a:rPr lang="pt-BR" dirty="0" err="1" smtClean="0"/>
              <a:t>luck</a:t>
            </a:r>
            <a:r>
              <a:rPr lang="pt-BR" dirty="0" smtClean="0"/>
              <a:t>!</a:t>
            </a:r>
          </a:p>
          <a:p>
            <a:pPr marL="0" indent="0" algn="ctr">
              <a:buNone/>
            </a:pPr>
            <a:r>
              <a:rPr lang="pt-BR" dirty="0" err="1"/>
              <a:t>f</a:t>
            </a:r>
            <a:r>
              <a:rPr lang="pt-BR" dirty="0" err="1" smtClean="0"/>
              <a:t>ool</a:t>
            </a:r>
            <a:r>
              <a:rPr lang="pt-BR" dirty="0" smtClean="0"/>
              <a:t> – </a:t>
            </a:r>
            <a:r>
              <a:rPr lang="pt-BR" dirty="0" err="1" smtClean="0"/>
              <a:t>people</a:t>
            </a:r>
            <a:r>
              <a:rPr lang="pt-BR" dirty="0" smtClean="0"/>
              <a:t> - </a:t>
            </a:r>
            <a:r>
              <a:rPr lang="pt-BR" dirty="0" err="1" smtClean="0"/>
              <a:t>all</a:t>
            </a:r>
            <a:endParaRPr lang="pt-BR" dirty="0" smtClean="0"/>
          </a:p>
          <a:p>
            <a:pPr marL="0" indent="0" algn="ctr">
              <a:buNone/>
            </a:pPr>
            <a:r>
              <a:rPr lang="pt-BR" dirty="0" smtClean="0"/>
              <a:t>“ </a:t>
            </a:r>
            <a:r>
              <a:rPr lang="pt-BR" dirty="0" err="1" smtClean="0"/>
              <a:t>You</a:t>
            </a:r>
            <a:r>
              <a:rPr lang="pt-BR" dirty="0" smtClean="0"/>
              <a:t> </a:t>
            </a:r>
            <a:r>
              <a:rPr lang="pt-BR" dirty="0" err="1" smtClean="0"/>
              <a:t>can</a:t>
            </a:r>
            <a:r>
              <a:rPr lang="pt-BR" dirty="0" smtClean="0"/>
              <a:t> ___   ___ </a:t>
            </a:r>
            <a:r>
              <a:rPr lang="pt-BR" dirty="0" err="1" smtClean="0"/>
              <a:t>the</a:t>
            </a:r>
            <a:r>
              <a:rPr lang="pt-BR" dirty="0" smtClean="0"/>
              <a:t> ___ some </a:t>
            </a:r>
            <a:r>
              <a:rPr lang="pt-BR" dirty="0" err="1" smtClean="0"/>
              <a:t>of</a:t>
            </a:r>
            <a:r>
              <a:rPr lang="pt-BR" dirty="0" smtClean="0"/>
              <a:t> </a:t>
            </a:r>
            <a:r>
              <a:rPr lang="pt-BR" dirty="0" err="1" smtClean="0"/>
              <a:t>the</a:t>
            </a:r>
            <a:r>
              <a:rPr lang="pt-BR" dirty="0" smtClean="0"/>
              <a:t> time, </a:t>
            </a:r>
          </a:p>
          <a:p>
            <a:pPr marL="0" indent="0" algn="ctr">
              <a:buNone/>
            </a:pPr>
            <a:r>
              <a:rPr lang="pt-BR" dirty="0" err="1" smtClean="0"/>
              <a:t>and</a:t>
            </a:r>
            <a:r>
              <a:rPr lang="pt-BR" dirty="0" smtClean="0"/>
              <a:t> some </a:t>
            </a:r>
            <a:r>
              <a:rPr lang="pt-BR" dirty="0" err="1" smtClean="0"/>
              <a:t>of</a:t>
            </a:r>
            <a:r>
              <a:rPr lang="pt-BR" dirty="0" smtClean="0"/>
              <a:t> </a:t>
            </a:r>
            <a:r>
              <a:rPr lang="pt-BR" dirty="0" err="1" smtClean="0"/>
              <a:t>the</a:t>
            </a:r>
            <a:r>
              <a:rPr lang="pt-BR" dirty="0" smtClean="0"/>
              <a:t> ___   ___ </a:t>
            </a:r>
            <a:r>
              <a:rPr lang="pt-BR" dirty="0" err="1" smtClean="0"/>
              <a:t>of</a:t>
            </a:r>
            <a:r>
              <a:rPr lang="pt-BR" dirty="0" smtClean="0"/>
              <a:t> </a:t>
            </a:r>
            <a:r>
              <a:rPr lang="pt-BR" dirty="0" err="1" smtClean="0"/>
              <a:t>the</a:t>
            </a:r>
            <a:r>
              <a:rPr lang="pt-BR" dirty="0" smtClean="0"/>
              <a:t> time, </a:t>
            </a:r>
          </a:p>
          <a:p>
            <a:pPr marL="0" indent="0" algn="ctr">
              <a:buNone/>
            </a:pPr>
            <a:r>
              <a:rPr lang="pt-BR" dirty="0" err="1" smtClean="0"/>
              <a:t>but</a:t>
            </a:r>
            <a:r>
              <a:rPr lang="pt-BR" dirty="0" smtClean="0"/>
              <a:t> </a:t>
            </a:r>
            <a:r>
              <a:rPr lang="pt-BR" dirty="0" err="1" smtClean="0"/>
              <a:t>you</a:t>
            </a:r>
            <a:r>
              <a:rPr lang="pt-BR" dirty="0" smtClean="0"/>
              <a:t> </a:t>
            </a:r>
            <a:r>
              <a:rPr lang="pt-BR" dirty="0" err="1" smtClean="0"/>
              <a:t>cannot</a:t>
            </a:r>
            <a:r>
              <a:rPr lang="pt-BR" dirty="0" smtClean="0"/>
              <a:t> ___  ___ </a:t>
            </a:r>
            <a:r>
              <a:rPr lang="pt-BR" dirty="0" err="1" smtClean="0"/>
              <a:t>the</a:t>
            </a:r>
            <a:r>
              <a:rPr lang="pt-BR" dirty="0" smtClean="0"/>
              <a:t> ___   ____ </a:t>
            </a:r>
            <a:r>
              <a:rPr lang="pt-BR" dirty="0" err="1" smtClean="0"/>
              <a:t>of</a:t>
            </a:r>
            <a:r>
              <a:rPr lang="pt-BR" dirty="0" smtClean="0"/>
              <a:t> </a:t>
            </a:r>
            <a:r>
              <a:rPr lang="pt-BR" dirty="0" err="1" smtClean="0"/>
              <a:t>the</a:t>
            </a:r>
            <a:r>
              <a:rPr lang="pt-BR" dirty="0" smtClean="0"/>
              <a:t> time.”</a:t>
            </a:r>
            <a:endParaRPr lang="en-GB" dirty="0"/>
          </a:p>
        </p:txBody>
      </p:sp>
    </p:spTree>
    <p:extLst>
      <p:ext uri="{BB962C8B-B14F-4D97-AF65-F5344CB8AC3E}">
        <p14:creationId xmlns:p14="http://schemas.microsoft.com/office/powerpoint/2010/main" val="1486473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How</a:t>
            </a:r>
            <a:r>
              <a:rPr lang="pt-BR" dirty="0" smtClean="0"/>
              <a:t> </a:t>
            </a:r>
            <a:r>
              <a:rPr lang="pt-BR" dirty="0" err="1" smtClean="0"/>
              <a:t>was</a:t>
            </a:r>
            <a:r>
              <a:rPr lang="pt-BR" dirty="0" smtClean="0"/>
              <a:t> it for </a:t>
            </a:r>
            <a:r>
              <a:rPr lang="pt-BR" dirty="0" err="1" smtClean="0"/>
              <a:t>you</a:t>
            </a:r>
            <a:r>
              <a:rPr lang="pt-BR" dirty="0"/>
              <a:t>?</a:t>
            </a:r>
            <a:endParaRPr lang="en-GB" dirty="0"/>
          </a:p>
        </p:txBody>
      </p:sp>
      <p:sp>
        <p:nvSpPr>
          <p:cNvPr id="3" name="Espaço Reservado para Conteúdo 2"/>
          <p:cNvSpPr>
            <a:spLocks noGrp="1"/>
          </p:cNvSpPr>
          <p:nvPr>
            <p:ph idx="1"/>
          </p:nvPr>
        </p:nvSpPr>
        <p:spPr/>
        <p:txBody>
          <a:bodyPr/>
          <a:lstStyle/>
          <a:p>
            <a:r>
              <a:rPr lang="pt-BR" dirty="0" smtClean="0"/>
              <a:t>Final, </a:t>
            </a:r>
            <a:r>
              <a:rPr lang="pt-BR" dirty="0" err="1" smtClean="0"/>
              <a:t>unvocalised</a:t>
            </a:r>
            <a:r>
              <a:rPr lang="pt-BR" dirty="0" smtClean="0"/>
              <a:t> /l/ </a:t>
            </a:r>
            <a:r>
              <a:rPr lang="pt-BR" dirty="0" err="1" smtClean="0"/>
              <a:t>is</a:t>
            </a:r>
            <a:r>
              <a:rPr lang="pt-BR" dirty="0" smtClean="0"/>
              <a:t> </a:t>
            </a:r>
            <a:r>
              <a:rPr lang="pt-BR" dirty="0" err="1" smtClean="0"/>
              <a:t>NOTpart</a:t>
            </a:r>
            <a:r>
              <a:rPr lang="pt-BR" dirty="0" smtClean="0"/>
              <a:t> </a:t>
            </a:r>
            <a:r>
              <a:rPr lang="pt-BR" dirty="0" err="1" smtClean="0"/>
              <a:t>of</a:t>
            </a:r>
            <a:r>
              <a:rPr lang="pt-BR" dirty="0" smtClean="0"/>
              <a:t> </a:t>
            </a:r>
            <a:r>
              <a:rPr lang="pt-BR" dirty="0" err="1" smtClean="0"/>
              <a:t>the</a:t>
            </a:r>
            <a:r>
              <a:rPr lang="pt-BR" dirty="0" smtClean="0"/>
              <a:t> </a:t>
            </a:r>
            <a:r>
              <a:rPr lang="pt-BR" dirty="0" err="1" smtClean="0"/>
              <a:t>lingua</a:t>
            </a:r>
            <a:r>
              <a:rPr lang="pt-BR" dirty="0" smtClean="0"/>
              <a:t> franca core.</a:t>
            </a:r>
          </a:p>
          <a:p>
            <a:r>
              <a:rPr lang="pt-BR" dirty="0" err="1" smtClean="0"/>
              <a:t>How</a:t>
            </a:r>
            <a:r>
              <a:rPr lang="pt-BR" dirty="0" smtClean="0"/>
              <a:t> </a:t>
            </a:r>
            <a:r>
              <a:rPr lang="pt-BR" dirty="0" err="1" smtClean="0"/>
              <a:t>important</a:t>
            </a:r>
            <a:r>
              <a:rPr lang="pt-BR" dirty="0" smtClean="0"/>
              <a:t> </a:t>
            </a:r>
            <a:r>
              <a:rPr lang="pt-BR" dirty="0" err="1" smtClean="0"/>
              <a:t>is</a:t>
            </a:r>
            <a:r>
              <a:rPr lang="pt-BR" dirty="0" smtClean="0"/>
              <a:t> it </a:t>
            </a:r>
            <a:r>
              <a:rPr lang="pt-BR" dirty="0" err="1" smtClean="0"/>
              <a:t>to</a:t>
            </a:r>
            <a:r>
              <a:rPr lang="pt-BR" dirty="0" smtClean="0"/>
              <a:t> </a:t>
            </a:r>
            <a:r>
              <a:rPr lang="pt-BR" dirty="0" err="1" smtClean="0"/>
              <a:t>teach</a:t>
            </a:r>
            <a:r>
              <a:rPr lang="pt-BR" dirty="0" smtClean="0"/>
              <a:t>?</a:t>
            </a:r>
          </a:p>
          <a:p>
            <a:r>
              <a:rPr lang="pt-BR" dirty="0" err="1" smtClean="0"/>
              <a:t>Is</a:t>
            </a:r>
            <a:r>
              <a:rPr lang="pt-BR" dirty="0" smtClean="0"/>
              <a:t> it </a:t>
            </a:r>
            <a:r>
              <a:rPr lang="pt-BR" dirty="0" err="1" smtClean="0"/>
              <a:t>worth</a:t>
            </a:r>
            <a:r>
              <a:rPr lang="pt-BR" dirty="0" smtClean="0"/>
              <a:t> </a:t>
            </a:r>
            <a:r>
              <a:rPr lang="pt-BR" dirty="0" err="1" smtClean="0"/>
              <a:t>spending</a:t>
            </a:r>
            <a:r>
              <a:rPr lang="pt-BR" dirty="0" smtClean="0"/>
              <a:t> </a:t>
            </a:r>
            <a:r>
              <a:rPr lang="pt-BR" dirty="0" err="1" smtClean="0"/>
              <a:t>classroom</a:t>
            </a:r>
            <a:r>
              <a:rPr lang="pt-BR" dirty="0" smtClean="0"/>
              <a:t> time </a:t>
            </a:r>
            <a:r>
              <a:rPr lang="pt-BR" dirty="0" err="1" smtClean="0"/>
              <a:t>teaching</a:t>
            </a:r>
            <a:r>
              <a:rPr lang="pt-BR" dirty="0" smtClean="0"/>
              <a:t> </a:t>
            </a:r>
            <a:r>
              <a:rPr lang="pt-BR" dirty="0" err="1" smtClean="0"/>
              <a:t>this</a:t>
            </a:r>
            <a:r>
              <a:rPr lang="pt-BR" dirty="0" smtClean="0"/>
              <a:t> </a:t>
            </a:r>
            <a:r>
              <a:rPr lang="pt-BR" dirty="0" err="1" smtClean="0"/>
              <a:t>feature</a:t>
            </a:r>
            <a:r>
              <a:rPr lang="pt-BR" dirty="0" smtClean="0"/>
              <a:t>?</a:t>
            </a:r>
          </a:p>
          <a:p>
            <a:r>
              <a:rPr lang="pt-BR" dirty="0" err="1" smtClean="0"/>
              <a:t>Would</a:t>
            </a:r>
            <a:r>
              <a:rPr lang="pt-BR" dirty="0" smtClean="0"/>
              <a:t> </a:t>
            </a:r>
            <a:r>
              <a:rPr lang="pt-BR" dirty="0" err="1" smtClean="0"/>
              <a:t>you</a:t>
            </a:r>
            <a:r>
              <a:rPr lang="pt-BR" dirty="0" smtClean="0"/>
              <a:t> do it?</a:t>
            </a:r>
            <a:endParaRPr lang="en-GB" dirty="0"/>
          </a:p>
        </p:txBody>
      </p:sp>
    </p:spTree>
    <p:extLst>
      <p:ext uri="{BB962C8B-B14F-4D97-AF65-F5344CB8AC3E}">
        <p14:creationId xmlns:p14="http://schemas.microsoft.com/office/powerpoint/2010/main" val="295752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Part</a:t>
            </a:r>
            <a:r>
              <a:rPr lang="pt-BR" dirty="0" smtClean="0"/>
              <a:t> C</a:t>
            </a:r>
            <a:r>
              <a:rPr lang="pt-BR" dirty="0"/>
              <a:t>, Unit 2</a:t>
            </a:r>
            <a:br>
              <a:rPr lang="pt-BR" dirty="0"/>
            </a:br>
            <a:r>
              <a:rPr lang="pt-BR" dirty="0"/>
              <a:t>/</a:t>
            </a:r>
            <a:r>
              <a:rPr lang="pt-BR" dirty="0" smtClean="0"/>
              <a:t>ɛ/ as in &lt;</a:t>
            </a:r>
            <a:r>
              <a:rPr lang="pt-BR" dirty="0" err="1" smtClean="0"/>
              <a:t>get</a:t>
            </a:r>
            <a:r>
              <a:rPr lang="pt-BR" dirty="0"/>
              <a:t>&gt;</a:t>
            </a:r>
            <a:br>
              <a:rPr lang="pt-BR" dirty="0"/>
            </a:br>
            <a:r>
              <a:rPr lang="pt-BR" dirty="0"/>
              <a:t>/</a:t>
            </a:r>
            <a:r>
              <a:rPr lang="pt-BR" dirty="0" smtClean="0"/>
              <a:t>æ/ as in &lt;</a:t>
            </a:r>
            <a:r>
              <a:rPr lang="pt-BR" dirty="0" err="1" smtClean="0"/>
              <a:t>cat</a:t>
            </a:r>
            <a:r>
              <a:rPr lang="pt-BR" dirty="0"/>
              <a:t>&gt;</a:t>
            </a:r>
            <a:endParaRPr lang="en-GB" dirty="0"/>
          </a:p>
        </p:txBody>
      </p:sp>
      <p:sp>
        <p:nvSpPr>
          <p:cNvPr id="3" name="Espaço Reservado para Conteúdo 2"/>
          <p:cNvSpPr>
            <a:spLocks noGrp="1"/>
          </p:cNvSpPr>
          <p:nvPr>
            <p:ph idx="1"/>
          </p:nvPr>
        </p:nvSpPr>
        <p:spPr/>
        <p:txBody>
          <a:bodyPr>
            <a:normAutofit lnSpcReduction="10000"/>
          </a:bodyPr>
          <a:lstStyle/>
          <a:p>
            <a:r>
              <a:rPr lang="pt-BR" dirty="0" err="1" smtClean="0"/>
              <a:t>Think</a:t>
            </a:r>
            <a:r>
              <a:rPr lang="pt-BR" dirty="0" smtClean="0"/>
              <a:t> </a:t>
            </a:r>
            <a:r>
              <a:rPr lang="pt-BR" dirty="0" err="1" smtClean="0"/>
              <a:t>about</a:t>
            </a:r>
            <a:r>
              <a:rPr lang="pt-BR" dirty="0" smtClean="0"/>
              <a:t> it.</a:t>
            </a:r>
          </a:p>
          <a:p>
            <a:r>
              <a:rPr lang="pt-BR" dirty="0" err="1" smtClean="0"/>
              <a:t>Discuss</a:t>
            </a:r>
            <a:r>
              <a:rPr lang="pt-BR" dirty="0" smtClean="0"/>
              <a:t> </a:t>
            </a:r>
            <a:r>
              <a:rPr lang="pt-BR" dirty="0" err="1" smtClean="0"/>
              <a:t>these</a:t>
            </a:r>
            <a:r>
              <a:rPr lang="pt-BR" dirty="0" smtClean="0"/>
              <a:t> </a:t>
            </a:r>
            <a:r>
              <a:rPr lang="pt-BR" dirty="0" err="1" smtClean="0"/>
              <a:t>questions</a:t>
            </a:r>
            <a:r>
              <a:rPr lang="en-GB" dirty="0" smtClean="0"/>
              <a:t>.</a:t>
            </a:r>
          </a:p>
          <a:p>
            <a:r>
              <a:rPr lang="pt-BR" dirty="0" smtClean="0"/>
              <a:t>Do </a:t>
            </a:r>
            <a:r>
              <a:rPr lang="pt-BR" dirty="0" err="1" smtClean="0"/>
              <a:t>you</a:t>
            </a:r>
            <a:r>
              <a:rPr lang="pt-BR" dirty="0" smtClean="0"/>
              <a:t> </a:t>
            </a:r>
            <a:r>
              <a:rPr lang="pt-BR" dirty="0" err="1" smtClean="0"/>
              <a:t>pronounce</a:t>
            </a:r>
            <a:r>
              <a:rPr lang="pt-BR" dirty="0" smtClean="0"/>
              <a:t> </a:t>
            </a:r>
            <a:r>
              <a:rPr lang="pt-BR" dirty="0" err="1" smtClean="0"/>
              <a:t>man</a:t>
            </a:r>
            <a:r>
              <a:rPr lang="pt-BR" dirty="0" smtClean="0"/>
              <a:t> </a:t>
            </a:r>
            <a:r>
              <a:rPr lang="pt-BR" dirty="0" err="1" smtClean="0"/>
              <a:t>and</a:t>
            </a:r>
            <a:r>
              <a:rPr lang="pt-BR" dirty="0" smtClean="0"/>
              <a:t> </a:t>
            </a:r>
            <a:r>
              <a:rPr lang="pt-BR" dirty="0" err="1" smtClean="0"/>
              <a:t>men</a:t>
            </a:r>
            <a:r>
              <a:rPr lang="pt-BR" dirty="0" smtClean="0"/>
              <a:t> in </a:t>
            </a:r>
            <a:r>
              <a:rPr lang="pt-BR" dirty="0" err="1" smtClean="0"/>
              <a:t>the</a:t>
            </a:r>
            <a:r>
              <a:rPr lang="pt-BR" dirty="0" smtClean="0"/>
              <a:t> </a:t>
            </a:r>
            <a:r>
              <a:rPr lang="pt-BR" dirty="0" err="1" smtClean="0"/>
              <a:t>same</a:t>
            </a:r>
            <a:r>
              <a:rPr lang="pt-BR" dirty="0" smtClean="0"/>
              <a:t> </a:t>
            </a:r>
            <a:r>
              <a:rPr lang="pt-BR" dirty="0" err="1" smtClean="0"/>
              <a:t>way</a:t>
            </a:r>
            <a:r>
              <a:rPr lang="pt-BR" dirty="0" smtClean="0"/>
              <a:t>?</a:t>
            </a:r>
          </a:p>
          <a:p>
            <a:r>
              <a:rPr lang="pt-BR" dirty="0" smtClean="0"/>
              <a:t>Do </a:t>
            </a:r>
            <a:r>
              <a:rPr lang="pt-BR" dirty="0" err="1" smtClean="0"/>
              <a:t>you</a:t>
            </a:r>
            <a:r>
              <a:rPr lang="pt-BR" dirty="0" smtClean="0"/>
              <a:t> </a:t>
            </a:r>
            <a:r>
              <a:rPr lang="pt-BR" dirty="0" err="1" smtClean="0"/>
              <a:t>think</a:t>
            </a:r>
            <a:r>
              <a:rPr lang="pt-BR" dirty="0" smtClean="0"/>
              <a:t> </a:t>
            </a:r>
            <a:r>
              <a:rPr lang="pt-BR" dirty="0" err="1" smtClean="0"/>
              <a:t>Brazilians</a:t>
            </a:r>
            <a:r>
              <a:rPr lang="pt-BR" dirty="0" smtClean="0"/>
              <a:t> </a:t>
            </a:r>
            <a:r>
              <a:rPr lang="pt-BR" dirty="0" err="1" smtClean="0"/>
              <a:t>have</a:t>
            </a:r>
            <a:r>
              <a:rPr lang="pt-BR" dirty="0" smtClean="0"/>
              <a:t> </a:t>
            </a:r>
            <a:r>
              <a:rPr lang="pt-BR" dirty="0" err="1" smtClean="0"/>
              <a:t>problems</a:t>
            </a:r>
            <a:r>
              <a:rPr lang="pt-BR" dirty="0" smtClean="0"/>
              <a:t> </a:t>
            </a:r>
            <a:r>
              <a:rPr lang="pt-BR" dirty="0" err="1" smtClean="0"/>
              <a:t>differentiating</a:t>
            </a:r>
            <a:r>
              <a:rPr lang="pt-BR" dirty="0" smtClean="0"/>
              <a:t> </a:t>
            </a:r>
            <a:r>
              <a:rPr lang="pt-BR" dirty="0" err="1" smtClean="0"/>
              <a:t>these</a:t>
            </a:r>
            <a:r>
              <a:rPr lang="pt-BR" dirty="0" smtClean="0"/>
              <a:t> </a:t>
            </a:r>
            <a:r>
              <a:rPr lang="pt-BR" dirty="0" err="1" smtClean="0"/>
              <a:t>sounds</a:t>
            </a:r>
            <a:r>
              <a:rPr lang="pt-BR" dirty="0" smtClean="0"/>
              <a:t>? </a:t>
            </a:r>
            <a:r>
              <a:rPr lang="pt-BR" dirty="0" err="1" smtClean="0"/>
              <a:t>Why</a:t>
            </a:r>
            <a:r>
              <a:rPr lang="pt-BR" dirty="0" smtClean="0"/>
              <a:t> (</a:t>
            </a:r>
            <a:r>
              <a:rPr lang="pt-BR" dirty="0" err="1" smtClean="0"/>
              <a:t>not</a:t>
            </a:r>
            <a:r>
              <a:rPr lang="pt-BR" dirty="0" smtClean="0"/>
              <a:t>)?</a:t>
            </a:r>
          </a:p>
          <a:p>
            <a:r>
              <a:rPr lang="pt-BR" dirty="0" err="1" smtClean="0"/>
              <a:t>How</a:t>
            </a:r>
            <a:r>
              <a:rPr lang="pt-BR" dirty="0" smtClean="0"/>
              <a:t> </a:t>
            </a:r>
            <a:r>
              <a:rPr lang="pt-BR" dirty="0" err="1" smtClean="0"/>
              <a:t>is</a:t>
            </a:r>
            <a:r>
              <a:rPr lang="pt-BR" dirty="0" smtClean="0"/>
              <a:t> </a:t>
            </a:r>
            <a:r>
              <a:rPr lang="pt-BR" dirty="0" err="1" smtClean="0"/>
              <a:t>the</a:t>
            </a:r>
            <a:r>
              <a:rPr lang="pt-BR" dirty="0" smtClean="0"/>
              <a:t> </a:t>
            </a:r>
            <a:r>
              <a:rPr lang="pt-BR" dirty="0" err="1" smtClean="0"/>
              <a:t>sound</a:t>
            </a:r>
            <a:r>
              <a:rPr lang="pt-BR" dirty="0"/>
              <a:t> /</a:t>
            </a:r>
            <a:r>
              <a:rPr lang="pt-BR" dirty="0" smtClean="0"/>
              <a:t>æ/ as in </a:t>
            </a:r>
            <a:r>
              <a:rPr lang="pt-BR" i="1" dirty="0" err="1" smtClean="0"/>
              <a:t>cat</a:t>
            </a:r>
            <a:r>
              <a:rPr lang="pt-BR" i="1" dirty="0" smtClean="0"/>
              <a:t> </a:t>
            </a:r>
            <a:r>
              <a:rPr lang="pt-BR" dirty="0" err="1" smtClean="0"/>
              <a:t>usually</a:t>
            </a:r>
            <a:r>
              <a:rPr lang="pt-BR" dirty="0" smtClean="0"/>
              <a:t> </a:t>
            </a:r>
            <a:r>
              <a:rPr lang="pt-BR" dirty="0" err="1" smtClean="0"/>
              <a:t>spelled</a:t>
            </a:r>
            <a:r>
              <a:rPr lang="pt-BR" dirty="0" smtClean="0"/>
              <a:t>?</a:t>
            </a:r>
          </a:p>
          <a:p>
            <a:r>
              <a:rPr lang="pt-BR" dirty="0" err="1" smtClean="0"/>
              <a:t>Pronounce</a:t>
            </a:r>
            <a:r>
              <a:rPr lang="pt-BR" dirty="0"/>
              <a:t> /</a:t>
            </a:r>
            <a:r>
              <a:rPr lang="pt-BR" dirty="0" smtClean="0"/>
              <a:t>ɛ/ as in </a:t>
            </a:r>
            <a:r>
              <a:rPr lang="pt-BR" i="1" dirty="0" err="1" smtClean="0"/>
              <a:t>get</a:t>
            </a:r>
            <a:r>
              <a:rPr lang="pt-BR" dirty="0" smtClean="0"/>
              <a:t> </a:t>
            </a:r>
            <a:r>
              <a:rPr lang="pt-BR" dirty="0" err="1" smtClean="0"/>
              <a:t>and</a:t>
            </a:r>
            <a:r>
              <a:rPr lang="pt-BR" dirty="0"/>
              <a:t> /</a:t>
            </a:r>
            <a:r>
              <a:rPr lang="pt-BR" b="1" dirty="0" smtClean="0"/>
              <a:t>æ</a:t>
            </a:r>
            <a:r>
              <a:rPr lang="pt-BR" dirty="0" smtClean="0"/>
              <a:t>/ as in </a:t>
            </a:r>
            <a:r>
              <a:rPr lang="pt-BR" i="1" dirty="0" smtClean="0"/>
              <a:t>cat</a:t>
            </a:r>
            <a:r>
              <a:rPr lang="pt-BR" dirty="0" smtClean="0"/>
              <a:t>. </a:t>
            </a:r>
            <a:r>
              <a:rPr lang="pt-BR" dirty="0" err="1" smtClean="0"/>
              <a:t>Now</a:t>
            </a:r>
            <a:r>
              <a:rPr lang="pt-BR" dirty="0" smtClean="0"/>
              <a:t> </a:t>
            </a:r>
            <a:r>
              <a:rPr lang="pt-BR" dirty="0" err="1" smtClean="0"/>
              <a:t>pronounce</a:t>
            </a:r>
            <a:r>
              <a:rPr lang="pt-BR" dirty="0" smtClean="0"/>
              <a:t> </a:t>
            </a:r>
            <a:r>
              <a:rPr lang="pt-BR" b="1" dirty="0" smtClean="0"/>
              <a:t>é</a:t>
            </a:r>
            <a:r>
              <a:rPr lang="pt-BR" dirty="0" smtClean="0"/>
              <a:t> in </a:t>
            </a:r>
            <a:r>
              <a:rPr lang="pt-BR" dirty="0" err="1" smtClean="0"/>
              <a:t>Portuguese</a:t>
            </a:r>
            <a:r>
              <a:rPr lang="pt-BR" dirty="0" smtClean="0"/>
              <a:t>. </a:t>
            </a:r>
            <a:r>
              <a:rPr lang="pt-BR" dirty="0" err="1" smtClean="0"/>
              <a:t>Pay</a:t>
            </a:r>
            <a:r>
              <a:rPr lang="pt-BR" dirty="0" smtClean="0"/>
              <a:t> </a:t>
            </a:r>
            <a:r>
              <a:rPr lang="pt-BR" dirty="0" err="1" smtClean="0"/>
              <a:t>attention</a:t>
            </a:r>
            <a:r>
              <a:rPr lang="pt-BR" dirty="0" smtClean="0"/>
              <a:t> </a:t>
            </a:r>
            <a:r>
              <a:rPr lang="pt-BR" dirty="0" err="1" smtClean="0"/>
              <a:t>to</a:t>
            </a:r>
            <a:r>
              <a:rPr lang="pt-BR" dirty="0" smtClean="0"/>
              <a:t> </a:t>
            </a:r>
            <a:r>
              <a:rPr lang="pt-BR" dirty="0" err="1" smtClean="0"/>
              <a:t>how</a:t>
            </a:r>
            <a:r>
              <a:rPr lang="pt-BR" dirty="0" smtClean="0"/>
              <a:t> </a:t>
            </a:r>
            <a:r>
              <a:rPr lang="pt-BR" dirty="0" err="1" smtClean="0"/>
              <a:t>much</a:t>
            </a:r>
            <a:r>
              <a:rPr lang="pt-BR" dirty="0" smtClean="0"/>
              <a:t> </a:t>
            </a:r>
            <a:r>
              <a:rPr lang="pt-BR" dirty="0" err="1" smtClean="0"/>
              <a:t>you</a:t>
            </a:r>
            <a:r>
              <a:rPr lang="pt-BR" dirty="0" smtClean="0"/>
              <a:t> open </a:t>
            </a:r>
            <a:r>
              <a:rPr lang="pt-BR" dirty="0" err="1" smtClean="0"/>
              <a:t>your</a:t>
            </a:r>
            <a:r>
              <a:rPr lang="pt-BR" dirty="0" smtClean="0"/>
              <a:t> </a:t>
            </a:r>
            <a:r>
              <a:rPr lang="pt-BR" dirty="0" err="1" smtClean="0"/>
              <a:t>mouth</a:t>
            </a:r>
            <a:r>
              <a:rPr lang="pt-BR" dirty="0" smtClean="0"/>
              <a:t> </a:t>
            </a:r>
            <a:r>
              <a:rPr lang="pt-BR" dirty="0" err="1" smtClean="0"/>
              <a:t>to</a:t>
            </a:r>
            <a:r>
              <a:rPr lang="pt-BR" dirty="0" smtClean="0"/>
              <a:t> </a:t>
            </a:r>
            <a:r>
              <a:rPr lang="pt-BR" dirty="0" err="1" smtClean="0"/>
              <a:t>pronounce</a:t>
            </a:r>
            <a:r>
              <a:rPr lang="pt-BR" dirty="0" smtClean="0"/>
              <a:t> </a:t>
            </a:r>
            <a:r>
              <a:rPr lang="pt-BR" dirty="0" err="1" smtClean="0"/>
              <a:t>these</a:t>
            </a:r>
            <a:r>
              <a:rPr lang="pt-BR" dirty="0" smtClean="0"/>
              <a:t> </a:t>
            </a:r>
            <a:r>
              <a:rPr lang="pt-BR" dirty="0" err="1" smtClean="0"/>
              <a:t>three</a:t>
            </a:r>
            <a:r>
              <a:rPr lang="pt-BR" dirty="0" smtClean="0"/>
              <a:t> </a:t>
            </a:r>
            <a:r>
              <a:rPr lang="pt-BR" dirty="0" err="1" smtClean="0"/>
              <a:t>sounds</a:t>
            </a:r>
            <a:r>
              <a:rPr lang="pt-BR" dirty="0" smtClean="0"/>
              <a:t>. </a:t>
            </a:r>
            <a:r>
              <a:rPr lang="pt-BR" dirty="0" err="1" smtClean="0"/>
              <a:t>Now</a:t>
            </a:r>
            <a:r>
              <a:rPr lang="pt-BR" dirty="0" smtClean="0"/>
              <a:t> </a:t>
            </a:r>
            <a:r>
              <a:rPr lang="pt-BR" dirty="0" err="1" smtClean="0"/>
              <a:t>place</a:t>
            </a:r>
            <a:r>
              <a:rPr lang="pt-BR" dirty="0"/>
              <a:t> /</a:t>
            </a:r>
            <a:r>
              <a:rPr lang="pt-BR" dirty="0" smtClean="0"/>
              <a:t>ɛ/ </a:t>
            </a:r>
            <a:r>
              <a:rPr lang="pt-BR" dirty="0" err="1" smtClean="0"/>
              <a:t>and</a:t>
            </a:r>
            <a:r>
              <a:rPr lang="pt-BR" dirty="0"/>
              <a:t> /</a:t>
            </a:r>
            <a:r>
              <a:rPr lang="pt-BR" b="1" dirty="0" smtClean="0"/>
              <a:t>æ</a:t>
            </a:r>
            <a:r>
              <a:rPr lang="pt-BR" dirty="0" smtClean="0"/>
              <a:t>/ </a:t>
            </a:r>
            <a:r>
              <a:rPr lang="pt-BR" dirty="0" err="1" smtClean="0"/>
              <a:t>and</a:t>
            </a:r>
            <a:r>
              <a:rPr lang="pt-BR" dirty="0" smtClean="0"/>
              <a:t> </a:t>
            </a:r>
            <a:r>
              <a:rPr lang="pt-BR" b="1" dirty="0" smtClean="0"/>
              <a:t>é</a:t>
            </a:r>
            <a:r>
              <a:rPr lang="pt-BR" dirty="0" smtClean="0"/>
              <a:t> in </a:t>
            </a:r>
            <a:r>
              <a:rPr lang="pt-BR" dirty="0" err="1" smtClean="0"/>
              <a:t>this</a:t>
            </a:r>
            <a:r>
              <a:rPr lang="pt-BR" dirty="0" smtClean="0"/>
              <a:t> </a:t>
            </a:r>
            <a:r>
              <a:rPr lang="pt-BR" dirty="0" err="1" smtClean="0"/>
              <a:t>scale</a:t>
            </a:r>
            <a:endParaRPr lang="pt-BR" dirty="0" smtClean="0"/>
          </a:p>
          <a:p>
            <a:endParaRPr lang="pt-BR" dirty="0"/>
          </a:p>
          <a:p>
            <a:pPr marL="457200" indent="-457200">
              <a:buFont typeface="+mj-lt"/>
              <a:buAutoNum type="alphaLcParenR"/>
            </a:pPr>
            <a:r>
              <a:rPr lang="pt-BR" dirty="0" smtClean="0"/>
              <a:t> ___ </a:t>
            </a:r>
            <a:r>
              <a:rPr lang="pt-BR" dirty="0" err="1" smtClean="0"/>
              <a:t>less</a:t>
            </a:r>
            <a:r>
              <a:rPr lang="pt-BR" dirty="0" smtClean="0"/>
              <a:t> open</a:t>
            </a:r>
          </a:p>
          <a:p>
            <a:pPr marL="457200" indent="-457200">
              <a:buFont typeface="+mj-lt"/>
              <a:buAutoNum type="alphaLcParenR"/>
            </a:pPr>
            <a:r>
              <a:rPr lang="pt-BR" dirty="0" smtClean="0"/>
              <a:t>___ in </a:t>
            </a:r>
            <a:r>
              <a:rPr lang="pt-BR" dirty="0" err="1" smtClean="0"/>
              <a:t>between</a:t>
            </a:r>
            <a:endParaRPr lang="pt-BR" dirty="0" smtClean="0"/>
          </a:p>
          <a:p>
            <a:pPr marL="457200" indent="-457200">
              <a:buFont typeface="+mj-lt"/>
              <a:buAutoNum type="alphaLcParenR"/>
            </a:pPr>
            <a:r>
              <a:rPr lang="pt-BR" dirty="0" smtClean="0"/>
              <a:t>___ more open</a:t>
            </a:r>
          </a:p>
        </p:txBody>
      </p:sp>
    </p:spTree>
    <p:extLst>
      <p:ext uri="{BB962C8B-B14F-4D97-AF65-F5344CB8AC3E}">
        <p14:creationId xmlns:p14="http://schemas.microsoft.com/office/powerpoint/2010/main" val="1217288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Part</a:t>
            </a:r>
            <a:r>
              <a:rPr lang="pt-BR" dirty="0" smtClean="0"/>
              <a:t> C</a:t>
            </a:r>
            <a:r>
              <a:rPr lang="pt-BR" dirty="0"/>
              <a:t>, Unit 2</a:t>
            </a:r>
            <a:br>
              <a:rPr lang="pt-BR" dirty="0"/>
            </a:br>
            <a:r>
              <a:rPr lang="pt-BR" dirty="0"/>
              <a:t>/</a:t>
            </a:r>
            <a:r>
              <a:rPr lang="pt-BR" dirty="0" smtClean="0"/>
              <a:t>ɛ/ as in &lt;</a:t>
            </a:r>
            <a:r>
              <a:rPr lang="pt-BR" dirty="0" err="1" smtClean="0"/>
              <a:t>get</a:t>
            </a:r>
            <a:r>
              <a:rPr lang="pt-BR" dirty="0"/>
              <a:t>&gt;</a:t>
            </a:r>
            <a:br>
              <a:rPr lang="pt-BR" dirty="0"/>
            </a:br>
            <a:r>
              <a:rPr lang="pt-BR" dirty="0"/>
              <a:t>/</a:t>
            </a:r>
            <a:r>
              <a:rPr lang="pt-BR" dirty="0" smtClean="0"/>
              <a:t>æ/ as in &lt;</a:t>
            </a:r>
            <a:r>
              <a:rPr lang="pt-BR" dirty="0" err="1" smtClean="0"/>
              <a:t>cat</a:t>
            </a:r>
            <a:r>
              <a:rPr lang="pt-BR" dirty="0"/>
              <a:t>&gt;</a:t>
            </a:r>
            <a:endParaRPr lang="en-GB" dirty="0"/>
          </a:p>
        </p:txBody>
      </p:sp>
      <p:sp>
        <p:nvSpPr>
          <p:cNvPr id="3" name="Espaço Reservado para Conteúdo 2"/>
          <p:cNvSpPr>
            <a:spLocks noGrp="1"/>
          </p:cNvSpPr>
          <p:nvPr>
            <p:ph idx="1"/>
          </p:nvPr>
        </p:nvSpPr>
        <p:spPr/>
        <p:txBody>
          <a:bodyPr>
            <a:normAutofit lnSpcReduction="10000"/>
          </a:bodyPr>
          <a:lstStyle/>
          <a:p>
            <a:r>
              <a:rPr lang="en-US" dirty="0" smtClean="0"/>
              <a:t>Think about it.</a:t>
            </a:r>
          </a:p>
          <a:p>
            <a:r>
              <a:rPr lang="en-US" dirty="0" smtClean="0"/>
              <a:t>Discuss these questions.</a:t>
            </a:r>
          </a:p>
          <a:p>
            <a:r>
              <a:rPr lang="en-US" dirty="0" smtClean="0"/>
              <a:t>Do you pronounce man and men in the same way?</a:t>
            </a:r>
          </a:p>
          <a:p>
            <a:r>
              <a:rPr lang="en-US" dirty="0" smtClean="0"/>
              <a:t>Do you think Brazilians have problems differentiating these sounds? Why (not)?</a:t>
            </a:r>
          </a:p>
          <a:p>
            <a:r>
              <a:rPr lang="en-US" dirty="0" smtClean="0"/>
              <a:t>How is the sound /æ/ as in </a:t>
            </a:r>
            <a:r>
              <a:rPr lang="en-US" i="1" dirty="0" smtClean="0"/>
              <a:t>cat </a:t>
            </a:r>
            <a:r>
              <a:rPr lang="en-US" dirty="0" smtClean="0"/>
              <a:t>usually spelled?</a:t>
            </a:r>
          </a:p>
          <a:p>
            <a:r>
              <a:rPr lang="en-US" dirty="0" smtClean="0"/>
              <a:t>Pronounce /ɛ/ as in </a:t>
            </a:r>
            <a:r>
              <a:rPr lang="en-US" i="1" dirty="0" smtClean="0"/>
              <a:t>get</a:t>
            </a:r>
            <a:r>
              <a:rPr lang="en-US" dirty="0" smtClean="0"/>
              <a:t> and /</a:t>
            </a:r>
            <a:r>
              <a:rPr lang="en-US" b="1" dirty="0" smtClean="0"/>
              <a:t>æ</a:t>
            </a:r>
            <a:r>
              <a:rPr lang="en-US" dirty="0" smtClean="0"/>
              <a:t>/ as in </a:t>
            </a:r>
            <a:r>
              <a:rPr lang="en-US" i="1" dirty="0" smtClean="0"/>
              <a:t>cat</a:t>
            </a:r>
            <a:r>
              <a:rPr lang="en-US" dirty="0" smtClean="0"/>
              <a:t>. Now pronounce </a:t>
            </a:r>
            <a:r>
              <a:rPr lang="en-US" b="1" dirty="0" smtClean="0"/>
              <a:t>é</a:t>
            </a:r>
            <a:r>
              <a:rPr lang="en-US" dirty="0" smtClean="0"/>
              <a:t> in Portuguese. Pay attention to how much you open your mouth to pronounce these three sounds. Now place /ɛ/ and /</a:t>
            </a:r>
            <a:r>
              <a:rPr lang="en-US" b="1" dirty="0" smtClean="0"/>
              <a:t>æ</a:t>
            </a:r>
            <a:r>
              <a:rPr lang="en-US" dirty="0" smtClean="0"/>
              <a:t>/ and </a:t>
            </a:r>
            <a:r>
              <a:rPr lang="en-US" b="1" dirty="0" smtClean="0"/>
              <a:t>é</a:t>
            </a:r>
            <a:r>
              <a:rPr lang="en-US" dirty="0" smtClean="0"/>
              <a:t> in this scale</a:t>
            </a:r>
          </a:p>
          <a:p>
            <a:endParaRPr lang="pt-BR" dirty="0"/>
          </a:p>
          <a:p>
            <a:pPr marL="457200" indent="-457200">
              <a:buFont typeface="+mj-lt"/>
              <a:buAutoNum type="alphaLcParenR"/>
            </a:pPr>
            <a:r>
              <a:rPr lang="pt-BR" dirty="0"/>
              <a:t> </a:t>
            </a:r>
            <a:r>
              <a:rPr lang="pt-BR" dirty="0" smtClean="0"/>
              <a:t>/ɛ/ 	</a:t>
            </a:r>
            <a:r>
              <a:rPr lang="pt-BR" dirty="0" err="1" smtClean="0"/>
              <a:t>less</a:t>
            </a:r>
            <a:r>
              <a:rPr lang="pt-BR" dirty="0" smtClean="0"/>
              <a:t> open, as in </a:t>
            </a:r>
            <a:r>
              <a:rPr lang="pt-BR" i="1" dirty="0" err="1" smtClean="0"/>
              <a:t>egg</a:t>
            </a:r>
            <a:endParaRPr lang="pt-BR" i="1" dirty="0" smtClean="0"/>
          </a:p>
          <a:p>
            <a:pPr marL="457200" indent="-457200">
              <a:buFont typeface="+mj-lt"/>
              <a:buAutoNum type="alphaLcParenR"/>
            </a:pPr>
            <a:r>
              <a:rPr lang="pt-BR" b="1" dirty="0" smtClean="0"/>
              <a:t>  é</a:t>
            </a:r>
            <a:r>
              <a:rPr lang="pt-BR" dirty="0" smtClean="0"/>
              <a:t> 	in </a:t>
            </a:r>
            <a:r>
              <a:rPr lang="pt-BR" dirty="0" err="1" smtClean="0"/>
              <a:t>between</a:t>
            </a:r>
            <a:r>
              <a:rPr lang="pt-BR" dirty="0" smtClean="0"/>
              <a:t>, </a:t>
            </a:r>
            <a:r>
              <a:rPr lang="pt-BR" dirty="0" err="1" smtClean="0"/>
              <a:t>Portuguese</a:t>
            </a:r>
            <a:r>
              <a:rPr lang="pt-BR" dirty="0" smtClean="0"/>
              <a:t> </a:t>
            </a:r>
            <a:r>
              <a:rPr lang="pt-BR" i="1" dirty="0" smtClean="0"/>
              <a:t>pé</a:t>
            </a:r>
          </a:p>
          <a:p>
            <a:pPr marL="457200" indent="-457200">
              <a:buFont typeface="+mj-lt"/>
              <a:buAutoNum type="alphaLcParenR"/>
            </a:pPr>
            <a:r>
              <a:rPr lang="pt-BR" dirty="0"/>
              <a:t>/</a:t>
            </a:r>
            <a:r>
              <a:rPr lang="pt-BR" b="1" dirty="0"/>
              <a:t>æ</a:t>
            </a:r>
            <a:r>
              <a:rPr lang="pt-BR" dirty="0"/>
              <a:t>/</a:t>
            </a:r>
            <a:r>
              <a:rPr lang="pt-BR" dirty="0" smtClean="0"/>
              <a:t> 	more open, as in </a:t>
            </a:r>
            <a:r>
              <a:rPr lang="pt-BR" i="1" dirty="0" err="1" smtClean="0"/>
              <a:t>cat</a:t>
            </a:r>
            <a:endParaRPr lang="pt-BR" i="1" dirty="0" smtClean="0"/>
          </a:p>
        </p:txBody>
      </p:sp>
    </p:spTree>
    <p:extLst>
      <p:ext uri="{BB962C8B-B14F-4D97-AF65-F5344CB8AC3E}">
        <p14:creationId xmlns:p14="http://schemas.microsoft.com/office/powerpoint/2010/main" val="215344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Part</a:t>
            </a:r>
            <a:r>
              <a:rPr lang="pt-BR" dirty="0" smtClean="0"/>
              <a:t> C</a:t>
            </a:r>
            <a:r>
              <a:rPr lang="pt-BR" dirty="0"/>
              <a:t>, Unit 2</a:t>
            </a:r>
            <a:br>
              <a:rPr lang="pt-BR" dirty="0"/>
            </a:br>
            <a:r>
              <a:rPr lang="pt-BR" dirty="0"/>
              <a:t>/</a:t>
            </a:r>
            <a:r>
              <a:rPr lang="pt-BR" dirty="0" smtClean="0"/>
              <a:t>ɛ/ as in &lt;</a:t>
            </a:r>
            <a:r>
              <a:rPr lang="pt-BR" dirty="0" err="1" smtClean="0"/>
              <a:t>get</a:t>
            </a:r>
            <a:r>
              <a:rPr lang="pt-BR" dirty="0"/>
              <a:t>&gt;</a:t>
            </a:r>
            <a:br>
              <a:rPr lang="pt-BR" dirty="0"/>
            </a:br>
            <a:r>
              <a:rPr lang="pt-BR" dirty="0"/>
              <a:t>/</a:t>
            </a:r>
            <a:r>
              <a:rPr lang="pt-BR" b="1" dirty="0" smtClean="0"/>
              <a:t>æ</a:t>
            </a:r>
            <a:r>
              <a:rPr lang="pt-BR" dirty="0" smtClean="0"/>
              <a:t>/ as in &lt;</a:t>
            </a:r>
            <a:r>
              <a:rPr lang="pt-BR" dirty="0" err="1" smtClean="0"/>
              <a:t>cat</a:t>
            </a:r>
            <a:r>
              <a:rPr lang="pt-BR" dirty="0"/>
              <a:t>&gt;</a:t>
            </a:r>
            <a:endParaRPr lang="en-GB" dirty="0"/>
          </a:p>
        </p:txBody>
      </p:sp>
      <p:sp>
        <p:nvSpPr>
          <p:cNvPr id="3" name="Espaço Reservado para Conteúdo 2"/>
          <p:cNvSpPr>
            <a:spLocks noGrp="1"/>
          </p:cNvSpPr>
          <p:nvPr>
            <p:ph idx="1"/>
          </p:nvPr>
        </p:nvSpPr>
        <p:spPr/>
        <p:txBody>
          <a:bodyPr>
            <a:normAutofit/>
          </a:bodyPr>
          <a:lstStyle/>
          <a:p>
            <a:endParaRPr lang="pt-BR" dirty="0" smtClean="0"/>
          </a:p>
          <a:p>
            <a:r>
              <a:rPr lang="pt-BR" dirty="0" err="1" smtClean="0"/>
              <a:t>Exercise</a:t>
            </a:r>
            <a:r>
              <a:rPr lang="pt-BR" dirty="0" smtClean="0"/>
              <a:t>: </a:t>
            </a:r>
            <a:r>
              <a:rPr lang="pt-BR" dirty="0" err="1" smtClean="0"/>
              <a:t>Work</a:t>
            </a:r>
            <a:r>
              <a:rPr lang="pt-BR" dirty="0" smtClean="0"/>
              <a:t> in </a:t>
            </a:r>
            <a:r>
              <a:rPr lang="pt-BR" dirty="0" err="1" smtClean="0"/>
              <a:t>pairs</a:t>
            </a:r>
            <a:r>
              <a:rPr lang="pt-BR" dirty="0" smtClean="0"/>
              <a:t>. </a:t>
            </a:r>
            <a:r>
              <a:rPr lang="pt-BR" dirty="0" err="1" smtClean="0"/>
              <a:t>Articulate</a:t>
            </a:r>
            <a:r>
              <a:rPr lang="pt-BR" dirty="0" smtClean="0"/>
              <a:t> </a:t>
            </a:r>
            <a:r>
              <a:rPr lang="pt-BR" dirty="0" err="1" smtClean="0"/>
              <a:t>one</a:t>
            </a:r>
            <a:r>
              <a:rPr lang="pt-BR" dirty="0" smtClean="0"/>
              <a:t> </a:t>
            </a:r>
            <a:r>
              <a:rPr lang="pt-BR" dirty="0" err="1" smtClean="0"/>
              <a:t>of</a:t>
            </a:r>
            <a:r>
              <a:rPr lang="pt-BR" dirty="0" smtClean="0"/>
              <a:t> </a:t>
            </a:r>
            <a:r>
              <a:rPr lang="pt-BR" dirty="0" err="1" smtClean="0"/>
              <a:t>the</a:t>
            </a:r>
            <a:r>
              <a:rPr lang="pt-BR" dirty="0" smtClean="0"/>
              <a:t> </a:t>
            </a:r>
            <a:r>
              <a:rPr lang="pt-BR" dirty="0" err="1" smtClean="0"/>
              <a:t>words</a:t>
            </a:r>
            <a:r>
              <a:rPr lang="pt-BR" dirty="0" smtClean="0"/>
              <a:t> </a:t>
            </a:r>
            <a:r>
              <a:rPr lang="pt-BR" dirty="0" err="1" smtClean="0"/>
              <a:t>below</a:t>
            </a:r>
            <a:r>
              <a:rPr lang="pt-BR" dirty="0" smtClean="0"/>
              <a:t> </a:t>
            </a:r>
            <a:r>
              <a:rPr lang="pt-BR" dirty="0" err="1" smtClean="0"/>
              <a:t>silently</a:t>
            </a:r>
            <a:r>
              <a:rPr lang="pt-BR" dirty="0" smtClean="0"/>
              <a:t>. </a:t>
            </a:r>
            <a:r>
              <a:rPr lang="pt-BR" dirty="0" err="1" smtClean="0"/>
              <a:t>Your</a:t>
            </a:r>
            <a:r>
              <a:rPr lang="pt-BR" dirty="0" smtClean="0"/>
              <a:t> </a:t>
            </a:r>
            <a:r>
              <a:rPr lang="pt-BR" dirty="0" err="1" smtClean="0"/>
              <a:t>friend</a:t>
            </a:r>
            <a:r>
              <a:rPr lang="pt-BR" dirty="0" smtClean="0"/>
              <a:t> </a:t>
            </a:r>
            <a:r>
              <a:rPr lang="pt-BR" dirty="0" err="1" smtClean="0"/>
              <a:t>will</a:t>
            </a:r>
            <a:r>
              <a:rPr lang="pt-BR" dirty="0" smtClean="0"/>
              <a:t> </a:t>
            </a:r>
            <a:r>
              <a:rPr lang="pt-BR" dirty="0" err="1" smtClean="0"/>
              <a:t>have</a:t>
            </a:r>
            <a:r>
              <a:rPr lang="pt-BR" dirty="0" smtClean="0"/>
              <a:t> </a:t>
            </a:r>
            <a:r>
              <a:rPr lang="pt-BR" dirty="0" err="1" smtClean="0"/>
              <a:t>to</a:t>
            </a:r>
            <a:r>
              <a:rPr lang="pt-BR" dirty="0" smtClean="0"/>
              <a:t> </a:t>
            </a:r>
            <a:r>
              <a:rPr lang="pt-BR" dirty="0" err="1" smtClean="0"/>
              <a:t>identify</a:t>
            </a:r>
            <a:r>
              <a:rPr lang="pt-BR" dirty="0"/>
              <a:t> </a:t>
            </a:r>
            <a:r>
              <a:rPr lang="pt-BR" dirty="0" smtClean="0"/>
              <a:t>/</a:t>
            </a:r>
            <a:r>
              <a:rPr lang="pt-BR" b="1" dirty="0"/>
              <a:t>æ</a:t>
            </a:r>
            <a:r>
              <a:rPr lang="pt-BR" dirty="0"/>
              <a:t>/ </a:t>
            </a:r>
            <a:r>
              <a:rPr lang="pt-BR" dirty="0" err="1" smtClean="0"/>
              <a:t>or</a:t>
            </a:r>
            <a:r>
              <a:rPr lang="pt-BR" dirty="0"/>
              <a:t> /</a:t>
            </a:r>
            <a:r>
              <a:rPr lang="pt-BR" dirty="0" smtClean="0"/>
              <a:t>ɛ/ </a:t>
            </a:r>
            <a:r>
              <a:rPr lang="pt-BR" dirty="0" err="1" smtClean="0"/>
              <a:t>just</a:t>
            </a:r>
            <a:r>
              <a:rPr lang="pt-BR" dirty="0" smtClean="0"/>
              <a:t> </a:t>
            </a:r>
            <a:r>
              <a:rPr lang="pt-BR" dirty="0" err="1" smtClean="0"/>
              <a:t>by</a:t>
            </a:r>
            <a:r>
              <a:rPr lang="pt-BR" dirty="0" smtClean="0"/>
              <a:t> </a:t>
            </a:r>
            <a:r>
              <a:rPr lang="pt-BR" dirty="0" err="1" smtClean="0"/>
              <a:t>looking</a:t>
            </a:r>
            <a:r>
              <a:rPr lang="pt-BR" dirty="0" smtClean="0"/>
              <a:t> </a:t>
            </a:r>
            <a:r>
              <a:rPr lang="pt-BR" dirty="0" err="1" smtClean="0"/>
              <a:t>at</a:t>
            </a:r>
            <a:r>
              <a:rPr lang="pt-BR" dirty="0" smtClean="0"/>
              <a:t> </a:t>
            </a:r>
            <a:r>
              <a:rPr lang="pt-BR" dirty="0" err="1" smtClean="0"/>
              <a:t>your</a:t>
            </a:r>
            <a:r>
              <a:rPr lang="pt-BR" dirty="0" smtClean="0"/>
              <a:t> </a:t>
            </a:r>
            <a:r>
              <a:rPr lang="pt-BR" dirty="0" err="1" smtClean="0"/>
              <a:t>mouth</a:t>
            </a:r>
            <a:r>
              <a:rPr lang="pt-BR" dirty="0" smtClean="0"/>
              <a:t> </a:t>
            </a:r>
            <a:r>
              <a:rPr lang="pt-BR" dirty="0" err="1" smtClean="0"/>
              <a:t>and</a:t>
            </a:r>
            <a:r>
              <a:rPr lang="pt-BR" dirty="0" smtClean="0"/>
              <a:t> </a:t>
            </a:r>
            <a:r>
              <a:rPr lang="pt-BR" dirty="0" err="1" smtClean="0"/>
              <a:t>saying</a:t>
            </a:r>
            <a:r>
              <a:rPr lang="pt-BR" dirty="0" smtClean="0"/>
              <a:t> ´</a:t>
            </a:r>
            <a:r>
              <a:rPr lang="pt-BR" dirty="0" err="1" smtClean="0"/>
              <a:t>long</a:t>
            </a:r>
            <a:r>
              <a:rPr lang="pt-BR" dirty="0" smtClean="0"/>
              <a:t>’ </a:t>
            </a:r>
            <a:r>
              <a:rPr lang="pt-BR" dirty="0" err="1" smtClean="0"/>
              <a:t>or</a:t>
            </a:r>
            <a:r>
              <a:rPr lang="pt-BR" dirty="0" smtClean="0"/>
              <a:t> ‘short’. Note </a:t>
            </a:r>
            <a:r>
              <a:rPr lang="pt-BR" dirty="0" err="1" smtClean="0"/>
              <a:t>that</a:t>
            </a:r>
            <a:r>
              <a:rPr lang="pt-BR" dirty="0" smtClean="0"/>
              <a:t> </a:t>
            </a:r>
            <a:r>
              <a:rPr lang="pt-BR" dirty="0" err="1" smtClean="0"/>
              <a:t>if</a:t>
            </a:r>
            <a:r>
              <a:rPr lang="pt-BR" dirty="0" smtClean="0"/>
              <a:t> </a:t>
            </a:r>
            <a:r>
              <a:rPr lang="pt-BR" dirty="0" err="1" smtClean="0"/>
              <a:t>you</a:t>
            </a:r>
            <a:r>
              <a:rPr lang="pt-BR" dirty="0" smtClean="0"/>
              <a:t> move </a:t>
            </a:r>
            <a:r>
              <a:rPr lang="pt-BR" dirty="0" err="1" smtClean="0"/>
              <a:t>your</a:t>
            </a:r>
            <a:r>
              <a:rPr lang="pt-BR" dirty="0" smtClean="0"/>
              <a:t> </a:t>
            </a:r>
            <a:r>
              <a:rPr lang="pt-BR" dirty="0" err="1" smtClean="0"/>
              <a:t>muscles</a:t>
            </a:r>
            <a:r>
              <a:rPr lang="pt-BR" dirty="0" smtClean="0"/>
              <a:t> </a:t>
            </a:r>
            <a:r>
              <a:rPr lang="pt-BR" dirty="0" err="1" smtClean="0"/>
              <a:t>correctly</a:t>
            </a:r>
            <a:r>
              <a:rPr lang="pt-BR" dirty="0" smtClean="0"/>
              <a:t> </a:t>
            </a:r>
            <a:r>
              <a:rPr lang="pt-BR" dirty="0" err="1" smtClean="0"/>
              <a:t>and</a:t>
            </a:r>
            <a:r>
              <a:rPr lang="pt-BR" dirty="0" smtClean="0"/>
              <a:t> </a:t>
            </a:r>
            <a:r>
              <a:rPr lang="pt-BR" dirty="0" err="1" smtClean="0"/>
              <a:t>pay</a:t>
            </a:r>
            <a:r>
              <a:rPr lang="pt-BR" dirty="0" smtClean="0"/>
              <a:t> </a:t>
            </a:r>
            <a:r>
              <a:rPr lang="pt-BR" dirty="0" err="1" smtClean="0"/>
              <a:t>attention</a:t>
            </a:r>
            <a:r>
              <a:rPr lang="pt-BR" dirty="0" smtClean="0"/>
              <a:t> </a:t>
            </a:r>
            <a:r>
              <a:rPr lang="pt-BR" dirty="0" err="1" smtClean="0"/>
              <a:t>to</a:t>
            </a:r>
            <a:r>
              <a:rPr lang="pt-BR" dirty="0" smtClean="0"/>
              <a:t> </a:t>
            </a:r>
            <a:r>
              <a:rPr lang="pt-BR" dirty="0" err="1" smtClean="0"/>
              <a:t>duration</a:t>
            </a:r>
            <a:r>
              <a:rPr lang="pt-BR" dirty="0" smtClean="0"/>
              <a:t>, </a:t>
            </a:r>
            <a:r>
              <a:rPr lang="pt-BR" dirty="0" err="1" smtClean="0"/>
              <a:t>you</a:t>
            </a:r>
            <a:r>
              <a:rPr lang="pt-BR" dirty="0" smtClean="0"/>
              <a:t> </a:t>
            </a:r>
            <a:r>
              <a:rPr lang="pt-BR" dirty="0" err="1" smtClean="0"/>
              <a:t>don’t</a:t>
            </a:r>
            <a:r>
              <a:rPr lang="pt-BR" dirty="0" smtClean="0"/>
              <a:t> </a:t>
            </a:r>
            <a:r>
              <a:rPr lang="pt-BR" dirty="0" err="1" smtClean="0"/>
              <a:t>actually</a:t>
            </a:r>
            <a:r>
              <a:rPr lang="pt-BR" dirty="0" smtClean="0"/>
              <a:t> </a:t>
            </a:r>
            <a:r>
              <a:rPr lang="pt-BR" dirty="0" err="1" smtClean="0"/>
              <a:t>have</a:t>
            </a:r>
            <a:r>
              <a:rPr lang="pt-BR" dirty="0" smtClean="0"/>
              <a:t> </a:t>
            </a:r>
            <a:r>
              <a:rPr lang="pt-BR" dirty="0" err="1" smtClean="0"/>
              <a:t>to</a:t>
            </a:r>
            <a:r>
              <a:rPr lang="pt-BR" dirty="0" smtClean="0"/>
              <a:t> </a:t>
            </a:r>
            <a:r>
              <a:rPr lang="pt-BR" dirty="0" err="1" smtClean="0"/>
              <a:t>hear</a:t>
            </a:r>
            <a:r>
              <a:rPr lang="pt-BR" dirty="0" smtClean="0"/>
              <a:t> </a:t>
            </a:r>
            <a:r>
              <a:rPr lang="pt-BR" dirty="0" err="1" smtClean="0"/>
              <a:t>the</a:t>
            </a:r>
            <a:r>
              <a:rPr lang="pt-BR" dirty="0" smtClean="0"/>
              <a:t> </a:t>
            </a:r>
            <a:r>
              <a:rPr lang="pt-BR" dirty="0" err="1" smtClean="0"/>
              <a:t>sound</a:t>
            </a:r>
            <a:r>
              <a:rPr lang="pt-BR" dirty="0" smtClean="0"/>
              <a:t> </a:t>
            </a:r>
            <a:r>
              <a:rPr lang="pt-BR" dirty="0" err="1" smtClean="0"/>
              <a:t>to</a:t>
            </a:r>
            <a:r>
              <a:rPr lang="pt-BR" dirty="0" smtClean="0"/>
              <a:t> </a:t>
            </a:r>
            <a:r>
              <a:rPr lang="pt-BR" dirty="0" err="1" smtClean="0"/>
              <a:t>identify</a:t>
            </a:r>
            <a:r>
              <a:rPr lang="pt-BR" dirty="0" smtClean="0"/>
              <a:t> it.</a:t>
            </a:r>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smtClean="0"/>
          </a:p>
        </p:txBody>
      </p:sp>
      <p:graphicFrame>
        <p:nvGraphicFramePr>
          <p:cNvPr id="4" name="Tabela 3"/>
          <p:cNvGraphicFramePr>
            <a:graphicFrameLocks noGrp="1"/>
          </p:cNvGraphicFramePr>
          <p:nvPr>
            <p:extLst>
              <p:ext uri="{D42A27DB-BD31-4B8C-83A1-F6EECF244321}">
                <p14:modId xmlns:p14="http://schemas.microsoft.com/office/powerpoint/2010/main" val="3220278103"/>
              </p:ext>
            </p:extLst>
          </p:nvPr>
        </p:nvGraphicFramePr>
        <p:xfrm>
          <a:off x="3699933" y="2751666"/>
          <a:ext cx="7713134" cy="2560320"/>
        </p:xfrm>
        <a:graphic>
          <a:graphicData uri="http://schemas.openxmlformats.org/drawingml/2006/table">
            <a:tbl>
              <a:tblPr firstRow="1" bandRow="1">
                <a:tableStyleId>{5C22544A-7EE6-4342-B048-85BDC9FD1C3A}</a:tableStyleId>
              </a:tblPr>
              <a:tblGrid>
                <a:gridCol w="3683001"/>
                <a:gridCol w="4030133"/>
              </a:tblGrid>
              <a:tr h="350762">
                <a:tc>
                  <a:txBody>
                    <a:bodyPr/>
                    <a:lstStyle/>
                    <a:p>
                      <a:pPr algn="ctr"/>
                      <a:r>
                        <a:rPr lang="pt-BR" dirty="0" smtClean="0"/>
                        <a:t>/ɛ/ (short)</a:t>
                      </a:r>
                      <a:endParaRPr lang="en-GB" dirty="0"/>
                    </a:p>
                  </a:txBody>
                  <a:tcPr/>
                </a:tc>
                <a:tc>
                  <a:txBody>
                    <a:bodyPr/>
                    <a:lstStyle/>
                    <a:p>
                      <a:pPr algn="ctr"/>
                      <a:r>
                        <a:rPr lang="en-GB" dirty="0" smtClean="0"/>
                        <a:t>/æ/ (long)</a:t>
                      </a:r>
                      <a:endParaRPr lang="en-GB" dirty="0"/>
                    </a:p>
                  </a:txBody>
                  <a:tcPr/>
                </a:tc>
              </a:tr>
              <a:tr h="350762">
                <a:tc>
                  <a:txBody>
                    <a:bodyPr/>
                    <a:lstStyle/>
                    <a:p>
                      <a:pPr algn="ctr"/>
                      <a:r>
                        <a:rPr lang="en-US" noProof="0" dirty="0" smtClean="0"/>
                        <a:t>ten</a:t>
                      </a:r>
                      <a:endParaRPr lang="en-US" noProof="0" dirty="0"/>
                    </a:p>
                  </a:txBody>
                  <a:tcPr/>
                </a:tc>
                <a:tc>
                  <a:txBody>
                    <a:bodyPr/>
                    <a:lstStyle/>
                    <a:p>
                      <a:pPr algn="ctr"/>
                      <a:r>
                        <a:rPr lang="en-US" noProof="0" dirty="0" smtClean="0"/>
                        <a:t>tan</a:t>
                      </a:r>
                      <a:endParaRPr lang="en-US" noProof="0" dirty="0"/>
                    </a:p>
                  </a:txBody>
                  <a:tcPr/>
                </a:tc>
              </a:tr>
              <a:tr h="350762">
                <a:tc>
                  <a:txBody>
                    <a:bodyPr/>
                    <a:lstStyle/>
                    <a:p>
                      <a:pPr algn="ctr"/>
                      <a:r>
                        <a:rPr lang="en-US" noProof="0" dirty="0" smtClean="0"/>
                        <a:t>pen</a:t>
                      </a:r>
                      <a:endParaRPr lang="en-US" noProof="0" dirty="0"/>
                    </a:p>
                  </a:txBody>
                  <a:tcPr/>
                </a:tc>
                <a:tc>
                  <a:txBody>
                    <a:bodyPr/>
                    <a:lstStyle/>
                    <a:p>
                      <a:pPr algn="ctr"/>
                      <a:r>
                        <a:rPr lang="en-US" noProof="0" dirty="0" smtClean="0"/>
                        <a:t>pan</a:t>
                      </a:r>
                      <a:endParaRPr lang="en-US" noProof="0" dirty="0"/>
                    </a:p>
                  </a:txBody>
                  <a:tcPr/>
                </a:tc>
              </a:tr>
              <a:tr h="350762">
                <a:tc>
                  <a:txBody>
                    <a:bodyPr/>
                    <a:lstStyle/>
                    <a:p>
                      <a:pPr algn="ctr"/>
                      <a:r>
                        <a:rPr lang="en-US" noProof="0" dirty="0" smtClean="0"/>
                        <a:t>men</a:t>
                      </a:r>
                      <a:endParaRPr lang="en-US" noProof="0" dirty="0"/>
                    </a:p>
                  </a:txBody>
                  <a:tcPr/>
                </a:tc>
                <a:tc>
                  <a:txBody>
                    <a:bodyPr/>
                    <a:lstStyle/>
                    <a:p>
                      <a:pPr algn="ctr"/>
                      <a:r>
                        <a:rPr lang="en-US" noProof="0" dirty="0" smtClean="0"/>
                        <a:t>man</a:t>
                      </a:r>
                      <a:endParaRPr lang="en-US" noProof="0" dirty="0"/>
                    </a:p>
                  </a:txBody>
                  <a:tcPr/>
                </a:tc>
              </a:tr>
              <a:tr h="350762">
                <a:tc>
                  <a:txBody>
                    <a:bodyPr/>
                    <a:lstStyle/>
                    <a:p>
                      <a:pPr algn="ctr"/>
                      <a:r>
                        <a:rPr lang="en-US" noProof="0" dirty="0" smtClean="0"/>
                        <a:t>said</a:t>
                      </a:r>
                      <a:endParaRPr lang="en-US" noProof="0" dirty="0"/>
                    </a:p>
                  </a:txBody>
                  <a:tcPr/>
                </a:tc>
                <a:tc>
                  <a:txBody>
                    <a:bodyPr/>
                    <a:lstStyle/>
                    <a:p>
                      <a:pPr algn="ctr"/>
                      <a:r>
                        <a:rPr lang="en-US" noProof="0" dirty="0" smtClean="0"/>
                        <a:t>sad</a:t>
                      </a:r>
                      <a:endParaRPr lang="en-US" noProof="0" dirty="0"/>
                    </a:p>
                  </a:txBody>
                  <a:tcPr/>
                </a:tc>
              </a:tr>
              <a:tr h="350762">
                <a:tc>
                  <a:txBody>
                    <a:bodyPr/>
                    <a:lstStyle/>
                    <a:p>
                      <a:pPr algn="ctr"/>
                      <a:r>
                        <a:rPr lang="en-US" noProof="0" dirty="0" smtClean="0"/>
                        <a:t>bed</a:t>
                      </a:r>
                      <a:endParaRPr lang="en-US" noProof="0" dirty="0"/>
                    </a:p>
                  </a:txBody>
                  <a:tcPr/>
                </a:tc>
                <a:tc>
                  <a:txBody>
                    <a:bodyPr/>
                    <a:lstStyle/>
                    <a:p>
                      <a:pPr algn="ctr"/>
                      <a:r>
                        <a:rPr lang="en-US" noProof="0" dirty="0" smtClean="0"/>
                        <a:t>bad</a:t>
                      </a:r>
                      <a:endParaRPr lang="en-US" noProof="0" dirty="0"/>
                    </a:p>
                  </a:txBody>
                  <a:tcPr/>
                </a:tc>
              </a:tr>
              <a:tr h="350762">
                <a:tc>
                  <a:txBody>
                    <a:bodyPr/>
                    <a:lstStyle/>
                    <a:p>
                      <a:pPr algn="ctr"/>
                      <a:r>
                        <a:rPr lang="en-US" noProof="0" dirty="0" smtClean="0"/>
                        <a:t>send</a:t>
                      </a:r>
                      <a:endParaRPr lang="en-US" noProof="0" dirty="0"/>
                    </a:p>
                  </a:txBody>
                  <a:tcPr/>
                </a:tc>
                <a:tc>
                  <a:txBody>
                    <a:bodyPr/>
                    <a:lstStyle/>
                    <a:p>
                      <a:pPr algn="ctr"/>
                      <a:r>
                        <a:rPr lang="en-US" noProof="0" dirty="0" smtClean="0"/>
                        <a:t>sand</a:t>
                      </a:r>
                      <a:endParaRPr lang="en-US" noProof="0" dirty="0"/>
                    </a:p>
                  </a:txBody>
                  <a:tcPr/>
                </a:tc>
              </a:tr>
            </a:tbl>
          </a:graphicData>
        </a:graphic>
      </p:graphicFrame>
    </p:spTree>
    <p:extLst>
      <p:ext uri="{BB962C8B-B14F-4D97-AF65-F5344CB8AC3E}">
        <p14:creationId xmlns:p14="http://schemas.microsoft.com/office/powerpoint/2010/main" val="423559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Part C, Unit 2</a:t>
            </a:r>
            <a:br>
              <a:rPr lang="en-GB" dirty="0"/>
            </a:br>
            <a:r>
              <a:rPr lang="en-GB" dirty="0"/>
              <a:t>/ɛ/ as in &lt;get&gt;</a:t>
            </a:r>
            <a:br>
              <a:rPr lang="en-GB" dirty="0"/>
            </a:br>
            <a:r>
              <a:rPr lang="en-GB" dirty="0"/>
              <a:t>/æ/ as in &lt;cat&gt;</a:t>
            </a:r>
          </a:p>
        </p:txBody>
      </p:sp>
      <p:sp>
        <p:nvSpPr>
          <p:cNvPr id="3" name="Espaço Reservado para Conteúdo 2"/>
          <p:cNvSpPr>
            <a:spLocks noGrp="1"/>
          </p:cNvSpPr>
          <p:nvPr>
            <p:ph idx="1"/>
          </p:nvPr>
        </p:nvSpPr>
        <p:spPr/>
        <p:txBody>
          <a:bodyPr/>
          <a:lstStyle/>
          <a:p>
            <a:pPr marL="0" indent="0">
              <a:buNone/>
            </a:pPr>
            <a:r>
              <a:rPr lang="en-US" dirty="0" smtClean="0"/>
              <a:t>Work in pairs. Choose one of the possibilities in each question and ask a classmate. </a:t>
            </a:r>
            <a:r>
              <a:rPr lang="en-US" dirty="0" err="1" smtClean="0"/>
              <a:t>He/She</a:t>
            </a:r>
            <a:r>
              <a:rPr lang="en-US" dirty="0" smtClean="0"/>
              <a:t> has to listen up and give an appropriate free response that shows he/she has identified the sound.</a:t>
            </a:r>
          </a:p>
          <a:p>
            <a:pPr marL="0" indent="0">
              <a:buNone/>
            </a:pPr>
            <a:r>
              <a:rPr lang="en-US" dirty="0" smtClean="0"/>
              <a:t>Example: 	What do you use a </a:t>
            </a:r>
            <a:r>
              <a:rPr lang="en-US" i="1" dirty="0" smtClean="0"/>
              <a:t>pedal </a:t>
            </a:r>
            <a:r>
              <a:rPr lang="en-US" dirty="0" smtClean="0"/>
              <a:t> OR  </a:t>
            </a:r>
            <a:r>
              <a:rPr lang="en-US" i="1" dirty="0" smtClean="0"/>
              <a:t>paddle</a:t>
            </a:r>
            <a:r>
              <a:rPr lang="en-US" dirty="0" smtClean="0"/>
              <a:t> for?</a:t>
            </a:r>
          </a:p>
          <a:p>
            <a:pPr marL="0" indent="0">
              <a:buNone/>
            </a:pPr>
            <a:r>
              <a:rPr lang="en-US" dirty="0"/>
              <a:t>	</a:t>
            </a:r>
            <a:r>
              <a:rPr lang="en-US" dirty="0" smtClean="0"/>
              <a:t>	To make a bike go.   OR    To row a boat.</a:t>
            </a:r>
          </a:p>
          <a:p>
            <a:pPr marL="0" indent="0">
              <a:buNone/>
            </a:pPr>
            <a:endParaRPr lang="en-US" dirty="0" smtClean="0"/>
          </a:p>
          <a:p>
            <a:pPr marL="457200" indent="-457200">
              <a:buAutoNum type="arabicPeriod"/>
            </a:pPr>
            <a:r>
              <a:rPr lang="en-US" dirty="0" smtClean="0"/>
              <a:t>Do you know why he </a:t>
            </a:r>
            <a:r>
              <a:rPr lang="en-US" i="1" dirty="0" smtClean="0"/>
              <a:t>left/laughed</a:t>
            </a:r>
            <a:r>
              <a:rPr lang="en-US" dirty="0" smtClean="0"/>
              <a:t>?</a:t>
            </a:r>
          </a:p>
          <a:p>
            <a:pPr marL="457200" indent="-457200">
              <a:buAutoNum type="arabicPeriod"/>
            </a:pPr>
            <a:r>
              <a:rPr lang="en-US" dirty="0" smtClean="0"/>
              <a:t>Why do you need a </a:t>
            </a:r>
            <a:r>
              <a:rPr lang="en-US" i="1" dirty="0" smtClean="0"/>
              <a:t>pen/pan</a:t>
            </a:r>
            <a:r>
              <a:rPr lang="en-US" dirty="0" smtClean="0"/>
              <a:t>?</a:t>
            </a:r>
          </a:p>
          <a:p>
            <a:pPr marL="457200" indent="-457200">
              <a:buAutoNum type="arabicPeriod"/>
            </a:pPr>
            <a:r>
              <a:rPr lang="en-US" dirty="0" smtClean="0"/>
              <a:t>Why did the </a:t>
            </a:r>
            <a:r>
              <a:rPr lang="en-US" i="1" dirty="0" smtClean="0"/>
              <a:t>man/men</a:t>
            </a:r>
            <a:r>
              <a:rPr lang="en-US" dirty="0" smtClean="0"/>
              <a:t> run away?</a:t>
            </a:r>
          </a:p>
          <a:p>
            <a:pPr marL="457200" indent="-457200">
              <a:buAutoNum type="arabicPeriod"/>
            </a:pPr>
            <a:r>
              <a:rPr lang="en-US" dirty="0" smtClean="0"/>
              <a:t>Who is going to marry </a:t>
            </a:r>
            <a:r>
              <a:rPr lang="en-US" i="1" dirty="0" smtClean="0"/>
              <a:t>Ellen/Alan</a:t>
            </a:r>
            <a:r>
              <a:rPr lang="en-US" dirty="0" smtClean="0"/>
              <a:t>?</a:t>
            </a:r>
          </a:p>
          <a:p>
            <a:pPr marL="457200" indent="-457200">
              <a:buAutoNum type="arabicPeriod"/>
            </a:pPr>
            <a:r>
              <a:rPr lang="en-US" dirty="0" smtClean="0"/>
              <a:t>Where did you find that wonderful </a:t>
            </a:r>
            <a:r>
              <a:rPr lang="en-US" i="1" dirty="0" smtClean="0"/>
              <a:t>gem/jam</a:t>
            </a:r>
            <a:r>
              <a:rPr lang="en-US" dirty="0" smtClean="0"/>
              <a:t>?</a:t>
            </a:r>
          </a:p>
          <a:p>
            <a:pPr marL="457200" indent="-457200">
              <a:buAutoNum type="arabicPeriod"/>
            </a:pPr>
            <a:endParaRPr lang="en-US" dirty="0"/>
          </a:p>
        </p:txBody>
      </p:sp>
    </p:spTree>
    <p:extLst>
      <p:ext uri="{BB962C8B-B14F-4D97-AF65-F5344CB8AC3E}">
        <p14:creationId xmlns:p14="http://schemas.microsoft.com/office/powerpoint/2010/main" val="243809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Part C, Unit 2</a:t>
            </a:r>
            <a:br>
              <a:rPr lang="en-GB" dirty="0"/>
            </a:br>
            <a:r>
              <a:rPr lang="en-GB" dirty="0"/>
              <a:t>/ɛ/ as in &lt;get&gt;</a:t>
            </a:r>
            <a:br>
              <a:rPr lang="en-GB" dirty="0"/>
            </a:br>
            <a:r>
              <a:rPr lang="en-GB" dirty="0"/>
              <a:t>/æ/ as in &lt;cat&gt;</a:t>
            </a:r>
          </a:p>
        </p:txBody>
      </p:sp>
      <p:sp>
        <p:nvSpPr>
          <p:cNvPr id="3" name="Espaço Reservado para Conteúdo 2"/>
          <p:cNvSpPr>
            <a:spLocks noGrp="1"/>
          </p:cNvSpPr>
          <p:nvPr>
            <p:ph idx="1"/>
          </p:nvPr>
        </p:nvSpPr>
        <p:spPr/>
        <p:txBody>
          <a:bodyPr>
            <a:normAutofit/>
          </a:bodyPr>
          <a:lstStyle/>
          <a:p>
            <a:pPr marL="0" indent="0">
              <a:buNone/>
            </a:pPr>
            <a:r>
              <a:rPr lang="en-US" dirty="0" smtClean="0"/>
              <a:t>Fun time. In groups, complete the chart with words </a:t>
            </a:r>
            <a:r>
              <a:rPr lang="en-US" dirty="0"/>
              <a:t>with /ɛ/ and </a:t>
            </a:r>
            <a:r>
              <a:rPr lang="en-US" b="1" dirty="0" smtClean="0"/>
              <a:t>/æ/. </a:t>
            </a:r>
            <a:r>
              <a:rPr lang="en-US" dirty="0" smtClean="0"/>
              <a:t>The first group to finish is the winner! </a:t>
            </a:r>
          </a:p>
          <a:p>
            <a:pPr marL="0" indent="0">
              <a:buNone/>
            </a:pPr>
            <a:endParaRPr lang="en-US" dirty="0"/>
          </a:p>
          <a:p>
            <a:pPr marL="0" indent="0">
              <a:buNone/>
            </a:pPr>
            <a:r>
              <a:rPr lang="en-US" dirty="0"/>
              <a:t>Month	/ɛ/ 		</a:t>
            </a:r>
            <a:r>
              <a:rPr lang="en-US" dirty="0" smtClean="0"/>
              <a:t>Country</a:t>
            </a:r>
            <a:r>
              <a:rPr lang="en-US" dirty="0"/>
              <a:t>	</a:t>
            </a:r>
            <a:r>
              <a:rPr lang="en-US" dirty="0" smtClean="0"/>
              <a:t>	/</a:t>
            </a:r>
            <a:r>
              <a:rPr lang="en-US" dirty="0"/>
              <a:t>ɛ/ 	</a:t>
            </a:r>
            <a:endParaRPr lang="en-US" dirty="0" smtClean="0"/>
          </a:p>
          <a:p>
            <a:pPr marL="0" indent="0">
              <a:buNone/>
            </a:pPr>
            <a:r>
              <a:rPr lang="en-US" dirty="0"/>
              <a:t>	</a:t>
            </a:r>
            <a:r>
              <a:rPr lang="en-US" b="1" dirty="0">
                <a:solidFill>
                  <a:schemeClr val="tx1"/>
                </a:solidFill>
              </a:rPr>
              <a:t>/æ</a:t>
            </a:r>
            <a:r>
              <a:rPr lang="en-US" b="1" dirty="0" smtClean="0">
                <a:solidFill>
                  <a:schemeClr val="tx1"/>
                </a:solidFill>
              </a:rPr>
              <a:t>/</a:t>
            </a:r>
            <a:r>
              <a:rPr lang="en-US" b="1" dirty="0">
                <a:solidFill>
                  <a:schemeClr val="tx1"/>
                </a:solidFill>
              </a:rPr>
              <a:t>				/æ/ </a:t>
            </a:r>
          </a:p>
          <a:p>
            <a:pPr marL="0" indent="0">
              <a:buNone/>
            </a:pPr>
            <a:r>
              <a:rPr lang="en-US" dirty="0" smtClean="0"/>
              <a:t>Animal</a:t>
            </a:r>
            <a:r>
              <a:rPr lang="en-US" dirty="0"/>
              <a:t>	/ɛ/ </a:t>
            </a:r>
            <a:r>
              <a:rPr lang="en-US" dirty="0" smtClean="0"/>
              <a:t>		Part of </a:t>
            </a:r>
            <a:r>
              <a:rPr lang="en-US" dirty="0"/>
              <a:t>the </a:t>
            </a:r>
            <a:r>
              <a:rPr lang="en-US" dirty="0" smtClean="0"/>
              <a:t>house /</a:t>
            </a:r>
            <a:r>
              <a:rPr lang="en-US" dirty="0"/>
              <a:t>ɛ/ </a:t>
            </a:r>
            <a:r>
              <a:rPr lang="en-US" dirty="0" smtClean="0"/>
              <a:t>	</a:t>
            </a:r>
          </a:p>
          <a:p>
            <a:pPr marL="0" indent="0">
              <a:buNone/>
            </a:pPr>
            <a:r>
              <a:rPr lang="en-US" dirty="0"/>
              <a:t>	</a:t>
            </a:r>
            <a:r>
              <a:rPr lang="en-US" b="1" dirty="0"/>
              <a:t>/æ/ 				/æ/ </a:t>
            </a:r>
          </a:p>
          <a:p>
            <a:pPr marL="0" indent="0">
              <a:buNone/>
            </a:pPr>
            <a:r>
              <a:rPr lang="en-US" dirty="0" smtClean="0"/>
              <a:t>Food</a:t>
            </a:r>
            <a:r>
              <a:rPr lang="en-US" dirty="0"/>
              <a:t>	/ɛ/ </a:t>
            </a:r>
            <a:r>
              <a:rPr lang="en-US" dirty="0" smtClean="0"/>
              <a:t>	</a:t>
            </a:r>
            <a:r>
              <a:rPr lang="en-US" dirty="0"/>
              <a:t>	Color		/ɛ/ </a:t>
            </a:r>
            <a:endParaRPr lang="en-US" dirty="0" smtClean="0"/>
          </a:p>
          <a:p>
            <a:pPr marL="0" indent="0">
              <a:buNone/>
            </a:pPr>
            <a:r>
              <a:rPr lang="en-US" dirty="0"/>
              <a:t>	</a:t>
            </a:r>
            <a:r>
              <a:rPr lang="en-US" b="1" dirty="0"/>
              <a:t>/æ/ 				/æ/ </a:t>
            </a:r>
          </a:p>
          <a:p>
            <a:pPr marL="0" indent="0">
              <a:buNone/>
            </a:pPr>
            <a:r>
              <a:rPr lang="en-US" dirty="0" smtClean="0"/>
              <a:t>Object</a:t>
            </a:r>
            <a:r>
              <a:rPr lang="en-US" dirty="0"/>
              <a:t>	/ɛ/ </a:t>
            </a:r>
            <a:r>
              <a:rPr lang="en-US" dirty="0" smtClean="0"/>
              <a:t>		</a:t>
            </a:r>
            <a:r>
              <a:rPr lang="en-US" dirty="0"/>
              <a:t>Place in town	/ɛ/ </a:t>
            </a:r>
            <a:endParaRPr lang="en-US" dirty="0" smtClean="0"/>
          </a:p>
          <a:p>
            <a:pPr marL="0" indent="0">
              <a:buNone/>
            </a:pPr>
            <a:r>
              <a:rPr lang="en-US" dirty="0"/>
              <a:t>	</a:t>
            </a:r>
            <a:r>
              <a:rPr lang="en-US" b="1" dirty="0"/>
              <a:t>/æ/ 				/æ/ </a:t>
            </a: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2448946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Reflections</a:t>
            </a:r>
            <a:endParaRPr lang="en-GB" dirty="0"/>
          </a:p>
        </p:txBody>
      </p:sp>
      <p:sp>
        <p:nvSpPr>
          <p:cNvPr id="3" name="Espaço Reservado para Conteúdo 2"/>
          <p:cNvSpPr>
            <a:spLocks noGrp="1"/>
          </p:cNvSpPr>
          <p:nvPr>
            <p:ph idx="1"/>
          </p:nvPr>
        </p:nvSpPr>
        <p:spPr/>
        <p:txBody>
          <a:bodyPr/>
          <a:lstStyle/>
          <a:p>
            <a:r>
              <a:rPr lang="pt-BR" dirty="0" smtClean="0"/>
              <a:t>The </a:t>
            </a:r>
            <a:r>
              <a:rPr lang="pt-BR" b="1" dirty="0" smtClean="0">
                <a:solidFill>
                  <a:schemeClr val="tx1"/>
                </a:solidFill>
              </a:rPr>
              <a:t>/æ</a:t>
            </a:r>
            <a:r>
              <a:rPr lang="pt-BR" b="1" dirty="0">
                <a:solidFill>
                  <a:schemeClr val="tx1"/>
                </a:solidFill>
              </a:rPr>
              <a:t>/ </a:t>
            </a:r>
            <a:r>
              <a:rPr lang="pt-BR" dirty="0" err="1" smtClean="0"/>
              <a:t>and</a:t>
            </a:r>
            <a:r>
              <a:rPr lang="pt-BR" dirty="0"/>
              <a:t> </a:t>
            </a:r>
            <a:r>
              <a:rPr lang="pt-BR" b="1" dirty="0"/>
              <a:t>/ɛ/ </a:t>
            </a:r>
            <a:r>
              <a:rPr lang="pt-BR" dirty="0" err="1" smtClean="0"/>
              <a:t>phonemes</a:t>
            </a:r>
            <a:r>
              <a:rPr lang="pt-BR" dirty="0" smtClean="0"/>
              <a:t> are </a:t>
            </a:r>
            <a:r>
              <a:rPr lang="pt-BR" dirty="0" err="1" smtClean="0"/>
              <a:t>contrastive</a:t>
            </a:r>
            <a:r>
              <a:rPr lang="pt-BR" dirty="0" smtClean="0"/>
              <a:t> in </a:t>
            </a:r>
            <a:r>
              <a:rPr lang="pt-BR" dirty="0" err="1" smtClean="0"/>
              <a:t>English</a:t>
            </a:r>
            <a:r>
              <a:rPr lang="pt-BR" dirty="0" smtClean="0"/>
              <a:t> </a:t>
            </a:r>
            <a:r>
              <a:rPr lang="pt-BR" dirty="0" err="1" smtClean="0"/>
              <a:t>but</a:t>
            </a:r>
            <a:r>
              <a:rPr lang="pt-BR" dirty="0" smtClean="0"/>
              <a:t> </a:t>
            </a:r>
            <a:r>
              <a:rPr lang="pt-BR" dirty="0" err="1" smtClean="0"/>
              <a:t>accents</a:t>
            </a:r>
            <a:r>
              <a:rPr lang="pt-BR" dirty="0" smtClean="0"/>
              <a:t> </a:t>
            </a:r>
            <a:r>
              <a:rPr lang="pt-BR" dirty="0" err="1" smtClean="0"/>
              <a:t>vary</a:t>
            </a:r>
            <a:r>
              <a:rPr lang="pt-BR" dirty="0" smtClean="0"/>
              <a:t> a </a:t>
            </a:r>
            <a:r>
              <a:rPr lang="pt-BR" dirty="0" err="1" smtClean="0"/>
              <a:t>lot</a:t>
            </a:r>
            <a:r>
              <a:rPr lang="pt-BR" dirty="0" smtClean="0"/>
              <a:t>, </a:t>
            </a:r>
            <a:r>
              <a:rPr lang="pt-BR" dirty="0" err="1" smtClean="0"/>
              <a:t>and</a:t>
            </a:r>
            <a:r>
              <a:rPr lang="pt-BR" dirty="0" smtClean="0"/>
              <a:t> </a:t>
            </a:r>
            <a:r>
              <a:rPr lang="pt-BR" dirty="0" err="1" smtClean="0"/>
              <a:t>if</a:t>
            </a:r>
            <a:r>
              <a:rPr lang="pt-BR" dirty="0" smtClean="0"/>
              <a:t> </a:t>
            </a:r>
            <a:r>
              <a:rPr lang="pt-BR" dirty="0" err="1" smtClean="0"/>
              <a:t>you</a:t>
            </a:r>
            <a:r>
              <a:rPr lang="pt-BR" dirty="0" smtClean="0"/>
              <a:t> are </a:t>
            </a:r>
            <a:r>
              <a:rPr lang="pt-BR" dirty="0" err="1" smtClean="0"/>
              <a:t>consistent</a:t>
            </a:r>
            <a:r>
              <a:rPr lang="pt-BR" dirty="0" smtClean="0"/>
              <a:t> in </a:t>
            </a:r>
            <a:r>
              <a:rPr lang="pt-BR" dirty="0" err="1" smtClean="0"/>
              <a:t>your</a:t>
            </a:r>
            <a:r>
              <a:rPr lang="pt-BR" dirty="0" smtClean="0"/>
              <a:t> use, </a:t>
            </a:r>
            <a:r>
              <a:rPr lang="pt-BR" dirty="0" err="1" smtClean="0"/>
              <a:t>then</a:t>
            </a:r>
            <a:r>
              <a:rPr lang="pt-BR" dirty="0" smtClean="0"/>
              <a:t> </a:t>
            </a:r>
            <a:r>
              <a:rPr lang="pt-BR" dirty="0" err="1" smtClean="0"/>
              <a:t>intelligibility</a:t>
            </a:r>
            <a:r>
              <a:rPr lang="pt-BR" dirty="0" smtClean="0"/>
              <a:t> </a:t>
            </a:r>
            <a:r>
              <a:rPr lang="pt-BR" dirty="0" err="1" smtClean="0"/>
              <a:t>may</a:t>
            </a:r>
            <a:r>
              <a:rPr lang="pt-BR" dirty="0" smtClean="0"/>
              <a:t> </a:t>
            </a:r>
            <a:r>
              <a:rPr lang="pt-BR" dirty="0" err="1" smtClean="0"/>
              <a:t>not</a:t>
            </a:r>
            <a:r>
              <a:rPr lang="pt-BR" dirty="0" smtClean="0"/>
              <a:t> </a:t>
            </a:r>
            <a:r>
              <a:rPr lang="pt-BR" dirty="0" err="1" smtClean="0"/>
              <a:t>be</a:t>
            </a:r>
            <a:r>
              <a:rPr lang="pt-BR" dirty="0" smtClean="0"/>
              <a:t> </a:t>
            </a:r>
            <a:r>
              <a:rPr lang="pt-BR" dirty="0" err="1" smtClean="0"/>
              <a:t>compromised</a:t>
            </a:r>
            <a:r>
              <a:rPr lang="pt-BR" dirty="0" smtClean="0"/>
              <a:t>, </a:t>
            </a:r>
            <a:r>
              <a:rPr lang="pt-BR" dirty="0" err="1" smtClean="0"/>
              <a:t>even</a:t>
            </a:r>
            <a:r>
              <a:rPr lang="pt-BR" dirty="0" smtClean="0"/>
              <a:t> </a:t>
            </a:r>
            <a:r>
              <a:rPr lang="pt-BR" dirty="0" err="1" smtClean="0"/>
              <a:t>if</a:t>
            </a:r>
            <a:r>
              <a:rPr lang="pt-BR" dirty="0" smtClean="0"/>
              <a:t> </a:t>
            </a:r>
            <a:r>
              <a:rPr lang="pt-BR" dirty="0" err="1" smtClean="0"/>
              <a:t>you</a:t>
            </a:r>
            <a:r>
              <a:rPr lang="pt-BR" dirty="0" smtClean="0"/>
              <a:t> do </a:t>
            </a:r>
            <a:r>
              <a:rPr lang="pt-BR" dirty="0" err="1" smtClean="0"/>
              <a:t>not</a:t>
            </a:r>
            <a:r>
              <a:rPr lang="pt-BR" dirty="0" smtClean="0"/>
              <a:t> use </a:t>
            </a:r>
            <a:r>
              <a:rPr lang="pt-BR" dirty="0" err="1" smtClean="0"/>
              <a:t>these</a:t>
            </a:r>
            <a:r>
              <a:rPr lang="pt-BR" dirty="0" smtClean="0"/>
              <a:t> </a:t>
            </a:r>
            <a:r>
              <a:rPr lang="pt-BR" dirty="0" err="1" smtClean="0"/>
              <a:t>vowels</a:t>
            </a:r>
            <a:r>
              <a:rPr lang="pt-BR" dirty="0" smtClean="0"/>
              <a:t> in a ‘</a:t>
            </a:r>
            <a:r>
              <a:rPr lang="pt-BR" dirty="0" err="1" smtClean="0"/>
              <a:t>native-like</a:t>
            </a:r>
            <a:r>
              <a:rPr lang="pt-BR" dirty="0" smtClean="0"/>
              <a:t>’ </a:t>
            </a:r>
            <a:r>
              <a:rPr lang="pt-BR" dirty="0" err="1" smtClean="0"/>
              <a:t>way</a:t>
            </a:r>
            <a:r>
              <a:rPr lang="pt-BR" dirty="0" smtClean="0"/>
              <a:t>. </a:t>
            </a:r>
          </a:p>
          <a:p>
            <a:r>
              <a:rPr lang="en-GB" i="1" dirty="0" smtClean="0"/>
              <a:t>“However</a:t>
            </a:r>
            <a:r>
              <a:rPr lang="en-GB" i="1" dirty="0"/>
              <a:t>, according to our personality and characteristics, we want to go beyond intelligibility, as most people want to sound as native-like as possible</a:t>
            </a:r>
            <a:r>
              <a:rPr lang="en-GB" i="1" dirty="0" smtClean="0"/>
              <a:t>.”</a:t>
            </a:r>
          </a:p>
          <a:p>
            <a:r>
              <a:rPr lang="pt-BR" dirty="0" smtClean="0"/>
              <a:t>Do </a:t>
            </a:r>
            <a:r>
              <a:rPr lang="pt-BR" dirty="0" err="1" smtClean="0"/>
              <a:t>you</a:t>
            </a:r>
            <a:r>
              <a:rPr lang="pt-BR" dirty="0" smtClean="0"/>
              <a:t> </a:t>
            </a:r>
            <a:r>
              <a:rPr lang="pt-BR" dirty="0" err="1" smtClean="0"/>
              <a:t>agree</a:t>
            </a:r>
            <a:r>
              <a:rPr lang="pt-BR" dirty="0" smtClean="0"/>
              <a:t>?</a:t>
            </a:r>
            <a:endParaRPr lang="pt-BR" dirty="0"/>
          </a:p>
          <a:p>
            <a:endParaRPr lang="en-GB" dirty="0"/>
          </a:p>
        </p:txBody>
      </p:sp>
    </p:spTree>
    <p:extLst>
      <p:ext uri="{BB962C8B-B14F-4D97-AF65-F5344CB8AC3E}">
        <p14:creationId xmlns:p14="http://schemas.microsoft.com/office/powerpoint/2010/main" val="1051598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Topics</a:t>
            </a:r>
            <a:r>
              <a:rPr lang="pt-BR" dirty="0" smtClean="0"/>
              <a:t> in </a:t>
            </a:r>
            <a:r>
              <a:rPr lang="pt-BR" dirty="0" err="1" smtClean="0"/>
              <a:t>phonetics</a:t>
            </a:r>
            <a:endParaRPr lang="en-GB" dirty="0"/>
          </a:p>
        </p:txBody>
      </p:sp>
      <p:sp>
        <p:nvSpPr>
          <p:cNvPr id="3" name="Espaço Reservado para Conteúdo 2"/>
          <p:cNvSpPr>
            <a:spLocks noGrp="1"/>
          </p:cNvSpPr>
          <p:nvPr>
            <p:ph idx="1"/>
          </p:nvPr>
        </p:nvSpPr>
        <p:spPr/>
        <p:txBody>
          <a:bodyPr/>
          <a:lstStyle/>
          <a:p>
            <a:r>
              <a:rPr lang="pt-BR" sz="2800" dirty="0" err="1" smtClean="0"/>
              <a:t>Probable</a:t>
            </a:r>
            <a:r>
              <a:rPr lang="pt-BR" sz="2800" dirty="0" smtClean="0"/>
              <a:t> </a:t>
            </a:r>
            <a:r>
              <a:rPr lang="pt-BR" sz="2800" dirty="0" err="1" smtClean="0"/>
              <a:t>topics</a:t>
            </a:r>
            <a:r>
              <a:rPr lang="pt-BR" sz="2800" dirty="0" smtClean="0"/>
              <a:t>...</a:t>
            </a:r>
          </a:p>
          <a:p>
            <a:endParaRPr lang="pt-BR" sz="2800" dirty="0" smtClean="0"/>
          </a:p>
          <a:p>
            <a:pPr lvl="1"/>
            <a:r>
              <a:rPr lang="pt-BR" sz="2800" smtClean="0"/>
              <a:t>More IPA transcription</a:t>
            </a:r>
            <a:r>
              <a:rPr lang="pt-BR" sz="2800" dirty="0" smtClean="0"/>
              <a:t> </a:t>
            </a:r>
            <a:r>
              <a:rPr lang="pt-BR" sz="2800" dirty="0" err="1" smtClean="0"/>
              <a:t>practice</a:t>
            </a:r>
            <a:endParaRPr lang="pt-BR" sz="2800" dirty="0" smtClean="0"/>
          </a:p>
          <a:p>
            <a:pPr lvl="1"/>
            <a:r>
              <a:rPr lang="pt-BR" sz="2800" dirty="0" err="1" smtClean="0"/>
              <a:t>Accents</a:t>
            </a:r>
            <a:r>
              <a:rPr lang="pt-BR" sz="2800" dirty="0" smtClean="0"/>
              <a:t> </a:t>
            </a:r>
            <a:r>
              <a:rPr lang="pt-BR" sz="2800" dirty="0" err="1" smtClean="0"/>
              <a:t>of</a:t>
            </a:r>
            <a:r>
              <a:rPr lang="pt-BR" sz="2800" dirty="0" smtClean="0"/>
              <a:t> </a:t>
            </a:r>
            <a:r>
              <a:rPr lang="pt-BR" sz="2800" dirty="0" err="1" smtClean="0"/>
              <a:t>English</a:t>
            </a:r>
            <a:r>
              <a:rPr lang="pt-BR" sz="2800" dirty="0" smtClean="0"/>
              <a:t> (NS </a:t>
            </a:r>
            <a:r>
              <a:rPr lang="pt-BR" sz="2800" dirty="0" err="1" smtClean="0"/>
              <a:t>and</a:t>
            </a:r>
            <a:r>
              <a:rPr lang="pt-BR" sz="2800" dirty="0" smtClean="0"/>
              <a:t> NNS)</a:t>
            </a:r>
          </a:p>
          <a:p>
            <a:pPr lvl="1"/>
            <a:r>
              <a:rPr lang="pt-BR" sz="2800" dirty="0" err="1" smtClean="0"/>
              <a:t>Recognising</a:t>
            </a:r>
            <a:r>
              <a:rPr lang="pt-BR" sz="2800" dirty="0" smtClean="0"/>
              <a:t> </a:t>
            </a:r>
            <a:r>
              <a:rPr lang="pt-BR" sz="2800" dirty="0" err="1" smtClean="0"/>
              <a:t>and</a:t>
            </a:r>
            <a:r>
              <a:rPr lang="pt-BR" sz="2800" dirty="0" smtClean="0"/>
              <a:t> </a:t>
            </a:r>
            <a:r>
              <a:rPr lang="pt-BR" sz="2800" dirty="0" err="1" smtClean="0"/>
              <a:t>teaching</a:t>
            </a:r>
            <a:r>
              <a:rPr lang="pt-BR" sz="2800" dirty="0" smtClean="0"/>
              <a:t> </a:t>
            </a:r>
            <a:r>
              <a:rPr lang="pt-BR" sz="2800" dirty="0" err="1" smtClean="0"/>
              <a:t>intonation</a:t>
            </a:r>
            <a:r>
              <a:rPr lang="pt-BR" sz="2800" dirty="0" smtClean="0"/>
              <a:t> </a:t>
            </a:r>
            <a:r>
              <a:rPr lang="pt-BR" sz="2800" dirty="0" err="1" smtClean="0"/>
              <a:t>patterns</a:t>
            </a:r>
            <a:endParaRPr lang="pt-BR" sz="2800" dirty="0" smtClean="0"/>
          </a:p>
          <a:p>
            <a:pPr lvl="1"/>
            <a:r>
              <a:rPr lang="pt-BR" sz="2800" dirty="0" smtClean="0"/>
              <a:t>???</a:t>
            </a:r>
          </a:p>
          <a:p>
            <a:pPr lvl="1"/>
            <a:endParaRPr lang="pt-BR" sz="2800" dirty="0"/>
          </a:p>
          <a:p>
            <a:pPr lvl="1"/>
            <a:r>
              <a:rPr lang="pt-BR" sz="2800" dirty="0" err="1" smtClean="0"/>
              <a:t>Please</a:t>
            </a:r>
            <a:r>
              <a:rPr lang="pt-BR" sz="2800" dirty="0" smtClean="0"/>
              <a:t> do </a:t>
            </a:r>
            <a:r>
              <a:rPr lang="pt-BR" sz="2800" dirty="0" err="1" smtClean="0"/>
              <a:t>the</a:t>
            </a:r>
            <a:r>
              <a:rPr lang="pt-BR" sz="2800" dirty="0" smtClean="0"/>
              <a:t> </a:t>
            </a:r>
            <a:r>
              <a:rPr lang="pt-BR" sz="2800" dirty="0" err="1" smtClean="0"/>
              <a:t>course</a:t>
            </a:r>
            <a:r>
              <a:rPr lang="pt-BR" sz="2800" dirty="0" smtClean="0"/>
              <a:t> </a:t>
            </a:r>
            <a:r>
              <a:rPr lang="pt-BR" sz="2800" dirty="0" err="1" smtClean="0"/>
              <a:t>survey</a:t>
            </a:r>
            <a:r>
              <a:rPr lang="pt-BR" sz="2800" dirty="0" smtClean="0"/>
              <a:t>!</a:t>
            </a:r>
          </a:p>
          <a:p>
            <a:pPr lvl="1"/>
            <a:r>
              <a:rPr lang="pt-BR" sz="2800" dirty="0" err="1" smtClean="0"/>
              <a:t>Have</a:t>
            </a:r>
            <a:r>
              <a:rPr lang="pt-BR" sz="2800" dirty="0" smtClean="0"/>
              <a:t> a </a:t>
            </a:r>
            <a:r>
              <a:rPr lang="pt-BR" sz="2800" dirty="0" err="1" smtClean="0"/>
              <a:t>good</a:t>
            </a:r>
            <a:r>
              <a:rPr lang="pt-BR" sz="2800" dirty="0" smtClean="0"/>
              <a:t> </a:t>
            </a:r>
            <a:r>
              <a:rPr lang="pt-BR" sz="2800" dirty="0" err="1" smtClean="0"/>
              <a:t>recess</a:t>
            </a:r>
            <a:r>
              <a:rPr lang="pt-BR" sz="2800" dirty="0" smtClean="0"/>
              <a:t>!!</a:t>
            </a:r>
          </a:p>
          <a:p>
            <a:pPr lvl="1"/>
            <a:endParaRPr lang="pt-BR" dirty="0" smtClean="0"/>
          </a:p>
          <a:p>
            <a:pPr lvl="1"/>
            <a:endParaRPr lang="pt-BR" dirty="0" smtClean="0"/>
          </a:p>
          <a:p>
            <a:endParaRPr lang="en-GB" dirty="0"/>
          </a:p>
        </p:txBody>
      </p:sp>
    </p:spTree>
    <p:extLst>
      <p:ext uri="{BB962C8B-B14F-4D97-AF65-F5344CB8AC3E}">
        <p14:creationId xmlns:p14="http://schemas.microsoft.com/office/powerpoint/2010/main" val="406397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Course</a:t>
            </a:r>
            <a:r>
              <a:rPr lang="pt-BR" dirty="0" smtClean="0"/>
              <a:t> </a:t>
            </a:r>
            <a:r>
              <a:rPr lang="pt-BR" dirty="0" err="1" smtClean="0"/>
              <a:t>topics</a:t>
            </a:r>
            <a:r>
              <a:rPr lang="pt-BR" dirty="0" smtClean="0"/>
              <a:t> </a:t>
            </a:r>
            <a:r>
              <a:rPr lang="pt-BR" dirty="0" err="1" smtClean="0"/>
              <a:t>revisited</a:t>
            </a:r>
            <a:endParaRPr lang="en-GB" dirty="0"/>
          </a:p>
        </p:txBody>
      </p:sp>
      <p:sp>
        <p:nvSpPr>
          <p:cNvPr id="3" name="Espaço Reservado para Conteúdo 2"/>
          <p:cNvSpPr>
            <a:spLocks noGrp="1"/>
          </p:cNvSpPr>
          <p:nvPr>
            <p:ph idx="1"/>
          </p:nvPr>
        </p:nvSpPr>
        <p:spPr/>
        <p:txBody>
          <a:bodyPr/>
          <a:lstStyle/>
          <a:p>
            <a:r>
              <a:rPr lang="pt-BR" b="1" dirty="0" err="1" smtClean="0"/>
              <a:t>Segmentals</a:t>
            </a:r>
            <a:r>
              <a:rPr lang="pt-BR" b="1" dirty="0" smtClean="0"/>
              <a:t>: </a:t>
            </a:r>
            <a:r>
              <a:rPr lang="pt-BR" b="1" dirty="0" err="1" smtClean="0"/>
              <a:t>Consonants</a:t>
            </a:r>
            <a:r>
              <a:rPr lang="pt-BR" b="1" dirty="0" smtClean="0"/>
              <a:t> </a:t>
            </a:r>
            <a:r>
              <a:rPr lang="pt-BR" b="1" dirty="0" err="1" smtClean="0"/>
              <a:t>of</a:t>
            </a:r>
            <a:r>
              <a:rPr lang="pt-BR" b="1" dirty="0" smtClean="0"/>
              <a:t> </a:t>
            </a:r>
            <a:r>
              <a:rPr lang="pt-BR" b="1" dirty="0" err="1" smtClean="0"/>
              <a:t>English</a:t>
            </a:r>
            <a:endParaRPr lang="pt-BR" b="1" dirty="0" smtClean="0"/>
          </a:p>
          <a:p>
            <a:r>
              <a:rPr lang="pt-BR" b="1" dirty="0" err="1" smtClean="0"/>
              <a:t>Segmentals</a:t>
            </a:r>
            <a:r>
              <a:rPr lang="pt-BR" b="1" dirty="0" smtClean="0"/>
              <a:t>: </a:t>
            </a:r>
            <a:r>
              <a:rPr lang="pt-BR" b="1" dirty="0" err="1" smtClean="0"/>
              <a:t>Vowels</a:t>
            </a:r>
            <a:r>
              <a:rPr lang="pt-BR" b="1" dirty="0" smtClean="0"/>
              <a:t> </a:t>
            </a:r>
            <a:r>
              <a:rPr lang="pt-BR" b="1" dirty="0" err="1" smtClean="0"/>
              <a:t>of</a:t>
            </a:r>
            <a:r>
              <a:rPr lang="pt-BR" b="1" dirty="0" smtClean="0"/>
              <a:t> </a:t>
            </a:r>
            <a:r>
              <a:rPr lang="pt-BR" b="1" dirty="0" err="1" smtClean="0"/>
              <a:t>English</a:t>
            </a:r>
            <a:endParaRPr lang="pt-BR" b="1" dirty="0" smtClean="0"/>
          </a:p>
          <a:p>
            <a:r>
              <a:rPr lang="pt-BR" b="1" dirty="0" err="1" smtClean="0"/>
              <a:t>Suprasegmentals</a:t>
            </a:r>
            <a:r>
              <a:rPr lang="pt-BR" b="1" dirty="0" smtClean="0"/>
              <a:t>: </a:t>
            </a:r>
            <a:r>
              <a:rPr lang="pt-BR" b="1" dirty="0" err="1" smtClean="0"/>
              <a:t>Elision</a:t>
            </a:r>
            <a:r>
              <a:rPr lang="pt-BR" b="1" dirty="0" smtClean="0"/>
              <a:t>, </a:t>
            </a:r>
            <a:r>
              <a:rPr lang="pt-BR" b="1" dirty="0" err="1" smtClean="0"/>
              <a:t>assimilation</a:t>
            </a:r>
            <a:r>
              <a:rPr lang="pt-BR" b="1" dirty="0" smtClean="0"/>
              <a:t>, stress &amp; </a:t>
            </a:r>
            <a:r>
              <a:rPr lang="pt-BR" b="1" dirty="0" err="1" smtClean="0"/>
              <a:t>rhythm</a:t>
            </a:r>
            <a:r>
              <a:rPr lang="pt-BR" b="1" dirty="0" smtClean="0"/>
              <a:t>, </a:t>
            </a:r>
            <a:r>
              <a:rPr lang="pt-BR" b="1" dirty="0" err="1" smtClean="0"/>
              <a:t>weak</a:t>
            </a:r>
            <a:r>
              <a:rPr lang="pt-BR" b="1" dirty="0" smtClean="0"/>
              <a:t> </a:t>
            </a:r>
            <a:r>
              <a:rPr lang="pt-BR" b="1" dirty="0" err="1" smtClean="0"/>
              <a:t>forms</a:t>
            </a:r>
            <a:endParaRPr lang="pt-BR" b="1" dirty="0" smtClean="0"/>
          </a:p>
          <a:p>
            <a:r>
              <a:rPr lang="pt-BR" b="1" dirty="0" err="1" smtClean="0"/>
              <a:t>Contrastive</a:t>
            </a:r>
            <a:r>
              <a:rPr lang="pt-BR" b="1" dirty="0" smtClean="0"/>
              <a:t> </a:t>
            </a:r>
            <a:r>
              <a:rPr lang="pt-BR" b="1" dirty="0" err="1" smtClean="0"/>
              <a:t>linguistics</a:t>
            </a:r>
            <a:r>
              <a:rPr lang="pt-BR" b="1" dirty="0" smtClean="0"/>
              <a:t>: </a:t>
            </a:r>
            <a:r>
              <a:rPr lang="pt-BR" b="1" dirty="0" err="1" smtClean="0"/>
              <a:t>English</a:t>
            </a:r>
            <a:r>
              <a:rPr lang="pt-BR" b="1" dirty="0" smtClean="0"/>
              <a:t> versus </a:t>
            </a:r>
            <a:r>
              <a:rPr lang="pt-BR" b="1" dirty="0" err="1" smtClean="0"/>
              <a:t>Portuguese</a:t>
            </a:r>
            <a:endParaRPr lang="pt-BR" b="1" dirty="0" smtClean="0"/>
          </a:p>
          <a:p>
            <a:r>
              <a:rPr lang="pt-BR" b="1" dirty="0" err="1" smtClean="0"/>
              <a:t>Teaching</a:t>
            </a:r>
            <a:r>
              <a:rPr lang="pt-BR" b="1" dirty="0" smtClean="0"/>
              <a:t> </a:t>
            </a:r>
            <a:r>
              <a:rPr lang="pt-BR" b="1" dirty="0" err="1" smtClean="0"/>
              <a:t>pronunciation</a:t>
            </a:r>
            <a:r>
              <a:rPr lang="pt-BR" b="1" dirty="0" smtClean="0"/>
              <a:t>: Games </a:t>
            </a:r>
            <a:r>
              <a:rPr lang="pt-BR" b="1" dirty="0" err="1" smtClean="0"/>
              <a:t>and</a:t>
            </a:r>
            <a:r>
              <a:rPr lang="pt-BR" b="1" dirty="0" smtClean="0"/>
              <a:t> drama </a:t>
            </a:r>
            <a:r>
              <a:rPr lang="pt-BR" b="1" dirty="0" err="1" smtClean="0"/>
              <a:t>activities</a:t>
            </a:r>
            <a:endParaRPr lang="pt-BR" b="1" dirty="0" smtClean="0"/>
          </a:p>
          <a:p>
            <a:r>
              <a:rPr lang="pt-BR" b="1" dirty="0" err="1" smtClean="0"/>
              <a:t>English</a:t>
            </a:r>
            <a:r>
              <a:rPr lang="pt-BR" b="1" dirty="0" smtClean="0"/>
              <a:t> as a </a:t>
            </a:r>
            <a:r>
              <a:rPr lang="pt-BR" b="1" dirty="0" err="1" smtClean="0"/>
              <a:t>lingua</a:t>
            </a:r>
            <a:r>
              <a:rPr lang="pt-BR" b="1" dirty="0" smtClean="0"/>
              <a:t> franca: </a:t>
            </a:r>
            <a:r>
              <a:rPr lang="pt-BR" b="1" dirty="0" err="1" smtClean="0"/>
              <a:t>the</a:t>
            </a:r>
            <a:r>
              <a:rPr lang="pt-BR" b="1" dirty="0" smtClean="0"/>
              <a:t> </a:t>
            </a:r>
            <a:r>
              <a:rPr lang="pt-BR" b="1" dirty="0" err="1" smtClean="0"/>
              <a:t>lingua</a:t>
            </a:r>
            <a:r>
              <a:rPr lang="pt-BR" b="1" dirty="0" smtClean="0"/>
              <a:t> franca core</a:t>
            </a:r>
          </a:p>
          <a:p>
            <a:endParaRPr lang="en-GB" dirty="0"/>
          </a:p>
        </p:txBody>
      </p:sp>
    </p:spTree>
    <p:extLst>
      <p:ext uri="{BB962C8B-B14F-4D97-AF65-F5344CB8AC3E}">
        <p14:creationId xmlns:p14="http://schemas.microsoft.com/office/powerpoint/2010/main" val="305964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Today’s</a:t>
            </a:r>
            <a:r>
              <a:rPr lang="pt-BR" dirty="0" smtClean="0"/>
              <a:t> </a:t>
            </a:r>
            <a:r>
              <a:rPr lang="pt-BR" dirty="0" err="1" smtClean="0"/>
              <a:t>session</a:t>
            </a:r>
            <a:endParaRPr lang="en-GB" dirty="0"/>
          </a:p>
        </p:txBody>
      </p:sp>
      <p:sp>
        <p:nvSpPr>
          <p:cNvPr id="3" name="Espaço Reservado para Conteúdo 2"/>
          <p:cNvSpPr>
            <a:spLocks noGrp="1"/>
          </p:cNvSpPr>
          <p:nvPr>
            <p:ph idx="1"/>
          </p:nvPr>
        </p:nvSpPr>
        <p:spPr/>
        <p:txBody>
          <a:bodyPr/>
          <a:lstStyle/>
          <a:p>
            <a:r>
              <a:rPr lang="pt-BR" dirty="0" err="1" smtClean="0"/>
              <a:t>An</a:t>
            </a:r>
            <a:r>
              <a:rPr lang="pt-BR" dirty="0" smtClean="0"/>
              <a:t> overview </a:t>
            </a:r>
            <a:r>
              <a:rPr lang="pt-BR" dirty="0" err="1" smtClean="0"/>
              <a:t>of</a:t>
            </a:r>
            <a:r>
              <a:rPr lang="pt-BR" dirty="0" smtClean="0"/>
              <a:t> a </a:t>
            </a:r>
            <a:r>
              <a:rPr lang="pt-BR" dirty="0" err="1" smtClean="0"/>
              <a:t>pronunciation</a:t>
            </a:r>
            <a:r>
              <a:rPr lang="pt-BR" dirty="0" smtClean="0"/>
              <a:t> </a:t>
            </a:r>
            <a:r>
              <a:rPr lang="pt-BR" dirty="0" err="1" smtClean="0"/>
              <a:t>textbook</a:t>
            </a:r>
            <a:r>
              <a:rPr lang="pt-BR" dirty="0" smtClean="0"/>
              <a:t> for </a:t>
            </a:r>
            <a:r>
              <a:rPr lang="pt-BR" dirty="0" err="1" smtClean="0"/>
              <a:t>Brazilians</a:t>
            </a:r>
            <a:endParaRPr lang="pt-BR" dirty="0" smtClean="0"/>
          </a:p>
          <a:p>
            <a:r>
              <a:rPr lang="pt-BR" dirty="0" err="1" smtClean="0"/>
              <a:t>Samples</a:t>
            </a:r>
            <a:r>
              <a:rPr lang="pt-BR" dirty="0" smtClean="0"/>
              <a:t> </a:t>
            </a:r>
            <a:r>
              <a:rPr lang="pt-BR" dirty="0" err="1" smtClean="0"/>
              <a:t>of</a:t>
            </a:r>
            <a:r>
              <a:rPr lang="pt-BR" dirty="0" smtClean="0"/>
              <a:t> </a:t>
            </a:r>
            <a:r>
              <a:rPr lang="pt-BR" dirty="0" err="1" smtClean="0"/>
              <a:t>learning</a:t>
            </a:r>
            <a:r>
              <a:rPr lang="pt-BR" dirty="0" smtClean="0"/>
              <a:t> </a:t>
            </a:r>
            <a:r>
              <a:rPr lang="pt-BR" dirty="0" err="1" smtClean="0"/>
              <a:t>activities</a:t>
            </a:r>
            <a:endParaRPr lang="pt-BR" dirty="0" smtClean="0"/>
          </a:p>
          <a:p>
            <a:r>
              <a:rPr lang="pt-BR" dirty="0" err="1" smtClean="0"/>
              <a:t>Your</a:t>
            </a:r>
            <a:r>
              <a:rPr lang="pt-BR" dirty="0" smtClean="0"/>
              <a:t> </a:t>
            </a:r>
            <a:r>
              <a:rPr lang="pt-BR" dirty="0" err="1" smtClean="0"/>
              <a:t>thoughts</a:t>
            </a:r>
            <a:r>
              <a:rPr lang="pt-BR" dirty="0" smtClean="0"/>
              <a:t>?</a:t>
            </a:r>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9761" y="1778000"/>
            <a:ext cx="3162905" cy="458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430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From</a:t>
            </a:r>
            <a:r>
              <a:rPr lang="pt-BR" dirty="0" smtClean="0"/>
              <a:t> </a:t>
            </a:r>
            <a:r>
              <a:rPr lang="pt-BR" dirty="0" err="1" smtClean="0"/>
              <a:t>the</a:t>
            </a:r>
            <a:r>
              <a:rPr lang="pt-BR" dirty="0" smtClean="0"/>
              <a:t> </a:t>
            </a:r>
            <a:r>
              <a:rPr lang="pt-BR" dirty="0" err="1" smtClean="0"/>
              <a:t>Preface</a:t>
            </a:r>
            <a:r>
              <a:rPr lang="pt-BR" dirty="0" smtClean="0"/>
              <a:t> (p.7)</a:t>
            </a:r>
            <a:br>
              <a:rPr lang="pt-BR" dirty="0" smtClean="0"/>
            </a:br>
            <a:r>
              <a:rPr lang="pt-BR" dirty="0"/>
              <a:t/>
            </a:r>
            <a:br>
              <a:rPr lang="pt-BR" dirty="0"/>
            </a:br>
            <a:r>
              <a:rPr lang="pt-BR" dirty="0" smtClean="0"/>
              <a:t>The </a:t>
            </a:r>
            <a:r>
              <a:rPr lang="pt-BR" b="1" dirty="0" err="1" smtClean="0"/>
              <a:t>emphasis</a:t>
            </a:r>
            <a:r>
              <a:rPr lang="pt-BR" dirty="0" smtClean="0"/>
              <a:t> </a:t>
            </a:r>
            <a:r>
              <a:rPr lang="pt-BR" dirty="0" err="1" smtClean="0"/>
              <a:t>is</a:t>
            </a:r>
            <a:r>
              <a:rPr lang="pt-BR" dirty="0" smtClean="0"/>
              <a:t> in </a:t>
            </a:r>
            <a:r>
              <a:rPr lang="pt-BR" dirty="0" err="1" smtClean="0"/>
              <a:t>the</a:t>
            </a:r>
            <a:r>
              <a:rPr lang="pt-BR" dirty="0" smtClean="0"/>
              <a:t> original </a:t>
            </a:r>
            <a:r>
              <a:rPr lang="pt-BR" dirty="0" err="1" smtClean="0"/>
              <a:t>text</a:t>
            </a:r>
            <a:r>
              <a:rPr lang="pt-BR" dirty="0" smtClean="0"/>
              <a:t>.</a:t>
            </a:r>
            <a:endParaRPr lang="en-GB" dirty="0"/>
          </a:p>
        </p:txBody>
      </p:sp>
      <p:sp>
        <p:nvSpPr>
          <p:cNvPr id="3" name="Espaço Reservado para Conteúdo 2"/>
          <p:cNvSpPr>
            <a:spLocks noGrp="1"/>
          </p:cNvSpPr>
          <p:nvPr>
            <p:ph idx="1"/>
          </p:nvPr>
        </p:nvSpPr>
        <p:spPr/>
        <p:txBody>
          <a:bodyPr/>
          <a:lstStyle/>
          <a:p>
            <a:pPr algn="just"/>
            <a:r>
              <a:rPr lang="en-US" dirty="0" smtClean="0"/>
              <a:t>The body of the text focuses on the sounds of American English (vowels and consonants), and this variety was chosen as it is most commonly the one Brazilian students are interested in learning. </a:t>
            </a:r>
          </a:p>
          <a:p>
            <a:pPr algn="just"/>
            <a:endParaRPr lang="en-US" dirty="0"/>
          </a:p>
          <a:p>
            <a:pPr algn="just"/>
            <a:r>
              <a:rPr lang="en-US" dirty="0" smtClean="0"/>
              <a:t>[…] </a:t>
            </a:r>
            <a:r>
              <a:rPr lang="en-US" b="1" dirty="0" smtClean="0"/>
              <a:t>Brazilians in general have good pronunciation </a:t>
            </a:r>
            <a:r>
              <a:rPr lang="en-US" dirty="0" smtClean="0"/>
              <a:t>when learning a foreign language. However, according to our personality and characteristics, we want to go </a:t>
            </a:r>
            <a:r>
              <a:rPr lang="en-US" b="1" dirty="0" smtClean="0"/>
              <a:t>beyond intelligibility</a:t>
            </a:r>
            <a:r>
              <a:rPr lang="en-US" dirty="0" smtClean="0"/>
              <a:t>, as most people want to sound as native-like as possible. This book provides enough practice </a:t>
            </a:r>
            <a:r>
              <a:rPr lang="en-US" b="1" dirty="0" smtClean="0"/>
              <a:t>in foreign accent reduction</a:t>
            </a:r>
            <a:r>
              <a:rPr lang="en-US" dirty="0" smtClean="0"/>
              <a:t>, introducing students to the pronunciation of English in North America as it is spoken by educated native speakers in fluent speech.</a:t>
            </a:r>
            <a:endParaRPr lang="en-US" dirty="0"/>
          </a:p>
        </p:txBody>
      </p:sp>
    </p:spTree>
    <p:extLst>
      <p:ext uri="{BB962C8B-B14F-4D97-AF65-F5344CB8AC3E}">
        <p14:creationId xmlns:p14="http://schemas.microsoft.com/office/powerpoint/2010/main" val="243652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Unit 4 – final /l/</a:t>
            </a:r>
            <a:endParaRPr lang="en-GB" dirty="0"/>
          </a:p>
        </p:txBody>
      </p:sp>
      <p:sp>
        <p:nvSpPr>
          <p:cNvPr id="3" name="Espaço Reservado para Conteúdo 2"/>
          <p:cNvSpPr>
            <a:spLocks noGrp="1"/>
          </p:cNvSpPr>
          <p:nvPr>
            <p:ph idx="1"/>
          </p:nvPr>
        </p:nvSpPr>
        <p:spPr/>
        <p:txBody>
          <a:bodyPr/>
          <a:lstStyle/>
          <a:p>
            <a:r>
              <a:rPr lang="pt-BR" dirty="0" smtClean="0"/>
              <a:t>Does </a:t>
            </a:r>
            <a:r>
              <a:rPr lang="pt-BR" dirty="0" err="1" smtClean="0"/>
              <a:t>Portuguese</a:t>
            </a:r>
            <a:r>
              <a:rPr lang="pt-BR" dirty="0" smtClean="0"/>
              <a:t> </a:t>
            </a:r>
            <a:r>
              <a:rPr lang="pt-BR" dirty="0" err="1" smtClean="0"/>
              <a:t>have</a:t>
            </a:r>
            <a:r>
              <a:rPr lang="pt-BR" dirty="0" smtClean="0"/>
              <a:t> a final /l/? Do </a:t>
            </a:r>
            <a:r>
              <a:rPr lang="pt-BR" dirty="0" err="1" smtClean="0"/>
              <a:t>Brazilians</a:t>
            </a:r>
            <a:r>
              <a:rPr lang="pt-BR" dirty="0" smtClean="0"/>
              <a:t> in general </a:t>
            </a:r>
            <a:r>
              <a:rPr lang="pt-BR" dirty="0" err="1" smtClean="0"/>
              <a:t>pronounce</a:t>
            </a:r>
            <a:r>
              <a:rPr lang="pt-BR" dirty="0" smtClean="0"/>
              <a:t> it? </a:t>
            </a:r>
            <a:r>
              <a:rPr lang="pt-BR" dirty="0" err="1" smtClean="0"/>
              <a:t>What</a:t>
            </a:r>
            <a:r>
              <a:rPr lang="pt-BR" dirty="0" smtClean="0"/>
              <a:t> </a:t>
            </a:r>
            <a:r>
              <a:rPr lang="pt-BR" dirty="0" err="1" smtClean="0"/>
              <a:t>happens</a:t>
            </a:r>
            <a:r>
              <a:rPr lang="pt-BR" dirty="0" smtClean="0"/>
              <a:t> in </a:t>
            </a:r>
            <a:r>
              <a:rPr lang="pt-BR" dirty="0" err="1" smtClean="0"/>
              <a:t>English</a:t>
            </a:r>
            <a:r>
              <a:rPr lang="pt-BR" dirty="0" smtClean="0"/>
              <a:t>?</a:t>
            </a:r>
          </a:p>
          <a:p>
            <a:endParaRPr lang="pt-BR" dirty="0"/>
          </a:p>
          <a:p>
            <a:r>
              <a:rPr lang="pt-BR" dirty="0" err="1" smtClean="0"/>
              <a:t>How</a:t>
            </a:r>
            <a:r>
              <a:rPr lang="pt-BR" dirty="0" smtClean="0"/>
              <a:t> do </a:t>
            </a:r>
            <a:r>
              <a:rPr lang="pt-BR" dirty="0" err="1" smtClean="0"/>
              <a:t>you</a:t>
            </a:r>
            <a:r>
              <a:rPr lang="pt-BR" dirty="0" smtClean="0"/>
              <a:t> </a:t>
            </a:r>
            <a:r>
              <a:rPr lang="pt-BR" dirty="0" err="1" smtClean="0"/>
              <a:t>pronounce</a:t>
            </a:r>
            <a:r>
              <a:rPr lang="pt-BR" dirty="0" smtClean="0"/>
              <a:t> </a:t>
            </a:r>
            <a:r>
              <a:rPr lang="pt-BR" dirty="0" err="1" smtClean="0"/>
              <a:t>these</a:t>
            </a:r>
            <a:r>
              <a:rPr lang="pt-BR" dirty="0" smtClean="0"/>
              <a:t> </a:t>
            </a:r>
            <a:r>
              <a:rPr lang="pt-BR" dirty="0" err="1" smtClean="0"/>
              <a:t>words</a:t>
            </a:r>
            <a:r>
              <a:rPr lang="pt-BR" dirty="0" smtClean="0"/>
              <a:t>?</a:t>
            </a:r>
          </a:p>
          <a:p>
            <a:pPr marL="0" indent="0">
              <a:buNone/>
            </a:pPr>
            <a:endParaRPr lang="pt-BR" dirty="0" smtClean="0"/>
          </a:p>
          <a:p>
            <a:pPr lvl="1"/>
            <a:r>
              <a:rPr lang="pt-BR" dirty="0" err="1"/>
              <a:t>w</a:t>
            </a:r>
            <a:r>
              <a:rPr lang="pt-BR" dirty="0" err="1" smtClean="0"/>
              <a:t>e</a:t>
            </a:r>
            <a:r>
              <a:rPr lang="pt-BR" b="1" dirty="0" err="1" smtClean="0"/>
              <a:t>ll</a:t>
            </a:r>
            <a:r>
              <a:rPr lang="pt-BR" dirty="0" smtClean="0"/>
              <a:t>		</a:t>
            </a:r>
            <a:r>
              <a:rPr lang="pt-BR" dirty="0" err="1" smtClean="0"/>
              <a:t>tab</a:t>
            </a:r>
            <a:r>
              <a:rPr lang="pt-BR" b="1" dirty="0" err="1" smtClean="0"/>
              <a:t>l</a:t>
            </a:r>
            <a:r>
              <a:rPr lang="pt-BR" dirty="0" err="1" smtClean="0"/>
              <a:t>e</a:t>
            </a:r>
            <a:r>
              <a:rPr lang="pt-BR" dirty="0" smtClean="0"/>
              <a:t>		</a:t>
            </a:r>
            <a:r>
              <a:rPr lang="pt-BR" dirty="0" err="1" smtClean="0"/>
              <a:t>cold</a:t>
            </a:r>
            <a:endParaRPr lang="pt-BR" dirty="0" smtClean="0"/>
          </a:p>
          <a:p>
            <a:pPr lvl="1"/>
            <a:r>
              <a:rPr lang="pt-BR" dirty="0"/>
              <a:t>r</a:t>
            </a:r>
            <a:r>
              <a:rPr lang="pt-BR" dirty="0" smtClean="0"/>
              <a:t>ea</a:t>
            </a:r>
            <a:r>
              <a:rPr lang="pt-BR" b="1" dirty="0" smtClean="0"/>
              <a:t>l</a:t>
            </a:r>
            <a:r>
              <a:rPr lang="pt-BR" dirty="0" smtClean="0"/>
              <a:t>		</a:t>
            </a:r>
            <a:r>
              <a:rPr lang="pt-BR" dirty="0" err="1" smtClean="0"/>
              <a:t>simp</a:t>
            </a:r>
            <a:r>
              <a:rPr lang="pt-BR" b="1" dirty="0" err="1" smtClean="0"/>
              <a:t>l</a:t>
            </a:r>
            <a:r>
              <a:rPr lang="pt-BR" dirty="0" err="1" smtClean="0"/>
              <a:t>e</a:t>
            </a:r>
            <a:r>
              <a:rPr lang="pt-BR" dirty="0" smtClean="0"/>
              <a:t>		fa</a:t>
            </a:r>
            <a:r>
              <a:rPr lang="pt-BR" b="1" dirty="0" smtClean="0"/>
              <a:t>l</a:t>
            </a:r>
            <a:r>
              <a:rPr lang="pt-BR" dirty="0" smtClean="0"/>
              <a:t>se</a:t>
            </a:r>
            <a:endParaRPr lang="en-GB" dirty="0"/>
          </a:p>
          <a:p>
            <a:pPr marL="502920" lvl="1" indent="0">
              <a:buNone/>
            </a:pPr>
            <a:endParaRPr lang="pt-BR" dirty="0" smtClean="0"/>
          </a:p>
          <a:p>
            <a:pPr lvl="0">
              <a:buClr>
                <a:srgbClr val="40BAD2"/>
              </a:buClr>
            </a:pPr>
            <a:r>
              <a:rPr lang="pt-BR" dirty="0" err="1" smtClean="0">
                <a:solidFill>
                  <a:srgbClr val="000000">
                    <a:lumMod val="65000"/>
                    <a:lumOff val="35000"/>
                  </a:srgbClr>
                </a:solidFill>
              </a:rPr>
              <a:t>Did</a:t>
            </a:r>
            <a:r>
              <a:rPr lang="pt-BR" dirty="0" smtClean="0">
                <a:solidFill>
                  <a:srgbClr val="000000">
                    <a:lumMod val="65000"/>
                    <a:lumOff val="35000"/>
                  </a:srgbClr>
                </a:solidFill>
              </a:rPr>
              <a:t> </a:t>
            </a:r>
            <a:r>
              <a:rPr lang="pt-BR" dirty="0" err="1" smtClean="0">
                <a:solidFill>
                  <a:srgbClr val="000000">
                    <a:lumMod val="65000"/>
                    <a:lumOff val="35000"/>
                  </a:srgbClr>
                </a:solidFill>
              </a:rPr>
              <a:t>your</a:t>
            </a:r>
            <a:r>
              <a:rPr lang="pt-BR" dirty="0" smtClean="0">
                <a:solidFill>
                  <a:srgbClr val="000000">
                    <a:lumMod val="65000"/>
                    <a:lumOff val="35000"/>
                  </a:srgbClr>
                </a:solidFill>
              </a:rPr>
              <a:t> </a:t>
            </a:r>
            <a:r>
              <a:rPr lang="pt-BR" dirty="0" err="1" smtClean="0">
                <a:solidFill>
                  <a:srgbClr val="000000">
                    <a:lumMod val="65000"/>
                    <a:lumOff val="35000"/>
                  </a:srgbClr>
                </a:solidFill>
              </a:rPr>
              <a:t>tongue</a:t>
            </a:r>
            <a:r>
              <a:rPr lang="pt-BR" dirty="0" smtClean="0">
                <a:solidFill>
                  <a:srgbClr val="000000">
                    <a:lumMod val="65000"/>
                    <a:lumOff val="35000"/>
                  </a:srgbClr>
                </a:solidFill>
              </a:rPr>
              <a:t> </a:t>
            </a:r>
            <a:r>
              <a:rPr lang="pt-BR" dirty="0" err="1" smtClean="0">
                <a:solidFill>
                  <a:srgbClr val="000000">
                    <a:lumMod val="65000"/>
                    <a:lumOff val="35000"/>
                  </a:srgbClr>
                </a:solidFill>
              </a:rPr>
              <a:t>touch</a:t>
            </a:r>
            <a:r>
              <a:rPr lang="pt-BR" dirty="0" smtClean="0">
                <a:solidFill>
                  <a:srgbClr val="000000">
                    <a:lumMod val="65000"/>
                    <a:lumOff val="35000"/>
                  </a:srgbClr>
                </a:solidFill>
              </a:rPr>
              <a:t> </a:t>
            </a:r>
            <a:r>
              <a:rPr lang="pt-BR" dirty="0" err="1" smtClean="0">
                <a:solidFill>
                  <a:srgbClr val="000000">
                    <a:lumMod val="65000"/>
                    <a:lumOff val="35000"/>
                  </a:srgbClr>
                </a:solidFill>
              </a:rPr>
              <a:t>the</a:t>
            </a:r>
            <a:r>
              <a:rPr lang="pt-BR" dirty="0" smtClean="0">
                <a:solidFill>
                  <a:srgbClr val="000000">
                    <a:lumMod val="65000"/>
                    <a:lumOff val="35000"/>
                  </a:srgbClr>
                </a:solidFill>
              </a:rPr>
              <a:t> </a:t>
            </a:r>
            <a:r>
              <a:rPr lang="pt-BR" dirty="0" err="1" smtClean="0">
                <a:solidFill>
                  <a:srgbClr val="000000">
                    <a:lumMod val="65000"/>
                    <a:lumOff val="35000"/>
                  </a:srgbClr>
                </a:solidFill>
              </a:rPr>
              <a:t>area</a:t>
            </a:r>
            <a:r>
              <a:rPr lang="pt-BR" dirty="0" smtClean="0">
                <a:solidFill>
                  <a:srgbClr val="000000">
                    <a:lumMod val="65000"/>
                    <a:lumOff val="35000"/>
                  </a:srgbClr>
                </a:solidFill>
              </a:rPr>
              <a:t> </a:t>
            </a:r>
            <a:r>
              <a:rPr lang="pt-BR" dirty="0" err="1" smtClean="0">
                <a:solidFill>
                  <a:srgbClr val="000000">
                    <a:lumMod val="65000"/>
                    <a:lumOff val="35000"/>
                  </a:srgbClr>
                </a:solidFill>
              </a:rPr>
              <a:t>just</a:t>
            </a:r>
            <a:r>
              <a:rPr lang="pt-BR" dirty="0" smtClean="0">
                <a:solidFill>
                  <a:srgbClr val="000000">
                    <a:lumMod val="65000"/>
                    <a:lumOff val="35000"/>
                  </a:srgbClr>
                </a:solidFill>
              </a:rPr>
              <a:t> </a:t>
            </a:r>
            <a:r>
              <a:rPr lang="pt-BR" dirty="0" err="1" smtClean="0">
                <a:solidFill>
                  <a:srgbClr val="000000">
                    <a:lumMod val="65000"/>
                    <a:lumOff val="35000"/>
                  </a:srgbClr>
                </a:solidFill>
              </a:rPr>
              <a:t>behind</a:t>
            </a:r>
            <a:r>
              <a:rPr lang="pt-BR" dirty="0" smtClean="0">
                <a:solidFill>
                  <a:srgbClr val="000000">
                    <a:lumMod val="65000"/>
                    <a:lumOff val="35000"/>
                  </a:srgbClr>
                </a:solidFill>
              </a:rPr>
              <a:t> </a:t>
            </a:r>
            <a:r>
              <a:rPr lang="pt-BR" dirty="0" err="1" smtClean="0">
                <a:solidFill>
                  <a:srgbClr val="000000">
                    <a:lumMod val="65000"/>
                    <a:lumOff val="35000"/>
                  </a:srgbClr>
                </a:solidFill>
              </a:rPr>
              <a:t>your</a:t>
            </a:r>
            <a:r>
              <a:rPr lang="pt-BR" dirty="0" smtClean="0">
                <a:solidFill>
                  <a:srgbClr val="000000">
                    <a:lumMod val="65000"/>
                    <a:lumOff val="35000"/>
                  </a:srgbClr>
                </a:solidFill>
              </a:rPr>
              <a:t> </a:t>
            </a:r>
            <a:r>
              <a:rPr lang="pt-BR" dirty="0" err="1" smtClean="0">
                <a:solidFill>
                  <a:srgbClr val="000000">
                    <a:lumMod val="65000"/>
                    <a:lumOff val="35000"/>
                  </a:srgbClr>
                </a:solidFill>
              </a:rPr>
              <a:t>upper</a:t>
            </a:r>
            <a:r>
              <a:rPr lang="pt-BR" dirty="0" smtClean="0">
                <a:solidFill>
                  <a:srgbClr val="000000">
                    <a:lumMod val="65000"/>
                    <a:lumOff val="35000"/>
                  </a:srgbClr>
                </a:solidFill>
              </a:rPr>
              <a:t> front </a:t>
            </a:r>
            <a:r>
              <a:rPr lang="pt-BR" dirty="0" err="1" smtClean="0">
                <a:solidFill>
                  <a:srgbClr val="000000">
                    <a:lumMod val="65000"/>
                    <a:lumOff val="35000"/>
                  </a:srgbClr>
                </a:solidFill>
              </a:rPr>
              <a:t>teeth</a:t>
            </a:r>
            <a:r>
              <a:rPr lang="pt-BR" dirty="0" smtClean="0">
                <a:solidFill>
                  <a:srgbClr val="000000">
                    <a:lumMod val="65000"/>
                    <a:lumOff val="35000"/>
                  </a:srgbClr>
                </a:solidFill>
              </a:rPr>
              <a:t> </a:t>
            </a:r>
            <a:r>
              <a:rPr lang="pt-BR" dirty="0" err="1" smtClean="0">
                <a:solidFill>
                  <a:srgbClr val="000000">
                    <a:lumMod val="65000"/>
                    <a:lumOff val="35000"/>
                  </a:srgbClr>
                </a:solidFill>
              </a:rPr>
              <a:t>every</a:t>
            </a:r>
            <a:r>
              <a:rPr lang="pt-BR" dirty="0" smtClean="0">
                <a:solidFill>
                  <a:srgbClr val="000000">
                    <a:lumMod val="65000"/>
                    <a:lumOff val="35000"/>
                  </a:srgbClr>
                </a:solidFill>
              </a:rPr>
              <a:t> time </a:t>
            </a:r>
            <a:r>
              <a:rPr lang="pt-BR" dirty="0" err="1" smtClean="0">
                <a:solidFill>
                  <a:srgbClr val="000000">
                    <a:lumMod val="65000"/>
                    <a:lumOff val="35000"/>
                  </a:srgbClr>
                </a:solidFill>
              </a:rPr>
              <a:t>you</a:t>
            </a:r>
            <a:r>
              <a:rPr lang="pt-BR" dirty="0" smtClean="0">
                <a:solidFill>
                  <a:srgbClr val="000000">
                    <a:lumMod val="65000"/>
                    <a:lumOff val="35000"/>
                  </a:srgbClr>
                </a:solidFill>
              </a:rPr>
              <a:t> </a:t>
            </a:r>
            <a:r>
              <a:rPr lang="pt-BR" dirty="0" err="1" smtClean="0">
                <a:solidFill>
                  <a:srgbClr val="000000">
                    <a:lumMod val="65000"/>
                    <a:lumOff val="35000"/>
                  </a:srgbClr>
                </a:solidFill>
              </a:rPr>
              <a:t>pronounce</a:t>
            </a:r>
            <a:r>
              <a:rPr lang="pt-BR" dirty="0" smtClean="0">
                <a:solidFill>
                  <a:srgbClr val="000000">
                    <a:lumMod val="65000"/>
                    <a:lumOff val="35000"/>
                  </a:srgbClr>
                </a:solidFill>
              </a:rPr>
              <a:t> /l/? </a:t>
            </a:r>
            <a:r>
              <a:rPr lang="pt-BR" dirty="0" err="1" smtClean="0">
                <a:solidFill>
                  <a:srgbClr val="000000">
                    <a:lumMod val="65000"/>
                    <a:lumOff val="35000"/>
                  </a:srgbClr>
                </a:solidFill>
              </a:rPr>
              <a:t>Were</a:t>
            </a:r>
            <a:r>
              <a:rPr lang="pt-BR" dirty="0" smtClean="0">
                <a:solidFill>
                  <a:srgbClr val="000000">
                    <a:lumMod val="65000"/>
                    <a:lumOff val="35000"/>
                  </a:srgbClr>
                </a:solidFill>
              </a:rPr>
              <a:t> </a:t>
            </a:r>
            <a:r>
              <a:rPr lang="pt-BR" dirty="0" err="1" smtClean="0">
                <a:solidFill>
                  <a:srgbClr val="000000">
                    <a:lumMod val="65000"/>
                    <a:lumOff val="35000"/>
                  </a:srgbClr>
                </a:solidFill>
              </a:rPr>
              <a:t>your</a:t>
            </a:r>
            <a:r>
              <a:rPr lang="pt-BR" dirty="0" smtClean="0">
                <a:solidFill>
                  <a:srgbClr val="000000">
                    <a:lumMod val="65000"/>
                    <a:lumOff val="35000"/>
                  </a:srgbClr>
                </a:solidFill>
              </a:rPr>
              <a:t> </a:t>
            </a:r>
            <a:r>
              <a:rPr lang="pt-BR" dirty="0" err="1" smtClean="0">
                <a:solidFill>
                  <a:srgbClr val="000000">
                    <a:lumMod val="65000"/>
                    <a:lumOff val="35000"/>
                  </a:srgbClr>
                </a:solidFill>
              </a:rPr>
              <a:t>lips</a:t>
            </a:r>
            <a:r>
              <a:rPr lang="pt-BR" dirty="0" smtClean="0">
                <a:solidFill>
                  <a:srgbClr val="000000">
                    <a:lumMod val="65000"/>
                    <a:lumOff val="35000"/>
                  </a:srgbClr>
                </a:solidFill>
              </a:rPr>
              <a:t> </a:t>
            </a:r>
            <a:r>
              <a:rPr lang="pt-BR" dirty="0" err="1" smtClean="0">
                <a:solidFill>
                  <a:srgbClr val="000000">
                    <a:lumMod val="65000"/>
                    <a:lumOff val="35000"/>
                  </a:srgbClr>
                </a:solidFill>
              </a:rPr>
              <a:t>rounded</a:t>
            </a:r>
            <a:r>
              <a:rPr lang="pt-BR" dirty="0" smtClean="0">
                <a:solidFill>
                  <a:srgbClr val="000000">
                    <a:lumMod val="65000"/>
                    <a:lumOff val="35000"/>
                  </a:srgbClr>
                </a:solidFill>
              </a:rPr>
              <a:t>?</a:t>
            </a:r>
            <a:endParaRPr lang="pt-BR" dirty="0">
              <a:solidFill>
                <a:srgbClr val="000000">
                  <a:lumMod val="65000"/>
                  <a:lumOff val="35000"/>
                </a:srgbClr>
              </a:solidFill>
            </a:endParaRPr>
          </a:p>
          <a:p>
            <a:pPr marL="502920" lvl="1" indent="0">
              <a:buNone/>
            </a:pPr>
            <a:endParaRPr lang="pt-BR" dirty="0" smtClean="0"/>
          </a:p>
        </p:txBody>
      </p:sp>
    </p:spTree>
    <p:extLst>
      <p:ext uri="{BB962C8B-B14F-4D97-AF65-F5344CB8AC3E}">
        <p14:creationId xmlns:p14="http://schemas.microsoft.com/office/powerpoint/2010/main" val="262778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Unit 4 – final /l/</a:t>
            </a:r>
            <a:endParaRPr lang="en-GB" dirty="0"/>
          </a:p>
        </p:txBody>
      </p:sp>
      <p:sp>
        <p:nvSpPr>
          <p:cNvPr id="3" name="Espaço Reservado para Conteúdo 2"/>
          <p:cNvSpPr>
            <a:spLocks noGrp="1"/>
          </p:cNvSpPr>
          <p:nvPr>
            <p:ph idx="1"/>
          </p:nvPr>
        </p:nvSpPr>
        <p:spPr/>
        <p:txBody>
          <a:bodyPr/>
          <a:lstStyle/>
          <a:p>
            <a:r>
              <a:rPr lang="pt-BR" dirty="0" err="1" smtClean="0"/>
              <a:t>Exercise</a:t>
            </a:r>
            <a:r>
              <a:rPr lang="pt-BR" dirty="0" smtClean="0"/>
              <a:t>: </a:t>
            </a:r>
            <a:r>
              <a:rPr lang="pt-BR" dirty="0" err="1" smtClean="0"/>
              <a:t>Repeat</a:t>
            </a:r>
            <a:r>
              <a:rPr lang="pt-BR" dirty="0" smtClean="0"/>
              <a:t> </a:t>
            </a:r>
            <a:r>
              <a:rPr lang="pt-BR" dirty="0" err="1" smtClean="0"/>
              <a:t>these</a:t>
            </a:r>
            <a:r>
              <a:rPr lang="pt-BR" dirty="0" smtClean="0"/>
              <a:t> </a:t>
            </a:r>
            <a:r>
              <a:rPr lang="pt-BR" dirty="0" err="1" smtClean="0"/>
              <a:t>words</a:t>
            </a:r>
            <a:r>
              <a:rPr lang="pt-BR" dirty="0" smtClean="0"/>
              <a:t> </a:t>
            </a:r>
            <a:r>
              <a:rPr lang="pt-BR" dirty="0" err="1" smtClean="0"/>
              <a:t>looking</a:t>
            </a:r>
            <a:r>
              <a:rPr lang="pt-BR" dirty="0" smtClean="0"/>
              <a:t> </a:t>
            </a:r>
            <a:r>
              <a:rPr lang="pt-BR" dirty="0" err="1" smtClean="0"/>
              <a:t>at</a:t>
            </a:r>
            <a:r>
              <a:rPr lang="pt-BR" dirty="0" smtClean="0"/>
              <a:t> </a:t>
            </a:r>
            <a:r>
              <a:rPr lang="pt-BR" dirty="0" err="1" smtClean="0"/>
              <a:t>your</a:t>
            </a:r>
            <a:r>
              <a:rPr lang="pt-BR" dirty="0" smtClean="0"/>
              <a:t> </a:t>
            </a:r>
            <a:r>
              <a:rPr lang="pt-BR" dirty="0" err="1" smtClean="0"/>
              <a:t>teacher’s</a:t>
            </a:r>
            <a:r>
              <a:rPr lang="pt-BR" dirty="0" smtClean="0"/>
              <a:t> </a:t>
            </a:r>
            <a:r>
              <a:rPr lang="pt-BR" dirty="0" err="1" smtClean="0"/>
              <a:t>mouth</a:t>
            </a:r>
            <a:r>
              <a:rPr lang="pt-BR" dirty="0" smtClean="0"/>
              <a:t> </a:t>
            </a:r>
            <a:r>
              <a:rPr lang="pt-BR" dirty="0" err="1" smtClean="0"/>
              <a:t>or</a:t>
            </a:r>
            <a:r>
              <a:rPr lang="pt-BR" dirty="0" smtClean="0"/>
              <a:t> </a:t>
            </a:r>
            <a:r>
              <a:rPr lang="pt-BR" dirty="0" err="1" smtClean="0"/>
              <a:t>at</a:t>
            </a:r>
            <a:r>
              <a:rPr lang="pt-BR" dirty="0" smtClean="0"/>
              <a:t> </a:t>
            </a:r>
            <a:r>
              <a:rPr lang="pt-BR" dirty="0" err="1" smtClean="0"/>
              <a:t>yourself</a:t>
            </a:r>
            <a:r>
              <a:rPr lang="pt-BR" dirty="0" smtClean="0"/>
              <a:t> in </a:t>
            </a:r>
            <a:r>
              <a:rPr lang="pt-BR" dirty="0" err="1" smtClean="0"/>
              <a:t>the</a:t>
            </a:r>
            <a:r>
              <a:rPr lang="pt-BR" dirty="0" smtClean="0"/>
              <a:t> </a:t>
            </a:r>
            <a:r>
              <a:rPr lang="pt-BR" dirty="0" err="1" smtClean="0"/>
              <a:t>mirror</a:t>
            </a:r>
            <a:r>
              <a:rPr lang="pt-BR" dirty="0" smtClean="0"/>
              <a:t>. Be </a:t>
            </a:r>
            <a:r>
              <a:rPr lang="pt-BR" dirty="0" err="1" smtClean="0"/>
              <a:t>careful</a:t>
            </a:r>
            <a:r>
              <a:rPr lang="pt-BR" dirty="0" smtClean="0"/>
              <a:t> </a:t>
            </a:r>
            <a:r>
              <a:rPr lang="pt-BR" dirty="0" err="1" smtClean="0"/>
              <a:t>not</a:t>
            </a:r>
            <a:r>
              <a:rPr lang="pt-BR" dirty="0" smtClean="0"/>
              <a:t> </a:t>
            </a:r>
            <a:r>
              <a:rPr lang="pt-BR" dirty="0" err="1" smtClean="0"/>
              <a:t>to</a:t>
            </a:r>
            <a:r>
              <a:rPr lang="pt-BR" dirty="0" smtClean="0"/>
              <a:t> round </a:t>
            </a:r>
            <a:r>
              <a:rPr lang="pt-BR" dirty="0" err="1" smtClean="0"/>
              <a:t>your</a:t>
            </a:r>
            <a:r>
              <a:rPr lang="pt-BR" dirty="0" smtClean="0"/>
              <a:t> </a:t>
            </a:r>
            <a:r>
              <a:rPr lang="pt-BR" dirty="0" err="1" smtClean="0"/>
              <a:t>lips</a:t>
            </a:r>
            <a:r>
              <a:rPr lang="pt-BR" dirty="0" smtClean="0"/>
              <a:t>.</a:t>
            </a:r>
          </a:p>
          <a:p>
            <a:endParaRPr lang="pt-BR" dirty="0"/>
          </a:p>
          <a:p>
            <a:pPr lvl="1"/>
            <a:r>
              <a:rPr lang="pt-BR" dirty="0" err="1"/>
              <a:t>k</a:t>
            </a:r>
            <a:r>
              <a:rPr lang="pt-BR" dirty="0" err="1" smtClean="0"/>
              <a:t>i</a:t>
            </a:r>
            <a:r>
              <a:rPr lang="pt-BR" b="1" dirty="0" err="1" smtClean="0"/>
              <a:t>ll</a:t>
            </a:r>
            <a:r>
              <a:rPr lang="pt-BR" dirty="0" smtClean="0"/>
              <a:t> – </a:t>
            </a:r>
            <a:r>
              <a:rPr lang="pt-BR" dirty="0" err="1" smtClean="0"/>
              <a:t>ca</a:t>
            </a:r>
            <a:r>
              <a:rPr lang="pt-BR" b="1" dirty="0" err="1" smtClean="0"/>
              <a:t>ll</a:t>
            </a:r>
            <a:r>
              <a:rPr lang="pt-BR" dirty="0" smtClean="0"/>
              <a:t> – </a:t>
            </a:r>
            <a:r>
              <a:rPr lang="pt-BR" dirty="0" err="1" smtClean="0"/>
              <a:t>Brazi</a:t>
            </a:r>
            <a:r>
              <a:rPr lang="pt-BR" b="1" dirty="0" err="1" smtClean="0"/>
              <a:t>l</a:t>
            </a:r>
            <a:r>
              <a:rPr lang="pt-BR" dirty="0" smtClean="0"/>
              <a:t> – </a:t>
            </a:r>
            <a:r>
              <a:rPr lang="pt-BR" dirty="0" err="1" smtClean="0"/>
              <a:t>te</a:t>
            </a:r>
            <a:r>
              <a:rPr lang="pt-BR" b="1" dirty="0" err="1" smtClean="0"/>
              <a:t>ll</a:t>
            </a:r>
            <a:endParaRPr lang="pt-BR" b="1" dirty="0" smtClean="0"/>
          </a:p>
          <a:p>
            <a:pPr lvl="1"/>
            <a:r>
              <a:rPr lang="pt-BR" dirty="0" err="1"/>
              <a:t>p</a:t>
            </a:r>
            <a:r>
              <a:rPr lang="pt-BR" dirty="0" err="1" smtClean="0"/>
              <a:t>ossib</a:t>
            </a:r>
            <a:r>
              <a:rPr lang="pt-BR" b="1" dirty="0" err="1" smtClean="0"/>
              <a:t>l</a:t>
            </a:r>
            <a:r>
              <a:rPr lang="pt-BR" dirty="0" err="1" smtClean="0"/>
              <a:t>e</a:t>
            </a:r>
            <a:r>
              <a:rPr lang="pt-BR" dirty="0" smtClean="0"/>
              <a:t> – </a:t>
            </a:r>
            <a:r>
              <a:rPr lang="pt-BR" dirty="0" err="1" smtClean="0"/>
              <a:t>bicyc</a:t>
            </a:r>
            <a:r>
              <a:rPr lang="pt-BR" b="1" dirty="0" err="1" smtClean="0"/>
              <a:t>l</a:t>
            </a:r>
            <a:r>
              <a:rPr lang="pt-BR" dirty="0" err="1" smtClean="0"/>
              <a:t>e</a:t>
            </a:r>
            <a:r>
              <a:rPr lang="pt-BR" dirty="0" smtClean="0"/>
              <a:t> – </a:t>
            </a:r>
            <a:r>
              <a:rPr lang="pt-BR" dirty="0" err="1" smtClean="0"/>
              <a:t>jung</a:t>
            </a:r>
            <a:r>
              <a:rPr lang="pt-BR" b="1" dirty="0" err="1" smtClean="0"/>
              <a:t>l</a:t>
            </a:r>
            <a:r>
              <a:rPr lang="pt-BR" dirty="0" err="1" smtClean="0"/>
              <a:t>e</a:t>
            </a:r>
            <a:r>
              <a:rPr lang="pt-BR" dirty="0" smtClean="0"/>
              <a:t> – </a:t>
            </a:r>
            <a:r>
              <a:rPr lang="pt-BR" dirty="0" err="1" smtClean="0"/>
              <a:t>unc</a:t>
            </a:r>
            <a:r>
              <a:rPr lang="pt-BR" b="1" dirty="0" err="1" smtClean="0"/>
              <a:t>l</a:t>
            </a:r>
            <a:r>
              <a:rPr lang="pt-BR" dirty="0" err="1" smtClean="0"/>
              <a:t>e</a:t>
            </a:r>
            <a:endParaRPr lang="pt-BR" dirty="0" smtClean="0"/>
          </a:p>
          <a:p>
            <a:pPr lvl="1"/>
            <a:r>
              <a:rPr lang="pt-BR" dirty="0" err="1"/>
              <a:t>s</a:t>
            </a:r>
            <a:r>
              <a:rPr lang="pt-BR" dirty="0" err="1" smtClean="0"/>
              <a:t>he</a:t>
            </a:r>
            <a:r>
              <a:rPr lang="pt-BR" b="1" dirty="0" err="1" smtClean="0"/>
              <a:t>l</a:t>
            </a:r>
            <a:r>
              <a:rPr lang="pt-BR" dirty="0" err="1" smtClean="0"/>
              <a:t>f</a:t>
            </a:r>
            <a:r>
              <a:rPr lang="pt-BR" dirty="0" smtClean="0"/>
              <a:t> – </a:t>
            </a:r>
            <a:r>
              <a:rPr lang="pt-BR" dirty="0" err="1" smtClean="0"/>
              <a:t>mi</a:t>
            </a:r>
            <a:r>
              <a:rPr lang="pt-BR" b="1" dirty="0" err="1" smtClean="0"/>
              <a:t>l</a:t>
            </a:r>
            <a:r>
              <a:rPr lang="pt-BR" dirty="0" err="1" smtClean="0"/>
              <a:t>k</a:t>
            </a:r>
            <a:r>
              <a:rPr lang="pt-BR" dirty="0" smtClean="0"/>
              <a:t> – </a:t>
            </a:r>
            <a:r>
              <a:rPr lang="pt-BR" dirty="0" err="1" smtClean="0"/>
              <a:t>twe</a:t>
            </a:r>
            <a:r>
              <a:rPr lang="pt-BR" b="1" dirty="0" err="1" smtClean="0"/>
              <a:t>l</a:t>
            </a:r>
            <a:r>
              <a:rPr lang="pt-BR" dirty="0" err="1" smtClean="0"/>
              <a:t>ve</a:t>
            </a:r>
            <a:r>
              <a:rPr lang="pt-BR" dirty="0" smtClean="0"/>
              <a:t> - </a:t>
            </a:r>
            <a:r>
              <a:rPr lang="pt-BR" dirty="0" err="1" smtClean="0"/>
              <a:t>o</a:t>
            </a:r>
            <a:r>
              <a:rPr lang="pt-BR" b="1" dirty="0" err="1" smtClean="0"/>
              <a:t>l</a:t>
            </a:r>
            <a:r>
              <a:rPr lang="pt-BR" dirty="0" err="1" smtClean="0"/>
              <a:t>d</a:t>
            </a:r>
            <a:endParaRPr lang="pt-BR" dirty="0" smtClean="0"/>
          </a:p>
          <a:p>
            <a:pPr lvl="1"/>
            <a:endParaRPr lang="pt-BR" dirty="0" smtClean="0"/>
          </a:p>
          <a:p>
            <a:pPr marL="177800" lvl="1" indent="-176213"/>
            <a:r>
              <a:rPr lang="pt-BR" sz="2000" dirty="0" err="1" smtClean="0">
                <a:solidFill>
                  <a:srgbClr val="000000">
                    <a:lumMod val="65000"/>
                    <a:lumOff val="35000"/>
                  </a:srgbClr>
                </a:solidFill>
              </a:rPr>
              <a:t>Exercise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Repeat</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these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phrases</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after</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the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model</a:t>
            </a:r>
            <a:r>
              <a:rPr lang="pt-BR" sz="2000" dirty="0" smtClean="0">
                <a:solidFill>
                  <a:srgbClr val="000000">
                    <a:lumMod val="65000"/>
                    <a:lumOff val="35000"/>
                  </a:srgbClr>
                </a:solidFill>
              </a:rPr>
              <a:t>:</a:t>
            </a:r>
          </a:p>
          <a:p>
            <a:pPr marL="177800" lvl="1" indent="-176213"/>
            <a:endParaRPr lang="pt-BR" sz="2000" dirty="0">
              <a:solidFill>
                <a:srgbClr val="000000">
                  <a:lumMod val="65000"/>
                  <a:lumOff val="35000"/>
                </a:srgbClr>
              </a:solidFill>
            </a:endParaRPr>
          </a:p>
          <a:p>
            <a:pPr marL="177800" lvl="1" indent="-176213"/>
            <a:r>
              <a:rPr lang="pt-BR" sz="2000" dirty="0" err="1">
                <a:solidFill>
                  <a:srgbClr val="000000">
                    <a:lumMod val="65000"/>
                    <a:lumOff val="35000"/>
                  </a:srgbClr>
                </a:solidFill>
              </a:rPr>
              <a:t>a</a:t>
            </a:r>
            <a:r>
              <a:rPr lang="pt-BR" sz="2000" b="1" dirty="0" err="1" smtClean="0">
                <a:solidFill>
                  <a:srgbClr val="000000">
                    <a:lumMod val="65000"/>
                    <a:lumOff val="35000"/>
                  </a:srgbClr>
                </a:solidFill>
              </a:rPr>
              <a:t>ll</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possib</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 </a:t>
            </a:r>
            <a:r>
              <a:rPr lang="pt-BR" sz="2000" dirty="0" err="1" smtClean="0">
                <a:solidFill>
                  <a:srgbClr val="000000">
                    <a:lumMod val="65000"/>
                    <a:lumOff val="35000"/>
                  </a:srgbClr>
                </a:solidFill>
              </a:rPr>
              <a:t>sma</a:t>
            </a:r>
            <a:r>
              <a:rPr lang="pt-BR" sz="2000" b="1" dirty="0" err="1" smtClean="0">
                <a:solidFill>
                  <a:srgbClr val="000000">
                    <a:lumMod val="65000"/>
                    <a:lumOff val="35000"/>
                  </a:srgbClr>
                </a:solidFill>
              </a:rPr>
              <a:t>ll</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bicyc</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 in </a:t>
            </a:r>
            <a:r>
              <a:rPr lang="pt-BR" sz="2000" dirty="0" err="1" smtClean="0">
                <a:solidFill>
                  <a:srgbClr val="000000">
                    <a:lumMod val="65000"/>
                    <a:lumOff val="35000"/>
                  </a:srgbClr>
                </a:solidFill>
              </a:rPr>
              <a:t>the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midd</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of</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the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tab</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endParaRPr lang="pt-BR" sz="2000" dirty="0" smtClean="0">
              <a:solidFill>
                <a:srgbClr val="000000">
                  <a:lumMod val="65000"/>
                  <a:lumOff val="35000"/>
                </a:srgbClr>
              </a:solidFill>
            </a:endParaRPr>
          </a:p>
          <a:p>
            <a:pPr marL="177800" lvl="1" indent="-176213"/>
            <a:r>
              <a:rPr lang="pt-BR" sz="2000" dirty="0">
                <a:solidFill>
                  <a:srgbClr val="000000">
                    <a:lumMod val="65000"/>
                    <a:lumOff val="35000"/>
                  </a:srgbClr>
                </a:solidFill>
              </a:rPr>
              <a:t>i</a:t>
            </a:r>
            <a:r>
              <a:rPr lang="pt-BR" sz="2000" dirty="0" smtClean="0">
                <a:solidFill>
                  <a:srgbClr val="000000">
                    <a:lumMod val="65000"/>
                    <a:lumOff val="35000"/>
                  </a:srgbClr>
                </a:solidFill>
              </a:rPr>
              <a:t>n a </a:t>
            </a:r>
            <a:r>
              <a:rPr lang="pt-BR" sz="2000" dirty="0" err="1" smtClean="0">
                <a:solidFill>
                  <a:srgbClr val="000000">
                    <a:lumMod val="65000"/>
                    <a:lumOff val="35000"/>
                  </a:srgbClr>
                </a:solidFill>
              </a:rPr>
              <a:t>litt</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whi</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 he</a:t>
            </a:r>
            <a:r>
              <a:rPr lang="pt-BR" sz="2000" b="1" dirty="0" smtClean="0">
                <a:solidFill>
                  <a:srgbClr val="000000">
                    <a:lumMod val="65000"/>
                    <a:lumOff val="35000"/>
                  </a:srgbClr>
                </a:solidFill>
              </a:rPr>
              <a:t>l</a:t>
            </a:r>
            <a:r>
              <a:rPr lang="pt-BR" sz="2000" dirty="0" smtClean="0">
                <a:solidFill>
                  <a:srgbClr val="000000">
                    <a:lumMod val="65000"/>
                    <a:lumOff val="35000"/>
                  </a:srgbClr>
                </a:solidFill>
              </a:rPr>
              <a:t>p </a:t>
            </a:r>
            <a:r>
              <a:rPr lang="pt-BR" sz="2000" dirty="0" err="1" smtClean="0">
                <a:solidFill>
                  <a:srgbClr val="000000">
                    <a:lumMod val="65000"/>
                    <a:lumOff val="35000"/>
                  </a:srgbClr>
                </a:solidFill>
              </a:rPr>
              <a:t>o</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d</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peop</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 </a:t>
            </a:r>
            <a:r>
              <a:rPr lang="pt-BR" sz="2000" dirty="0" err="1" smtClean="0">
                <a:solidFill>
                  <a:srgbClr val="000000">
                    <a:lumMod val="65000"/>
                    <a:lumOff val="35000"/>
                  </a:srgbClr>
                </a:solidFill>
              </a:rPr>
              <a:t>doub</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troub</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endParaRPr lang="pt-BR" sz="2000" dirty="0" smtClean="0">
              <a:solidFill>
                <a:srgbClr val="000000">
                  <a:lumMod val="65000"/>
                  <a:lumOff val="35000"/>
                </a:srgbClr>
              </a:solidFill>
            </a:endParaRPr>
          </a:p>
          <a:p>
            <a:pPr marL="177800" lvl="1" indent="-176213"/>
            <a:r>
              <a:rPr lang="pt-BR" sz="2000" dirty="0" err="1">
                <a:solidFill>
                  <a:srgbClr val="000000">
                    <a:lumMod val="65000"/>
                    <a:lumOff val="35000"/>
                  </a:srgbClr>
                </a:solidFill>
              </a:rPr>
              <a:t>w</a:t>
            </a:r>
            <a:r>
              <a:rPr lang="pt-BR" sz="2000" dirty="0" err="1" smtClean="0">
                <a:solidFill>
                  <a:srgbClr val="000000">
                    <a:lumMod val="65000"/>
                    <a:lumOff val="35000"/>
                  </a:srgbClr>
                </a:solidFill>
              </a:rPr>
              <a:t>ho</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artic</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 </a:t>
            </a:r>
            <a:r>
              <a:rPr lang="pt-BR" sz="2000" dirty="0" err="1" smtClean="0">
                <a:solidFill>
                  <a:srgbClr val="000000">
                    <a:lumMod val="65000"/>
                    <a:lumOff val="35000"/>
                  </a:srgbClr>
                </a:solidFill>
              </a:rPr>
              <a:t>fi</a:t>
            </a:r>
            <a:r>
              <a:rPr lang="pt-BR" sz="2000" b="1" dirty="0" err="1" smtClean="0">
                <a:solidFill>
                  <a:srgbClr val="000000">
                    <a:lumMod val="65000"/>
                    <a:lumOff val="35000"/>
                  </a:srgbClr>
                </a:solidFill>
              </a:rPr>
              <a:t>ll</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the</a:t>
            </a:r>
            <a:r>
              <a:rPr lang="pt-BR" sz="2000" dirty="0" smtClean="0">
                <a:solidFill>
                  <a:srgbClr val="000000">
                    <a:lumMod val="65000"/>
                    <a:lumOff val="35000"/>
                  </a:srgbClr>
                </a:solidFill>
              </a:rPr>
              <a:t> </a:t>
            </a:r>
            <a:r>
              <a:rPr lang="pt-BR" sz="2000" dirty="0" err="1" smtClean="0">
                <a:solidFill>
                  <a:srgbClr val="000000">
                    <a:lumMod val="65000"/>
                    <a:lumOff val="35000"/>
                  </a:srgbClr>
                </a:solidFill>
              </a:rPr>
              <a:t>bott</a:t>
            </a:r>
            <a:r>
              <a:rPr lang="pt-BR" sz="2000" b="1" dirty="0" err="1" smtClean="0">
                <a:solidFill>
                  <a:srgbClr val="000000">
                    <a:lumMod val="65000"/>
                    <a:lumOff val="35000"/>
                  </a:srgbClr>
                </a:solidFill>
              </a:rPr>
              <a:t>l</a:t>
            </a:r>
            <a:r>
              <a:rPr lang="pt-BR" sz="2000" dirty="0" err="1" smtClean="0">
                <a:solidFill>
                  <a:srgbClr val="000000">
                    <a:lumMod val="65000"/>
                    <a:lumOff val="35000"/>
                  </a:srgbClr>
                </a:solidFill>
              </a:rPr>
              <a:t>e</a:t>
            </a:r>
            <a:r>
              <a:rPr lang="pt-BR" sz="2000" dirty="0" smtClean="0">
                <a:solidFill>
                  <a:srgbClr val="000000">
                    <a:lumMod val="65000"/>
                    <a:lumOff val="35000"/>
                  </a:srgbClr>
                </a:solidFill>
              </a:rPr>
              <a:t> – </a:t>
            </a:r>
            <a:r>
              <a:rPr lang="pt-BR" sz="2000" dirty="0" err="1" smtClean="0">
                <a:solidFill>
                  <a:srgbClr val="000000">
                    <a:lumMod val="65000"/>
                    <a:lumOff val="35000"/>
                  </a:srgbClr>
                </a:solidFill>
              </a:rPr>
              <a:t>ki</a:t>
            </a:r>
            <a:r>
              <a:rPr lang="pt-BR" sz="2000" b="1" dirty="0" err="1" smtClean="0">
                <a:solidFill>
                  <a:srgbClr val="000000">
                    <a:lumMod val="65000"/>
                    <a:lumOff val="35000"/>
                  </a:srgbClr>
                </a:solidFill>
              </a:rPr>
              <a:t>ll</a:t>
            </a:r>
            <a:r>
              <a:rPr lang="pt-BR" sz="2000" dirty="0" smtClean="0">
                <a:solidFill>
                  <a:srgbClr val="000000">
                    <a:lumMod val="65000"/>
                    <a:lumOff val="35000"/>
                  </a:srgbClr>
                </a:solidFill>
              </a:rPr>
              <a:t> a </a:t>
            </a:r>
            <a:r>
              <a:rPr lang="pt-BR" sz="2000" dirty="0" err="1" smtClean="0">
                <a:solidFill>
                  <a:srgbClr val="000000">
                    <a:lumMod val="65000"/>
                    <a:lumOff val="35000"/>
                  </a:srgbClr>
                </a:solidFill>
              </a:rPr>
              <a:t>bu</a:t>
            </a:r>
            <a:r>
              <a:rPr lang="pt-BR" sz="2000" b="1" dirty="0" err="1" smtClean="0">
                <a:solidFill>
                  <a:srgbClr val="000000">
                    <a:lumMod val="65000"/>
                    <a:lumOff val="35000"/>
                  </a:srgbClr>
                </a:solidFill>
              </a:rPr>
              <a:t>ll</a:t>
            </a:r>
            <a:endParaRPr lang="en-GB" b="1" dirty="0"/>
          </a:p>
        </p:txBody>
      </p:sp>
    </p:spTree>
    <p:extLst>
      <p:ext uri="{BB962C8B-B14F-4D97-AF65-F5344CB8AC3E}">
        <p14:creationId xmlns:p14="http://schemas.microsoft.com/office/powerpoint/2010/main" val="220621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Unit 4 – final /l/</a:t>
            </a:r>
            <a:endParaRPr lang="en-GB" dirty="0"/>
          </a:p>
        </p:txBody>
      </p:sp>
      <p:sp>
        <p:nvSpPr>
          <p:cNvPr id="3" name="Espaço Reservado para Conteúdo 2"/>
          <p:cNvSpPr>
            <a:spLocks noGrp="1"/>
          </p:cNvSpPr>
          <p:nvPr>
            <p:ph idx="1"/>
          </p:nvPr>
        </p:nvSpPr>
        <p:spPr/>
        <p:txBody>
          <a:bodyPr/>
          <a:lstStyle/>
          <a:p>
            <a:r>
              <a:rPr lang="pt-BR" dirty="0" err="1" smtClean="0"/>
              <a:t>Exercise</a:t>
            </a:r>
            <a:r>
              <a:rPr lang="pt-BR" dirty="0" smtClean="0"/>
              <a:t>: </a:t>
            </a:r>
            <a:r>
              <a:rPr lang="pt-BR" dirty="0" err="1" smtClean="0"/>
              <a:t>Repeat</a:t>
            </a:r>
            <a:r>
              <a:rPr lang="pt-BR" dirty="0" smtClean="0"/>
              <a:t> </a:t>
            </a:r>
            <a:r>
              <a:rPr lang="pt-BR" dirty="0" err="1" smtClean="0"/>
              <a:t>the</a:t>
            </a:r>
            <a:r>
              <a:rPr lang="pt-BR" dirty="0" smtClean="0"/>
              <a:t> </a:t>
            </a:r>
            <a:r>
              <a:rPr lang="pt-BR" dirty="0" err="1" smtClean="0"/>
              <a:t>linking</a:t>
            </a:r>
            <a:r>
              <a:rPr lang="pt-BR" dirty="0" smtClean="0"/>
              <a:t> </a:t>
            </a:r>
            <a:r>
              <a:rPr lang="pt-BR" dirty="0" err="1" smtClean="0"/>
              <a:t>sounds</a:t>
            </a:r>
            <a:r>
              <a:rPr lang="pt-BR" dirty="0" smtClean="0"/>
              <a:t>. [Note </a:t>
            </a:r>
            <a:r>
              <a:rPr lang="pt-BR" dirty="0" err="1" smtClean="0"/>
              <a:t>that</a:t>
            </a:r>
            <a:r>
              <a:rPr lang="pt-BR" dirty="0" smtClean="0"/>
              <a:t> </a:t>
            </a:r>
            <a:r>
              <a:rPr lang="pt-BR" dirty="0" err="1" smtClean="0"/>
              <a:t>the</a:t>
            </a:r>
            <a:r>
              <a:rPr lang="pt-BR" dirty="0" smtClean="0"/>
              <a:t> /l/ </a:t>
            </a:r>
            <a:r>
              <a:rPr lang="pt-BR" dirty="0" err="1" smtClean="0"/>
              <a:t>sound</a:t>
            </a:r>
            <a:r>
              <a:rPr lang="pt-BR" dirty="0" smtClean="0"/>
              <a:t> </a:t>
            </a:r>
            <a:r>
              <a:rPr lang="pt-BR" dirty="0" err="1" smtClean="0"/>
              <a:t>is</a:t>
            </a:r>
            <a:r>
              <a:rPr lang="pt-BR" dirty="0" smtClean="0"/>
              <a:t> </a:t>
            </a:r>
            <a:r>
              <a:rPr lang="pt-BR" dirty="0" err="1" smtClean="0"/>
              <a:t>transferred</a:t>
            </a:r>
            <a:r>
              <a:rPr lang="pt-BR" dirty="0" smtClean="0"/>
              <a:t> </a:t>
            </a:r>
            <a:r>
              <a:rPr lang="pt-BR" dirty="0" err="1" smtClean="0"/>
              <a:t>to</a:t>
            </a:r>
            <a:r>
              <a:rPr lang="pt-BR" dirty="0" smtClean="0"/>
              <a:t> </a:t>
            </a:r>
            <a:r>
              <a:rPr lang="pt-BR" dirty="0" err="1" smtClean="0"/>
              <a:t>the</a:t>
            </a:r>
            <a:r>
              <a:rPr lang="pt-BR" dirty="0" smtClean="0"/>
              <a:t> </a:t>
            </a:r>
            <a:r>
              <a:rPr lang="pt-BR" dirty="0" err="1" smtClean="0"/>
              <a:t>beginning</a:t>
            </a:r>
            <a:r>
              <a:rPr lang="pt-BR" dirty="0" smtClean="0"/>
              <a:t> </a:t>
            </a:r>
            <a:r>
              <a:rPr lang="pt-BR" dirty="0" err="1" smtClean="0"/>
              <a:t>of</a:t>
            </a:r>
            <a:r>
              <a:rPr lang="pt-BR" dirty="0" smtClean="0"/>
              <a:t> </a:t>
            </a:r>
            <a:r>
              <a:rPr lang="pt-BR" dirty="0" err="1" smtClean="0"/>
              <a:t>the</a:t>
            </a:r>
            <a:r>
              <a:rPr lang="pt-BR" dirty="0" smtClean="0"/>
              <a:t> final </a:t>
            </a:r>
            <a:r>
              <a:rPr lang="pt-BR" dirty="0" err="1" smtClean="0"/>
              <a:t>word</a:t>
            </a:r>
            <a:r>
              <a:rPr lang="pt-BR" dirty="0" smtClean="0"/>
              <a:t>, </a:t>
            </a:r>
            <a:r>
              <a:rPr lang="pt-BR" dirty="0" err="1" smtClean="0"/>
              <a:t>eg</a:t>
            </a:r>
            <a:r>
              <a:rPr lang="pt-BR" dirty="0" smtClean="0"/>
              <a:t> </a:t>
            </a:r>
            <a:r>
              <a:rPr lang="pt-BR" i="1" dirty="0" err="1" smtClean="0"/>
              <a:t>Bra-zi-</a:t>
            </a:r>
            <a:r>
              <a:rPr lang="pt-BR" b="1" i="1" dirty="0" err="1" smtClean="0"/>
              <a:t>liz</a:t>
            </a:r>
            <a:r>
              <a:rPr lang="pt-BR" i="1" dirty="0" smtClean="0"/>
              <a:t>.]</a:t>
            </a:r>
          </a:p>
          <a:p>
            <a:endParaRPr lang="pt-BR" i="1" dirty="0"/>
          </a:p>
          <a:p>
            <a:pPr marL="0" indent="0">
              <a:buNone/>
            </a:pPr>
            <a:r>
              <a:rPr lang="pt-BR" dirty="0" smtClean="0"/>
              <a:t>	</a:t>
            </a:r>
            <a:r>
              <a:rPr lang="pt-BR" dirty="0" err="1" smtClean="0"/>
              <a:t>Brazi</a:t>
            </a:r>
            <a:r>
              <a:rPr lang="pt-BR" b="1" dirty="0" err="1" smtClean="0"/>
              <a:t>l</a:t>
            </a:r>
            <a:r>
              <a:rPr lang="pt-BR" b="1" dirty="0" smtClean="0"/>
              <a:t> </a:t>
            </a:r>
            <a:r>
              <a:rPr lang="pt-BR" b="1" dirty="0" err="1" smtClean="0"/>
              <a:t>is</a:t>
            </a:r>
            <a:r>
              <a:rPr lang="pt-BR" b="1" dirty="0" smtClean="0"/>
              <a:t>	</a:t>
            </a:r>
            <a:r>
              <a:rPr lang="pt-BR" dirty="0" smtClean="0"/>
              <a:t>		</a:t>
            </a:r>
            <a:r>
              <a:rPr lang="pt-BR" dirty="0" err="1" smtClean="0"/>
              <a:t>peop</a:t>
            </a:r>
            <a:r>
              <a:rPr lang="pt-BR" b="1" dirty="0" err="1" smtClean="0"/>
              <a:t>le</a:t>
            </a:r>
            <a:r>
              <a:rPr lang="pt-BR" b="1" dirty="0" smtClean="0"/>
              <a:t> are</a:t>
            </a:r>
            <a:r>
              <a:rPr lang="pt-BR" dirty="0" smtClean="0"/>
              <a:t>		</a:t>
            </a:r>
            <a:endParaRPr lang="pt-BR" b="1" dirty="0" smtClean="0"/>
          </a:p>
          <a:p>
            <a:pPr marL="0" indent="0">
              <a:buNone/>
            </a:pPr>
            <a:r>
              <a:rPr lang="pt-BR" dirty="0"/>
              <a:t>	</a:t>
            </a:r>
            <a:r>
              <a:rPr lang="pt-BR" dirty="0" err="1" smtClean="0"/>
              <a:t>beautifu</a:t>
            </a:r>
            <a:r>
              <a:rPr lang="pt-BR" b="1" dirty="0" err="1" smtClean="0"/>
              <a:t>l</a:t>
            </a:r>
            <a:r>
              <a:rPr lang="pt-BR" b="1" dirty="0" smtClean="0"/>
              <a:t> </a:t>
            </a:r>
            <a:r>
              <a:rPr lang="pt-BR" b="1" dirty="0" err="1" smtClean="0"/>
              <a:t>attractions</a:t>
            </a:r>
            <a:r>
              <a:rPr lang="pt-BR" dirty="0" smtClean="0"/>
              <a:t>	</a:t>
            </a:r>
            <a:r>
              <a:rPr lang="pt-BR" dirty="0" err="1" smtClean="0"/>
              <a:t>trave</a:t>
            </a:r>
            <a:r>
              <a:rPr lang="pt-BR" b="1" dirty="0" err="1" smtClean="0"/>
              <a:t>l</a:t>
            </a:r>
            <a:r>
              <a:rPr lang="pt-BR" b="1" dirty="0" smtClean="0"/>
              <a:t> </a:t>
            </a:r>
            <a:r>
              <a:rPr lang="pt-BR" b="1" dirty="0" err="1" smtClean="0"/>
              <a:t>on</a:t>
            </a:r>
            <a:r>
              <a:rPr lang="pt-BR" dirty="0" smtClean="0"/>
              <a:t>		</a:t>
            </a:r>
            <a:endParaRPr lang="pt-BR" b="1" dirty="0" smtClean="0"/>
          </a:p>
          <a:p>
            <a:pPr marL="0" indent="0">
              <a:buNone/>
            </a:pPr>
            <a:r>
              <a:rPr lang="pt-BR" dirty="0"/>
              <a:t>	</a:t>
            </a:r>
            <a:r>
              <a:rPr lang="pt-BR" dirty="0" err="1" smtClean="0"/>
              <a:t>amp</a:t>
            </a:r>
            <a:r>
              <a:rPr lang="pt-BR" b="1" dirty="0" err="1" smtClean="0"/>
              <a:t>le</a:t>
            </a:r>
            <a:r>
              <a:rPr lang="pt-BR" b="1" dirty="0" smtClean="0"/>
              <a:t> </a:t>
            </a:r>
            <a:r>
              <a:rPr lang="pt-BR" b="1" dirty="0" err="1" smtClean="0"/>
              <a:t>environment</a:t>
            </a:r>
            <a:r>
              <a:rPr lang="pt-BR" b="1" dirty="0" smtClean="0"/>
              <a:t>	</a:t>
            </a:r>
            <a:r>
              <a:rPr lang="pt-BR" dirty="0" err="1" smtClean="0"/>
              <a:t>wi</a:t>
            </a:r>
            <a:r>
              <a:rPr lang="pt-BR" b="1" dirty="0" err="1" smtClean="0"/>
              <a:t>ll</a:t>
            </a:r>
            <a:r>
              <a:rPr lang="pt-BR" b="1" dirty="0" smtClean="0"/>
              <a:t> </a:t>
            </a:r>
            <a:r>
              <a:rPr lang="pt-BR" b="1" dirty="0" err="1" smtClean="0"/>
              <a:t>enjoy</a:t>
            </a:r>
            <a:endParaRPr lang="pt-BR" b="1" dirty="0" smtClean="0"/>
          </a:p>
          <a:p>
            <a:pPr marL="0" indent="0">
              <a:buNone/>
            </a:pPr>
            <a:r>
              <a:rPr lang="pt-BR" b="1" dirty="0"/>
              <a:t>	</a:t>
            </a:r>
            <a:r>
              <a:rPr lang="pt-BR" dirty="0"/>
              <a:t> </a:t>
            </a:r>
            <a:r>
              <a:rPr lang="pt-BR" dirty="0" err="1"/>
              <a:t>carefu</a:t>
            </a:r>
            <a:r>
              <a:rPr lang="pt-BR" b="1" dirty="0" err="1"/>
              <a:t>l</a:t>
            </a:r>
            <a:r>
              <a:rPr lang="pt-BR" b="1" dirty="0"/>
              <a:t> </a:t>
            </a:r>
            <a:r>
              <a:rPr lang="pt-BR" b="1" dirty="0" err="1" smtClean="0"/>
              <a:t>about</a:t>
            </a:r>
            <a:r>
              <a:rPr lang="pt-BR" b="1" dirty="0"/>
              <a:t>		</a:t>
            </a:r>
            <a:r>
              <a:rPr lang="pt-BR" dirty="0" err="1"/>
              <a:t>wi</a:t>
            </a:r>
            <a:r>
              <a:rPr lang="pt-BR" b="1" dirty="0" err="1"/>
              <a:t>ll</a:t>
            </a:r>
            <a:r>
              <a:rPr lang="pt-BR" b="1" dirty="0"/>
              <a:t> </a:t>
            </a:r>
            <a:r>
              <a:rPr lang="pt-BR" b="1" dirty="0" err="1"/>
              <a:t>always</a:t>
            </a:r>
            <a:endParaRPr lang="pt-BR" b="1" dirty="0"/>
          </a:p>
          <a:p>
            <a:pPr marL="0" indent="0">
              <a:buNone/>
            </a:pPr>
            <a:endParaRPr lang="pt-BR" b="1" dirty="0" smtClean="0"/>
          </a:p>
          <a:p>
            <a:pPr marL="0" indent="0">
              <a:buNone/>
            </a:pPr>
            <a:r>
              <a:rPr lang="pt-BR" dirty="0"/>
              <a:t>	</a:t>
            </a:r>
            <a:endParaRPr lang="en-GB" dirty="0"/>
          </a:p>
        </p:txBody>
      </p:sp>
    </p:spTree>
    <p:extLst>
      <p:ext uri="{BB962C8B-B14F-4D97-AF65-F5344CB8AC3E}">
        <p14:creationId xmlns:p14="http://schemas.microsoft.com/office/powerpoint/2010/main" val="276363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Unit 4 – final /l/</a:t>
            </a:r>
            <a:endParaRPr lang="en-GB" dirty="0"/>
          </a:p>
        </p:txBody>
      </p:sp>
      <p:sp>
        <p:nvSpPr>
          <p:cNvPr id="3" name="Espaço Reservado para Conteúdo 2"/>
          <p:cNvSpPr>
            <a:spLocks noGrp="1"/>
          </p:cNvSpPr>
          <p:nvPr>
            <p:ph idx="1"/>
          </p:nvPr>
        </p:nvSpPr>
        <p:spPr/>
        <p:txBody>
          <a:bodyPr/>
          <a:lstStyle/>
          <a:p>
            <a:r>
              <a:rPr lang="pt-BR" dirty="0" err="1" smtClean="0"/>
              <a:t>Exercise</a:t>
            </a:r>
            <a:r>
              <a:rPr lang="pt-BR" dirty="0" smtClean="0"/>
              <a:t>: </a:t>
            </a:r>
            <a:r>
              <a:rPr lang="pt-BR" dirty="0" err="1" smtClean="0"/>
              <a:t>Listen</a:t>
            </a:r>
            <a:r>
              <a:rPr lang="pt-BR" dirty="0" smtClean="0"/>
              <a:t> </a:t>
            </a:r>
            <a:r>
              <a:rPr lang="pt-BR" dirty="0" err="1" smtClean="0"/>
              <a:t>to</a:t>
            </a:r>
            <a:r>
              <a:rPr lang="pt-BR" dirty="0" smtClean="0"/>
              <a:t> </a:t>
            </a:r>
            <a:r>
              <a:rPr lang="pt-BR" dirty="0" err="1" smtClean="0"/>
              <a:t>the</a:t>
            </a:r>
            <a:r>
              <a:rPr lang="pt-BR" dirty="0" smtClean="0"/>
              <a:t> </a:t>
            </a:r>
            <a:r>
              <a:rPr lang="pt-BR" dirty="0" err="1" smtClean="0"/>
              <a:t>recording</a:t>
            </a:r>
            <a:r>
              <a:rPr lang="pt-BR" dirty="0" smtClean="0"/>
              <a:t> </a:t>
            </a:r>
            <a:r>
              <a:rPr lang="pt-BR" dirty="0" err="1" smtClean="0"/>
              <a:t>and</a:t>
            </a:r>
            <a:r>
              <a:rPr lang="pt-BR" dirty="0" smtClean="0"/>
              <a:t> </a:t>
            </a:r>
            <a:r>
              <a:rPr lang="pt-BR" dirty="0" err="1" smtClean="0"/>
              <a:t>circle</a:t>
            </a:r>
            <a:r>
              <a:rPr lang="pt-BR" dirty="0" smtClean="0"/>
              <a:t> </a:t>
            </a:r>
            <a:r>
              <a:rPr lang="pt-BR" dirty="0" err="1" smtClean="0"/>
              <a:t>the</a:t>
            </a:r>
            <a:r>
              <a:rPr lang="pt-BR" dirty="0" smtClean="0"/>
              <a:t> </a:t>
            </a:r>
            <a:r>
              <a:rPr lang="pt-BR" dirty="0" err="1" smtClean="0"/>
              <a:t>words</a:t>
            </a:r>
            <a:r>
              <a:rPr lang="pt-BR" dirty="0" smtClean="0"/>
              <a:t> </a:t>
            </a:r>
            <a:r>
              <a:rPr lang="pt-BR" dirty="0" err="1" smtClean="0"/>
              <a:t>you</a:t>
            </a:r>
            <a:r>
              <a:rPr lang="pt-BR" dirty="0" smtClean="0"/>
              <a:t> </a:t>
            </a:r>
            <a:r>
              <a:rPr lang="pt-BR" dirty="0" err="1" smtClean="0"/>
              <a:t>hear</a:t>
            </a:r>
            <a:r>
              <a:rPr lang="pt-BR" dirty="0" smtClean="0"/>
              <a:t>.</a:t>
            </a:r>
          </a:p>
          <a:p>
            <a:pPr marL="0" indent="0">
              <a:buNone/>
            </a:pPr>
            <a:endParaRPr lang="pt-BR" dirty="0" smtClean="0"/>
          </a:p>
          <a:p>
            <a:pPr marL="0" indent="0">
              <a:buNone/>
            </a:pPr>
            <a:r>
              <a:rPr lang="pt-BR" dirty="0" smtClean="0"/>
              <a:t>                                            </a:t>
            </a:r>
            <a:r>
              <a:rPr lang="pt-BR" i="1" dirty="0" smtClean="0">
                <a:solidFill>
                  <a:srgbClr val="FF0000"/>
                </a:solidFill>
              </a:rPr>
              <a:t>A </a:t>
            </a:r>
            <a:r>
              <a:rPr lang="pt-BR" i="1" dirty="0" err="1" smtClean="0">
                <a:solidFill>
                  <a:srgbClr val="FF0000"/>
                </a:solidFill>
              </a:rPr>
              <a:t>or</a:t>
            </a:r>
            <a:r>
              <a:rPr lang="pt-BR" i="1" dirty="0" smtClean="0">
                <a:solidFill>
                  <a:srgbClr val="FF0000"/>
                </a:solidFill>
              </a:rPr>
              <a:t> B?</a:t>
            </a:r>
            <a:endParaRPr lang="pt-BR" i="1" dirty="0">
              <a:solidFill>
                <a:srgbClr val="FF0000"/>
              </a:solidFill>
            </a:endParaRPr>
          </a:p>
          <a:p>
            <a:pPr marL="457200" indent="-457200">
              <a:buFont typeface="+mj-lt"/>
              <a:buAutoNum type="arabicPeriod"/>
            </a:pPr>
            <a:r>
              <a:rPr lang="pt-BR" dirty="0" smtClean="0"/>
              <a:t>The </a:t>
            </a:r>
            <a:r>
              <a:rPr lang="pt-BR" dirty="0" err="1" smtClean="0"/>
              <a:t>woman</a:t>
            </a:r>
            <a:r>
              <a:rPr lang="pt-BR" dirty="0" smtClean="0"/>
              <a:t> 	</a:t>
            </a:r>
            <a:r>
              <a:rPr lang="pt-BR" dirty="0" err="1" smtClean="0">
                <a:solidFill>
                  <a:srgbClr val="FF0000"/>
                </a:solidFill>
              </a:rPr>
              <a:t>sewed</a:t>
            </a:r>
            <a:r>
              <a:rPr lang="pt-BR" dirty="0" smtClean="0">
                <a:solidFill>
                  <a:srgbClr val="FF0000"/>
                </a:solidFill>
              </a:rPr>
              <a:t>/</a:t>
            </a:r>
            <a:r>
              <a:rPr lang="pt-BR" dirty="0" err="1" smtClean="0">
                <a:solidFill>
                  <a:srgbClr val="FF0000"/>
                </a:solidFill>
              </a:rPr>
              <a:t>sold</a:t>
            </a:r>
            <a:r>
              <a:rPr lang="pt-BR" dirty="0" smtClean="0"/>
              <a:t> </a:t>
            </a:r>
            <a:r>
              <a:rPr lang="pt-BR" dirty="0" err="1" smtClean="0"/>
              <a:t>the</a:t>
            </a:r>
            <a:r>
              <a:rPr lang="pt-BR" dirty="0" smtClean="0"/>
              <a:t> </a:t>
            </a:r>
            <a:r>
              <a:rPr lang="pt-BR" dirty="0" err="1" smtClean="0"/>
              <a:t>old</a:t>
            </a:r>
            <a:r>
              <a:rPr lang="pt-BR" dirty="0" smtClean="0"/>
              <a:t> </a:t>
            </a:r>
            <a:r>
              <a:rPr lang="pt-BR" dirty="0" err="1" smtClean="0"/>
              <a:t>clothes</a:t>
            </a:r>
            <a:r>
              <a:rPr lang="pt-BR" dirty="0" smtClean="0"/>
              <a:t>.</a:t>
            </a:r>
          </a:p>
          <a:p>
            <a:pPr marL="457200" indent="-457200">
              <a:buFont typeface="+mj-lt"/>
              <a:buAutoNum type="arabicPeriod"/>
            </a:pPr>
            <a:r>
              <a:rPr lang="pt-BR" dirty="0" smtClean="0"/>
              <a:t>John </a:t>
            </a:r>
            <a:r>
              <a:rPr lang="pt-BR" dirty="0" err="1" smtClean="0"/>
              <a:t>put</a:t>
            </a:r>
            <a:r>
              <a:rPr lang="pt-BR" dirty="0" smtClean="0"/>
              <a:t> </a:t>
            </a:r>
            <a:r>
              <a:rPr lang="pt-BR" dirty="0" err="1" smtClean="0"/>
              <a:t>the</a:t>
            </a:r>
            <a:r>
              <a:rPr lang="pt-BR" dirty="0" smtClean="0"/>
              <a:t> 	</a:t>
            </a:r>
            <a:r>
              <a:rPr lang="pt-BR" dirty="0" err="1" smtClean="0">
                <a:solidFill>
                  <a:srgbClr val="FF0000"/>
                </a:solidFill>
              </a:rPr>
              <a:t>bow</a:t>
            </a:r>
            <a:r>
              <a:rPr lang="pt-BR" dirty="0" smtClean="0">
                <a:solidFill>
                  <a:srgbClr val="FF0000"/>
                </a:solidFill>
              </a:rPr>
              <a:t>/</a:t>
            </a:r>
            <a:r>
              <a:rPr lang="pt-BR" dirty="0" err="1" smtClean="0">
                <a:solidFill>
                  <a:srgbClr val="FF0000"/>
                </a:solidFill>
              </a:rPr>
              <a:t>bowl</a:t>
            </a:r>
            <a:r>
              <a:rPr lang="pt-BR" dirty="0" smtClean="0"/>
              <a:t> </a:t>
            </a:r>
            <a:r>
              <a:rPr lang="pt-BR" dirty="0" err="1" smtClean="0"/>
              <a:t>on</a:t>
            </a:r>
            <a:r>
              <a:rPr lang="pt-BR" dirty="0" smtClean="0"/>
              <a:t> </a:t>
            </a:r>
            <a:r>
              <a:rPr lang="pt-BR" dirty="0" err="1" smtClean="0"/>
              <a:t>the</a:t>
            </a:r>
            <a:r>
              <a:rPr lang="pt-BR" dirty="0" smtClean="0"/>
              <a:t> </a:t>
            </a:r>
            <a:r>
              <a:rPr lang="pt-BR" dirty="0" err="1" smtClean="0"/>
              <a:t>table</a:t>
            </a:r>
            <a:r>
              <a:rPr lang="pt-BR" dirty="0" smtClean="0"/>
              <a:t>.</a:t>
            </a:r>
          </a:p>
          <a:p>
            <a:pPr marL="457200" indent="-457200">
              <a:buFont typeface="+mj-lt"/>
              <a:buAutoNum type="arabicPeriod"/>
            </a:pPr>
            <a:r>
              <a:rPr lang="pt-BR" dirty="0" smtClean="0"/>
              <a:t>I </a:t>
            </a:r>
            <a:r>
              <a:rPr lang="pt-BR" dirty="0" err="1" smtClean="0"/>
              <a:t>like</a:t>
            </a:r>
            <a:r>
              <a:rPr lang="pt-BR" dirty="0" smtClean="0"/>
              <a:t> </a:t>
            </a:r>
            <a:r>
              <a:rPr lang="pt-BR" dirty="0" err="1" smtClean="0"/>
              <a:t>the</a:t>
            </a:r>
            <a:r>
              <a:rPr lang="pt-BR" dirty="0" smtClean="0"/>
              <a:t> </a:t>
            </a:r>
            <a:r>
              <a:rPr lang="pt-BR" dirty="0" err="1" smtClean="0">
                <a:solidFill>
                  <a:srgbClr val="FF0000"/>
                </a:solidFill>
              </a:rPr>
              <a:t>coat</a:t>
            </a:r>
            <a:r>
              <a:rPr lang="pt-BR" dirty="0" smtClean="0">
                <a:solidFill>
                  <a:srgbClr val="FF0000"/>
                </a:solidFill>
              </a:rPr>
              <a:t>/</a:t>
            </a:r>
            <a:r>
              <a:rPr lang="pt-BR" dirty="0" err="1" smtClean="0">
                <a:solidFill>
                  <a:srgbClr val="FF0000"/>
                </a:solidFill>
              </a:rPr>
              <a:t>colt</a:t>
            </a:r>
            <a:r>
              <a:rPr lang="pt-BR" dirty="0" smtClean="0"/>
              <a:t>.</a:t>
            </a:r>
          </a:p>
          <a:p>
            <a:pPr marL="457200" indent="-457200">
              <a:buFont typeface="+mj-lt"/>
              <a:buAutoNum type="arabicPeriod"/>
            </a:pPr>
            <a:r>
              <a:rPr lang="pt-BR" dirty="0" err="1" smtClean="0"/>
              <a:t>Get</a:t>
            </a:r>
            <a:r>
              <a:rPr lang="pt-BR" dirty="0" smtClean="0"/>
              <a:t> </a:t>
            </a:r>
            <a:r>
              <a:rPr lang="pt-BR" dirty="0" err="1" smtClean="0"/>
              <a:t>the</a:t>
            </a:r>
            <a:r>
              <a:rPr lang="pt-BR" dirty="0" smtClean="0"/>
              <a:t> </a:t>
            </a:r>
            <a:r>
              <a:rPr lang="pt-BR" dirty="0" err="1" smtClean="0"/>
              <a:t>first</a:t>
            </a:r>
            <a:r>
              <a:rPr lang="pt-BR" dirty="0" smtClean="0"/>
              <a:t> 	</a:t>
            </a:r>
            <a:r>
              <a:rPr lang="pt-BR" dirty="0" err="1" smtClean="0">
                <a:solidFill>
                  <a:srgbClr val="FF0000"/>
                </a:solidFill>
              </a:rPr>
              <a:t>row</a:t>
            </a:r>
            <a:r>
              <a:rPr lang="pt-BR" dirty="0" smtClean="0">
                <a:solidFill>
                  <a:srgbClr val="FF0000"/>
                </a:solidFill>
              </a:rPr>
              <a:t>/role</a:t>
            </a:r>
            <a:r>
              <a:rPr lang="pt-BR" dirty="0" smtClean="0"/>
              <a:t>.</a:t>
            </a:r>
          </a:p>
          <a:p>
            <a:pPr marL="457200" indent="-457200">
              <a:buFont typeface="+mj-lt"/>
              <a:buAutoNum type="arabicPeriod"/>
            </a:pPr>
            <a:r>
              <a:rPr lang="pt-BR" dirty="0" smtClean="0"/>
              <a:t>Do </a:t>
            </a:r>
            <a:r>
              <a:rPr lang="pt-BR" dirty="0" err="1" smtClean="0"/>
              <a:t>you</a:t>
            </a:r>
            <a:r>
              <a:rPr lang="pt-BR" dirty="0" smtClean="0"/>
              <a:t> </a:t>
            </a:r>
            <a:r>
              <a:rPr lang="pt-BR" dirty="0" err="1" smtClean="0"/>
              <a:t>have</a:t>
            </a:r>
            <a:r>
              <a:rPr lang="pt-BR" dirty="0" smtClean="0"/>
              <a:t> a </a:t>
            </a:r>
            <a:r>
              <a:rPr lang="pt-BR" dirty="0" err="1" smtClean="0">
                <a:solidFill>
                  <a:srgbClr val="FF0000"/>
                </a:solidFill>
              </a:rPr>
              <a:t>code</a:t>
            </a:r>
            <a:r>
              <a:rPr lang="pt-BR" dirty="0" smtClean="0">
                <a:solidFill>
                  <a:srgbClr val="FF0000"/>
                </a:solidFill>
              </a:rPr>
              <a:t>/</a:t>
            </a:r>
            <a:r>
              <a:rPr lang="pt-BR" dirty="0" err="1" smtClean="0">
                <a:solidFill>
                  <a:srgbClr val="FF0000"/>
                </a:solidFill>
              </a:rPr>
              <a:t>cold</a:t>
            </a:r>
            <a:r>
              <a:rPr lang="pt-BR" dirty="0" smtClean="0"/>
              <a:t>?</a:t>
            </a:r>
          </a:p>
          <a:p>
            <a:pPr marL="0" indent="0">
              <a:buNone/>
            </a:pPr>
            <a:endParaRPr lang="pt-BR" dirty="0" smtClean="0"/>
          </a:p>
          <a:p>
            <a:pPr marL="0" indent="0">
              <a:buNone/>
            </a:pPr>
            <a:r>
              <a:rPr lang="pt-BR" dirty="0" err="1" smtClean="0"/>
              <a:t>Work</a:t>
            </a:r>
            <a:r>
              <a:rPr lang="pt-BR" dirty="0" smtClean="0"/>
              <a:t> in </a:t>
            </a:r>
            <a:r>
              <a:rPr lang="pt-BR" dirty="0" err="1" smtClean="0"/>
              <a:t>pairs</a:t>
            </a:r>
            <a:r>
              <a:rPr lang="pt-BR" dirty="0" smtClean="0"/>
              <a:t>. </a:t>
            </a:r>
            <a:r>
              <a:rPr lang="pt-BR" dirty="0" err="1" smtClean="0"/>
              <a:t>Student</a:t>
            </a:r>
            <a:r>
              <a:rPr lang="pt-BR" dirty="0" smtClean="0"/>
              <a:t> A </a:t>
            </a:r>
            <a:r>
              <a:rPr lang="pt-BR" dirty="0" err="1" smtClean="0"/>
              <a:t>reads</a:t>
            </a:r>
            <a:r>
              <a:rPr lang="pt-BR" dirty="0" smtClean="0"/>
              <a:t> out a </a:t>
            </a:r>
            <a:r>
              <a:rPr lang="pt-BR" dirty="0" err="1" smtClean="0"/>
              <a:t>sentence</a:t>
            </a:r>
            <a:r>
              <a:rPr lang="pt-BR" dirty="0" smtClean="0"/>
              <a:t> </a:t>
            </a:r>
            <a:r>
              <a:rPr lang="pt-BR" dirty="0" err="1" smtClean="0"/>
              <a:t>choosing</a:t>
            </a:r>
            <a:r>
              <a:rPr lang="pt-BR" dirty="0" smtClean="0"/>
              <a:t> </a:t>
            </a:r>
            <a:r>
              <a:rPr lang="pt-BR" dirty="0" err="1" smtClean="0"/>
              <a:t>one</a:t>
            </a:r>
            <a:r>
              <a:rPr lang="pt-BR" dirty="0" smtClean="0"/>
              <a:t> </a:t>
            </a:r>
            <a:r>
              <a:rPr lang="pt-BR" dirty="0" err="1" smtClean="0"/>
              <a:t>of</a:t>
            </a:r>
            <a:r>
              <a:rPr lang="pt-BR" dirty="0" smtClean="0"/>
              <a:t> </a:t>
            </a:r>
            <a:r>
              <a:rPr lang="pt-BR" dirty="0" err="1" smtClean="0"/>
              <a:t>the</a:t>
            </a:r>
            <a:r>
              <a:rPr lang="pt-BR" dirty="0" smtClean="0"/>
              <a:t> </a:t>
            </a:r>
            <a:r>
              <a:rPr lang="pt-BR" dirty="0" err="1" smtClean="0"/>
              <a:t>words</a:t>
            </a:r>
            <a:r>
              <a:rPr lang="pt-BR" dirty="0" smtClean="0"/>
              <a:t> , </a:t>
            </a:r>
            <a:r>
              <a:rPr lang="pt-BR" dirty="0" err="1" smtClean="0"/>
              <a:t>and</a:t>
            </a:r>
            <a:r>
              <a:rPr lang="pt-BR" dirty="0" smtClean="0"/>
              <a:t> </a:t>
            </a:r>
            <a:r>
              <a:rPr lang="pt-BR" dirty="0" err="1" smtClean="0"/>
              <a:t>Student</a:t>
            </a:r>
            <a:r>
              <a:rPr lang="pt-BR" dirty="0" smtClean="0"/>
              <a:t> B </a:t>
            </a:r>
            <a:r>
              <a:rPr lang="pt-BR" dirty="0" err="1" smtClean="0"/>
              <a:t>has</a:t>
            </a:r>
            <a:r>
              <a:rPr lang="pt-BR" dirty="0" smtClean="0"/>
              <a:t> </a:t>
            </a:r>
            <a:r>
              <a:rPr lang="pt-BR" dirty="0" err="1" smtClean="0"/>
              <a:t>to</a:t>
            </a:r>
            <a:r>
              <a:rPr lang="pt-BR" dirty="0" smtClean="0"/>
              <a:t> </a:t>
            </a:r>
            <a:r>
              <a:rPr lang="pt-BR" dirty="0" err="1" smtClean="0"/>
              <a:t>identify</a:t>
            </a:r>
            <a:r>
              <a:rPr lang="pt-BR" dirty="0" smtClean="0"/>
              <a:t> </a:t>
            </a:r>
            <a:r>
              <a:rPr lang="pt-BR" dirty="0" err="1" smtClean="0"/>
              <a:t>which</a:t>
            </a:r>
            <a:r>
              <a:rPr lang="pt-BR" dirty="0" smtClean="0"/>
              <a:t> </a:t>
            </a:r>
            <a:r>
              <a:rPr lang="pt-BR" dirty="0" err="1" smtClean="0"/>
              <a:t>word</a:t>
            </a:r>
            <a:r>
              <a:rPr lang="pt-BR" dirty="0" smtClean="0"/>
              <a:t> </a:t>
            </a:r>
            <a:r>
              <a:rPr lang="pt-BR" dirty="0" err="1" smtClean="0"/>
              <a:t>was</a:t>
            </a:r>
            <a:r>
              <a:rPr lang="pt-BR" dirty="0" smtClean="0"/>
              <a:t> </a:t>
            </a:r>
            <a:r>
              <a:rPr lang="pt-BR" dirty="0" err="1" smtClean="0"/>
              <a:t>used</a:t>
            </a:r>
            <a:r>
              <a:rPr lang="pt-BR" dirty="0" smtClean="0"/>
              <a:t>, </a:t>
            </a:r>
            <a:r>
              <a:rPr lang="pt-BR" i="1" dirty="0" smtClean="0"/>
              <a:t>A </a:t>
            </a:r>
            <a:r>
              <a:rPr lang="pt-BR" i="1" dirty="0" err="1" smtClean="0"/>
              <a:t>or</a:t>
            </a:r>
            <a:r>
              <a:rPr lang="pt-BR" i="1" dirty="0" smtClean="0"/>
              <a:t> B</a:t>
            </a:r>
            <a:r>
              <a:rPr lang="pt-BR" dirty="0" smtClean="0"/>
              <a:t>.</a:t>
            </a:r>
            <a:endParaRPr lang="en-GB" dirty="0"/>
          </a:p>
        </p:txBody>
      </p:sp>
    </p:spTree>
    <p:extLst>
      <p:ext uri="{BB962C8B-B14F-4D97-AF65-F5344CB8AC3E}">
        <p14:creationId xmlns:p14="http://schemas.microsoft.com/office/powerpoint/2010/main" val="228138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Unit 4 – final /l/</a:t>
            </a:r>
            <a:endParaRPr lang="en-GB" dirty="0"/>
          </a:p>
        </p:txBody>
      </p:sp>
      <p:sp>
        <p:nvSpPr>
          <p:cNvPr id="3" name="Espaço Reservado para Conteúdo 2"/>
          <p:cNvSpPr>
            <a:spLocks noGrp="1"/>
          </p:cNvSpPr>
          <p:nvPr>
            <p:ph idx="1"/>
          </p:nvPr>
        </p:nvSpPr>
        <p:spPr>
          <a:xfrm>
            <a:off x="3606800" y="864108"/>
            <a:ext cx="7577668" cy="5120640"/>
          </a:xfrm>
        </p:spPr>
        <p:txBody>
          <a:bodyPr>
            <a:normAutofit/>
          </a:bodyPr>
          <a:lstStyle/>
          <a:p>
            <a:pPr lvl="1"/>
            <a:r>
              <a:rPr lang="pt-BR" sz="2000" dirty="0" err="1" smtClean="0"/>
              <a:t>Exercise</a:t>
            </a:r>
            <a:r>
              <a:rPr lang="pt-BR" sz="2000" dirty="0" smtClean="0"/>
              <a:t>: Match </a:t>
            </a:r>
            <a:r>
              <a:rPr lang="pt-BR" sz="2000" dirty="0" err="1" smtClean="0"/>
              <a:t>the</a:t>
            </a:r>
            <a:r>
              <a:rPr lang="pt-BR" sz="2000" dirty="0" smtClean="0"/>
              <a:t> </a:t>
            </a:r>
            <a:r>
              <a:rPr lang="pt-BR" sz="2000" dirty="0" err="1" smtClean="0"/>
              <a:t>transcriptions</a:t>
            </a:r>
            <a:r>
              <a:rPr lang="pt-BR" sz="2000" dirty="0" smtClean="0"/>
              <a:t> </a:t>
            </a:r>
            <a:r>
              <a:rPr lang="pt-BR" sz="2000" dirty="0" err="1" smtClean="0"/>
              <a:t>with</a:t>
            </a:r>
            <a:r>
              <a:rPr lang="pt-BR" sz="2000" dirty="0" smtClean="0"/>
              <a:t> </a:t>
            </a:r>
            <a:r>
              <a:rPr lang="pt-BR" sz="2000" dirty="0" err="1" smtClean="0"/>
              <a:t>the</a:t>
            </a:r>
            <a:r>
              <a:rPr lang="pt-BR" sz="2000" dirty="0" smtClean="0"/>
              <a:t> </a:t>
            </a:r>
            <a:r>
              <a:rPr lang="pt-BR" sz="2000" dirty="0" err="1" smtClean="0"/>
              <a:t>definitions</a:t>
            </a:r>
            <a:endParaRPr lang="pt-BR" sz="2000" dirty="0" smtClean="0"/>
          </a:p>
          <a:p>
            <a:pPr lvl="1"/>
            <a:endParaRPr lang="pt-BR" sz="2000" dirty="0"/>
          </a:p>
          <a:p>
            <a:pPr marL="845820" lvl="1" indent="-342900">
              <a:buFont typeface="+mj-lt"/>
              <a:buAutoNum type="arabicPeriod"/>
            </a:pPr>
            <a:r>
              <a:rPr lang="pt-BR" sz="2000" dirty="0" smtClean="0"/>
              <a:t>/</a:t>
            </a:r>
            <a:r>
              <a:rPr lang="pt-BR" sz="2000" b="1" dirty="0" err="1" smtClean="0"/>
              <a:t>sku:l</a:t>
            </a:r>
            <a:r>
              <a:rPr lang="pt-BR" sz="2000" dirty="0" smtClean="0"/>
              <a:t>/		a. </a:t>
            </a:r>
            <a:r>
              <a:rPr lang="pt-BR" sz="2000" dirty="0" err="1" smtClean="0"/>
              <a:t>the</a:t>
            </a:r>
            <a:r>
              <a:rPr lang="pt-BR" sz="2000" dirty="0" smtClean="0"/>
              <a:t> </a:t>
            </a:r>
            <a:r>
              <a:rPr lang="pt-BR" sz="2000" dirty="0" err="1" smtClean="0"/>
              <a:t>place</a:t>
            </a:r>
            <a:r>
              <a:rPr lang="pt-BR" sz="2000" dirty="0" smtClean="0"/>
              <a:t> </a:t>
            </a:r>
            <a:r>
              <a:rPr lang="pt-BR" sz="2000" dirty="0" err="1" smtClean="0"/>
              <a:t>where</a:t>
            </a:r>
            <a:r>
              <a:rPr lang="pt-BR" sz="2000" dirty="0" smtClean="0"/>
              <a:t> </a:t>
            </a:r>
            <a:r>
              <a:rPr lang="pt-BR" sz="2000" dirty="0" err="1" smtClean="0"/>
              <a:t>you</a:t>
            </a:r>
            <a:r>
              <a:rPr lang="pt-BR" sz="2000" dirty="0" smtClean="0"/>
              <a:t> go </a:t>
            </a:r>
            <a:r>
              <a:rPr lang="pt-BR" sz="2000" dirty="0" err="1" smtClean="0"/>
              <a:t>when</a:t>
            </a:r>
            <a:r>
              <a:rPr lang="pt-BR" sz="2000" dirty="0" smtClean="0"/>
              <a:t> </a:t>
            </a:r>
            <a:r>
              <a:rPr lang="pt-BR" sz="2000" dirty="0" err="1" smtClean="0"/>
              <a:t>you</a:t>
            </a:r>
            <a:r>
              <a:rPr lang="pt-BR" sz="2000" dirty="0" smtClean="0"/>
              <a:t> are </a:t>
            </a:r>
            <a:r>
              <a:rPr lang="pt-BR" sz="2000" dirty="0" err="1" smtClean="0"/>
              <a:t>sick</a:t>
            </a:r>
            <a:endParaRPr lang="pt-BR" sz="2000" dirty="0" smtClean="0"/>
          </a:p>
          <a:p>
            <a:pPr marL="845820" lvl="1" indent="-342900">
              <a:buFont typeface="+mj-lt"/>
              <a:buAutoNum type="arabicPeriod"/>
            </a:pPr>
            <a:r>
              <a:rPr lang="pt-BR" sz="2000" dirty="0" smtClean="0"/>
              <a:t>/</a:t>
            </a:r>
            <a:r>
              <a:rPr lang="pt-BR" sz="2000" b="1" dirty="0" smtClean="0"/>
              <a:t>´</a:t>
            </a:r>
            <a:r>
              <a:rPr lang="pt-BR" sz="2000" b="1" dirty="0" err="1" smtClean="0"/>
              <a:t>dʒu:əl</a:t>
            </a:r>
            <a:r>
              <a:rPr lang="pt-BR" sz="2000" dirty="0" smtClean="0"/>
              <a:t>/		b. complete</a:t>
            </a:r>
          </a:p>
          <a:p>
            <a:pPr marL="845820" lvl="1" indent="-342900">
              <a:buFont typeface="+mj-lt"/>
              <a:buAutoNum type="arabicPeriod"/>
            </a:pPr>
            <a:r>
              <a:rPr lang="pt-BR" sz="2000" dirty="0"/>
              <a:t>/</a:t>
            </a:r>
            <a:r>
              <a:rPr lang="pt-BR" sz="2000" b="1" dirty="0" err="1" smtClean="0"/>
              <a:t>tʃaɪld</a:t>
            </a:r>
            <a:r>
              <a:rPr lang="pt-BR" sz="2000" dirty="0" smtClean="0"/>
              <a:t>/		c. </a:t>
            </a:r>
            <a:r>
              <a:rPr lang="pt-BR" sz="2000" dirty="0" err="1" smtClean="0"/>
              <a:t>you</a:t>
            </a:r>
            <a:r>
              <a:rPr lang="pt-BR" sz="2000" dirty="0" smtClean="0"/>
              <a:t> use it </a:t>
            </a:r>
            <a:r>
              <a:rPr lang="pt-BR" sz="2000" dirty="0" err="1" smtClean="0"/>
              <a:t>to</a:t>
            </a:r>
            <a:r>
              <a:rPr lang="pt-BR" sz="2000" dirty="0" smtClean="0"/>
              <a:t> </a:t>
            </a:r>
            <a:r>
              <a:rPr lang="pt-BR" sz="2000" dirty="0" err="1" smtClean="0"/>
              <a:t>sew</a:t>
            </a:r>
            <a:endParaRPr lang="pt-BR" sz="2000" dirty="0" smtClean="0"/>
          </a:p>
          <a:p>
            <a:pPr marL="845820" lvl="1" indent="-342900">
              <a:buFont typeface="+mj-lt"/>
              <a:buAutoNum type="arabicPeriod"/>
            </a:pPr>
            <a:r>
              <a:rPr lang="pt-BR" sz="2000" dirty="0"/>
              <a:t>/</a:t>
            </a:r>
            <a:r>
              <a:rPr lang="pt-BR" sz="2000" b="1" dirty="0" smtClean="0"/>
              <a:t>’</a:t>
            </a:r>
            <a:r>
              <a:rPr lang="pt-BR" sz="2000" b="1" dirty="0" err="1" smtClean="0"/>
              <a:t>lɔɪəl</a:t>
            </a:r>
            <a:r>
              <a:rPr lang="pt-BR" sz="2000" dirty="0" smtClean="0"/>
              <a:t>/		d. </a:t>
            </a:r>
            <a:r>
              <a:rPr lang="pt-BR" sz="2000" dirty="0" err="1" smtClean="0"/>
              <a:t>not</a:t>
            </a:r>
            <a:r>
              <a:rPr lang="pt-BR" sz="2000" dirty="0" smtClean="0"/>
              <a:t> big</a:t>
            </a:r>
          </a:p>
          <a:p>
            <a:pPr marL="845820" lvl="1" indent="-342900">
              <a:buFont typeface="+mj-lt"/>
              <a:buAutoNum type="arabicPeriod"/>
            </a:pPr>
            <a:r>
              <a:rPr lang="pt-BR" sz="2000" dirty="0"/>
              <a:t>/</a:t>
            </a:r>
            <a:r>
              <a:rPr lang="pt-BR" sz="2000" b="1" dirty="0" err="1" smtClean="0"/>
              <a:t>smɔl</a:t>
            </a:r>
            <a:r>
              <a:rPr lang="pt-BR" sz="2000" dirty="0" smtClean="0"/>
              <a:t>/		e. a </a:t>
            </a:r>
            <a:r>
              <a:rPr lang="pt-BR" sz="2000" dirty="0" err="1" smtClean="0"/>
              <a:t>precious</a:t>
            </a:r>
            <a:r>
              <a:rPr lang="pt-BR" sz="2000" dirty="0" smtClean="0"/>
              <a:t> </a:t>
            </a:r>
            <a:r>
              <a:rPr lang="pt-BR" sz="2000" dirty="0" err="1" smtClean="0"/>
              <a:t>stone</a:t>
            </a:r>
            <a:endParaRPr lang="pt-BR" sz="2000" dirty="0" smtClean="0"/>
          </a:p>
          <a:p>
            <a:pPr marL="845820" lvl="1" indent="-342900">
              <a:buFont typeface="+mj-lt"/>
              <a:buAutoNum type="arabicPeriod"/>
            </a:pPr>
            <a:r>
              <a:rPr lang="pt-BR" sz="2000" dirty="0"/>
              <a:t>/</a:t>
            </a:r>
            <a:r>
              <a:rPr lang="pt-BR" sz="2000" b="1" dirty="0"/>
              <a:t>’</a:t>
            </a:r>
            <a:r>
              <a:rPr lang="pt-BR" sz="2000" b="1" dirty="0" err="1"/>
              <a:t>ni:dl</a:t>
            </a:r>
            <a:r>
              <a:rPr lang="pt-BR" sz="2000" b="1" dirty="0"/>
              <a:t>̩ </a:t>
            </a:r>
            <a:r>
              <a:rPr lang="pt-BR" sz="2000" dirty="0" smtClean="0"/>
              <a:t>/		f. </a:t>
            </a:r>
            <a:r>
              <a:rPr lang="pt-BR" sz="2000" dirty="0" err="1" smtClean="0"/>
              <a:t>the</a:t>
            </a:r>
            <a:r>
              <a:rPr lang="pt-BR" sz="2000" dirty="0" smtClean="0"/>
              <a:t> </a:t>
            </a:r>
            <a:r>
              <a:rPr lang="pt-BR" sz="2000" dirty="0" err="1" smtClean="0"/>
              <a:t>place</a:t>
            </a:r>
            <a:r>
              <a:rPr lang="pt-BR" sz="2000" dirty="0" smtClean="0"/>
              <a:t> </a:t>
            </a:r>
            <a:r>
              <a:rPr lang="pt-BR" sz="2000" dirty="0" err="1" smtClean="0"/>
              <a:t>where</a:t>
            </a:r>
            <a:r>
              <a:rPr lang="pt-BR" sz="2000" dirty="0" smtClean="0"/>
              <a:t> </a:t>
            </a:r>
            <a:r>
              <a:rPr lang="pt-BR" sz="2000" dirty="0" err="1" smtClean="0"/>
              <a:t>you</a:t>
            </a:r>
            <a:r>
              <a:rPr lang="pt-BR" sz="2000" dirty="0" smtClean="0"/>
              <a:t> </a:t>
            </a:r>
            <a:r>
              <a:rPr lang="pt-BR" sz="2000" dirty="0" err="1" smtClean="0"/>
              <a:t>study</a:t>
            </a:r>
            <a:endParaRPr lang="pt-BR" sz="2000" dirty="0" smtClean="0"/>
          </a:p>
          <a:p>
            <a:pPr marL="845820" lvl="1" indent="-342900">
              <a:buFont typeface="+mj-lt"/>
              <a:buAutoNum type="arabicPeriod"/>
            </a:pPr>
            <a:r>
              <a:rPr lang="pt-BR" sz="2000" dirty="0" smtClean="0"/>
              <a:t>/</a:t>
            </a:r>
            <a:r>
              <a:rPr lang="pt-BR" sz="2000" b="1" dirty="0" smtClean="0"/>
              <a:t>’h</a:t>
            </a:r>
            <a:r>
              <a:rPr lang="en-GB" sz="2000" b="1" dirty="0" err="1"/>
              <a:t>ɑspɪtl</a:t>
            </a:r>
            <a:r>
              <a:rPr lang="en-GB" sz="2000" b="1" dirty="0"/>
              <a:t>̩ </a:t>
            </a:r>
            <a:r>
              <a:rPr lang="en-GB" sz="2000" dirty="0" smtClean="0"/>
              <a:t>/	g. not an adult</a:t>
            </a:r>
          </a:p>
          <a:p>
            <a:pPr marL="845820" lvl="1" indent="-342900">
              <a:buFont typeface="+mj-lt"/>
              <a:buAutoNum type="arabicPeriod"/>
            </a:pPr>
            <a:r>
              <a:rPr lang="pt-BR" sz="2000" dirty="0"/>
              <a:t>/</a:t>
            </a:r>
            <a:r>
              <a:rPr lang="pt-BR" sz="2000" b="1" dirty="0" err="1" smtClean="0"/>
              <a:t>hoʊl</a:t>
            </a:r>
            <a:r>
              <a:rPr lang="pt-BR" sz="2000" dirty="0" smtClean="0"/>
              <a:t>/		h. </a:t>
            </a:r>
            <a:r>
              <a:rPr lang="pt-BR" sz="2000" dirty="0" err="1" smtClean="0"/>
              <a:t>used</a:t>
            </a:r>
            <a:r>
              <a:rPr lang="pt-BR" sz="2000" dirty="0" smtClean="0"/>
              <a:t> </a:t>
            </a:r>
            <a:r>
              <a:rPr lang="pt-BR" sz="2000" dirty="0" err="1" smtClean="0"/>
              <a:t>to</a:t>
            </a:r>
            <a:r>
              <a:rPr lang="pt-BR" sz="2000" dirty="0" smtClean="0"/>
              <a:t> </a:t>
            </a:r>
            <a:r>
              <a:rPr lang="pt-BR" sz="2000" dirty="0" err="1" smtClean="0"/>
              <a:t>describe</a:t>
            </a:r>
            <a:r>
              <a:rPr lang="pt-BR" sz="2000" dirty="0" smtClean="0"/>
              <a:t> a </a:t>
            </a:r>
            <a:r>
              <a:rPr lang="pt-BR" sz="2000" dirty="0" err="1" smtClean="0"/>
              <a:t>dog</a:t>
            </a:r>
            <a:endParaRPr lang="en-GB" sz="2000" dirty="0"/>
          </a:p>
        </p:txBody>
      </p:sp>
    </p:spTree>
    <p:extLst>
      <p:ext uri="{BB962C8B-B14F-4D97-AF65-F5344CB8AC3E}">
        <p14:creationId xmlns:p14="http://schemas.microsoft.com/office/powerpoint/2010/main" val="3190489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Quadr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06 Transcription test and review</Template>
  <TotalTime>1098</TotalTime>
  <Words>1050</Words>
  <Application>Microsoft Office PowerPoint</Application>
  <PresentationFormat>Personalizar</PresentationFormat>
  <Paragraphs>169</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Quadro</vt:lpstr>
      <vt:lpstr>Phonetics &amp; Phonology</vt:lpstr>
      <vt:lpstr>Course topics revisited</vt:lpstr>
      <vt:lpstr>Today’s session</vt:lpstr>
      <vt:lpstr>From the Preface (p.7)  The emphasis is in the original text.</vt:lpstr>
      <vt:lpstr>Unit 4 – final /l/</vt:lpstr>
      <vt:lpstr>Unit 4 – final /l/</vt:lpstr>
      <vt:lpstr>Unit 4 – final /l/</vt:lpstr>
      <vt:lpstr>Unit 4 – final /l/</vt:lpstr>
      <vt:lpstr>Unit 4 – final /l/</vt:lpstr>
      <vt:lpstr>Unit 4 – final /l/</vt:lpstr>
      <vt:lpstr>How was it for you?</vt:lpstr>
      <vt:lpstr>Part C, Unit 2 /ɛ/ as in &lt;get&gt; /æ/ as in &lt;cat&gt;</vt:lpstr>
      <vt:lpstr>Part C, Unit 2 /ɛ/ as in &lt;get&gt; /æ/ as in &lt;cat&gt;</vt:lpstr>
      <vt:lpstr>Part C, Unit 2 /ɛ/ as in &lt;get&gt; /æ/ as in &lt;cat&gt;</vt:lpstr>
      <vt:lpstr>Part C, Unit 2 /ɛ/ as in &lt;get&gt; /æ/ as in &lt;cat&gt;</vt:lpstr>
      <vt:lpstr>Part C, Unit 2 /ɛ/ as in &lt;get&gt; /æ/ as in &lt;cat&gt;</vt:lpstr>
      <vt:lpstr>Reflections</vt:lpstr>
      <vt:lpstr>Topics in phonetics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Phonetics &amp; Phonology</dc:title>
  <dc:creator>John Corbett</dc:creator>
  <cp:lastModifiedBy>Aucani</cp:lastModifiedBy>
  <cp:revision>108</cp:revision>
  <dcterms:created xsi:type="dcterms:W3CDTF">2018-03-18T20:56:05Z</dcterms:created>
  <dcterms:modified xsi:type="dcterms:W3CDTF">2019-05-21T23:00:12Z</dcterms:modified>
</cp:coreProperties>
</file>