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309" r:id="rId3"/>
    <p:sldId id="316" r:id="rId4"/>
    <p:sldId id="315" r:id="rId5"/>
    <p:sldId id="332" r:id="rId6"/>
    <p:sldId id="310" r:id="rId7"/>
    <p:sldId id="312" r:id="rId8"/>
    <p:sldId id="269" r:id="rId9"/>
    <p:sldId id="434" r:id="rId10"/>
    <p:sldId id="322" r:id="rId11"/>
    <p:sldId id="435" r:id="rId12"/>
    <p:sldId id="324" r:id="rId13"/>
    <p:sldId id="323" r:id="rId14"/>
    <p:sldId id="436" r:id="rId15"/>
    <p:sldId id="273" r:id="rId16"/>
    <p:sldId id="325" r:id="rId17"/>
    <p:sldId id="437" r:id="rId18"/>
    <p:sldId id="367" r:id="rId19"/>
    <p:sldId id="424" r:id="rId20"/>
    <p:sldId id="425" r:id="rId21"/>
    <p:sldId id="398" r:id="rId22"/>
    <p:sldId id="399" r:id="rId23"/>
    <p:sldId id="405" r:id="rId24"/>
    <p:sldId id="404" r:id="rId25"/>
    <p:sldId id="407" r:id="rId26"/>
    <p:sldId id="421" r:id="rId27"/>
    <p:sldId id="422" r:id="rId28"/>
    <p:sldId id="408" r:id="rId29"/>
    <p:sldId id="415" r:id="rId30"/>
    <p:sldId id="426" r:id="rId31"/>
    <p:sldId id="412" r:id="rId32"/>
    <p:sldId id="411" r:id="rId33"/>
    <p:sldId id="414" r:id="rId34"/>
    <p:sldId id="280" r:id="rId35"/>
    <p:sldId id="438" r:id="rId36"/>
    <p:sldId id="383" r:id="rId37"/>
    <p:sldId id="386" r:id="rId38"/>
    <p:sldId id="388" r:id="rId39"/>
    <p:sldId id="439" r:id="rId40"/>
    <p:sldId id="432" r:id="rId41"/>
    <p:sldId id="326" r:id="rId42"/>
    <p:sldId id="433" r:id="rId43"/>
    <p:sldId id="381" r:id="rId44"/>
    <p:sldId id="431" r:id="rId45"/>
    <p:sldId id="430" r:id="rId46"/>
    <p:sldId id="377" r:id="rId47"/>
    <p:sldId id="440" r:id="rId48"/>
    <p:sldId id="358" r:id="rId49"/>
    <p:sldId id="366" r:id="rId50"/>
    <p:sldId id="392" r:id="rId51"/>
    <p:sldId id="441" r:id="rId52"/>
    <p:sldId id="306" r:id="rId53"/>
    <p:sldId id="390" r:id="rId54"/>
    <p:sldId id="391"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CC99"/>
    <a:srgbClr val="00FF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7" autoAdjust="0"/>
    <p:restoredTop sz="86877" autoAdjust="0"/>
  </p:normalViewPr>
  <p:slideViewPr>
    <p:cSldViewPr>
      <p:cViewPr>
        <p:scale>
          <a:sx n="94" d="100"/>
          <a:sy n="94" d="100"/>
        </p:scale>
        <p:origin x="-1848" y="-56"/>
      </p:cViewPr>
      <p:guideLst>
        <p:guide orient="horz" pos="2160"/>
        <p:guide pos="2880"/>
      </p:guideLst>
    </p:cSldViewPr>
  </p:slideViewPr>
  <p:outlineViewPr>
    <p:cViewPr>
      <p:scale>
        <a:sx n="33" d="100"/>
        <a:sy n="33" d="100"/>
      </p:scale>
      <p:origin x="48" y="732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accent1">
            <a:lumMod val="7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accent6">
            <a:lumMod val="40000"/>
            <a:lumOff val="60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rgbClr val="00B050"/>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rgbClr val="0070C0"/>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rgbClr val="002060"/>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rgbClr val="92D050"/>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rgbClr val="00CCFF"/>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00F682DE-5724-4120-9B9D-4EBE52EB4B0F}" type="presOf" srcId="{6B3ED0D2-1DE7-40A2-9BE0-3D669B445504}" destId="{9DF63A4C-1665-43CF-843B-5BB133BB6C23}" srcOrd="0" destOrd="0" presId="urn:microsoft.com/office/officeart/2005/8/layout/vList5"/>
    <dgm:cxn modelId="{9F21BEE9-A53D-4AB7-BB68-102D10168C5F}" type="presOf" srcId="{56CE0233-F2BE-45C1-BB7A-896E26909F6B}" destId="{E87CD406-F6AF-4C9E-A018-0DEFDD688267}"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AC8CBACB-ADD8-42AA-88C3-33C33A896C53}" type="presOf" srcId="{B8AD1C0D-DBEF-4001-BDF6-01168F65B135}" destId="{0EC9DAF7-002E-4BC7-AAD5-A6E1651D94E8}" srcOrd="0" destOrd="0" presId="urn:microsoft.com/office/officeart/2005/8/layout/vList5"/>
    <dgm:cxn modelId="{2D8B7AB9-BB3D-4796-9DFA-8E7AD994AD66}" type="presOf" srcId="{8B91D444-FE5B-42AC-9B76-3E53ACA27C5A}" destId="{55EF1899-FE43-430E-A70B-70C1B03791CE}"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1645776D-7AF3-4A96-82DE-0EED05E76482}" type="presOf" srcId="{14A506B4-F6ED-48B7-AAA6-65516EBB3B46}" destId="{691CD82F-4622-404E-806A-FDB9D28E6095}" srcOrd="0" destOrd="0" presId="urn:microsoft.com/office/officeart/2005/8/layout/vList5"/>
    <dgm:cxn modelId="{73F560BF-91CC-4187-A6F3-ABBF0340D294}" srcId="{B8AD1C0D-DBEF-4001-BDF6-01168F65B135}" destId="{DFAF3E9D-E605-41A1-AE9F-3A7F0ADDC51C}" srcOrd="3" destOrd="0" parTransId="{E8582C89-6141-4D40-A8BF-4B4C1053348C}" sibTransId="{E1A18F8E-B948-4DC3-80F7-DD27CE6BCF94}"/>
    <dgm:cxn modelId="{28DD6DC0-2280-49F4-B29C-FF46EFFE14A8}" type="presOf" srcId="{949D9DC2-C297-4539-A4DD-FDD434741773}" destId="{B252F388-B48C-4F6C-A802-7E657C625F10}"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26B382E1-FCF2-4DA5-B60D-CF2B95CF81C2}" type="presOf" srcId="{DFAF3E9D-E605-41A1-AE9F-3A7F0ADDC51C}" destId="{8CEAFECB-C071-4E2A-83A1-EF65C1F4D827}"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70BDAC89-464D-4140-A09A-1EBE7D0C9560}" srcId="{B8AD1C0D-DBEF-4001-BDF6-01168F65B135}" destId="{1CCAC6A6-659E-46F2-A4D9-36A5541E5260}" srcOrd="4" destOrd="0" parTransId="{3745AD38-DC9E-4F4D-BF97-878218604557}" sibTransId="{E66155B9-F690-4D87-8AC8-6C5AFE70123F}"/>
    <dgm:cxn modelId="{CA896391-FA0C-40CF-965B-027F4DEA8C37}" type="presOf" srcId="{1CCAC6A6-659E-46F2-A4D9-36A5541E5260}" destId="{46815C3A-FD99-44BB-9F59-2DD470C8406A}" srcOrd="0" destOrd="0" presId="urn:microsoft.com/office/officeart/2005/8/layout/vList5"/>
    <dgm:cxn modelId="{AA12F82B-C9AC-4448-9C56-FB1CCD4B409C}" type="presParOf" srcId="{0EC9DAF7-002E-4BC7-AAD5-A6E1651D94E8}" destId="{040F0948-6A7B-48BF-AAE2-1D60EA7DE219}" srcOrd="0" destOrd="0" presId="urn:microsoft.com/office/officeart/2005/8/layout/vList5"/>
    <dgm:cxn modelId="{F8C2D6CE-937D-4D17-81B4-B56A0C4CE251}" type="presParOf" srcId="{040F0948-6A7B-48BF-AAE2-1D60EA7DE219}" destId="{691CD82F-4622-404E-806A-FDB9D28E6095}" srcOrd="0" destOrd="0" presId="urn:microsoft.com/office/officeart/2005/8/layout/vList5"/>
    <dgm:cxn modelId="{5369CADD-E1B6-4AFB-967C-3C3379061B94}" type="presParOf" srcId="{0EC9DAF7-002E-4BC7-AAD5-A6E1651D94E8}" destId="{13337008-6B4E-4EE0-BB73-C109FF94BF0D}" srcOrd="1" destOrd="0" presId="urn:microsoft.com/office/officeart/2005/8/layout/vList5"/>
    <dgm:cxn modelId="{84254C22-143C-464B-8304-600B3797DBD7}" type="presParOf" srcId="{0EC9DAF7-002E-4BC7-AAD5-A6E1651D94E8}" destId="{B6DCEE8E-7413-4EDF-A503-BE04DB56C2CF}" srcOrd="2" destOrd="0" presId="urn:microsoft.com/office/officeart/2005/8/layout/vList5"/>
    <dgm:cxn modelId="{AB01F3A1-BCCA-4D2F-879B-2F322CA4C750}" type="presParOf" srcId="{B6DCEE8E-7413-4EDF-A503-BE04DB56C2CF}" destId="{E87CD406-F6AF-4C9E-A018-0DEFDD688267}" srcOrd="0" destOrd="0" presId="urn:microsoft.com/office/officeart/2005/8/layout/vList5"/>
    <dgm:cxn modelId="{8C68F792-F996-4139-8A67-E294E09727A2}" type="presParOf" srcId="{0EC9DAF7-002E-4BC7-AAD5-A6E1651D94E8}" destId="{240CAAAE-C856-4A22-BE7C-2F44DB09C890}" srcOrd="3" destOrd="0" presId="urn:microsoft.com/office/officeart/2005/8/layout/vList5"/>
    <dgm:cxn modelId="{29B09B62-4203-4FEC-9F32-9C19753147EF}" type="presParOf" srcId="{0EC9DAF7-002E-4BC7-AAD5-A6E1651D94E8}" destId="{273E8436-EFE5-42FC-99FE-F193776B41F0}" srcOrd="4" destOrd="0" presId="urn:microsoft.com/office/officeart/2005/8/layout/vList5"/>
    <dgm:cxn modelId="{9D2F83E9-7E7B-413B-9B58-2F151297EABC}" type="presParOf" srcId="{273E8436-EFE5-42FC-99FE-F193776B41F0}" destId="{9DF63A4C-1665-43CF-843B-5BB133BB6C23}" srcOrd="0" destOrd="0" presId="urn:microsoft.com/office/officeart/2005/8/layout/vList5"/>
    <dgm:cxn modelId="{86C96E1E-C5B9-4D79-A01C-0615FD1FDFB2}" type="presParOf" srcId="{0EC9DAF7-002E-4BC7-AAD5-A6E1651D94E8}" destId="{893E8D38-CE0F-4946-B325-791B9ECA450B}" srcOrd="5" destOrd="0" presId="urn:microsoft.com/office/officeart/2005/8/layout/vList5"/>
    <dgm:cxn modelId="{957AE49B-1EAB-40FB-85D6-582F48A1135B}" type="presParOf" srcId="{0EC9DAF7-002E-4BC7-AAD5-A6E1651D94E8}" destId="{EE672775-74BF-4544-A558-110F80F03586}" srcOrd="6" destOrd="0" presId="urn:microsoft.com/office/officeart/2005/8/layout/vList5"/>
    <dgm:cxn modelId="{A41F89F2-087A-4F38-A33C-2EB247D22BF6}" type="presParOf" srcId="{EE672775-74BF-4544-A558-110F80F03586}" destId="{8CEAFECB-C071-4E2A-83A1-EF65C1F4D827}" srcOrd="0" destOrd="0" presId="urn:microsoft.com/office/officeart/2005/8/layout/vList5"/>
    <dgm:cxn modelId="{D569B6C9-E00B-4A3C-83E2-976332397273}" type="presParOf" srcId="{0EC9DAF7-002E-4BC7-AAD5-A6E1651D94E8}" destId="{3DF06EC4-66D4-4753-88D2-C6F6610CC6AC}" srcOrd="7" destOrd="0" presId="urn:microsoft.com/office/officeart/2005/8/layout/vList5"/>
    <dgm:cxn modelId="{672D442D-51BB-472C-924A-54D1A86C6BAC}" type="presParOf" srcId="{0EC9DAF7-002E-4BC7-AAD5-A6E1651D94E8}" destId="{F7F49008-38A6-4D30-A87F-A85A3257A980}" srcOrd="8" destOrd="0" presId="urn:microsoft.com/office/officeart/2005/8/layout/vList5"/>
    <dgm:cxn modelId="{07F12E26-7FEE-47CD-ADB1-9FCB03175FBE}" type="presParOf" srcId="{F7F49008-38A6-4D30-A87F-A85A3257A980}" destId="{46815C3A-FD99-44BB-9F59-2DD470C8406A}" srcOrd="0" destOrd="0" presId="urn:microsoft.com/office/officeart/2005/8/layout/vList5"/>
    <dgm:cxn modelId="{200D1A1B-08D6-4267-A6D9-E86F6A3D9E5F}" type="presParOf" srcId="{0EC9DAF7-002E-4BC7-AAD5-A6E1651D94E8}" destId="{466822E8-1B31-45B2-B346-490E87817F78}" srcOrd="9" destOrd="0" presId="urn:microsoft.com/office/officeart/2005/8/layout/vList5"/>
    <dgm:cxn modelId="{913ED2FD-3F5D-49F9-ADA1-94F5BEDC4922}" type="presParOf" srcId="{0EC9DAF7-002E-4BC7-AAD5-A6E1651D94E8}" destId="{64544E53-3E73-4D0D-B91A-F9FED4D8A077}" srcOrd="10" destOrd="0" presId="urn:microsoft.com/office/officeart/2005/8/layout/vList5"/>
    <dgm:cxn modelId="{A2370277-9441-4114-9CE1-15588D0FACD1}" type="presParOf" srcId="{64544E53-3E73-4D0D-B91A-F9FED4D8A077}" destId="{B252F388-B48C-4F6C-A802-7E657C625F10}" srcOrd="0" destOrd="0" presId="urn:microsoft.com/office/officeart/2005/8/layout/vList5"/>
    <dgm:cxn modelId="{ACD27B38-E1EF-4ECB-A251-59AE44D9E5E6}" type="presParOf" srcId="{0EC9DAF7-002E-4BC7-AAD5-A6E1651D94E8}" destId="{FC9F3465-972A-466F-AF1A-57C64D298A9F}" srcOrd="11" destOrd="0" presId="urn:microsoft.com/office/officeart/2005/8/layout/vList5"/>
    <dgm:cxn modelId="{46430B95-E395-4A1D-8B1A-78195BC37CC7}" type="presParOf" srcId="{0EC9DAF7-002E-4BC7-AAD5-A6E1651D94E8}" destId="{549FDBC0-7FCD-42C7-B529-490B2A326F96}" srcOrd="12" destOrd="0" presId="urn:microsoft.com/office/officeart/2005/8/layout/vList5"/>
    <dgm:cxn modelId="{77C4C3FC-742E-4645-BFC4-CD77BB6420EE}"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rgbClr val="0066CC"/>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1FFB9ED1-DA90-487B-8450-ABC0C5056C0B}" type="presOf" srcId="{6B3ED0D2-1DE7-40A2-9BE0-3D669B445504}" destId="{9DF63A4C-1665-43CF-843B-5BB133BB6C23}" srcOrd="0" destOrd="0" presId="urn:microsoft.com/office/officeart/2005/8/layout/vList5"/>
    <dgm:cxn modelId="{3861D949-1817-4C13-8259-083C075821BA}" type="presOf" srcId="{14A506B4-F6ED-48B7-AAA6-65516EBB3B46}" destId="{691CD82F-4622-404E-806A-FDB9D28E6095}"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111807C5-7609-423D-9A36-5A7EEE7E9E4E}" type="presOf" srcId="{1CCAC6A6-659E-46F2-A4D9-36A5541E5260}" destId="{46815C3A-FD99-44BB-9F59-2DD470C8406A}" srcOrd="0" destOrd="0" presId="urn:microsoft.com/office/officeart/2005/8/layout/vList5"/>
    <dgm:cxn modelId="{CE947514-8F32-4240-B2C4-44E9955AE9AD}" type="presOf" srcId="{949D9DC2-C297-4539-A4DD-FDD434741773}" destId="{B252F388-B48C-4F6C-A802-7E657C625F10}"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2977D631-93CE-48E3-9148-B21D7F105F71}" srcId="{B8AD1C0D-DBEF-4001-BDF6-01168F65B135}" destId="{56CE0233-F2BE-45C1-BB7A-896E26909F6B}" srcOrd="1" destOrd="0" parTransId="{5CA534B0-562D-47E8-B149-EDB28D9736AD}" sibTransId="{FD4BB8C1-63BA-4BB5-8D22-81607068BF67}"/>
    <dgm:cxn modelId="{8306C7CB-5ADA-4E17-867F-4A5DD08D83F6}" type="presOf" srcId="{76C20787-E275-4F4B-B2CD-664DCFA32901}" destId="{8672A417-BFAB-45D0-8D31-C80ED4A81B30}" srcOrd="0" destOrd="0" presId="urn:microsoft.com/office/officeart/2005/8/layout/vList5"/>
    <dgm:cxn modelId="{92350F19-B4AF-4C8C-92E1-E614DA250FAC}" srcId="{B8AD1C0D-DBEF-4001-BDF6-01168F65B135}" destId="{8B91D444-FE5B-42AC-9B76-3E53ACA27C5A}" srcOrd="6" destOrd="0" parTransId="{6E2DF4B5-257D-4993-9595-8555A0E92F0B}" sibTransId="{CF8C0B50-799F-4EEE-ADF2-2C44DC33C9C4}"/>
    <dgm:cxn modelId="{FB525BB0-F6B1-4A7A-8DEC-1974961348BF}" type="presOf" srcId="{56CE0233-F2BE-45C1-BB7A-896E26909F6B}" destId="{E87CD406-F6AF-4C9E-A018-0DEFDD688267}"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0E88796B-8A4F-4A48-A41E-5A609FFB72BF}" type="presOf" srcId="{8B91D444-FE5B-42AC-9B76-3E53ACA27C5A}" destId="{55EF1899-FE43-430E-A70B-70C1B03791CE}"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6A6183A1-7E17-4FCD-B465-EDAFECA890A7}" type="presOf" srcId="{B8AD1C0D-DBEF-4001-BDF6-01168F65B135}" destId="{0EC9DAF7-002E-4BC7-AAD5-A6E1651D94E8}" srcOrd="0" destOrd="0" presId="urn:microsoft.com/office/officeart/2005/8/layout/vList5"/>
    <dgm:cxn modelId="{588DA06B-29A1-4EE7-ADB5-CAACC6EA9AF3}" type="presParOf" srcId="{0EC9DAF7-002E-4BC7-AAD5-A6E1651D94E8}" destId="{040F0948-6A7B-48BF-AAE2-1D60EA7DE219}" srcOrd="0" destOrd="0" presId="urn:microsoft.com/office/officeart/2005/8/layout/vList5"/>
    <dgm:cxn modelId="{F36DFA54-E9B2-43CE-B529-2F6C3278BB3F}" type="presParOf" srcId="{040F0948-6A7B-48BF-AAE2-1D60EA7DE219}" destId="{691CD82F-4622-404E-806A-FDB9D28E6095}" srcOrd="0" destOrd="0" presId="urn:microsoft.com/office/officeart/2005/8/layout/vList5"/>
    <dgm:cxn modelId="{E3015A48-5426-4648-AC46-B7ADAA7FE832}" type="presParOf" srcId="{0EC9DAF7-002E-4BC7-AAD5-A6E1651D94E8}" destId="{13337008-6B4E-4EE0-BB73-C109FF94BF0D}" srcOrd="1" destOrd="0" presId="urn:microsoft.com/office/officeart/2005/8/layout/vList5"/>
    <dgm:cxn modelId="{B82D0E9C-F88F-404E-8E3E-1EA91F1F8254}" type="presParOf" srcId="{0EC9DAF7-002E-4BC7-AAD5-A6E1651D94E8}" destId="{B6DCEE8E-7413-4EDF-A503-BE04DB56C2CF}" srcOrd="2" destOrd="0" presId="urn:microsoft.com/office/officeart/2005/8/layout/vList5"/>
    <dgm:cxn modelId="{BD99F8B5-8E0D-4AB8-9DDC-95D56BC7F6C9}" type="presParOf" srcId="{B6DCEE8E-7413-4EDF-A503-BE04DB56C2CF}" destId="{E87CD406-F6AF-4C9E-A018-0DEFDD688267}" srcOrd="0" destOrd="0" presId="urn:microsoft.com/office/officeart/2005/8/layout/vList5"/>
    <dgm:cxn modelId="{4DE179E8-E2AA-4F3C-A4F1-498EC9126AFD}" type="presParOf" srcId="{0EC9DAF7-002E-4BC7-AAD5-A6E1651D94E8}" destId="{240CAAAE-C856-4A22-BE7C-2F44DB09C890}" srcOrd="3" destOrd="0" presId="urn:microsoft.com/office/officeart/2005/8/layout/vList5"/>
    <dgm:cxn modelId="{2ABAEAEC-4E49-4D5C-ADC2-BA32C2B755D1}" type="presParOf" srcId="{0EC9DAF7-002E-4BC7-AAD5-A6E1651D94E8}" destId="{273E8436-EFE5-42FC-99FE-F193776B41F0}" srcOrd="4" destOrd="0" presId="urn:microsoft.com/office/officeart/2005/8/layout/vList5"/>
    <dgm:cxn modelId="{FA4BEC84-5185-4EE0-9F1F-A7CF61C211B3}" type="presParOf" srcId="{273E8436-EFE5-42FC-99FE-F193776B41F0}" destId="{9DF63A4C-1665-43CF-843B-5BB133BB6C23}" srcOrd="0" destOrd="0" presId="urn:microsoft.com/office/officeart/2005/8/layout/vList5"/>
    <dgm:cxn modelId="{208C0264-88D7-439A-B486-923E091B58D4}" type="presParOf" srcId="{0EC9DAF7-002E-4BC7-AAD5-A6E1651D94E8}" destId="{893E8D38-CE0F-4946-B325-791B9ECA450B}" srcOrd="5" destOrd="0" presId="urn:microsoft.com/office/officeart/2005/8/layout/vList5"/>
    <dgm:cxn modelId="{82EA09BE-A32A-478F-95E7-1C1FDAA05748}" type="presParOf" srcId="{0EC9DAF7-002E-4BC7-AAD5-A6E1651D94E8}" destId="{B83FAB40-5AA1-4C01-B971-536D232D2960}" srcOrd="6" destOrd="0" presId="urn:microsoft.com/office/officeart/2005/8/layout/vList5"/>
    <dgm:cxn modelId="{9E3861EE-6685-456F-8287-7FFB46D4F370}" type="presParOf" srcId="{B83FAB40-5AA1-4C01-B971-536D232D2960}" destId="{8672A417-BFAB-45D0-8D31-C80ED4A81B30}" srcOrd="0" destOrd="0" presId="urn:microsoft.com/office/officeart/2005/8/layout/vList5"/>
    <dgm:cxn modelId="{1EB65969-BAD9-4DBD-B959-4639C544F928}" type="presParOf" srcId="{0EC9DAF7-002E-4BC7-AAD5-A6E1651D94E8}" destId="{8C2902DE-BCBF-4AAC-AD49-4EA6672C90DE}" srcOrd="7" destOrd="0" presId="urn:microsoft.com/office/officeart/2005/8/layout/vList5"/>
    <dgm:cxn modelId="{0DEBC934-B854-4DF2-802D-318D14CC3346}" type="presParOf" srcId="{0EC9DAF7-002E-4BC7-AAD5-A6E1651D94E8}" destId="{F7F49008-38A6-4D30-A87F-A85A3257A980}" srcOrd="8" destOrd="0" presId="urn:microsoft.com/office/officeart/2005/8/layout/vList5"/>
    <dgm:cxn modelId="{6B6BE7D7-ABA6-4348-ABE5-2EDD8DEC6ECD}" type="presParOf" srcId="{F7F49008-38A6-4D30-A87F-A85A3257A980}" destId="{46815C3A-FD99-44BB-9F59-2DD470C8406A}" srcOrd="0" destOrd="0" presId="urn:microsoft.com/office/officeart/2005/8/layout/vList5"/>
    <dgm:cxn modelId="{2188FC51-D361-4D7C-A7FC-7EF0BB1E339C}" type="presParOf" srcId="{0EC9DAF7-002E-4BC7-AAD5-A6E1651D94E8}" destId="{466822E8-1B31-45B2-B346-490E87817F78}" srcOrd="9" destOrd="0" presId="urn:microsoft.com/office/officeart/2005/8/layout/vList5"/>
    <dgm:cxn modelId="{BE53229D-CC65-47FA-837D-165817716509}" type="presParOf" srcId="{0EC9DAF7-002E-4BC7-AAD5-A6E1651D94E8}" destId="{64544E53-3E73-4D0D-B91A-F9FED4D8A077}" srcOrd="10" destOrd="0" presId="urn:microsoft.com/office/officeart/2005/8/layout/vList5"/>
    <dgm:cxn modelId="{2248CCC0-A272-46E1-B73A-5A77CE67E44E}" type="presParOf" srcId="{64544E53-3E73-4D0D-B91A-F9FED4D8A077}" destId="{B252F388-B48C-4F6C-A802-7E657C625F10}" srcOrd="0" destOrd="0" presId="urn:microsoft.com/office/officeart/2005/8/layout/vList5"/>
    <dgm:cxn modelId="{9EB90CA9-42A9-415D-9F84-DEC4304FD38F}" type="presParOf" srcId="{0EC9DAF7-002E-4BC7-AAD5-A6E1651D94E8}" destId="{FC9F3465-972A-466F-AF1A-57C64D298A9F}" srcOrd="11" destOrd="0" presId="urn:microsoft.com/office/officeart/2005/8/layout/vList5"/>
    <dgm:cxn modelId="{70EE828B-0549-48AE-B97B-1D7E433729F4}" type="presParOf" srcId="{0EC9DAF7-002E-4BC7-AAD5-A6E1651D94E8}" destId="{549FDBC0-7FCD-42C7-B529-490B2A326F96}" srcOrd="12" destOrd="0" presId="urn:microsoft.com/office/officeart/2005/8/layout/vList5"/>
    <dgm:cxn modelId="{9F69F60B-1C18-4FBC-9519-47A9A9FB5879}"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rgbClr val="002060"/>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BE3A2174-2BF2-433B-8A1E-6E6F3FEA48BF}" type="presOf" srcId="{6B3ED0D2-1DE7-40A2-9BE0-3D669B445504}" destId="{9DF63A4C-1665-43CF-843B-5BB133BB6C23}"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2C9C8664-A2F3-4AA2-AB3F-EDFFD3793A2D}" type="presOf" srcId="{14A506B4-F6ED-48B7-AAA6-65516EBB3B46}" destId="{691CD82F-4622-404E-806A-FDB9D28E6095}"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75322137-7BDB-4181-B40E-3DD6E83DDE1C}" type="presOf" srcId="{1CCAC6A6-659E-46F2-A4D9-36A5541E5260}" destId="{46815C3A-FD99-44BB-9F59-2DD470C8406A}"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B10360F7-63EB-4BB8-92A3-F9F5ECA4B231}" type="presOf" srcId="{8B91D444-FE5B-42AC-9B76-3E53ACA27C5A}" destId="{55EF1899-FE43-430E-A70B-70C1B03791CE}" srcOrd="0" destOrd="0" presId="urn:microsoft.com/office/officeart/2005/8/layout/vList5"/>
    <dgm:cxn modelId="{92350F19-B4AF-4C8C-92E1-E614DA250FAC}" srcId="{B8AD1C0D-DBEF-4001-BDF6-01168F65B135}" destId="{8B91D444-FE5B-42AC-9B76-3E53ACA27C5A}" srcOrd="6" destOrd="0" parTransId="{6E2DF4B5-257D-4993-9595-8555A0E92F0B}" sibTransId="{CF8C0B50-799F-4EEE-ADF2-2C44DC33C9C4}"/>
    <dgm:cxn modelId="{BC7BFAFC-E90C-45B8-AD6B-FAB1B218F671}" type="presOf" srcId="{B8AD1C0D-DBEF-4001-BDF6-01168F65B135}" destId="{0EC9DAF7-002E-4BC7-AAD5-A6E1651D94E8}" srcOrd="0" destOrd="0" presId="urn:microsoft.com/office/officeart/2005/8/layout/vList5"/>
    <dgm:cxn modelId="{1A597FE1-A565-49DF-96DB-8B96C6713F7E}" type="presOf" srcId="{76C20787-E275-4F4B-B2CD-664DCFA32901}" destId="{8672A417-BFAB-45D0-8D31-C80ED4A81B30}"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AF571187-6E57-4A46-85B1-EF3BAC1C3D7D}" type="presOf" srcId="{56CE0233-F2BE-45C1-BB7A-896E26909F6B}" destId="{E87CD406-F6AF-4C9E-A018-0DEFDD688267}" srcOrd="0" destOrd="0" presId="urn:microsoft.com/office/officeart/2005/8/layout/vList5"/>
    <dgm:cxn modelId="{8D0D9984-EE34-4215-9BE2-CE18C94F2B3B}" type="presOf" srcId="{949D9DC2-C297-4539-A4DD-FDD434741773}" destId="{B252F388-B48C-4F6C-A802-7E657C625F10}"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613DA161-66B8-4FBF-9866-1E2C06CE0E92}" type="presParOf" srcId="{0EC9DAF7-002E-4BC7-AAD5-A6E1651D94E8}" destId="{040F0948-6A7B-48BF-AAE2-1D60EA7DE219}" srcOrd="0" destOrd="0" presId="urn:microsoft.com/office/officeart/2005/8/layout/vList5"/>
    <dgm:cxn modelId="{9CA05AD9-9FD6-42E9-8FE0-0CC2B3A3B286}" type="presParOf" srcId="{040F0948-6A7B-48BF-AAE2-1D60EA7DE219}" destId="{691CD82F-4622-404E-806A-FDB9D28E6095}" srcOrd="0" destOrd="0" presId="urn:microsoft.com/office/officeart/2005/8/layout/vList5"/>
    <dgm:cxn modelId="{2B1E5CB5-FD3A-40DA-92F9-7EA3B93E3237}" type="presParOf" srcId="{0EC9DAF7-002E-4BC7-AAD5-A6E1651D94E8}" destId="{13337008-6B4E-4EE0-BB73-C109FF94BF0D}" srcOrd="1" destOrd="0" presId="urn:microsoft.com/office/officeart/2005/8/layout/vList5"/>
    <dgm:cxn modelId="{5424A7C8-069D-4E64-AEEE-321C9EFBA3D7}" type="presParOf" srcId="{0EC9DAF7-002E-4BC7-AAD5-A6E1651D94E8}" destId="{B6DCEE8E-7413-4EDF-A503-BE04DB56C2CF}" srcOrd="2" destOrd="0" presId="urn:microsoft.com/office/officeart/2005/8/layout/vList5"/>
    <dgm:cxn modelId="{8634FC21-3EB0-45D1-9F4E-CF88294AA55D}" type="presParOf" srcId="{B6DCEE8E-7413-4EDF-A503-BE04DB56C2CF}" destId="{E87CD406-F6AF-4C9E-A018-0DEFDD688267}" srcOrd="0" destOrd="0" presId="urn:microsoft.com/office/officeart/2005/8/layout/vList5"/>
    <dgm:cxn modelId="{34E4D659-3279-49BF-9A22-0436639BEE89}" type="presParOf" srcId="{0EC9DAF7-002E-4BC7-AAD5-A6E1651D94E8}" destId="{240CAAAE-C856-4A22-BE7C-2F44DB09C890}" srcOrd="3" destOrd="0" presId="urn:microsoft.com/office/officeart/2005/8/layout/vList5"/>
    <dgm:cxn modelId="{BE8D6B95-5B51-4F0B-99E3-C4A597FF2745}" type="presParOf" srcId="{0EC9DAF7-002E-4BC7-AAD5-A6E1651D94E8}" destId="{273E8436-EFE5-42FC-99FE-F193776B41F0}" srcOrd="4" destOrd="0" presId="urn:microsoft.com/office/officeart/2005/8/layout/vList5"/>
    <dgm:cxn modelId="{79D372A5-145E-48B4-B4AD-35FF0DF73E46}" type="presParOf" srcId="{273E8436-EFE5-42FC-99FE-F193776B41F0}" destId="{9DF63A4C-1665-43CF-843B-5BB133BB6C23}" srcOrd="0" destOrd="0" presId="urn:microsoft.com/office/officeart/2005/8/layout/vList5"/>
    <dgm:cxn modelId="{E2D6499C-5848-4D1E-8426-D86FAE785B54}" type="presParOf" srcId="{0EC9DAF7-002E-4BC7-AAD5-A6E1651D94E8}" destId="{893E8D38-CE0F-4946-B325-791B9ECA450B}" srcOrd="5" destOrd="0" presId="urn:microsoft.com/office/officeart/2005/8/layout/vList5"/>
    <dgm:cxn modelId="{3A8F2EB2-75A3-472C-8F65-57F4E05CB3F8}" type="presParOf" srcId="{0EC9DAF7-002E-4BC7-AAD5-A6E1651D94E8}" destId="{B83FAB40-5AA1-4C01-B971-536D232D2960}" srcOrd="6" destOrd="0" presId="urn:microsoft.com/office/officeart/2005/8/layout/vList5"/>
    <dgm:cxn modelId="{F8A7E1AD-7394-4DE1-B8BE-710A2EE506ED}" type="presParOf" srcId="{B83FAB40-5AA1-4C01-B971-536D232D2960}" destId="{8672A417-BFAB-45D0-8D31-C80ED4A81B30}" srcOrd="0" destOrd="0" presId="urn:microsoft.com/office/officeart/2005/8/layout/vList5"/>
    <dgm:cxn modelId="{716160CA-DC29-4248-884D-935BEA7EFFC3}" type="presParOf" srcId="{0EC9DAF7-002E-4BC7-AAD5-A6E1651D94E8}" destId="{8C2902DE-BCBF-4AAC-AD49-4EA6672C90DE}" srcOrd="7" destOrd="0" presId="urn:microsoft.com/office/officeart/2005/8/layout/vList5"/>
    <dgm:cxn modelId="{1C4E1F79-E390-43C8-AF67-4D11741F3667}" type="presParOf" srcId="{0EC9DAF7-002E-4BC7-AAD5-A6E1651D94E8}" destId="{F7F49008-38A6-4D30-A87F-A85A3257A980}" srcOrd="8" destOrd="0" presId="urn:microsoft.com/office/officeart/2005/8/layout/vList5"/>
    <dgm:cxn modelId="{83E6653F-8DAA-40A2-8B6B-D053A6C0DBD7}" type="presParOf" srcId="{F7F49008-38A6-4D30-A87F-A85A3257A980}" destId="{46815C3A-FD99-44BB-9F59-2DD470C8406A}" srcOrd="0" destOrd="0" presId="urn:microsoft.com/office/officeart/2005/8/layout/vList5"/>
    <dgm:cxn modelId="{DADA78BB-CC77-4858-9C2C-EFE968F5BE6B}" type="presParOf" srcId="{0EC9DAF7-002E-4BC7-AAD5-A6E1651D94E8}" destId="{466822E8-1B31-45B2-B346-490E87817F78}" srcOrd="9" destOrd="0" presId="urn:microsoft.com/office/officeart/2005/8/layout/vList5"/>
    <dgm:cxn modelId="{40A2F7D9-C4AD-4AE4-80C1-64FC57001172}" type="presParOf" srcId="{0EC9DAF7-002E-4BC7-AAD5-A6E1651D94E8}" destId="{64544E53-3E73-4D0D-B91A-F9FED4D8A077}" srcOrd="10" destOrd="0" presId="urn:microsoft.com/office/officeart/2005/8/layout/vList5"/>
    <dgm:cxn modelId="{A98004EC-530F-43FF-94E6-939A17105377}" type="presParOf" srcId="{64544E53-3E73-4D0D-B91A-F9FED4D8A077}" destId="{B252F388-B48C-4F6C-A802-7E657C625F10}" srcOrd="0" destOrd="0" presId="urn:microsoft.com/office/officeart/2005/8/layout/vList5"/>
    <dgm:cxn modelId="{62AFA917-C588-48BA-9078-AB0EF0BE7C7F}" type="presParOf" srcId="{0EC9DAF7-002E-4BC7-AAD5-A6E1651D94E8}" destId="{FC9F3465-972A-466F-AF1A-57C64D298A9F}" srcOrd="11" destOrd="0" presId="urn:microsoft.com/office/officeart/2005/8/layout/vList5"/>
    <dgm:cxn modelId="{6287D481-354C-43A7-930B-F8B655E23D89}" type="presParOf" srcId="{0EC9DAF7-002E-4BC7-AAD5-A6E1651D94E8}" destId="{549FDBC0-7FCD-42C7-B529-490B2A326F96}" srcOrd="12" destOrd="0" presId="urn:microsoft.com/office/officeart/2005/8/layout/vList5"/>
    <dgm:cxn modelId="{0A814E4E-F75E-498D-A921-FD303BC599A7}"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rgbClr val="002060"/>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A05F53AA-F33C-4E06-8403-319E9D6DF754}" type="presOf" srcId="{14A506B4-F6ED-48B7-AAA6-65516EBB3B46}" destId="{691CD82F-4622-404E-806A-FDB9D28E6095}" srcOrd="0" destOrd="0" presId="urn:microsoft.com/office/officeart/2005/8/layout/vList5"/>
    <dgm:cxn modelId="{2C6F0B19-E5D8-4451-8C67-20CDE8C1D83C}" type="presOf" srcId="{8B91D444-FE5B-42AC-9B76-3E53ACA27C5A}" destId="{55EF1899-FE43-430E-A70B-70C1B03791CE}" srcOrd="0" destOrd="0" presId="urn:microsoft.com/office/officeart/2005/8/layout/vList5"/>
    <dgm:cxn modelId="{E0A3B68A-6B97-4153-8E33-6484867C1031}" type="presOf" srcId="{1CCAC6A6-659E-46F2-A4D9-36A5541E5260}" destId="{46815C3A-FD99-44BB-9F59-2DD470C8406A}"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FB1C3FBA-D63C-4AEB-8175-11BAF959C7CE}" type="presOf" srcId="{B8AD1C0D-DBEF-4001-BDF6-01168F65B135}" destId="{0EC9DAF7-002E-4BC7-AAD5-A6E1651D94E8}" srcOrd="0" destOrd="0" presId="urn:microsoft.com/office/officeart/2005/8/layout/vList5"/>
    <dgm:cxn modelId="{0DEF5F03-57DE-4B05-8C59-0824AA44EF3A}" type="presOf" srcId="{76C20787-E275-4F4B-B2CD-664DCFA32901}" destId="{8672A417-BFAB-45D0-8D31-C80ED4A81B30}"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2977D631-93CE-48E3-9148-B21D7F105F71}" srcId="{B8AD1C0D-DBEF-4001-BDF6-01168F65B135}" destId="{56CE0233-F2BE-45C1-BB7A-896E26909F6B}" srcOrd="1" destOrd="0" parTransId="{5CA534B0-562D-47E8-B149-EDB28D9736AD}" sibTransId="{FD4BB8C1-63BA-4BB5-8D22-81607068BF67}"/>
    <dgm:cxn modelId="{582365C0-8319-4569-BB5F-73FD71724B10}" type="presOf" srcId="{949D9DC2-C297-4539-A4DD-FDD434741773}" destId="{B252F388-B48C-4F6C-A802-7E657C625F10}" srcOrd="0" destOrd="0" presId="urn:microsoft.com/office/officeart/2005/8/layout/vList5"/>
    <dgm:cxn modelId="{92350F19-B4AF-4C8C-92E1-E614DA250FAC}" srcId="{B8AD1C0D-DBEF-4001-BDF6-01168F65B135}" destId="{8B91D444-FE5B-42AC-9B76-3E53ACA27C5A}" srcOrd="6" destOrd="0" parTransId="{6E2DF4B5-257D-4993-9595-8555A0E92F0B}" sibTransId="{CF8C0B50-799F-4EEE-ADF2-2C44DC33C9C4}"/>
    <dgm:cxn modelId="{2DFCBB67-34DB-400D-B4BB-AAD630D36B57}" type="presOf" srcId="{6B3ED0D2-1DE7-40A2-9BE0-3D669B445504}" destId="{9DF63A4C-1665-43CF-843B-5BB133BB6C23}"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5ECDED62-6EBE-4BC5-B7CF-6895FD330822}" type="presOf" srcId="{56CE0233-F2BE-45C1-BB7A-896E26909F6B}" destId="{E87CD406-F6AF-4C9E-A018-0DEFDD688267}"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BFF9E241-204A-4A23-9A60-39A7B05937FA}" type="presParOf" srcId="{0EC9DAF7-002E-4BC7-AAD5-A6E1651D94E8}" destId="{040F0948-6A7B-48BF-AAE2-1D60EA7DE219}" srcOrd="0" destOrd="0" presId="urn:microsoft.com/office/officeart/2005/8/layout/vList5"/>
    <dgm:cxn modelId="{BBCAF016-AC02-4D50-8C06-4229CCCB9EDB}" type="presParOf" srcId="{040F0948-6A7B-48BF-AAE2-1D60EA7DE219}" destId="{691CD82F-4622-404E-806A-FDB9D28E6095}" srcOrd="0" destOrd="0" presId="urn:microsoft.com/office/officeart/2005/8/layout/vList5"/>
    <dgm:cxn modelId="{7850FCB6-107B-4D5C-87FC-674F9958F281}" type="presParOf" srcId="{0EC9DAF7-002E-4BC7-AAD5-A6E1651D94E8}" destId="{13337008-6B4E-4EE0-BB73-C109FF94BF0D}" srcOrd="1" destOrd="0" presId="urn:microsoft.com/office/officeart/2005/8/layout/vList5"/>
    <dgm:cxn modelId="{66997C1E-B13B-46BC-9703-FF10E0654EE3}" type="presParOf" srcId="{0EC9DAF7-002E-4BC7-AAD5-A6E1651D94E8}" destId="{B6DCEE8E-7413-4EDF-A503-BE04DB56C2CF}" srcOrd="2" destOrd="0" presId="urn:microsoft.com/office/officeart/2005/8/layout/vList5"/>
    <dgm:cxn modelId="{0B27FCC8-03CA-40B7-8D0A-2886A6119162}" type="presParOf" srcId="{B6DCEE8E-7413-4EDF-A503-BE04DB56C2CF}" destId="{E87CD406-F6AF-4C9E-A018-0DEFDD688267}" srcOrd="0" destOrd="0" presId="urn:microsoft.com/office/officeart/2005/8/layout/vList5"/>
    <dgm:cxn modelId="{DAB6274B-51DC-42F3-8ECE-D618956F8D33}" type="presParOf" srcId="{0EC9DAF7-002E-4BC7-AAD5-A6E1651D94E8}" destId="{240CAAAE-C856-4A22-BE7C-2F44DB09C890}" srcOrd="3" destOrd="0" presId="urn:microsoft.com/office/officeart/2005/8/layout/vList5"/>
    <dgm:cxn modelId="{19917ED7-05AA-403D-9C8E-F397629FE328}" type="presParOf" srcId="{0EC9DAF7-002E-4BC7-AAD5-A6E1651D94E8}" destId="{273E8436-EFE5-42FC-99FE-F193776B41F0}" srcOrd="4" destOrd="0" presId="urn:microsoft.com/office/officeart/2005/8/layout/vList5"/>
    <dgm:cxn modelId="{35CA42F5-739B-4A49-A8E4-98853F3D2A6F}" type="presParOf" srcId="{273E8436-EFE5-42FC-99FE-F193776B41F0}" destId="{9DF63A4C-1665-43CF-843B-5BB133BB6C23}" srcOrd="0" destOrd="0" presId="urn:microsoft.com/office/officeart/2005/8/layout/vList5"/>
    <dgm:cxn modelId="{733633E9-3839-440F-BE01-F4975D23395D}" type="presParOf" srcId="{0EC9DAF7-002E-4BC7-AAD5-A6E1651D94E8}" destId="{893E8D38-CE0F-4946-B325-791B9ECA450B}" srcOrd="5" destOrd="0" presId="urn:microsoft.com/office/officeart/2005/8/layout/vList5"/>
    <dgm:cxn modelId="{B68C9C15-4205-4FD3-8597-D075D0247771}" type="presParOf" srcId="{0EC9DAF7-002E-4BC7-AAD5-A6E1651D94E8}" destId="{B83FAB40-5AA1-4C01-B971-536D232D2960}" srcOrd="6" destOrd="0" presId="urn:microsoft.com/office/officeart/2005/8/layout/vList5"/>
    <dgm:cxn modelId="{16D382F8-C8C3-44A8-A8D5-4A9154F79B24}" type="presParOf" srcId="{B83FAB40-5AA1-4C01-B971-536D232D2960}" destId="{8672A417-BFAB-45D0-8D31-C80ED4A81B30}" srcOrd="0" destOrd="0" presId="urn:microsoft.com/office/officeart/2005/8/layout/vList5"/>
    <dgm:cxn modelId="{8F2548CD-2760-40C6-A1AE-98A0DA0B89DE}" type="presParOf" srcId="{0EC9DAF7-002E-4BC7-AAD5-A6E1651D94E8}" destId="{8C2902DE-BCBF-4AAC-AD49-4EA6672C90DE}" srcOrd="7" destOrd="0" presId="urn:microsoft.com/office/officeart/2005/8/layout/vList5"/>
    <dgm:cxn modelId="{0E4F0395-3D17-4056-98AE-6AF16E94E1A7}" type="presParOf" srcId="{0EC9DAF7-002E-4BC7-AAD5-A6E1651D94E8}" destId="{F7F49008-38A6-4D30-A87F-A85A3257A980}" srcOrd="8" destOrd="0" presId="urn:microsoft.com/office/officeart/2005/8/layout/vList5"/>
    <dgm:cxn modelId="{1643B21A-D9BE-4EBE-BEB0-8D9BD96E6472}" type="presParOf" srcId="{F7F49008-38A6-4D30-A87F-A85A3257A980}" destId="{46815C3A-FD99-44BB-9F59-2DD470C8406A}" srcOrd="0" destOrd="0" presId="urn:microsoft.com/office/officeart/2005/8/layout/vList5"/>
    <dgm:cxn modelId="{20620CC9-0FBA-4EC6-8763-EED50337E9EA}" type="presParOf" srcId="{0EC9DAF7-002E-4BC7-AAD5-A6E1651D94E8}" destId="{466822E8-1B31-45B2-B346-490E87817F78}" srcOrd="9" destOrd="0" presId="urn:microsoft.com/office/officeart/2005/8/layout/vList5"/>
    <dgm:cxn modelId="{25F2C747-1733-4B5E-BF0E-186FA5F116D0}" type="presParOf" srcId="{0EC9DAF7-002E-4BC7-AAD5-A6E1651D94E8}" destId="{64544E53-3E73-4D0D-B91A-F9FED4D8A077}" srcOrd="10" destOrd="0" presId="urn:microsoft.com/office/officeart/2005/8/layout/vList5"/>
    <dgm:cxn modelId="{350D8415-0C12-4754-AED9-C8BDBF44A24D}" type="presParOf" srcId="{64544E53-3E73-4D0D-B91A-F9FED4D8A077}" destId="{B252F388-B48C-4F6C-A802-7E657C625F10}" srcOrd="0" destOrd="0" presId="urn:microsoft.com/office/officeart/2005/8/layout/vList5"/>
    <dgm:cxn modelId="{1A6EC855-70AA-4EBD-AB50-9C7281DB8775}" type="presParOf" srcId="{0EC9DAF7-002E-4BC7-AAD5-A6E1651D94E8}" destId="{FC9F3465-972A-466F-AF1A-57C64D298A9F}" srcOrd="11" destOrd="0" presId="urn:microsoft.com/office/officeart/2005/8/layout/vList5"/>
    <dgm:cxn modelId="{BCE88E12-E897-4C0C-B1DA-A9B1EF6BED82}" type="presParOf" srcId="{0EC9DAF7-002E-4BC7-AAD5-A6E1651D94E8}" destId="{549FDBC0-7FCD-42C7-B529-490B2A326F96}" srcOrd="12" destOrd="0" presId="urn:microsoft.com/office/officeart/2005/8/layout/vList5"/>
    <dgm:cxn modelId="{26631464-0BFA-4535-827E-17A19F7540A3}"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rgbClr val="92D050"/>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7EB03116-1CC6-44D8-A996-5AB73A375B7E}" type="presOf" srcId="{1CCAC6A6-659E-46F2-A4D9-36A5541E5260}" destId="{46815C3A-FD99-44BB-9F59-2DD470C8406A}" srcOrd="0" destOrd="0" presId="urn:microsoft.com/office/officeart/2005/8/layout/vList5"/>
    <dgm:cxn modelId="{744D7F6D-BCA0-4E90-A051-2AB8F80A6FC6}" type="presOf" srcId="{949D9DC2-C297-4539-A4DD-FDD434741773}" destId="{B252F388-B48C-4F6C-A802-7E657C625F10}"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2ABCC901-20BF-43D9-87B4-FB3724A6F818}" type="presOf" srcId="{6B3ED0D2-1DE7-40A2-9BE0-3D669B445504}" destId="{9DF63A4C-1665-43CF-843B-5BB133BB6C23}" srcOrd="0" destOrd="0" presId="urn:microsoft.com/office/officeart/2005/8/layout/vList5"/>
    <dgm:cxn modelId="{9481CF18-3EF1-4D02-B261-50C5BB233F03}" type="presOf" srcId="{14A506B4-F6ED-48B7-AAA6-65516EBB3B46}" destId="{691CD82F-4622-404E-806A-FDB9D28E6095}" srcOrd="0" destOrd="0" presId="urn:microsoft.com/office/officeart/2005/8/layout/vList5"/>
    <dgm:cxn modelId="{CDE1FF95-A3F2-414F-A513-D672A4D07CFE}" type="presOf" srcId="{8B91D444-FE5B-42AC-9B76-3E53ACA27C5A}" destId="{55EF1899-FE43-430E-A70B-70C1B03791CE}" srcOrd="0" destOrd="0" presId="urn:microsoft.com/office/officeart/2005/8/layout/vList5"/>
    <dgm:cxn modelId="{310CDEFD-C5F5-4D9B-9AED-838451AD0096}" type="presOf" srcId="{76C20787-E275-4F4B-B2CD-664DCFA32901}" destId="{8672A417-BFAB-45D0-8D31-C80ED4A81B30}"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C23AA4D8-BE8D-4591-92BE-86FCC4F6D417}" type="presOf" srcId="{B8AD1C0D-DBEF-4001-BDF6-01168F65B135}" destId="{0EC9DAF7-002E-4BC7-AAD5-A6E1651D94E8}"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70BDAC89-464D-4140-A09A-1EBE7D0C9560}" srcId="{B8AD1C0D-DBEF-4001-BDF6-01168F65B135}" destId="{1CCAC6A6-659E-46F2-A4D9-36A5541E5260}" srcOrd="4" destOrd="0" parTransId="{3745AD38-DC9E-4F4D-BF97-878218604557}" sibTransId="{E66155B9-F690-4D87-8AC8-6C5AFE70123F}"/>
    <dgm:cxn modelId="{3F3F3690-3EE6-4B53-9246-F68B59F92BC2}" type="presOf" srcId="{56CE0233-F2BE-45C1-BB7A-896E26909F6B}" destId="{E87CD406-F6AF-4C9E-A018-0DEFDD688267}" srcOrd="0" destOrd="0" presId="urn:microsoft.com/office/officeart/2005/8/layout/vList5"/>
    <dgm:cxn modelId="{C50A0047-0CE2-457E-82CB-DC963ABA3AB4}" type="presParOf" srcId="{0EC9DAF7-002E-4BC7-AAD5-A6E1651D94E8}" destId="{040F0948-6A7B-48BF-AAE2-1D60EA7DE219}" srcOrd="0" destOrd="0" presId="urn:microsoft.com/office/officeart/2005/8/layout/vList5"/>
    <dgm:cxn modelId="{3063CF3A-B364-4B93-9A43-1C77DBEAA6A5}" type="presParOf" srcId="{040F0948-6A7B-48BF-AAE2-1D60EA7DE219}" destId="{691CD82F-4622-404E-806A-FDB9D28E6095}" srcOrd="0" destOrd="0" presId="urn:microsoft.com/office/officeart/2005/8/layout/vList5"/>
    <dgm:cxn modelId="{C591485C-F0EF-45A0-ADDE-B8BD16ACECF7}" type="presParOf" srcId="{0EC9DAF7-002E-4BC7-AAD5-A6E1651D94E8}" destId="{13337008-6B4E-4EE0-BB73-C109FF94BF0D}" srcOrd="1" destOrd="0" presId="urn:microsoft.com/office/officeart/2005/8/layout/vList5"/>
    <dgm:cxn modelId="{1C0B868C-DFAE-4C31-B56B-6F169F8B0947}" type="presParOf" srcId="{0EC9DAF7-002E-4BC7-AAD5-A6E1651D94E8}" destId="{B6DCEE8E-7413-4EDF-A503-BE04DB56C2CF}" srcOrd="2" destOrd="0" presId="urn:microsoft.com/office/officeart/2005/8/layout/vList5"/>
    <dgm:cxn modelId="{CB769BEA-3B02-411F-B351-60FB08435F06}" type="presParOf" srcId="{B6DCEE8E-7413-4EDF-A503-BE04DB56C2CF}" destId="{E87CD406-F6AF-4C9E-A018-0DEFDD688267}" srcOrd="0" destOrd="0" presId="urn:microsoft.com/office/officeart/2005/8/layout/vList5"/>
    <dgm:cxn modelId="{1EF03447-DC6C-4569-ADF0-5B5792D8EAA4}" type="presParOf" srcId="{0EC9DAF7-002E-4BC7-AAD5-A6E1651D94E8}" destId="{240CAAAE-C856-4A22-BE7C-2F44DB09C890}" srcOrd="3" destOrd="0" presId="urn:microsoft.com/office/officeart/2005/8/layout/vList5"/>
    <dgm:cxn modelId="{AB0349B8-A0A1-4C45-A36D-ACA364B27DD1}" type="presParOf" srcId="{0EC9DAF7-002E-4BC7-AAD5-A6E1651D94E8}" destId="{273E8436-EFE5-42FC-99FE-F193776B41F0}" srcOrd="4" destOrd="0" presId="urn:microsoft.com/office/officeart/2005/8/layout/vList5"/>
    <dgm:cxn modelId="{1486CAC7-61CE-4330-BDAD-87B4BEA26D78}" type="presParOf" srcId="{273E8436-EFE5-42FC-99FE-F193776B41F0}" destId="{9DF63A4C-1665-43CF-843B-5BB133BB6C23}" srcOrd="0" destOrd="0" presId="urn:microsoft.com/office/officeart/2005/8/layout/vList5"/>
    <dgm:cxn modelId="{CE1C77AC-5300-4DAC-9C80-017FA3EA7EF0}" type="presParOf" srcId="{0EC9DAF7-002E-4BC7-AAD5-A6E1651D94E8}" destId="{893E8D38-CE0F-4946-B325-791B9ECA450B}" srcOrd="5" destOrd="0" presId="urn:microsoft.com/office/officeart/2005/8/layout/vList5"/>
    <dgm:cxn modelId="{A265B41D-E1C2-47A4-B8F7-08FA7E7246A0}" type="presParOf" srcId="{0EC9DAF7-002E-4BC7-AAD5-A6E1651D94E8}" destId="{B83FAB40-5AA1-4C01-B971-536D232D2960}" srcOrd="6" destOrd="0" presId="urn:microsoft.com/office/officeart/2005/8/layout/vList5"/>
    <dgm:cxn modelId="{A4747369-E1EC-4689-86D5-11D728987F95}" type="presParOf" srcId="{B83FAB40-5AA1-4C01-B971-536D232D2960}" destId="{8672A417-BFAB-45D0-8D31-C80ED4A81B30}" srcOrd="0" destOrd="0" presId="urn:microsoft.com/office/officeart/2005/8/layout/vList5"/>
    <dgm:cxn modelId="{5CFA2DB1-D01C-4597-A44B-3F365ECFB104}" type="presParOf" srcId="{0EC9DAF7-002E-4BC7-AAD5-A6E1651D94E8}" destId="{8C2902DE-BCBF-4AAC-AD49-4EA6672C90DE}" srcOrd="7" destOrd="0" presId="urn:microsoft.com/office/officeart/2005/8/layout/vList5"/>
    <dgm:cxn modelId="{4378E178-189F-43C7-866E-A65DE4D8FA14}" type="presParOf" srcId="{0EC9DAF7-002E-4BC7-AAD5-A6E1651D94E8}" destId="{F7F49008-38A6-4D30-A87F-A85A3257A980}" srcOrd="8" destOrd="0" presId="urn:microsoft.com/office/officeart/2005/8/layout/vList5"/>
    <dgm:cxn modelId="{34603905-AFAC-43FA-90EB-FD7C37428CAF}" type="presParOf" srcId="{F7F49008-38A6-4D30-A87F-A85A3257A980}" destId="{46815C3A-FD99-44BB-9F59-2DD470C8406A}" srcOrd="0" destOrd="0" presId="urn:microsoft.com/office/officeart/2005/8/layout/vList5"/>
    <dgm:cxn modelId="{32A179FB-1206-4FAB-B38C-B68C59AB58DB}" type="presParOf" srcId="{0EC9DAF7-002E-4BC7-AAD5-A6E1651D94E8}" destId="{466822E8-1B31-45B2-B346-490E87817F78}" srcOrd="9" destOrd="0" presId="urn:microsoft.com/office/officeart/2005/8/layout/vList5"/>
    <dgm:cxn modelId="{1A8AF0F3-9BA4-49D3-AA4C-A68E8016A694}" type="presParOf" srcId="{0EC9DAF7-002E-4BC7-AAD5-A6E1651D94E8}" destId="{64544E53-3E73-4D0D-B91A-F9FED4D8A077}" srcOrd="10" destOrd="0" presId="urn:microsoft.com/office/officeart/2005/8/layout/vList5"/>
    <dgm:cxn modelId="{12C6F152-13B6-411F-B6AD-A2569D9D167C}" type="presParOf" srcId="{64544E53-3E73-4D0D-B91A-F9FED4D8A077}" destId="{B252F388-B48C-4F6C-A802-7E657C625F10}" srcOrd="0" destOrd="0" presId="urn:microsoft.com/office/officeart/2005/8/layout/vList5"/>
    <dgm:cxn modelId="{A2B0BDF9-2D33-466C-B613-4DADA528AAF0}" type="presParOf" srcId="{0EC9DAF7-002E-4BC7-AAD5-A6E1651D94E8}" destId="{FC9F3465-972A-466F-AF1A-57C64D298A9F}" srcOrd="11" destOrd="0" presId="urn:microsoft.com/office/officeart/2005/8/layout/vList5"/>
    <dgm:cxn modelId="{30BBAE3D-CDE1-4626-B1D8-DC008F2D1E0E}" type="presParOf" srcId="{0EC9DAF7-002E-4BC7-AAD5-A6E1651D94E8}" destId="{549FDBC0-7FCD-42C7-B529-490B2A326F96}" srcOrd="12" destOrd="0" presId="urn:microsoft.com/office/officeart/2005/8/layout/vList5"/>
    <dgm:cxn modelId="{99ED476B-2FAE-444D-A71C-C8CB792A27D7}"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rgbClr val="92D050"/>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ADB81C3F-63DF-40A6-A89D-BE26C20F8FE3}" type="presOf" srcId="{B8AD1C0D-DBEF-4001-BDF6-01168F65B135}" destId="{0EC9DAF7-002E-4BC7-AAD5-A6E1651D94E8}" srcOrd="0" destOrd="0" presId="urn:microsoft.com/office/officeart/2005/8/layout/vList5"/>
    <dgm:cxn modelId="{101A0221-FCCC-4EC6-AF7A-1E4E14D889BA}" type="presOf" srcId="{949D9DC2-C297-4539-A4DD-FDD434741773}" destId="{B252F388-B48C-4F6C-A802-7E657C625F10}"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CBDD8DD7-4E27-4649-A2E9-E1F48604D28D}" type="presOf" srcId="{1CCAC6A6-659E-46F2-A4D9-36A5541E5260}" destId="{46815C3A-FD99-44BB-9F59-2DD470C8406A}" srcOrd="0" destOrd="0" presId="urn:microsoft.com/office/officeart/2005/8/layout/vList5"/>
    <dgm:cxn modelId="{238C5827-A29D-4180-9542-8F8FE6D7E2DD}" type="presOf" srcId="{14A506B4-F6ED-48B7-AAA6-65516EBB3B46}" destId="{691CD82F-4622-404E-806A-FDB9D28E6095}" srcOrd="0" destOrd="0" presId="urn:microsoft.com/office/officeart/2005/8/layout/vList5"/>
    <dgm:cxn modelId="{A5C4B0DD-4ED1-4022-8C74-FDC6BEA13472}" type="presOf" srcId="{6B3ED0D2-1DE7-40A2-9BE0-3D669B445504}" destId="{9DF63A4C-1665-43CF-843B-5BB133BB6C23}"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81F861AC-20CC-4053-82BF-A51A7D1076DF}" type="presOf" srcId="{76C20787-E275-4F4B-B2CD-664DCFA32901}" destId="{8672A417-BFAB-45D0-8D31-C80ED4A81B30}"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9CCBC3FC-0752-4D7F-98B7-41CFBECA6841}" type="presOf" srcId="{8B91D444-FE5B-42AC-9B76-3E53ACA27C5A}" destId="{55EF1899-FE43-430E-A70B-70C1B03791CE}"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F2ADBBC1-6E2E-4B58-BE03-3FCE5EB2A624}" type="presOf" srcId="{56CE0233-F2BE-45C1-BB7A-896E26909F6B}" destId="{E87CD406-F6AF-4C9E-A018-0DEFDD688267}"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AF8477FC-EB24-4924-AEE7-7D94D6245800}" type="presParOf" srcId="{0EC9DAF7-002E-4BC7-AAD5-A6E1651D94E8}" destId="{040F0948-6A7B-48BF-AAE2-1D60EA7DE219}" srcOrd="0" destOrd="0" presId="urn:microsoft.com/office/officeart/2005/8/layout/vList5"/>
    <dgm:cxn modelId="{D06DB117-D299-4A7E-9FB5-3EAA48371DB9}" type="presParOf" srcId="{040F0948-6A7B-48BF-AAE2-1D60EA7DE219}" destId="{691CD82F-4622-404E-806A-FDB9D28E6095}" srcOrd="0" destOrd="0" presId="urn:microsoft.com/office/officeart/2005/8/layout/vList5"/>
    <dgm:cxn modelId="{664B57BF-D87D-4625-AFBC-F867D7D11EB4}" type="presParOf" srcId="{0EC9DAF7-002E-4BC7-AAD5-A6E1651D94E8}" destId="{13337008-6B4E-4EE0-BB73-C109FF94BF0D}" srcOrd="1" destOrd="0" presId="urn:microsoft.com/office/officeart/2005/8/layout/vList5"/>
    <dgm:cxn modelId="{3E63D6DC-1A48-4072-9C55-6427B9F00AD0}" type="presParOf" srcId="{0EC9DAF7-002E-4BC7-AAD5-A6E1651D94E8}" destId="{B6DCEE8E-7413-4EDF-A503-BE04DB56C2CF}" srcOrd="2" destOrd="0" presId="urn:microsoft.com/office/officeart/2005/8/layout/vList5"/>
    <dgm:cxn modelId="{B9E7478C-074A-43DD-82D9-3FDDB9A28C8E}" type="presParOf" srcId="{B6DCEE8E-7413-4EDF-A503-BE04DB56C2CF}" destId="{E87CD406-F6AF-4C9E-A018-0DEFDD688267}" srcOrd="0" destOrd="0" presId="urn:microsoft.com/office/officeart/2005/8/layout/vList5"/>
    <dgm:cxn modelId="{92906EBA-0DCF-4B0E-AAC5-5489353896F6}" type="presParOf" srcId="{0EC9DAF7-002E-4BC7-AAD5-A6E1651D94E8}" destId="{240CAAAE-C856-4A22-BE7C-2F44DB09C890}" srcOrd="3" destOrd="0" presId="urn:microsoft.com/office/officeart/2005/8/layout/vList5"/>
    <dgm:cxn modelId="{8CAD95E7-238C-473D-BD64-FC7B6DDAEB84}" type="presParOf" srcId="{0EC9DAF7-002E-4BC7-AAD5-A6E1651D94E8}" destId="{273E8436-EFE5-42FC-99FE-F193776B41F0}" srcOrd="4" destOrd="0" presId="urn:microsoft.com/office/officeart/2005/8/layout/vList5"/>
    <dgm:cxn modelId="{4320F873-64A4-4E1A-BC58-8BAE9D566404}" type="presParOf" srcId="{273E8436-EFE5-42FC-99FE-F193776B41F0}" destId="{9DF63A4C-1665-43CF-843B-5BB133BB6C23}" srcOrd="0" destOrd="0" presId="urn:microsoft.com/office/officeart/2005/8/layout/vList5"/>
    <dgm:cxn modelId="{6F219A2F-966E-4FB5-AE00-9FB5F3D488CC}" type="presParOf" srcId="{0EC9DAF7-002E-4BC7-AAD5-A6E1651D94E8}" destId="{893E8D38-CE0F-4946-B325-791B9ECA450B}" srcOrd="5" destOrd="0" presId="urn:microsoft.com/office/officeart/2005/8/layout/vList5"/>
    <dgm:cxn modelId="{6FD30D5E-AB5E-4827-B401-471A513D1F32}" type="presParOf" srcId="{0EC9DAF7-002E-4BC7-AAD5-A6E1651D94E8}" destId="{B83FAB40-5AA1-4C01-B971-536D232D2960}" srcOrd="6" destOrd="0" presId="urn:microsoft.com/office/officeart/2005/8/layout/vList5"/>
    <dgm:cxn modelId="{3B023E45-805D-41CF-AE64-95092326E6B5}" type="presParOf" srcId="{B83FAB40-5AA1-4C01-B971-536D232D2960}" destId="{8672A417-BFAB-45D0-8D31-C80ED4A81B30}" srcOrd="0" destOrd="0" presId="urn:microsoft.com/office/officeart/2005/8/layout/vList5"/>
    <dgm:cxn modelId="{DCA9081B-D45C-4577-A42C-FBCAF4889E7A}" type="presParOf" srcId="{0EC9DAF7-002E-4BC7-AAD5-A6E1651D94E8}" destId="{8C2902DE-BCBF-4AAC-AD49-4EA6672C90DE}" srcOrd="7" destOrd="0" presId="urn:microsoft.com/office/officeart/2005/8/layout/vList5"/>
    <dgm:cxn modelId="{51BB79E1-D797-4A29-9666-F3FDED71DF37}" type="presParOf" srcId="{0EC9DAF7-002E-4BC7-AAD5-A6E1651D94E8}" destId="{F7F49008-38A6-4D30-A87F-A85A3257A980}" srcOrd="8" destOrd="0" presId="urn:microsoft.com/office/officeart/2005/8/layout/vList5"/>
    <dgm:cxn modelId="{D1D8D24B-AC43-42B4-B28E-D5014317EDFF}" type="presParOf" srcId="{F7F49008-38A6-4D30-A87F-A85A3257A980}" destId="{46815C3A-FD99-44BB-9F59-2DD470C8406A}" srcOrd="0" destOrd="0" presId="urn:microsoft.com/office/officeart/2005/8/layout/vList5"/>
    <dgm:cxn modelId="{4FBC894A-C3E2-4786-9922-C122AF2F394A}" type="presParOf" srcId="{0EC9DAF7-002E-4BC7-AAD5-A6E1651D94E8}" destId="{466822E8-1B31-45B2-B346-490E87817F78}" srcOrd="9" destOrd="0" presId="urn:microsoft.com/office/officeart/2005/8/layout/vList5"/>
    <dgm:cxn modelId="{84B2F52E-AB76-4490-969D-E46F54005090}" type="presParOf" srcId="{0EC9DAF7-002E-4BC7-AAD5-A6E1651D94E8}" destId="{64544E53-3E73-4D0D-B91A-F9FED4D8A077}" srcOrd="10" destOrd="0" presId="urn:microsoft.com/office/officeart/2005/8/layout/vList5"/>
    <dgm:cxn modelId="{6155521B-1559-4985-ACC7-B0F8211A3518}" type="presParOf" srcId="{64544E53-3E73-4D0D-B91A-F9FED4D8A077}" destId="{B252F388-B48C-4F6C-A802-7E657C625F10}" srcOrd="0" destOrd="0" presId="urn:microsoft.com/office/officeart/2005/8/layout/vList5"/>
    <dgm:cxn modelId="{8CE9A1AF-16D2-4C42-84EA-CD1C18789765}" type="presParOf" srcId="{0EC9DAF7-002E-4BC7-AAD5-A6E1651D94E8}" destId="{FC9F3465-972A-466F-AF1A-57C64D298A9F}" srcOrd="11" destOrd="0" presId="urn:microsoft.com/office/officeart/2005/8/layout/vList5"/>
    <dgm:cxn modelId="{47B127F6-5F5A-4EAA-8F3B-EC61426F3E71}" type="presParOf" srcId="{0EC9DAF7-002E-4BC7-AAD5-A6E1651D94E8}" destId="{549FDBC0-7FCD-42C7-B529-490B2A326F96}" srcOrd="12" destOrd="0" presId="urn:microsoft.com/office/officeart/2005/8/layout/vList5"/>
    <dgm:cxn modelId="{330ED16B-DF46-40AB-9EBC-72C938830CEE}"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rgbClr val="92D050"/>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23E22915-D77D-4817-925F-9D8543FEF0AB}" type="presOf" srcId="{1CCAC6A6-659E-46F2-A4D9-36A5541E5260}" destId="{46815C3A-FD99-44BB-9F59-2DD470C8406A}" srcOrd="0" destOrd="0" presId="urn:microsoft.com/office/officeart/2005/8/layout/vList5"/>
    <dgm:cxn modelId="{B850F6E6-93DA-4423-A640-A975919CEE4D}" type="presOf" srcId="{56CE0233-F2BE-45C1-BB7A-896E26909F6B}" destId="{E87CD406-F6AF-4C9E-A018-0DEFDD688267}"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0CF54B0D-781C-40A6-8B10-F042B1291EEB}" type="presOf" srcId="{6B3ED0D2-1DE7-40A2-9BE0-3D669B445504}" destId="{9DF63A4C-1665-43CF-843B-5BB133BB6C23}" srcOrd="0" destOrd="0" presId="urn:microsoft.com/office/officeart/2005/8/layout/vList5"/>
    <dgm:cxn modelId="{90DF7B8D-CAA4-4545-8011-4D8BA02C3CED}" type="presOf" srcId="{B8AD1C0D-DBEF-4001-BDF6-01168F65B135}" destId="{0EC9DAF7-002E-4BC7-AAD5-A6E1651D94E8}"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51AA8E95-C6DA-4497-BEB9-D14A73D51E54}" type="presOf" srcId="{14A506B4-F6ED-48B7-AAA6-65516EBB3B46}" destId="{691CD82F-4622-404E-806A-FDB9D28E6095}"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D1E993CD-80EC-4D60-A7C6-AC4350CC42F0}" type="presOf" srcId="{8B91D444-FE5B-42AC-9B76-3E53ACA27C5A}" destId="{55EF1899-FE43-430E-A70B-70C1B03791CE}"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40FBA050-1754-4F65-90AC-AF7E3892E7BB}" type="presOf" srcId="{76C20787-E275-4F4B-B2CD-664DCFA32901}" destId="{8672A417-BFAB-45D0-8D31-C80ED4A81B30}" srcOrd="0" destOrd="0" presId="urn:microsoft.com/office/officeart/2005/8/layout/vList5"/>
    <dgm:cxn modelId="{F79546E2-8FC3-4695-81AF-7E1902828C1A}" type="presOf" srcId="{949D9DC2-C297-4539-A4DD-FDD434741773}" destId="{B252F388-B48C-4F6C-A802-7E657C625F10}"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5AE5859D-649B-4B65-A670-25ACA0533DD4}" type="presParOf" srcId="{0EC9DAF7-002E-4BC7-AAD5-A6E1651D94E8}" destId="{040F0948-6A7B-48BF-AAE2-1D60EA7DE219}" srcOrd="0" destOrd="0" presId="urn:microsoft.com/office/officeart/2005/8/layout/vList5"/>
    <dgm:cxn modelId="{6ED494BA-4467-470B-9E6F-7E6D783A6DEA}" type="presParOf" srcId="{040F0948-6A7B-48BF-AAE2-1D60EA7DE219}" destId="{691CD82F-4622-404E-806A-FDB9D28E6095}" srcOrd="0" destOrd="0" presId="urn:microsoft.com/office/officeart/2005/8/layout/vList5"/>
    <dgm:cxn modelId="{53E5C9C7-3BD0-4F64-B096-096D21BB52D1}" type="presParOf" srcId="{0EC9DAF7-002E-4BC7-AAD5-A6E1651D94E8}" destId="{13337008-6B4E-4EE0-BB73-C109FF94BF0D}" srcOrd="1" destOrd="0" presId="urn:microsoft.com/office/officeart/2005/8/layout/vList5"/>
    <dgm:cxn modelId="{CADEC816-65E9-4CB0-9F27-0DA9822AC1F6}" type="presParOf" srcId="{0EC9DAF7-002E-4BC7-AAD5-A6E1651D94E8}" destId="{B6DCEE8E-7413-4EDF-A503-BE04DB56C2CF}" srcOrd="2" destOrd="0" presId="urn:microsoft.com/office/officeart/2005/8/layout/vList5"/>
    <dgm:cxn modelId="{2FBCE726-F8B4-4F2A-8979-2A3F213D7823}" type="presParOf" srcId="{B6DCEE8E-7413-4EDF-A503-BE04DB56C2CF}" destId="{E87CD406-F6AF-4C9E-A018-0DEFDD688267}" srcOrd="0" destOrd="0" presId="urn:microsoft.com/office/officeart/2005/8/layout/vList5"/>
    <dgm:cxn modelId="{1C5A7D1A-32AE-4550-96DE-E9257D332253}" type="presParOf" srcId="{0EC9DAF7-002E-4BC7-AAD5-A6E1651D94E8}" destId="{240CAAAE-C856-4A22-BE7C-2F44DB09C890}" srcOrd="3" destOrd="0" presId="urn:microsoft.com/office/officeart/2005/8/layout/vList5"/>
    <dgm:cxn modelId="{F0C58571-E6F4-444F-89F8-A71E0F4D442E}" type="presParOf" srcId="{0EC9DAF7-002E-4BC7-AAD5-A6E1651D94E8}" destId="{273E8436-EFE5-42FC-99FE-F193776B41F0}" srcOrd="4" destOrd="0" presId="urn:microsoft.com/office/officeart/2005/8/layout/vList5"/>
    <dgm:cxn modelId="{A6EC1B34-23C8-4F60-9944-DFC190195E5F}" type="presParOf" srcId="{273E8436-EFE5-42FC-99FE-F193776B41F0}" destId="{9DF63A4C-1665-43CF-843B-5BB133BB6C23}" srcOrd="0" destOrd="0" presId="urn:microsoft.com/office/officeart/2005/8/layout/vList5"/>
    <dgm:cxn modelId="{EEC7B1F6-0823-484A-A249-2950CAECDC02}" type="presParOf" srcId="{0EC9DAF7-002E-4BC7-AAD5-A6E1651D94E8}" destId="{893E8D38-CE0F-4946-B325-791B9ECA450B}" srcOrd="5" destOrd="0" presId="urn:microsoft.com/office/officeart/2005/8/layout/vList5"/>
    <dgm:cxn modelId="{E405E2B9-FA84-4FE6-9405-90D5AD97D193}" type="presParOf" srcId="{0EC9DAF7-002E-4BC7-AAD5-A6E1651D94E8}" destId="{B83FAB40-5AA1-4C01-B971-536D232D2960}" srcOrd="6" destOrd="0" presId="urn:microsoft.com/office/officeart/2005/8/layout/vList5"/>
    <dgm:cxn modelId="{609064F5-15E3-40A3-B390-45D3A86DC835}" type="presParOf" srcId="{B83FAB40-5AA1-4C01-B971-536D232D2960}" destId="{8672A417-BFAB-45D0-8D31-C80ED4A81B30}" srcOrd="0" destOrd="0" presId="urn:microsoft.com/office/officeart/2005/8/layout/vList5"/>
    <dgm:cxn modelId="{3A680352-6497-40D8-A2DC-A17846B3861F}" type="presParOf" srcId="{0EC9DAF7-002E-4BC7-AAD5-A6E1651D94E8}" destId="{8C2902DE-BCBF-4AAC-AD49-4EA6672C90DE}" srcOrd="7" destOrd="0" presId="urn:microsoft.com/office/officeart/2005/8/layout/vList5"/>
    <dgm:cxn modelId="{3E861902-49CB-4D3E-9D44-1DB8927DE1C3}" type="presParOf" srcId="{0EC9DAF7-002E-4BC7-AAD5-A6E1651D94E8}" destId="{F7F49008-38A6-4D30-A87F-A85A3257A980}" srcOrd="8" destOrd="0" presId="urn:microsoft.com/office/officeart/2005/8/layout/vList5"/>
    <dgm:cxn modelId="{BEDCD44B-2A03-4105-9BE1-4B5AB8EC1668}" type="presParOf" srcId="{F7F49008-38A6-4D30-A87F-A85A3257A980}" destId="{46815C3A-FD99-44BB-9F59-2DD470C8406A}" srcOrd="0" destOrd="0" presId="urn:microsoft.com/office/officeart/2005/8/layout/vList5"/>
    <dgm:cxn modelId="{2603C87B-935C-4945-A87B-11A5BBE1A9FF}" type="presParOf" srcId="{0EC9DAF7-002E-4BC7-AAD5-A6E1651D94E8}" destId="{466822E8-1B31-45B2-B346-490E87817F78}" srcOrd="9" destOrd="0" presId="urn:microsoft.com/office/officeart/2005/8/layout/vList5"/>
    <dgm:cxn modelId="{C29ECDF2-9812-4487-B28C-1BDB6C46AC97}" type="presParOf" srcId="{0EC9DAF7-002E-4BC7-AAD5-A6E1651D94E8}" destId="{64544E53-3E73-4D0D-B91A-F9FED4D8A077}" srcOrd="10" destOrd="0" presId="urn:microsoft.com/office/officeart/2005/8/layout/vList5"/>
    <dgm:cxn modelId="{7CBDA7F0-B7CD-45EF-BE67-4D00D272DCF4}" type="presParOf" srcId="{64544E53-3E73-4D0D-B91A-F9FED4D8A077}" destId="{B252F388-B48C-4F6C-A802-7E657C625F10}" srcOrd="0" destOrd="0" presId="urn:microsoft.com/office/officeart/2005/8/layout/vList5"/>
    <dgm:cxn modelId="{B5BDE9F1-9D91-4567-A1CD-75BE526657E9}" type="presParOf" srcId="{0EC9DAF7-002E-4BC7-AAD5-A6E1651D94E8}" destId="{FC9F3465-972A-466F-AF1A-57C64D298A9F}" srcOrd="11" destOrd="0" presId="urn:microsoft.com/office/officeart/2005/8/layout/vList5"/>
    <dgm:cxn modelId="{4E84D8F7-FBA1-4FAF-B2F7-E51473C976A9}" type="presParOf" srcId="{0EC9DAF7-002E-4BC7-AAD5-A6E1651D94E8}" destId="{549FDBC0-7FCD-42C7-B529-490B2A326F96}" srcOrd="12" destOrd="0" presId="urn:microsoft.com/office/officeart/2005/8/layout/vList5"/>
    <dgm:cxn modelId="{ED535489-2B6C-4639-9BE8-7CEE4CEA9785}"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accent1">
            <a:lumMod val="7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1">
            <a:lumMod val="65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B73E20A4-E36F-4986-8679-39AAC7CAF673}" type="presOf" srcId="{14A506B4-F6ED-48B7-AAA6-65516EBB3B46}" destId="{691CD82F-4622-404E-806A-FDB9D28E6095}"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4658E621-0A95-4BEC-B62E-F8B73889B9AE}" srcId="{B8AD1C0D-DBEF-4001-BDF6-01168F65B135}" destId="{14A506B4-F6ED-48B7-AAA6-65516EBB3B46}" srcOrd="0" destOrd="0" parTransId="{28BB8B84-07F4-42BD-95D7-A42B69B8CAFB}" sibTransId="{7BF9C64F-892C-4618-BF77-6558AECC6E17}"/>
    <dgm:cxn modelId="{73F560BF-91CC-4187-A6F3-ABBF0340D294}" srcId="{B8AD1C0D-DBEF-4001-BDF6-01168F65B135}" destId="{DFAF3E9D-E605-41A1-AE9F-3A7F0ADDC51C}" srcOrd="3" destOrd="0" parTransId="{E8582C89-6141-4D40-A8BF-4B4C1053348C}" sibTransId="{E1A18F8E-B948-4DC3-80F7-DD27CE6BCF94}"/>
    <dgm:cxn modelId="{9F631B5B-12E2-4702-9AFB-DBFF6D63F2FE}" type="presOf" srcId="{8B91D444-FE5B-42AC-9B76-3E53ACA27C5A}" destId="{55EF1899-FE43-430E-A70B-70C1B03791CE}" srcOrd="0" destOrd="0" presId="urn:microsoft.com/office/officeart/2005/8/layout/vList5"/>
    <dgm:cxn modelId="{568E2380-B9C6-4B8B-AE78-9E13B7333FF5}" type="presOf" srcId="{56CE0233-F2BE-45C1-BB7A-896E26909F6B}" destId="{E87CD406-F6AF-4C9E-A018-0DEFDD688267}" srcOrd="0" destOrd="0" presId="urn:microsoft.com/office/officeart/2005/8/layout/vList5"/>
    <dgm:cxn modelId="{1C223C67-3823-4120-9FD4-270F8355497D}" type="presOf" srcId="{DFAF3E9D-E605-41A1-AE9F-3A7F0ADDC51C}" destId="{8CEAFECB-C071-4E2A-83A1-EF65C1F4D827}" srcOrd="0" destOrd="0" presId="urn:microsoft.com/office/officeart/2005/8/layout/vList5"/>
    <dgm:cxn modelId="{3CA155A0-C782-49E5-9440-B80EA91C87BB}" type="presOf" srcId="{6B3ED0D2-1DE7-40A2-9BE0-3D669B445504}" destId="{9DF63A4C-1665-43CF-843B-5BB133BB6C23}"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C8409984-8008-46C4-B579-646AACB9CA88}" type="presOf" srcId="{1CCAC6A6-659E-46F2-A4D9-36A5541E5260}" destId="{46815C3A-FD99-44BB-9F59-2DD470C8406A}"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F56F6DB1-6739-4CEC-9DFA-9D9288884A02}" type="presOf" srcId="{949D9DC2-C297-4539-A4DD-FDD434741773}" destId="{B252F388-B48C-4F6C-A802-7E657C625F10}"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96249E4F-406E-4B52-87F1-300C9A05E41A}" type="presOf" srcId="{B8AD1C0D-DBEF-4001-BDF6-01168F65B135}" destId="{0EC9DAF7-002E-4BC7-AAD5-A6E1651D94E8}" srcOrd="0" destOrd="0" presId="urn:microsoft.com/office/officeart/2005/8/layout/vList5"/>
    <dgm:cxn modelId="{F4EF32EC-EE32-42F5-AD5E-9D149984F19F}" type="presParOf" srcId="{0EC9DAF7-002E-4BC7-AAD5-A6E1651D94E8}" destId="{040F0948-6A7B-48BF-AAE2-1D60EA7DE219}" srcOrd="0" destOrd="0" presId="urn:microsoft.com/office/officeart/2005/8/layout/vList5"/>
    <dgm:cxn modelId="{B5AB9711-1A4D-45FD-A4D1-A814A3329739}" type="presParOf" srcId="{040F0948-6A7B-48BF-AAE2-1D60EA7DE219}" destId="{691CD82F-4622-404E-806A-FDB9D28E6095}" srcOrd="0" destOrd="0" presId="urn:microsoft.com/office/officeart/2005/8/layout/vList5"/>
    <dgm:cxn modelId="{C28D2DC9-7DB3-4B2E-9219-D8DEB7F4E576}" type="presParOf" srcId="{0EC9DAF7-002E-4BC7-AAD5-A6E1651D94E8}" destId="{13337008-6B4E-4EE0-BB73-C109FF94BF0D}" srcOrd="1" destOrd="0" presId="urn:microsoft.com/office/officeart/2005/8/layout/vList5"/>
    <dgm:cxn modelId="{584B7A0F-E323-454A-8CF8-EFE538A249E4}" type="presParOf" srcId="{0EC9DAF7-002E-4BC7-AAD5-A6E1651D94E8}" destId="{B6DCEE8E-7413-4EDF-A503-BE04DB56C2CF}" srcOrd="2" destOrd="0" presId="urn:microsoft.com/office/officeart/2005/8/layout/vList5"/>
    <dgm:cxn modelId="{8AB0F0C3-22BE-437A-B282-CC3EA5985963}" type="presParOf" srcId="{B6DCEE8E-7413-4EDF-A503-BE04DB56C2CF}" destId="{E87CD406-F6AF-4C9E-A018-0DEFDD688267}" srcOrd="0" destOrd="0" presId="urn:microsoft.com/office/officeart/2005/8/layout/vList5"/>
    <dgm:cxn modelId="{EB062A62-1050-4970-A59D-0D6AA2EA7639}" type="presParOf" srcId="{0EC9DAF7-002E-4BC7-AAD5-A6E1651D94E8}" destId="{240CAAAE-C856-4A22-BE7C-2F44DB09C890}" srcOrd="3" destOrd="0" presId="urn:microsoft.com/office/officeart/2005/8/layout/vList5"/>
    <dgm:cxn modelId="{2B87875E-09BF-4E01-9250-81BA4479C9AA}" type="presParOf" srcId="{0EC9DAF7-002E-4BC7-AAD5-A6E1651D94E8}" destId="{273E8436-EFE5-42FC-99FE-F193776B41F0}" srcOrd="4" destOrd="0" presId="urn:microsoft.com/office/officeart/2005/8/layout/vList5"/>
    <dgm:cxn modelId="{B7775A96-7AE8-4513-9457-BA318341EBC0}" type="presParOf" srcId="{273E8436-EFE5-42FC-99FE-F193776B41F0}" destId="{9DF63A4C-1665-43CF-843B-5BB133BB6C23}" srcOrd="0" destOrd="0" presId="urn:microsoft.com/office/officeart/2005/8/layout/vList5"/>
    <dgm:cxn modelId="{5D4C07A3-A01B-4E95-BF2D-C6E62E211932}" type="presParOf" srcId="{0EC9DAF7-002E-4BC7-AAD5-A6E1651D94E8}" destId="{893E8D38-CE0F-4946-B325-791B9ECA450B}" srcOrd="5" destOrd="0" presId="urn:microsoft.com/office/officeart/2005/8/layout/vList5"/>
    <dgm:cxn modelId="{3D21E111-AC21-4FD8-9C1C-A481CE47DE4E}" type="presParOf" srcId="{0EC9DAF7-002E-4BC7-AAD5-A6E1651D94E8}" destId="{EE672775-74BF-4544-A558-110F80F03586}" srcOrd="6" destOrd="0" presId="urn:microsoft.com/office/officeart/2005/8/layout/vList5"/>
    <dgm:cxn modelId="{92A82ED4-71E8-4FDE-A121-03D712A4B74C}" type="presParOf" srcId="{EE672775-74BF-4544-A558-110F80F03586}" destId="{8CEAFECB-C071-4E2A-83A1-EF65C1F4D827}" srcOrd="0" destOrd="0" presId="urn:microsoft.com/office/officeart/2005/8/layout/vList5"/>
    <dgm:cxn modelId="{1FAC8BA3-9BDA-4137-BDF9-C5084E257558}" type="presParOf" srcId="{0EC9DAF7-002E-4BC7-AAD5-A6E1651D94E8}" destId="{3DF06EC4-66D4-4753-88D2-C6F6610CC6AC}" srcOrd="7" destOrd="0" presId="urn:microsoft.com/office/officeart/2005/8/layout/vList5"/>
    <dgm:cxn modelId="{13C008E2-6D02-4377-BB21-E50D1D2211EF}" type="presParOf" srcId="{0EC9DAF7-002E-4BC7-AAD5-A6E1651D94E8}" destId="{F7F49008-38A6-4D30-A87F-A85A3257A980}" srcOrd="8" destOrd="0" presId="urn:microsoft.com/office/officeart/2005/8/layout/vList5"/>
    <dgm:cxn modelId="{78D2F13B-4026-4116-B3C2-3B11D4349427}" type="presParOf" srcId="{F7F49008-38A6-4D30-A87F-A85A3257A980}" destId="{46815C3A-FD99-44BB-9F59-2DD470C8406A}" srcOrd="0" destOrd="0" presId="urn:microsoft.com/office/officeart/2005/8/layout/vList5"/>
    <dgm:cxn modelId="{3B9A8ACD-82EF-4356-A5A7-D33464217257}" type="presParOf" srcId="{0EC9DAF7-002E-4BC7-AAD5-A6E1651D94E8}" destId="{466822E8-1B31-45B2-B346-490E87817F78}" srcOrd="9" destOrd="0" presId="urn:microsoft.com/office/officeart/2005/8/layout/vList5"/>
    <dgm:cxn modelId="{EE7463DD-88E6-4C7B-9093-F6A61A0D4BC7}" type="presParOf" srcId="{0EC9DAF7-002E-4BC7-AAD5-A6E1651D94E8}" destId="{64544E53-3E73-4D0D-B91A-F9FED4D8A077}" srcOrd="10" destOrd="0" presId="urn:microsoft.com/office/officeart/2005/8/layout/vList5"/>
    <dgm:cxn modelId="{030AFC4F-C140-4F72-978B-F6E8ED858B66}" type="presParOf" srcId="{64544E53-3E73-4D0D-B91A-F9FED4D8A077}" destId="{B252F388-B48C-4F6C-A802-7E657C625F10}" srcOrd="0" destOrd="0" presId="urn:microsoft.com/office/officeart/2005/8/layout/vList5"/>
    <dgm:cxn modelId="{2B82B0B0-BB34-403B-9652-F2F722D64BDE}" type="presParOf" srcId="{0EC9DAF7-002E-4BC7-AAD5-A6E1651D94E8}" destId="{FC9F3465-972A-466F-AF1A-57C64D298A9F}" srcOrd="11" destOrd="0" presId="urn:microsoft.com/office/officeart/2005/8/layout/vList5"/>
    <dgm:cxn modelId="{2EA6A441-C775-4113-AA6F-F81219353E54}" type="presParOf" srcId="{0EC9DAF7-002E-4BC7-AAD5-A6E1651D94E8}" destId="{549FDBC0-7FCD-42C7-B529-490B2A326F96}" srcOrd="12" destOrd="0" presId="urn:microsoft.com/office/officeart/2005/8/layout/vList5"/>
    <dgm:cxn modelId="{E2D1F744-1055-450D-9878-252F5FE0E9AC}"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accent2">
            <a:lumMod val="60000"/>
            <a:lumOff val="40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1">
            <a:lumMod val="65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2D2F6339-0441-4401-8D56-3BCC5BBB85EC}" type="presOf" srcId="{56CE0233-F2BE-45C1-BB7A-896E26909F6B}" destId="{E87CD406-F6AF-4C9E-A018-0DEFDD688267}"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5CD3771D-1304-4DA2-9208-5D3ADC879E1B}" type="presOf" srcId="{B8AD1C0D-DBEF-4001-BDF6-01168F65B135}" destId="{0EC9DAF7-002E-4BC7-AAD5-A6E1651D94E8}" srcOrd="0" destOrd="0" presId="urn:microsoft.com/office/officeart/2005/8/layout/vList5"/>
    <dgm:cxn modelId="{5C88073F-0610-4C9C-A971-EA0D22EB2074}" type="presOf" srcId="{6B3ED0D2-1DE7-40A2-9BE0-3D669B445504}" destId="{9DF63A4C-1665-43CF-843B-5BB133BB6C23}"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6E4BB4EE-A828-48BA-BD0B-F0AA3A321071}" type="presOf" srcId="{8B91D444-FE5B-42AC-9B76-3E53ACA27C5A}" destId="{55EF1899-FE43-430E-A70B-70C1B03791CE}" srcOrd="0" destOrd="0" presId="urn:microsoft.com/office/officeart/2005/8/layout/vList5"/>
    <dgm:cxn modelId="{D1FF88F8-C805-44F6-B4AC-66B916AF9B66}" type="presOf" srcId="{14A506B4-F6ED-48B7-AAA6-65516EBB3B46}" destId="{691CD82F-4622-404E-806A-FDB9D28E6095}" srcOrd="0" destOrd="0" presId="urn:microsoft.com/office/officeart/2005/8/layout/vList5"/>
    <dgm:cxn modelId="{7B992AFF-5856-4204-AF8F-468E8320CB1B}" type="presOf" srcId="{949D9DC2-C297-4539-A4DD-FDD434741773}" destId="{B252F388-B48C-4F6C-A802-7E657C625F10}"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92350F19-B4AF-4C8C-92E1-E614DA250FAC}" srcId="{B8AD1C0D-DBEF-4001-BDF6-01168F65B135}" destId="{8B91D444-FE5B-42AC-9B76-3E53ACA27C5A}" srcOrd="6" destOrd="0" parTransId="{6E2DF4B5-257D-4993-9595-8555A0E92F0B}" sibTransId="{CF8C0B50-799F-4EEE-ADF2-2C44DC33C9C4}"/>
    <dgm:cxn modelId="{51B43A23-7E32-479A-BBEE-208497C224B3}" type="presOf" srcId="{DFAF3E9D-E605-41A1-AE9F-3A7F0ADDC51C}" destId="{8CEAFECB-C071-4E2A-83A1-EF65C1F4D827}" srcOrd="0" destOrd="0" presId="urn:microsoft.com/office/officeart/2005/8/layout/vList5"/>
    <dgm:cxn modelId="{6326B07D-F310-48C4-80E5-45EC875DDA07}" type="presOf" srcId="{1CCAC6A6-659E-46F2-A4D9-36A5541E5260}" destId="{46815C3A-FD99-44BB-9F59-2DD470C8406A}"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73F560BF-91CC-4187-A6F3-ABBF0340D294}" srcId="{B8AD1C0D-DBEF-4001-BDF6-01168F65B135}" destId="{DFAF3E9D-E605-41A1-AE9F-3A7F0ADDC51C}" srcOrd="3" destOrd="0" parTransId="{E8582C89-6141-4D40-A8BF-4B4C1053348C}" sibTransId="{E1A18F8E-B948-4DC3-80F7-DD27CE6BCF94}"/>
    <dgm:cxn modelId="{12DB32E7-AD91-442B-B310-C9461D8108AF}" srcId="{B8AD1C0D-DBEF-4001-BDF6-01168F65B135}" destId="{949D9DC2-C297-4539-A4DD-FDD434741773}" srcOrd="5" destOrd="0" parTransId="{0A66803E-BCA1-4C3C-8963-BE50A0CBABFF}" sibTransId="{CC55F178-0EF8-4444-BA60-07305997C5C9}"/>
    <dgm:cxn modelId="{E2A679C4-688C-4F27-9DE6-23419239BD17}" type="presParOf" srcId="{0EC9DAF7-002E-4BC7-AAD5-A6E1651D94E8}" destId="{040F0948-6A7B-48BF-AAE2-1D60EA7DE219}" srcOrd="0" destOrd="0" presId="urn:microsoft.com/office/officeart/2005/8/layout/vList5"/>
    <dgm:cxn modelId="{A50CDB8D-0239-432E-9521-248BC4B1D185}" type="presParOf" srcId="{040F0948-6A7B-48BF-AAE2-1D60EA7DE219}" destId="{691CD82F-4622-404E-806A-FDB9D28E6095}" srcOrd="0" destOrd="0" presId="urn:microsoft.com/office/officeart/2005/8/layout/vList5"/>
    <dgm:cxn modelId="{E250064E-981F-4202-927A-81A1312F1F6A}" type="presParOf" srcId="{0EC9DAF7-002E-4BC7-AAD5-A6E1651D94E8}" destId="{13337008-6B4E-4EE0-BB73-C109FF94BF0D}" srcOrd="1" destOrd="0" presId="urn:microsoft.com/office/officeart/2005/8/layout/vList5"/>
    <dgm:cxn modelId="{E0C65DEB-A122-485A-8BBD-28E99BC049E8}" type="presParOf" srcId="{0EC9DAF7-002E-4BC7-AAD5-A6E1651D94E8}" destId="{B6DCEE8E-7413-4EDF-A503-BE04DB56C2CF}" srcOrd="2" destOrd="0" presId="urn:microsoft.com/office/officeart/2005/8/layout/vList5"/>
    <dgm:cxn modelId="{69074503-7833-4656-B1DD-DC642DAF583B}" type="presParOf" srcId="{B6DCEE8E-7413-4EDF-A503-BE04DB56C2CF}" destId="{E87CD406-F6AF-4C9E-A018-0DEFDD688267}" srcOrd="0" destOrd="0" presId="urn:microsoft.com/office/officeart/2005/8/layout/vList5"/>
    <dgm:cxn modelId="{5EDCB90D-CBEF-4985-B516-96FF25CB6EFC}" type="presParOf" srcId="{0EC9DAF7-002E-4BC7-AAD5-A6E1651D94E8}" destId="{240CAAAE-C856-4A22-BE7C-2F44DB09C890}" srcOrd="3" destOrd="0" presId="urn:microsoft.com/office/officeart/2005/8/layout/vList5"/>
    <dgm:cxn modelId="{CA3422A4-F41B-48A0-88F2-99F6EEFEAF7F}" type="presParOf" srcId="{0EC9DAF7-002E-4BC7-AAD5-A6E1651D94E8}" destId="{273E8436-EFE5-42FC-99FE-F193776B41F0}" srcOrd="4" destOrd="0" presId="urn:microsoft.com/office/officeart/2005/8/layout/vList5"/>
    <dgm:cxn modelId="{8CB983EF-5D12-4612-82E2-33FC3C65BCCC}" type="presParOf" srcId="{273E8436-EFE5-42FC-99FE-F193776B41F0}" destId="{9DF63A4C-1665-43CF-843B-5BB133BB6C23}" srcOrd="0" destOrd="0" presId="urn:microsoft.com/office/officeart/2005/8/layout/vList5"/>
    <dgm:cxn modelId="{36001338-0AB6-4155-8F0C-C997291D7A1C}" type="presParOf" srcId="{0EC9DAF7-002E-4BC7-AAD5-A6E1651D94E8}" destId="{893E8D38-CE0F-4946-B325-791B9ECA450B}" srcOrd="5" destOrd="0" presId="urn:microsoft.com/office/officeart/2005/8/layout/vList5"/>
    <dgm:cxn modelId="{C88712D9-A4D6-4276-998A-89F17F2165ED}" type="presParOf" srcId="{0EC9DAF7-002E-4BC7-AAD5-A6E1651D94E8}" destId="{EE672775-74BF-4544-A558-110F80F03586}" srcOrd="6" destOrd="0" presId="urn:microsoft.com/office/officeart/2005/8/layout/vList5"/>
    <dgm:cxn modelId="{AD87281D-FF4D-4F57-A86C-AF2DB7A0811D}" type="presParOf" srcId="{EE672775-74BF-4544-A558-110F80F03586}" destId="{8CEAFECB-C071-4E2A-83A1-EF65C1F4D827}" srcOrd="0" destOrd="0" presId="urn:microsoft.com/office/officeart/2005/8/layout/vList5"/>
    <dgm:cxn modelId="{35620C40-A0E5-4DBC-A752-0D68B9C2A71F}" type="presParOf" srcId="{0EC9DAF7-002E-4BC7-AAD5-A6E1651D94E8}" destId="{3DF06EC4-66D4-4753-88D2-C6F6610CC6AC}" srcOrd="7" destOrd="0" presId="urn:microsoft.com/office/officeart/2005/8/layout/vList5"/>
    <dgm:cxn modelId="{FEE8383B-6DCD-4F2B-A9AD-F74C47B73F53}" type="presParOf" srcId="{0EC9DAF7-002E-4BC7-AAD5-A6E1651D94E8}" destId="{F7F49008-38A6-4D30-A87F-A85A3257A980}" srcOrd="8" destOrd="0" presId="urn:microsoft.com/office/officeart/2005/8/layout/vList5"/>
    <dgm:cxn modelId="{A04EFDCE-0C98-442C-99E4-7EB79BA24775}" type="presParOf" srcId="{F7F49008-38A6-4D30-A87F-A85A3257A980}" destId="{46815C3A-FD99-44BB-9F59-2DD470C8406A}" srcOrd="0" destOrd="0" presId="urn:microsoft.com/office/officeart/2005/8/layout/vList5"/>
    <dgm:cxn modelId="{76FA4E68-8BCE-4A96-9816-FA0BD16BC128}" type="presParOf" srcId="{0EC9DAF7-002E-4BC7-AAD5-A6E1651D94E8}" destId="{466822E8-1B31-45B2-B346-490E87817F78}" srcOrd="9" destOrd="0" presId="urn:microsoft.com/office/officeart/2005/8/layout/vList5"/>
    <dgm:cxn modelId="{7B977C5A-3E98-4E4D-ACDB-7271DD617DCE}" type="presParOf" srcId="{0EC9DAF7-002E-4BC7-AAD5-A6E1651D94E8}" destId="{64544E53-3E73-4D0D-B91A-F9FED4D8A077}" srcOrd="10" destOrd="0" presId="urn:microsoft.com/office/officeart/2005/8/layout/vList5"/>
    <dgm:cxn modelId="{CF4C1C1D-005E-4C31-B498-BAD36F22A775}" type="presParOf" srcId="{64544E53-3E73-4D0D-B91A-F9FED4D8A077}" destId="{B252F388-B48C-4F6C-A802-7E657C625F10}" srcOrd="0" destOrd="0" presId="urn:microsoft.com/office/officeart/2005/8/layout/vList5"/>
    <dgm:cxn modelId="{2559691D-8DCD-4E9E-9E4F-09CDD5F8FF83}" type="presParOf" srcId="{0EC9DAF7-002E-4BC7-AAD5-A6E1651D94E8}" destId="{FC9F3465-972A-466F-AF1A-57C64D298A9F}" srcOrd="11" destOrd="0" presId="urn:microsoft.com/office/officeart/2005/8/layout/vList5"/>
    <dgm:cxn modelId="{336D6852-4C9A-4CE7-BAB7-EB3893701DB2}" type="presParOf" srcId="{0EC9DAF7-002E-4BC7-AAD5-A6E1651D94E8}" destId="{549FDBC0-7FCD-42C7-B529-490B2A326F96}" srcOrd="12" destOrd="0" presId="urn:microsoft.com/office/officeart/2005/8/layout/vList5"/>
    <dgm:cxn modelId="{5F76D0DA-746A-4501-9ABE-40A3331D7E13}"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rgbClr val="00B050"/>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92C15C1B-887E-4613-B784-8A84A7D0199B}" type="presOf" srcId="{DFAF3E9D-E605-41A1-AE9F-3A7F0ADDC51C}" destId="{8CEAFECB-C071-4E2A-83A1-EF65C1F4D827}" srcOrd="0" destOrd="0" presId="urn:microsoft.com/office/officeart/2005/8/layout/vList5"/>
    <dgm:cxn modelId="{98D24ABD-A3DC-441B-AFAC-271F32E740AE}" type="presOf" srcId="{1CCAC6A6-659E-46F2-A4D9-36A5541E5260}" destId="{46815C3A-FD99-44BB-9F59-2DD470C8406A}"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73F560BF-91CC-4187-A6F3-ABBF0340D294}" srcId="{B8AD1C0D-DBEF-4001-BDF6-01168F65B135}" destId="{DFAF3E9D-E605-41A1-AE9F-3A7F0ADDC51C}" srcOrd="3" destOrd="0" parTransId="{E8582C89-6141-4D40-A8BF-4B4C1053348C}" sibTransId="{E1A18F8E-B948-4DC3-80F7-DD27CE6BCF94}"/>
    <dgm:cxn modelId="{5B2AF5D1-00F7-4998-941B-F192BDF934EB}" type="presOf" srcId="{6B3ED0D2-1DE7-40A2-9BE0-3D669B445504}" destId="{9DF63A4C-1665-43CF-843B-5BB133BB6C23}" srcOrd="0" destOrd="0" presId="urn:microsoft.com/office/officeart/2005/8/layout/vList5"/>
    <dgm:cxn modelId="{F93DDB13-2893-45E5-8915-15BCD5D71C67}" type="presOf" srcId="{14A506B4-F6ED-48B7-AAA6-65516EBB3B46}" destId="{691CD82F-4622-404E-806A-FDB9D28E6095}"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89225A09-4794-488E-8271-0DA9B830C98E}" type="presOf" srcId="{56CE0233-F2BE-45C1-BB7A-896E26909F6B}" destId="{E87CD406-F6AF-4C9E-A018-0DEFDD688267}" srcOrd="0" destOrd="0" presId="urn:microsoft.com/office/officeart/2005/8/layout/vList5"/>
    <dgm:cxn modelId="{241C9143-20EA-4D7D-BF30-E8D606EB6C57}" type="presOf" srcId="{949D9DC2-C297-4539-A4DD-FDD434741773}" destId="{B252F388-B48C-4F6C-A802-7E657C625F10}"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70BDAC89-464D-4140-A09A-1EBE7D0C9560}" srcId="{B8AD1C0D-DBEF-4001-BDF6-01168F65B135}" destId="{1CCAC6A6-659E-46F2-A4D9-36A5541E5260}" srcOrd="4" destOrd="0" parTransId="{3745AD38-DC9E-4F4D-BF97-878218604557}" sibTransId="{E66155B9-F690-4D87-8AC8-6C5AFE70123F}"/>
    <dgm:cxn modelId="{96576595-B816-4F55-81F0-7A52EEBECE99}" type="presOf" srcId="{8B91D444-FE5B-42AC-9B76-3E53ACA27C5A}" destId="{55EF1899-FE43-430E-A70B-70C1B03791CE}" srcOrd="0" destOrd="0" presId="urn:microsoft.com/office/officeart/2005/8/layout/vList5"/>
    <dgm:cxn modelId="{75451563-FF18-443D-A25A-23AA1FCE7591}" type="presOf" srcId="{B8AD1C0D-DBEF-4001-BDF6-01168F65B135}" destId="{0EC9DAF7-002E-4BC7-AAD5-A6E1651D94E8}" srcOrd="0" destOrd="0" presId="urn:microsoft.com/office/officeart/2005/8/layout/vList5"/>
    <dgm:cxn modelId="{AD2CCDDB-83BE-4FF0-AC07-BDD9E32CE8B0}" type="presParOf" srcId="{0EC9DAF7-002E-4BC7-AAD5-A6E1651D94E8}" destId="{040F0948-6A7B-48BF-AAE2-1D60EA7DE219}" srcOrd="0" destOrd="0" presId="urn:microsoft.com/office/officeart/2005/8/layout/vList5"/>
    <dgm:cxn modelId="{99C3394C-B0A3-4228-9DE9-F0E756DFA4BA}" type="presParOf" srcId="{040F0948-6A7B-48BF-AAE2-1D60EA7DE219}" destId="{691CD82F-4622-404E-806A-FDB9D28E6095}" srcOrd="0" destOrd="0" presId="urn:microsoft.com/office/officeart/2005/8/layout/vList5"/>
    <dgm:cxn modelId="{75C48819-924B-4B3F-A42E-F067A8DBFD35}" type="presParOf" srcId="{0EC9DAF7-002E-4BC7-AAD5-A6E1651D94E8}" destId="{13337008-6B4E-4EE0-BB73-C109FF94BF0D}" srcOrd="1" destOrd="0" presId="urn:microsoft.com/office/officeart/2005/8/layout/vList5"/>
    <dgm:cxn modelId="{31642466-EC17-498C-8EB6-C60D70314633}" type="presParOf" srcId="{0EC9DAF7-002E-4BC7-AAD5-A6E1651D94E8}" destId="{B6DCEE8E-7413-4EDF-A503-BE04DB56C2CF}" srcOrd="2" destOrd="0" presId="urn:microsoft.com/office/officeart/2005/8/layout/vList5"/>
    <dgm:cxn modelId="{52C309EE-82F5-4E11-9F58-83DE53D1CFE8}" type="presParOf" srcId="{B6DCEE8E-7413-4EDF-A503-BE04DB56C2CF}" destId="{E87CD406-F6AF-4C9E-A018-0DEFDD688267}" srcOrd="0" destOrd="0" presId="urn:microsoft.com/office/officeart/2005/8/layout/vList5"/>
    <dgm:cxn modelId="{3F5CAEDF-41BE-40C5-A089-E2A4F6C2163B}" type="presParOf" srcId="{0EC9DAF7-002E-4BC7-AAD5-A6E1651D94E8}" destId="{240CAAAE-C856-4A22-BE7C-2F44DB09C890}" srcOrd="3" destOrd="0" presId="urn:microsoft.com/office/officeart/2005/8/layout/vList5"/>
    <dgm:cxn modelId="{85A6FB7E-8BAF-4158-A16F-5AF550558EB0}" type="presParOf" srcId="{0EC9DAF7-002E-4BC7-AAD5-A6E1651D94E8}" destId="{273E8436-EFE5-42FC-99FE-F193776B41F0}" srcOrd="4" destOrd="0" presId="urn:microsoft.com/office/officeart/2005/8/layout/vList5"/>
    <dgm:cxn modelId="{EA6A645B-42A0-49A8-AC9E-F1B7B0FE271A}" type="presParOf" srcId="{273E8436-EFE5-42FC-99FE-F193776B41F0}" destId="{9DF63A4C-1665-43CF-843B-5BB133BB6C23}" srcOrd="0" destOrd="0" presId="urn:microsoft.com/office/officeart/2005/8/layout/vList5"/>
    <dgm:cxn modelId="{826C9208-54D8-47B6-AE02-DCFC2AC64615}" type="presParOf" srcId="{0EC9DAF7-002E-4BC7-AAD5-A6E1651D94E8}" destId="{893E8D38-CE0F-4946-B325-791B9ECA450B}" srcOrd="5" destOrd="0" presId="urn:microsoft.com/office/officeart/2005/8/layout/vList5"/>
    <dgm:cxn modelId="{A35392F7-580A-4AB1-BF47-D0D07932A0C2}" type="presParOf" srcId="{0EC9DAF7-002E-4BC7-AAD5-A6E1651D94E8}" destId="{EE672775-74BF-4544-A558-110F80F03586}" srcOrd="6" destOrd="0" presId="urn:microsoft.com/office/officeart/2005/8/layout/vList5"/>
    <dgm:cxn modelId="{4AE5CC13-68CD-4388-8F5B-83EF848ECE59}" type="presParOf" srcId="{EE672775-74BF-4544-A558-110F80F03586}" destId="{8CEAFECB-C071-4E2A-83A1-EF65C1F4D827}" srcOrd="0" destOrd="0" presId="urn:microsoft.com/office/officeart/2005/8/layout/vList5"/>
    <dgm:cxn modelId="{DDA17FA5-F381-4CCF-AA07-7318AB549A41}" type="presParOf" srcId="{0EC9DAF7-002E-4BC7-AAD5-A6E1651D94E8}" destId="{3DF06EC4-66D4-4753-88D2-C6F6610CC6AC}" srcOrd="7" destOrd="0" presId="urn:microsoft.com/office/officeart/2005/8/layout/vList5"/>
    <dgm:cxn modelId="{4C7EEE9E-7B93-433D-8798-46D61C32511A}" type="presParOf" srcId="{0EC9DAF7-002E-4BC7-AAD5-A6E1651D94E8}" destId="{F7F49008-38A6-4D30-A87F-A85A3257A980}" srcOrd="8" destOrd="0" presId="urn:microsoft.com/office/officeart/2005/8/layout/vList5"/>
    <dgm:cxn modelId="{2FD5666D-B62B-4BFA-9FE5-F6401D380FD3}" type="presParOf" srcId="{F7F49008-38A6-4D30-A87F-A85A3257A980}" destId="{46815C3A-FD99-44BB-9F59-2DD470C8406A}" srcOrd="0" destOrd="0" presId="urn:microsoft.com/office/officeart/2005/8/layout/vList5"/>
    <dgm:cxn modelId="{77F7364C-19CE-4F14-9A43-B2872A76364B}" type="presParOf" srcId="{0EC9DAF7-002E-4BC7-AAD5-A6E1651D94E8}" destId="{466822E8-1B31-45B2-B346-490E87817F78}" srcOrd="9" destOrd="0" presId="urn:microsoft.com/office/officeart/2005/8/layout/vList5"/>
    <dgm:cxn modelId="{11C45201-CBB5-4869-9E08-B363456793DD}" type="presParOf" srcId="{0EC9DAF7-002E-4BC7-AAD5-A6E1651D94E8}" destId="{64544E53-3E73-4D0D-B91A-F9FED4D8A077}" srcOrd="10" destOrd="0" presId="urn:microsoft.com/office/officeart/2005/8/layout/vList5"/>
    <dgm:cxn modelId="{9FDCDC93-9E59-4DE1-854D-CF714EF2DACD}" type="presParOf" srcId="{64544E53-3E73-4D0D-B91A-F9FED4D8A077}" destId="{B252F388-B48C-4F6C-A802-7E657C625F10}" srcOrd="0" destOrd="0" presId="urn:microsoft.com/office/officeart/2005/8/layout/vList5"/>
    <dgm:cxn modelId="{2738F209-16E4-43F2-A2F0-2B54327F9DDF}" type="presParOf" srcId="{0EC9DAF7-002E-4BC7-AAD5-A6E1651D94E8}" destId="{FC9F3465-972A-466F-AF1A-57C64D298A9F}" srcOrd="11" destOrd="0" presId="urn:microsoft.com/office/officeart/2005/8/layout/vList5"/>
    <dgm:cxn modelId="{4229A9F8-13ED-4F01-B945-60C091D5A92C}" type="presParOf" srcId="{0EC9DAF7-002E-4BC7-AAD5-A6E1651D94E8}" destId="{549FDBC0-7FCD-42C7-B529-490B2A326F96}" srcOrd="12" destOrd="0" presId="urn:microsoft.com/office/officeart/2005/8/layout/vList5"/>
    <dgm:cxn modelId="{D47735B5-51DA-4CF0-BCAB-2F04283D818E}"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rgbClr val="00B050"/>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77EF0F1A-E15C-46A7-BF71-78404726DA7C}" type="presOf" srcId="{6B3ED0D2-1DE7-40A2-9BE0-3D669B445504}" destId="{9DF63A4C-1665-43CF-843B-5BB133BB6C23}" srcOrd="0" destOrd="0" presId="urn:microsoft.com/office/officeart/2005/8/layout/vList5"/>
    <dgm:cxn modelId="{5A4C27ED-441A-413D-87AA-841D4646B15F}" type="presOf" srcId="{DFAF3E9D-E605-41A1-AE9F-3A7F0ADDC51C}" destId="{8CEAFECB-C071-4E2A-83A1-EF65C1F4D827}" srcOrd="0" destOrd="0" presId="urn:microsoft.com/office/officeart/2005/8/layout/vList5"/>
    <dgm:cxn modelId="{406F54ED-6729-4640-BDB9-D4D5EF182B2E}" type="presOf" srcId="{56CE0233-F2BE-45C1-BB7A-896E26909F6B}" destId="{E87CD406-F6AF-4C9E-A018-0DEFDD688267}"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857B4C82-A4D5-4B02-87FC-E4CDF909F5BC}" type="presOf" srcId="{949D9DC2-C297-4539-A4DD-FDD434741773}" destId="{B252F388-B48C-4F6C-A802-7E657C625F10}"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73F560BF-91CC-4187-A6F3-ABBF0340D294}" srcId="{B8AD1C0D-DBEF-4001-BDF6-01168F65B135}" destId="{DFAF3E9D-E605-41A1-AE9F-3A7F0ADDC51C}" srcOrd="3" destOrd="0" parTransId="{E8582C89-6141-4D40-A8BF-4B4C1053348C}" sibTransId="{E1A18F8E-B948-4DC3-80F7-DD27CE6BCF94}"/>
    <dgm:cxn modelId="{B322B2FD-8896-4C34-AE35-076EFEB1C513}" type="presOf" srcId="{B8AD1C0D-DBEF-4001-BDF6-01168F65B135}" destId="{0EC9DAF7-002E-4BC7-AAD5-A6E1651D94E8}"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92350F19-B4AF-4C8C-92E1-E614DA250FAC}" srcId="{B8AD1C0D-DBEF-4001-BDF6-01168F65B135}" destId="{8B91D444-FE5B-42AC-9B76-3E53ACA27C5A}" srcOrd="6" destOrd="0" parTransId="{6E2DF4B5-257D-4993-9595-8555A0E92F0B}" sibTransId="{CF8C0B50-799F-4EEE-ADF2-2C44DC33C9C4}"/>
    <dgm:cxn modelId="{2809DB6A-5099-409A-A7B2-AB6D1259DF38}" type="presOf" srcId="{1CCAC6A6-659E-46F2-A4D9-36A5541E5260}" destId="{46815C3A-FD99-44BB-9F59-2DD470C8406A}" srcOrd="0" destOrd="0" presId="urn:microsoft.com/office/officeart/2005/8/layout/vList5"/>
    <dgm:cxn modelId="{476AA7A6-2EE1-4CD8-82CE-497C51A6A334}" type="presOf" srcId="{8B91D444-FE5B-42AC-9B76-3E53ACA27C5A}" destId="{55EF1899-FE43-430E-A70B-70C1B03791CE}"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21EF43CF-83B8-4627-9561-692DC9810BF1}" type="presOf" srcId="{14A506B4-F6ED-48B7-AAA6-65516EBB3B46}" destId="{691CD82F-4622-404E-806A-FDB9D28E6095}"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FACCF379-C45B-419C-9ACD-90D3B786E8D4}" type="presParOf" srcId="{0EC9DAF7-002E-4BC7-AAD5-A6E1651D94E8}" destId="{040F0948-6A7B-48BF-AAE2-1D60EA7DE219}" srcOrd="0" destOrd="0" presId="urn:microsoft.com/office/officeart/2005/8/layout/vList5"/>
    <dgm:cxn modelId="{23895792-150E-4658-A2CF-A46CB8CF9CA9}" type="presParOf" srcId="{040F0948-6A7B-48BF-AAE2-1D60EA7DE219}" destId="{691CD82F-4622-404E-806A-FDB9D28E6095}" srcOrd="0" destOrd="0" presId="urn:microsoft.com/office/officeart/2005/8/layout/vList5"/>
    <dgm:cxn modelId="{3839D66D-E441-42CF-B32E-A2C5964C73BA}" type="presParOf" srcId="{0EC9DAF7-002E-4BC7-AAD5-A6E1651D94E8}" destId="{13337008-6B4E-4EE0-BB73-C109FF94BF0D}" srcOrd="1" destOrd="0" presId="urn:microsoft.com/office/officeart/2005/8/layout/vList5"/>
    <dgm:cxn modelId="{91D637AD-2DDD-4285-86B9-BB622575EA29}" type="presParOf" srcId="{0EC9DAF7-002E-4BC7-AAD5-A6E1651D94E8}" destId="{B6DCEE8E-7413-4EDF-A503-BE04DB56C2CF}" srcOrd="2" destOrd="0" presId="urn:microsoft.com/office/officeart/2005/8/layout/vList5"/>
    <dgm:cxn modelId="{756EA7C1-59E7-46A3-B059-93F47C3E46A8}" type="presParOf" srcId="{B6DCEE8E-7413-4EDF-A503-BE04DB56C2CF}" destId="{E87CD406-F6AF-4C9E-A018-0DEFDD688267}" srcOrd="0" destOrd="0" presId="urn:microsoft.com/office/officeart/2005/8/layout/vList5"/>
    <dgm:cxn modelId="{1BD39F71-B9B3-4C0E-986C-2C5BD5306FD6}" type="presParOf" srcId="{0EC9DAF7-002E-4BC7-AAD5-A6E1651D94E8}" destId="{240CAAAE-C856-4A22-BE7C-2F44DB09C890}" srcOrd="3" destOrd="0" presId="urn:microsoft.com/office/officeart/2005/8/layout/vList5"/>
    <dgm:cxn modelId="{E4EADC75-4A61-43EA-A7C7-96CA10433E98}" type="presParOf" srcId="{0EC9DAF7-002E-4BC7-AAD5-A6E1651D94E8}" destId="{273E8436-EFE5-42FC-99FE-F193776B41F0}" srcOrd="4" destOrd="0" presId="urn:microsoft.com/office/officeart/2005/8/layout/vList5"/>
    <dgm:cxn modelId="{107B72B9-96A4-45E4-AEE1-0E2EC0BFD8D4}" type="presParOf" srcId="{273E8436-EFE5-42FC-99FE-F193776B41F0}" destId="{9DF63A4C-1665-43CF-843B-5BB133BB6C23}" srcOrd="0" destOrd="0" presId="urn:microsoft.com/office/officeart/2005/8/layout/vList5"/>
    <dgm:cxn modelId="{2437B53A-0A06-44E0-837C-2EF99978AAD5}" type="presParOf" srcId="{0EC9DAF7-002E-4BC7-AAD5-A6E1651D94E8}" destId="{893E8D38-CE0F-4946-B325-791B9ECA450B}" srcOrd="5" destOrd="0" presId="urn:microsoft.com/office/officeart/2005/8/layout/vList5"/>
    <dgm:cxn modelId="{A3BCF0CE-D3E1-410C-8285-A3D4A26A67A2}" type="presParOf" srcId="{0EC9DAF7-002E-4BC7-AAD5-A6E1651D94E8}" destId="{EE672775-74BF-4544-A558-110F80F03586}" srcOrd="6" destOrd="0" presId="urn:microsoft.com/office/officeart/2005/8/layout/vList5"/>
    <dgm:cxn modelId="{12ECDB8E-662B-44F3-A5F4-459BF2284598}" type="presParOf" srcId="{EE672775-74BF-4544-A558-110F80F03586}" destId="{8CEAFECB-C071-4E2A-83A1-EF65C1F4D827}" srcOrd="0" destOrd="0" presId="urn:microsoft.com/office/officeart/2005/8/layout/vList5"/>
    <dgm:cxn modelId="{1CF7CAA7-E7AE-4EB2-A131-EFF09F74BF1C}" type="presParOf" srcId="{0EC9DAF7-002E-4BC7-AAD5-A6E1651D94E8}" destId="{3DF06EC4-66D4-4753-88D2-C6F6610CC6AC}" srcOrd="7" destOrd="0" presId="urn:microsoft.com/office/officeart/2005/8/layout/vList5"/>
    <dgm:cxn modelId="{DE27B0AA-2337-4104-B363-81E42106AE4D}" type="presParOf" srcId="{0EC9DAF7-002E-4BC7-AAD5-A6E1651D94E8}" destId="{F7F49008-38A6-4D30-A87F-A85A3257A980}" srcOrd="8" destOrd="0" presId="urn:microsoft.com/office/officeart/2005/8/layout/vList5"/>
    <dgm:cxn modelId="{F9A92D84-3679-4068-A84B-E9C497AACDA9}" type="presParOf" srcId="{F7F49008-38A6-4D30-A87F-A85A3257A980}" destId="{46815C3A-FD99-44BB-9F59-2DD470C8406A}" srcOrd="0" destOrd="0" presId="urn:microsoft.com/office/officeart/2005/8/layout/vList5"/>
    <dgm:cxn modelId="{992E2743-8E04-4C25-80E4-CACE7195F935}" type="presParOf" srcId="{0EC9DAF7-002E-4BC7-AAD5-A6E1651D94E8}" destId="{466822E8-1B31-45B2-B346-490E87817F78}" srcOrd="9" destOrd="0" presId="urn:microsoft.com/office/officeart/2005/8/layout/vList5"/>
    <dgm:cxn modelId="{08FF8B77-AAA9-4BDB-ADC5-058BEF188775}" type="presParOf" srcId="{0EC9DAF7-002E-4BC7-AAD5-A6E1651D94E8}" destId="{64544E53-3E73-4D0D-B91A-F9FED4D8A077}" srcOrd="10" destOrd="0" presId="urn:microsoft.com/office/officeart/2005/8/layout/vList5"/>
    <dgm:cxn modelId="{7D715EF7-547F-4F67-8A45-61E91596FD04}" type="presParOf" srcId="{64544E53-3E73-4D0D-B91A-F9FED4D8A077}" destId="{B252F388-B48C-4F6C-A802-7E657C625F10}" srcOrd="0" destOrd="0" presId="urn:microsoft.com/office/officeart/2005/8/layout/vList5"/>
    <dgm:cxn modelId="{058C7DE9-E26F-406D-88A5-6F749B070B27}" type="presParOf" srcId="{0EC9DAF7-002E-4BC7-AAD5-A6E1651D94E8}" destId="{FC9F3465-972A-466F-AF1A-57C64D298A9F}" srcOrd="11" destOrd="0" presId="urn:microsoft.com/office/officeart/2005/8/layout/vList5"/>
    <dgm:cxn modelId="{F54F9EAD-07DD-4A27-89E5-925F4967D85F}" type="presParOf" srcId="{0EC9DAF7-002E-4BC7-AAD5-A6E1651D94E8}" destId="{549FDBC0-7FCD-42C7-B529-490B2A326F96}" srcOrd="12" destOrd="0" presId="urn:microsoft.com/office/officeart/2005/8/layout/vList5"/>
    <dgm:cxn modelId="{D05C98FD-412F-4A9D-8F4C-9169A39843F6}"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rgbClr val="00B050"/>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12DB32E7-AD91-442B-B310-C9461D8108AF}" srcId="{B8AD1C0D-DBEF-4001-BDF6-01168F65B135}" destId="{949D9DC2-C297-4539-A4DD-FDD434741773}" srcOrd="5" destOrd="0" parTransId="{0A66803E-BCA1-4C3C-8963-BE50A0CBABFF}" sibTransId="{CC55F178-0EF8-4444-BA60-07305997C5C9}"/>
    <dgm:cxn modelId="{A8200A26-0427-4E2C-B401-0942634DCF09}" type="presOf" srcId="{14A506B4-F6ED-48B7-AAA6-65516EBB3B46}" destId="{691CD82F-4622-404E-806A-FDB9D28E6095}"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74F4F5EF-77AF-477B-A05C-FB3B267083B7}" type="presOf" srcId="{8B91D444-FE5B-42AC-9B76-3E53ACA27C5A}" destId="{55EF1899-FE43-430E-A70B-70C1B03791CE}" srcOrd="0" destOrd="0" presId="urn:microsoft.com/office/officeart/2005/8/layout/vList5"/>
    <dgm:cxn modelId="{518EE4CF-D7B8-49F3-92E1-3809C3BE71EF}" type="presOf" srcId="{1CCAC6A6-659E-46F2-A4D9-36A5541E5260}" destId="{46815C3A-FD99-44BB-9F59-2DD470C8406A}" srcOrd="0" destOrd="0" presId="urn:microsoft.com/office/officeart/2005/8/layout/vList5"/>
    <dgm:cxn modelId="{73F560BF-91CC-4187-A6F3-ABBF0340D294}" srcId="{B8AD1C0D-DBEF-4001-BDF6-01168F65B135}" destId="{DFAF3E9D-E605-41A1-AE9F-3A7F0ADDC51C}" srcOrd="3" destOrd="0" parTransId="{E8582C89-6141-4D40-A8BF-4B4C1053348C}" sibTransId="{E1A18F8E-B948-4DC3-80F7-DD27CE6BCF94}"/>
    <dgm:cxn modelId="{2977D631-93CE-48E3-9148-B21D7F105F71}" srcId="{B8AD1C0D-DBEF-4001-BDF6-01168F65B135}" destId="{56CE0233-F2BE-45C1-BB7A-896E26909F6B}" srcOrd="1" destOrd="0" parTransId="{5CA534B0-562D-47E8-B149-EDB28D9736AD}" sibTransId="{FD4BB8C1-63BA-4BB5-8D22-81607068BF67}"/>
    <dgm:cxn modelId="{75240334-C6AB-48BB-9451-4958939C5E68}" type="presOf" srcId="{DFAF3E9D-E605-41A1-AE9F-3A7F0ADDC51C}" destId="{8CEAFECB-C071-4E2A-83A1-EF65C1F4D827}" srcOrd="0" destOrd="0" presId="urn:microsoft.com/office/officeart/2005/8/layout/vList5"/>
    <dgm:cxn modelId="{92350F19-B4AF-4C8C-92E1-E614DA250FAC}" srcId="{B8AD1C0D-DBEF-4001-BDF6-01168F65B135}" destId="{8B91D444-FE5B-42AC-9B76-3E53ACA27C5A}" srcOrd="6" destOrd="0" parTransId="{6E2DF4B5-257D-4993-9595-8555A0E92F0B}" sibTransId="{CF8C0B50-799F-4EEE-ADF2-2C44DC33C9C4}"/>
    <dgm:cxn modelId="{74DBCBE6-8CE9-477A-9E6F-938904606378}" type="presOf" srcId="{B8AD1C0D-DBEF-4001-BDF6-01168F65B135}" destId="{0EC9DAF7-002E-4BC7-AAD5-A6E1651D94E8}"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56899B39-770B-4D14-ABAD-D9BF4F323109}" type="presOf" srcId="{949D9DC2-C297-4539-A4DD-FDD434741773}" destId="{B252F388-B48C-4F6C-A802-7E657C625F10}" srcOrd="0" destOrd="0" presId="urn:microsoft.com/office/officeart/2005/8/layout/vList5"/>
    <dgm:cxn modelId="{F3DF3A84-2E5F-46B3-83DE-496532FCF394}" type="presOf" srcId="{6B3ED0D2-1DE7-40A2-9BE0-3D669B445504}" destId="{9DF63A4C-1665-43CF-843B-5BB133BB6C23}"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50A833C5-3769-4F39-A523-99216E1D8C5E}" type="presOf" srcId="{56CE0233-F2BE-45C1-BB7A-896E26909F6B}" destId="{E87CD406-F6AF-4C9E-A018-0DEFDD688267}" srcOrd="0" destOrd="0" presId="urn:microsoft.com/office/officeart/2005/8/layout/vList5"/>
    <dgm:cxn modelId="{1669DC49-3AA8-44C9-B5CD-84EFA12C3F68}" type="presParOf" srcId="{0EC9DAF7-002E-4BC7-AAD5-A6E1651D94E8}" destId="{040F0948-6A7B-48BF-AAE2-1D60EA7DE219}" srcOrd="0" destOrd="0" presId="urn:microsoft.com/office/officeart/2005/8/layout/vList5"/>
    <dgm:cxn modelId="{D606093E-24E0-42E8-91B0-940D4840B413}" type="presParOf" srcId="{040F0948-6A7B-48BF-AAE2-1D60EA7DE219}" destId="{691CD82F-4622-404E-806A-FDB9D28E6095}" srcOrd="0" destOrd="0" presId="urn:microsoft.com/office/officeart/2005/8/layout/vList5"/>
    <dgm:cxn modelId="{03CCF051-CC28-446B-AD9B-C3B658894A80}" type="presParOf" srcId="{0EC9DAF7-002E-4BC7-AAD5-A6E1651D94E8}" destId="{13337008-6B4E-4EE0-BB73-C109FF94BF0D}" srcOrd="1" destOrd="0" presId="urn:microsoft.com/office/officeart/2005/8/layout/vList5"/>
    <dgm:cxn modelId="{C433392C-EC55-4359-A340-1C3E91837EEF}" type="presParOf" srcId="{0EC9DAF7-002E-4BC7-AAD5-A6E1651D94E8}" destId="{B6DCEE8E-7413-4EDF-A503-BE04DB56C2CF}" srcOrd="2" destOrd="0" presId="urn:microsoft.com/office/officeart/2005/8/layout/vList5"/>
    <dgm:cxn modelId="{955C1443-06B2-4653-B1A1-9C4540CD9BAC}" type="presParOf" srcId="{B6DCEE8E-7413-4EDF-A503-BE04DB56C2CF}" destId="{E87CD406-F6AF-4C9E-A018-0DEFDD688267}" srcOrd="0" destOrd="0" presId="urn:microsoft.com/office/officeart/2005/8/layout/vList5"/>
    <dgm:cxn modelId="{319820BE-6002-4DF5-A48D-8351132F7164}" type="presParOf" srcId="{0EC9DAF7-002E-4BC7-AAD5-A6E1651D94E8}" destId="{240CAAAE-C856-4A22-BE7C-2F44DB09C890}" srcOrd="3" destOrd="0" presId="urn:microsoft.com/office/officeart/2005/8/layout/vList5"/>
    <dgm:cxn modelId="{8FF7D0FD-BCCD-470B-8F59-456B0878F197}" type="presParOf" srcId="{0EC9DAF7-002E-4BC7-AAD5-A6E1651D94E8}" destId="{273E8436-EFE5-42FC-99FE-F193776B41F0}" srcOrd="4" destOrd="0" presId="urn:microsoft.com/office/officeart/2005/8/layout/vList5"/>
    <dgm:cxn modelId="{70114063-AC16-4524-A51D-30222D62602C}" type="presParOf" srcId="{273E8436-EFE5-42FC-99FE-F193776B41F0}" destId="{9DF63A4C-1665-43CF-843B-5BB133BB6C23}" srcOrd="0" destOrd="0" presId="urn:microsoft.com/office/officeart/2005/8/layout/vList5"/>
    <dgm:cxn modelId="{0ED599B0-BC19-4677-9A14-964040777A6F}" type="presParOf" srcId="{0EC9DAF7-002E-4BC7-AAD5-A6E1651D94E8}" destId="{893E8D38-CE0F-4946-B325-791B9ECA450B}" srcOrd="5" destOrd="0" presId="urn:microsoft.com/office/officeart/2005/8/layout/vList5"/>
    <dgm:cxn modelId="{2A31EB5E-05F4-42A0-B953-02D9F5893268}" type="presParOf" srcId="{0EC9DAF7-002E-4BC7-AAD5-A6E1651D94E8}" destId="{EE672775-74BF-4544-A558-110F80F03586}" srcOrd="6" destOrd="0" presId="urn:microsoft.com/office/officeart/2005/8/layout/vList5"/>
    <dgm:cxn modelId="{2F93E648-F497-460E-BA2A-493C4688F798}" type="presParOf" srcId="{EE672775-74BF-4544-A558-110F80F03586}" destId="{8CEAFECB-C071-4E2A-83A1-EF65C1F4D827}" srcOrd="0" destOrd="0" presId="urn:microsoft.com/office/officeart/2005/8/layout/vList5"/>
    <dgm:cxn modelId="{BB6A6948-794D-4935-A158-34B1FE29E72D}" type="presParOf" srcId="{0EC9DAF7-002E-4BC7-AAD5-A6E1651D94E8}" destId="{3DF06EC4-66D4-4753-88D2-C6F6610CC6AC}" srcOrd="7" destOrd="0" presId="urn:microsoft.com/office/officeart/2005/8/layout/vList5"/>
    <dgm:cxn modelId="{7F57708B-61B2-4A9A-B5AC-3E4858874443}" type="presParOf" srcId="{0EC9DAF7-002E-4BC7-AAD5-A6E1651D94E8}" destId="{F7F49008-38A6-4D30-A87F-A85A3257A980}" srcOrd="8" destOrd="0" presId="urn:microsoft.com/office/officeart/2005/8/layout/vList5"/>
    <dgm:cxn modelId="{95D90211-C942-4050-AF3B-EE0DF5806ED9}" type="presParOf" srcId="{F7F49008-38A6-4D30-A87F-A85A3257A980}" destId="{46815C3A-FD99-44BB-9F59-2DD470C8406A}" srcOrd="0" destOrd="0" presId="urn:microsoft.com/office/officeart/2005/8/layout/vList5"/>
    <dgm:cxn modelId="{F4F7B436-66E7-42BF-80E6-8836FA292980}" type="presParOf" srcId="{0EC9DAF7-002E-4BC7-AAD5-A6E1651D94E8}" destId="{466822E8-1B31-45B2-B346-490E87817F78}" srcOrd="9" destOrd="0" presId="urn:microsoft.com/office/officeart/2005/8/layout/vList5"/>
    <dgm:cxn modelId="{882620E1-89F7-4C70-A57A-034FC9A256D7}" type="presParOf" srcId="{0EC9DAF7-002E-4BC7-AAD5-A6E1651D94E8}" destId="{64544E53-3E73-4D0D-B91A-F9FED4D8A077}" srcOrd="10" destOrd="0" presId="urn:microsoft.com/office/officeart/2005/8/layout/vList5"/>
    <dgm:cxn modelId="{5A5D46C8-4F52-45FE-8155-27D4BC3C5F93}" type="presParOf" srcId="{64544E53-3E73-4D0D-B91A-F9FED4D8A077}" destId="{B252F388-B48C-4F6C-A802-7E657C625F10}" srcOrd="0" destOrd="0" presId="urn:microsoft.com/office/officeart/2005/8/layout/vList5"/>
    <dgm:cxn modelId="{46017DE7-AA7C-415B-9592-92BEEA0F8726}" type="presParOf" srcId="{0EC9DAF7-002E-4BC7-AAD5-A6E1651D94E8}" destId="{FC9F3465-972A-466F-AF1A-57C64D298A9F}" srcOrd="11" destOrd="0" presId="urn:microsoft.com/office/officeart/2005/8/layout/vList5"/>
    <dgm:cxn modelId="{C5458163-C08B-4ED2-9AAA-09AE4F1AD95B}" type="presParOf" srcId="{0EC9DAF7-002E-4BC7-AAD5-A6E1651D94E8}" destId="{549FDBC0-7FCD-42C7-B529-490B2A326F96}" srcOrd="12" destOrd="0" presId="urn:microsoft.com/office/officeart/2005/8/layout/vList5"/>
    <dgm:cxn modelId="{3DE6CB66-3A7F-4E9E-ADCD-80D6A2DA6B45}"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rgbClr val="00B050"/>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2">
            <a:lumMod val="60000"/>
            <a:lumOff val="40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DFAF3E9D-E605-41A1-AE9F-3A7F0ADDC51C}">
      <dgm:prSet custT="1"/>
      <dgm:spPr>
        <a:solidFill>
          <a:schemeClr val="bg1">
            <a:lumMod val="65000"/>
          </a:schemeClr>
        </a:solidFill>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E8582C89-6141-4D40-A8BF-4B4C1053348C}" type="parTrans" cxnId="{73F560BF-91CC-4187-A6F3-ABBF0340D294}">
      <dgm:prSet/>
      <dgm:spPr/>
      <dgm:t>
        <a:bodyPr/>
        <a:lstStyle/>
        <a:p>
          <a:endParaRPr lang="pt-BR"/>
        </a:p>
      </dgm:t>
    </dgm:pt>
    <dgm:pt modelId="{E1A18F8E-B948-4DC3-80F7-DD27CE6BCF94}" type="sibTrans" cxnId="{73F560BF-91CC-4187-A6F3-ABBF0340D29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EE672775-74BF-4544-A558-110F80F03586}" type="pres">
      <dgm:prSet presAssocID="{DFAF3E9D-E605-41A1-AE9F-3A7F0ADDC51C}" presName="linNode" presStyleCnt="0"/>
      <dgm:spPr/>
    </dgm:pt>
    <dgm:pt modelId="{8CEAFECB-C071-4E2A-83A1-EF65C1F4D827}" type="pres">
      <dgm:prSet presAssocID="{DFAF3E9D-E605-41A1-AE9F-3A7F0ADDC51C}" presName="parentText" presStyleLbl="node1" presStyleIdx="3" presStyleCnt="7">
        <dgm:presLayoutVars>
          <dgm:chMax val="1"/>
          <dgm:bulletEnabled val="1"/>
        </dgm:presLayoutVars>
      </dgm:prSet>
      <dgm:spPr/>
      <dgm:t>
        <a:bodyPr/>
        <a:lstStyle/>
        <a:p>
          <a:endParaRPr lang="pt-BR"/>
        </a:p>
      </dgm:t>
    </dgm:pt>
    <dgm:pt modelId="{3DF06EC4-66D4-4753-88D2-C6F6610CC6AC}" type="pres">
      <dgm:prSet presAssocID="{E1A18F8E-B948-4DC3-80F7-DD27CE6BCF94}"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3CA7A082-7D59-403D-9122-D700C4D45722}" type="presOf" srcId="{1CCAC6A6-659E-46F2-A4D9-36A5541E5260}" destId="{46815C3A-FD99-44BB-9F59-2DD470C8406A}"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113C372B-81A2-4139-926B-F1976C21F973}" type="presOf" srcId="{8B91D444-FE5B-42AC-9B76-3E53ACA27C5A}" destId="{55EF1899-FE43-430E-A70B-70C1B03791CE}" srcOrd="0" destOrd="0" presId="urn:microsoft.com/office/officeart/2005/8/layout/vList5"/>
    <dgm:cxn modelId="{D926AF63-4513-415E-99FC-4370360E15EC}" type="presOf" srcId="{DFAF3E9D-E605-41A1-AE9F-3A7F0ADDC51C}" destId="{8CEAFECB-C071-4E2A-83A1-EF65C1F4D827}" srcOrd="0" destOrd="0" presId="urn:microsoft.com/office/officeart/2005/8/layout/vList5"/>
    <dgm:cxn modelId="{1BF61517-842D-42EC-BC14-9899351F92C7}" type="presOf" srcId="{14A506B4-F6ED-48B7-AAA6-65516EBB3B46}" destId="{691CD82F-4622-404E-806A-FDB9D28E6095}" srcOrd="0" destOrd="0" presId="urn:microsoft.com/office/officeart/2005/8/layout/vList5"/>
    <dgm:cxn modelId="{7967E720-A362-4EC9-8885-AADE26AAC66B}" type="presOf" srcId="{949D9DC2-C297-4539-A4DD-FDD434741773}" destId="{B252F388-B48C-4F6C-A802-7E657C625F10}" srcOrd="0" destOrd="0" presId="urn:microsoft.com/office/officeart/2005/8/layout/vList5"/>
    <dgm:cxn modelId="{2977D631-93CE-48E3-9148-B21D7F105F71}" srcId="{B8AD1C0D-DBEF-4001-BDF6-01168F65B135}" destId="{56CE0233-F2BE-45C1-BB7A-896E26909F6B}" srcOrd="1" destOrd="0" parTransId="{5CA534B0-562D-47E8-B149-EDB28D9736AD}" sibTransId="{FD4BB8C1-63BA-4BB5-8D22-81607068BF67}"/>
    <dgm:cxn modelId="{5720690E-1A8C-46E0-B8DA-F425D45B4D6C}" type="presOf" srcId="{56CE0233-F2BE-45C1-BB7A-896E26909F6B}" destId="{E87CD406-F6AF-4C9E-A018-0DEFDD688267}"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92350F19-B4AF-4C8C-92E1-E614DA250FAC}" srcId="{B8AD1C0D-DBEF-4001-BDF6-01168F65B135}" destId="{8B91D444-FE5B-42AC-9B76-3E53ACA27C5A}" srcOrd="6" destOrd="0" parTransId="{6E2DF4B5-257D-4993-9595-8555A0E92F0B}" sibTransId="{CF8C0B50-799F-4EEE-ADF2-2C44DC33C9C4}"/>
    <dgm:cxn modelId="{EEFE8D40-07F9-4685-A557-8F7AEF781CA2}" type="presOf" srcId="{B8AD1C0D-DBEF-4001-BDF6-01168F65B135}" destId="{0EC9DAF7-002E-4BC7-AAD5-A6E1651D94E8}"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73F560BF-91CC-4187-A6F3-ABBF0340D294}" srcId="{B8AD1C0D-DBEF-4001-BDF6-01168F65B135}" destId="{DFAF3E9D-E605-41A1-AE9F-3A7F0ADDC51C}" srcOrd="3" destOrd="0" parTransId="{E8582C89-6141-4D40-A8BF-4B4C1053348C}" sibTransId="{E1A18F8E-B948-4DC3-80F7-DD27CE6BCF94}"/>
    <dgm:cxn modelId="{8F6A8411-75AA-47F6-8D95-C45489822CB3}" type="presOf" srcId="{6B3ED0D2-1DE7-40A2-9BE0-3D669B445504}" destId="{9DF63A4C-1665-43CF-843B-5BB133BB6C23}"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7B8C082E-6CDA-4EB0-A9F3-6C123530AD9A}" type="presParOf" srcId="{0EC9DAF7-002E-4BC7-AAD5-A6E1651D94E8}" destId="{040F0948-6A7B-48BF-AAE2-1D60EA7DE219}" srcOrd="0" destOrd="0" presId="urn:microsoft.com/office/officeart/2005/8/layout/vList5"/>
    <dgm:cxn modelId="{BBD03838-3BBE-4339-9B3B-5F7FB631EA91}" type="presParOf" srcId="{040F0948-6A7B-48BF-AAE2-1D60EA7DE219}" destId="{691CD82F-4622-404E-806A-FDB9D28E6095}" srcOrd="0" destOrd="0" presId="urn:microsoft.com/office/officeart/2005/8/layout/vList5"/>
    <dgm:cxn modelId="{4B1FBE01-7E0A-4F27-BA86-E7DDF5F2D049}" type="presParOf" srcId="{0EC9DAF7-002E-4BC7-AAD5-A6E1651D94E8}" destId="{13337008-6B4E-4EE0-BB73-C109FF94BF0D}" srcOrd="1" destOrd="0" presId="urn:microsoft.com/office/officeart/2005/8/layout/vList5"/>
    <dgm:cxn modelId="{B9596C80-B254-45D5-97DD-407685EE42AA}" type="presParOf" srcId="{0EC9DAF7-002E-4BC7-AAD5-A6E1651D94E8}" destId="{B6DCEE8E-7413-4EDF-A503-BE04DB56C2CF}" srcOrd="2" destOrd="0" presId="urn:microsoft.com/office/officeart/2005/8/layout/vList5"/>
    <dgm:cxn modelId="{C59D116A-93E1-432E-8C78-5F574DCD7C43}" type="presParOf" srcId="{B6DCEE8E-7413-4EDF-A503-BE04DB56C2CF}" destId="{E87CD406-F6AF-4C9E-A018-0DEFDD688267}" srcOrd="0" destOrd="0" presId="urn:microsoft.com/office/officeart/2005/8/layout/vList5"/>
    <dgm:cxn modelId="{F87A98A6-2EC3-467A-BC94-D1BDAEC50997}" type="presParOf" srcId="{0EC9DAF7-002E-4BC7-AAD5-A6E1651D94E8}" destId="{240CAAAE-C856-4A22-BE7C-2F44DB09C890}" srcOrd="3" destOrd="0" presId="urn:microsoft.com/office/officeart/2005/8/layout/vList5"/>
    <dgm:cxn modelId="{B01C5B68-2950-4013-8AA2-CD73D03BEF76}" type="presParOf" srcId="{0EC9DAF7-002E-4BC7-AAD5-A6E1651D94E8}" destId="{273E8436-EFE5-42FC-99FE-F193776B41F0}" srcOrd="4" destOrd="0" presId="urn:microsoft.com/office/officeart/2005/8/layout/vList5"/>
    <dgm:cxn modelId="{C103CB51-0E98-40D2-9B3E-FF8B7CBE3C9F}" type="presParOf" srcId="{273E8436-EFE5-42FC-99FE-F193776B41F0}" destId="{9DF63A4C-1665-43CF-843B-5BB133BB6C23}" srcOrd="0" destOrd="0" presId="urn:microsoft.com/office/officeart/2005/8/layout/vList5"/>
    <dgm:cxn modelId="{5EA47BD4-C798-49F2-B454-F46AB0ECFAC1}" type="presParOf" srcId="{0EC9DAF7-002E-4BC7-AAD5-A6E1651D94E8}" destId="{893E8D38-CE0F-4946-B325-791B9ECA450B}" srcOrd="5" destOrd="0" presId="urn:microsoft.com/office/officeart/2005/8/layout/vList5"/>
    <dgm:cxn modelId="{C0553BA7-AC53-433D-A9FE-D315F1787578}" type="presParOf" srcId="{0EC9DAF7-002E-4BC7-AAD5-A6E1651D94E8}" destId="{EE672775-74BF-4544-A558-110F80F03586}" srcOrd="6" destOrd="0" presId="urn:microsoft.com/office/officeart/2005/8/layout/vList5"/>
    <dgm:cxn modelId="{07B6ADB4-D189-49BD-B321-61C1D28EE4A5}" type="presParOf" srcId="{EE672775-74BF-4544-A558-110F80F03586}" destId="{8CEAFECB-C071-4E2A-83A1-EF65C1F4D827}" srcOrd="0" destOrd="0" presId="urn:microsoft.com/office/officeart/2005/8/layout/vList5"/>
    <dgm:cxn modelId="{D657ADB1-1441-4496-9BD2-0F3B1ED853B3}" type="presParOf" srcId="{0EC9DAF7-002E-4BC7-AAD5-A6E1651D94E8}" destId="{3DF06EC4-66D4-4753-88D2-C6F6610CC6AC}" srcOrd="7" destOrd="0" presId="urn:microsoft.com/office/officeart/2005/8/layout/vList5"/>
    <dgm:cxn modelId="{570C2A40-6058-4381-AF6C-75DCC970FB6E}" type="presParOf" srcId="{0EC9DAF7-002E-4BC7-AAD5-A6E1651D94E8}" destId="{F7F49008-38A6-4D30-A87F-A85A3257A980}" srcOrd="8" destOrd="0" presId="urn:microsoft.com/office/officeart/2005/8/layout/vList5"/>
    <dgm:cxn modelId="{0EDE7315-7F64-4D6C-80CC-F5325E3391D6}" type="presParOf" srcId="{F7F49008-38A6-4D30-A87F-A85A3257A980}" destId="{46815C3A-FD99-44BB-9F59-2DD470C8406A}" srcOrd="0" destOrd="0" presId="urn:microsoft.com/office/officeart/2005/8/layout/vList5"/>
    <dgm:cxn modelId="{7FE972C7-0A50-43C4-AE46-2BC0FA9B644F}" type="presParOf" srcId="{0EC9DAF7-002E-4BC7-AAD5-A6E1651D94E8}" destId="{466822E8-1B31-45B2-B346-490E87817F78}" srcOrd="9" destOrd="0" presId="urn:microsoft.com/office/officeart/2005/8/layout/vList5"/>
    <dgm:cxn modelId="{9EE23501-AE9B-4570-9996-B18CE9C9FC4A}" type="presParOf" srcId="{0EC9DAF7-002E-4BC7-AAD5-A6E1651D94E8}" destId="{64544E53-3E73-4D0D-B91A-F9FED4D8A077}" srcOrd="10" destOrd="0" presId="urn:microsoft.com/office/officeart/2005/8/layout/vList5"/>
    <dgm:cxn modelId="{39608318-CE4B-4CCA-8CC1-8827753CAFAE}" type="presParOf" srcId="{64544E53-3E73-4D0D-B91A-F9FED4D8A077}" destId="{B252F388-B48C-4F6C-A802-7E657C625F10}" srcOrd="0" destOrd="0" presId="urn:microsoft.com/office/officeart/2005/8/layout/vList5"/>
    <dgm:cxn modelId="{C90FDF4E-D23E-4A21-8641-21CDBD1C1390}" type="presParOf" srcId="{0EC9DAF7-002E-4BC7-AAD5-A6E1651D94E8}" destId="{FC9F3465-972A-466F-AF1A-57C64D298A9F}" srcOrd="11" destOrd="0" presId="urn:microsoft.com/office/officeart/2005/8/layout/vList5"/>
    <dgm:cxn modelId="{24FD5CA2-F8F9-4E11-90BD-EFB8272ACC65}" type="presParOf" srcId="{0EC9DAF7-002E-4BC7-AAD5-A6E1651D94E8}" destId="{549FDBC0-7FCD-42C7-B529-490B2A326F96}" srcOrd="12" destOrd="0" presId="urn:microsoft.com/office/officeart/2005/8/layout/vList5"/>
    <dgm:cxn modelId="{D7BEBB62-77E4-4221-8E97-1CB595020514}"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rgbClr val="00B0F0"/>
        </a:solidFill>
        <a:ln>
          <a:solidFill>
            <a:schemeClr val="accent1"/>
          </a:solidFill>
        </a:ln>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34B63D1C-670C-4357-9CD6-AA0AE662F92E}" type="presOf" srcId="{6B3ED0D2-1DE7-40A2-9BE0-3D669B445504}" destId="{9DF63A4C-1665-43CF-843B-5BB133BB6C23}" srcOrd="0" destOrd="0" presId="urn:microsoft.com/office/officeart/2005/8/layout/vList5"/>
    <dgm:cxn modelId="{375A7E88-0E34-428E-A1DE-4F394B38D5A1}" type="presOf" srcId="{56CE0233-F2BE-45C1-BB7A-896E26909F6B}" destId="{E87CD406-F6AF-4C9E-A018-0DEFDD688267}"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8A55F116-ADAA-4D04-964B-D40BB44A4B1B}" type="presOf" srcId="{B8AD1C0D-DBEF-4001-BDF6-01168F65B135}" destId="{0EC9DAF7-002E-4BC7-AAD5-A6E1651D94E8}" srcOrd="0" destOrd="0" presId="urn:microsoft.com/office/officeart/2005/8/layout/vList5"/>
    <dgm:cxn modelId="{4D2632C9-22CF-49D2-AF75-60A77EE25E6B}" type="presOf" srcId="{76C20787-E275-4F4B-B2CD-664DCFA32901}" destId="{8672A417-BFAB-45D0-8D31-C80ED4A81B30}" srcOrd="0" destOrd="0" presId="urn:microsoft.com/office/officeart/2005/8/layout/vList5"/>
    <dgm:cxn modelId="{DC05D70A-8BF2-4117-926F-0EDDB36D1EB3}" type="presOf" srcId="{8B91D444-FE5B-42AC-9B76-3E53ACA27C5A}" destId="{55EF1899-FE43-430E-A70B-70C1B03791CE}" srcOrd="0" destOrd="0" presId="urn:microsoft.com/office/officeart/2005/8/layout/vList5"/>
    <dgm:cxn modelId="{5DC0E6DD-33DA-4DD2-AE8E-A62A68E764ED}" type="presOf" srcId="{1CCAC6A6-659E-46F2-A4D9-36A5541E5260}" destId="{46815C3A-FD99-44BB-9F59-2DD470C8406A}"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2977D631-93CE-48E3-9148-B21D7F105F71}" srcId="{B8AD1C0D-DBEF-4001-BDF6-01168F65B135}" destId="{56CE0233-F2BE-45C1-BB7A-896E26909F6B}" srcOrd="1" destOrd="0" parTransId="{5CA534B0-562D-47E8-B149-EDB28D9736AD}" sibTransId="{FD4BB8C1-63BA-4BB5-8D22-81607068BF67}"/>
    <dgm:cxn modelId="{70BDAC89-464D-4140-A09A-1EBE7D0C9560}" srcId="{B8AD1C0D-DBEF-4001-BDF6-01168F65B135}" destId="{1CCAC6A6-659E-46F2-A4D9-36A5541E5260}" srcOrd="4" destOrd="0" parTransId="{3745AD38-DC9E-4F4D-BF97-878218604557}" sibTransId="{E66155B9-F690-4D87-8AC8-6C5AFE70123F}"/>
    <dgm:cxn modelId="{92350F19-B4AF-4C8C-92E1-E614DA250FAC}" srcId="{B8AD1C0D-DBEF-4001-BDF6-01168F65B135}" destId="{8B91D444-FE5B-42AC-9B76-3E53ACA27C5A}" srcOrd="6" destOrd="0" parTransId="{6E2DF4B5-257D-4993-9595-8555A0E92F0B}" sibTransId="{CF8C0B50-799F-4EEE-ADF2-2C44DC33C9C4}"/>
    <dgm:cxn modelId="{F927AB3D-2B47-4384-ACE3-F49A097E206B}" type="presOf" srcId="{14A506B4-F6ED-48B7-AAA6-65516EBB3B46}" destId="{691CD82F-4622-404E-806A-FDB9D28E6095}"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3F517EA0-929A-47AE-90AD-6F58FB4186E5}" type="presOf" srcId="{949D9DC2-C297-4539-A4DD-FDD434741773}" destId="{B252F388-B48C-4F6C-A802-7E657C625F10}"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88E31813-4CFB-44F1-9283-BD700C33225C}" type="presParOf" srcId="{0EC9DAF7-002E-4BC7-AAD5-A6E1651D94E8}" destId="{040F0948-6A7B-48BF-AAE2-1D60EA7DE219}" srcOrd="0" destOrd="0" presId="urn:microsoft.com/office/officeart/2005/8/layout/vList5"/>
    <dgm:cxn modelId="{DF89EB99-93EA-4262-8471-1E397088BB84}" type="presParOf" srcId="{040F0948-6A7B-48BF-AAE2-1D60EA7DE219}" destId="{691CD82F-4622-404E-806A-FDB9D28E6095}" srcOrd="0" destOrd="0" presId="urn:microsoft.com/office/officeart/2005/8/layout/vList5"/>
    <dgm:cxn modelId="{4BE5B1E3-33C8-441F-A504-6451A4040C41}" type="presParOf" srcId="{0EC9DAF7-002E-4BC7-AAD5-A6E1651D94E8}" destId="{13337008-6B4E-4EE0-BB73-C109FF94BF0D}" srcOrd="1" destOrd="0" presId="urn:microsoft.com/office/officeart/2005/8/layout/vList5"/>
    <dgm:cxn modelId="{6C0CD4E1-863A-4D1D-A7C6-BC5D82197BB6}" type="presParOf" srcId="{0EC9DAF7-002E-4BC7-AAD5-A6E1651D94E8}" destId="{B6DCEE8E-7413-4EDF-A503-BE04DB56C2CF}" srcOrd="2" destOrd="0" presId="urn:microsoft.com/office/officeart/2005/8/layout/vList5"/>
    <dgm:cxn modelId="{B19EF5A7-6661-4F81-8359-62292662D279}" type="presParOf" srcId="{B6DCEE8E-7413-4EDF-A503-BE04DB56C2CF}" destId="{E87CD406-F6AF-4C9E-A018-0DEFDD688267}" srcOrd="0" destOrd="0" presId="urn:microsoft.com/office/officeart/2005/8/layout/vList5"/>
    <dgm:cxn modelId="{02E0CC4E-4BFD-41A4-B606-3C85C87A5888}" type="presParOf" srcId="{0EC9DAF7-002E-4BC7-AAD5-A6E1651D94E8}" destId="{240CAAAE-C856-4A22-BE7C-2F44DB09C890}" srcOrd="3" destOrd="0" presId="urn:microsoft.com/office/officeart/2005/8/layout/vList5"/>
    <dgm:cxn modelId="{8591B801-8608-4EC5-86E5-922FCC34345E}" type="presParOf" srcId="{0EC9DAF7-002E-4BC7-AAD5-A6E1651D94E8}" destId="{273E8436-EFE5-42FC-99FE-F193776B41F0}" srcOrd="4" destOrd="0" presId="urn:microsoft.com/office/officeart/2005/8/layout/vList5"/>
    <dgm:cxn modelId="{A4C0EA0B-800B-4BFF-AE70-6B11CFB216F7}" type="presParOf" srcId="{273E8436-EFE5-42FC-99FE-F193776B41F0}" destId="{9DF63A4C-1665-43CF-843B-5BB133BB6C23}" srcOrd="0" destOrd="0" presId="urn:microsoft.com/office/officeart/2005/8/layout/vList5"/>
    <dgm:cxn modelId="{9356FCE4-E45A-4770-8572-724BA5333A4A}" type="presParOf" srcId="{0EC9DAF7-002E-4BC7-AAD5-A6E1651D94E8}" destId="{893E8D38-CE0F-4946-B325-791B9ECA450B}" srcOrd="5" destOrd="0" presId="urn:microsoft.com/office/officeart/2005/8/layout/vList5"/>
    <dgm:cxn modelId="{C4739BD1-AF89-425F-B174-93ACBF898B84}" type="presParOf" srcId="{0EC9DAF7-002E-4BC7-AAD5-A6E1651D94E8}" destId="{B83FAB40-5AA1-4C01-B971-536D232D2960}" srcOrd="6" destOrd="0" presId="urn:microsoft.com/office/officeart/2005/8/layout/vList5"/>
    <dgm:cxn modelId="{91A13231-F1DB-4741-A5C6-77D50082B0B4}" type="presParOf" srcId="{B83FAB40-5AA1-4C01-B971-536D232D2960}" destId="{8672A417-BFAB-45D0-8D31-C80ED4A81B30}" srcOrd="0" destOrd="0" presId="urn:microsoft.com/office/officeart/2005/8/layout/vList5"/>
    <dgm:cxn modelId="{FF93E97E-4B30-4D2D-BC48-46B2BAE81CCD}" type="presParOf" srcId="{0EC9DAF7-002E-4BC7-AAD5-A6E1651D94E8}" destId="{8C2902DE-BCBF-4AAC-AD49-4EA6672C90DE}" srcOrd="7" destOrd="0" presId="urn:microsoft.com/office/officeart/2005/8/layout/vList5"/>
    <dgm:cxn modelId="{63CD7D4E-DF06-4FD8-90E5-1E0E70C6F891}" type="presParOf" srcId="{0EC9DAF7-002E-4BC7-AAD5-A6E1651D94E8}" destId="{F7F49008-38A6-4D30-A87F-A85A3257A980}" srcOrd="8" destOrd="0" presId="urn:microsoft.com/office/officeart/2005/8/layout/vList5"/>
    <dgm:cxn modelId="{01D0B7AF-C3B3-452D-853F-F0F916010E5F}" type="presParOf" srcId="{F7F49008-38A6-4D30-A87F-A85A3257A980}" destId="{46815C3A-FD99-44BB-9F59-2DD470C8406A}" srcOrd="0" destOrd="0" presId="urn:microsoft.com/office/officeart/2005/8/layout/vList5"/>
    <dgm:cxn modelId="{CCE4C9FA-31A1-403E-A267-75A4344D2EEE}" type="presParOf" srcId="{0EC9DAF7-002E-4BC7-AAD5-A6E1651D94E8}" destId="{466822E8-1B31-45B2-B346-490E87817F78}" srcOrd="9" destOrd="0" presId="urn:microsoft.com/office/officeart/2005/8/layout/vList5"/>
    <dgm:cxn modelId="{284C75D9-6921-45FC-8D74-DD364FD5825C}" type="presParOf" srcId="{0EC9DAF7-002E-4BC7-AAD5-A6E1651D94E8}" destId="{64544E53-3E73-4D0D-B91A-F9FED4D8A077}" srcOrd="10" destOrd="0" presId="urn:microsoft.com/office/officeart/2005/8/layout/vList5"/>
    <dgm:cxn modelId="{FF8E1B2B-21C9-451E-8E8E-C3737DEC2A73}" type="presParOf" srcId="{64544E53-3E73-4D0D-B91A-F9FED4D8A077}" destId="{B252F388-B48C-4F6C-A802-7E657C625F10}" srcOrd="0" destOrd="0" presId="urn:microsoft.com/office/officeart/2005/8/layout/vList5"/>
    <dgm:cxn modelId="{12C11FB9-45B8-4301-9C4E-B2905BC3CB11}" type="presParOf" srcId="{0EC9DAF7-002E-4BC7-AAD5-A6E1651D94E8}" destId="{FC9F3465-972A-466F-AF1A-57C64D298A9F}" srcOrd="11" destOrd="0" presId="urn:microsoft.com/office/officeart/2005/8/layout/vList5"/>
    <dgm:cxn modelId="{51EDE6D2-0CA9-403A-BF79-449DEF0D1FB5}" type="presParOf" srcId="{0EC9DAF7-002E-4BC7-AAD5-A6E1651D94E8}" destId="{549FDBC0-7FCD-42C7-B529-490B2A326F96}" srcOrd="12" destOrd="0" presId="urn:microsoft.com/office/officeart/2005/8/layout/vList5"/>
    <dgm:cxn modelId="{88735359-6D6A-4373-82B2-9A3A0C7B979E}"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AD1C0D-DBEF-4001-BDF6-01168F65B13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pt-BR"/>
        </a:p>
      </dgm:t>
    </dgm:pt>
    <dgm:pt modelId="{14A506B4-F6ED-48B7-AAA6-65516EBB3B46}">
      <dgm:prSet custT="1"/>
      <dgm:spPr>
        <a:solidFill>
          <a:schemeClr val="bg1">
            <a:lumMod val="65000"/>
          </a:schemeClr>
        </a:solidFill>
      </dgm:spPr>
      <dgm:t>
        <a:bodyPr/>
        <a:lstStyle/>
        <a:p>
          <a:pPr rtl="0"/>
          <a:r>
            <a:rPr lang="pt-BR" sz="2000" b="1" i="0" baseline="0" dirty="0" smtClean="0">
              <a:latin typeface="Century Gothic" pitchFamily="34" charset="0"/>
            </a:rPr>
            <a:t>Identificação</a:t>
          </a:r>
          <a:endParaRPr lang="pt-BR" sz="2000" b="1" i="0" baseline="0" dirty="0">
            <a:latin typeface="Century Gothic" pitchFamily="34" charset="0"/>
          </a:endParaRPr>
        </a:p>
      </dgm:t>
    </dgm:pt>
    <dgm:pt modelId="{28BB8B84-07F4-42BD-95D7-A42B69B8CAFB}" type="parTrans" cxnId="{4658E621-0A95-4BEC-B62E-F8B73889B9AE}">
      <dgm:prSet/>
      <dgm:spPr/>
      <dgm:t>
        <a:bodyPr/>
        <a:lstStyle/>
        <a:p>
          <a:endParaRPr lang="pt-BR"/>
        </a:p>
      </dgm:t>
    </dgm:pt>
    <dgm:pt modelId="{7BF9C64F-892C-4618-BF77-6558AECC6E17}" type="sibTrans" cxnId="{4658E621-0A95-4BEC-B62E-F8B73889B9AE}">
      <dgm:prSet/>
      <dgm:spPr/>
      <dgm:t>
        <a:bodyPr/>
        <a:lstStyle/>
        <a:p>
          <a:endParaRPr lang="pt-BR"/>
        </a:p>
      </dgm:t>
    </dgm:pt>
    <dgm:pt modelId="{56CE0233-F2BE-45C1-BB7A-896E26909F6B}">
      <dgm:prSet custT="1"/>
      <dgm:spPr>
        <a:solidFill>
          <a:schemeClr val="bg1">
            <a:lumMod val="65000"/>
          </a:schemeClr>
        </a:solidFill>
      </dgm:spPr>
      <dgm:t>
        <a:bodyPr/>
        <a:lstStyle/>
        <a:p>
          <a:pPr rtl="0"/>
          <a:r>
            <a:rPr lang="pt-BR" sz="2000" b="1" dirty="0" smtClean="0">
              <a:latin typeface="Century Gothic" pitchFamily="34" charset="0"/>
            </a:rPr>
            <a:t>História</a:t>
          </a:r>
          <a:endParaRPr lang="pt-BR" sz="2000" dirty="0">
            <a:latin typeface="Century Gothic" pitchFamily="34" charset="0"/>
          </a:endParaRPr>
        </a:p>
      </dgm:t>
    </dgm:pt>
    <dgm:pt modelId="{5CA534B0-562D-47E8-B149-EDB28D9736AD}" type="parTrans" cxnId="{2977D631-93CE-48E3-9148-B21D7F105F71}">
      <dgm:prSet/>
      <dgm:spPr/>
      <dgm:t>
        <a:bodyPr/>
        <a:lstStyle/>
        <a:p>
          <a:endParaRPr lang="pt-BR"/>
        </a:p>
      </dgm:t>
    </dgm:pt>
    <dgm:pt modelId="{FD4BB8C1-63BA-4BB5-8D22-81607068BF67}" type="sibTrans" cxnId="{2977D631-93CE-48E3-9148-B21D7F105F71}">
      <dgm:prSet/>
      <dgm:spPr/>
      <dgm:t>
        <a:bodyPr/>
        <a:lstStyle/>
        <a:p>
          <a:endParaRPr lang="pt-BR"/>
        </a:p>
      </dgm:t>
    </dgm:pt>
    <dgm:pt modelId="{6B3ED0D2-1DE7-40A2-9BE0-3D669B445504}">
      <dgm:prSet custT="1"/>
      <dgm:spPr>
        <a:solidFill>
          <a:schemeClr val="bg2">
            <a:lumMod val="60000"/>
            <a:lumOff val="40000"/>
          </a:schemeClr>
        </a:solidFill>
      </dgm:spPr>
      <dgm:t>
        <a:bodyPr/>
        <a:lstStyle/>
        <a:p>
          <a:pPr rtl="0"/>
          <a:r>
            <a:rPr lang="pt-BR" sz="2000" b="1" i="0" baseline="0" dirty="0" smtClean="0">
              <a:latin typeface="Century Gothic" pitchFamily="34" charset="0"/>
            </a:rPr>
            <a:t>Exame Físico</a:t>
          </a:r>
          <a:endParaRPr lang="pt-BR" sz="2000" dirty="0">
            <a:latin typeface="Century Gothic" pitchFamily="34" charset="0"/>
          </a:endParaRPr>
        </a:p>
      </dgm:t>
    </dgm:pt>
    <dgm:pt modelId="{51339837-E599-4709-9033-B56D3B8CB794}" type="parTrans" cxnId="{24AE922F-6C43-45EE-A4BA-64C4A442EA6E}">
      <dgm:prSet/>
      <dgm:spPr/>
      <dgm:t>
        <a:bodyPr/>
        <a:lstStyle/>
        <a:p>
          <a:endParaRPr lang="pt-BR"/>
        </a:p>
      </dgm:t>
    </dgm:pt>
    <dgm:pt modelId="{EBA8AA6B-CCC9-4FF3-9CD6-2EEEEC1E0F7C}" type="sibTrans" cxnId="{24AE922F-6C43-45EE-A4BA-64C4A442EA6E}">
      <dgm:prSet/>
      <dgm:spPr/>
      <dgm:t>
        <a:bodyPr/>
        <a:lstStyle/>
        <a:p>
          <a:endParaRPr lang="pt-BR"/>
        </a:p>
      </dgm:t>
    </dgm:pt>
    <dgm:pt modelId="{1CCAC6A6-659E-46F2-A4D9-36A5541E5260}">
      <dgm:prSet custT="1"/>
      <dgm:spPr>
        <a:solidFill>
          <a:schemeClr val="bg1">
            <a:lumMod val="65000"/>
          </a:schemeClr>
        </a:solidFill>
      </dgm:spPr>
      <dgm:t>
        <a:bodyPr/>
        <a:lstStyle/>
        <a:p>
          <a:pPr rtl="0"/>
          <a:r>
            <a:rPr lang="pt-BR" sz="2000" b="1" dirty="0" smtClean="0">
              <a:latin typeface="Century Gothic" pitchFamily="34" charset="0"/>
            </a:rPr>
            <a:t>Definir Risco</a:t>
          </a:r>
          <a:endParaRPr lang="pt-BR" sz="2000" dirty="0">
            <a:latin typeface="Century Gothic" pitchFamily="34" charset="0"/>
          </a:endParaRPr>
        </a:p>
      </dgm:t>
    </dgm:pt>
    <dgm:pt modelId="{3745AD38-DC9E-4F4D-BF97-878218604557}" type="parTrans" cxnId="{70BDAC89-464D-4140-A09A-1EBE7D0C9560}">
      <dgm:prSet/>
      <dgm:spPr/>
      <dgm:t>
        <a:bodyPr/>
        <a:lstStyle/>
        <a:p>
          <a:endParaRPr lang="pt-BR"/>
        </a:p>
      </dgm:t>
    </dgm:pt>
    <dgm:pt modelId="{E66155B9-F690-4D87-8AC8-6C5AFE70123F}" type="sibTrans" cxnId="{70BDAC89-464D-4140-A09A-1EBE7D0C9560}">
      <dgm:prSet/>
      <dgm:spPr/>
      <dgm:t>
        <a:bodyPr/>
        <a:lstStyle/>
        <a:p>
          <a:endParaRPr lang="pt-BR"/>
        </a:p>
      </dgm:t>
    </dgm:pt>
    <dgm:pt modelId="{949D9DC2-C297-4539-A4DD-FDD434741773}">
      <dgm:prSet custT="1"/>
      <dgm:spPr>
        <a:solidFill>
          <a:schemeClr val="bg2">
            <a:lumMod val="60000"/>
            <a:lumOff val="40000"/>
          </a:schemeClr>
        </a:solidFill>
      </dgm:spPr>
      <dgm:t>
        <a:bodyPr/>
        <a:lstStyle/>
        <a:p>
          <a:pPr rtl="0"/>
          <a:r>
            <a:rPr lang="pt-BR" sz="2000" b="1" i="0" baseline="0" dirty="0" smtClean="0">
              <a:latin typeface="Century Gothic" pitchFamily="34" charset="0"/>
            </a:rPr>
            <a:t>Antibiótico</a:t>
          </a:r>
          <a:endParaRPr lang="pt-BR" sz="2000" b="1" i="0" baseline="0" dirty="0">
            <a:latin typeface="Century Gothic" pitchFamily="34" charset="0"/>
          </a:endParaRPr>
        </a:p>
      </dgm:t>
    </dgm:pt>
    <dgm:pt modelId="{0A66803E-BCA1-4C3C-8963-BE50A0CBABFF}" type="parTrans" cxnId="{12DB32E7-AD91-442B-B310-C9461D8108AF}">
      <dgm:prSet/>
      <dgm:spPr/>
      <dgm:t>
        <a:bodyPr/>
        <a:lstStyle/>
        <a:p>
          <a:endParaRPr lang="pt-BR"/>
        </a:p>
      </dgm:t>
    </dgm:pt>
    <dgm:pt modelId="{CC55F178-0EF8-4444-BA60-07305997C5C9}" type="sibTrans" cxnId="{12DB32E7-AD91-442B-B310-C9461D8108AF}">
      <dgm:prSet/>
      <dgm:spPr/>
      <dgm:t>
        <a:bodyPr/>
        <a:lstStyle/>
        <a:p>
          <a:endParaRPr lang="pt-BR"/>
        </a:p>
      </dgm:t>
    </dgm:pt>
    <dgm:pt modelId="{8B91D444-FE5B-42AC-9B76-3E53ACA27C5A}">
      <dgm:prSet custT="1"/>
      <dgm:spPr>
        <a:solidFill>
          <a:schemeClr val="bg2">
            <a:lumMod val="60000"/>
            <a:lumOff val="40000"/>
          </a:schemeClr>
        </a:solidFill>
      </dgm:spPr>
      <dgm:t>
        <a:bodyPr/>
        <a:lstStyle/>
        <a:p>
          <a:pPr rtl="0"/>
          <a:r>
            <a:rPr lang="pt-BR" sz="2000" b="1" dirty="0" smtClean="0"/>
            <a:t>Imagem</a:t>
          </a:r>
          <a:endParaRPr lang="pt-BR" sz="2000" dirty="0"/>
        </a:p>
      </dgm:t>
    </dgm:pt>
    <dgm:pt modelId="{6E2DF4B5-257D-4993-9595-8555A0E92F0B}" type="parTrans" cxnId="{92350F19-B4AF-4C8C-92E1-E614DA250FAC}">
      <dgm:prSet/>
      <dgm:spPr/>
      <dgm:t>
        <a:bodyPr/>
        <a:lstStyle/>
        <a:p>
          <a:endParaRPr lang="pt-BR"/>
        </a:p>
      </dgm:t>
    </dgm:pt>
    <dgm:pt modelId="{CF8C0B50-799F-4EEE-ADF2-2C44DC33C9C4}" type="sibTrans" cxnId="{92350F19-B4AF-4C8C-92E1-E614DA250FAC}">
      <dgm:prSet/>
      <dgm:spPr/>
      <dgm:t>
        <a:bodyPr/>
        <a:lstStyle/>
        <a:p>
          <a:endParaRPr lang="pt-BR"/>
        </a:p>
      </dgm:t>
    </dgm:pt>
    <dgm:pt modelId="{76C20787-E275-4F4B-B2CD-664DCFA32901}">
      <dgm:prSet custT="1"/>
      <dgm:spPr>
        <a:solidFill>
          <a:srgbClr val="00B0F0"/>
        </a:solidFill>
        <a:ln>
          <a:solidFill>
            <a:schemeClr val="accent1"/>
          </a:solidFill>
        </a:ln>
      </dgm:spPr>
      <dgm:t>
        <a:bodyPr/>
        <a:lstStyle/>
        <a:p>
          <a:pPr rtl="0"/>
          <a:r>
            <a:rPr lang="pt-BR" sz="2000" b="1" dirty="0" smtClean="0">
              <a:latin typeface="Century Gothic" pitchFamily="34" charset="0"/>
            </a:rPr>
            <a:t>Exames Gerais</a:t>
          </a:r>
          <a:endParaRPr lang="pt-BR" sz="2000" dirty="0">
            <a:latin typeface="Century Gothic" pitchFamily="34" charset="0"/>
          </a:endParaRPr>
        </a:p>
      </dgm:t>
    </dgm:pt>
    <dgm:pt modelId="{AD3E77F4-D2EC-41A3-B61B-5C2F9F0FF327}" type="parTrans" cxnId="{4136A9C1-7A01-4702-AD04-2B40BF585D04}">
      <dgm:prSet/>
      <dgm:spPr/>
      <dgm:t>
        <a:bodyPr/>
        <a:lstStyle/>
        <a:p>
          <a:endParaRPr lang="pt-BR"/>
        </a:p>
      </dgm:t>
    </dgm:pt>
    <dgm:pt modelId="{B393AB43-1ABF-4DC8-B521-D6B843232CEE}" type="sibTrans" cxnId="{4136A9C1-7A01-4702-AD04-2B40BF585D04}">
      <dgm:prSet/>
      <dgm:spPr/>
      <dgm:t>
        <a:bodyPr/>
        <a:lstStyle/>
        <a:p>
          <a:endParaRPr lang="pt-BR"/>
        </a:p>
      </dgm:t>
    </dgm:pt>
    <dgm:pt modelId="{0EC9DAF7-002E-4BC7-AAD5-A6E1651D94E8}" type="pres">
      <dgm:prSet presAssocID="{B8AD1C0D-DBEF-4001-BDF6-01168F65B135}" presName="Name0" presStyleCnt="0">
        <dgm:presLayoutVars>
          <dgm:dir/>
          <dgm:animLvl val="lvl"/>
          <dgm:resizeHandles val="exact"/>
        </dgm:presLayoutVars>
      </dgm:prSet>
      <dgm:spPr/>
      <dgm:t>
        <a:bodyPr/>
        <a:lstStyle/>
        <a:p>
          <a:endParaRPr lang="en-US"/>
        </a:p>
      </dgm:t>
    </dgm:pt>
    <dgm:pt modelId="{040F0948-6A7B-48BF-AAE2-1D60EA7DE219}" type="pres">
      <dgm:prSet presAssocID="{14A506B4-F6ED-48B7-AAA6-65516EBB3B46}" presName="linNode" presStyleCnt="0"/>
      <dgm:spPr/>
    </dgm:pt>
    <dgm:pt modelId="{691CD82F-4622-404E-806A-FDB9D28E6095}" type="pres">
      <dgm:prSet presAssocID="{14A506B4-F6ED-48B7-AAA6-65516EBB3B46}" presName="parentText" presStyleLbl="node1" presStyleIdx="0" presStyleCnt="7">
        <dgm:presLayoutVars>
          <dgm:chMax val="1"/>
          <dgm:bulletEnabled val="1"/>
        </dgm:presLayoutVars>
      </dgm:prSet>
      <dgm:spPr/>
      <dgm:t>
        <a:bodyPr/>
        <a:lstStyle/>
        <a:p>
          <a:endParaRPr lang="en-US"/>
        </a:p>
      </dgm:t>
    </dgm:pt>
    <dgm:pt modelId="{13337008-6B4E-4EE0-BB73-C109FF94BF0D}" type="pres">
      <dgm:prSet presAssocID="{7BF9C64F-892C-4618-BF77-6558AECC6E17}" presName="sp" presStyleCnt="0"/>
      <dgm:spPr/>
    </dgm:pt>
    <dgm:pt modelId="{B6DCEE8E-7413-4EDF-A503-BE04DB56C2CF}" type="pres">
      <dgm:prSet presAssocID="{56CE0233-F2BE-45C1-BB7A-896E26909F6B}" presName="linNode" presStyleCnt="0"/>
      <dgm:spPr/>
    </dgm:pt>
    <dgm:pt modelId="{E87CD406-F6AF-4C9E-A018-0DEFDD688267}" type="pres">
      <dgm:prSet presAssocID="{56CE0233-F2BE-45C1-BB7A-896E26909F6B}" presName="parentText" presStyleLbl="node1" presStyleIdx="1" presStyleCnt="7">
        <dgm:presLayoutVars>
          <dgm:chMax val="1"/>
          <dgm:bulletEnabled val="1"/>
        </dgm:presLayoutVars>
      </dgm:prSet>
      <dgm:spPr/>
      <dgm:t>
        <a:bodyPr/>
        <a:lstStyle/>
        <a:p>
          <a:endParaRPr lang="pt-BR"/>
        </a:p>
      </dgm:t>
    </dgm:pt>
    <dgm:pt modelId="{240CAAAE-C856-4A22-BE7C-2F44DB09C890}" type="pres">
      <dgm:prSet presAssocID="{FD4BB8C1-63BA-4BB5-8D22-81607068BF67}" presName="sp" presStyleCnt="0"/>
      <dgm:spPr/>
    </dgm:pt>
    <dgm:pt modelId="{273E8436-EFE5-42FC-99FE-F193776B41F0}" type="pres">
      <dgm:prSet presAssocID="{6B3ED0D2-1DE7-40A2-9BE0-3D669B445504}" presName="linNode" presStyleCnt="0"/>
      <dgm:spPr/>
    </dgm:pt>
    <dgm:pt modelId="{9DF63A4C-1665-43CF-843B-5BB133BB6C23}" type="pres">
      <dgm:prSet presAssocID="{6B3ED0D2-1DE7-40A2-9BE0-3D669B445504}" presName="parentText" presStyleLbl="node1" presStyleIdx="2" presStyleCnt="7">
        <dgm:presLayoutVars>
          <dgm:chMax val="1"/>
          <dgm:bulletEnabled val="1"/>
        </dgm:presLayoutVars>
      </dgm:prSet>
      <dgm:spPr/>
      <dgm:t>
        <a:bodyPr/>
        <a:lstStyle/>
        <a:p>
          <a:endParaRPr lang="en-US"/>
        </a:p>
      </dgm:t>
    </dgm:pt>
    <dgm:pt modelId="{893E8D38-CE0F-4946-B325-791B9ECA450B}" type="pres">
      <dgm:prSet presAssocID="{EBA8AA6B-CCC9-4FF3-9CD6-2EEEEC1E0F7C}" presName="sp" presStyleCnt="0"/>
      <dgm:spPr/>
    </dgm:pt>
    <dgm:pt modelId="{B83FAB40-5AA1-4C01-B971-536D232D2960}" type="pres">
      <dgm:prSet presAssocID="{76C20787-E275-4F4B-B2CD-664DCFA32901}" presName="linNode" presStyleCnt="0"/>
      <dgm:spPr/>
    </dgm:pt>
    <dgm:pt modelId="{8672A417-BFAB-45D0-8D31-C80ED4A81B30}" type="pres">
      <dgm:prSet presAssocID="{76C20787-E275-4F4B-B2CD-664DCFA32901}" presName="parentText" presStyleLbl="node1" presStyleIdx="3" presStyleCnt="7">
        <dgm:presLayoutVars>
          <dgm:chMax val="1"/>
          <dgm:bulletEnabled val="1"/>
        </dgm:presLayoutVars>
      </dgm:prSet>
      <dgm:spPr/>
      <dgm:t>
        <a:bodyPr/>
        <a:lstStyle/>
        <a:p>
          <a:endParaRPr lang="pt-BR"/>
        </a:p>
      </dgm:t>
    </dgm:pt>
    <dgm:pt modelId="{8C2902DE-BCBF-4AAC-AD49-4EA6672C90DE}" type="pres">
      <dgm:prSet presAssocID="{B393AB43-1ABF-4DC8-B521-D6B843232CEE}" presName="sp" presStyleCnt="0"/>
      <dgm:spPr/>
    </dgm:pt>
    <dgm:pt modelId="{F7F49008-38A6-4D30-A87F-A85A3257A980}" type="pres">
      <dgm:prSet presAssocID="{1CCAC6A6-659E-46F2-A4D9-36A5541E5260}" presName="linNode" presStyleCnt="0"/>
      <dgm:spPr/>
    </dgm:pt>
    <dgm:pt modelId="{46815C3A-FD99-44BB-9F59-2DD470C8406A}" type="pres">
      <dgm:prSet presAssocID="{1CCAC6A6-659E-46F2-A4D9-36A5541E5260}" presName="parentText" presStyleLbl="node1" presStyleIdx="4" presStyleCnt="7">
        <dgm:presLayoutVars>
          <dgm:chMax val="1"/>
          <dgm:bulletEnabled val="1"/>
        </dgm:presLayoutVars>
      </dgm:prSet>
      <dgm:spPr/>
      <dgm:t>
        <a:bodyPr/>
        <a:lstStyle/>
        <a:p>
          <a:endParaRPr lang="pt-BR"/>
        </a:p>
      </dgm:t>
    </dgm:pt>
    <dgm:pt modelId="{466822E8-1B31-45B2-B346-490E87817F78}" type="pres">
      <dgm:prSet presAssocID="{E66155B9-F690-4D87-8AC8-6C5AFE70123F}" presName="sp" presStyleCnt="0"/>
      <dgm:spPr/>
    </dgm:pt>
    <dgm:pt modelId="{64544E53-3E73-4D0D-B91A-F9FED4D8A077}" type="pres">
      <dgm:prSet presAssocID="{949D9DC2-C297-4539-A4DD-FDD434741773}" presName="linNode" presStyleCnt="0"/>
      <dgm:spPr/>
    </dgm:pt>
    <dgm:pt modelId="{B252F388-B48C-4F6C-A802-7E657C625F10}" type="pres">
      <dgm:prSet presAssocID="{949D9DC2-C297-4539-A4DD-FDD434741773}" presName="parentText" presStyleLbl="node1" presStyleIdx="5" presStyleCnt="7">
        <dgm:presLayoutVars>
          <dgm:chMax val="1"/>
          <dgm:bulletEnabled val="1"/>
        </dgm:presLayoutVars>
      </dgm:prSet>
      <dgm:spPr/>
      <dgm:t>
        <a:bodyPr/>
        <a:lstStyle/>
        <a:p>
          <a:endParaRPr lang="en-US"/>
        </a:p>
      </dgm:t>
    </dgm:pt>
    <dgm:pt modelId="{FC9F3465-972A-466F-AF1A-57C64D298A9F}" type="pres">
      <dgm:prSet presAssocID="{CC55F178-0EF8-4444-BA60-07305997C5C9}" presName="sp" presStyleCnt="0"/>
      <dgm:spPr/>
    </dgm:pt>
    <dgm:pt modelId="{549FDBC0-7FCD-42C7-B529-490B2A326F96}" type="pres">
      <dgm:prSet presAssocID="{8B91D444-FE5B-42AC-9B76-3E53ACA27C5A}" presName="linNode" presStyleCnt="0"/>
      <dgm:spPr/>
    </dgm:pt>
    <dgm:pt modelId="{55EF1899-FE43-430E-A70B-70C1B03791CE}" type="pres">
      <dgm:prSet presAssocID="{8B91D444-FE5B-42AC-9B76-3E53ACA27C5A}" presName="parentText" presStyleLbl="node1" presStyleIdx="6" presStyleCnt="7">
        <dgm:presLayoutVars>
          <dgm:chMax val="1"/>
          <dgm:bulletEnabled val="1"/>
        </dgm:presLayoutVars>
      </dgm:prSet>
      <dgm:spPr/>
      <dgm:t>
        <a:bodyPr/>
        <a:lstStyle/>
        <a:p>
          <a:endParaRPr lang="pt-BR"/>
        </a:p>
      </dgm:t>
    </dgm:pt>
  </dgm:ptLst>
  <dgm:cxnLst>
    <dgm:cxn modelId="{AF277974-A635-4B5C-A452-E1D3DC4691B8}" type="presOf" srcId="{6B3ED0D2-1DE7-40A2-9BE0-3D669B445504}" destId="{9DF63A4C-1665-43CF-843B-5BB133BB6C23}" srcOrd="0" destOrd="0" presId="urn:microsoft.com/office/officeart/2005/8/layout/vList5"/>
    <dgm:cxn modelId="{4658E621-0A95-4BEC-B62E-F8B73889B9AE}" srcId="{B8AD1C0D-DBEF-4001-BDF6-01168F65B135}" destId="{14A506B4-F6ED-48B7-AAA6-65516EBB3B46}" srcOrd="0" destOrd="0" parTransId="{28BB8B84-07F4-42BD-95D7-A42B69B8CAFB}" sibTransId="{7BF9C64F-892C-4618-BF77-6558AECC6E17}"/>
    <dgm:cxn modelId="{7001746A-649F-45DB-9CCF-E03DEC6778E1}" type="presOf" srcId="{8B91D444-FE5B-42AC-9B76-3E53ACA27C5A}" destId="{55EF1899-FE43-430E-A70B-70C1B03791CE}" srcOrd="0" destOrd="0" presId="urn:microsoft.com/office/officeart/2005/8/layout/vList5"/>
    <dgm:cxn modelId="{559BB43D-A285-4DA6-967A-38D2EF0AA78D}" type="presOf" srcId="{56CE0233-F2BE-45C1-BB7A-896E26909F6B}" destId="{E87CD406-F6AF-4C9E-A018-0DEFDD688267}" srcOrd="0" destOrd="0" presId="urn:microsoft.com/office/officeart/2005/8/layout/vList5"/>
    <dgm:cxn modelId="{5257DA44-CC9C-4D82-89A6-2359D471A595}" type="presOf" srcId="{1CCAC6A6-659E-46F2-A4D9-36A5541E5260}" destId="{46815C3A-FD99-44BB-9F59-2DD470C8406A}" srcOrd="0" destOrd="0" presId="urn:microsoft.com/office/officeart/2005/8/layout/vList5"/>
    <dgm:cxn modelId="{F4F0790E-A82D-4310-BE61-51E8FF1098C4}" type="presOf" srcId="{B8AD1C0D-DBEF-4001-BDF6-01168F65B135}" destId="{0EC9DAF7-002E-4BC7-AAD5-A6E1651D94E8}" srcOrd="0" destOrd="0" presId="urn:microsoft.com/office/officeart/2005/8/layout/vList5"/>
    <dgm:cxn modelId="{4136A9C1-7A01-4702-AD04-2B40BF585D04}" srcId="{B8AD1C0D-DBEF-4001-BDF6-01168F65B135}" destId="{76C20787-E275-4F4B-B2CD-664DCFA32901}" srcOrd="3" destOrd="0" parTransId="{AD3E77F4-D2EC-41A3-B61B-5C2F9F0FF327}" sibTransId="{B393AB43-1ABF-4DC8-B521-D6B843232CEE}"/>
    <dgm:cxn modelId="{2977D631-93CE-48E3-9148-B21D7F105F71}" srcId="{B8AD1C0D-DBEF-4001-BDF6-01168F65B135}" destId="{56CE0233-F2BE-45C1-BB7A-896E26909F6B}" srcOrd="1" destOrd="0" parTransId="{5CA534B0-562D-47E8-B149-EDB28D9736AD}" sibTransId="{FD4BB8C1-63BA-4BB5-8D22-81607068BF67}"/>
    <dgm:cxn modelId="{CAE594AC-2EDA-4BFD-B90D-16D0A964F5A0}" type="presOf" srcId="{949D9DC2-C297-4539-A4DD-FDD434741773}" destId="{B252F388-B48C-4F6C-A802-7E657C625F10}" srcOrd="0" destOrd="0" presId="urn:microsoft.com/office/officeart/2005/8/layout/vList5"/>
    <dgm:cxn modelId="{70BDAC89-464D-4140-A09A-1EBE7D0C9560}" srcId="{B8AD1C0D-DBEF-4001-BDF6-01168F65B135}" destId="{1CCAC6A6-659E-46F2-A4D9-36A5541E5260}" srcOrd="4" destOrd="0" parTransId="{3745AD38-DC9E-4F4D-BF97-878218604557}" sibTransId="{E66155B9-F690-4D87-8AC8-6C5AFE70123F}"/>
    <dgm:cxn modelId="{92350F19-B4AF-4C8C-92E1-E614DA250FAC}" srcId="{B8AD1C0D-DBEF-4001-BDF6-01168F65B135}" destId="{8B91D444-FE5B-42AC-9B76-3E53ACA27C5A}" srcOrd="6" destOrd="0" parTransId="{6E2DF4B5-257D-4993-9595-8555A0E92F0B}" sibTransId="{CF8C0B50-799F-4EEE-ADF2-2C44DC33C9C4}"/>
    <dgm:cxn modelId="{E0FC9F91-A1CF-4654-BEBA-BB4AE3EE6134}" type="presOf" srcId="{14A506B4-F6ED-48B7-AAA6-65516EBB3B46}" destId="{691CD82F-4622-404E-806A-FDB9D28E6095}" srcOrd="0" destOrd="0" presId="urn:microsoft.com/office/officeart/2005/8/layout/vList5"/>
    <dgm:cxn modelId="{24AE922F-6C43-45EE-A4BA-64C4A442EA6E}" srcId="{B8AD1C0D-DBEF-4001-BDF6-01168F65B135}" destId="{6B3ED0D2-1DE7-40A2-9BE0-3D669B445504}" srcOrd="2" destOrd="0" parTransId="{51339837-E599-4709-9033-B56D3B8CB794}" sibTransId="{EBA8AA6B-CCC9-4FF3-9CD6-2EEEEC1E0F7C}"/>
    <dgm:cxn modelId="{C6474805-3A15-44B5-A710-C459477D6189}" type="presOf" srcId="{76C20787-E275-4F4B-B2CD-664DCFA32901}" destId="{8672A417-BFAB-45D0-8D31-C80ED4A81B30}" srcOrd="0" destOrd="0" presId="urn:microsoft.com/office/officeart/2005/8/layout/vList5"/>
    <dgm:cxn modelId="{12DB32E7-AD91-442B-B310-C9461D8108AF}" srcId="{B8AD1C0D-DBEF-4001-BDF6-01168F65B135}" destId="{949D9DC2-C297-4539-A4DD-FDD434741773}" srcOrd="5" destOrd="0" parTransId="{0A66803E-BCA1-4C3C-8963-BE50A0CBABFF}" sibTransId="{CC55F178-0EF8-4444-BA60-07305997C5C9}"/>
    <dgm:cxn modelId="{DEB4BE12-95BC-4B62-9918-71135BEC25ED}" type="presParOf" srcId="{0EC9DAF7-002E-4BC7-AAD5-A6E1651D94E8}" destId="{040F0948-6A7B-48BF-AAE2-1D60EA7DE219}" srcOrd="0" destOrd="0" presId="urn:microsoft.com/office/officeart/2005/8/layout/vList5"/>
    <dgm:cxn modelId="{AB9C8D32-4F3C-4551-9A19-3F469A04A327}" type="presParOf" srcId="{040F0948-6A7B-48BF-AAE2-1D60EA7DE219}" destId="{691CD82F-4622-404E-806A-FDB9D28E6095}" srcOrd="0" destOrd="0" presId="urn:microsoft.com/office/officeart/2005/8/layout/vList5"/>
    <dgm:cxn modelId="{750E16C3-0807-4FFB-9B5F-300EA362168F}" type="presParOf" srcId="{0EC9DAF7-002E-4BC7-AAD5-A6E1651D94E8}" destId="{13337008-6B4E-4EE0-BB73-C109FF94BF0D}" srcOrd="1" destOrd="0" presId="urn:microsoft.com/office/officeart/2005/8/layout/vList5"/>
    <dgm:cxn modelId="{76B4CD52-A4D7-48C1-97FE-46D6921E0313}" type="presParOf" srcId="{0EC9DAF7-002E-4BC7-AAD5-A6E1651D94E8}" destId="{B6DCEE8E-7413-4EDF-A503-BE04DB56C2CF}" srcOrd="2" destOrd="0" presId="urn:microsoft.com/office/officeart/2005/8/layout/vList5"/>
    <dgm:cxn modelId="{E3FDE57F-380B-4090-A087-18B3BA02FCB2}" type="presParOf" srcId="{B6DCEE8E-7413-4EDF-A503-BE04DB56C2CF}" destId="{E87CD406-F6AF-4C9E-A018-0DEFDD688267}" srcOrd="0" destOrd="0" presId="urn:microsoft.com/office/officeart/2005/8/layout/vList5"/>
    <dgm:cxn modelId="{71FFC7C0-D2D2-474C-AD52-CEE13AB4E1C0}" type="presParOf" srcId="{0EC9DAF7-002E-4BC7-AAD5-A6E1651D94E8}" destId="{240CAAAE-C856-4A22-BE7C-2F44DB09C890}" srcOrd="3" destOrd="0" presId="urn:microsoft.com/office/officeart/2005/8/layout/vList5"/>
    <dgm:cxn modelId="{A7EDACB5-D9F9-4651-BD69-C18EC5DDC69B}" type="presParOf" srcId="{0EC9DAF7-002E-4BC7-AAD5-A6E1651D94E8}" destId="{273E8436-EFE5-42FC-99FE-F193776B41F0}" srcOrd="4" destOrd="0" presId="urn:microsoft.com/office/officeart/2005/8/layout/vList5"/>
    <dgm:cxn modelId="{93BDB1B1-B801-46F5-AFED-F354EF910C0F}" type="presParOf" srcId="{273E8436-EFE5-42FC-99FE-F193776B41F0}" destId="{9DF63A4C-1665-43CF-843B-5BB133BB6C23}" srcOrd="0" destOrd="0" presId="urn:microsoft.com/office/officeart/2005/8/layout/vList5"/>
    <dgm:cxn modelId="{ECE9EC81-3F89-41EA-8030-5F53EB1A7917}" type="presParOf" srcId="{0EC9DAF7-002E-4BC7-AAD5-A6E1651D94E8}" destId="{893E8D38-CE0F-4946-B325-791B9ECA450B}" srcOrd="5" destOrd="0" presId="urn:microsoft.com/office/officeart/2005/8/layout/vList5"/>
    <dgm:cxn modelId="{B4200B0D-51F0-4E73-93D4-4A7CE7804D91}" type="presParOf" srcId="{0EC9DAF7-002E-4BC7-AAD5-A6E1651D94E8}" destId="{B83FAB40-5AA1-4C01-B971-536D232D2960}" srcOrd="6" destOrd="0" presId="urn:microsoft.com/office/officeart/2005/8/layout/vList5"/>
    <dgm:cxn modelId="{E3A39CCA-B6CB-4CBF-823E-3E1FF137E02A}" type="presParOf" srcId="{B83FAB40-5AA1-4C01-B971-536D232D2960}" destId="{8672A417-BFAB-45D0-8D31-C80ED4A81B30}" srcOrd="0" destOrd="0" presId="urn:microsoft.com/office/officeart/2005/8/layout/vList5"/>
    <dgm:cxn modelId="{87E8222C-2F95-4579-8973-657A2FE9DD93}" type="presParOf" srcId="{0EC9DAF7-002E-4BC7-AAD5-A6E1651D94E8}" destId="{8C2902DE-BCBF-4AAC-AD49-4EA6672C90DE}" srcOrd="7" destOrd="0" presId="urn:microsoft.com/office/officeart/2005/8/layout/vList5"/>
    <dgm:cxn modelId="{413342D6-464F-4E6A-ABF8-99C795C25A30}" type="presParOf" srcId="{0EC9DAF7-002E-4BC7-AAD5-A6E1651D94E8}" destId="{F7F49008-38A6-4D30-A87F-A85A3257A980}" srcOrd="8" destOrd="0" presId="urn:microsoft.com/office/officeart/2005/8/layout/vList5"/>
    <dgm:cxn modelId="{A54C6761-1E8B-4E0F-A7DB-0FECC99DACAA}" type="presParOf" srcId="{F7F49008-38A6-4D30-A87F-A85A3257A980}" destId="{46815C3A-FD99-44BB-9F59-2DD470C8406A}" srcOrd="0" destOrd="0" presId="urn:microsoft.com/office/officeart/2005/8/layout/vList5"/>
    <dgm:cxn modelId="{68A44AF6-8828-4F1A-B745-C36A4014F6DD}" type="presParOf" srcId="{0EC9DAF7-002E-4BC7-AAD5-A6E1651D94E8}" destId="{466822E8-1B31-45B2-B346-490E87817F78}" srcOrd="9" destOrd="0" presId="urn:microsoft.com/office/officeart/2005/8/layout/vList5"/>
    <dgm:cxn modelId="{9D595D87-C42B-4C89-8BF4-91F7AEC8D72A}" type="presParOf" srcId="{0EC9DAF7-002E-4BC7-AAD5-A6E1651D94E8}" destId="{64544E53-3E73-4D0D-B91A-F9FED4D8A077}" srcOrd="10" destOrd="0" presId="urn:microsoft.com/office/officeart/2005/8/layout/vList5"/>
    <dgm:cxn modelId="{CB43A3BA-E5A2-4293-8F4A-3AB78CA641FE}" type="presParOf" srcId="{64544E53-3E73-4D0D-B91A-F9FED4D8A077}" destId="{B252F388-B48C-4F6C-A802-7E657C625F10}" srcOrd="0" destOrd="0" presId="urn:microsoft.com/office/officeart/2005/8/layout/vList5"/>
    <dgm:cxn modelId="{D055D6E1-7765-46AB-B6DA-4D0CA1C728C5}" type="presParOf" srcId="{0EC9DAF7-002E-4BC7-AAD5-A6E1651D94E8}" destId="{FC9F3465-972A-466F-AF1A-57C64D298A9F}" srcOrd="11" destOrd="0" presId="urn:microsoft.com/office/officeart/2005/8/layout/vList5"/>
    <dgm:cxn modelId="{043F0D35-AAFD-4715-AEA5-F98D1D95A6DB}" type="presParOf" srcId="{0EC9DAF7-002E-4BC7-AAD5-A6E1651D94E8}" destId="{549FDBC0-7FCD-42C7-B529-490B2A326F96}" srcOrd="12" destOrd="0" presId="urn:microsoft.com/office/officeart/2005/8/layout/vList5"/>
    <dgm:cxn modelId="{2D1CC186-B8F5-4006-9632-2AB0AB5DFF23}" type="presParOf" srcId="{549FDBC0-7FCD-42C7-B529-490B2A326F96}" destId="{55EF1899-FE43-430E-A70B-70C1B03791C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rgbClr val="00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rgbClr val="0066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CEAFECB-C071-4E2A-83A1-EF65C1F4D827}">
      <dsp:nvSpPr>
        <dsp:cNvPr id="0" name=""/>
        <dsp:cNvSpPr/>
      </dsp:nvSpPr>
      <dsp:spPr>
        <a:xfrm>
          <a:off x="1714512" y="2342838"/>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rgbClr val="00B0F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D82F-4622-404E-806A-FDB9D28E6095}">
      <dsp:nvSpPr>
        <dsp:cNvPr id="0" name=""/>
        <dsp:cNvSpPr/>
      </dsp:nvSpPr>
      <dsp:spPr>
        <a:xfrm>
          <a:off x="1714512" y="463"/>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Identificação</a:t>
          </a:r>
          <a:endParaRPr lang="pt-BR" sz="2000" b="1" i="0" kern="1200" baseline="0" dirty="0">
            <a:latin typeface="Century Gothic" pitchFamily="34" charset="0"/>
          </a:endParaRPr>
        </a:p>
      </dsp:txBody>
      <dsp:txXfrm>
        <a:off x="1750812" y="36763"/>
        <a:ext cx="1856226" cy="671010"/>
      </dsp:txXfrm>
    </dsp:sp>
    <dsp:sp modelId="{E87CD406-F6AF-4C9E-A018-0DEFDD688267}">
      <dsp:nvSpPr>
        <dsp:cNvPr id="0" name=""/>
        <dsp:cNvSpPr/>
      </dsp:nvSpPr>
      <dsp:spPr>
        <a:xfrm>
          <a:off x="1714512" y="781255"/>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História</a:t>
          </a:r>
          <a:endParaRPr lang="pt-BR" sz="2000" kern="1200" dirty="0">
            <a:latin typeface="Century Gothic" pitchFamily="34" charset="0"/>
          </a:endParaRPr>
        </a:p>
      </dsp:txBody>
      <dsp:txXfrm>
        <a:off x="1750812" y="817555"/>
        <a:ext cx="1856226" cy="671010"/>
      </dsp:txXfrm>
    </dsp:sp>
    <dsp:sp modelId="{9DF63A4C-1665-43CF-843B-5BB133BB6C23}">
      <dsp:nvSpPr>
        <dsp:cNvPr id="0" name=""/>
        <dsp:cNvSpPr/>
      </dsp:nvSpPr>
      <dsp:spPr>
        <a:xfrm>
          <a:off x="1714512" y="1562046"/>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Exame Físico</a:t>
          </a:r>
          <a:endParaRPr lang="pt-BR" sz="2000" kern="1200" dirty="0">
            <a:latin typeface="Century Gothic" pitchFamily="34" charset="0"/>
          </a:endParaRPr>
        </a:p>
      </dsp:txBody>
      <dsp:txXfrm>
        <a:off x="1750812" y="1598346"/>
        <a:ext cx="1856226" cy="671010"/>
      </dsp:txXfrm>
    </dsp:sp>
    <dsp:sp modelId="{8672A417-BFAB-45D0-8D31-C80ED4A81B30}">
      <dsp:nvSpPr>
        <dsp:cNvPr id="0" name=""/>
        <dsp:cNvSpPr/>
      </dsp:nvSpPr>
      <dsp:spPr>
        <a:xfrm>
          <a:off x="1714512" y="2342838"/>
          <a:ext cx="1928826" cy="743610"/>
        </a:xfrm>
        <a:prstGeom prst="roundRect">
          <a:avLst/>
        </a:prstGeom>
        <a:solidFill>
          <a:srgbClr val="00B0F0"/>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Exames Gerais</a:t>
          </a:r>
          <a:endParaRPr lang="pt-BR" sz="2000" kern="1200" dirty="0">
            <a:latin typeface="Century Gothic" pitchFamily="34" charset="0"/>
          </a:endParaRPr>
        </a:p>
      </dsp:txBody>
      <dsp:txXfrm>
        <a:off x="1750812" y="2379138"/>
        <a:ext cx="1856226" cy="671010"/>
      </dsp:txXfrm>
    </dsp:sp>
    <dsp:sp modelId="{46815C3A-FD99-44BB-9F59-2DD470C8406A}">
      <dsp:nvSpPr>
        <dsp:cNvPr id="0" name=""/>
        <dsp:cNvSpPr/>
      </dsp:nvSpPr>
      <dsp:spPr>
        <a:xfrm>
          <a:off x="1714512" y="3123630"/>
          <a:ext cx="1928826" cy="74361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latin typeface="Century Gothic" pitchFamily="34" charset="0"/>
            </a:rPr>
            <a:t>Definir Risco</a:t>
          </a:r>
          <a:endParaRPr lang="pt-BR" sz="2000" kern="1200" dirty="0">
            <a:latin typeface="Century Gothic" pitchFamily="34" charset="0"/>
          </a:endParaRPr>
        </a:p>
      </dsp:txBody>
      <dsp:txXfrm>
        <a:off x="1750812" y="3159930"/>
        <a:ext cx="1856226" cy="671010"/>
      </dsp:txXfrm>
    </dsp:sp>
    <dsp:sp modelId="{B252F388-B48C-4F6C-A802-7E657C625F10}">
      <dsp:nvSpPr>
        <dsp:cNvPr id="0" name=""/>
        <dsp:cNvSpPr/>
      </dsp:nvSpPr>
      <dsp:spPr>
        <a:xfrm>
          <a:off x="1714512" y="3904421"/>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i="0" kern="1200" baseline="0" dirty="0" smtClean="0">
              <a:latin typeface="Century Gothic" pitchFamily="34" charset="0"/>
            </a:rPr>
            <a:t>Antibiótico</a:t>
          </a:r>
          <a:endParaRPr lang="pt-BR" sz="2000" b="1" i="0" kern="1200" baseline="0" dirty="0">
            <a:latin typeface="Century Gothic" pitchFamily="34" charset="0"/>
          </a:endParaRPr>
        </a:p>
      </dsp:txBody>
      <dsp:txXfrm>
        <a:off x="1750812" y="3940721"/>
        <a:ext cx="1856226" cy="671010"/>
      </dsp:txXfrm>
    </dsp:sp>
    <dsp:sp modelId="{55EF1899-FE43-430E-A70B-70C1B03791CE}">
      <dsp:nvSpPr>
        <dsp:cNvPr id="0" name=""/>
        <dsp:cNvSpPr/>
      </dsp:nvSpPr>
      <dsp:spPr>
        <a:xfrm>
          <a:off x="1714512" y="4685213"/>
          <a:ext cx="1928826" cy="74361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pt-BR" sz="2000" b="1" kern="1200" dirty="0" smtClean="0"/>
            <a:t>Imagem</a:t>
          </a:r>
          <a:endParaRPr lang="pt-BR" sz="2000" kern="1200" dirty="0"/>
        </a:p>
      </dsp:txBody>
      <dsp:txXfrm>
        <a:off x="1750812" y="4721513"/>
        <a:ext cx="1856226" cy="6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C8026-8237-494B-B170-0E1238991BC3}" type="datetimeFigureOut">
              <a:rPr lang="pt-BR" smtClean="0"/>
              <a:pPr/>
              <a:t>09/05/19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0AA99-CCE0-44C7-8D1B-30DCF626F9BC}" type="slidenum">
              <a:rPr lang="pt-BR" smtClean="0"/>
              <a:pPr/>
              <a:t>‹#›</a:t>
            </a:fld>
            <a:endParaRPr lang="pt-BR"/>
          </a:p>
        </p:txBody>
      </p:sp>
    </p:spTree>
    <p:extLst>
      <p:ext uri="{BB962C8B-B14F-4D97-AF65-F5344CB8AC3E}">
        <p14:creationId xmlns:p14="http://schemas.microsoft.com/office/powerpoint/2010/main" val="91383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www.uptodate.com/contents/clinical-manifestations-and-diagnosis-of-candidemia-and-invasive-candidiasis-in-adults/abstract/18"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uptodate.com/contents/treatment-and-prevention-of-neutropenic-fever-syndromes-in-adult-cancer-patients-at-low-risk-for-complications/abstract/54" TargetMode="External"/><Relationship Id="rId4" Type="http://schemas.openxmlformats.org/officeDocument/2006/relationships/hyperlink" Target="http://www.uptodate.com/contents/treatment-and-prevention-of-neutropenic-fever-syndromes-in-adult-cancer-patients-at-low-risk-for-complications/abstract/7,54" TargetMode="External"/><Relationship Id="rId5" Type="http://schemas.openxmlformats.org/officeDocument/2006/relationships/hyperlink" Target="http://www.uptodate.com/contents/treatment-and-prevention-of-neutropenic-fever-syndromes-in-adult-cancer-patients-at-low-risk-for-complications/abstract/55" TargetMode="External"/><Relationship Id="rId6" Type="http://schemas.openxmlformats.org/officeDocument/2006/relationships/hyperlink" Target="http://www.uptodate.com/contents/hepatitis-b-virus-reactivation-associated-with-immunosuppression?source=see_link" TargetMode="External"/><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TI</a:t>
            </a:r>
          </a:p>
          <a:p>
            <a:r>
              <a:rPr lang="en-US" sz="1200" b="0" i="0" kern="1200" dirty="0" smtClean="0">
                <a:solidFill>
                  <a:schemeClr val="tx1"/>
                </a:solidFill>
                <a:latin typeface="+mn-lt"/>
                <a:ea typeface="+mn-ea"/>
                <a:cs typeface="+mn-cs"/>
              </a:rPr>
              <a:t>Challenges in the treatment of infections caused by gram-positive and gram-negative bacteria in patients with cancer and </a:t>
            </a:r>
            <a:r>
              <a:rPr lang="en-US" sz="1200" b="0" i="0" kern="1200" dirty="0" err="1" smtClean="0">
                <a:solidFill>
                  <a:schemeClr val="tx1"/>
                </a:solidFill>
                <a:latin typeface="+mn-lt"/>
                <a:ea typeface="+mn-ea"/>
                <a:cs typeface="+mn-cs"/>
              </a:rPr>
              <a:t>neutropenia</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AU</a:t>
            </a:r>
          </a:p>
          <a:p>
            <a:r>
              <a:rPr lang="en-US" sz="1200" b="0" i="0" kern="1200" dirty="0" err="1" smtClean="0">
                <a:solidFill>
                  <a:schemeClr val="tx1"/>
                </a:solidFill>
                <a:latin typeface="+mn-lt"/>
                <a:ea typeface="+mn-ea"/>
                <a:cs typeface="+mn-cs"/>
              </a:rPr>
              <a:t>Rolston</a:t>
            </a:r>
            <a:r>
              <a:rPr lang="en-US" sz="1200" b="0" i="0" kern="1200" dirty="0" smtClean="0">
                <a:solidFill>
                  <a:schemeClr val="tx1"/>
                </a:solidFill>
                <a:latin typeface="+mn-lt"/>
                <a:ea typeface="+mn-ea"/>
                <a:cs typeface="+mn-cs"/>
              </a:rPr>
              <a:t> KV</a:t>
            </a:r>
          </a:p>
          <a:p>
            <a:r>
              <a:rPr lang="en-US" sz="1200" b="0" i="0" kern="1200" dirty="0" smtClean="0">
                <a:solidFill>
                  <a:schemeClr val="tx1"/>
                </a:solidFill>
                <a:latin typeface="+mn-lt"/>
                <a:ea typeface="+mn-ea"/>
                <a:cs typeface="+mn-cs"/>
              </a:rPr>
              <a:t>SO</a:t>
            </a:r>
          </a:p>
          <a:p>
            <a:r>
              <a:rPr lang="en-US" sz="1200" b="0" i="0" kern="1200" dirty="0" err="1" smtClean="0">
                <a:solidFill>
                  <a:schemeClr val="tx1"/>
                </a:solidFill>
                <a:latin typeface="+mn-lt"/>
                <a:ea typeface="+mn-ea"/>
                <a:cs typeface="+mn-cs"/>
              </a:rPr>
              <a:t>Clin</a:t>
            </a:r>
            <a:r>
              <a:rPr lang="en-US" sz="1200" b="0" i="0" kern="1200" dirty="0" smtClean="0">
                <a:solidFill>
                  <a:schemeClr val="tx1"/>
                </a:solidFill>
                <a:latin typeface="+mn-lt"/>
                <a:ea typeface="+mn-ea"/>
                <a:cs typeface="+mn-cs"/>
              </a:rPr>
              <a:t> Infect Dis. 2005;40 </a:t>
            </a:r>
            <a:r>
              <a:rPr lang="en-US" sz="1200" b="0" i="0" kern="1200" dirty="0" err="1" smtClean="0">
                <a:solidFill>
                  <a:schemeClr val="tx1"/>
                </a:solidFill>
                <a:latin typeface="+mn-lt"/>
                <a:ea typeface="+mn-ea"/>
                <a:cs typeface="+mn-cs"/>
              </a:rPr>
              <a:t>Suppl</a:t>
            </a:r>
            <a:r>
              <a:rPr lang="en-US" sz="1200" b="0" i="0" kern="1200" dirty="0" smtClean="0">
                <a:solidFill>
                  <a:schemeClr val="tx1"/>
                </a:solidFill>
                <a:latin typeface="+mn-lt"/>
                <a:ea typeface="+mn-ea"/>
                <a:cs typeface="+mn-cs"/>
              </a:rPr>
              <a:t> 4:S246.</a:t>
            </a: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19</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20</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21</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22</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23</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24</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25</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26</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27</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28</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Patients without any </a:t>
            </a:r>
            <a:r>
              <a:rPr lang="en-US" dirty="0" err="1" smtClean="0"/>
              <a:t>comorbidities</a:t>
            </a:r>
            <a:r>
              <a:rPr lang="en-US" dirty="0" smtClean="0"/>
              <a:t> had a 2.6 percent risk of dying, compared with 10.3 percent in patients with one </a:t>
            </a:r>
            <a:r>
              <a:rPr lang="en-US" dirty="0" err="1" smtClean="0"/>
              <a:t>comorbidity</a:t>
            </a:r>
            <a:r>
              <a:rPr lang="en-US" dirty="0" smtClean="0"/>
              <a:t>, 21.4 percent in patients with two </a:t>
            </a:r>
            <a:r>
              <a:rPr lang="en-US" dirty="0" err="1" smtClean="0"/>
              <a:t>comorbidities</a:t>
            </a:r>
            <a:r>
              <a:rPr lang="en-US" dirty="0" smtClean="0"/>
              <a:t>, 38.6 percent in patients with three </a:t>
            </a:r>
            <a:r>
              <a:rPr lang="en-US" dirty="0" err="1" smtClean="0"/>
              <a:t>comorbidities</a:t>
            </a:r>
            <a:r>
              <a:rPr lang="en-US" dirty="0" smtClean="0"/>
              <a:t>, and 50.6 percent in patients with four </a:t>
            </a:r>
            <a:r>
              <a:rPr lang="en-US" dirty="0" err="1" smtClean="0"/>
              <a:t>comorbidities</a:t>
            </a:r>
            <a:r>
              <a:rPr lang="en-US" dirty="0" smtClean="0"/>
              <a:t>.</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lumMod val="50000"/>
                  </a:schemeClr>
                </a:solidFill>
              </a:rPr>
              <a:t>Mortality, morbidity, and cost associated with febrile </a:t>
            </a:r>
            <a:r>
              <a:rPr lang="en-US" sz="1200" i="1" dirty="0" err="1" smtClean="0">
                <a:solidFill>
                  <a:schemeClr val="bg1">
                    <a:lumMod val="50000"/>
                  </a:schemeClr>
                </a:solidFill>
              </a:rPr>
              <a:t>neutropenia</a:t>
            </a:r>
            <a:r>
              <a:rPr lang="en-US" sz="1200" i="1" dirty="0" smtClean="0">
                <a:solidFill>
                  <a:schemeClr val="bg1">
                    <a:lumMod val="50000"/>
                  </a:schemeClr>
                </a:solidFill>
              </a:rPr>
              <a:t> in adult cancer patients.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i="1" dirty="0" smtClean="0">
                <a:solidFill>
                  <a:schemeClr val="bg1">
                    <a:lumMod val="50000"/>
                  </a:schemeClr>
                </a:solidFill>
              </a:rPr>
              <a:t>Cancer. 2006 May;106(10):2258-66</a:t>
            </a:r>
            <a:r>
              <a:rPr lang="en-US" sz="1600" b="0" i="1"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0" i="0" kern="1200" dirty="0" smtClean="0">
                <a:solidFill>
                  <a:schemeClr val="tx1"/>
                </a:solidFill>
                <a:latin typeface="+mn-lt"/>
                <a:ea typeface="+mn-ea"/>
                <a:cs typeface="+mn-cs"/>
              </a:rPr>
              <a:t>At the beginning of the 70's a standard management approach for all febrile </a:t>
            </a:r>
            <a:r>
              <a:rPr lang="en-US" sz="1200" b="0" i="0" kern="1200" dirty="0" err="1" smtClean="0">
                <a:solidFill>
                  <a:schemeClr val="tx1"/>
                </a:solidFill>
                <a:latin typeface="+mn-lt"/>
                <a:ea typeface="+mn-ea"/>
                <a:cs typeface="+mn-cs"/>
              </a:rPr>
              <a:t>neutropenia</a:t>
            </a:r>
            <a:r>
              <a:rPr lang="en-US" sz="1200" b="0" i="0" kern="1200" dirty="0" smtClean="0">
                <a:solidFill>
                  <a:schemeClr val="tx1"/>
                </a:solidFill>
                <a:latin typeface="+mn-lt"/>
                <a:ea typeface="+mn-ea"/>
                <a:cs typeface="+mn-cs"/>
              </a:rPr>
              <a:t> (FN) episodes was proposed, based on hospitalization and intravenous empirical broad spectrum antibiotic therapy. Widespread use of this approach resulted in a significant reduction in mortality attributable to bacterial infections.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0" i="0" kern="1200" dirty="0" smtClean="0">
                <a:solidFill>
                  <a:schemeClr val="tx1"/>
                </a:solidFill>
                <a:latin typeface="+mn-lt"/>
                <a:ea typeface="+mn-ea"/>
                <a:cs typeface="+mn-cs"/>
              </a:rPr>
              <a:t>- During the last 10 to 15 years, reappraisal of this standard approach has been done by several research groups who question the benefit of treating all FN patients similarly without taking in to consideration differences in severity of the FN episodes. This reappraisal has led during the 1990s to the development of the concept of high and low risk FN episodes that has been the base for the adoption of selective therapies based on the risk categorization of the individual patient.</a:t>
            </a: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29</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30</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pt-BR" dirty="0" smtClean="0"/>
              <a:t>TC Abdome </a:t>
            </a:r>
          </a:p>
          <a:p>
            <a:r>
              <a:rPr lang="pt-BR" dirty="0" smtClean="0"/>
              <a:t>Se sintomas abdominais</a:t>
            </a:r>
          </a:p>
          <a:p>
            <a:r>
              <a:rPr lang="pt-BR" dirty="0" smtClean="0"/>
              <a:t>Espessamento de alças intestinais pode ser visto em </a:t>
            </a:r>
            <a:r>
              <a:rPr lang="pt-BR" dirty="0" err="1" smtClean="0"/>
              <a:t>enterocolite</a:t>
            </a:r>
            <a:r>
              <a:rPr lang="pt-BR" dirty="0" smtClean="0"/>
              <a:t> </a:t>
            </a:r>
            <a:r>
              <a:rPr lang="pt-BR" dirty="0" err="1" smtClean="0"/>
              <a:t>neutropênica</a:t>
            </a:r>
            <a:endParaRPr lang="pt-BR" dirty="0" smtClean="0"/>
          </a:p>
          <a:p>
            <a:pPr lvl="2"/>
            <a:r>
              <a:rPr lang="pt-BR" dirty="0" smtClean="0"/>
              <a:t>Quadro mimetiza apendicite</a:t>
            </a:r>
          </a:p>
          <a:p>
            <a:pPr lvl="2"/>
            <a:r>
              <a:rPr lang="pt-BR" dirty="0" smtClean="0"/>
              <a:t>Reforçam diagnóstico presença de </a:t>
            </a:r>
            <a:r>
              <a:rPr lang="pt-BR" dirty="0" err="1" smtClean="0"/>
              <a:t>mucosite</a:t>
            </a:r>
            <a:r>
              <a:rPr lang="pt-BR" dirty="0" smtClean="0"/>
              <a:t> e uso prévio de antibióticos</a:t>
            </a:r>
          </a:p>
          <a:p>
            <a:r>
              <a:rPr lang="pt-BR" dirty="0" smtClean="0"/>
              <a:t>Abscessos são raros</a:t>
            </a:r>
          </a:p>
          <a:p>
            <a:endParaRPr lang="pt-BR" dirty="0" smtClean="0"/>
          </a:p>
          <a:p>
            <a:endParaRPr lang="pt-BR" dirty="0" smtClean="0"/>
          </a:p>
          <a:p>
            <a:pPr lvl="1"/>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31</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32</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33</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most common reasons for failure to comply with this time frame have included failure to administer the initial dose of the empiric antibacterial regimen until the patient has been transferred from the emergency department to the inpatient ward, prolonged time between arrival and clinical assessment, lack of awareness of the natural history of </a:t>
            </a:r>
            <a:r>
              <a:rPr lang="en-US" sz="1200" b="0" i="0" kern="1200" dirty="0" err="1" smtClean="0">
                <a:solidFill>
                  <a:schemeClr val="tx1"/>
                </a:solidFill>
                <a:latin typeface="+mn-lt"/>
                <a:ea typeface="+mn-ea"/>
                <a:cs typeface="+mn-cs"/>
              </a:rPr>
              <a:t>neutropenic</a:t>
            </a:r>
            <a:r>
              <a:rPr lang="en-US" sz="1200" b="0" i="0" kern="1200" dirty="0" smtClean="0">
                <a:solidFill>
                  <a:schemeClr val="tx1"/>
                </a:solidFill>
                <a:latin typeface="+mn-lt"/>
                <a:ea typeface="+mn-ea"/>
                <a:cs typeface="+mn-cs"/>
              </a:rPr>
              <a:t> fever syndromes and their evolution to severe sepsis or shock, failure of the emergency department to stock the appropriate antibacterial therapy, and </a:t>
            </a:r>
            <a:r>
              <a:rPr lang="en-US" sz="1200" b="0" i="0" kern="1200" dirty="0" err="1" smtClean="0">
                <a:solidFill>
                  <a:schemeClr val="tx1"/>
                </a:solidFill>
                <a:latin typeface="+mn-lt"/>
                <a:ea typeface="+mn-ea"/>
                <a:cs typeface="+mn-cs"/>
              </a:rPr>
              <a:t>neutropenic</a:t>
            </a:r>
            <a:r>
              <a:rPr lang="en-US" sz="1200" b="0" i="0" kern="1200" dirty="0" smtClean="0">
                <a:solidFill>
                  <a:schemeClr val="tx1"/>
                </a:solidFill>
                <a:latin typeface="+mn-lt"/>
                <a:ea typeface="+mn-ea"/>
                <a:cs typeface="+mn-cs"/>
              </a:rPr>
              <a:t> fever protocols not being readily available in the emergency department for quick reference</a:t>
            </a: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34</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Klastersky</a:t>
            </a:r>
            <a:r>
              <a:rPr lang="pt-BR" sz="1200" b="0" i="0" kern="1200" dirty="0" smtClean="0">
                <a:solidFill>
                  <a:schemeClr val="tx1"/>
                </a:solidFill>
                <a:latin typeface="+mn-lt"/>
                <a:ea typeface="+mn-ea"/>
                <a:cs typeface="+mn-cs"/>
              </a:rPr>
              <a:t> J, </a:t>
            </a:r>
            <a:r>
              <a:rPr lang="pt-BR" sz="1200" b="0" i="0" kern="1200" dirty="0" err="1" smtClean="0">
                <a:solidFill>
                  <a:schemeClr val="tx1"/>
                </a:solidFill>
                <a:latin typeface="+mn-lt"/>
                <a:ea typeface="+mn-ea"/>
                <a:cs typeface="+mn-cs"/>
              </a:rPr>
              <a:t>Paesmans</a:t>
            </a:r>
            <a:r>
              <a:rPr lang="pt-BR" sz="1200" b="0" i="0" kern="1200" dirty="0" smtClean="0">
                <a:solidFill>
                  <a:schemeClr val="tx1"/>
                </a:solidFill>
                <a:latin typeface="+mn-lt"/>
                <a:ea typeface="+mn-ea"/>
                <a:cs typeface="+mn-cs"/>
              </a:rPr>
              <a:t> M, </a:t>
            </a:r>
            <a:r>
              <a:rPr lang="pt-BR" sz="1200" b="0" i="0" kern="1200" dirty="0" err="1" smtClean="0">
                <a:solidFill>
                  <a:schemeClr val="tx1"/>
                </a:solidFill>
                <a:latin typeface="+mn-lt"/>
                <a:ea typeface="+mn-ea"/>
                <a:cs typeface="+mn-cs"/>
              </a:rPr>
              <a:t>Rubenstein</a:t>
            </a:r>
            <a:r>
              <a:rPr lang="pt-BR" sz="1200" b="0" i="0" kern="1200" dirty="0" smtClean="0">
                <a:solidFill>
                  <a:schemeClr val="tx1"/>
                </a:solidFill>
                <a:latin typeface="+mn-lt"/>
                <a:ea typeface="+mn-ea"/>
                <a:cs typeface="+mn-cs"/>
              </a:rPr>
              <a:t> EB, et.al.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Multinational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Association</a:t>
            </a:r>
            <a:r>
              <a:rPr lang="pt-BR" sz="1200" b="0" i="0" kern="1200" dirty="0" smtClean="0">
                <a:solidFill>
                  <a:schemeClr val="tx1"/>
                </a:solidFill>
                <a:latin typeface="+mn-lt"/>
                <a:ea typeface="+mn-ea"/>
                <a:cs typeface="+mn-cs"/>
              </a:rPr>
              <a:t> for </a:t>
            </a:r>
            <a:r>
              <a:rPr lang="pt-BR" sz="1200" b="0" i="0" kern="1200" dirty="0" err="1" smtClean="0">
                <a:solidFill>
                  <a:schemeClr val="tx1"/>
                </a:solidFill>
                <a:latin typeface="+mn-lt"/>
                <a:ea typeface="+mn-ea"/>
                <a:cs typeface="+mn-cs"/>
              </a:rPr>
              <a:t>Supportive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Care</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risk</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index</a:t>
            </a:r>
            <a:r>
              <a:rPr lang="pt-BR" sz="1200" b="0" i="0" kern="1200" dirty="0" smtClean="0">
                <a:solidFill>
                  <a:schemeClr val="tx1"/>
                </a:solidFill>
                <a:latin typeface="+mn-lt"/>
                <a:ea typeface="+mn-ea"/>
                <a:cs typeface="+mn-cs"/>
              </a:rPr>
              <a:t>: A </a:t>
            </a:r>
            <a:r>
              <a:rPr lang="pt-BR" sz="1200" b="0" i="0" kern="1200" dirty="0" err="1" smtClean="0">
                <a:solidFill>
                  <a:schemeClr val="tx1"/>
                </a:solidFill>
                <a:latin typeface="+mn-lt"/>
                <a:ea typeface="+mn-ea"/>
                <a:cs typeface="+mn-cs"/>
              </a:rPr>
              <a:t>multinational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scoring</a:t>
            </a:r>
            <a:r>
              <a:rPr lang="pt-BR" sz="1200" b="0" i="0" kern="1200" dirty="0" smtClean="0">
                <a:solidFill>
                  <a:schemeClr val="tx1"/>
                </a:solidFill>
                <a:latin typeface="+mn-lt"/>
                <a:ea typeface="+mn-ea"/>
                <a:cs typeface="+mn-cs"/>
              </a:rPr>
              <a:t> system for </a:t>
            </a:r>
            <a:r>
              <a:rPr lang="pt-BR" sz="1200" b="0" i="0" kern="1200" dirty="0" err="1" smtClean="0">
                <a:solidFill>
                  <a:schemeClr val="tx1"/>
                </a:solidFill>
                <a:latin typeface="+mn-lt"/>
                <a:ea typeface="+mn-ea"/>
                <a:cs typeface="+mn-cs"/>
              </a:rPr>
              <a:t>identifying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low-risk</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febrile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 </a:t>
            </a:r>
            <a:r>
              <a:rPr lang="pt-BR" sz="1200" b="0" i="1" kern="1200" dirty="0" smtClean="0">
                <a:solidFill>
                  <a:schemeClr val="tx1"/>
                </a:solidFill>
                <a:latin typeface="+mn-lt"/>
                <a:ea typeface="+mn-ea"/>
                <a:cs typeface="+mn-cs"/>
              </a:rPr>
              <a:t>J </a:t>
            </a:r>
            <a:r>
              <a:rPr lang="pt-BR" sz="1200" b="0" i="1" kern="1200" dirty="0" err="1" smtClean="0">
                <a:solidFill>
                  <a:schemeClr val="tx1"/>
                </a:solidFill>
                <a:latin typeface="+mn-lt"/>
                <a:ea typeface="+mn-ea"/>
                <a:cs typeface="+mn-cs"/>
              </a:rPr>
              <a:t>Clin</a:t>
            </a:r>
            <a:r>
              <a:rPr lang="pt-BR" sz="1200" b="0" i="1" kern="1200" dirty="0" smtClean="0">
                <a:solidFill>
                  <a:schemeClr val="tx1"/>
                </a:solidFill>
                <a:latin typeface="+mn-lt"/>
                <a:ea typeface="+mn-ea"/>
                <a:cs typeface="+mn-cs"/>
              </a:rPr>
              <a:t> </a:t>
            </a:r>
            <a:r>
              <a:rPr lang="pt-BR" sz="1200" b="0" i="1" kern="1200" dirty="0" err="1" smtClean="0">
                <a:solidFill>
                  <a:schemeClr val="tx1"/>
                </a:solidFill>
                <a:latin typeface="+mn-lt"/>
                <a:ea typeface="+mn-ea"/>
                <a:cs typeface="+mn-cs"/>
              </a:rPr>
              <a:t>Oncol</a:t>
            </a:r>
            <a:r>
              <a:rPr lang="pt-BR" sz="1200" b="0" i="0" kern="1200" dirty="0" smtClean="0">
                <a:solidFill>
                  <a:schemeClr val="tx1"/>
                </a:solidFill>
                <a:latin typeface="+mn-lt"/>
                <a:ea typeface="+mn-ea"/>
                <a:cs typeface="+mn-cs"/>
              </a:rPr>
              <a:t>. 2000 </a:t>
            </a:r>
            <a:r>
              <a:rPr lang="pt-BR" sz="1200" b="0" i="0" kern="1200" dirty="0" err="1" smtClean="0">
                <a:solidFill>
                  <a:schemeClr val="tx1"/>
                </a:solidFill>
                <a:latin typeface="+mn-lt"/>
                <a:ea typeface="+mn-ea"/>
                <a:cs typeface="+mn-cs"/>
              </a:rPr>
              <a:t>Aug</a:t>
            </a:r>
            <a:r>
              <a:rPr lang="pt-BR" sz="1200" b="0" i="0" kern="1200" dirty="0" smtClean="0">
                <a:solidFill>
                  <a:schemeClr val="tx1"/>
                </a:solidFill>
                <a:latin typeface="+mn-lt"/>
                <a:ea typeface="+mn-ea"/>
                <a:cs typeface="+mn-cs"/>
              </a:rPr>
              <a:t>;18(16):3038-51.</a:t>
            </a:r>
          </a:p>
          <a:p>
            <a:endParaRPr lang="pt-B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RESULTS: On the derivation set (756 patients), predictive factors were a burden of illness indicating absence of symptoms or mild symptoms (weight, 5; odds ratio [OR], 8.21; 95% confidence interval [CI], 4.15 to 16.38) or moderate symptoms (weight, 3; OR, 3.70; 95% CI, 2.18 to 6.29); absence of hypotension (weight, 5; OR, 7.62; 95% CI, 2.91 to 19.89); absence of chronic obstructive pulmonary disease (weight, 4; OR, 5. 35; 95% CI, 1.86 to 15.46); presence of solid tumor or absence of previous fungal infection in patients with hematologic malignancies (weight, 4; OR, 5.07; 95% CI, 1.97 to 12.95); outpatient status (weight, 3; OR, 3.51; 95% CI, 2.02 to 6.04); absence of dehydration (weight, 3; OR, 3.81; 95% CI, 1.89 to 7.73); and age less than 60 years (weight, 2; OR, 2.45; 95% CI, 1.51 to 4.01). On the validation set, a Multinational Association for Supportive Care in Cancer risk-index score&gt;/= 21 identified low-risk patients with a positive predictive value of 91%, specificity of 68%, and sensitivity of 71%.</a:t>
            </a: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38</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40</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endParaRPr lang="pt-BR" sz="1200" b="0" i="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41</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endParaRPr lang="pt-BR" sz="1200" b="0" i="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buNone/>
            </a:pPr>
            <a:r>
              <a:rPr lang="pt-BR" dirty="0" smtClean="0"/>
              <a:t>Sobre o local de medida</a:t>
            </a:r>
          </a:p>
          <a:p>
            <a:r>
              <a:rPr lang="pt-BR" dirty="0" smtClean="0"/>
              <a:t>Usual: Medida oral em pacientes sem </a:t>
            </a:r>
            <a:r>
              <a:rPr lang="pt-BR" dirty="0" err="1" smtClean="0"/>
              <a:t>mucosite</a:t>
            </a:r>
            <a:r>
              <a:rPr lang="pt-BR" dirty="0" smtClean="0"/>
              <a:t> (</a:t>
            </a:r>
            <a:r>
              <a:rPr lang="pt-BR" dirty="0" err="1" smtClean="0"/>
              <a:t>Mucosite</a:t>
            </a:r>
            <a:r>
              <a:rPr lang="pt-BR" dirty="0" smtClean="0"/>
              <a:t> – elevação na temperatura oral – medida superestimada)</a:t>
            </a:r>
          </a:p>
          <a:p>
            <a:r>
              <a:rPr lang="pt-BR" dirty="0" smtClean="0"/>
              <a:t>Outros: Membrana timpânica ou medida axilar (21% de subestimação, 38% de </a:t>
            </a:r>
            <a:r>
              <a:rPr lang="pt-BR" dirty="0" err="1" smtClean="0"/>
              <a:t>superstimação</a:t>
            </a:r>
            <a:r>
              <a:rPr lang="pt-BR" dirty="0" smtClean="0"/>
              <a:t>), Retal não é recomendada – risco  de trauma de mucosa e </a:t>
            </a:r>
            <a:r>
              <a:rPr lang="pt-BR" dirty="0" err="1" smtClean="0"/>
              <a:t>translocação</a:t>
            </a:r>
            <a:r>
              <a:rPr lang="pt-BR" dirty="0" smtClean="0"/>
              <a:t> bacteriana</a:t>
            </a:r>
          </a:p>
          <a:p>
            <a:pPr lvl="1"/>
            <a:endParaRPr lang="pt-BR" b="0" dirty="0" smtClean="0"/>
          </a:p>
          <a:p>
            <a:pPr lvl="1" algn="r">
              <a:buNone/>
            </a:pPr>
            <a:r>
              <a:rPr lang="pt-BR" sz="1600" b="0" dirty="0" smtClean="0"/>
              <a:t>J </a:t>
            </a:r>
            <a:r>
              <a:rPr lang="pt-BR" sz="1600" b="0" dirty="0" err="1" smtClean="0"/>
              <a:t>Clin</a:t>
            </a:r>
            <a:r>
              <a:rPr lang="pt-BR" sz="1600" b="0" dirty="0" smtClean="0"/>
              <a:t> </a:t>
            </a:r>
            <a:r>
              <a:rPr lang="pt-BR" sz="1600" b="0" dirty="0" err="1" smtClean="0"/>
              <a:t>Nurs</a:t>
            </a:r>
            <a:r>
              <a:rPr lang="pt-BR" sz="1600" b="0" dirty="0" smtClean="0"/>
              <a:t>. 2005;14(5):632.</a:t>
            </a:r>
          </a:p>
          <a:p>
            <a:pPr lvl="1" algn="r">
              <a:buNone/>
            </a:pPr>
            <a:r>
              <a:rPr lang="fr-FR" sz="1600" b="0" dirty="0" smtClean="0"/>
              <a:t>Clin Infect Dis. 2008;46(12):1859.</a:t>
            </a:r>
          </a:p>
          <a:p>
            <a:endParaRPr lang="pt-BR" dirty="0" smtClean="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6</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43</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44</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45</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46</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48</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Performance of Candida real-time polymerase chain </a:t>
            </a:r>
            <a:r>
              <a:rPr lang="en-US" sz="1200" b="0" i="0" kern="1200" dirty="0" err="1" smtClean="0">
                <a:solidFill>
                  <a:schemeClr val="tx1"/>
                </a:solidFill>
                <a:latin typeface="+mn-lt"/>
                <a:ea typeface="+mn-ea"/>
                <a:cs typeface="+mn-cs"/>
              </a:rPr>
              <a:t>reaction,β</a:t>
            </a:r>
            <a:r>
              <a:rPr lang="en-US" sz="1200" b="0" i="0" kern="1200" dirty="0" smtClean="0">
                <a:solidFill>
                  <a:schemeClr val="tx1"/>
                </a:solidFill>
                <a:latin typeface="+mn-lt"/>
                <a:ea typeface="+mn-ea"/>
                <a:cs typeface="+mn-cs"/>
              </a:rPr>
              <a:t>-D-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and blood cultures in the diagnosis of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 study compared the performance of a newer real-time PCR assay, the beta-D-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and blood cultures for diagnosing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in 55 patients with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(17 with </a:t>
            </a:r>
            <a:r>
              <a:rPr lang="en-US" sz="1200" b="0" i="0" kern="1200" dirty="0" err="1" smtClean="0">
                <a:solidFill>
                  <a:schemeClr val="tx1"/>
                </a:solidFill>
                <a:latin typeface="+mn-lt"/>
                <a:ea typeface="+mn-ea"/>
                <a:cs typeface="+mn-cs"/>
              </a:rPr>
              <a:t>candidemia</a:t>
            </a:r>
            <a:r>
              <a:rPr lang="en-US" sz="1200" b="0" i="0" kern="1200" dirty="0" smtClean="0">
                <a:solidFill>
                  <a:schemeClr val="tx1"/>
                </a:solidFill>
                <a:latin typeface="+mn-lt"/>
                <a:ea typeface="+mn-ea"/>
                <a:cs typeface="+mn-cs"/>
              </a:rPr>
              <a:t>, 33 with deep-seated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and 5 with both) and 73 hospitalized controls [</a:t>
            </a:r>
            <a:r>
              <a:rPr lang="en-US" sz="1200" b="0" i="0" u="sng" kern="1200" dirty="0" smtClean="0">
                <a:solidFill>
                  <a:schemeClr val="tx1"/>
                </a:solidFill>
                <a:latin typeface="+mn-lt"/>
                <a:ea typeface="+mn-ea"/>
                <a:cs typeface="+mn-cs"/>
                <a:hlinkClick r:id="rId3"/>
              </a:rPr>
              <a:t>18</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Profunda</a:t>
            </a:r>
            <a:r>
              <a:rPr lang="en-US" sz="1200" b="0" i="0" kern="1200" dirty="0" smtClean="0">
                <a:solidFill>
                  <a:schemeClr val="tx1"/>
                </a:solidFill>
                <a:latin typeface="+mn-lt"/>
                <a:ea typeface="+mn-ea"/>
                <a:cs typeface="+mn-cs"/>
              </a:rPr>
              <a:t> - The PCR assay was more sensitive than the beta-D-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for diagnosing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(80 versus 56 percent) but had comparable specificity (70 versus 73 percent).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 patients with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the sensitivity of blood cultures combined with PCR or the beta-D-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was 98 and 79 percent, respectively. Thus, these two non-culture-based assays, when combined with blood cultures, have the potential to increase the sensitivity of culture methods for invasive </a:t>
            </a:r>
            <a:r>
              <a:rPr lang="en-US" sz="1200" b="0" i="0" kern="1200" dirty="0" err="1" smtClean="0">
                <a:solidFill>
                  <a:schemeClr val="tx1"/>
                </a:solidFill>
                <a:latin typeface="+mn-lt"/>
                <a:ea typeface="+mn-ea"/>
                <a:cs typeface="+mn-cs"/>
              </a:rPr>
              <a:t>candidiasis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Candidemia</a:t>
            </a:r>
            <a:r>
              <a:rPr lang="en-US" sz="1200" b="0" i="0" kern="1200" dirty="0" smtClean="0">
                <a:solidFill>
                  <a:schemeClr val="tx1"/>
                </a:solidFill>
                <a:latin typeface="+mn-lt"/>
                <a:ea typeface="+mn-ea"/>
                <a:cs typeface="+mn-cs"/>
              </a:rPr>
              <a:t> - The PCR assay and the beta-D-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had similar sensitivity for </a:t>
            </a:r>
            <a:r>
              <a:rPr lang="en-US" sz="1200" b="0" i="0" kern="1200" dirty="0" err="1" smtClean="0">
                <a:solidFill>
                  <a:schemeClr val="tx1"/>
                </a:solidFill>
                <a:latin typeface="+mn-lt"/>
                <a:ea typeface="+mn-ea"/>
                <a:cs typeface="+mn-cs"/>
              </a:rPr>
              <a:t>candidemia</a:t>
            </a:r>
            <a:r>
              <a:rPr lang="en-US" sz="1200" b="0" i="0" kern="1200" dirty="0" smtClean="0">
                <a:solidFill>
                  <a:schemeClr val="tx1"/>
                </a:solidFill>
                <a:latin typeface="+mn-lt"/>
                <a:ea typeface="+mn-ea"/>
                <a:cs typeface="+mn-cs"/>
              </a:rPr>
              <a:t>, but PCR was more sensitive for deep-seated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(89 versus 53 percent). Both PCR and the beta-D-</a:t>
            </a:r>
            <a:r>
              <a:rPr lang="en-US" sz="1200" b="0" i="0" kern="1200" dirty="0" err="1" smtClean="0">
                <a:solidFill>
                  <a:schemeClr val="tx1"/>
                </a:solidFill>
                <a:latin typeface="+mn-lt"/>
                <a:ea typeface="+mn-ea"/>
                <a:cs typeface="+mn-cs"/>
              </a:rPr>
              <a:t>glucan</a:t>
            </a:r>
            <a:r>
              <a:rPr lang="en-US" sz="1200" b="0" i="0" kern="1200" dirty="0" smtClean="0">
                <a:solidFill>
                  <a:schemeClr val="tx1"/>
                </a:solidFill>
                <a:latin typeface="+mn-lt"/>
                <a:ea typeface="+mn-ea"/>
                <a:cs typeface="+mn-cs"/>
              </a:rPr>
              <a:t> assay were more sensitive than blood cultures among patients who had invasive </a:t>
            </a:r>
            <a:r>
              <a:rPr lang="en-US" sz="1200" b="0" i="0" kern="1200" dirty="0" err="1" smtClean="0">
                <a:solidFill>
                  <a:schemeClr val="tx1"/>
                </a:solidFill>
                <a:latin typeface="+mn-lt"/>
                <a:ea typeface="+mn-ea"/>
                <a:cs typeface="+mn-cs"/>
              </a:rPr>
              <a:t>candidiasis</a:t>
            </a:r>
            <a:r>
              <a:rPr lang="en-US" sz="1200" b="0" i="0" kern="1200" dirty="0" smtClean="0">
                <a:solidFill>
                  <a:schemeClr val="tx1"/>
                </a:solidFill>
                <a:latin typeface="+mn-lt"/>
                <a:ea typeface="+mn-ea"/>
                <a:cs typeface="+mn-cs"/>
              </a:rPr>
              <a:t>. </a:t>
            </a:r>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49</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Solid tumor and lymphoma patients receiving chemotherapy who have a history of previous hepatitis B virus infection are at risk of reactivation with a flare of hepatitis that may potentially result in hepatic failure [</a:t>
            </a:r>
            <a:r>
              <a:rPr lang="en-US" sz="1200" b="0" i="0" u="sng" kern="1200" dirty="0" smtClean="0">
                <a:solidFill>
                  <a:schemeClr val="tx1"/>
                </a:solidFill>
                <a:latin typeface="+mn-lt"/>
                <a:ea typeface="+mn-ea"/>
                <a:cs typeface="+mn-cs"/>
                <a:hlinkClick r:id="rId3"/>
              </a:rPr>
              <a:t>54</a:t>
            </a:r>
            <a:r>
              <a:rPr lang="en-US" sz="1200" b="0" i="0" kern="1200" dirty="0" smtClean="0">
                <a:solidFill>
                  <a:schemeClr val="tx1"/>
                </a:solidFill>
                <a:latin typeface="+mn-lt"/>
                <a:ea typeface="+mn-ea"/>
                <a:cs typeface="+mn-cs"/>
              </a:rPr>
              <a:t>]. Patients with elevated circulating hepatitis B DNA or detectable levels of circulating hepatitis B surface antigen (</a:t>
            </a:r>
            <a:r>
              <a:rPr lang="en-US" sz="1200" b="0" i="0" kern="1200" dirty="0" err="1" smtClean="0">
                <a:solidFill>
                  <a:schemeClr val="tx1"/>
                </a:solidFill>
                <a:latin typeface="+mn-lt"/>
                <a:ea typeface="+mn-ea"/>
                <a:cs typeface="+mn-cs"/>
              </a:rPr>
              <a:t>HBsAg</a:t>
            </a:r>
            <a:r>
              <a:rPr lang="en-US" sz="1200" b="0" i="0" kern="1200" dirty="0" smtClean="0">
                <a:solidFill>
                  <a:schemeClr val="tx1"/>
                </a:solidFill>
                <a:latin typeface="+mn-lt"/>
                <a:ea typeface="+mn-ea"/>
                <a:cs typeface="+mn-cs"/>
              </a:rPr>
              <a:t>) are at particular risk. Those who have been infected and who have cleared the virus from the circulation and who have developed antibody to </a:t>
            </a:r>
            <a:r>
              <a:rPr lang="en-US" sz="1200" b="0" i="0" kern="1200" dirty="0" err="1" smtClean="0">
                <a:solidFill>
                  <a:schemeClr val="tx1"/>
                </a:solidFill>
                <a:latin typeface="+mn-lt"/>
                <a:ea typeface="+mn-ea"/>
                <a:cs typeface="+mn-cs"/>
              </a:rPr>
              <a:t>HBsAg</a:t>
            </a:r>
            <a:r>
              <a:rPr lang="en-US" sz="1200" b="0" i="0" kern="1200" dirty="0" smtClean="0">
                <a:solidFill>
                  <a:schemeClr val="tx1"/>
                </a:solidFill>
                <a:latin typeface="+mn-lt"/>
                <a:ea typeface="+mn-ea"/>
                <a:cs typeface="+mn-cs"/>
              </a:rPr>
              <a:t> or to hepatitis B core antigen are also at risk. Antiviral prophylaxis should be considered for such patients at risk for reactivation; when used, antiviral prophylaxis should be started one week before chemotherapy begins and continued for at least six months after the completion of chemotherapy [</a:t>
            </a:r>
            <a:r>
              <a:rPr lang="en-US" sz="1200" b="0" i="0" u="sng" kern="1200" dirty="0" smtClean="0">
                <a:solidFill>
                  <a:schemeClr val="tx1"/>
                </a:solidFill>
                <a:latin typeface="+mn-lt"/>
                <a:ea typeface="+mn-ea"/>
                <a:cs typeface="+mn-cs"/>
                <a:hlinkClick r:id="rId4"/>
              </a:rPr>
              <a:t>7,54</a:t>
            </a:r>
            <a:r>
              <a:rPr lang="en-US" sz="1200" b="0" i="0" kern="1200" dirty="0" smtClean="0">
                <a:solidFill>
                  <a:schemeClr val="tx1"/>
                </a:solidFill>
                <a:latin typeface="+mn-lt"/>
                <a:ea typeface="+mn-ea"/>
                <a:cs typeface="+mn-cs"/>
              </a:rPr>
              <a:t>]. This strategy can reduce the risk for reactivation from 24 to 53 percent to 0 to 5 percent [</a:t>
            </a:r>
            <a:r>
              <a:rPr lang="en-US" sz="1200" b="0" i="0" u="sng" kern="1200" dirty="0" smtClean="0">
                <a:solidFill>
                  <a:schemeClr val="tx1"/>
                </a:solidFill>
                <a:latin typeface="+mn-lt"/>
                <a:ea typeface="+mn-ea"/>
                <a:cs typeface="+mn-cs"/>
                <a:hlinkClick r:id="rId5"/>
              </a:rPr>
              <a:t>55</a:t>
            </a:r>
            <a:r>
              <a:rPr lang="en-US" sz="1200" b="0" i="0" kern="1200" dirty="0" smtClean="0">
                <a:solidFill>
                  <a:schemeClr val="tx1"/>
                </a:solidFill>
                <a:latin typeface="+mn-lt"/>
                <a:ea typeface="+mn-ea"/>
                <a:cs typeface="+mn-cs"/>
              </a:rPr>
              <a:t>]. The choice of agent is discussed in detail separately. (See </a:t>
            </a:r>
            <a:r>
              <a:rPr lang="en-US" sz="1200" b="0" i="0" u="sng" kern="1200" dirty="0" smtClean="0">
                <a:solidFill>
                  <a:schemeClr val="tx1"/>
                </a:solidFill>
                <a:latin typeface="+mn-lt"/>
                <a:ea typeface="+mn-ea"/>
                <a:cs typeface="+mn-cs"/>
                <a:hlinkClick r:id="rId6"/>
              </a:rPr>
              <a:t>"Hepatitis B virus reactivation associated with </a:t>
            </a:r>
            <a:r>
              <a:rPr lang="en-US" sz="1200" b="0" i="0" u="sng" kern="1200" dirty="0" err="1" smtClean="0">
                <a:solidFill>
                  <a:schemeClr val="tx1"/>
                </a:solidFill>
                <a:latin typeface="+mn-lt"/>
                <a:ea typeface="+mn-ea"/>
                <a:cs typeface="+mn-cs"/>
                <a:hlinkClick r:id="rId6"/>
              </a:rPr>
              <a:t>immunosuppression</a:t>
            </a:r>
            <a:r>
              <a:rPr lang="en-US" sz="1200" b="0" i="0" u="sng" kern="1200" dirty="0" smtClean="0">
                <a:solidFill>
                  <a:schemeClr val="tx1"/>
                </a:solidFill>
                <a:latin typeface="+mn-lt"/>
                <a:ea typeface="+mn-ea"/>
                <a:cs typeface="+mn-cs"/>
                <a:hlinkClick r:id="rId6"/>
              </a:rPr>
              <a:t>"</a:t>
            </a:r>
            <a:r>
              <a:rPr lang="en-US" sz="1200" b="0" i="0" kern="1200" dirty="0" smtClean="0">
                <a:solidFill>
                  <a:schemeClr val="tx1"/>
                </a:solidFill>
                <a:latin typeface="+mn-lt"/>
                <a:ea typeface="+mn-ea"/>
                <a:cs typeface="+mn-cs"/>
              </a:rPr>
              <a:t>.)</a:t>
            </a:r>
          </a:p>
          <a:p>
            <a:r>
              <a:rPr lang="en-US" sz="1200" b="1" i="0" kern="1200" dirty="0" smtClean="0">
                <a:solidFill>
                  <a:schemeClr val="tx1"/>
                </a:solidFill>
                <a:latin typeface="+mn-lt"/>
                <a:ea typeface="+mn-ea"/>
                <a:cs typeface="+mn-cs"/>
              </a:rPr>
              <a:t>Colony stimulating </a:t>
            </a:r>
            <a:r>
              <a:rPr lang="en-US" sz="1200" b="1" i="0" kern="1200" dirty="0" err="1" smtClean="0">
                <a:solidFill>
                  <a:schemeClr val="tx1"/>
                </a:solidFill>
                <a:latin typeface="+mn-lt"/>
                <a:ea typeface="+mn-ea"/>
                <a:cs typeface="+mn-cs"/>
              </a:rPr>
              <a:t>fac</a:t>
            </a:r>
            <a:endParaRPr lang="en-US" sz="1200" b="0" i="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52</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err="1" smtClean="0"/>
              <a:t>Sïndrome</a:t>
            </a:r>
            <a:r>
              <a:rPr lang="pt-BR" dirty="0" smtClean="0"/>
              <a:t> de Reconstituição </a:t>
            </a:r>
            <a:r>
              <a:rPr lang="pt-BR" dirty="0" err="1" smtClean="0"/>
              <a:t>Mielóide</a:t>
            </a:r>
            <a:r>
              <a:rPr lang="pt-BR" dirty="0" smtClean="0"/>
              <a:t> pode ocorrer – progressão de um foco inflamatório pré-existente ou surgimento de novo foco, coincidindo com a recuperação dos </a:t>
            </a:r>
            <a:r>
              <a:rPr lang="pt-BR" dirty="0" err="1" smtClean="0"/>
              <a:t>neutróficos</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Moreover, treatment successes among patients with solid tumors are more common than among those with hematologic malignancies (82 versus 56 percent)</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Patients with unexplained </a:t>
            </a:r>
            <a:r>
              <a:rPr lang="en-US" b="0" i="1" dirty="0" err="1" smtClean="0"/>
              <a:t>neutropenic</a:t>
            </a:r>
            <a:r>
              <a:rPr lang="en-US" b="0" i="1" dirty="0" smtClean="0"/>
              <a:t> fevers have higher rates of treatment success compared with those with documented infections (82 versus 62 percent</a:t>
            </a:r>
            <a:r>
              <a:rPr lang="pt-BR" b="0" i="1" dirty="0" smtClean="0"/>
              <a:t>)</a:t>
            </a: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aseline="0" dirty="0" smtClean="0"/>
              <a:t>229 </a:t>
            </a:r>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Pacientes em uso de doses elevadas de corticóides apresentam risco elevado para pneumonia por  </a:t>
            </a:r>
            <a:r>
              <a:rPr lang="pt-BR" dirty="0" err="1" smtClean="0"/>
              <a:t>Pneumocystis</a:t>
            </a:r>
            <a:r>
              <a:rPr lang="pt-BR" dirty="0" smtClean="0"/>
              <a:t> </a:t>
            </a:r>
            <a:r>
              <a:rPr lang="pt-BR" dirty="0" err="1" smtClean="0"/>
              <a:t>jiroveci</a:t>
            </a:r>
            <a:endParaRPr lang="pt-BR" dirty="0" smtClean="0"/>
          </a:p>
          <a:p>
            <a:r>
              <a:rPr lang="pt-BR" dirty="0" smtClean="0"/>
              <a:t>Tumores de SNC, LLA</a:t>
            </a:r>
          </a:p>
          <a:p>
            <a:r>
              <a:rPr lang="pt-BR" dirty="0" smtClean="0"/>
              <a:t>Defeitos de células T (ex. Linfomas) – aumento do risco de </a:t>
            </a:r>
            <a:r>
              <a:rPr lang="pt-BR" dirty="0" err="1" smtClean="0"/>
              <a:t>infeccão</a:t>
            </a:r>
            <a:r>
              <a:rPr lang="pt-BR" dirty="0" smtClean="0"/>
              <a:t> por germes intracelulares (ex. M. Tb, </a:t>
            </a:r>
            <a:r>
              <a:rPr lang="pt-BR" dirty="0" err="1" smtClean="0"/>
              <a:t>cryptococcus</a:t>
            </a:r>
            <a:r>
              <a:rPr lang="pt-BR" dirty="0" smtClean="0"/>
              <a:t>, </a:t>
            </a:r>
            <a:r>
              <a:rPr lang="pt-BR" dirty="0" err="1" smtClean="0"/>
              <a:t>salmonella</a:t>
            </a:r>
            <a:r>
              <a:rPr lang="pt-BR" dirty="0" smtClean="0"/>
              <a:t>, </a:t>
            </a:r>
            <a:r>
              <a:rPr lang="pt-BR" dirty="0" err="1" smtClean="0"/>
              <a:t>listeria</a:t>
            </a:r>
            <a:r>
              <a:rPr lang="pt-BR" dirty="0" smtClean="0"/>
              <a:t>),</a:t>
            </a:r>
          </a:p>
          <a:p>
            <a:r>
              <a:rPr lang="pt-BR" dirty="0" smtClean="0"/>
              <a:t>Produção </a:t>
            </a:r>
            <a:r>
              <a:rPr lang="pt-BR" dirty="0" err="1" smtClean="0"/>
              <a:t>naormal</a:t>
            </a:r>
            <a:r>
              <a:rPr lang="pt-BR" dirty="0" smtClean="0"/>
              <a:t> de anticorpos ou do </a:t>
            </a:r>
            <a:r>
              <a:rPr lang="pt-BR" dirty="0" err="1" smtClean="0"/>
              <a:t>clearance</a:t>
            </a:r>
            <a:r>
              <a:rPr lang="pt-BR" dirty="0" smtClean="0"/>
              <a:t> de </a:t>
            </a:r>
            <a:r>
              <a:rPr lang="pt-BR" dirty="0" err="1" smtClean="0"/>
              <a:t>imunocomplexos</a:t>
            </a:r>
            <a:r>
              <a:rPr lang="pt-BR" dirty="0" smtClean="0"/>
              <a:t> (Ex. MM, LLC) – aumento do risco de </a:t>
            </a:r>
            <a:r>
              <a:rPr lang="pt-BR" dirty="0" err="1" smtClean="0"/>
              <a:t>infecc</a:t>
            </a:r>
            <a:r>
              <a:rPr lang="pt-BR" dirty="0" smtClean="0"/>
              <a:t>’</a:t>
            </a:r>
            <a:r>
              <a:rPr lang="pt-BR" dirty="0" err="1" smtClean="0"/>
              <a:t>~ao</a:t>
            </a:r>
            <a:r>
              <a:rPr lang="pt-BR" dirty="0" smtClean="0"/>
              <a:t> por germes capsulados (</a:t>
            </a:r>
            <a:r>
              <a:rPr lang="pt-BR" dirty="0" err="1" smtClean="0"/>
              <a:t>strepto</a:t>
            </a:r>
            <a:r>
              <a:rPr lang="pt-BR" dirty="0" smtClean="0"/>
              <a:t> </a:t>
            </a:r>
            <a:r>
              <a:rPr lang="pt-BR" dirty="0" err="1" smtClean="0"/>
              <a:t>pneumoniae</a:t>
            </a:r>
            <a:r>
              <a:rPr lang="pt-BR" dirty="0" smtClean="0"/>
              <a:t>, H. </a:t>
            </a:r>
            <a:r>
              <a:rPr lang="pt-BR" dirty="0" err="1" smtClean="0"/>
              <a:t>influenzae</a:t>
            </a:r>
            <a:r>
              <a:rPr lang="pt-BR" dirty="0" smtClean="0"/>
              <a:t>, </a:t>
            </a:r>
            <a:r>
              <a:rPr lang="pt-BR" dirty="0" err="1" smtClean="0"/>
              <a:t>neisseria</a:t>
            </a:r>
            <a:r>
              <a:rPr lang="pt-BR" dirty="0" smtClean="0"/>
              <a:t> </a:t>
            </a:r>
            <a:r>
              <a:rPr lang="pt-BR" dirty="0" err="1" smtClean="0"/>
              <a:t>meningitidis</a:t>
            </a:r>
            <a:r>
              <a:rPr lang="pt-BR" dirty="0" smtClean="0"/>
              <a:t>)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10</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lvl="1"/>
            <a:r>
              <a:rPr lang="pt-BR" dirty="0" err="1" smtClean="0"/>
              <a:t>Candida</a:t>
            </a:r>
            <a:r>
              <a:rPr lang="pt-BR" dirty="0" smtClean="0"/>
              <a:t> – colonização do trato TGI – </a:t>
            </a:r>
            <a:r>
              <a:rPr lang="pt-BR" dirty="0" err="1" smtClean="0"/>
              <a:t>translocação</a:t>
            </a:r>
            <a:endParaRPr lang="pt-BR" dirty="0" smtClean="0"/>
          </a:p>
          <a:p>
            <a:r>
              <a:rPr lang="pt-BR" dirty="0" smtClean="0"/>
              <a:t>Manifestações de </a:t>
            </a:r>
            <a:r>
              <a:rPr lang="pt-BR" dirty="0" err="1" smtClean="0"/>
              <a:t>Candidemia</a:t>
            </a:r>
            <a:endParaRPr lang="pt-BR" dirty="0" smtClean="0"/>
          </a:p>
          <a:p>
            <a:r>
              <a:rPr lang="pt-BR" dirty="0" smtClean="0"/>
              <a:t>Febre</a:t>
            </a:r>
          </a:p>
          <a:p>
            <a:r>
              <a:rPr lang="pt-BR" dirty="0" smtClean="0"/>
              <a:t>Infecção de cateter venoso central (causa </a:t>
            </a:r>
            <a:r>
              <a:rPr lang="pt-BR" dirty="0" err="1" smtClean="0"/>
              <a:t>fúngica</a:t>
            </a:r>
            <a:r>
              <a:rPr lang="pt-BR" dirty="0" smtClean="0"/>
              <a:t> mais comum)</a:t>
            </a:r>
          </a:p>
          <a:p>
            <a:r>
              <a:rPr lang="pt-BR" dirty="0" smtClean="0"/>
              <a:t>Nódulos cutâneos eritematosos</a:t>
            </a:r>
          </a:p>
          <a:p>
            <a:r>
              <a:rPr lang="pt-BR" dirty="0" err="1" smtClean="0"/>
              <a:t>Coriorretinite</a:t>
            </a:r>
            <a:endParaRPr lang="pt-BR" dirty="0" smtClean="0"/>
          </a:p>
          <a:p>
            <a:r>
              <a:rPr lang="pt-BR" dirty="0" smtClean="0"/>
              <a:t>Abscessos musculares</a:t>
            </a:r>
          </a:p>
          <a:p>
            <a:r>
              <a:rPr lang="pt-BR" dirty="0" err="1" smtClean="0"/>
              <a:t>Candidíase</a:t>
            </a:r>
            <a:r>
              <a:rPr lang="pt-BR" dirty="0" smtClean="0"/>
              <a:t> </a:t>
            </a:r>
            <a:r>
              <a:rPr lang="pt-BR" dirty="0" err="1" smtClean="0"/>
              <a:t>Hepatoesplênica</a:t>
            </a:r>
            <a:r>
              <a:rPr lang="pt-BR" dirty="0" smtClean="0"/>
              <a:t> (geralmente </a:t>
            </a:r>
            <a:r>
              <a:rPr lang="pt-BR" dirty="0" err="1" smtClean="0"/>
              <a:t>subclínica</a:t>
            </a:r>
            <a:r>
              <a:rPr lang="pt-BR" dirty="0" smtClean="0"/>
              <a:t> até resolução da </a:t>
            </a:r>
            <a:r>
              <a:rPr lang="pt-BR" dirty="0" err="1" smtClean="0"/>
              <a:t>neutropenia</a:t>
            </a:r>
            <a:r>
              <a:rPr lang="pt-BR" dirty="0" smtClean="0"/>
              <a:t>)</a:t>
            </a:r>
          </a:p>
          <a:p>
            <a:r>
              <a:rPr lang="pt-BR" dirty="0" err="1" smtClean="0"/>
              <a:t>Candida</a:t>
            </a:r>
            <a:r>
              <a:rPr lang="pt-BR" dirty="0" smtClean="0"/>
              <a:t> </a:t>
            </a:r>
            <a:r>
              <a:rPr lang="pt-BR" dirty="0" err="1" smtClean="0"/>
              <a:t>albincans</a:t>
            </a:r>
            <a:r>
              <a:rPr lang="pt-BR" dirty="0" smtClean="0"/>
              <a:t> &gt; C. </a:t>
            </a:r>
            <a:r>
              <a:rPr lang="pt-BR" dirty="0" err="1" smtClean="0"/>
              <a:t>glabratta</a:t>
            </a:r>
            <a:r>
              <a:rPr lang="pt-BR" dirty="0" smtClean="0"/>
              <a:t>, C. </a:t>
            </a:r>
            <a:r>
              <a:rPr lang="pt-BR" dirty="0" err="1" smtClean="0"/>
              <a:t>tropicalis</a:t>
            </a:r>
            <a:r>
              <a:rPr lang="pt-BR" dirty="0" smtClean="0"/>
              <a:t> </a:t>
            </a:r>
            <a:r>
              <a:rPr lang="pt-BR" dirty="0" err="1" smtClean="0"/>
              <a:t>et</a:t>
            </a:r>
            <a:r>
              <a:rPr lang="pt-BR" dirty="0" smtClean="0"/>
              <a:t> al.</a:t>
            </a:r>
          </a:p>
          <a:p>
            <a:r>
              <a:rPr lang="pt-BR" dirty="0" smtClean="0"/>
              <a:t>Se profilaxia com </a:t>
            </a:r>
            <a:r>
              <a:rPr lang="pt-BR" dirty="0" err="1" smtClean="0"/>
              <a:t>fluconazol</a:t>
            </a:r>
            <a:r>
              <a:rPr lang="pt-BR" dirty="0" smtClean="0"/>
              <a:t>: aumenta proporção de </a:t>
            </a:r>
            <a:r>
              <a:rPr lang="pt-BR" dirty="0" err="1" smtClean="0"/>
              <a:t>Candidas</a:t>
            </a:r>
            <a:r>
              <a:rPr lang="pt-BR" dirty="0" smtClean="0"/>
              <a:t> </a:t>
            </a:r>
            <a:r>
              <a:rPr lang="pt-BR" dirty="0" err="1" smtClean="0"/>
              <a:t>não-albicans</a:t>
            </a:r>
            <a:endParaRPr lang="pt-BR" dirty="0" smtClean="0"/>
          </a:p>
          <a:p>
            <a:r>
              <a:rPr lang="pt-BR" dirty="0" err="1" smtClean="0"/>
              <a:t>Candidas</a:t>
            </a:r>
            <a:r>
              <a:rPr lang="pt-BR" dirty="0" smtClean="0"/>
              <a:t> são a causa </a:t>
            </a:r>
            <a:r>
              <a:rPr lang="pt-BR" dirty="0" err="1" smtClean="0"/>
              <a:t>fúngica</a:t>
            </a:r>
            <a:r>
              <a:rPr lang="pt-BR" dirty="0" smtClean="0"/>
              <a:t> mais comum de infecção associados a cateter venoso central</a:t>
            </a:r>
          </a:p>
          <a:p>
            <a:endParaRPr lang="en-US" sz="1200" b="0" i="0" kern="120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15</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err="1" smtClean="0"/>
              <a:t>Infecçoes</a:t>
            </a:r>
            <a:r>
              <a:rPr lang="pt-BR" dirty="0" smtClean="0"/>
              <a:t> por HSV-1/2 – maioria por reativação de infecções latentes em pacientes soropositivos; a probabilidade de reativação é influenciada pela intensidade do tratamento </a:t>
            </a:r>
            <a:r>
              <a:rPr lang="pt-BR" dirty="0" err="1" smtClean="0"/>
              <a:t>qt</a:t>
            </a:r>
            <a:endParaRPr lang="pt-BR" dirty="0" smtClean="0"/>
          </a:p>
          <a:p>
            <a:r>
              <a:rPr lang="pt-BR" dirty="0" err="1" smtClean="0"/>
              <a:t>Ocore</a:t>
            </a:r>
            <a:r>
              <a:rPr lang="pt-BR" dirty="0" smtClean="0"/>
              <a:t> em 2/3 dos soropositivos em indução para LMA e TMO  (na ausência de profilaxia </a:t>
            </a:r>
            <a:r>
              <a:rPr lang="pt-BR" dirty="0" err="1" smtClean="0"/>
              <a:t>antviratl</a:t>
            </a:r>
            <a:r>
              <a:rPr lang="pt-BR" dirty="0" smtClean="0"/>
              <a:t>)</a:t>
            </a: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16</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err="1" smtClean="0">
                <a:solidFill>
                  <a:schemeClr val="tx1"/>
                </a:solidFill>
                <a:latin typeface="+mn-lt"/>
                <a:ea typeface="+mn-ea"/>
                <a:cs typeface="+mn-cs"/>
              </a:rPr>
              <a:t>Antimicrobial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in </a:t>
            </a:r>
            <a:r>
              <a:rPr lang="pt-BR" sz="1200" b="0" i="0" kern="1200" dirty="0" err="1" smtClean="0">
                <a:solidFill>
                  <a:schemeClr val="tx1"/>
                </a:solidFill>
                <a:latin typeface="+mn-lt"/>
                <a:ea typeface="+mn-ea"/>
                <a:cs typeface="+mn-cs"/>
              </a:rPr>
              <a:t>neutropenic</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patients</a:t>
            </a:r>
            <a:r>
              <a:rPr lang="pt-BR" sz="1200" b="0" i="0" kern="1200" dirty="0" smtClean="0">
                <a:solidFill>
                  <a:schemeClr val="tx1"/>
                </a:solidFill>
                <a:latin typeface="+mn-lt"/>
                <a:ea typeface="+mn-ea"/>
                <a:cs typeface="+mn-cs"/>
              </a:rPr>
              <a:t>--</a:t>
            </a:r>
            <a:r>
              <a:rPr lang="pt-BR" sz="1200" b="0" i="0" kern="1200" dirty="0" err="1" smtClean="0">
                <a:solidFill>
                  <a:schemeClr val="tx1"/>
                </a:solidFill>
                <a:latin typeface="+mn-lt"/>
                <a:ea typeface="+mn-ea"/>
                <a:cs typeface="+mn-cs"/>
              </a:rPr>
              <a:t>guidelines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Infectious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Diseases</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Working</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Party</a:t>
            </a:r>
            <a:r>
              <a:rPr lang="pt-BR" sz="1200" b="0" i="0" kern="1200" dirty="0" smtClean="0">
                <a:solidFill>
                  <a:schemeClr val="tx1"/>
                </a:solidFill>
                <a:latin typeface="+mn-lt"/>
                <a:ea typeface="+mn-ea"/>
                <a:cs typeface="+mn-cs"/>
              </a:rPr>
              <a:t> (AGIHO)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Hematology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and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Oncology</a:t>
            </a:r>
            <a:r>
              <a:rPr lang="pt-BR" sz="1200" b="0" i="0" kern="1200" dirty="0" smtClean="0">
                <a:solidFill>
                  <a:schemeClr val="tx1"/>
                </a:solidFill>
                <a:latin typeface="+mn-lt"/>
                <a:ea typeface="+mn-ea"/>
                <a:cs typeface="+mn-cs"/>
              </a:rPr>
              <a:t> (DGHO), </a:t>
            </a:r>
            <a:r>
              <a:rPr lang="pt-BR" sz="1200" b="0" i="0" kern="1200" dirty="0" err="1" smtClean="0">
                <a:solidFill>
                  <a:schemeClr val="tx1"/>
                </a:solidFill>
                <a:latin typeface="+mn-lt"/>
                <a:ea typeface="+mn-ea"/>
                <a:cs typeface="+mn-cs"/>
              </a:rPr>
              <a:t>Study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Group</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Interventional</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Therapy</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Unexplained</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Fever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Arbeitsgemeinschaft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Supportivmassnahmen</a:t>
            </a:r>
            <a:r>
              <a:rPr lang="pt-BR" sz="1200" b="0" i="0" kern="1200" dirty="0" smtClean="0">
                <a:solidFill>
                  <a:schemeClr val="tx1"/>
                </a:solidFill>
                <a:latin typeface="+mn-lt"/>
                <a:ea typeface="+mn-ea"/>
                <a:cs typeface="+mn-cs"/>
              </a:rPr>
              <a:t> in der </a:t>
            </a:r>
            <a:r>
              <a:rPr lang="pt-BR" sz="1200" b="0" i="0" kern="1200" dirty="0" err="1" smtClean="0">
                <a:solidFill>
                  <a:schemeClr val="tx1"/>
                </a:solidFill>
                <a:latin typeface="+mn-lt"/>
                <a:ea typeface="+mn-ea"/>
                <a:cs typeface="+mn-cs"/>
              </a:rPr>
              <a:t>Onkologie</a:t>
            </a:r>
            <a:r>
              <a:rPr lang="pt-BR" sz="1200" b="0" i="0" kern="1200" dirty="0" smtClean="0">
                <a:solidFill>
                  <a:schemeClr val="tx1"/>
                </a:solidFill>
                <a:latin typeface="+mn-lt"/>
                <a:ea typeface="+mn-ea"/>
                <a:cs typeface="+mn-cs"/>
              </a:rPr>
              <a:t> (ASO) </a:t>
            </a:r>
            <a:r>
              <a:rPr lang="pt-BR" sz="1200" b="0" i="0" kern="1200" dirty="0" err="1" smtClean="0">
                <a:solidFill>
                  <a:schemeClr val="tx1"/>
                </a:solidFill>
                <a:latin typeface="+mn-lt"/>
                <a:ea typeface="+mn-ea"/>
                <a:cs typeface="+mn-cs"/>
              </a:rPr>
              <a:t>of</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the</a:t>
            </a:r>
            <a:r>
              <a:rPr lang="pt-BR" sz="1200" b="0" i="0" kern="1200" dirty="0" smtClean="0">
                <a:solidFill>
                  <a:schemeClr val="tx1"/>
                </a:solidFill>
                <a:latin typeface="+mn-lt"/>
                <a:ea typeface="+mn-ea"/>
                <a:cs typeface="+mn-cs"/>
              </a:rPr>
              <a:t> Deutsche </a:t>
            </a:r>
            <a:r>
              <a:rPr lang="pt-BR" sz="1200" b="0" i="0" kern="1200" dirty="0" err="1" smtClean="0">
                <a:solidFill>
                  <a:schemeClr val="tx1"/>
                </a:solidFill>
                <a:latin typeface="+mn-lt"/>
                <a:ea typeface="+mn-ea"/>
                <a:cs typeface="+mn-cs"/>
              </a:rPr>
              <a:t>Krebsgesellschaft</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DKG-German</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Cancer</a:t>
            </a:r>
            <a:r>
              <a:rPr lang="pt-BR" sz="1200" b="0" i="0" kern="1200" dirty="0" smtClean="0">
                <a:solidFill>
                  <a:schemeClr val="tx1"/>
                </a:solidFill>
                <a:latin typeface="+mn-lt"/>
                <a:ea typeface="+mn-ea"/>
                <a:cs typeface="+mn-cs"/>
              </a:rPr>
              <a:t> </a:t>
            </a:r>
            <a:r>
              <a:rPr lang="pt-BR" sz="1200" b="0" i="0" kern="1200" dirty="0" err="1" smtClean="0">
                <a:solidFill>
                  <a:schemeClr val="tx1"/>
                </a:solidFill>
                <a:latin typeface="+mn-lt"/>
                <a:ea typeface="+mn-ea"/>
                <a:cs typeface="+mn-cs"/>
              </a:rPr>
              <a:t>Society</a:t>
            </a:r>
            <a:r>
              <a:rPr lang="pt-BR" sz="1200" b="0" i="0" kern="1200" dirty="0" smtClean="0">
                <a:solidFill>
                  <a:schemeClr val="tx1"/>
                </a:solidFill>
                <a:latin typeface="+mn-lt"/>
                <a:ea typeface="+mn-ea"/>
                <a:cs typeface="+mn-cs"/>
              </a:rPr>
              <a:t>).</a:t>
            </a:r>
          </a:p>
          <a:p>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TI</a:t>
            </a:r>
          </a:p>
          <a:p>
            <a:r>
              <a:rPr lang="en-US" sz="1200" b="0" i="0" kern="1200" dirty="0" smtClean="0">
                <a:solidFill>
                  <a:schemeClr val="tx1"/>
                </a:solidFill>
                <a:latin typeface="+mn-lt"/>
                <a:ea typeface="+mn-ea"/>
                <a:cs typeface="+mn-cs"/>
              </a:rPr>
              <a:t>Challenges in the treatment of infections caused by gram-positive and gram-negative bacteria in patients with cancer and </a:t>
            </a:r>
            <a:r>
              <a:rPr lang="en-US" sz="1200" b="0" i="0" kern="1200" dirty="0" err="1" smtClean="0">
                <a:solidFill>
                  <a:schemeClr val="tx1"/>
                </a:solidFill>
                <a:latin typeface="+mn-lt"/>
                <a:ea typeface="+mn-ea"/>
                <a:cs typeface="+mn-cs"/>
              </a:rPr>
              <a:t>neutropenia</a:t>
            </a:r>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AU</a:t>
            </a:r>
          </a:p>
          <a:p>
            <a:r>
              <a:rPr lang="en-US" sz="1200" b="0" i="0" kern="1200" dirty="0" err="1" smtClean="0">
                <a:solidFill>
                  <a:schemeClr val="tx1"/>
                </a:solidFill>
                <a:latin typeface="+mn-lt"/>
                <a:ea typeface="+mn-ea"/>
                <a:cs typeface="+mn-cs"/>
              </a:rPr>
              <a:t>Rolston</a:t>
            </a:r>
            <a:r>
              <a:rPr lang="en-US" sz="1200" b="0" i="0" kern="1200" dirty="0" smtClean="0">
                <a:solidFill>
                  <a:schemeClr val="tx1"/>
                </a:solidFill>
                <a:latin typeface="+mn-lt"/>
                <a:ea typeface="+mn-ea"/>
                <a:cs typeface="+mn-cs"/>
              </a:rPr>
              <a:t> KV</a:t>
            </a:r>
          </a:p>
          <a:p>
            <a:r>
              <a:rPr lang="en-US" sz="1200" b="0" i="0" kern="1200" dirty="0" smtClean="0">
                <a:solidFill>
                  <a:schemeClr val="tx1"/>
                </a:solidFill>
                <a:latin typeface="+mn-lt"/>
                <a:ea typeface="+mn-ea"/>
                <a:cs typeface="+mn-cs"/>
              </a:rPr>
              <a:t>SO</a:t>
            </a:r>
          </a:p>
          <a:p>
            <a:r>
              <a:rPr lang="en-US" sz="1200" b="0" i="0" kern="1200" dirty="0" err="1" smtClean="0">
                <a:solidFill>
                  <a:schemeClr val="tx1"/>
                </a:solidFill>
                <a:latin typeface="+mn-lt"/>
                <a:ea typeface="+mn-ea"/>
                <a:cs typeface="+mn-cs"/>
              </a:rPr>
              <a:t>Clin</a:t>
            </a:r>
            <a:r>
              <a:rPr lang="en-US" sz="1200" b="0" i="0" kern="1200" dirty="0" smtClean="0">
                <a:solidFill>
                  <a:schemeClr val="tx1"/>
                </a:solidFill>
                <a:latin typeface="+mn-lt"/>
                <a:ea typeface="+mn-ea"/>
                <a:cs typeface="+mn-cs"/>
              </a:rPr>
              <a:t> Infect Dis. 2005;40 </a:t>
            </a:r>
            <a:r>
              <a:rPr lang="en-US" sz="1200" b="0" i="0" kern="1200" dirty="0" err="1" smtClean="0">
                <a:solidFill>
                  <a:schemeClr val="tx1"/>
                </a:solidFill>
                <a:latin typeface="+mn-lt"/>
                <a:ea typeface="+mn-ea"/>
                <a:cs typeface="+mn-cs"/>
              </a:rPr>
              <a:t>Suppl</a:t>
            </a:r>
            <a:r>
              <a:rPr lang="en-US" sz="1200" b="0" i="0" kern="1200" dirty="0" smtClean="0">
                <a:solidFill>
                  <a:schemeClr val="tx1"/>
                </a:solidFill>
                <a:latin typeface="+mn-lt"/>
                <a:ea typeface="+mn-ea"/>
                <a:cs typeface="+mn-cs"/>
              </a:rPr>
              <a:t> 4:S246.</a:t>
            </a:r>
          </a:p>
          <a:p>
            <a:endParaRPr lang="pt-BR" dirty="0"/>
          </a:p>
        </p:txBody>
      </p:sp>
      <p:sp>
        <p:nvSpPr>
          <p:cNvPr id="4" name="Espaço Reservado para Número de Slide 3"/>
          <p:cNvSpPr>
            <a:spLocks noGrp="1"/>
          </p:cNvSpPr>
          <p:nvPr>
            <p:ph type="sldNum" sz="quarter" idx="10"/>
          </p:nvPr>
        </p:nvSpPr>
        <p:spPr/>
        <p:txBody>
          <a:bodyPr/>
          <a:lstStyle/>
          <a:p>
            <a:fld id="{95B0AA99-CCE0-44C7-8D1B-30DCF626F9BC}" type="slidenum">
              <a:rPr lang="pt-BR" smtClean="0"/>
              <a:pPr/>
              <a:t>18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ctr"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lgn="r" rtl="0" fontAlgn="base">
              <a:spcBef>
                <a:spcPct val="0"/>
              </a:spcBef>
              <a:spcAft>
                <a:spcPct val="0"/>
              </a:spcAft>
              <a:defRPr/>
            </a:pPr>
            <a:fld id="{65272592-CF35-4D39-BB87-139E75E02CC3}" type="slidenum">
              <a:rPr lang="pt-BR" sz="1400" kern="1200">
                <a:solidFill>
                  <a:srgbClr val="000000"/>
                </a:solidFill>
                <a:latin typeface="Arial" charset="0"/>
                <a:ea typeface="+mn-ea"/>
                <a:cs typeface="+mn-cs"/>
              </a:rPr>
              <a:pPr algn="r" rtl="0" fontAlgn="base">
                <a:spcBef>
                  <a:spcPct val="0"/>
                </a:spcBef>
                <a:spcAft>
                  <a:spcPct val="0"/>
                </a:spcAft>
                <a:defRPr/>
              </a:pPr>
              <a:t>‹#›</a:t>
            </a:fld>
            <a:endParaRPr lang="pt-BR" sz="1400" kern="1200">
              <a:solidFill>
                <a:srgbClr val="000000"/>
              </a:solidFill>
              <a:latin typeface="Arial" charset="0"/>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lgn="r">
              <a:buNone/>
              <a:defRPr sz="1400" b="0" i="1">
                <a:solidFill>
                  <a:schemeClr val="bg2">
                    <a:lumMod val="50000"/>
                  </a:schemeClr>
                </a:solidFill>
                <a:effectLst>
                  <a:outerShdw blurRad="38100" dist="38100" dir="2700000" algn="tl">
                    <a:srgbClr val="000000">
                      <a:alpha val="43137"/>
                    </a:srgbClr>
                  </a:outerShdw>
                </a:effectLst>
                <a:latin typeface="Microsoft JhengHei" pitchFamily="34" charset="-120"/>
                <a:ea typeface="Microsoft JhengHei" pitchFamily="34" charset="-120"/>
              </a:defRPr>
            </a:lvl1pPr>
            <a:lvl2pPr algn="r">
              <a:buNone/>
              <a:defRPr sz="1400" b="0" i="1">
                <a:solidFill>
                  <a:schemeClr val="bg2">
                    <a:lumMod val="50000"/>
                  </a:schemeClr>
                </a:solidFill>
                <a:effectLst>
                  <a:outerShdw blurRad="38100" dist="38100" dir="2700000" algn="tl">
                    <a:srgbClr val="000000">
                      <a:alpha val="43137"/>
                    </a:srgbClr>
                  </a:outerShdw>
                </a:effectLst>
                <a:latin typeface="Microsoft JhengHei" pitchFamily="34" charset="-120"/>
                <a:ea typeface="Microsoft JhengHei" pitchFamily="34" charset="-120"/>
              </a:defRPr>
            </a:lvl2pPr>
            <a:lvl3pPr algn="r">
              <a:buNone/>
              <a:defRPr sz="1400" b="0" i="1">
                <a:solidFill>
                  <a:schemeClr val="bg2">
                    <a:lumMod val="50000"/>
                  </a:schemeClr>
                </a:solidFill>
                <a:effectLst>
                  <a:outerShdw blurRad="38100" dist="38100" dir="2700000" algn="tl">
                    <a:srgbClr val="000000">
                      <a:alpha val="43137"/>
                    </a:srgbClr>
                  </a:outerShdw>
                </a:effectLst>
                <a:latin typeface="Microsoft JhengHei" pitchFamily="34" charset="-120"/>
                <a:ea typeface="Microsoft JhengHei" pitchFamily="34" charset="-120"/>
              </a:defRPr>
            </a:lvl3pPr>
            <a:lvl4pPr algn="r">
              <a:buNone/>
              <a:defRPr sz="1400" b="0" i="1">
                <a:solidFill>
                  <a:schemeClr val="bg2">
                    <a:lumMod val="50000"/>
                  </a:schemeClr>
                </a:solidFill>
                <a:effectLst>
                  <a:outerShdw blurRad="38100" dist="38100" dir="2700000" algn="tl">
                    <a:srgbClr val="000000">
                      <a:alpha val="43137"/>
                    </a:srgbClr>
                  </a:outerShdw>
                </a:effectLst>
                <a:latin typeface="Microsoft JhengHei" pitchFamily="34" charset="-120"/>
                <a:ea typeface="Microsoft JhengHei" pitchFamily="34" charset="-120"/>
              </a:defRPr>
            </a:lvl4pPr>
            <a:lvl5pPr algn="r">
              <a:buNone/>
              <a:defRPr sz="1400" b="0" i="1">
                <a:solidFill>
                  <a:schemeClr val="bg2">
                    <a:lumMod val="50000"/>
                  </a:schemeClr>
                </a:solidFill>
                <a:effectLst>
                  <a:outerShdw blurRad="38100" dist="38100" dir="2700000" algn="tl">
                    <a:srgbClr val="000000">
                      <a:alpha val="43137"/>
                    </a:srgbClr>
                  </a:outerShdw>
                </a:effectLst>
                <a:latin typeface="Microsoft JhengHei" pitchFamily="34" charset="-120"/>
                <a:ea typeface="Microsoft JhengHei" pitchFamily="34" charset="-120"/>
              </a:defRPr>
            </a:lvl5pPr>
            <a:lvl6pPr>
              <a:defRPr sz="1600"/>
            </a:lvl6pPr>
            <a:lvl7pPr>
              <a:defRPr sz="1600"/>
            </a:lvl7pPr>
            <a:lvl8pPr>
              <a:defRPr sz="1600"/>
            </a:lvl8pPr>
            <a:lvl9pPr>
              <a:defRPr sz="16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ctr"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lgn="r" rtl="0" fontAlgn="base">
              <a:spcBef>
                <a:spcPct val="0"/>
              </a:spcBef>
              <a:spcAft>
                <a:spcPct val="0"/>
              </a:spcAft>
              <a:defRPr/>
            </a:pPr>
            <a:fld id="{415CF2C9-1EBF-4279-939E-75E5A4CFD9A6}" type="slidenum">
              <a:rPr lang="pt-BR" sz="1400" kern="1200">
                <a:solidFill>
                  <a:srgbClr val="000000"/>
                </a:solidFill>
                <a:latin typeface="Arial" charset="0"/>
                <a:ea typeface="+mn-ea"/>
                <a:cs typeface="+mn-cs"/>
              </a:rPr>
              <a:pPr algn="r" rtl="0" fontAlgn="base">
                <a:spcBef>
                  <a:spcPct val="0"/>
                </a:spcBef>
                <a:spcAft>
                  <a:spcPct val="0"/>
                </a:spcAft>
                <a:defRPr/>
              </a:pPr>
              <a:t>‹#›</a:t>
            </a:fld>
            <a:endParaRPr lang="pt-BR" sz="1400" kern="1200">
              <a:solidFill>
                <a:srgbClr val="000000"/>
              </a:solidFill>
              <a:latin typeface="Arial" charset="0"/>
              <a:ea typeface="+mn-ea"/>
              <a:cs typeface="+mn-cs"/>
            </a:endParaRPr>
          </a:p>
        </p:txBody>
      </p:sp>
      <p:sp>
        <p:nvSpPr>
          <p:cNvPr id="10" name="Rectangle 13"/>
          <p:cNvSpPr>
            <a:spLocks noGrp="1" noChangeArrowheads="1"/>
          </p:cNvSpPr>
          <p:nvPr>
            <p:ph type="title"/>
          </p:nvPr>
        </p:nvSpPr>
        <p:spPr bwMode="auto">
          <a:xfrm>
            <a:off x="214283" y="428604"/>
            <a:ext cx="8643998" cy="500066"/>
          </a:xfrm>
          <a:prstGeom prst="rect">
            <a:avLst/>
          </a:prstGeom>
          <a:solidFill>
            <a:srgbClr val="006699"/>
          </a:solidFill>
          <a:ln w="9525">
            <a:no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lvl="0"/>
            <a:endParaRPr lang="pt-BR"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lgn="l"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lgn="ctr" rtl="0" fontAlgn="base">
              <a:spcBef>
                <a:spcPct val="0"/>
              </a:spcBef>
              <a:spcAft>
                <a:spcPct val="0"/>
              </a:spcAft>
              <a:defRPr/>
            </a:pPr>
            <a:endParaRPr lang="pt-BR" sz="1400" kern="1200">
              <a:solidFill>
                <a:srgbClr val="000000"/>
              </a:solidFill>
              <a:latin typeface="Arial" charset="0"/>
              <a:ea typeface="+mn-ea"/>
              <a:cs typeface="+mn-cs"/>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lgn="r" rtl="0" fontAlgn="base">
              <a:spcBef>
                <a:spcPct val="0"/>
              </a:spcBef>
              <a:spcAft>
                <a:spcPct val="0"/>
              </a:spcAft>
              <a:defRPr/>
            </a:pPr>
            <a:fld id="{8B1EE1F9-77DF-4617-BBC5-01CAC1B21F8B}" type="slidenum">
              <a:rPr lang="pt-BR" sz="1400" kern="1200">
                <a:solidFill>
                  <a:srgbClr val="000000"/>
                </a:solidFill>
                <a:latin typeface="Arial" charset="0"/>
                <a:ea typeface="+mn-ea"/>
                <a:cs typeface="+mn-cs"/>
              </a:rPr>
              <a:pPr algn="r" rtl="0" fontAlgn="base">
                <a:spcBef>
                  <a:spcPct val="0"/>
                </a:spcBef>
                <a:spcAft>
                  <a:spcPct val="0"/>
                </a:spcAft>
                <a:defRPr/>
              </a:pPr>
              <a:t>‹#›</a:t>
            </a:fld>
            <a:endParaRPr lang="pt-BR" sz="1400" kern="1200">
              <a:solidFill>
                <a:srgbClr val="000000"/>
              </a:solidFill>
              <a:latin typeface="Arial" charset="0"/>
              <a:ea typeface="+mn-ea"/>
              <a:cs typeface="+mn-cs"/>
            </a:endParaRPr>
          </a:p>
        </p:txBody>
      </p:sp>
      <p:sp>
        <p:nvSpPr>
          <p:cNvPr id="8" name="Rectangle 13"/>
          <p:cNvSpPr>
            <a:spLocks noGrp="1" noChangeArrowheads="1"/>
          </p:cNvSpPr>
          <p:nvPr>
            <p:ph type="title"/>
          </p:nvPr>
        </p:nvSpPr>
        <p:spPr bwMode="auto">
          <a:xfrm>
            <a:off x="214283" y="428604"/>
            <a:ext cx="8643998" cy="500066"/>
          </a:xfrm>
          <a:prstGeom prst="rect">
            <a:avLst/>
          </a:prstGeom>
          <a:solidFill>
            <a:srgbClr val="006699"/>
          </a:solidFill>
          <a:ln w="9525">
            <a:no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lvl="0"/>
            <a:endParaRPr lang="pt-BR"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14283" y="428604"/>
            <a:ext cx="8643998" cy="428628"/>
          </a:xfrm>
        </p:spPr>
        <p:txBody>
          <a:bodyPr tIns="0" anchor="t"/>
          <a:lstStyle/>
          <a:p>
            <a:r>
              <a:rPr lang="pt-BR" dirty="0" smtClean="0"/>
              <a:t>Clique para editar o estilo do título mestre</a:t>
            </a:r>
            <a:endParaRPr lang="pt-BR" dirty="0"/>
          </a:p>
        </p:txBody>
      </p:sp>
      <p:sp>
        <p:nvSpPr>
          <p:cNvPr id="3" name="Espaço Reservado para Conteúdo 2"/>
          <p:cNvSpPr>
            <a:spLocks noGrp="1"/>
          </p:cNvSpPr>
          <p:nvPr>
            <p:ph idx="1"/>
          </p:nvPr>
        </p:nvSpPr>
        <p:spPr>
          <a:solidFill>
            <a:schemeClr val="bg1">
              <a:alpha val="25000"/>
            </a:schemeClr>
          </a:solidFill>
        </p:spPr>
        <p:txBody>
          <a:bodyPr/>
          <a:lstStyle>
            <a:lvl1pPr algn="just">
              <a:spcAft>
                <a:spcPts val="200"/>
              </a:spcAft>
              <a:buSzPct val="100000"/>
              <a:buFont typeface="Calibri" pitchFamily="34" charset="0"/>
              <a:buChar char="●"/>
              <a:defRPr sz="2000">
                <a:latin typeface="Calibri" pitchFamily="34" charset="0"/>
                <a:cs typeface="Calibri" pitchFamily="34" charset="0"/>
              </a:defRPr>
            </a:lvl1pPr>
            <a:lvl2pPr marL="717550" indent="-285750" algn="just">
              <a:buSzPct val="90000"/>
              <a:buFont typeface="Wingdings" pitchFamily="2" charset="2"/>
              <a:buChar char="§"/>
              <a:defRPr sz="1800">
                <a:latin typeface="Calibri" pitchFamily="34" charset="0"/>
                <a:cs typeface="Calibri" pitchFamily="34" charset="0"/>
              </a:defRPr>
            </a:lvl2pPr>
            <a:lvl3pPr marL="984250" indent="-228600" algn="just">
              <a:defRPr sz="1800">
                <a:latin typeface="Calibri" pitchFamily="34" charset="0"/>
                <a:cs typeface="Calibri" pitchFamily="34" charset="0"/>
              </a:defRPr>
            </a:lvl3pPr>
            <a:lvl4pPr marL="1258888" indent="-228600" algn="just" defTabSz="1255713">
              <a:defRPr sz="1800">
                <a:effectLst/>
                <a:latin typeface="Calibri" pitchFamily="34" charset="0"/>
                <a:cs typeface="Calibri" pitchFamily="34" charset="0"/>
              </a:defRPr>
            </a:lvl4pPr>
            <a:lvl5pPr marL="1606550" indent="-228600" algn="just">
              <a:defRPr sz="1800">
                <a:effectLst/>
                <a:latin typeface="Calibri" pitchFamily="34" charset="0"/>
                <a:cs typeface="Calibri"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Rodapé 4"/>
          <p:cNvSpPr>
            <a:spLocks noGrp="1"/>
          </p:cNvSpPr>
          <p:nvPr>
            <p:ph type="ftr" sz="quarter" idx="11"/>
          </p:nvPr>
        </p:nvSpPr>
        <p:spPr>
          <a:xfrm>
            <a:off x="2357422" y="6357958"/>
            <a:ext cx="6500858" cy="360348"/>
          </a:xfrm>
        </p:spPr>
        <p:txBody>
          <a:bodyPr/>
          <a:lstStyle/>
          <a:p>
            <a:endParaRPr lang="pt-BR"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FE1BF51-61F7-41AC-B8C4-52EB3E23A08E}" type="datetimeFigureOut">
              <a:rPr lang="pt-BR" smtClean="0"/>
              <a:pPr/>
              <a:t>09/05/19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A27AD335-AA35-4A47-902F-0AADD95ACCDB}"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7">
            <a:clrChange>
              <a:clrFrom>
                <a:srgbClr val="FFFFFF"/>
              </a:clrFrom>
              <a:clrTo>
                <a:srgbClr val="FFFFFF">
                  <a:alpha val="0"/>
                </a:srgbClr>
              </a:clrTo>
            </a:clrChange>
            <a:duotone>
              <a:schemeClr val="accent5">
                <a:shade val="45000"/>
                <a:satMod val="135000"/>
              </a:schemeClr>
              <a:prstClr val="white"/>
            </a:duotone>
            <a:lum bright="7000" contrast="-20000"/>
          </a:blip>
          <a:srcRect b="58927"/>
          <a:stretch>
            <a:fillRect/>
          </a:stretch>
        </p:blipFill>
        <p:spPr bwMode="auto">
          <a:xfrm rot="16200000">
            <a:off x="-1951997" y="3254903"/>
            <a:ext cx="4479162" cy="441060"/>
          </a:xfrm>
          <a:prstGeom prst="rect">
            <a:avLst/>
          </a:prstGeom>
          <a:ln>
            <a:noFill/>
          </a:ln>
          <a:effectLst>
            <a:outerShdw blurRad="292100" dist="139700" dir="2700000" algn="tl" rotWithShape="0">
              <a:schemeClr val="bg1">
                <a:lumMod val="50000"/>
                <a:alpha val="51000"/>
              </a:schemeClr>
            </a:outerShdw>
          </a:effectLst>
        </p:spPr>
      </p:pic>
      <p:sp>
        <p:nvSpPr>
          <p:cNvPr id="13" name="Título 1"/>
          <p:cNvSpPr txBox="1">
            <a:spLocks/>
          </p:cNvSpPr>
          <p:nvPr userDrawn="1"/>
        </p:nvSpPr>
        <p:spPr bwMode="auto">
          <a:xfrm>
            <a:off x="214282" y="142852"/>
            <a:ext cx="8643998" cy="285752"/>
          </a:xfrm>
          <a:prstGeom prst="rect">
            <a:avLst/>
          </a:prstGeom>
          <a:solidFill>
            <a:srgbClr val="006699"/>
          </a:solidFill>
          <a:ln w="9525">
            <a:noFill/>
            <a:miter lim="800000"/>
            <a:headEnd/>
            <a:tailEnd/>
          </a:ln>
          <a:effectLst>
            <a:outerShdw dist="107763" dir="27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lvl="0" fontAlgn="base">
              <a:spcBef>
                <a:spcPct val="0"/>
              </a:spcBef>
              <a:spcAft>
                <a:spcPct val="0"/>
              </a:spcAft>
              <a:defRPr/>
            </a:pPr>
            <a:r>
              <a:rPr lang="en-US" sz="1200" b="1" kern="0" dirty="0" smtClean="0">
                <a:solidFill>
                  <a:srgbClr val="FFFF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sz="1200" b="1" kern="0" dirty="0" err="1" smtClean="0">
                <a:solidFill>
                  <a:srgbClr val="FFFFFF"/>
                </a:solidFill>
                <a:effectLst>
                  <a:outerShdw blurRad="38100" dist="38100" dir="2700000" algn="tl">
                    <a:srgbClr val="000000">
                      <a:alpha val="43137"/>
                    </a:srgbClr>
                  </a:outerShdw>
                </a:effectLst>
                <a:latin typeface="Calibri" pitchFamily="34" charset="0"/>
                <a:ea typeface="+mj-ea"/>
                <a:cs typeface="Calibri" pitchFamily="34" charset="0"/>
              </a:rPr>
              <a:t>Neutropenia</a:t>
            </a:r>
            <a:r>
              <a:rPr lang="en-US" sz="1200" b="1" kern="0" dirty="0" smtClean="0">
                <a:solidFill>
                  <a:srgbClr val="FFFFFF"/>
                </a:solidFill>
                <a:effectLst>
                  <a:outerShdw blurRad="38100" dist="38100" dir="2700000" algn="tl">
                    <a:srgbClr val="000000">
                      <a:alpha val="43137"/>
                    </a:srgbClr>
                  </a:outerShdw>
                </a:effectLst>
                <a:latin typeface="Calibri" pitchFamily="34" charset="0"/>
                <a:ea typeface="+mj-ea"/>
                <a:cs typeface="Calibri" pitchFamily="34" charset="0"/>
              </a:rPr>
              <a:t> </a:t>
            </a:r>
            <a:r>
              <a:rPr lang="en-US" sz="1200" b="1" kern="0" dirty="0" err="1" smtClean="0">
                <a:solidFill>
                  <a:srgbClr val="FFFFFF"/>
                </a:solidFill>
                <a:effectLst>
                  <a:outerShdw blurRad="38100" dist="38100" dir="2700000" algn="tl">
                    <a:srgbClr val="000000">
                      <a:alpha val="43137"/>
                    </a:srgbClr>
                  </a:outerShdw>
                </a:effectLst>
                <a:latin typeface="Calibri" pitchFamily="34" charset="0"/>
                <a:ea typeface="+mj-ea"/>
                <a:cs typeface="Calibri" pitchFamily="34" charset="0"/>
              </a:rPr>
              <a:t>Febril</a:t>
            </a:r>
            <a:endParaRPr kumimoji="0" lang="pt-BR" sz="12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9" name="Forma livre 8"/>
          <p:cNvSpPr>
            <a:spLocks/>
          </p:cNvSpPr>
          <p:nvPr/>
        </p:nvSpPr>
        <p:spPr bwMode="auto">
          <a:xfrm>
            <a:off x="0" y="5786454"/>
            <a:ext cx="9144000" cy="1171559"/>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66CCFF">
              <a:alpha val="25000"/>
            </a:srgbClr>
          </a:solidFill>
          <a:ln w="9525" algn="ctr">
            <a:noFill/>
            <a:round/>
            <a:headEnd/>
            <a:tailEnd/>
          </a:ln>
          <a:effectLst>
            <a:outerShdw dist="44450" dir="16200000" algn="ctr" rotWithShape="0">
              <a:srgbClr val="000000">
                <a:alpha val="34999"/>
              </a:srgbClr>
            </a:outerShdw>
          </a:effectLst>
        </p:spPr>
        <p:txBody>
          <a:bodyPr/>
          <a:lstStyle/>
          <a:p>
            <a:pPr algn="l" rtl="0">
              <a:defRPr/>
            </a:pPr>
            <a:endParaRPr lang="en-US" kern="1200">
              <a:solidFill>
                <a:srgbClr val="000000"/>
              </a:solidFill>
              <a:latin typeface="Arial"/>
              <a:ea typeface="+mn-ea"/>
              <a:cs typeface="Arial" charset="0"/>
            </a:endParaRPr>
          </a:p>
        </p:txBody>
      </p:sp>
      <p:sp>
        <p:nvSpPr>
          <p:cNvPr id="11" name="Forma livre 10"/>
          <p:cNvSpPr>
            <a:spLocks/>
          </p:cNvSpPr>
          <p:nvPr/>
        </p:nvSpPr>
        <p:spPr bwMode="auto">
          <a:xfrm>
            <a:off x="8215338" y="0"/>
            <a:ext cx="1036612"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3366FF">
              <a:alpha val="10001"/>
            </a:srgbClr>
          </a:solidFill>
          <a:ln w="9525" algn="ctr">
            <a:noFill/>
            <a:round/>
            <a:headEnd/>
            <a:tailEnd/>
          </a:ln>
          <a:effectLst>
            <a:outerShdw dist="50800" dir="10800000" algn="ctr" rotWithShape="0">
              <a:srgbClr val="000000">
                <a:alpha val="45000"/>
              </a:srgbClr>
            </a:outerShdw>
          </a:effectLst>
        </p:spPr>
        <p:txBody>
          <a:bodyPr/>
          <a:lstStyle/>
          <a:p>
            <a:pPr algn="l" rtl="0">
              <a:defRPr/>
            </a:pPr>
            <a:endParaRPr lang="en-US" kern="1200">
              <a:solidFill>
                <a:srgbClr val="000000"/>
              </a:solidFill>
              <a:latin typeface="Arial"/>
              <a:ea typeface="+mn-ea"/>
              <a:cs typeface="Arial" charset="0"/>
            </a:endParaRPr>
          </a:p>
        </p:txBody>
      </p:sp>
      <p:sp>
        <p:nvSpPr>
          <p:cNvPr id="1027" name="Rectangle 3"/>
          <p:cNvSpPr>
            <a:spLocks noGrp="1" noChangeArrowheads="1"/>
          </p:cNvSpPr>
          <p:nvPr>
            <p:ph type="body" idx="1"/>
          </p:nvPr>
        </p:nvSpPr>
        <p:spPr bwMode="auto">
          <a:xfrm>
            <a:off x="642910" y="1071546"/>
            <a:ext cx="7929618" cy="5054617"/>
          </a:xfrm>
          <a:prstGeom prst="rect">
            <a:avLst/>
          </a:prstGeom>
          <a:solidFill>
            <a:schemeClr val="bg1">
              <a:alpha val="2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dirty="0" smtClean="0"/>
              <a:t>Clique para editar os estilos do texto mestre</a:t>
            </a:r>
          </a:p>
          <a:p>
            <a:pPr lvl="2"/>
            <a:r>
              <a:rPr lang="pt-BR" dirty="0" smtClean="0"/>
              <a:t>Segundo nível</a:t>
            </a:r>
          </a:p>
          <a:p>
            <a:pPr lvl="3"/>
            <a:r>
              <a:rPr lang="pt-BR" dirty="0" smtClean="0"/>
              <a:t>Terceiro nível</a:t>
            </a:r>
          </a:p>
          <a:p>
            <a:pPr lvl="4"/>
            <a:r>
              <a:rPr lang="pt-BR" dirty="0" smtClean="0"/>
              <a:t>Quarto nível</a:t>
            </a:r>
          </a:p>
          <a:p>
            <a:pPr lvl="5"/>
            <a:r>
              <a:rPr lang="pt-BR" dirty="0" smtClean="0"/>
              <a:t>Quinto nível</a:t>
            </a:r>
          </a:p>
        </p:txBody>
      </p:sp>
      <p:sp>
        <p:nvSpPr>
          <p:cNvPr id="1037" name="Rectangle 13"/>
          <p:cNvSpPr>
            <a:spLocks noGrp="1" noChangeArrowheads="1"/>
          </p:cNvSpPr>
          <p:nvPr>
            <p:ph type="title"/>
          </p:nvPr>
        </p:nvSpPr>
        <p:spPr bwMode="auto">
          <a:xfrm>
            <a:off x="214283" y="428604"/>
            <a:ext cx="8643998" cy="500066"/>
          </a:xfrm>
          <a:prstGeom prst="rect">
            <a:avLst/>
          </a:prstGeom>
          <a:solidFill>
            <a:srgbClr val="006699"/>
          </a:solidFill>
          <a:ln w="9525">
            <a:no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p>
            <a:pPr lvl="0"/>
            <a:endParaRPr lang="pt-BR" dirty="0" smtClean="0"/>
          </a:p>
        </p:txBody>
      </p:sp>
      <p:sp>
        <p:nvSpPr>
          <p:cNvPr id="15" name="Espaço Reservado para Rodapé 3"/>
          <p:cNvSpPr>
            <a:spLocks noGrp="1"/>
          </p:cNvSpPr>
          <p:nvPr>
            <p:ph type="ftr" idx="3"/>
          </p:nvPr>
        </p:nvSpPr>
        <p:spPr>
          <a:xfrm>
            <a:off x="2071670" y="6357958"/>
            <a:ext cx="6786610" cy="360348"/>
          </a:xfrm>
          <a:prstGeom prst="rect">
            <a:avLst/>
          </a:prstGeom>
          <a:solidFill>
            <a:schemeClr val="accent2">
              <a:lumMod val="40000"/>
              <a:lumOff val="60000"/>
            </a:schemeClr>
          </a:solidFill>
        </p:spPr>
        <p:txBody>
          <a:bodyPr anchor="ctr"/>
          <a:lstStyle>
            <a:lvl1pPr algn="r">
              <a:defRPr sz="1600" i="1">
                <a:effectLst>
                  <a:outerShdw blurRad="38100" dist="38100" dir="2700000" algn="tl">
                    <a:srgbClr val="000000">
                      <a:alpha val="43137"/>
                    </a:srgbClr>
                  </a:outerShdw>
                </a:effectLst>
                <a:latin typeface="+mn-lt"/>
              </a:defRPr>
            </a:lvl1pPr>
          </a:lstStyle>
          <a:p>
            <a:endParaRPr lang="pt-BR" dirty="0"/>
          </a:p>
        </p:txBody>
      </p:sp>
      <p:pic>
        <p:nvPicPr>
          <p:cNvPr id="14" name="Picture 2"/>
          <p:cNvPicPr>
            <a:picLocks noChangeAspect="1" noChangeArrowheads="1"/>
          </p:cNvPicPr>
          <p:nvPr userDrawn="1"/>
        </p:nvPicPr>
        <p:blipFill>
          <a:blip r:embed="rId7">
            <a:clrChange>
              <a:clrFrom>
                <a:srgbClr val="FFFFFF"/>
              </a:clrFrom>
              <a:clrTo>
                <a:srgbClr val="FFFFFF">
                  <a:alpha val="0"/>
                </a:srgbClr>
              </a:clrTo>
            </a:clrChange>
            <a:duotone>
              <a:schemeClr val="accent5">
                <a:shade val="45000"/>
                <a:satMod val="135000"/>
              </a:schemeClr>
              <a:prstClr val="white"/>
            </a:duotone>
            <a:lum bright="7000" contrast="-20000"/>
          </a:blip>
          <a:srcRect l="21277" t="40796" b="22664"/>
          <a:stretch>
            <a:fillRect/>
          </a:stretch>
        </p:blipFill>
        <p:spPr bwMode="auto">
          <a:xfrm rot="16200000">
            <a:off x="-727713" y="3013678"/>
            <a:ext cx="2571768" cy="259139"/>
          </a:xfrm>
          <a:prstGeom prst="rect">
            <a:avLst/>
          </a:prstGeom>
          <a:ln>
            <a:noFill/>
          </a:ln>
          <a:effectLst>
            <a:outerShdw blurRad="292100" dist="139700" dir="2700000" algn="tl" rotWithShape="0">
              <a:schemeClr val="bg1">
                <a:lumMod val="50000"/>
                <a:alpha val="51000"/>
              </a:scheme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400" b="1">
          <a:solidFill>
            <a:schemeClr val="bg1"/>
          </a:solidFill>
          <a:effectLst>
            <a:outerShdw blurRad="38100" dist="38100" dir="2700000" algn="tl">
              <a:srgbClr val="000000"/>
            </a:outerShdw>
          </a:effectLst>
          <a:latin typeface="Calibri" pitchFamily="34" charset="0"/>
          <a:ea typeface="+mj-ea"/>
          <a:cs typeface="Calibri" pitchFamily="34" charset="0"/>
        </a:defRPr>
      </a:lvl1pPr>
      <a:lvl2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99CC"/>
        </a:buClr>
        <a:buFont typeface="Wingdings" pitchFamily="2" charset="2"/>
        <a:buChar char="§"/>
        <a:defRPr sz="2000" b="1">
          <a:solidFill>
            <a:schemeClr val="tx1"/>
          </a:solidFill>
          <a:effectLst>
            <a:outerShdw blurRad="38100" dist="38100" dir="2700000" algn="tl">
              <a:srgbClr val="C0C0C0"/>
            </a:outerShdw>
          </a:effectLst>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200" b="1">
          <a:solidFill>
            <a:schemeClr val="bg2"/>
          </a:solidFill>
          <a:effectLst>
            <a:outerShdw blurRad="38100" dist="38100" dir="2700000" algn="tl">
              <a:srgbClr val="C0C0C0"/>
            </a:outerShdw>
          </a:effectLst>
          <a:latin typeface="+mn-lt"/>
        </a:defRPr>
      </a:lvl2pPr>
      <a:lvl3pPr marL="628650" indent="-228600" algn="l" defTabSz="808038" rtl="0" eaLnBrk="0" fontAlgn="base" hangingPunct="0">
        <a:spcBef>
          <a:spcPct val="20000"/>
        </a:spcBef>
        <a:spcAft>
          <a:spcPct val="0"/>
        </a:spcAft>
        <a:buChar char="•"/>
        <a:defRPr sz="2000" b="1">
          <a:solidFill>
            <a:schemeClr val="bg2"/>
          </a:solidFill>
          <a:latin typeface="Calibri" pitchFamily="34" charset="0"/>
          <a:cs typeface="Calibri" pitchFamily="34" charset="0"/>
        </a:defRPr>
      </a:lvl3pPr>
      <a:lvl4pPr marL="903288" indent="-228600" algn="l" rtl="0" eaLnBrk="0" fontAlgn="base" hangingPunct="0">
        <a:spcBef>
          <a:spcPct val="20000"/>
        </a:spcBef>
        <a:spcAft>
          <a:spcPct val="0"/>
        </a:spcAft>
        <a:buChar char="–"/>
        <a:defRPr sz="1800" b="1">
          <a:solidFill>
            <a:schemeClr val="tx1"/>
          </a:solidFill>
          <a:effectLst>
            <a:outerShdw blurRad="38100" dist="38100" dir="2700000" algn="tl">
              <a:srgbClr val="C0C0C0"/>
            </a:outerShdw>
          </a:effectLst>
          <a:latin typeface="Calibri" pitchFamily="34" charset="0"/>
          <a:cs typeface="Calibri" pitchFamily="34" charset="0"/>
        </a:defRPr>
      </a:lvl4pPr>
      <a:lvl5pPr marL="1252538"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Calibri" pitchFamily="34" charset="0"/>
          <a:cs typeface="Calibri" pitchFamily="34" charset="0"/>
        </a:defRPr>
      </a:lvl5pPr>
      <a:lvl6pPr marL="1531938"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Calibri" pitchFamily="34" charset="0"/>
          <a:cs typeface="Calibri" pitchFamily="34"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1.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image" Target="../media/image22.jpeg"/><Relationship Id="rId9"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2" cstate="email">
            <a:clrChange>
              <a:clrFrom>
                <a:srgbClr val="FFFFFF"/>
              </a:clrFrom>
              <a:clrTo>
                <a:srgbClr val="FFFFFF">
                  <a:alpha val="0"/>
                </a:srgbClr>
              </a:clrTo>
            </a:clrChange>
            <a:lum bright="-20000" contrast="40000"/>
          </a:blip>
          <a:srcRect/>
          <a:stretch>
            <a:fillRect/>
          </a:stretch>
        </p:blipFill>
        <p:spPr bwMode="auto">
          <a:xfrm>
            <a:off x="3131840" y="1285811"/>
            <a:ext cx="2973184" cy="991061"/>
          </a:xfrm>
          <a:prstGeom prst="rect">
            <a:avLst/>
          </a:prstGeom>
          <a:ln>
            <a:noFill/>
          </a:ln>
          <a:effectLst>
            <a:outerShdw blurRad="292100" dist="139700" dir="2700000" algn="tl" rotWithShape="0">
              <a:srgbClr val="333333"/>
            </a:outerShdw>
          </a:effectLst>
        </p:spPr>
      </p:pic>
      <p:cxnSp>
        <p:nvCxnSpPr>
          <p:cNvPr id="7" name="Conector reto 6"/>
          <p:cNvCxnSpPr/>
          <p:nvPr/>
        </p:nvCxnSpPr>
        <p:spPr>
          <a:xfrm rot="5400000">
            <a:off x="4746374" y="6137792"/>
            <a:ext cx="12960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59" y="1061709"/>
            <a:ext cx="1027871" cy="15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1136431"/>
            <a:ext cx="974638" cy="128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043608" y="3246075"/>
            <a:ext cx="7035516" cy="830997"/>
          </a:xfrm>
          <a:prstGeom prst="rect">
            <a:avLst/>
          </a:prstGeom>
          <a:noFill/>
        </p:spPr>
        <p:txBody>
          <a:bodyPr wrap="none" rtlCol="0">
            <a:spAutoFit/>
          </a:bodyPr>
          <a:lstStyle/>
          <a:p>
            <a:r>
              <a:rPr lang="pt-BR" sz="4800" b="1" dirty="0" smtClean="0"/>
              <a:t>NEUTROPENIA FEBRIL</a:t>
            </a:r>
            <a:endParaRPr lang="pt-BR" sz="4800" b="1" dirty="0"/>
          </a:p>
        </p:txBody>
      </p:sp>
      <p:sp>
        <p:nvSpPr>
          <p:cNvPr id="12" name="Subtítulo 1"/>
          <p:cNvSpPr>
            <a:spLocks noGrp="1"/>
          </p:cNvSpPr>
          <p:nvPr>
            <p:ph type="subTitle" idx="1"/>
          </p:nvPr>
        </p:nvSpPr>
        <p:spPr>
          <a:xfrm>
            <a:off x="179512" y="4653136"/>
            <a:ext cx="5148064" cy="621426"/>
          </a:xfrm>
        </p:spPr>
        <p:txBody>
          <a:bodyPr/>
          <a:lstStyle/>
          <a:p>
            <a:pPr algn="ctr"/>
            <a:r>
              <a:rPr lang="pt-BR" sz="2800" b="1" dirty="0" err="1" smtClean="0">
                <a:solidFill>
                  <a:schemeClr val="tx2"/>
                </a:solidFill>
              </a:rPr>
              <a:t>Dra</a:t>
            </a:r>
            <a:r>
              <a:rPr lang="pt-BR" sz="2800" b="1" dirty="0" smtClean="0">
                <a:solidFill>
                  <a:schemeClr val="tx2"/>
                </a:solidFill>
              </a:rPr>
              <a:t> </a:t>
            </a:r>
            <a:r>
              <a:rPr lang="pt-BR" sz="2800" dirty="0" smtClean="0">
                <a:solidFill>
                  <a:schemeClr val="tx2"/>
                </a:solidFill>
              </a:rPr>
              <a:t>Liane </a:t>
            </a:r>
            <a:r>
              <a:rPr lang="pt-BR" sz="2800" dirty="0" err="1" smtClean="0">
                <a:solidFill>
                  <a:schemeClr val="tx2"/>
                </a:solidFill>
              </a:rPr>
              <a:t>Rapatoni</a:t>
            </a:r>
            <a:endParaRPr lang="pt-BR" sz="2800" b="1" dirty="0" smtClean="0">
              <a:solidFill>
                <a:schemeClr val="tx2"/>
              </a:solidFill>
            </a:endParaRPr>
          </a:p>
          <a:p>
            <a:pPr algn="ctr"/>
            <a:r>
              <a:rPr lang="pt-BR" dirty="0" smtClean="0">
                <a:solidFill>
                  <a:schemeClr val="tx2"/>
                </a:solidFill>
              </a:rPr>
              <a:t>Docente Colaboradora da Divisão de</a:t>
            </a:r>
            <a:endParaRPr lang="pt-BR" dirty="0">
              <a:solidFill>
                <a:schemeClr val="tx2"/>
              </a:solidFill>
            </a:endParaRPr>
          </a:p>
          <a:p>
            <a:pPr algn="ctr"/>
            <a:r>
              <a:rPr lang="pt-BR" dirty="0" smtClean="0">
                <a:solidFill>
                  <a:schemeClr val="tx2"/>
                </a:solidFill>
              </a:rPr>
              <a:t> Oncologia Clínica</a:t>
            </a:r>
          </a:p>
          <a:p>
            <a:pPr algn="ctr"/>
            <a:r>
              <a:rPr lang="pt-BR" dirty="0" smtClean="0">
                <a:solidFill>
                  <a:schemeClr val="tx2"/>
                </a:solidFill>
              </a:rPr>
              <a:t>RCM 0456</a:t>
            </a:r>
          </a:p>
          <a:p>
            <a:pPr algn="ctr"/>
            <a:r>
              <a:rPr lang="pt-BR" dirty="0" smtClean="0">
                <a:solidFill>
                  <a:schemeClr val="tx2"/>
                </a:solidFill>
              </a:rPr>
              <a:t>2019</a:t>
            </a:r>
            <a:endParaRPr lang="pt-BR" dirty="0" smtClean="0">
              <a:solidFill>
                <a:schemeClr val="tx2"/>
              </a:solidFill>
            </a:endParaRPr>
          </a:p>
        </p:txBody>
      </p:sp>
      <p:sp>
        <p:nvSpPr>
          <p:cNvPr id="13" name="Título 3"/>
          <p:cNvSpPr txBox="1">
            <a:spLocks/>
          </p:cNvSpPr>
          <p:nvPr/>
        </p:nvSpPr>
        <p:spPr bwMode="auto">
          <a:xfrm>
            <a:off x="214283" y="428604"/>
            <a:ext cx="8643998" cy="428628"/>
          </a:xfrm>
          <a:prstGeom prst="rect">
            <a:avLst/>
          </a:prstGeom>
          <a:solidFill>
            <a:srgbClr val="006699"/>
          </a:solidFill>
          <a:ln w="9525">
            <a:noFill/>
            <a:miter lim="800000"/>
            <a:headEnd/>
            <a:tailEnd/>
          </a:ln>
          <a:effectLst>
            <a:outerShdw dist="107763" dir="2700000" algn="ctr" rotWithShape="0">
              <a:schemeClr val="bg2">
                <a:alpha val="50000"/>
              </a:scheme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bg1"/>
                </a:solidFill>
                <a:effectLst>
                  <a:outerShdw blurRad="38100" dist="38100" dir="2700000" algn="tl">
                    <a:srgbClr val="000000"/>
                  </a:outerShdw>
                </a:effectLst>
                <a:latin typeface="Calibri" pitchFamily="34" charset="0"/>
                <a:ea typeface="+mj-ea"/>
                <a:cs typeface="Calibri" pitchFamily="34" charset="0"/>
              </a:defRPr>
            </a:lvl1pPr>
            <a:lvl2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b="1">
                <a:solidFill>
                  <a:schemeClr val="bg1"/>
                </a:solidFill>
                <a:effectLst>
                  <a:outerShdw blurRad="38100" dist="38100" dir="2700000" algn="tl">
                    <a:srgbClr val="000000"/>
                  </a:outerShdw>
                </a:effectLst>
                <a:latin typeface="Arial" charset="0"/>
              </a:defRPr>
            </a:lvl9pPr>
          </a:lstStyle>
          <a:p>
            <a:endParaRPr lang="pt-B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Patogênese</a:t>
            </a:r>
            <a:endParaRPr lang="pt-BR" dirty="0"/>
          </a:p>
        </p:txBody>
      </p:sp>
      <p:sp>
        <p:nvSpPr>
          <p:cNvPr id="3" name="Espaço Reservado para Conteúdo 2"/>
          <p:cNvSpPr>
            <a:spLocks noGrp="1"/>
          </p:cNvSpPr>
          <p:nvPr>
            <p:ph idx="1"/>
          </p:nvPr>
        </p:nvSpPr>
        <p:spPr>
          <a:xfrm>
            <a:off x="642909" y="1071546"/>
            <a:ext cx="4929223" cy="5572164"/>
          </a:xfrm>
        </p:spPr>
        <p:txBody>
          <a:bodyPr>
            <a:normAutofit lnSpcReduction="10000"/>
          </a:bodyPr>
          <a:lstStyle/>
          <a:p>
            <a:r>
              <a:rPr lang="pt-BR" dirty="0" smtClean="0"/>
              <a:t>Efeito direto da QT na integridade das barreiras mucosas</a:t>
            </a:r>
          </a:p>
          <a:p>
            <a:pPr lvl="1"/>
            <a:r>
              <a:rPr lang="pt-BR" dirty="0" err="1" smtClean="0"/>
              <a:t>Mucosite</a:t>
            </a:r>
            <a:r>
              <a:rPr lang="pt-BR" dirty="0" smtClean="0"/>
              <a:t> – ocorre ao longo de todo o TGI </a:t>
            </a:r>
          </a:p>
          <a:p>
            <a:pPr lvl="1"/>
            <a:r>
              <a:rPr lang="pt-BR" dirty="0" smtClean="0"/>
              <a:t>Maior parte dos germes identificados são da flora endógena</a:t>
            </a:r>
          </a:p>
          <a:p>
            <a:pPr lvl="1"/>
            <a:r>
              <a:rPr lang="pt-BR" dirty="0" smtClean="0"/>
              <a:t>Acredita-se que a </a:t>
            </a:r>
            <a:r>
              <a:rPr lang="pt-BR" dirty="0" err="1" smtClean="0"/>
              <a:t>translocação</a:t>
            </a:r>
            <a:r>
              <a:rPr lang="pt-BR" dirty="0" smtClean="0"/>
              <a:t> de bactérias do TGI seja responsável por grande parte dos episódios de NF</a:t>
            </a:r>
          </a:p>
          <a:p>
            <a:endParaRPr lang="pt-BR" sz="400" dirty="0" smtClean="0"/>
          </a:p>
          <a:p>
            <a:r>
              <a:rPr lang="pt-BR" dirty="0" smtClean="0"/>
              <a:t>Efeito direto da QT no sistema imune</a:t>
            </a:r>
          </a:p>
          <a:p>
            <a:pPr lvl="1"/>
            <a:r>
              <a:rPr lang="pt-BR" dirty="0" smtClean="0"/>
              <a:t>defeitos de fagocitose e quimiotaxia (não apenas diminuição NF)</a:t>
            </a:r>
          </a:p>
          <a:p>
            <a:endParaRPr lang="pt-BR" sz="800" dirty="0" smtClean="0"/>
          </a:p>
          <a:p>
            <a:r>
              <a:rPr lang="pt-BR" dirty="0" smtClean="0"/>
              <a:t>Falhas nas defesas atribuíveis ao tumor</a:t>
            </a:r>
          </a:p>
          <a:p>
            <a:pPr lvl="1"/>
            <a:r>
              <a:rPr lang="pt-BR" dirty="0" smtClean="0"/>
              <a:t>Trato biliar, respiratório, GI, GU</a:t>
            </a:r>
          </a:p>
          <a:p>
            <a:pPr lvl="1"/>
            <a:r>
              <a:rPr lang="pt-BR" dirty="0" smtClean="0"/>
              <a:t>Obstrução de linfáticos,</a:t>
            </a:r>
          </a:p>
          <a:p>
            <a:endParaRPr lang="pt-BR" sz="800" dirty="0" smtClean="0"/>
          </a:p>
          <a:p>
            <a:r>
              <a:rPr lang="pt-BR" dirty="0" smtClean="0"/>
              <a:t>Alterações na resposta imune</a:t>
            </a:r>
          </a:p>
          <a:p>
            <a:pPr lvl="1"/>
            <a:r>
              <a:rPr lang="pt-BR" dirty="0" smtClean="0"/>
              <a:t>Pp. em linfomas, leucemias e MM</a:t>
            </a:r>
            <a:endParaRPr lang="pt-BR" sz="400"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928670"/>
            <a:ext cx="5072098" cy="4041793"/>
          </a:xfrm>
          <a:noFill/>
          <a:ln>
            <a:noFill/>
          </a:ln>
        </p:spPr>
        <p:txBody>
          <a:bodyPr/>
          <a:lstStyle/>
          <a:p>
            <a:pPr algn="ctr"/>
            <a:r>
              <a:rPr lang="pt-BR" sz="5400" dirty="0" smtClean="0">
                <a:solidFill>
                  <a:srgbClr val="00CCFF"/>
                </a:solidFill>
                <a:latin typeface="Courier New" pitchFamily="49" charset="0"/>
                <a:cs typeface="Courier New" pitchFamily="49" charset="0"/>
              </a:rPr>
              <a:t>Quais agentes causam </a:t>
            </a:r>
            <a:r>
              <a:rPr lang="pt-BR" sz="5400" dirty="0" err="1" smtClean="0">
                <a:solidFill>
                  <a:srgbClr val="00CCFF"/>
                </a:solidFill>
                <a:latin typeface="Courier New" pitchFamily="49" charset="0"/>
                <a:cs typeface="Courier New" pitchFamily="49" charset="0"/>
              </a:rPr>
              <a:t>Neutropenia</a:t>
            </a:r>
            <a:r>
              <a:rPr lang="pt-BR" sz="5400" dirty="0" smtClean="0">
                <a:solidFill>
                  <a:srgbClr val="00CCFF"/>
                </a:solidFill>
                <a:latin typeface="Courier New" pitchFamily="49" charset="0"/>
                <a:cs typeface="Courier New" pitchFamily="49" charset="0"/>
              </a:rPr>
              <a:t> Febril?</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7"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5465019" y="5752552"/>
            <a:ext cx="3102104" cy="1034034"/>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Patógenos</a:t>
            </a:r>
            <a:r>
              <a:rPr lang="pt-BR" dirty="0" smtClean="0"/>
              <a:t> – Bactérias</a:t>
            </a:r>
            <a:endParaRPr lang="pt-BR" dirty="0"/>
          </a:p>
        </p:txBody>
      </p:sp>
      <p:sp>
        <p:nvSpPr>
          <p:cNvPr id="3" name="Espaço Reservado para Conteúdo 2"/>
          <p:cNvSpPr>
            <a:spLocks noGrp="1"/>
          </p:cNvSpPr>
          <p:nvPr>
            <p:ph idx="1"/>
          </p:nvPr>
        </p:nvSpPr>
        <p:spPr>
          <a:xfrm>
            <a:off x="3143240" y="1142984"/>
            <a:ext cx="4000528" cy="5572164"/>
          </a:xfrm>
        </p:spPr>
        <p:txBody>
          <a:bodyPr>
            <a:normAutofit/>
          </a:bodyPr>
          <a:lstStyle/>
          <a:p>
            <a:pPr>
              <a:buNone/>
            </a:pPr>
            <a:r>
              <a:rPr lang="pt-BR" dirty="0" smtClean="0"/>
              <a:t>Gram-Positivas   = 76-62%</a:t>
            </a:r>
          </a:p>
          <a:p>
            <a:r>
              <a:rPr lang="pt-BR" dirty="0" smtClean="0"/>
              <a:t>atualmente a causa mais comum de infecções documentadas</a:t>
            </a:r>
          </a:p>
          <a:p>
            <a:r>
              <a:rPr lang="pt-BR" dirty="0" smtClean="0"/>
              <a:t>S. </a:t>
            </a:r>
            <a:r>
              <a:rPr lang="pt-BR" dirty="0" err="1" smtClean="0"/>
              <a:t>epidermidis</a:t>
            </a:r>
            <a:r>
              <a:rPr lang="pt-BR" dirty="0" smtClean="0"/>
              <a:t>:</a:t>
            </a:r>
          </a:p>
          <a:p>
            <a:pPr lvl="1"/>
            <a:r>
              <a:rPr lang="pt-BR" dirty="0" smtClean="0"/>
              <a:t>~50% das infecções por </a:t>
            </a:r>
            <a:r>
              <a:rPr lang="pt-BR" dirty="0" err="1" smtClean="0"/>
              <a:t>gram</a:t>
            </a:r>
            <a:r>
              <a:rPr lang="pt-BR" dirty="0" smtClean="0"/>
              <a:t> +</a:t>
            </a:r>
          </a:p>
          <a:p>
            <a:pPr lvl="1"/>
            <a:r>
              <a:rPr lang="pt-BR" dirty="0" smtClean="0"/>
              <a:t>bem menos virulento</a:t>
            </a:r>
          </a:p>
          <a:p>
            <a:pPr>
              <a:buNone/>
            </a:pPr>
            <a:endParaRPr lang="pt-BR" dirty="0" smtClean="0"/>
          </a:p>
          <a:p>
            <a:pPr>
              <a:buNone/>
            </a:pPr>
            <a:r>
              <a:rPr lang="pt-BR" dirty="0" smtClean="0"/>
              <a:t>Gram-Negativas = 22-14%</a:t>
            </a:r>
          </a:p>
          <a:p>
            <a:r>
              <a:rPr lang="pt-BR" dirty="0" smtClean="0"/>
              <a:t>Geralmente infecções mais graves e resistentes a antibióticos</a:t>
            </a:r>
          </a:p>
        </p:txBody>
      </p:sp>
      <p:pic>
        <p:nvPicPr>
          <p:cNvPr id="4" name="Picture 2"/>
          <p:cNvPicPr>
            <a:picLocks noChangeAspect="1" noChangeArrowheads="1"/>
          </p:cNvPicPr>
          <p:nvPr/>
        </p:nvPicPr>
        <p:blipFill>
          <a:blip r:embed="rId2">
            <a:duotone>
              <a:prstClr val="black"/>
              <a:schemeClr val="accent2">
                <a:tint val="45000"/>
                <a:satMod val="400000"/>
              </a:schemeClr>
            </a:duotone>
          </a:blip>
          <a:srcRect l="5467" t="4318" r="64470" b="27309"/>
          <a:stretch>
            <a:fillRect/>
          </a:stretch>
        </p:blipFill>
        <p:spPr bwMode="auto">
          <a:xfrm>
            <a:off x="7215206" y="1142984"/>
            <a:ext cx="1571636" cy="4857784"/>
          </a:xfrm>
          <a:prstGeom prst="rect">
            <a:avLst/>
          </a:prstGeom>
          <a:ln>
            <a:noFill/>
          </a:ln>
          <a:effectLst>
            <a:outerShdw blurRad="292100" dist="139700" dir="2700000" algn="tl" rotWithShape="0">
              <a:srgbClr val="333333">
                <a:alpha val="65000"/>
              </a:srgbClr>
            </a:outerShdw>
          </a:effectLst>
        </p:spPr>
      </p:pic>
      <p:pic>
        <p:nvPicPr>
          <p:cNvPr id="97284" name="Picture 4" descr="http://people.uleth.ca/~selibl/Biol3200/Morphology04/SepidGS.jpg"/>
          <p:cNvPicPr>
            <a:picLocks noChangeAspect="1" noChangeArrowheads="1"/>
          </p:cNvPicPr>
          <p:nvPr/>
        </p:nvPicPr>
        <p:blipFill>
          <a:blip r:embed="rId3"/>
          <a:srcRect t="45065" r="51623" b="4166"/>
          <a:stretch>
            <a:fillRect/>
          </a:stretch>
        </p:blipFill>
        <p:spPr bwMode="auto">
          <a:xfrm>
            <a:off x="857224" y="1259033"/>
            <a:ext cx="2071702" cy="1741339"/>
          </a:xfrm>
          <a:prstGeom prst="rect">
            <a:avLst/>
          </a:prstGeom>
          <a:ln>
            <a:noFill/>
          </a:ln>
          <a:effectLst>
            <a:outerShdw blurRad="292100" dist="139700" dir="2700000" algn="tl" rotWithShape="0">
              <a:srgbClr val="333333">
                <a:alpha val="65000"/>
              </a:srgbClr>
            </a:outerShdw>
          </a:effectLst>
        </p:spPr>
      </p:pic>
      <p:pic>
        <p:nvPicPr>
          <p:cNvPr id="97286" name="Picture 6" descr="http://textbookofbacteriology.net/P.aeruginosa.jpeg"/>
          <p:cNvPicPr>
            <a:picLocks noChangeAspect="1" noChangeArrowheads="1"/>
          </p:cNvPicPr>
          <p:nvPr/>
        </p:nvPicPr>
        <p:blipFill>
          <a:blip r:embed="rId4"/>
          <a:srcRect t="2074" r="60117" b="66047"/>
          <a:stretch>
            <a:fillRect/>
          </a:stretch>
        </p:blipFill>
        <p:spPr bwMode="auto">
          <a:xfrm>
            <a:off x="785786" y="3714752"/>
            <a:ext cx="2214578" cy="13573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Patógenos</a:t>
            </a:r>
            <a:r>
              <a:rPr lang="pt-BR" dirty="0" smtClean="0"/>
              <a:t> – Bactérias</a:t>
            </a:r>
            <a:endParaRPr lang="pt-BR" dirty="0"/>
          </a:p>
        </p:txBody>
      </p:sp>
      <p:sp>
        <p:nvSpPr>
          <p:cNvPr id="3" name="Espaço Reservado para Conteúdo 2"/>
          <p:cNvSpPr>
            <a:spLocks noGrp="1"/>
          </p:cNvSpPr>
          <p:nvPr>
            <p:ph idx="1"/>
          </p:nvPr>
        </p:nvSpPr>
        <p:spPr>
          <a:xfrm>
            <a:off x="642910" y="1071546"/>
            <a:ext cx="7929618" cy="5286412"/>
          </a:xfrm>
        </p:spPr>
        <p:txBody>
          <a:bodyPr>
            <a:normAutofit fontScale="92500" lnSpcReduction="10000"/>
          </a:bodyPr>
          <a:lstStyle/>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endParaRPr lang="fr-FR" b="0" dirty="0" smtClean="0"/>
          </a:p>
          <a:p>
            <a:pPr>
              <a:buFont typeface="Arial" charset="0"/>
              <a:buChar char="•"/>
            </a:pPr>
            <a:r>
              <a:rPr lang="fr-FR" b="0" dirty="0" smtClean="0"/>
              <a:t>1970 – intensificação dos esquemas de quimioterapia</a:t>
            </a:r>
          </a:p>
          <a:p>
            <a:pPr>
              <a:buFont typeface="Arial" charset="0"/>
              <a:buChar char="•"/>
            </a:pPr>
            <a:r>
              <a:rPr lang="fr-FR" b="0" dirty="0" smtClean="0"/>
              <a:t>1990 – antibióticos voltados para gram-negativos, catéteres venosos de </a:t>
            </a:r>
            <a:r>
              <a:rPr lang="fr-FR" b="0" dirty="0" err="1" smtClean="0"/>
              <a:t>longa</a:t>
            </a:r>
            <a:r>
              <a:rPr lang="fr-FR" b="0" dirty="0" smtClean="0"/>
              <a:t> </a:t>
            </a:r>
            <a:r>
              <a:rPr lang="fr-FR" b="0" dirty="0" err="1" smtClean="0"/>
              <a:t>duração</a:t>
            </a:r>
            <a:r>
              <a:rPr lang="fr-FR" b="0" dirty="0" smtClean="0"/>
              <a:t> </a:t>
            </a:r>
          </a:p>
          <a:p>
            <a:pPr>
              <a:buFont typeface="Arial" charset="0"/>
              <a:buChar char="•"/>
            </a:pPr>
            <a:r>
              <a:rPr lang="fr-FR" b="0" dirty="0" smtClean="0"/>
              <a:t>2000 – emergência de bactérias resistentes a múltiplas drogas</a:t>
            </a:r>
            <a:endParaRPr lang="pt-BR" dirty="0"/>
          </a:p>
        </p:txBody>
      </p:sp>
      <p:pic>
        <p:nvPicPr>
          <p:cNvPr id="68610" name="Picture 2"/>
          <p:cNvPicPr>
            <a:picLocks noChangeAspect="1" noChangeArrowheads="1"/>
          </p:cNvPicPr>
          <p:nvPr/>
        </p:nvPicPr>
        <p:blipFill>
          <a:blip r:embed="rId2"/>
          <a:srcRect/>
          <a:stretch>
            <a:fillRect/>
          </a:stretch>
        </p:blipFill>
        <p:spPr bwMode="auto">
          <a:xfrm>
            <a:off x="1288411" y="928670"/>
            <a:ext cx="6926927" cy="3805253"/>
          </a:xfrm>
          <a:prstGeom prst="rect">
            <a:avLst/>
          </a:prstGeom>
          <a:ln>
            <a:noFill/>
          </a:ln>
          <a:effectLst>
            <a:outerShdw blurRad="292100" dist="139700" dir="2700000" algn="tl" rotWithShape="0">
              <a:srgbClr val="333333">
                <a:alpha val="65000"/>
              </a:srgbClr>
            </a:outerShdw>
          </a:effectLst>
        </p:spPr>
      </p:pic>
      <p:pic>
        <p:nvPicPr>
          <p:cNvPr id="68611" name="Picture 3"/>
          <p:cNvPicPr>
            <a:picLocks noChangeAspect="1" noChangeArrowheads="1"/>
          </p:cNvPicPr>
          <p:nvPr/>
        </p:nvPicPr>
        <p:blipFill>
          <a:blip r:embed="rId3">
            <a:lum bright="-10000" contrast="10000"/>
          </a:blip>
          <a:srcRect/>
          <a:stretch>
            <a:fillRect/>
          </a:stretch>
        </p:blipFill>
        <p:spPr bwMode="auto">
          <a:xfrm>
            <a:off x="5072066" y="6215082"/>
            <a:ext cx="3924625" cy="4286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Patógenos</a:t>
            </a:r>
            <a:r>
              <a:rPr lang="pt-BR" dirty="0" smtClean="0"/>
              <a:t> – Bactérias</a:t>
            </a:r>
            <a:endParaRPr lang="pt-BR" dirty="0"/>
          </a:p>
        </p:txBody>
      </p:sp>
      <p:sp>
        <p:nvSpPr>
          <p:cNvPr id="3" name="Espaço Reservado para Conteúdo 2"/>
          <p:cNvSpPr>
            <a:spLocks noGrp="1"/>
          </p:cNvSpPr>
          <p:nvPr>
            <p:ph idx="1"/>
          </p:nvPr>
        </p:nvSpPr>
        <p:spPr>
          <a:xfrm>
            <a:off x="642910" y="1071546"/>
            <a:ext cx="6072230" cy="5572164"/>
          </a:xfrm>
        </p:spPr>
        <p:txBody>
          <a:bodyPr>
            <a:normAutofit/>
          </a:bodyPr>
          <a:lstStyle/>
          <a:p>
            <a:r>
              <a:rPr lang="pt-BR" dirty="0" smtClean="0"/>
              <a:t>Anaeróbios </a:t>
            </a:r>
          </a:p>
          <a:p>
            <a:pPr lvl="1"/>
            <a:r>
              <a:rPr lang="pt-BR" dirty="0" smtClean="0"/>
              <a:t>não são identificados com </a:t>
            </a:r>
            <a:r>
              <a:rPr lang="pt-BR" dirty="0" err="1" smtClean="0"/>
              <a:t>frequência</a:t>
            </a:r>
            <a:r>
              <a:rPr lang="pt-BR" dirty="0" smtClean="0"/>
              <a:t> (apesar de abundantes no TGI) </a:t>
            </a:r>
          </a:p>
          <a:p>
            <a:pPr lvl="1"/>
            <a:r>
              <a:rPr lang="pt-BR" dirty="0" smtClean="0"/>
              <a:t>acrescentar cobertura empírica se</a:t>
            </a:r>
          </a:p>
          <a:p>
            <a:pPr lvl="2"/>
            <a:r>
              <a:rPr lang="pt-BR" dirty="0" err="1" smtClean="0"/>
              <a:t>mucosite</a:t>
            </a:r>
            <a:r>
              <a:rPr lang="pt-BR" dirty="0" smtClean="0"/>
              <a:t> necrotizante,</a:t>
            </a:r>
          </a:p>
          <a:p>
            <a:pPr lvl="2"/>
            <a:r>
              <a:rPr lang="pt-BR" dirty="0" smtClean="0"/>
              <a:t>Sinusite,</a:t>
            </a:r>
          </a:p>
          <a:p>
            <a:pPr lvl="2"/>
            <a:r>
              <a:rPr lang="pt-BR" dirty="0" smtClean="0"/>
              <a:t>celulite </a:t>
            </a:r>
            <a:r>
              <a:rPr lang="pt-BR" dirty="0" err="1" smtClean="0"/>
              <a:t>periodontal</a:t>
            </a:r>
            <a:r>
              <a:rPr lang="pt-BR" dirty="0" smtClean="0"/>
              <a:t>,</a:t>
            </a:r>
          </a:p>
          <a:p>
            <a:pPr lvl="2"/>
            <a:r>
              <a:rPr lang="pt-BR" dirty="0" smtClean="0"/>
              <a:t>celulite </a:t>
            </a:r>
            <a:r>
              <a:rPr lang="pt-BR" dirty="0" err="1" smtClean="0"/>
              <a:t>perirretal</a:t>
            </a:r>
            <a:r>
              <a:rPr lang="pt-BR" dirty="0" smtClean="0"/>
              <a:t>,</a:t>
            </a:r>
          </a:p>
          <a:p>
            <a:pPr lvl="2"/>
            <a:r>
              <a:rPr lang="pt-BR" dirty="0" smtClean="0"/>
              <a:t>infecção </a:t>
            </a:r>
            <a:r>
              <a:rPr lang="pt-BR" dirty="0" err="1" smtClean="0"/>
              <a:t>intraabdominal</a:t>
            </a:r>
            <a:r>
              <a:rPr lang="pt-BR" dirty="0" smtClean="0"/>
              <a:t> ou pélvica,</a:t>
            </a:r>
          </a:p>
          <a:p>
            <a:pPr lvl="2"/>
            <a:r>
              <a:rPr lang="pt-BR" dirty="0" err="1" smtClean="0"/>
              <a:t>enterocolite</a:t>
            </a:r>
            <a:r>
              <a:rPr lang="pt-BR" dirty="0" smtClean="0"/>
              <a:t> </a:t>
            </a:r>
            <a:r>
              <a:rPr lang="pt-BR" dirty="0" err="1" smtClean="0"/>
              <a:t>neutropênica</a:t>
            </a:r>
            <a:r>
              <a:rPr lang="pt-BR" dirty="0" smtClean="0"/>
              <a:t> (</a:t>
            </a:r>
            <a:r>
              <a:rPr lang="pt-BR" dirty="0" err="1" smtClean="0"/>
              <a:t>tiflite</a:t>
            </a:r>
            <a:r>
              <a:rPr lang="pt-BR" dirty="0" smtClean="0"/>
              <a:t>)</a:t>
            </a:r>
          </a:p>
          <a:p>
            <a:endParaRPr lang="pt-BR" sz="500" dirty="0" smtClean="0"/>
          </a:p>
          <a:p>
            <a:r>
              <a:rPr lang="pt-BR" dirty="0" smtClean="0"/>
              <a:t>Infecções </a:t>
            </a:r>
            <a:r>
              <a:rPr lang="pt-BR" dirty="0" err="1" smtClean="0"/>
              <a:t>polimicrobianas</a:t>
            </a:r>
            <a:r>
              <a:rPr lang="pt-BR" dirty="0" smtClean="0"/>
              <a:t> </a:t>
            </a:r>
          </a:p>
          <a:p>
            <a:pPr lvl="1"/>
            <a:r>
              <a:rPr lang="pt-BR" dirty="0" smtClean="0"/>
              <a:t>Menos comuns, mas </a:t>
            </a:r>
            <a:r>
              <a:rPr lang="pt-BR" dirty="0" err="1" smtClean="0"/>
              <a:t>frequência</a:t>
            </a:r>
            <a:r>
              <a:rPr lang="pt-BR" dirty="0" smtClean="0"/>
              <a:t> parece estar em elevação</a:t>
            </a:r>
          </a:p>
          <a:p>
            <a:endParaRPr lang="pt-BR" sz="500" dirty="0" smtClean="0"/>
          </a:p>
          <a:p>
            <a:r>
              <a:rPr lang="pt-BR" dirty="0" smtClean="0"/>
              <a:t>Tuberculose</a:t>
            </a:r>
          </a:p>
          <a:p>
            <a:pPr lvl="1"/>
            <a:r>
              <a:rPr lang="pt-BR" dirty="0" smtClean="0"/>
              <a:t>Considerar possível reativação em pacientes de risco epidemiológico</a:t>
            </a:r>
          </a:p>
        </p:txBody>
      </p:sp>
      <p:pic>
        <p:nvPicPr>
          <p:cNvPr id="6" name="Picture 2"/>
          <p:cNvPicPr>
            <a:picLocks noChangeAspect="1" noChangeArrowheads="1"/>
          </p:cNvPicPr>
          <p:nvPr/>
        </p:nvPicPr>
        <p:blipFill>
          <a:blip r:embed="rId2">
            <a:duotone>
              <a:prstClr val="black"/>
              <a:schemeClr val="accent2">
                <a:tint val="45000"/>
                <a:satMod val="400000"/>
              </a:schemeClr>
            </a:duotone>
          </a:blip>
          <a:srcRect l="5467" t="4318" r="64470" b="27309"/>
          <a:stretch>
            <a:fillRect/>
          </a:stretch>
        </p:blipFill>
        <p:spPr bwMode="auto">
          <a:xfrm>
            <a:off x="7215206" y="1142984"/>
            <a:ext cx="1571636" cy="48577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Patógenos</a:t>
            </a:r>
            <a:r>
              <a:rPr lang="pt-BR" dirty="0" smtClean="0"/>
              <a:t> – Fungos</a:t>
            </a:r>
            <a:br>
              <a:rPr lang="pt-BR" dirty="0" smtClean="0"/>
            </a:br>
            <a:endParaRPr lang="pt-BR" dirty="0"/>
          </a:p>
        </p:txBody>
      </p:sp>
      <p:sp>
        <p:nvSpPr>
          <p:cNvPr id="3" name="Espaço Reservado para Conteúdo 2"/>
          <p:cNvSpPr>
            <a:spLocks noGrp="1"/>
          </p:cNvSpPr>
          <p:nvPr>
            <p:ph idx="1"/>
          </p:nvPr>
        </p:nvSpPr>
        <p:spPr>
          <a:xfrm>
            <a:off x="642910" y="1071546"/>
            <a:ext cx="5429288" cy="5500726"/>
          </a:xfrm>
        </p:spPr>
        <p:txBody>
          <a:bodyPr/>
          <a:lstStyle/>
          <a:p>
            <a:r>
              <a:rPr lang="pt-BR" dirty="0" smtClean="0"/>
              <a:t>Mais comuns em pacientes de alto risco</a:t>
            </a:r>
          </a:p>
          <a:p>
            <a:pPr lvl="1"/>
            <a:r>
              <a:rPr lang="pt-BR" dirty="0" smtClean="0"/>
              <a:t>Em pacientes de baixo-risco são incomuns</a:t>
            </a:r>
          </a:p>
          <a:p>
            <a:pPr lvl="1"/>
            <a:r>
              <a:rPr lang="pt-BR" dirty="0" smtClean="0"/>
              <a:t>risco de infecção </a:t>
            </a:r>
            <a:r>
              <a:rPr lang="pt-BR" dirty="0" err="1" smtClean="0"/>
              <a:t>fúngica</a:t>
            </a:r>
            <a:r>
              <a:rPr lang="pt-BR" dirty="0" smtClean="0"/>
              <a:t> invasiva aumenta com </a:t>
            </a:r>
          </a:p>
          <a:p>
            <a:pPr lvl="2"/>
            <a:r>
              <a:rPr lang="pt-BR" dirty="0" smtClean="0"/>
              <a:t>a duração e gravidade da </a:t>
            </a:r>
            <a:r>
              <a:rPr lang="pt-BR" dirty="0" err="1" smtClean="0"/>
              <a:t>neutropenia</a:t>
            </a:r>
            <a:r>
              <a:rPr lang="pt-BR" dirty="0" smtClean="0"/>
              <a:t>, </a:t>
            </a:r>
          </a:p>
          <a:p>
            <a:pPr lvl="2"/>
            <a:r>
              <a:rPr lang="pt-BR" dirty="0" smtClean="0"/>
              <a:t>número de ciclos de QT</a:t>
            </a:r>
          </a:p>
          <a:p>
            <a:pPr lvl="2"/>
            <a:r>
              <a:rPr lang="pt-BR" dirty="0" smtClean="0"/>
              <a:t>uso prolongado de ATB,</a:t>
            </a:r>
          </a:p>
          <a:p>
            <a:pPr lvl="2"/>
            <a:endParaRPr lang="pt-BR" sz="500" dirty="0" smtClean="0"/>
          </a:p>
          <a:p>
            <a:r>
              <a:rPr lang="pt-BR" dirty="0" smtClean="0"/>
              <a:t>Geralmente identificados como causa de febre recorrente ou persistente</a:t>
            </a:r>
          </a:p>
          <a:p>
            <a:pPr lvl="1"/>
            <a:r>
              <a:rPr lang="pt-BR" dirty="0" smtClean="0"/>
              <a:t>Ocasionalmente podem se apresentar até anteriormente ao início da QT</a:t>
            </a:r>
          </a:p>
          <a:p>
            <a:pPr lvl="1"/>
            <a:endParaRPr lang="pt-BR" sz="500" dirty="0" smtClean="0"/>
          </a:p>
          <a:p>
            <a:r>
              <a:rPr lang="pt-BR" dirty="0" smtClean="0"/>
              <a:t>Reativação de infecções </a:t>
            </a:r>
            <a:r>
              <a:rPr lang="pt-BR" dirty="0" err="1" smtClean="0"/>
              <a:t>fúngicas</a:t>
            </a:r>
            <a:r>
              <a:rPr lang="pt-BR" dirty="0" smtClean="0"/>
              <a:t> endógenas em áreas endêmicas</a:t>
            </a:r>
          </a:p>
          <a:p>
            <a:pPr lvl="1"/>
            <a:r>
              <a:rPr lang="pt-BR" dirty="0" smtClean="0"/>
              <a:t>PB micose,</a:t>
            </a:r>
          </a:p>
          <a:p>
            <a:pPr lvl="1"/>
            <a:r>
              <a:rPr lang="pt-BR" dirty="0" err="1" smtClean="0"/>
              <a:t>blastomicose</a:t>
            </a:r>
            <a:r>
              <a:rPr lang="pt-BR" dirty="0" smtClean="0"/>
              <a:t>,</a:t>
            </a:r>
          </a:p>
          <a:p>
            <a:pPr lvl="1"/>
            <a:r>
              <a:rPr lang="pt-BR" dirty="0" err="1" smtClean="0"/>
              <a:t>histoplasmose</a:t>
            </a:r>
            <a:endParaRPr lang="pt-BR" dirty="0" smtClean="0"/>
          </a:p>
        </p:txBody>
      </p:sp>
      <p:grpSp>
        <p:nvGrpSpPr>
          <p:cNvPr id="4" name="Grupo 3"/>
          <p:cNvGrpSpPr/>
          <p:nvPr/>
        </p:nvGrpSpPr>
        <p:grpSpPr>
          <a:xfrm>
            <a:off x="6572264" y="2714620"/>
            <a:ext cx="2143140" cy="3786214"/>
            <a:chOff x="5000628" y="2714620"/>
            <a:chExt cx="1571636" cy="2487322"/>
          </a:xfrm>
        </p:grpSpPr>
        <p:pic>
          <p:nvPicPr>
            <p:cNvPr id="5" name="Picture 2"/>
            <p:cNvPicPr>
              <a:picLocks noChangeAspect="1" noChangeArrowheads="1"/>
            </p:cNvPicPr>
            <p:nvPr/>
          </p:nvPicPr>
          <p:blipFill>
            <a:blip r:embed="rId3">
              <a:duotone>
                <a:prstClr val="black"/>
                <a:srgbClr val="92D050">
                  <a:tint val="45000"/>
                  <a:satMod val="400000"/>
                </a:srgbClr>
              </a:duotone>
            </a:blip>
            <a:srcRect l="5459" t="4807" r="64652" b="89691"/>
            <a:stretch>
              <a:fillRect/>
            </a:stretch>
          </p:blipFill>
          <p:spPr bwMode="auto">
            <a:xfrm>
              <a:off x="5000628" y="2714620"/>
              <a:ext cx="1571636" cy="35370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3">
              <a:duotone>
                <a:prstClr val="black"/>
                <a:srgbClr val="92D050">
                  <a:tint val="45000"/>
                  <a:satMod val="400000"/>
                </a:srgbClr>
              </a:duotone>
            </a:blip>
            <a:srcRect l="5284" t="72543" r="64653" b="17307"/>
            <a:stretch>
              <a:fillRect/>
            </a:stretch>
          </p:blipFill>
          <p:spPr bwMode="auto">
            <a:xfrm>
              <a:off x="5000628" y="3071810"/>
              <a:ext cx="1571636" cy="652465"/>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a:duotone>
                <a:prstClr val="black"/>
                <a:srgbClr val="92D050">
                  <a:tint val="45000"/>
                  <a:satMod val="400000"/>
                </a:srgbClr>
              </a:duotone>
            </a:blip>
            <a:srcRect l="66596" t="4807" r="3340" b="70946"/>
            <a:stretch>
              <a:fillRect/>
            </a:stretch>
          </p:blipFill>
          <p:spPr bwMode="auto">
            <a:xfrm>
              <a:off x="5000628" y="3643314"/>
              <a:ext cx="1571636" cy="1558628"/>
            </a:xfrm>
            <a:prstGeom prst="rect">
              <a:avLst/>
            </a:prstGeom>
            <a:ln>
              <a:noFill/>
            </a:ln>
            <a:effectLst>
              <a:outerShdw blurRad="292100" dist="139700" dir="2700000" algn="tl" rotWithShape="0">
                <a:srgbClr val="333333">
                  <a:alpha val="65000"/>
                </a:srgbClr>
              </a:outerShdw>
            </a:effectLst>
          </p:spPr>
        </p:pic>
      </p:grpSp>
      <p:pic>
        <p:nvPicPr>
          <p:cNvPr id="93186" name="Picture 2" descr="http://www.brown.edu/Courses/Digital_Path/systemic_path/pulmonary/L41.jpg"/>
          <p:cNvPicPr>
            <a:picLocks noChangeAspect="1" noChangeArrowheads="1"/>
          </p:cNvPicPr>
          <p:nvPr/>
        </p:nvPicPr>
        <p:blipFill>
          <a:blip r:embed="rId4" cstate="print"/>
          <a:srcRect/>
          <a:stretch>
            <a:fillRect/>
          </a:stretch>
        </p:blipFill>
        <p:spPr bwMode="auto">
          <a:xfrm>
            <a:off x="6572264" y="953435"/>
            <a:ext cx="2071702" cy="15468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Patógenos</a:t>
            </a:r>
            <a:r>
              <a:rPr lang="pt-BR" dirty="0" smtClean="0"/>
              <a:t> - Vírus</a:t>
            </a:r>
            <a:br>
              <a:rPr lang="pt-BR" dirty="0" smtClean="0"/>
            </a:br>
            <a:endParaRPr lang="pt-BR" dirty="0"/>
          </a:p>
        </p:txBody>
      </p:sp>
      <p:sp>
        <p:nvSpPr>
          <p:cNvPr id="3" name="Espaço Reservado para Conteúdo 2"/>
          <p:cNvSpPr>
            <a:spLocks noGrp="1"/>
          </p:cNvSpPr>
          <p:nvPr>
            <p:ph idx="1"/>
          </p:nvPr>
        </p:nvSpPr>
        <p:spPr>
          <a:xfrm>
            <a:off x="642909" y="1071546"/>
            <a:ext cx="8215371" cy="5786454"/>
          </a:xfrm>
        </p:spPr>
        <p:txBody>
          <a:bodyPr>
            <a:normAutofit/>
          </a:bodyPr>
          <a:lstStyle/>
          <a:p>
            <a:pPr>
              <a:buNone/>
            </a:pPr>
            <a:r>
              <a:rPr lang="pt-BR" dirty="0" err="1" smtClean="0"/>
              <a:t>Herpesvírus</a:t>
            </a:r>
            <a:r>
              <a:rPr lang="pt-BR" dirty="0" smtClean="0"/>
              <a:t> humanos</a:t>
            </a:r>
          </a:p>
          <a:p>
            <a:r>
              <a:rPr lang="pt-BR" dirty="0" smtClean="0"/>
              <a:t>são comuns em pacientes de alto risco, mas com prevenção efetiva com profilaxia antiviral</a:t>
            </a:r>
          </a:p>
          <a:p>
            <a:pPr marL="342900" lvl="1" indent="-342900" algn="r">
              <a:buClr>
                <a:srgbClr val="0099CC"/>
              </a:buClr>
              <a:buSzPct val="120000"/>
              <a:buNone/>
            </a:pPr>
            <a:r>
              <a:rPr lang="sv-SE" sz="1600" b="0" i="1" dirty="0" smtClean="0">
                <a:solidFill>
                  <a:schemeClr val="bg1">
                    <a:lumMod val="50000"/>
                  </a:schemeClr>
                </a:solidFill>
              </a:rPr>
              <a:t>Ann Intern Med. 1983;99(6):773.</a:t>
            </a:r>
          </a:p>
          <a:p>
            <a:pPr>
              <a:buNone/>
            </a:pPr>
            <a:r>
              <a:rPr lang="pt-BR" dirty="0" smtClean="0"/>
              <a:t>Síndromes Clínicas</a:t>
            </a:r>
          </a:p>
          <a:p>
            <a:r>
              <a:rPr lang="sv-SE" dirty="0" smtClean="0"/>
              <a:t>HSV – </a:t>
            </a:r>
            <a:r>
              <a:rPr lang="sv-SE" b="0" dirty="0" smtClean="0"/>
              <a:t>Ulcerações da mucosa oral/esofágica, úlceras/vesículas em lábios, genitália, região perianal, encefalite, meningite, mielite, esofagite, pneumonia, hepatite, eritema multiforme, doença ocular</a:t>
            </a:r>
          </a:p>
          <a:p>
            <a:r>
              <a:rPr lang="sv-SE" dirty="0" smtClean="0"/>
              <a:t>HZV –  </a:t>
            </a:r>
            <a:r>
              <a:rPr lang="sv-SE" b="0" dirty="0" smtClean="0"/>
              <a:t>infecção cutânea (frequentemente disseminado, envolvendo múltiplos dermátomos), pulmonar</a:t>
            </a:r>
          </a:p>
          <a:p>
            <a:r>
              <a:rPr lang="sv-SE" dirty="0" smtClean="0"/>
              <a:t>Reativação ou primoinfecção de CMV, EBV, HSV6  </a:t>
            </a:r>
            <a:r>
              <a:rPr lang="sv-SE" b="0" dirty="0" smtClean="0"/>
              <a:t>(particularmente receptores de TMO)</a:t>
            </a:r>
          </a:p>
          <a:p>
            <a:pPr>
              <a:buNone/>
            </a:pPr>
            <a:endParaRPr lang="pt-BR" dirty="0" smtClean="0"/>
          </a:p>
          <a:p>
            <a:pPr>
              <a:buNone/>
            </a:pPr>
            <a:r>
              <a:rPr lang="pt-BR" dirty="0" smtClean="0"/>
              <a:t>Infecções Respiratórias Virais</a:t>
            </a:r>
          </a:p>
          <a:p>
            <a:r>
              <a:rPr lang="pt-BR" dirty="0" smtClean="0"/>
              <a:t>tende a coincidir com surtos de vírus respiratórios na população</a:t>
            </a:r>
          </a:p>
          <a:p>
            <a:pPr>
              <a:buNone/>
            </a:pPr>
            <a:endParaRPr lang="pt-BR"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1030281"/>
            <a:ext cx="5286412" cy="4041793"/>
          </a:xfrm>
          <a:noFill/>
          <a:ln>
            <a:noFill/>
          </a:ln>
        </p:spPr>
        <p:txBody>
          <a:bodyPr/>
          <a:lstStyle/>
          <a:p>
            <a:pPr algn="ctr"/>
            <a:r>
              <a:rPr lang="pt-BR" sz="5400" dirty="0" smtClean="0">
                <a:solidFill>
                  <a:srgbClr val="00CCFF"/>
                </a:solidFill>
                <a:latin typeface="Courier New" pitchFamily="49" charset="0"/>
                <a:cs typeface="Courier New" pitchFamily="49" charset="0"/>
              </a:rPr>
              <a:t>Abordagem inicial do paciente com </a:t>
            </a:r>
            <a:r>
              <a:rPr lang="pt-BR" sz="5400" dirty="0" err="1" smtClean="0">
                <a:solidFill>
                  <a:srgbClr val="00CCFF"/>
                </a:solidFill>
                <a:latin typeface="Courier New" pitchFamily="49" charset="0"/>
                <a:cs typeface="Courier New" pitchFamily="49" charset="0"/>
              </a:rPr>
              <a:t>neutropenia</a:t>
            </a:r>
            <a:r>
              <a:rPr lang="pt-BR" sz="5400" dirty="0" smtClean="0">
                <a:solidFill>
                  <a:srgbClr val="00CCFF"/>
                </a:solidFill>
                <a:latin typeface="Courier New" pitchFamily="49" charset="0"/>
                <a:cs typeface="Courier New" pitchFamily="49" charset="0"/>
              </a:rPr>
              <a:t> febril</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 (EM UM SLIDE!!!)</a:t>
            </a:r>
            <a:endParaRPr lang="pt-BR" dirty="0"/>
          </a:p>
        </p:txBody>
      </p:sp>
      <p:sp>
        <p:nvSpPr>
          <p:cNvPr id="3" name="Espaço Reservado para Conteúdo 2"/>
          <p:cNvSpPr>
            <a:spLocks noGrp="1"/>
          </p:cNvSpPr>
          <p:nvPr>
            <p:ph idx="1"/>
          </p:nvPr>
        </p:nvSpPr>
        <p:spPr>
          <a:xfrm>
            <a:off x="642910" y="1071546"/>
            <a:ext cx="7929618" cy="5786454"/>
          </a:xfrm>
        </p:spPr>
        <p:txBody>
          <a:bodyPr>
            <a:normAutofit fontScale="92500" lnSpcReduction="20000"/>
          </a:bodyPr>
          <a:lstStyle/>
          <a:p>
            <a:r>
              <a:rPr lang="pt-BR" dirty="0" smtClean="0"/>
              <a:t>Reconhecimento de paciente de risco para desenvolvimento de </a:t>
            </a:r>
            <a:r>
              <a:rPr lang="pt-BR" u="sng" dirty="0" err="1" smtClean="0"/>
              <a:t>neutropenia</a:t>
            </a:r>
            <a:r>
              <a:rPr lang="pt-BR" u="sng" dirty="0" smtClean="0"/>
              <a:t> febril</a:t>
            </a:r>
          </a:p>
          <a:p>
            <a:r>
              <a:rPr lang="pt-BR" dirty="0" smtClean="0"/>
              <a:t>História e exame físico dirigidos</a:t>
            </a:r>
          </a:p>
          <a:p>
            <a:pPr lvl="1"/>
            <a:r>
              <a:rPr lang="pt-BR" dirty="0" smtClean="0"/>
              <a:t>Foco, Sinais de </a:t>
            </a:r>
            <a:r>
              <a:rPr lang="pt-BR" dirty="0" err="1" smtClean="0"/>
              <a:t>Sepse</a:t>
            </a:r>
            <a:r>
              <a:rPr lang="pt-BR" dirty="0" smtClean="0"/>
              <a:t> + Estabilização Inicial se necessário</a:t>
            </a:r>
          </a:p>
          <a:p>
            <a:r>
              <a:rPr lang="pt-BR" dirty="0" smtClean="0"/>
              <a:t>Coleta de Hemograma + culturas, exames gerais </a:t>
            </a:r>
          </a:p>
          <a:p>
            <a:pPr lvl="1"/>
            <a:r>
              <a:rPr lang="pt-BR" dirty="0" smtClean="0"/>
              <a:t>Hemocultura x2 + Guiadas para foco, se houver</a:t>
            </a:r>
          </a:p>
          <a:p>
            <a:r>
              <a:rPr lang="pt-BR" dirty="0" smtClean="0">
                <a:solidFill>
                  <a:srgbClr val="0070C0"/>
                </a:solidFill>
              </a:rPr>
              <a:t>Iniciar antibiótico empírico de amplo espectro </a:t>
            </a:r>
            <a:r>
              <a:rPr lang="pt-BR" dirty="0" smtClean="0"/>
              <a:t>(GP+GN/</a:t>
            </a:r>
            <a:r>
              <a:rPr lang="pt-BR" dirty="0" err="1" smtClean="0"/>
              <a:t>Pseudomonas</a:t>
            </a:r>
            <a:r>
              <a:rPr lang="pt-BR" dirty="0" smtClean="0"/>
              <a:t>)</a:t>
            </a:r>
          </a:p>
          <a:p>
            <a:pPr lvl="1"/>
            <a:r>
              <a:rPr lang="pt-BR" dirty="0" err="1" smtClean="0"/>
              <a:t>Amoxicilina</a:t>
            </a:r>
            <a:r>
              <a:rPr lang="pt-BR" dirty="0" smtClean="0"/>
              <a:t>/</a:t>
            </a:r>
            <a:r>
              <a:rPr lang="pt-BR" dirty="0" err="1" smtClean="0"/>
              <a:t>Clavulanato</a:t>
            </a:r>
            <a:r>
              <a:rPr lang="pt-BR" dirty="0" smtClean="0"/>
              <a:t> + </a:t>
            </a:r>
            <a:r>
              <a:rPr lang="pt-BR" dirty="0" err="1" smtClean="0"/>
              <a:t>Ciprofloxacino</a:t>
            </a:r>
            <a:endParaRPr lang="pt-BR" dirty="0" smtClean="0"/>
          </a:p>
          <a:p>
            <a:pPr lvl="1"/>
            <a:r>
              <a:rPr lang="pt-BR" dirty="0" err="1" smtClean="0"/>
              <a:t>Ceftazidima</a:t>
            </a:r>
            <a:r>
              <a:rPr lang="pt-BR" dirty="0" smtClean="0"/>
              <a:t> ou </a:t>
            </a:r>
            <a:r>
              <a:rPr lang="pt-BR" dirty="0" err="1" smtClean="0"/>
              <a:t>cefepime</a:t>
            </a:r>
            <a:r>
              <a:rPr lang="pt-BR" dirty="0" smtClean="0"/>
              <a:t> +/- </a:t>
            </a:r>
            <a:r>
              <a:rPr lang="pt-BR" dirty="0" err="1" smtClean="0"/>
              <a:t>Vancomicina</a:t>
            </a:r>
            <a:r>
              <a:rPr lang="pt-BR" dirty="0" smtClean="0"/>
              <a:t> (Se risco para MRS)</a:t>
            </a:r>
          </a:p>
          <a:p>
            <a:pPr lvl="1"/>
            <a:r>
              <a:rPr lang="pt-BR" dirty="0" smtClean="0"/>
              <a:t>Guiada pelo quadro</a:t>
            </a:r>
          </a:p>
          <a:p>
            <a:r>
              <a:rPr lang="pt-BR" dirty="0" smtClean="0"/>
              <a:t>Demais exames diagnósticos, conforme necessário</a:t>
            </a:r>
          </a:p>
          <a:p>
            <a:r>
              <a:rPr lang="pt-BR" dirty="0" smtClean="0"/>
              <a:t>Definição de Risco de </a:t>
            </a:r>
            <a:r>
              <a:rPr lang="pt-BR" u="sng" dirty="0" smtClean="0"/>
              <a:t>Eventos Graves</a:t>
            </a:r>
          </a:p>
          <a:p>
            <a:pPr lvl="1"/>
            <a:r>
              <a:rPr lang="pt-BR" dirty="0" smtClean="0"/>
              <a:t>Instabilidade, </a:t>
            </a:r>
            <a:r>
              <a:rPr lang="pt-BR" dirty="0" err="1" smtClean="0"/>
              <a:t>comorbidades</a:t>
            </a:r>
            <a:r>
              <a:rPr lang="pt-BR" dirty="0" smtClean="0"/>
              <a:t> significativas,  expectativa de </a:t>
            </a:r>
            <a:r>
              <a:rPr lang="pt-BR" dirty="0" err="1" smtClean="0"/>
              <a:t>neutropenia</a:t>
            </a:r>
            <a:r>
              <a:rPr lang="pt-BR" dirty="0" smtClean="0"/>
              <a:t> prolongada</a:t>
            </a:r>
          </a:p>
          <a:p>
            <a:r>
              <a:rPr lang="pt-BR" dirty="0" smtClean="0"/>
              <a:t>Internação ou alta com reavaliação breve</a:t>
            </a:r>
          </a:p>
          <a:p>
            <a:r>
              <a:rPr lang="pt-BR" dirty="0" smtClean="0"/>
              <a:t>Antibiótico até 48h após resolução N e F</a:t>
            </a:r>
          </a:p>
          <a:p>
            <a:pPr>
              <a:buNone/>
            </a:pPr>
            <a:r>
              <a:rPr lang="pt-BR" dirty="0" smtClean="0">
                <a:solidFill>
                  <a:srgbClr val="00B0F0"/>
                </a:solidFill>
              </a:rPr>
              <a:t>Se febre &gt; 48-72horas de tratamento</a:t>
            </a:r>
          </a:p>
          <a:p>
            <a:r>
              <a:rPr lang="pt-BR" dirty="0" smtClean="0"/>
              <a:t>Investigação adicional (novas culturas, TC, marcadores para fungos)</a:t>
            </a:r>
          </a:p>
          <a:p>
            <a:r>
              <a:rPr lang="pt-BR" dirty="0" smtClean="0"/>
              <a:t>troca/acréscimo de antimicrobianos (cobertura para fungos)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 (EM UM SLIDE!!!)</a:t>
            </a:r>
            <a:endParaRPr lang="pt-BR" dirty="0"/>
          </a:p>
        </p:txBody>
      </p:sp>
      <p:sp>
        <p:nvSpPr>
          <p:cNvPr id="3" name="Espaço Reservado para Conteúdo 2"/>
          <p:cNvSpPr>
            <a:spLocks noGrp="1"/>
          </p:cNvSpPr>
          <p:nvPr>
            <p:ph idx="1"/>
          </p:nvPr>
        </p:nvSpPr>
        <p:spPr>
          <a:xfrm>
            <a:off x="642910" y="1071546"/>
            <a:ext cx="7929618" cy="5786454"/>
          </a:xfrm>
        </p:spPr>
        <p:txBody>
          <a:bodyPr>
            <a:normAutofit fontScale="92500" lnSpcReduction="10000"/>
          </a:bodyPr>
          <a:lstStyle/>
          <a:p>
            <a:r>
              <a:rPr lang="pt-BR" dirty="0" smtClean="0"/>
              <a:t>Reconhecimento de paciente de risco de </a:t>
            </a:r>
            <a:r>
              <a:rPr lang="pt-BR" u="sng" dirty="0" err="1" smtClean="0"/>
              <a:t>neutropenia</a:t>
            </a:r>
            <a:r>
              <a:rPr lang="pt-BR" u="sng" dirty="0" smtClean="0"/>
              <a:t> febril</a:t>
            </a:r>
          </a:p>
          <a:p>
            <a:r>
              <a:rPr lang="pt-BR" dirty="0" smtClean="0"/>
              <a:t>História e exame físico dirigidos</a:t>
            </a:r>
          </a:p>
          <a:p>
            <a:pPr lvl="1"/>
            <a:r>
              <a:rPr lang="pt-BR" dirty="0" smtClean="0"/>
              <a:t>Foco, Sinais de </a:t>
            </a:r>
            <a:r>
              <a:rPr lang="pt-BR" dirty="0" err="1" smtClean="0"/>
              <a:t>Sepse</a:t>
            </a:r>
            <a:r>
              <a:rPr lang="pt-BR" dirty="0" smtClean="0"/>
              <a:t> + Estabilização Inicial se necessário</a:t>
            </a:r>
          </a:p>
          <a:p>
            <a:r>
              <a:rPr lang="pt-BR" dirty="0" smtClean="0"/>
              <a:t>Coleta de Hemograma + culturas, exames gerais </a:t>
            </a:r>
          </a:p>
          <a:p>
            <a:pPr lvl="1"/>
            <a:r>
              <a:rPr lang="pt-BR" dirty="0" smtClean="0"/>
              <a:t>HMC x2 + Guiadas para foco, se houver</a:t>
            </a:r>
          </a:p>
          <a:p>
            <a:r>
              <a:rPr lang="pt-BR" dirty="0" smtClean="0">
                <a:solidFill>
                  <a:srgbClr val="0070C0"/>
                </a:solidFill>
              </a:rPr>
              <a:t>Iniciar antibiótico empírico de amplo espectro </a:t>
            </a:r>
            <a:r>
              <a:rPr lang="pt-BR" dirty="0" smtClean="0"/>
              <a:t>(GP+GN/</a:t>
            </a:r>
            <a:r>
              <a:rPr lang="pt-BR" dirty="0" err="1" smtClean="0"/>
              <a:t>Pseudomonas</a:t>
            </a:r>
            <a:r>
              <a:rPr lang="pt-BR" dirty="0" smtClean="0"/>
              <a:t>)</a:t>
            </a:r>
          </a:p>
          <a:p>
            <a:pPr lvl="1"/>
            <a:r>
              <a:rPr lang="pt-BR" dirty="0" err="1" smtClean="0"/>
              <a:t>Amoxicilina</a:t>
            </a:r>
            <a:r>
              <a:rPr lang="pt-BR" dirty="0" smtClean="0"/>
              <a:t>/</a:t>
            </a:r>
            <a:r>
              <a:rPr lang="pt-BR" dirty="0" err="1" smtClean="0"/>
              <a:t>Clavulanato</a:t>
            </a:r>
            <a:r>
              <a:rPr lang="pt-BR" dirty="0" smtClean="0"/>
              <a:t> + </a:t>
            </a:r>
            <a:r>
              <a:rPr lang="pt-BR" dirty="0" err="1" smtClean="0"/>
              <a:t>Ciprofloxacino</a:t>
            </a:r>
            <a:endParaRPr lang="pt-BR" dirty="0" smtClean="0"/>
          </a:p>
          <a:p>
            <a:pPr lvl="1"/>
            <a:r>
              <a:rPr lang="pt-BR" dirty="0" err="1" smtClean="0"/>
              <a:t>Ceftazidima</a:t>
            </a:r>
            <a:r>
              <a:rPr lang="pt-BR" dirty="0" smtClean="0"/>
              <a:t> ou </a:t>
            </a:r>
            <a:r>
              <a:rPr lang="pt-BR" dirty="0" err="1" smtClean="0"/>
              <a:t>cefepime</a:t>
            </a:r>
            <a:r>
              <a:rPr lang="pt-BR" dirty="0" smtClean="0"/>
              <a:t> +/- </a:t>
            </a:r>
            <a:r>
              <a:rPr lang="pt-BR" dirty="0" err="1" smtClean="0"/>
              <a:t>Vancomicina</a:t>
            </a:r>
            <a:r>
              <a:rPr lang="pt-BR" dirty="0" smtClean="0"/>
              <a:t> (Se risco para MRS)</a:t>
            </a:r>
          </a:p>
          <a:p>
            <a:pPr lvl="1"/>
            <a:r>
              <a:rPr lang="pt-BR" dirty="0" smtClean="0"/>
              <a:t>Guiada pelo quadro</a:t>
            </a:r>
          </a:p>
          <a:p>
            <a:r>
              <a:rPr lang="pt-BR" dirty="0" smtClean="0"/>
              <a:t>Demais exames diagnósticos, conforme necessário</a:t>
            </a:r>
          </a:p>
          <a:p>
            <a:r>
              <a:rPr lang="pt-BR" dirty="0" smtClean="0"/>
              <a:t>Definição de Risco de </a:t>
            </a:r>
            <a:r>
              <a:rPr lang="pt-BR" u="sng" dirty="0" smtClean="0"/>
              <a:t>Eventos Graves</a:t>
            </a:r>
          </a:p>
          <a:p>
            <a:pPr lvl="1"/>
            <a:r>
              <a:rPr lang="pt-BR" dirty="0" smtClean="0"/>
              <a:t>Instabilidade, </a:t>
            </a:r>
            <a:r>
              <a:rPr lang="pt-BR" dirty="0" err="1" smtClean="0"/>
              <a:t>comorbidades</a:t>
            </a:r>
            <a:r>
              <a:rPr lang="pt-BR" dirty="0" smtClean="0"/>
              <a:t> significativas,  expectativa de </a:t>
            </a:r>
            <a:r>
              <a:rPr lang="pt-BR" dirty="0" err="1" smtClean="0"/>
              <a:t>neutropenia</a:t>
            </a:r>
            <a:r>
              <a:rPr lang="pt-BR" dirty="0" smtClean="0"/>
              <a:t> prolongada</a:t>
            </a:r>
          </a:p>
          <a:p>
            <a:r>
              <a:rPr lang="pt-BR" dirty="0" smtClean="0"/>
              <a:t>Internação ou alta com reavaliação breve</a:t>
            </a:r>
          </a:p>
          <a:p>
            <a:r>
              <a:rPr lang="pt-BR" dirty="0" smtClean="0"/>
              <a:t>Antibiótico até 48h após resolução N e F</a:t>
            </a:r>
          </a:p>
          <a:p>
            <a:pPr>
              <a:buNone/>
            </a:pPr>
            <a:r>
              <a:rPr lang="pt-BR" dirty="0" smtClean="0">
                <a:solidFill>
                  <a:srgbClr val="00B0F0"/>
                </a:solidFill>
              </a:rPr>
              <a:t>Se febre &gt; 48-72horas de tratamento</a:t>
            </a:r>
          </a:p>
          <a:p>
            <a:r>
              <a:rPr lang="pt-BR" dirty="0" smtClean="0"/>
              <a:t>Investigação adicional (novas culturas, TC, marcadores para fungos)</a:t>
            </a:r>
          </a:p>
          <a:p>
            <a:r>
              <a:rPr lang="pt-BR" dirty="0" smtClean="0"/>
              <a:t>troca/acréscimo de antimicrobianos (cobertura para fungos) </a:t>
            </a:r>
          </a:p>
        </p:txBody>
      </p:sp>
      <p:graphicFrame>
        <p:nvGraphicFramePr>
          <p:cNvPr id="4" name="Diagrama 3"/>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xit" presetSubtype="8" fill="hold" grpId="0" nodeType="withEffect">
                                  <p:stCondLst>
                                    <p:cond delay="0"/>
                                  </p:stCondLst>
                                  <p:childTnLst>
                                    <p:anim calcmode="lin" valueType="num">
                                      <p:cBhvr additive="base">
                                        <p:cTn id="10" dur="20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11" dur="2000"/>
                                        <p:tgtEl>
                                          <p:spTgt spid="3">
                                            <p:txEl>
                                              <p:pRg st="0" end="0"/>
                                            </p:txEl>
                                          </p:spTgt>
                                        </p:tgtEl>
                                        <p:attrNameLst>
                                          <p:attrName>ppt_y</p:attrName>
                                        </p:attrNameLst>
                                      </p:cBhvr>
                                      <p:tavLst>
                                        <p:tav tm="0">
                                          <p:val>
                                            <p:strVal val="ppt_y"/>
                                          </p:val>
                                        </p:tav>
                                        <p:tav tm="100000">
                                          <p:val>
                                            <p:strVal val="ppt_y"/>
                                          </p:val>
                                        </p:tav>
                                      </p:tavLst>
                                    </p:anim>
                                    <p:set>
                                      <p:cBhvr>
                                        <p:cTn id="12" dur="1" fill="hold">
                                          <p:stCondLst>
                                            <p:cond delay="1999"/>
                                          </p:stCondLst>
                                        </p:cTn>
                                        <p:tgtEl>
                                          <p:spTgt spid="3">
                                            <p:txEl>
                                              <p:pRg st="0" end="0"/>
                                            </p:txEl>
                                          </p:spTgt>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20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5" dur="2000"/>
                                        <p:tgtEl>
                                          <p:spTgt spid="3">
                                            <p:txEl>
                                              <p:pRg st="1" end="1"/>
                                            </p:txEl>
                                          </p:spTgt>
                                        </p:tgtEl>
                                        <p:attrNameLst>
                                          <p:attrName>ppt_y</p:attrName>
                                        </p:attrNameLst>
                                      </p:cBhvr>
                                      <p:tavLst>
                                        <p:tav tm="0">
                                          <p:val>
                                            <p:strVal val="ppt_y"/>
                                          </p:val>
                                        </p:tav>
                                        <p:tav tm="100000">
                                          <p:val>
                                            <p:strVal val="ppt_y"/>
                                          </p:val>
                                        </p:tav>
                                      </p:tavLst>
                                    </p:anim>
                                    <p:set>
                                      <p:cBhvr>
                                        <p:cTn id="16" dur="1" fill="hold">
                                          <p:stCondLst>
                                            <p:cond delay="1999"/>
                                          </p:stCondLst>
                                        </p:cTn>
                                        <p:tgtEl>
                                          <p:spTgt spid="3">
                                            <p:txEl>
                                              <p:pRg st="1" end="1"/>
                                            </p:txEl>
                                          </p:spTgt>
                                        </p:tgtEl>
                                        <p:attrNameLst>
                                          <p:attrName>style.visibility</p:attrName>
                                        </p:attrNameLst>
                                      </p:cBhvr>
                                      <p:to>
                                        <p:strVal val="hidden"/>
                                      </p:to>
                                    </p:set>
                                  </p:childTnLst>
                                </p:cTn>
                              </p:par>
                              <p:par>
                                <p:cTn id="17" presetID="2" presetClass="exit" presetSubtype="8" fill="hold" grpId="0" nodeType="withEffect">
                                  <p:stCondLst>
                                    <p:cond delay="0"/>
                                  </p:stCondLst>
                                  <p:childTnLst>
                                    <p:anim calcmode="lin" valueType="num">
                                      <p:cBhvr additive="base">
                                        <p:cTn id="18" dur="20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9" dur="2000"/>
                                        <p:tgtEl>
                                          <p:spTgt spid="3">
                                            <p:txEl>
                                              <p:pRg st="2" end="2"/>
                                            </p:txEl>
                                          </p:spTgt>
                                        </p:tgtEl>
                                        <p:attrNameLst>
                                          <p:attrName>ppt_y</p:attrName>
                                        </p:attrNameLst>
                                      </p:cBhvr>
                                      <p:tavLst>
                                        <p:tav tm="0">
                                          <p:val>
                                            <p:strVal val="ppt_y"/>
                                          </p:val>
                                        </p:tav>
                                        <p:tav tm="100000">
                                          <p:val>
                                            <p:strVal val="ppt_y"/>
                                          </p:val>
                                        </p:tav>
                                      </p:tavLst>
                                    </p:anim>
                                    <p:set>
                                      <p:cBhvr>
                                        <p:cTn id="20" dur="1" fill="hold">
                                          <p:stCondLst>
                                            <p:cond delay="1999"/>
                                          </p:stCondLst>
                                        </p:cTn>
                                        <p:tgtEl>
                                          <p:spTgt spid="3">
                                            <p:txEl>
                                              <p:pRg st="2" end="2"/>
                                            </p:txEl>
                                          </p:spTgt>
                                        </p:tgtEl>
                                        <p:attrNameLst>
                                          <p:attrName>style.visibility</p:attrName>
                                        </p:attrNameLst>
                                      </p:cBhvr>
                                      <p:to>
                                        <p:strVal val="hidden"/>
                                      </p:to>
                                    </p:set>
                                  </p:childTnLst>
                                </p:cTn>
                              </p:par>
                              <p:par>
                                <p:cTn id="21" presetID="2" presetClass="exit" presetSubtype="8" fill="hold" grpId="0" nodeType="withEffect">
                                  <p:stCondLst>
                                    <p:cond delay="0"/>
                                  </p:stCondLst>
                                  <p:childTnLst>
                                    <p:anim calcmode="lin" valueType="num">
                                      <p:cBhvr additive="base">
                                        <p:cTn id="22" dur="20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23" dur="2000"/>
                                        <p:tgtEl>
                                          <p:spTgt spid="3">
                                            <p:txEl>
                                              <p:pRg st="3" end="3"/>
                                            </p:txEl>
                                          </p:spTgt>
                                        </p:tgtEl>
                                        <p:attrNameLst>
                                          <p:attrName>ppt_y</p:attrName>
                                        </p:attrNameLst>
                                      </p:cBhvr>
                                      <p:tavLst>
                                        <p:tav tm="0">
                                          <p:val>
                                            <p:strVal val="ppt_y"/>
                                          </p:val>
                                        </p:tav>
                                        <p:tav tm="100000">
                                          <p:val>
                                            <p:strVal val="ppt_y"/>
                                          </p:val>
                                        </p:tav>
                                      </p:tavLst>
                                    </p:anim>
                                    <p:set>
                                      <p:cBhvr>
                                        <p:cTn id="24" dur="1" fill="hold">
                                          <p:stCondLst>
                                            <p:cond delay="1999"/>
                                          </p:stCondLst>
                                        </p:cTn>
                                        <p:tgtEl>
                                          <p:spTgt spid="3">
                                            <p:txEl>
                                              <p:pRg st="3" end="3"/>
                                            </p:txEl>
                                          </p:spTgt>
                                        </p:tgtEl>
                                        <p:attrNameLst>
                                          <p:attrName>style.visibility</p:attrName>
                                        </p:attrNameLst>
                                      </p:cBhvr>
                                      <p:to>
                                        <p:strVal val="hidden"/>
                                      </p:to>
                                    </p:set>
                                  </p:childTnLst>
                                </p:cTn>
                              </p:par>
                              <p:par>
                                <p:cTn id="25" presetID="2" presetClass="exit" presetSubtype="8" fill="hold" grpId="0" nodeType="withEffect">
                                  <p:stCondLst>
                                    <p:cond delay="0"/>
                                  </p:stCondLst>
                                  <p:childTnLst>
                                    <p:anim calcmode="lin" valueType="num">
                                      <p:cBhvr additive="base">
                                        <p:cTn id="26" dur="20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27" dur="2000"/>
                                        <p:tgtEl>
                                          <p:spTgt spid="3">
                                            <p:txEl>
                                              <p:pRg st="4" end="4"/>
                                            </p:txEl>
                                          </p:spTgt>
                                        </p:tgtEl>
                                        <p:attrNameLst>
                                          <p:attrName>ppt_y</p:attrName>
                                        </p:attrNameLst>
                                      </p:cBhvr>
                                      <p:tavLst>
                                        <p:tav tm="0">
                                          <p:val>
                                            <p:strVal val="ppt_y"/>
                                          </p:val>
                                        </p:tav>
                                        <p:tav tm="100000">
                                          <p:val>
                                            <p:strVal val="ppt_y"/>
                                          </p:val>
                                        </p:tav>
                                      </p:tavLst>
                                    </p:anim>
                                    <p:set>
                                      <p:cBhvr>
                                        <p:cTn id="28" dur="1" fill="hold">
                                          <p:stCondLst>
                                            <p:cond delay="1999"/>
                                          </p:stCondLst>
                                        </p:cTn>
                                        <p:tgtEl>
                                          <p:spTgt spid="3">
                                            <p:txEl>
                                              <p:pRg st="4" end="4"/>
                                            </p:txEl>
                                          </p:spTgt>
                                        </p:tgtEl>
                                        <p:attrNameLst>
                                          <p:attrName>style.visibility</p:attrName>
                                        </p:attrNameLst>
                                      </p:cBhvr>
                                      <p:to>
                                        <p:strVal val="hidden"/>
                                      </p:to>
                                    </p:set>
                                  </p:childTnLst>
                                </p:cTn>
                              </p:par>
                              <p:par>
                                <p:cTn id="29" presetID="2" presetClass="exit" presetSubtype="8" fill="hold" grpId="0" nodeType="withEffect">
                                  <p:stCondLst>
                                    <p:cond delay="0"/>
                                  </p:stCondLst>
                                  <p:childTnLst>
                                    <p:anim calcmode="lin" valueType="num">
                                      <p:cBhvr additive="base">
                                        <p:cTn id="30" dur="2000"/>
                                        <p:tgtEl>
                                          <p:spTgt spid="3">
                                            <p:txEl>
                                              <p:pRg st="5" end="5"/>
                                            </p:txEl>
                                          </p:spTgt>
                                        </p:tgtEl>
                                        <p:attrNameLst>
                                          <p:attrName>ppt_x</p:attrName>
                                        </p:attrNameLst>
                                      </p:cBhvr>
                                      <p:tavLst>
                                        <p:tav tm="0">
                                          <p:val>
                                            <p:strVal val="ppt_x"/>
                                          </p:val>
                                        </p:tav>
                                        <p:tav tm="100000">
                                          <p:val>
                                            <p:strVal val="0-ppt_w/2"/>
                                          </p:val>
                                        </p:tav>
                                      </p:tavLst>
                                    </p:anim>
                                    <p:anim calcmode="lin" valueType="num">
                                      <p:cBhvr additive="base">
                                        <p:cTn id="31" dur="2000"/>
                                        <p:tgtEl>
                                          <p:spTgt spid="3">
                                            <p:txEl>
                                              <p:pRg st="5" end="5"/>
                                            </p:txEl>
                                          </p:spTgt>
                                        </p:tgtEl>
                                        <p:attrNameLst>
                                          <p:attrName>ppt_y</p:attrName>
                                        </p:attrNameLst>
                                      </p:cBhvr>
                                      <p:tavLst>
                                        <p:tav tm="0">
                                          <p:val>
                                            <p:strVal val="ppt_y"/>
                                          </p:val>
                                        </p:tav>
                                        <p:tav tm="100000">
                                          <p:val>
                                            <p:strVal val="ppt_y"/>
                                          </p:val>
                                        </p:tav>
                                      </p:tavLst>
                                    </p:anim>
                                    <p:set>
                                      <p:cBhvr>
                                        <p:cTn id="32" dur="1" fill="hold">
                                          <p:stCondLst>
                                            <p:cond delay="1999"/>
                                          </p:stCondLst>
                                        </p:cTn>
                                        <p:tgtEl>
                                          <p:spTgt spid="3">
                                            <p:txEl>
                                              <p:pRg st="5" end="5"/>
                                            </p:txEl>
                                          </p:spTgt>
                                        </p:tgtEl>
                                        <p:attrNameLst>
                                          <p:attrName>style.visibility</p:attrName>
                                        </p:attrNameLst>
                                      </p:cBhvr>
                                      <p:to>
                                        <p:strVal val="hidden"/>
                                      </p:to>
                                    </p:set>
                                  </p:childTnLst>
                                </p:cTn>
                              </p:par>
                              <p:par>
                                <p:cTn id="33" presetID="2" presetClass="exit" presetSubtype="8" fill="hold" grpId="0" nodeType="withEffect">
                                  <p:stCondLst>
                                    <p:cond delay="0"/>
                                  </p:stCondLst>
                                  <p:childTnLst>
                                    <p:anim calcmode="lin" valueType="num">
                                      <p:cBhvr additive="base">
                                        <p:cTn id="34" dur="2000"/>
                                        <p:tgtEl>
                                          <p:spTgt spid="3">
                                            <p:txEl>
                                              <p:pRg st="6" end="6"/>
                                            </p:txEl>
                                          </p:spTgt>
                                        </p:tgtEl>
                                        <p:attrNameLst>
                                          <p:attrName>ppt_x</p:attrName>
                                        </p:attrNameLst>
                                      </p:cBhvr>
                                      <p:tavLst>
                                        <p:tav tm="0">
                                          <p:val>
                                            <p:strVal val="ppt_x"/>
                                          </p:val>
                                        </p:tav>
                                        <p:tav tm="100000">
                                          <p:val>
                                            <p:strVal val="0-ppt_w/2"/>
                                          </p:val>
                                        </p:tav>
                                      </p:tavLst>
                                    </p:anim>
                                    <p:anim calcmode="lin" valueType="num">
                                      <p:cBhvr additive="base">
                                        <p:cTn id="35" dur="2000"/>
                                        <p:tgtEl>
                                          <p:spTgt spid="3">
                                            <p:txEl>
                                              <p:pRg st="6" end="6"/>
                                            </p:txEl>
                                          </p:spTgt>
                                        </p:tgtEl>
                                        <p:attrNameLst>
                                          <p:attrName>ppt_y</p:attrName>
                                        </p:attrNameLst>
                                      </p:cBhvr>
                                      <p:tavLst>
                                        <p:tav tm="0">
                                          <p:val>
                                            <p:strVal val="ppt_y"/>
                                          </p:val>
                                        </p:tav>
                                        <p:tav tm="100000">
                                          <p:val>
                                            <p:strVal val="ppt_y"/>
                                          </p:val>
                                        </p:tav>
                                      </p:tavLst>
                                    </p:anim>
                                    <p:set>
                                      <p:cBhvr>
                                        <p:cTn id="36" dur="1" fill="hold">
                                          <p:stCondLst>
                                            <p:cond delay="1999"/>
                                          </p:stCondLst>
                                        </p:cTn>
                                        <p:tgtEl>
                                          <p:spTgt spid="3">
                                            <p:txEl>
                                              <p:pRg st="6" end="6"/>
                                            </p:txEl>
                                          </p:spTgt>
                                        </p:tgtEl>
                                        <p:attrNameLst>
                                          <p:attrName>style.visibility</p:attrName>
                                        </p:attrNameLst>
                                      </p:cBhvr>
                                      <p:to>
                                        <p:strVal val="hidden"/>
                                      </p:to>
                                    </p:set>
                                  </p:childTnLst>
                                </p:cTn>
                              </p:par>
                              <p:par>
                                <p:cTn id="37" presetID="2" presetClass="exit" presetSubtype="8" fill="hold" grpId="0" nodeType="withEffect">
                                  <p:stCondLst>
                                    <p:cond delay="0"/>
                                  </p:stCondLst>
                                  <p:childTnLst>
                                    <p:anim calcmode="lin" valueType="num">
                                      <p:cBhvr additive="base">
                                        <p:cTn id="38" dur="2000"/>
                                        <p:tgtEl>
                                          <p:spTgt spid="3">
                                            <p:txEl>
                                              <p:pRg st="7" end="7"/>
                                            </p:txEl>
                                          </p:spTgt>
                                        </p:tgtEl>
                                        <p:attrNameLst>
                                          <p:attrName>ppt_x</p:attrName>
                                        </p:attrNameLst>
                                      </p:cBhvr>
                                      <p:tavLst>
                                        <p:tav tm="0">
                                          <p:val>
                                            <p:strVal val="ppt_x"/>
                                          </p:val>
                                        </p:tav>
                                        <p:tav tm="100000">
                                          <p:val>
                                            <p:strVal val="0-ppt_w/2"/>
                                          </p:val>
                                        </p:tav>
                                      </p:tavLst>
                                    </p:anim>
                                    <p:anim calcmode="lin" valueType="num">
                                      <p:cBhvr additive="base">
                                        <p:cTn id="39" dur="2000"/>
                                        <p:tgtEl>
                                          <p:spTgt spid="3">
                                            <p:txEl>
                                              <p:pRg st="7" end="7"/>
                                            </p:txEl>
                                          </p:spTgt>
                                        </p:tgtEl>
                                        <p:attrNameLst>
                                          <p:attrName>ppt_y</p:attrName>
                                        </p:attrNameLst>
                                      </p:cBhvr>
                                      <p:tavLst>
                                        <p:tav tm="0">
                                          <p:val>
                                            <p:strVal val="ppt_y"/>
                                          </p:val>
                                        </p:tav>
                                        <p:tav tm="100000">
                                          <p:val>
                                            <p:strVal val="ppt_y"/>
                                          </p:val>
                                        </p:tav>
                                      </p:tavLst>
                                    </p:anim>
                                    <p:set>
                                      <p:cBhvr>
                                        <p:cTn id="40" dur="1" fill="hold">
                                          <p:stCondLst>
                                            <p:cond delay="1999"/>
                                          </p:stCondLst>
                                        </p:cTn>
                                        <p:tgtEl>
                                          <p:spTgt spid="3">
                                            <p:txEl>
                                              <p:pRg st="7" end="7"/>
                                            </p:txEl>
                                          </p:spTgt>
                                        </p:tgtEl>
                                        <p:attrNameLst>
                                          <p:attrName>style.visibility</p:attrName>
                                        </p:attrNameLst>
                                      </p:cBhvr>
                                      <p:to>
                                        <p:strVal val="hidden"/>
                                      </p:to>
                                    </p:set>
                                  </p:childTnLst>
                                </p:cTn>
                              </p:par>
                              <p:par>
                                <p:cTn id="41" presetID="2" presetClass="exit" presetSubtype="8" fill="hold" grpId="0" nodeType="withEffect">
                                  <p:stCondLst>
                                    <p:cond delay="0"/>
                                  </p:stCondLst>
                                  <p:childTnLst>
                                    <p:anim calcmode="lin" valueType="num">
                                      <p:cBhvr additive="base">
                                        <p:cTn id="42" dur="2000"/>
                                        <p:tgtEl>
                                          <p:spTgt spid="3">
                                            <p:txEl>
                                              <p:pRg st="8" end="8"/>
                                            </p:txEl>
                                          </p:spTgt>
                                        </p:tgtEl>
                                        <p:attrNameLst>
                                          <p:attrName>ppt_x</p:attrName>
                                        </p:attrNameLst>
                                      </p:cBhvr>
                                      <p:tavLst>
                                        <p:tav tm="0">
                                          <p:val>
                                            <p:strVal val="ppt_x"/>
                                          </p:val>
                                        </p:tav>
                                        <p:tav tm="100000">
                                          <p:val>
                                            <p:strVal val="0-ppt_w/2"/>
                                          </p:val>
                                        </p:tav>
                                      </p:tavLst>
                                    </p:anim>
                                    <p:anim calcmode="lin" valueType="num">
                                      <p:cBhvr additive="base">
                                        <p:cTn id="43" dur="2000"/>
                                        <p:tgtEl>
                                          <p:spTgt spid="3">
                                            <p:txEl>
                                              <p:pRg st="8" end="8"/>
                                            </p:txEl>
                                          </p:spTgt>
                                        </p:tgtEl>
                                        <p:attrNameLst>
                                          <p:attrName>ppt_y</p:attrName>
                                        </p:attrNameLst>
                                      </p:cBhvr>
                                      <p:tavLst>
                                        <p:tav tm="0">
                                          <p:val>
                                            <p:strVal val="ppt_y"/>
                                          </p:val>
                                        </p:tav>
                                        <p:tav tm="100000">
                                          <p:val>
                                            <p:strVal val="ppt_y"/>
                                          </p:val>
                                        </p:tav>
                                      </p:tavLst>
                                    </p:anim>
                                    <p:set>
                                      <p:cBhvr>
                                        <p:cTn id="44" dur="1" fill="hold">
                                          <p:stCondLst>
                                            <p:cond delay="1999"/>
                                          </p:stCondLst>
                                        </p:cTn>
                                        <p:tgtEl>
                                          <p:spTgt spid="3">
                                            <p:txEl>
                                              <p:pRg st="8" end="8"/>
                                            </p:txEl>
                                          </p:spTgt>
                                        </p:tgtEl>
                                        <p:attrNameLst>
                                          <p:attrName>style.visibility</p:attrName>
                                        </p:attrNameLst>
                                      </p:cBhvr>
                                      <p:to>
                                        <p:strVal val="hidden"/>
                                      </p:to>
                                    </p:set>
                                  </p:childTnLst>
                                </p:cTn>
                              </p:par>
                              <p:par>
                                <p:cTn id="45" presetID="2" presetClass="exit" presetSubtype="8" fill="hold" grpId="0" nodeType="withEffect">
                                  <p:stCondLst>
                                    <p:cond delay="0"/>
                                  </p:stCondLst>
                                  <p:childTnLst>
                                    <p:anim calcmode="lin" valueType="num">
                                      <p:cBhvr additive="base">
                                        <p:cTn id="46" dur="2000"/>
                                        <p:tgtEl>
                                          <p:spTgt spid="3">
                                            <p:txEl>
                                              <p:pRg st="9" end="9"/>
                                            </p:txEl>
                                          </p:spTgt>
                                        </p:tgtEl>
                                        <p:attrNameLst>
                                          <p:attrName>ppt_x</p:attrName>
                                        </p:attrNameLst>
                                      </p:cBhvr>
                                      <p:tavLst>
                                        <p:tav tm="0">
                                          <p:val>
                                            <p:strVal val="ppt_x"/>
                                          </p:val>
                                        </p:tav>
                                        <p:tav tm="100000">
                                          <p:val>
                                            <p:strVal val="0-ppt_w/2"/>
                                          </p:val>
                                        </p:tav>
                                      </p:tavLst>
                                    </p:anim>
                                    <p:anim calcmode="lin" valueType="num">
                                      <p:cBhvr additive="base">
                                        <p:cTn id="47" dur="2000"/>
                                        <p:tgtEl>
                                          <p:spTgt spid="3">
                                            <p:txEl>
                                              <p:pRg st="9" end="9"/>
                                            </p:txEl>
                                          </p:spTgt>
                                        </p:tgtEl>
                                        <p:attrNameLst>
                                          <p:attrName>ppt_y</p:attrName>
                                        </p:attrNameLst>
                                      </p:cBhvr>
                                      <p:tavLst>
                                        <p:tav tm="0">
                                          <p:val>
                                            <p:strVal val="ppt_y"/>
                                          </p:val>
                                        </p:tav>
                                        <p:tav tm="100000">
                                          <p:val>
                                            <p:strVal val="ppt_y"/>
                                          </p:val>
                                        </p:tav>
                                      </p:tavLst>
                                    </p:anim>
                                    <p:set>
                                      <p:cBhvr>
                                        <p:cTn id="48" dur="1" fill="hold">
                                          <p:stCondLst>
                                            <p:cond delay="1999"/>
                                          </p:stCondLst>
                                        </p:cTn>
                                        <p:tgtEl>
                                          <p:spTgt spid="3">
                                            <p:txEl>
                                              <p:pRg st="9" end="9"/>
                                            </p:txEl>
                                          </p:spTgt>
                                        </p:tgtEl>
                                        <p:attrNameLst>
                                          <p:attrName>style.visibility</p:attrName>
                                        </p:attrNameLst>
                                      </p:cBhvr>
                                      <p:to>
                                        <p:strVal val="hidden"/>
                                      </p:to>
                                    </p:set>
                                  </p:childTnLst>
                                </p:cTn>
                              </p:par>
                              <p:par>
                                <p:cTn id="49" presetID="2" presetClass="exit" presetSubtype="8" fill="hold" grpId="0" nodeType="withEffect">
                                  <p:stCondLst>
                                    <p:cond delay="0"/>
                                  </p:stCondLst>
                                  <p:childTnLst>
                                    <p:anim calcmode="lin" valueType="num">
                                      <p:cBhvr additive="base">
                                        <p:cTn id="50" dur="2000"/>
                                        <p:tgtEl>
                                          <p:spTgt spid="3">
                                            <p:txEl>
                                              <p:pRg st="10" end="10"/>
                                            </p:txEl>
                                          </p:spTgt>
                                        </p:tgtEl>
                                        <p:attrNameLst>
                                          <p:attrName>ppt_x</p:attrName>
                                        </p:attrNameLst>
                                      </p:cBhvr>
                                      <p:tavLst>
                                        <p:tav tm="0">
                                          <p:val>
                                            <p:strVal val="ppt_x"/>
                                          </p:val>
                                        </p:tav>
                                        <p:tav tm="100000">
                                          <p:val>
                                            <p:strVal val="0-ppt_w/2"/>
                                          </p:val>
                                        </p:tav>
                                      </p:tavLst>
                                    </p:anim>
                                    <p:anim calcmode="lin" valueType="num">
                                      <p:cBhvr additive="base">
                                        <p:cTn id="51" dur="2000"/>
                                        <p:tgtEl>
                                          <p:spTgt spid="3">
                                            <p:txEl>
                                              <p:pRg st="10" end="10"/>
                                            </p:txEl>
                                          </p:spTgt>
                                        </p:tgtEl>
                                        <p:attrNameLst>
                                          <p:attrName>ppt_y</p:attrName>
                                        </p:attrNameLst>
                                      </p:cBhvr>
                                      <p:tavLst>
                                        <p:tav tm="0">
                                          <p:val>
                                            <p:strVal val="ppt_y"/>
                                          </p:val>
                                        </p:tav>
                                        <p:tav tm="100000">
                                          <p:val>
                                            <p:strVal val="ppt_y"/>
                                          </p:val>
                                        </p:tav>
                                      </p:tavLst>
                                    </p:anim>
                                    <p:set>
                                      <p:cBhvr>
                                        <p:cTn id="52" dur="1" fill="hold">
                                          <p:stCondLst>
                                            <p:cond delay="1999"/>
                                          </p:stCondLst>
                                        </p:cTn>
                                        <p:tgtEl>
                                          <p:spTgt spid="3">
                                            <p:txEl>
                                              <p:pRg st="10" end="10"/>
                                            </p:txEl>
                                          </p:spTgt>
                                        </p:tgtEl>
                                        <p:attrNameLst>
                                          <p:attrName>style.visibility</p:attrName>
                                        </p:attrNameLst>
                                      </p:cBhvr>
                                      <p:to>
                                        <p:strVal val="hidden"/>
                                      </p:to>
                                    </p:set>
                                  </p:childTnLst>
                                </p:cTn>
                              </p:par>
                              <p:par>
                                <p:cTn id="53" presetID="2" presetClass="exit" presetSubtype="8" fill="hold" grpId="0" nodeType="withEffect">
                                  <p:stCondLst>
                                    <p:cond delay="0"/>
                                  </p:stCondLst>
                                  <p:childTnLst>
                                    <p:anim calcmode="lin" valueType="num">
                                      <p:cBhvr additive="base">
                                        <p:cTn id="54" dur="2000"/>
                                        <p:tgtEl>
                                          <p:spTgt spid="3">
                                            <p:txEl>
                                              <p:pRg st="11" end="11"/>
                                            </p:txEl>
                                          </p:spTgt>
                                        </p:tgtEl>
                                        <p:attrNameLst>
                                          <p:attrName>ppt_x</p:attrName>
                                        </p:attrNameLst>
                                      </p:cBhvr>
                                      <p:tavLst>
                                        <p:tav tm="0">
                                          <p:val>
                                            <p:strVal val="ppt_x"/>
                                          </p:val>
                                        </p:tav>
                                        <p:tav tm="100000">
                                          <p:val>
                                            <p:strVal val="0-ppt_w/2"/>
                                          </p:val>
                                        </p:tav>
                                      </p:tavLst>
                                    </p:anim>
                                    <p:anim calcmode="lin" valueType="num">
                                      <p:cBhvr additive="base">
                                        <p:cTn id="55" dur="2000"/>
                                        <p:tgtEl>
                                          <p:spTgt spid="3">
                                            <p:txEl>
                                              <p:pRg st="11" end="11"/>
                                            </p:txEl>
                                          </p:spTgt>
                                        </p:tgtEl>
                                        <p:attrNameLst>
                                          <p:attrName>ppt_y</p:attrName>
                                        </p:attrNameLst>
                                      </p:cBhvr>
                                      <p:tavLst>
                                        <p:tav tm="0">
                                          <p:val>
                                            <p:strVal val="ppt_y"/>
                                          </p:val>
                                        </p:tav>
                                        <p:tav tm="100000">
                                          <p:val>
                                            <p:strVal val="ppt_y"/>
                                          </p:val>
                                        </p:tav>
                                      </p:tavLst>
                                    </p:anim>
                                    <p:set>
                                      <p:cBhvr>
                                        <p:cTn id="56" dur="1" fill="hold">
                                          <p:stCondLst>
                                            <p:cond delay="1999"/>
                                          </p:stCondLst>
                                        </p:cTn>
                                        <p:tgtEl>
                                          <p:spTgt spid="3">
                                            <p:txEl>
                                              <p:pRg st="11" end="11"/>
                                            </p:txEl>
                                          </p:spTgt>
                                        </p:tgtEl>
                                        <p:attrNameLst>
                                          <p:attrName>style.visibility</p:attrName>
                                        </p:attrNameLst>
                                      </p:cBhvr>
                                      <p:to>
                                        <p:strVal val="hidden"/>
                                      </p:to>
                                    </p:set>
                                  </p:childTnLst>
                                </p:cTn>
                              </p:par>
                              <p:par>
                                <p:cTn id="57" presetID="2" presetClass="exit" presetSubtype="8" fill="hold" grpId="0" nodeType="withEffect">
                                  <p:stCondLst>
                                    <p:cond delay="0"/>
                                  </p:stCondLst>
                                  <p:childTnLst>
                                    <p:anim calcmode="lin" valueType="num">
                                      <p:cBhvr additive="base">
                                        <p:cTn id="58" dur="2000"/>
                                        <p:tgtEl>
                                          <p:spTgt spid="3">
                                            <p:txEl>
                                              <p:pRg st="12" end="12"/>
                                            </p:txEl>
                                          </p:spTgt>
                                        </p:tgtEl>
                                        <p:attrNameLst>
                                          <p:attrName>ppt_x</p:attrName>
                                        </p:attrNameLst>
                                      </p:cBhvr>
                                      <p:tavLst>
                                        <p:tav tm="0">
                                          <p:val>
                                            <p:strVal val="ppt_x"/>
                                          </p:val>
                                        </p:tav>
                                        <p:tav tm="100000">
                                          <p:val>
                                            <p:strVal val="0-ppt_w/2"/>
                                          </p:val>
                                        </p:tav>
                                      </p:tavLst>
                                    </p:anim>
                                    <p:anim calcmode="lin" valueType="num">
                                      <p:cBhvr additive="base">
                                        <p:cTn id="59" dur="2000"/>
                                        <p:tgtEl>
                                          <p:spTgt spid="3">
                                            <p:txEl>
                                              <p:pRg st="12" end="12"/>
                                            </p:txEl>
                                          </p:spTgt>
                                        </p:tgtEl>
                                        <p:attrNameLst>
                                          <p:attrName>ppt_y</p:attrName>
                                        </p:attrNameLst>
                                      </p:cBhvr>
                                      <p:tavLst>
                                        <p:tav tm="0">
                                          <p:val>
                                            <p:strVal val="ppt_y"/>
                                          </p:val>
                                        </p:tav>
                                        <p:tav tm="100000">
                                          <p:val>
                                            <p:strVal val="ppt_y"/>
                                          </p:val>
                                        </p:tav>
                                      </p:tavLst>
                                    </p:anim>
                                    <p:set>
                                      <p:cBhvr>
                                        <p:cTn id="60" dur="1" fill="hold">
                                          <p:stCondLst>
                                            <p:cond delay="1999"/>
                                          </p:stCondLst>
                                        </p:cTn>
                                        <p:tgtEl>
                                          <p:spTgt spid="3">
                                            <p:txEl>
                                              <p:pRg st="12" end="12"/>
                                            </p:txEl>
                                          </p:spTgt>
                                        </p:tgtEl>
                                        <p:attrNameLst>
                                          <p:attrName>style.visibility</p:attrName>
                                        </p:attrNameLst>
                                      </p:cBhvr>
                                      <p:to>
                                        <p:strVal val="hidden"/>
                                      </p:to>
                                    </p:set>
                                  </p:childTnLst>
                                </p:cTn>
                              </p:par>
                              <p:par>
                                <p:cTn id="61" presetID="2" presetClass="exit" presetSubtype="8" fill="hold" grpId="0" nodeType="withEffect">
                                  <p:stCondLst>
                                    <p:cond delay="0"/>
                                  </p:stCondLst>
                                  <p:childTnLst>
                                    <p:anim calcmode="lin" valueType="num">
                                      <p:cBhvr additive="base">
                                        <p:cTn id="62" dur="2000"/>
                                        <p:tgtEl>
                                          <p:spTgt spid="3">
                                            <p:txEl>
                                              <p:pRg st="13" end="13"/>
                                            </p:txEl>
                                          </p:spTgt>
                                        </p:tgtEl>
                                        <p:attrNameLst>
                                          <p:attrName>ppt_x</p:attrName>
                                        </p:attrNameLst>
                                      </p:cBhvr>
                                      <p:tavLst>
                                        <p:tav tm="0">
                                          <p:val>
                                            <p:strVal val="ppt_x"/>
                                          </p:val>
                                        </p:tav>
                                        <p:tav tm="100000">
                                          <p:val>
                                            <p:strVal val="0-ppt_w/2"/>
                                          </p:val>
                                        </p:tav>
                                      </p:tavLst>
                                    </p:anim>
                                    <p:anim calcmode="lin" valueType="num">
                                      <p:cBhvr additive="base">
                                        <p:cTn id="63" dur="2000"/>
                                        <p:tgtEl>
                                          <p:spTgt spid="3">
                                            <p:txEl>
                                              <p:pRg st="13" end="13"/>
                                            </p:txEl>
                                          </p:spTgt>
                                        </p:tgtEl>
                                        <p:attrNameLst>
                                          <p:attrName>ppt_y</p:attrName>
                                        </p:attrNameLst>
                                      </p:cBhvr>
                                      <p:tavLst>
                                        <p:tav tm="0">
                                          <p:val>
                                            <p:strVal val="ppt_y"/>
                                          </p:val>
                                        </p:tav>
                                        <p:tav tm="100000">
                                          <p:val>
                                            <p:strVal val="ppt_y"/>
                                          </p:val>
                                        </p:tav>
                                      </p:tavLst>
                                    </p:anim>
                                    <p:set>
                                      <p:cBhvr>
                                        <p:cTn id="64" dur="1" fill="hold">
                                          <p:stCondLst>
                                            <p:cond delay="1999"/>
                                          </p:stCondLst>
                                        </p:cTn>
                                        <p:tgtEl>
                                          <p:spTgt spid="3">
                                            <p:txEl>
                                              <p:pRg st="13" end="13"/>
                                            </p:txEl>
                                          </p:spTgt>
                                        </p:tgtEl>
                                        <p:attrNameLst>
                                          <p:attrName>style.visibility</p:attrName>
                                        </p:attrNameLst>
                                      </p:cBhvr>
                                      <p:to>
                                        <p:strVal val="hidden"/>
                                      </p:to>
                                    </p:set>
                                  </p:childTnLst>
                                </p:cTn>
                              </p:par>
                              <p:par>
                                <p:cTn id="65" presetID="2" presetClass="exit" presetSubtype="8" fill="hold" grpId="0" nodeType="withEffect">
                                  <p:stCondLst>
                                    <p:cond delay="0"/>
                                  </p:stCondLst>
                                  <p:childTnLst>
                                    <p:anim calcmode="lin" valueType="num">
                                      <p:cBhvr additive="base">
                                        <p:cTn id="66" dur="2000"/>
                                        <p:tgtEl>
                                          <p:spTgt spid="3">
                                            <p:txEl>
                                              <p:pRg st="14" end="14"/>
                                            </p:txEl>
                                          </p:spTgt>
                                        </p:tgtEl>
                                        <p:attrNameLst>
                                          <p:attrName>ppt_x</p:attrName>
                                        </p:attrNameLst>
                                      </p:cBhvr>
                                      <p:tavLst>
                                        <p:tav tm="0">
                                          <p:val>
                                            <p:strVal val="ppt_x"/>
                                          </p:val>
                                        </p:tav>
                                        <p:tav tm="100000">
                                          <p:val>
                                            <p:strVal val="0-ppt_w/2"/>
                                          </p:val>
                                        </p:tav>
                                      </p:tavLst>
                                    </p:anim>
                                    <p:anim calcmode="lin" valueType="num">
                                      <p:cBhvr additive="base">
                                        <p:cTn id="67" dur="2000"/>
                                        <p:tgtEl>
                                          <p:spTgt spid="3">
                                            <p:txEl>
                                              <p:pRg st="14" end="14"/>
                                            </p:txEl>
                                          </p:spTgt>
                                        </p:tgtEl>
                                        <p:attrNameLst>
                                          <p:attrName>ppt_y</p:attrName>
                                        </p:attrNameLst>
                                      </p:cBhvr>
                                      <p:tavLst>
                                        <p:tav tm="0">
                                          <p:val>
                                            <p:strVal val="ppt_y"/>
                                          </p:val>
                                        </p:tav>
                                        <p:tav tm="100000">
                                          <p:val>
                                            <p:strVal val="ppt_y"/>
                                          </p:val>
                                        </p:tav>
                                      </p:tavLst>
                                    </p:anim>
                                    <p:set>
                                      <p:cBhvr>
                                        <p:cTn id="68" dur="1" fill="hold">
                                          <p:stCondLst>
                                            <p:cond delay="1999"/>
                                          </p:stCondLst>
                                        </p:cTn>
                                        <p:tgtEl>
                                          <p:spTgt spid="3">
                                            <p:txEl>
                                              <p:pRg st="14" end="14"/>
                                            </p:txEl>
                                          </p:spTgt>
                                        </p:tgtEl>
                                        <p:attrNameLst>
                                          <p:attrName>style.visibility</p:attrName>
                                        </p:attrNameLst>
                                      </p:cBhvr>
                                      <p:to>
                                        <p:strVal val="hidden"/>
                                      </p:to>
                                    </p:set>
                                  </p:childTnLst>
                                </p:cTn>
                              </p:par>
                              <p:par>
                                <p:cTn id="69" presetID="2" presetClass="exit" presetSubtype="8" fill="hold" grpId="0" nodeType="withEffect">
                                  <p:stCondLst>
                                    <p:cond delay="0"/>
                                  </p:stCondLst>
                                  <p:childTnLst>
                                    <p:anim calcmode="lin" valueType="num">
                                      <p:cBhvr additive="base">
                                        <p:cTn id="70" dur="2000"/>
                                        <p:tgtEl>
                                          <p:spTgt spid="3">
                                            <p:txEl>
                                              <p:pRg st="15" end="15"/>
                                            </p:txEl>
                                          </p:spTgt>
                                        </p:tgtEl>
                                        <p:attrNameLst>
                                          <p:attrName>ppt_x</p:attrName>
                                        </p:attrNameLst>
                                      </p:cBhvr>
                                      <p:tavLst>
                                        <p:tav tm="0">
                                          <p:val>
                                            <p:strVal val="ppt_x"/>
                                          </p:val>
                                        </p:tav>
                                        <p:tav tm="100000">
                                          <p:val>
                                            <p:strVal val="0-ppt_w/2"/>
                                          </p:val>
                                        </p:tav>
                                      </p:tavLst>
                                    </p:anim>
                                    <p:anim calcmode="lin" valueType="num">
                                      <p:cBhvr additive="base">
                                        <p:cTn id="71" dur="2000"/>
                                        <p:tgtEl>
                                          <p:spTgt spid="3">
                                            <p:txEl>
                                              <p:pRg st="15" end="15"/>
                                            </p:txEl>
                                          </p:spTgt>
                                        </p:tgtEl>
                                        <p:attrNameLst>
                                          <p:attrName>ppt_y</p:attrName>
                                        </p:attrNameLst>
                                      </p:cBhvr>
                                      <p:tavLst>
                                        <p:tav tm="0">
                                          <p:val>
                                            <p:strVal val="ppt_y"/>
                                          </p:val>
                                        </p:tav>
                                        <p:tav tm="100000">
                                          <p:val>
                                            <p:strVal val="ppt_y"/>
                                          </p:val>
                                        </p:tav>
                                      </p:tavLst>
                                    </p:anim>
                                    <p:set>
                                      <p:cBhvr>
                                        <p:cTn id="72" dur="1" fill="hold">
                                          <p:stCondLst>
                                            <p:cond delay="1999"/>
                                          </p:stCondLst>
                                        </p:cTn>
                                        <p:tgtEl>
                                          <p:spTgt spid="3">
                                            <p:txEl>
                                              <p:pRg st="15" end="15"/>
                                            </p:txEl>
                                          </p:spTgt>
                                        </p:tgtEl>
                                        <p:attrNameLst>
                                          <p:attrName>style.visibility</p:attrName>
                                        </p:attrNameLst>
                                      </p:cBhvr>
                                      <p:to>
                                        <p:strVal val="hidden"/>
                                      </p:to>
                                    </p:set>
                                  </p:childTnLst>
                                </p:cTn>
                              </p:par>
                              <p:par>
                                <p:cTn id="73" presetID="2" presetClass="exit" presetSubtype="8" fill="hold" grpId="0" nodeType="withEffect">
                                  <p:stCondLst>
                                    <p:cond delay="0"/>
                                  </p:stCondLst>
                                  <p:childTnLst>
                                    <p:anim calcmode="lin" valueType="num">
                                      <p:cBhvr additive="base">
                                        <p:cTn id="74" dur="2000"/>
                                        <p:tgtEl>
                                          <p:spTgt spid="3">
                                            <p:txEl>
                                              <p:pRg st="16" end="16"/>
                                            </p:txEl>
                                          </p:spTgt>
                                        </p:tgtEl>
                                        <p:attrNameLst>
                                          <p:attrName>ppt_x</p:attrName>
                                        </p:attrNameLst>
                                      </p:cBhvr>
                                      <p:tavLst>
                                        <p:tav tm="0">
                                          <p:val>
                                            <p:strVal val="ppt_x"/>
                                          </p:val>
                                        </p:tav>
                                        <p:tav tm="100000">
                                          <p:val>
                                            <p:strVal val="0-ppt_w/2"/>
                                          </p:val>
                                        </p:tav>
                                      </p:tavLst>
                                    </p:anim>
                                    <p:anim calcmode="lin" valueType="num">
                                      <p:cBhvr additive="base">
                                        <p:cTn id="75" dur="2000"/>
                                        <p:tgtEl>
                                          <p:spTgt spid="3">
                                            <p:txEl>
                                              <p:pRg st="16" end="16"/>
                                            </p:txEl>
                                          </p:spTgt>
                                        </p:tgtEl>
                                        <p:attrNameLst>
                                          <p:attrName>ppt_y</p:attrName>
                                        </p:attrNameLst>
                                      </p:cBhvr>
                                      <p:tavLst>
                                        <p:tav tm="0">
                                          <p:val>
                                            <p:strVal val="ppt_y"/>
                                          </p:val>
                                        </p:tav>
                                        <p:tav tm="100000">
                                          <p:val>
                                            <p:strVal val="ppt_y"/>
                                          </p:val>
                                        </p:tav>
                                      </p:tavLst>
                                    </p:anim>
                                    <p:set>
                                      <p:cBhvr>
                                        <p:cTn id="76" dur="1" fill="hold">
                                          <p:stCondLst>
                                            <p:cond delay="1999"/>
                                          </p:stCondLst>
                                        </p:cTn>
                                        <p:tgtEl>
                                          <p:spTgt spid="3">
                                            <p:txEl>
                                              <p:pRg st="16" end="16"/>
                                            </p:txEl>
                                          </p:spTgt>
                                        </p:tgtEl>
                                        <p:attrNameLst>
                                          <p:attrName>style.visibility</p:attrName>
                                        </p:attrNameLst>
                                      </p:cBhvr>
                                      <p:to>
                                        <p:strVal val="hidden"/>
                                      </p:to>
                                    </p:set>
                                  </p:childTnLst>
                                </p:cTn>
                              </p:par>
                              <p:par>
                                <p:cTn id="77" presetID="2" presetClass="exit" presetSubtype="8" fill="hold" grpId="0" nodeType="withEffect">
                                  <p:stCondLst>
                                    <p:cond delay="0"/>
                                  </p:stCondLst>
                                  <p:childTnLst>
                                    <p:anim calcmode="lin" valueType="num">
                                      <p:cBhvr additive="base">
                                        <p:cTn id="78" dur="2000"/>
                                        <p:tgtEl>
                                          <p:spTgt spid="3">
                                            <p:bg/>
                                          </p:spTgt>
                                        </p:tgtEl>
                                        <p:attrNameLst>
                                          <p:attrName>ppt_x</p:attrName>
                                        </p:attrNameLst>
                                      </p:cBhvr>
                                      <p:tavLst>
                                        <p:tav tm="0">
                                          <p:val>
                                            <p:strVal val="ppt_x"/>
                                          </p:val>
                                        </p:tav>
                                        <p:tav tm="100000">
                                          <p:val>
                                            <p:strVal val="0-ppt_w/2"/>
                                          </p:val>
                                        </p:tav>
                                      </p:tavLst>
                                    </p:anim>
                                    <p:anim calcmode="lin" valueType="num">
                                      <p:cBhvr additive="base">
                                        <p:cTn id="79" dur="2000"/>
                                        <p:tgtEl>
                                          <p:spTgt spid="3">
                                            <p:bg/>
                                          </p:spTgt>
                                        </p:tgtEl>
                                        <p:attrNameLst>
                                          <p:attrName>ppt_y</p:attrName>
                                        </p:attrNameLst>
                                      </p:cBhvr>
                                      <p:tavLst>
                                        <p:tav tm="0">
                                          <p:val>
                                            <p:strVal val="ppt_y"/>
                                          </p:val>
                                        </p:tav>
                                        <p:tav tm="100000">
                                          <p:val>
                                            <p:strVal val="ppt_y"/>
                                          </p:val>
                                        </p:tav>
                                      </p:tavLst>
                                    </p:anim>
                                    <p:set>
                                      <p:cBhvr>
                                        <p:cTn id="80"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 – Febre no paciente </a:t>
            </a:r>
            <a:r>
              <a:rPr lang="pt-BR" dirty="0" err="1" smtClean="0"/>
              <a:t>neutropênico</a:t>
            </a:r>
            <a:endParaRPr lang="pt-BR" dirty="0"/>
          </a:p>
        </p:txBody>
      </p:sp>
      <p:sp>
        <p:nvSpPr>
          <p:cNvPr id="3" name="Espaço Reservado para Conteúdo 2"/>
          <p:cNvSpPr>
            <a:spLocks noGrp="1"/>
          </p:cNvSpPr>
          <p:nvPr>
            <p:ph idx="1"/>
          </p:nvPr>
        </p:nvSpPr>
        <p:spPr>
          <a:xfrm>
            <a:off x="642909" y="1071546"/>
            <a:ext cx="4786347" cy="5054617"/>
          </a:xfrm>
        </p:spPr>
        <p:txBody>
          <a:bodyPr/>
          <a:lstStyle/>
          <a:p>
            <a:pPr algn="l"/>
            <a:endParaRPr lang="pt-BR" sz="1050" dirty="0" smtClean="0">
              <a:solidFill>
                <a:srgbClr val="000000"/>
              </a:solidFill>
              <a:latin typeface="Calibri"/>
            </a:endParaRPr>
          </a:p>
          <a:p>
            <a:endParaRPr lang="pt-BR" sz="1050" dirty="0" smtClean="0">
              <a:latin typeface="Calibri"/>
            </a:endParaRPr>
          </a:p>
          <a:p>
            <a:endParaRPr lang="pt-BR" dirty="0" smtClean="0">
              <a:latin typeface="Calibri"/>
            </a:endParaRPr>
          </a:p>
          <a:p>
            <a:r>
              <a:rPr lang="pt-BR" dirty="0" smtClean="0">
                <a:latin typeface="Calibri"/>
              </a:rPr>
              <a:t>Febre em vigência de </a:t>
            </a:r>
            <a:r>
              <a:rPr lang="pt-BR" dirty="0" err="1" smtClean="0">
                <a:latin typeface="Calibri"/>
              </a:rPr>
              <a:t>neutropenia</a:t>
            </a:r>
            <a:r>
              <a:rPr lang="pt-BR" dirty="0" smtClean="0">
                <a:latin typeface="Calibri"/>
              </a:rPr>
              <a:t> induzida por quimioterapia.</a:t>
            </a:r>
          </a:p>
          <a:p>
            <a:r>
              <a:rPr lang="pt-BR" dirty="0" smtClean="0">
                <a:latin typeface="Calibri"/>
              </a:rPr>
              <a:t>Causa infecciosa em até 80% dos casos</a:t>
            </a:r>
          </a:p>
          <a:p>
            <a:r>
              <a:rPr lang="pt-BR" dirty="0" smtClean="0">
                <a:latin typeface="Calibri"/>
              </a:rPr>
              <a:t>Responsável por 75% da mortalidade relacionada à QT </a:t>
            </a:r>
          </a:p>
          <a:p>
            <a:endParaRPr lang="pt-BR" dirty="0" smtClean="0">
              <a:latin typeface="Calibri"/>
            </a:endParaRPr>
          </a:p>
          <a:p>
            <a:r>
              <a:rPr lang="pt-BR" dirty="0" smtClean="0">
                <a:latin typeface="Calibri"/>
              </a:rPr>
              <a:t>Emergência médica</a:t>
            </a:r>
          </a:p>
          <a:p>
            <a:endParaRPr lang="pt-BR" dirty="0" smtClean="0">
              <a:latin typeface="Calibri"/>
            </a:endParaRPr>
          </a:p>
          <a:p>
            <a:endParaRPr lang="pt-BR" dirty="0"/>
          </a:p>
        </p:txBody>
      </p:sp>
      <p:pic>
        <p:nvPicPr>
          <p:cNvPr id="76811" name="Picture 11" descr="http://futurity.org/wp-content/uploads/2010/03/emergency_room.jpg"/>
          <p:cNvPicPr>
            <a:picLocks noChangeAspect="1" noChangeArrowheads="1"/>
          </p:cNvPicPr>
          <p:nvPr/>
        </p:nvPicPr>
        <p:blipFill>
          <a:blip r:embed="rId2"/>
          <a:srcRect/>
          <a:stretch>
            <a:fillRect/>
          </a:stretch>
        </p:blipFill>
        <p:spPr bwMode="auto">
          <a:xfrm>
            <a:off x="6143604" y="4738653"/>
            <a:ext cx="2500362" cy="1559892"/>
          </a:xfrm>
          <a:prstGeom prst="rect">
            <a:avLst/>
          </a:prstGeom>
          <a:ln>
            <a:noFill/>
          </a:ln>
          <a:effectLst>
            <a:outerShdw blurRad="292100" dist="139700" dir="2700000" algn="tl" rotWithShape="0">
              <a:srgbClr val="333333">
                <a:alpha val="65000"/>
              </a:srgbClr>
            </a:outerShdw>
          </a:effectLst>
        </p:spPr>
      </p:pic>
      <p:pic>
        <p:nvPicPr>
          <p:cNvPr id="76815" name="Picture 15" descr="http://digitaljournal.com/img/8/9/9/i/5/1/8/o/Chemotherapy.jpg"/>
          <p:cNvPicPr>
            <a:picLocks noChangeAspect="1" noChangeArrowheads="1"/>
          </p:cNvPicPr>
          <p:nvPr/>
        </p:nvPicPr>
        <p:blipFill>
          <a:blip r:embed="rId3">
            <a:lum bright="20000" contrast="20000"/>
          </a:blip>
          <a:srcRect/>
          <a:stretch>
            <a:fillRect/>
          </a:stretch>
        </p:blipFill>
        <p:spPr bwMode="auto">
          <a:xfrm>
            <a:off x="6145970" y="1142984"/>
            <a:ext cx="2497995" cy="1666844"/>
          </a:xfrm>
          <a:prstGeom prst="rect">
            <a:avLst/>
          </a:prstGeom>
          <a:ln>
            <a:noFill/>
          </a:ln>
          <a:effectLst>
            <a:outerShdw blurRad="292100" dist="139700" dir="2700000" algn="tl" rotWithShape="0">
              <a:srgbClr val="333333">
                <a:alpha val="65000"/>
              </a:srgbClr>
            </a:outerShdw>
          </a:effectLst>
        </p:spPr>
      </p:pic>
      <p:pic>
        <p:nvPicPr>
          <p:cNvPr id="76817" name="Picture 17" descr="http://pathy.med.nagoya-u.ac.jp/atlas/img/t7/img02.jpg"/>
          <p:cNvPicPr>
            <a:picLocks noChangeAspect="1" noChangeArrowheads="1"/>
          </p:cNvPicPr>
          <p:nvPr/>
        </p:nvPicPr>
        <p:blipFill>
          <a:blip r:embed="rId4">
            <a:lum bright="-20000" contrast="30000"/>
          </a:blip>
          <a:srcRect t="2990" r="61693" b="10219"/>
          <a:stretch>
            <a:fillRect/>
          </a:stretch>
        </p:blipFill>
        <p:spPr bwMode="auto">
          <a:xfrm rot="16200000">
            <a:off x="6593007" y="2524547"/>
            <a:ext cx="1601588"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071802" y="1071546"/>
            <a:ext cx="5357850" cy="5429288"/>
          </a:xfrm>
        </p:spPr>
        <p:txBody>
          <a:bodyPr/>
          <a:lstStyle/>
          <a:p>
            <a:pPr>
              <a:buNone/>
            </a:pPr>
            <a:endParaRPr lang="pt-BR" dirty="0" smtClean="0"/>
          </a:p>
          <a:p>
            <a:pPr>
              <a:buNone/>
            </a:pPr>
            <a:r>
              <a:rPr lang="pt-BR" dirty="0" smtClean="0"/>
              <a:t>Identificar paciente como sendo de risco para </a:t>
            </a:r>
            <a:r>
              <a:rPr lang="pt-BR" dirty="0" err="1" smtClean="0"/>
              <a:t>neutropenia</a:t>
            </a:r>
            <a:endParaRPr lang="pt-BR" dirty="0" smtClean="0"/>
          </a:p>
          <a:p>
            <a:pPr>
              <a:buNone/>
            </a:pPr>
            <a:endParaRPr lang="pt-BR" dirty="0" smtClean="0"/>
          </a:p>
          <a:p>
            <a:r>
              <a:rPr lang="pt-BR" dirty="0" smtClean="0"/>
              <a:t>entre D10 e D20 da QT</a:t>
            </a:r>
          </a:p>
          <a:p>
            <a:pPr lvl="1"/>
            <a:r>
              <a:rPr lang="pt-BR" dirty="0" smtClean="0"/>
              <a:t>Nadir da QT (&lt;500 N</a:t>
            </a:r>
            <a:r>
              <a:rPr lang="el-GR" dirty="0" smtClean="0"/>
              <a:t>Φ</a:t>
            </a:r>
            <a:r>
              <a:rPr lang="pt-BR" dirty="0" smtClean="0"/>
              <a:t>) = 12 a 14 dias (média)</a:t>
            </a:r>
          </a:p>
          <a:p>
            <a:r>
              <a:rPr lang="pt-BR" dirty="0" smtClean="0"/>
              <a:t>Se  previsão &gt; 30min para HMG – iniciar tratamento como NF até confirmação</a:t>
            </a:r>
          </a:p>
        </p:txBody>
      </p:sp>
      <p:graphicFrame>
        <p:nvGraphicFramePr>
          <p:cNvPr id="9" name="Diagrama 8"/>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 </a:t>
            </a:r>
            <a:endParaRPr lang="pt-BR" dirty="0"/>
          </a:p>
        </p:txBody>
      </p:sp>
      <p:sp>
        <p:nvSpPr>
          <p:cNvPr id="3" name="Espaço Reservado para Conteúdo 2"/>
          <p:cNvSpPr>
            <a:spLocks noGrp="1"/>
          </p:cNvSpPr>
          <p:nvPr>
            <p:ph idx="1"/>
          </p:nvPr>
        </p:nvSpPr>
        <p:spPr>
          <a:xfrm>
            <a:off x="3143240" y="1071546"/>
            <a:ext cx="5429288" cy="5429288"/>
          </a:xfrm>
        </p:spPr>
        <p:txBody>
          <a:bodyPr/>
          <a:lstStyle/>
          <a:p>
            <a:pPr>
              <a:buNone/>
            </a:pPr>
            <a:endParaRPr lang="pt-BR" dirty="0" smtClean="0"/>
          </a:p>
          <a:p>
            <a:pPr>
              <a:buNone/>
            </a:pPr>
            <a:r>
              <a:rPr lang="pt-BR" dirty="0" smtClean="0"/>
              <a:t>História dirigida</a:t>
            </a:r>
          </a:p>
          <a:p>
            <a:pPr>
              <a:buNone/>
            </a:pPr>
            <a:endParaRPr lang="pt-BR" dirty="0" smtClean="0"/>
          </a:p>
          <a:p>
            <a:r>
              <a:rPr lang="pt-BR" dirty="0" smtClean="0"/>
              <a:t>Sintomas geralmente inespecíficos</a:t>
            </a:r>
          </a:p>
          <a:p>
            <a:r>
              <a:rPr lang="pt-BR" dirty="0" smtClean="0"/>
              <a:t>Incluir</a:t>
            </a:r>
          </a:p>
          <a:p>
            <a:pPr lvl="1"/>
            <a:r>
              <a:rPr lang="pt-BR" dirty="0" smtClean="0"/>
              <a:t>Data da QT</a:t>
            </a:r>
          </a:p>
          <a:p>
            <a:pPr lvl="1"/>
            <a:r>
              <a:rPr lang="pt-BR" dirty="0" smtClean="0"/>
              <a:t>Histórico de colonizações</a:t>
            </a:r>
          </a:p>
          <a:p>
            <a:pPr lvl="1"/>
            <a:r>
              <a:rPr lang="pt-BR" dirty="0" smtClean="0"/>
              <a:t>uso recente de antibióticos</a:t>
            </a:r>
          </a:p>
          <a:p>
            <a:pPr lvl="1"/>
            <a:r>
              <a:rPr lang="pt-BR" dirty="0" smtClean="0"/>
              <a:t>causas não-infecciosas de febre</a:t>
            </a:r>
          </a:p>
          <a:p>
            <a:pPr lvl="2"/>
            <a:r>
              <a:rPr lang="pt-BR" dirty="0" smtClean="0"/>
              <a:t>tumor não-controlado</a:t>
            </a:r>
          </a:p>
          <a:p>
            <a:pPr lvl="2"/>
            <a:r>
              <a:rPr lang="pt-BR" dirty="0" smtClean="0"/>
              <a:t>transfusão sanguínea</a:t>
            </a:r>
          </a:p>
          <a:p>
            <a:endParaRPr lang="pt-BR" dirty="0" smtClean="0"/>
          </a:p>
        </p:txBody>
      </p:sp>
      <p:graphicFrame>
        <p:nvGraphicFramePr>
          <p:cNvPr id="6" name="Diagrama 5"/>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214678" y="1071546"/>
            <a:ext cx="5357850" cy="5429288"/>
          </a:xfrm>
        </p:spPr>
        <p:txBody>
          <a:bodyPr/>
          <a:lstStyle/>
          <a:p>
            <a:pPr>
              <a:buNone/>
            </a:pPr>
            <a:endParaRPr lang="pt-BR" dirty="0" smtClean="0"/>
          </a:p>
          <a:p>
            <a:pPr>
              <a:buNone/>
            </a:pPr>
            <a:r>
              <a:rPr lang="pt-BR" dirty="0" smtClean="0"/>
              <a:t>Exame físico </a:t>
            </a:r>
          </a:p>
          <a:p>
            <a:pPr>
              <a:buNone/>
            </a:pPr>
            <a:endParaRPr lang="pt-BR" dirty="0" smtClean="0"/>
          </a:p>
          <a:p>
            <a:r>
              <a:rPr lang="pt-BR" dirty="0" smtClean="0"/>
              <a:t>Sinais de </a:t>
            </a:r>
            <a:r>
              <a:rPr lang="pt-BR" dirty="0" err="1" smtClean="0"/>
              <a:t>sepse</a:t>
            </a:r>
            <a:r>
              <a:rPr lang="pt-BR" dirty="0" smtClean="0"/>
              <a:t>/ má-perfusão</a:t>
            </a:r>
          </a:p>
          <a:p>
            <a:pPr lvl="1"/>
            <a:r>
              <a:rPr lang="pt-BR" dirty="0" smtClean="0"/>
              <a:t>Iniciar estabilização imediata </a:t>
            </a:r>
          </a:p>
          <a:p>
            <a:r>
              <a:rPr lang="pt-BR" dirty="0" smtClean="0"/>
              <a:t>Atenção especial:</a:t>
            </a:r>
          </a:p>
          <a:p>
            <a:pPr lvl="1"/>
            <a:r>
              <a:rPr lang="pt-BR" dirty="0" smtClean="0"/>
              <a:t>Pele</a:t>
            </a:r>
          </a:p>
          <a:p>
            <a:pPr lvl="1"/>
            <a:r>
              <a:rPr lang="pt-BR" dirty="0" err="1" smtClean="0"/>
              <a:t>Oroscopia</a:t>
            </a:r>
            <a:endParaRPr lang="pt-BR" dirty="0" smtClean="0"/>
          </a:p>
          <a:p>
            <a:pPr lvl="1"/>
            <a:r>
              <a:rPr lang="pt-BR" dirty="0" smtClean="0"/>
              <a:t>Períneo</a:t>
            </a:r>
          </a:p>
          <a:p>
            <a:pPr lvl="1"/>
            <a:r>
              <a:rPr lang="pt-BR" dirty="0" smtClean="0"/>
              <a:t>Locais de biópsia e  cateteres.</a:t>
            </a:r>
          </a:p>
          <a:p>
            <a:pPr lvl="1"/>
            <a:r>
              <a:rPr lang="pt-BR" dirty="0" smtClean="0"/>
              <a:t>Evitar toque retal</a:t>
            </a:r>
          </a:p>
          <a:p>
            <a:r>
              <a:rPr lang="pt-BR" dirty="0" smtClean="0"/>
              <a:t>Sinais inflamatórios provavelmente sutis, se presentes. </a:t>
            </a:r>
          </a:p>
          <a:p>
            <a:endParaRPr lang="pt-BR" dirty="0" smtClean="0"/>
          </a:p>
        </p:txBody>
      </p:sp>
      <p:graphicFrame>
        <p:nvGraphicFramePr>
          <p:cNvPr id="6" name="Diagrama 5"/>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pic>
        <p:nvPicPr>
          <p:cNvPr id="6" name="Picture 2"/>
          <p:cNvPicPr>
            <a:picLocks noChangeAspect="1" noChangeArrowheads="1"/>
          </p:cNvPicPr>
          <p:nvPr/>
        </p:nvPicPr>
        <p:blipFill>
          <a:blip r:embed="rId3"/>
          <a:srcRect r="13127" b="574"/>
          <a:stretch>
            <a:fillRect/>
          </a:stretch>
        </p:blipFill>
        <p:spPr bwMode="auto">
          <a:xfrm>
            <a:off x="3214678" y="1285860"/>
            <a:ext cx="5558464" cy="5072098"/>
          </a:xfrm>
          <a:prstGeom prst="rect">
            <a:avLst/>
          </a:prstGeom>
          <a:ln>
            <a:noFill/>
          </a:ln>
          <a:effectLst>
            <a:outerShdw blurRad="292100" dist="139700" dir="2700000" algn="tl" rotWithShape="0">
              <a:srgbClr val="333333">
                <a:alpha val="65000"/>
              </a:srgbClr>
            </a:outerShdw>
          </a:effectLst>
        </p:spPr>
      </p:pic>
      <p:graphicFrame>
        <p:nvGraphicFramePr>
          <p:cNvPr id="11" name="Diagrama 10"/>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8" name="Retângulo 7"/>
          <p:cNvSpPr/>
          <p:nvPr/>
        </p:nvSpPr>
        <p:spPr>
          <a:xfrm>
            <a:off x="3357554" y="4714884"/>
            <a:ext cx="5072098" cy="2031325"/>
          </a:xfrm>
          <a:prstGeom prst="rect">
            <a:avLst/>
          </a:prstGeom>
        </p:spPr>
        <p:txBody>
          <a:bodyPr wrap="square">
            <a:spAutoFit/>
          </a:bodyPr>
          <a:lstStyle/>
          <a:p>
            <a:r>
              <a:rPr lang="pt-BR" sz="1400" b="1" dirty="0" err="1" smtClean="0">
                <a:latin typeface="Century Gothic" pitchFamily="34" charset="0"/>
              </a:rPr>
              <a:t>Ectima</a:t>
            </a:r>
            <a:r>
              <a:rPr lang="pt-BR" sz="1400" b="1" dirty="0" smtClean="0">
                <a:latin typeface="Century Gothic" pitchFamily="34" charset="0"/>
              </a:rPr>
              <a:t> gangrenoso </a:t>
            </a:r>
          </a:p>
          <a:p>
            <a:pPr>
              <a:buFont typeface="Arial" pitchFamily="34" charset="0"/>
              <a:buChar char="•"/>
            </a:pPr>
            <a:r>
              <a:rPr lang="pt-BR" sz="1400" dirty="0" smtClean="0">
                <a:latin typeface="Century Gothic" pitchFamily="34" charset="0"/>
              </a:rPr>
              <a:t> Lesão necrótica </a:t>
            </a:r>
          </a:p>
          <a:p>
            <a:pPr>
              <a:buFont typeface="Arial" pitchFamily="34" charset="0"/>
              <a:buChar char="•"/>
            </a:pPr>
            <a:r>
              <a:rPr lang="pt-BR" sz="1400" dirty="0" smtClean="0">
                <a:latin typeface="Century Gothic" pitchFamily="34" charset="0"/>
              </a:rPr>
              <a:t> Neste caso, devido a P. </a:t>
            </a:r>
            <a:r>
              <a:rPr lang="pt-BR" sz="1400" dirty="0" err="1" smtClean="0">
                <a:latin typeface="Century Gothic" pitchFamily="34" charset="0"/>
              </a:rPr>
              <a:t>aeruginosa</a:t>
            </a:r>
            <a:r>
              <a:rPr lang="pt-BR" sz="1400" dirty="0" smtClean="0">
                <a:latin typeface="Century Gothic" pitchFamily="34" charset="0"/>
              </a:rPr>
              <a:t> no sítio de saída de um </a:t>
            </a:r>
            <a:r>
              <a:rPr lang="pt-BR" sz="1400" dirty="0" err="1" smtClean="0">
                <a:latin typeface="Century Gothic" pitchFamily="34" charset="0"/>
              </a:rPr>
              <a:t>catéter</a:t>
            </a:r>
            <a:r>
              <a:rPr lang="pt-BR" sz="1400" dirty="0" smtClean="0">
                <a:latin typeface="Century Gothic" pitchFamily="34" charset="0"/>
              </a:rPr>
              <a:t> de </a:t>
            </a:r>
            <a:r>
              <a:rPr lang="pt-BR" sz="1400" dirty="0" err="1" smtClean="0">
                <a:latin typeface="Century Gothic" pitchFamily="34" charset="0"/>
              </a:rPr>
              <a:t>Hickman</a:t>
            </a:r>
            <a:r>
              <a:rPr lang="pt-BR" sz="1400" dirty="0" smtClean="0">
                <a:latin typeface="Century Gothic" pitchFamily="34" charset="0"/>
              </a:rPr>
              <a:t> em paciente com leucemia aguda</a:t>
            </a:r>
          </a:p>
          <a:p>
            <a:pPr>
              <a:buFont typeface="Arial" pitchFamily="34" charset="0"/>
              <a:buChar char="•"/>
            </a:pPr>
            <a:r>
              <a:rPr lang="pt-BR" sz="1400" dirty="0" smtClean="0">
                <a:latin typeface="Century Gothic" pitchFamily="34" charset="0"/>
              </a:rPr>
              <a:t> Pode ocorrer com outras bactérias, como S. </a:t>
            </a:r>
            <a:r>
              <a:rPr lang="pt-BR" sz="1400" dirty="0" err="1" smtClean="0">
                <a:latin typeface="Century Gothic" pitchFamily="34" charset="0"/>
              </a:rPr>
              <a:t>aureus</a:t>
            </a:r>
            <a:endParaRPr lang="pt-BR" sz="1400" dirty="0" smtClean="0">
              <a:latin typeface="Century Gothic" pitchFamily="34" charset="0"/>
            </a:endParaRPr>
          </a:p>
          <a:p>
            <a:pPr>
              <a:buFont typeface="Arial" pitchFamily="34" charset="0"/>
              <a:buChar char="•"/>
            </a:pPr>
            <a:endParaRPr lang="pt-BR" sz="1400" i="1" dirty="0" smtClean="0">
              <a:latin typeface="Century Gothic" pitchFamily="34" charset="0"/>
            </a:endParaRPr>
          </a:p>
          <a:p>
            <a:r>
              <a:rPr lang="pt-BR" sz="1400" i="1" dirty="0" smtClean="0">
                <a:latin typeface="Century Gothic" pitchFamily="34" charset="0"/>
              </a:rPr>
              <a:t>Charles V </a:t>
            </a:r>
            <a:r>
              <a:rPr lang="pt-BR" sz="1400" i="1" dirty="0" err="1" smtClean="0">
                <a:latin typeface="Century Gothic" pitchFamily="34" charset="0"/>
              </a:rPr>
              <a:t>Sanders</a:t>
            </a:r>
            <a:r>
              <a:rPr lang="pt-BR" sz="1400" i="1" dirty="0" smtClean="0">
                <a:latin typeface="Century Gothic" pitchFamily="34" charset="0"/>
              </a:rPr>
              <a:t>, MD. In </a:t>
            </a:r>
            <a:r>
              <a:rPr lang="pt-BR" sz="1400" i="1" dirty="0" err="1" smtClean="0">
                <a:latin typeface="Century Gothic" pitchFamily="34" charset="0"/>
              </a:rPr>
              <a:t>UptoDate</a:t>
            </a:r>
            <a:r>
              <a:rPr lang="pt-BR" sz="1400" i="1" dirty="0" smtClean="0">
                <a:latin typeface="Century Gothic" pitchFamily="34" charset="0"/>
              </a:rPr>
              <a:t> 2012</a:t>
            </a:r>
          </a:p>
          <a:p>
            <a:endParaRPr lang="en-US" sz="1400" i="1" dirty="0" smtClean="0">
              <a:latin typeface="Century Gothic" pitchFamily="34" charset="0"/>
            </a:endParaRPr>
          </a:p>
        </p:txBody>
      </p:sp>
      <p:pic>
        <p:nvPicPr>
          <p:cNvPr id="9" name="Picture 2" descr="Image"/>
          <p:cNvPicPr>
            <a:picLocks noChangeAspect="1" noChangeArrowheads="1"/>
          </p:cNvPicPr>
          <p:nvPr/>
        </p:nvPicPr>
        <p:blipFill>
          <a:blip r:embed="rId3"/>
          <a:srcRect/>
          <a:stretch>
            <a:fillRect/>
          </a:stretch>
        </p:blipFill>
        <p:spPr bwMode="auto">
          <a:xfrm rot="16200000">
            <a:off x="4120346" y="94440"/>
            <a:ext cx="3475076" cy="5286412"/>
          </a:xfrm>
          <a:prstGeom prst="rect">
            <a:avLst/>
          </a:prstGeom>
          <a:ln>
            <a:noFill/>
          </a:ln>
          <a:effectLst>
            <a:outerShdw blurRad="292100" dist="139700" dir="2700000" algn="tl" rotWithShape="0">
              <a:srgbClr val="333333">
                <a:alpha val="65000"/>
              </a:srgbClr>
            </a:outerShdw>
          </a:effectLst>
        </p:spPr>
      </p:pic>
      <p:graphicFrame>
        <p:nvGraphicFramePr>
          <p:cNvPr id="11" name="Diagrama 10"/>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upo 11"/>
          <p:cNvGrpSpPr/>
          <p:nvPr/>
        </p:nvGrpSpPr>
        <p:grpSpPr>
          <a:xfrm>
            <a:off x="3143240" y="1000108"/>
            <a:ext cx="5291882" cy="5488789"/>
            <a:chOff x="3143240" y="1000108"/>
            <a:chExt cx="5291882" cy="5488789"/>
          </a:xfrm>
        </p:grpSpPr>
        <p:pic>
          <p:nvPicPr>
            <p:cNvPr id="6" name="Picture 2" descr="HSV"/>
            <p:cNvPicPr>
              <a:picLocks noChangeAspect="1" noChangeArrowheads="1"/>
            </p:cNvPicPr>
            <p:nvPr/>
          </p:nvPicPr>
          <p:blipFill>
            <a:blip r:embed="rId8"/>
            <a:srcRect t="32688" r="48397" b="34102"/>
            <a:stretch>
              <a:fillRect/>
            </a:stretch>
          </p:blipFill>
          <p:spPr bwMode="auto">
            <a:xfrm>
              <a:off x="5857884" y="3857628"/>
              <a:ext cx="2576390" cy="2591086"/>
            </a:xfrm>
            <a:prstGeom prst="rect">
              <a:avLst/>
            </a:prstGeom>
            <a:ln>
              <a:noFill/>
            </a:ln>
            <a:effectLst>
              <a:outerShdw blurRad="292100" dist="139700" dir="2700000" algn="tl" rotWithShape="0">
                <a:srgbClr val="333333">
                  <a:alpha val="65000"/>
                </a:srgbClr>
              </a:outerShdw>
            </a:effectLst>
          </p:spPr>
        </p:pic>
        <p:pic>
          <p:nvPicPr>
            <p:cNvPr id="10" name="Picture 2" descr="HSV"/>
            <p:cNvPicPr>
              <a:picLocks noChangeAspect="1" noChangeArrowheads="1"/>
            </p:cNvPicPr>
            <p:nvPr/>
          </p:nvPicPr>
          <p:blipFill>
            <a:blip r:embed="rId8"/>
            <a:srcRect l="49651" t="65663"/>
            <a:stretch>
              <a:fillRect/>
            </a:stretch>
          </p:blipFill>
          <p:spPr bwMode="auto">
            <a:xfrm>
              <a:off x="5786446" y="1000108"/>
              <a:ext cx="2648676" cy="2822813"/>
            </a:xfrm>
            <a:prstGeom prst="rect">
              <a:avLst/>
            </a:prstGeom>
            <a:ln>
              <a:noFill/>
            </a:ln>
            <a:effectLst>
              <a:outerShdw blurRad="292100" dist="139700" dir="2700000" algn="tl" rotWithShape="0">
                <a:srgbClr val="333333">
                  <a:alpha val="65000"/>
                </a:srgbClr>
              </a:outerShdw>
            </a:effectLst>
          </p:spPr>
        </p:pic>
        <p:pic>
          <p:nvPicPr>
            <p:cNvPr id="11" name="Picture 2" descr="HSV"/>
            <p:cNvPicPr>
              <a:picLocks noChangeAspect="1" noChangeArrowheads="1"/>
            </p:cNvPicPr>
            <p:nvPr/>
          </p:nvPicPr>
          <p:blipFill>
            <a:blip r:embed="rId8"/>
            <a:srcRect l="49651" b="34102"/>
            <a:stretch>
              <a:fillRect/>
            </a:stretch>
          </p:blipFill>
          <p:spPr bwMode="auto">
            <a:xfrm>
              <a:off x="3143240" y="1071546"/>
              <a:ext cx="2648676" cy="5417351"/>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r>
              <a:rPr lang="en-US" dirty="0" err="1" smtClean="0"/>
              <a:t>Exames</a:t>
            </a:r>
            <a:r>
              <a:rPr lang="en-US" dirty="0" smtClean="0"/>
              <a:t> </a:t>
            </a:r>
            <a:r>
              <a:rPr lang="en-US" dirty="0" err="1" smtClean="0"/>
              <a:t>iniciais</a:t>
            </a:r>
            <a:endParaRPr lang="en-US" dirty="0" smtClean="0"/>
          </a:p>
          <a:p>
            <a:pPr lvl="1">
              <a:buNone/>
            </a:pPr>
            <a:r>
              <a:rPr lang="pt-BR" dirty="0" smtClean="0"/>
              <a:t>* Nenhum exame deve atrasar o início dos ATB dentro de uma hora da chegada do paciente</a:t>
            </a:r>
          </a:p>
          <a:p>
            <a:pPr lvl="1"/>
            <a:endParaRPr lang="pt-BR" dirty="0" smtClean="0"/>
          </a:p>
          <a:p>
            <a:r>
              <a:rPr lang="pt-BR" dirty="0" smtClean="0"/>
              <a:t>Hemograma completo com diferencial</a:t>
            </a:r>
          </a:p>
          <a:p>
            <a:r>
              <a:rPr lang="pt-BR" dirty="0" smtClean="0"/>
              <a:t>Exames gerais </a:t>
            </a:r>
          </a:p>
          <a:p>
            <a:pPr lvl="1"/>
            <a:r>
              <a:rPr lang="pt-BR" dirty="0" err="1" smtClean="0"/>
              <a:t>creatinina</a:t>
            </a:r>
            <a:r>
              <a:rPr lang="pt-BR" dirty="0" smtClean="0"/>
              <a:t>, eletrólitos, função hepática</a:t>
            </a:r>
          </a:p>
          <a:p>
            <a:r>
              <a:rPr lang="pt-BR" dirty="0" smtClean="0"/>
              <a:t>Hemoculturas</a:t>
            </a:r>
          </a:p>
          <a:p>
            <a:r>
              <a:rPr lang="pt-BR" dirty="0" smtClean="0"/>
              <a:t>Culturas de outros sítios suspeitos</a:t>
            </a:r>
          </a:p>
          <a:p>
            <a:pPr lvl="1"/>
            <a:r>
              <a:rPr lang="pt-BR" dirty="0" smtClean="0"/>
              <a:t>Fezes, urina, escarro</a:t>
            </a:r>
          </a:p>
          <a:p>
            <a:r>
              <a:rPr lang="pt-BR" dirty="0" err="1" smtClean="0"/>
              <a:t>Bióspia</a:t>
            </a:r>
            <a:r>
              <a:rPr lang="pt-BR" dirty="0" smtClean="0"/>
              <a:t> de lesões cutâneas</a:t>
            </a:r>
          </a:p>
          <a:p>
            <a:pPr>
              <a:buNone/>
            </a:pPr>
            <a:endParaRPr lang="pt-BR" dirty="0" smtClean="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r>
              <a:rPr lang="en-US" dirty="0" err="1" smtClean="0"/>
              <a:t>Exames</a:t>
            </a:r>
            <a:r>
              <a:rPr lang="en-US" dirty="0" smtClean="0"/>
              <a:t> </a:t>
            </a:r>
            <a:r>
              <a:rPr lang="en-US" dirty="0" err="1" smtClean="0"/>
              <a:t>iniciais</a:t>
            </a:r>
            <a:endParaRPr lang="en-US" dirty="0" smtClean="0"/>
          </a:p>
          <a:p>
            <a:pPr lvl="1">
              <a:buNone/>
            </a:pPr>
            <a:r>
              <a:rPr lang="pt-BR" dirty="0" smtClean="0"/>
              <a:t>* Nenhum exame deve atrasar o início dos ATB dentro de uma hora da chegada do paciente</a:t>
            </a:r>
          </a:p>
          <a:p>
            <a:pPr lvl="1"/>
            <a:endParaRPr lang="pt-BR" dirty="0" smtClean="0"/>
          </a:p>
          <a:p>
            <a:r>
              <a:rPr lang="pt-BR" dirty="0" smtClean="0"/>
              <a:t>Hemoculturas</a:t>
            </a:r>
          </a:p>
          <a:p>
            <a:pPr lvl="1"/>
            <a:r>
              <a:rPr lang="pt-BR" dirty="0" smtClean="0"/>
              <a:t>Antes do antibiótico</a:t>
            </a:r>
          </a:p>
          <a:p>
            <a:pPr lvl="1"/>
            <a:r>
              <a:rPr lang="pt-BR" dirty="0" smtClean="0"/>
              <a:t>2 pares, de sítios distintos</a:t>
            </a:r>
          </a:p>
          <a:p>
            <a:pPr lvl="1"/>
            <a:r>
              <a:rPr lang="pt-BR" dirty="0" smtClean="0"/>
              <a:t>Se cateter: 01 amostra de cada via + 01 amostra de sangue periférico</a:t>
            </a:r>
          </a:p>
          <a:p>
            <a:pPr lvl="2"/>
            <a:r>
              <a:rPr lang="pt-BR" dirty="0" smtClean="0"/>
              <a:t>Diferença &gt;2h para positivar sangue periférico em relação ao do </a:t>
            </a:r>
            <a:r>
              <a:rPr lang="pt-BR" dirty="0" err="1" smtClean="0"/>
              <a:t>catéter</a:t>
            </a:r>
            <a:r>
              <a:rPr lang="pt-BR" dirty="0" smtClean="0"/>
              <a:t> = alta sensibilidade para detecção de infecção do cateter</a:t>
            </a:r>
          </a:p>
          <a:p>
            <a:pPr lvl="2"/>
            <a:endParaRPr lang="pt-BR" dirty="0" smtClean="0"/>
          </a:p>
          <a:p>
            <a:pPr lvl="2" algn="r">
              <a:buNone/>
            </a:pPr>
            <a:r>
              <a:rPr lang="en-US" sz="1500" i="1" dirty="0" smtClean="0"/>
              <a:t>Management of febrile </a:t>
            </a:r>
            <a:r>
              <a:rPr lang="en-US" sz="1500" i="1" dirty="0" err="1" smtClean="0"/>
              <a:t>neutropenia</a:t>
            </a:r>
            <a:r>
              <a:rPr lang="en-US" sz="1500" i="1" dirty="0" smtClean="0"/>
              <a:t>: ESMO Clinical Practice Guidelines Annals of Oncology 21 (Supplement 5): v252–v256, 2010</a:t>
            </a:r>
            <a:endParaRPr lang="pt-BR" sz="1500" i="1" dirty="0" smtClean="0"/>
          </a:p>
          <a:p>
            <a:pPr>
              <a:buNone/>
            </a:pPr>
            <a:endParaRPr lang="pt-BR" dirty="0" smtClean="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r>
              <a:rPr lang="pt-BR" dirty="0" smtClean="0"/>
              <a:t>Definição do Risco</a:t>
            </a:r>
          </a:p>
          <a:p>
            <a:pPr lvl="1"/>
            <a:endParaRPr lang="pt-BR" sz="500" dirty="0" smtClean="0"/>
          </a:p>
          <a:p>
            <a:r>
              <a:rPr lang="pt-BR" dirty="0" smtClean="0"/>
              <a:t>“Risco” de evolução desfavorável</a:t>
            </a:r>
          </a:p>
          <a:p>
            <a:pPr lvl="1"/>
            <a:r>
              <a:rPr lang="pt-BR" dirty="0" smtClean="0"/>
              <a:t>piora clínica, morte</a:t>
            </a:r>
          </a:p>
          <a:p>
            <a:pPr lvl="1"/>
            <a:endParaRPr lang="pt-BR" sz="500" dirty="0" smtClean="0"/>
          </a:p>
          <a:p>
            <a:r>
              <a:rPr lang="pt-BR" dirty="0" smtClean="0"/>
              <a:t>Baixo risco</a:t>
            </a:r>
          </a:p>
          <a:p>
            <a:pPr lvl="1"/>
            <a:r>
              <a:rPr lang="pt-BR" dirty="0" smtClean="0"/>
              <a:t>Expectativa de </a:t>
            </a:r>
            <a:r>
              <a:rPr lang="pt-BR" dirty="0" err="1" smtClean="0"/>
              <a:t>neutropenia</a:t>
            </a:r>
            <a:r>
              <a:rPr lang="pt-BR" dirty="0" smtClean="0"/>
              <a:t> &lt; 7 dias</a:t>
            </a:r>
          </a:p>
          <a:p>
            <a:pPr lvl="1"/>
            <a:r>
              <a:rPr lang="pt-BR" dirty="0" smtClean="0"/>
              <a:t>Sem </a:t>
            </a:r>
            <a:r>
              <a:rPr lang="pt-BR" dirty="0" err="1" smtClean="0"/>
              <a:t>comorbidades</a:t>
            </a:r>
            <a:endParaRPr lang="pt-BR" dirty="0" smtClean="0"/>
          </a:p>
          <a:p>
            <a:pPr lvl="1"/>
            <a:r>
              <a:rPr lang="pt-BR" dirty="0" smtClean="0"/>
              <a:t>Sem evidência de insuficiência renal ou hepática</a:t>
            </a:r>
          </a:p>
          <a:p>
            <a:pPr lvl="1"/>
            <a:r>
              <a:rPr lang="pt-BR" dirty="0" smtClean="0"/>
              <a:t>Maioria pacientes em QT por tumor sólido</a:t>
            </a:r>
          </a:p>
          <a:p>
            <a:pPr lvl="1"/>
            <a:endParaRPr lang="pt-BR" sz="500" dirty="0" smtClean="0"/>
          </a:p>
          <a:p>
            <a:r>
              <a:rPr lang="pt-BR" dirty="0" smtClean="0"/>
              <a:t>Alto risco </a:t>
            </a:r>
          </a:p>
          <a:p>
            <a:pPr lvl="1"/>
            <a:r>
              <a:rPr lang="pt-BR" dirty="0" smtClean="0"/>
              <a:t>Maioria pacientes com neoplasia hematológicas</a:t>
            </a:r>
          </a:p>
          <a:p>
            <a:pPr lvl="1"/>
            <a:endParaRPr lang="pt-BR" sz="500" dirty="0" smtClean="0"/>
          </a:p>
          <a:p>
            <a:pPr lvl="1"/>
            <a:endParaRPr lang="pt-BR" sz="500" dirty="0" smtClean="0"/>
          </a:p>
          <a:p>
            <a:pPr lvl="0" algn="r">
              <a:buNone/>
            </a:pPr>
            <a:r>
              <a:rPr lang="da-DK" sz="1500" i="1" dirty="0" smtClean="0">
                <a:solidFill>
                  <a:schemeClr val="bg1">
                    <a:lumMod val="50000"/>
                  </a:schemeClr>
                </a:solidFill>
              </a:rPr>
              <a:t>Klastersky et al. J Clin Oncol 2000; 18:3038 </a:t>
            </a:r>
            <a:endParaRPr lang="en-US" sz="1500" i="1" dirty="0" smtClean="0">
              <a:solidFill>
                <a:schemeClr val="bg1">
                  <a:lumMod val="50000"/>
                </a:schemeClr>
              </a:solidFill>
            </a:endParaRPr>
          </a:p>
          <a:p>
            <a:pPr lvl="0" algn="r">
              <a:buNone/>
            </a:pPr>
            <a:r>
              <a:rPr lang="en-US" sz="1500" i="1" dirty="0" smtClean="0">
                <a:solidFill>
                  <a:schemeClr val="bg1">
                    <a:lumMod val="50000"/>
                  </a:schemeClr>
                </a:solidFill>
              </a:rPr>
              <a:t>Infectious Diseases Society of America 2011</a:t>
            </a:r>
          </a:p>
          <a:p>
            <a:pPr lvl="0" algn="r">
              <a:buNone/>
            </a:pPr>
            <a:r>
              <a:rPr lang="en-US" sz="1500" i="1" dirty="0" smtClean="0">
                <a:solidFill>
                  <a:schemeClr val="bg1">
                    <a:lumMod val="50000"/>
                  </a:schemeClr>
                </a:solidFill>
              </a:rPr>
              <a:t>ASCO 2013</a:t>
            </a:r>
          </a:p>
          <a:p>
            <a:pPr>
              <a:buNone/>
            </a:pPr>
            <a:endParaRPr lang="pt-BR" sz="1500" dirty="0" smtClean="0">
              <a:solidFill>
                <a:schemeClr val="bg1">
                  <a:lumMod val="50000"/>
                </a:schemeClr>
              </a:solidFill>
            </a:endParaRPr>
          </a:p>
          <a:p>
            <a:pPr>
              <a:buFont typeface="Arial" charset="0"/>
              <a:buChar char="•"/>
            </a:pPr>
            <a:endParaRPr lang="pt-BR" sz="1500" dirty="0" smtClean="0">
              <a:solidFill>
                <a:schemeClr val="bg1">
                  <a:lumMod val="50000"/>
                </a:schemeClr>
              </a:solidFill>
            </a:endParaRPr>
          </a:p>
          <a:p>
            <a:endParaRPr lang="pt-BR" dirty="0" smtClean="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ço Reservado para Conteúdo 2"/>
          <p:cNvSpPr txBox="1">
            <a:spLocks/>
          </p:cNvSpPr>
          <p:nvPr/>
        </p:nvSpPr>
        <p:spPr bwMode="auto">
          <a:xfrm>
            <a:off x="3295640" y="1214422"/>
            <a:ext cx="5643602" cy="5429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endPar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endParaRPr lang="pt-BR" sz="2000" b="1" kern="0" dirty="0" smtClean="0">
              <a:effectLst>
                <a:outerShdw blurRad="38100" dist="38100" dir="2700000" algn="tl">
                  <a:srgbClr val="C0C0C0"/>
                </a:outerShdw>
              </a:effectLst>
              <a:latin typeface="Calibri" pitchFamily="34" charset="0"/>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endPar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r>
              <a:rPr lang="pt-BR" sz="2000" b="1" kern="0" dirty="0" smtClean="0">
                <a:effectLst>
                  <a:outerShdw blurRad="38100" dist="38100" dir="2700000" algn="tl">
                    <a:srgbClr val="C0C0C0"/>
                  </a:outerShdw>
                </a:effectLst>
                <a:latin typeface="Calibri" pitchFamily="34" charset="0"/>
                <a:cs typeface="Calibri" pitchFamily="34" charset="0"/>
              </a:rPr>
              <a:t>                          </a:t>
            </a:r>
            <a:r>
              <a:rPr kumimoji="0" lang="pt-BR" sz="2000" b="1" i="0" u="none" strike="noStrike" kern="0" cap="none" spc="0" normalizeH="0" baseline="0" noProof="0" dirty="0" smtClean="0">
                <a:ln>
                  <a:noFill/>
                </a:ln>
                <a:solidFill>
                  <a:schemeClr val="accent6">
                    <a:lumMod val="75000"/>
                  </a:schemeClr>
                </a:solidFill>
                <a:effectLst>
                  <a:outerShdw blurRad="38100" dist="38100" dir="2700000" algn="tl">
                    <a:srgbClr val="C0C0C0"/>
                  </a:outerShdw>
                </a:effectLst>
                <a:uLnTx/>
                <a:uFillTx/>
                <a:latin typeface="Calibri" pitchFamily="34" charset="0"/>
                <a:ea typeface="+mn-ea"/>
                <a:cs typeface="Calibri" pitchFamily="34" charset="0"/>
              </a:rPr>
              <a:t>=</a:t>
            </a:r>
            <a:r>
              <a:rPr kumimoji="0" lang="pt-BR" sz="2000" b="1" i="0" u="none" strike="noStrike" kern="0" cap="none" spc="0" normalizeH="0" noProof="0" dirty="0" smtClean="0">
                <a:ln>
                  <a:noFill/>
                </a:ln>
                <a:solidFill>
                  <a:schemeClr val="accent6">
                    <a:lumMod val="75000"/>
                  </a:schemeClr>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smtClean="0">
                <a:ln>
                  <a:noFill/>
                </a:ln>
                <a:solidFill>
                  <a:schemeClr val="accent6">
                    <a:lumMod val="75000"/>
                  </a:schemeClr>
                </a:solidFill>
                <a:effectLst>
                  <a:outerShdw blurRad="38100" dist="38100" dir="2700000" algn="tl">
                    <a:srgbClr val="C0C0C0"/>
                  </a:outerShdw>
                </a:effectLst>
                <a:uLnTx/>
                <a:uFillTx/>
                <a:latin typeface="Calibri" pitchFamily="34" charset="0"/>
                <a:ea typeface="+mn-ea"/>
                <a:cs typeface="Calibri" pitchFamily="34" charset="0"/>
              </a:rPr>
              <a:t>ATB VO + reavaliação ambulatorial</a:t>
            </a: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1800" b="1" i="0" u="none" strike="noStrike" kern="0" cap="none" spc="0" normalizeH="0" baseline="0" noProof="0" dirty="0" smtClean="0">
              <a:ln>
                <a:noFill/>
              </a:ln>
              <a:solidFill>
                <a:schemeClr val="bg1"/>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lang="pt-BR" b="1" kern="0" dirty="0" smtClean="0">
              <a:solidFill>
                <a:schemeClr val="bg1"/>
              </a:solidFill>
              <a:effectLst>
                <a:outerShdw blurRad="38100" dist="38100" dir="2700000" algn="tl">
                  <a:srgbClr val="C0C0C0"/>
                </a:outerShdw>
              </a:effectLst>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500" b="1" i="0" u="none" strike="noStrike" kern="0" cap="none" spc="0" normalizeH="0" baseline="0" noProof="0" dirty="0" smtClean="0">
              <a:ln>
                <a:noFill/>
              </a:ln>
              <a:solidFill>
                <a:schemeClr val="bg1"/>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lang="pt-BR" sz="500" b="1" kern="0" dirty="0" smtClean="0">
              <a:solidFill>
                <a:schemeClr val="bg1"/>
              </a:solidFill>
              <a:effectLst>
                <a:outerShdw blurRad="38100" dist="38100" dir="2700000" algn="tl">
                  <a:srgbClr val="C0C0C0"/>
                </a:outerShdw>
              </a:effectLst>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500" b="1" i="0" u="none" strike="noStrike" kern="0" cap="none" spc="0" normalizeH="0" baseline="0" noProof="0" dirty="0" smtClean="0">
              <a:ln>
                <a:noFill/>
              </a:ln>
              <a:solidFill>
                <a:schemeClr val="bg1"/>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lang="pt-BR" sz="500" b="1" kern="0" dirty="0" smtClean="0">
              <a:solidFill>
                <a:schemeClr val="bg1"/>
              </a:solidFill>
              <a:effectLst>
                <a:outerShdw blurRad="38100" dist="38100" dir="2700000" algn="tl">
                  <a:srgbClr val="C0C0C0"/>
                </a:outerShdw>
              </a:effectLst>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500" b="1" i="0" u="none" strike="noStrike" kern="0" cap="none" spc="0" normalizeH="0" baseline="0" noProof="0" dirty="0" smtClean="0">
              <a:ln>
                <a:noFill/>
              </a:ln>
              <a:solidFill>
                <a:schemeClr val="bg1"/>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lang="pt-BR" sz="500" b="1" kern="0" dirty="0" smtClean="0">
              <a:solidFill>
                <a:schemeClr val="bg1"/>
              </a:solidFill>
              <a:effectLst>
                <a:outerShdw blurRad="38100" dist="38100" dir="2700000" algn="tl">
                  <a:srgbClr val="C0C0C0"/>
                </a:outerShdw>
              </a:effectLst>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500" b="1" i="0" u="none" strike="noStrike" kern="0" cap="none" spc="0" normalizeH="0" baseline="0" noProof="0" dirty="0" smtClean="0">
              <a:ln>
                <a:noFill/>
              </a:ln>
              <a:solidFill>
                <a:schemeClr val="bg1"/>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5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Calibri" pitchFamily="34" charset="0"/>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r>
              <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noProof="0" dirty="0" smtClean="0">
                <a:ln>
                  <a:noFill/>
                </a:ln>
                <a:solidFill>
                  <a:schemeClr val="bg1"/>
                </a:solidFill>
                <a:uLnTx/>
                <a:uFillTx/>
                <a:latin typeface="Calibri" pitchFamily="34" charset="0"/>
                <a:ea typeface="+mn-ea"/>
                <a:cs typeface="Calibri" pitchFamily="34" charset="0"/>
              </a:rPr>
              <a:t> </a:t>
            </a:r>
            <a:r>
              <a:rPr kumimoji="0" lang="pt-BR" sz="2000" b="1" i="0" u="none" strike="noStrike" kern="0" cap="none" spc="0" normalizeH="0" baseline="0" noProof="0" dirty="0" smtClean="0">
                <a:ln>
                  <a:noFill/>
                </a:ln>
                <a:solidFill>
                  <a:schemeClr val="accent6">
                    <a:lumMod val="75000"/>
                  </a:schemeClr>
                </a:solidFill>
                <a:effectLst>
                  <a:outerShdw blurRad="38100" dist="38100" dir="2700000" algn="tl">
                    <a:srgbClr val="C0C0C0"/>
                  </a:outerShdw>
                </a:effectLst>
                <a:uLnTx/>
                <a:uFillTx/>
                <a:latin typeface="Calibri" pitchFamily="34" charset="0"/>
                <a:ea typeface="+mn-ea"/>
                <a:cs typeface="Calibri" pitchFamily="34" charset="0"/>
              </a:rPr>
              <a:t>= internação + ATB EV</a:t>
            </a: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Arial" charset="0"/>
              <a:buChar char="•"/>
              <a:tabLst/>
              <a:defRPr/>
            </a:pPr>
            <a:endParaRPr kumimoji="0" lang="pt-BR" sz="1500" b="1" i="0" u="none" strike="noStrike" kern="0" cap="none" spc="0" normalizeH="0" baseline="0" noProof="0" dirty="0" smtClean="0">
              <a:ln>
                <a:noFill/>
              </a:ln>
              <a:solidFill>
                <a:schemeClr val="bg1"/>
              </a:solidFill>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endPar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endPar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4" end="14"/>
                                            </p:txEl>
                                          </p:spTgt>
                                        </p:tgtEl>
                                        <p:attrNameLst>
                                          <p:attrName>style.visibility</p:attrName>
                                        </p:attrNameLst>
                                      </p:cBhvr>
                                      <p:to>
                                        <p:strVal val="visible"/>
                                      </p:to>
                                    </p:set>
                                    <p:anim calcmode="lin" valueType="num">
                                      <p:cBhvr additive="base">
                                        <p:cTn id="13"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endParaRPr lang="pt-BR" dirty="0" smtClean="0"/>
          </a:p>
          <a:p>
            <a:pPr>
              <a:buNone/>
            </a:pPr>
            <a:r>
              <a:rPr lang="pt-BR" dirty="0" smtClean="0"/>
              <a:t>Antibiótico empírico</a:t>
            </a:r>
          </a:p>
          <a:p>
            <a:endParaRPr lang="pt-BR" dirty="0" smtClean="0"/>
          </a:p>
          <a:p>
            <a:r>
              <a:rPr lang="pt-BR" dirty="0" smtClean="0"/>
              <a:t>amplo espectro</a:t>
            </a:r>
          </a:p>
          <a:p>
            <a:pPr lvl="1"/>
            <a:r>
              <a:rPr lang="pt-BR" dirty="0" err="1" smtClean="0"/>
              <a:t>Gram</a:t>
            </a:r>
            <a:r>
              <a:rPr lang="pt-BR" dirty="0" smtClean="0"/>
              <a:t> positivos = mais comuns</a:t>
            </a:r>
          </a:p>
          <a:p>
            <a:pPr lvl="1"/>
            <a:r>
              <a:rPr lang="pt-BR" dirty="0" err="1" smtClean="0"/>
              <a:t>Gram</a:t>
            </a:r>
            <a:r>
              <a:rPr lang="pt-BR" dirty="0" smtClean="0"/>
              <a:t> negativos = mais virulentos</a:t>
            </a:r>
          </a:p>
          <a:p>
            <a:pPr lvl="1"/>
            <a:r>
              <a:rPr lang="pt-BR" dirty="0" smtClean="0"/>
              <a:t>ação contra </a:t>
            </a:r>
            <a:r>
              <a:rPr lang="pt-BR" dirty="0" err="1" smtClean="0"/>
              <a:t>Streptococcus</a:t>
            </a:r>
            <a:r>
              <a:rPr lang="pt-BR" dirty="0" smtClean="0"/>
              <a:t> e </a:t>
            </a:r>
            <a:r>
              <a:rPr lang="pt-BR" dirty="0" err="1" smtClean="0"/>
              <a:t>Pseudomonas</a:t>
            </a:r>
            <a:endParaRPr lang="pt-BR" dirty="0" smtClean="0"/>
          </a:p>
          <a:p>
            <a:r>
              <a:rPr lang="pt-BR" dirty="0" smtClean="0"/>
              <a:t>Dose cheia</a:t>
            </a:r>
          </a:p>
          <a:p>
            <a:r>
              <a:rPr lang="pt-BR" dirty="0" smtClean="0"/>
              <a:t>Até 60 minutos da chegada</a:t>
            </a:r>
          </a:p>
          <a:p>
            <a:pPr lvl="1"/>
            <a:r>
              <a:rPr lang="pt-BR" dirty="0" smtClean="0"/>
              <a:t>preferência sobre procedimentos diagnósticos</a:t>
            </a:r>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 – Febre no paciente </a:t>
            </a:r>
            <a:r>
              <a:rPr lang="pt-BR" dirty="0" err="1" smtClean="0"/>
              <a:t>neutropênico</a:t>
            </a:r>
            <a:endParaRPr lang="pt-BR" dirty="0"/>
          </a:p>
        </p:txBody>
      </p:sp>
      <p:sp>
        <p:nvSpPr>
          <p:cNvPr id="3" name="Espaço Reservado para Conteúdo 2"/>
          <p:cNvSpPr>
            <a:spLocks noGrp="1"/>
          </p:cNvSpPr>
          <p:nvPr>
            <p:ph idx="1"/>
          </p:nvPr>
        </p:nvSpPr>
        <p:spPr>
          <a:xfrm>
            <a:off x="642909" y="1071546"/>
            <a:ext cx="4857785" cy="5500726"/>
          </a:xfrm>
        </p:spPr>
        <p:txBody>
          <a:bodyPr/>
          <a:lstStyle/>
          <a:p>
            <a:endParaRPr lang="pt-BR" dirty="0" smtClean="0"/>
          </a:p>
          <a:p>
            <a:r>
              <a:rPr lang="pt-BR" dirty="0" smtClean="0"/>
              <a:t>O risco de infecção de importância clínica aumenta quando neutrófilos</a:t>
            </a:r>
            <a:r>
              <a:rPr lang="el-GR" dirty="0" smtClean="0"/>
              <a:t> </a:t>
            </a:r>
            <a:r>
              <a:rPr lang="pt-BR" dirty="0" smtClean="0"/>
              <a:t>&lt; 500 e com duração &gt; 7 dias.</a:t>
            </a:r>
          </a:p>
          <a:p>
            <a:endParaRPr lang="fr-FR" sz="200" b="0" dirty="0" smtClean="0"/>
          </a:p>
          <a:p>
            <a:pPr algn="r">
              <a:buNone/>
            </a:pPr>
            <a:r>
              <a:rPr lang="fr-FR" sz="1600" b="0" i="1" dirty="0" smtClean="0">
                <a:solidFill>
                  <a:schemeClr val="bg1">
                    <a:lumMod val="50000"/>
                  </a:schemeClr>
                </a:solidFill>
              </a:rPr>
              <a:t>Clin Infect Dis. 1997 – atualização: 2011;52(4):e56.</a:t>
            </a:r>
          </a:p>
          <a:p>
            <a:endParaRPr lang="pt-BR" dirty="0" smtClean="0"/>
          </a:p>
          <a:p>
            <a:r>
              <a:rPr lang="pt-BR" dirty="0"/>
              <a:t>F</a:t>
            </a:r>
            <a:r>
              <a:rPr lang="pt-BR" dirty="0" smtClean="0"/>
              <a:t>ebre: primeiro e possivelmente o único sinal de infecção até a recuperação.</a:t>
            </a:r>
          </a:p>
          <a:p>
            <a:pPr lvl="1"/>
            <a:r>
              <a:rPr lang="pt-BR" dirty="0" smtClean="0"/>
              <a:t>Supressão do componente mediado por neutrófilos</a:t>
            </a:r>
            <a:r>
              <a:rPr lang="en-US" dirty="0" smtClean="0"/>
              <a:t> </a:t>
            </a:r>
            <a:r>
              <a:rPr lang="pt-BR" dirty="0" smtClean="0"/>
              <a:t>da resposta inflamatória.</a:t>
            </a:r>
          </a:p>
          <a:p>
            <a:pPr algn="r">
              <a:buNone/>
            </a:pPr>
            <a:endParaRPr lang="pt-BR" sz="200" b="0" i="1" dirty="0" smtClean="0">
              <a:solidFill>
                <a:schemeClr val="bg1">
                  <a:lumMod val="50000"/>
                </a:schemeClr>
              </a:solidFill>
            </a:endParaRPr>
          </a:p>
          <a:p>
            <a:pPr algn="r">
              <a:buNone/>
            </a:pPr>
            <a:r>
              <a:rPr lang="pt-BR" sz="1600" b="0" i="1" dirty="0" smtClean="0">
                <a:solidFill>
                  <a:schemeClr val="bg1">
                    <a:lumMod val="50000"/>
                  </a:schemeClr>
                </a:solidFill>
              </a:rPr>
              <a:t> </a:t>
            </a:r>
            <a:r>
              <a:rPr lang="pt-BR" sz="1600" b="0" i="1" dirty="0" err="1" smtClean="0">
                <a:solidFill>
                  <a:schemeClr val="bg1">
                    <a:lumMod val="50000"/>
                  </a:schemeClr>
                </a:solidFill>
              </a:rPr>
              <a:t>Arch</a:t>
            </a:r>
            <a:r>
              <a:rPr lang="pt-BR" sz="1600" b="0" i="1" dirty="0" smtClean="0">
                <a:solidFill>
                  <a:schemeClr val="bg1">
                    <a:lumMod val="50000"/>
                  </a:schemeClr>
                </a:solidFill>
              </a:rPr>
              <a:t> </a:t>
            </a:r>
            <a:r>
              <a:rPr lang="pt-BR" sz="1600" b="0" i="1" dirty="0" err="1" smtClean="0">
                <a:solidFill>
                  <a:schemeClr val="bg1">
                    <a:lumMod val="50000"/>
                  </a:schemeClr>
                </a:solidFill>
              </a:rPr>
              <a:t>Intern</a:t>
            </a:r>
            <a:r>
              <a:rPr lang="pt-BR" sz="1600" b="0" i="1" dirty="0" smtClean="0">
                <a:solidFill>
                  <a:schemeClr val="bg1">
                    <a:lumMod val="50000"/>
                  </a:schemeClr>
                </a:solidFill>
              </a:rPr>
              <a:t> Med. 1975;135(5):715.</a:t>
            </a:r>
          </a:p>
          <a:p>
            <a:endParaRPr lang="pt-BR" dirty="0" smtClean="0"/>
          </a:p>
          <a:p>
            <a:r>
              <a:rPr lang="pt-BR" dirty="0" smtClean="0"/>
              <a:t>Início precoce de antibiótico – evitar progressão para </a:t>
            </a:r>
            <a:r>
              <a:rPr lang="pt-BR" dirty="0" err="1" smtClean="0"/>
              <a:t>sepse</a:t>
            </a:r>
            <a:r>
              <a:rPr lang="pt-BR" dirty="0" smtClean="0"/>
              <a:t> e morte</a:t>
            </a:r>
          </a:p>
          <a:p>
            <a:pPr>
              <a:buNone/>
            </a:pPr>
            <a:endParaRPr lang="pt-BR" dirty="0" smtClean="0"/>
          </a:p>
          <a:p>
            <a:endParaRPr lang="pt-BR" dirty="0" smtClean="0"/>
          </a:p>
          <a:p>
            <a:endParaRPr lang="pt-BR" dirty="0"/>
          </a:p>
        </p:txBody>
      </p:sp>
      <p:pic>
        <p:nvPicPr>
          <p:cNvPr id="75778" name="Picture 2" descr="C:\Users\guilherme\Desktop\Neutropeniafebril\neutrofilo 3.jpg"/>
          <p:cNvPicPr>
            <a:picLocks noChangeAspect="1" noChangeArrowheads="1"/>
          </p:cNvPicPr>
          <p:nvPr/>
        </p:nvPicPr>
        <p:blipFill>
          <a:blip r:embed="rId3" cstate="print"/>
          <a:srcRect/>
          <a:stretch>
            <a:fillRect/>
          </a:stretch>
        </p:blipFill>
        <p:spPr bwMode="auto">
          <a:xfrm>
            <a:off x="5929322" y="1896935"/>
            <a:ext cx="2737702" cy="34959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endParaRPr lang="pt-BR" dirty="0" smtClean="0"/>
          </a:p>
          <a:p>
            <a:pPr>
              <a:buNone/>
            </a:pPr>
            <a:r>
              <a:rPr lang="pt-BR" dirty="0" smtClean="0"/>
              <a:t>Antibiótico empírico</a:t>
            </a:r>
          </a:p>
          <a:p>
            <a:endParaRPr lang="pt-BR" sz="600" dirty="0" smtClean="0"/>
          </a:p>
          <a:p>
            <a:pPr>
              <a:buNone/>
            </a:pPr>
            <a:r>
              <a:rPr lang="pt-BR" dirty="0" smtClean="0"/>
              <a:t>Baixo Risco  =</a:t>
            </a:r>
          </a:p>
          <a:p>
            <a:r>
              <a:rPr lang="pt-BR" dirty="0" err="1" smtClean="0"/>
              <a:t>Amoxicilina-Clavulanato</a:t>
            </a:r>
            <a:r>
              <a:rPr lang="pt-BR" dirty="0" smtClean="0"/>
              <a:t> + </a:t>
            </a:r>
            <a:r>
              <a:rPr lang="pt-BR" dirty="0" err="1" smtClean="0"/>
              <a:t>cipro</a:t>
            </a:r>
            <a:r>
              <a:rPr lang="pt-BR" dirty="0" smtClean="0"/>
              <a:t>/levo/</a:t>
            </a:r>
            <a:r>
              <a:rPr lang="pt-BR" dirty="0" err="1" smtClean="0"/>
              <a:t>ofloxacino</a:t>
            </a:r>
            <a:endParaRPr lang="pt-BR" dirty="0" smtClean="0"/>
          </a:p>
          <a:p>
            <a:pPr>
              <a:buNone/>
            </a:pPr>
            <a:endParaRPr lang="pt-BR" sz="600" dirty="0" smtClean="0"/>
          </a:p>
          <a:p>
            <a:pPr>
              <a:buNone/>
            </a:pPr>
            <a:r>
              <a:rPr lang="pt-BR" dirty="0" smtClean="0"/>
              <a:t>Alto Risco =</a:t>
            </a:r>
          </a:p>
          <a:p>
            <a:r>
              <a:rPr lang="pt-BR" dirty="0" err="1" smtClean="0"/>
              <a:t>Ceftazidima</a:t>
            </a:r>
            <a:r>
              <a:rPr lang="pt-BR" dirty="0" smtClean="0"/>
              <a:t>  ou </a:t>
            </a:r>
            <a:r>
              <a:rPr lang="pt-BR" dirty="0" err="1" smtClean="0"/>
              <a:t>Cefepime</a:t>
            </a:r>
            <a:endParaRPr lang="pt-BR" dirty="0" smtClean="0"/>
          </a:p>
          <a:p>
            <a:r>
              <a:rPr lang="pt-BR" dirty="0" err="1" smtClean="0"/>
              <a:t>Piperacilina</a:t>
            </a:r>
            <a:r>
              <a:rPr lang="pt-BR" dirty="0" smtClean="0"/>
              <a:t>/</a:t>
            </a:r>
            <a:r>
              <a:rPr lang="pt-BR" dirty="0" err="1" smtClean="0"/>
              <a:t>tazobactam</a:t>
            </a:r>
            <a:r>
              <a:rPr lang="pt-BR" dirty="0" smtClean="0"/>
              <a:t> </a:t>
            </a:r>
          </a:p>
          <a:p>
            <a:r>
              <a:rPr lang="pt-BR" dirty="0" err="1" smtClean="0"/>
              <a:t>Meropenem</a:t>
            </a:r>
            <a:r>
              <a:rPr lang="pt-BR" dirty="0" smtClean="0"/>
              <a:t> ou </a:t>
            </a:r>
            <a:r>
              <a:rPr lang="pt-BR" dirty="0" err="1" smtClean="0"/>
              <a:t>Imipenem</a:t>
            </a:r>
            <a:endParaRPr lang="pt-BR" dirty="0" smtClean="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r>
              <a:rPr lang="pt-BR" dirty="0" smtClean="0"/>
              <a:t>Exames de Imagem</a:t>
            </a:r>
          </a:p>
          <a:p>
            <a:r>
              <a:rPr lang="pt-BR" dirty="0" smtClean="0"/>
              <a:t>geralmente indicados apenas se sítio é considerado suspeito pela história ou exame</a:t>
            </a:r>
          </a:p>
          <a:p>
            <a:r>
              <a:rPr lang="pt-BR" dirty="0" smtClean="0"/>
              <a:t>seios da face, tórax, abdome</a:t>
            </a:r>
          </a:p>
          <a:p>
            <a:pPr>
              <a:buNone/>
            </a:pPr>
            <a:endParaRPr lang="pt-BR" dirty="0" smtClean="0"/>
          </a:p>
          <a:p>
            <a:pPr>
              <a:buNone/>
            </a:pPr>
            <a:r>
              <a:rPr lang="pt-BR" dirty="0" smtClean="0"/>
              <a:t>RX TORAX</a:t>
            </a:r>
          </a:p>
          <a:p>
            <a:r>
              <a:rPr lang="pt-BR" dirty="0" smtClean="0"/>
              <a:t>Se sintomas respiratórios</a:t>
            </a:r>
          </a:p>
          <a:p>
            <a:r>
              <a:rPr lang="pt-BR" dirty="0" smtClean="0"/>
              <a:t>Velamentos podem não ser observados se </a:t>
            </a:r>
            <a:r>
              <a:rPr lang="pt-BR" dirty="0" err="1" smtClean="0"/>
              <a:t>neutropenia</a:t>
            </a:r>
            <a:r>
              <a:rPr lang="pt-BR" dirty="0" smtClean="0"/>
              <a:t> profunda, mesmo se foco for infecção pulmonar</a:t>
            </a:r>
          </a:p>
          <a:p>
            <a:r>
              <a:rPr lang="pt-BR" dirty="0" smtClean="0"/>
              <a:t>Repetir se piora clínica</a:t>
            </a:r>
          </a:p>
          <a:p>
            <a:endParaRPr lang="pt-BR" dirty="0" smtClean="0"/>
          </a:p>
          <a:p>
            <a:pPr>
              <a:buNone/>
            </a:pPr>
            <a:r>
              <a:rPr lang="pt-BR" dirty="0" smtClean="0"/>
              <a:t>TC TORAX inicial </a:t>
            </a:r>
          </a:p>
          <a:p>
            <a:r>
              <a:rPr lang="pt-BR" dirty="0" smtClean="0"/>
              <a:t>pode ser considerada, se alto risco</a:t>
            </a:r>
          </a:p>
          <a:p>
            <a:r>
              <a:rPr lang="pt-BR" dirty="0" err="1" smtClean="0"/>
              <a:t>Guidelines</a:t>
            </a:r>
            <a:r>
              <a:rPr lang="pt-BR" dirty="0" smtClean="0"/>
              <a:t> não recomendam</a:t>
            </a:r>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 </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endParaRPr lang="pt-BR" b="0" i="1" dirty="0" smtClean="0">
              <a:latin typeface="Baskerville Old Face" pitchFamily="18" charset="0"/>
              <a:ea typeface="BatangChe" pitchFamily="49" charset="-127"/>
            </a:endParaRPr>
          </a:p>
          <a:p>
            <a:pPr>
              <a:buNone/>
            </a:pPr>
            <a:r>
              <a:rPr lang="pt-BR" b="0" i="1" dirty="0" smtClean="0">
                <a:latin typeface="Baskerville Old Face" pitchFamily="18" charset="0"/>
                <a:ea typeface="BatangChe" pitchFamily="49" charset="-127"/>
              </a:rPr>
              <a:t>“RX de </a:t>
            </a:r>
            <a:r>
              <a:rPr lang="pt-BR" b="0" i="1" dirty="0" err="1" smtClean="0">
                <a:latin typeface="Baskerville Old Face" pitchFamily="18" charset="0"/>
                <a:ea typeface="BatangChe" pitchFamily="49" charset="-127"/>
              </a:rPr>
              <a:t>torax</a:t>
            </a:r>
            <a:r>
              <a:rPr lang="pt-BR" b="0" i="1" dirty="0" smtClean="0">
                <a:latin typeface="Baskerville Old Face" pitchFamily="18" charset="0"/>
                <a:ea typeface="BatangChe" pitchFamily="49" charset="-127"/>
              </a:rPr>
              <a:t>?! Não seria melhor pedir uma TC...?”</a:t>
            </a:r>
          </a:p>
          <a:p>
            <a:pPr>
              <a:buNone/>
            </a:pPr>
            <a:endParaRPr lang="pt-BR" b="0" i="1" dirty="0" smtClean="0">
              <a:latin typeface="Baskerville Old Face" pitchFamily="18" charset="0"/>
              <a:ea typeface="BatangChe" pitchFamily="49" charset="-127"/>
            </a:endParaRPr>
          </a:p>
          <a:p>
            <a:pPr lvl="1"/>
            <a:r>
              <a:rPr lang="pt-BR" b="0" dirty="0" smtClean="0"/>
              <a:t>Pacientes </a:t>
            </a:r>
            <a:r>
              <a:rPr lang="pt-BR" b="0" dirty="0" err="1" smtClean="0"/>
              <a:t>neutropênicos</a:t>
            </a:r>
            <a:r>
              <a:rPr lang="pt-BR" b="0" dirty="0" smtClean="0"/>
              <a:t> febris, com febre de origem indeterminada mantida após 48 horas de tratamento baixo e alto-risco</a:t>
            </a:r>
          </a:p>
          <a:p>
            <a:pPr lvl="1"/>
            <a:r>
              <a:rPr lang="pt-BR" b="0" dirty="0" smtClean="0"/>
              <a:t>Randomização para TC ou RX </a:t>
            </a:r>
          </a:p>
          <a:p>
            <a:pPr lvl="1"/>
            <a:r>
              <a:rPr lang="pt-BR" b="0" dirty="0" smtClean="0"/>
              <a:t>TC Tórax Alta resolução detectou pneumonia em &gt;50% dos pacientes com RX tórax normal no mesmo período</a:t>
            </a:r>
          </a:p>
          <a:p>
            <a:pPr lvl="1"/>
            <a:r>
              <a:rPr lang="pt-BR" b="0" dirty="0" smtClean="0"/>
              <a:t>Ganho de 5 dias no diagnóstico, sem mudança de desfecho</a:t>
            </a:r>
          </a:p>
          <a:p>
            <a:pPr lvl="1"/>
            <a:endParaRPr lang="pt-BR" b="0" dirty="0" smtClean="0"/>
          </a:p>
          <a:p>
            <a:pPr lvl="2"/>
            <a:endParaRPr lang="pt-BR" sz="500" b="0" dirty="0" smtClean="0"/>
          </a:p>
          <a:p>
            <a:pPr algn="r">
              <a:buNone/>
            </a:pPr>
            <a:r>
              <a:rPr lang="pt-BR" sz="1500" b="0" dirty="0" smtClean="0">
                <a:solidFill>
                  <a:schemeClr val="bg1">
                    <a:lumMod val="50000"/>
                  </a:schemeClr>
                </a:solidFill>
              </a:rPr>
              <a:t>Pneumonia in </a:t>
            </a:r>
            <a:r>
              <a:rPr lang="pt-BR" sz="1500" b="0" dirty="0" err="1" smtClean="0">
                <a:solidFill>
                  <a:schemeClr val="bg1">
                    <a:lumMod val="50000"/>
                  </a:schemeClr>
                </a:solidFill>
              </a:rPr>
              <a:t>febrile</a:t>
            </a:r>
            <a:r>
              <a:rPr lang="pt-BR" sz="1500" b="0" dirty="0" smtClean="0">
                <a:solidFill>
                  <a:schemeClr val="bg1">
                    <a:lumMod val="50000"/>
                  </a:schemeClr>
                </a:solidFill>
              </a:rPr>
              <a:t> </a:t>
            </a:r>
            <a:r>
              <a:rPr lang="pt-BR" sz="1500" b="0" dirty="0" err="1" smtClean="0">
                <a:solidFill>
                  <a:schemeClr val="bg1">
                    <a:lumMod val="50000"/>
                  </a:schemeClr>
                </a:solidFill>
              </a:rPr>
              <a:t>neutropenic</a:t>
            </a:r>
            <a:r>
              <a:rPr lang="pt-BR" sz="1500" b="0" dirty="0" smtClean="0">
                <a:solidFill>
                  <a:schemeClr val="bg1">
                    <a:lumMod val="50000"/>
                  </a:schemeClr>
                </a:solidFill>
              </a:rPr>
              <a:t> </a:t>
            </a:r>
            <a:r>
              <a:rPr lang="pt-BR" sz="1500" b="0" dirty="0" err="1" smtClean="0">
                <a:solidFill>
                  <a:schemeClr val="bg1">
                    <a:lumMod val="50000"/>
                  </a:schemeClr>
                </a:solidFill>
              </a:rPr>
              <a:t>patients</a:t>
            </a:r>
            <a:r>
              <a:rPr lang="pt-BR" sz="1500" b="0" dirty="0" smtClean="0">
                <a:solidFill>
                  <a:schemeClr val="bg1">
                    <a:lumMod val="50000"/>
                  </a:schemeClr>
                </a:solidFill>
              </a:rPr>
              <a:t> </a:t>
            </a:r>
            <a:r>
              <a:rPr lang="pt-BR" sz="1500" b="0" dirty="0" err="1" smtClean="0">
                <a:solidFill>
                  <a:schemeClr val="bg1">
                    <a:lumMod val="50000"/>
                  </a:schemeClr>
                </a:solidFill>
              </a:rPr>
              <a:t>and</a:t>
            </a:r>
            <a:r>
              <a:rPr lang="pt-BR" sz="1500" b="0" dirty="0" smtClean="0">
                <a:solidFill>
                  <a:schemeClr val="bg1">
                    <a:lumMod val="50000"/>
                  </a:schemeClr>
                </a:solidFill>
              </a:rPr>
              <a:t> in </a:t>
            </a:r>
            <a:r>
              <a:rPr lang="pt-BR" sz="1500" b="0" dirty="0" err="1" smtClean="0">
                <a:solidFill>
                  <a:schemeClr val="bg1">
                    <a:lumMod val="50000"/>
                  </a:schemeClr>
                </a:solidFill>
              </a:rPr>
              <a:t>bone</a:t>
            </a:r>
            <a:r>
              <a:rPr lang="pt-BR" sz="1500" b="0" dirty="0" smtClean="0">
                <a:solidFill>
                  <a:schemeClr val="bg1">
                    <a:lumMod val="50000"/>
                  </a:schemeClr>
                </a:solidFill>
              </a:rPr>
              <a:t> </a:t>
            </a:r>
            <a:r>
              <a:rPr lang="pt-BR" sz="1500" b="0" dirty="0" err="1" smtClean="0">
                <a:solidFill>
                  <a:schemeClr val="bg1">
                    <a:lumMod val="50000"/>
                  </a:schemeClr>
                </a:solidFill>
              </a:rPr>
              <a:t>marrow</a:t>
            </a:r>
            <a:r>
              <a:rPr lang="pt-BR" sz="1500" b="0" dirty="0" smtClean="0">
                <a:solidFill>
                  <a:schemeClr val="bg1">
                    <a:lumMod val="50000"/>
                  </a:schemeClr>
                </a:solidFill>
              </a:rPr>
              <a:t> </a:t>
            </a:r>
            <a:r>
              <a:rPr lang="pt-BR" sz="1500" b="0" dirty="0" err="1" smtClean="0">
                <a:solidFill>
                  <a:schemeClr val="bg1">
                    <a:lumMod val="50000"/>
                  </a:schemeClr>
                </a:solidFill>
              </a:rPr>
              <a:t>and</a:t>
            </a:r>
            <a:r>
              <a:rPr lang="pt-BR" sz="1500" b="0" dirty="0" smtClean="0">
                <a:solidFill>
                  <a:schemeClr val="bg1">
                    <a:lumMod val="50000"/>
                  </a:schemeClr>
                </a:solidFill>
              </a:rPr>
              <a:t> </a:t>
            </a:r>
            <a:r>
              <a:rPr lang="pt-BR" sz="1500" b="0" dirty="0" err="1" smtClean="0">
                <a:solidFill>
                  <a:schemeClr val="bg1">
                    <a:lumMod val="50000"/>
                  </a:schemeClr>
                </a:solidFill>
              </a:rPr>
              <a:t>blood</a:t>
            </a:r>
            <a:r>
              <a:rPr lang="pt-BR" sz="1500" b="0" dirty="0" smtClean="0">
                <a:solidFill>
                  <a:schemeClr val="bg1">
                    <a:lumMod val="50000"/>
                  </a:schemeClr>
                </a:solidFill>
              </a:rPr>
              <a:t> </a:t>
            </a:r>
            <a:r>
              <a:rPr lang="pt-BR" sz="1500" b="0" dirty="0" err="1" smtClean="0">
                <a:solidFill>
                  <a:schemeClr val="bg1">
                    <a:lumMod val="50000"/>
                  </a:schemeClr>
                </a:solidFill>
              </a:rPr>
              <a:t>stem-cell</a:t>
            </a:r>
            <a:r>
              <a:rPr lang="pt-BR" sz="1500" b="0" dirty="0" smtClean="0">
                <a:solidFill>
                  <a:schemeClr val="bg1">
                    <a:lumMod val="50000"/>
                  </a:schemeClr>
                </a:solidFill>
              </a:rPr>
              <a:t> </a:t>
            </a:r>
            <a:r>
              <a:rPr lang="pt-BR" sz="1500" b="0" dirty="0" err="1" smtClean="0">
                <a:solidFill>
                  <a:schemeClr val="bg1">
                    <a:lumMod val="50000"/>
                  </a:schemeClr>
                </a:solidFill>
              </a:rPr>
              <a:t>transplant</a:t>
            </a:r>
            <a:r>
              <a:rPr lang="pt-BR" sz="1500" b="0" dirty="0" smtClean="0">
                <a:solidFill>
                  <a:schemeClr val="bg1">
                    <a:lumMod val="50000"/>
                  </a:schemeClr>
                </a:solidFill>
              </a:rPr>
              <a:t> </a:t>
            </a:r>
            <a:r>
              <a:rPr lang="pt-BR" sz="1500" b="0" dirty="0" err="1" smtClean="0">
                <a:solidFill>
                  <a:schemeClr val="bg1">
                    <a:lumMod val="50000"/>
                  </a:schemeClr>
                </a:solidFill>
              </a:rPr>
              <a:t>recipients</a:t>
            </a:r>
            <a:r>
              <a:rPr lang="pt-BR" sz="1500" b="0" dirty="0" smtClean="0">
                <a:solidFill>
                  <a:schemeClr val="bg1">
                    <a:lumMod val="50000"/>
                  </a:schemeClr>
                </a:solidFill>
              </a:rPr>
              <a:t>: use </a:t>
            </a:r>
            <a:r>
              <a:rPr lang="pt-BR" sz="1500" b="0" dirty="0" err="1" smtClean="0">
                <a:solidFill>
                  <a:schemeClr val="bg1">
                    <a:lumMod val="50000"/>
                  </a:schemeClr>
                </a:solidFill>
              </a:rPr>
              <a:t>of</a:t>
            </a:r>
            <a:r>
              <a:rPr lang="pt-BR" sz="1500" b="0" dirty="0" smtClean="0">
                <a:solidFill>
                  <a:schemeClr val="bg1">
                    <a:lumMod val="50000"/>
                  </a:schemeClr>
                </a:solidFill>
              </a:rPr>
              <a:t> </a:t>
            </a:r>
            <a:r>
              <a:rPr lang="pt-BR" sz="1500" b="0" dirty="0" err="1" smtClean="0">
                <a:solidFill>
                  <a:schemeClr val="bg1">
                    <a:lumMod val="50000"/>
                  </a:schemeClr>
                </a:solidFill>
              </a:rPr>
              <a:t>high-resolution</a:t>
            </a:r>
            <a:r>
              <a:rPr lang="pt-BR" sz="1500" b="0" dirty="0" smtClean="0">
                <a:solidFill>
                  <a:schemeClr val="bg1">
                    <a:lumMod val="50000"/>
                  </a:schemeClr>
                </a:solidFill>
              </a:rPr>
              <a:t> </a:t>
            </a:r>
            <a:r>
              <a:rPr lang="pt-BR" sz="1500" b="0" dirty="0" err="1" smtClean="0">
                <a:solidFill>
                  <a:schemeClr val="bg1">
                    <a:lumMod val="50000"/>
                  </a:schemeClr>
                </a:solidFill>
              </a:rPr>
              <a:t>computed</a:t>
            </a:r>
            <a:r>
              <a:rPr lang="pt-BR" sz="1500" b="0" dirty="0" smtClean="0">
                <a:solidFill>
                  <a:schemeClr val="bg1">
                    <a:lumMod val="50000"/>
                  </a:schemeClr>
                </a:solidFill>
              </a:rPr>
              <a:t> </a:t>
            </a:r>
            <a:r>
              <a:rPr lang="pt-BR" sz="1500" b="0" dirty="0" err="1" smtClean="0">
                <a:solidFill>
                  <a:schemeClr val="bg1">
                    <a:lumMod val="50000"/>
                  </a:schemeClr>
                </a:solidFill>
              </a:rPr>
              <a:t>tomography</a:t>
            </a:r>
            <a:r>
              <a:rPr lang="pt-BR" sz="1500" b="0" dirty="0" smtClean="0">
                <a:solidFill>
                  <a:schemeClr val="bg1">
                    <a:lumMod val="50000"/>
                  </a:schemeClr>
                </a:solidFill>
              </a:rPr>
              <a:t>.</a:t>
            </a:r>
          </a:p>
          <a:p>
            <a:pPr algn="r">
              <a:buNone/>
            </a:pPr>
            <a:r>
              <a:rPr lang="pt-BR" sz="1500" b="0" dirty="0" smtClean="0">
                <a:solidFill>
                  <a:schemeClr val="bg1">
                    <a:lumMod val="50000"/>
                  </a:schemeClr>
                </a:solidFill>
              </a:rPr>
              <a:t>J </a:t>
            </a:r>
            <a:r>
              <a:rPr lang="pt-BR" sz="1500" b="0" dirty="0" err="1" smtClean="0">
                <a:solidFill>
                  <a:schemeClr val="bg1">
                    <a:lumMod val="50000"/>
                  </a:schemeClr>
                </a:solidFill>
              </a:rPr>
              <a:t>Clin</a:t>
            </a:r>
            <a:r>
              <a:rPr lang="pt-BR" sz="1500" b="0" dirty="0" smtClean="0">
                <a:solidFill>
                  <a:schemeClr val="bg1">
                    <a:lumMod val="50000"/>
                  </a:schemeClr>
                </a:solidFill>
              </a:rPr>
              <a:t> </a:t>
            </a:r>
            <a:r>
              <a:rPr lang="pt-BR" sz="1500" b="0" dirty="0" err="1" smtClean="0">
                <a:solidFill>
                  <a:schemeClr val="bg1">
                    <a:lumMod val="50000"/>
                  </a:schemeClr>
                </a:solidFill>
              </a:rPr>
              <a:t>Oncol</a:t>
            </a:r>
            <a:r>
              <a:rPr lang="pt-BR" sz="1500" b="0" dirty="0" smtClean="0">
                <a:solidFill>
                  <a:schemeClr val="bg1">
                    <a:lumMod val="50000"/>
                  </a:schemeClr>
                </a:solidFill>
              </a:rPr>
              <a:t>. 1999;17(3):796.</a:t>
            </a:r>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Abordagem Inicial</a:t>
            </a:r>
            <a:endParaRPr lang="pt-BR" dirty="0"/>
          </a:p>
        </p:txBody>
      </p:sp>
      <p:sp>
        <p:nvSpPr>
          <p:cNvPr id="3" name="Espaço Reservado para Conteúdo 2"/>
          <p:cNvSpPr>
            <a:spLocks noGrp="1"/>
          </p:cNvSpPr>
          <p:nvPr>
            <p:ph idx="1"/>
          </p:nvPr>
        </p:nvSpPr>
        <p:spPr>
          <a:xfrm>
            <a:off x="3143240" y="1071546"/>
            <a:ext cx="5643602" cy="5429288"/>
          </a:xfrm>
        </p:spPr>
        <p:txBody>
          <a:bodyPr/>
          <a:lstStyle/>
          <a:p>
            <a:pPr>
              <a:buNone/>
            </a:pPr>
            <a:r>
              <a:rPr lang="pt-BR" dirty="0" smtClean="0"/>
              <a:t>TC Abdome </a:t>
            </a:r>
          </a:p>
          <a:p>
            <a:r>
              <a:rPr lang="pt-BR" dirty="0" smtClean="0"/>
              <a:t>Se sintomas abdominais</a:t>
            </a:r>
          </a:p>
          <a:p>
            <a:r>
              <a:rPr lang="pt-BR" dirty="0" smtClean="0"/>
              <a:t>Espessamento de alças intestinais pode ser visto em </a:t>
            </a:r>
            <a:r>
              <a:rPr lang="pt-BR" dirty="0" err="1" smtClean="0"/>
              <a:t>enterocolite</a:t>
            </a:r>
            <a:r>
              <a:rPr lang="pt-BR" dirty="0" smtClean="0"/>
              <a:t> </a:t>
            </a:r>
            <a:r>
              <a:rPr lang="pt-BR" dirty="0" err="1" smtClean="0"/>
              <a:t>neutropênica</a:t>
            </a:r>
            <a:endParaRPr lang="pt-BR" dirty="0" smtClean="0"/>
          </a:p>
          <a:p>
            <a:r>
              <a:rPr lang="pt-BR" dirty="0" smtClean="0"/>
              <a:t>Abscessos são raros</a:t>
            </a:r>
          </a:p>
          <a:p>
            <a:endParaRPr lang="pt-BR" dirty="0" smtClean="0"/>
          </a:p>
          <a:p>
            <a:endParaRPr lang="pt-BR" dirty="0" smtClean="0"/>
          </a:p>
          <a:p>
            <a:pPr lvl="1"/>
            <a:endParaRPr lang="pt-BR" dirty="0" smtClean="0"/>
          </a:p>
          <a:p>
            <a:endParaRPr lang="pt-BR" dirty="0" smtClean="0"/>
          </a:p>
        </p:txBody>
      </p:sp>
      <p:graphicFrame>
        <p:nvGraphicFramePr>
          <p:cNvPr id="7" name="Diagrama 6"/>
          <p:cNvGraphicFramePr/>
          <p:nvPr/>
        </p:nvGraphicFramePr>
        <p:xfrm>
          <a:off x="-714412" y="1142984"/>
          <a:ext cx="535785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ttp://img.medscape.com/pi/emed/ckb/gastroenterology/169972-1340258-183791-1714331.jpg"/>
          <p:cNvPicPr>
            <a:picLocks noChangeAspect="1" noChangeArrowheads="1"/>
          </p:cNvPicPr>
          <p:nvPr/>
        </p:nvPicPr>
        <p:blipFill>
          <a:blip r:embed="rId8"/>
          <a:srcRect/>
          <a:stretch>
            <a:fillRect/>
          </a:stretch>
        </p:blipFill>
        <p:spPr bwMode="auto">
          <a:xfrm>
            <a:off x="3214679" y="3286125"/>
            <a:ext cx="2266456" cy="2786082"/>
          </a:xfrm>
          <a:prstGeom prst="rect">
            <a:avLst/>
          </a:prstGeom>
          <a:ln>
            <a:noFill/>
          </a:ln>
          <a:effectLst>
            <a:outerShdw blurRad="292100" dist="139700" dir="2700000" algn="tl" rotWithShape="0">
              <a:srgbClr val="333333">
                <a:alpha val="65000"/>
              </a:srgbClr>
            </a:outerShdw>
          </a:effectLst>
        </p:spPr>
      </p:pic>
      <p:pic>
        <p:nvPicPr>
          <p:cNvPr id="6" name="Picture 2" descr="http://img.medscape.com/pi/emed/ckb/gastroenterology/169972-1340258-183791-1714440.jpg"/>
          <p:cNvPicPr>
            <a:picLocks noChangeAspect="1" noChangeArrowheads="1"/>
          </p:cNvPicPr>
          <p:nvPr/>
        </p:nvPicPr>
        <p:blipFill>
          <a:blip r:embed="rId9"/>
          <a:srcRect/>
          <a:stretch>
            <a:fillRect/>
          </a:stretch>
        </p:blipFill>
        <p:spPr bwMode="auto">
          <a:xfrm>
            <a:off x="5572132" y="3569217"/>
            <a:ext cx="3328982" cy="2288675"/>
          </a:xfrm>
          <a:prstGeom prst="rect">
            <a:avLst/>
          </a:prstGeom>
          <a:ln>
            <a:noFill/>
          </a:ln>
          <a:effectLst>
            <a:outerShdw blurRad="292100" dist="139700" dir="2700000" algn="tl" rotWithShape="0">
              <a:srgbClr val="333333">
                <a:alpha val="65000"/>
              </a:srgbClr>
            </a:outerShdw>
          </a:effectLst>
        </p:spPr>
      </p:pic>
      <p:cxnSp>
        <p:nvCxnSpPr>
          <p:cNvPr id="9" name="Conector de seta reta 8"/>
          <p:cNvCxnSpPr/>
          <p:nvPr/>
        </p:nvCxnSpPr>
        <p:spPr>
          <a:xfrm rot="16200000" flipH="1">
            <a:off x="3643306" y="3571876"/>
            <a:ext cx="500066" cy="71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Conector de seta reta 9"/>
          <p:cNvCxnSpPr/>
          <p:nvPr/>
        </p:nvCxnSpPr>
        <p:spPr>
          <a:xfrm>
            <a:off x="4429124" y="4286256"/>
            <a:ext cx="347666" cy="619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uilherme\Downloads\white-rabbit-alice-in-wonderland.jpg"/>
          <p:cNvPicPr>
            <a:picLocks noChangeAspect="1" noChangeArrowheads="1"/>
          </p:cNvPicPr>
          <p:nvPr/>
        </p:nvPicPr>
        <p:blipFill>
          <a:blip r:embed="rId3"/>
          <a:srcRect l="17351" t="5300" r="15826" b="22282"/>
          <a:stretch>
            <a:fillRect/>
          </a:stretch>
        </p:blipFill>
        <p:spPr bwMode="auto">
          <a:xfrm>
            <a:off x="6500826" y="1500174"/>
            <a:ext cx="2286016" cy="4143404"/>
          </a:xfrm>
          <a:prstGeom prst="rect">
            <a:avLst/>
          </a:prstGeom>
          <a:ln>
            <a:solidFill>
              <a:srgbClr val="0066CC"/>
            </a:solidFill>
          </a:ln>
          <a:effectLst>
            <a:outerShdw blurRad="292100" dist="139700" dir="2700000" algn="tl" rotWithShape="0">
              <a:srgbClr val="333333">
                <a:alpha val="65000"/>
              </a:srgbClr>
            </a:outerShdw>
          </a:effectLst>
        </p:spPr>
      </p:pic>
      <p:sp>
        <p:nvSpPr>
          <p:cNvPr id="2" name="Título 1"/>
          <p:cNvSpPr>
            <a:spLocks noGrp="1"/>
          </p:cNvSpPr>
          <p:nvPr>
            <p:ph type="title"/>
          </p:nvPr>
        </p:nvSpPr>
        <p:spPr/>
        <p:txBody>
          <a:bodyPr/>
          <a:lstStyle/>
          <a:p>
            <a:r>
              <a:rPr lang="pt-BR" dirty="0" smtClean="0"/>
              <a:t>Avaliação Inicial  - O que esperar? </a:t>
            </a:r>
            <a:endParaRPr lang="pt-BR" dirty="0"/>
          </a:p>
        </p:txBody>
      </p:sp>
      <p:sp>
        <p:nvSpPr>
          <p:cNvPr id="3" name="Espaço Reservado para Conteúdo 2"/>
          <p:cNvSpPr>
            <a:spLocks noGrp="1"/>
          </p:cNvSpPr>
          <p:nvPr>
            <p:ph idx="1"/>
          </p:nvPr>
        </p:nvSpPr>
        <p:spPr>
          <a:xfrm>
            <a:off x="642909" y="1071546"/>
            <a:ext cx="5572165" cy="5054617"/>
          </a:xfrm>
        </p:spPr>
        <p:txBody>
          <a:bodyPr/>
          <a:lstStyle/>
          <a:p>
            <a:pPr>
              <a:buNone/>
            </a:pPr>
            <a:r>
              <a:rPr lang="pt-BR" dirty="0" smtClean="0"/>
              <a:t>Na admissão:</a:t>
            </a:r>
          </a:p>
          <a:p>
            <a:r>
              <a:rPr lang="pt-BR" dirty="0" smtClean="0"/>
              <a:t>45% = critérios para </a:t>
            </a:r>
            <a:r>
              <a:rPr lang="pt-BR" dirty="0" err="1" smtClean="0"/>
              <a:t>sepse</a:t>
            </a:r>
            <a:endParaRPr lang="pt-BR" dirty="0" smtClean="0"/>
          </a:p>
          <a:p>
            <a:r>
              <a:rPr lang="pt-BR" dirty="0" smtClean="0"/>
              <a:t>2-5%  = indicação de cuidados intensivos</a:t>
            </a:r>
          </a:p>
          <a:p>
            <a:endParaRPr lang="pt-BR" sz="100" dirty="0" smtClean="0"/>
          </a:p>
          <a:p>
            <a:pPr algn="r">
              <a:buNone/>
            </a:pPr>
            <a:r>
              <a:rPr lang="en-US" sz="1600" b="0" i="1" dirty="0" smtClean="0">
                <a:solidFill>
                  <a:srgbClr val="FFFFFF">
                    <a:lumMod val="50000"/>
                  </a:srgbClr>
                </a:solidFill>
              </a:rPr>
              <a:t>Cancer-associated </a:t>
            </a:r>
            <a:r>
              <a:rPr lang="en-US" sz="1600" b="0" i="1" dirty="0" err="1" smtClean="0">
                <a:solidFill>
                  <a:srgbClr val="FFFFFF">
                    <a:lumMod val="50000"/>
                  </a:srgbClr>
                </a:solidFill>
              </a:rPr>
              <a:t>neutropenic</a:t>
            </a:r>
            <a:r>
              <a:rPr lang="en-US" sz="1600" b="0" i="1" dirty="0" smtClean="0">
                <a:solidFill>
                  <a:srgbClr val="FFFFFF">
                    <a:lumMod val="50000"/>
                  </a:srgbClr>
                </a:solidFill>
              </a:rPr>
              <a:t> fever: clinical outcome and economic costs of emergency department care.</a:t>
            </a:r>
            <a:endParaRPr lang="pt-BR" sz="1600" b="0" i="1" dirty="0" smtClean="0">
              <a:solidFill>
                <a:schemeClr val="bg1">
                  <a:lumMod val="50000"/>
                </a:schemeClr>
              </a:solidFill>
            </a:endParaRPr>
          </a:p>
          <a:p>
            <a:pPr algn="r">
              <a:buNone/>
            </a:pPr>
            <a:r>
              <a:rPr lang="pt-BR" sz="1600" b="0" i="1" dirty="0" err="1" smtClean="0">
                <a:solidFill>
                  <a:schemeClr val="bg1">
                    <a:lumMod val="50000"/>
                  </a:schemeClr>
                </a:solidFill>
              </a:rPr>
              <a:t>Oncologist</a:t>
            </a:r>
            <a:r>
              <a:rPr lang="pt-BR" sz="1600" b="0" i="1" dirty="0" smtClean="0">
                <a:solidFill>
                  <a:schemeClr val="bg1">
                    <a:lumMod val="50000"/>
                  </a:schemeClr>
                </a:solidFill>
              </a:rPr>
              <a:t>. 2007;12(8):1019.</a:t>
            </a:r>
          </a:p>
          <a:p>
            <a:endParaRPr lang="en-US" sz="800" b="0" dirty="0" smtClean="0"/>
          </a:p>
          <a:p>
            <a:pPr>
              <a:buNone/>
            </a:pPr>
            <a:r>
              <a:rPr lang="en-US" dirty="0" err="1" smtClean="0"/>
              <a:t>Atraso</a:t>
            </a:r>
            <a:r>
              <a:rPr lang="en-US" dirty="0" smtClean="0"/>
              <a:t> no </a:t>
            </a:r>
            <a:r>
              <a:rPr lang="en-US" dirty="0" err="1" smtClean="0"/>
              <a:t>início</a:t>
            </a:r>
            <a:r>
              <a:rPr lang="en-US" dirty="0" smtClean="0"/>
              <a:t> dos </a:t>
            </a:r>
            <a:r>
              <a:rPr lang="en-US" dirty="0" err="1" smtClean="0"/>
              <a:t>antibióticos</a:t>
            </a:r>
            <a:r>
              <a:rPr lang="en-US" dirty="0" smtClean="0"/>
              <a:t>:</a:t>
            </a:r>
          </a:p>
          <a:p>
            <a:r>
              <a:rPr lang="pt-BR" dirty="0" smtClean="0"/>
              <a:t>Implica em mortalidade de até 70%</a:t>
            </a:r>
          </a:p>
          <a:p>
            <a:endParaRPr lang="pt-BR" sz="100" dirty="0" smtClean="0"/>
          </a:p>
          <a:p>
            <a:pPr algn="r">
              <a:buNone/>
            </a:pPr>
            <a:r>
              <a:rPr lang="pt-BR" sz="1600" b="0" i="1" dirty="0" smtClean="0">
                <a:solidFill>
                  <a:schemeClr val="bg1">
                    <a:lumMod val="50000"/>
                  </a:schemeClr>
                </a:solidFill>
              </a:rPr>
              <a:t>N </a:t>
            </a:r>
            <a:r>
              <a:rPr lang="pt-BR" sz="1600" b="0" i="1" dirty="0" err="1" smtClean="0">
                <a:solidFill>
                  <a:schemeClr val="bg1">
                    <a:lumMod val="50000"/>
                  </a:schemeClr>
                </a:solidFill>
              </a:rPr>
              <a:t>Engl</a:t>
            </a:r>
            <a:r>
              <a:rPr lang="pt-BR" sz="1600" b="0" i="1" dirty="0" smtClean="0">
                <a:solidFill>
                  <a:schemeClr val="bg1">
                    <a:lumMod val="50000"/>
                  </a:schemeClr>
                </a:solidFill>
              </a:rPr>
              <a:t> J Med. 1971;284(19):1061.</a:t>
            </a:r>
          </a:p>
          <a:p>
            <a:pPr lvl="0" algn="r">
              <a:buNone/>
            </a:pPr>
            <a:r>
              <a:rPr lang="pt-BR" sz="800" b="0" i="1" dirty="0" smtClean="0">
                <a:solidFill>
                  <a:srgbClr val="FFFFFF">
                    <a:lumMod val="50000"/>
                  </a:srgbClr>
                </a:solidFill>
              </a:rPr>
              <a:t>.</a:t>
            </a:r>
          </a:p>
          <a:p>
            <a:r>
              <a:rPr lang="en-US" dirty="0" err="1" smtClean="0"/>
              <a:t>Confirmação</a:t>
            </a:r>
            <a:r>
              <a:rPr lang="en-US" dirty="0" smtClean="0"/>
              <a:t> laboratorial </a:t>
            </a:r>
            <a:r>
              <a:rPr lang="en-US" dirty="0" err="1" smtClean="0"/>
              <a:t>da</a:t>
            </a:r>
            <a:r>
              <a:rPr lang="en-US" dirty="0" smtClean="0"/>
              <a:t> </a:t>
            </a:r>
            <a:r>
              <a:rPr lang="en-US" dirty="0" err="1" smtClean="0"/>
              <a:t>neutropenia</a:t>
            </a:r>
            <a:r>
              <a:rPr lang="en-US" dirty="0" smtClean="0"/>
              <a:t> + </a:t>
            </a:r>
            <a:r>
              <a:rPr lang="en-US" dirty="0" err="1" smtClean="0"/>
              <a:t>culturas</a:t>
            </a:r>
            <a:r>
              <a:rPr lang="en-US" dirty="0" smtClean="0"/>
              <a:t> + </a:t>
            </a:r>
            <a:r>
              <a:rPr lang="en-US" dirty="0" err="1" smtClean="0"/>
              <a:t>início</a:t>
            </a:r>
            <a:r>
              <a:rPr lang="en-US" dirty="0" smtClean="0"/>
              <a:t> de ATB </a:t>
            </a:r>
            <a:r>
              <a:rPr lang="en-US" dirty="0" err="1" smtClean="0"/>
              <a:t>dentro</a:t>
            </a:r>
            <a:r>
              <a:rPr lang="en-US" dirty="0" smtClean="0"/>
              <a:t> </a:t>
            </a:r>
            <a:r>
              <a:rPr lang="en-US" dirty="0" err="1" smtClean="0"/>
              <a:t>da</a:t>
            </a:r>
            <a:r>
              <a:rPr lang="en-US" dirty="0" smtClean="0"/>
              <a:t> meta de </a:t>
            </a:r>
            <a:r>
              <a:rPr lang="en-US" dirty="0" err="1" smtClean="0"/>
              <a:t>uma</a:t>
            </a:r>
            <a:r>
              <a:rPr lang="en-US" dirty="0" smtClean="0"/>
              <a:t> </a:t>
            </a:r>
            <a:r>
              <a:rPr lang="en-US" dirty="0" err="1" smtClean="0"/>
              <a:t>hora</a:t>
            </a:r>
            <a:r>
              <a:rPr lang="en-US" dirty="0" smtClean="0"/>
              <a:t> </a:t>
            </a:r>
            <a:r>
              <a:rPr lang="en-US" dirty="0" err="1" smtClean="0"/>
              <a:t>pode</a:t>
            </a:r>
            <a:r>
              <a:rPr lang="en-US" dirty="0" smtClean="0"/>
              <a:t> ser </a:t>
            </a:r>
            <a:r>
              <a:rPr lang="en-US" dirty="0" err="1" smtClean="0"/>
              <a:t>difícil</a:t>
            </a:r>
            <a:endParaRPr lang="en-US" dirty="0" smtClean="0"/>
          </a:p>
          <a:p>
            <a:pPr lvl="1"/>
            <a:r>
              <a:rPr lang="en-US" dirty="0" err="1" smtClean="0"/>
              <a:t>Apenas</a:t>
            </a:r>
            <a:r>
              <a:rPr lang="en-US" dirty="0" smtClean="0"/>
              <a:t> 26% dos </a:t>
            </a:r>
            <a:r>
              <a:rPr lang="en-US" dirty="0" err="1" smtClean="0"/>
              <a:t>pacientes</a:t>
            </a:r>
            <a:r>
              <a:rPr lang="en-US" dirty="0" smtClean="0"/>
              <a:t>, </a:t>
            </a:r>
            <a:r>
              <a:rPr lang="en-US" dirty="0" err="1" smtClean="0"/>
              <a:t>em</a:t>
            </a:r>
            <a:r>
              <a:rPr lang="en-US" dirty="0" smtClean="0"/>
              <a:t> </a:t>
            </a:r>
            <a:r>
              <a:rPr lang="en-US" dirty="0" err="1" smtClean="0"/>
              <a:t>centros</a:t>
            </a:r>
            <a:r>
              <a:rPr lang="en-US" dirty="0" smtClean="0"/>
              <a:t> no UK</a:t>
            </a:r>
          </a:p>
          <a:p>
            <a:pPr lvl="1"/>
            <a:endParaRPr lang="en-US" sz="100" dirty="0" smtClean="0"/>
          </a:p>
          <a:p>
            <a:pPr algn="r">
              <a:buNone/>
            </a:pPr>
            <a:r>
              <a:rPr lang="pt-BR" sz="1600" b="0" i="1" dirty="0" err="1" smtClean="0">
                <a:solidFill>
                  <a:srgbClr val="FFFFFF">
                    <a:lumMod val="50000"/>
                  </a:srgbClr>
                </a:solidFill>
              </a:rPr>
              <a:t>Br</a:t>
            </a:r>
            <a:r>
              <a:rPr lang="pt-BR" sz="1600" b="0" i="1" dirty="0" smtClean="0">
                <a:solidFill>
                  <a:srgbClr val="FFFFFF">
                    <a:lumMod val="50000"/>
                  </a:srgbClr>
                </a:solidFill>
              </a:rPr>
              <a:t> J </a:t>
            </a:r>
            <a:r>
              <a:rPr lang="pt-BR" sz="1600" b="0" i="1" dirty="0" err="1" smtClean="0">
                <a:solidFill>
                  <a:srgbClr val="FFFFFF">
                    <a:lumMod val="50000"/>
                  </a:srgbClr>
                </a:solidFill>
              </a:rPr>
              <a:t>Haematol</a:t>
            </a:r>
            <a:r>
              <a:rPr lang="pt-BR" sz="1600" b="0" i="1" dirty="0" smtClean="0">
                <a:solidFill>
                  <a:srgbClr val="FFFFFF">
                    <a:lumMod val="50000"/>
                  </a:srgbClr>
                </a:solidFill>
              </a:rPr>
              <a:t>. 2011;153(6):773..</a:t>
            </a:r>
          </a:p>
          <a:p>
            <a:pPr>
              <a:buNone/>
            </a:pPr>
            <a:r>
              <a:rPr lang="pt-BR" b="0" dirty="0" smtClean="0"/>
              <a:t/>
            </a:r>
            <a:br>
              <a:rPr lang="pt-BR" b="0" dirty="0" smtClean="0"/>
            </a:br>
            <a:r>
              <a:rPr lang="pt-BR" b="0" dirty="0" smtClean="0"/>
              <a:t> </a:t>
            </a:r>
            <a:r>
              <a:rPr lang="en-US" b="0" dirty="0" smtClean="0"/>
              <a:t/>
            </a:r>
            <a:br>
              <a:rPr lang="en-US" b="0" dirty="0" smtClean="0"/>
            </a:br>
            <a:endParaRPr lang="pt-BR" dirty="0" smtClean="0"/>
          </a:p>
          <a:p>
            <a:endParaRPr lang="pt-BR" dirty="0" smtClean="0"/>
          </a:p>
          <a:p>
            <a:endParaRPr lang="pt-BR"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1030281"/>
            <a:ext cx="5286412" cy="4041793"/>
          </a:xfrm>
          <a:noFill/>
          <a:ln>
            <a:noFill/>
          </a:ln>
        </p:spPr>
        <p:txBody>
          <a:bodyPr/>
          <a:lstStyle/>
          <a:p>
            <a:pPr algn="ctr"/>
            <a:r>
              <a:rPr lang="pt-BR" sz="5400" dirty="0" smtClean="0">
                <a:solidFill>
                  <a:srgbClr val="00CCFF"/>
                </a:solidFill>
                <a:latin typeface="Courier New" pitchFamily="49" charset="0"/>
                <a:cs typeface="Courier New" pitchFamily="49" charset="0"/>
              </a:rPr>
              <a:t>Preciso internar todo mundo?</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de eventos graves</a:t>
            </a:r>
            <a:endParaRPr lang="pt-BR" dirty="0"/>
          </a:p>
        </p:txBody>
      </p:sp>
      <p:sp>
        <p:nvSpPr>
          <p:cNvPr id="3" name="Espaço Reservado para Conteúdo 2"/>
          <p:cNvSpPr>
            <a:spLocks noGrp="1"/>
          </p:cNvSpPr>
          <p:nvPr>
            <p:ph idx="1"/>
          </p:nvPr>
        </p:nvSpPr>
        <p:spPr/>
        <p:txBody>
          <a:bodyPr/>
          <a:lstStyle/>
          <a:p>
            <a:pPr>
              <a:buNone/>
            </a:pPr>
            <a:r>
              <a:rPr lang="pt-BR" b="0" dirty="0" smtClean="0"/>
              <a:t>* Mais de uma forma de definição de risco.</a:t>
            </a:r>
          </a:p>
          <a:p>
            <a:pPr>
              <a:buNone/>
            </a:pPr>
            <a:r>
              <a:rPr lang="pt-BR" b="0" dirty="0" smtClean="0"/>
              <a:t>Mas, genericamente...</a:t>
            </a:r>
          </a:p>
          <a:p>
            <a:pPr>
              <a:buNone/>
            </a:pPr>
            <a:endParaRPr lang="pt-BR" dirty="0" smtClean="0"/>
          </a:p>
          <a:p>
            <a:pPr>
              <a:buNone/>
            </a:pPr>
            <a:r>
              <a:rPr lang="pt-BR" dirty="0" smtClean="0"/>
              <a:t>Baixo Risco</a:t>
            </a:r>
          </a:p>
          <a:p>
            <a:r>
              <a:rPr lang="pt-BR" dirty="0" smtClean="0"/>
              <a:t>Expectativa de </a:t>
            </a:r>
            <a:r>
              <a:rPr lang="pt-BR" dirty="0" err="1" smtClean="0"/>
              <a:t>neutropenia</a:t>
            </a:r>
            <a:r>
              <a:rPr lang="pt-BR" dirty="0" smtClean="0"/>
              <a:t> por menos de 7 dias</a:t>
            </a:r>
          </a:p>
          <a:p>
            <a:r>
              <a:rPr lang="pt-BR" dirty="0" smtClean="0"/>
              <a:t>Sem </a:t>
            </a:r>
            <a:r>
              <a:rPr lang="pt-BR" dirty="0" err="1" smtClean="0"/>
              <a:t>comorbidades</a:t>
            </a:r>
            <a:endParaRPr lang="pt-BR" dirty="0" smtClean="0"/>
          </a:p>
          <a:p>
            <a:r>
              <a:rPr lang="pt-BR" dirty="0" smtClean="0"/>
              <a:t>Sem evidência de insuficiência renal ou hepática</a:t>
            </a:r>
          </a:p>
          <a:p>
            <a:endParaRPr lang="pt-BR" dirty="0" smtClean="0"/>
          </a:p>
          <a:p>
            <a:r>
              <a:rPr lang="pt-BR" dirty="0" smtClean="0"/>
              <a:t>Inclui a maior parte dos pacientes em QT por tumores sólidos; bem estudado em estudos </a:t>
            </a:r>
            <a:r>
              <a:rPr lang="pt-BR" dirty="0" err="1" smtClean="0"/>
              <a:t>randomizados</a:t>
            </a:r>
            <a:r>
              <a:rPr lang="pt-BR" dirty="0" smtClean="0"/>
              <a:t>; </a:t>
            </a:r>
          </a:p>
          <a:p>
            <a:pPr>
              <a:buNone/>
            </a:pPr>
            <a:endParaRPr lang="pt-BR" dirty="0" smtClean="0"/>
          </a:p>
          <a:p>
            <a:pPr lvl="0" algn="r">
              <a:buNone/>
            </a:pPr>
            <a:r>
              <a:rPr lang="da-DK" sz="1500" i="1" dirty="0" smtClean="0">
                <a:solidFill>
                  <a:schemeClr val="bg1">
                    <a:lumMod val="50000"/>
                  </a:schemeClr>
                </a:solidFill>
              </a:rPr>
              <a:t>Klastersky et al. J Clin Oncol 2000; 18:3038 </a:t>
            </a:r>
            <a:endParaRPr lang="en-US" sz="1500" i="1" dirty="0" smtClean="0">
              <a:solidFill>
                <a:schemeClr val="bg1">
                  <a:lumMod val="50000"/>
                </a:schemeClr>
              </a:solidFill>
            </a:endParaRPr>
          </a:p>
          <a:p>
            <a:pPr lvl="0" algn="r">
              <a:buNone/>
            </a:pPr>
            <a:r>
              <a:rPr lang="en-US" sz="1500" i="1" dirty="0" smtClean="0">
                <a:solidFill>
                  <a:schemeClr val="bg1">
                    <a:lumMod val="50000"/>
                  </a:schemeClr>
                </a:solidFill>
              </a:rPr>
              <a:t>Infectious Diseases Society of America 2011</a:t>
            </a:r>
          </a:p>
          <a:p>
            <a:pPr lvl="0" algn="r">
              <a:buNone/>
            </a:pPr>
            <a:r>
              <a:rPr lang="en-US" sz="1500" i="1" dirty="0" smtClean="0">
                <a:solidFill>
                  <a:schemeClr val="bg1">
                    <a:lumMod val="50000"/>
                  </a:schemeClr>
                </a:solidFill>
              </a:rPr>
              <a:t>ASCO 2013</a:t>
            </a:r>
          </a:p>
          <a:p>
            <a:pPr>
              <a:buNone/>
            </a:pPr>
            <a:endParaRPr lang="pt-BR" sz="1500" dirty="0" smtClean="0">
              <a:solidFill>
                <a:schemeClr val="bg1">
                  <a:lumMod val="50000"/>
                </a:schemeClr>
              </a:solidFill>
            </a:endParaRPr>
          </a:p>
          <a:p>
            <a:pPr>
              <a:buFont typeface="Arial" charset="0"/>
              <a:buChar char="•"/>
            </a:pPr>
            <a:endParaRPr lang="pt-BR" sz="1500" dirty="0" smtClean="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de eventos graves</a:t>
            </a:r>
            <a:endParaRPr lang="pt-BR" dirty="0"/>
          </a:p>
        </p:txBody>
      </p:sp>
      <p:sp>
        <p:nvSpPr>
          <p:cNvPr id="3" name="Espaço Reservado para Conteúdo 2"/>
          <p:cNvSpPr>
            <a:spLocks noGrp="1"/>
          </p:cNvSpPr>
          <p:nvPr>
            <p:ph idx="1"/>
          </p:nvPr>
        </p:nvSpPr>
        <p:spPr>
          <a:xfrm>
            <a:off x="642909" y="1071546"/>
            <a:ext cx="8215371" cy="5000660"/>
          </a:xfrm>
        </p:spPr>
        <p:txBody>
          <a:bodyPr>
            <a:normAutofit lnSpcReduction="10000"/>
          </a:bodyPr>
          <a:lstStyle/>
          <a:p>
            <a:pPr>
              <a:buNone/>
            </a:pPr>
            <a:r>
              <a:rPr lang="pt-BR" b="0" dirty="0" smtClean="0"/>
              <a:t>Alto risco  = Qualquer dos fatores</a:t>
            </a:r>
          </a:p>
          <a:p>
            <a:r>
              <a:rPr lang="pt-BR" dirty="0" smtClean="0"/>
              <a:t>Expectativa de </a:t>
            </a:r>
            <a:r>
              <a:rPr lang="pt-BR" dirty="0" err="1" smtClean="0"/>
              <a:t>neutropenia</a:t>
            </a:r>
            <a:r>
              <a:rPr lang="pt-BR" dirty="0" smtClean="0"/>
              <a:t> &gt; 7 dias</a:t>
            </a:r>
          </a:p>
          <a:p>
            <a:r>
              <a:rPr lang="pt-BR" dirty="0" err="1" smtClean="0"/>
              <a:t>Comorbidades</a:t>
            </a:r>
            <a:r>
              <a:rPr lang="pt-BR" dirty="0" smtClean="0"/>
              <a:t> significativas</a:t>
            </a:r>
          </a:p>
          <a:p>
            <a:r>
              <a:rPr lang="pt-BR" dirty="0" smtClean="0"/>
              <a:t>Evidência de insuficiência renal ou hepática significativa</a:t>
            </a:r>
          </a:p>
          <a:p>
            <a:pPr lvl="1"/>
            <a:r>
              <a:rPr lang="pt-BR" dirty="0" smtClean="0"/>
              <a:t>AST ou ALT &gt; 5x LSN</a:t>
            </a:r>
          </a:p>
          <a:p>
            <a:pPr lvl="1"/>
            <a:r>
              <a:rPr lang="pt-BR" dirty="0" err="1" smtClean="0"/>
              <a:t>Clearance</a:t>
            </a:r>
            <a:r>
              <a:rPr lang="pt-BR" dirty="0" smtClean="0"/>
              <a:t> </a:t>
            </a:r>
            <a:r>
              <a:rPr lang="pt-BR" dirty="0" err="1" smtClean="0"/>
              <a:t>Creatinina</a:t>
            </a:r>
            <a:r>
              <a:rPr lang="pt-BR" dirty="0" smtClean="0"/>
              <a:t> &lt; 30ml/</a:t>
            </a:r>
            <a:r>
              <a:rPr lang="pt-BR" dirty="0" err="1" smtClean="0"/>
              <a:t>min</a:t>
            </a:r>
            <a:endParaRPr lang="pt-BR" dirty="0" smtClean="0"/>
          </a:p>
          <a:p>
            <a:r>
              <a:rPr lang="pt-BR" dirty="0" smtClean="0"/>
              <a:t>Sintomas neurológicos, alteração do nível de consciência</a:t>
            </a:r>
          </a:p>
          <a:p>
            <a:r>
              <a:rPr lang="pt-BR" dirty="0" smtClean="0"/>
              <a:t>Sintomas gastrointestinais</a:t>
            </a:r>
          </a:p>
          <a:p>
            <a:pPr lvl="1"/>
            <a:r>
              <a:rPr lang="pt-BR" dirty="0" smtClean="0"/>
              <a:t>dor abdominal, náusea, vômito, diarréia</a:t>
            </a:r>
          </a:p>
          <a:p>
            <a:pPr lvl="1"/>
            <a:r>
              <a:rPr lang="pt-BR" dirty="0" err="1" smtClean="0"/>
              <a:t>mucosite</a:t>
            </a:r>
            <a:r>
              <a:rPr lang="pt-BR" dirty="0" smtClean="0"/>
              <a:t> &gt; Grau 1 (interfere com a deglutição)</a:t>
            </a:r>
          </a:p>
          <a:p>
            <a:r>
              <a:rPr lang="pt-BR" dirty="0" smtClean="0"/>
              <a:t>Infiltrado pulmonar novo, </a:t>
            </a:r>
            <a:r>
              <a:rPr lang="pt-BR" dirty="0" err="1" smtClean="0"/>
              <a:t>hipoxemia</a:t>
            </a:r>
            <a:endParaRPr lang="pt-BR" dirty="0" smtClean="0"/>
          </a:p>
          <a:p>
            <a:r>
              <a:rPr lang="pt-BR" dirty="0" smtClean="0"/>
              <a:t>Infecção de cateter intravascular</a:t>
            </a:r>
          </a:p>
          <a:p>
            <a:r>
              <a:rPr lang="pt-BR" dirty="0" smtClean="0"/>
              <a:t>Uso de </a:t>
            </a:r>
            <a:r>
              <a:rPr lang="pt-BR" dirty="0" err="1" smtClean="0"/>
              <a:t>alentuzumabe</a:t>
            </a:r>
            <a:r>
              <a:rPr lang="pt-BR" dirty="0" smtClean="0"/>
              <a:t> &lt; 2meses</a:t>
            </a:r>
          </a:p>
          <a:p>
            <a:r>
              <a:rPr lang="pt-BR" dirty="0" smtClean="0"/>
              <a:t>Doença </a:t>
            </a:r>
            <a:r>
              <a:rPr lang="pt-BR" dirty="0" err="1" smtClean="0"/>
              <a:t>oncológica</a:t>
            </a:r>
            <a:r>
              <a:rPr lang="pt-BR" dirty="0" smtClean="0"/>
              <a:t> não controlada</a:t>
            </a:r>
          </a:p>
        </p:txBody>
      </p:sp>
      <p:sp>
        <p:nvSpPr>
          <p:cNvPr id="6" name="Espaço Reservado para Conteúdo 2"/>
          <p:cNvSpPr txBox="1">
            <a:spLocks/>
          </p:cNvSpPr>
          <p:nvPr/>
        </p:nvSpPr>
        <p:spPr bwMode="auto">
          <a:xfrm>
            <a:off x="642910" y="1071546"/>
            <a:ext cx="8215371" cy="5786454"/>
          </a:xfrm>
          <a:prstGeom prst="rect">
            <a:avLst/>
          </a:prstGeom>
          <a:solidFill>
            <a:schemeClr val="bg1">
              <a:alpha val="25000"/>
            </a:schemeClr>
          </a:solid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kumimoji="0" lang="pt-BR"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kern="0" dirty="0" smtClean="0">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kumimoji="0" lang="pt-BR" sz="20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b="1" i="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kumimoji="0" lang="pt-BR" sz="20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b="1" i="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kumimoji="0" lang="pt-BR" sz="20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b="1" i="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kumimoji="0" lang="pt-BR" sz="20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b="1" i="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endParaRPr lang="pt-BR" sz="2000" b="1" i="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da-DK" sz="14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Klastersky et al. J Clin Oncol 2000; 18:3038 </a:t>
            </a:r>
            <a:endParaRPr kumimoji="0" lang="en-US" sz="14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en-US" sz="14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Infectious Diseases Society of America 2011</a:t>
            </a: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en-US" sz="1400" b="1" i="1"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ASCO 2013</a:t>
            </a:r>
            <a:endParaRPr kumimoji="0" lang="pt-BR" sz="1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de eventos graves</a:t>
            </a:r>
            <a:endParaRPr lang="pt-BR" dirty="0"/>
          </a:p>
        </p:txBody>
      </p:sp>
      <p:sp>
        <p:nvSpPr>
          <p:cNvPr id="3" name="Espaço Reservado para Conteúdo 2"/>
          <p:cNvSpPr>
            <a:spLocks noGrp="1"/>
          </p:cNvSpPr>
          <p:nvPr>
            <p:ph idx="1"/>
          </p:nvPr>
        </p:nvSpPr>
        <p:spPr/>
        <p:txBody>
          <a:bodyPr/>
          <a:lstStyle/>
          <a:p>
            <a:pPr>
              <a:buNone/>
            </a:pPr>
            <a:r>
              <a:rPr lang="pt-BR" sz="1800" dirty="0" smtClean="0"/>
              <a:t>Escore da MASCC (</a:t>
            </a:r>
            <a:r>
              <a:rPr lang="pt-BR" sz="1800" dirty="0" err="1" smtClean="0"/>
              <a:t>Multinational</a:t>
            </a:r>
            <a:r>
              <a:rPr lang="pt-BR" sz="1800" dirty="0" smtClean="0"/>
              <a:t> </a:t>
            </a:r>
            <a:r>
              <a:rPr lang="pt-BR" sz="1800" dirty="0" err="1" smtClean="0"/>
              <a:t>Association</a:t>
            </a:r>
            <a:r>
              <a:rPr lang="pt-BR" sz="1800" dirty="0" smtClean="0"/>
              <a:t> for </a:t>
            </a:r>
            <a:r>
              <a:rPr lang="pt-BR" sz="1800" dirty="0" err="1" smtClean="0"/>
              <a:t>Suportive</a:t>
            </a:r>
            <a:r>
              <a:rPr lang="pt-BR" sz="1800" dirty="0" smtClean="0"/>
              <a:t> </a:t>
            </a:r>
            <a:r>
              <a:rPr lang="pt-BR" sz="1800" dirty="0" err="1" smtClean="0"/>
              <a:t>Care</a:t>
            </a:r>
            <a:r>
              <a:rPr lang="pt-BR" sz="1800" dirty="0" smtClean="0"/>
              <a:t> in </a:t>
            </a:r>
            <a:r>
              <a:rPr lang="pt-BR" sz="1800" dirty="0" err="1" smtClean="0"/>
              <a:t>Cancer</a:t>
            </a:r>
            <a:r>
              <a:rPr lang="pt-BR" sz="1800" dirty="0" smtClean="0"/>
              <a:t>)</a:t>
            </a:r>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endParaRPr lang="pt-BR" b="0" i="1" kern="1200" dirty="0" smtClean="0"/>
          </a:p>
          <a:p>
            <a:pPr algn="r">
              <a:buNone/>
            </a:pPr>
            <a:r>
              <a:rPr lang="pt-BR" sz="1500" b="0" i="1" kern="1200" dirty="0" smtClean="0">
                <a:solidFill>
                  <a:schemeClr val="bg1">
                    <a:lumMod val="50000"/>
                  </a:schemeClr>
                </a:solidFill>
              </a:rPr>
              <a:t>J </a:t>
            </a:r>
            <a:r>
              <a:rPr lang="pt-BR" sz="1500" b="0" i="1" kern="1200" dirty="0" err="1" smtClean="0">
                <a:solidFill>
                  <a:schemeClr val="bg1">
                    <a:lumMod val="50000"/>
                  </a:schemeClr>
                </a:solidFill>
              </a:rPr>
              <a:t>Clin</a:t>
            </a:r>
            <a:r>
              <a:rPr lang="pt-BR" sz="1500" b="0" i="1" kern="1200" dirty="0" smtClean="0">
                <a:solidFill>
                  <a:schemeClr val="bg1">
                    <a:lumMod val="50000"/>
                  </a:schemeClr>
                </a:solidFill>
              </a:rPr>
              <a:t> </a:t>
            </a:r>
            <a:r>
              <a:rPr lang="pt-BR" sz="1500" b="0" i="1" kern="1200" dirty="0" err="1" smtClean="0">
                <a:solidFill>
                  <a:schemeClr val="bg1">
                    <a:lumMod val="50000"/>
                  </a:schemeClr>
                </a:solidFill>
              </a:rPr>
              <a:t>Oncol</a:t>
            </a:r>
            <a:r>
              <a:rPr lang="pt-BR" sz="1500" b="0" i="1" kern="1200" dirty="0" smtClean="0">
                <a:solidFill>
                  <a:schemeClr val="bg1">
                    <a:lumMod val="50000"/>
                  </a:schemeClr>
                </a:solidFill>
              </a:rPr>
              <a:t>. 2000 </a:t>
            </a:r>
            <a:r>
              <a:rPr lang="pt-BR" sz="1500" b="0" i="1" kern="1200" dirty="0" err="1" smtClean="0">
                <a:solidFill>
                  <a:schemeClr val="bg1">
                    <a:lumMod val="50000"/>
                  </a:schemeClr>
                </a:solidFill>
              </a:rPr>
              <a:t>Aug</a:t>
            </a:r>
            <a:r>
              <a:rPr lang="pt-BR" sz="1500" b="0" i="1" kern="1200" dirty="0" smtClean="0">
                <a:solidFill>
                  <a:schemeClr val="bg1">
                    <a:lumMod val="50000"/>
                  </a:schemeClr>
                </a:solidFill>
              </a:rPr>
              <a:t>;18(16):3038-51.</a:t>
            </a:r>
            <a:endParaRPr lang="pt-BR" sz="1500" b="0" i="1" dirty="0">
              <a:solidFill>
                <a:schemeClr val="bg1">
                  <a:lumMod val="50000"/>
                </a:schemeClr>
              </a:solidFill>
            </a:endParaRPr>
          </a:p>
        </p:txBody>
      </p:sp>
      <p:pic>
        <p:nvPicPr>
          <p:cNvPr id="5122" name="Picture 2"/>
          <p:cNvPicPr>
            <a:picLocks noChangeAspect="1" noChangeArrowheads="1"/>
          </p:cNvPicPr>
          <p:nvPr/>
        </p:nvPicPr>
        <p:blipFill>
          <a:blip r:embed="rId3"/>
          <a:srcRect l="3515" t="33750" r="52539" b="27812"/>
          <a:stretch>
            <a:fillRect/>
          </a:stretch>
        </p:blipFill>
        <p:spPr bwMode="auto">
          <a:xfrm>
            <a:off x="1928794" y="1643050"/>
            <a:ext cx="5357850" cy="2928958"/>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4"/>
          <a:srcRect l="781" t="35938" r="52344" b="52812"/>
          <a:stretch>
            <a:fillRect/>
          </a:stretch>
        </p:blipFill>
        <p:spPr bwMode="auto">
          <a:xfrm>
            <a:off x="738161" y="4786322"/>
            <a:ext cx="7620053" cy="11430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1030281"/>
            <a:ext cx="5286412" cy="4041793"/>
          </a:xfrm>
          <a:noFill/>
          <a:ln>
            <a:noFill/>
          </a:ln>
        </p:spPr>
        <p:txBody>
          <a:bodyPr/>
          <a:lstStyle/>
          <a:p>
            <a:pPr algn="ctr"/>
            <a:r>
              <a:rPr lang="pt-BR" sz="5400" dirty="0" smtClean="0">
                <a:solidFill>
                  <a:srgbClr val="00CCFF"/>
                </a:solidFill>
                <a:latin typeface="Courier New" pitchFamily="49" charset="0"/>
                <a:cs typeface="Courier New" pitchFamily="49" charset="0"/>
              </a:rPr>
              <a:t/>
            </a:r>
            <a:br>
              <a:rPr lang="pt-BR" sz="5400" dirty="0" smtClean="0">
                <a:solidFill>
                  <a:srgbClr val="00CCFF"/>
                </a:solidFill>
                <a:latin typeface="Courier New" pitchFamily="49" charset="0"/>
                <a:cs typeface="Courier New" pitchFamily="49" charset="0"/>
              </a:rPr>
            </a:br>
            <a:r>
              <a:rPr lang="pt-BR" sz="5400" dirty="0">
                <a:solidFill>
                  <a:srgbClr val="00CCFF"/>
                </a:solidFill>
                <a:latin typeface="Courier New" pitchFamily="49" charset="0"/>
                <a:cs typeface="Courier New" pitchFamily="49" charset="0"/>
              </a:rPr>
              <a:t/>
            </a:r>
            <a:br>
              <a:rPr lang="pt-BR" sz="5400" dirty="0">
                <a:solidFill>
                  <a:srgbClr val="00CCFF"/>
                </a:solidFill>
                <a:latin typeface="Courier New" pitchFamily="49" charset="0"/>
                <a:cs typeface="Courier New" pitchFamily="49" charset="0"/>
              </a:rPr>
            </a:br>
            <a:r>
              <a:rPr lang="pt-BR" sz="5400" dirty="0" smtClean="0">
                <a:solidFill>
                  <a:srgbClr val="00CCFF"/>
                </a:solidFill>
                <a:latin typeface="Courier New" pitchFamily="49" charset="0"/>
                <a:cs typeface="Courier New" pitchFamily="49" charset="0"/>
              </a:rPr>
              <a:t>Antibióticos</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 – Mortalidade</a:t>
            </a:r>
            <a:endParaRPr lang="pt-BR" dirty="0"/>
          </a:p>
        </p:txBody>
      </p:sp>
      <p:sp>
        <p:nvSpPr>
          <p:cNvPr id="3" name="Espaço Reservado para Conteúdo 2"/>
          <p:cNvSpPr>
            <a:spLocks noGrp="1"/>
          </p:cNvSpPr>
          <p:nvPr>
            <p:ph idx="1"/>
          </p:nvPr>
        </p:nvSpPr>
        <p:spPr>
          <a:xfrm>
            <a:off x="642909" y="1071546"/>
            <a:ext cx="4643471" cy="5786454"/>
          </a:xfrm>
        </p:spPr>
        <p:txBody>
          <a:bodyPr>
            <a:normAutofit/>
          </a:bodyPr>
          <a:lstStyle/>
          <a:p>
            <a:pPr>
              <a:buNone/>
            </a:pPr>
            <a:endParaRPr lang="en-US" dirty="0" smtClean="0"/>
          </a:p>
          <a:p>
            <a:r>
              <a:rPr lang="en-US" dirty="0" err="1" smtClean="0"/>
              <a:t>Década</a:t>
            </a:r>
            <a:r>
              <a:rPr lang="en-US" dirty="0" smtClean="0"/>
              <a:t> de 60 – </a:t>
            </a:r>
            <a:r>
              <a:rPr lang="en-US" dirty="0" err="1" smtClean="0"/>
              <a:t>Até</a:t>
            </a:r>
            <a:r>
              <a:rPr lang="en-US" dirty="0" smtClean="0"/>
              <a:t> 90%</a:t>
            </a:r>
          </a:p>
          <a:p>
            <a:pPr lvl="1" algn="r">
              <a:buNone/>
            </a:pPr>
            <a:endParaRPr lang="en-US" sz="200" b="0" i="1" kern="1200" dirty="0" smtClean="0">
              <a:solidFill>
                <a:schemeClr val="tx1"/>
              </a:solidFill>
            </a:endParaRPr>
          </a:p>
          <a:p>
            <a:pPr lvl="1" algn="r">
              <a:buNone/>
            </a:pPr>
            <a:r>
              <a:rPr lang="en-US" sz="1500" b="0" i="1" kern="1200" dirty="0" smtClean="0">
                <a:solidFill>
                  <a:schemeClr val="bg1">
                    <a:lumMod val="50000"/>
                  </a:schemeClr>
                </a:solidFill>
              </a:rPr>
              <a:t>J </a:t>
            </a:r>
            <a:r>
              <a:rPr lang="en-US" sz="1500" b="0" i="1" kern="1200" dirty="0" err="1" smtClean="0">
                <a:solidFill>
                  <a:schemeClr val="bg1">
                    <a:lumMod val="50000"/>
                  </a:schemeClr>
                </a:solidFill>
              </a:rPr>
              <a:t>Antimicrob</a:t>
            </a:r>
            <a:r>
              <a:rPr lang="en-US" sz="1500" b="0" i="1" kern="1200" dirty="0" smtClean="0">
                <a:solidFill>
                  <a:schemeClr val="bg1">
                    <a:lumMod val="50000"/>
                  </a:schemeClr>
                </a:solidFill>
              </a:rPr>
              <a:t> </a:t>
            </a:r>
            <a:r>
              <a:rPr lang="en-US" sz="1500" b="0" i="1" kern="1200" dirty="0" err="1" smtClean="0">
                <a:solidFill>
                  <a:schemeClr val="bg1">
                    <a:lumMod val="50000"/>
                  </a:schemeClr>
                </a:solidFill>
              </a:rPr>
              <a:t>Chemother</a:t>
            </a:r>
            <a:r>
              <a:rPr lang="en-US" sz="1500" b="0" i="1" kern="1200" dirty="0" smtClean="0">
                <a:solidFill>
                  <a:schemeClr val="bg1">
                    <a:lumMod val="50000"/>
                  </a:schemeClr>
                </a:solidFill>
              </a:rPr>
              <a:t>. 2009 May;63</a:t>
            </a:r>
            <a:endParaRPr lang="en-US" sz="1500" i="1" dirty="0" smtClean="0">
              <a:solidFill>
                <a:schemeClr val="bg1">
                  <a:lumMod val="50000"/>
                </a:schemeClr>
              </a:solidFill>
            </a:endParaRPr>
          </a:p>
          <a:p>
            <a:endParaRPr lang="en-US" dirty="0" smtClean="0"/>
          </a:p>
          <a:p>
            <a:r>
              <a:rPr lang="en-US" dirty="0" err="1" smtClean="0"/>
              <a:t>Estudos</a:t>
            </a:r>
            <a:r>
              <a:rPr lang="en-US" dirty="0" smtClean="0"/>
              <a:t> </a:t>
            </a:r>
            <a:r>
              <a:rPr lang="en-US" dirty="0" err="1" smtClean="0"/>
              <a:t>Atuais</a:t>
            </a:r>
            <a:r>
              <a:rPr lang="en-US" dirty="0" smtClean="0"/>
              <a:t> – 9,5%</a:t>
            </a:r>
          </a:p>
          <a:p>
            <a:pPr lvl="1"/>
            <a:r>
              <a:rPr lang="en-US" dirty="0" smtClean="0"/>
              <a:t>8% </a:t>
            </a:r>
            <a:r>
              <a:rPr lang="en-US" dirty="0" err="1" smtClean="0"/>
              <a:t>tumores</a:t>
            </a:r>
            <a:r>
              <a:rPr lang="en-US" dirty="0" smtClean="0"/>
              <a:t> </a:t>
            </a:r>
            <a:r>
              <a:rPr lang="en-US" dirty="0" err="1" smtClean="0"/>
              <a:t>sólidos</a:t>
            </a:r>
            <a:r>
              <a:rPr lang="en-US" dirty="0" smtClean="0"/>
              <a:t>, ~9% </a:t>
            </a:r>
            <a:r>
              <a:rPr lang="en-US" dirty="0" err="1" smtClean="0"/>
              <a:t>linfoma</a:t>
            </a:r>
            <a:r>
              <a:rPr lang="en-US" dirty="0" smtClean="0"/>
              <a:t>, 14% </a:t>
            </a:r>
            <a:r>
              <a:rPr lang="en-US" dirty="0" err="1" smtClean="0"/>
              <a:t>leucemia</a:t>
            </a:r>
            <a:endParaRPr lang="en-US" dirty="0" smtClean="0"/>
          </a:p>
          <a:p>
            <a:pPr lvl="1"/>
            <a:r>
              <a:rPr lang="en-US" dirty="0" err="1" smtClean="0"/>
              <a:t>Aumento</a:t>
            </a:r>
            <a:r>
              <a:rPr lang="en-US" dirty="0" smtClean="0"/>
              <a:t> linear com </a:t>
            </a:r>
            <a:r>
              <a:rPr lang="en-US" dirty="0" err="1" smtClean="0"/>
              <a:t>número</a:t>
            </a:r>
            <a:r>
              <a:rPr lang="en-US" dirty="0" smtClean="0"/>
              <a:t> de </a:t>
            </a:r>
            <a:r>
              <a:rPr lang="en-US" dirty="0" err="1" smtClean="0"/>
              <a:t>comorbidades</a:t>
            </a:r>
            <a:r>
              <a:rPr lang="en-US" dirty="0" smtClean="0"/>
              <a:t>: </a:t>
            </a:r>
          </a:p>
          <a:p>
            <a:pPr lvl="2"/>
            <a:r>
              <a:rPr lang="en-US" dirty="0" smtClean="0"/>
              <a:t>2,6% (</a:t>
            </a:r>
            <a:r>
              <a:rPr lang="en-US" dirty="0" err="1" smtClean="0"/>
              <a:t>nenhuma</a:t>
            </a:r>
            <a:r>
              <a:rPr lang="en-US" dirty="0" smtClean="0"/>
              <a:t> </a:t>
            </a:r>
            <a:r>
              <a:rPr lang="en-US" dirty="0" err="1" smtClean="0"/>
              <a:t>comorbidade</a:t>
            </a:r>
            <a:r>
              <a:rPr lang="en-US" dirty="0" smtClean="0"/>
              <a:t>)</a:t>
            </a:r>
          </a:p>
          <a:p>
            <a:pPr lvl="2"/>
            <a:r>
              <a:rPr lang="en-US" dirty="0" smtClean="0"/>
              <a:t>50,6% (5 </a:t>
            </a:r>
            <a:r>
              <a:rPr lang="en-US" dirty="0" err="1" smtClean="0"/>
              <a:t>comorbidades</a:t>
            </a:r>
            <a:r>
              <a:rPr lang="en-US" dirty="0" smtClean="0"/>
              <a:t>)</a:t>
            </a:r>
          </a:p>
          <a:p>
            <a:pPr>
              <a:buNone/>
            </a:pPr>
            <a:endParaRPr lang="en-US" sz="200" b="0" dirty="0" smtClean="0">
              <a:solidFill>
                <a:schemeClr val="tx1"/>
              </a:solidFill>
            </a:endParaRPr>
          </a:p>
          <a:p>
            <a:pPr lvl="2" algn="r">
              <a:buNone/>
            </a:pPr>
            <a:r>
              <a:rPr lang="en-US" sz="1500" b="0" i="1" dirty="0" smtClean="0">
                <a:solidFill>
                  <a:schemeClr val="bg1">
                    <a:lumMod val="50000"/>
                  </a:schemeClr>
                </a:solidFill>
              </a:rPr>
              <a:t>Cancer. 2006 May;106(10):2258-66</a:t>
            </a:r>
            <a:r>
              <a:rPr lang="en-US" sz="1600" b="0" i="1" dirty="0" smtClean="0">
                <a:solidFill>
                  <a:schemeClr val="tx1"/>
                </a:solidFill>
              </a:rPr>
              <a:t>.</a:t>
            </a:r>
          </a:p>
          <a:p>
            <a:endParaRPr lang="en-US" sz="1700" dirty="0" smtClean="0"/>
          </a:p>
        </p:txBody>
      </p:sp>
      <p:pic>
        <p:nvPicPr>
          <p:cNvPr id="73730" name="Picture 2" descr="http://www.wolfescape.com/Humour/MedThumbs/HowBadIsIt.gif"/>
          <p:cNvPicPr>
            <a:picLocks noChangeAspect="1" noChangeArrowheads="1"/>
          </p:cNvPicPr>
          <p:nvPr/>
        </p:nvPicPr>
        <p:blipFill>
          <a:blip r:embed="rId3">
            <a:duotone>
              <a:prstClr val="black"/>
              <a:srgbClr val="FFC000">
                <a:tint val="45000"/>
                <a:satMod val="400000"/>
              </a:srgbClr>
            </a:duotone>
          </a:blip>
          <a:srcRect/>
          <a:stretch>
            <a:fillRect/>
          </a:stretch>
        </p:blipFill>
        <p:spPr bwMode="auto">
          <a:xfrm>
            <a:off x="5734053" y="2205342"/>
            <a:ext cx="3124227" cy="2938170"/>
          </a:xfrm>
          <a:prstGeom prst="rect">
            <a:avLst/>
          </a:prstGeom>
          <a:ln>
            <a:noFill/>
          </a:ln>
          <a:effectLst>
            <a:outerShdw blurRad="292100" dist="139700" dir="2700000" algn="tl" rotWithShape="0">
              <a:srgbClr val="333333">
                <a:alpha val="65000"/>
              </a:srgbClr>
            </a:outerShdw>
          </a:effectLst>
        </p:spPr>
      </p:pic>
      <p:sp>
        <p:nvSpPr>
          <p:cNvPr id="8" name="Retângulo 7"/>
          <p:cNvSpPr/>
          <p:nvPr/>
        </p:nvSpPr>
        <p:spPr>
          <a:xfrm rot="20332866">
            <a:off x="115004" y="2120493"/>
            <a:ext cx="6977092" cy="1938992"/>
          </a:xfrm>
          <a:prstGeom prst="rect">
            <a:avLst/>
          </a:prstGeom>
          <a:solidFill>
            <a:srgbClr val="FFCC99">
              <a:alpha val="50196"/>
            </a:srgbClr>
          </a:solidFill>
          <a:ln w="57150">
            <a:solidFill>
              <a:srgbClr val="FF0000"/>
            </a:solidFill>
            <a:prstDash val="solid"/>
          </a:ln>
        </p:spPr>
        <p:txBody>
          <a:bodyPr wrap="square" lIns="91440" tIns="45720" rIns="91440" bIns="45720">
            <a:spAutoFit/>
          </a:bodyPr>
          <a:lstStyle/>
          <a:p>
            <a:pPr algn="ctr"/>
            <a:r>
              <a:rPr lang="en-US"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Principal </a:t>
            </a:r>
            <a:r>
              <a:rPr lang="en-US" sz="40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Diferença</a:t>
            </a:r>
            <a:r>
              <a:rPr lang="en-US"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p>
          <a:p>
            <a:pPr algn="ctr"/>
            <a:r>
              <a:rPr lang="en-US"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p>
          <a:p>
            <a:pPr algn="ctr"/>
            <a:r>
              <a:rPr lang="en-US" sz="4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ANTIBIÓTICO EMPÍRICO</a:t>
            </a:r>
            <a:endParaRPr lang="pt-BR"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a:xfrm>
            <a:off x="457200" y="1142984"/>
            <a:ext cx="4040188" cy="428628"/>
          </a:xfrm>
        </p:spPr>
        <p:txBody>
          <a:bodyPr/>
          <a:lstStyle/>
          <a:p>
            <a:r>
              <a:rPr lang="pt-BR" dirty="0" smtClean="0"/>
              <a:t>Condições:</a:t>
            </a:r>
          </a:p>
        </p:txBody>
      </p:sp>
      <p:sp>
        <p:nvSpPr>
          <p:cNvPr id="3" name="Espaço Reservado para Conteúdo 2"/>
          <p:cNvSpPr>
            <a:spLocks noGrp="1"/>
          </p:cNvSpPr>
          <p:nvPr>
            <p:ph sz="half" idx="2"/>
          </p:nvPr>
        </p:nvSpPr>
        <p:spPr>
          <a:xfrm>
            <a:off x="457200" y="1643050"/>
            <a:ext cx="4040188" cy="4071966"/>
          </a:xfrm>
          <a:solidFill>
            <a:schemeClr val="accent2">
              <a:lumMod val="40000"/>
              <a:lumOff val="60000"/>
              <a:alpha val="20000"/>
            </a:schemeClr>
          </a:solidFill>
        </p:spPr>
        <p:txBody>
          <a:bodyPr/>
          <a:lstStyle/>
          <a:p>
            <a:pPr lvl="0">
              <a:buFont typeface="Calibri" pitchFamily="34" charset="0"/>
              <a:buChar char="●"/>
            </a:pPr>
            <a:r>
              <a:rPr lang="pt-BR" sz="2000" dirty="0" smtClean="0">
                <a:solidFill>
                  <a:srgbClr val="000000"/>
                </a:solidFill>
              </a:rPr>
              <a:t>Paciente motivado e aderente</a:t>
            </a:r>
          </a:p>
          <a:p>
            <a:pPr lvl="0">
              <a:buFont typeface="Calibri" pitchFamily="34" charset="0"/>
              <a:buChar char="●"/>
            </a:pPr>
            <a:r>
              <a:rPr lang="pt-BR" sz="2000" dirty="0" smtClean="0">
                <a:solidFill>
                  <a:srgbClr val="000000"/>
                </a:solidFill>
              </a:rPr>
              <a:t>Suporte 24h-7d</a:t>
            </a:r>
          </a:p>
          <a:p>
            <a:pPr lvl="1">
              <a:buFont typeface="Wingdings" pitchFamily="2" charset="2"/>
              <a:buChar char="§"/>
            </a:pPr>
            <a:r>
              <a:rPr lang="pt-BR" sz="1600" u="sng" dirty="0" smtClean="0">
                <a:latin typeface="Calibi"/>
              </a:rPr>
              <a:t>Fácil acesso</a:t>
            </a:r>
            <a:r>
              <a:rPr lang="pt-BR" sz="1600" dirty="0" smtClean="0">
                <a:latin typeface="Calibi"/>
              </a:rPr>
              <a:t> a serviço médico de urgência em caso de piora</a:t>
            </a:r>
          </a:p>
          <a:p>
            <a:pPr lvl="1">
              <a:buFont typeface="Wingdings" pitchFamily="2" charset="2"/>
              <a:buChar char="§"/>
            </a:pPr>
            <a:r>
              <a:rPr lang="pt-BR" sz="1600" dirty="0" smtClean="0">
                <a:latin typeface="Calibi"/>
              </a:rPr>
              <a:t>Recursos e pessoal treinado</a:t>
            </a:r>
          </a:p>
          <a:p>
            <a:pPr lvl="0">
              <a:buFont typeface="Calibri" pitchFamily="34" charset="0"/>
              <a:buChar char="●"/>
            </a:pPr>
            <a:r>
              <a:rPr lang="pt-BR" sz="2000" dirty="0" smtClean="0">
                <a:solidFill>
                  <a:srgbClr val="000000"/>
                </a:solidFill>
              </a:rPr>
              <a:t>Reavaliação diária</a:t>
            </a:r>
          </a:p>
          <a:p>
            <a:pPr lvl="1">
              <a:buFont typeface="Wingdings" pitchFamily="2" charset="2"/>
              <a:buChar char="§"/>
            </a:pPr>
            <a:r>
              <a:rPr lang="pt-BR" sz="1600" dirty="0" smtClean="0">
                <a:latin typeface="Calibi"/>
              </a:rPr>
              <a:t>Contato telefônico</a:t>
            </a:r>
          </a:p>
          <a:p>
            <a:pPr lvl="1">
              <a:buFont typeface="Wingdings" pitchFamily="2" charset="2"/>
              <a:buChar char="§"/>
            </a:pPr>
            <a:r>
              <a:rPr lang="pt-BR" sz="1600" dirty="0" smtClean="0">
                <a:latin typeface="Calibi"/>
              </a:rPr>
              <a:t>Sinais vitais e aceitação oral</a:t>
            </a:r>
          </a:p>
          <a:p>
            <a:pPr>
              <a:buFont typeface="Calibri" pitchFamily="34" charset="0"/>
              <a:buChar char="●"/>
            </a:pPr>
            <a:r>
              <a:rPr lang="pt-BR" sz="1800" dirty="0" smtClean="0">
                <a:solidFill>
                  <a:srgbClr val="000000"/>
                </a:solidFill>
              </a:rPr>
              <a:t>Reavaliação clínica em 48 h</a:t>
            </a:r>
          </a:p>
          <a:p>
            <a:pPr lvl="0">
              <a:buFont typeface="Calibri" pitchFamily="34" charset="0"/>
              <a:buChar char="●"/>
            </a:pPr>
            <a:endParaRPr lang="pt-BR" sz="1800" dirty="0" smtClean="0">
              <a:latin typeface="Calibi"/>
            </a:endParaRPr>
          </a:p>
          <a:p>
            <a:pPr lvl="1">
              <a:buNone/>
            </a:pPr>
            <a:endParaRPr lang="pt-BR" sz="1800" dirty="0" smtClean="0">
              <a:latin typeface="Calibi"/>
            </a:endParaRPr>
          </a:p>
          <a:p>
            <a:endParaRPr lang="pt-BR" sz="2000" dirty="0">
              <a:latin typeface="Calibi"/>
            </a:endParaRPr>
          </a:p>
        </p:txBody>
      </p:sp>
      <p:sp>
        <p:nvSpPr>
          <p:cNvPr id="6" name="Espaço Reservado para Texto 5"/>
          <p:cNvSpPr>
            <a:spLocks noGrp="1"/>
          </p:cNvSpPr>
          <p:nvPr>
            <p:ph type="body" sz="quarter" idx="3"/>
          </p:nvPr>
        </p:nvSpPr>
        <p:spPr>
          <a:xfrm>
            <a:off x="4645025" y="1142984"/>
            <a:ext cx="4041775" cy="428628"/>
          </a:xfrm>
        </p:spPr>
        <p:txBody>
          <a:bodyPr/>
          <a:lstStyle/>
          <a:p>
            <a:r>
              <a:rPr lang="pt-BR" dirty="0" smtClean="0">
                <a:solidFill>
                  <a:srgbClr val="000000"/>
                </a:solidFill>
              </a:rPr>
              <a:t>Internação se:</a:t>
            </a:r>
            <a:endParaRPr lang="pt-BR" dirty="0"/>
          </a:p>
        </p:txBody>
      </p:sp>
      <p:sp>
        <p:nvSpPr>
          <p:cNvPr id="7" name="Espaço Reservado para Conteúdo 6"/>
          <p:cNvSpPr>
            <a:spLocks noGrp="1"/>
          </p:cNvSpPr>
          <p:nvPr>
            <p:ph sz="quarter" idx="4"/>
          </p:nvPr>
        </p:nvSpPr>
        <p:spPr>
          <a:xfrm>
            <a:off x="4645025" y="1643050"/>
            <a:ext cx="4141817" cy="4071966"/>
          </a:xfrm>
          <a:solidFill>
            <a:schemeClr val="accent1">
              <a:lumMod val="50000"/>
              <a:alpha val="20000"/>
            </a:schemeClr>
          </a:solidFill>
        </p:spPr>
        <p:txBody>
          <a:bodyPr/>
          <a:lstStyle/>
          <a:p>
            <a:pPr lvl="0" algn="l">
              <a:buFont typeface="Calibri" pitchFamily="34" charset="0"/>
              <a:buChar char="●"/>
            </a:pPr>
            <a:r>
              <a:rPr lang="pt-BR" sz="2000" b="1" i="0" dirty="0" smtClean="0">
                <a:solidFill>
                  <a:srgbClr val="000000"/>
                </a:solidFill>
                <a:effectLst>
                  <a:outerShdw blurRad="38100" dist="38100" dir="2700000" algn="tl">
                    <a:srgbClr val="C0C0C0"/>
                  </a:outerShdw>
                </a:effectLst>
                <a:latin typeface="Calibri" pitchFamily="34" charset="0"/>
                <a:ea typeface="+mn-ea"/>
              </a:rPr>
              <a:t>Persistência febre &gt; 2 dias, </a:t>
            </a:r>
          </a:p>
          <a:p>
            <a:pPr lvl="0" algn="l">
              <a:buFont typeface="Calibri" pitchFamily="34" charset="0"/>
              <a:buChar char="●"/>
            </a:pPr>
            <a:r>
              <a:rPr lang="pt-BR" sz="2000" b="1" i="0" dirty="0" smtClean="0">
                <a:solidFill>
                  <a:srgbClr val="000000"/>
                </a:solidFill>
                <a:effectLst>
                  <a:outerShdw blurRad="38100" dist="38100" dir="2700000" algn="tl">
                    <a:srgbClr val="C0C0C0"/>
                  </a:outerShdw>
                </a:effectLst>
                <a:latin typeface="Calibri" pitchFamily="34" charset="0"/>
                <a:ea typeface="+mn-ea"/>
              </a:rPr>
              <a:t>culturas com germe insensível</a:t>
            </a:r>
          </a:p>
          <a:p>
            <a:pPr lvl="0" algn="l">
              <a:buFont typeface="Calibri" pitchFamily="34" charset="0"/>
              <a:buChar char="●"/>
            </a:pPr>
            <a:r>
              <a:rPr lang="pt-BR" sz="2000" b="1" i="0" dirty="0" smtClean="0">
                <a:solidFill>
                  <a:srgbClr val="000000"/>
                </a:solidFill>
                <a:effectLst>
                  <a:outerShdw blurRad="38100" dist="38100" dir="2700000" algn="tl">
                    <a:srgbClr val="C0C0C0"/>
                  </a:outerShdw>
                </a:effectLst>
                <a:latin typeface="Calibri" pitchFamily="34" charset="0"/>
                <a:ea typeface="+mn-ea"/>
              </a:rPr>
              <a:t>intolerância à medicação via oral</a:t>
            </a:r>
          </a:p>
          <a:p>
            <a:pPr lvl="0" algn="l">
              <a:buFont typeface="Calibri" pitchFamily="34" charset="0"/>
              <a:buChar char="●"/>
            </a:pPr>
            <a:r>
              <a:rPr lang="pt-BR" sz="2000" b="1" i="0" dirty="0" smtClean="0">
                <a:solidFill>
                  <a:srgbClr val="000000"/>
                </a:solidFill>
                <a:effectLst>
                  <a:outerShdw blurRad="38100" dist="38100" dir="2700000" algn="tl">
                    <a:srgbClr val="C0C0C0"/>
                  </a:outerShdw>
                </a:effectLst>
                <a:latin typeface="Calibri" pitchFamily="34" charset="0"/>
                <a:ea typeface="+mn-ea"/>
              </a:rPr>
              <a:t>piora clínica/novos sintomas</a:t>
            </a:r>
          </a:p>
          <a:p>
            <a:pPr lvl="1" algn="l">
              <a:buFont typeface="Wingdings" pitchFamily="2" charset="2"/>
              <a:buChar char="§"/>
            </a:pPr>
            <a:r>
              <a:rPr lang="pt-BR" sz="1800" b="1" i="0" dirty="0" smtClean="0">
                <a:solidFill>
                  <a:srgbClr val="808080"/>
                </a:solidFill>
                <a:effectLst>
                  <a:outerShdw blurRad="38100" dist="38100" dir="2700000" algn="tl">
                    <a:srgbClr val="C0C0C0"/>
                  </a:outerShdw>
                </a:effectLst>
                <a:latin typeface="Calibi"/>
              </a:rPr>
              <a:t>Atenção:  “</a:t>
            </a:r>
            <a:r>
              <a:rPr lang="pt-BR" sz="1800" b="1" i="0" dirty="0" err="1" smtClean="0">
                <a:solidFill>
                  <a:srgbClr val="808080"/>
                </a:solidFill>
                <a:effectLst>
                  <a:outerShdw blurRad="38100" dist="38100" dir="2700000" algn="tl">
                    <a:srgbClr val="C0C0C0"/>
                  </a:outerShdw>
                </a:effectLst>
                <a:latin typeface="Calibi"/>
              </a:rPr>
              <a:t>sd</a:t>
            </a:r>
            <a:r>
              <a:rPr lang="pt-BR" sz="1800" b="1" i="0" dirty="0" smtClean="0">
                <a:solidFill>
                  <a:srgbClr val="808080"/>
                </a:solidFill>
                <a:effectLst>
                  <a:outerShdw blurRad="38100" dist="38100" dir="2700000" algn="tl">
                    <a:srgbClr val="C0C0C0"/>
                  </a:outerShdw>
                </a:effectLst>
                <a:latin typeface="Calibi"/>
              </a:rPr>
              <a:t>. da reconstituição </a:t>
            </a:r>
            <a:r>
              <a:rPr lang="pt-BR" sz="1800" b="1" i="0" dirty="0" err="1" smtClean="0">
                <a:solidFill>
                  <a:srgbClr val="808080"/>
                </a:solidFill>
                <a:effectLst>
                  <a:outerShdw blurRad="38100" dist="38100" dir="2700000" algn="tl">
                    <a:srgbClr val="C0C0C0"/>
                  </a:outerShdw>
                </a:effectLst>
                <a:latin typeface="Calibi"/>
              </a:rPr>
              <a:t>mielóide</a:t>
            </a:r>
            <a:r>
              <a:rPr lang="pt-BR" sz="1800" b="1" i="0" dirty="0" smtClean="0">
                <a:solidFill>
                  <a:srgbClr val="808080"/>
                </a:solidFill>
                <a:effectLst>
                  <a:outerShdw blurRad="38100" dist="38100" dir="2700000" algn="tl">
                    <a:srgbClr val="C0C0C0"/>
                  </a:outerShdw>
                </a:effectLst>
                <a:latin typeface="Calibi"/>
              </a:rPr>
              <a:t>”</a:t>
            </a:r>
          </a:p>
          <a:p>
            <a:pPr lvl="0" algn="l">
              <a:buFont typeface="Calibri" pitchFamily="34" charset="0"/>
              <a:buChar char="●"/>
            </a:pPr>
            <a:endParaRPr lang="pt-BR" sz="2000" b="1" i="0" dirty="0" smtClean="0">
              <a:solidFill>
                <a:srgbClr val="000000"/>
              </a:solidFill>
              <a:effectLst>
                <a:outerShdw blurRad="38100" dist="38100" dir="2700000" algn="tl">
                  <a:srgbClr val="C0C0C0"/>
                </a:outerShdw>
              </a:effectLst>
              <a:latin typeface="Calibri" pitchFamily="34" charset="0"/>
              <a:ea typeface="+mn-ea"/>
            </a:endParaRPr>
          </a:p>
          <a:p>
            <a:pPr lvl="0" algn="l">
              <a:buFont typeface="Calibri" pitchFamily="34" charset="0"/>
              <a:buChar char="●"/>
            </a:pPr>
            <a:r>
              <a:rPr lang="pt-BR" sz="2000" b="1" i="0" dirty="0" smtClean="0">
                <a:solidFill>
                  <a:srgbClr val="000000"/>
                </a:solidFill>
                <a:effectLst>
                  <a:outerShdw blurRad="38100" dist="38100" dir="2700000" algn="tl">
                    <a:srgbClr val="C0C0C0"/>
                  </a:outerShdw>
                </a:effectLst>
                <a:latin typeface="Calibri" pitchFamily="34" charset="0"/>
                <a:ea typeface="+mn-ea"/>
              </a:rPr>
              <a:t>20% dos casos com tratamento inicial ambulatorial necessitam internação  na evolução</a:t>
            </a:r>
          </a:p>
          <a:p>
            <a:pPr lvl="0"/>
            <a:r>
              <a:rPr lang="pt-BR" sz="1500" dirty="0" smtClean="0">
                <a:solidFill>
                  <a:schemeClr val="bg1">
                    <a:lumMod val="50000"/>
                  </a:schemeClr>
                </a:solidFill>
                <a:effectLst>
                  <a:outerShdw blurRad="38100" dist="38100" dir="2700000" algn="tl">
                    <a:srgbClr val="C0C0C0"/>
                  </a:outerShdw>
                </a:effectLst>
                <a:latin typeface="Calibi"/>
                <a:ea typeface="+mn-ea"/>
              </a:rPr>
              <a:t>ESMO, 2010</a:t>
            </a:r>
            <a:endParaRPr lang="pt-BR" sz="1500" dirty="0" smtClean="0">
              <a:solidFill>
                <a:schemeClr val="bg1">
                  <a:lumMod val="50000"/>
                </a:schemeClr>
              </a:solidFill>
              <a:effectLst>
                <a:outerShdw blurRad="38100" dist="38100" dir="2700000" algn="tl">
                  <a:srgbClr val="C0C0C0"/>
                </a:outerShdw>
              </a:effectLst>
              <a:latin typeface="Calibi"/>
            </a:endParaRPr>
          </a:p>
          <a:p>
            <a:pPr lvl="0" algn="l"/>
            <a:endParaRPr lang="pt-BR" sz="500" b="1" i="0" dirty="0" smtClean="0">
              <a:solidFill>
                <a:srgbClr val="808080"/>
              </a:solidFill>
              <a:effectLst>
                <a:outerShdw blurRad="38100" dist="38100" dir="2700000" algn="tl">
                  <a:srgbClr val="C0C0C0"/>
                </a:outerShdw>
              </a:effectLst>
              <a:latin typeface="Arial"/>
            </a:endParaRPr>
          </a:p>
          <a:p>
            <a:pPr lvl="0" algn="l"/>
            <a:endParaRPr lang="pt-BR" sz="500" b="1" i="0" dirty="0" smtClean="0">
              <a:solidFill>
                <a:srgbClr val="808080"/>
              </a:solidFill>
              <a:effectLst>
                <a:outerShdw blurRad="38100" dist="38100" dir="2700000" algn="tl">
                  <a:srgbClr val="C0C0C0"/>
                </a:outerShdw>
              </a:effectLst>
              <a:latin typeface="Arial"/>
            </a:endParaRPr>
          </a:p>
          <a:p>
            <a:pPr lvl="0" algn="l"/>
            <a:endParaRPr lang="pt-BR" sz="500" b="1" i="0" dirty="0" smtClean="0">
              <a:solidFill>
                <a:srgbClr val="808080"/>
              </a:solidFill>
              <a:effectLst>
                <a:outerShdw blurRad="38100" dist="38100" dir="2700000" algn="tl">
                  <a:srgbClr val="C0C0C0"/>
                </a:outerShdw>
              </a:effectLst>
              <a:latin typeface="Arial"/>
            </a:endParaRPr>
          </a:p>
          <a:p>
            <a:pPr lvl="0" algn="l"/>
            <a:endParaRPr lang="pt-BR" sz="500" b="1" i="0" dirty="0" smtClean="0">
              <a:solidFill>
                <a:srgbClr val="808080"/>
              </a:solidFill>
              <a:effectLst>
                <a:outerShdw blurRad="38100" dist="38100" dir="2700000" algn="tl">
                  <a:srgbClr val="C0C0C0"/>
                </a:outerShdw>
              </a:effectLst>
              <a:latin typeface="Arial"/>
            </a:endParaRPr>
          </a:p>
          <a:p>
            <a:pPr lvl="0" algn="l"/>
            <a:r>
              <a:rPr lang="pt-BR" sz="2000" b="1" i="0" dirty="0" smtClean="0">
                <a:solidFill>
                  <a:srgbClr val="808080"/>
                </a:solidFill>
                <a:effectLst>
                  <a:outerShdw blurRad="38100" dist="38100" dir="2700000" algn="tl">
                    <a:srgbClr val="C0C0C0"/>
                  </a:outerShdw>
                </a:effectLst>
                <a:latin typeface="Arial"/>
              </a:rPr>
              <a:t>*</a:t>
            </a:r>
            <a:r>
              <a:rPr lang="pt-BR" sz="1500" dirty="0" err="1" smtClean="0">
                <a:solidFill>
                  <a:schemeClr val="bg1">
                    <a:lumMod val="50000"/>
                  </a:schemeClr>
                </a:solidFill>
                <a:latin typeface="Calibi"/>
              </a:rPr>
              <a:t>Rolston</a:t>
            </a:r>
            <a:r>
              <a:rPr lang="pt-BR" sz="1500" dirty="0" smtClean="0">
                <a:solidFill>
                  <a:schemeClr val="bg1">
                    <a:lumMod val="50000"/>
                  </a:schemeClr>
                </a:solidFill>
                <a:latin typeface="Calibi"/>
              </a:rPr>
              <a:t> </a:t>
            </a:r>
            <a:r>
              <a:rPr lang="pt-BR" sz="1500" dirty="0" err="1" smtClean="0">
                <a:solidFill>
                  <a:schemeClr val="bg1">
                    <a:lumMod val="50000"/>
                  </a:schemeClr>
                </a:solidFill>
                <a:latin typeface="Calibi"/>
              </a:rPr>
              <a:t>et</a:t>
            </a:r>
            <a:r>
              <a:rPr lang="pt-BR" sz="1500" dirty="0" smtClean="0">
                <a:solidFill>
                  <a:schemeClr val="bg1">
                    <a:lumMod val="50000"/>
                  </a:schemeClr>
                </a:solidFill>
                <a:latin typeface="Calibi"/>
              </a:rPr>
              <a:t> </a:t>
            </a:r>
            <a:r>
              <a:rPr lang="pt-BR" sz="1500" dirty="0" err="1" smtClean="0">
                <a:solidFill>
                  <a:schemeClr val="bg1">
                    <a:lumMod val="50000"/>
                  </a:schemeClr>
                </a:solidFill>
                <a:latin typeface="Calibi"/>
              </a:rPr>
              <a:t>al</a:t>
            </a:r>
            <a:r>
              <a:rPr lang="pt-BR" sz="1500" dirty="0" smtClean="0">
                <a:solidFill>
                  <a:schemeClr val="bg1">
                    <a:lumMod val="50000"/>
                  </a:schemeClr>
                </a:solidFill>
                <a:latin typeface="Calibi"/>
              </a:rPr>
              <a:t>  - </a:t>
            </a:r>
            <a:r>
              <a:rPr lang="pt-BR" sz="1500" dirty="0" err="1" smtClean="0">
                <a:solidFill>
                  <a:schemeClr val="bg1">
                    <a:lumMod val="50000"/>
                  </a:schemeClr>
                </a:solidFill>
                <a:latin typeface="Calibi"/>
              </a:rPr>
              <a:t>Clin</a:t>
            </a:r>
            <a:r>
              <a:rPr lang="pt-BR" sz="1500" dirty="0" smtClean="0">
                <a:solidFill>
                  <a:schemeClr val="bg1">
                    <a:lumMod val="50000"/>
                  </a:schemeClr>
                </a:solidFill>
                <a:latin typeface="Calibi"/>
              </a:rPr>
              <a:t> </a:t>
            </a:r>
            <a:r>
              <a:rPr lang="pt-BR" sz="1500" dirty="0" err="1" smtClean="0">
                <a:solidFill>
                  <a:schemeClr val="bg1">
                    <a:lumMod val="50000"/>
                  </a:schemeClr>
                </a:solidFill>
                <a:latin typeface="Calibi"/>
              </a:rPr>
              <a:t>Infect</a:t>
            </a:r>
            <a:r>
              <a:rPr lang="pt-BR" sz="1500" dirty="0" smtClean="0">
                <a:solidFill>
                  <a:schemeClr val="bg1">
                    <a:lumMod val="50000"/>
                  </a:schemeClr>
                </a:solidFill>
                <a:latin typeface="Calibi"/>
              </a:rPr>
              <a:t> </a:t>
            </a:r>
            <a:r>
              <a:rPr lang="pt-BR" sz="1500" dirty="0" err="1" smtClean="0">
                <a:solidFill>
                  <a:schemeClr val="bg1">
                    <a:lumMod val="50000"/>
                  </a:schemeClr>
                </a:solidFill>
                <a:latin typeface="Calibi"/>
              </a:rPr>
              <a:t>Dis</a:t>
            </a:r>
            <a:r>
              <a:rPr lang="pt-BR" sz="1500" dirty="0" smtClean="0">
                <a:solidFill>
                  <a:schemeClr val="bg1">
                    <a:lumMod val="50000"/>
                  </a:schemeClr>
                </a:solidFill>
                <a:latin typeface="Calibi"/>
              </a:rPr>
              <a:t> 2005 </a:t>
            </a:r>
            <a:r>
              <a:rPr lang="pt-BR" sz="1500" dirty="0" err="1" smtClean="0">
                <a:solidFill>
                  <a:schemeClr val="bg1">
                    <a:lumMod val="50000"/>
                  </a:schemeClr>
                </a:solidFill>
                <a:latin typeface="Calibi"/>
              </a:rPr>
              <a:t>Supl</a:t>
            </a:r>
            <a:r>
              <a:rPr lang="pt-BR" sz="1500" dirty="0" smtClean="0">
                <a:solidFill>
                  <a:schemeClr val="bg1">
                    <a:lumMod val="50000"/>
                  </a:schemeClr>
                </a:solidFill>
                <a:latin typeface="Calibi"/>
              </a:rPr>
              <a:t> </a:t>
            </a:r>
          </a:p>
          <a:p>
            <a:pPr lvl="1" algn="l"/>
            <a:endParaRPr lang="pt-BR" sz="2000" b="1" i="0" dirty="0" smtClean="0">
              <a:solidFill>
                <a:srgbClr val="808080"/>
              </a:solidFill>
              <a:effectLst>
                <a:outerShdw blurRad="38100" dist="38100" dir="2700000" algn="tl">
                  <a:srgbClr val="C0C0C0"/>
                </a:outerShdw>
              </a:effectLst>
              <a:latin typeface="Arial"/>
            </a:endParaRPr>
          </a:p>
          <a:p>
            <a:endParaRPr lang="pt-BR" sz="2000" dirty="0"/>
          </a:p>
        </p:txBody>
      </p:sp>
      <p:sp>
        <p:nvSpPr>
          <p:cNvPr id="2" name="Título 1"/>
          <p:cNvSpPr>
            <a:spLocks noGrp="1"/>
          </p:cNvSpPr>
          <p:nvPr>
            <p:ph type="title"/>
          </p:nvPr>
        </p:nvSpPr>
        <p:spPr/>
        <p:txBody>
          <a:bodyPr/>
          <a:lstStyle/>
          <a:p>
            <a:r>
              <a:rPr lang="pt-BR" dirty="0" err="1" smtClean="0"/>
              <a:t>Antibioticoterapia</a:t>
            </a:r>
            <a:r>
              <a:rPr lang="pt-BR" dirty="0" smtClean="0"/>
              <a:t> Ambulatorial</a:t>
            </a:r>
            <a:endParaRPr lang="pt-BR"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Ambulatorial</a:t>
            </a:r>
            <a:endParaRPr lang="pt-BR" dirty="0"/>
          </a:p>
        </p:txBody>
      </p:sp>
      <p:sp>
        <p:nvSpPr>
          <p:cNvPr id="3" name="Espaço Reservado para Conteúdo 2"/>
          <p:cNvSpPr>
            <a:spLocks noGrp="1"/>
          </p:cNvSpPr>
          <p:nvPr>
            <p:ph idx="1"/>
          </p:nvPr>
        </p:nvSpPr>
        <p:spPr>
          <a:xfrm>
            <a:off x="642909" y="1071546"/>
            <a:ext cx="8215371" cy="5786454"/>
          </a:xfrm>
        </p:spPr>
        <p:txBody>
          <a:bodyPr>
            <a:normAutofit/>
          </a:bodyPr>
          <a:lstStyle/>
          <a:p>
            <a:pPr>
              <a:buNone/>
            </a:pPr>
            <a:r>
              <a:rPr lang="pt-BR" b="0" dirty="0" smtClean="0"/>
              <a:t>* Baixo Risco </a:t>
            </a:r>
            <a:r>
              <a:rPr lang="pt-BR" u="sng" dirty="0" smtClean="0"/>
              <a:t>E</a:t>
            </a:r>
            <a:r>
              <a:rPr lang="pt-BR" dirty="0" smtClean="0"/>
              <a:t> </a:t>
            </a:r>
            <a:r>
              <a:rPr lang="pt-BR" b="0" dirty="0" smtClean="0"/>
              <a:t>com condições de seguir tratamento</a:t>
            </a:r>
          </a:p>
          <a:p>
            <a:r>
              <a:rPr lang="pt-BR" b="0" dirty="0" smtClean="0"/>
              <a:t>Escolha = </a:t>
            </a:r>
            <a:r>
              <a:rPr lang="pt-BR" dirty="0" err="1" smtClean="0"/>
              <a:t>Amoxicilina</a:t>
            </a:r>
            <a:r>
              <a:rPr lang="pt-BR" dirty="0" smtClean="0"/>
              <a:t>/</a:t>
            </a:r>
            <a:r>
              <a:rPr lang="pt-BR" dirty="0" err="1" smtClean="0"/>
              <a:t>Clavulanato</a:t>
            </a:r>
            <a:r>
              <a:rPr lang="pt-BR" dirty="0" smtClean="0"/>
              <a:t> + </a:t>
            </a:r>
            <a:r>
              <a:rPr lang="pt-BR" dirty="0" err="1" smtClean="0"/>
              <a:t>cipro</a:t>
            </a:r>
            <a:r>
              <a:rPr lang="pt-BR" dirty="0" smtClean="0"/>
              <a:t> ou levo ou </a:t>
            </a:r>
            <a:r>
              <a:rPr lang="pt-BR" dirty="0" err="1" smtClean="0"/>
              <a:t>ofloxacino</a:t>
            </a:r>
            <a:endParaRPr lang="pt-BR" dirty="0" smtClean="0"/>
          </a:p>
          <a:p>
            <a:r>
              <a:rPr lang="pt-BR" b="0" dirty="0" smtClean="0"/>
              <a:t>Alergia a penicilina = Substituir por </a:t>
            </a:r>
            <a:r>
              <a:rPr lang="pt-BR" dirty="0" err="1" smtClean="0"/>
              <a:t>Clindamicina</a:t>
            </a:r>
            <a:r>
              <a:rPr lang="pt-BR" dirty="0" smtClean="0"/>
              <a:t> </a:t>
            </a:r>
            <a:r>
              <a:rPr lang="pt-BR" b="0" dirty="0" smtClean="0"/>
              <a:t>ou </a:t>
            </a:r>
            <a:r>
              <a:rPr lang="pt-BR" dirty="0" err="1" smtClean="0"/>
              <a:t>cefixime</a:t>
            </a:r>
            <a:endParaRPr lang="pt-BR" dirty="0" smtClean="0"/>
          </a:p>
          <a:p>
            <a:r>
              <a:rPr lang="pt-BR" dirty="0" err="1" smtClean="0"/>
              <a:t>Fluoroquinolona</a:t>
            </a:r>
            <a:r>
              <a:rPr lang="pt-BR" dirty="0" smtClean="0"/>
              <a:t> </a:t>
            </a:r>
            <a:r>
              <a:rPr lang="pt-BR" dirty="0" err="1" smtClean="0"/>
              <a:t>monodroga</a:t>
            </a:r>
            <a:r>
              <a:rPr lang="pt-BR" dirty="0" smtClean="0"/>
              <a:t> = </a:t>
            </a:r>
            <a:r>
              <a:rPr lang="pt-BR" b="0" dirty="0" smtClean="0"/>
              <a:t>menos estudado, mas aceitável</a:t>
            </a:r>
          </a:p>
        </p:txBody>
      </p:sp>
      <p:sp>
        <p:nvSpPr>
          <p:cNvPr id="4" name="Espaço Reservado para Conteúdo 2"/>
          <p:cNvSpPr txBox="1">
            <a:spLocks/>
          </p:cNvSpPr>
          <p:nvPr/>
        </p:nvSpPr>
        <p:spPr bwMode="auto">
          <a:xfrm>
            <a:off x="1285852" y="2928933"/>
            <a:ext cx="6357982" cy="3714777"/>
          </a:xfrm>
          <a:prstGeom prst="rect">
            <a:avLst/>
          </a:prstGeom>
          <a:solidFill>
            <a:srgbClr val="0066CC">
              <a:alpha val="25000"/>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A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double-blind</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comparison</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of</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empirical</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oral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and</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intravenous</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antibiotic</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therapy</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for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low-risk</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febrile</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patients</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with</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neutropenia</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during</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cancer</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2000" b="1" i="0" u="none" strike="noStrike" kern="0" cap="none" spc="0" normalizeH="0" baseline="0" noProof="0" dirty="0" err="1"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chemotherapy</a:t>
            </a:r>
            <a:r>
              <a:rPr kumimoji="0" lang="pt-BR" sz="2000" b="1" i="0" u="none" strike="noStrike" kern="0" cap="none" spc="0" normalizeH="0" baseline="0" noProof="0" dirty="0" smtClean="0">
                <a:ln>
                  <a:noFill/>
                </a:ln>
                <a:solidFill>
                  <a:srgbClr val="0066CC"/>
                </a:solidFill>
                <a:effectLst>
                  <a:outerShdw blurRad="38100" dist="38100" dir="2700000" algn="tl">
                    <a:srgbClr val="C0C0C0"/>
                  </a:outerShdw>
                </a:effectLst>
                <a:uLnTx/>
                <a:uFillTx/>
                <a:latin typeface="Calibri" pitchFamily="34" charset="0"/>
                <a:ea typeface="+mn-ea"/>
                <a:cs typeface="Calibri" pitchFamily="34" charset="0"/>
              </a:rPr>
              <a:t>.</a:t>
            </a:r>
          </a:p>
          <a:p>
            <a:pPr marL="342900" marR="0" lvl="0" indent="-342900" algn="r"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pt-BR"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	</a:t>
            </a:r>
            <a:r>
              <a:rPr kumimoji="0" lang="pt-BR" sz="1500" b="0"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N </a:t>
            </a:r>
            <a:r>
              <a:rPr kumimoji="0" lang="pt-BR" sz="1500" b="0"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Engl</a:t>
            </a:r>
            <a:r>
              <a:rPr kumimoji="0" lang="pt-BR" sz="1500" b="0"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rPr>
              <a:t> J Med. 1999;341(5):305.</a:t>
            </a: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endPar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Meta-Análise 8 </a:t>
            </a:r>
            <a:r>
              <a:rPr kumimoji="0" lang="pt-BR"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trials</a:t>
            </a: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857 episódios de NF </a:t>
            </a: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Randomizados para </a:t>
            </a:r>
            <a:r>
              <a:rPr lang="pt-BR" b="1" kern="0" dirty="0" err="1" smtClean="0">
                <a:solidFill>
                  <a:schemeClr val="bg1">
                    <a:lumMod val="50000"/>
                  </a:schemeClr>
                </a:solidFill>
                <a:effectLst>
                  <a:outerShdw blurRad="38100" dist="38100" dir="2700000" algn="tl">
                    <a:srgbClr val="C0C0C0"/>
                  </a:outerShdw>
                </a:effectLst>
                <a:latin typeface="Calibri" pitchFamily="34" charset="0"/>
                <a:cs typeface="Calibri" pitchFamily="34" charset="0"/>
              </a:rPr>
              <a:t>amoxi</a:t>
            </a:r>
            <a:r>
              <a:rPr lang="pt-BR" b="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rPr>
              <a:t>/</a:t>
            </a:r>
            <a:r>
              <a:rPr lang="pt-BR" b="1" kern="0" dirty="0" err="1" smtClean="0">
                <a:solidFill>
                  <a:schemeClr val="bg1">
                    <a:lumMod val="50000"/>
                  </a:schemeClr>
                </a:solidFill>
                <a:effectLst>
                  <a:outerShdw blurRad="38100" dist="38100" dir="2700000" algn="tl">
                    <a:srgbClr val="C0C0C0"/>
                  </a:outerShdw>
                </a:effectLst>
                <a:latin typeface="Calibri" pitchFamily="34" charset="0"/>
                <a:cs typeface="Calibri" pitchFamily="34" charset="0"/>
              </a:rPr>
              <a:t>clavu</a:t>
            </a: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 </a:t>
            </a:r>
            <a:r>
              <a:rPr kumimoji="0" lang="pt-BR"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Cipro</a:t>
            </a: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a:t>
            </a:r>
            <a:r>
              <a:rPr lang="pt-BR" b="1" kern="0" dirty="0" err="1">
                <a:solidFill>
                  <a:schemeClr val="bg1">
                    <a:lumMod val="50000"/>
                  </a:schemeClr>
                </a:solidFill>
                <a:effectLst>
                  <a:outerShdw blurRad="38100" dist="38100" dir="2700000" algn="tl">
                    <a:srgbClr val="C0C0C0"/>
                  </a:outerShdw>
                </a:effectLst>
                <a:latin typeface="Calibri" pitchFamily="34" charset="0"/>
                <a:cs typeface="Calibri" pitchFamily="34" charset="0"/>
              </a:rPr>
              <a:t>X</a:t>
            </a:r>
            <a:r>
              <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regimes </a:t>
            </a:r>
            <a:r>
              <a:rPr lang="pt-BR" b="1" kern="0" dirty="0" smtClean="0">
                <a:solidFill>
                  <a:schemeClr val="bg1">
                    <a:lumMod val="50000"/>
                  </a:schemeClr>
                </a:solidFill>
                <a:effectLst>
                  <a:outerShdw blurRad="38100" dist="38100" dir="2700000" algn="tl">
                    <a:srgbClr val="C0C0C0"/>
                  </a:outerShdw>
                </a:effectLst>
                <a:latin typeface="Calibri" pitchFamily="34" charset="0"/>
                <a:cs typeface="Calibri" pitchFamily="34" charset="0"/>
              </a:rPr>
              <a:t>EV</a:t>
            </a:r>
            <a:endParaRPr kumimoji="0" lang="pt-BR"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endParaRPr>
          </a:p>
          <a:p>
            <a:pPr marL="717550" marR="0" lvl="1" indent="-285750" algn="just" defTabSz="914400" rtl="0" eaLnBrk="0" fontAlgn="base" latinLnBrk="0" hangingPunct="0">
              <a:lnSpc>
                <a:spcPct val="100000"/>
              </a:lnSpc>
              <a:spcBef>
                <a:spcPct val="20000"/>
              </a:spcBef>
              <a:spcAft>
                <a:spcPct val="0"/>
              </a:spcAft>
              <a:buClrTx/>
              <a:buSzPct val="90000"/>
              <a:buFont typeface="Wingdings" pitchFamily="2" charset="2"/>
              <a:buChar char="§"/>
              <a:tabLst/>
              <a:defRPr/>
            </a:pPr>
            <a:r>
              <a:rPr kumimoji="0" lang="en-US"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Sem</a:t>
            </a:r>
            <a:r>
              <a:rPr kumimoji="0" lang="en-US"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a:t>
            </a:r>
            <a:r>
              <a:rPr kumimoji="0" lang="en-US"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associação</a:t>
            </a:r>
            <a:r>
              <a:rPr kumimoji="0" lang="en-US"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entre a via de </a:t>
            </a:r>
            <a:r>
              <a:rPr kumimoji="0" lang="en-US"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administração</a:t>
            </a:r>
            <a:r>
              <a:rPr kumimoji="0" lang="en-US"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e </a:t>
            </a:r>
            <a:r>
              <a:rPr kumimoji="0" lang="en-US"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falha</a:t>
            </a:r>
            <a:r>
              <a:rPr kumimoji="0" lang="en-US"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 </a:t>
            </a:r>
            <a:r>
              <a:rPr kumimoji="0" lang="en-US" sz="1800" b="1" i="0" u="none" strike="noStrike" kern="0" cap="none" spc="0" normalizeH="0" baseline="0" noProof="0" dirty="0" err="1"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rPr>
              <a:t>terapêutica</a:t>
            </a:r>
            <a:endParaRPr kumimoji="0" lang="en-US" sz="1800" b="1"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cs typeface="Calibri" pitchFamily="34" charset="0"/>
            </a:endParaRPr>
          </a:p>
          <a:p>
            <a:pPr marL="984250" marR="0" lvl="2" indent="-228600" algn="just" defTabSz="808038"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smtClean="0">
                <a:ln>
                  <a:noFill/>
                </a:ln>
                <a:solidFill>
                  <a:schemeClr val="bg1">
                    <a:lumMod val="50000"/>
                  </a:schemeClr>
                </a:solidFill>
                <a:effectLst/>
                <a:uLnTx/>
                <a:uFillTx/>
                <a:latin typeface="Calibri" pitchFamily="34" charset="0"/>
                <a:cs typeface="Calibri" pitchFamily="34" charset="0"/>
              </a:rPr>
              <a:t>RR 0.93, 95% CI 0.65-1.32</a:t>
            </a:r>
            <a:endParaRPr kumimoji="0" lang="en-US" sz="2000" b="0" i="0" u="none" strike="noStrike" kern="0" cap="none" spc="0" normalizeH="0" baseline="0" noProof="0" dirty="0" smtClean="0">
              <a:ln>
                <a:noFill/>
              </a:ln>
              <a:solidFill>
                <a:schemeClr val="bg1">
                  <a:lumMod val="50000"/>
                </a:schemeClr>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None/>
              <a:tabLst/>
              <a:defRPr/>
            </a:pPr>
            <a:r>
              <a:rPr kumimoji="0" lang="pt-BR"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a:t>
            </a: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endParaRPr kumimoji="0" lang="pt-BR" sz="20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Ambulatorial</a:t>
            </a:r>
            <a:endParaRPr lang="pt-BR" dirty="0"/>
          </a:p>
        </p:txBody>
      </p:sp>
      <p:sp>
        <p:nvSpPr>
          <p:cNvPr id="3" name="Espaço Reservado para Conteúdo 2"/>
          <p:cNvSpPr>
            <a:spLocks noGrp="1"/>
          </p:cNvSpPr>
          <p:nvPr>
            <p:ph idx="1"/>
          </p:nvPr>
        </p:nvSpPr>
        <p:spPr>
          <a:xfrm>
            <a:off x="642909" y="1071546"/>
            <a:ext cx="8215371" cy="5786454"/>
          </a:xfrm>
        </p:spPr>
        <p:txBody>
          <a:bodyPr>
            <a:normAutofit/>
          </a:bodyPr>
          <a:lstStyle/>
          <a:p>
            <a:pPr>
              <a:buNone/>
            </a:pPr>
            <a:r>
              <a:rPr lang="pt-BR" b="0" dirty="0" smtClean="0"/>
              <a:t>Modificação da terapia conforme foco presumido</a:t>
            </a:r>
          </a:p>
          <a:p>
            <a:endParaRPr lang="pt-BR" b="0" dirty="0" smtClean="0"/>
          </a:p>
          <a:p>
            <a:r>
              <a:rPr lang="pt-BR" b="0" dirty="0" smtClean="0"/>
              <a:t>Pneumonia:  acrescentar </a:t>
            </a:r>
            <a:r>
              <a:rPr lang="pt-BR" dirty="0" err="1" smtClean="0"/>
              <a:t>macrolídeo</a:t>
            </a:r>
            <a:endParaRPr lang="pt-BR" dirty="0" smtClean="0"/>
          </a:p>
          <a:p>
            <a:pPr lvl="1"/>
            <a:r>
              <a:rPr lang="pt-BR" b="0" dirty="0" smtClean="0"/>
              <a:t>Cobertura de </a:t>
            </a:r>
            <a:r>
              <a:rPr lang="pt-BR" b="0" dirty="0" err="1" smtClean="0"/>
              <a:t>Legionella</a:t>
            </a:r>
            <a:r>
              <a:rPr lang="pt-BR" b="0" dirty="0" smtClean="0"/>
              <a:t>, </a:t>
            </a:r>
            <a:r>
              <a:rPr lang="pt-BR" b="0" dirty="0" err="1" smtClean="0"/>
              <a:t>Mycoplasma</a:t>
            </a:r>
            <a:endParaRPr lang="pt-BR" b="0" i="1" dirty="0" smtClean="0"/>
          </a:p>
          <a:p>
            <a:r>
              <a:rPr lang="pt-BR" b="0" i="1" dirty="0" err="1" smtClean="0"/>
              <a:t>Pneumocistis</a:t>
            </a:r>
            <a:r>
              <a:rPr lang="pt-BR" b="0" i="1" dirty="0" smtClean="0"/>
              <a:t> </a:t>
            </a:r>
            <a:r>
              <a:rPr lang="pt-BR" b="0" i="1" dirty="0" err="1" smtClean="0"/>
              <a:t>jerovecii</a:t>
            </a:r>
            <a:r>
              <a:rPr lang="pt-BR" b="0" i="1" dirty="0" smtClean="0"/>
              <a:t>:</a:t>
            </a:r>
            <a:r>
              <a:rPr lang="pt-BR" i="1" dirty="0" smtClean="0"/>
              <a:t> </a:t>
            </a:r>
            <a:r>
              <a:rPr lang="pt-BR" b="0" dirty="0" smtClean="0"/>
              <a:t>acrescentar </a:t>
            </a:r>
            <a:r>
              <a:rPr lang="pt-BR" dirty="0" smtClean="0"/>
              <a:t>SMT/TMP</a:t>
            </a:r>
          </a:p>
          <a:p>
            <a:pPr lvl="1"/>
            <a:r>
              <a:rPr lang="pt-BR" b="0" dirty="0" smtClean="0"/>
              <a:t>Suspeita: </a:t>
            </a:r>
            <a:r>
              <a:rPr lang="pt-BR" b="0" dirty="0" err="1" smtClean="0"/>
              <a:t>taquipnéia</a:t>
            </a:r>
            <a:r>
              <a:rPr lang="pt-BR" b="0" dirty="0" smtClean="0"/>
              <a:t>, </a:t>
            </a:r>
            <a:r>
              <a:rPr lang="pt-BR" b="0" dirty="0" err="1" smtClean="0"/>
              <a:t>dessaturação</a:t>
            </a:r>
            <a:r>
              <a:rPr lang="pt-BR" b="0" dirty="0" smtClean="0"/>
              <a:t> rápida, uso prévio de </a:t>
            </a:r>
            <a:r>
              <a:rPr lang="pt-BR" b="0" dirty="0" err="1" smtClean="0"/>
              <a:t>corticódes</a:t>
            </a:r>
            <a:endParaRPr lang="pt-BR" b="0" dirty="0" smtClean="0"/>
          </a:p>
          <a:p>
            <a:r>
              <a:rPr lang="pt-BR" b="0" dirty="0" smtClean="0"/>
              <a:t>Lesões vesiculares: acrescentar </a:t>
            </a:r>
            <a:r>
              <a:rPr lang="pt-BR" dirty="0" err="1" smtClean="0"/>
              <a:t>aciclovir</a:t>
            </a:r>
            <a:endParaRPr lang="pt-BR"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em Pacientes Internados</a:t>
            </a:r>
            <a:endParaRPr lang="pt-BR" dirty="0"/>
          </a:p>
        </p:txBody>
      </p:sp>
      <p:sp>
        <p:nvSpPr>
          <p:cNvPr id="3" name="Espaço Reservado para Conteúdo 2"/>
          <p:cNvSpPr>
            <a:spLocks noGrp="1"/>
          </p:cNvSpPr>
          <p:nvPr>
            <p:ph idx="1"/>
          </p:nvPr>
        </p:nvSpPr>
        <p:spPr>
          <a:xfrm>
            <a:off x="642909" y="1285860"/>
            <a:ext cx="8215371" cy="1714512"/>
          </a:xfrm>
          <a:solidFill>
            <a:srgbClr val="FFCC99">
              <a:alpha val="25000"/>
            </a:srgbClr>
          </a:solidFill>
        </p:spPr>
        <p:txBody>
          <a:bodyPr>
            <a:normAutofit/>
          </a:bodyPr>
          <a:lstStyle/>
          <a:p>
            <a:pPr>
              <a:buNone/>
            </a:pPr>
            <a:r>
              <a:rPr lang="pt-BR" dirty="0" smtClean="0"/>
              <a:t> </a:t>
            </a:r>
            <a:r>
              <a:rPr lang="pt-BR" b="0" dirty="0" smtClean="0"/>
              <a:t>* Alto Risco ou profilaxia prévia com </a:t>
            </a:r>
            <a:r>
              <a:rPr lang="pt-BR" b="0" dirty="0" err="1" smtClean="0"/>
              <a:t>quinolonas</a:t>
            </a:r>
            <a:endParaRPr lang="pt-BR" b="0" dirty="0" smtClean="0"/>
          </a:p>
          <a:p>
            <a:r>
              <a:rPr lang="pt-BR" dirty="0" err="1" smtClean="0"/>
              <a:t>Ceftazidima</a:t>
            </a:r>
            <a:r>
              <a:rPr lang="pt-BR" dirty="0" smtClean="0"/>
              <a:t> ou </a:t>
            </a:r>
            <a:r>
              <a:rPr lang="pt-BR" dirty="0" err="1" smtClean="0"/>
              <a:t>Cefepime</a:t>
            </a:r>
            <a:r>
              <a:rPr lang="pt-BR" b="0" dirty="0" smtClean="0"/>
              <a:t> ou</a:t>
            </a:r>
          </a:p>
          <a:p>
            <a:r>
              <a:rPr lang="pt-BR" dirty="0" err="1" smtClean="0"/>
              <a:t>Piperacilina</a:t>
            </a:r>
            <a:r>
              <a:rPr lang="pt-BR" dirty="0" smtClean="0"/>
              <a:t>/</a:t>
            </a:r>
            <a:r>
              <a:rPr lang="pt-BR" dirty="0" err="1" smtClean="0"/>
              <a:t>tazobactam</a:t>
            </a:r>
            <a:r>
              <a:rPr lang="pt-BR" dirty="0" smtClean="0"/>
              <a:t> </a:t>
            </a:r>
            <a:r>
              <a:rPr lang="pt-BR" b="0" dirty="0" smtClean="0"/>
              <a:t>ou</a:t>
            </a:r>
          </a:p>
          <a:p>
            <a:r>
              <a:rPr lang="pt-BR" dirty="0" err="1" smtClean="0"/>
              <a:t>Imipenem</a:t>
            </a:r>
            <a:r>
              <a:rPr lang="pt-BR" dirty="0" smtClean="0"/>
              <a:t> ou </a:t>
            </a:r>
            <a:r>
              <a:rPr lang="pt-BR" dirty="0" err="1" smtClean="0"/>
              <a:t>Meropenem</a:t>
            </a:r>
            <a:r>
              <a:rPr lang="pt-BR" dirty="0" smtClean="0"/>
              <a:t> </a:t>
            </a:r>
          </a:p>
          <a:p>
            <a:pPr>
              <a:buNone/>
            </a:pPr>
            <a:endParaRPr lang="pt-BR" dirty="0" smtClean="0"/>
          </a:p>
          <a:p>
            <a:pPr>
              <a:buNone/>
            </a:pPr>
            <a:endParaRPr lang="pt-BR" b="0" dirty="0" smtClean="0"/>
          </a:p>
        </p:txBody>
      </p:sp>
      <p:sp>
        <p:nvSpPr>
          <p:cNvPr id="4" name="Espaço Reservado para Conteúdo 2"/>
          <p:cNvSpPr txBox="1">
            <a:spLocks/>
          </p:cNvSpPr>
          <p:nvPr/>
        </p:nvSpPr>
        <p:spPr>
          <a:xfrm>
            <a:off x="642910" y="3286124"/>
            <a:ext cx="3900818" cy="2143140"/>
          </a:xfrm>
          <a:prstGeom prst="rect">
            <a:avLst/>
          </a:prstGeom>
          <a:solidFill>
            <a:schemeClr val="accent2">
              <a:lumMod val="40000"/>
              <a:lumOff val="60000"/>
              <a:alpha val="20000"/>
            </a:schemeClr>
          </a:solidFill>
        </p:spPr>
        <p:txBody>
          <a:bodyPr/>
          <a:lstStyle/>
          <a:p>
            <a:pPr marL="342900" marR="0" lvl="0" indent="-342900" algn="l" defTabSz="914400" rtl="0" eaLnBrk="0" fontAlgn="base" latinLnBrk="0" hangingPunct="0">
              <a:lnSpc>
                <a:spcPct val="100000"/>
              </a:lnSpc>
              <a:spcBef>
                <a:spcPct val="20000"/>
              </a:spcBef>
              <a:spcAft>
                <a:spcPct val="0"/>
              </a:spcAft>
              <a:buClr>
                <a:srgbClr val="0099CC"/>
              </a:buClr>
              <a:buSzTx/>
              <a:buFont typeface="Wingdings" pitchFamily="2" charset="2"/>
              <a:buNone/>
              <a:tabLst/>
              <a:defRPr/>
            </a:pPr>
            <a:r>
              <a:rPr kumimoji="0" lang="pt-BR" sz="20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Adicionar em casos selecionados:</a:t>
            </a:r>
          </a:p>
          <a:p>
            <a:pPr marL="342900" marR="0" lvl="0" indent="-342900" algn="l" defTabSz="914400" rtl="0" eaLnBrk="0" fontAlgn="base" latinLnBrk="0" hangingPunct="0">
              <a:lnSpc>
                <a:spcPct val="100000"/>
              </a:lnSpc>
              <a:spcBef>
                <a:spcPct val="20000"/>
              </a:spcBef>
              <a:spcAft>
                <a:spcPct val="0"/>
              </a:spcAft>
              <a:buClr>
                <a:srgbClr val="0099CC"/>
              </a:buClr>
              <a:buSzTx/>
              <a:buFont typeface="Calibri" pitchFamily="34" charset="0"/>
              <a:buChar char="●"/>
              <a:tabLst/>
              <a:defRPr/>
            </a:pPr>
            <a:r>
              <a:rPr kumimoji="0" lang="pt-BR" sz="20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Aminoglicosídeos</a:t>
            </a:r>
          </a:p>
          <a:p>
            <a:pPr marL="342900" marR="0" lvl="0" indent="-342900" algn="l" defTabSz="914400" rtl="0" eaLnBrk="0" fontAlgn="base" latinLnBrk="0" hangingPunct="0">
              <a:lnSpc>
                <a:spcPct val="100000"/>
              </a:lnSpc>
              <a:spcBef>
                <a:spcPct val="20000"/>
              </a:spcBef>
              <a:spcAft>
                <a:spcPct val="0"/>
              </a:spcAft>
              <a:buClr>
                <a:srgbClr val="0099CC"/>
              </a:buClr>
              <a:buSzTx/>
              <a:buFont typeface="Calibri" pitchFamily="34" charset="0"/>
              <a:buChar char="●"/>
              <a:tabLst/>
              <a:defRPr/>
            </a:pPr>
            <a:r>
              <a:rPr kumimoji="0" lang="pt-BR" sz="20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rPr>
              <a:t>Vancomicina</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pt-BR" sz="1800" b="1" i="0" u="none" strike="noStrike" kern="0" cap="none" spc="0" normalizeH="0" baseline="0" noProof="0" smtClean="0">
              <a:ln>
                <a:noFill/>
              </a:ln>
              <a:solidFill>
                <a:schemeClr val="bg2"/>
              </a:solidFill>
              <a:effectLst>
                <a:outerShdw blurRad="38100" dist="38100" dir="2700000" algn="tl">
                  <a:srgbClr val="C0C0C0"/>
                </a:outerShdw>
              </a:effectLst>
              <a:uLnTx/>
              <a:uFillTx/>
              <a:latin typeface="Calibi"/>
            </a:endParaRPr>
          </a:p>
          <a:p>
            <a:pPr marL="342900" marR="0" lvl="0" indent="-342900" algn="l" defTabSz="914400" rtl="0" eaLnBrk="0" fontAlgn="base" latinLnBrk="0" hangingPunct="0">
              <a:lnSpc>
                <a:spcPct val="100000"/>
              </a:lnSpc>
              <a:spcBef>
                <a:spcPct val="20000"/>
              </a:spcBef>
              <a:spcAft>
                <a:spcPct val="0"/>
              </a:spcAft>
              <a:buClr>
                <a:srgbClr val="0099CC"/>
              </a:buClr>
              <a:buSzTx/>
              <a:buFont typeface="Wingdings" pitchFamily="2" charset="2"/>
              <a:buChar char="§"/>
              <a:tabLst/>
              <a:defRPr/>
            </a:pPr>
            <a:endParaRPr kumimoji="0" lang="pt-BR" sz="2000" b="1" i="0" u="none" strike="noStrike" kern="0" cap="none" spc="0" normalizeH="0" baseline="0" noProof="0" dirty="0">
              <a:ln>
                <a:noFill/>
              </a:ln>
              <a:solidFill>
                <a:schemeClr val="tx1"/>
              </a:solidFill>
              <a:effectLst>
                <a:outerShdw blurRad="38100" dist="38100" dir="2700000" algn="tl">
                  <a:srgbClr val="C0C0C0"/>
                </a:outerShdw>
              </a:effectLst>
              <a:uLnTx/>
              <a:uFillTx/>
              <a:latin typeface="Calibi"/>
              <a:ea typeface="+mn-ea"/>
              <a:cs typeface="Calibri" pitchFamily="34" charset="0"/>
            </a:endParaRPr>
          </a:p>
        </p:txBody>
      </p:sp>
      <p:sp>
        <p:nvSpPr>
          <p:cNvPr id="5" name="Espaço Reservado para Conteúdo 6"/>
          <p:cNvSpPr txBox="1">
            <a:spLocks/>
          </p:cNvSpPr>
          <p:nvPr/>
        </p:nvSpPr>
        <p:spPr>
          <a:xfrm>
            <a:off x="4830735" y="3286124"/>
            <a:ext cx="3998941" cy="2143140"/>
          </a:xfrm>
          <a:prstGeom prst="rect">
            <a:avLst/>
          </a:prstGeom>
          <a:solidFill>
            <a:schemeClr val="accent1">
              <a:lumMod val="50000"/>
              <a:alpha val="20000"/>
            </a:schemeClr>
          </a:solidFill>
        </p:spPr>
        <p:txBody>
          <a:bodyPr/>
          <a:lstStyle/>
          <a:p>
            <a:pPr marL="342900" marR="0" lvl="0" indent="-342900" algn="just" defTabSz="914400" rtl="0" eaLnBrk="0" fontAlgn="base" latinLnBrk="0" hangingPunct="0">
              <a:lnSpc>
                <a:spcPct val="100000"/>
              </a:lnSpc>
              <a:spcBef>
                <a:spcPct val="20000"/>
              </a:spcBef>
              <a:spcAft>
                <a:spcPts val="200"/>
              </a:spcAft>
              <a:buClr>
                <a:srgbClr val="0099CC"/>
              </a:buClr>
              <a:buSzPct val="100000"/>
              <a:tabLst/>
              <a:defRPr/>
            </a:pPr>
            <a:r>
              <a:rPr kumimoji="0" lang="pt-BR" sz="2000"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Troca do ATB em casos selecionados</a:t>
            </a: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r>
              <a:rPr kumimoji="0" lang="pt-BR" sz="2000" b="1" i="0" u="none" strike="noStrike" kern="0" cap="none" spc="0" normalizeH="0" baseline="0" noProof="0" dirty="0" err="1"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Linezolida</a:t>
            </a:r>
            <a:r>
              <a:rPr kumimoji="0" lang="pt-BR" sz="20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 </a:t>
            </a: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r>
              <a:rPr kumimoji="0" lang="pt-BR" sz="2000" b="1" i="0" u="none" strike="noStrike" kern="0" cap="none" spc="0" normalizeH="0" baseline="0" noProof="0" dirty="0" err="1"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Daptomicina</a:t>
            </a:r>
            <a:endParaRPr kumimoji="0" lang="pt-BR" sz="20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r>
              <a:rPr kumimoji="0" lang="pt-BR" sz="2000" b="1" i="0" u="none" strike="noStrike" kern="0" cap="none" spc="0" normalizeH="0" baseline="0" noProof="0" dirty="0" err="1"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Poliximina</a:t>
            </a:r>
            <a:r>
              <a:rPr kumimoji="0" lang="pt-BR" sz="20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a:t>
            </a:r>
            <a:r>
              <a:rPr kumimoji="0" lang="pt-BR" sz="2000" b="1" i="0" u="none" strike="noStrike" kern="0" cap="none" spc="0" normalizeH="0" baseline="0" noProof="0" dirty="0" err="1"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Colisitina</a:t>
            </a:r>
            <a:r>
              <a:rPr kumimoji="0" lang="pt-BR" sz="20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 </a:t>
            </a:r>
          </a:p>
          <a:p>
            <a:pPr marL="342900" marR="0" lvl="0" indent="-342900" algn="just" defTabSz="914400" rtl="0" eaLnBrk="0" fontAlgn="base" latinLnBrk="0" hangingPunct="0">
              <a:lnSpc>
                <a:spcPct val="100000"/>
              </a:lnSpc>
              <a:spcBef>
                <a:spcPct val="20000"/>
              </a:spcBef>
              <a:spcAft>
                <a:spcPts val="200"/>
              </a:spcAft>
              <a:buClr>
                <a:srgbClr val="0099CC"/>
              </a:buClr>
              <a:buSzPct val="100000"/>
              <a:buFont typeface="Calibri" pitchFamily="34" charset="0"/>
              <a:buChar char="●"/>
              <a:tabLst/>
              <a:defRPr/>
            </a:pPr>
            <a:r>
              <a:rPr kumimoji="0" lang="pt-BR" sz="2000" b="1" i="0" u="none" strike="noStrike" kern="0" cap="none" spc="0" normalizeH="0" baseline="0" noProof="0" dirty="0" err="1"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rPr>
              <a:t>TIgeciclina</a:t>
            </a:r>
            <a:endParaRPr kumimoji="0" lang="pt-BR" sz="20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099CC"/>
              </a:buClr>
              <a:buSzTx/>
              <a:buFont typeface="Wingdings" pitchFamily="2" charset="2"/>
              <a:buChar char="§"/>
              <a:tabLst/>
              <a:defRPr/>
            </a:pPr>
            <a:endParaRPr kumimoji="0" lang="pt-BR" sz="2000" b="1"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em Pacientes Internados</a:t>
            </a:r>
            <a:endParaRPr lang="pt-BR" dirty="0"/>
          </a:p>
        </p:txBody>
      </p:sp>
      <p:sp>
        <p:nvSpPr>
          <p:cNvPr id="3" name="Espaço Reservado para Conteúdo 2"/>
          <p:cNvSpPr>
            <a:spLocks noGrp="1"/>
          </p:cNvSpPr>
          <p:nvPr>
            <p:ph idx="1"/>
          </p:nvPr>
        </p:nvSpPr>
        <p:spPr>
          <a:xfrm>
            <a:off x="642909" y="1071546"/>
            <a:ext cx="8215371" cy="5786454"/>
          </a:xfrm>
        </p:spPr>
        <p:txBody>
          <a:bodyPr>
            <a:normAutofit/>
          </a:bodyPr>
          <a:lstStyle/>
          <a:p>
            <a:pPr>
              <a:buNone/>
            </a:pPr>
            <a:r>
              <a:rPr lang="pt-BR" b="0" dirty="0" smtClean="0"/>
              <a:t>Adição de </a:t>
            </a:r>
            <a:r>
              <a:rPr lang="pt-BR" dirty="0" err="1" smtClean="0"/>
              <a:t>Aminoglicosídeos</a:t>
            </a:r>
            <a:endParaRPr lang="pt-BR" dirty="0" smtClean="0"/>
          </a:p>
          <a:p>
            <a:r>
              <a:rPr lang="pt-BR" b="0" dirty="0" smtClean="0"/>
              <a:t>complicações, </a:t>
            </a:r>
            <a:r>
              <a:rPr lang="pt-BR" b="0" dirty="0" err="1" smtClean="0"/>
              <a:t>bacteremia</a:t>
            </a:r>
            <a:r>
              <a:rPr lang="pt-BR" b="0" dirty="0" smtClean="0"/>
              <a:t>, </a:t>
            </a:r>
            <a:r>
              <a:rPr lang="pt-BR" b="0" dirty="0" err="1" smtClean="0"/>
              <a:t>neutropenia</a:t>
            </a:r>
            <a:r>
              <a:rPr lang="pt-BR" b="0" dirty="0" smtClean="0"/>
              <a:t> prolongada, suspeita de resistência</a:t>
            </a:r>
          </a:p>
          <a:p>
            <a:pPr>
              <a:buNone/>
            </a:pPr>
            <a:endParaRPr lang="pt-BR" dirty="0" smtClean="0"/>
          </a:p>
          <a:p>
            <a:pPr>
              <a:buNone/>
            </a:pPr>
            <a:r>
              <a:rPr lang="pt-BR" b="0" dirty="0" smtClean="0"/>
              <a:t>Adição de </a:t>
            </a:r>
            <a:r>
              <a:rPr lang="pt-BR" dirty="0" err="1" smtClean="0"/>
              <a:t>Vancomicina</a:t>
            </a:r>
            <a:r>
              <a:rPr lang="pt-BR" dirty="0" smtClean="0"/>
              <a:t> </a:t>
            </a:r>
          </a:p>
          <a:p>
            <a:pPr lvl="1">
              <a:buNone/>
            </a:pPr>
            <a:r>
              <a:rPr lang="pt-BR" dirty="0" smtClean="0"/>
              <a:t>* Adição a terapia inicial produz maior toxicidade, sem benefício  clínico</a:t>
            </a:r>
          </a:p>
          <a:p>
            <a:pPr algn="r">
              <a:buNone/>
            </a:pPr>
            <a:r>
              <a:rPr lang="nl-NL" sz="1600" i="1" dirty="0" smtClean="0">
                <a:solidFill>
                  <a:schemeClr val="bg1">
                    <a:lumMod val="50000"/>
                  </a:schemeClr>
                </a:solidFill>
              </a:rPr>
              <a:t>Aoun et al. ACP J Club 2006; 144:3 </a:t>
            </a:r>
          </a:p>
          <a:p>
            <a:r>
              <a:rPr lang="pt-BR" i="1" dirty="0" smtClean="0"/>
              <a:t>Cateter </a:t>
            </a:r>
            <a:r>
              <a:rPr lang="pt-BR" dirty="0" smtClean="0"/>
              <a:t>infectado</a:t>
            </a:r>
          </a:p>
          <a:p>
            <a:r>
              <a:rPr lang="pt-BR" dirty="0" smtClean="0"/>
              <a:t>Hipotensão = sinais de sepse grave</a:t>
            </a:r>
          </a:p>
          <a:p>
            <a:r>
              <a:rPr lang="pt-BR" i="1" dirty="0" err="1" smtClean="0"/>
              <a:t>Quinolonas</a:t>
            </a:r>
            <a:r>
              <a:rPr lang="pt-BR" i="1" dirty="0" smtClean="0"/>
              <a:t> </a:t>
            </a:r>
            <a:r>
              <a:rPr lang="pt-BR" dirty="0" smtClean="0"/>
              <a:t>usadas previamente</a:t>
            </a:r>
          </a:p>
          <a:p>
            <a:r>
              <a:rPr lang="pt-BR" i="1" dirty="0" err="1" smtClean="0"/>
              <a:t>Mucosite</a:t>
            </a:r>
            <a:r>
              <a:rPr lang="pt-BR" dirty="0" smtClean="0"/>
              <a:t> Grave</a:t>
            </a:r>
          </a:p>
          <a:p>
            <a:r>
              <a:rPr lang="pt-BR" i="1" dirty="0" smtClean="0"/>
              <a:t>Cultura </a:t>
            </a:r>
            <a:r>
              <a:rPr lang="pt-BR" dirty="0" smtClean="0"/>
              <a:t>positiva para Coco Gram+ ou Infecção </a:t>
            </a:r>
            <a:r>
              <a:rPr lang="pt-BR" i="1" dirty="0" smtClean="0"/>
              <a:t>Cutânea</a:t>
            </a:r>
          </a:p>
          <a:p>
            <a:r>
              <a:rPr lang="pt-BR" dirty="0" smtClean="0"/>
              <a:t>Deterioração clínica  ou febre persistente </a:t>
            </a:r>
          </a:p>
          <a:p>
            <a:endParaRPr lang="pt-BR"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em Pacientes Internados</a:t>
            </a:r>
            <a:endParaRPr lang="pt-BR" dirty="0"/>
          </a:p>
        </p:txBody>
      </p:sp>
      <p:sp>
        <p:nvSpPr>
          <p:cNvPr id="3" name="Espaço Reservado para Conteúdo 2"/>
          <p:cNvSpPr>
            <a:spLocks noGrp="1"/>
          </p:cNvSpPr>
          <p:nvPr>
            <p:ph idx="1"/>
          </p:nvPr>
        </p:nvSpPr>
        <p:spPr>
          <a:xfrm>
            <a:off x="642909" y="1071546"/>
            <a:ext cx="8001057" cy="5786454"/>
          </a:xfrm>
        </p:spPr>
        <p:txBody>
          <a:bodyPr>
            <a:normAutofit/>
          </a:bodyPr>
          <a:lstStyle/>
          <a:p>
            <a:pPr>
              <a:buNone/>
            </a:pPr>
            <a:r>
              <a:rPr lang="en-US" dirty="0" err="1" smtClean="0"/>
              <a:t>Germes</a:t>
            </a:r>
            <a:r>
              <a:rPr lang="en-US" dirty="0" smtClean="0"/>
              <a:t> </a:t>
            </a:r>
            <a:r>
              <a:rPr lang="en-US" dirty="0" err="1" smtClean="0"/>
              <a:t>Resistentes</a:t>
            </a:r>
            <a:endParaRPr lang="pt-BR" dirty="0" smtClean="0"/>
          </a:p>
          <a:p>
            <a:r>
              <a:rPr lang="en-US" dirty="0" err="1" smtClean="0"/>
              <a:t>Considerar</a:t>
            </a:r>
            <a:r>
              <a:rPr lang="en-US" dirty="0" smtClean="0"/>
              <a:t> </a:t>
            </a:r>
            <a:r>
              <a:rPr lang="en-US" dirty="0" err="1" smtClean="0"/>
              <a:t>troca</a:t>
            </a:r>
            <a:r>
              <a:rPr lang="en-US" dirty="0" smtClean="0"/>
              <a:t> </a:t>
            </a:r>
            <a:r>
              <a:rPr lang="en-US" dirty="0" err="1" smtClean="0"/>
              <a:t>precoce</a:t>
            </a:r>
            <a:r>
              <a:rPr lang="en-US" dirty="0" smtClean="0"/>
              <a:t> de ATB se </a:t>
            </a:r>
            <a:r>
              <a:rPr lang="en-US" dirty="0" err="1" smtClean="0"/>
              <a:t>suspeita</a:t>
            </a:r>
            <a:endParaRPr lang="en-US" dirty="0" smtClean="0"/>
          </a:p>
          <a:p>
            <a:pPr lvl="1"/>
            <a:r>
              <a:rPr lang="en-US" dirty="0" err="1" smtClean="0"/>
              <a:t>perfil</a:t>
            </a:r>
            <a:r>
              <a:rPr lang="en-US" dirty="0" smtClean="0"/>
              <a:t> </a:t>
            </a:r>
            <a:r>
              <a:rPr lang="en-US" dirty="0" err="1" smtClean="0"/>
              <a:t>da</a:t>
            </a:r>
            <a:r>
              <a:rPr lang="en-US" dirty="0" smtClean="0"/>
              <a:t> </a:t>
            </a:r>
            <a:r>
              <a:rPr lang="en-US" dirty="0" err="1" smtClean="0"/>
              <a:t>instituição</a:t>
            </a:r>
            <a:endParaRPr lang="en-US" dirty="0" smtClean="0"/>
          </a:p>
          <a:p>
            <a:pPr lvl="1"/>
            <a:r>
              <a:rPr lang="en-US" dirty="0" err="1" smtClean="0"/>
              <a:t>culturas</a:t>
            </a:r>
            <a:r>
              <a:rPr lang="en-US" dirty="0" smtClean="0"/>
              <a:t> </a:t>
            </a:r>
            <a:r>
              <a:rPr lang="en-US" dirty="0" err="1" smtClean="0"/>
              <a:t>prévias</a:t>
            </a:r>
            <a:r>
              <a:rPr lang="en-US" dirty="0" smtClean="0"/>
              <a:t> do </a:t>
            </a:r>
            <a:r>
              <a:rPr lang="en-US" dirty="0" err="1" smtClean="0"/>
              <a:t>paciente</a:t>
            </a:r>
            <a:endParaRPr lang="pt-BR" dirty="0" smtClean="0"/>
          </a:p>
          <a:p>
            <a:endParaRPr lang="pt-BR" dirty="0" smtClean="0"/>
          </a:p>
          <a:p>
            <a:r>
              <a:rPr lang="pt-BR" b="0" dirty="0" smtClean="0"/>
              <a:t>MRSA</a:t>
            </a:r>
          </a:p>
          <a:p>
            <a:pPr lvl="1"/>
            <a:r>
              <a:rPr lang="pt-BR" dirty="0" err="1" smtClean="0">
                <a:solidFill>
                  <a:schemeClr val="tx1"/>
                </a:solidFill>
              </a:rPr>
              <a:t>Linezolida</a:t>
            </a:r>
            <a:r>
              <a:rPr lang="pt-BR" dirty="0" smtClean="0">
                <a:solidFill>
                  <a:schemeClr val="tx1"/>
                </a:solidFill>
              </a:rPr>
              <a:t>, </a:t>
            </a:r>
            <a:r>
              <a:rPr lang="pt-BR" dirty="0" err="1" smtClean="0">
                <a:solidFill>
                  <a:schemeClr val="tx1"/>
                </a:solidFill>
              </a:rPr>
              <a:t>Vancomicina</a:t>
            </a:r>
            <a:r>
              <a:rPr lang="pt-BR" dirty="0" smtClean="0">
                <a:solidFill>
                  <a:schemeClr val="tx1"/>
                </a:solidFill>
              </a:rPr>
              <a:t> ou </a:t>
            </a:r>
            <a:r>
              <a:rPr lang="pt-BR" dirty="0" err="1" smtClean="0">
                <a:solidFill>
                  <a:schemeClr val="tx1"/>
                </a:solidFill>
              </a:rPr>
              <a:t>Daptomicina</a:t>
            </a:r>
            <a:endParaRPr lang="pt-BR" dirty="0" smtClean="0">
              <a:solidFill>
                <a:schemeClr val="tx1"/>
              </a:solidFill>
            </a:endParaRPr>
          </a:p>
          <a:p>
            <a:r>
              <a:rPr lang="pt-BR" b="0" dirty="0" smtClean="0"/>
              <a:t>VRE</a:t>
            </a:r>
          </a:p>
          <a:p>
            <a:pPr lvl="1"/>
            <a:r>
              <a:rPr lang="pt-BR" dirty="0" err="1" smtClean="0">
                <a:solidFill>
                  <a:schemeClr val="tx1"/>
                </a:solidFill>
              </a:rPr>
              <a:t>Linezolida</a:t>
            </a:r>
            <a:r>
              <a:rPr lang="pt-BR" dirty="0" smtClean="0">
                <a:solidFill>
                  <a:schemeClr val="tx1"/>
                </a:solidFill>
              </a:rPr>
              <a:t> ou </a:t>
            </a:r>
            <a:r>
              <a:rPr lang="pt-BR" dirty="0" err="1" smtClean="0">
                <a:solidFill>
                  <a:schemeClr val="tx1"/>
                </a:solidFill>
              </a:rPr>
              <a:t>Daptomicina</a:t>
            </a:r>
            <a:endParaRPr lang="pt-BR" dirty="0" smtClean="0">
              <a:solidFill>
                <a:schemeClr val="tx1"/>
              </a:solidFill>
            </a:endParaRPr>
          </a:p>
          <a:p>
            <a:r>
              <a:rPr lang="pt-BR" b="0" dirty="0" smtClean="0"/>
              <a:t>GN</a:t>
            </a:r>
            <a:r>
              <a:rPr lang="pt-BR" dirty="0" smtClean="0"/>
              <a:t> </a:t>
            </a:r>
            <a:r>
              <a:rPr lang="pt-BR" b="0" dirty="0" smtClean="0"/>
              <a:t>ESBL</a:t>
            </a:r>
          </a:p>
          <a:p>
            <a:pPr lvl="1"/>
            <a:r>
              <a:rPr lang="pt-BR" dirty="0" err="1" smtClean="0">
                <a:solidFill>
                  <a:schemeClr val="tx1"/>
                </a:solidFill>
              </a:rPr>
              <a:t>Carbapenêmicos</a:t>
            </a:r>
            <a:endParaRPr lang="pt-BR" dirty="0" smtClean="0">
              <a:solidFill>
                <a:schemeClr val="tx1"/>
              </a:solidFill>
            </a:endParaRPr>
          </a:p>
          <a:p>
            <a:r>
              <a:rPr lang="pt-BR" b="0" dirty="0" smtClean="0"/>
              <a:t>KPC</a:t>
            </a:r>
          </a:p>
          <a:p>
            <a:pPr lvl="1"/>
            <a:r>
              <a:rPr lang="pt-BR" dirty="0" err="1" smtClean="0">
                <a:solidFill>
                  <a:schemeClr val="tx1"/>
                </a:solidFill>
              </a:rPr>
              <a:t>Poliximina</a:t>
            </a:r>
            <a:r>
              <a:rPr lang="pt-BR" dirty="0" smtClean="0">
                <a:solidFill>
                  <a:schemeClr val="tx1"/>
                </a:solidFill>
              </a:rPr>
              <a:t>/</a:t>
            </a:r>
            <a:r>
              <a:rPr lang="pt-BR" dirty="0" err="1" smtClean="0">
                <a:solidFill>
                  <a:schemeClr val="tx1"/>
                </a:solidFill>
              </a:rPr>
              <a:t>Colisitina</a:t>
            </a:r>
            <a:r>
              <a:rPr lang="pt-BR" dirty="0" smtClean="0">
                <a:solidFill>
                  <a:schemeClr val="tx1"/>
                </a:solidFill>
              </a:rPr>
              <a:t> ou </a:t>
            </a:r>
            <a:r>
              <a:rPr lang="pt-BR" dirty="0" err="1" smtClean="0">
                <a:solidFill>
                  <a:schemeClr val="tx1"/>
                </a:solidFill>
              </a:rPr>
              <a:t>TIgeciclina</a:t>
            </a:r>
            <a:endParaRPr lang="pt-BR" dirty="0" smtClean="0">
              <a:solidFill>
                <a:schemeClr val="tx1"/>
              </a:solidFill>
            </a:endParaRPr>
          </a:p>
          <a:p>
            <a:endParaRPr lang="pt-BR" dirty="0" smtClean="0"/>
          </a:p>
          <a:p>
            <a:pPr>
              <a:buNone/>
            </a:pPr>
            <a:endParaRPr lang="pt-BR" dirty="0" smtClean="0"/>
          </a:p>
        </p:txBody>
      </p:sp>
      <p:pic>
        <p:nvPicPr>
          <p:cNvPr id="145410" name="Picture 2" descr="http://t1.gstatic.com/images?q=tbn:ANd9GcQnaJOU6uiAUOEMmY6Pwe1hMqWeGrD8UEhEr2bDDrJjQEJXf3b6Aw"/>
          <p:cNvPicPr>
            <a:picLocks noChangeAspect="1" noChangeArrowheads="1"/>
          </p:cNvPicPr>
          <p:nvPr/>
        </p:nvPicPr>
        <p:blipFill>
          <a:blip r:embed="rId3"/>
          <a:srcRect/>
          <a:stretch>
            <a:fillRect/>
          </a:stretch>
        </p:blipFill>
        <p:spPr bwMode="auto">
          <a:xfrm>
            <a:off x="6000760" y="1928802"/>
            <a:ext cx="2880752" cy="33956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Antibioticoterapia</a:t>
            </a:r>
            <a:r>
              <a:rPr lang="pt-BR" dirty="0" smtClean="0"/>
              <a:t> – </a:t>
            </a:r>
            <a:r>
              <a:rPr lang="pt-BR" dirty="0" err="1" smtClean="0"/>
              <a:t>Monitorização</a:t>
            </a:r>
            <a:endParaRPr lang="pt-BR" dirty="0"/>
          </a:p>
        </p:txBody>
      </p:sp>
      <p:sp>
        <p:nvSpPr>
          <p:cNvPr id="3" name="Espaço Reservado para Conteúdo 2"/>
          <p:cNvSpPr>
            <a:spLocks noGrp="1"/>
          </p:cNvSpPr>
          <p:nvPr>
            <p:ph idx="1"/>
          </p:nvPr>
        </p:nvSpPr>
        <p:spPr>
          <a:xfrm>
            <a:off x="642909" y="1071546"/>
            <a:ext cx="5429289" cy="5786454"/>
          </a:xfrm>
        </p:spPr>
        <p:txBody>
          <a:bodyPr>
            <a:normAutofit/>
          </a:bodyPr>
          <a:lstStyle/>
          <a:p>
            <a:pPr>
              <a:buNone/>
            </a:pPr>
            <a:r>
              <a:rPr lang="pt-BR" b="0" dirty="0" err="1" smtClean="0"/>
              <a:t>Monitorização</a:t>
            </a:r>
            <a:endParaRPr lang="pt-BR" b="0" dirty="0" smtClean="0"/>
          </a:p>
          <a:p>
            <a:r>
              <a:rPr lang="pt-BR" dirty="0" smtClean="0"/>
              <a:t>resolução da febre e dos focos infecciosos</a:t>
            </a:r>
          </a:p>
          <a:p>
            <a:r>
              <a:rPr lang="pt-BR" dirty="0" smtClean="0"/>
              <a:t>Tempo mediano para </a:t>
            </a:r>
            <a:r>
              <a:rPr lang="pt-BR" dirty="0" err="1" smtClean="0"/>
              <a:t>defervescência</a:t>
            </a:r>
            <a:endParaRPr lang="pt-BR" dirty="0" smtClean="0"/>
          </a:p>
          <a:p>
            <a:pPr lvl="1"/>
            <a:r>
              <a:rPr lang="pt-BR" dirty="0" smtClean="0"/>
              <a:t>Alto risco: 5 dias (mantida por  4-5 d)</a:t>
            </a:r>
          </a:p>
          <a:p>
            <a:pPr lvl="1"/>
            <a:r>
              <a:rPr lang="pt-BR" dirty="0" smtClean="0"/>
              <a:t>Baixo risco : 2 dias (mantida por 2-3d)</a:t>
            </a:r>
          </a:p>
          <a:p>
            <a:pPr>
              <a:buNone/>
            </a:pPr>
            <a:endParaRPr lang="pt-BR" sz="500" dirty="0" smtClean="0"/>
          </a:p>
          <a:p>
            <a:pPr>
              <a:buNone/>
            </a:pPr>
            <a:endParaRPr lang="pt-BR" sz="500" dirty="0" smtClean="0"/>
          </a:p>
          <a:p>
            <a:pPr>
              <a:buNone/>
            </a:pPr>
            <a:r>
              <a:rPr lang="pt-BR" dirty="0" smtClean="0"/>
              <a:t>Febre resolvida – Tempo do tratamento adicional</a:t>
            </a:r>
          </a:p>
          <a:p>
            <a:r>
              <a:rPr lang="pt-BR" b="0" dirty="0" smtClean="0"/>
              <a:t>Se evidência clínica ou microbiológica do foco</a:t>
            </a:r>
          </a:p>
          <a:p>
            <a:pPr lvl="1"/>
            <a:r>
              <a:rPr lang="pt-BR" dirty="0" smtClean="0">
                <a:solidFill>
                  <a:schemeClr val="tx1"/>
                </a:solidFill>
              </a:rPr>
              <a:t>Manter conforme sítio </a:t>
            </a:r>
          </a:p>
          <a:p>
            <a:pPr lvl="1"/>
            <a:r>
              <a:rPr lang="pt-BR" dirty="0" smtClean="0">
                <a:solidFill>
                  <a:schemeClr val="tx1"/>
                </a:solidFill>
              </a:rPr>
              <a:t>Considerar </a:t>
            </a:r>
            <a:r>
              <a:rPr lang="pt-BR" dirty="0" err="1" smtClean="0">
                <a:solidFill>
                  <a:schemeClr val="tx1"/>
                </a:solidFill>
              </a:rPr>
              <a:t>transicionar</a:t>
            </a:r>
            <a:r>
              <a:rPr lang="pt-BR" dirty="0" smtClean="0">
                <a:solidFill>
                  <a:schemeClr val="tx1"/>
                </a:solidFill>
              </a:rPr>
              <a:t> para </a:t>
            </a:r>
            <a:r>
              <a:rPr lang="pt-BR" dirty="0" err="1" smtClean="0">
                <a:solidFill>
                  <a:schemeClr val="tx1"/>
                </a:solidFill>
              </a:rPr>
              <a:t>V.O.</a:t>
            </a:r>
            <a:r>
              <a:rPr lang="pt-BR" dirty="0" smtClean="0">
                <a:solidFill>
                  <a:schemeClr val="tx1"/>
                </a:solidFill>
              </a:rPr>
              <a:t> e alta se paciente bem</a:t>
            </a:r>
          </a:p>
          <a:p>
            <a:r>
              <a:rPr lang="pt-BR" b="0" dirty="0" smtClean="0"/>
              <a:t>Se febre de origem indeterminada</a:t>
            </a:r>
          </a:p>
          <a:p>
            <a:pPr lvl="1"/>
            <a:r>
              <a:rPr lang="pt-BR" dirty="0" smtClean="0">
                <a:solidFill>
                  <a:schemeClr val="tx1"/>
                </a:solidFill>
              </a:rPr>
              <a:t>Manter por 7 dias – se N</a:t>
            </a:r>
            <a:r>
              <a:rPr lang="el-GR" dirty="0" smtClean="0">
                <a:solidFill>
                  <a:schemeClr val="tx1"/>
                </a:solidFill>
              </a:rPr>
              <a:t>Φ</a:t>
            </a:r>
            <a:r>
              <a:rPr lang="pt-BR" dirty="0" smtClean="0">
                <a:solidFill>
                  <a:schemeClr val="tx1"/>
                </a:solidFill>
              </a:rPr>
              <a:t> ainda &lt; 500 </a:t>
            </a:r>
          </a:p>
          <a:p>
            <a:pPr lvl="1"/>
            <a:r>
              <a:rPr lang="pt-BR" dirty="0" smtClean="0">
                <a:solidFill>
                  <a:schemeClr val="tx1"/>
                </a:solidFill>
              </a:rPr>
              <a:t>Manter por 02d – se N</a:t>
            </a:r>
            <a:r>
              <a:rPr lang="el-GR" dirty="0" smtClean="0">
                <a:solidFill>
                  <a:schemeClr val="tx1"/>
                </a:solidFill>
              </a:rPr>
              <a:t>Φ</a:t>
            </a:r>
            <a:r>
              <a:rPr lang="pt-BR" dirty="0" smtClean="0">
                <a:solidFill>
                  <a:schemeClr val="tx1"/>
                </a:solidFill>
              </a:rPr>
              <a:t> já &gt; 500</a:t>
            </a:r>
          </a:p>
        </p:txBody>
      </p:sp>
      <p:pic>
        <p:nvPicPr>
          <p:cNvPr id="65538" name="Picture 2" descr="http://t2.gstatic.com/images?q=tbn:ANd9GcRsodue03DbUOYrJK5mOavLpBFcHI8iPbzzwamSRGfmHuTSegrF"/>
          <p:cNvPicPr>
            <a:picLocks noChangeAspect="1" noChangeArrowheads="1"/>
          </p:cNvPicPr>
          <p:nvPr/>
        </p:nvPicPr>
        <p:blipFill>
          <a:blip r:embed="rId3"/>
          <a:srcRect r="14479"/>
          <a:stretch>
            <a:fillRect/>
          </a:stretch>
        </p:blipFill>
        <p:spPr bwMode="auto">
          <a:xfrm>
            <a:off x="6319867" y="2000240"/>
            <a:ext cx="2395537" cy="332564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1030281"/>
            <a:ext cx="5286412" cy="4041793"/>
          </a:xfrm>
          <a:noFill/>
          <a:ln>
            <a:noFill/>
          </a:ln>
        </p:spPr>
        <p:txBody>
          <a:bodyPr/>
          <a:lstStyle/>
          <a:p>
            <a:pPr algn="ctr"/>
            <a:r>
              <a:rPr lang="pt-BR" sz="5400" dirty="0" smtClean="0">
                <a:solidFill>
                  <a:srgbClr val="00CCFF"/>
                </a:solidFill>
                <a:latin typeface="Courier New" pitchFamily="49" charset="0"/>
                <a:cs typeface="Courier New" pitchFamily="49" charset="0"/>
              </a:rPr>
              <a:t>“A Febre não passa.</a:t>
            </a:r>
            <a:br>
              <a:rPr lang="pt-BR" sz="5400" dirty="0" smtClean="0">
                <a:solidFill>
                  <a:srgbClr val="00CCFF"/>
                </a:solidFill>
                <a:latin typeface="Courier New" pitchFamily="49" charset="0"/>
                <a:cs typeface="Courier New" pitchFamily="49" charset="0"/>
              </a:rPr>
            </a:br>
            <a:r>
              <a:rPr lang="pt-BR" sz="5400" dirty="0" smtClean="0">
                <a:solidFill>
                  <a:srgbClr val="00CCFF"/>
                </a:solidFill>
                <a:latin typeface="Courier New" pitchFamily="49" charset="0"/>
                <a:cs typeface="Courier New" pitchFamily="49" charset="0"/>
              </a:rPr>
              <a:t>E agora?”</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Evolução Desfavorável </a:t>
            </a:r>
            <a:endParaRPr lang="pt-BR" dirty="0"/>
          </a:p>
        </p:txBody>
      </p:sp>
      <p:sp>
        <p:nvSpPr>
          <p:cNvPr id="3" name="Espaço Reservado para Conteúdo 2"/>
          <p:cNvSpPr>
            <a:spLocks noGrp="1"/>
          </p:cNvSpPr>
          <p:nvPr>
            <p:ph idx="1"/>
          </p:nvPr>
        </p:nvSpPr>
        <p:spPr>
          <a:xfrm>
            <a:off x="642910" y="1071546"/>
            <a:ext cx="7929618" cy="5357850"/>
          </a:xfrm>
        </p:spPr>
        <p:txBody>
          <a:bodyPr/>
          <a:lstStyle/>
          <a:p>
            <a:pPr>
              <a:buNone/>
            </a:pPr>
            <a:r>
              <a:rPr lang="pt-BR" dirty="0" smtClean="0"/>
              <a:t>Febre &gt; 72-96h </a:t>
            </a:r>
          </a:p>
          <a:p>
            <a:pPr lvl="1"/>
            <a:r>
              <a:rPr lang="pt-BR" dirty="0" smtClean="0"/>
              <a:t>Tempo mediano para </a:t>
            </a:r>
            <a:r>
              <a:rPr lang="pt-BR" dirty="0" err="1" smtClean="0"/>
              <a:t>defervescência</a:t>
            </a:r>
            <a:r>
              <a:rPr lang="pt-BR" dirty="0" smtClean="0"/>
              <a:t> 5d (alto risco) e 2d (baixo risco)</a:t>
            </a:r>
          </a:p>
          <a:p>
            <a:pPr lvl="1"/>
            <a:r>
              <a:rPr lang="pt-BR" dirty="0" smtClean="0"/>
              <a:t>Exceção: </a:t>
            </a:r>
            <a:r>
              <a:rPr lang="pt-BR" dirty="0" err="1" smtClean="0"/>
              <a:t>Staphylo</a:t>
            </a:r>
            <a:r>
              <a:rPr lang="pt-BR" dirty="0" smtClean="0"/>
              <a:t> </a:t>
            </a:r>
            <a:r>
              <a:rPr lang="pt-BR" dirty="0" err="1" smtClean="0"/>
              <a:t>coagulase-negativo</a:t>
            </a:r>
            <a:r>
              <a:rPr lang="pt-BR" dirty="0" smtClean="0"/>
              <a:t> – demoram mais para responder</a:t>
            </a:r>
          </a:p>
          <a:p>
            <a:pPr>
              <a:buNone/>
            </a:pPr>
            <a:endParaRPr lang="pt-BR" sz="500" dirty="0" smtClean="0"/>
          </a:p>
          <a:p>
            <a:pPr>
              <a:buNone/>
            </a:pPr>
            <a:endParaRPr lang="pt-BR" sz="500" dirty="0" smtClean="0"/>
          </a:p>
          <a:p>
            <a:pPr>
              <a:buNone/>
            </a:pPr>
            <a:r>
              <a:rPr lang="pt-BR" b="0" dirty="0" smtClean="0"/>
              <a:t>Exames</a:t>
            </a:r>
          </a:p>
          <a:p>
            <a:r>
              <a:rPr lang="pt-BR" dirty="0" smtClean="0"/>
              <a:t>Repetir culturas;</a:t>
            </a:r>
          </a:p>
          <a:p>
            <a:r>
              <a:rPr lang="pt-BR" dirty="0" smtClean="0"/>
              <a:t>Repetir/ampliar exames de imagem</a:t>
            </a:r>
          </a:p>
          <a:p>
            <a:pPr lvl="1"/>
            <a:r>
              <a:rPr lang="pt-BR" dirty="0" smtClean="0"/>
              <a:t>TC tórax, seios da face</a:t>
            </a:r>
          </a:p>
          <a:p>
            <a:pPr lvl="1"/>
            <a:r>
              <a:rPr lang="pt-BR" dirty="0" smtClean="0"/>
              <a:t>TC Abdome superior </a:t>
            </a:r>
            <a:r>
              <a:rPr lang="pt-BR" b="0" dirty="0" smtClean="0"/>
              <a:t>(suspeita da </a:t>
            </a:r>
            <a:r>
              <a:rPr lang="pt-BR" b="0" dirty="0" err="1" smtClean="0"/>
              <a:t>candidíase</a:t>
            </a:r>
            <a:r>
              <a:rPr lang="pt-BR" b="0" dirty="0" smtClean="0"/>
              <a:t> </a:t>
            </a:r>
            <a:r>
              <a:rPr lang="pt-BR" b="0" dirty="0" err="1" smtClean="0"/>
              <a:t>hepatoesplênica</a:t>
            </a:r>
            <a:r>
              <a:rPr lang="pt-BR" b="0" dirty="0" smtClean="0"/>
              <a:t>)</a:t>
            </a:r>
          </a:p>
          <a:p>
            <a:pPr lvl="1"/>
            <a:r>
              <a:rPr lang="pt-BR" dirty="0" err="1" smtClean="0"/>
              <a:t>Broncoscopia</a:t>
            </a:r>
            <a:r>
              <a:rPr lang="pt-BR" dirty="0" smtClean="0"/>
              <a:t>, lavado brônquico</a:t>
            </a:r>
          </a:p>
          <a:p>
            <a:r>
              <a:rPr lang="pt-BR" dirty="0" smtClean="0"/>
              <a:t>Exames específicos para fungos</a:t>
            </a:r>
          </a:p>
          <a:p>
            <a:pPr>
              <a:buNone/>
            </a:pPr>
            <a:endParaRPr lang="pt-BR" sz="500" dirty="0" smtClean="0"/>
          </a:p>
          <a:p>
            <a:pPr>
              <a:buNone/>
            </a:pPr>
            <a:endParaRPr lang="pt-BR" sz="500" dirty="0" smtClean="0"/>
          </a:p>
          <a:p>
            <a:pPr>
              <a:buNone/>
            </a:pPr>
            <a:r>
              <a:rPr lang="pt-BR" b="0" dirty="0" smtClean="0"/>
              <a:t>Medicação</a:t>
            </a:r>
            <a:r>
              <a:rPr lang="pt-BR" dirty="0" smtClean="0"/>
              <a:t> </a:t>
            </a:r>
          </a:p>
          <a:p>
            <a:r>
              <a:rPr lang="pt-BR" dirty="0" smtClean="0"/>
              <a:t>Troca do antibiótico – se paciente instável</a:t>
            </a:r>
          </a:p>
          <a:p>
            <a:r>
              <a:rPr lang="pt-BR" dirty="0" smtClean="0"/>
              <a:t>Adicionar </a:t>
            </a:r>
            <a:r>
              <a:rPr lang="pt-BR" dirty="0" err="1" smtClean="0"/>
              <a:t>antifungico</a:t>
            </a:r>
            <a:r>
              <a:rPr lang="pt-BR" dirty="0" smtClean="0"/>
              <a:t> – se alto risco</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Evolução Desfavorável  - Avaliação de Infecção </a:t>
            </a:r>
            <a:r>
              <a:rPr lang="pt-BR" dirty="0" err="1" smtClean="0"/>
              <a:t>Fúngica</a:t>
            </a:r>
            <a:endParaRPr lang="pt-BR" dirty="0"/>
          </a:p>
        </p:txBody>
      </p:sp>
      <p:sp>
        <p:nvSpPr>
          <p:cNvPr id="3" name="Espaço Reservado para Conteúdo 2"/>
          <p:cNvSpPr>
            <a:spLocks noGrp="1"/>
          </p:cNvSpPr>
          <p:nvPr>
            <p:ph idx="1"/>
          </p:nvPr>
        </p:nvSpPr>
        <p:spPr/>
        <p:txBody>
          <a:bodyPr/>
          <a:lstStyle/>
          <a:p>
            <a:r>
              <a:rPr lang="pt-BR" dirty="0" smtClean="0"/>
              <a:t>Marcadores </a:t>
            </a:r>
            <a:r>
              <a:rPr lang="pt-BR" dirty="0" err="1" smtClean="0"/>
              <a:t>fúngicos</a:t>
            </a:r>
            <a:r>
              <a:rPr lang="pt-BR" dirty="0" smtClean="0"/>
              <a:t> séricos</a:t>
            </a:r>
          </a:p>
          <a:p>
            <a:pPr lvl="1"/>
            <a:r>
              <a:rPr lang="pt-BR" dirty="0" err="1" smtClean="0"/>
              <a:t>Galactomanana</a:t>
            </a:r>
            <a:r>
              <a:rPr lang="pt-BR" dirty="0" smtClean="0"/>
              <a:t> – </a:t>
            </a:r>
            <a:r>
              <a:rPr lang="pt-BR" dirty="0" err="1" smtClean="0"/>
              <a:t>Aspergillus</a:t>
            </a:r>
            <a:endParaRPr lang="pt-BR" dirty="0" smtClean="0"/>
          </a:p>
          <a:p>
            <a:pPr lvl="1"/>
            <a:r>
              <a:rPr lang="pt-BR" dirty="0" err="1" smtClean="0"/>
              <a:t>Beta-D-Glucano</a:t>
            </a:r>
            <a:r>
              <a:rPr lang="pt-BR" dirty="0" smtClean="0"/>
              <a:t> – </a:t>
            </a:r>
            <a:r>
              <a:rPr lang="pt-BR" dirty="0" err="1" smtClean="0"/>
              <a:t>Aspergillus</a:t>
            </a:r>
            <a:r>
              <a:rPr lang="pt-BR" dirty="0" smtClean="0"/>
              <a:t>, </a:t>
            </a:r>
            <a:r>
              <a:rPr lang="pt-BR" dirty="0" err="1" smtClean="0"/>
              <a:t>Candida</a:t>
            </a:r>
            <a:endParaRPr lang="pt-BR" dirty="0" smtClean="0"/>
          </a:p>
          <a:p>
            <a:pPr lvl="2"/>
            <a:r>
              <a:rPr lang="pt-BR" dirty="0" smtClean="0"/>
              <a:t>Sensibilidade semelhante a culturas, para </a:t>
            </a:r>
            <a:r>
              <a:rPr lang="pt-BR" dirty="0" err="1" smtClean="0"/>
              <a:t>fungemia</a:t>
            </a:r>
            <a:endParaRPr lang="pt-BR" dirty="0" smtClean="0"/>
          </a:p>
          <a:p>
            <a:pPr lvl="2" algn="r">
              <a:buNone/>
            </a:pPr>
            <a:r>
              <a:rPr lang="en-US" sz="1500" b="0" i="1" kern="1200" dirty="0" err="1" smtClean="0">
                <a:solidFill>
                  <a:schemeClr val="bg1">
                    <a:lumMod val="50000"/>
                  </a:schemeClr>
                </a:solidFill>
              </a:rPr>
              <a:t>Clin</a:t>
            </a:r>
            <a:r>
              <a:rPr lang="en-US" sz="1500" b="0" i="1" kern="1200" dirty="0" smtClean="0">
                <a:solidFill>
                  <a:schemeClr val="bg1">
                    <a:lumMod val="50000"/>
                  </a:schemeClr>
                </a:solidFill>
              </a:rPr>
              <a:t> Infect Dis. 2012 May;54(9):1240-8. </a:t>
            </a:r>
            <a:r>
              <a:rPr lang="en-US" sz="1500" b="0" i="1" kern="1200" dirty="0" err="1" smtClean="0">
                <a:solidFill>
                  <a:schemeClr val="bg1">
                    <a:lumMod val="50000"/>
                  </a:schemeClr>
                </a:solidFill>
              </a:rPr>
              <a:t>Epub</a:t>
            </a:r>
            <a:r>
              <a:rPr lang="en-US" sz="1500" b="0" i="1" kern="1200" dirty="0" smtClean="0">
                <a:solidFill>
                  <a:schemeClr val="bg1">
                    <a:lumMod val="50000"/>
                  </a:schemeClr>
                </a:solidFill>
              </a:rPr>
              <a:t> 2012 Mar 19.</a:t>
            </a:r>
          </a:p>
          <a:p>
            <a:endParaRPr lang="pt-BR" sz="500" dirty="0" smtClean="0"/>
          </a:p>
          <a:p>
            <a:r>
              <a:rPr lang="pt-BR" dirty="0" smtClean="0"/>
              <a:t>Hemocultura para fungos </a:t>
            </a:r>
          </a:p>
          <a:p>
            <a:pPr lvl="1"/>
            <a:r>
              <a:rPr lang="pt-BR" dirty="0" smtClean="0"/>
              <a:t>Sensibilidade razoável para infecção disseminada</a:t>
            </a:r>
          </a:p>
          <a:p>
            <a:pPr lvl="1"/>
            <a:r>
              <a:rPr lang="pt-BR" dirty="0" smtClean="0"/>
              <a:t>Baixa sensibilidade para infecções profundas invasivas</a:t>
            </a:r>
          </a:p>
          <a:p>
            <a:pPr lvl="2"/>
            <a:r>
              <a:rPr lang="pt-BR" dirty="0" smtClean="0"/>
              <a:t>Combinação RT-PCR + Cultura = Sensibilidade 98%</a:t>
            </a:r>
          </a:p>
          <a:p>
            <a:pPr lvl="2" algn="r">
              <a:buNone/>
            </a:pPr>
            <a:r>
              <a:rPr lang="en-US" sz="1500" b="0" i="1" kern="1200" dirty="0" err="1" smtClean="0">
                <a:solidFill>
                  <a:schemeClr val="bg1">
                    <a:lumMod val="50000"/>
                  </a:schemeClr>
                </a:solidFill>
              </a:rPr>
              <a:t>Clin</a:t>
            </a:r>
            <a:r>
              <a:rPr lang="en-US" sz="1500" b="0" i="1" kern="1200" dirty="0" smtClean="0">
                <a:solidFill>
                  <a:schemeClr val="bg1">
                    <a:lumMod val="50000"/>
                  </a:schemeClr>
                </a:solidFill>
              </a:rPr>
              <a:t> Infect Dis. 2012 May;54(9):1240-8. </a:t>
            </a:r>
            <a:r>
              <a:rPr lang="en-US" sz="1500" b="0" i="1" kern="1200" dirty="0" err="1" smtClean="0">
                <a:solidFill>
                  <a:schemeClr val="bg1">
                    <a:lumMod val="50000"/>
                  </a:schemeClr>
                </a:solidFill>
              </a:rPr>
              <a:t>Epub</a:t>
            </a:r>
            <a:r>
              <a:rPr lang="en-US" sz="1500" b="0" i="1" kern="1200" dirty="0" smtClean="0">
                <a:solidFill>
                  <a:schemeClr val="bg1">
                    <a:lumMod val="50000"/>
                  </a:schemeClr>
                </a:solidFill>
              </a:rPr>
              <a:t> 2012 Mar 19.</a:t>
            </a:r>
          </a:p>
          <a:p>
            <a:endParaRPr lang="pt-BR" sz="500" dirty="0" smtClean="0"/>
          </a:p>
          <a:p>
            <a:r>
              <a:rPr lang="pt-BR" dirty="0" smtClean="0"/>
              <a:t>Biópsia de sítios com suspeita clínica (seios da face, </a:t>
            </a:r>
            <a:r>
              <a:rPr lang="pt-BR" dirty="0" err="1" smtClean="0"/>
              <a:t>broncoscopia</a:t>
            </a:r>
            <a:r>
              <a:rPr lang="pt-BR" dirty="0" smtClean="0"/>
              <a:t>)</a:t>
            </a:r>
          </a:p>
          <a:p>
            <a:r>
              <a:rPr lang="pt-BR" dirty="0" smtClean="0"/>
              <a:t>Documentação da Infecção nem sempre possível</a:t>
            </a:r>
          </a:p>
          <a:p>
            <a:pPr lvl="1"/>
            <a:r>
              <a:rPr lang="pt-BR" dirty="0" smtClean="0"/>
              <a:t>Resolução da febre ocorre em 40 a 50% dos paciente que recebem terapia antifúngica (sem prova de infecção oculta) </a:t>
            </a:r>
          </a:p>
          <a:p>
            <a:pPr algn="r">
              <a:buNone/>
            </a:pPr>
            <a:r>
              <a:rPr lang="sv-SE" sz="1500" b="0" i="1" dirty="0" smtClean="0">
                <a:solidFill>
                  <a:schemeClr val="bg1">
                    <a:lumMod val="50000"/>
                  </a:schemeClr>
                </a:solidFill>
              </a:rPr>
              <a:t>Sugar et al. Arch Intern Med 1990; 150:2258 </a:t>
            </a:r>
            <a:endParaRPr lang="pt-BR" sz="1500" b="0" dirty="0" smtClean="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2571745"/>
            <a:ext cx="5072098" cy="1928826"/>
          </a:xfrm>
          <a:noFill/>
          <a:ln>
            <a:noFill/>
          </a:ln>
        </p:spPr>
        <p:txBody>
          <a:bodyPr/>
          <a:lstStyle/>
          <a:p>
            <a:pPr algn="ctr"/>
            <a:r>
              <a:rPr lang="pt-BR" sz="5400" dirty="0" smtClean="0">
                <a:solidFill>
                  <a:srgbClr val="00CCFF"/>
                </a:solidFill>
                <a:latin typeface="Courier New" pitchFamily="49" charset="0"/>
                <a:cs typeface="Courier New" pitchFamily="49" charset="0"/>
              </a:rPr>
              <a:t>Conceitos importantes</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5465019" y="5703124"/>
            <a:ext cx="3250386" cy="1083461"/>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Evolução Desfavorável – Cobertura para fungos</a:t>
            </a:r>
            <a:endParaRPr lang="pt-BR" dirty="0"/>
          </a:p>
        </p:txBody>
      </p:sp>
      <p:sp>
        <p:nvSpPr>
          <p:cNvPr id="3" name="Espaço Reservado para Conteúdo 2"/>
          <p:cNvSpPr>
            <a:spLocks noGrp="1"/>
          </p:cNvSpPr>
          <p:nvPr>
            <p:ph idx="1"/>
          </p:nvPr>
        </p:nvSpPr>
        <p:spPr/>
        <p:txBody>
          <a:bodyPr/>
          <a:lstStyle/>
          <a:p>
            <a:pPr>
              <a:buNone/>
            </a:pPr>
            <a:r>
              <a:rPr lang="en-US" b="0" dirty="0" err="1" smtClean="0"/>
              <a:t>Terapia</a:t>
            </a:r>
            <a:r>
              <a:rPr lang="en-US" b="0" dirty="0" smtClean="0"/>
              <a:t> </a:t>
            </a:r>
            <a:r>
              <a:rPr lang="en-US" b="0" dirty="0" err="1" smtClean="0"/>
              <a:t>Antifúngica</a:t>
            </a:r>
            <a:r>
              <a:rPr lang="en-US" b="0" dirty="0" smtClean="0"/>
              <a:t> </a:t>
            </a:r>
            <a:r>
              <a:rPr lang="en-US" b="0" dirty="0" err="1" smtClean="0"/>
              <a:t>Empírica</a:t>
            </a:r>
            <a:r>
              <a:rPr lang="en-US" b="0" dirty="0" smtClean="0"/>
              <a:t> </a:t>
            </a:r>
            <a:r>
              <a:rPr lang="en-US" b="0" dirty="0" err="1" smtClean="0"/>
              <a:t>Inicial</a:t>
            </a:r>
            <a:endParaRPr lang="en-US" b="0" dirty="0" smtClean="0"/>
          </a:p>
          <a:p>
            <a:r>
              <a:rPr lang="en-US" dirty="0" err="1" smtClean="0"/>
              <a:t>Anfotericina</a:t>
            </a:r>
            <a:r>
              <a:rPr lang="en-US" dirty="0" smtClean="0"/>
              <a:t> B </a:t>
            </a:r>
            <a:r>
              <a:rPr lang="en-US" dirty="0" err="1" smtClean="0"/>
              <a:t>ou</a:t>
            </a:r>
            <a:r>
              <a:rPr lang="en-US" dirty="0" smtClean="0"/>
              <a:t> </a:t>
            </a:r>
            <a:r>
              <a:rPr lang="en-US" dirty="0" err="1" smtClean="0"/>
              <a:t>Caspofungina</a:t>
            </a:r>
            <a:r>
              <a:rPr lang="en-US" dirty="0" smtClean="0"/>
              <a:t> </a:t>
            </a:r>
            <a:r>
              <a:rPr lang="en-US" dirty="0" err="1" smtClean="0"/>
              <a:t>ou</a:t>
            </a:r>
            <a:r>
              <a:rPr lang="en-US" dirty="0" smtClean="0"/>
              <a:t> </a:t>
            </a:r>
            <a:r>
              <a:rPr lang="en-US" dirty="0" err="1" smtClean="0"/>
              <a:t>Voriconazol</a:t>
            </a:r>
            <a:endParaRPr lang="pt-BR" dirty="0" smtClean="0"/>
          </a:p>
          <a:p>
            <a:pPr lvl="1"/>
            <a:r>
              <a:rPr lang="pt-BR" dirty="0" smtClean="0"/>
              <a:t>Racional: ação contra </a:t>
            </a:r>
            <a:r>
              <a:rPr lang="pt-BR" dirty="0" err="1" smtClean="0"/>
              <a:t>Candida</a:t>
            </a:r>
            <a:r>
              <a:rPr lang="pt-BR" dirty="0" smtClean="0"/>
              <a:t> </a:t>
            </a:r>
            <a:r>
              <a:rPr lang="pt-BR" dirty="0" err="1" smtClean="0"/>
              <a:t>sp</a:t>
            </a:r>
            <a:r>
              <a:rPr lang="pt-BR" dirty="0" smtClean="0"/>
              <a:t> e </a:t>
            </a:r>
            <a:r>
              <a:rPr lang="pt-BR" dirty="0" err="1" smtClean="0"/>
              <a:t>Aspergillus</a:t>
            </a:r>
            <a:r>
              <a:rPr lang="pt-BR" dirty="0" smtClean="0"/>
              <a:t> </a:t>
            </a:r>
            <a:r>
              <a:rPr lang="pt-BR" dirty="0" err="1" smtClean="0"/>
              <a:t>sp</a:t>
            </a:r>
            <a:endParaRPr lang="pt-BR" dirty="0" smtClean="0"/>
          </a:p>
          <a:p>
            <a:r>
              <a:rPr lang="pt-BR" dirty="0" err="1" smtClean="0"/>
              <a:t>Fluconazol</a:t>
            </a:r>
            <a:endParaRPr lang="pt-BR" dirty="0" smtClean="0"/>
          </a:p>
          <a:p>
            <a:pPr lvl="1"/>
            <a:r>
              <a:rPr lang="pt-BR" dirty="0" smtClean="0"/>
              <a:t>Aceitável como terapia inicial, desde que </a:t>
            </a:r>
          </a:p>
          <a:p>
            <a:pPr lvl="2"/>
            <a:r>
              <a:rPr lang="pt-BR" dirty="0" smtClean="0"/>
              <a:t>paciente de baixo risco para </a:t>
            </a:r>
            <a:r>
              <a:rPr lang="pt-BR" dirty="0" err="1" smtClean="0"/>
              <a:t>aspergilose</a:t>
            </a:r>
            <a:r>
              <a:rPr lang="pt-BR" dirty="0" smtClean="0"/>
              <a:t> invasiva</a:t>
            </a:r>
          </a:p>
          <a:p>
            <a:pPr lvl="2"/>
            <a:r>
              <a:rPr lang="pt-BR" dirty="0" smtClean="0"/>
              <a:t>Baixos índices de </a:t>
            </a:r>
            <a:r>
              <a:rPr lang="pt-BR" dirty="0" err="1" smtClean="0"/>
              <a:t>Candidas</a:t>
            </a:r>
            <a:r>
              <a:rPr lang="pt-BR" dirty="0" smtClean="0"/>
              <a:t> resistentes a </a:t>
            </a:r>
            <a:r>
              <a:rPr lang="pt-BR" dirty="0" err="1" smtClean="0"/>
              <a:t>azóis</a:t>
            </a:r>
            <a:r>
              <a:rPr lang="pt-BR" dirty="0" smtClean="0"/>
              <a:t> na instituição</a:t>
            </a:r>
          </a:p>
          <a:p>
            <a:pPr>
              <a:buNone/>
            </a:pPr>
            <a:endParaRPr lang="pt-BR" dirty="0" smtClean="0"/>
          </a:p>
          <a:p>
            <a:pPr>
              <a:buNone/>
            </a:pPr>
            <a:r>
              <a:rPr lang="pt-BR" b="0" dirty="0" smtClean="0"/>
              <a:t>Tempo de tratamento</a:t>
            </a:r>
          </a:p>
          <a:p>
            <a:r>
              <a:rPr lang="pt-BR" dirty="0" smtClean="0"/>
              <a:t>Até resolução da </a:t>
            </a:r>
            <a:r>
              <a:rPr lang="pt-BR" dirty="0" err="1" smtClean="0"/>
              <a:t>neutropenia</a:t>
            </a:r>
            <a:endParaRPr lang="pt-BR" dirty="0" smtClean="0"/>
          </a:p>
          <a:p>
            <a:r>
              <a:rPr lang="pt-BR" dirty="0" smtClean="0"/>
              <a:t>Pelo menos por 14 dias se infecção </a:t>
            </a:r>
            <a:r>
              <a:rPr lang="pt-BR" dirty="0" err="1" smtClean="0"/>
              <a:t>fúngica</a:t>
            </a:r>
            <a:r>
              <a:rPr lang="pt-BR" dirty="0" smtClean="0"/>
              <a:t> provada</a:t>
            </a:r>
          </a:p>
          <a:p>
            <a:endParaRPr lang="pt-BR"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1030281"/>
            <a:ext cx="5286412" cy="4041793"/>
          </a:xfrm>
          <a:noFill/>
          <a:ln>
            <a:noFill/>
          </a:ln>
        </p:spPr>
        <p:txBody>
          <a:bodyPr/>
          <a:lstStyle/>
          <a:p>
            <a:pPr algn="ctr"/>
            <a:r>
              <a:rPr lang="pt-BR" sz="5400" dirty="0" smtClean="0">
                <a:solidFill>
                  <a:srgbClr val="00CCFF"/>
                </a:solidFill>
                <a:latin typeface="Courier New" pitchFamily="49" charset="0"/>
                <a:cs typeface="Courier New" pitchFamily="49" charset="0"/>
              </a:rPr>
              <a:t/>
            </a:r>
            <a:br>
              <a:rPr lang="pt-BR" sz="5400" dirty="0" smtClean="0">
                <a:solidFill>
                  <a:srgbClr val="00CCFF"/>
                </a:solidFill>
                <a:latin typeface="Courier New" pitchFamily="49" charset="0"/>
                <a:cs typeface="Courier New" pitchFamily="49" charset="0"/>
              </a:rPr>
            </a:br>
            <a:r>
              <a:rPr lang="pt-BR" sz="5400" dirty="0" err="1" smtClean="0">
                <a:solidFill>
                  <a:srgbClr val="00CCFF"/>
                </a:solidFill>
                <a:latin typeface="Courier New" pitchFamily="49" charset="0"/>
                <a:cs typeface="Courier New" pitchFamily="49" charset="0"/>
              </a:rPr>
              <a:t>Filgrastima</a:t>
            </a:r>
            <a:r>
              <a:rPr lang="pt-BR" sz="5400" dirty="0" smtClean="0">
                <a:solidFill>
                  <a:srgbClr val="00CCFF"/>
                </a:solidFill>
                <a:latin typeface="Courier New" pitchFamily="49" charset="0"/>
                <a:cs typeface="Courier New" pitchFamily="49" charset="0"/>
              </a:rPr>
              <a:t> e profiláticos</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Fatores estimuladores de Colônia </a:t>
            </a:r>
            <a:endParaRPr lang="pt-BR" dirty="0"/>
          </a:p>
        </p:txBody>
      </p:sp>
      <p:sp>
        <p:nvSpPr>
          <p:cNvPr id="3" name="Espaço Reservado para Conteúdo 2"/>
          <p:cNvSpPr>
            <a:spLocks noGrp="1"/>
          </p:cNvSpPr>
          <p:nvPr>
            <p:ph idx="1"/>
          </p:nvPr>
        </p:nvSpPr>
        <p:spPr>
          <a:xfrm>
            <a:off x="642910" y="1071546"/>
            <a:ext cx="5214974" cy="5054617"/>
          </a:xfrm>
        </p:spPr>
        <p:txBody>
          <a:bodyPr/>
          <a:lstStyle/>
          <a:p>
            <a:r>
              <a:rPr lang="pt-BR" dirty="0" smtClean="0"/>
              <a:t>CSF Não são indicados de rotina na </a:t>
            </a:r>
            <a:r>
              <a:rPr lang="pt-BR" dirty="0" err="1" smtClean="0"/>
              <a:t>neutropenia</a:t>
            </a:r>
            <a:r>
              <a:rPr lang="pt-BR" dirty="0" smtClean="0"/>
              <a:t> febril</a:t>
            </a:r>
          </a:p>
          <a:p>
            <a:pPr lvl="1"/>
            <a:r>
              <a:rPr lang="pt-BR" dirty="0" smtClean="0"/>
              <a:t>Redução discreta no tempo de </a:t>
            </a:r>
            <a:r>
              <a:rPr lang="pt-BR" dirty="0" err="1" smtClean="0"/>
              <a:t>Neutropenia</a:t>
            </a:r>
            <a:r>
              <a:rPr lang="pt-BR" dirty="0" smtClean="0"/>
              <a:t> e Internação</a:t>
            </a:r>
          </a:p>
          <a:p>
            <a:pPr lvl="1"/>
            <a:r>
              <a:rPr lang="pt-BR" dirty="0" smtClean="0"/>
              <a:t>Sem benefício de mortalidade</a:t>
            </a:r>
          </a:p>
          <a:p>
            <a:pPr algn="r">
              <a:buNone/>
            </a:pPr>
            <a:r>
              <a:rPr lang="pt-BR" sz="1400" i="1" dirty="0" smtClean="0">
                <a:solidFill>
                  <a:schemeClr val="bg1">
                    <a:lumMod val="50000"/>
                  </a:schemeClr>
                </a:solidFill>
              </a:rPr>
              <a:t>Clark </a:t>
            </a:r>
            <a:r>
              <a:rPr lang="pt-BR" sz="1400" i="1" dirty="0" err="1" smtClean="0">
                <a:solidFill>
                  <a:schemeClr val="bg1">
                    <a:lumMod val="50000"/>
                  </a:schemeClr>
                </a:solidFill>
              </a:rPr>
              <a:t>et</a:t>
            </a:r>
            <a:r>
              <a:rPr lang="pt-BR" sz="1400" i="1" dirty="0" smtClean="0">
                <a:solidFill>
                  <a:schemeClr val="bg1">
                    <a:lumMod val="50000"/>
                  </a:schemeClr>
                </a:solidFill>
              </a:rPr>
              <a:t> al. J </a:t>
            </a:r>
            <a:r>
              <a:rPr lang="pt-BR" sz="1400" i="1" dirty="0" err="1" smtClean="0">
                <a:solidFill>
                  <a:schemeClr val="bg1">
                    <a:lumMod val="50000"/>
                  </a:schemeClr>
                </a:solidFill>
              </a:rPr>
              <a:t>Clin</a:t>
            </a:r>
            <a:r>
              <a:rPr lang="pt-BR" sz="1400" i="1" dirty="0" smtClean="0">
                <a:solidFill>
                  <a:schemeClr val="bg1">
                    <a:lumMod val="50000"/>
                  </a:schemeClr>
                </a:solidFill>
              </a:rPr>
              <a:t> </a:t>
            </a:r>
            <a:r>
              <a:rPr lang="pt-BR" sz="1400" i="1" dirty="0" err="1" smtClean="0">
                <a:solidFill>
                  <a:schemeClr val="bg1">
                    <a:lumMod val="50000"/>
                  </a:schemeClr>
                </a:solidFill>
              </a:rPr>
              <a:t>Oncol</a:t>
            </a:r>
            <a:r>
              <a:rPr lang="pt-BR" sz="1400" i="1" dirty="0" smtClean="0">
                <a:solidFill>
                  <a:schemeClr val="bg1">
                    <a:lumMod val="50000"/>
                  </a:schemeClr>
                </a:solidFill>
              </a:rPr>
              <a:t> 2005; 23:4198 </a:t>
            </a:r>
            <a:endParaRPr lang="pt-BR" sz="1400" dirty="0" smtClean="0">
              <a:solidFill>
                <a:schemeClr val="bg1">
                  <a:lumMod val="50000"/>
                </a:schemeClr>
              </a:solidFill>
            </a:endParaRPr>
          </a:p>
          <a:p>
            <a:endParaRPr lang="pt-BR" sz="500" dirty="0" smtClean="0"/>
          </a:p>
          <a:p>
            <a:r>
              <a:rPr lang="pt-BR" dirty="0" smtClean="0"/>
              <a:t>Indicações (considerar)</a:t>
            </a:r>
          </a:p>
          <a:p>
            <a:pPr lvl="1"/>
            <a:r>
              <a:rPr lang="pt-BR" dirty="0" smtClean="0"/>
              <a:t>Paciente grave</a:t>
            </a:r>
          </a:p>
          <a:p>
            <a:pPr lvl="1"/>
            <a:r>
              <a:rPr lang="pt-BR" dirty="0" smtClean="0"/>
              <a:t>Expectativa de duração prolongada de </a:t>
            </a:r>
            <a:r>
              <a:rPr lang="pt-BR" dirty="0" err="1" smtClean="0"/>
              <a:t>neutropenia</a:t>
            </a:r>
            <a:endParaRPr lang="pt-BR" dirty="0" smtClean="0"/>
          </a:p>
          <a:p>
            <a:pPr algn="r">
              <a:buNone/>
            </a:pPr>
            <a:r>
              <a:rPr lang="pt-BR" sz="1500" i="1" dirty="0" smtClean="0">
                <a:solidFill>
                  <a:schemeClr val="bg1">
                    <a:lumMod val="50000"/>
                  </a:schemeClr>
                </a:solidFill>
              </a:rPr>
              <a:t>Clark </a:t>
            </a:r>
            <a:r>
              <a:rPr lang="pt-BR" sz="1500" i="1" dirty="0" err="1" smtClean="0">
                <a:solidFill>
                  <a:schemeClr val="bg1">
                    <a:lumMod val="50000"/>
                  </a:schemeClr>
                </a:solidFill>
              </a:rPr>
              <a:t>et</a:t>
            </a:r>
            <a:r>
              <a:rPr lang="pt-BR" sz="1500" i="1" dirty="0" smtClean="0">
                <a:solidFill>
                  <a:schemeClr val="bg1">
                    <a:lumMod val="50000"/>
                  </a:schemeClr>
                </a:solidFill>
              </a:rPr>
              <a:t> al. J </a:t>
            </a:r>
            <a:r>
              <a:rPr lang="pt-BR" sz="1500" i="1" dirty="0" err="1" smtClean="0">
                <a:solidFill>
                  <a:schemeClr val="bg1">
                    <a:lumMod val="50000"/>
                  </a:schemeClr>
                </a:solidFill>
              </a:rPr>
              <a:t>Clin</a:t>
            </a:r>
            <a:r>
              <a:rPr lang="pt-BR" sz="1500" i="1" dirty="0" smtClean="0">
                <a:solidFill>
                  <a:schemeClr val="bg1">
                    <a:lumMod val="50000"/>
                  </a:schemeClr>
                </a:solidFill>
              </a:rPr>
              <a:t> </a:t>
            </a:r>
            <a:r>
              <a:rPr lang="pt-BR" sz="1500" i="1" dirty="0" err="1" smtClean="0">
                <a:solidFill>
                  <a:schemeClr val="bg1">
                    <a:lumMod val="50000"/>
                  </a:schemeClr>
                </a:solidFill>
              </a:rPr>
              <a:t>Oncol</a:t>
            </a:r>
            <a:r>
              <a:rPr lang="pt-BR" sz="1500" i="1" dirty="0" smtClean="0">
                <a:solidFill>
                  <a:schemeClr val="bg1">
                    <a:lumMod val="50000"/>
                  </a:schemeClr>
                </a:solidFill>
              </a:rPr>
              <a:t> 2005; 23:4198 </a:t>
            </a:r>
            <a:endParaRPr lang="pt-BR" sz="1500" dirty="0" smtClean="0">
              <a:solidFill>
                <a:schemeClr val="bg1">
                  <a:lumMod val="50000"/>
                </a:schemeClr>
              </a:solidFill>
            </a:endParaRPr>
          </a:p>
          <a:p>
            <a:endParaRPr lang="pt-BR" sz="500" dirty="0" smtClean="0"/>
          </a:p>
          <a:p>
            <a:r>
              <a:rPr lang="pt-BR" dirty="0" smtClean="0"/>
              <a:t>Como Profilaxia de NF</a:t>
            </a:r>
          </a:p>
          <a:p>
            <a:pPr lvl="1"/>
            <a:r>
              <a:rPr lang="pt-BR" dirty="0" smtClean="0"/>
              <a:t>Risco antecipado de NF do esquema de QT &gt; 20%</a:t>
            </a:r>
          </a:p>
          <a:p>
            <a:pPr lvl="1"/>
            <a:r>
              <a:rPr lang="pt-BR" dirty="0" smtClean="0"/>
              <a:t>Prevenção de segundo episódio de NF</a:t>
            </a:r>
          </a:p>
        </p:txBody>
      </p:sp>
      <p:pic>
        <p:nvPicPr>
          <p:cNvPr id="49154" name="Picture 2" descr="http://t0.gstatic.com/images?q=tbn:ANd9GcRC0zf350Gbg2GWIL5QAQ54bzLT97qUbr27XHQ7HhD0s7GH3k-S"/>
          <p:cNvPicPr>
            <a:picLocks noChangeAspect="1" noChangeArrowheads="1"/>
          </p:cNvPicPr>
          <p:nvPr/>
        </p:nvPicPr>
        <p:blipFill>
          <a:blip r:embed="rId3"/>
          <a:srcRect r="15624"/>
          <a:stretch>
            <a:fillRect/>
          </a:stretch>
        </p:blipFill>
        <p:spPr bwMode="auto">
          <a:xfrm>
            <a:off x="6357950" y="2357430"/>
            <a:ext cx="2571768" cy="2714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Outras profilaxias</a:t>
            </a:r>
            <a:endParaRPr lang="pt-BR" dirty="0"/>
          </a:p>
        </p:txBody>
      </p:sp>
      <p:sp>
        <p:nvSpPr>
          <p:cNvPr id="3" name="Espaço Reservado para Conteúdo 2"/>
          <p:cNvSpPr>
            <a:spLocks noGrp="1"/>
          </p:cNvSpPr>
          <p:nvPr>
            <p:ph idx="1"/>
          </p:nvPr>
        </p:nvSpPr>
        <p:spPr>
          <a:xfrm>
            <a:off x="642910" y="1071546"/>
            <a:ext cx="7929618" cy="5786454"/>
          </a:xfrm>
        </p:spPr>
        <p:txBody>
          <a:bodyPr>
            <a:normAutofit lnSpcReduction="10000"/>
          </a:bodyPr>
          <a:lstStyle/>
          <a:p>
            <a:r>
              <a:rPr lang="pt-BR" dirty="0" err="1" smtClean="0"/>
              <a:t>Fluoroquinona</a:t>
            </a:r>
            <a:endParaRPr lang="pt-BR" dirty="0" smtClean="0"/>
          </a:p>
          <a:p>
            <a:pPr lvl="1"/>
            <a:r>
              <a:rPr lang="pt-BR" dirty="0" smtClean="0"/>
              <a:t>diminui </a:t>
            </a:r>
            <a:r>
              <a:rPr lang="pt-BR" dirty="0" err="1" smtClean="0"/>
              <a:t>neutropenia</a:t>
            </a:r>
            <a:r>
              <a:rPr lang="pt-BR" dirty="0" smtClean="0"/>
              <a:t> febril e infecção invasiva por </a:t>
            </a:r>
            <a:r>
              <a:rPr lang="pt-BR" dirty="0" err="1" smtClean="0"/>
              <a:t>gram</a:t>
            </a:r>
            <a:r>
              <a:rPr lang="pt-BR" dirty="0" smtClean="0"/>
              <a:t> negativo</a:t>
            </a:r>
          </a:p>
          <a:p>
            <a:pPr lvl="1"/>
            <a:r>
              <a:rPr lang="pt-BR" dirty="0" err="1" smtClean="0"/>
              <a:t>Guidelines</a:t>
            </a:r>
            <a:r>
              <a:rPr lang="pt-BR" dirty="0" smtClean="0"/>
              <a:t> </a:t>
            </a:r>
            <a:r>
              <a:rPr lang="pt-BR" dirty="0" err="1" smtClean="0"/>
              <a:t>não-recomendam</a:t>
            </a:r>
            <a:endParaRPr lang="pt-BR" dirty="0" smtClean="0"/>
          </a:p>
          <a:p>
            <a:pPr lvl="1"/>
            <a:r>
              <a:rPr lang="pt-BR" dirty="0" smtClean="0"/>
              <a:t>Podem ser considerados, em pacientes de alto risco, NUNCA em pacientes de baixo risco</a:t>
            </a:r>
          </a:p>
          <a:p>
            <a:pPr lvl="2"/>
            <a:r>
              <a:rPr lang="pt-BR" dirty="0" smtClean="0"/>
              <a:t>NNT elevado, risco de resistência, custo e efeitos adversos do antibiótico não suplantam benefícios do tratamento empírico</a:t>
            </a:r>
          </a:p>
          <a:p>
            <a:pPr algn="r">
              <a:buNone/>
            </a:pPr>
            <a:r>
              <a:rPr lang="en-US" sz="1500" b="0" i="1" dirty="0" smtClean="0">
                <a:solidFill>
                  <a:schemeClr val="bg1">
                    <a:lumMod val="50000"/>
                  </a:schemeClr>
                </a:solidFill>
              </a:rPr>
              <a:t>N </a:t>
            </a:r>
            <a:r>
              <a:rPr lang="en-US" sz="1500" b="0" i="1" dirty="0" err="1" smtClean="0">
                <a:solidFill>
                  <a:schemeClr val="bg1">
                    <a:lumMod val="50000"/>
                  </a:schemeClr>
                </a:solidFill>
              </a:rPr>
              <a:t>Engl</a:t>
            </a:r>
            <a:r>
              <a:rPr lang="en-US" sz="1500" b="0" i="1" dirty="0" smtClean="0">
                <a:solidFill>
                  <a:schemeClr val="bg1">
                    <a:lumMod val="50000"/>
                  </a:schemeClr>
                </a:solidFill>
              </a:rPr>
              <a:t> J Med. 2005;353(10):1052.</a:t>
            </a:r>
          </a:p>
          <a:p>
            <a:r>
              <a:rPr lang="pt-BR" dirty="0" err="1" smtClean="0"/>
              <a:t>Antifungicos</a:t>
            </a:r>
            <a:endParaRPr lang="pt-BR" dirty="0" smtClean="0"/>
          </a:p>
          <a:p>
            <a:pPr lvl="1"/>
            <a:r>
              <a:rPr lang="pt-BR" dirty="0" smtClean="0"/>
              <a:t>não recomendados salvo se risco de </a:t>
            </a:r>
            <a:r>
              <a:rPr lang="pt-BR" dirty="0" err="1" smtClean="0"/>
              <a:t>neutropenia</a:t>
            </a:r>
            <a:r>
              <a:rPr lang="pt-BR" dirty="0" smtClean="0"/>
              <a:t> grave (&lt;100 ASCO/IDSA, &lt;500 outros </a:t>
            </a:r>
            <a:r>
              <a:rPr lang="pt-BR" dirty="0" err="1" smtClean="0"/>
              <a:t>guidelines</a:t>
            </a:r>
            <a:r>
              <a:rPr lang="pt-BR" dirty="0" smtClean="0"/>
              <a:t>) </a:t>
            </a:r>
            <a:r>
              <a:rPr lang="pt-BR" u="sng" dirty="0" smtClean="0"/>
              <a:t>&gt;</a:t>
            </a:r>
            <a:r>
              <a:rPr lang="pt-BR" dirty="0" smtClean="0"/>
              <a:t> 7d</a:t>
            </a:r>
          </a:p>
          <a:p>
            <a:r>
              <a:rPr lang="pt-BR" dirty="0" err="1" smtClean="0"/>
              <a:t>Pneumocistose</a:t>
            </a:r>
            <a:endParaRPr lang="pt-BR" dirty="0" smtClean="0"/>
          </a:p>
          <a:p>
            <a:pPr lvl="1"/>
            <a:r>
              <a:rPr lang="pt-BR" dirty="0" smtClean="0"/>
              <a:t>não recomendado para baixo risco</a:t>
            </a:r>
          </a:p>
          <a:p>
            <a:r>
              <a:rPr lang="pt-BR" dirty="0" err="1" smtClean="0"/>
              <a:t>Aciclovir</a:t>
            </a:r>
            <a:r>
              <a:rPr lang="pt-BR" dirty="0" smtClean="0"/>
              <a:t> </a:t>
            </a:r>
          </a:p>
          <a:p>
            <a:pPr lvl="1"/>
            <a:r>
              <a:rPr lang="pt-BR" dirty="0" smtClean="0"/>
              <a:t>rotina apenas em pacientes de alto risco (LA, TMO)</a:t>
            </a:r>
          </a:p>
          <a:p>
            <a:r>
              <a:rPr lang="pt-BR" dirty="0" smtClean="0"/>
              <a:t>Vacina para Influenza</a:t>
            </a:r>
          </a:p>
          <a:p>
            <a:pPr lvl="1"/>
            <a:r>
              <a:rPr lang="pt-BR" dirty="0" smtClean="0"/>
              <a:t>para todos os pacientes (pelo menos 2 sem pós QT, 7 dias antes do próximo ciclo) e familiares </a:t>
            </a:r>
          </a:p>
          <a:p>
            <a:endParaRPr lang="pt-BR" dirty="0" smtClean="0"/>
          </a:p>
          <a:p>
            <a:endParaRPr lang="pt-BR"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5" name="Picture 10"/>
          <p:cNvPicPr>
            <a:picLocks noChangeAspect="1" noChangeArrowheads="1"/>
          </p:cNvPicPr>
          <p:nvPr/>
        </p:nvPicPr>
        <p:blipFill>
          <a:blip r:embed="rId2" cstate="email">
            <a:clrChange>
              <a:clrFrom>
                <a:srgbClr val="FFFFFF"/>
              </a:clrFrom>
              <a:clrTo>
                <a:srgbClr val="FFFFFF">
                  <a:alpha val="0"/>
                </a:srgbClr>
              </a:clrTo>
            </a:clrChange>
            <a:lum bright="-20000" contrast="40000"/>
          </a:blip>
          <a:srcRect/>
          <a:stretch>
            <a:fillRect/>
          </a:stretch>
        </p:blipFill>
        <p:spPr bwMode="auto">
          <a:xfrm>
            <a:off x="6273159" y="5829629"/>
            <a:ext cx="2656559" cy="885519"/>
          </a:xfrm>
          <a:prstGeom prst="rect">
            <a:avLst/>
          </a:prstGeom>
          <a:ln>
            <a:noFill/>
          </a:ln>
          <a:effectLst>
            <a:outerShdw blurRad="292100" dist="139700" dir="2700000" algn="tl" rotWithShape="0">
              <a:srgbClr val="333333"/>
            </a:outerShdw>
          </a:effectLst>
        </p:spPr>
      </p:pic>
      <p:sp>
        <p:nvSpPr>
          <p:cNvPr id="7" name="Título 1"/>
          <p:cNvSpPr txBox="1">
            <a:spLocks/>
          </p:cNvSpPr>
          <p:nvPr/>
        </p:nvSpPr>
        <p:spPr bwMode="auto">
          <a:xfrm>
            <a:off x="2123728" y="2643182"/>
            <a:ext cx="4757630" cy="2500330"/>
          </a:xfrm>
          <a:prstGeom prst="rect">
            <a:avLst/>
          </a:prstGeom>
          <a:noFill/>
          <a:ln w="9525">
            <a:noFill/>
            <a:miter lim="800000"/>
            <a:headEnd/>
            <a:tailEnd/>
          </a:ln>
          <a:effectLst>
            <a:outerShdw dist="107763" dir="2700000" algn="ctr" rotWithShape="0">
              <a:schemeClr val="bg2">
                <a:alpha val="50000"/>
              </a:schemeClr>
            </a:outerShdw>
          </a:effectLst>
        </p:spPr>
        <p:txBody>
          <a:bodyPr vert="horz" wrap="square" lIns="91440" tIns="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5400" b="1" i="0" u="none" strike="noStrike" kern="0" cap="none" spc="0" normalizeH="0" baseline="0" noProof="0" dirty="0" smtClean="0">
                <a:ln>
                  <a:noFill/>
                </a:ln>
                <a:solidFill>
                  <a:srgbClr val="00CCFF"/>
                </a:solidFill>
                <a:effectLst>
                  <a:outerShdw blurRad="38100" dist="38100" dir="2700000" algn="tl">
                    <a:srgbClr val="000000"/>
                  </a:outerShdw>
                </a:effectLst>
                <a:uLnTx/>
                <a:uFillTx/>
                <a:latin typeface="Courier New" pitchFamily="49" charset="0"/>
                <a:ea typeface="+mj-ea"/>
                <a:cs typeface="Courier New" pitchFamily="49" charset="0"/>
              </a:rPr>
              <a:t>Obrigada!</a:t>
            </a:r>
            <a:endParaRPr kumimoji="0" lang="pt-BR" sz="5400" b="1" i="0" u="none" strike="noStrike" kern="0" cap="none" spc="0" normalizeH="0" baseline="0" noProof="0" dirty="0">
              <a:ln>
                <a:noFill/>
              </a:ln>
              <a:solidFill>
                <a:srgbClr val="00CCFF"/>
              </a:solidFill>
              <a:effectLst>
                <a:outerShdw blurRad="38100" dist="38100" dir="2700000" algn="tl">
                  <a:srgbClr val="000000"/>
                </a:outerShdw>
              </a:effectLst>
              <a:uLnTx/>
              <a:uFillTx/>
              <a:latin typeface="Courier New" pitchFamily="49" charset="0"/>
              <a:ea typeface="+mj-ea"/>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a:t>
            </a:r>
            <a:endParaRPr lang="pt-BR" dirty="0"/>
          </a:p>
        </p:txBody>
      </p:sp>
      <p:sp>
        <p:nvSpPr>
          <p:cNvPr id="3" name="Espaço Reservado para Conteúdo 2"/>
          <p:cNvSpPr>
            <a:spLocks noGrp="1"/>
          </p:cNvSpPr>
          <p:nvPr>
            <p:ph idx="1"/>
          </p:nvPr>
        </p:nvSpPr>
        <p:spPr>
          <a:xfrm>
            <a:off x="642910" y="1071546"/>
            <a:ext cx="5572164" cy="5054617"/>
          </a:xfrm>
        </p:spPr>
        <p:txBody>
          <a:bodyPr/>
          <a:lstStyle/>
          <a:p>
            <a:r>
              <a:rPr lang="pt-BR" dirty="0" smtClean="0"/>
              <a:t>Febre</a:t>
            </a:r>
          </a:p>
          <a:p>
            <a:pPr lvl="1"/>
            <a:r>
              <a:rPr lang="pt-BR" dirty="0" smtClean="0"/>
              <a:t>T &gt; 38,3 </a:t>
            </a:r>
            <a:r>
              <a:rPr lang="pt-BR" baseline="30000" dirty="0" err="1" smtClean="0"/>
              <a:t>o</a:t>
            </a:r>
            <a:r>
              <a:rPr lang="pt-BR" dirty="0" err="1" smtClean="0"/>
              <a:t>C</a:t>
            </a:r>
            <a:endParaRPr lang="pt-BR" dirty="0" smtClean="0"/>
          </a:p>
          <a:p>
            <a:pPr lvl="1"/>
            <a:r>
              <a:rPr lang="pt-BR" dirty="0" smtClean="0"/>
              <a:t>T &gt; 38</a:t>
            </a:r>
            <a:r>
              <a:rPr lang="pt-BR" baseline="30000" dirty="0"/>
              <a:t> </a:t>
            </a:r>
            <a:r>
              <a:rPr lang="pt-BR" baseline="30000" dirty="0" err="1" smtClean="0"/>
              <a:t>o</a:t>
            </a:r>
            <a:r>
              <a:rPr lang="pt-BR" dirty="0" err="1" smtClean="0"/>
              <a:t>C</a:t>
            </a:r>
            <a:r>
              <a:rPr lang="pt-BR" dirty="0" smtClean="0"/>
              <a:t> por mais de uma hora</a:t>
            </a:r>
          </a:p>
          <a:p>
            <a:pPr lvl="1"/>
            <a:r>
              <a:rPr lang="pt-BR" dirty="0" smtClean="0"/>
              <a:t>T &gt; 37,9 </a:t>
            </a:r>
            <a:r>
              <a:rPr lang="pt-BR" baseline="30000" dirty="0" err="1" smtClean="0"/>
              <a:t>o</a:t>
            </a:r>
            <a:r>
              <a:rPr lang="pt-BR" dirty="0" err="1" smtClean="0"/>
              <a:t>C</a:t>
            </a:r>
            <a:r>
              <a:rPr lang="pt-BR" dirty="0" smtClean="0"/>
              <a:t> em duas medidas em 12 horas</a:t>
            </a:r>
          </a:p>
          <a:p>
            <a:pPr lvl="1">
              <a:buNone/>
            </a:pPr>
            <a:r>
              <a:rPr lang="pt-BR" b="0" dirty="0" smtClean="0"/>
              <a:t>	* Temperatura Oral, exceto se </a:t>
            </a:r>
            <a:r>
              <a:rPr lang="pt-BR" b="0" dirty="0" err="1" smtClean="0"/>
              <a:t>mucosite</a:t>
            </a:r>
            <a:endParaRPr lang="pt-BR" b="0" dirty="0" smtClean="0"/>
          </a:p>
          <a:p>
            <a:endParaRPr lang="pt-BR" dirty="0" smtClean="0"/>
          </a:p>
          <a:p>
            <a:r>
              <a:rPr lang="pt-BR" dirty="0" err="1" smtClean="0"/>
              <a:t>Neutropenia</a:t>
            </a:r>
            <a:endParaRPr lang="pt-BR" dirty="0" smtClean="0"/>
          </a:p>
          <a:p>
            <a:pPr lvl="1"/>
            <a:r>
              <a:rPr lang="pt-BR" dirty="0" smtClean="0"/>
              <a:t>N</a:t>
            </a:r>
            <a:r>
              <a:rPr lang="el-GR" dirty="0" smtClean="0"/>
              <a:t>Φ </a:t>
            </a:r>
            <a:r>
              <a:rPr lang="en-US" dirty="0" smtClean="0"/>
              <a:t> </a:t>
            </a:r>
            <a:r>
              <a:rPr lang="pt-BR" dirty="0" smtClean="0"/>
              <a:t>&lt; 500 </a:t>
            </a:r>
            <a:r>
              <a:rPr lang="pt-BR" dirty="0" err="1" smtClean="0"/>
              <a:t>cels</a:t>
            </a:r>
            <a:r>
              <a:rPr lang="pt-BR" dirty="0" smtClean="0"/>
              <a:t>/</a:t>
            </a:r>
            <a:r>
              <a:rPr lang="pt-BR" dirty="0" err="1" smtClean="0"/>
              <a:t>microlitro</a:t>
            </a:r>
            <a:r>
              <a:rPr lang="pt-BR" dirty="0" smtClean="0"/>
              <a:t> ou</a:t>
            </a:r>
          </a:p>
          <a:p>
            <a:pPr lvl="1"/>
            <a:r>
              <a:rPr lang="pt-BR" dirty="0" smtClean="0"/>
              <a:t>N</a:t>
            </a:r>
            <a:r>
              <a:rPr lang="el-GR" dirty="0" smtClean="0"/>
              <a:t>Φ </a:t>
            </a:r>
            <a:r>
              <a:rPr lang="en-US" dirty="0" smtClean="0"/>
              <a:t> &lt;1000 + e</a:t>
            </a:r>
            <a:r>
              <a:rPr lang="pt-BR" dirty="0" err="1" smtClean="0"/>
              <a:t>xpectativa</a:t>
            </a:r>
            <a:r>
              <a:rPr lang="pt-BR" dirty="0" smtClean="0"/>
              <a:t> de queda em 48h</a:t>
            </a:r>
          </a:p>
          <a:p>
            <a:pPr lvl="1">
              <a:buNone/>
            </a:pPr>
            <a:r>
              <a:rPr lang="pt-BR" b="0" dirty="0" smtClean="0"/>
              <a:t>	* “</a:t>
            </a:r>
            <a:r>
              <a:rPr lang="pt-BR" b="0" dirty="0" err="1" smtClean="0"/>
              <a:t>Neutropenia</a:t>
            </a:r>
            <a:r>
              <a:rPr lang="pt-BR" b="0" dirty="0" smtClean="0"/>
              <a:t> Grave” &lt; 100 ou 500</a:t>
            </a:r>
          </a:p>
          <a:p>
            <a:pPr algn="r">
              <a:buNone/>
            </a:pPr>
            <a:endParaRPr lang="fr-FR" b="0" dirty="0" smtClean="0"/>
          </a:p>
          <a:p>
            <a:pPr algn="r">
              <a:buNone/>
            </a:pPr>
            <a:r>
              <a:rPr lang="fr-FR" sz="1500" b="0" i="1" dirty="0" smtClean="0">
                <a:solidFill>
                  <a:schemeClr val="bg1">
                    <a:lumMod val="50000"/>
                  </a:schemeClr>
                </a:solidFill>
              </a:rPr>
              <a:t>Clin Infect Dis. 2011;52(4):e56.</a:t>
            </a:r>
          </a:p>
          <a:p>
            <a:pPr>
              <a:buNone/>
            </a:pPr>
            <a:endParaRPr lang="pt-BR" dirty="0" smtClean="0"/>
          </a:p>
          <a:p>
            <a:endParaRPr lang="pt-BR" dirty="0" smtClean="0"/>
          </a:p>
          <a:p>
            <a:endParaRPr lang="pt-BR" dirty="0"/>
          </a:p>
        </p:txBody>
      </p:sp>
      <p:pic>
        <p:nvPicPr>
          <p:cNvPr id="71681" name="Picture 1" descr="C:\Users\guilherme\Desktop\Neutropeniafebril\Ìmagens\neutrofilo 2.jpg"/>
          <p:cNvPicPr>
            <a:picLocks noChangeAspect="1" noChangeArrowheads="1"/>
          </p:cNvPicPr>
          <p:nvPr/>
        </p:nvPicPr>
        <p:blipFill>
          <a:blip r:embed="rId3"/>
          <a:srcRect/>
          <a:stretch>
            <a:fillRect/>
          </a:stretch>
        </p:blipFill>
        <p:spPr bwMode="auto">
          <a:xfrm>
            <a:off x="6572264" y="3571876"/>
            <a:ext cx="2070667" cy="1428760"/>
          </a:xfrm>
          <a:prstGeom prst="rect">
            <a:avLst/>
          </a:prstGeom>
          <a:ln>
            <a:noFill/>
          </a:ln>
          <a:effectLst>
            <a:outerShdw blurRad="292100" dist="139700" dir="2700000" algn="tl" rotWithShape="0">
              <a:srgbClr val="333333">
                <a:alpha val="65000"/>
              </a:srgbClr>
            </a:outerShdw>
          </a:effectLst>
        </p:spPr>
      </p:pic>
      <p:pic>
        <p:nvPicPr>
          <p:cNvPr id="71682" name="Picture 2" descr="C:\Users\guilherme\Desktop\Neutropeniafebril\Ìmagens\how-to-reduce-a-fever-1.jpg"/>
          <p:cNvPicPr>
            <a:picLocks noChangeAspect="1" noChangeArrowheads="1"/>
          </p:cNvPicPr>
          <p:nvPr/>
        </p:nvPicPr>
        <p:blipFill>
          <a:blip r:embed="rId4"/>
          <a:srcRect/>
          <a:stretch>
            <a:fillRect/>
          </a:stretch>
        </p:blipFill>
        <p:spPr bwMode="auto">
          <a:xfrm>
            <a:off x="6800866" y="1205492"/>
            <a:ext cx="1771662" cy="1660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 </a:t>
            </a:r>
            <a:endParaRPr lang="pt-BR" dirty="0"/>
          </a:p>
        </p:txBody>
      </p:sp>
      <p:sp>
        <p:nvSpPr>
          <p:cNvPr id="3" name="Espaço Reservado para Conteúdo 2"/>
          <p:cNvSpPr>
            <a:spLocks noGrp="1"/>
          </p:cNvSpPr>
          <p:nvPr>
            <p:ph idx="1"/>
          </p:nvPr>
        </p:nvSpPr>
        <p:spPr>
          <a:xfrm>
            <a:off x="642909" y="1071546"/>
            <a:ext cx="8215371" cy="5500726"/>
          </a:xfrm>
        </p:spPr>
        <p:txBody>
          <a:bodyPr>
            <a:normAutofit/>
          </a:bodyPr>
          <a:lstStyle/>
          <a:p>
            <a:pPr>
              <a:buNone/>
            </a:pPr>
            <a:r>
              <a:rPr lang="pt-BR" dirty="0" smtClean="0"/>
              <a:t>“Síndromes febris </a:t>
            </a:r>
            <a:r>
              <a:rPr lang="pt-BR" dirty="0" err="1" smtClean="0"/>
              <a:t>neutropênicas</a:t>
            </a:r>
            <a:r>
              <a:rPr lang="pt-BR" dirty="0" smtClean="0"/>
              <a:t>”</a:t>
            </a:r>
          </a:p>
          <a:p>
            <a:pPr>
              <a:buNone/>
            </a:pPr>
            <a:endParaRPr lang="pt-BR" dirty="0" smtClean="0"/>
          </a:p>
          <a:p>
            <a:r>
              <a:rPr lang="pt-BR" dirty="0" smtClean="0"/>
              <a:t>Infecção com documentação microbiológica</a:t>
            </a:r>
          </a:p>
          <a:p>
            <a:pPr lvl="1"/>
            <a:r>
              <a:rPr lang="pt-BR" dirty="0" err="1" smtClean="0"/>
              <a:t>neutropenia</a:t>
            </a:r>
            <a:r>
              <a:rPr lang="pt-BR" dirty="0" smtClean="0"/>
              <a:t> febril +</a:t>
            </a:r>
          </a:p>
          <a:p>
            <a:pPr lvl="1"/>
            <a:r>
              <a:rPr lang="pt-BR" dirty="0" smtClean="0"/>
              <a:t>foco de infecção clinicamente evidente (celulite, </a:t>
            </a:r>
            <a:r>
              <a:rPr lang="pt-BR" dirty="0" err="1" smtClean="0"/>
              <a:t>pneumonita</a:t>
            </a:r>
            <a:r>
              <a:rPr lang="pt-BR" dirty="0" smtClean="0"/>
              <a:t>, </a:t>
            </a:r>
            <a:r>
              <a:rPr lang="pt-BR" dirty="0" err="1" smtClean="0"/>
              <a:t>etc</a:t>
            </a:r>
            <a:r>
              <a:rPr lang="pt-BR" dirty="0" smtClean="0"/>
              <a:t>) +</a:t>
            </a:r>
          </a:p>
          <a:p>
            <a:pPr lvl="1"/>
            <a:r>
              <a:rPr lang="pt-BR" dirty="0" err="1" smtClean="0"/>
              <a:t>patógeno</a:t>
            </a:r>
            <a:r>
              <a:rPr lang="pt-BR" dirty="0" smtClean="0"/>
              <a:t> identificado nas culturas</a:t>
            </a:r>
          </a:p>
          <a:p>
            <a:pPr lvl="1">
              <a:buNone/>
            </a:pPr>
            <a:endParaRPr lang="pt-BR" dirty="0" smtClean="0"/>
          </a:p>
          <a:p>
            <a:r>
              <a:rPr lang="pt-BR" dirty="0" smtClean="0"/>
              <a:t>Infecção com documentação clínica apenas</a:t>
            </a:r>
          </a:p>
          <a:p>
            <a:pPr lvl="1"/>
            <a:r>
              <a:rPr lang="pt-BR" dirty="0" err="1" smtClean="0"/>
              <a:t>neutropenia</a:t>
            </a:r>
            <a:r>
              <a:rPr lang="pt-BR" dirty="0" smtClean="0"/>
              <a:t> febril + foco clínico  – mas sem isolamento de </a:t>
            </a:r>
            <a:r>
              <a:rPr lang="pt-BR" dirty="0" err="1" smtClean="0"/>
              <a:t>patógeno</a:t>
            </a:r>
            <a:endParaRPr lang="pt-BR" dirty="0" smtClean="0"/>
          </a:p>
          <a:p>
            <a:endParaRPr lang="pt-BR" dirty="0" smtClean="0"/>
          </a:p>
          <a:p>
            <a:r>
              <a:rPr lang="pt-BR" dirty="0" smtClean="0"/>
              <a:t>Febre de origem indeterminada</a:t>
            </a:r>
          </a:p>
          <a:p>
            <a:pPr lvl="1"/>
            <a:r>
              <a:rPr lang="pt-BR" dirty="0" err="1" smtClean="0"/>
              <a:t>Neutropenia</a:t>
            </a:r>
            <a:r>
              <a:rPr lang="pt-BR" dirty="0" smtClean="0"/>
              <a:t> febril sem foco clínico e sem isolamento de </a:t>
            </a:r>
            <a:r>
              <a:rPr lang="pt-BR" dirty="0" err="1" smtClean="0"/>
              <a:t>patógeno</a:t>
            </a:r>
            <a:endParaRPr lang="pt-BR" dirty="0" smtClean="0"/>
          </a:p>
          <a:p>
            <a:endParaRPr lang="pt-BR" dirty="0" smtClean="0"/>
          </a:p>
          <a:p>
            <a:pPr algn="r">
              <a:buNone/>
            </a:pPr>
            <a:r>
              <a:rPr lang="pt-BR" sz="1500" b="0" i="1" dirty="0" err="1" smtClean="0">
                <a:solidFill>
                  <a:schemeClr val="bg1">
                    <a:lumMod val="50000"/>
                  </a:schemeClr>
                </a:solidFill>
              </a:rPr>
              <a:t>International</a:t>
            </a:r>
            <a:r>
              <a:rPr lang="pt-BR" sz="1500" b="0" i="1" dirty="0" smtClean="0">
                <a:solidFill>
                  <a:schemeClr val="bg1">
                    <a:lumMod val="50000"/>
                  </a:schemeClr>
                </a:solidFill>
              </a:rPr>
              <a:t> </a:t>
            </a:r>
            <a:r>
              <a:rPr lang="pt-BR" sz="1500" b="0" i="1" dirty="0" err="1" smtClean="0">
                <a:solidFill>
                  <a:schemeClr val="bg1">
                    <a:lumMod val="50000"/>
                  </a:schemeClr>
                </a:solidFill>
              </a:rPr>
              <a:t>Immunocompromised</a:t>
            </a:r>
            <a:r>
              <a:rPr lang="pt-BR" sz="1500" b="0" i="1" dirty="0" smtClean="0">
                <a:solidFill>
                  <a:schemeClr val="bg1">
                    <a:lumMod val="50000"/>
                  </a:schemeClr>
                </a:solidFill>
              </a:rPr>
              <a:t> Host </a:t>
            </a:r>
            <a:r>
              <a:rPr lang="pt-BR" sz="1500" b="0" i="1" dirty="0" err="1" smtClean="0">
                <a:solidFill>
                  <a:schemeClr val="bg1">
                    <a:lumMod val="50000"/>
                  </a:schemeClr>
                </a:solidFill>
              </a:rPr>
              <a:t>Society</a:t>
            </a:r>
            <a:endParaRPr lang="pt-BR" sz="1500" b="0" i="1" dirty="0" smtClean="0">
              <a:solidFill>
                <a:schemeClr val="bg1">
                  <a:lumMod val="50000"/>
                </a:schemeClr>
              </a:solidFill>
            </a:endParaRPr>
          </a:p>
          <a:p>
            <a:pPr algn="r">
              <a:buNone/>
            </a:pPr>
            <a:r>
              <a:rPr lang="fr-FR" sz="1500" b="0" i="1" dirty="0" smtClean="0">
                <a:solidFill>
                  <a:schemeClr val="bg1">
                    <a:lumMod val="50000"/>
                  </a:schemeClr>
                </a:solidFill>
              </a:rPr>
              <a:t>J Infect Dis. 1990;161(3):397.</a:t>
            </a:r>
          </a:p>
          <a:p>
            <a:endParaRPr lang="pt-BR" dirty="0" smtClean="0"/>
          </a:p>
          <a:p>
            <a:endParaRPr lang="pt-BR"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Definições</a:t>
            </a:r>
            <a:endParaRPr lang="pt-BR" dirty="0"/>
          </a:p>
        </p:txBody>
      </p:sp>
      <p:sp>
        <p:nvSpPr>
          <p:cNvPr id="3" name="Espaço Reservado para Conteúdo 2"/>
          <p:cNvSpPr>
            <a:spLocks noGrp="1"/>
          </p:cNvSpPr>
          <p:nvPr>
            <p:ph idx="1"/>
          </p:nvPr>
        </p:nvSpPr>
        <p:spPr/>
        <p:txBody>
          <a:bodyPr/>
          <a:lstStyle/>
          <a:p>
            <a:r>
              <a:rPr lang="pt-BR" dirty="0" smtClean="0"/>
              <a:t>Identificação do sítio da infecção = ~20-30%</a:t>
            </a:r>
          </a:p>
          <a:p>
            <a:pPr algn="r">
              <a:buNone/>
            </a:pPr>
            <a:r>
              <a:rPr lang="fr-FR" sz="1400" b="0" i="1" dirty="0" smtClean="0">
                <a:solidFill>
                  <a:schemeClr val="bg1">
                    <a:lumMod val="50000"/>
                  </a:schemeClr>
                </a:solidFill>
              </a:rPr>
              <a:t>Clin Infect Dis. 2011;52(4):e56.</a:t>
            </a:r>
          </a:p>
          <a:p>
            <a:pPr algn="r">
              <a:buNone/>
            </a:pPr>
            <a:r>
              <a:rPr lang="pt-BR" sz="1400" b="0" i="1" dirty="0" smtClean="0">
                <a:solidFill>
                  <a:schemeClr val="bg1">
                    <a:lumMod val="50000"/>
                  </a:schemeClr>
                </a:solidFill>
              </a:rPr>
              <a:t>N </a:t>
            </a:r>
            <a:r>
              <a:rPr lang="pt-BR" sz="1400" b="0" i="1" dirty="0" err="1" smtClean="0">
                <a:solidFill>
                  <a:schemeClr val="bg1">
                    <a:lumMod val="50000"/>
                  </a:schemeClr>
                </a:solidFill>
              </a:rPr>
              <a:t>Engl</a:t>
            </a:r>
            <a:r>
              <a:rPr lang="pt-BR" sz="1400" b="0" i="1" dirty="0" smtClean="0">
                <a:solidFill>
                  <a:schemeClr val="bg1">
                    <a:lumMod val="50000"/>
                  </a:schemeClr>
                </a:solidFill>
              </a:rPr>
              <a:t> J Med. 1993;328(18):1323.</a:t>
            </a:r>
          </a:p>
          <a:p>
            <a:pPr>
              <a:buNone/>
            </a:pPr>
            <a:endParaRPr lang="pt-BR" sz="1500" dirty="0" smtClean="0"/>
          </a:p>
          <a:p>
            <a:r>
              <a:rPr lang="pt-BR" dirty="0" smtClean="0"/>
              <a:t>80% das infecções identificadas = </a:t>
            </a:r>
            <a:r>
              <a:rPr lang="pt-BR" dirty="0" err="1" smtClean="0"/>
              <a:t>patógenos</a:t>
            </a:r>
            <a:r>
              <a:rPr lang="pt-BR" dirty="0" smtClean="0"/>
              <a:t> da </a:t>
            </a:r>
            <a:r>
              <a:rPr lang="pt-BR" dirty="0" err="1" smtClean="0"/>
              <a:t>microbiota</a:t>
            </a:r>
            <a:r>
              <a:rPr lang="pt-BR" dirty="0" smtClean="0"/>
              <a:t> endógena</a:t>
            </a:r>
          </a:p>
          <a:p>
            <a:pPr algn="r">
              <a:buNone/>
            </a:pPr>
            <a:r>
              <a:rPr lang="en-US" sz="1400" b="0" dirty="0" smtClean="0">
                <a:solidFill>
                  <a:schemeClr val="bg1">
                    <a:lumMod val="50000"/>
                  </a:schemeClr>
                </a:solidFill>
              </a:rPr>
              <a:t>Origin of infection in acute </a:t>
            </a:r>
            <a:r>
              <a:rPr lang="en-US" sz="1400" b="0" dirty="0" err="1" smtClean="0">
                <a:solidFill>
                  <a:schemeClr val="bg1">
                    <a:lumMod val="50000"/>
                  </a:schemeClr>
                </a:solidFill>
              </a:rPr>
              <a:t>nonlymphocytic</a:t>
            </a:r>
            <a:r>
              <a:rPr lang="en-US" sz="1400" b="0" dirty="0" smtClean="0">
                <a:solidFill>
                  <a:schemeClr val="bg1">
                    <a:lumMod val="50000"/>
                  </a:schemeClr>
                </a:solidFill>
              </a:rPr>
              <a:t> leukemia. Significance of hospital acquisition of potential pathogens.</a:t>
            </a:r>
          </a:p>
          <a:p>
            <a:pPr algn="r">
              <a:buNone/>
            </a:pPr>
            <a:r>
              <a:rPr lang="sv-SE" sz="1400" b="0" dirty="0" smtClean="0">
                <a:solidFill>
                  <a:schemeClr val="bg1">
                    <a:lumMod val="50000"/>
                  </a:schemeClr>
                </a:solidFill>
              </a:rPr>
              <a:t>Ann Intern Med. 1972;77(5):707.</a:t>
            </a:r>
          </a:p>
          <a:p>
            <a:pPr lvl="0"/>
            <a:endParaRPr lang="pt-BR" sz="1500" dirty="0" smtClean="0">
              <a:solidFill>
                <a:srgbClr val="000000"/>
              </a:solidFill>
            </a:endParaRPr>
          </a:p>
          <a:p>
            <a:pPr lvl="0"/>
            <a:r>
              <a:rPr lang="pt-BR" dirty="0" smtClean="0">
                <a:solidFill>
                  <a:srgbClr val="000000"/>
                </a:solidFill>
              </a:rPr>
              <a:t>Bactérias são as causas infecciosas mais comuns de </a:t>
            </a:r>
            <a:r>
              <a:rPr lang="pt-BR" dirty="0" err="1" smtClean="0">
                <a:solidFill>
                  <a:srgbClr val="000000"/>
                </a:solidFill>
              </a:rPr>
              <a:t>neutropenia</a:t>
            </a:r>
            <a:r>
              <a:rPr lang="pt-BR" dirty="0" smtClean="0">
                <a:solidFill>
                  <a:srgbClr val="000000"/>
                </a:solidFill>
              </a:rPr>
              <a:t> febril</a:t>
            </a:r>
          </a:p>
          <a:p>
            <a:pPr lvl="0" algn="r">
              <a:buNone/>
            </a:pPr>
            <a:r>
              <a:rPr lang="en-US" sz="1400" b="0" i="1" dirty="0" smtClean="0">
                <a:solidFill>
                  <a:srgbClr val="FFFFFF">
                    <a:lumMod val="50000"/>
                  </a:srgbClr>
                </a:solidFill>
              </a:rPr>
              <a:t>Current trends in the epidemiology of </a:t>
            </a:r>
            <a:r>
              <a:rPr lang="en-US" sz="1400" i="1" dirty="0" err="1" smtClean="0">
                <a:solidFill>
                  <a:srgbClr val="FFFFFF">
                    <a:lumMod val="50000"/>
                  </a:srgbClr>
                </a:solidFill>
              </a:rPr>
              <a:t>nosocomial</a:t>
            </a:r>
            <a:r>
              <a:rPr lang="en-US" sz="1400" b="0" i="1" dirty="0" smtClean="0">
                <a:solidFill>
                  <a:srgbClr val="FFFFFF">
                    <a:lumMod val="50000"/>
                  </a:srgbClr>
                </a:solidFill>
              </a:rPr>
              <a:t> bloodstream infections in patients with hematological malignancies and solid </a:t>
            </a:r>
            <a:r>
              <a:rPr lang="en-US" sz="1400" b="0" i="1" dirty="0" err="1" smtClean="0">
                <a:solidFill>
                  <a:srgbClr val="FFFFFF">
                    <a:lumMod val="50000"/>
                  </a:srgbClr>
                </a:solidFill>
              </a:rPr>
              <a:t>neoplasms</a:t>
            </a:r>
            <a:r>
              <a:rPr lang="en-US" sz="1400" b="0" i="1" dirty="0" smtClean="0">
                <a:solidFill>
                  <a:srgbClr val="FFFFFF">
                    <a:lumMod val="50000"/>
                  </a:srgbClr>
                </a:solidFill>
              </a:rPr>
              <a:t> in hospitals in the United States.</a:t>
            </a:r>
          </a:p>
          <a:p>
            <a:pPr lvl="0" algn="r">
              <a:buNone/>
            </a:pPr>
            <a:r>
              <a:rPr lang="fr-FR" sz="1400" b="0" i="1" dirty="0" smtClean="0">
                <a:solidFill>
                  <a:srgbClr val="FFFFFF">
                    <a:lumMod val="50000"/>
                  </a:srgbClr>
                </a:solidFill>
              </a:rPr>
              <a:t>Clin Infect Dis. 2003;36(9):1103</a:t>
            </a:r>
            <a:endParaRPr lang="pt-BR" sz="1400" i="1" dirty="0" smtClean="0">
              <a:solidFill>
                <a:srgbClr val="000000"/>
              </a:solidFill>
            </a:endParaRPr>
          </a:p>
          <a:p>
            <a:pPr>
              <a:buNone/>
            </a:pPr>
            <a:endParaRPr lang="pt-BR" sz="1500" dirty="0" smtClean="0"/>
          </a:p>
          <a:p>
            <a:r>
              <a:rPr lang="pt-BR" dirty="0" smtClean="0"/>
              <a:t>10-25% dos pacientes tem </a:t>
            </a:r>
            <a:r>
              <a:rPr lang="pt-BR" dirty="0" err="1" smtClean="0"/>
              <a:t>bacteremia</a:t>
            </a:r>
            <a:r>
              <a:rPr lang="pt-BR" dirty="0" smtClean="0"/>
              <a:t> documentada</a:t>
            </a:r>
          </a:p>
          <a:p>
            <a:r>
              <a:rPr lang="pt-BR" dirty="0" smtClean="0"/>
              <a:t>A </a:t>
            </a:r>
            <a:r>
              <a:rPr lang="pt-BR" dirty="0" err="1" smtClean="0"/>
              <a:t>bacteremia</a:t>
            </a:r>
            <a:r>
              <a:rPr lang="pt-BR" dirty="0" smtClean="0"/>
              <a:t> é </a:t>
            </a:r>
            <a:r>
              <a:rPr lang="pt-BR" dirty="0" err="1" smtClean="0"/>
              <a:t>frequentemente</a:t>
            </a:r>
            <a:r>
              <a:rPr lang="pt-BR" dirty="0" smtClean="0"/>
              <a:t> a única evidência de infecção</a:t>
            </a:r>
          </a:p>
          <a:p>
            <a:pPr algn="r">
              <a:buNone/>
            </a:pPr>
            <a:r>
              <a:rPr lang="fr-FR" sz="1400" b="0" dirty="0" smtClean="0">
                <a:solidFill>
                  <a:schemeClr val="bg1">
                    <a:lumMod val="50000"/>
                  </a:schemeClr>
                </a:solidFill>
              </a:rPr>
              <a:t>Clin Infect Dis. 2011;52(4):e56.</a:t>
            </a:r>
            <a:r>
              <a:rPr lang="sv-SE" sz="1400" b="0" dirty="0" smtClean="0"/>
              <a:t/>
            </a:r>
            <a:br>
              <a:rPr lang="sv-SE" sz="1400" b="0" dirty="0" smtClean="0"/>
            </a:br>
            <a:r>
              <a:rPr lang="en-US" b="0" dirty="0" smtClean="0"/>
              <a:t/>
            </a:r>
            <a:br>
              <a:rPr lang="en-US" b="0" dirty="0" smtClean="0"/>
            </a:br>
            <a:endParaRPr lang="pt-BR" dirty="0" smtClean="0"/>
          </a:p>
          <a:p>
            <a:endParaRPr lang="pt-BR"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868" y="2571744"/>
            <a:ext cx="5072098" cy="1214446"/>
          </a:xfrm>
          <a:noFill/>
          <a:ln>
            <a:noFill/>
          </a:ln>
        </p:spPr>
        <p:txBody>
          <a:bodyPr/>
          <a:lstStyle/>
          <a:p>
            <a:pPr algn="ctr"/>
            <a:r>
              <a:rPr lang="pt-BR" sz="5400" dirty="0" smtClean="0">
                <a:solidFill>
                  <a:srgbClr val="00CCFF"/>
                </a:solidFill>
                <a:latin typeface="Courier New" pitchFamily="49" charset="0"/>
                <a:cs typeface="Courier New" pitchFamily="49" charset="0"/>
              </a:rPr>
              <a:t>Patogênese</a:t>
            </a:r>
            <a:endParaRPr lang="pt-BR" sz="5400" dirty="0">
              <a:solidFill>
                <a:srgbClr val="00CCFF"/>
              </a:solidFill>
              <a:latin typeface="Courier New" pitchFamily="49" charset="0"/>
              <a:cs typeface="Courier New" pitchFamily="49" charset="0"/>
            </a:endParaRPr>
          </a:p>
        </p:txBody>
      </p:sp>
      <p:pic>
        <p:nvPicPr>
          <p:cNvPr id="4" name="Picture 2" descr="C:\Users\guilherme\Desktop\Neutropeniafebril\Missing-Neutrophil1.PNG"/>
          <p:cNvPicPr>
            <a:picLocks noChangeAspect="1" noChangeArrowheads="1"/>
          </p:cNvPicPr>
          <p:nvPr/>
        </p:nvPicPr>
        <p:blipFill>
          <a:blip r:embed="rId2"/>
          <a:srcRect/>
          <a:stretch>
            <a:fillRect/>
          </a:stretch>
        </p:blipFill>
        <p:spPr bwMode="auto">
          <a:xfrm>
            <a:off x="571472" y="1285860"/>
            <a:ext cx="2786082" cy="3714776"/>
          </a:xfrm>
          <a:prstGeom prst="rect">
            <a:avLst/>
          </a:prstGeom>
          <a:ln>
            <a:noFill/>
          </a:ln>
          <a:effectLst>
            <a:outerShdw blurRad="292100" dist="139700" dir="2700000" algn="tl" rotWithShape="0">
              <a:srgbClr val="333333">
                <a:alpha val="65000"/>
              </a:srgbClr>
            </a:outerShdw>
          </a:effectLst>
        </p:spPr>
      </p:pic>
      <p:pic>
        <p:nvPicPr>
          <p:cNvPr id="5" name="Picture 10"/>
          <p:cNvPicPr>
            <a:picLocks noChangeAspect="1" noChangeArrowheads="1"/>
          </p:cNvPicPr>
          <p:nvPr/>
        </p:nvPicPr>
        <p:blipFill>
          <a:blip r:embed="rId3" cstate="email">
            <a:clrChange>
              <a:clrFrom>
                <a:srgbClr val="FFFFFF"/>
              </a:clrFrom>
              <a:clrTo>
                <a:srgbClr val="FFFFFF">
                  <a:alpha val="0"/>
                </a:srgbClr>
              </a:clrTo>
            </a:clrChange>
            <a:lum bright="-20000" contrast="40000"/>
          </a:blip>
          <a:srcRect/>
          <a:stretch>
            <a:fillRect/>
          </a:stretch>
        </p:blipFill>
        <p:spPr bwMode="auto">
          <a:xfrm>
            <a:off x="5465019" y="5752552"/>
            <a:ext cx="3102104" cy="1034034"/>
          </a:xfrm>
          <a:prstGeom prst="rect">
            <a:avLst/>
          </a:prstGeom>
          <a:ln>
            <a:noFill/>
          </a:ln>
          <a:effectLst>
            <a:outerShdw blurRad="292100" dist="139700" dir="2700000" algn="tl" rotWithShape="0">
              <a:srgbClr val="333333"/>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4121</TotalTime>
  <Words>4622</Words>
  <Application>Microsoft Macintosh PowerPoint</Application>
  <PresentationFormat>On-screen Show (4:3)</PresentationFormat>
  <Paragraphs>858</Paragraphs>
  <Slides>54</Slides>
  <Notes>36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Design padrão</vt:lpstr>
      <vt:lpstr>PowerPoint Presentation</vt:lpstr>
      <vt:lpstr>Introdução – Febre no paciente neutropênico</vt:lpstr>
      <vt:lpstr>Introdução – Febre no paciente neutropênico</vt:lpstr>
      <vt:lpstr>Introdução – Mortalidade</vt:lpstr>
      <vt:lpstr>Conceitos importantes</vt:lpstr>
      <vt:lpstr>Definições</vt:lpstr>
      <vt:lpstr>Definições </vt:lpstr>
      <vt:lpstr>Definições</vt:lpstr>
      <vt:lpstr>Patogênese</vt:lpstr>
      <vt:lpstr>Patogênese</vt:lpstr>
      <vt:lpstr>Quais agentes causam Neutropenia Febril?</vt:lpstr>
      <vt:lpstr>Patógenos – Bactérias</vt:lpstr>
      <vt:lpstr>Patógenos – Bactérias</vt:lpstr>
      <vt:lpstr>Patógenos – Bactérias</vt:lpstr>
      <vt:lpstr>Patógenos – Fungos </vt:lpstr>
      <vt:lpstr>Patógenos - Vírus </vt:lpstr>
      <vt:lpstr>Abordagem inicial do paciente com neutropenia febril</vt:lpstr>
      <vt:lpstr>Abordagem Inicial (EM UM SLIDE!!!)</vt:lpstr>
      <vt:lpstr>Abordagem Inicial (EM UM SLIDE!!!)</vt:lpstr>
      <vt:lpstr>Abordagem Inicial</vt:lpstr>
      <vt:lpstr>Abordagem Inicial </vt:lpstr>
      <vt:lpstr>Abordagem Inicial</vt:lpstr>
      <vt:lpstr>Abordagem Inicial</vt:lpstr>
      <vt:lpstr>Abordagem Inicial</vt:lpstr>
      <vt:lpstr>Abordagem Inicial</vt:lpstr>
      <vt:lpstr>Abordagem Inicial</vt:lpstr>
      <vt:lpstr>Abordagem Inicial</vt:lpstr>
      <vt:lpstr>Abordagem Inicial</vt:lpstr>
      <vt:lpstr>Abordagem Inicial</vt:lpstr>
      <vt:lpstr>Abordagem Inicial</vt:lpstr>
      <vt:lpstr>Abordagem Inicial</vt:lpstr>
      <vt:lpstr>Abordagem Inicial </vt:lpstr>
      <vt:lpstr>Abordagem Inicial</vt:lpstr>
      <vt:lpstr>Avaliação Inicial  - O que esperar? </vt:lpstr>
      <vt:lpstr>Preciso internar todo mundo?</vt:lpstr>
      <vt:lpstr>Risco de eventos graves</vt:lpstr>
      <vt:lpstr>Risco de eventos graves</vt:lpstr>
      <vt:lpstr>Risco de eventos graves</vt:lpstr>
      <vt:lpstr>  Antibióticos</vt:lpstr>
      <vt:lpstr>Antibioticoterapia Ambulatorial</vt:lpstr>
      <vt:lpstr>Antibioticoterapia Ambulatorial</vt:lpstr>
      <vt:lpstr>Antibioticoterapia Ambulatorial</vt:lpstr>
      <vt:lpstr>Antibioticoterapia em Pacientes Internados</vt:lpstr>
      <vt:lpstr>Antibioticoterapia em Pacientes Internados</vt:lpstr>
      <vt:lpstr>Antibioticoterapia em Pacientes Internados</vt:lpstr>
      <vt:lpstr>Antibioticoterapia – Monitorização</vt:lpstr>
      <vt:lpstr>“A Febre não passa. E agora?”</vt:lpstr>
      <vt:lpstr>Evolução Desfavorável </vt:lpstr>
      <vt:lpstr>Evolução Desfavorável  - Avaliação de Infecção Fúngica</vt:lpstr>
      <vt:lpstr>Evolução Desfavorável – Cobertura para fungos</vt:lpstr>
      <vt:lpstr> Filgrastima e profiláticos</vt:lpstr>
      <vt:lpstr>Fatores estimuladores de Colônia </vt:lpstr>
      <vt:lpstr>Outras profilaxias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guilherme</dc:creator>
  <cp:lastModifiedBy>LIANE RAPATONI</cp:lastModifiedBy>
  <cp:revision>114</cp:revision>
  <dcterms:created xsi:type="dcterms:W3CDTF">2013-03-29T02:55:53Z</dcterms:created>
  <dcterms:modified xsi:type="dcterms:W3CDTF">2019-05-09T04:13:51Z</dcterms:modified>
</cp:coreProperties>
</file>