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6DA760-D879-4A13-AD34-F1C4DC68281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1C394CC4-E888-4914-A913-1D37F2B1E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24F7DA7-F51F-46CF-8463-03C42BEA0C24}"/>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5" name="Espaço Reservado para Rodapé 4">
            <a:extLst>
              <a:ext uri="{FF2B5EF4-FFF2-40B4-BE49-F238E27FC236}">
                <a16:creationId xmlns:a16="http://schemas.microsoft.com/office/drawing/2014/main" id="{F9F399C5-7D93-4C7A-B810-AD1DE84BBAD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9B40B36-991A-4602-9A92-E385B65F745C}"/>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3564352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9C678-7029-46B5-9879-7FACBA70194B}"/>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DE911E0-B5B0-4FBA-BBCA-85B01887A921}"/>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A4DAC63-4347-4CC5-9932-693C275139C8}"/>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5" name="Espaço Reservado para Rodapé 4">
            <a:extLst>
              <a:ext uri="{FF2B5EF4-FFF2-40B4-BE49-F238E27FC236}">
                <a16:creationId xmlns:a16="http://schemas.microsoft.com/office/drawing/2014/main" id="{DC44BD8D-D446-4049-82C9-5D8C2ECBEE9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6314B36-D5A3-48F3-A5C9-112430936BC8}"/>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253367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3C161DC-BD58-4BD3-814A-2C0CE3419F4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5281412-8009-470F-BC2E-1ECF76FDEC56}"/>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32DD58E-4331-490B-9613-0120F911976F}"/>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5" name="Espaço Reservado para Rodapé 4">
            <a:extLst>
              <a:ext uri="{FF2B5EF4-FFF2-40B4-BE49-F238E27FC236}">
                <a16:creationId xmlns:a16="http://schemas.microsoft.com/office/drawing/2014/main" id="{E3B5C776-CD9D-4E0A-9A3B-E36187A26F5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7ED6FF3-F761-428F-8E49-0C5AB4F5F016}"/>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19556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491A8E-6C84-403C-975C-6274C7DBC8F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FB031D6-092E-4772-97B7-097A5572F30B}"/>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A0C8E78-3FA9-4A68-8318-AB662DD5257D}"/>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5" name="Espaço Reservado para Rodapé 4">
            <a:extLst>
              <a:ext uri="{FF2B5EF4-FFF2-40B4-BE49-F238E27FC236}">
                <a16:creationId xmlns:a16="http://schemas.microsoft.com/office/drawing/2014/main" id="{3295903D-C6D5-4326-BA42-137AF5ABEB5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AF0A42D-3161-470F-A6EE-EDA307DB7FED}"/>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334996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8A441C-EDDE-43F0-BC97-964B57C08A1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6E5FD61-C70A-4CC6-A966-503B5D76D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6042FED3-5701-4899-B2A0-24A5F4CBBFF6}"/>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5" name="Espaço Reservado para Rodapé 4">
            <a:extLst>
              <a:ext uri="{FF2B5EF4-FFF2-40B4-BE49-F238E27FC236}">
                <a16:creationId xmlns:a16="http://schemas.microsoft.com/office/drawing/2014/main" id="{282984F2-42F5-47A3-B9C2-6A751CC82C3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97C8784-CAEB-4AE6-94A2-7126019B44C9}"/>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410986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46BA36-473A-4F3C-A46A-A5B8FF2ADB5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C33274E-231E-44A8-B872-BFAC02B434BB}"/>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4E756C0-0AA3-4016-867A-FB77A91917F5}"/>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ABEDCCF4-2B1D-439B-AAC4-87037BAE024E}"/>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6" name="Espaço Reservado para Rodapé 5">
            <a:extLst>
              <a:ext uri="{FF2B5EF4-FFF2-40B4-BE49-F238E27FC236}">
                <a16:creationId xmlns:a16="http://schemas.microsoft.com/office/drawing/2014/main" id="{9CBAC3DC-D74A-4226-B851-5F4CA8FC74C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00FF128-5F93-4117-8696-13CD68734F2B}"/>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302836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0B6086-64EB-47D0-82DF-F041B5826141}"/>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A585038-F575-4C71-AEE4-28BBBFE431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3832B0CE-D157-4B1C-A7F3-6BE163B02722}"/>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096DD66-37F9-4248-9B7B-DB6AC7D83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929810A8-8DA5-468E-8949-BBDD3C093E16}"/>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DC1F3025-784F-469B-930D-C2CFA947E221}"/>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8" name="Espaço Reservado para Rodapé 7">
            <a:extLst>
              <a:ext uri="{FF2B5EF4-FFF2-40B4-BE49-F238E27FC236}">
                <a16:creationId xmlns:a16="http://schemas.microsoft.com/office/drawing/2014/main" id="{66532E79-333D-4BC8-BFFE-8F3D6C90C48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D39A9A44-6290-439C-9C70-56909E78969D}"/>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1623878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52ADB9-FA33-4654-8801-551E7D1B63A6}"/>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0554212C-8A82-4FD6-8620-3A7ADC0C5B84}"/>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4" name="Espaço Reservado para Rodapé 3">
            <a:extLst>
              <a:ext uri="{FF2B5EF4-FFF2-40B4-BE49-F238E27FC236}">
                <a16:creationId xmlns:a16="http://schemas.microsoft.com/office/drawing/2014/main" id="{468D105E-173F-4DF6-84F3-F9AC78F0168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67665905-89E1-421C-ACE1-86B80D9B62B2}"/>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182293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FCB93E8F-1226-4420-964D-6A5808BB8BB8}"/>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3" name="Espaço Reservado para Rodapé 2">
            <a:extLst>
              <a:ext uri="{FF2B5EF4-FFF2-40B4-BE49-F238E27FC236}">
                <a16:creationId xmlns:a16="http://schemas.microsoft.com/office/drawing/2014/main" id="{C1668555-9E66-46FB-80F7-F366A28BC4B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8913193-6835-4A7A-93DF-E019680B7291}"/>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138197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DABA2B-9162-4C59-BF23-0C1BC4CFE5F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72DA8E2-C6FB-4968-90D4-78DD99FC69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0EB9B491-BA27-4A1B-981E-55326F2C4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D02720A3-45FB-45B6-B771-5AB84F138234}"/>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6" name="Espaço Reservado para Rodapé 5">
            <a:extLst>
              <a:ext uri="{FF2B5EF4-FFF2-40B4-BE49-F238E27FC236}">
                <a16:creationId xmlns:a16="http://schemas.microsoft.com/office/drawing/2014/main" id="{BC8129F0-C61A-446A-9D26-2BA02BF3626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0B8776E-14D2-4D3A-8FDB-06186507D905}"/>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370328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1343CA-D322-4626-BB55-B092D9BB10F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C4C16814-A5E4-4926-B4A6-ABFEDE4EE1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46E0EEE-ECCE-4116-8DC2-1EBE9B8D0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5299EAB0-A0DE-45B3-87D1-72BAF37A2060}"/>
              </a:ext>
            </a:extLst>
          </p:cNvPr>
          <p:cNvSpPr>
            <a:spLocks noGrp="1"/>
          </p:cNvSpPr>
          <p:nvPr>
            <p:ph type="dt" sz="half" idx="10"/>
          </p:nvPr>
        </p:nvSpPr>
        <p:spPr/>
        <p:txBody>
          <a:bodyPr/>
          <a:lstStyle/>
          <a:p>
            <a:fld id="{642377A4-12AB-4088-8782-F64AC596B9F0}" type="datetimeFigureOut">
              <a:rPr lang="pt-BR" smtClean="0"/>
              <a:t>21/04/2018</a:t>
            </a:fld>
            <a:endParaRPr lang="pt-BR"/>
          </a:p>
        </p:txBody>
      </p:sp>
      <p:sp>
        <p:nvSpPr>
          <p:cNvPr id="6" name="Espaço Reservado para Rodapé 5">
            <a:extLst>
              <a:ext uri="{FF2B5EF4-FFF2-40B4-BE49-F238E27FC236}">
                <a16:creationId xmlns:a16="http://schemas.microsoft.com/office/drawing/2014/main" id="{1344D8EF-7DB1-4B1D-B436-BFC523B5600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5894729-90B2-4B60-AAC6-A3868FA04961}"/>
              </a:ext>
            </a:extLst>
          </p:cNvPr>
          <p:cNvSpPr>
            <a:spLocks noGrp="1"/>
          </p:cNvSpPr>
          <p:nvPr>
            <p:ph type="sldNum" sz="quarter" idx="12"/>
          </p:nvPr>
        </p:nvSpPr>
        <p:spPr/>
        <p:txBody>
          <a:bodyPr/>
          <a:lstStyle/>
          <a:p>
            <a:fld id="{CE16048D-645F-472E-82AB-61A99715B7BC}" type="slidenum">
              <a:rPr lang="pt-BR" smtClean="0"/>
              <a:t>‹nº›</a:t>
            </a:fld>
            <a:endParaRPr lang="pt-BR"/>
          </a:p>
        </p:txBody>
      </p:sp>
    </p:spTree>
    <p:extLst>
      <p:ext uri="{BB962C8B-B14F-4D97-AF65-F5344CB8AC3E}">
        <p14:creationId xmlns:p14="http://schemas.microsoft.com/office/powerpoint/2010/main" val="429320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03C4238-52C3-47B3-B940-7C1A53EF7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AA78A4DB-8B18-40E7-B5B1-06B0049485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50B5515-1750-4D5C-B3D1-07EE79219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377A4-12AB-4088-8782-F64AC596B9F0}" type="datetimeFigureOut">
              <a:rPr lang="pt-BR" smtClean="0"/>
              <a:t>21/04/2018</a:t>
            </a:fld>
            <a:endParaRPr lang="pt-BR"/>
          </a:p>
        </p:txBody>
      </p:sp>
      <p:sp>
        <p:nvSpPr>
          <p:cNvPr id="5" name="Espaço Reservado para Rodapé 4">
            <a:extLst>
              <a:ext uri="{FF2B5EF4-FFF2-40B4-BE49-F238E27FC236}">
                <a16:creationId xmlns:a16="http://schemas.microsoft.com/office/drawing/2014/main" id="{336B2608-7359-47EC-BD23-29486294F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5BEA11A8-39FE-4D8F-9D3E-569248596E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6048D-645F-472E-82AB-61A99715B7BC}" type="slidenum">
              <a:rPr lang="pt-BR" smtClean="0"/>
              <a:t>‹nº›</a:t>
            </a:fld>
            <a:endParaRPr lang="pt-BR"/>
          </a:p>
        </p:txBody>
      </p:sp>
    </p:spTree>
    <p:extLst>
      <p:ext uri="{BB962C8B-B14F-4D97-AF65-F5344CB8AC3E}">
        <p14:creationId xmlns:p14="http://schemas.microsoft.com/office/powerpoint/2010/main" val="45526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A7594-A49E-411B-9DE5-7C94C87178EB}"/>
              </a:ext>
            </a:extLst>
          </p:cNvPr>
          <p:cNvSpPr>
            <a:spLocks noGrp="1"/>
          </p:cNvSpPr>
          <p:nvPr>
            <p:ph type="ctrTitle"/>
          </p:nvPr>
        </p:nvSpPr>
        <p:spPr/>
        <p:txBody>
          <a:bodyPr/>
          <a:lstStyle/>
          <a:p>
            <a:r>
              <a:rPr lang="pt-BR" dirty="0"/>
              <a:t>AFD</a:t>
            </a:r>
          </a:p>
        </p:txBody>
      </p:sp>
      <p:sp>
        <p:nvSpPr>
          <p:cNvPr id="3" name="Subtítulo 2">
            <a:extLst>
              <a:ext uri="{FF2B5EF4-FFF2-40B4-BE49-F238E27FC236}">
                <a16:creationId xmlns:a16="http://schemas.microsoft.com/office/drawing/2014/main" id="{A3F112B9-91E8-40D0-AEE6-558B29AAC272}"/>
              </a:ext>
            </a:extLst>
          </p:cNvPr>
          <p:cNvSpPr>
            <a:spLocks noGrp="1"/>
          </p:cNvSpPr>
          <p:nvPr>
            <p:ph type="subTitle" idx="1"/>
          </p:nvPr>
        </p:nvSpPr>
        <p:spPr/>
        <p:txBody>
          <a:bodyPr/>
          <a:lstStyle/>
          <a:p>
            <a:r>
              <a:rPr lang="pt-BR" dirty="0" err="1"/>
              <a:t>Determinación</a:t>
            </a:r>
            <a:r>
              <a:rPr lang="pt-BR" dirty="0"/>
              <a:t> </a:t>
            </a:r>
            <a:r>
              <a:rPr lang="pt-BR" dirty="0" err="1"/>
              <a:t>Anticipada</a:t>
            </a:r>
            <a:r>
              <a:rPr lang="pt-BR" dirty="0"/>
              <a:t> de </a:t>
            </a:r>
            <a:r>
              <a:rPr lang="pt-BR" dirty="0" err="1"/>
              <a:t>Fallas</a:t>
            </a:r>
            <a:br>
              <a:rPr lang="pt-BR" dirty="0"/>
            </a:br>
            <a:r>
              <a:rPr lang="pt-BR" dirty="0"/>
              <a:t>TRIZ</a:t>
            </a:r>
          </a:p>
        </p:txBody>
      </p:sp>
    </p:spTree>
    <p:extLst>
      <p:ext uri="{BB962C8B-B14F-4D97-AF65-F5344CB8AC3E}">
        <p14:creationId xmlns:p14="http://schemas.microsoft.com/office/powerpoint/2010/main" val="3841060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A65053-07DA-446F-8B4B-12210093D6A1}"/>
              </a:ext>
            </a:extLst>
          </p:cNvPr>
          <p:cNvSpPr>
            <a:spLocks noGrp="1"/>
          </p:cNvSpPr>
          <p:nvPr>
            <p:ph type="title"/>
          </p:nvPr>
        </p:nvSpPr>
        <p:spPr/>
        <p:txBody>
          <a:bodyPr>
            <a:normAutofit/>
          </a:bodyPr>
          <a:lstStyle/>
          <a:p>
            <a:r>
              <a:rPr lang="es-ES" dirty="0"/>
              <a:t>Paso 6. Formular hipótesis y las pruebas de diseño para verificarlas.</a:t>
            </a:r>
            <a:endParaRPr lang="pt-BR" dirty="0"/>
          </a:p>
        </p:txBody>
      </p:sp>
      <p:sp>
        <p:nvSpPr>
          <p:cNvPr id="3" name="Retângulo 2">
            <a:extLst>
              <a:ext uri="{FF2B5EF4-FFF2-40B4-BE49-F238E27FC236}">
                <a16:creationId xmlns:a16="http://schemas.microsoft.com/office/drawing/2014/main" id="{60AE66AC-2809-4765-B1BA-0F1B0BFE8D6F}"/>
              </a:ext>
            </a:extLst>
          </p:cNvPr>
          <p:cNvSpPr/>
          <p:nvPr/>
        </p:nvSpPr>
        <p:spPr>
          <a:xfrm>
            <a:off x="838200" y="2690336"/>
            <a:ext cx="10515600" cy="646331"/>
          </a:xfrm>
          <a:prstGeom prst="rect">
            <a:avLst/>
          </a:prstGeom>
        </p:spPr>
        <p:txBody>
          <a:bodyPr wrap="square">
            <a:spAutoFit/>
          </a:bodyPr>
          <a:lstStyle/>
          <a:p>
            <a:r>
              <a:rPr lang="es-ES" dirty="0">
                <a:solidFill>
                  <a:srgbClr val="040503"/>
                </a:solidFill>
                <a:latin typeface="TimesNewRomanPSMT"/>
              </a:rPr>
              <a:t>En el Paso 6 de la AFD–1 se formula la hipótesis de la forma en que la falla ocurrió y se especifican las pruebas</a:t>
            </a:r>
            <a:br>
              <a:rPr lang="es-ES" dirty="0">
                <a:solidFill>
                  <a:srgbClr val="040503"/>
                </a:solidFill>
                <a:latin typeface="TimesNewRomanPSMT"/>
              </a:rPr>
            </a:br>
            <a:r>
              <a:rPr lang="es-ES" dirty="0">
                <a:solidFill>
                  <a:srgbClr val="040503"/>
                </a:solidFill>
                <a:latin typeface="TimesNewRomanPSMT"/>
              </a:rPr>
              <a:t>requeridas para probar la hipótesis.</a:t>
            </a:r>
            <a:endParaRPr lang="pt-BR" dirty="0"/>
          </a:p>
        </p:txBody>
      </p:sp>
    </p:spTree>
    <p:extLst>
      <p:ext uri="{BB962C8B-B14F-4D97-AF65-F5344CB8AC3E}">
        <p14:creationId xmlns:p14="http://schemas.microsoft.com/office/powerpoint/2010/main" val="3659119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B57F99-0394-4541-AD40-662CE37E5498}"/>
              </a:ext>
            </a:extLst>
          </p:cNvPr>
          <p:cNvSpPr>
            <a:spLocks noGrp="1"/>
          </p:cNvSpPr>
          <p:nvPr>
            <p:ph type="title"/>
          </p:nvPr>
        </p:nvSpPr>
        <p:spPr/>
        <p:txBody>
          <a:bodyPr/>
          <a:lstStyle/>
          <a:p>
            <a:r>
              <a:rPr lang="es-ES" dirty="0"/>
              <a:t>Paso 7. Corregir la falla. </a:t>
            </a:r>
            <a:endParaRPr lang="pt-BR" dirty="0"/>
          </a:p>
        </p:txBody>
      </p:sp>
      <p:sp>
        <p:nvSpPr>
          <p:cNvPr id="3" name="Retângulo 2">
            <a:extLst>
              <a:ext uri="{FF2B5EF4-FFF2-40B4-BE49-F238E27FC236}">
                <a16:creationId xmlns:a16="http://schemas.microsoft.com/office/drawing/2014/main" id="{30E96F1F-C385-467B-A7A2-0735BE05952E}"/>
              </a:ext>
            </a:extLst>
          </p:cNvPr>
          <p:cNvSpPr/>
          <p:nvPr/>
        </p:nvSpPr>
        <p:spPr>
          <a:xfrm>
            <a:off x="838200" y="1993949"/>
            <a:ext cx="10515599" cy="369332"/>
          </a:xfrm>
          <a:prstGeom prst="rect">
            <a:avLst/>
          </a:prstGeom>
        </p:spPr>
        <p:txBody>
          <a:bodyPr wrap="square">
            <a:spAutoFit/>
          </a:bodyPr>
          <a:lstStyle/>
          <a:p>
            <a:r>
              <a:rPr lang="es-ES" dirty="0">
                <a:solidFill>
                  <a:srgbClr val="040503"/>
                </a:solidFill>
                <a:latin typeface="TimesNewRomanPSMT"/>
              </a:rPr>
              <a:t>En este paso se especifican las formas de prevenir que no vuelva a ocurrir la falla.</a:t>
            </a:r>
            <a:endParaRPr lang="pt-BR" dirty="0"/>
          </a:p>
        </p:txBody>
      </p:sp>
    </p:spTree>
    <p:extLst>
      <p:ext uri="{BB962C8B-B14F-4D97-AF65-F5344CB8AC3E}">
        <p14:creationId xmlns:p14="http://schemas.microsoft.com/office/powerpoint/2010/main" val="176879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18A4C6-470F-4B91-9EEF-4F087FB4A94E}"/>
              </a:ext>
            </a:extLst>
          </p:cNvPr>
          <p:cNvSpPr>
            <a:spLocks noGrp="1"/>
          </p:cNvSpPr>
          <p:nvPr>
            <p:ph type="title"/>
          </p:nvPr>
        </p:nvSpPr>
        <p:spPr/>
        <p:txBody>
          <a:bodyPr/>
          <a:lstStyle/>
          <a:p>
            <a:r>
              <a:rPr lang="es-ES" dirty="0">
                <a:solidFill>
                  <a:srgbClr val="040503"/>
                </a:solidFill>
                <a:latin typeface="TimesNewRomanPSMT"/>
              </a:rPr>
              <a:t>Determinación Anticipada de Fallas (AFD)</a:t>
            </a:r>
            <a:endParaRPr lang="pt-BR" dirty="0"/>
          </a:p>
        </p:txBody>
      </p:sp>
      <p:sp>
        <p:nvSpPr>
          <p:cNvPr id="3" name="Retângulo 2">
            <a:extLst>
              <a:ext uri="{FF2B5EF4-FFF2-40B4-BE49-F238E27FC236}">
                <a16:creationId xmlns:a16="http://schemas.microsoft.com/office/drawing/2014/main" id="{7D0F0BEB-68BE-42F5-8B94-C5FADD5A5E76}"/>
              </a:ext>
            </a:extLst>
          </p:cNvPr>
          <p:cNvSpPr/>
          <p:nvPr/>
        </p:nvSpPr>
        <p:spPr>
          <a:xfrm>
            <a:off x="838200" y="2130867"/>
            <a:ext cx="10515600" cy="3416320"/>
          </a:xfrm>
          <a:prstGeom prst="rect">
            <a:avLst/>
          </a:prstGeom>
        </p:spPr>
        <p:txBody>
          <a:bodyPr wrap="square">
            <a:spAutoFit/>
          </a:bodyPr>
          <a:lstStyle/>
          <a:p>
            <a:r>
              <a:rPr lang="es-ES" dirty="0">
                <a:solidFill>
                  <a:srgbClr val="040503"/>
                </a:solidFill>
                <a:latin typeface="TimesNewRomanPSMT"/>
              </a:rPr>
              <a:t>Una herramienta de la Teoría TRIZ es la Determinación Anticipada de Fallas (AFD)[12] la cual puede ser utilizada en varias áreas de la actividad humana - la tecnología, los negocios, la vida diaria - cuando haya una necesidad de:</a:t>
            </a:r>
          </a:p>
          <a:p>
            <a:br>
              <a:rPr lang="es-ES" dirty="0">
                <a:solidFill>
                  <a:srgbClr val="040503"/>
                </a:solidFill>
                <a:latin typeface="TimesNewRomanPSMT"/>
              </a:rPr>
            </a:br>
            <a:r>
              <a:rPr lang="es-ES" sz="1200" i="0" dirty="0">
                <a:solidFill>
                  <a:srgbClr val="040503"/>
                </a:solidFill>
                <a:effectLst/>
                <a:latin typeface="TimesNewRomanPSMT"/>
              </a:rPr>
              <a:t>1. </a:t>
            </a:r>
            <a:r>
              <a:rPr lang="es-ES" dirty="0">
                <a:solidFill>
                  <a:srgbClr val="040503"/>
                </a:solidFill>
                <a:latin typeface="TimesNewRomanPSMT"/>
              </a:rPr>
              <a:t>Revelar la causa raíz de un error, una acción fracasada, una falla de manufactura o un accidente.</a:t>
            </a:r>
            <a:br>
              <a:rPr lang="es-ES" dirty="0">
                <a:solidFill>
                  <a:srgbClr val="040503"/>
                </a:solidFill>
                <a:latin typeface="TimesNewRomanPSMT"/>
              </a:rPr>
            </a:br>
            <a:r>
              <a:rPr lang="es-ES" sz="1200" i="0" dirty="0">
                <a:solidFill>
                  <a:srgbClr val="040503"/>
                </a:solidFill>
                <a:effectLst/>
                <a:latin typeface="TimesNewRomanPSMT"/>
              </a:rPr>
              <a:t>2. </a:t>
            </a:r>
            <a:r>
              <a:rPr lang="es-ES" dirty="0">
                <a:solidFill>
                  <a:srgbClr val="040503"/>
                </a:solidFill>
                <a:latin typeface="TimesNewRomanPSMT"/>
              </a:rPr>
              <a:t>Predecir futuros problemas, accidentes, errores, etc.</a:t>
            </a:r>
            <a:br>
              <a:rPr lang="es-ES" dirty="0">
                <a:solidFill>
                  <a:srgbClr val="040503"/>
                </a:solidFill>
                <a:latin typeface="TimesNewRomanPSMT"/>
              </a:rPr>
            </a:br>
            <a:r>
              <a:rPr lang="es-ES" sz="1200" i="0" dirty="0">
                <a:solidFill>
                  <a:srgbClr val="040503"/>
                </a:solidFill>
                <a:effectLst/>
                <a:latin typeface="TimesNewRomanPSMT"/>
              </a:rPr>
              <a:t>3. </a:t>
            </a:r>
            <a:r>
              <a:rPr lang="es-ES" dirty="0">
                <a:solidFill>
                  <a:srgbClr val="040503"/>
                </a:solidFill>
                <a:latin typeface="TimesNewRomanPSMT"/>
              </a:rPr>
              <a:t>Desarrollar formas simples y efectivas de prevenir estos problemas.</a:t>
            </a:r>
            <a:br>
              <a:rPr lang="es-ES" dirty="0">
                <a:solidFill>
                  <a:srgbClr val="040503"/>
                </a:solidFill>
                <a:latin typeface="TimesNewRomanPSMT"/>
              </a:rPr>
            </a:br>
            <a:endParaRPr lang="es-ES" dirty="0">
              <a:solidFill>
                <a:srgbClr val="040503"/>
              </a:solidFill>
              <a:latin typeface="TimesNewRomanPSMT"/>
            </a:endParaRPr>
          </a:p>
          <a:p>
            <a:r>
              <a:rPr lang="es-ES" dirty="0">
                <a:solidFill>
                  <a:srgbClr val="040503"/>
                </a:solidFill>
                <a:latin typeface="TimesNewRomanPSMT"/>
              </a:rPr>
              <a:t>Para comenzar a aplicar la metodología de la AFD, primeramente se debe saber que existen dos importantes derivaciones de la misma, las cuales son AFD-1 y AFD-2. AFD-1 se aplica en la búsqueda de la causa de una falla que ya se ha producido, y AFD-2 es la aplicación de AFD para encontrar posibles fallas que todavía no han ocurrido, esto es llamado predicción de fallas. En este documento se aborda la utilización de AFD-1.</a:t>
            </a:r>
            <a:endParaRPr lang="pt-BR" dirty="0"/>
          </a:p>
        </p:txBody>
      </p:sp>
    </p:spTree>
    <p:extLst>
      <p:ext uri="{BB962C8B-B14F-4D97-AF65-F5344CB8AC3E}">
        <p14:creationId xmlns:p14="http://schemas.microsoft.com/office/powerpoint/2010/main" val="2415236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8788A2-11F0-4E38-BAF6-031D7B96614F}"/>
              </a:ext>
            </a:extLst>
          </p:cNvPr>
          <p:cNvSpPr>
            <a:spLocks noGrp="1"/>
          </p:cNvSpPr>
          <p:nvPr>
            <p:ph type="title"/>
          </p:nvPr>
        </p:nvSpPr>
        <p:spPr/>
        <p:txBody>
          <a:bodyPr/>
          <a:lstStyle/>
          <a:p>
            <a:r>
              <a:rPr lang="pt-BR" dirty="0" err="1"/>
              <a:t>Pasos</a:t>
            </a:r>
            <a:r>
              <a:rPr lang="pt-BR" dirty="0"/>
              <a:t> de AFD-1</a:t>
            </a:r>
          </a:p>
        </p:txBody>
      </p:sp>
      <p:sp>
        <p:nvSpPr>
          <p:cNvPr id="3" name="Retângulo 2">
            <a:extLst>
              <a:ext uri="{FF2B5EF4-FFF2-40B4-BE49-F238E27FC236}">
                <a16:creationId xmlns:a16="http://schemas.microsoft.com/office/drawing/2014/main" id="{2FED81B1-B813-45A9-AB80-89711FC017BF}"/>
              </a:ext>
            </a:extLst>
          </p:cNvPr>
          <p:cNvSpPr/>
          <p:nvPr/>
        </p:nvSpPr>
        <p:spPr>
          <a:xfrm>
            <a:off x="838200" y="2522739"/>
            <a:ext cx="8305800" cy="2031325"/>
          </a:xfrm>
          <a:prstGeom prst="rect">
            <a:avLst/>
          </a:prstGeom>
        </p:spPr>
        <p:txBody>
          <a:bodyPr wrap="square">
            <a:spAutoFit/>
          </a:bodyPr>
          <a:lstStyle/>
          <a:p>
            <a:r>
              <a:rPr lang="es-ES" dirty="0">
                <a:solidFill>
                  <a:srgbClr val="040503"/>
                </a:solidFill>
                <a:latin typeface="TimesNewRomanPS-ItalicMT"/>
              </a:rPr>
              <a:t>Paso 1. Formular el problema original.</a:t>
            </a:r>
            <a:br>
              <a:rPr lang="es-ES" dirty="0">
                <a:solidFill>
                  <a:srgbClr val="040503"/>
                </a:solidFill>
                <a:latin typeface="TimesNewRomanPS-ItalicMT"/>
              </a:rPr>
            </a:br>
            <a:r>
              <a:rPr lang="es-ES" dirty="0"/>
              <a:t>Paso 2. Determinar el escenario éxito.</a:t>
            </a:r>
            <a:br>
              <a:rPr lang="es-ES" dirty="0"/>
            </a:br>
            <a:r>
              <a:rPr lang="es-ES" dirty="0"/>
              <a:t>Paso 3. Localizar la falla.</a:t>
            </a:r>
            <a:br>
              <a:rPr lang="es-ES" dirty="0"/>
            </a:br>
            <a:r>
              <a:rPr lang="es-ES" dirty="0"/>
              <a:t>Paso 4. Formular y amplificar el problema invertido.</a:t>
            </a:r>
            <a:br>
              <a:rPr lang="es-ES" dirty="0"/>
            </a:br>
            <a:r>
              <a:rPr lang="es-ES" dirty="0"/>
              <a:t>Paso 5. Búsqueda de Soluciones.</a:t>
            </a:r>
            <a:br>
              <a:rPr lang="es-ES" dirty="0"/>
            </a:br>
            <a:r>
              <a:rPr lang="es-ES" dirty="0"/>
              <a:t>Paso 6. Formular hipótesis y las pruebas de diseño para verificarlas.</a:t>
            </a:r>
            <a:br>
              <a:rPr lang="es-ES" dirty="0"/>
            </a:br>
            <a:r>
              <a:rPr lang="es-ES" dirty="0"/>
              <a:t>Paso 7. Corregir la falla.</a:t>
            </a:r>
            <a:endParaRPr lang="pt-BR" dirty="0"/>
          </a:p>
        </p:txBody>
      </p:sp>
    </p:spTree>
    <p:extLst>
      <p:ext uri="{BB962C8B-B14F-4D97-AF65-F5344CB8AC3E}">
        <p14:creationId xmlns:p14="http://schemas.microsoft.com/office/powerpoint/2010/main" val="262383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10384B-A746-4D9B-9550-FF85EC369BC6}"/>
              </a:ext>
            </a:extLst>
          </p:cNvPr>
          <p:cNvSpPr>
            <a:spLocks noGrp="1"/>
          </p:cNvSpPr>
          <p:nvPr>
            <p:ph type="title"/>
          </p:nvPr>
        </p:nvSpPr>
        <p:spPr/>
        <p:txBody>
          <a:bodyPr/>
          <a:lstStyle/>
          <a:p>
            <a:r>
              <a:rPr lang="es-ES" dirty="0">
                <a:solidFill>
                  <a:srgbClr val="040503"/>
                </a:solidFill>
                <a:latin typeface="TimesNewRomanPS-ItalicMT"/>
              </a:rPr>
              <a:t>Paso 1. Formular el problema original.</a:t>
            </a:r>
            <a:endParaRPr lang="pt-BR" dirty="0"/>
          </a:p>
        </p:txBody>
      </p:sp>
      <p:sp>
        <p:nvSpPr>
          <p:cNvPr id="3" name="Retângulo 2">
            <a:extLst>
              <a:ext uri="{FF2B5EF4-FFF2-40B4-BE49-F238E27FC236}">
                <a16:creationId xmlns:a16="http://schemas.microsoft.com/office/drawing/2014/main" id="{64294B12-657C-4966-A31D-DBB0831A4DBA}"/>
              </a:ext>
            </a:extLst>
          </p:cNvPr>
          <p:cNvSpPr/>
          <p:nvPr/>
        </p:nvSpPr>
        <p:spPr>
          <a:xfrm>
            <a:off x="838200" y="2040979"/>
            <a:ext cx="10386391" cy="646331"/>
          </a:xfrm>
          <a:prstGeom prst="rect">
            <a:avLst/>
          </a:prstGeom>
        </p:spPr>
        <p:txBody>
          <a:bodyPr wrap="square">
            <a:spAutoFit/>
          </a:bodyPr>
          <a:lstStyle/>
          <a:p>
            <a:r>
              <a:rPr lang="es-ES" dirty="0">
                <a:solidFill>
                  <a:srgbClr val="040503"/>
                </a:solidFill>
                <a:latin typeface="TimesNewRomanPSMT"/>
              </a:rPr>
              <a:t>El primer paso en la plantilla es formular lo que se llama el problema original. Esto incluye el sistema de nomenclatura, declarando su propósito, y describiendo la falla que se ha producido.</a:t>
            </a:r>
            <a:endParaRPr lang="pt-BR" dirty="0"/>
          </a:p>
        </p:txBody>
      </p:sp>
    </p:spTree>
    <p:extLst>
      <p:ext uri="{BB962C8B-B14F-4D97-AF65-F5344CB8AC3E}">
        <p14:creationId xmlns:p14="http://schemas.microsoft.com/office/powerpoint/2010/main" val="290405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434A-E9F5-4D57-B64F-B3DA6C70C2B5}"/>
              </a:ext>
            </a:extLst>
          </p:cNvPr>
          <p:cNvSpPr>
            <a:spLocks noGrp="1"/>
          </p:cNvSpPr>
          <p:nvPr>
            <p:ph type="title"/>
          </p:nvPr>
        </p:nvSpPr>
        <p:spPr/>
        <p:txBody>
          <a:bodyPr/>
          <a:lstStyle/>
          <a:p>
            <a:r>
              <a:rPr lang="es-ES" dirty="0"/>
              <a:t>Paso 2. Determinar el escenario éxito. </a:t>
            </a:r>
            <a:endParaRPr lang="pt-BR" dirty="0"/>
          </a:p>
        </p:txBody>
      </p:sp>
      <p:sp>
        <p:nvSpPr>
          <p:cNvPr id="3" name="Retângulo 2">
            <a:extLst>
              <a:ext uri="{FF2B5EF4-FFF2-40B4-BE49-F238E27FC236}">
                <a16:creationId xmlns:a16="http://schemas.microsoft.com/office/drawing/2014/main" id="{464C3111-EE24-437E-9945-52F02BB9CFE9}"/>
              </a:ext>
            </a:extLst>
          </p:cNvPr>
          <p:cNvSpPr/>
          <p:nvPr/>
        </p:nvSpPr>
        <p:spPr>
          <a:xfrm>
            <a:off x="838200" y="1815692"/>
            <a:ext cx="10515600" cy="646331"/>
          </a:xfrm>
          <a:prstGeom prst="rect">
            <a:avLst/>
          </a:prstGeom>
        </p:spPr>
        <p:txBody>
          <a:bodyPr wrap="square">
            <a:spAutoFit/>
          </a:bodyPr>
          <a:lstStyle/>
          <a:p>
            <a:r>
              <a:rPr lang="es-ES" dirty="0">
                <a:solidFill>
                  <a:srgbClr val="040503"/>
                </a:solidFill>
                <a:latin typeface="TimesNewRomanPSMT"/>
              </a:rPr>
              <a:t>En el paso 2 estamos más familiarizados con el sistema por una breve descripción de su escenario de éxito, es decir, se conocen las fases de la operación y los resultados de cada una.</a:t>
            </a:r>
            <a:endParaRPr lang="pt-BR" dirty="0"/>
          </a:p>
        </p:txBody>
      </p:sp>
    </p:spTree>
    <p:extLst>
      <p:ext uri="{BB962C8B-B14F-4D97-AF65-F5344CB8AC3E}">
        <p14:creationId xmlns:p14="http://schemas.microsoft.com/office/powerpoint/2010/main" val="37628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A1351-4E6E-49DA-A80C-BDD05D8CE8B6}"/>
              </a:ext>
            </a:extLst>
          </p:cNvPr>
          <p:cNvSpPr>
            <a:spLocks noGrp="1"/>
          </p:cNvSpPr>
          <p:nvPr>
            <p:ph type="title"/>
          </p:nvPr>
        </p:nvSpPr>
        <p:spPr/>
        <p:txBody>
          <a:bodyPr/>
          <a:lstStyle/>
          <a:p>
            <a:r>
              <a:rPr lang="es-ES" dirty="0"/>
              <a:t>Paso 3. Localizar la falla.</a:t>
            </a:r>
            <a:endParaRPr lang="pt-BR" dirty="0"/>
          </a:p>
        </p:txBody>
      </p:sp>
      <p:sp>
        <p:nvSpPr>
          <p:cNvPr id="3" name="Retângulo 2">
            <a:extLst>
              <a:ext uri="{FF2B5EF4-FFF2-40B4-BE49-F238E27FC236}">
                <a16:creationId xmlns:a16="http://schemas.microsoft.com/office/drawing/2014/main" id="{380BD413-E32A-4970-A610-FA496D7C3EBD}"/>
              </a:ext>
            </a:extLst>
          </p:cNvPr>
          <p:cNvSpPr/>
          <p:nvPr/>
        </p:nvSpPr>
        <p:spPr>
          <a:xfrm>
            <a:off x="838200" y="1690688"/>
            <a:ext cx="10515599" cy="1200329"/>
          </a:xfrm>
          <a:prstGeom prst="rect">
            <a:avLst/>
          </a:prstGeom>
        </p:spPr>
        <p:txBody>
          <a:bodyPr wrap="square">
            <a:spAutoFit/>
          </a:bodyPr>
          <a:lstStyle/>
          <a:p>
            <a:r>
              <a:rPr lang="es-ES" dirty="0">
                <a:solidFill>
                  <a:srgbClr val="040503"/>
                </a:solidFill>
                <a:latin typeface="TimesNewRomanPSMT"/>
              </a:rPr>
              <a:t>Se localiza la falla en la fase y/o parte del sistema en el que se produjo. El principal propósito es el de reducir el área de análisis identificando las funciones del sistema (operaciones) que no pueden causar la falla y removerlas del análisis. Para este propósito hay que identificar “el último evento” es decir aquella función del sistema durante la cual o inmediatamente que la falla aparece.</a:t>
            </a:r>
            <a:endParaRPr lang="pt-BR" dirty="0"/>
          </a:p>
        </p:txBody>
      </p:sp>
    </p:spTree>
    <p:extLst>
      <p:ext uri="{BB962C8B-B14F-4D97-AF65-F5344CB8AC3E}">
        <p14:creationId xmlns:p14="http://schemas.microsoft.com/office/powerpoint/2010/main" val="2783167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35CDA3-6DF2-4249-B253-CD83EBF3BD30}"/>
              </a:ext>
            </a:extLst>
          </p:cNvPr>
          <p:cNvSpPr>
            <a:spLocks noGrp="1"/>
          </p:cNvSpPr>
          <p:nvPr>
            <p:ph type="title"/>
          </p:nvPr>
        </p:nvSpPr>
        <p:spPr/>
        <p:txBody>
          <a:bodyPr>
            <a:normAutofit/>
          </a:bodyPr>
          <a:lstStyle/>
          <a:p>
            <a:r>
              <a:rPr lang="es-ES" dirty="0"/>
              <a:t>Paso 4. Formular y amplificar el problema invertido.</a:t>
            </a:r>
            <a:endParaRPr lang="pt-BR" dirty="0"/>
          </a:p>
        </p:txBody>
      </p:sp>
      <p:sp>
        <p:nvSpPr>
          <p:cNvPr id="3" name="Retângulo 2">
            <a:extLst>
              <a:ext uri="{FF2B5EF4-FFF2-40B4-BE49-F238E27FC236}">
                <a16:creationId xmlns:a16="http://schemas.microsoft.com/office/drawing/2014/main" id="{9D191DD2-D267-466C-A3BA-254C1FEC92AE}"/>
              </a:ext>
            </a:extLst>
          </p:cNvPr>
          <p:cNvSpPr/>
          <p:nvPr/>
        </p:nvSpPr>
        <p:spPr>
          <a:xfrm>
            <a:off x="838200" y="2136339"/>
            <a:ext cx="10515600" cy="2031325"/>
          </a:xfrm>
          <a:prstGeom prst="rect">
            <a:avLst/>
          </a:prstGeom>
        </p:spPr>
        <p:txBody>
          <a:bodyPr wrap="square">
            <a:spAutoFit/>
          </a:bodyPr>
          <a:lstStyle/>
          <a:p>
            <a:r>
              <a:rPr lang="es-ES" dirty="0">
                <a:solidFill>
                  <a:srgbClr val="040503"/>
                </a:solidFill>
                <a:latin typeface="TimesNewRomanPSMT"/>
              </a:rPr>
              <a:t>Paso 4.1. Se reformula el problema original en un problema invertido, repitiendo la creación del problema donde se observó la falla. Se plantea como problema inventivo haciendo la pregunta “¿Cómo puedo hacer algo para producir que pase?</a:t>
            </a:r>
          </a:p>
          <a:p>
            <a:br>
              <a:rPr lang="es-ES" dirty="0">
                <a:solidFill>
                  <a:srgbClr val="040503"/>
                </a:solidFill>
                <a:latin typeface="TimesNewRomanPSMT"/>
              </a:rPr>
            </a:br>
            <a:r>
              <a:rPr lang="es-ES" dirty="0">
                <a:solidFill>
                  <a:srgbClr val="040503"/>
                </a:solidFill>
                <a:latin typeface="TimesNewRomanPSMT"/>
              </a:rPr>
              <a:t>Paso 4.2. AFD recomienda que no sólo se invierta la pregunta, sino que dramáticamente se debe "Ampliar" o "exagerar" la formulación invertida.</a:t>
            </a:r>
            <a:br>
              <a:rPr lang="es-ES" dirty="0">
                <a:solidFill>
                  <a:srgbClr val="040503"/>
                </a:solidFill>
                <a:latin typeface="TimesNewRomanPSMT"/>
              </a:rPr>
            </a:br>
            <a:endParaRPr lang="pt-BR" dirty="0"/>
          </a:p>
        </p:txBody>
      </p:sp>
    </p:spTree>
    <p:extLst>
      <p:ext uri="{BB962C8B-B14F-4D97-AF65-F5344CB8AC3E}">
        <p14:creationId xmlns:p14="http://schemas.microsoft.com/office/powerpoint/2010/main" val="426104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A7A5D2-2BD4-4401-BBA2-8BF912296EC6}"/>
              </a:ext>
            </a:extLst>
          </p:cNvPr>
          <p:cNvSpPr>
            <a:spLocks noGrp="1"/>
          </p:cNvSpPr>
          <p:nvPr>
            <p:ph type="title"/>
          </p:nvPr>
        </p:nvSpPr>
        <p:spPr/>
        <p:txBody>
          <a:bodyPr/>
          <a:lstStyle/>
          <a:p>
            <a:r>
              <a:rPr lang="es-ES" dirty="0"/>
              <a:t>Paso 5. Búsqueda de Soluciones.</a:t>
            </a:r>
            <a:endParaRPr lang="pt-BR" dirty="0"/>
          </a:p>
        </p:txBody>
      </p:sp>
      <p:sp>
        <p:nvSpPr>
          <p:cNvPr id="3" name="Retângulo 2">
            <a:extLst>
              <a:ext uri="{FF2B5EF4-FFF2-40B4-BE49-F238E27FC236}">
                <a16:creationId xmlns:a16="http://schemas.microsoft.com/office/drawing/2014/main" id="{E48F26A2-CEF3-43EA-9DD0-3CEC53C7E3EE}"/>
              </a:ext>
            </a:extLst>
          </p:cNvPr>
          <p:cNvSpPr/>
          <p:nvPr/>
        </p:nvSpPr>
        <p:spPr>
          <a:xfrm>
            <a:off x="838200" y="1564409"/>
            <a:ext cx="10515599" cy="3693319"/>
          </a:xfrm>
          <a:prstGeom prst="rect">
            <a:avLst/>
          </a:prstGeom>
        </p:spPr>
        <p:txBody>
          <a:bodyPr wrap="square">
            <a:spAutoFit/>
          </a:bodyPr>
          <a:lstStyle/>
          <a:p>
            <a:r>
              <a:rPr lang="es-ES" dirty="0">
                <a:solidFill>
                  <a:srgbClr val="040503"/>
                </a:solidFill>
                <a:latin typeface="TimesNewRomanPSMT"/>
              </a:rPr>
              <a:t>Después de que el problema se ha invertido y amplificado, la atención se ha desviado de "cosas que pueden suceder" a "las cosas que se pueden producir". Y ahora la búsqueda de soluciones comienza.</a:t>
            </a:r>
          </a:p>
          <a:p>
            <a:br>
              <a:rPr lang="es-ES" dirty="0">
                <a:solidFill>
                  <a:srgbClr val="040503"/>
                </a:solidFill>
                <a:latin typeface="TimesNewRomanPSMT"/>
              </a:rPr>
            </a:br>
            <a:r>
              <a:rPr lang="es-ES" dirty="0">
                <a:solidFill>
                  <a:srgbClr val="040503"/>
                </a:solidFill>
                <a:latin typeface="TimesNewRomanPS-ItalicMT"/>
              </a:rPr>
              <a:t>Paso 5.1. Buscar soluciones aparentes o evidentes</a:t>
            </a:r>
            <a:r>
              <a:rPr lang="es-ES" dirty="0">
                <a:solidFill>
                  <a:srgbClr val="040503"/>
                </a:solidFill>
                <a:latin typeface="TimesNewRomanPSMT"/>
              </a:rPr>
              <a:t>. La primera recomendación en la búsqueda de soluciones es identificar las áreas de la ciencia, la ingeniería, o incluso de la vida cotidiana, donde este mismo fenómeno es creado intencionalmente. Esto nos dirige a diferentes campos del conocimiento, métodos de producción. Y esto es importante no sólo porque constituye un enfoque diferente al análisis del fallo, sino porque nos dirige a un sector que, tradicionalmente, es rico en información.</a:t>
            </a:r>
            <a:br>
              <a:rPr lang="es-ES" dirty="0">
                <a:solidFill>
                  <a:srgbClr val="040503"/>
                </a:solidFill>
                <a:latin typeface="TimesNewRomanPSMT"/>
              </a:rPr>
            </a:br>
            <a:endParaRPr lang="es-ES" dirty="0">
              <a:solidFill>
                <a:srgbClr val="040503"/>
              </a:solidFill>
              <a:latin typeface="TimesNewRomanPSMT"/>
            </a:endParaRPr>
          </a:p>
          <a:p>
            <a:r>
              <a:rPr lang="es-ES" dirty="0">
                <a:latin typeface="Times New Roman" panose="02020603050405020304" pitchFamily="18" charset="0"/>
                <a:cs typeface="Times New Roman" panose="02020603050405020304" pitchFamily="18" charset="0"/>
              </a:rPr>
              <a:t>Paso 5.2. Identificar Recursos. Este paso es consecuencia del reconocimiento, en términos del problema invertido, en esta etapa deben ser identificados los recursos necesarios para la realización de un fenómeno dado ya sea en el sistema o en su entorno, y se procede a documentar un inventario de los recursos disponibles en el sistema o su medio.</a:t>
            </a:r>
          </a:p>
        </p:txBody>
      </p:sp>
    </p:spTree>
    <p:extLst>
      <p:ext uri="{BB962C8B-B14F-4D97-AF65-F5344CB8AC3E}">
        <p14:creationId xmlns:p14="http://schemas.microsoft.com/office/powerpoint/2010/main" val="129795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A7A5D2-2BD4-4401-BBA2-8BF912296EC6}"/>
              </a:ext>
            </a:extLst>
          </p:cNvPr>
          <p:cNvSpPr>
            <a:spLocks noGrp="1"/>
          </p:cNvSpPr>
          <p:nvPr>
            <p:ph type="title"/>
          </p:nvPr>
        </p:nvSpPr>
        <p:spPr/>
        <p:txBody>
          <a:bodyPr/>
          <a:lstStyle/>
          <a:p>
            <a:r>
              <a:rPr lang="es-ES" dirty="0"/>
              <a:t>Paso 5. Búsqueda de Soluciones.</a:t>
            </a:r>
            <a:endParaRPr lang="pt-BR" dirty="0"/>
          </a:p>
        </p:txBody>
      </p:sp>
      <p:sp>
        <p:nvSpPr>
          <p:cNvPr id="3" name="Retângulo 2">
            <a:extLst>
              <a:ext uri="{FF2B5EF4-FFF2-40B4-BE49-F238E27FC236}">
                <a16:creationId xmlns:a16="http://schemas.microsoft.com/office/drawing/2014/main" id="{E48F26A2-CEF3-43EA-9DD0-3CEC53C7E3EE}"/>
              </a:ext>
            </a:extLst>
          </p:cNvPr>
          <p:cNvSpPr/>
          <p:nvPr/>
        </p:nvSpPr>
        <p:spPr>
          <a:xfrm>
            <a:off x="838200" y="1564409"/>
            <a:ext cx="10515599" cy="3416320"/>
          </a:xfrm>
          <a:prstGeom prst="rect">
            <a:avLst/>
          </a:prstGeom>
        </p:spPr>
        <p:txBody>
          <a:bodyPr wrap="square">
            <a:spAutoFit/>
          </a:bodyPr>
          <a:lstStyle/>
          <a:p>
            <a:r>
              <a:rPr lang="es-ES" dirty="0">
                <a:latin typeface="Times New Roman" panose="02020603050405020304" pitchFamily="18" charset="0"/>
                <a:cs typeface="Times New Roman" panose="02020603050405020304" pitchFamily="18" charset="0"/>
              </a:rPr>
              <a:t>Paso 5.3. Utilización de los recursos y búsqueda de efectos necesarios. Puesto que nuestro método estándar identificado no funciona (por ejemplo, un recurso necesario hace falta). Este paso dirige a la "creación" de los recursos necesarios de aquellos que están disponibles que puedan crear la falla que se intenta producir.</a:t>
            </a:r>
          </a:p>
          <a:p>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Paso 5.4. ARIZ (Algoritmo para solucionar problemas de innovación). Si no se ha resuelto el problema completamente con lo pasos anteriores, es posible que tengamos que resolverlo "parcialmente", es decir, podemos tener una idea general de cómo resolver el problema, pero todavía no se encuentra la manera de poner en práctica esa idea. Para resolver este problema podemos aplicar alguno o la totalidad de las herramientas de TRIZ: por ejemplo, identificando la solución ideal, los principios de innovación, la identificación y resolución de contradicciones técnicas y físicas, aplicando los principios de separación, análisis campos-sustancias, los sistemas de operadores. La utilización de ARIZ es la mejor manera de inventar las fallas más complicadas y fracasos no triviales que pueden asociarse con el sistema.</a:t>
            </a:r>
            <a:endParaRPr lang="pt-BR" dirty="0"/>
          </a:p>
        </p:txBody>
      </p:sp>
    </p:spTree>
    <p:extLst>
      <p:ext uri="{BB962C8B-B14F-4D97-AF65-F5344CB8AC3E}">
        <p14:creationId xmlns:p14="http://schemas.microsoft.com/office/powerpoint/2010/main" val="187909396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468</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11</vt:i4>
      </vt:variant>
    </vt:vector>
  </HeadingPairs>
  <TitlesOfParts>
    <vt:vector size="18" baseType="lpstr">
      <vt:lpstr>Arial</vt:lpstr>
      <vt:lpstr>Calibri</vt:lpstr>
      <vt:lpstr>Calibri Light</vt:lpstr>
      <vt:lpstr>Times New Roman</vt:lpstr>
      <vt:lpstr>TimesNewRomanPS-ItalicMT</vt:lpstr>
      <vt:lpstr>TimesNewRomanPSMT</vt:lpstr>
      <vt:lpstr>Tema do Office</vt:lpstr>
      <vt:lpstr>AFD</vt:lpstr>
      <vt:lpstr>Determinación Anticipada de Fallas (AFD)</vt:lpstr>
      <vt:lpstr>Pasos de AFD-1</vt:lpstr>
      <vt:lpstr>Paso 1. Formular el problema original.</vt:lpstr>
      <vt:lpstr>Paso 2. Determinar el escenario éxito. </vt:lpstr>
      <vt:lpstr>Paso 3. Localizar la falla.</vt:lpstr>
      <vt:lpstr>Paso 4. Formular y amplificar el problema invertido.</vt:lpstr>
      <vt:lpstr>Paso 5. Búsqueda de Soluciones.</vt:lpstr>
      <vt:lpstr>Paso 5. Búsqueda de Soluciones.</vt:lpstr>
      <vt:lpstr>Paso 6. Formular hipótesis y las pruebas de diseño para verificarlas.</vt:lpstr>
      <vt:lpstr>Paso 7. Corregir la falla.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AFD</dc:title>
  <dc:creator>Gustavo Martinez</dc:creator>
  <cp:lastModifiedBy>Gustavo Martinez</cp:lastModifiedBy>
  <cp:revision>2</cp:revision>
  <dcterms:created xsi:type="dcterms:W3CDTF">2018-04-21T13:36:36Z</dcterms:created>
  <dcterms:modified xsi:type="dcterms:W3CDTF">2018-04-21T13:41:25Z</dcterms:modified>
</cp:coreProperties>
</file>