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media1.wav" ContentType="audio/unknown"/>
  <Override PartName="/ppt/media/media2.wav" ContentType="audio/unknown"/>
  <Override PartName="/ppt/media/image15.jpeg" ContentType="image/jpeg"/>
  <Override PartName="/ppt/media/media3.wav" ContentType="audio/unknown"/>
  <Override PartName="/ppt/media/media4.wav" ContentType="audio/unknown"/>
  <Override PartName="/ppt/media/media5.wav" ContentType="audio/unknown"/>
  <Override PartName="/ppt/media/media6.wav" ContentType="audio/unknown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DCA"/>
          </a:solidFill>
        </a:fill>
      </a:tcStyle>
    </a:wholeTbl>
    <a:band2H>
      <a:tcTxStyle b="def" i="def"/>
      <a:tcStyle>
        <a:tcBdr/>
        <a:fill>
          <a:solidFill>
            <a:srgbClr val="F6EF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9" name="Shape 8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14400" y="1524000"/>
            <a:ext cx="7623175" cy="1752600"/>
          </a:xfrm>
          <a:prstGeom prst="rect">
            <a:avLst/>
          </a:prstGeom>
        </p:spPr>
        <p:txBody>
          <a:bodyPr/>
          <a:lstStyle>
            <a:lvl1pPr algn="ctr">
              <a:defRPr sz="5000"/>
            </a:lvl1pPr>
          </a:lstStyle>
          <a:p>
            <a:pPr/>
            <a:r>
              <a:t>Texto do Título</a:t>
            </a: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344487" algn="ctr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671512" algn="ctr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1023937" algn="ctr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1341437" algn="ctr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5" name="Shape 15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254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" name="Shape 16"/>
          <p:cNvSpPr/>
          <p:nvPr/>
        </p:nvSpPr>
        <p:spPr>
          <a:xfrm>
            <a:off x="1981200" y="3962400"/>
            <a:ext cx="651192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" name="Shape 17"/>
          <p:cNvSpPr/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4" name="Shape 34"/>
          <p:cNvSpPr/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5" name="Shape 35"/>
          <p:cNvSpPr/>
          <p:nvPr>
            <p:ph type="body" sz="half" idx="13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>
              <a:buChar char="■"/>
            </a:pP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4" name="Shape 44"/>
          <p:cNvSpPr/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3" name="Shape 53"/>
          <p:cNvSpPr/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4" name="Shape 54"/>
          <p:cNvSpPr/>
          <p:nvPr>
            <p:ph type="body" sz="half" idx="13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>
              <a:buChar char="■"/>
            </a:pP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63" name="Shape 63"/>
          <p:cNvSpPr/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Shape 3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8439785" y="6444297"/>
            <a:ext cx="247015" cy="256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6633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6633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6633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6633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6633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6633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6633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6633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6633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65000"/>
        <a:buFont typeface="Wingdings"/>
        <a:buChar char="▪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9992" marR="0" indent="-375504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60000"/>
        <a:buFont typeface="Wingdings"/>
        <a:buChar char="❑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149927" marR="0" indent="-478414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65000"/>
        <a:buFont typeface="Wingdings"/>
        <a:buChar char="■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497806" marR="0" indent="-473868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0000"/>
        <a:buFont typeface="Wingdings"/>
        <a:buChar char="❑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1907645" marR="0" indent="-566208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5000"/>
        <a:buFont typeface="Wingdings"/>
        <a:buChar char="▪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364845" marR="0" indent="-566208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5000"/>
        <a:buFont typeface="Wingdings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2822045" marR="0" indent="-566208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5000"/>
        <a:buFont typeface="Wingdings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279245" marR="0" indent="-566208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5000"/>
        <a:buFont typeface="Wingdings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736445" marR="0" indent="-566208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5000"/>
        <a:buFont typeface="Wingdings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hyperlink" Target="http://www.blogger.com/rearrange?blogID=667600004937406216&amp;widgetType=Image&amp;widgetId=Image2&amp;action=editWidget" TargetMode="External"/><Relationship Id="rId4" Type="http://schemas.openxmlformats.org/officeDocument/2006/relationships/image" Target="../media/image1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ogger.com/rearrange?blogID=667600004937406216&amp;widgetType=Image&amp;widgetId=Image2&amp;action=editWidget" TargetMode="External"/><Relationship Id="rId3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ogger.com/rearrange?blogID=667600004937406216&amp;widgetType=Image&amp;widgetId=Image2&amp;action=editWidget" TargetMode="External"/><Relationship Id="rId3" Type="http://schemas.openxmlformats.org/officeDocument/2006/relationships/image" Target="../media/image12.png"/><Relationship Id="rId4" Type="http://schemas.openxmlformats.org/officeDocument/2006/relationships/audio" Target="../media/media3.wav"/><Relationship Id="rId5" Type="http://schemas.microsoft.com/office/2007/relationships/media" Target="../media/media3.wav"/><Relationship Id="rId6" Type="http://schemas.openxmlformats.org/officeDocument/2006/relationships/image" Target="../media/image1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ogger.com/rearrange?blogID=667600004937406216&amp;widgetType=Image&amp;widgetId=Image2&amp;action=editWidget" TargetMode="Externa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ogger.com/rearrange?blogID=667600004937406216&amp;widgetType=Image&amp;widgetId=Image2&amp;action=editWidget" TargetMode="Externa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ogger.com/rearrange?blogID=667600004937406216&amp;widgetType=Image&amp;widgetId=Image2&amp;action=editWidget" TargetMode="Externa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ogger.com/rearrange?blogID=667600004937406216&amp;widgetType=Image&amp;widgetId=Image2&amp;action=editWidget" TargetMode="Externa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ogger.com/rearrange?blogID=667600004937406216&amp;widgetType=Image&amp;widgetId=Image2&amp;action=editWidget" TargetMode="External"/><Relationship Id="rId3" Type="http://schemas.openxmlformats.org/officeDocument/2006/relationships/image" Target="../media/image12.png"/><Relationship Id="rId4" Type="http://schemas.openxmlformats.org/officeDocument/2006/relationships/audio" Target="../media/media4.wav"/><Relationship Id="rId5" Type="http://schemas.microsoft.com/office/2007/relationships/media" Target="../media/media4.wav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3" Type="http://schemas.microsoft.com/office/2007/relationships/media" Target="../media/media5.wav"/><Relationship Id="rId4" Type="http://schemas.openxmlformats.org/officeDocument/2006/relationships/image" Target="../media/image10.png"/><Relationship Id="rId5" Type="http://schemas.openxmlformats.org/officeDocument/2006/relationships/audio" Target="../media/media6.wav"/><Relationship Id="rId6" Type="http://schemas.microsoft.com/office/2007/relationships/media" Target="../media/media6.wav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ogger.com/rearrange?blogID=667600004937406216&amp;widgetType=Image&amp;widgetId=Image2&amp;action=editWidget" TargetMode="Externa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bp2.blogger.com/_V2L_TGiZutw/RxU2Zd4GhxI/AAAAAAAAALM/JGdk5JWkrB0/s1600-h/ADRIAN.JPG" TargetMode="External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3" Type="http://schemas.openxmlformats.org/officeDocument/2006/relationships/image" Target="../media/image20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22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3" Type="http://schemas.microsoft.com/office/2007/relationships/media" Target="../media/media1.wav"/><Relationship Id="rId4" Type="http://schemas.openxmlformats.org/officeDocument/2006/relationships/image" Target="../media/image10.png"/><Relationship Id="rId5" Type="http://schemas.openxmlformats.org/officeDocument/2006/relationships/audio" Target="../media/media2.wav"/><Relationship Id="rId6" Type="http://schemas.microsoft.com/office/2007/relationships/media" Target="../media/media2.wav"/><Relationship Id="rId7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Exame físico 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xfrm>
            <a:off x="468312" y="1628775"/>
            <a:ext cx="8229601" cy="4530725"/>
          </a:xfrm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Ectoscopia 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Cabeça 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Forma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Perímetro cefálico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Fontanelas 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Facies</a:t>
            </a:r>
          </a:p>
        </p:txBody>
      </p:sp>
      <p:pic>
        <p:nvPicPr>
          <p:cNvPr id="93" name="DSC0115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404812"/>
            <a:ext cx="2952750" cy="3127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f1.jpg"/>
          <p:cNvPicPr>
            <a:picLocks noChangeAspect="1"/>
          </p:cNvPicPr>
          <p:nvPr/>
        </p:nvPicPr>
        <p:blipFill>
          <a:blip r:embed="rId3">
            <a:extLst/>
          </a:blip>
          <a:srcRect l="6614" t="8093" r="6571" b="6202"/>
          <a:stretch>
            <a:fillRect/>
          </a:stretch>
        </p:blipFill>
        <p:spPr>
          <a:xfrm>
            <a:off x="5580062" y="3141662"/>
            <a:ext cx="3313113" cy="2303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weblogger.jpg"/>
          <p:cNvPicPr>
            <a:picLocks noChangeAspect="1"/>
          </p:cNvPicPr>
          <p:nvPr/>
        </p:nvPicPr>
        <p:blipFill>
          <a:blip r:embed="rId4">
            <a:extLst/>
          </a:blip>
          <a:srcRect l="9500" t="5786" r="8737" b="17016"/>
          <a:stretch>
            <a:fillRect/>
          </a:stretch>
        </p:blipFill>
        <p:spPr>
          <a:xfrm>
            <a:off x="3924299" y="4221162"/>
            <a:ext cx="1871664" cy="2160588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Exame físico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xfrm>
            <a:off x="468312" y="1628775"/>
            <a:ext cx="8229601" cy="4530725"/>
          </a:xfrm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Tórax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Aparelho pulmonar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Expansibilidade 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Percussão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Ausculta</a:t>
            </a:r>
          </a:p>
          <a:p>
            <a:pPr lvl="3" marL="1339850" indent="-315912">
              <a:spcBef>
                <a:spcPts val="0"/>
              </a:spcBef>
              <a:buClr>
                <a:schemeClr val="accent2"/>
              </a:buClr>
              <a:defRPr sz="2000"/>
            </a:pPr>
            <a:r>
              <a:t>Estertores </a:t>
            </a:r>
          </a:p>
        </p:txBody>
      </p:sp>
      <p:pic>
        <p:nvPicPr>
          <p:cNvPr id="159" name="Laennec_by_Robert_Tho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7537" y="1412875"/>
            <a:ext cx="3971926" cy="2906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con18_wrench_allbkg.pn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375150" y="3368675"/>
            <a:ext cx="171450" cy="17145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4427537" y="4292600"/>
            <a:ext cx="3887788" cy="1900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/>
          </a:p>
          <a:p>
            <a:pPr algn="just">
              <a:defRPr sz="1400"/>
            </a:pPr>
            <a:r>
              <a:t>O francês René Laënnec (1781-1826), médico e músico, inspirando-se em uma flauta, transformou uma folha de papel em um cilindro, para obter melhor resultado na ausculta, e criou, assim, o primeiro estetoscópio da história da medicina. </a:t>
            </a:r>
            <a:r>
              <a:rPr>
                <a:solidFill>
                  <a:srgbClr val="956839"/>
                </a:solidFill>
              </a:rPr>
              <a:t>  </a:t>
            </a:r>
            <a:r>
              <a:rPr sz="1800">
                <a:solidFill>
                  <a:srgbClr val="956839"/>
                </a:solidFill>
              </a:rPr>
              <a:t> </a:t>
            </a:r>
            <a:endParaRPr sz="1800">
              <a:solidFill>
                <a:srgbClr val="956839"/>
              </a:solidFill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Exame físico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xfrm>
            <a:off x="468312" y="1628775"/>
            <a:ext cx="8229601" cy="4530725"/>
          </a:xfrm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Ausculta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Geralmente paciente sentado, tronco vertical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Comparar os sons de cada hemitórax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Evite colocar o estetoscópio sobre a escápula, saliências ósseas e mamas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Auscultar fossas supra e subclaviculares para auscultar ápices pulmonares</a:t>
            </a:r>
          </a:p>
          <a:p>
            <a:pPr lvl="1" marL="325437" indent="19050">
              <a:spcBef>
                <a:spcPts val="0"/>
              </a:spcBef>
              <a:buSzTx/>
              <a:buNone/>
              <a:defRPr sz="2600"/>
            </a:pPr>
            <a:r>
              <a:t> </a:t>
            </a:r>
          </a:p>
        </p:txBody>
      </p:sp>
      <p:pic>
        <p:nvPicPr>
          <p:cNvPr id="166" name="icon18_wrench_allbkg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375150" y="3368675"/>
            <a:ext cx="171450" cy="17145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Exame físico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xfrm>
            <a:off x="468312" y="1628775"/>
            <a:ext cx="8229601" cy="4530725"/>
          </a:xfrm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Sons pulmonares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A respiração produz turbulência aérea e vibração das estruturas pulmonares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Som traqueal</a:t>
            </a:r>
          </a:p>
          <a:p>
            <a:pPr lvl="3" marL="1339850" indent="-315912">
              <a:spcBef>
                <a:spcPts val="0"/>
              </a:spcBef>
              <a:buClr>
                <a:schemeClr val="accent2"/>
              </a:buClr>
              <a:defRPr sz="2000"/>
            </a:pPr>
            <a:r>
              <a:t>Passagem do ar pela traquéia</a:t>
            </a:r>
          </a:p>
          <a:p>
            <a:pPr lvl="3" marL="1339850" indent="-315912">
              <a:spcBef>
                <a:spcPts val="0"/>
              </a:spcBef>
              <a:buClr>
                <a:schemeClr val="accent2"/>
              </a:buClr>
              <a:defRPr sz="2000"/>
            </a:pPr>
            <a:r>
              <a:t>Audível na região do pescoço sobre a traquéia</a:t>
            </a:r>
          </a:p>
          <a:p>
            <a:pPr lvl="3" marL="1339850" indent="-315912">
              <a:spcBef>
                <a:spcPts val="0"/>
              </a:spcBef>
              <a:buClr>
                <a:schemeClr val="accent2"/>
              </a:buClr>
              <a:defRPr sz="2000"/>
            </a:pPr>
            <a:r>
              <a:t> </a:t>
            </a:r>
          </a:p>
          <a:p>
            <a:pPr lvl="1" marL="325437" indent="19050">
              <a:spcBef>
                <a:spcPts val="0"/>
              </a:spcBef>
              <a:buSzTx/>
              <a:buNone/>
              <a:defRPr sz="2600"/>
            </a:pPr>
            <a:r>
              <a:t> </a:t>
            </a:r>
          </a:p>
        </p:txBody>
      </p:sp>
      <p:pic>
        <p:nvPicPr>
          <p:cNvPr id="171" name="icon18_wrench_allbkg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375150" y="3368675"/>
            <a:ext cx="171450" cy="171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murmuriotraqueal.wav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908175" y="42926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399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Exame físico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468312" y="1628775"/>
            <a:ext cx="8229601" cy="4530725"/>
          </a:xfrm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Sons pulmonares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Som bronquial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Passagem do som pelos brônquios de maior calibre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Audível na face anterior do tórax, proximidade do esterno</a:t>
            </a:r>
          </a:p>
        </p:txBody>
      </p:sp>
      <p:pic>
        <p:nvPicPr>
          <p:cNvPr id="177" name="icon18_wrench_allbkg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375150" y="3368675"/>
            <a:ext cx="171450" cy="171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87675" y="3789362"/>
            <a:ext cx="3048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Exame físico</a:t>
            </a:r>
          </a:p>
        </p:txBody>
      </p:sp>
      <p:sp>
        <p:nvSpPr>
          <p:cNvPr id="182" name="Shape 182"/>
          <p:cNvSpPr/>
          <p:nvPr>
            <p:ph type="body" idx="1"/>
          </p:nvPr>
        </p:nvSpPr>
        <p:spPr>
          <a:xfrm>
            <a:off x="468312" y="1628775"/>
            <a:ext cx="8229601" cy="4530725"/>
          </a:xfrm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Sons pulmonares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Som vesicular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Passagem de ar pelo parênquima pulmonar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Murmúrio vesicular</a:t>
            </a:r>
          </a:p>
        </p:txBody>
      </p:sp>
      <p:pic>
        <p:nvPicPr>
          <p:cNvPr id="183" name="icon18_wrench_allbkg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375150" y="3368675"/>
            <a:ext cx="171450" cy="171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84662" y="3644900"/>
            <a:ext cx="304801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Exame físico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xfrm>
            <a:off x="468312" y="1628775"/>
            <a:ext cx="8229601" cy="4530725"/>
          </a:xfrm>
          <a:prstGeom prst="rect">
            <a:avLst/>
          </a:prstGeom>
        </p:spPr>
        <p:txBody>
          <a:bodyPr/>
          <a:lstStyle>
            <a:lvl1pPr>
              <a:buChar char="■"/>
            </a:lvl1pPr>
            <a:lvl2pPr marL="669925" indent="-325437">
              <a:spcBef>
                <a:spcPts val="0"/>
              </a:spcBef>
              <a:buClr>
                <a:schemeClr val="accent2"/>
              </a:buClr>
              <a:defRPr sz="2600"/>
            </a:lvl2pPr>
          </a:lstStyle>
          <a:p>
            <a:pPr/>
            <a:r>
              <a:t>Sons pulmonares</a:t>
            </a:r>
          </a:p>
          <a:p>
            <a:pPr lvl="1"/>
            <a:r>
              <a:t>Som broncovesicular</a:t>
            </a:r>
          </a:p>
        </p:txBody>
      </p:sp>
      <p:pic>
        <p:nvPicPr>
          <p:cNvPr id="189" name="icon18_wrench_allbkg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375150" y="3368675"/>
            <a:ext cx="171450" cy="171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Exame físico</a:t>
            </a:r>
          </a:p>
        </p:txBody>
      </p:sp>
      <p:sp>
        <p:nvSpPr>
          <p:cNvPr id="194" name="Shape 194"/>
          <p:cNvSpPr/>
          <p:nvPr>
            <p:ph type="body" idx="1"/>
          </p:nvPr>
        </p:nvSpPr>
        <p:spPr>
          <a:xfrm>
            <a:off x="468312" y="1628775"/>
            <a:ext cx="8229601" cy="4530725"/>
          </a:xfrm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Ruídos adventícios (casuais)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Estertores secos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Superpõem-se aos ruídos normais</a:t>
            </a:r>
          </a:p>
          <a:p>
            <a:pPr lvl="3" marL="1339850" indent="-315912">
              <a:spcBef>
                <a:spcPts val="0"/>
              </a:spcBef>
              <a:buClr>
                <a:schemeClr val="accent2"/>
              </a:buClr>
              <a:defRPr sz="2000"/>
            </a:pPr>
            <a:r>
              <a:t>Roncos</a:t>
            </a:r>
          </a:p>
          <a:p>
            <a:pPr lvl="4" marL="1681162" indent="-339725">
              <a:spcBef>
                <a:spcPts val="0"/>
              </a:spcBef>
              <a:defRPr sz="1800"/>
            </a:pPr>
            <a:r>
              <a:t>Movimentação de muco nos brônquios</a:t>
            </a:r>
          </a:p>
          <a:p>
            <a:pPr lvl="4" marL="1681162" indent="-339725">
              <a:spcBef>
                <a:spcPts val="0"/>
              </a:spcBef>
              <a:defRPr sz="1800"/>
            </a:pPr>
            <a:r>
              <a:t>Inspiratório predominantemente</a:t>
            </a:r>
          </a:p>
          <a:p>
            <a:pPr lvl="4" marL="1681162" indent="-339725">
              <a:spcBef>
                <a:spcPts val="0"/>
              </a:spcBef>
              <a:defRPr sz="1800"/>
            </a:pPr>
            <a:r>
              <a:t>Semelhante ao ronco durante o sono</a:t>
            </a:r>
          </a:p>
          <a:p>
            <a:pPr lvl="4" marL="1681162" indent="-339725">
              <a:spcBef>
                <a:spcPts val="0"/>
              </a:spcBef>
              <a:defRPr sz="1800"/>
            </a:pPr>
            <a:r>
              <a:t>Modifica com a tosse</a:t>
            </a:r>
          </a:p>
        </p:txBody>
      </p:sp>
      <p:pic>
        <p:nvPicPr>
          <p:cNvPr id="195" name="icon18_wrench_allbkg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375150" y="3368675"/>
            <a:ext cx="171450" cy="171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76825" y="4797425"/>
            <a:ext cx="3048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Exame físico</a:t>
            </a:r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xfrm>
            <a:off x="468312" y="1628775"/>
            <a:ext cx="8229601" cy="4530725"/>
          </a:xfrm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Ruídos adventícios (casuais)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Estertores secos</a:t>
            </a:r>
          </a:p>
          <a:p>
            <a:pPr lvl="3" marL="1339850" indent="-315912">
              <a:spcBef>
                <a:spcPts val="0"/>
              </a:spcBef>
              <a:buClr>
                <a:schemeClr val="accent2"/>
              </a:buClr>
              <a:defRPr sz="2000"/>
            </a:pPr>
            <a:r>
              <a:t>Sibilos</a:t>
            </a:r>
          </a:p>
          <a:p>
            <a:pPr lvl="4" marL="1681162" indent="-339725">
              <a:spcBef>
                <a:spcPts val="0"/>
              </a:spcBef>
              <a:defRPr sz="1800"/>
            </a:pPr>
            <a:r>
              <a:t>Obstrução de fluxo aéreo</a:t>
            </a:r>
          </a:p>
          <a:p>
            <a:pPr lvl="4" marL="1681162" indent="-339725">
              <a:spcBef>
                <a:spcPts val="0"/>
              </a:spcBef>
              <a:defRPr sz="1800"/>
            </a:pPr>
            <a:r>
              <a:t>Musicais, contínuos, leves</a:t>
            </a:r>
          </a:p>
          <a:p>
            <a:pPr lvl="4" marL="1681162" indent="-339725">
              <a:spcBef>
                <a:spcPts val="0"/>
              </a:spcBef>
              <a:defRPr sz="1800"/>
            </a:pPr>
            <a:r>
              <a:t>Monofônicos: asma</a:t>
            </a:r>
          </a:p>
          <a:p>
            <a:pPr lvl="4" marL="1681162" indent="-339725">
              <a:spcBef>
                <a:spcPts val="0"/>
              </a:spcBef>
              <a:defRPr sz="1800"/>
            </a:pPr>
            <a:r>
              <a:t>Polifônico: DPOC, inspiração forçada</a:t>
            </a:r>
          </a:p>
          <a:p>
            <a:pPr lvl="4" marL="1681162" indent="-339725">
              <a:spcBef>
                <a:spcPts val="0"/>
              </a:spcBef>
              <a:defRPr sz="1800"/>
            </a:pPr>
          </a:p>
          <a:p>
            <a:pPr lvl="4" marL="339725" indent="1001712">
              <a:spcBef>
                <a:spcPts val="0"/>
              </a:spcBef>
              <a:buSzTx/>
              <a:buNone/>
              <a:defRPr sz="1800"/>
            </a:pPr>
            <a:r>
              <a:t> </a:t>
            </a:r>
          </a:p>
        </p:txBody>
      </p:sp>
      <p:pic>
        <p:nvPicPr>
          <p:cNvPr id="201" name="icon18_wrench_allbkg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375150" y="3368675"/>
            <a:ext cx="171450" cy="171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sibilomono.wav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4716462" y="3789362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6600" y="2708275"/>
            <a:ext cx="304800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32587" y="4221162"/>
            <a:ext cx="30480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1836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0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Exame físico </a:t>
            </a:r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Ruídos transmitidos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Egofonia 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Pede ao paciente para dizer E: sai som de A</a:t>
            </a:r>
          </a:p>
          <a:p>
            <a:pPr lvl="3" marL="1339850" indent="-315912">
              <a:spcBef>
                <a:spcPts val="0"/>
              </a:spcBef>
              <a:buClr>
                <a:schemeClr val="accent2"/>
              </a:buClr>
              <a:defRPr sz="2000"/>
            </a:pPr>
            <a:r>
              <a:t>Com a campânula do estetoscópio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Estridor 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Obstrução de laringe</a:t>
            </a:r>
          </a:p>
        </p:txBody>
      </p:sp>
      <p:pic>
        <p:nvPicPr>
          <p:cNvPr id="209" name="egobom.wa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916237" y="3429000"/>
            <a:ext cx="571501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estridor.wav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987675" y="4941887"/>
            <a:ext cx="571500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8322" fill="hold"/>
                                        <p:tgtEl>
                                          <p:spTgt spid="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46258" fill="hold"/>
                                        <p:tgtEl>
                                          <p:spTgt spid="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209"/>
                </p:tgtEl>
              </p:cMediaNode>
            </p:audio>
            <p:audio isNarration="0">
              <p:cMediaNode mute="0" showWhenStopped="0" numSld="1" vol="100000">
                <p:cTn id="12" fill="hold" display="0">
                  <p:stCondLst>
                    <p:cond delay="indefinite"/>
                  </p:stCondLst>
                </p:cTn>
                <p:tgtEl>
                  <p:spTgt spid="2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xfrm>
            <a:off x="468312" y="260350"/>
            <a:ext cx="8229601" cy="1139825"/>
          </a:xfrm>
          <a:prstGeom prst="rect">
            <a:avLst/>
          </a:prstGeom>
        </p:spPr>
        <p:txBody>
          <a:bodyPr/>
          <a:lstStyle/>
          <a:p>
            <a:pPr/>
            <a:r>
              <a:t>Exame físico</a:t>
            </a:r>
          </a:p>
        </p:txBody>
      </p:sp>
      <p:sp>
        <p:nvSpPr>
          <p:cNvPr id="214" name="Shape 214"/>
          <p:cNvSpPr/>
          <p:nvPr>
            <p:ph type="body" idx="1"/>
          </p:nvPr>
        </p:nvSpPr>
        <p:spPr>
          <a:xfrm>
            <a:off x="468312" y="1125537"/>
            <a:ext cx="8229601" cy="4530726"/>
          </a:xfrm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Ruídos adventícios (casuais)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Estertores úmidos </a:t>
            </a:r>
          </a:p>
          <a:p>
            <a:pPr lvl="2" marL="1022350" indent="-350837">
              <a:spcBef>
                <a:spcPts val="0"/>
              </a:spcBef>
              <a:defRPr sz="2400"/>
            </a:pPr>
            <a:r>
              <a:t>Abertura dos alvéolos colapsados ou ocluídos com líquido viscoso (crepitantes)</a:t>
            </a:r>
          </a:p>
          <a:p>
            <a:pPr lvl="2" marL="1022350" indent="-350837">
              <a:spcBef>
                <a:spcPts val="0"/>
              </a:spcBef>
              <a:defRPr sz="2400"/>
            </a:pPr>
            <a:r>
              <a:t>Não se modificam com a tosse</a:t>
            </a:r>
          </a:p>
          <a:p>
            <a:pPr lvl="2" marL="1022350" indent="-350837">
              <a:spcBef>
                <a:spcPts val="0"/>
              </a:spcBef>
              <a:defRPr sz="2400"/>
            </a:pPr>
            <a:r>
              <a:t>Crepitantes</a:t>
            </a:r>
          </a:p>
          <a:p>
            <a:pPr lvl="3" marL="1339850" indent="-315912">
              <a:spcBef>
                <a:spcPts val="0"/>
              </a:spcBef>
              <a:buClr>
                <a:schemeClr val="accent2"/>
              </a:buClr>
              <a:defRPr sz="2000"/>
            </a:pPr>
            <a:r>
              <a:t>Finos </a:t>
            </a:r>
          </a:p>
          <a:p>
            <a:pPr lvl="3" marL="1339850" indent="-315912">
              <a:spcBef>
                <a:spcPts val="0"/>
              </a:spcBef>
              <a:buClr>
                <a:schemeClr val="accent2"/>
              </a:buClr>
              <a:defRPr sz="2000"/>
            </a:pPr>
            <a:r>
              <a:t>Alto timbre </a:t>
            </a:r>
          </a:p>
          <a:p>
            <a:pPr lvl="3" marL="1339850" indent="-315912">
              <a:spcBef>
                <a:spcPts val="0"/>
              </a:spcBef>
              <a:buClr>
                <a:schemeClr val="accent2"/>
              </a:buClr>
              <a:defRPr sz="2000"/>
            </a:pPr>
            <a:r>
              <a:t>Baixo timbre</a:t>
            </a:r>
          </a:p>
          <a:p>
            <a:pPr lvl="3" marL="1339850" indent="-315912">
              <a:spcBef>
                <a:spcPts val="0"/>
              </a:spcBef>
              <a:buClr>
                <a:schemeClr val="accent2"/>
              </a:buClr>
              <a:defRPr sz="2000"/>
            </a:pPr>
            <a:r>
              <a:t>Precoces</a:t>
            </a:r>
          </a:p>
          <a:p>
            <a:pPr lvl="3" marL="1339850" indent="-315912">
              <a:spcBef>
                <a:spcPts val="0"/>
              </a:spcBef>
              <a:buClr>
                <a:schemeClr val="accent2"/>
              </a:buClr>
              <a:defRPr sz="2000"/>
            </a:pPr>
            <a:r>
              <a:t>Tardios</a:t>
            </a:r>
            <a:r>
              <a:rPr sz="1600"/>
              <a:t> </a:t>
            </a:r>
          </a:p>
        </p:txBody>
      </p:sp>
      <p:pic>
        <p:nvPicPr>
          <p:cNvPr id="215" name="icon18_wrench_allbkg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375150" y="3368675"/>
            <a:ext cx="171450" cy="171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32137" y="3789362"/>
            <a:ext cx="3048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87675" y="5373687"/>
            <a:ext cx="304800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48037" y="4221162"/>
            <a:ext cx="3048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32137" y="4941887"/>
            <a:ext cx="30480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Exame físico </a:t>
            </a:r>
          </a:p>
        </p:txBody>
      </p:sp>
      <p:sp>
        <p:nvSpPr>
          <p:cNvPr id="99" name="Shape 9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600"/>
            </a:pPr>
            <a:r>
              <a:t>Aspecto da pele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200"/>
            </a:pPr>
            <a:r>
              <a:t>Coloração </a:t>
            </a:r>
          </a:p>
          <a:p>
            <a:pPr lvl="2" marL="1022350" indent="-350837">
              <a:spcBef>
                <a:spcPts val="0"/>
              </a:spcBef>
              <a:defRPr sz="2000"/>
            </a:pPr>
            <a:r>
              <a:t>Palidez </a:t>
            </a:r>
          </a:p>
          <a:p>
            <a:pPr lvl="2" marL="1022350" indent="-350837">
              <a:spcBef>
                <a:spcPts val="0"/>
              </a:spcBef>
              <a:defRPr sz="2000"/>
            </a:pPr>
            <a:r>
              <a:t>Icterícia</a:t>
            </a:r>
          </a:p>
          <a:p>
            <a:pPr lvl="2" marL="1022350" indent="-350837">
              <a:spcBef>
                <a:spcPts val="0"/>
              </a:spcBef>
              <a:defRPr sz="2000"/>
            </a:pPr>
            <a:r>
              <a:t>Cianose</a:t>
            </a:r>
          </a:p>
        </p:txBody>
      </p:sp>
      <p:pic>
        <p:nvPicPr>
          <p:cNvPr id="100" name="ADRIAN.jp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4525" y="4005262"/>
            <a:ext cx="3048000" cy="22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00787" y="1412875"/>
            <a:ext cx="2449513" cy="244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anemia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24300" y="1844675"/>
            <a:ext cx="2232025" cy="2138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DSC01833.jpeg"/>
          <p:cNvPicPr>
            <a:picLocks noChangeAspect="1"/>
          </p:cNvPicPr>
          <p:nvPr/>
        </p:nvPicPr>
        <p:blipFill>
          <a:blip r:embed="rId6">
            <a:extLst/>
          </a:blip>
          <a:srcRect l="23583" t="15719" r="5766" b="0"/>
          <a:stretch>
            <a:fillRect/>
          </a:stretch>
        </p:blipFill>
        <p:spPr>
          <a:xfrm>
            <a:off x="3348037" y="4005262"/>
            <a:ext cx="2159001" cy="1931988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Exame físico</a:t>
            </a:r>
          </a:p>
        </p:txBody>
      </p:sp>
      <p:sp>
        <p:nvSpPr>
          <p:cNvPr id="223" name="Shape 2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Ruídos adventícios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Atrito pleural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Camadas da pleura movimentam-se silenciosamente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Quando a superfície está espessada, ouve-se um ruído semelhante ao ranger de um couro velho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 </a:t>
            </a:r>
          </a:p>
        </p:txBody>
      </p:sp>
      <p:pic>
        <p:nvPicPr>
          <p:cNvPr id="22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8175" y="3860800"/>
            <a:ext cx="30480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Recém-nascido</a:t>
            </a:r>
          </a:p>
        </p:txBody>
      </p:sp>
      <p:sp>
        <p:nvSpPr>
          <p:cNvPr id="228" name="Shape 22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har char="■"/>
              <a:defRPr sz="2600"/>
            </a:lvl1pPr>
          </a:lstStyle>
          <a:p>
            <a:pPr/>
            <a:r>
              <a:t>Postura </a:t>
            </a:r>
          </a:p>
        </p:txBody>
      </p:sp>
      <p:sp>
        <p:nvSpPr>
          <p:cNvPr id="229" name="Shape 229"/>
          <p:cNvSpPr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600"/>
              </a:spcBef>
              <a:buChar char="■"/>
              <a:defRPr sz="2600"/>
            </a:lvl1pPr>
          </a:lstStyle>
          <a:p>
            <a:pPr/>
            <a:r>
              <a:t>Reflexo tônico-cervical</a:t>
            </a:r>
          </a:p>
        </p:txBody>
      </p:sp>
      <p:pic>
        <p:nvPicPr>
          <p:cNvPr id="230" name="RN.jpg"/>
          <p:cNvPicPr>
            <a:picLocks noChangeAspect="1"/>
          </p:cNvPicPr>
          <p:nvPr/>
        </p:nvPicPr>
        <p:blipFill>
          <a:blip r:embed="rId2">
            <a:extLst/>
          </a:blip>
          <a:srcRect l="21223" t="0" r="22273" b="9198"/>
          <a:stretch>
            <a:fillRect/>
          </a:stretch>
        </p:blipFill>
        <p:spPr>
          <a:xfrm>
            <a:off x="1042987" y="2276475"/>
            <a:ext cx="2303464" cy="3744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reflexos RN.jpg"/>
          <p:cNvPicPr>
            <a:picLocks noChangeAspect="1"/>
          </p:cNvPicPr>
          <p:nvPr/>
        </p:nvPicPr>
        <p:blipFill>
          <a:blip r:embed="rId3">
            <a:extLst/>
          </a:blip>
          <a:srcRect l="10520" t="32684" r="54862" b="39488"/>
          <a:stretch>
            <a:fillRect/>
          </a:stretch>
        </p:blipFill>
        <p:spPr>
          <a:xfrm>
            <a:off x="5076825" y="2781300"/>
            <a:ext cx="3095626" cy="3095625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title"/>
          </p:nvPr>
        </p:nvSpPr>
        <p:spPr>
          <a:xfrm>
            <a:off x="468312" y="260350"/>
            <a:ext cx="8229601" cy="1139825"/>
          </a:xfrm>
          <a:prstGeom prst="rect">
            <a:avLst/>
          </a:prstGeom>
        </p:spPr>
        <p:txBody>
          <a:bodyPr/>
          <a:lstStyle/>
          <a:p>
            <a:pPr/>
            <a:r>
              <a:t>Reflexos recém-nascido</a:t>
            </a:r>
          </a:p>
        </p:txBody>
      </p:sp>
      <p:sp>
        <p:nvSpPr>
          <p:cNvPr id="235" name="Shape 235"/>
          <p:cNvSpPr/>
          <p:nvPr>
            <p:ph type="body" sz="half" idx="1"/>
          </p:nvPr>
        </p:nvSpPr>
        <p:spPr>
          <a:xfrm>
            <a:off x="468312" y="1628775"/>
            <a:ext cx="4038601" cy="453072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har char="■"/>
              <a:defRPr sz="2600"/>
            </a:lvl1pPr>
          </a:lstStyle>
          <a:p>
            <a:pPr/>
            <a:r>
              <a:t>Reflexo Moro </a:t>
            </a:r>
          </a:p>
        </p:txBody>
      </p:sp>
      <p:sp>
        <p:nvSpPr>
          <p:cNvPr id="236" name="Shape 236"/>
          <p:cNvSpPr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600"/>
              </a:spcBef>
              <a:buChar char="■"/>
              <a:defRPr sz="2600"/>
            </a:lvl1pPr>
          </a:lstStyle>
          <a:p>
            <a:pPr/>
            <a:r>
              <a:t>Preensão palmar</a:t>
            </a:r>
          </a:p>
        </p:txBody>
      </p:sp>
      <p:pic>
        <p:nvPicPr>
          <p:cNvPr id="237" name="reflexos RN.jpg"/>
          <p:cNvPicPr>
            <a:picLocks noChangeAspect="1"/>
          </p:cNvPicPr>
          <p:nvPr/>
        </p:nvPicPr>
        <p:blipFill>
          <a:blip r:embed="rId2">
            <a:extLst/>
          </a:blip>
          <a:srcRect l="49684" t="10853" r="15080" b="70481"/>
          <a:stretch>
            <a:fillRect/>
          </a:stretch>
        </p:blipFill>
        <p:spPr>
          <a:xfrm>
            <a:off x="468312" y="2205037"/>
            <a:ext cx="3167063" cy="2087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reflexos RN.jpg"/>
          <p:cNvPicPr>
            <a:picLocks noChangeAspect="1"/>
          </p:cNvPicPr>
          <p:nvPr/>
        </p:nvPicPr>
        <p:blipFill>
          <a:blip r:embed="rId2">
            <a:extLst/>
          </a:blip>
          <a:srcRect l="10520" t="2427" r="54862" b="69744"/>
          <a:stretch>
            <a:fillRect/>
          </a:stretch>
        </p:blipFill>
        <p:spPr>
          <a:xfrm>
            <a:off x="4716462" y="2133600"/>
            <a:ext cx="3240088" cy="3240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Moro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2516"/>
          <a:stretch>
            <a:fillRect/>
          </a:stretch>
        </p:blipFill>
        <p:spPr>
          <a:xfrm>
            <a:off x="1619250" y="4221162"/>
            <a:ext cx="3254375" cy="2325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RN- preensão palmar.jpg"/>
          <p:cNvPicPr>
            <a:picLocks noChangeAspect="1"/>
          </p:cNvPicPr>
          <p:nvPr/>
        </p:nvPicPr>
        <p:blipFill>
          <a:blip r:embed="rId4">
            <a:extLst/>
          </a:blip>
          <a:srcRect l="0" t="2088" r="5291" b="20008"/>
          <a:stretch>
            <a:fillRect/>
          </a:stretch>
        </p:blipFill>
        <p:spPr>
          <a:xfrm>
            <a:off x="6804025" y="4194175"/>
            <a:ext cx="2159000" cy="266382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xfrm>
            <a:off x="468312" y="260350"/>
            <a:ext cx="8229601" cy="1139825"/>
          </a:xfrm>
          <a:prstGeom prst="rect">
            <a:avLst/>
          </a:prstGeom>
        </p:spPr>
        <p:txBody>
          <a:bodyPr/>
          <a:lstStyle/>
          <a:p>
            <a:pPr/>
            <a:r>
              <a:t>Reflexos recém-nascido</a:t>
            </a:r>
          </a:p>
        </p:txBody>
      </p:sp>
      <p:sp>
        <p:nvSpPr>
          <p:cNvPr id="244" name="Shape 244"/>
          <p:cNvSpPr/>
          <p:nvPr>
            <p:ph type="body" sz="half" idx="1"/>
          </p:nvPr>
        </p:nvSpPr>
        <p:spPr>
          <a:xfrm>
            <a:off x="468312" y="1628775"/>
            <a:ext cx="4038601" cy="453072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har char="■"/>
              <a:defRPr sz="2600"/>
            </a:lvl1pPr>
          </a:lstStyle>
          <a:p>
            <a:pPr/>
            <a:r>
              <a:t>Preensão plantar </a:t>
            </a:r>
          </a:p>
        </p:txBody>
      </p:sp>
      <p:sp>
        <p:nvSpPr>
          <p:cNvPr id="245" name="Shape 245"/>
          <p:cNvSpPr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600"/>
              </a:spcBef>
              <a:buChar char="■"/>
              <a:defRPr sz="2600"/>
            </a:lvl1pPr>
          </a:lstStyle>
          <a:p>
            <a:pPr/>
            <a:r>
              <a:t>Cutâneo-plantar</a:t>
            </a:r>
          </a:p>
        </p:txBody>
      </p:sp>
      <p:pic>
        <p:nvPicPr>
          <p:cNvPr id="246" name="reflexos RN.jpg"/>
          <p:cNvPicPr>
            <a:picLocks noChangeAspect="1"/>
          </p:cNvPicPr>
          <p:nvPr/>
        </p:nvPicPr>
        <p:blipFill>
          <a:blip r:embed="rId2">
            <a:extLst/>
          </a:blip>
          <a:srcRect l="49684" t="33885" r="15698" b="38259"/>
          <a:stretch>
            <a:fillRect/>
          </a:stretch>
        </p:blipFill>
        <p:spPr>
          <a:xfrm>
            <a:off x="4643437" y="2276475"/>
            <a:ext cx="3740151" cy="3744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rrensão plantar RN.jpg"/>
          <p:cNvPicPr>
            <a:picLocks noChangeAspect="1"/>
          </p:cNvPicPr>
          <p:nvPr/>
        </p:nvPicPr>
        <p:blipFill>
          <a:blip r:embed="rId3">
            <a:extLst/>
          </a:blip>
          <a:srcRect l="26237" t="0" r="14752" b="25854"/>
          <a:stretch>
            <a:fillRect/>
          </a:stretch>
        </p:blipFill>
        <p:spPr>
          <a:xfrm>
            <a:off x="468312" y="2276475"/>
            <a:ext cx="4032251" cy="3697288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Reflexos recém-nascido</a:t>
            </a:r>
          </a:p>
        </p:txBody>
      </p:sp>
      <p:sp>
        <p:nvSpPr>
          <p:cNvPr id="251" name="Shape 251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har char="■"/>
              <a:defRPr sz="2600"/>
            </a:lvl1pPr>
          </a:lstStyle>
          <a:p>
            <a:pPr/>
            <a:r>
              <a:t>Sucção </a:t>
            </a:r>
          </a:p>
        </p:txBody>
      </p:sp>
      <p:sp>
        <p:nvSpPr>
          <p:cNvPr id="252" name="Shape 252"/>
          <p:cNvSpPr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600"/>
              </a:spcBef>
              <a:buChar char="■"/>
              <a:defRPr sz="2600"/>
            </a:lvl1pPr>
          </a:lstStyle>
          <a:p>
            <a:pPr/>
            <a:r>
              <a:t>Pontos cardeais</a:t>
            </a:r>
          </a:p>
        </p:txBody>
      </p:sp>
      <p:pic>
        <p:nvPicPr>
          <p:cNvPr id="253" name="RN identificado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9686"/>
          <a:stretch>
            <a:fillRect/>
          </a:stretch>
        </p:blipFill>
        <p:spPr>
          <a:xfrm>
            <a:off x="611187" y="2349500"/>
            <a:ext cx="3048001" cy="3671888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Reflexos recém-nascido</a:t>
            </a:r>
          </a:p>
        </p:txBody>
      </p:sp>
      <p:sp>
        <p:nvSpPr>
          <p:cNvPr id="257" name="Shape 257"/>
          <p:cNvSpPr/>
          <p:nvPr>
            <p:ph type="body" idx="1"/>
          </p:nvPr>
        </p:nvSpPr>
        <p:spPr>
          <a:xfrm>
            <a:off x="468312" y="1628775"/>
            <a:ext cx="8229601" cy="4530725"/>
          </a:xfrm>
          <a:prstGeom prst="rect">
            <a:avLst/>
          </a:prstGeom>
        </p:spPr>
        <p:txBody>
          <a:bodyPr/>
          <a:lstStyle>
            <a:lvl1pPr>
              <a:buChar char="■"/>
            </a:lvl1pPr>
          </a:lstStyle>
          <a:p>
            <a:pPr/>
            <a:r>
              <a:t>Marcha  </a:t>
            </a:r>
          </a:p>
        </p:txBody>
      </p:sp>
      <p:pic>
        <p:nvPicPr>
          <p:cNvPr id="258" name="reflexos RN.jpg"/>
          <p:cNvPicPr>
            <a:picLocks noChangeAspect="1"/>
          </p:cNvPicPr>
          <p:nvPr/>
        </p:nvPicPr>
        <p:blipFill>
          <a:blip r:embed="rId2">
            <a:extLst/>
          </a:blip>
          <a:srcRect l="49684" t="64140" r="15698" b="8004"/>
          <a:stretch>
            <a:fillRect/>
          </a:stretch>
        </p:blipFill>
        <p:spPr>
          <a:xfrm>
            <a:off x="539750" y="2781299"/>
            <a:ext cx="3021013" cy="3024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marcha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547"/>
          <a:stretch>
            <a:fillRect/>
          </a:stretch>
        </p:blipFill>
        <p:spPr>
          <a:xfrm>
            <a:off x="3924300" y="1773237"/>
            <a:ext cx="1968500" cy="4319588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xfrm>
            <a:off x="468312" y="260350"/>
            <a:ext cx="8229601" cy="1139825"/>
          </a:xfrm>
          <a:prstGeom prst="rect">
            <a:avLst/>
          </a:prstGeom>
        </p:spPr>
        <p:txBody>
          <a:bodyPr/>
          <a:lstStyle/>
          <a:p>
            <a:pPr/>
            <a:r>
              <a:t>Cabeça </a:t>
            </a:r>
          </a:p>
        </p:txBody>
      </p:sp>
      <p:sp>
        <p:nvSpPr>
          <p:cNvPr id="263" name="Shape 263"/>
          <p:cNvSpPr/>
          <p:nvPr>
            <p:ph type="body" idx="1"/>
          </p:nvPr>
        </p:nvSpPr>
        <p:spPr>
          <a:xfrm>
            <a:off x="323850" y="1341437"/>
            <a:ext cx="8229600" cy="4530726"/>
          </a:xfrm>
          <a:prstGeom prst="rect">
            <a:avLst/>
          </a:prstGeom>
        </p:spPr>
        <p:txBody>
          <a:bodyPr/>
          <a:lstStyle>
            <a:lvl1pPr>
              <a:buChar char="■"/>
            </a:lvl1pPr>
          </a:lstStyle>
          <a:p>
            <a:pPr/>
            <a:r>
              <a:t>Fontanelas </a:t>
            </a:r>
          </a:p>
        </p:txBody>
      </p:sp>
      <p:sp>
        <p:nvSpPr>
          <p:cNvPr id="264" name="Shape 264"/>
          <p:cNvSpPr/>
          <p:nvPr/>
        </p:nvSpPr>
        <p:spPr>
          <a:xfrm>
            <a:off x="611187" y="1628775"/>
            <a:ext cx="7705726" cy="47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600"/>
              </a:spcBef>
              <a:defRPr sz="2600"/>
            </a:lvl1pPr>
          </a:lstStyle>
          <a:p>
            <a:pPr/>
            <a:r>
              <a:t> </a:t>
            </a:r>
          </a:p>
        </p:txBody>
      </p:sp>
      <p:pic>
        <p:nvPicPr>
          <p:cNvPr id="265" name="fonta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8887" y="2133600"/>
            <a:ext cx="6410326" cy="379730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Valores normais</a:t>
            </a:r>
          </a:p>
        </p:txBody>
      </p:sp>
      <p:sp>
        <p:nvSpPr>
          <p:cNvPr id="269" name="Shape 2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Frequência cardíaca</a:t>
            </a:r>
          </a:p>
          <a:p>
            <a:pPr>
              <a:buChar char="■"/>
            </a:pPr>
            <a:r>
              <a:t>Frequência respiratória</a:t>
            </a:r>
          </a:p>
          <a:p>
            <a:pPr>
              <a:buChar char="■"/>
            </a:pPr>
            <a:r>
              <a:t>Temperatura</a:t>
            </a:r>
          </a:p>
          <a:p>
            <a:pPr>
              <a:buChar char="■"/>
            </a:pPr>
            <a:r>
              <a:t>Pressão arterial</a:t>
            </a:r>
          </a:p>
          <a:p>
            <a:pPr>
              <a:buChar char="■"/>
            </a:pPr>
            <a:r>
              <a:t>Saturação de oxigênio</a:t>
            </a:r>
          </a:p>
        </p:txBody>
      </p:sp>
      <p:sp>
        <p:nvSpPr>
          <p:cNvPr id="270" name="Shape 270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Valores normais</a:t>
            </a:r>
          </a:p>
        </p:txBody>
      </p:sp>
      <p:sp>
        <p:nvSpPr>
          <p:cNvPr id="273" name="Shape 273"/>
          <p:cNvSpPr/>
          <p:nvPr>
            <p:ph type="body" sz="half" idx="1"/>
          </p:nvPr>
        </p:nvSpPr>
        <p:spPr>
          <a:xfrm>
            <a:off x="457200" y="1600200"/>
            <a:ext cx="5338763" cy="453072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har char="■"/>
              <a:defRPr sz="2600"/>
            </a:lvl1pPr>
          </a:lstStyle>
          <a:p>
            <a:pPr/>
            <a:r>
              <a:t>Frequência cardíaca (mpm)</a:t>
            </a:r>
          </a:p>
        </p:txBody>
      </p:sp>
      <p:graphicFrame>
        <p:nvGraphicFramePr>
          <p:cNvPr id="274" name="Table 274"/>
          <p:cNvGraphicFramePr/>
          <p:nvPr/>
        </p:nvGraphicFramePr>
        <p:xfrm>
          <a:off x="900112" y="2708275"/>
          <a:ext cx="7570788" cy="29241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785393"/>
                <a:gridCol w="3785393"/>
              </a:tblGrid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Idade 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Variação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Recém-nascido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120-160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Lactente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90-140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Pré-escolar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80-110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Escolar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75-100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Adolescente 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60-90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5" name="Shape 275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Valores normais</a:t>
            </a:r>
          </a:p>
        </p:txBody>
      </p:sp>
      <p:sp>
        <p:nvSpPr>
          <p:cNvPr id="278" name="Shape 278"/>
          <p:cNvSpPr/>
          <p:nvPr>
            <p:ph type="body" sz="half" idx="1"/>
          </p:nvPr>
        </p:nvSpPr>
        <p:spPr>
          <a:xfrm>
            <a:off x="457200" y="1600200"/>
            <a:ext cx="5338763" cy="453072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har char="■"/>
              <a:defRPr sz="2600"/>
            </a:lvl1pPr>
          </a:lstStyle>
          <a:p>
            <a:pPr/>
            <a:r>
              <a:t>Frequência respiratória (irpm)</a:t>
            </a:r>
          </a:p>
        </p:txBody>
      </p:sp>
      <p:graphicFrame>
        <p:nvGraphicFramePr>
          <p:cNvPr id="279" name="Table 279"/>
          <p:cNvGraphicFramePr/>
          <p:nvPr/>
        </p:nvGraphicFramePr>
        <p:xfrm>
          <a:off x="900112" y="2708275"/>
          <a:ext cx="7570788" cy="29241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785393"/>
                <a:gridCol w="3785393"/>
              </a:tblGrid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Idade 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Variação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Recém-nascido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30-60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Lactente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24-40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Pré-escolar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22-34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Escolar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18-30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Adolescente 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12-16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80" name="Shape 280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Exame físico </a:t>
            </a:r>
          </a:p>
        </p:txBody>
      </p:sp>
      <p:sp>
        <p:nvSpPr>
          <p:cNvPr id="107" name="Shape 10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har char="■"/>
              <a:defRPr sz="2600"/>
            </a:lvl1pPr>
            <a:lvl2pPr marL="669925" indent="-325437">
              <a:spcBef>
                <a:spcPts val="0"/>
              </a:spcBef>
              <a:buClr>
                <a:schemeClr val="accent2"/>
              </a:buClr>
              <a:defRPr sz="2200"/>
            </a:lvl2pPr>
          </a:lstStyle>
          <a:p>
            <a:pPr/>
            <a:r>
              <a:t>Aspecto da pele</a:t>
            </a:r>
          </a:p>
          <a:p>
            <a:pPr lvl="1"/>
            <a:r>
              <a:t>Lesões </a:t>
            </a:r>
          </a:p>
        </p:txBody>
      </p:sp>
      <p:pic>
        <p:nvPicPr>
          <p:cNvPr id="108" name="acne_neonatorum1.jpg"/>
          <p:cNvPicPr>
            <a:picLocks noChangeAspect="1"/>
          </p:cNvPicPr>
          <p:nvPr/>
        </p:nvPicPr>
        <p:blipFill>
          <a:blip r:embed="rId2">
            <a:extLst/>
          </a:blip>
          <a:srcRect l="14624" t="0" r="2473" b="0"/>
          <a:stretch>
            <a:fillRect/>
          </a:stretch>
        </p:blipFill>
        <p:spPr>
          <a:xfrm>
            <a:off x="6011862" y="908050"/>
            <a:ext cx="2447926" cy="189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6011862" y="2420937"/>
            <a:ext cx="67945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acne</a:t>
            </a:r>
          </a:p>
        </p:txBody>
      </p:sp>
      <p:pic>
        <p:nvPicPr>
          <p:cNvPr id="110" name="atopic_dermatitis11%20.jpg"/>
          <p:cNvPicPr>
            <a:picLocks noChangeAspect="1"/>
          </p:cNvPicPr>
          <p:nvPr/>
        </p:nvPicPr>
        <p:blipFill>
          <a:blip r:embed="rId3">
            <a:extLst/>
          </a:blip>
          <a:srcRect l="10231" t="0" r="5143" b="7034"/>
          <a:stretch>
            <a:fillRect/>
          </a:stretch>
        </p:blipFill>
        <p:spPr>
          <a:xfrm>
            <a:off x="6084887" y="3068637"/>
            <a:ext cx="2376489" cy="1657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varipmh003.jpg"/>
          <p:cNvPicPr>
            <a:picLocks noChangeAspect="1"/>
          </p:cNvPicPr>
          <p:nvPr/>
        </p:nvPicPr>
        <p:blipFill>
          <a:blip r:embed="rId4">
            <a:extLst/>
          </a:blip>
          <a:srcRect l="0" t="30122" r="24595" b="0"/>
          <a:stretch>
            <a:fillRect/>
          </a:stretch>
        </p:blipFill>
        <p:spPr>
          <a:xfrm>
            <a:off x="4140200" y="981075"/>
            <a:ext cx="1647825" cy="2351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rubecdc002a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7175" y="3573462"/>
            <a:ext cx="1901825" cy="288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68537" y="2781300"/>
            <a:ext cx="1729430" cy="2088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8312" y="4076700"/>
            <a:ext cx="1849438" cy="230346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Valores normais</a:t>
            </a:r>
          </a:p>
        </p:txBody>
      </p:sp>
      <p:sp>
        <p:nvSpPr>
          <p:cNvPr id="283" name="Shape 283"/>
          <p:cNvSpPr/>
          <p:nvPr>
            <p:ph type="body" sz="half" idx="1"/>
          </p:nvPr>
        </p:nvSpPr>
        <p:spPr>
          <a:xfrm>
            <a:off x="457200" y="1600200"/>
            <a:ext cx="5338763" cy="453072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600"/>
            </a:pPr>
            <a:r>
              <a:t>Temperatura </a:t>
            </a:r>
            <a:r>
              <a:rPr baseline="30000"/>
              <a:t>0</a:t>
            </a:r>
            <a:r>
              <a:t>C </a:t>
            </a:r>
          </a:p>
        </p:txBody>
      </p:sp>
      <p:graphicFrame>
        <p:nvGraphicFramePr>
          <p:cNvPr id="284" name="Table 284"/>
          <p:cNvGraphicFramePr/>
          <p:nvPr/>
        </p:nvGraphicFramePr>
        <p:xfrm>
          <a:off x="900112" y="2205037"/>
          <a:ext cx="7570788" cy="38989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786187"/>
                <a:gridCol w="3784600"/>
              </a:tblGrid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Classificação 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 Variação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Hipotermia 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&lt;36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Normotermia 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36-37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Febrícula 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37-37,5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Febre baixa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37,5-38,5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Febre moderada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38,6-39,5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Febre alta 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39,6-405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Hiperpirexia 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&gt;40,5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85" name="Shape 285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Valores normais </a:t>
            </a:r>
          </a:p>
        </p:txBody>
      </p:sp>
      <p:sp>
        <p:nvSpPr>
          <p:cNvPr id="288" name="Shape 2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Pressão arterial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Varia de acordo com: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Sexo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Idade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Altura 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Tabelas com percentis de PA de acordo com percentis de altura, sexo e idade</a:t>
            </a:r>
          </a:p>
        </p:txBody>
      </p:sp>
      <p:sp>
        <p:nvSpPr>
          <p:cNvPr id="289" name="Shape 289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Valores normais</a:t>
            </a:r>
          </a:p>
        </p:txBody>
      </p:sp>
      <p:sp>
        <p:nvSpPr>
          <p:cNvPr id="292" name="Shape 292"/>
          <p:cNvSpPr/>
          <p:nvPr>
            <p:ph type="body" sz="half" idx="1"/>
          </p:nvPr>
        </p:nvSpPr>
        <p:spPr>
          <a:xfrm>
            <a:off x="468312" y="1268412"/>
            <a:ext cx="5338763" cy="453072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har char="■"/>
              <a:defRPr sz="2600"/>
            </a:lvl1pPr>
          </a:lstStyle>
          <a:p>
            <a:pPr/>
            <a:r>
              <a:t>Pressão arterial </a:t>
            </a:r>
          </a:p>
        </p:txBody>
      </p:sp>
      <p:graphicFrame>
        <p:nvGraphicFramePr>
          <p:cNvPr id="293" name="Table 293"/>
          <p:cNvGraphicFramePr/>
          <p:nvPr/>
        </p:nvGraphicFramePr>
        <p:xfrm>
          <a:off x="549437" y="1517181"/>
          <a:ext cx="8208963" cy="38084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36850"/>
                <a:gridCol w="2446337"/>
                <a:gridCol w="3025775"/>
              </a:tblGrid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Manguito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Largura(cm)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Comprimento(cm)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RN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2,5-4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5-9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Lactente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4-6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11,5-18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Criança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5-9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17-19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Adulto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10,5-13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22-26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842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Braço grande de adulto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14-15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30,5-33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600">
                          <a:sym typeface="Arial"/>
                        </a:rPr>
                        <a:t>Coxa de adulto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18-19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600">
                          <a:sym typeface="Arial"/>
                        </a:rPr>
                        <a:t>36-38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4" name="Shape 294"/>
          <p:cNvSpPr/>
          <p:nvPr/>
        </p:nvSpPr>
        <p:spPr>
          <a:xfrm>
            <a:off x="2124075" y="5661025"/>
            <a:ext cx="304792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Report of the 4nd Task Force</a:t>
            </a:r>
          </a:p>
        </p:txBody>
      </p:sp>
      <p:sp>
        <p:nvSpPr>
          <p:cNvPr id="295" name="Shape 295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Medindo pressão arterial</a:t>
            </a:r>
          </a:p>
        </p:txBody>
      </p:sp>
      <p:pic>
        <p:nvPicPr>
          <p:cNvPr id="29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1912" y="1268412"/>
            <a:ext cx="6764338" cy="5073651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Pressão arterial</a:t>
            </a:r>
          </a:p>
        </p:txBody>
      </p:sp>
      <p:sp>
        <p:nvSpPr>
          <p:cNvPr id="302" name="Shape 3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Técnica: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Criança na posição sentada, braço direito, em repouso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Borracha inflável do manguito deve circundar o braço e deve  cobrir 40% da distância do olécrano ao acrômio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Estoscópio não pode ficar sob o manguito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Pressão sistólica K1 e diastólica K5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Necessário 3 aferições  em diferentes ocasiões</a:t>
            </a:r>
          </a:p>
        </p:txBody>
      </p:sp>
      <p:sp>
        <p:nvSpPr>
          <p:cNvPr id="303" name="Shape 303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Medindo pressão arterial</a:t>
            </a:r>
          </a:p>
        </p:txBody>
      </p:sp>
      <p:pic>
        <p:nvPicPr>
          <p:cNvPr id="30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350" y="1341437"/>
            <a:ext cx="6691313" cy="5019676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Nikolai Sergeevich Korotkoff </a:t>
            </a:r>
          </a:p>
        </p:txBody>
      </p:sp>
      <p:pic>
        <p:nvPicPr>
          <p:cNvPr id="310" name="Korotkof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7262" y="2187575"/>
            <a:ext cx="2166938" cy="3190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Esfigmomanometro Riv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2436812"/>
            <a:ext cx="4038600" cy="2855913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defTabSz="877823">
              <a:defRPr sz="4224"/>
            </a:lvl1pPr>
          </a:lstStyle>
          <a:p>
            <a:pPr/>
            <a:r>
              <a:t>Sons  de  korotkoff</a:t>
            </a:r>
          </a:p>
        </p:txBody>
      </p:sp>
      <p:pic>
        <p:nvPicPr>
          <p:cNvPr id="315" name="EUGENIA_apresent_avapr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1412" y="1628775"/>
            <a:ext cx="4176713" cy="4043363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Tamanho do manguito</a:t>
            </a:r>
          </a:p>
        </p:txBody>
      </p:sp>
      <p:sp>
        <p:nvSpPr>
          <p:cNvPr id="319" name="Shape 319"/>
          <p:cNvSpPr/>
          <p:nvPr>
            <p:ph type="body" idx="1"/>
          </p:nvPr>
        </p:nvSpPr>
        <p:spPr>
          <a:xfrm>
            <a:off x="468312" y="1628775"/>
            <a:ext cx="8229601" cy="4530725"/>
          </a:xfrm>
          <a:prstGeom prst="rect">
            <a:avLst/>
          </a:prstGeom>
        </p:spPr>
        <p:txBody>
          <a:bodyPr/>
          <a:lstStyle/>
          <a:p>
            <a:pPr>
              <a:buChar char="■"/>
            </a:pPr>
          </a:p>
        </p:txBody>
      </p:sp>
      <p:pic>
        <p:nvPicPr>
          <p:cNvPr id="320" name="EUGENIA_apresent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7900" y="1268412"/>
            <a:ext cx="3455988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EUGENIA_apresent1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987" y="3787775"/>
            <a:ext cx="3600451" cy="2446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EUGENIA_apresent18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87900" y="3789362"/>
            <a:ext cx="3602038" cy="2447926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Shape 323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Nicola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8887" y="1125537"/>
            <a:ext cx="6545263" cy="4910138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Tabelas de pressão arterial</a:t>
            </a:r>
          </a:p>
        </p:txBody>
      </p:sp>
      <p:sp>
        <p:nvSpPr>
          <p:cNvPr id="327" name="Shape 327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Exame físico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xfrm>
            <a:off x="468312" y="1628775"/>
            <a:ext cx="8229601" cy="4530725"/>
          </a:xfrm>
          <a:prstGeom prst="rect">
            <a:avLst/>
          </a:prstGeom>
        </p:spPr>
        <p:txBody>
          <a:bodyPr/>
          <a:lstStyle>
            <a:lvl1pPr>
              <a:buChar char="■"/>
            </a:lvl1pPr>
          </a:lstStyle>
          <a:p>
            <a:pPr/>
            <a:r>
              <a:t>Orofaringe </a:t>
            </a:r>
          </a:p>
        </p:txBody>
      </p:sp>
      <p:pic>
        <p:nvPicPr>
          <p:cNvPr id="11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4535487" y="1952625"/>
            <a:ext cx="4295776" cy="3790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amigdalas.png"/>
          <p:cNvPicPr>
            <a:picLocks noChangeAspect="1"/>
          </p:cNvPicPr>
          <p:nvPr/>
        </p:nvPicPr>
        <p:blipFill>
          <a:blip r:embed="rId3">
            <a:extLst/>
          </a:blip>
          <a:srcRect l="0" t="0" r="28097" b="0"/>
          <a:stretch>
            <a:fillRect/>
          </a:stretch>
        </p:blipFill>
        <p:spPr>
          <a:xfrm>
            <a:off x="827087" y="2420937"/>
            <a:ext cx="2376488" cy="310515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3243381" y="3141662"/>
            <a:ext cx="6506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/>
          </a:lstStyle>
          <a:p>
            <a:pPr/>
            <a:r>
              <a:t>úvula</a:t>
            </a:r>
          </a:p>
        </p:txBody>
      </p:sp>
      <p:sp>
        <p:nvSpPr>
          <p:cNvPr id="122" name="Shape 122"/>
          <p:cNvSpPr/>
          <p:nvPr/>
        </p:nvSpPr>
        <p:spPr>
          <a:xfrm>
            <a:off x="3243288" y="3500437"/>
            <a:ext cx="114612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/>
          </a:lstStyle>
          <a:p>
            <a:pPr/>
            <a:r>
              <a:t>amigdalas</a:t>
            </a:r>
          </a:p>
        </p:txBody>
      </p:sp>
      <p:sp>
        <p:nvSpPr>
          <p:cNvPr id="123" name="Shape 123"/>
          <p:cNvSpPr/>
          <p:nvPr/>
        </p:nvSpPr>
        <p:spPr>
          <a:xfrm>
            <a:off x="3171869" y="4076700"/>
            <a:ext cx="72698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/>
          </a:lstStyle>
          <a:p>
            <a:pPr/>
            <a:r>
              <a:t>língua</a:t>
            </a:r>
          </a:p>
        </p:txBody>
      </p:sp>
      <p:sp>
        <p:nvSpPr>
          <p:cNvPr id="124" name="Shape 124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Locais de medida de PA</a:t>
            </a:r>
          </a:p>
        </p:txBody>
      </p:sp>
      <p:pic>
        <p:nvPicPr>
          <p:cNvPr id="330" name="EUGENIA_apresent1.jpg"/>
          <p:cNvPicPr>
            <a:picLocks noChangeAspect="1"/>
          </p:cNvPicPr>
          <p:nvPr/>
        </p:nvPicPr>
        <p:blipFill>
          <a:blip r:embed="rId2">
            <a:extLst/>
          </a:blip>
          <a:srcRect l="0" t="0" r="1466" b="0"/>
          <a:stretch>
            <a:fillRect/>
          </a:stretch>
        </p:blipFill>
        <p:spPr>
          <a:xfrm>
            <a:off x="250825" y="2060575"/>
            <a:ext cx="4038600" cy="2719388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Shape 331"/>
          <p:cNvSpPr/>
          <p:nvPr>
            <p:ph type="body" sz="half" idx="1"/>
          </p:nvPr>
        </p:nvSpPr>
        <p:spPr>
          <a:xfrm>
            <a:off x="395287" y="1484312"/>
            <a:ext cx="4038601" cy="453072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har char="■"/>
              <a:defRPr sz="2600"/>
            </a:lvl1pPr>
          </a:lstStyle>
          <a:p>
            <a:pPr/>
            <a:r>
              <a:t>Cubital </a:t>
            </a:r>
          </a:p>
        </p:txBody>
      </p:sp>
      <p:sp>
        <p:nvSpPr>
          <p:cNvPr id="332" name="Shape 332"/>
          <p:cNvSpPr/>
          <p:nvPr/>
        </p:nvSpPr>
        <p:spPr>
          <a:xfrm>
            <a:off x="4787900" y="1412875"/>
            <a:ext cx="4038600" cy="4257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65000"/>
              <a:buFont typeface="Wingdings"/>
              <a:buChar char="■"/>
              <a:defRPr sz="2600"/>
            </a:pPr>
            <a:r>
              <a:t>Poplítea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65000"/>
              <a:buFont typeface="Wingdings"/>
              <a:buChar char="■"/>
              <a:defRPr sz="2600"/>
            </a:pP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65000"/>
              <a:buFont typeface="Wingdings"/>
              <a:buChar char="■"/>
              <a:defRPr sz="2600"/>
            </a:pP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65000"/>
              <a:buFont typeface="Wingdings"/>
              <a:buChar char="■"/>
              <a:defRPr sz="2600"/>
            </a:pP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65000"/>
              <a:buFont typeface="Wingdings"/>
              <a:buChar char="■"/>
              <a:defRPr sz="2600"/>
            </a:pP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65000"/>
              <a:buFont typeface="Wingdings"/>
              <a:buChar char="■"/>
              <a:defRPr sz="2600"/>
            </a:pP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65000"/>
              <a:buFont typeface="Wingdings"/>
              <a:buChar char="■"/>
              <a:defRPr sz="2600"/>
            </a:pP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65000"/>
              <a:buFont typeface="Wingdings"/>
              <a:buChar char="■"/>
              <a:defRPr sz="2600"/>
            </a:pP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SzPct val="65000"/>
              <a:buFont typeface="Wingdings"/>
              <a:buChar char="■"/>
              <a:defRPr sz="2600"/>
            </a:pPr>
            <a:r>
              <a:t>Pediosa   </a:t>
            </a:r>
          </a:p>
        </p:txBody>
      </p:sp>
      <p:pic>
        <p:nvPicPr>
          <p:cNvPr id="333" name="EUGENIA_apresent2.jpg"/>
          <p:cNvPicPr>
            <a:picLocks noChangeAspect="1"/>
          </p:cNvPicPr>
          <p:nvPr/>
        </p:nvPicPr>
        <p:blipFill>
          <a:blip r:embed="rId3">
            <a:extLst/>
          </a:blip>
          <a:srcRect l="0" t="0" r="1466" b="0"/>
          <a:stretch>
            <a:fillRect/>
          </a:stretch>
        </p:blipFill>
        <p:spPr>
          <a:xfrm>
            <a:off x="4716462" y="2060575"/>
            <a:ext cx="3924301" cy="268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EUGENIA_apresent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11412" y="4797425"/>
            <a:ext cx="2706688" cy="1798638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Shape 335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" grpId="2"/>
      <p:bldP build="whole" bldLvl="1" animBg="1" rev="0" advAuto="0" spid="334" grpId="3"/>
      <p:bldP build="whole" bldLvl="1" animBg="1" rev="0" advAuto="0" spid="3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Exame físico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har char="■"/>
            </a:lvl1pPr>
          </a:lstStyle>
          <a:p>
            <a:pPr/>
            <a:r>
              <a:t>Otoscopia </a:t>
            </a:r>
          </a:p>
        </p:txBody>
      </p:sp>
      <p:pic>
        <p:nvPicPr>
          <p:cNvPr id="12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4284662" y="2492375"/>
            <a:ext cx="3597276" cy="3311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504825" y="2455862"/>
            <a:ext cx="3597275" cy="338455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Exame físico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har char="■"/>
            </a:lvl1pPr>
          </a:lstStyle>
          <a:p>
            <a:pPr/>
            <a:r>
              <a:t>Otoscopia </a:t>
            </a:r>
          </a:p>
        </p:txBody>
      </p:sp>
      <p:pic>
        <p:nvPicPr>
          <p:cNvPr id="13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287" y="2205037"/>
            <a:ext cx="2735263" cy="2728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972300" y="4629150"/>
            <a:ext cx="2090738" cy="1563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6969918" y="2182018"/>
            <a:ext cx="2109789" cy="1577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4939506" y="4574381"/>
            <a:ext cx="2087563" cy="167005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Exame físico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Tórax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Inspeção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Abaulamentos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Assimetrias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Arcabouço costal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Mamilos extra-numerários</a:t>
            </a:r>
          </a:p>
        </p:txBody>
      </p:sp>
      <p:pic>
        <p:nvPicPr>
          <p:cNvPr id="142" name="rosario raquítico.jpg"/>
          <p:cNvPicPr>
            <a:picLocks noChangeAspect="1"/>
          </p:cNvPicPr>
          <p:nvPr/>
        </p:nvPicPr>
        <p:blipFill>
          <a:blip r:embed="rId2">
            <a:extLst/>
          </a:blip>
          <a:srcRect l="0" t="0" r="5657" b="0"/>
          <a:stretch>
            <a:fillRect/>
          </a:stretch>
        </p:blipFill>
        <p:spPr>
          <a:xfrm>
            <a:off x="5076825" y="765175"/>
            <a:ext cx="3600450" cy="2752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coqueluh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3573462"/>
            <a:ext cx="1587500" cy="244792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Exame físico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Tórax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Aparelho cardiovascular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Ictus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Frêmitos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Palpação dos pulsos: radiais, femurais, tibiais </a:t>
            </a:r>
          </a:p>
        </p:txBody>
      </p:sp>
      <p:sp>
        <p:nvSpPr>
          <p:cNvPr id="148" name="Shape 148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/>
          <a:lstStyle/>
          <a:p>
            <a:pPr/>
            <a:r>
              <a:t>Exame físico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  <a:r>
              <a:t>Tórax</a:t>
            </a:r>
          </a:p>
          <a:p>
            <a:pPr lvl="1" marL="669925" indent="-325437">
              <a:spcBef>
                <a:spcPts val="0"/>
              </a:spcBef>
              <a:buClr>
                <a:schemeClr val="accent2"/>
              </a:buClr>
              <a:defRPr sz="2600"/>
            </a:pPr>
            <a:r>
              <a:t>Aparelho cardiovascular</a:t>
            </a:r>
          </a:p>
          <a:p>
            <a:pPr lvl="2" marL="1022350" indent="-350837">
              <a:spcBef>
                <a:spcPts val="0"/>
              </a:spcBef>
              <a:defRPr sz="2200"/>
            </a:pPr>
            <a:r>
              <a:t>Ausculta cardíaca</a:t>
            </a:r>
          </a:p>
          <a:p>
            <a:pPr lvl="3" marL="1339850" indent="-315912">
              <a:spcBef>
                <a:spcPts val="0"/>
              </a:spcBef>
              <a:buClr>
                <a:schemeClr val="accent2"/>
              </a:buClr>
              <a:defRPr sz="2000"/>
            </a:pPr>
            <a:r>
              <a:t>Focos de ausculta</a:t>
            </a:r>
          </a:p>
          <a:p>
            <a:pPr lvl="3" marL="1339850" indent="-315912">
              <a:spcBef>
                <a:spcPts val="0"/>
              </a:spcBef>
              <a:buClr>
                <a:schemeClr val="accent2"/>
              </a:buClr>
              <a:defRPr sz="2000"/>
            </a:pPr>
            <a:r>
              <a:t>Desdobramentos </a:t>
            </a:r>
          </a:p>
          <a:p>
            <a:pPr lvl="3" marL="1339850" indent="-315912">
              <a:spcBef>
                <a:spcPts val="0"/>
              </a:spcBef>
              <a:buClr>
                <a:schemeClr val="accent2"/>
              </a:buClr>
              <a:defRPr sz="2000"/>
            </a:pPr>
            <a:r>
              <a:t>Sopros</a:t>
            </a:r>
          </a:p>
          <a:p>
            <a:pPr lvl="4" marL="1681162" indent="-339725">
              <a:spcBef>
                <a:spcPts val="0"/>
              </a:spcBef>
              <a:defRPr sz="1800"/>
            </a:pPr>
            <a:r>
              <a:t>Tipos </a:t>
            </a:r>
          </a:p>
          <a:p>
            <a:pPr lvl="4" marL="1681162" indent="-339725">
              <a:spcBef>
                <a:spcPts val="0"/>
              </a:spcBef>
              <a:defRPr sz="1800"/>
            </a:pPr>
            <a:r>
              <a:t>Intensidade</a:t>
            </a:r>
          </a:p>
          <a:p>
            <a:pPr lvl="4" marL="1681162" indent="-339725">
              <a:spcBef>
                <a:spcPts val="0"/>
              </a:spcBef>
              <a:defRPr sz="1800"/>
            </a:pPr>
            <a:r>
              <a:t>Irradiação </a:t>
            </a:r>
          </a:p>
        </p:txBody>
      </p:sp>
      <p:pic>
        <p:nvPicPr>
          <p:cNvPr id="152" name="normal.wa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067175" y="2708275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defeito_septo_ventricular.wav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356100" y="45085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067175" y="3357562"/>
            <a:ext cx="3048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468312" y="6437947"/>
            <a:ext cx="21336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Denise Mota, 2009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7368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79755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152"/>
                </p:tgtEl>
              </p:cMediaNode>
            </p:audio>
            <p:audio isNarration="0">
              <p:cMediaNode mute="0" showWhenStopped="0" numSld="1" vol="100000">
                <p:cTn id="12" fill="hold" display="0">
                  <p:stCondLst>
                    <p:cond delay="indefinite"/>
                  </p:stCondLst>
                </p:cTn>
                <p:tgtEl>
                  <p:spTgt spid="15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orda">
  <a:themeElements>
    <a:clrScheme name="Bor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9900"/>
      </a:accent1>
      <a:accent2>
        <a:srgbClr val="3B812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ord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or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orda">
  <a:themeElements>
    <a:clrScheme name="Bor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9900"/>
      </a:accent1>
      <a:accent2>
        <a:srgbClr val="3B812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ord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or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