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4"/>
    <p:sldMasterId id="2147483904" r:id="rId5"/>
  </p:sldMasterIdLst>
  <p:notesMasterIdLst>
    <p:notesMasterId r:id="rId24"/>
  </p:notesMasterIdLst>
  <p:handoutMasterIdLst>
    <p:handoutMasterId r:id="rId25"/>
  </p:handoutMasterIdLst>
  <p:sldIdLst>
    <p:sldId id="260" r:id="rId6"/>
    <p:sldId id="259" r:id="rId7"/>
    <p:sldId id="262" r:id="rId8"/>
    <p:sldId id="268" r:id="rId9"/>
    <p:sldId id="272" r:id="rId10"/>
    <p:sldId id="274" r:id="rId11"/>
    <p:sldId id="265" r:id="rId12"/>
    <p:sldId id="263" r:id="rId13"/>
    <p:sldId id="275" r:id="rId14"/>
    <p:sldId id="266" r:id="rId15"/>
    <p:sldId id="267" r:id="rId16"/>
    <p:sldId id="277" r:id="rId17"/>
    <p:sldId id="273" r:id="rId18"/>
    <p:sldId id="271" r:id="rId19"/>
    <p:sldId id="278" r:id="rId20"/>
    <p:sldId id="276" r:id="rId21"/>
    <p:sldId id="270" r:id="rId22"/>
    <p:sldId id="261" r:id="rId2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2180" autoAdjust="0"/>
  </p:normalViewPr>
  <p:slideViewPr>
    <p:cSldViewPr snapToGrid="0">
      <p:cViewPr varScale="1">
        <p:scale>
          <a:sx n="65" d="100"/>
          <a:sy n="65" d="100"/>
        </p:scale>
        <p:origin x="-71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49F7FE0A-7BF7-4715-BF3F-F61329709B83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7645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F5E01993-190C-4A3E-BABE-31AD080CF3E5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1983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87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rtlCol="0" anchor="b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lang="pt-BR" sz="2800" b="0" i="0" u="none" strike="noStrike" baseline="0" smtClean="0"/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pt-BR" sz="2800" b="0" i="0" u="none" strike="noStrike" kern="1200" baseline="0" dirty="0" smtClean="0">
                <a:solidFill>
                  <a:srgbClr val="FFFFFF"/>
                </a:solidFill>
                <a:latin typeface="Georgia" panose="02040502050405020303" pitchFamily="18" charset="0"/>
              </a:rPr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BCA291-2C1D-4452-BFE6-5CBE53961283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D6835-90BA-44AB-A4CA-71188512DA02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950E54-6975-498D-8ADC-08B46FEE0B49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4FCB1-3E1E-4CF2-B978-52E8FA4403CE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4388DE-E2CF-4B06-B5A1-E4201F2282A8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8842DEA2-9AA8-4151-B802-55FE466C79E5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327A96-2058-42C0-A0F2-D30A4280060B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12A014-3AF0-4F0F-9D73-2B97A77CDE8E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pt-BR" smtClean="0"/>
              <a:t>‹#›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ente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7B877F-130B-415E-98B6-246AAFE517A0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rtlCol="0" anchor="b">
            <a:normAutofit/>
          </a:bodyPr>
          <a:lstStyle>
            <a:lvl1pPr algn="l" rtl="0">
              <a:defRPr sz="6000" b="0"/>
            </a:lvl1pPr>
          </a:lstStyle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rtlCol="0" anchor="t">
            <a:normAutofit/>
          </a:bodyPr>
          <a:lstStyle>
            <a:lvl1pPr marL="0" indent="0" algn="l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dirty="0" smtClean="0"/>
              <a:t>Clique para editar o texto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4FCB1-3E1E-4CF2-B978-52E8FA4403CE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8803"/>
            <a:ext cx="5181600" cy="4351337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573180-7A86-47FA-9627-2ACD9336049C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rtlCol="0" anchor="b">
            <a:normAutofit/>
          </a:bodyPr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dirty="0" smtClean="0"/>
              <a:t>Clique para editar o texto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15065" y="1681851"/>
            <a:ext cx="5157787" cy="731520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dirty="0" smtClean="0"/>
              <a:t>Clique para editar o texto mestre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5065" y="2507550"/>
            <a:ext cx="5157787" cy="372825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4388DE-E2CF-4B06-B5A1-E4201F2282A8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7B877F-130B-415E-98B6-246AAFE517A0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C26D0F-54EE-4E34-BBDF-5BC72E3C4339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2" y="990600"/>
            <a:ext cx="6039484" cy="4876800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100000"/>
              </a:lnSpc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dirty="0" smtClean="0"/>
              <a:t>Clique para editar o texto mestre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2DEA2-9AA8-4151-B802-55FE466C79E5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100000"/>
              </a:lnSpc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dirty="0" smtClean="0"/>
              <a:t>Clique para editar o texto mestre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12A014-3AF0-4F0F-9D73-2B97A77CDE8E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9B8F27DE-81C6-471C-9B38-5D0D26D9DA74}" type="datetime1">
              <a:rPr lang="pt-BR" smtClean="0"/>
              <a:t>19/05/2019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1773547/MODERNISMO_OBNUBILADO_Araripe_Jr._precursor_da_Antropofagia" TargetMode="External"/><Relationship Id="rId2" Type="http://schemas.openxmlformats.org/officeDocument/2006/relationships/hyperlink" Target="https://doi.org/10.11606/issn.2176-9419.v0i9p11-26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scielo.br/pdf/er/v34n68/0104-4060-er-34-68-25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12455" y="554805"/>
            <a:ext cx="3687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Universidade de São Paulo</a:t>
            </a:r>
          </a:p>
          <a:p>
            <a:pPr algn="ctr"/>
            <a:r>
              <a:rPr lang="pt-BR" dirty="0" smtClean="0"/>
              <a:t>Escola de Comunicações e Artes </a:t>
            </a:r>
          </a:p>
          <a:p>
            <a:pPr algn="ctr"/>
            <a:r>
              <a:rPr lang="pt-BR" dirty="0" smtClean="0"/>
              <a:t>Pós-Graduação – Área: Musicologia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7900" y="2641604"/>
            <a:ext cx="885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ANÁLISE DO TEXTO </a:t>
            </a:r>
          </a:p>
          <a:p>
            <a:pPr algn="ctr"/>
            <a:r>
              <a:rPr lang="pt-BR" sz="2400" b="1" dirty="0" smtClean="0"/>
              <a:t>SINFONIA DA TERRA  (RENATO ALMEIDA)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17432" y="4900765"/>
            <a:ext cx="63778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Aluna: Gabriela Pereira dos Santos</a:t>
            </a:r>
          </a:p>
          <a:p>
            <a:pPr algn="r"/>
            <a:r>
              <a:rPr lang="pt-BR" dirty="0"/>
              <a:t>Disciplina: Análise da Historiografia Musical </a:t>
            </a:r>
            <a:r>
              <a:rPr lang="pt-BR" dirty="0" smtClean="0"/>
              <a:t>Brasileira</a:t>
            </a:r>
          </a:p>
          <a:p>
            <a:pPr algn="r"/>
            <a:r>
              <a:rPr lang="pt-BR" dirty="0" smtClean="0"/>
              <a:t>Prof. Dr. </a:t>
            </a:r>
            <a:r>
              <a:rPr lang="pt-BR" dirty="0" err="1" smtClean="0"/>
              <a:t>Diosnio</a:t>
            </a:r>
            <a:r>
              <a:rPr lang="pt-BR" dirty="0" smtClean="0"/>
              <a:t> Machado Neto</a:t>
            </a:r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0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14895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sinfonia da Terra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948543" y="1714161"/>
            <a:ext cx="81860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Determinismo Geográfico: </a:t>
            </a:r>
            <a:r>
              <a:rPr lang="pt-BR" b="1" dirty="0" err="1"/>
              <a:t>Mesologismo</a:t>
            </a:r>
            <a:r>
              <a:rPr lang="pt-BR" b="1" dirty="0"/>
              <a:t>.</a:t>
            </a:r>
            <a:r>
              <a:rPr lang="pt-BR" dirty="0"/>
              <a:t> O clima e a geografia influenciam </a:t>
            </a:r>
            <a:r>
              <a:rPr lang="pt-BR" dirty="0" smtClean="0"/>
              <a:t> </a:t>
            </a:r>
            <a:r>
              <a:rPr lang="pt-BR" dirty="0"/>
              <a:t>a faculdade psíquica do </a:t>
            </a:r>
            <a:r>
              <a:rPr lang="pt-BR" dirty="0" smtClean="0"/>
              <a:t>indivíduo (brasileiro).</a:t>
            </a:r>
          </a:p>
          <a:p>
            <a:endParaRPr lang="pt-BR" dirty="0"/>
          </a:p>
          <a:p>
            <a:pPr algn="just"/>
            <a:r>
              <a:rPr lang="pt-BR" dirty="0"/>
              <a:t>De acordo com Volpe </a:t>
            </a:r>
            <a:r>
              <a:rPr lang="pt-BR" dirty="0" smtClean="0"/>
              <a:t>(2008), </a:t>
            </a:r>
            <a:r>
              <a:rPr lang="pt-BR" dirty="0"/>
              <a:t>há um semelhança ideológica nos textos do critico literário Araripe Junior e do musicólogo Renato Almeida. </a:t>
            </a:r>
            <a:endParaRPr lang="pt-BR" dirty="0" smtClean="0"/>
          </a:p>
          <a:p>
            <a:pPr algn="just"/>
            <a:r>
              <a:rPr lang="pt-BR" dirty="0" smtClean="0"/>
              <a:t>Araripe Junior apud </a:t>
            </a:r>
            <a:r>
              <a:rPr lang="pt-BR" dirty="0" err="1" smtClean="0"/>
              <a:t>Nodari</a:t>
            </a:r>
            <a:r>
              <a:rPr lang="pt-BR" dirty="0" smtClean="0"/>
              <a:t> (2008) </a:t>
            </a:r>
            <a:r>
              <a:rPr lang="pt-BR" dirty="0"/>
              <a:t>defende a teoria da obnubilação brasílica (importância do meio na formação da cultura): </a:t>
            </a:r>
            <a:endParaRPr lang="pt-BR" dirty="0" smtClean="0"/>
          </a:p>
          <a:p>
            <a:endParaRPr lang="pt-BR" dirty="0"/>
          </a:p>
          <a:p>
            <a:pPr lvl="2" algn="just"/>
            <a:r>
              <a:rPr lang="pt-BR" i="1" dirty="0"/>
              <a:t>Transformação sofrida pelos europeus ao clima tropical, obrigando-os  a abandonar a tradição para se adaptar ao clima e geografia brasileiro (ambiente primitivo). A obnubilação passa a ser a “chave para a compreensão da originalidade da literatura brasileira.” (NODARI, 2008)</a:t>
            </a:r>
            <a:endParaRPr lang="pt-BR" dirty="0"/>
          </a:p>
          <a:p>
            <a:pPr lvl="2" algn="just"/>
            <a:endParaRPr lang="pt-BR" dirty="0"/>
          </a:p>
          <a:p>
            <a:pPr lvl="2" algn="just"/>
            <a:r>
              <a:rPr lang="pt-BR" i="1" dirty="0"/>
              <a:t>“O europeu, aqui, depois de algum tempo de luta contra as energias dominadoras da Terra, perde a sua raça</a:t>
            </a:r>
            <a:r>
              <a:rPr lang="pt-BR" i="1" dirty="0" smtClean="0"/>
              <a:t>.”  (NODARI, 2008)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9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02278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sinfonia da Terra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948543" y="1714161"/>
            <a:ext cx="8186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Determinismo Geográfico: </a:t>
            </a:r>
            <a:r>
              <a:rPr lang="pt-BR" b="1" dirty="0" err="1"/>
              <a:t>Mesologismo</a:t>
            </a:r>
            <a:r>
              <a:rPr lang="pt-BR" b="1" dirty="0" smtClean="0"/>
              <a:t>.</a:t>
            </a:r>
          </a:p>
          <a:p>
            <a:endParaRPr lang="pt-BR" b="1" dirty="0"/>
          </a:p>
          <a:p>
            <a:r>
              <a:rPr lang="pt-BR" b="1" dirty="0" smtClean="0"/>
              <a:t>Trecho sobre a adaptação do europeu ao clima tropical brasileiro:</a:t>
            </a:r>
          </a:p>
          <a:p>
            <a:endParaRPr lang="pt-BR" b="1" dirty="0"/>
          </a:p>
          <a:p>
            <a:pPr algn="just"/>
            <a:r>
              <a:rPr lang="pt-BR" dirty="0">
                <a:solidFill>
                  <a:srgbClr val="0070C0"/>
                </a:solidFill>
              </a:rPr>
              <a:t>“Ao deslumbramento sucedeu </a:t>
            </a:r>
            <a:r>
              <a:rPr lang="pt-BR" b="1" dirty="0">
                <a:solidFill>
                  <a:srgbClr val="0070C0"/>
                </a:solidFill>
              </a:rPr>
              <a:t>a fadiga e lassidão</a:t>
            </a:r>
            <a:r>
              <a:rPr lang="pt-BR" dirty="0">
                <a:solidFill>
                  <a:srgbClr val="0070C0"/>
                </a:solidFill>
              </a:rPr>
              <a:t> e, em face da natureza bruta, eloquente na sua festa de luz e som, ficou humilhado, porque a tessitura da sua voz era mesquinha para se altear na orquestração fortíssima. </a:t>
            </a:r>
            <a:r>
              <a:rPr lang="pt-BR" b="1" dirty="0">
                <a:solidFill>
                  <a:srgbClr val="0070C0"/>
                </a:solidFill>
              </a:rPr>
              <a:t>Desolado e triste, melancólico num palácio de ouro e pedrarias, chorou, e seu canto foi uma melopeia dolente de saudade, que lhe irrompia ao coração amedrontado no fulgor da terra nova</a:t>
            </a:r>
            <a:r>
              <a:rPr lang="pt-BR" dirty="0">
                <a:solidFill>
                  <a:srgbClr val="0070C0"/>
                </a:solidFill>
              </a:rPr>
              <a:t>. Na sua fraca imaginativa de europeu não se afinavam os timbres da sinfonia brasileira, que amesquinhava o estrangeiro ousado</a:t>
            </a:r>
            <a:r>
              <a:rPr lang="pt-BR" dirty="0" smtClean="0">
                <a:solidFill>
                  <a:srgbClr val="0070C0"/>
                </a:solidFill>
              </a:rPr>
              <a:t>.”  </a:t>
            </a:r>
          </a:p>
          <a:p>
            <a:pPr algn="just"/>
            <a:endParaRPr lang="pt-BR" dirty="0"/>
          </a:p>
          <a:p>
            <a:r>
              <a:rPr lang="pt-BR" dirty="0" smtClean="0"/>
              <a:t>(ALMEIDA, 1926, 1942 – Sinfonia da Terra)</a:t>
            </a:r>
            <a:endParaRPr lang="pt-BR" dirty="0"/>
          </a:p>
          <a:p>
            <a:r>
              <a:rPr lang="pt-BR" dirty="0" smtClean="0"/>
              <a:t> 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22504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sinfonia da Terra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948543" y="1714161"/>
            <a:ext cx="92855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Determinismo Geográfico: </a:t>
            </a:r>
            <a:r>
              <a:rPr lang="pt-BR" b="1" dirty="0" err="1"/>
              <a:t>Mesologismo</a:t>
            </a:r>
            <a:r>
              <a:rPr lang="pt-BR" b="1" dirty="0" smtClean="0"/>
              <a:t>.</a:t>
            </a:r>
          </a:p>
          <a:p>
            <a:endParaRPr lang="pt-BR" b="1" dirty="0"/>
          </a:p>
          <a:p>
            <a:r>
              <a:rPr lang="pt-BR" b="1" dirty="0" smtClean="0"/>
              <a:t>Música da Natureza x Música do Homem: “ a natureza tropical condiciona a musicalidade brasileira e garante a sua originalidade” (VOLPE, 2008)</a:t>
            </a:r>
          </a:p>
          <a:p>
            <a:endParaRPr lang="pt-BR" b="1" dirty="0"/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“</a:t>
            </a:r>
            <a:r>
              <a:rPr lang="pt-BR" dirty="0">
                <a:solidFill>
                  <a:srgbClr val="0070C0"/>
                </a:solidFill>
              </a:rPr>
              <a:t>São as </a:t>
            </a:r>
            <a:r>
              <a:rPr lang="pt-BR" dirty="0" smtClean="0">
                <a:solidFill>
                  <a:srgbClr val="0070C0"/>
                </a:solidFill>
              </a:rPr>
              <a:t>vozes </a:t>
            </a:r>
            <a:r>
              <a:rPr lang="pt-BR" dirty="0">
                <a:solidFill>
                  <a:srgbClr val="0070C0"/>
                </a:solidFill>
              </a:rPr>
              <a:t>da selva </a:t>
            </a:r>
            <a:r>
              <a:rPr lang="pt-BR" dirty="0" smtClean="0">
                <a:solidFill>
                  <a:srgbClr val="0070C0"/>
                </a:solidFill>
              </a:rPr>
              <a:t>que </a:t>
            </a:r>
            <a:r>
              <a:rPr lang="pt-BR" dirty="0">
                <a:solidFill>
                  <a:srgbClr val="0070C0"/>
                </a:solidFill>
              </a:rPr>
              <a:t>estrugem. </a:t>
            </a:r>
            <a:r>
              <a:rPr lang="pt-BR" dirty="0" smtClean="0">
                <a:solidFill>
                  <a:srgbClr val="0070C0"/>
                </a:solidFill>
              </a:rPr>
              <a:t>Sons </a:t>
            </a:r>
            <a:r>
              <a:rPr lang="pt-BR" dirty="0">
                <a:solidFill>
                  <a:srgbClr val="0070C0"/>
                </a:solidFill>
              </a:rPr>
              <a:t>de violinos e oboés, </a:t>
            </a:r>
            <a:r>
              <a:rPr lang="pt-BR" dirty="0" smtClean="0">
                <a:solidFill>
                  <a:srgbClr val="0070C0"/>
                </a:solidFill>
              </a:rPr>
              <a:t>flautas, violoncelos</a:t>
            </a:r>
            <a:r>
              <a:rPr lang="pt-BR" dirty="0">
                <a:solidFill>
                  <a:srgbClr val="0070C0"/>
                </a:solidFill>
              </a:rPr>
              <a:t>, tambores, fagotes e timbales, harmonizando um </a:t>
            </a:r>
            <a:r>
              <a:rPr lang="pt-BR" dirty="0" smtClean="0">
                <a:solidFill>
                  <a:srgbClr val="0070C0"/>
                </a:solidFill>
              </a:rPr>
              <a:t>ritmo bárbaro </a:t>
            </a:r>
            <a:r>
              <a:rPr lang="pt-BR" dirty="0">
                <a:solidFill>
                  <a:srgbClr val="0070C0"/>
                </a:solidFill>
              </a:rPr>
              <a:t>e grandioso. Até o silêncio é uma voz grave e </a:t>
            </a:r>
            <a:r>
              <a:rPr lang="pt-BR" dirty="0" smtClean="0">
                <a:solidFill>
                  <a:srgbClr val="0070C0"/>
                </a:solidFill>
              </a:rPr>
              <a:t>perturbadora, que </a:t>
            </a:r>
            <a:r>
              <a:rPr lang="pt-BR" dirty="0">
                <a:solidFill>
                  <a:srgbClr val="0070C0"/>
                </a:solidFill>
              </a:rPr>
              <a:t>ressoa e amedronta. Tudo canta; as ramarias gementes, os </a:t>
            </a:r>
            <a:r>
              <a:rPr lang="pt-BR" dirty="0" smtClean="0">
                <a:solidFill>
                  <a:srgbClr val="0070C0"/>
                </a:solidFill>
              </a:rPr>
              <a:t>rios murmurosos</a:t>
            </a:r>
            <a:r>
              <a:rPr lang="pt-BR" dirty="0">
                <a:solidFill>
                  <a:srgbClr val="0070C0"/>
                </a:solidFill>
              </a:rPr>
              <a:t>, as cascatas em corais, as cigarras estridentes, </a:t>
            </a:r>
            <a:r>
              <a:rPr lang="pt-BR" dirty="0" smtClean="0">
                <a:solidFill>
                  <a:srgbClr val="0070C0"/>
                </a:solidFill>
              </a:rPr>
              <a:t>os besouros </a:t>
            </a:r>
            <a:r>
              <a:rPr lang="pt-BR" dirty="0">
                <a:solidFill>
                  <a:srgbClr val="0070C0"/>
                </a:solidFill>
              </a:rPr>
              <a:t>e os moscardos </a:t>
            </a:r>
            <a:r>
              <a:rPr lang="pt-BR" dirty="0" smtClean="0">
                <a:solidFill>
                  <a:srgbClr val="0070C0"/>
                </a:solidFill>
              </a:rPr>
              <a:t> zumbindo </a:t>
            </a:r>
            <a:r>
              <a:rPr lang="pt-BR" dirty="0">
                <a:solidFill>
                  <a:srgbClr val="0070C0"/>
                </a:solidFill>
              </a:rPr>
              <a:t>e a passarada, na </a:t>
            </a:r>
            <a:r>
              <a:rPr lang="pt-BR" dirty="0" err="1">
                <a:solidFill>
                  <a:srgbClr val="0070C0"/>
                </a:solidFill>
              </a:rPr>
              <a:t>politonia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dos gorjeios </a:t>
            </a:r>
            <a:r>
              <a:rPr lang="pt-BR" dirty="0">
                <a:solidFill>
                  <a:srgbClr val="0070C0"/>
                </a:solidFill>
              </a:rPr>
              <a:t>e gritos, dos canários, das arapongas e dos </a:t>
            </a:r>
            <a:r>
              <a:rPr lang="pt-BR" dirty="0" err="1">
                <a:solidFill>
                  <a:srgbClr val="0070C0"/>
                </a:solidFill>
              </a:rPr>
              <a:t>coleiros</a:t>
            </a:r>
            <a:r>
              <a:rPr lang="pt-BR" dirty="0">
                <a:solidFill>
                  <a:srgbClr val="0070C0"/>
                </a:solidFill>
              </a:rPr>
              <a:t>. </a:t>
            </a:r>
            <a:r>
              <a:rPr lang="pt-BR" dirty="0" smtClean="0">
                <a:solidFill>
                  <a:srgbClr val="0070C0"/>
                </a:solidFill>
              </a:rPr>
              <a:t> As </a:t>
            </a:r>
            <a:r>
              <a:rPr lang="pt-BR" dirty="0">
                <a:solidFill>
                  <a:srgbClr val="0070C0"/>
                </a:solidFill>
              </a:rPr>
              <a:t>flores </a:t>
            </a:r>
            <a:r>
              <a:rPr lang="pt-BR" dirty="0" smtClean="0">
                <a:solidFill>
                  <a:srgbClr val="0070C0"/>
                </a:solidFill>
              </a:rPr>
              <a:t> silvestres </a:t>
            </a:r>
            <a:r>
              <a:rPr lang="pt-BR" dirty="0">
                <a:solidFill>
                  <a:srgbClr val="0070C0"/>
                </a:solidFill>
              </a:rPr>
              <a:t>e os frutos bravos são </a:t>
            </a:r>
            <a:r>
              <a:rPr lang="pt-BR" dirty="0" smtClean="0">
                <a:solidFill>
                  <a:srgbClr val="0070C0"/>
                </a:solidFill>
              </a:rPr>
              <a:t>notas </a:t>
            </a:r>
            <a:r>
              <a:rPr lang="pt-BR" dirty="0">
                <a:solidFill>
                  <a:srgbClr val="0070C0"/>
                </a:solidFill>
              </a:rPr>
              <a:t>vibrantes e em tudo há som, </a:t>
            </a:r>
            <a:r>
              <a:rPr lang="pt-BR" dirty="0" smtClean="0">
                <a:solidFill>
                  <a:srgbClr val="0070C0"/>
                </a:solidFill>
              </a:rPr>
              <a:t>nesse rumor </a:t>
            </a:r>
            <a:r>
              <a:rPr lang="pt-BR" dirty="0">
                <a:solidFill>
                  <a:srgbClr val="0070C0"/>
                </a:solidFill>
              </a:rPr>
              <a:t>indeciso da terra virgem, que é toda inteira um canto de </a:t>
            </a:r>
            <a:r>
              <a:rPr lang="pt-BR" dirty="0" smtClean="0">
                <a:solidFill>
                  <a:srgbClr val="0070C0"/>
                </a:solidFill>
              </a:rPr>
              <a:t>alegria e </a:t>
            </a:r>
            <a:r>
              <a:rPr lang="pt-BR" dirty="0">
                <a:solidFill>
                  <a:srgbClr val="0070C0"/>
                </a:solidFill>
              </a:rPr>
              <a:t>de êxtase. </a:t>
            </a:r>
          </a:p>
          <a:p>
            <a:endParaRPr lang="pt-BR" dirty="0" smtClean="0"/>
          </a:p>
          <a:p>
            <a:r>
              <a:rPr lang="pt-BR" dirty="0">
                <a:solidFill>
                  <a:srgbClr val="0070C0"/>
                </a:solidFill>
              </a:rPr>
              <a:t>(ALMEIDA, 1926, 1942 – Sinfonia da Terra)</a:t>
            </a:r>
          </a:p>
          <a:p>
            <a:r>
              <a:rPr lang="pt-BR" dirty="0">
                <a:solidFill>
                  <a:srgbClr val="0070C0"/>
                </a:solidFill>
              </a:rPr>
              <a:t> 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80942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sinfonia da Terra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948543" y="1714161"/>
            <a:ext cx="8186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Determinismo Geográfico: </a:t>
            </a:r>
            <a:r>
              <a:rPr lang="pt-BR" b="1" dirty="0" err="1"/>
              <a:t>Mesologismo</a:t>
            </a:r>
            <a:r>
              <a:rPr lang="pt-BR" b="1" dirty="0" smtClean="0"/>
              <a:t>.</a:t>
            </a:r>
          </a:p>
          <a:p>
            <a:endParaRPr lang="pt-BR" b="1" dirty="0"/>
          </a:p>
          <a:p>
            <a:r>
              <a:rPr lang="pt-BR" b="1" dirty="0" err="1" smtClean="0"/>
              <a:t>Psiquê</a:t>
            </a:r>
            <a:r>
              <a:rPr lang="pt-BR" b="1" dirty="0" smtClean="0"/>
              <a:t> do Brasileiro: Identidade Nacional</a:t>
            </a:r>
          </a:p>
          <a:p>
            <a:endParaRPr lang="pt-BR" b="1" dirty="0"/>
          </a:p>
          <a:p>
            <a:pPr algn="just"/>
            <a:r>
              <a:rPr lang="pt-BR" dirty="0">
                <a:solidFill>
                  <a:srgbClr val="0070C0"/>
                </a:solidFill>
              </a:rPr>
              <a:t>“Os que nasceram </a:t>
            </a:r>
            <a:r>
              <a:rPr lang="pt-BR" dirty="0" smtClean="0">
                <a:solidFill>
                  <a:srgbClr val="0070C0"/>
                </a:solidFill>
              </a:rPr>
              <a:t>no país </a:t>
            </a:r>
            <a:r>
              <a:rPr lang="pt-BR" dirty="0">
                <a:solidFill>
                  <a:srgbClr val="0070C0"/>
                </a:solidFill>
              </a:rPr>
              <a:t>novo, já traziam a marca </a:t>
            </a:r>
            <a:r>
              <a:rPr lang="pt-BR" dirty="0" smtClean="0">
                <a:solidFill>
                  <a:srgbClr val="0070C0"/>
                </a:solidFill>
              </a:rPr>
              <a:t>do deslumbramento</a:t>
            </a:r>
            <a:r>
              <a:rPr lang="pt-BR" dirty="0">
                <a:solidFill>
                  <a:srgbClr val="0070C0"/>
                </a:solidFill>
              </a:rPr>
              <a:t>. Eram imaginosos. </a:t>
            </a:r>
            <a:r>
              <a:rPr lang="pt-BR" dirty="0" err="1" smtClean="0">
                <a:solidFill>
                  <a:srgbClr val="0070C0"/>
                </a:solidFill>
              </a:rPr>
              <a:t>Fremiam-lhes</a:t>
            </a:r>
            <a:r>
              <a:rPr lang="pt-BR" dirty="0" smtClean="0">
                <a:solidFill>
                  <a:srgbClr val="0070C0"/>
                </a:solidFill>
              </a:rPr>
              <a:t> na </a:t>
            </a:r>
            <a:r>
              <a:rPr lang="pt-BR" dirty="0">
                <a:solidFill>
                  <a:srgbClr val="0070C0"/>
                </a:solidFill>
              </a:rPr>
              <a:t>alma as ânsias da terra rude, mas </a:t>
            </a:r>
            <a:r>
              <a:rPr lang="pt-BR" dirty="0" smtClean="0">
                <a:solidFill>
                  <a:srgbClr val="0070C0"/>
                </a:solidFill>
              </a:rPr>
              <a:t>no íntimo </a:t>
            </a:r>
            <a:r>
              <a:rPr lang="pt-BR" dirty="0">
                <a:solidFill>
                  <a:srgbClr val="0070C0"/>
                </a:solidFill>
              </a:rPr>
              <a:t>coração ficara o travo de melancolia. </a:t>
            </a:r>
            <a:r>
              <a:rPr lang="pt-BR" dirty="0" smtClean="0">
                <a:solidFill>
                  <a:srgbClr val="0070C0"/>
                </a:solidFill>
              </a:rPr>
              <a:t>O êxtase</a:t>
            </a:r>
            <a:r>
              <a:rPr lang="pt-BR" dirty="0">
                <a:solidFill>
                  <a:srgbClr val="0070C0"/>
                </a:solidFill>
              </a:rPr>
              <a:t>, por vezes, cessa, para dar lugar a tristeza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e ao abatimento, que se traduzem nas </a:t>
            </a:r>
            <a:r>
              <a:rPr lang="pt-BR" dirty="0" smtClean="0">
                <a:solidFill>
                  <a:srgbClr val="0070C0"/>
                </a:solidFill>
              </a:rPr>
              <a:t>cordas líricas </a:t>
            </a:r>
            <a:r>
              <a:rPr lang="pt-BR" dirty="0">
                <a:solidFill>
                  <a:srgbClr val="0070C0"/>
                </a:solidFill>
              </a:rPr>
              <a:t>de um sentimentalismo um pouco amargo</a:t>
            </a:r>
            <a:r>
              <a:rPr lang="pt-BR" dirty="0" smtClean="0">
                <a:solidFill>
                  <a:srgbClr val="0070C0"/>
                </a:solidFill>
              </a:rPr>
              <a:t>.”  </a:t>
            </a:r>
            <a:r>
              <a:rPr lang="pt-BR" dirty="0">
                <a:solidFill>
                  <a:srgbClr val="0070C0"/>
                </a:solidFill>
              </a:rPr>
              <a:t>(ALMEIDA, 1926,1942 – Sinfonia da Terra)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r>
              <a:rPr lang="pt-BR" dirty="0" smtClean="0"/>
              <a:t> 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91054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Segunda</a:t>
                      </a:r>
                      <a:r>
                        <a:rPr lang="pt-BR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edição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948543" y="1714161"/>
            <a:ext cx="81860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Fator Raça (Racismo Científico)</a:t>
            </a:r>
          </a:p>
          <a:p>
            <a:endParaRPr lang="pt-BR" dirty="0"/>
          </a:p>
          <a:p>
            <a:r>
              <a:rPr lang="pt-BR" b="1" dirty="0"/>
              <a:t>“</a:t>
            </a:r>
            <a:r>
              <a:rPr lang="pt-BR" dirty="0"/>
              <a:t>Propagadas a partir da metade do século XIX, as teorias raciais baseavam-se  na ideia de que a humanidade estaria dividida em uma hierarquia biológica de raças, em que os brancos ocupavam uma posição superior.” (SANTOS; SILVA, 2018).</a:t>
            </a:r>
          </a:p>
          <a:p>
            <a:pPr lvl="1" algn="just"/>
            <a:endParaRPr lang="pt-BR" i="1" dirty="0">
              <a:solidFill>
                <a:srgbClr val="0070C0"/>
              </a:solidFill>
            </a:endParaRPr>
          </a:p>
          <a:p>
            <a:pPr lvl="1" algn="just"/>
            <a:r>
              <a:rPr lang="pt-BR" i="1" dirty="0" smtClean="0">
                <a:solidFill>
                  <a:srgbClr val="0070C0"/>
                </a:solidFill>
              </a:rPr>
              <a:t>“</a:t>
            </a:r>
            <a:r>
              <a:rPr lang="pt-BR" i="1" dirty="0">
                <a:solidFill>
                  <a:srgbClr val="0070C0"/>
                </a:solidFill>
              </a:rPr>
              <a:t>A musicalidade do nosso negro é um fenômeno interessantíssimo, contrastando com a sua mentalidade rudimentar e grosseira.” (ALMEIDA, 1926, pag. 32</a:t>
            </a:r>
            <a:r>
              <a:rPr lang="pt-BR" i="1" dirty="0" smtClean="0">
                <a:solidFill>
                  <a:srgbClr val="0070C0"/>
                </a:solidFill>
              </a:rPr>
              <a:t>)</a:t>
            </a:r>
          </a:p>
          <a:p>
            <a:pPr lvl="1" algn="just"/>
            <a:endParaRPr lang="pt-BR" i="1" dirty="0">
              <a:solidFill>
                <a:srgbClr val="0070C0"/>
              </a:solidFill>
            </a:endParaRPr>
          </a:p>
          <a:p>
            <a:pPr lvl="1" algn="just"/>
            <a:r>
              <a:rPr lang="pt-BR" i="1" dirty="0" smtClean="0">
                <a:solidFill>
                  <a:srgbClr val="0070C0"/>
                </a:solidFill>
              </a:rPr>
              <a:t>“O índio, sempre errante e desconfiado, furtou-se do convívio dos brancos ou se adaptou a ele, abandonando o seu modo de ser.” (pag. 8)</a:t>
            </a:r>
          </a:p>
          <a:p>
            <a:pPr lvl="1" algn="just"/>
            <a:endParaRPr lang="pt-BR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Segunda</a:t>
                      </a:r>
                      <a:r>
                        <a:rPr lang="pt-BR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edição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973943" y="2093302"/>
            <a:ext cx="8186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Fator </a:t>
            </a:r>
            <a:r>
              <a:rPr lang="pt-BR" b="1" dirty="0" smtClean="0"/>
              <a:t>Raça:</a:t>
            </a:r>
            <a:endParaRPr lang="pt-BR" b="1" dirty="0" smtClean="0"/>
          </a:p>
          <a:p>
            <a:endParaRPr lang="pt-BR" b="1" dirty="0"/>
          </a:p>
          <a:p>
            <a:r>
              <a:rPr lang="pt-BR" b="1" dirty="0" smtClean="0"/>
              <a:t>Aprofundamento maior em questões étnicas do folclore e miscigenação.</a:t>
            </a:r>
          </a:p>
          <a:p>
            <a:endParaRPr lang="pt-BR" b="1" dirty="0"/>
          </a:p>
          <a:p>
            <a:r>
              <a:rPr lang="pt-BR" b="1" dirty="0" smtClean="0"/>
              <a:t>A primeira parte é estendida e dedicada à música folclórica que ele chama de música brasileira.</a:t>
            </a:r>
          </a:p>
          <a:p>
            <a:endParaRPr lang="pt-BR" b="1" i="1" dirty="0">
              <a:solidFill>
                <a:srgbClr val="0070C0"/>
              </a:solidFill>
            </a:endParaRPr>
          </a:p>
          <a:p>
            <a:endParaRPr lang="pt-BR" i="1" dirty="0" smtClean="0">
              <a:solidFill>
                <a:srgbClr val="0070C0"/>
              </a:solidFill>
            </a:endParaRPr>
          </a:p>
          <a:p>
            <a:pPr lvl="1" algn="just"/>
            <a:endParaRPr lang="pt-BR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45237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Conclusão do Autor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56" y="1982560"/>
            <a:ext cx="7743143" cy="31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58285" y="1371605"/>
            <a:ext cx="775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mesmo texto da primeira edição é mantido no desfecho da segunda edição.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1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44443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Considerações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948544" y="1714161"/>
            <a:ext cx="7957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	Relevância histórica para a Música Brasileira:  por se tratar de uma obra com registros de acontecimentos relacionados ao desenvolvimento da música brasileira de forma cronológica e organizada (tendo em vista os recursos disponíveis na época).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	Características textuais e forma de registro ainda influenciadas pela crítica literária, com teor cientificista e estilístico da época.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Segunda edição: um passo a frente em relação à inclusão de fotos e trechos musicais ilustrativo e referências bibliográficas mais completas.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39484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Referências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40229" y="1436914"/>
            <a:ext cx="107850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AGUIAR, </a:t>
            </a:r>
            <a:r>
              <a:rPr lang="pt-BR" sz="1200" dirty="0"/>
              <a:t>M. (2007). As reformas ortográficas da língua portuguesa: uma análise histórica, </a:t>
            </a:r>
            <a:r>
              <a:rPr lang="pt-BR" sz="1200" dirty="0" smtClean="0"/>
              <a:t>linguística </a:t>
            </a:r>
            <a:r>
              <a:rPr lang="pt-BR" sz="1200" dirty="0"/>
              <a:t>e ideológica. </a:t>
            </a:r>
            <a:r>
              <a:rPr lang="pt-BR" sz="1200" i="1" dirty="0"/>
              <a:t>Filologia E Linguística Portuguesa</a:t>
            </a:r>
            <a:r>
              <a:rPr lang="pt-BR" sz="1200" dirty="0"/>
              <a:t>, (9), 11-26. </a:t>
            </a:r>
            <a:r>
              <a:rPr lang="pt-BR" sz="1200" dirty="0">
                <a:hlinkClick r:id="rId2"/>
              </a:rPr>
              <a:t>https://</a:t>
            </a:r>
            <a:r>
              <a:rPr lang="pt-BR" sz="1200" dirty="0" smtClean="0">
                <a:hlinkClick r:id="rId2"/>
              </a:rPr>
              <a:t>doi.org/10.11606/issn.2176-9419.v0i9p11-26</a:t>
            </a:r>
            <a:endParaRPr lang="pt-BR" sz="1200" dirty="0" smtClean="0"/>
          </a:p>
          <a:p>
            <a:endParaRPr lang="pt-BR" sz="1200" dirty="0"/>
          </a:p>
          <a:p>
            <a:r>
              <a:rPr lang="pt-BR" sz="1200" dirty="0" smtClean="0"/>
              <a:t>ALMEIDA, Renato. História da música brasileira. [1926]. 2º ed. Corrigida e aumentada. Rio de Janeiro: F. </a:t>
            </a:r>
            <a:r>
              <a:rPr lang="pt-BR" sz="1200" dirty="0" err="1" smtClean="0"/>
              <a:t>Briguiet</a:t>
            </a:r>
            <a:r>
              <a:rPr lang="pt-BR" sz="1200" dirty="0" smtClean="0"/>
              <a:t>. 1942.</a:t>
            </a:r>
          </a:p>
          <a:p>
            <a:endParaRPr lang="pt-BR" sz="1200" dirty="0"/>
          </a:p>
          <a:p>
            <a:r>
              <a:rPr lang="pt-BR" sz="1200" dirty="0"/>
              <a:t>BLOMBERG, Carla. Histórias da Música no Brasil e Musicologia: uma leitura </a:t>
            </a:r>
            <a:r>
              <a:rPr lang="pt-BR" sz="1200" dirty="0" err="1"/>
              <a:t>prelimininar</a:t>
            </a:r>
            <a:r>
              <a:rPr lang="pt-BR" sz="1200" dirty="0"/>
              <a:t>. In Música e Artes, Projeto História nº 43. Dezembro de 2011. </a:t>
            </a:r>
            <a:r>
              <a:rPr lang="pt-BR" sz="1200" dirty="0" smtClean="0"/>
              <a:t>p. </a:t>
            </a:r>
            <a:r>
              <a:rPr lang="pt-BR" sz="1200" dirty="0"/>
              <a:t>415-444</a:t>
            </a:r>
            <a:r>
              <a:rPr lang="pt-BR" sz="1200" dirty="0" smtClean="0"/>
              <a:t>.</a:t>
            </a:r>
          </a:p>
          <a:p>
            <a:endParaRPr lang="pt-BR" sz="1200" dirty="0"/>
          </a:p>
          <a:p>
            <a:r>
              <a:rPr lang="pt-BR" sz="1200" dirty="0"/>
              <a:t>BOSI, Alfredo. Araripe Júnior: teoria, crítica e </a:t>
            </a:r>
            <a:r>
              <a:rPr lang="pt-BR" sz="1200" dirty="0" smtClean="0"/>
              <a:t>história literária. Rio de Janeiro: LTC, São Paulo: EDUSP, 1987, p. 319-382.</a:t>
            </a:r>
          </a:p>
          <a:p>
            <a:endParaRPr lang="pt-BR" sz="1200" dirty="0"/>
          </a:p>
          <a:p>
            <a:r>
              <a:rPr lang="pt-BR" sz="1200" dirty="0" smtClean="0"/>
              <a:t>LOPES, Guilhermina. Onde começa a música brasileira? Olhares da Historiografia Musical e da </a:t>
            </a:r>
            <a:r>
              <a:rPr lang="pt-BR" sz="1200" dirty="0" err="1" smtClean="0"/>
              <a:t>Etnomusicologia</a:t>
            </a:r>
            <a:r>
              <a:rPr lang="pt-BR" sz="1200" dirty="0" smtClean="0"/>
              <a:t>. Anais do II SIMPOM, Rio de Janeiro, 2012. p. 737-746. </a:t>
            </a:r>
          </a:p>
          <a:p>
            <a:endParaRPr lang="pt-BR" sz="1200" dirty="0"/>
          </a:p>
          <a:p>
            <a:r>
              <a:rPr lang="pt-BR" sz="1200" dirty="0" smtClean="0"/>
              <a:t>MACHADO NETO, </a:t>
            </a:r>
            <a:r>
              <a:rPr lang="pt-BR" sz="1200" dirty="0" err="1" smtClean="0"/>
              <a:t>Diosnio</a:t>
            </a:r>
            <a:r>
              <a:rPr lang="pt-BR" sz="1200" dirty="0" smtClean="0"/>
              <a:t>. Discursos críticos da musicologia contemporânea: modelos analíticos sobre a música do Brasil </a:t>
            </a:r>
            <a:r>
              <a:rPr lang="pt-BR" sz="1200" dirty="0" err="1" smtClean="0"/>
              <a:t>coloconal</a:t>
            </a:r>
            <a:r>
              <a:rPr lang="pt-BR" sz="1200" dirty="0" smtClean="0"/>
              <a:t>. In NODARI, Alexandre. Modernismo obnubilado: Araripe Jr. Precursor da Antropofagia. VOLPE (0rg.) Teoria, critica e música na atualidade. Rio de Janeiro: UFRJ, 2012. P. 145-156.</a:t>
            </a:r>
          </a:p>
          <a:p>
            <a:endParaRPr lang="pt-BR" sz="1200" dirty="0"/>
          </a:p>
          <a:p>
            <a:r>
              <a:rPr lang="pt-BR" sz="1200" dirty="0"/>
              <a:t>NODARI, Alexandre. </a:t>
            </a:r>
            <a:r>
              <a:rPr lang="pt-BR" sz="1200" dirty="0">
                <a:hlinkClick r:id="rId3"/>
              </a:rPr>
              <a:t>Modernismo obnubilado: Araripe Jr. precursor da Antropofagia.</a:t>
            </a:r>
            <a:r>
              <a:rPr lang="pt-BR" sz="1200" dirty="0"/>
              <a:t> Comunicação apresentada no VIII Seminário Internacional de História da Literatura (PUC/RS), 2008.</a:t>
            </a:r>
          </a:p>
          <a:p>
            <a:endParaRPr lang="pt-BR" sz="1200" dirty="0" smtClean="0"/>
          </a:p>
          <a:p>
            <a:r>
              <a:rPr lang="pt-BR" sz="1200" dirty="0"/>
              <a:t>SANTOS, Raquel A.; SILVA; Rosangela M. N. B. Racismo científico no Brasil: um retrato racial do Brasil pós-escravatura. Educar em revista, Curitiba, Brasil, v. 34, n.68, p. 253-268, mar/</a:t>
            </a:r>
            <a:r>
              <a:rPr lang="pt-BR" sz="1200" dirty="0" err="1"/>
              <a:t>abr</a:t>
            </a:r>
            <a:r>
              <a:rPr lang="pt-BR" sz="1200" dirty="0"/>
              <a:t>, 2018. Disponível em: </a:t>
            </a:r>
            <a:r>
              <a:rPr lang="pt-BR" sz="1200" u="sng" dirty="0">
                <a:hlinkClick r:id="rId4"/>
              </a:rPr>
              <a:t>http://www.scielo.br/pdf/er/v34n68/0104-4060-er-34-68-253.pdf</a:t>
            </a:r>
            <a:endParaRPr lang="pt-BR" sz="1200" dirty="0"/>
          </a:p>
          <a:p>
            <a:endParaRPr lang="pt-BR" sz="1200" dirty="0"/>
          </a:p>
          <a:p>
            <a:r>
              <a:rPr lang="pt-BR" sz="1200" dirty="0" smtClean="0"/>
              <a:t>VOLPE, Maria Alice. A teoria da obnubilação brasílica na História da Música Brasileira: Renato Almeida e  “A Sinfonia da Terra”. In Música em Perspectiva, V.1, n.1, março 2008. P. 58-71.</a:t>
            </a:r>
          </a:p>
          <a:p>
            <a:endParaRPr lang="pt-BR" sz="12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69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upload.wikimedia.org/wikipedia/commons/thumb/5/58/Renato_Almeida%2C_Diretor_executivo_da_Campanha_de_Defesa_do_Folclore_Brasileiro..tif/lossy-page1-469px-Renato_Almeida%2C_Diretor_executivo_da_Campanha_de_Defesa_do_Folclore_Brasileiro.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4" y="390423"/>
            <a:ext cx="2326580" cy="34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49676"/>
              </p:ext>
            </p:extLst>
          </p:nvPr>
        </p:nvGraphicFramePr>
        <p:xfrm>
          <a:off x="3205543" y="1006335"/>
          <a:ext cx="8476182" cy="238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3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571">
                <a:tc>
                  <a:txBody>
                    <a:bodyPr/>
                    <a:lstStyle/>
                    <a:p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Nasceu em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12/06/1895  (Bahia)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Morreu em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25/01/1981</a:t>
                      </a:r>
                      <a:r>
                        <a:rPr lang="pt-BR" sz="1400" baseline="0" dirty="0" smtClean="0"/>
                        <a:t> (Rio de Janeiro)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Formado</a:t>
                      </a:r>
                      <a:r>
                        <a:rPr lang="pt-BR" sz="1400" baseline="0" dirty="0" smtClean="0"/>
                        <a:t> em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Direito</a:t>
                      </a:r>
                      <a:r>
                        <a:rPr lang="pt-BR" sz="1400" baseline="0" dirty="0" smtClean="0"/>
                        <a:t> (Faculdade de Ciências Jurídicas e Sociais)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69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Foi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Advogado,</a:t>
                      </a:r>
                      <a:r>
                        <a:rPr lang="pt-BR" sz="1400" baseline="0" dirty="0" smtClean="0"/>
                        <a:t> jornalista, musicólogo, folclorista 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51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Trabalhou no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Ministério das Relações</a:t>
                      </a:r>
                      <a:r>
                        <a:rPr lang="pt-BR" sz="1400" baseline="0" dirty="0" smtClean="0"/>
                        <a:t> Exteriores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06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Fundou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1947 - Comissão</a:t>
                      </a:r>
                      <a:r>
                        <a:rPr lang="pt-BR" sz="1400" baseline="0" dirty="0" smtClean="0"/>
                        <a:t> Nacional de Folclore (vinculada à UNESCO e com sede no Palácio do Itamaraty)</a:t>
                      </a:r>
                    </a:p>
                    <a:p>
                      <a:r>
                        <a:rPr lang="pt-BR" sz="1400" baseline="0" dirty="0" smtClean="0"/>
                        <a:t>1966 - Conselho Superior de Música Popular Brasileira do MIS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Seta entalhada para a direita 8"/>
          <p:cNvSpPr/>
          <p:nvPr/>
        </p:nvSpPr>
        <p:spPr>
          <a:xfrm>
            <a:off x="1140434" y="4671035"/>
            <a:ext cx="10753623" cy="1810512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lipse 9"/>
          <p:cNvSpPr/>
          <p:nvPr/>
        </p:nvSpPr>
        <p:spPr>
          <a:xfrm>
            <a:off x="1654467" y="5288804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7501131" y="5349977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ipse 11"/>
          <p:cNvSpPr/>
          <p:nvPr/>
        </p:nvSpPr>
        <p:spPr>
          <a:xfrm>
            <a:off x="6536154" y="5364132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ipse 12"/>
          <p:cNvSpPr/>
          <p:nvPr/>
        </p:nvSpPr>
        <p:spPr>
          <a:xfrm>
            <a:off x="4773843" y="5313814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ipse 13"/>
          <p:cNvSpPr/>
          <p:nvPr/>
        </p:nvSpPr>
        <p:spPr>
          <a:xfrm>
            <a:off x="5618279" y="5349977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3900365" y="5319173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ipse 18"/>
          <p:cNvSpPr/>
          <p:nvPr/>
        </p:nvSpPr>
        <p:spPr>
          <a:xfrm>
            <a:off x="3088776" y="5324100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aixaDeTexto 15"/>
          <p:cNvSpPr txBox="1"/>
          <p:nvPr/>
        </p:nvSpPr>
        <p:spPr>
          <a:xfrm rot="19392854">
            <a:off x="1642567" y="4302235"/>
            <a:ext cx="17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1926 – História da </a:t>
            </a:r>
          </a:p>
          <a:p>
            <a:r>
              <a:rPr lang="pt-BR" sz="1000" b="1" dirty="0" smtClean="0"/>
              <a:t>música brasileira  (1ª ed. )</a:t>
            </a:r>
            <a:endParaRPr lang="pt-BR" sz="1000" b="1" dirty="0"/>
          </a:p>
        </p:txBody>
      </p:sp>
      <p:sp>
        <p:nvSpPr>
          <p:cNvPr id="23" name="CaixaDeTexto 22"/>
          <p:cNvSpPr txBox="1"/>
          <p:nvPr/>
        </p:nvSpPr>
        <p:spPr>
          <a:xfrm rot="19392854">
            <a:off x="3027426" y="4139647"/>
            <a:ext cx="2282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1948 –  </a:t>
            </a:r>
            <a:r>
              <a:rPr lang="pt-BR" sz="1000" b="1" dirty="0"/>
              <a:t>Compêndio</a:t>
            </a:r>
            <a:r>
              <a:rPr lang="pt-BR" sz="1000" b="1" dirty="0" smtClean="0"/>
              <a:t>   de </a:t>
            </a:r>
          </a:p>
          <a:p>
            <a:r>
              <a:rPr lang="pt-BR" sz="1000" b="1" dirty="0" smtClean="0"/>
              <a:t> história da música  brasileira</a:t>
            </a:r>
            <a:endParaRPr lang="pt-BR" sz="1000" b="1" dirty="0"/>
          </a:p>
        </p:txBody>
      </p:sp>
      <p:sp>
        <p:nvSpPr>
          <p:cNvPr id="24" name="CaixaDeTexto 23"/>
          <p:cNvSpPr txBox="1"/>
          <p:nvPr/>
        </p:nvSpPr>
        <p:spPr>
          <a:xfrm rot="19392854">
            <a:off x="3819728" y="4173157"/>
            <a:ext cx="201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1957  –  Inteligência do Folclore</a:t>
            </a:r>
            <a:endParaRPr lang="pt-BR" sz="1000" b="1" dirty="0"/>
          </a:p>
        </p:txBody>
      </p:sp>
      <p:sp>
        <p:nvSpPr>
          <p:cNvPr id="25" name="CaixaDeTexto 24"/>
          <p:cNvSpPr txBox="1"/>
          <p:nvPr/>
        </p:nvSpPr>
        <p:spPr>
          <a:xfrm rot="19392854">
            <a:off x="4725695" y="4060228"/>
            <a:ext cx="214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1960 – O Folclore na poesia e na simbólica do   direito</a:t>
            </a:r>
            <a:endParaRPr lang="pt-BR" sz="1000" b="1" dirty="0"/>
          </a:p>
        </p:txBody>
      </p:sp>
      <p:sp>
        <p:nvSpPr>
          <p:cNvPr id="26" name="CaixaDeTexto 25"/>
          <p:cNvSpPr txBox="1"/>
          <p:nvPr/>
        </p:nvSpPr>
        <p:spPr>
          <a:xfrm rot="19392854">
            <a:off x="5614636" y="4259400"/>
            <a:ext cx="201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1961 – Tablado Folclórico</a:t>
            </a:r>
            <a:endParaRPr lang="pt-BR" sz="1000" b="1" dirty="0"/>
          </a:p>
        </p:txBody>
      </p:sp>
      <p:sp>
        <p:nvSpPr>
          <p:cNvPr id="27" name="CaixaDeTexto 26"/>
          <p:cNvSpPr txBox="1"/>
          <p:nvPr/>
        </p:nvSpPr>
        <p:spPr>
          <a:xfrm rot="19392854">
            <a:off x="6421114" y="4079640"/>
            <a:ext cx="2551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1964 – O IBECC e os estudos de folclore no Brasil</a:t>
            </a:r>
            <a:endParaRPr lang="pt-BR" sz="1000" b="1" dirty="0"/>
          </a:p>
        </p:txBody>
      </p:sp>
      <p:sp>
        <p:nvSpPr>
          <p:cNvPr id="28" name="Elipse 27"/>
          <p:cNvSpPr/>
          <p:nvPr/>
        </p:nvSpPr>
        <p:spPr>
          <a:xfrm>
            <a:off x="8434355" y="5349977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aixaDeTexto 28"/>
          <p:cNvSpPr txBox="1"/>
          <p:nvPr/>
        </p:nvSpPr>
        <p:spPr>
          <a:xfrm rot="19392854">
            <a:off x="7507402" y="4187480"/>
            <a:ext cx="201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1965 – Manual de coleta  folclórica</a:t>
            </a:r>
            <a:endParaRPr lang="pt-BR" sz="1000" b="1" dirty="0"/>
          </a:p>
        </p:txBody>
      </p:sp>
      <p:sp>
        <p:nvSpPr>
          <p:cNvPr id="30" name="Elipse 29"/>
          <p:cNvSpPr/>
          <p:nvPr/>
        </p:nvSpPr>
        <p:spPr>
          <a:xfrm>
            <a:off x="9254575" y="5349977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Elipse 30"/>
          <p:cNvSpPr/>
          <p:nvPr/>
        </p:nvSpPr>
        <p:spPr>
          <a:xfrm>
            <a:off x="10039703" y="5335414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CaixaDeTexto 32"/>
          <p:cNvSpPr txBox="1"/>
          <p:nvPr/>
        </p:nvSpPr>
        <p:spPr>
          <a:xfrm rot="19392854">
            <a:off x="8348160" y="4216592"/>
            <a:ext cx="201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1968 – Música e danças folclóricas</a:t>
            </a:r>
            <a:endParaRPr lang="pt-BR" sz="1000" b="1" dirty="0"/>
          </a:p>
        </p:txBody>
      </p:sp>
      <p:sp>
        <p:nvSpPr>
          <p:cNvPr id="34" name="CaixaDeTexto 33"/>
          <p:cNvSpPr txBox="1"/>
          <p:nvPr/>
        </p:nvSpPr>
        <p:spPr>
          <a:xfrm rot="19392854">
            <a:off x="9147822" y="4158486"/>
            <a:ext cx="2013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1969 – </a:t>
            </a:r>
            <a:r>
              <a:rPr lang="pt-BR" sz="1000" b="1" i="1" dirty="0" err="1" smtClean="0"/>
              <a:t>Danses</a:t>
            </a:r>
            <a:r>
              <a:rPr lang="pt-BR" sz="1000" b="1" i="1" dirty="0" smtClean="0"/>
              <a:t>  </a:t>
            </a:r>
            <a:r>
              <a:rPr lang="pt-BR" sz="1000" b="1" i="1" dirty="0" err="1" smtClean="0"/>
              <a:t>africaines</a:t>
            </a:r>
            <a:r>
              <a:rPr lang="pt-BR" sz="1000" b="1" i="1" dirty="0" smtClean="0"/>
              <a:t> </a:t>
            </a:r>
            <a:r>
              <a:rPr lang="pt-BR" sz="1000" b="1" i="1" dirty="0" err="1" smtClean="0"/>
              <a:t>en</a:t>
            </a:r>
            <a:r>
              <a:rPr lang="pt-BR" sz="1000" b="1" i="1" dirty="0" smtClean="0"/>
              <a:t> </a:t>
            </a:r>
            <a:r>
              <a:rPr lang="pt-BR" sz="1000" b="1" i="1" dirty="0" err="1" smtClean="0"/>
              <a:t>Amérique</a:t>
            </a:r>
            <a:r>
              <a:rPr lang="pt-BR" sz="1000" b="1" i="1" dirty="0" smtClean="0"/>
              <a:t> Latine</a:t>
            </a:r>
            <a:endParaRPr lang="pt-BR" sz="1000" b="1" i="1" dirty="0"/>
          </a:p>
        </p:txBody>
      </p:sp>
      <p:sp>
        <p:nvSpPr>
          <p:cNvPr id="35" name="CaixaDeTexto 34"/>
          <p:cNvSpPr txBox="1"/>
          <p:nvPr/>
        </p:nvSpPr>
        <p:spPr>
          <a:xfrm rot="19392854">
            <a:off x="9968032" y="4233720"/>
            <a:ext cx="201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1971 – Vivência e projeção do folclore</a:t>
            </a:r>
            <a:endParaRPr lang="pt-BR" sz="10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46582" y="5253508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Principais</a:t>
            </a:r>
          </a:p>
          <a:p>
            <a:pPr algn="ct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obras</a:t>
            </a:r>
            <a:endParaRPr lang="pt-B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48279"/>
              </p:ext>
            </p:extLst>
          </p:nvPr>
        </p:nvGraphicFramePr>
        <p:xfrm>
          <a:off x="3215811" y="442268"/>
          <a:ext cx="84556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5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RENATO ALMEIDA – VIDA E OBRA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 rot="19392854">
            <a:off x="2351657" y="4334035"/>
            <a:ext cx="174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1942 – História da </a:t>
            </a:r>
          </a:p>
          <a:p>
            <a:r>
              <a:rPr lang="pt-BR" sz="1000" b="1" dirty="0" smtClean="0"/>
              <a:t>música brasileira (2ª ed.)</a:t>
            </a:r>
            <a:endParaRPr lang="pt-BR" sz="1000" b="1" dirty="0"/>
          </a:p>
        </p:txBody>
      </p:sp>
      <p:sp>
        <p:nvSpPr>
          <p:cNvPr id="36" name="Elipse 35"/>
          <p:cNvSpPr/>
          <p:nvPr/>
        </p:nvSpPr>
        <p:spPr>
          <a:xfrm>
            <a:off x="2408578" y="5324100"/>
            <a:ext cx="452628" cy="45262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5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23711"/>
              </p:ext>
            </p:extLst>
          </p:nvPr>
        </p:nvGraphicFramePr>
        <p:xfrm>
          <a:off x="2032000" y="719666"/>
          <a:ext cx="9321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pt-BR" sz="2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“História da Música Brasileira” de Renato </a:t>
                      </a:r>
                      <a:r>
                        <a:rPr kumimoji="0" lang="pt-BR" sz="2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Almeida</a:t>
                      </a:r>
                      <a:endParaRPr kumimoji="0" lang="pt-BR" sz="28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57191"/>
              </p:ext>
            </p:extLst>
          </p:nvPr>
        </p:nvGraphicFramePr>
        <p:xfrm>
          <a:off x="2032000" y="2338070"/>
          <a:ext cx="9310914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2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Primeira Edição</a:t>
                      </a:r>
                      <a:r>
                        <a:rPr lang="pt-BR" baseline="0" dirty="0" smtClean="0"/>
                        <a:t> do Livro (1926)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Segunda Edição do Livro (1942)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Número de páginas:</a:t>
                      </a:r>
                      <a:r>
                        <a:rPr lang="pt-BR" sz="1600" baseline="0" dirty="0" smtClean="0"/>
                        <a:t>  240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Capítulos: 6 (sem subtítulos)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Referências a autores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Influência</a:t>
                      </a: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escrita literária (Romantismo), uso de figuras de linguagem na descrição de fatos e paisagens,</a:t>
                      </a:r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subjetivismo</a:t>
                      </a: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 dos textos fundadores sobre</a:t>
                      </a:r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historiografia musical brasileira</a:t>
                      </a: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Adequações</a:t>
                      </a:r>
                      <a:r>
                        <a:rPr lang="pt-BR" sz="1600" baseline="0" dirty="0" smtClean="0"/>
                        <a:t> ao Acordo Ortográfico de 1931.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Número de páginas: 529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Capítulos: 16 capítulos, com subtítulos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Referências bibliográficas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Caráter</a:t>
                      </a:r>
                      <a:r>
                        <a:rPr lang="pt-BR" sz="1600" baseline="0" dirty="0" smtClean="0"/>
                        <a:t> mais descritivo do que na primeira edição.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Presença de fotos ilustrativas de instrumentos e trechos musicais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Apoio em obras historiográficas da mesma época (Mario de Andrade, </a:t>
                      </a:r>
                      <a:r>
                        <a:rPr lang="pt-BR" sz="1600" baseline="0" dirty="0" err="1" smtClean="0"/>
                        <a:t>etc</a:t>
                      </a:r>
                      <a:r>
                        <a:rPr lang="pt-BR" sz="16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333625" y="5217352"/>
            <a:ext cx="78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769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1155"/>
              </p:ext>
            </p:extLst>
          </p:nvPr>
        </p:nvGraphicFramePr>
        <p:xfrm>
          <a:off x="1077686" y="719666"/>
          <a:ext cx="104285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8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 uma edição para a</a:t>
                      </a:r>
                      <a:r>
                        <a:rPr lang="pt-BR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outra</a:t>
                      </a: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(1926</a:t>
                      </a:r>
                      <a:r>
                        <a:rPr lang="pt-BR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– 1942)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Seta entalhada para a direita 4"/>
          <p:cNvSpPr/>
          <p:nvPr/>
        </p:nvSpPr>
        <p:spPr>
          <a:xfrm>
            <a:off x="1140433" y="3615093"/>
            <a:ext cx="10753623" cy="1810512"/>
          </a:xfrm>
          <a:prstGeom prst="notchedRightArrow">
            <a:avLst/>
          </a:prstGeom>
          <a:solidFill>
            <a:srgbClr val="0070C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ipse 5"/>
          <p:cNvSpPr/>
          <p:nvPr/>
        </p:nvSpPr>
        <p:spPr>
          <a:xfrm>
            <a:off x="1828643" y="4298178"/>
            <a:ext cx="452628" cy="45262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aixaDeTexto 6"/>
          <p:cNvSpPr txBox="1"/>
          <p:nvPr/>
        </p:nvSpPr>
        <p:spPr>
          <a:xfrm rot="19392854">
            <a:off x="1683294" y="3030667"/>
            <a:ext cx="2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Anos   20 -  Fascismo,  Nazismo Comunismo </a:t>
            </a:r>
            <a:endParaRPr lang="pt-BR" sz="1000" b="1" dirty="0"/>
          </a:p>
        </p:txBody>
      </p:sp>
      <p:sp>
        <p:nvSpPr>
          <p:cNvPr id="8" name="Elipse 7"/>
          <p:cNvSpPr/>
          <p:nvPr/>
        </p:nvSpPr>
        <p:spPr>
          <a:xfrm>
            <a:off x="2863352" y="4294035"/>
            <a:ext cx="452628" cy="45262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ipse 9"/>
          <p:cNvSpPr/>
          <p:nvPr/>
        </p:nvSpPr>
        <p:spPr>
          <a:xfrm>
            <a:off x="4180522" y="4300956"/>
            <a:ext cx="452628" cy="45262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aixaDeTexto 10"/>
          <p:cNvSpPr txBox="1"/>
          <p:nvPr/>
        </p:nvSpPr>
        <p:spPr>
          <a:xfrm rot="19392854">
            <a:off x="6359881" y="3129381"/>
            <a:ext cx="2321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Era Vargas – 1930 - 1945</a:t>
            </a:r>
            <a:endParaRPr lang="pt-BR" sz="1000" b="1" dirty="0"/>
          </a:p>
        </p:txBody>
      </p:sp>
      <p:sp>
        <p:nvSpPr>
          <p:cNvPr id="12" name="Elipse 11"/>
          <p:cNvSpPr/>
          <p:nvPr/>
        </p:nvSpPr>
        <p:spPr>
          <a:xfrm>
            <a:off x="5421493" y="4300956"/>
            <a:ext cx="452628" cy="45262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aixaDeTexto 12"/>
          <p:cNvSpPr txBox="1"/>
          <p:nvPr/>
        </p:nvSpPr>
        <p:spPr>
          <a:xfrm rot="19392854">
            <a:off x="4023780" y="2975491"/>
            <a:ext cx="2251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1928 – Ensaio sobre a Música Brasileira  (Mario de Andrade)</a:t>
            </a:r>
          </a:p>
          <a:p>
            <a:endParaRPr lang="pt-BR" sz="1000" b="1" dirty="0"/>
          </a:p>
        </p:txBody>
      </p:sp>
      <p:sp>
        <p:nvSpPr>
          <p:cNvPr id="14" name="Elipse 13"/>
          <p:cNvSpPr/>
          <p:nvPr/>
        </p:nvSpPr>
        <p:spPr>
          <a:xfrm>
            <a:off x="6517244" y="4300956"/>
            <a:ext cx="452628" cy="45262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aixaDeTexto 14"/>
          <p:cNvSpPr txBox="1"/>
          <p:nvPr/>
        </p:nvSpPr>
        <p:spPr>
          <a:xfrm rot="19392854">
            <a:off x="5246079" y="2830477"/>
            <a:ext cx="2251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1929  Compêndio  de História da Música brasileira (Mario de Andrade)</a:t>
            </a:r>
            <a:endParaRPr lang="pt-BR" sz="1000" b="1" dirty="0"/>
          </a:p>
        </p:txBody>
      </p:sp>
      <p:sp>
        <p:nvSpPr>
          <p:cNvPr id="16" name="Elipse 15"/>
          <p:cNvSpPr/>
          <p:nvPr/>
        </p:nvSpPr>
        <p:spPr>
          <a:xfrm>
            <a:off x="7812644" y="4269398"/>
            <a:ext cx="452628" cy="45262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aixaDeTexto 16"/>
          <p:cNvSpPr txBox="1"/>
          <p:nvPr/>
        </p:nvSpPr>
        <p:spPr>
          <a:xfrm rot="19392854">
            <a:off x="7826773" y="3147286"/>
            <a:ext cx="162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Segunda Guerra Mundial (1939 -1945)</a:t>
            </a:r>
            <a:endParaRPr lang="pt-BR" sz="1000" b="1" dirty="0"/>
          </a:p>
        </p:txBody>
      </p:sp>
      <p:sp>
        <p:nvSpPr>
          <p:cNvPr id="18" name="Elipse 17"/>
          <p:cNvSpPr/>
          <p:nvPr/>
        </p:nvSpPr>
        <p:spPr>
          <a:xfrm>
            <a:off x="9325758" y="4269398"/>
            <a:ext cx="452628" cy="45262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aixaDeTexto 18"/>
          <p:cNvSpPr txBox="1"/>
          <p:nvPr/>
        </p:nvSpPr>
        <p:spPr>
          <a:xfrm rot="19392854">
            <a:off x="9162239" y="2950449"/>
            <a:ext cx="2313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1942 – Reedição do livro de 1929 de Mario de Andrade  e  do Livro de Renato Almeida </a:t>
            </a:r>
            <a:endParaRPr lang="pt-BR" sz="1000" b="1" dirty="0"/>
          </a:p>
        </p:txBody>
      </p:sp>
      <p:sp>
        <p:nvSpPr>
          <p:cNvPr id="20" name="CaixaDeTexto 19"/>
          <p:cNvSpPr txBox="1"/>
          <p:nvPr/>
        </p:nvSpPr>
        <p:spPr>
          <a:xfrm rot="19392854">
            <a:off x="2815434" y="3205581"/>
            <a:ext cx="2251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1922 – Semana de Arte Moderna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10178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16937"/>
              </p:ext>
            </p:extLst>
          </p:nvPr>
        </p:nvGraphicFramePr>
        <p:xfrm>
          <a:off x="1077686" y="719666"/>
          <a:ext cx="104285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8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 uma edição para a</a:t>
                      </a:r>
                      <a:r>
                        <a:rPr lang="pt-BR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outra</a:t>
                      </a: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(1926</a:t>
                      </a:r>
                      <a:r>
                        <a:rPr lang="pt-BR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– 1942)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5" y="1764407"/>
            <a:ext cx="8558739" cy="441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88029" y="1360711"/>
            <a:ext cx="696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Trecho escrito por Renato Almeida, extraído do Prefácio (2ª Edição):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6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28059"/>
              </p:ext>
            </p:extLst>
          </p:nvPr>
        </p:nvGraphicFramePr>
        <p:xfrm>
          <a:off x="1077686" y="719666"/>
          <a:ext cx="104285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8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 uma edição para a</a:t>
                      </a:r>
                      <a:r>
                        <a:rPr lang="pt-BR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outra</a:t>
                      </a: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(1926</a:t>
                      </a:r>
                      <a:r>
                        <a:rPr lang="pt-BR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– 1942)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188030" y="1360711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Na primeira edição, há um capítulo sobre o Romantismo na Música. Nele são mencionados  Carlos Gomes, Leopoldo </a:t>
            </a:r>
            <a:r>
              <a:rPr lang="pt-BR" dirty="0" err="1" smtClean="0"/>
              <a:t>Miguez</a:t>
            </a:r>
            <a:r>
              <a:rPr lang="pt-BR" dirty="0" smtClean="0"/>
              <a:t>, Alexandre de Levy, influências alemãs do período (Wagner e Liszt)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Na segunda edição, esse título não é mencionado e o conteúdo redistribuído em capítulos da segunda parte do livro.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segunda edição apresenta uma descrição maior de elementos folclóricos</a:t>
            </a:r>
            <a:r>
              <a:rPr lang="pt-BR" dirty="0"/>
              <a:t>, que </a:t>
            </a:r>
            <a:r>
              <a:rPr lang="pt-BR" dirty="0" smtClean="0"/>
              <a:t>são considerados como a música popular. Há uma influência das obras de Mario de Andrade, Luís da Câmara Cascudo, Luciano </a:t>
            </a:r>
            <a:r>
              <a:rPr lang="pt-BR" dirty="0" err="1" smtClean="0"/>
              <a:t>Gallet</a:t>
            </a:r>
            <a:r>
              <a:rPr lang="pt-BR" dirty="0" smtClean="0"/>
              <a:t> e Luiz Heitor Correa de Azevedo.</a:t>
            </a:r>
          </a:p>
          <a:p>
            <a:pPr algn="just"/>
            <a:endParaRPr lang="pt-BR" dirty="0"/>
          </a:p>
          <a:p>
            <a:pPr algn="just"/>
            <a:r>
              <a:rPr lang="pt-BR" i="1" dirty="0" smtClean="0"/>
              <a:t>“A </a:t>
            </a:r>
            <a:r>
              <a:rPr lang="pt-BR" i="1" dirty="0"/>
              <a:t>pioneira historiografia musical no Brasil guiava-se, portanto, pelos ideais de progresso e nação, buscando encontrar os fatos que ilustrassem o percurso da música em direção à emancipação do modelo europeu</a:t>
            </a:r>
            <a:r>
              <a:rPr lang="pt-BR" i="1" dirty="0" smtClean="0"/>
              <a:t>.” (LOPES, 2012)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5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76879"/>
              </p:ext>
            </p:extLst>
          </p:nvPr>
        </p:nvGraphicFramePr>
        <p:xfrm>
          <a:off x="2032000" y="719666"/>
          <a:ext cx="9474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HISTÓRIA DA MÚSICA</a:t>
                      </a:r>
                      <a:r>
                        <a:rPr lang="pt-BR" sz="24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BRASILEIRA  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37182"/>
              </p:ext>
            </p:extLst>
          </p:nvPr>
        </p:nvGraphicFramePr>
        <p:xfrm>
          <a:off x="2162632" y="1328056"/>
          <a:ext cx="9123680" cy="516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8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8589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Primeira Edição</a:t>
                      </a:r>
                      <a:r>
                        <a:rPr lang="pt-BR" sz="1200" baseline="0" dirty="0" smtClean="0"/>
                        <a:t> do Livro (1926)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Segunda Edição do Livro (1942)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38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200" dirty="0" smtClean="0"/>
                        <a:t>Capítulos: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200" dirty="0" smtClean="0"/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música popular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música brasileira no começo do século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XIX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Romantismo na música brasileira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Tendências da Música Brasileira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espírito moderno na música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cultura musical no Brasil</a:t>
                      </a:r>
                      <a:endParaRPr kumimoji="0" lang="pt-B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kumimoji="0" lang="pt-B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200" dirty="0" smtClean="0"/>
                        <a:t>Primeira Parte – A música popular brasileira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200" dirty="0" smtClean="0"/>
                        <a:t>Capítulos: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música popular brasileira e sua formação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música e os instrumentos musicais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índios brasileiros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cantigas do Brasil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Cantos religiosos e Fetichistas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danças brasileiras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Danças dramáticas e bailados populares do Brasil</a:t>
                      </a:r>
                    </a:p>
                    <a:p>
                      <a:pPr marL="285750" indent="-285750">
                        <a:buFont typeface="+mj-lt"/>
                        <a:buAutoNum type="romanUcPeriod"/>
                      </a:pPr>
                      <a:endParaRPr kumimoji="0" lang="pt-B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Segunda Parte – História da Música Brasileira</a:t>
                      </a:r>
                    </a:p>
                    <a:p>
                      <a:pPr marL="285750" indent="-285750">
                        <a:buFont typeface="+mj-lt"/>
                        <a:buAutoNum type="romanUcPeriod"/>
                      </a:pPr>
                      <a:endParaRPr kumimoji="0" lang="pt-B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música do Brasil do Sec. XVI ao Século XVIII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época de D. João VI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Padre José Maurício Nunes Garcia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música no Reinado de D. Pedro I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Francisco Manoel da Silva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Música de 1822 a 1860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Gomes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 música brasileira de Inspiração Europeia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Tendências Nacionalistas da Música Brasileira</a:t>
                      </a:r>
                    </a:p>
                    <a:p>
                      <a:pPr marL="285750" lvl="0" indent="-285750" algn="just">
                        <a:buFont typeface="+mj-lt"/>
                        <a:buAutoNum type="romanUcPeriod" startAt="7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contemporâneos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kumimoji="0" lang="pt-B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Índices</a:t>
                      </a: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Índice dos textos musicais</a:t>
                      </a: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Índice analítico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7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30627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 sinfonia da Terra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948543" y="1714161"/>
            <a:ext cx="81860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texto é a introdução da primeira e segunda edição. A diferença entre os dois textos está nas adequações ao Acordo Ortográfico (1931). </a:t>
            </a:r>
          </a:p>
          <a:p>
            <a:r>
              <a:rPr lang="pt-BR" dirty="0"/>
              <a:t> </a:t>
            </a:r>
            <a:r>
              <a:rPr lang="pt-BR" dirty="0" smtClean="0"/>
              <a:t>    Ex.:  </a:t>
            </a:r>
            <a:r>
              <a:rPr lang="pt-BR" dirty="0" err="1" smtClean="0">
                <a:solidFill>
                  <a:srgbClr val="0070C0"/>
                </a:solidFill>
              </a:rPr>
              <a:t>allegoria</a:t>
            </a:r>
            <a:r>
              <a:rPr lang="pt-BR" dirty="0" smtClean="0">
                <a:solidFill>
                  <a:srgbClr val="0070C0"/>
                </a:solidFill>
              </a:rPr>
              <a:t> &gt; alegoria, </a:t>
            </a:r>
            <a:r>
              <a:rPr lang="pt-BR" dirty="0" err="1" smtClean="0">
                <a:solidFill>
                  <a:srgbClr val="0070C0"/>
                </a:solidFill>
              </a:rPr>
              <a:t>scintillante</a:t>
            </a:r>
            <a:r>
              <a:rPr lang="pt-BR" dirty="0" smtClean="0">
                <a:solidFill>
                  <a:srgbClr val="0070C0"/>
                </a:solidFill>
              </a:rPr>
              <a:t> &gt; cintilante,  subtis &gt; </a:t>
            </a:r>
            <a:r>
              <a:rPr lang="pt-BR" dirty="0" err="1" smtClean="0">
                <a:solidFill>
                  <a:srgbClr val="0070C0"/>
                </a:solidFill>
              </a:rPr>
              <a:t>sutís</a:t>
            </a:r>
            <a:endParaRPr lang="pt-BR" dirty="0" smtClean="0">
              <a:solidFill>
                <a:srgbClr val="0070C0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Escrita poética, repleta de figuras de linguagens.</a:t>
            </a:r>
          </a:p>
          <a:p>
            <a:endParaRPr lang="pt-BR" dirty="0"/>
          </a:p>
          <a:p>
            <a:r>
              <a:rPr lang="pt-BR" dirty="0" smtClean="0"/>
              <a:t>    </a:t>
            </a:r>
            <a:r>
              <a:rPr lang="pt-BR" dirty="0" smtClean="0">
                <a:solidFill>
                  <a:srgbClr val="0070C0"/>
                </a:solidFill>
              </a:rPr>
              <a:t>“ Até o silêncio é uma voz grave e perturbadora, que ressoa e amedronta.”</a:t>
            </a:r>
          </a:p>
          <a:p>
            <a:endParaRPr lang="pt-BR" dirty="0"/>
          </a:p>
          <a:p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 texto descreve poeticamente o Brasil (a terra), mencionando suas riquezas minerais, a natureza, clima tropical, o processo de colonização, a integração entre povos de raças distintas, a adaptação dos europeus aqui e como a música se transformou e se recriou nesse ambiente. O autor enfatiza a força do meio sobre o ser humano para explicar a originalidade da música produzida no Brasil.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47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56124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sinfonia da Terra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44486" y="1340923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Marcas Ideológicas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Pensamento </a:t>
            </a:r>
            <a:r>
              <a:rPr lang="pt-BR" dirty="0" err="1" smtClean="0"/>
              <a:t>sócio-antropológico</a:t>
            </a:r>
            <a:r>
              <a:rPr lang="pt-BR" dirty="0" smtClean="0"/>
              <a:t> e literário da época era influenciado pelas teorias evolucionistas e deterministas: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Raça, Meio e Momento Histórico (Taine)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Mesologismo</a:t>
            </a:r>
            <a:r>
              <a:rPr lang="pt-BR" dirty="0" smtClean="0"/>
              <a:t> (</a:t>
            </a:r>
            <a:r>
              <a:rPr lang="pt-BR" dirty="0" err="1" smtClean="0"/>
              <a:t>Buckle</a:t>
            </a:r>
            <a:r>
              <a:rPr lang="pt-BR" dirty="0" smtClean="0"/>
              <a:t>)</a:t>
            </a:r>
          </a:p>
          <a:p>
            <a:endParaRPr lang="pt-BR" b="1" dirty="0"/>
          </a:p>
          <a:p>
            <a:pPr algn="just"/>
            <a:r>
              <a:rPr lang="pt-BR" b="1" dirty="0" smtClean="0"/>
              <a:t>De acordo com Volpe (2008), o texto “A Sinfonia da Terra” pode ser analisado a partir da Teoria  da Obnubilação Brasílica de Araripe Junior.</a:t>
            </a:r>
          </a:p>
          <a:p>
            <a:endParaRPr lang="pt-BR" b="1" dirty="0"/>
          </a:p>
          <a:p>
            <a:pPr lvl="1" algn="just"/>
            <a:r>
              <a:rPr lang="pt-BR" i="1" dirty="0" smtClean="0"/>
              <a:t>“Renato Almeida enfatizou a importância do meio na formação da cultura, compartilhando a teoria da obnubilação brasílica; conforme sugere a dedicatória, por influência de Graça Aranha. Numa segunda fase (2ª edição), volta-se para o parâmetro raça, buscando um aprofundamento maior em questões étnicas do folclore e da miscigenação.” </a:t>
            </a:r>
            <a:endParaRPr lang="pt-BR" i="1" dirty="0"/>
          </a:p>
          <a:p>
            <a:endParaRPr lang="pt-BR" b="1" dirty="0" smtClean="0"/>
          </a:p>
          <a:p>
            <a:r>
              <a:rPr lang="pt-BR" dirty="0" smtClean="0"/>
              <a:t>Identidade Nacional na Música:  “Busca incessante de uma expressão própria” (Renato Almeida).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8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nha do Tempo 01 16x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6E986A-EABD-4E36-9972-49C1D8D70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D15A2F-4BA4-46CC-BB92-46CECD9010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C60232-162E-48C1-898E-FB4CD0900DED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1764</Words>
  <Application>Microsoft Office PowerPoint</Application>
  <PresentationFormat>Personalizar</PresentationFormat>
  <Paragraphs>217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Linha do Tempo 01 16x9</vt:lpstr>
      <vt:lpstr>Papel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2013-06-24T21:24:20Z</dcterms:created>
  <dcterms:modified xsi:type="dcterms:W3CDTF">2019-05-20T02:19:24Z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