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9" r:id="rId1"/>
  </p:sldMasterIdLst>
  <p:sldIdLst>
    <p:sldId id="256" r:id="rId2"/>
    <p:sldId id="271" r:id="rId3"/>
    <p:sldId id="257" r:id="rId4"/>
    <p:sldId id="258" r:id="rId5"/>
    <p:sldId id="259" r:id="rId6"/>
    <p:sldId id="282" r:id="rId7"/>
    <p:sldId id="265" r:id="rId8"/>
    <p:sldId id="283" r:id="rId9"/>
    <p:sldId id="285" r:id="rId10"/>
    <p:sldId id="284" r:id="rId11"/>
    <p:sldId id="286" r:id="rId12"/>
    <p:sldId id="287" r:id="rId13"/>
    <p:sldId id="268" r:id="rId14"/>
    <p:sldId id="288" r:id="rId15"/>
    <p:sldId id="279" r:id="rId16"/>
    <p:sldId id="269" r:id="rId17"/>
    <p:sldId id="289" r:id="rId18"/>
    <p:sldId id="276" r:id="rId19"/>
    <p:sldId id="270" r:id="rId20"/>
    <p:sldId id="272" r:id="rId21"/>
    <p:sldId id="273" r:id="rId22"/>
    <p:sldId id="274" r:id="rId23"/>
    <p:sldId id="275" r:id="rId24"/>
    <p:sldId id="277" r:id="rId25"/>
    <p:sldId id="278" r:id="rId26"/>
    <p:sldId id="280" r:id="rId27"/>
    <p:sldId id="281" r:id="rId2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2A68-7146-43F4-A2D1-A0CB9901B5A4}" type="datetimeFigureOut">
              <a:rPr lang="pt-BR" smtClean="0"/>
              <a:t>21/04/2019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5BD0-5B4F-4E59-9C0A-3E1A059C7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681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2A68-7146-43F4-A2D1-A0CB9901B5A4}" type="datetimeFigureOut">
              <a:rPr lang="pt-BR" smtClean="0"/>
              <a:t>21/04/2019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5BD0-5B4F-4E59-9C0A-3E1A059C7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85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2A68-7146-43F4-A2D1-A0CB9901B5A4}" type="datetimeFigureOut">
              <a:rPr lang="pt-BR" smtClean="0"/>
              <a:t>21/04/2019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5BD0-5B4F-4E59-9C0A-3E1A059C7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667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2A68-7146-43F4-A2D1-A0CB9901B5A4}" type="datetimeFigureOut">
              <a:rPr lang="pt-BR" smtClean="0"/>
              <a:t>21/04/2019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5BD0-5B4F-4E59-9C0A-3E1A059C7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845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2A68-7146-43F4-A2D1-A0CB9901B5A4}" type="datetimeFigureOut">
              <a:rPr lang="pt-BR" smtClean="0"/>
              <a:t>21/04/2019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5BD0-5B4F-4E59-9C0A-3E1A059C7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0151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2A68-7146-43F4-A2D1-A0CB9901B5A4}" type="datetimeFigureOut">
              <a:rPr lang="pt-BR" smtClean="0"/>
              <a:t>21/04/2019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5BD0-5B4F-4E59-9C0A-3E1A059C7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0797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2A68-7146-43F4-A2D1-A0CB9901B5A4}" type="datetimeFigureOut">
              <a:rPr lang="pt-BR" smtClean="0"/>
              <a:t>21/04/2019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5BD0-5B4F-4E59-9C0A-3E1A059C7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6662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2A68-7146-43F4-A2D1-A0CB9901B5A4}" type="datetimeFigureOut">
              <a:rPr lang="pt-BR" smtClean="0"/>
              <a:t>21/04/2019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5BD0-5B4F-4E59-9C0A-3E1A059C7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882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2A68-7146-43F4-A2D1-A0CB9901B5A4}" type="datetimeFigureOut">
              <a:rPr lang="pt-BR" smtClean="0"/>
              <a:t>21/04/2019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5BD0-5B4F-4E59-9C0A-3E1A059C7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038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2A68-7146-43F4-A2D1-A0CB9901B5A4}" type="datetimeFigureOut">
              <a:rPr lang="pt-BR" smtClean="0"/>
              <a:t>21/04/2019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5BD0-5B4F-4E59-9C0A-3E1A059C7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69514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2A68-7146-43F4-A2D1-A0CB9901B5A4}" type="datetimeFigureOut">
              <a:rPr lang="pt-BR" smtClean="0"/>
              <a:t>21/04/2019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B5BD0-5B4F-4E59-9C0A-3E1A059C7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92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2A68-7146-43F4-A2D1-A0CB9901B5A4}" type="datetimeFigureOut">
              <a:rPr lang="pt-BR" smtClean="0"/>
              <a:t>21/04/2019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B5BD0-5B4F-4E59-9C0A-3E1A059C78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950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1872" y="1658983"/>
            <a:ext cx="9418320" cy="927463"/>
          </a:xfrm>
        </p:spPr>
        <p:txBody>
          <a:bodyPr>
            <a:normAutofit/>
          </a:bodyPr>
          <a:lstStyle/>
          <a:p>
            <a:pPr algn="ctr"/>
            <a:r>
              <a:rPr lang="pt-BR" sz="5400" dirty="0" smtClean="0"/>
              <a:t>Cantos Populares do Brasil (1883)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1872" y="3122023"/>
            <a:ext cx="9418320" cy="3422467"/>
          </a:xfrm>
        </p:spPr>
        <p:txBody>
          <a:bodyPr>
            <a:normAutofit/>
          </a:bodyPr>
          <a:lstStyle/>
          <a:p>
            <a:endParaRPr lang="pt-BR" dirty="0"/>
          </a:p>
          <a:p>
            <a:pPr>
              <a:lnSpc>
                <a:spcPct val="170000"/>
              </a:lnSpc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Coligidos por Sílvio Romero</a:t>
            </a:r>
          </a:p>
          <a:p>
            <a:pPr>
              <a:lnSpc>
                <a:spcPct val="170000"/>
              </a:lnSpc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e notas comparativas de Teófilo Braga</a:t>
            </a:r>
          </a:p>
          <a:p>
            <a:pPr>
              <a:lnSpc>
                <a:spcPct val="170000"/>
              </a:lnSpc>
            </a:pPr>
            <a:endParaRPr lang="pt-BR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70000"/>
              </a:lnSpc>
            </a:pPr>
            <a:endParaRPr lang="pt-BR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pt-BR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7400" dirty="0"/>
          </a:p>
        </p:txBody>
      </p:sp>
    </p:spTree>
    <p:extLst>
      <p:ext uri="{BB962C8B-B14F-4D97-AF65-F5344CB8AC3E}">
        <p14:creationId xmlns:p14="http://schemas.microsoft.com/office/powerpoint/2010/main" val="1047183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pt-BR" sz="1800" b="1" dirty="0"/>
              <a:t>Quero bem ao pê de </a:t>
            </a:r>
            <a:r>
              <a:rPr lang="pt-BR" sz="1800" b="1" dirty="0" smtClean="0"/>
              <a:t>cravo (Rio </a:t>
            </a:r>
            <a:r>
              <a:rPr lang="pt-BR" sz="1800" b="1" dirty="0"/>
              <a:t>de Janeiro</a:t>
            </a:r>
            <a:r>
              <a:rPr lang="pt-BR" sz="1800" b="1" dirty="0" smtClean="0"/>
              <a:t>)</a:t>
            </a:r>
          </a:p>
          <a:p>
            <a:pPr marL="0" indent="0">
              <a:buNone/>
            </a:pPr>
            <a:endParaRPr lang="pt-BR" sz="1800" b="1" dirty="0"/>
          </a:p>
          <a:p>
            <a:pPr marL="0" indent="0">
              <a:buNone/>
            </a:pPr>
            <a:r>
              <a:rPr lang="pt-BR" sz="1800" dirty="0"/>
              <a:t>Quero bem ao pé de cravo</a:t>
            </a:r>
          </a:p>
          <a:p>
            <a:pPr marL="0" indent="0">
              <a:buNone/>
            </a:pPr>
            <a:r>
              <a:rPr lang="pt-BR" sz="1800" dirty="0"/>
              <a:t>Por nascer no meu terreiro,</a:t>
            </a:r>
          </a:p>
          <a:p>
            <a:pPr marL="0" indent="0">
              <a:buNone/>
            </a:pPr>
            <a:r>
              <a:rPr lang="pt-BR" sz="1800" dirty="0"/>
              <a:t>Quero bem a Mariquinha</a:t>
            </a:r>
          </a:p>
          <a:p>
            <a:pPr marL="0" indent="0">
              <a:buNone/>
            </a:pPr>
            <a:r>
              <a:rPr lang="pt-BR" sz="1800" dirty="0"/>
              <a:t>Por ser meu amor primeiro</a:t>
            </a:r>
            <a:r>
              <a:rPr lang="pt-BR" sz="1800" dirty="0" smtClean="0"/>
              <a:t>.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Suspiro, </a:t>
            </a:r>
            <a:r>
              <a:rPr lang="pt-BR" sz="1800" dirty="0" err="1"/>
              <a:t>tomae</a:t>
            </a:r>
            <a:r>
              <a:rPr lang="pt-BR" sz="1800" dirty="0"/>
              <a:t> mais tento, </a:t>
            </a: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Não </a:t>
            </a:r>
            <a:r>
              <a:rPr lang="pt-BR" sz="1800" dirty="0"/>
              <a:t>me acabeis de </a:t>
            </a:r>
            <a:r>
              <a:rPr lang="pt-BR" sz="1800" dirty="0" smtClean="0"/>
              <a:t>matar;</a:t>
            </a:r>
            <a:endParaRPr lang="pt-BR" sz="1800" dirty="0"/>
          </a:p>
          <a:p>
            <a:pPr marL="0" indent="0">
              <a:buNone/>
            </a:pPr>
            <a:r>
              <a:rPr lang="pt-BR" sz="1800" dirty="0"/>
              <a:t>Para meu castigo basta </a:t>
            </a:r>
          </a:p>
          <a:p>
            <a:pPr marL="0" indent="0">
              <a:buNone/>
            </a:pPr>
            <a:r>
              <a:rPr lang="pt-BR" sz="1800" dirty="0"/>
              <a:t>Querer bem e não lograr.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Boa </a:t>
            </a:r>
            <a:r>
              <a:rPr lang="pt-BR" sz="1800" dirty="0"/>
              <a:t>flor é o suspiro</a:t>
            </a:r>
          </a:p>
          <a:p>
            <a:pPr marL="0" indent="0">
              <a:buNone/>
            </a:pPr>
            <a:r>
              <a:rPr lang="pt-BR" sz="1800" dirty="0"/>
              <a:t>Cá na minha opinião;</a:t>
            </a:r>
          </a:p>
          <a:p>
            <a:pPr marL="0" indent="0">
              <a:buNone/>
            </a:pPr>
            <a:r>
              <a:rPr lang="pt-BR" sz="1800" dirty="0"/>
              <a:t>Todas as flores se vendem,</a:t>
            </a:r>
          </a:p>
          <a:p>
            <a:pPr marL="0" indent="0">
              <a:buNone/>
            </a:pPr>
            <a:r>
              <a:rPr lang="pt-BR" sz="1800" dirty="0"/>
              <a:t>Só </a:t>
            </a:r>
            <a:r>
              <a:rPr lang="pt-BR" sz="1800" dirty="0" smtClean="0"/>
              <a:t>os </a:t>
            </a:r>
            <a:r>
              <a:rPr lang="pt-BR" sz="1800" dirty="0"/>
              <a:t>suspiros se dão</a:t>
            </a:r>
            <a:r>
              <a:rPr lang="pt-BR" sz="1800" dirty="0" smtClean="0"/>
              <a:t>.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O menino pequenino</a:t>
            </a:r>
          </a:p>
          <a:p>
            <a:pPr marL="0" indent="0">
              <a:buNone/>
            </a:pPr>
            <a:r>
              <a:rPr lang="pt-BR" sz="1800" dirty="0"/>
              <a:t>Tem coração de serpente ;</a:t>
            </a:r>
          </a:p>
          <a:p>
            <a:pPr marL="0" indent="0">
              <a:buNone/>
            </a:pPr>
            <a:r>
              <a:rPr lang="pt-BR" sz="1800" dirty="0"/>
              <a:t>Quando é pequeno chora,</a:t>
            </a:r>
          </a:p>
          <a:p>
            <a:pPr marL="0" indent="0">
              <a:buNone/>
            </a:pPr>
            <a:r>
              <a:rPr lang="pt-BR" sz="1800" dirty="0" smtClean="0"/>
              <a:t>Quando </a:t>
            </a:r>
            <a:r>
              <a:rPr lang="pt-BR" sz="1800" dirty="0"/>
              <a:t>cresce mata a gente.</a:t>
            </a:r>
          </a:p>
        </p:txBody>
      </p:sp>
    </p:spTree>
    <p:extLst>
      <p:ext uri="{BB962C8B-B14F-4D97-AF65-F5344CB8AC3E}">
        <p14:creationId xmlns:p14="http://schemas.microsoft.com/office/powerpoint/2010/main" val="363554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pt-BR" sz="1800" b="1" dirty="0" smtClean="0"/>
              <a:t>Silva de quadrinhas (Rio Grande Do Sul)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Fui </a:t>
            </a:r>
            <a:r>
              <a:rPr lang="pt-BR" sz="1800" dirty="0"/>
              <a:t>soldado, sentei praça,</a:t>
            </a:r>
          </a:p>
          <a:p>
            <a:pPr marL="0" indent="0">
              <a:buNone/>
            </a:pPr>
            <a:r>
              <a:rPr lang="pt-BR" sz="1800" dirty="0"/>
              <a:t>Sentei-me n'uma guarita ;</a:t>
            </a:r>
          </a:p>
          <a:p>
            <a:pPr marL="0" indent="0">
              <a:buNone/>
            </a:pPr>
            <a:r>
              <a:rPr lang="pt-BR" sz="1800" dirty="0"/>
              <a:t>Sou chefe, sou </a:t>
            </a:r>
            <a:r>
              <a:rPr lang="pt-BR" sz="1800" dirty="0" err="1"/>
              <a:t>commandante</a:t>
            </a:r>
            <a:endParaRPr lang="pt-BR" sz="1800" dirty="0"/>
          </a:p>
          <a:p>
            <a:pPr marL="0" indent="0">
              <a:buNone/>
            </a:pPr>
            <a:r>
              <a:rPr lang="pt-BR" sz="1800" dirty="0"/>
              <a:t>De toda a china bonita</a:t>
            </a:r>
            <a:r>
              <a:rPr lang="pt-BR" sz="1800" dirty="0" smtClean="0"/>
              <a:t>.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Duas coisas neste mundo</a:t>
            </a:r>
          </a:p>
          <a:p>
            <a:pPr marL="0" indent="0">
              <a:buNone/>
            </a:pPr>
            <a:r>
              <a:rPr lang="pt-BR" sz="1800" dirty="0"/>
              <a:t>Não se deixa passear;</a:t>
            </a:r>
          </a:p>
          <a:p>
            <a:pPr marL="0" indent="0">
              <a:buNone/>
            </a:pPr>
            <a:r>
              <a:rPr lang="pt-BR" sz="1800" dirty="0"/>
              <a:t>A </a:t>
            </a:r>
            <a:r>
              <a:rPr lang="pt-BR" sz="1800" dirty="0" err="1"/>
              <a:t>gallinha</a:t>
            </a:r>
            <a:r>
              <a:rPr lang="pt-BR" sz="1800" dirty="0"/>
              <a:t> o bicho como,</a:t>
            </a:r>
          </a:p>
          <a:p>
            <a:pPr marL="0" indent="0">
              <a:buNone/>
            </a:pPr>
            <a:r>
              <a:rPr lang="pt-BR" sz="1800" dirty="0"/>
              <a:t>A mulher dá que </a:t>
            </a:r>
            <a:r>
              <a:rPr lang="pt-BR" sz="1800" dirty="0" err="1"/>
              <a:t>fallar</a:t>
            </a:r>
            <a:r>
              <a:rPr lang="pt-BR" sz="1800" dirty="0"/>
              <a:t>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Graças </a:t>
            </a:r>
            <a:r>
              <a:rPr lang="pt-BR" sz="1800" dirty="0"/>
              <a:t>a Deus para sempre</a:t>
            </a:r>
          </a:p>
          <a:p>
            <a:pPr marL="0" indent="0">
              <a:buNone/>
            </a:pPr>
            <a:r>
              <a:rPr lang="pt-BR" sz="1800" dirty="0" smtClean="0"/>
              <a:t>Que </a:t>
            </a:r>
            <a:r>
              <a:rPr lang="pt-BR" sz="1800" dirty="0"/>
              <a:t>a minha pomba </a:t>
            </a:r>
            <a:r>
              <a:rPr lang="pt-BR" sz="1800" dirty="0" err="1"/>
              <a:t>fallou</a:t>
            </a:r>
            <a:r>
              <a:rPr lang="pt-BR" sz="1800" dirty="0"/>
              <a:t>.</a:t>
            </a:r>
          </a:p>
          <a:p>
            <a:pPr marL="0" indent="0">
              <a:buNone/>
            </a:pPr>
            <a:r>
              <a:rPr lang="pt-BR" sz="1800" dirty="0"/>
              <a:t>Que a minha alma estava morta,</a:t>
            </a:r>
          </a:p>
          <a:p>
            <a:pPr marL="0" indent="0">
              <a:buNone/>
            </a:pPr>
            <a:r>
              <a:rPr lang="pt-BR" sz="1800" dirty="0"/>
              <a:t>Agora </a:t>
            </a:r>
            <a:r>
              <a:rPr lang="pt-BR" sz="1800" dirty="0" err="1"/>
              <a:t>resuscitou</a:t>
            </a:r>
            <a:r>
              <a:rPr lang="pt-BR" sz="1800" dirty="0"/>
              <a:t>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As </a:t>
            </a:r>
            <a:r>
              <a:rPr lang="pt-BR" sz="1800" dirty="0"/>
              <a:t>contas do meu rosário</a:t>
            </a:r>
          </a:p>
          <a:p>
            <a:pPr marL="0" indent="0">
              <a:buNone/>
            </a:pPr>
            <a:r>
              <a:rPr lang="pt-BR" sz="1800" dirty="0"/>
              <a:t>São balas de </a:t>
            </a:r>
            <a:r>
              <a:rPr lang="pt-BR" sz="1800" dirty="0" smtClean="0"/>
              <a:t>artilharia</a:t>
            </a:r>
            <a:r>
              <a:rPr lang="pt-BR" sz="1800" dirty="0"/>
              <a:t>,</a:t>
            </a:r>
          </a:p>
          <a:p>
            <a:pPr marL="0" indent="0">
              <a:buNone/>
            </a:pPr>
            <a:r>
              <a:rPr lang="pt-BR" sz="1800" dirty="0"/>
              <a:t>Que combatem nos infernos</a:t>
            </a:r>
          </a:p>
          <a:p>
            <a:pPr marL="0" indent="0">
              <a:buNone/>
            </a:pPr>
            <a:r>
              <a:rPr lang="pt-BR" sz="1800" dirty="0"/>
              <a:t>Gritando—Avo Maria!</a:t>
            </a:r>
          </a:p>
        </p:txBody>
      </p:sp>
    </p:spTree>
    <p:extLst>
      <p:ext uri="{BB962C8B-B14F-4D97-AF65-F5344CB8AC3E}">
        <p14:creationId xmlns:p14="http://schemas.microsoft.com/office/powerpoint/2010/main" val="242996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pt-BR" sz="1800" b="1" dirty="0"/>
              <a:t>O Rabicho </a:t>
            </a:r>
            <a:r>
              <a:rPr lang="pt-BR" sz="1800" b="1" dirty="0" smtClean="0"/>
              <a:t>da </a:t>
            </a:r>
            <a:r>
              <a:rPr lang="pt-BR" sz="1800" b="1" dirty="0"/>
              <a:t>G</a:t>
            </a:r>
            <a:r>
              <a:rPr lang="pt-BR" sz="1800" b="1" dirty="0" smtClean="0"/>
              <a:t>eralda (Ceara</a:t>
            </a:r>
            <a:r>
              <a:rPr lang="pt-BR" sz="1800" b="1" dirty="0"/>
              <a:t>)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Eu fui o liso R</a:t>
            </a:r>
            <a:r>
              <a:rPr lang="pt-BR" sz="1800" dirty="0" smtClean="0"/>
              <a:t>abicho</a:t>
            </a:r>
            <a:r>
              <a:rPr lang="pt-BR" sz="1800" dirty="0"/>
              <a:t>,</a:t>
            </a:r>
          </a:p>
          <a:p>
            <a:pPr marL="0" indent="0">
              <a:buNone/>
            </a:pPr>
            <a:r>
              <a:rPr lang="pt-BR" sz="1800" dirty="0"/>
              <a:t>Boi de fama conhecido ; </a:t>
            </a: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Nunca </a:t>
            </a:r>
            <a:r>
              <a:rPr lang="pt-BR" sz="1800" dirty="0"/>
              <a:t>houve </a:t>
            </a:r>
            <a:r>
              <a:rPr lang="pt-BR" sz="1800" dirty="0" smtClean="0"/>
              <a:t>n'este </a:t>
            </a:r>
            <a:r>
              <a:rPr lang="pt-BR" sz="1800" dirty="0"/>
              <a:t>mundo</a:t>
            </a:r>
          </a:p>
          <a:p>
            <a:pPr marL="0" indent="0">
              <a:buNone/>
            </a:pPr>
            <a:r>
              <a:rPr lang="pt-BR" sz="1800" dirty="0"/>
              <a:t>Outro boi tão destemido</a:t>
            </a:r>
            <a:r>
              <a:rPr lang="pt-BR" sz="1800" dirty="0" smtClean="0"/>
              <a:t>.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Minha fama era tão grande.</a:t>
            </a:r>
          </a:p>
          <a:p>
            <a:pPr marL="0" indent="0">
              <a:buNone/>
            </a:pPr>
            <a:r>
              <a:rPr lang="pt-BR" sz="1800" dirty="0"/>
              <a:t>Que enchia todo o sertão</a:t>
            </a:r>
          </a:p>
          <a:p>
            <a:pPr marL="0" indent="0">
              <a:buNone/>
            </a:pPr>
            <a:r>
              <a:rPr lang="pt-BR" sz="1800" dirty="0"/>
              <a:t>Vinham de longe </a:t>
            </a:r>
            <a:r>
              <a:rPr lang="pt-BR" sz="1800" dirty="0" smtClean="0"/>
              <a:t>vaqueiros</a:t>
            </a:r>
          </a:p>
          <a:p>
            <a:pPr marL="0" indent="0">
              <a:buNone/>
            </a:pPr>
            <a:r>
              <a:rPr lang="pt-BR" sz="1800" dirty="0" err="1" smtClean="0"/>
              <a:t>P'ra</a:t>
            </a:r>
            <a:r>
              <a:rPr lang="pt-BR" sz="1800" dirty="0" smtClean="0"/>
              <a:t> </a:t>
            </a:r>
            <a:r>
              <a:rPr lang="pt-BR" sz="1800" dirty="0"/>
              <a:t>me botarem no chão.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Ainda </a:t>
            </a:r>
            <a:r>
              <a:rPr lang="pt-BR" sz="1800" dirty="0"/>
              <a:t>eu era bezerro</a:t>
            </a:r>
          </a:p>
          <a:p>
            <a:pPr marL="0" indent="0">
              <a:buNone/>
            </a:pPr>
            <a:r>
              <a:rPr lang="pt-BR" sz="1800" dirty="0"/>
              <a:t>Quando fugi do curral</a:t>
            </a:r>
          </a:p>
          <a:p>
            <a:pPr marL="0" indent="0">
              <a:buNone/>
            </a:pPr>
            <a:r>
              <a:rPr lang="pt-BR" sz="1800" dirty="0"/>
              <a:t>E</a:t>
            </a:r>
            <a:r>
              <a:rPr lang="pt-BR" sz="1800" dirty="0" smtClean="0"/>
              <a:t> </a:t>
            </a:r>
            <a:r>
              <a:rPr lang="pt-BR" sz="1800" dirty="0"/>
              <a:t>ganhei o mundo grande</a:t>
            </a:r>
          </a:p>
          <a:p>
            <a:pPr marL="0" indent="0">
              <a:buNone/>
            </a:pPr>
            <a:r>
              <a:rPr lang="pt-BR" sz="1800" dirty="0"/>
              <a:t>Correndo no </a:t>
            </a:r>
            <a:r>
              <a:rPr lang="pt-BR" sz="1800" dirty="0" err="1"/>
              <a:t>bamburral</a:t>
            </a:r>
            <a:r>
              <a:rPr lang="pt-BR" sz="1800" dirty="0"/>
              <a:t>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Onze </a:t>
            </a:r>
            <a:r>
              <a:rPr lang="pt-BR" sz="1800" dirty="0" err="1"/>
              <a:t>annos</a:t>
            </a:r>
            <a:r>
              <a:rPr lang="pt-BR" sz="1800" dirty="0"/>
              <a:t> eu andei</a:t>
            </a:r>
          </a:p>
          <a:p>
            <a:pPr marL="0" indent="0">
              <a:buNone/>
            </a:pPr>
            <a:r>
              <a:rPr lang="pt-BR" sz="1800" dirty="0"/>
              <a:t>Pelas catingas fugido,</a:t>
            </a:r>
          </a:p>
          <a:p>
            <a:pPr marL="0" indent="0">
              <a:buNone/>
            </a:pPr>
            <a:r>
              <a:rPr lang="pt-BR" sz="1800" dirty="0"/>
              <a:t>Minha senhora Geralda</a:t>
            </a:r>
          </a:p>
          <a:p>
            <a:pPr marL="0" indent="0">
              <a:buNone/>
            </a:pPr>
            <a:r>
              <a:rPr lang="pt-BR" sz="1800" dirty="0"/>
              <a:t>Já me tinha por perdido.</a:t>
            </a:r>
          </a:p>
        </p:txBody>
      </p:sp>
    </p:spTree>
    <p:extLst>
      <p:ext uri="{BB962C8B-B14F-4D97-AF65-F5344CB8AC3E}">
        <p14:creationId xmlns:p14="http://schemas.microsoft.com/office/powerpoint/2010/main" val="2855804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500130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Habitantes das matas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Matutos,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Tabareus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Caipiras e Mandiocas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Romances e Xácaras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Cantos de trabalho, ritualísticos e de lazer</a:t>
            </a:r>
          </a:p>
          <a:p>
            <a:pPr>
              <a:lnSpc>
                <a:spcPct val="150000"/>
              </a:lnSpc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Homens das praias e margens dos grandes rios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Chibas e sambas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Utilização de viola, pandeiro e improvisos</a:t>
            </a:r>
          </a:p>
          <a:p>
            <a:pPr>
              <a:lnSpc>
                <a:spcPct val="15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Versos Gerais</a:t>
            </a:r>
          </a:p>
          <a:p>
            <a:pPr>
              <a:lnSpc>
                <a:spcPct val="150000"/>
              </a:lnSpc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24961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pt-BR" sz="1800" b="1" dirty="0" smtClean="0"/>
              <a:t>A Mutuca (Sergipe)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Hoje </a:t>
            </a:r>
            <a:r>
              <a:rPr lang="pt-BR" sz="1800" dirty="0"/>
              <a:t>eu fui por um caminho</a:t>
            </a:r>
          </a:p>
          <a:p>
            <a:pPr marL="0" indent="0">
              <a:buNone/>
            </a:pPr>
            <a:r>
              <a:rPr lang="pt-BR" sz="1800" dirty="0"/>
              <a:t>E topei um gavião</a:t>
            </a:r>
          </a:p>
          <a:p>
            <a:pPr marL="0" indent="0">
              <a:buNone/>
            </a:pPr>
            <a:r>
              <a:rPr lang="pt-BR" sz="1800" dirty="0"/>
              <a:t>Com a mutuca no chapéu,</a:t>
            </a:r>
          </a:p>
          <a:p>
            <a:pPr marL="0" indent="0">
              <a:buNone/>
            </a:pPr>
            <a:r>
              <a:rPr lang="pt-BR" sz="1800" dirty="0" err="1"/>
              <a:t>Moriçoca</a:t>
            </a:r>
            <a:r>
              <a:rPr lang="pt-BR" sz="1800" dirty="0"/>
              <a:t> no calção</a:t>
            </a:r>
            <a:r>
              <a:rPr lang="pt-BR" sz="1800" dirty="0" smtClean="0"/>
              <a:t>.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Encontrei </a:t>
            </a:r>
            <a:r>
              <a:rPr lang="pt-BR" sz="1800" dirty="0"/>
              <a:t>um </a:t>
            </a:r>
            <a:r>
              <a:rPr lang="pt-BR" sz="1800" dirty="0" err="1"/>
              <a:t>persevejo</a:t>
            </a:r>
            <a:endParaRPr lang="pt-BR" sz="1800" dirty="0"/>
          </a:p>
          <a:p>
            <a:pPr marL="0" indent="0">
              <a:buNone/>
            </a:pPr>
            <a:r>
              <a:rPr lang="pt-BR" sz="1800" dirty="0"/>
              <a:t>Montado n'um caranguejo,</a:t>
            </a:r>
          </a:p>
          <a:p>
            <a:pPr marL="0" indent="0">
              <a:buNone/>
            </a:pPr>
            <a:r>
              <a:rPr lang="pt-BR" sz="1800" dirty="0"/>
              <a:t>Caranguejo de barrete,</a:t>
            </a:r>
          </a:p>
          <a:p>
            <a:pPr marL="0" indent="0">
              <a:buNone/>
            </a:pPr>
            <a:r>
              <a:rPr lang="pt-BR" sz="1800" dirty="0" err="1"/>
              <a:t>Moriçoca</a:t>
            </a:r>
            <a:r>
              <a:rPr lang="pt-BR" sz="1800" dirty="0"/>
              <a:t> de balão.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Homem </a:t>
            </a:r>
            <a:r>
              <a:rPr lang="pt-BR" sz="1800" dirty="0"/>
              <a:t>velho sem ceroulas</a:t>
            </a:r>
          </a:p>
          <a:p>
            <a:pPr marL="0" indent="0">
              <a:buNone/>
            </a:pPr>
            <a:r>
              <a:rPr lang="pt-BR" sz="1800" dirty="0"/>
              <a:t>Não se atrepe em bananeira ;</a:t>
            </a:r>
          </a:p>
          <a:p>
            <a:pPr marL="0" indent="0">
              <a:buNone/>
            </a:pPr>
            <a:r>
              <a:rPr lang="pt-BR" sz="1800" dirty="0"/>
              <a:t>Mulher velha alcoviteira,</a:t>
            </a:r>
          </a:p>
          <a:p>
            <a:pPr marL="0" indent="0">
              <a:buNone/>
            </a:pPr>
            <a:r>
              <a:rPr lang="pt-BR" sz="1800" dirty="0"/>
              <a:t>Toda gosta de </a:t>
            </a:r>
            <a:r>
              <a:rPr lang="pt-BR" sz="1800" dirty="0" smtClean="0"/>
              <a:t>função</a:t>
            </a:r>
            <a:r>
              <a:rPr lang="pt-BR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7829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3">
            <a:noAutofit/>
          </a:bodyPr>
          <a:lstStyle/>
          <a:p>
            <a:pPr marL="0" indent="0">
              <a:buNone/>
            </a:pPr>
            <a:r>
              <a:rPr lang="pt-BR" sz="1800" b="1" dirty="0"/>
              <a:t>Paixão de </a:t>
            </a:r>
            <a:r>
              <a:rPr lang="pt-BR" sz="1800" b="1" dirty="0" smtClean="0"/>
              <a:t>amor, já </a:t>
            </a:r>
            <a:r>
              <a:rPr lang="pt-BR" sz="1800" b="1" dirty="0"/>
              <a:t>te </a:t>
            </a:r>
            <a:r>
              <a:rPr lang="pt-BR" sz="1800" b="1" dirty="0" smtClean="0"/>
              <a:t>tive (Sergipe)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Paixão de amor, já te tive,</a:t>
            </a:r>
          </a:p>
          <a:p>
            <a:pPr marL="0" indent="0">
              <a:buNone/>
            </a:pPr>
            <a:r>
              <a:rPr lang="pt-BR" sz="1800" dirty="0"/>
              <a:t>Já fiz o que hoje não faço ;</a:t>
            </a:r>
          </a:p>
          <a:p>
            <a:pPr marL="0" indent="0">
              <a:buNone/>
            </a:pPr>
            <a:r>
              <a:rPr lang="pt-BR" sz="1800" dirty="0"/>
              <a:t>Já por ti eu dei a vida,</a:t>
            </a:r>
          </a:p>
          <a:p>
            <a:pPr marL="0" indent="0">
              <a:buNone/>
            </a:pPr>
            <a:r>
              <a:rPr lang="pt-BR" sz="1800" dirty="0"/>
              <a:t>E hoje não dou um passo</a:t>
            </a:r>
            <a:r>
              <a:rPr lang="pt-BR" sz="1800" dirty="0" smtClean="0"/>
              <a:t>.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Hoje não dou mais um passo.</a:t>
            </a:r>
          </a:p>
          <a:p>
            <a:pPr marL="0" indent="0">
              <a:buNone/>
            </a:pPr>
            <a:r>
              <a:rPr lang="pt-BR" sz="1800" dirty="0"/>
              <a:t>Causado por teu respeito ;</a:t>
            </a:r>
          </a:p>
          <a:p>
            <a:pPr marL="0" indent="0">
              <a:buNone/>
            </a:pPr>
            <a:r>
              <a:rPr lang="pt-BR" sz="1800" dirty="0"/>
              <a:t>Porque tu me desprezaste</a:t>
            </a:r>
          </a:p>
          <a:p>
            <a:pPr marL="0" indent="0">
              <a:buNone/>
            </a:pPr>
            <a:r>
              <a:rPr lang="pt-BR" sz="1800" dirty="0"/>
              <a:t>Por </a:t>
            </a:r>
            <a:r>
              <a:rPr lang="pt-BR" sz="1800" dirty="0" err="1"/>
              <a:t>aquelle</a:t>
            </a:r>
            <a:r>
              <a:rPr lang="pt-BR" sz="1800" dirty="0"/>
              <a:t> certo sujeito.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err="1" smtClean="0"/>
              <a:t>Aquelle</a:t>
            </a:r>
            <a:r>
              <a:rPr lang="pt-BR" sz="1800" dirty="0" smtClean="0"/>
              <a:t> </a:t>
            </a:r>
            <a:r>
              <a:rPr lang="pt-BR" sz="1800" dirty="0"/>
              <a:t>certo sujeito</a:t>
            </a:r>
          </a:p>
          <a:p>
            <a:pPr marL="0" indent="0">
              <a:buNone/>
            </a:pPr>
            <a:r>
              <a:rPr lang="pt-BR" sz="1800" dirty="0" smtClean="0"/>
              <a:t>Bem </a:t>
            </a:r>
            <a:r>
              <a:rPr lang="pt-BR" sz="1800" dirty="0"/>
              <a:t>pôde se regalar,</a:t>
            </a:r>
          </a:p>
          <a:p>
            <a:pPr marL="0" indent="0">
              <a:buNone/>
            </a:pPr>
            <a:r>
              <a:rPr lang="pt-BR" sz="1800" dirty="0"/>
              <a:t>Que eu também por cá já achei</a:t>
            </a:r>
          </a:p>
          <a:p>
            <a:pPr marL="0" indent="0">
              <a:buNone/>
            </a:pPr>
            <a:r>
              <a:rPr lang="pt-BR" sz="1800" dirty="0"/>
              <a:t>Quem muito me sabe amar.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Quem </a:t>
            </a:r>
            <a:r>
              <a:rPr lang="pt-BR" sz="1800" dirty="0"/>
              <a:t>muito me sabe amar</a:t>
            </a:r>
          </a:p>
          <a:p>
            <a:pPr marL="0" indent="0">
              <a:buNone/>
            </a:pPr>
            <a:r>
              <a:rPr lang="pt-BR" sz="1800" dirty="0"/>
              <a:t>Amo muito satisfeito,</a:t>
            </a:r>
          </a:p>
          <a:p>
            <a:pPr marL="0" indent="0">
              <a:buNone/>
            </a:pPr>
            <a:r>
              <a:rPr lang="pt-BR" sz="1800" dirty="0"/>
              <a:t>Pois o trago </a:t>
            </a:r>
            <a:r>
              <a:rPr lang="pt-BR" sz="1800" dirty="0" err="1"/>
              <a:t>collocado</a:t>
            </a:r>
            <a:endParaRPr lang="pt-BR" sz="1800" dirty="0"/>
          </a:p>
          <a:p>
            <a:pPr marL="0" indent="0">
              <a:buNone/>
            </a:pPr>
            <a:r>
              <a:rPr lang="pt-BR" sz="1800" dirty="0"/>
              <a:t>Cá por dentro do meu </a:t>
            </a:r>
            <a:r>
              <a:rPr lang="pt-BR" sz="1800" dirty="0" smtClean="0"/>
              <a:t>peito</a:t>
            </a:r>
            <a:endParaRPr lang="pt-BR" sz="1800" dirty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Cá </a:t>
            </a:r>
            <a:r>
              <a:rPr lang="pt-BR" sz="1800" dirty="0"/>
              <a:t>por dentro do meu peito</a:t>
            </a:r>
          </a:p>
          <a:p>
            <a:pPr marL="0" indent="0">
              <a:buNone/>
            </a:pPr>
            <a:r>
              <a:rPr lang="pt-BR" sz="1800" dirty="0"/>
              <a:t>Tu não achas mais </a:t>
            </a:r>
            <a:r>
              <a:rPr lang="pt-BR" sz="1800" dirty="0" smtClean="0"/>
              <a:t>entrada;</a:t>
            </a: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Procura </a:t>
            </a:r>
            <a:r>
              <a:rPr lang="pt-BR" sz="1800" dirty="0"/>
              <a:t>a quem te assista,</a:t>
            </a:r>
          </a:p>
          <a:p>
            <a:pPr marL="0" indent="0">
              <a:buNone/>
            </a:pPr>
            <a:r>
              <a:rPr lang="pt-BR" sz="1800" dirty="0" err="1"/>
              <a:t>Qu'eu</a:t>
            </a:r>
            <a:r>
              <a:rPr lang="pt-BR" sz="1800" dirty="0"/>
              <a:t> de ti não quero nada.</a:t>
            </a:r>
          </a:p>
        </p:txBody>
      </p:sp>
    </p:spTree>
    <p:extLst>
      <p:ext uri="{BB962C8B-B14F-4D97-AF65-F5344CB8AC3E}">
        <p14:creationId xmlns:p14="http://schemas.microsoft.com/office/powerpoint/2010/main" val="846753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Modinha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Origem tradicional portuguesa</a:t>
            </a:r>
          </a:p>
          <a:p>
            <a:pPr>
              <a:lnSpc>
                <a:spcPct val="15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enovação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lirismo português no Brasil;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Domingos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Caldas Barbosa (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Lereno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Entusiasmo e resistência sobre a modinha brasileira em Portugal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Modinha x Versos Gerais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poética e processos rítmicos</a:t>
            </a:r>
          </a:p>
          <a:p>
            <a:pPr>
              <a:lnSpc>
                <a:spcPct val="150000"/>
              </a:lnSpc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888371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Formas </a:t>
            </a:r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dramáticas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Reinados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cheganças; 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Cavalo-marinho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bumba-meu-boi;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 Vicente;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Autos, farsas e tragicomédias;</a:t>
            </a:r>
          </a:p>
          <a:p>
            <a:pPr>
              <a:lnSpc>
                <a:spcPct val="150000"/>
              </a:lnSpc>
            </a:pPr>
            <a:r>
              <a:rPr lang="pt-B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Villancicos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Natal e Cantigas das Janeiras;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 dos Marujos.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37822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3">
            <a:noAutofit/>
          </a:bodyPr>
          <a:lstStyle/>
          <a:p>
            <a:pPr marL="0" indent="0">
              <a:buNone/>
            </a:pPr>
            <a:r>
              <a:rPr lang="pt-BR" sz="1800" b="1" dirty="0" smtClean="0"/>
              <a:t>Auto </a:t>
            </a:r>
            <a:r>
              <a:rPr lang="pt-BR" sz="1800" b="1" dirty="0"/>
              <a:t>do Cavallo </a:t>
            </a:r>
            <a:r>
              <a:rPr lang="pt-BR" sz="1800" b="1" dirty="0" smtClean="0"/>
              <a:t>Marinho </a:t>
            </a:r>
            <a:r>
              <a:rPr lang="pt-BR" sz="1800" b="1" dirty="0"/>
              <a:t>e </a:t>
            </a:r>
            <a:endParaRPr lang="pt-BR" sz="1800" b="1" dirty="0" smtClean="0"/>
          </a:p>
          <a:p>
            <a:pPr marL="0" indent="0">
              <a:buNone/>
            </a:pPr>
            <a:r>
              <a:rPr lang="pt-BR" sz="1800" b="1" dirty="0" smtClean="0"/>
              <a:t>Bumba-meu-boi</a:t>
            </a:r>
            <a:r>
              <a:rPr lang="pt-BR" sz="1800" b="1" dirty="0"/>
              <a:t> </a:t>
            </a:r>
            <a:r>
              <a:rPr lang="pt-BR" sz="1800" b="1" dirty="0" smtClean="0"/>
              <a:t>(Pernambuco)</a:t>
            </a:r>
          </a:p>
          <a:p>
            <a:pPr marL="0" indent="0">
              <a:buNone/>
            </a:pPr>
            <a:endParaRPr lang="pt-BR" sz="1800" b="1" dirty="0"/>
          </a:p>
          <a:p>
            <a:pPr marL="0" indent="0">
              <a:buNone/>
            </a:pPr>
            <a:r>
              <a:rPr lang="pt-BR" sz="1800" dirty="0" smtClean="0"/>
              <a:t>CENA I - O </a:t>
            </a:r>
            <a:r>
              <a:rPr lang="pt-BR" sz="1800" dirty="0"/>
              <a:t>Cavallo marinho </a:t>
            </a: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a </a:t>
            </a:r>
            <a:r>
              <a:rPr lang="pt-BR" sz="1800" dirty="0"/>
              <a:t>dançar, </a:t>
            </a:r>
            <a:r>
              <a:rPr lang="pt-BR" sz="1800" dirty="0" smtClean="0"/>
              <a:t>e </a:t>
            </a:r>
            <a:r>
              <a:rPr lang="pt-BR" sz="1800" dirty="0"/>
              <a:t>o </a:t>
            </a:r>
            <a:r>
              <a:rPr lang="pt-BR" sz="1800" dirty="0" smtClean="0"/>
              <a:t>Coro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err="1" smtClean="0"/>
              <a:t>Córo</a:t>
            </a:r>
            <a:r>
              <a:rPr lang="pt-BR" sz="1800" dirty="0"/>
              <a:t>— </a:t>
            </a:r>
            <a:r>
              <a:rPr lang="pt-BR" sz="1800" dirty="0" smtClean="0"/>
              <a:t>Cavallo-</a:t>
            </a:r>
            <a:r>
              <a:rPr lang="pt-BR" sz="1800" dirty="0"/>
              <a:t>m</a:t>
            </a:r>
            <a:r>
              <a:rPr lang="pt-BR" sz="1800" dirty="0" smtClean="0"/>
              <a:t>arinho</a:t>
            </a:r>
            <a:endParaRPr lang="pt-BR" sz="1800" dirty="0"/>
          </a:p>
          <a:p>
            <a:pPr marL="0" indent="0">
              <a:buNone/>
            </a:pPr>
            <a:r>
              <a:rPr lang="pt-BR" sz="1800" dirty="0"/>
              <a:t>Vem se apresentar,</a:t>
            </a:r>
          </a:p>
          <a:p>
            <a:pPr marL="0" indent="0">
              <a:buNone/>
            </a:pPr>
            <a:r>
              <a:rPr lang="pt-BR" sz="1800" dirty="0"/>
              <a:t>A pedir licença</a:t>
            </a:r>
          </a:p>
          <a:p>
            <a:pPr marL="0" indent="0">
              <a:buNone/>
            </a:pPr>
            <a:r>
              <a:rPr lang="pt-BR" sz="1800" dirty="0"/>
              <a:t>Para dançar. </a:t>
            </a: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Cavallo-marinho</a:t>
            </a:r>
            <a:r>
              <a:rPr lang="pt-BR" sz="1800" dirty="0"/>
              <a:t>,</a:t>
            </a:r>
          </a:p>
          <a:p>
            <a:pPr marL="0" indent="0">
              <a:buNone/>
            </a:pPr>
            <a:r>
              <a:rPr lang="pt-BR" sz="1800" dirty="0" smtClean="0"/>
              <a:t>Por </a:t>
            </a:r>
            <a:r>
              <a:rPr lang="pt-BR" sz="1800" dirty="0"/>
              <a:t>tua tenção,</a:t>
            </a:r>
          </a:p>
          <a:p>
            <a:pPr marL="0" indent="0">
              <a:buNone/>
            </a:pPr>
            <a:r>
              <a:rPr lang="pt-BR" sz="1800" dirty="0"/>
              <a:t>Faz uma mesura</a:t>
            </a:r>
          </a:p>
          <a:p>
            <a:pPr marL="0" indent="0">
              <a:buNone/>
            </a:pPr>
            <a:r>
              <a:rPr lang="pt-BR" sz="1800" dirty="0"/>
              <a:t>A seu capitão.</a:t>
            </a:r>
          </a:p>
          <a:p>
            <a:pPr marL="0" indent="0">
              <a:buNone/>
            </a:pPr>
            <a:r>
              <a:rPr lang="pt-BR" sz="1800" dirty="0" smtClean="0"/>
              <a:t>Cavallo-marinho</a:t>
            </a:r>
            <a:endParaRPr lang="pt-BR" sz="1800" dirty="0"/>
          </a:p>
          <a:p>
            <a:pPr marL="0" indent="0">
              <a:buNone/>
            </a:pPr>
            <a:r>
              <a:rPr lang="pt-BR" sz="1800" dirty="0"/>
              <a:t>Dança muito bem ;</a:t>
            </a:r>
          </a:p>
          <a:p>
            <a:pPr marL="0" indent="0">
              <a:buNone/>
            </a:pPr>
            <a:r>
              <a:rPr lang="pt-BR" sz="1800" dirty="0" err="1" smtClean="0"/>
              <a:t>Póde-se</a:t>
            </a:r>
            <a:r>
              <a:rPr lang="pt-BR" sz="1800" dirty="0" smtClean="0"/>
              <a:t> </a:t>
            </a:r>
            <a:r>
              <a:rPr lang="pt-BR" sz="1800" dirty="0"/>
              <a:t>chamar</a:t>
            </a:r>
          </a:p>
          <a:p>
            <a:pPr marL="0" indent="0">
              <a:buNone/>
            </a:pPr>
            <a:r>
              <a:rPr lang="pt-BR" sz="1800" dirty="0"/>
              <a:t>Maricas meu bem.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Cavallo-marinho</a:t>
            </a:r>
            <a:endParaRPr lang="pt-BR" sz="1800" dirty="0"/>
          </a:p>
          <a:p>
            <a:pPr marL="0" indent="0">
              <a:buNone/>
            </a:pPr>
            <a:r>
              <a:rPr lang="pt-BR" sz="1800" dirty="0"/>
              <a:t>Dança bem </a:t>
            </a:r>
            <a:r>
              <a:rPr lang="pt-BR" sz="1800" dirty="0" err="1"/>
              <a:t>b</a:t>
            </a:r>
            <a:r>
              <a:rPr lang="pt-BR" sz="1800" dirty="0" err="1" smtClean="0"/>
              <a:t>ahiano</a:t>
            </a:r>
            <a:r>
              <a:rPr lang="pt-BR" sz="1800" dirty="0" smtClean="0"/>
              <a:t> </a:t>
            </a:r>
            <a:r>
              <a:rPr lang="pt-BR" sz="1800" dirty="0"/>
              <a:t>;</a:t>
            </a:r>
          </a:p>
          <a:p>
            <a:pPr marL="0" indent="0">
              <a:buNone/>
            </a:pPr>
            <a:r>
              <a:rPr lang="pt-BR" sz="1800" dirty="0" smtClean="0"/>
              <a:t>Bem </a:t>
            </a:r>
            <a:r>
              <a:rPr lang="pt-BR" sz="1800" dirty="0"/>
              <a:t>parece ser</a:t>
            </a:r>
          </a:p>
          <a:p>
            <a:pPr marL="0" indent="0">
              <a:buNone/>
            </a:pPr>
            <a:r>
              <a:rPr lang="pt-BR" sz="1800" dirty="0"/>
              <a:t>Um pernambucano.</a:t>
            </a:r>
          </a:p>
          <a:p>
            <a:pPr marL="0" indent="0">
              <a:buNone/>
            </a:pPr>
            <a:r>
              <a:rPr lang="pt-BR" sz="1800" dirty="0" smtClean="0"/>
              <a:t>Cavallo-marinho</a:t>
            </a:r>
            <a:endParaRPr lang="pt-BR" sz="1800" dirty="0"/>
          </a:p>
          <a:p>
            <a:pPr marL="0" indent="0">
              <a:buNone/>
            </a:pPr>
            <a:r>
              <a:rPr lang="pt-BR" sz="1800" dirty="0"/>
              <a:t>Vai para a escola</a:t>
            </a:r>
          </a:p>
          <a:p>
            <a:pPr marL="0" indent="0">
              <a:buNone/>
            </a:pPr>
            <a:r>
              <a:rPr lang="pt-BR" sz="1800" dirty="0"/>
              <a:t>Aprender a </a:t>
            </a:r>
            <a:r>
              <a:rPr lang="pt-BR" sz="1800" dirty="0" err="1"/>
              <a:t>lêr</a:t>
            </a:r>
            <a:endParaRPr lang="pt-BR" sz="1800" dirty="0"/>
          </a:p>
          <a:p>
            <a:pPr marL="0" indent="0">
              <a:buNone/>
            </a:pPr>
            <a:r>
              <a:rPr lang="pt-BR" sz="1800" dirty="0"/>
              <a:t>E a tocar viola.</a:t>
            </a:r>
          </a:p>
        </p:txBody>
      </p:sp>
    </p:spTree>
    <p:extLst>
      <p:ext uri="{BB962C8B-B14F-4D97-AF65-F5344CB8AC3E}">
        <p14:creationId xmlns:p14="http://schemas.microsoft.com/office/powerpoint/2010/main" val="3907210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84218"/>
            <a:ext cx="10515600" cy="46242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Folk-Lore</a:t>
            </a: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Poesia popular </a:t>
            </a: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Tradicional x Popular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Produtos individuais e improvisação</a:t>
            </a:r>
          </a:p>
          <a:p>
            <a:pPr>
              <a:lnSpc>
                <a:spcPct val="150000"/>
              </a:lnSpc>
            </a:pP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ulgarização x popularização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Portugal e Brasil (tradições poéticas comuns)</a:t>
            </a:r>
          </a:p>
          <a:p>
            <a:pPr>
              <a:lnSpc>
                <a:spcPct val="150000"/>
              </a:lnSpc>
            </a:pPr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Espanha, França, Itália e Grécia (tradições épicas e líricas comuns)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07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Sílvio Romero (1851 – 1914)</a:t>
            </a:r>
          </a:p>
          <a:p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Teófilo Braga (1843 – 1924)</a:t>
            </a:r>
          </a:p>
          <a:p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Escritor e político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português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Positivista e republicano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Trabalhos etnográficos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Escritor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político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brasileiro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Mestiçagem civilizatória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Busca pela identidade nacional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022" y="4558938"/>
            <a:ext cx="1271738" cy="1959428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4182" y="4546530"/>
            <a:ext cx="1282495" cy="197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88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Romances e xácaras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 numCol="3">
            <a:noAutofit/>
          </a:bodyPr>
          <a:lstStyle/>
          <a:p>
            <a:pPr marL="0" indent="0">
              <a:buNone/>
            </a:pPr>
            <a:r>
              <a:rPr lang="pt-BR" sz="1800" b="1" dirty="0" smtClean="0"/>
              <a:t>Nau </a:t>
            </a:r>
            <a:r>
              <a:rPr lang="pt-BR" sz="1800" b="1" dirty="0" err="1" smtClean="0"/>
              <a:t>Catharineta</a:t>
            </a:r>
            <a:r>
              <a:rPr lang="pt-BR" sz="1800" b="1" dirty="0" smtClean="0"/>
              <a:t> (Rio Grande do Sul)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Vem a Nau </a:t>
            </a:r>
            <a:r>
              <a:rPr lang="pt-BR" sz="1800" dirty="0" err="1" smtClean="0"/>
              <a:t>Catharineta</a:t>
            </a: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Já farta de navegar:</a:t>
            </a:r>
          </a:p>
          <a:p>
            <a:pPr marL="0" indent="0">
              <a:buNone/>
            </a:pPr>
            <a:r>
              <a:rPr lang="pt-BR" sz="1800" dirty="0" smtClean="0"/>
              <a:t>Sete </a:t>
            </a:r>
            <a:r>
              <a:rPr lang="pt-BR" sz="1800" dirty="0" err="1" smtClean="0"/>
              <a:t>annos</a:t>
            </a:r>
            <a:r>
              <a:rPr lang="pt-BR" sz="1800" dirty="0" smtClean="0"/>
              <a:t> e mais um dia</a:t>
            </a:r>
          </a:p>
          <a:p>
            <a:pPr marL="0" indent="0">
              <a:buNone/>
            </a:pPr>
            <a:r>
              <a:rPr lang="pt-BR" sz="1800" dirty="0" smtClean="0"/>
              <a:t>Andou nas ondas do mar.</a:t>
            </a:r>
          </a:p>
          <a:p>
            <a:pPr marL="0" indent="0">
              <a:buNone/>
            </a:pPr>
            <a:r>
              <a:rPr lang="pt-BR" sz="1800" dirty="0" smtClean="0"/>
              <a:t>Não tinham mais que comer.</a:t>
            </a:r>
          </a:p>
          <a:p>
            <a:pPr marL="0" indent="0">
              <a:buNone/>
            </a:pPr>
            <a:r>
              <a:rPr lang="pt-BR" sz="1800" dirty="0" smtClean="0"/>
              <a:t>Nem tão pouco que manjar;</a:t>
            </a:r>
          </a:p>
          <a:p>
            <a:pPr marL="0" indent="0">
              <a:buNone/>
            </a:pPr>
            <a:r>
              <a:rPr lang="pt-BR" sz="1800" dirty="0" smtClean="0"/>
              <a:t>Botaram solas de molho,</a:t>
            </a:r>
          </a:p>
          <a:p>
            <a:pPr marL="0" indent="0">
              <a:buNone/>
            </a:pPr>
            <a:r>
              <a:rPr lang="pt-BR" sz="1800" dirty="0" err="1" smtClean="0"/>
              <a:t>P'ra</a:t>
            </a:r>
            <a:r>
              <a:rPr lang="pt-BR" sz="1800" dirty="0" smtClean="0"/>
              <a:t> no domingo jantar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A sola era tão dura</a:t>
            </a:r>
          </a:p>
          <a:p>
            <a:pPr marL="0" indent="0">
              <a:buNone/>
            </a:pPr>
            <a:r>
              <a:rPr lang="pt-BR" sz="1800" dirty="0" smtClean="0"/>
              <a:t>Que não podiam tragar;</a:t>
            </a:r>
          </a:p>
          <a:p>
            <a:pPr marL="0" indent="0">
              <a:buNone/>
            </a:pPr>
            <a:r>
              <a:rPr lang="pt-BR" sz="1800" dirty="0" smtClean="0"/>
              <a:t>Botaram sortes em branco</a:t>
            </a:r>
          </a:p>
          <a:p>
            <a:pPr marL="0" indent="0">
              <a:buNone/>
            </a:pPr>
            <a:r>
              <a:rPr lang="pt-BR" sz="1800" dirty="0" smtClean="0"/>
              <a:t>Ao qual havia tocar,</a:t>
            </a:r>
          </a:p>
          <a:p>
            <a:pPr marL="0" indent="0">
              <a:buNone/>
            </a:pPr>
            <a:r>
              <a:rPr lang="pt-BR" sz="1800" dirty="0" smtClean="0"/>
              <a:t>A sorte </a:t>
            </a:r>
            <a:r>
              <a:rPr lang="pt-BR" sz="1800" dirty="0" err="1" smtClean="0"/>
              <a:t>cahiu</a:t>
            </a:r>
            <a:r>
              <a:rPr lang="pt-BR" sz="1800" dirty="0" smtClean="0"/>
              <a:t> era preto</a:t>
            </a:r>
          </a:p>
          <a:p>
            <a:pPr marL="0" indent="0">
              <a:buNone/>
            </a:pPr>
            <a:r>
              <a:rPr lang="pt-BR" sz="1800" dirty="0" smtClean="0"/>
              <a:t>No capitão-general; </a:t>
            </a:r>
          </a:p>
          <a:p>
            <a:pPr marL="0" indent="0">
              <a:buNone/>
            </a:pPr>
            <a:r>
              <a:rPr lang="pt-BR" sz="1800" dirty="0" smtClean="0"/>
              <a:t>A maruja era tão boa</a:t>
            </a:r>
          </a:p>
          <a:p>
            <a:pPr marL="0" indent="0">
              <a:buNone/>
            </a:pPr>
            <a:r>
              <a:rPr lang="pt-BR" sz="1800" dirty="0" smtClean="0"/>
              <a:t>Que o não queria matar.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Sobe</a:t>
            </a:r>
            <a:r>
              <a:rPr lang="pt-BR" sz="1800" dirty="0"/>
              <a:t>, sobe, oh ! Chiquito,</a:t>
            </a:r>
          </a:p>
          <a:p>
            <a:pPr marL="0" indent="0">
              <a:buNone/>
            </a:pPr>
            <a:r>
              <a:rPr lang="pt-BR" sz="1800" dirty="0" smtClean="0"/>
              <a:t>N'</a:t>
            </a:r>
            <a:r>
              <a:rPr lang="pt-BR" sz="1800" dirty="0" err="1" smtClean="0"/>
              <a:t>aquelle</a:t>
            </a:r>
            <a:r>
              <a:rPr lang="pt-BR" sz="1800" dirty="0" smtClean="0"/>
              <a:t> </a:t>
            </a:r>
            <a:r>
              <a:rPr lang="pt-BR" sz="1800" dirty="0"/>
              <a:t>tope real,</a:t>
            </a:r>
          </a:p>
          <a:p>
            <a:pPr marL="0" indent="0">
              <a:buNone/>
            </a:pPr>
            <a:r>
              <a:rPr lang="pt-BR" sz="1800" dirty="0" err="1"/>
              <a:t>Tê</a:t>
            </a:r>
            <a:r>
              <a:rPr lang="pt-BR" sz="1800" dirty="0"/>
              <a:t> </a:t>
            </a:r>
            <a:r>
              <a:rPr lang="pt-BR" sz="1800" dirty="0" smtClean="0"/>
              <a:t> </a:t>
            </a:r>
            <a:r>
              <a:rPr lang="pt-BR" sz="1800" dirty="0"/>
              <a:t>vês terras de </a:t>
            </a:r>
            <a:r>
              <a:rPr lang="pt-BR" sz="1800" dirty="0" err="1"/>
              <a:t>Hespanha</a:t>
            </a:r>
            <a:r>
              <a:rPr lang="pt-BR" sz="1800" dirty="0"/>
              <a:t>..</a:t>
            </a:r>
          </a:p>
          <a:p>
            <a:pPr marL="0" indent="0">
              <a:buNone/>
            </a:pPr>
            <a:r>
              <a:rPr lang="pt-BR" sz="1800" dirty="0"/>
              <a:t>Areias de Portugal.</a:t>
            </a:r>
          </a:p>
        </p:txBody>
      </p:sp>
    </p:spTree>
    <p:extLst>
      <p:ext uri="{BB962C8B-B14F-4D97-AF65-F5344CB8AC3E}">
        <p14:creationId xmlns:p14="http://schemas.microsoft.com/office/powerpoint/2010/main" val="3412922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pPr marL="0" indent="0">
              <a:buNone/>
            </a:pPr>
            <a:r>
              <a:rPr lang="pt-BR" sz="1900" b="1" dirty="0" smtClean="0"/>
              <a:t>A Moura</a:t>
            </a:r>
            <a:r>
              <a:rPr lang="pt-BR" sz="1900" b="1" dirty="0"/>
              <a:t> </a:t>
            </a:r>
            <a:r>
              <a:rPr lang="pt-BR" sz="1900" b="1" dirty="0" smtClean="0"/>
              <a:t>(Pernambuco</a:t>
            </a:r>
            <a:r>
              <a:rPr lang="pt-BR" sz="1900" b="1" dirty="0"/>
              <a:t>)</a:t>
            </a:r>
          </a:p>
          <a:p>
            <a:pPr marL="0" indent="0">
              <a:buNone/>
            </a:pPr>
            <a:endParaRPr lang="pt-BR" sz="1900" dirty="0" smtClean="0"/>
          </a:p>
          <a:p>
            <a:pPr marL="0" indent="0">
              <a:buNone/>
            </a:pPr>
            <a:r>
              <a:rPr lang="pt-BR" sz="1900" dirty="0" smtClean="0"/>
              <a:t>Estava </a:t>
            </a:r>
            <a:r>
              <a:rPr lang="pt-BR" sz="1900" dirty="0"/>
              <a:t>a moura</a:t>
            </a:r>
          </a:p>
          <a:p>
            <a:pPr marL="0" indent="0">
              <a:buNone/>
            </a:pPr>
            <a:r>
              <a:rPr lang="pt-BR" sz="1900" dirty="0"/>
              <a:t>Em seu lugar,</a:t>
            </a:r>
          </a:p>
          <a:p>
            <a:pPr marL="0" indent="0">
              <a:buNone/>
            </a:pPr>
            <a:r>
              <a:rPr lang="pt-BR" sz="1900" dirty="0"/>
              <a:t>Foi a mosca</a:t>
            </a:r>
          </a:p>
          <a:p>
            <a:pPr marL="0" indent="0">
              <a:buNone/>
            </a:pPr>
            <a:r>
              <a:rPr lang="pt-BR" sz="1900" dirty="0"/>
              <a:t>Lhe fazer mal</a:t>
            </a:r>
          </a:p>
          <a:p>
            <a:pPr marL="0" indent="0">
              <a:buNone/>
            </a:pPr>
            <a:r>
              <a:rPr lang="pt-BR" sz="1900" dirty="0"/>
              <a:t>A mosca na moura,</a:t>
            </a:r>
          </a:p>
          <a:p>
            <a:pPr marL="0" indent="0">
              <a:buNone/>
            </a:pPr>
            <a:r>
              <a:rPr lang="pt-BR" sz="1900" dirty="0"/>
              <a:t>A moura fiava;</a:t>
            </a:r>
          </a:p>
          <a:p>
            <a:pPr marL="0" indent="0">
              <a:buNone/>
            </a:pPr>
            <a:r>
              <a:rPr lang="pt-BR" sz="1900" dirty="0"/>
              <a:t>Coitada da moura,</a:t>
            </a:r>
          </a:p>
          <a:p>
            <a:pPr marL="0" indent="0">
              <a:buNone/>
            </a:pPr>
            <a:r>
              <a:rPr lang="pt-BR" sz="1900" dirty="0"/>
              <a:t>Que tudo a </a:t>
            </a:r>
            <a:r>
              <a:rPr lang="pt-BR" sz="1900" dirty="0" smtClean="0"/>
              <a:t>ia Inquietar </a:t>
            </a:r>
            <a:r>
              <a:rPr lang="pt-BR" sz="1900" dirty="0"/>
              <a:t>!</a:t>
            </a:r>
          </a:p>
          <a:p>
            <a:pPr marL="0" indent="0">
              <a:buNone/>
            </a:pPr>
            <a:endParaRPr lang="pt-BR" sz="1900" dirty="0" smtClean="0"/>
          </a:p>
          <a:p>
            <a:pPr marL="0" indent="0">
              <a:buNone/>
            </a:pPr>
            <a:endParaRPr lang="pt-BR" sz="1900" dirty="0" smtClean="0"/>
          </a:p>
          <a:p>
            <a:pPr marL="0" indent="0">
              <a:buNone/>
            </a:pPr>
            <a:endParaRPr lang="pt-BR" sz="1900" dirty="0" smtClean="0"/>
          </a:p>
          <a:p>
            <a:pPr marL="0" indent="0">
              <a:buNone/>
            </a:pPr>
            <a:r>
              <a:rPr lang="pt-BR" sz="1900" dirty="0" smtClean="0"/>
              <a:t>Estava </a:t>
            </a:r>
            <a:r>
              <a:rPr lang="pt-BR" sz="1900" dirty="0"/>
              <a:t>a mosca</a:t>
            </a:r>
          </a:p>
          <a:p>
            <a:pPr marL="0" indent="0">
              <a:buNone/>
            </a:pPr>
            <a:r>
              <a:rPr lang="pt-BR" sz="1900" dirty="0" smtClean="0"/>
              <a:t>Em </a:t>
            </a:r>
            <a:r>
              <a:rPr lang="pt-BR" sz="1900" dirty="0"/>
              <a:t>seu lugar,</a:t>
            </a:r>
          </a:p>
          <a:p>
            <a:pPr marL="0" indent="0">
              <a:buNone/>
            </a:pPr>
            <a:r>
              <a:rPr lang="pt-BR" sz="1900" dirty="0"/>
              <a:t>Foi a aranha</a:t>
            </a:r>
          </a:p>
          <a:p>
            <a:pPr marL="0" indent="0">
              <a:buNone/>
            </a:pPr>
            <a:r>
              <a:rPr lang="pt-BR" sz="1900" dirty="0"/>
              <a:t>Lhe fazer mal</a:t>
            </a:r>
          </a:p>
          <a:p>
            <a:pPr marL="0" indent="0">
              <a:buNone/>
            </a:pPr>
            <a:r>
              <a:rPr lang="pt-BR" sz="1900" dirty="0"/>
              <a:t>A aranha na mosca,</a:t>
            </a:r>
          </a:p>
          <a:p>
            <a:pPr marL="0" indent="0">
              <a:buNone/>
            </a:pPr>
            <a:r>
              <a:rPr lang="pt-BR" sz="1900" dirty="0"/>
              <a:t>A mosca na moura,</a:t>
            </a:r>
          </a:p>
          <a:p>
            <a:pPr marL="0" indent="0">
              <a:buNone/>
            </a:pPr>
            <a:r>
              <a:rPr lang="pt-BR" sz="1900" dirty="0"/>
              <a:t>A moura </a:t>
            </a:r>
            <a:r>
              <a:rPr lang="pt-BR" sz="1900" dirty="0" smtClean="0"/>
              <a:t>fiava;</a:t>
            </a:r>
            <a:endParaRPr lang="pt-BR" sz="1900" dirty="0"/>
          </a:p>
          <a:p>
            <a:pPr marL="0" indent="0">
              <a:buNone/>
            </a:pPr>
            <a:r>
              <a:rPr lang="pt-BR" sz="1900" dirty="0"/>
              <a:t>Coitada da moura,</a:t>
            </a:r>
          </a:p>
          <a:p>
            <a:pPr marL="0" indent="0">
              <a:buNone/>
            </a:pPr>
            <a:r>
              <a:rPr lang="pt-BR" sz="1900" dirty="0"/>
              <a:t>Que tudo a </a:t>
            </a:r>
            <a:r>
              <a:rPr lang="pt-BR" sz="1900" dirty="0" smtClean="0"/>
              <a:t>ia Inquietar</a:t>
            </a: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2521754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pt-BR" sz="1800" b="1" dirty="0"/>
              <a:t>A</a:t>
            </a:r>
            <a:r>
              <a:rPr lang="pt-BR" sz="1800" b="1" dirty="0" smtClean="0"/>
              <a:t> </a:t>
            </a:r>
            <a:r>
              <a:rPr lang="pt-BR" sz="1800" b="1" dirty="0"/>
              <a:t>B C do </a:t>
            </a:r>
            <a:r>
              <a:rPr lang="pt-BR" sz="1800" b="1" dirty="0" smtClean="0"/>
              <a:t>vaqueiro </a:t>
            </a:r>
            <a:r>
              <a:rPr lang="pt-BR" sz="1800" b="1" dirty="0"/>
              <a:t>em tempo de </a:t>
            </a:r>
            <a:r>
              <a:rPr lang="pt-BR" sz="1800" b="1" dirty="0" smtClean="0"/>
              <a:t>seca</a:t>
            </a:r>
            <a:r>
              <a:rPr lang="pt-BR" sz="1800" b="1" dirty="0"/>
              <a:t> </a:t>
            </a:r>
            <a:r>
              <a:rPr lang="pt-BR" sz="1800" b="1" dirty="0" smtClean="0"/>
              <a:t>(Ceará)</a:t>
            </a:r>
          </a:p>
          <a:p>
            <a:pPr marL="0" indent="0">
              <a:buNone/>
            </a:pPr>
            <a:endParaRPr lang="pt-BR" sz="1800" b="1" dirty="0"/>
          </a:p>
          <a:p>
            <a:pPr marL="0" indent="0">
              <a:buNone/>
            </a:pPr>
            <a:r>
              <a:rPr lang="pt-BR" sz="1800" dirty="0" smtClean="0"/>
              <a:t>Agora </a:t>
            </a:r>
            <a:r>
              <a:rPr lang="pt-BR" sz="1800" dirty="0"/>
              <a:t>triste começo</a:t>
            </a:r>
          </a:p>
          <a:p>
            <a:pPr marL="0" indent="0">
              <a:buNone/>
            </a:pPr>
            <a:r>
              <a:rPr lang="pt-BR" sz="1800" dirty="0"/>
              <a:t>A manifestar o meu fado,</a:t>
            </a:r>
          </a:p>
          <a:p>
            <a:pPr marL="0" indent="0">
              <a:buNone/>
            </a:pPr>
            <a:r>
              <a:rPr lang="pt-BR" sz="1800" dirty="0"/>
              <a:t>Os meus grandes </a:t>
            </a:r>
            <a:r>
              <a:rPr lang="pt-BR" sz="1800" dirty="0" err="1"/>
              <a:t>aveixames</a:t>
            </a:r>
            <a:r>
              <a:rPr lang="pt-BR" sz="1800" dirty="0"/>
              <a:t>,</a:t>
            </a:r>
          </a:p>
          <a:p>
            <a:pPr marL="0" indent="0">
              <a:buNone/>
            </a:pPr>
            <a:r>
              <a:rPr lang="pt-BR" sz="1800" dirty="0"/>
              <a:t>A vida de um desgraçado.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Bem </a:t>
            </a:r>
            <a:r>
              <a:rPr lang="pt-BR" sz="1800" dirty="0"/>
              <a:t>queria nunca ser</a:t>
            </a:r>
          </a:p>
          <a:p>
            <a:pPr marL="0" indent="0">
              <a:buNone/>
            </a:pPr>
            <a:r>
              <a:rPr lang="pt-BR" sz="1800" dirty="0"/>
              <a:t>Vaqueiro n'este sertão,</a:t>
            </a:r>
          </a:p>
          <a:p>
            <a:pPr marL="0" indent="0">
              <a:buNone/>
            </a:pPr>
            <a:r>
              <a:rPr lang="pt-BR" sz="1800" dirty="0"/>
              <a:t>Para fim de não me </a:t>
            </a:r>
            <a:r>
              <a:rPr lang="pt-BR" sz="1800" dirty="0" err="1"/>
              <a:t>vêr</a:t>
            </a:r>
            <a:endParaRPr lang="pt-BR" sz="1800" dirty="0"/>
          </a:p>
          <a:p>
            <a:pPr marL="0" indent="0">
              <a:buNone/>
            </a:pPr>
            <a:r>
              <a:rPr lang="pt-BR" sz="1800" dirty="0"/>
              <a:t>Em tamanha </a:t>
            </a:r>
            <a:r>
              <a:rPr lang="pt-BR" sz="1800" dirty="0" smtClean="0"/>
              <a:t>confusão</a:t>
            </a:r>
            <a:r>
              <a:rPr lang="pt-BR" sz="1800" dirty="0"/>
              <a:t>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Com </a:t>
            </a:r>
            <a:r>
              <a:rPr lang="pt-BR" sz="1800" dirty="0"/>
              <a:t>cuidado levo o dia</a:t>
            </a:r>
          </a:p>
          <a:p>
            <a:pPr marL="0" indent="0">
              <a:buNone/>
            </a:pPr>
            <a:r>
              <a:rPr lang="pt-BR" sz="1800" dirty="0" smtClean="0"/>
              <a:t>E </a:t>
            </a:r>
            <a:r>
              <a:rPr lang="pt-BR" sz="1800" dirty="0"/>
              <a:t>a noite a </a:t>
            </a:r>
            <a:r>
              <a:rPr lang="pt-BR" sz="1800" dirty="0" err="1"/>
              <a:t>maginar</a:t>
            </a:r>
            <a:r>
              <a:rPr lang="pt-BR" sz="1800" dirty="0"/>
              <a:t>,</a:t>
            </a:r>
          </a:p>
          <a:p>
            <a:pPr marL="0" indent="0">
              <a:buNone/>
            </a:pPr>
            <a:r>
              <a:rPr lang="pt-BR" sz="1800" dirty="0"/>
              <a:t>De manhã tirar o leite,</a:t>
            </a:r>
          </a:p>
          <a:p>
            <a:pPr marL="0" indent="0">
              <a:buNone/>
            </a:pPr>
            <a:r>
              <a:rPr lang="pt-BR" sz="1800" dirty="0"/>
              <a:t>Ir ao campo campear.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Domingos </a:t>
            </a:r>
            <a:r>
              <a:rPr lang="pt-BR" sz="1800" dirty="0"/>
              <a:t>e dias santos</a:t>
            </a:r>
          </a:p>
          <a:p>
            <a:pPr marL="0" indent="0">
              <a:buNone/>
            </a:pPr>
            <a:r>
              <a:rPr lang="pt-BR" sz="1800" dirty="0"/>
              <a:t>Sempre tenho que fazer,</a:t>
            </a:r>
          </a:p>
          <a:p>
            <a:pPr marL="0" indent="0">
              <a:buNone/>
            </a:pPr>
            <a:r>
              <a:rPr lang="pt-BR" sz="1800" dirty="0"/>
              <a:t>Ou bezerros com bicheira,</a:t>
            </a:r>
          </a:p>
          <a:p>
            <a:pPr marL="0" indent="0">
              <a:buNone/>
            </a:pPr>
            <a:r>
              <a:rPr lang="pt-BR" sz="1800" dirty="0"/>
              <a:t>Ou </a:t>
            </a:r>
            <a:r>
              <a:rPr lang="pt-BR" sz="1800" dirty="0" err="1"/>
              <a:t>cavallos</a:t>
            </a:r>
            <a:r>
              <a:rPr lang="pt-BR" sz="1800" dirty="0"/>
              <a:t> </a:t>
            </a:r>
            <a:r>
              <a:rPr lang="pt-BR" sz="1800" dirty="0" err="1"/>
              <a:t>p'ra</a:t>
            </a:r>
            <a:r>
              <a:rPr lang="pt-BR" sz="1800" dirty="0"/>
              <a:t> ir </a:t>
            </a:r>
            <a:r>
              <a:rPr lang="pt-BR" sz="1800" dirty="0" err="1"/>
              <a:t>vêr</a:t>
            </a:r>
            <a:r>
              <a:rPr lang="pt-BR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5071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Reinados e cheganças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pt-BR" sz="1800" b="1" dirty="0"/>
              <a:t>O</a:t>
            </a:r>
            <a:r>
              <a:rPr lang="pt-BR" sz="1800" b="1" dirty="0" smtClean="0"/>
              <a:t>s Marujos</a:t>
            </a:r>
            <a:r>
              <a:rPr lang="pt-BR" sz="1800" b="1" dirty="0"/>
              <a:t> </a:t>
            </a:r>
            <a:r>
              <a:rPr lang="pt-BR" sz="1800" b="1" dirty="0" smtClean="0"/>
              <a:t>(Sergipe)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Entrada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b="1" dirty="0"/>
              <a:t>Todos :</a:t>
            </a:r>
            <a:r>
              <a:rPr lang="pt-BR" sz="1800" dirty="0"/>
              <a:t> </a:t>
            </a:r>
            <a:r>
              <a:rPr lang="pt-BR" sz="1800" dirty="0" smtClean="0"/>
              <a:t>Entremos </a:t>
            </a:r>
            <a:r>
              <a:rPr lang="pt-BR" sz="1800" dirty="0"/>
              <a:t>por esta nobre casa</a:t>
            </a:r>
          </a:p>
          <a:p>
            <a:pPr marL="0" indent="0">
              <a:buNone/>
            </a:pPr>
            <a:r>
              <a:rPr lang="pt-BR" sz="1800" dirty="0" smtClean="0"/>
              <a:t>Alegres </a:t>
            </a:r>
            <a:r>
              <a:rPr lang="pt-BR" sz="1800" dirty="0"/>
              <a:t>louvores cantando.</a:t>
            </a:r>
          </a:p>
          <a:p>
            <a:pPr marL="0" indent="0">
              <a:buNone/>
            </a:pPr>
            <a:r>
              <a:rPr lang="pt-BR" sz="1800" dirty="0"/>
              <a:t>Louvores á Virgem Pura,</a:t>
            </a:r>
          </a:p>
          <a:p>
            <a:pPr marL="0" indent="0">
              <a:buNone/>
            </a:pPr>
            <a:r>
              <a:rPr lang="pt-BR" sz="1800" dirty="0"/>
              <a:t>Graças a Deus Soberano</a:t>
            </a:r>
            <a:r>
              <a:rPr lang="pt-BR" sz="1800" dirty="0" smtClean="0"/>
              <a:t>.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b="1" dirty="0" smtClean="0"/>
              <a:t>O </a:t>
            </a:r>
            <a:r>
              <a:rPr lang="pt-BR" sz="1800" b="1" dirty="0" err="1"/>
              <a:t>Contra-mestre</a:t>
            </a:r>
            <a:r>
              <a:rPr lang="pt-BR" sz="1800" b="1" dirty="0"/>
              <a:t> : </a:t>
            </a:r>
            <a:r>
              <a:rPr lang="pt-BR" sz="1800" dirty="0"/>
              <a:t>Olhem como </a:t>
            </a:r>
            <a:r>
              <a:rPr lang="pt-BR" sz="1800" dirty="0" smtClean="0"/>
              <a:t>vem </a:t>
            </a:r>
            <a:r>
              <a:rPr lang="pt-BR" sz="1800" dirty="0"/>
              <a:t>brilhando</a:t>
            </a:r>
          </a:p>
          <a:p>
            <a:pPr marL="0" indent="0">
              <a:buNone/>
            </a:pPr>
            <a:r>
              <a:rPr lang="pt-BR" sz="1800" dirty="0"/>
              <a:t>Esta nobre infantaria</a:t>
            </a:r>
          </a:p>
          <a:p>
            <a:pPr marL="0" indent="0">
              <a:buNone/>
            </a:pPr>
            <a:r>
              <a:rPr lang="pt-BR" sz="1800" dirty="0"/>
              <a:t>Saltemos do mar </a:t>
            </a:r>
            <a:r>
              <a:rPr lang="pt-BR" sz="1800" dirty="0" err="1"/>
              <a:t>p'ra</a:t>
            </a:r>
            <a:r>
              <a:rPr lang="pt-BR" sz="1800" dirty="0"/>
              <a:t> terra,</a:t>
            </a:r>
          </a:p>
          <a:p>
            <a:pPr marL="0" indent="0">
              <a:buNone/>
            </a:pPr>
            <a:r>
              <a:rPr lang="pt-BR" sz="1800" dirty="0"/>
              <a:t>Ai, ai!... festejar este dia.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b="1" dirty="0" smtClean="0"/>
              <a:t>Piloto </a:t>
            </a:r>
            <a:r>
              <a:rPr lang="pt-BR" sz="1800" b="1" dirty="0"/>
              <a:t>: </a:t>
            </a:r>
            <a:r>
              <a:rPr lang="pt-BR" sz="1800" dirty="0"/>
              <a:t>Seu </a:t>
            </a:r>
            <a:r>
              <a:rPr lang="pt-BR" sz="1800" dirty="0" err="1"/>
              <a:t>Contra-mestre</a:t>
            </a:r>
            <a:r>
              <a:rPr lang="pt-BR" sz="1800" dirty="0"/>
              <a:t>,</a:t>
            </a:r>
          </a:p>
          <a:p>
            <a:pPr marL="0" indent="0">
              <a:buNone/>
            </a:pPr>
            <a:r>
              <a:rPr lang="pt-BR" sz="1800" dirty="0"/>
              <a:t>Nosso leme está quebrado;</a:t>
            </a:r>
          </a:p>
          <a:p>
            <a:pPr marL="0" indent="0">
              <a:buNone/>
            </a:pPr>
            <a:r>
              <a:rPr lang="pt-BR" sz="1800" dirty="0"/>
              <a:t>E a proa </a:t>
            </a:r>
            <a:r>
              <a:rPr lang="pt-BR" sz="1800" dirty="0" smtClean="0"/>
              <a:t>d‘esta </a:t>
            </a:r>
            <a:r>
              <a:rPr lang="pt-BR" sz="1800" dirty="0" err="1" smtClean="0"/>
              <a:t>nao</a:t>
            </a:r>
            <a:endParaRPr lang="pt-BR" sz="1800" dirty="0"/>
          </a:p>
          <a:p>
            <a:pPr marL="0" indent="0">
              <a:buNone/>
            </a:pPr>
            <a:r>
              <a:rPr lang="pt-BR" sz="1800" dirty="0"/>
              <a:t>Já está toda </a:t>
            </a:r>
            <a:r>
              <a:rPr lang="pt-BR" sz="1800" dirty="0" smtClean="0"/>
              <a:t>arrebentada.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1365577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Versos gerais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pt-BR" sz="1800" b="1" dirty="0"/>
              <a:t>O Cravo e a </a:t>
            </a:r>
            <a:r>
              <a:rPr lang="pt-BR" sz="1800" b="1" dirty="0" smtClean="0"/>
              <a:t>Rosa</a:t>
            </a:r>
            <a:r>
              <a:rPr lang="pt-BR" sz="1800" b="1" dirty="0"/>
              <a:t> </a:t>
            </a:r>
            <a:r>
              <a:rPr lang="pt-BR" sz="1800" b="1" dirty="0" smtClean="0"/>
              <a:t>(Sergipe</a:t>
            </a:r>
            <a:r>
              <a:rPr lang="pt-BR" sz="1800" b="1" dirty="0"/>
              <a:t>)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O </a:t>
            </a:r>
            <a:r>
              <a:rPr lang="pt-BR" sz="1800" dirty="0"/>
              <a:t>cravo tem vinte folhas,</a:t>
            </a:r>
          </a:p>
          <a:p>
            <a:pPr marL="0" indent="0">
              <a:buNone/>
            </a:pPr>
            <a:r>
              <a:rPr lang="pt-BR" sz="1800" dirty="0"/>
              <a:t>A rosa tem vinte </a:t>
            </a:r>
            <a:r>
              <a:rPr lang="pt-BR" sz="1800" dirty="0" smtClean="0"/>
              <a:t>e </a:t>
            </a:r>
            <a:r>
              <a:rPr lang="pt-BR" sz="1800" dirty="0"/>
              <a:t>uma.</a:t>
            </a:r>
          </a:p>
          <a:p>
            <a:pPr marL="0" indent="0">
              <a:buNone/>
            </a:pPr>
            <a:r>
              <a:rPr lang="pt-BR" sz="1800" dirty="0"/>
              <a:t>Anda o cravo </a:t>
            </a:r>
            <a:r>
              <a:rPr lang="pt-BR" sz="1800" dirty="0" smtClean="0"/>
              <a:t>em </a:t>
            </a:r>
            <a:r>
              <a:rPr lang="pt-BR" sz="1800" dirty="0"/>
              <a:t>demanda,</a:t>
            </a:r>
          </a:p>
          <a:p>
            <a:pPr marL="0" indent="0">
              <a:buNone/>
            </a:pPr>
            <a:r>
              <a:rPr lang="pt-BR" sz="1800" dirty="0"/>
              <a:t>Porque a rosa </a:t>
            </a:r>
            <a:r>
              <a:rPr lang="pt-BR" sz="1800" dirty="0" smtClean="0"/>
              <a:t>tem </a:t>
            </a:r>
            <a:r>
              <a:rPr lang="pt-BR" sz="1800" dirty="0"/>
              <a:t>mais uma.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O </a:t>
            </a:r>
            <a:r>
              <a:rPr lang="pt-BR" sz="1800" dirty="0"/>
              <a:t>cravo brigou </a:t>
            </a:r>
            <a:r>
              <a:rPr lang="pt-BR" sz="1800" dirty="0" smtClean="0"/>
              <a:t>com a </a:t>
            </a:r>
            <a:r>
              <a:rPr lang="pt-BR" sz="1800" dirty="0"/>
              <a:t>rosa</a:t>
            </a:r>
          </a:p>
          <a:p>
            <a:pPr marL="0" indent="0">
              <a:buNone/>
            </a:pPr>
            <a:r>
              <a:rPr lang="pt-BR" sz="1800" dirty="0"/>
              <a:t>Debaixo de uma sacada ; </a:t>
            </a: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O </a:t>
            </a:r>
            <a:r>
              <a:rPr lang="pt-BR" sz="1800" dirty="0"/>
              <a:t>cravo </a:t>
            </a:r>
            <a:r>
              <a:rPr lang="pt-BR" sz="1800" dirty="0" err="1"/>
              <a:t>sahiu</a:t>
            </a:r>
            <a:r>
              <a:rPr lang="pt-BR" sz="1800" dirty="0"/>
              <a:t> ferido,</a:t>
            </a:r>
          </a:p>
          <a:p>
            <a:pPr marL="0" indent="0">
              <a:buNone/>
            </a:pPr>
            <a:r>
              <a:rPr lang="pt-BR" sz="1800" dirty="0"/>
              <a:t>E a rosa espinicada</a:t>
            </a:r>
            <a:r>
              <a:rPr lang="pt-BR" sz="1800" dirty="0" smtClean="0"/>
              <a:t>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Viva </a:t>
            </a:r>
            <a:r>
              <a:rPr lang="pt-BR" sz="1800" dirty="0"/>
              <a:t>o cravo, viva a rosa,</a:t>
            </a:r>
          </a:p>
          <a:p>
            <a:pPr marL="0" indent="0">
              <a:buNone/>
            </a:pPr>
            <a:r>
              <a:rPr lang="pt-BR" sz="1800" dirty="0"/>
              <a:t>Viva o palácio do rei ;</a:t>
            </a:r>
          </a:p>
          <a:p>
            <a:pPr marL="0" indent="0">
              <a:buNone/>
            </a:pPr>
            <a:r>
              <a:rPr lang="pt-BR" sz="1800" dirty="0"/>
              <a:t>Viva o primeiro amor</a:t>
            </a:r>
          </a:p>
          <a:p>
            <a:pPr marL="0" indent="0">
              <a:buNone/>
            </a:pPr>
            <a:r>
              <a:rPr lang="pt-BR" sz="1800" dirty="0"/>
              <a:t>Que </a:t>
            </a:r>
            <a:r>
              <a:rPr lang="pt-BR" sz="1800" dirty="0" smtClean="0"/>
              <a:t>n'esta </a:t>
            </a:r>
            <a:r>
              <a:rPr lang="pt-BR" sz="1800" dirty="0"/>
              <a:t>terra tomei!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O </a:t>
            </a:r>
            <a:r>
              <a:rPr lang="pt-BR" sz="1800" dirty="0"/>
              <a:t>cravo </a:t>
            </a:r>
            <a:r>
              <a:rPr lang="pt-BR" sz="1800" dirty="0" err="1"/>
              <a:t>cahiu</a:t>
            </a:r>
            <a:r>
              <a:rPr lang="pt-BR" sz="1800" dirty="0"/>
              <a:t> doente,</a:t>
            </a:r>
          </a:p>
          <a:p>
            <a:pPr marL="0" indent="0">
              <a:buNone/>
            </a:pPr>
            <a:r>
              <a:rPr lang="pt-BR" sz="1800" dirty="0"/>
              <a:t>A rosa o foi visitar ; </a:t>
            </a: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O </a:t>
            </a:r>
            <a:r>
              <a:rPr lang="pt-BR" sz="1800" dirty="0"/>
              <a:t>cravo deu um </a:t>
            </a:r>
            <a:r>
              <a:rPr lang="pt-BR" sz="1800" dirty="0" smtClean="0"/>
              <a:t>desmaio</a:t>
            </a:r>
            <a:r>
              <a:rPr lang="pt-BR" sz="1800" dirty="0"/>
              <a:t>,</a:t>
            </a:r>
          </a:p>
          <a:p>
            <a:pPr marL="0" indent="0">
              <a:buNone/>
            </a:pPr>
            <a:r>
              <a:rPr lang="pt-BR" sz="1800" dirty="0"/>
              <a:t>A rosa </a:t>
            </a:r>
            <a:r>
              <a:rPr lang="pt-BR" sz="1800" dirty="0" err="1"/>
              <a:t>pôz-se</a:t>
            </a:r>
            <a:r>
              <a:rPr lang="pt-BR" sz="1800" dirty="0"/>
              <a:t> a chorar.</a:t>
            </a:r>
          </a:p>
        </p:txBody>
      </p:sp>
    </p:spTree>
    <p:extLst>
      <p:ext uri="{BB962C8B-B14F-4D97-AF65-F5344CB8AC3E}">
        <p14:creationId xmlns:p14="http://schemas.microsoft.com/office/powerpoint/2010/main" val="2031486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3">
            <a:normAutofit lnSpcReduction="10000"/>
          </a:bodyPr>
          <a:lstStyle/>
          <a:p>
            <a:pPr marL="0" indent="0">
              <a:buNone/>
            </a:pPr>
            <a:r>
              <a:rPr lang="pt-BR" sz="1800" b="1" dirty="0"/>
              <a:t>A </a:t>
            </a:r>
            <a:r>
              <a:rPr lang="pt-BR" sz="1800" b="1" dirty="0" smtClean="0"/>
              <a:t>Barata (Sergipe)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Nada ha no paraíso</a:t>
            </a:r>
          </a:p>
          <a:p>
            <a:pPr marL="0" indent="0">
              <a:buNone/>
            </a:pPr>
            <a:r>
              <a:rPr lang="pt-BR" sz="1800" dirty="0"/>
              <a:t>Que me faça eu </a:t>
            </a:r>
            <a:r>
              <a:rPr lang="pt-BR" sz="1800" dirty="0" err="1"/>
              <a:t>fallar</a:t>
            </a:r>
            <a:r>
              <a:rPr lang="pt-BR" sz="1800" dirty="0"/>
              <a:t> ;</a:t>
            </a:r>
          </a:p>
          <a:p>
            <a:pPr marL="0" indent="0">
              <a:buNone/>
            </a:pPr>
            <a:r>
              <a:rPr lang="pt-BR" sz="1800" dirty="0"/>
              <a:t>Não ha sapo nem barata</a:t>
            </a:r>
          </a:p>
          <a:p>
            <a:pPr marL="0" indent="0">
              <a:buNone/>
            </a:pPr>
            <a:r>
              <a:rPr lang="pt-BR" sz="1800" dirty="0"/>
              <a:t>Que me possa </a:t>
            </a:r>
            <a:r>
              <a:rPr lang="pt-BR" sz="1800" dirty="0" err="1"/>
              <a:t>incommodar</a:t>
            </a:r>
            <a:r>
              <a:rPr lang="pt-BR" sz="1800" dirty="0"/>
              <a:t>.</a:t>
            </a:r>
          </a:p>
          <a:p>
            <a:pPr marL="0" indent="0">
              <a:buNone/>
            </a:pPr>
            <a:r>
              <a:rPr lang="pt-BR" sz="1800" dirty="0"/>
              <a:t>Eu vi uma barata</a:t>
            </a:r>
          </a:p>
          <a:p>
            <a:pPr marL="0" indent="0">
              <a:buNone/>
            </a:pPr>
            <a:r>
              <a:rPr lang="pt-BR" sz="1800" dirty="0"/>
              <a:t>No capote de vovô ;</a:t>
            </a:r>
          </a:p>
          <a:p>
            <a:pPr marL="0" indent="0">
              <a:buNone/>
            </a:pPr>
            <a:r>
              <a:rPr lang="pt-BR" sz="1800" dirty="0"/>
              <a:t>Quando </a:t>
            </a:r>
            <a:r>
              <a:rPr lang="pt-BR" sz="1800" dirty="0" err="1"/>
              <a:t>ella</a:t>
            </a:r>
            <a:r>
              <a:rPr lang="pt-BR" sz="1800" dirty="0"/>
              <a:t> me avistou</a:t>
            </a:r>
          </a:p>
          <a:p>
            <a:pPr marL="0" indent="0">
              <a:buNone/>
            </a:pPr>
            <a:r>
              <a:rPr lang="pt-BR" sz="1800" dirty="0"/>
              <a:t>Bateu azas e voou.</a:t>
            </a:r>
          </a:p>
          <a:p>
            <a:pPr marL="0" indent="0">
              <a:buNone/>
            </a:pPr>
            <a:r>
              <a:rPr lang="pt-BR" sz="1800" dirty="0"/>
              <a:t>E</a:t>
            </a:r>
            <a:r>
              <a:rPr lang="pt-BR" sz="1800" dirty="0" smtClean="0"/>
              <a:t>u </a:t>
            </a:r>
            <a:r>
              <a:rPr lang="pt-BR" sz="1800" dirty="0"/>
              <a:t>vi uma barata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Com </a:t>
            </a:r>
            <a:r>
              <a:rPr lang="pt-BR" sz="1800" dirty="0"/>
              <a:t>a tesoura na mão,</a:t>
            </a:r>
          </a:p>
          <a:p>
            <a:pPr marL="0" indent="0">
              <a:buNone/>
            </a:pPr>
            <a:r>
              <a:rPr lang="pt-BR" sz="1800" dirty="0"/>
              <a:t>Cortando calças, camisas,</a:t>
            </a:r>
          </a:p>
          <a:p>
            <a:pPr marL="0" indent="0">
              <a:buNone/>
            </a:pPr>
            <a:r>
              <a:rPr lang="pt-BR" sz="1800" dirty="0"/>
              <a:t>Vestidos de </a:t>
            </a:r>
            <a:r>
              <a:rPr lang="pt-BR" sz="1800" dirty="0" err="1"/>
              <a:t>babadão</a:t>
            </a:r>
            <a:r>
              <a:rPr lang="pt-BR" sz="1800" dirty="0"/>
              <a:t>.</a:t>
            </a:r>
          </a:p>
          <a:p>
            <a:pPr marL="0" indent="0">
              <a:buNone/>
            </a:pPr>
            <a:r>
              <a:rPr lang="pt-BR" sz="1800" dirty="0"/>
              <a:t>Eu vi uma barata</a:t>
            </a:r>
          </a:p>
          <a:p>
            <a:pPr marL="0" indent="0">
              <a:buNone/>
            </a:pPr>
            <a:r>
              <a:rPr lang="pt-BR" sz="1800" dirty="0"/>
              <a:t>Sentada fazendo renda,</a:t>
            </a:r>
          </a:p>
          <a:p>
            <a:pPr marL="0" indent="0">
              <a:buNone/>
            </a:pPr>
            <a:r>
              <a:rPr lang="pt-BR" sz="1800" dirty="0"/>
              <a:t>E também eu vi um rato</a:t>
            </a:r>
          </a:p>
          <a:p>
            <a:pPr marL="0" indent="0">
              <a:buNone/>
            </a:pPr>
            <a:r>
              <a:rPr lang="pt-BR" sz="1800" dirty="0"/>
              <a:t>Ser caixeiro de uma venda.</a:t>
            </a:r>
          </a:p>
          <a:p>
            <a:pPr marL="0" indent="0">
              <a:buNone/>
            </a:pPr>
            <a:r>
              <a:rPr lang="pt-BR" sz="1800" dirty="0"/>
              <a:t>Eu vi uma barata</a:t>
            </a:r>
          </a:p>
          <a:p>
            <a:pPr marL="0" indent="0">
              <a:buNone/>
            </a:pPr>
            <a:r>
              <a:rPr lang="pt-BR" sz="1800" dirty="0"/>
              <a:t>Sentada n'uma costura.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E </a:t>
            </a:r>
            <a:r>
              <a:rPr lang="pt-BR" sz="1800" dirty="0"/>
              <a:t>também </a:t>
            </a:r>
            <a:r>
              <a:rPr lang="pt-BR" sz="1800" dirty="0" smtClean="0"/>
              <a:t>eu </a:t>
            </a:r>
            <a:r>
              <a:rPr lang="pt-BR" sz="1800" dirty="0"/>
              <a:t>vi </a:t>
            </a:r>
            <a:r>
              <a:rPr lang="pt-BR" sz="1800" dirty="0" smtClean="0"/>
              <a:t>um </a:t>
            </a:r>
            <a:r>
              <a:rPr lang="pt-BR" sz="1800" dirty="0"/>
              <a:t>rato</a:t>
            </a:r>
          </a:p>
          <a:p>
            <a:pPr marL="0" indent="0">
              <a:buNone/>
            </a:pPr>
            <a:r>
              <a:rPr lang="pt-BR" sz="1800" dirty="0"/>
              <a:t>De pistola na cintura.</a:t>
            </a:r>
          </a:p>
          <a:p>
            <a:pPr marL="0" indent="0">
              <a:buNone/>
            </a:pPr>
            <a:r>
              <a:rPr lang="pt-BR" sz="1800" dirty="0"/>
              <a:t>Eu vi uma barata</a:t>
            </a:r>
          </a:p>
          <a:p>
            <a:pPr marL="0" indent="0">
              <a:buNone/>
            </a:pPr>
            <a:r>
              <a:rPr lang="pt-BR" sz="1800" dirty="0"/>
              <a:t>Na </a:t>
            </a:r>
            <a:r>
              <a:rPr lang="pt-BR" sz="1800" dirty="0" err="1"/>
              <a:t>janella</a:t>
            </a:r>
            <a:r>
              <a:rPr lang="pt-BR" sz="1800" dirty="0"/>
              <a:t> namorando,</a:t>
            </a:r>
          </a:p>
          <a:p>
            <a:pPr marL="0" indent="0">
              <a:buNone/>
            </a:pPr>
            <a:r>
              <a:rPr lang="pt-BR" sz="1800" dirty="0"/>
              <a:t>Vi um sapo de luneta</a:t>
            </a:r>
          </a:p>
          <a:p>
            <a:pPr marL="0" indent="0">
              <a:buNone/>
            </a:pPr>
            <a:r>
              <a:rPr lang="pt-BR" sz="1800" dirty="0"/>
              <a:t>Pela rua passeando.</a:t>
            </a:r>
          </a:p>
          <a:p>
            <a:pPr marL="0" indent="0">
              <a:buNone/>
            </a:pPr>
            <a:r>
              <a:rPr lang="pt-BR" sz="1800" dirty="0"/>
              <a:t>Eu vi uma barata</a:t>
            </a:r>
          </a:p>
          <a:p>
            <a:pPr marL="0" indent="0">
              <a:buNone/>
            </a:pPr>
            <a:r>
              <a:rPr lang="pt-BR" sz="1800" dirty="0"/>
              <a:t>Na ladeira da </a:t>
            </a:r>
            <a:r>
              <a:rPr lang="pt-BR" sz="1800" dirty="0" smtClean="0"/>
              <a:t>preguiça</a:t>
            </a:r>
            <a:r>
              <a:rPr lang="pt-BR" sz="1800" dirty="0"/>
              <a:t>, </a:t>
            </a:r>
          </a:p>
          <a:p>
            <a:pPr marL="0" indent="0">
              <a:buNone/>
            </a:pPr>
            <a:r>
              <a:rPr lang="pt-BR" sz="1800" dirty="0"/>
              <a:t>E</a:t>
            </a:r>
            <a:r>
              <a:rPr lang="pt-BR" sz="1800" dirty="0" smtClean="0"/>
              <a:t> </a:t>
            </a:r>
            <a:r>
              <a:rPr lang="pt-BR" sz="1800" dirty="0"/>
              <a:t>também vi um cachorro</a:t>
            </a:r>
          </a:p>
          <a:p>
            <a:pPr marL="0" indent="0">
              <a:buNone/>
            </a:pPr>
            <a:r>
              <a:rPr lang="pt-BR" sz="1800" dirty="0"/>
              <a:t>Amarrado com </a:t>
            </a:r>
            <a:r>
              <a:rPr lang="pt-BR" sz="1800" dirty="0" smtClean="0"/>
              <a:t>linguiça</a:t>
            </a:r>
            <a:r>
              <a:rPr lang="pt-BR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826547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Orações e parlendas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pt-BR" sz="1800" b="1" dirty="0"/>
              <a:t>Oração contra espinha na </a:t>
            </a:r>
            <a:r>
              <a:rPr lang="pt-BR" sz="1800" b="1" dirty="0" smtClean="0"/>
              <a:t>garganta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Homem bom.</a:t>
            </a:r>
          </a:p>
          <a:p>
            <a:pPr marL="0" indent="0">
              <a:buNone/>
            </a:pPr>
            <a:r>
              <a:rPr lang="pt-BR" sz="1800" dirty="0"/>
              <a:t>Mulher má,</a:t>
            </a:r>
          </a:p>
          <a:p>
            <a:pPr marL="0" indent="0">
              <a:buNone/>
            </a:pPr>
            <a:r>
              <a:rPr lang="pt-BR" sz="1800" dirty="0"/>
              <a:t>Casa varrida,</a:t>
            </a:r>
          </a:p>
          <a:p>
            <a:pPr marL="0" indent="0">
              <a:buNone/>
            </a:pPr>
            <a:r>
              <a:rPr lang="pt-BR" sz="1800" dirty="0"/>
              <a:t>Esteira rota.</a:t>
            </a:r>
          </a:p>
          <a:p>
            <a:pPr marL="0" indent="0">
              <a:buNone/>
            </a:pPr>
            <a:r>
              <a:rPr lang="pt-BR" sz="1800" dirty="0"/>
              <a:t>Senhor Sam Braz</a:t>
            </a:r>
          </a:p>
          <a:p>
            <a:pPr marL="0" indent="0">
              <a:buNone/>
            </a:pPr>
            <a:r>
              <a:rPr lang="pt-BR" sz="1800" dirty="0"/>
              <a:t>Disse a seu moço,</a:t>
            </a:r>
          </a:p>
          <a:p>
            <a:pPr marL="0" indent="0">
              <a:buNone/>
            </a:pPr>
            <a:r>
              <a:rPr lang="pt-BR" sz="1800" dirty="0"/>
              <a:t>Que subisse</a:t>
            </a:r>
          </a:p>
          <a:p>
            <a:pPr marL="0" indent="0">
              <a:buNone/>
            </a:pPr>
            <a:r>
              <a:rPr lang="pt-BR" sz="1800" dirty="0"/>
              <a:t>Ou que descesse</a:t>
            </a:r>
          </a:p>
          <a:p>
            <a:pPr marL="0" indent="0">
              <a:buNone/>
            </a:pPr>
            <a:r>
              <a:rPr lang="pt-BR" sz="1800" dirty="0"/>
              <a:t>A espinha do pescoço</a:t>
            </a:r>
            <a:r>
              <a:rPr lang="pt-BR" sz="1800" dirty="0" smtClean="0"/>
              <a:t>.</a:t>
            </a:r>
          </a:p>
          <a:p>
            <a:pPr marL="0" indent="0">
              <a:buNone/>
            </a:pPr>
            <a:r>
              <a:rPr lang="pt-BR" sz="1800" b="1" dirty="0"/>
              <a:t>Oração contra o </a:t>
            </a:r>
            <a:r>
              <a:rPr lang="pt-BR" sz="1800" b="1" dirty="0" smtClean="0"/>
              <a:t>argueiro </a:t>
            </a:r>
            <a:r>
              <a:rPr lang="pt-BR" sz="1800" b="1" dirty="0"/>
              <a:t>no </a:t>
            </a:r>
            <a:r>
              <a:rPr lang="pt-BR" sz="1800" b="1" dirty="0" smtClean="0"/>
              <a:t>olho</a:t>
            </a:r>
          </a:p>
          <a:p>
            <a:pPr marL="0" indent="0">
              <a:buNone/>
            </a:pPr>
            <a:endParaRPr lang="pt-BR" sz="1800" b="1" dirty="0"/>
          </a:p>
          <a:p>
            <a:pPr marL="0" indent="0">
              <a:buNone/>
            </a:pPr>
            <a:r>
              <a:rPr lang="it-IT" sz="1800" dirty="0"/>
              <a:t>Corre, corre, cavai lei ro,</a:t>
            </a:r>
          </a:p>
          <a:p>
            <a:pPr marL="0" indent="0">
              <a:buNone/>
            </a:pPr>
            <a:r>
              <a:rPr lang="pt-BR" sz="1800" dirty="0"/>
              <a:t>Vae na porta de S. Pedro</a:t>
            </a:r>
          </a:p>
          <a:p>
            <a:pPr marL="0" indent="0">
              <a:buNone/>
            </a:pPr>
            <a:r>
              <a:rPr lang="pt-BR" sz="1800" dirty="0"/>
              <a:t>Dizer á Santa Luzia</a:t>
            </a:r>
          </a:p>
          <a:p>
            <a:pPr marL="0" indent="0">
              <a:buNone/>
            </a:pPr>
            <a:r>
              <a:rPr lang="pt-BR" sz="1800" dirty="0"/>
              <a:t>Que me mande seu lencinho</a:t>
            </a:r>
          </a:p>
          <a:p>
            <a:pPr marL="0" indent="0">
              <a:buNone/>
            </a:pPr>
            <a:r>
              <a:rPr lang="pt-BR" sz="1800" dirty="0"/>
              <a:t>Para tirar este </a:t>
            </a:r>
            <a:r>
              <a:rPr lang="pt-BR" sz="1800" dirty="0" smtClean="0"/>
              <a:t>argueiro</a:t>
            </a:r>
            <a:r>
              <a:rPr lang="pt-BR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5364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pt-BR" sz="1800" b="1" dirty="0" smtClean="0"/>
              <a:t>Parlendas (Pernambuco)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err="1"/>
              <a:t>B</a:t>
            </a:r>
            <a:r>
              <a:rPr lang="pt-BR" sz="1800" dirty="0" err="1" smtClean="0"/>
              <a:t>ão</a:t>
            </a:r>
            <a:r>
              <a:rPr lang="pt-BR" sz="1800" dirty="0" smtClean="0"/>
              <a:t> </a:t>
            </a:r>
            <a:r>
              <a:rPr lang="pt-BR" sz="1800" dirty="0" err="1"/>
              <a:t>ba</a:t>
            </a:r>
            <a:r>
              <a:rPr lang="pt-BR" sz="1800" dirty="0"/>
              <a:t>-</a:t>
            </a:r>
            <a:r>
              <a:rPr lang="pt-BR" sz="1800" dirty="0" err="1"/>
              <a:t>Ia-lão</a:t>
            </a:r>
            <a:r>
              <a:rPr lang="pt-BR" sz="1800" dirty="0"/>
              <a:t>,</a:t>
            </a:r>
          </a:p>
          <a:p>
            <a:pPr marL="0" indent="0">
              <a:buNone/>
            </a:pPr>
            <a:r>
              <a:rPr lang="pt-BR" sz="1800" dirty="0"/>
              <a:t>Sinhô </a:t>
            </a:r>
            <a:r>
              <a:rPr lang="pt-BR" sz="1800" dirty="0" smtClean="0"/>
              <a:t>capitão</a:t>
            </a:r>
            <a:r>
              <a:rPr lang="pt-BR" sz="1800" dirty="0"/>
              <a:t>,</a:t>
            </a:r>
          </a:p>
          <a:p>
            <a:pPr marL="0" indent="0">
              <a:buNone/>
            </a:pPr>
            <a:r>
              <a:rPr lang="pt-BR" sz="1800" dirty="0"/>
              <a:t>N</a:t>
            </a:r>
            <a:r>
              <a:rPr lang="pt-BR" sz="1800" dirty="0" smtClean="0"/>
              <a:t>a </a:t>
            </a:r>
            <a:r>
              <a:rPr lang="pt-BR" sz="1800" dirty="0"/>
              <a:t>terra do mouro</a:t>
            </a:r>
          </a:p>
          <a:p>
            <a:pPr marL="0" indent="0">
              <a:buNone/>
            </a:pPr>
            <a:r>
              <a:rPr lang="pt-BR" sz="1800" dirty="0"/>
              <a:t>Morreu s</a:t>
            </a:r>
            <a:r>
              <a:rPr lang="pt-BR" sz="1800" dirty="0" smtClean="0"/>
              <a:t>eu </a:t>
            </a:r>
            <a:r>
              <a:rPr lang="pt-BR" sz="1800" dirty="0"/>
              <a:t>irmão.</a:t>
            </a:r>
          </a:p>
          <a:p>
            <a:pPr marL="0" indent="0">
              <a:buNone/>
            </a:pPr>
            <a:r>
              <a:rPr lang="pt-BR" sz="1800" dirty="0" smtClean="0"/>
              <a:t>Cozido </a:t>
            </a:r>
            <a:r>
              <a:rPr lang="pt-BR" sz="1800" dirty="0"/>
              <a:t>e assado</a:t>
            </a:r>
          </a:p>
          <a:p>
            <a:pPr marL="0" indent="0">
              <a:buNone/>
            </a:pPr>
            <a:r>
              <a:rPr lang="pt-BR" sz="1800" dirty="0"/>
              <a:t>No seu caldeirão.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Meio </a:t>
            </a:r>
            <a:r>
              <a:rPr lang="pt-BR" sz="1800" dirty="0"/>
              <a:t>dia,</a:t>
            </a:r>
          </a:p>
          <a:p>
            <a:pPr marL="0" indent="0">
              <a:buNone/>
            </a:pPr>
            <a:r>
              <a:rPr lang="pt-BR" sz="1800" dirty="0" err="1"/>
              <a:t>Panella</a:t>
            </a:r>
            <a:r>
              <a:rPr lang="pt-BR" sz="1800" dirty="0"/>
              <a:t> ao fogo,</a:t>
            </a:r>
          </a:p>
          <a:p>
            <a:pPr marL="0" indent="0">
              <a:buNone/>
            </a:pPr>
            <a:r>
              <a:rPr lang="pt-BR" sz="1800" dirty="0" smtClean="0"/>
              <a:t>Barriga </a:t>
            </a:r>
            <a:r>
              <a:rPr lang="pt-BR" sz="1800" dirty="0"/>
              <a:t>vazia ;</a:t>
            </a:r>
          </a:p>
          <a:p>
            <a:pPr marL="0" indent="0">
              <a:buNone/>
            </a:pPr>
            <a:r>
              <a:rPr lang="pt-BR" sz="1800" dirty="0"/>
              <a:t>Macaco torrado</a:t>
            </a:r>
          </a:p>
          <a:p>
            <a:pPr marL="0" indent="0">
              <a:buNone/>
            </a:pPr>
            <a:r>
              <a:rPr lang="pt-BR" sz="1800" dirty="0"/>
              <a:t>Que </a:t>
            </a:r>
            <a:r>
              <a:rPr lang="pt-BR" sz="1800" dirty="0" err="1"/>
              <a:t>veiu</a:t>
            </a:r>
            <a:r>
              <a:rPr lang="pt-BR" sz="1800" dirty="0"/>
              <a:t> da Bahia,</a:t>
            </a:r>
          </a:p>
          <a:p>
            <a:pPr marL="0" indent="0">
              <a:buNone/>
            </a:pPr>
            <a:r>
              <a:rPr lang="pt-BR" sz="1800" dirty="0" err="1"/>
              <a:t>P'ra</a:t>
            </a:r>
            <a:r>
              <a:rPr lang="pt-BR" sz="1800" dirty="0"/>
              <a:t> dar taponas</a:t>
            </a:r>
          </a:p>
          <a:p>
            <a:pPr marL="0" indent="0">
              <a:buNone/>
            </a:pPr>
            <a:r>
              <a:rPr lang="pt-BR" sz="1800" dirty="0"/>
              <a:t>Em </a:t>
            </a:r>
            <a:r>
              <a:rPr lang="pt-BR" sz="1800" dirty="0" err="1" smtClean="0"/>
              <a:t>siá</a:t>
            </a:r>
            <a:r>
              <a:rPr lang="pt-BR" sz="1800" dirty="0" smtClean="0"/>
              <a:t> </a:t>
            </a:r>
            <a:r>
              <a:rPr lang="pt-BR" sz="1800" dirty="0"/>
              <a:t>dona Maria</a:t>
            </a:r>
            <a:r>
              <a:rPr lang="pt-BR" sz="1800" dirty="0" smtClean="0"/>
              <a:t>.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44438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/>
              <a:t>Fontes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Coletados em Pernambuco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Sergipe,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Rio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Janeiro, Bahia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Alagoas;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Extraídos de textos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Celso de Magalhães, José de Alencar, Couto de Magalhães, Carlos de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Koseritz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Carlos Miller e Teófilo Braga; 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Colaboração de Araripe Junior, Franklin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Tavora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 Macedo Soares.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309214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6800" y="992777"/>
            <a:ext cx="10058400" cy="50422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 em quatro partes:</a:t>
            </a:r>
          </a:p>
          <a:p>
            <a:pPr>
              <a:lnSpc>
                <a:spcPct val="150000"/>
              </a:lnSpc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Romances e xácaras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Reinados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cheganças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gerais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Orações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parlendas</a:t>
            </a:r>
          </a:p>
        </p:txBody>
      </p:sp>
    </p:spTree>
    <p:extLst>
      <p:ext uri="{BB962C8B-B14F-4D97-AF65-F5344CB8AC3E}">
        <p14:creationId xmlns:p14="http://schemas.microsoft.com/office/powerpoint/2010/main" val="402725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1463040"/>
            <a:ext cx="10058400" cy="551154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Introdução – Sobre a poesia popular do Brasil (Teófilo Braga)</a:t>
            </a: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402084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Nacionalidade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brasileira 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Período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transição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Valor documental da obra</a:t>
            </a:r>
          </a:p>
          <a:p>
            <a:pPr>
              <a:lnSpc>
                <a:spcPct val="15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Crítica à produção poética brasileira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Caráter original - elementos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étnicos das tradições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populares</a:t>
            </a:r>
          </a:p>
          <a:p>
            <a:pPr>
              <a:lnSpc>
                <a:spcPct val="15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Ausência de documentos dos primeiros séculos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colonização</a:t>
            </a: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Crítica às práticas jesuíticas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Importância das colônias e do movimento emigratório</a:t>
            </a:r>
          </a:p>
          <a:p>
            <a:pPr>
              <a:lnSpc>
                <a:spcPct val="150000"/>
              </a:lnSpc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81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pt-BR" sz="1800" b="1" dirty="0"/>
              <a:t>O casamento </a:t>
            </a:r>
            <a:r>
              <a:rPr lang="pt-BR" sz="1800" b="1" dirty="0" smtClean="0"/>
              <a:t>malogrado (Sergipe e Ilha de São Jorge)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Estava em minha </a:t>
            </a:r>
            <a:r>
              <a:rPr lang="pt-BR" sz="1800" dirty="0" err="1"/>
              <a:t>janella</a:t>
            </a:r>
            <a:endParaRPr lang="pt-BR" sz="1800" dirty="0"/>
          </a:p>
          <a:p>
            <a:pPr marL="0" indent="0">
              <a:buNone/>
            </a:pPr>
            <a:r>
              <a:rPr lang="pt-BR" sz="1800" dirty="0"/>
              <a:t>Casada </a:t>
            </a:r>
            <a:r>
              <a:rPr lang="pt-BR" sz="1800" dirty="0" smtClean="0"/>
              <a:t>com </a:t>
            </a:r>
            <a:r>
              <a:rPr lang="pt-BR" sz="1800" dirty="0"/>
              <a:t>oito dias,</a:t>
            </a:r>
          </a:p>
          <a:p>
            <a:pPr marL="0" indent="0">
              <a:buNone/>
            </a:pPr>
            <a:r>
              <a:rPr lang="pt-BR" sz="1800" dirty="0"/>
              <a:t>Entrou uma pombinha branca</a:t>
            </a:r>
          </a:p>
          <a:p>
            <a:pPr marL="0" indent="0">
              <a:buNone/>
            </a:pPr>
            <a:r>
              <a:rPr lang="pt-BR" sz="1800" dirty="0"/>
              <a:t>Não sei que novas trazia</a:t>
            </a:r>
            <a:r>
              <a:rPr lang="pt-BR" sz="1800" dirty="0" smtClean="0"/>
              <a:t>.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« São novas ruins de chorar;</a:t>
            </a:r>
          </a:p>
          <a:p>
            <a:pPr marL="0" indent="0">
              <a:buNone/>
            </a:pPr>
            <a:r>
              <a:rPr lang="pt-BR" sz="1800" dirty="0"/>
              <a:t>Teu marido está doente</a:t>
            </a:r>
          </a:p>
          <a:p>
            <a:pPr marL="0" indent="0">
              <a:buNone/>
            </a:pPr>
            <a:r>
              <a:rPr lang="pt-BR" sz="1800" dirty="0"/>
              <a:t>Nas terras de </a:t>
            </a:r>
            <a:r>
              <a:rPr lang="pt-BR" sz="1800" dirty="0" smtClean="0"/>
              <a:t>Portugal;</a:t>
            </a:r>
            <a:endParaRPr lang="pt-BR" sz="1800" dirty="0"/>
          </a:p>
          <a:p>
            <a:pPr marL="0" indent="0">
              <a:buNone/>
            </a:pPr>
            <a:r>
              <a:rPr lang="pt-BR" sz="1800" dirty="0" err="1"/>
              <a:t>Cahiu</a:t>
            </a:r>
            <a:r>
              <a:rPr lang="pt-BR" sz="1800" dirty="0"/>
              <a:t> de um </a:t>
            </a:r>
            <a:r>
              <a:rPr lang="pt-BR" sz="1800" dirty="0" err="1" smtClean="0"/>
              <a:t>cavallo</a:t>
            </a:r>
            <a:r>
              <a:rPr lang="pt-BR" sz="1800" dirty="0" smtClean="0"/>
              <a:t> </a:t>
            </a:r>
            <a:r>
              <a:rPr lang="pt-BR" sz="1800" dirty="0"/>
              <a:t>branco</a:t>
            </a:r>
          </a:p>
          <a:p>
            <a:pPr marL="0" indent="0">
              <a:buNone/>
            </a:pPr>
            <a:r>
              <a:rPr lang="pt-BR" sz="1800" dirty="0" smtClean="0"/>
              <a:t>No </a:t>
            </a:r>
            <a:r>
              <a:rPr lang="pt-BR" sz="1800" dirty="0"/>
              <a:t>meio de um </a:t>
            </a:r>
            <a:r>
              <a:rPr lang="pt-BR" sz="1800" dirty="0" err="1"/>
              <a:t>areial</a:t>
            </a:r>
            <a:r>
              <a:rPr lang="pt-BR" sz="1800" dirty="0"/>
              <a:t>,</a:t>
            </a:r>
          </a:p>
          <a:p>
            <a:pPr marL="0" indent="0">
              <a:buNone/>
            </a:pPr>
            <a:r>
              <a:rPr lang="pt-BR" sz="1800" dirty="0"/>
              <a:t>Arrebentou-se por dentro,</a:t>
            </a:r>
          </a:p>
          <a:p>
            <a:pPr marL="0" indent="0">
              <a:buNone/>
            </a:pPr>
            <a:r>
              <a:rPr lang="pt-BR" sz="1800" dirty="0"/>
              <a:t>Corre o risco de finar.</a:t>
            </a:r>
          </a:p>
        </p:txBody>
      </p:sp>
    </p:spTree>
    <p:extLst>
      <p:ext uri="{BB962C8B-B14F-4D97-AF65-F5344CB8AC3E}">
        <p14:creationId xmlns:p14="http://schemas.microsoft.com/office/powerpoint/2010/main" val="4054811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elemento negro, canto lírico e baile lascivo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Pernambuco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população mercantil e marítima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Rio de Janeiro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modinhas conservadas pelo elemento feminino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Rio Grande do Sul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transformações de cantos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heroicos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líricos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Ceará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preponderância tupi e narrativa poética dos vaqueiros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220478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pt-BR" sz="1800" b="1" dirty="0"/>
              <a:t>A </a:t>
            </a:r>
            <a:r>
              <a:rPr lang="pt-BR" sz="1800" b="1" dirty="0" smtClean="0"/>
              <a:t>Moqueca</a:t>
            </a:r>
            <a:r>
              <a:rPr lang="pt-BR" sz="1800" b="1" dirty="0"/>
              <a:t> </a:t>
            </a:r>
            <a:r>
              <a:rPr lang="pt-BR" sz="1800" b="1" dirty="0" smtClean="0"/>
              <a:t>(Bahia)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/>
              <a:t>Minha moqueca está feita,</a:t>
            </a:r>
          </a:p>
          <a:p>
            <a:pPr marL="0" indent="0">
              <a:buNone/>
            </a:pPr>
            <a:r>
              <a:rPr lang="pt-BR" sz="1800" dirty="0"/>
              <a:t>Meu bem ;</a:t>
            </a:r>
          </a:p>
          <a:p>
            <a:pPr marL="0" indent="0">
              <a:buNone/>
            </a:pPr>
            <a:r>
              <a:rPr lang="pt-BR" sz="1800" dirty="0"/>
              <a:t>Vamos nós todos jantar :</a:t>
            </a:r>
          </a:p>
          <a:p>
            <a:pPr marL="0" indent="0">
              <a:buNone/>
            </a:pPr>
            <a:r>
              <a:rPr lang="pt-BR" sz="1800" dirty="0"/>
              <a:t>Bravos os </a:t>
            </a:r>
            <a:r>
              <a:rPr lang="pt-BR" sz="1800" dirty="0" err="1"/>
              <a:t>dêngos</a:t>
            </a:r>
            <a:endParaRPr lang="pt-BR" sz="1800" dirty="0"/>
          </a:p>
          <a:p>
            <a:pPr marL="0" indent="0">
              <a:buNone/>
            </a:pPr>
            <a:r>
              <a:rPr lang="pt-BR" sz="1800" dirty="0"/>
              <a:t>Da minha </a:t>
            </a:r>
            <a:r>
              <a:rPr lang="pt-BR" sz="1800" dirty="0" err="1"/>
              <a:t>ya_yá</a:t>
            </a:r>
            <a:r>
              <a:rPr lang="pt-BR" sz="1800" dirty="0"/>
              <a:t>;</a:t>
            </a:r>
          </a:p>
          <a:p>
            <a:pPr marL="0" indent="0">
              <a:buNone/>
            </a:pPr>
            <a:r>
              <a:rPr lang="pt-BR" sz="1800" dirty="0"/>
              <a:t>Moqueca de coco,</a:t>
            </a:r>
          </a:p>
          <a:p>
            <a:pPr marL="0" indent="0">
              <a:buNone/>
            </a:pPr>
            <a:r>
              <a:rPr lang="pt-BR" sz="1800" dirty="0"/>
              <a:t>Molho de fubá ;</a:t>
            </a:r>
          </a:p>
          <a:p>
            <a:pPr marL="0" indent="0">
              <a:buNone/>
            </a:pPr>
            <a:r>
              <a:rPr lang="pt-BR" sz="1800" dirty="0"/>
              <a:t>Tudo bem feitinho</a:t>
            </a:r>
          </a:p>
          <a:p>
            <a:pPr marL="0" indent="0">
              <a:buNone/>
            </a:pPr>
            <a:r>
              <a:rPr lang="pt-BR" sz="1800" dirty="0" smtClean="0"/>
              <a:t>Por </a:t>
            </a:r>
            <a:r>
              <a:rPr lang="pt-BR" sz="1800" dirty="0"/>
              <a:t>mão de </a:t>
            </a:r>
            <a:r>
              <a:rPr lang="pt-BR" sz="1800" dirty="0" err="1"/>
              <a:t>yajá</a:t>
            </a:r>
            <a:r>
              <a:rPr lang="pt-BR" sz="1800" dirty="0"/>
              <a:t> ;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Tudo </a:t>
            </a:r>
            <a:r>
              <a:rPr lang="pt-BR" sz="1800" dirty="0"/>
              <a:t>mexidinho</a:t>
            </a:r>
          </a:p>
          <a:p>
            <a:pPr marL="0" indent="0">
              <a:buNone/>
            </a:pPr>
            <a:r>
              <a:rPr lang="pt-BR" sz="1800" dirty="0"/>
              <a:t>Por mão de </a:t>
            </a:r>
            <a:r>
              <a:rPr lang="pt-BR" sz="1800" dirty="0" smtClean="0"/>
              <a:t>sinhá</a:t>
            </a:r>
            <a:r>
              <a:rPr lang="pt-BR" sz="1800" dirty="0"/>
              <a:t>!...</a:t>
            </a:r>
          </a:p>
          <a:p>
            <a:pPr marL="0" indent="0">
              <a:buNone/>
            </a:pPr>
            <a:r>
              <a:rPr lang="pt-BR" sz="1800" dirty="0"/>
              <a:t>Qual será o ladrão</a:t>
            </a:r>
          </a:p>
          <a:p>
            <a:pPr marL="0" indent="0">
              <a:buNone/>
            </a:pPr>
            <a:r>
              <a:rPr lang="pt-BR" sz="1800" dirty="0"/>
              <a:t>Que não gostará?!...</a:t>
            </a:r>
          </a:p>
          <a:p>
            <a:pPr marL="0" indent="0">
              <a:buNone/>
            </a:pPr>
            <a:r>
              <a:rPr lang="pt-BR" sz="1800" dirty="0"/>
              <a:t>Qual será o demónio</a:t>
            </a:r>
          </a:p>
          <a:p>
            <a:pPr marL="0" indent="0">
              <a:buNone/>
            </a:pPr>
            <a:r>
              <a:rPr lang="pt-BR" sz="1800" dirty="0"/>
              <a:t>Que não comerá?!...</a:t>
            </a:r>
          </a:p>
        </p:txBody>
      </p:sp>
    </p:spTree>
    <p:extLst>
      <p:ext uri="{BB962C8B-B14F-4D97-AF65-F5344CB8AC3E}">
        <p14:creationId xmlns:p14="http://schemas.microsoft.com/office/powerpoint/2010/main" val="1719962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62500" lnSpcReduction="20000"/>
          </a:bodyPr>
          <a:lstStyle/>
          <a:p>
            <a:pPr marL="0" indent="0">
              <a:buNone/>
            </a:pPr>
            <a:r>
              <a:rPr lang="pt-BR" b="1" dirty="0"/>
              <a:t>Cantiga </a:t>
            </a:r>
            <a:r>
              <a:rPr lang="pt-BR" b="1" dirty="0" smtClean="0"/>
              <a:t>do Marujo</a:t>
            </a:r>
            <a:r>
              <a:rPr lang="pt-BR" b="1" dirty="0"/>
              <a:t> </a:t>
            </a:r>
            <a:r>
              <a:rPr lang="pt-BR" b="1" dirty="0" smtClean="0"/>
              <a:t>(Pernambuco)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Que triste vida,</a:t>
            </a:r>
          </a:p>
          <a:p>
            <a:pPr marL="0" indent="0">
              <a:buNone/>
            </a:pPr>
            <a:r>
              <a:rPr lang="pt-BR" dirty="0"/>
              <a:t>Que é a do marujo</a:t>
            </a:r>
          </a:p>
          <a:p>
            <a:pPr marL="0" indent="0">
              <a:buNone/>
            </a:pPr>
            <a:r>
              <a:rPr lang="pt-BR" dirty="0"/>
              <a:t>Quando não está bêbado,</a:t>
            </a:r>
          </a:p>
          <a:p>
            <a:pPr marL="0" indent="0">
              <a:buNone/>
            </a:pPr>
            <a:r>
              <a:rPr lang="pt-BR" dirty="0"/>
              <a:t>Anda roto e sujo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De bordo a bombordo</a:t>
            </a:r>
          </a:p>
          <a:p>
            <a:pPr marL="0" indent="0">
              <a:buNone/>
            </a:pPr>
            <a:r>
              <a:rPr lang="pt-BR" dirty="0"/>
              <a:t>E, ê, ê, ê</a:t>
            </a:r>
          </a:p>
          <a:p>
            <a:pPr marL="0" indent="0">
              <a:buNone/>
            </a:pPr>
            <a:r>
              <a:rPr lang="pt-BR" dirty="0"/>
              <a:t>Na borda do mar. {bis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Arreia </a:t>
            </a:r>
            <a:r>
              <a:rPr lang="pt-BR" dirty="0"/>
              <a:t>o bote</a:t>
            </a:r>
          </a:p>
          <a:p>
            <a:pPr marL="0" indent="0">
              <a:buNone/>
            </a:pPr>
            <a:r>
              <a:rPr lang="pt-BR" dirty="0"/>
              <a:t>E vai á taverna,</a:t>
            </a:r>
          </a:p>
          <a:p>
            <a:pPr marL="0" indent="0">
              <a:buNone/>
            </a:pPr>
            <a:r>
              <a:rPr lang="pt-BR" dirty="0"/>
              <a:t>Pede ao </a:t>
            </a:r>
            <a:r>
              <a:rPr lang="pt-BR" dirty="0" smtClean="0"/>
              <a:t>patrão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Que </a:t>
            </a:r>
            <a:r>
              <a:rPr lang="pt-BR" dirty="0" smtClean="0"/>
              <a:t>lh'encha </a:t>
            </a:r>
            <a:r>
              <a:rPr lang="pt-BR" dirty="0"/>
              <a:t>a lanterna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Do </a:t>
            </a:r>
            <a:r>
              <a:rPr lang="pt-BR" dirty="0"/>
              <a:t>bordo a bombordo</a:t>
            </a:r>
          </a:p>
          <a:p>
            <a:pPr marL="0" indent="0">
              <a:buNone/>
            </a:pPr>
            <a:r>
              <a:rPr lang="pt-BR" dirty="0"/>
              <a:t>E, ê</a:t>
            </a:r>
            <a:r>
              <a:rPr lang="pt-BR" dirty="0" smtClean="0"/>
              <a:t>, </a:t>
            </a:r>
            <a:r>
              <a:rPr lang="pt-BR" dirty="0"/>
              <a:t>ê, ê. .</a:t>
            </a:r>
          </a:p>
          <a:p>
            <a:pPr marL="0" indent="0">
              <a:buNone/>
            </a:pPr>
            <a:r>
              <a:rPr lang="pt-BR" dirty="0" smtClean="0"/>
              <a:t>Na </a:t>
            </a:r>
            <a:r>
              <a:rPr lang="pt-BR" dirty="0"/>
              <a:t>borda do mar. (bis)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20664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1212</TotalTime>
  <Words>1820</Words>
  <Application>Microsoft Office PowerPoint</Application>
  <PresentationFormat>Widescreen</PresentationFormat>
  <Paragraphs>472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Tema do Office</vt:lpstr>
      <vt:lpstr>Cantos Populares do Brasil (1883)</vt:lpstr>
      <vt:lpstr>Apresentação do PowerPoint</vt:lpstr>
      <vt:lpstr>Fontes</vt:lpstr>
      <vt:lpstr>Apresentação do PowerPoint</vt:lpstr>
      <vt:lpstr>Introdução – Sobre a poesia popular do Brasil (Teófilo Braga)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Romances e xácaras</vt:lpstr>
      <vt:lpstr>Apresentação do PowerPoint</vt:lpstr>
      <vt:lpstr>Apresentação do PowerPoint</vt:lpstr>
      <vt:lpstr>Reinados e cheganças</vt:lpstr>
      <vt:lpstr>Versos gerais</vt:lpstr>
      <vt:lpstr>Apresentação do PowerPoint</vt:lpstr>
      <vt:lpstr>Orações e parlendas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Cantos populares do Brasil</dc:title>
  <dc:creator>User</dc:creator>
  <cp:lastModifiedBy>User</cp:lastModifiedBy>
  <cp:revision>132</cp:revision>
  <dcterms:created xsi:type="dcterms:W3CDTF">2019-04-04T03:19:19Z</dcterms:created>
  <dcterms:modified xsi:type="dcterms:W3CDTF">2019-04-22T00:59:36Z</dcterms:modified>
</cp:coreProperties>
</file>