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76" r:id="rId4"/>
    <p:sldId id="258" r:id="rId5"/>
    <p:sldId id="259" r:id="rId6"/>
    <p:sldId id="260" r:id="rId7"/>
    <p:sldId id="265" r:id="rId8"/>
    <p:sldId id="262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0C13-70D9-470C-835F-8336FF153499}" type="datetimeFigureOut">
              <a:rPr lang="pt-BR" smtClean="0"/>
              <a:pPr/>
              <a:t>25/04/2013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1397-3D7A-403B-8CD2-A23297B42F7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0C13-70D9-470C-835F-8336FF153499}" type="datetimeFigureOut">
              <a:rPr lang="pt-BR" smtClean="0"/>
              <a:pPr/>
              <a:t>25/04/2013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1397-3D7A-403B-8CD2-A23297B42F7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0C13-70D9-470C-835F-8336FF153499}" type="datetimeFigureOut">
              <a:rPr lang="pt-BR" smtClean="0"/>
              <a:pPr/>
              <a:t>25/04/2013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1397-3D7A-403B-8CD2-A23297B42F7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0C13-70D9-470C-835F-8336FF153499}" type="datetimeFigureOut">
              <a:rPr lang="pt-BR" smtClean="0"/>
              <a:pPr/>
              <a:t>25/04/2013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1397-3D7A-403B-8CD2-A23297B42F7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0C13-70D9-470C-835F-8336FF153499}" type="datetimeFigureOut">
              <a:rPr lang="pt-BR" smtClean="0"/>
              <a:pPr/>
              <a:t>25/04/2013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1397-3D7A-403B-8CD2-A23297B42F7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0C13-70D9-470C-835F-8336FF153499}" type="datetimeFigureOut">
              <a:rPr lang="pt-BR" smtClean="0"/>
              <a:pPr/>
              <a:t>25/04/2013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1397-3D7A-403B-8CD2-A23297B42F7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0C13-70D9-470C-835F-8336FF153499}" type="datetimeFigureOut">
              <a:rPr lang="pt-BR" smtClean="0"/>
              <a:pPr/>
              <a:t>25/04/2013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1397-3D7A-403B-8CD2-A23297B42F7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0C13-70D9-470C-835F-8336FF153499}" type="datetimeFigureOut">
              <a:rPr lang="pt-BR" smtClean="0"/>
              <a:pPr/>
              <a:t>25/04/2013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1397-3D7A-403B-8CD2-A23297B42F7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0C13-70D9-470C-835F-8336FF153499}" type="datetimeFigureOut">
              <a:rPr lang="pt-BR" smtClean="0"/>
              <a:pPr/>
              <a:t>25/04/2013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1397-3D7A-403B-8CD2-A23297B42F7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0C13-70D9-470C-835F-8336FF153499}" type="datetimeFigureOut">
              <a:rPr lang="pt-BR" smtClean="0"/>
              <a:pPr/>
              <a:t>25/04/2013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1397-3D7A-403B-8CD2-A23297B42F7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0C13-70D9-470C-835F-8336FF153499}" type="datetimeFigureOut">
              <a:rPr lang="pt-BR" smtClean="0"/>
              <a:pPr/>
              <a:t>25/04/2013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1397-3D7A-403B-8CD2-A23297B42F7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80C13-70D9-470C-835F-8336FF153499}" type="datetimeFigureOut">
              <a:rPr lang="pt-BR" smtClean="0"/>
              <a:pPr/>
              <a:t>25/04/2013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81397-3D7A-403B-8CD2-A23297B42F7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Análise da Historiografia Musical Brasileira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A ruptura positivista: o desenvolvimento da visão </a:t>
            </a:r>
            <a:r>
              <a:rPr lang="pt-BR" dirty="0" err="1" smtClean="0"/>
              <a:t>mesologista</a:t>
            </a:r>
            <a:endParaRPr lang="pt-BR" dirty="0" smtClean="0"/>
          </a:p>
          <a:p>
            <a:r>
              <a:rPr lang="pt-BR" dirty="0" smtClean="0"/>
              <a:t>Aula </a:t>
            </a:r>
            <a:r>
              <a:rPr lang="pt-BR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8730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</a:t>
            </a:r>
            <a:r>
              <a:rPr lang="pt-BR" i="1" dirty="0" err="1" smtClean="0"/>
              <a:t>Ethnographia</a:t>
            </a:r>
            <a:r>
              <a:rPr lang="pt-BR" i="1" dirty="0" smtClean="0"/>
              <a:t> Selvagem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Acusava </a:t>
            </a:r>
            <a:r>
              <a:rPr lang="pt-BR" dirty="0"/>
              <a:t>o elogio fantasioso dos românticos que, sem ciência, emoldurava as raças na busca do nacional; </a:t>
            </a:r>
            <a:endParaRPr lang="pt-BR" dirty="0" smtClean="0"/>
          </a:p>
          <a:p>
            <a:pPr algn="just">
              <a:buNone/>
            </a:pPr>
            <a:r>
              <a:rPr lang="pt-BR" i="1" dirty="0" smtClean="0"/>
              <a:t>o </a:t>
            </a:r>
            <a:r>
              <a:rPr lang="pt-BR" i="1" dirty="0"/>
              <a:t>romantismo inane, desconhecendo a primeira palavra de investigações positivas já muito espalhadas, multiplicou as extravagâncias, e fez–nos do caboclo um ente formidável e </a:t>
            </a:r>
            <a:r>
              <a:rPr lang="pt-BR" i="1" dirty="0" smtClean="0"/>
              <a:t>ridículo</a:t>
            </a:r>
            <a:r>
              <a:rPr lang="pt-BR" dirty="0" smtClean="0"/>
              <a:t> </a:t>
            </a:r>
            <a:r>
              <a:rPr lang="pt-BR" dirty="0"/>
              <a:t>(ROMERO, 1875, p.9)</a:t>
            </a:r>
          </a:p>
        </p:txBody>
      </p:sp>
      <p:sp>
        <p:nvSpPr>
          <p:cNvPr id="4" name="Retângulo 3"/>
          <p:cNvSpPr/>
          <p:nvPr/>
        </p:nvSpPr>
        <p:spPr>
          <a:xfrm>
            <a:off x="467544" y="3212976"/>
            <a:ext cx="8208912" cy="2736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visão das expressões locais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Buscando sistematizar os idiomas, as expressões artísticas, a literatura e a história das ciências, Romero trata de compreender, pela biossociologia, a questão racial. </a:t>
            </a:r>
            <a:endParaRPr lang="pt-BR" dirty="0" smtClean="0"/>
          </a:p>
          <a:p>
            <a:pPr lvl="1" algn="just"/>
            <a:r>
              <a:rPr lang="pt-BR" dirty="0" smtClean="0"/>
              <a:t>O </a:t>
            </a:r>
            <a:r>
              <a:rPr lang="pt-BR" dirty="0"/>
              <a:t>discurso é proporcionado, a partir de uma plataforma darwinista, para equacionar o que teria sido decantando pela seleção natural da evolução social. 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valor do Folclore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pt-BR" dirty="0" smtClean="0"/>
              <a:t>Os valores da tradição expressiva da população, como o folclore, </a:t>
            </a:r>
            <a:r>
              <a:rPr lang="pt-BR" dirty="0" err="1" smtClean="0"/>
              <a:t>emergeram</a:t>
            </a:r>
            <a:r>
              <a:rPr lang="pt-BR" dirty="0" smtClean="0"/>
              <a:t> como elementos de grande potencial de explicitação da mentalidade mestiça. Através da medição desses padrões expressivos, averiguava o grau de sofisticação das comunidades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dirty="0" smtClean="0"/>
              <a:t>Série de publicação sobre os cantos e contos do Brasil</a:t>
            </a:r>
          </a:p>
          <a:p>
            <a:pPr marL="742950" lvl="2" indent="-342900"/>
            <a:r>
              <a:rPr lang="pt-BR" dirty="0" smtClean="0"/>
              <a:t>Nos cantos  do Brasil trata de rastrear o trânsito das cantigas e suas transformações</a:t>
            </a:r>
          </a:p>
          <a:p>
            <a:pPr marL="1200150" lvl="3" indent="-342900"/>
            <a:r>
              <a:rPr lang="pt-BR" dirty="0" smtClean="0"/>
              <a:t>Muitas vezes evoca apenas a letra das canções</a:t>
            </a:r>
          </a:p>
          <a:p>
            <a:pPr marL="1200150" lvl="3" indent="-342900"/>
            <a:r>
              <a:rPr lang="pt-BR" dirty="0" smtClean="0"/>
              <a:t>Recorre a própria reminiscência para localizar a ancestralidade e universalidade  dos cantos e contos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expressão folclórica como pertença cristalizada no tempo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187624" y="2420888"/>
            <a:ext cx="6912768" cy="31393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pt-BR" i="1" dirty="0"/>
              <a:t>Existe uma nacionalidade brasileira superior a todas as combinações da política e dos interesses </a:t>
            </a:r>
            <a:r>
              <a:rPr lang="pt-BR" i="1" dirty="0" err="1"/>
              <a:t>dynasticos</a:t>
            </a:r>
            <a:r>
              <a:rPr lang="pt-BR" i="1" dirty="0"/>
              <a:t>, formada pelas condições </a:t>
            </a:r>
            <a:r>
              <a:rPr lang="pt-BR" i="1" dirty="0" err="1"/>
              <a:t>fataes</a:t>
            </a:r>
            <a:r>
              <a:rPr lang="pt-BR" i="1" dirty="0"/>
              <a:t> da </a:t>
            </a:r>
            <a:r>
              <a:rPr lang="pt-BR" i="1" dirty="0" err="1"/>
              <a:t>ethnologia</a:t>
            </a:r>
            <a:r>
              <a:rPr lang="pt-BR" i="1" dirty="0"/>
              <a:t> e da mesologia, e a qual a marcha histórica das suas lutas pela independência e do seu </a:t>
            </a:r>
            <a:r>
              <a:rPr lang="pt-BR" i="1" dirty="0" err="1"/>
              <a:t>conflicto</a:t>
            </a:r>
            <a:r>
              <a:rPr lang="pt-BR" i="1" dirty="0"/>
              <a:t> com as velhas </a:t>
            </a:r>
            <a:r>
              <a:rPr lang="pt-BR" i="1" dirty="0" err="1"/>
              <a:t>civilisações</a:t>
            </a:r>
            <a:r>
              <a:rPr lang="pt-BR" i="1" dirty="0"/>
              <a:t> </a:t>
            </a:r>
            <a:r>
              <a:rPr lang="pt-BR" i="1" dirty="0" err="1"/>
              <a:t>européa</a:t>
            </a:r>
            <a:r>
              <a:rPr lang="pt-BR" i="1" dirty="0"/>
              <a:t> vem completar a obra da natureza dando-se relevo moral, o caráter e o destino consciente no concurso simultâneo de todos os seus </a:t>
            </a:r>
            <a:r>
              <a:rPr lang="pt-BR" i="1" dirty="0" err="1"/>
              <a:t>factores</a:t>
            </a:r>
            <a:r>
              <a:rPr lang="pt-BR" i="1" dirty="0"/>
              <a:t>. A nacionalidade </a:t>
            </a:r>
            <a:r>
              <a:rPr lang="pt-BR" i="1" dirty="0" err="1"/>
              <a:t>brazileira</a:t>
            </a:r>
            <a:r>
              <a:rPr lang="pt-BR" i="1" dirty="0"/>
              <a:t> está n’este período de transição; os vestígios tradicionais dos seus elementos constitutivos acham-se em contacto, penetram-se, confundem-se entre si para virem a formar a poesia de um povo jovem e o </a:t>
            </a:r>
            <a:r>
              <a:rPr lang="pt-BR" i="1" dirty="0" err="1"/>
              <a:t>thema</a:t>
            </a:r>
            <a:r>
              <a:rPr lang="pt-BR" i="1" dirty="0"/>
              <a:t> fecundo de </a:t>
            </a:r>
            <a:r>
              <a:rPr lang="pt-BR" i="1" dirty="0" err="1"/>
              <a:t>bellas</a:t>
            </a:r>
            <a:r>
              <a:rPr lang="pt-BR" i="1" dirty="0"/>
              <a:t> </a:t>
            </a:r>
            <a:r>
              <a:rPr lang="pt-BR" i="1" dirty="0" err="1"/>
              <a:t>creações</a:t>
            </a:r>
            <a:r>
              <a:rPr lang="pt-BR" i="1" dirty="0"/>
              <a:t> </a:t>
            </a:r>
            <a:r>
              <a:rPr lang="pt-BR" i="1" dirty="0" err="1"/>
              <a:t>litterarias</a:t>
            </a:r>
            <a:r>
              <a:rPr lang="pt-BR" i="1" dirty="0"/>
              <a:t> e artísticas de uma </a:t>
            </a:r>
            <a:r>
              <a:rPr lang="pt-BR" i="1" dirty="0" err="1"/>
              <a:t>civilisação</a:t>
            </a:r>
            <a:r>
              <a:rPr lang="pt-BR" i="1" dirty="0"/>
              <a:t> original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fusão de culturas como vetor determinante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</a:t>
            </a:r>
            <a:r>
              <a:rPr lang="pt-BR" dirty="0"/>
              <a:t>problema da originalidade da música, no </a:t>
            </a:r>
            <a:r>
              <a:rPr lang="pt-BR" dirty="0" smtClean="0"/>
              <a:t>Brasil, seria </a:t>
            </a:r>
            <a:r>
              <a:rPr lang="pt-BR" dirty="0"/>
              <a:t>resultante da fragmentação das raças </a:t>
            </a:r>
            <a:r>
              <a:rPr lang="pt-BR" dirty="0" err="1"/>
              <a:t>formantes</a:t>
            </a:r>
            <a:r>
              <a:rPr lang="pt-BR" dirty="0"/>
              <a:t>: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“</a:t>
            </a:r>
            <a:r>
              <a:rPr lang="pt-BR" dirty="0"/>
              <a:t>n’esses cantos há ainda suturas </a:t>
            </a:r>
            <a:r>
              <a:rPr lang="pt-BR" dirty="0" err="1"/>
              <a:t>distinctas</a:t>
            </a:r>
            <a:r>
              <a:rPr lang="pt-BR" dirty="0"/>
              <a:t> dos seus elementos primordiais, e há já a feição definida que começa a caracterizar o gênio </a:t>
            </a:r>
            <a:r>
              <a:rPr lang="pt-BR" dirty="0" err="1"/>
              <a:t>brazileiro</a:t>
            </a:r>
            <a:r>
              <a:rPr lang="pt-BR" dirty="0"/>
              <a:t> na literatura e na arte” </a:t>
            </a:r>
            <a:r>
              <a:rPr lang="pt-BR" smtClean="0"/>
              <a:t>(Braga, </a:t>
            </a:r>
            <a:r>
              <a:rPr lang="pt-BR" dirty="0"/>
              <a:t>1883, p.X) (grifo meu). </a:t>
            </a:r>
          </a:p>
        </p:txBody>
      </p:sp>
      <p:sp>
        <p:nvSpPr>
          <p:cNvPr id="5" name="Retângulo 4"/>
          <p:cNvSpPr/>
          <p:nvPr/>
        </p:nvSpPr>
        <p:spPr>
          <a:xfrm>
            <a:off x="467544" y="3212976"/>
            <a:ext cx="8208912" cy="25922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dirty="0" smtClean="0"/>
              <a:t>As grandes sínteses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dirty="0"/>
              <a:t>Nos trabalhos de Silvio Romero, percebe-se o desenvolver de uma perspectiva pela qual as artes, principalmente o folclore, exprimem diretamente os fatores naturais e sociais. </a:t>
            </a:r>
            <a:endParaRPr lang="pt-BR" dirty="0" smtClean="0"/>
          </a:p>
          <a:p>
            <a:pPr lvl="1" algn="just"/>
            <a:r>
              <a:rPr lang="pt-BR" dirty="0" smtClean="0"/>
              <a:t>O </a:t>
            </a:r>
            <a:r>
              <a:rPr lang="pt-BR" dirty="0"/>
              <a:t>sentido evolucionista trata, desse modo, de perceber a marcha desde uma perspectiva do progresso, logo, há a busca pelas grandes sínteses globais: a </a:t>
            </a:r>
            <a:r>
              <a:rPr lang="pt-BR" i="1" dirty="0"/>
              <a:t>História da Literatura no Brasil</a:t>
            </a:r>
            <a:r>
              <a:rPr lang="pt-BR" dirty="0"/>
              <a:t>, a </a:t>
            </a:r>
            <a:r>
              <a:rPr lang="pt-BR" i="1" dirty="0"/>
              <a:t>Música no Brasil - </a:t>
            </a:r>
            <a:r>
              <a:rPr lang="pt-BR" dirty="0"/>
              <a:t>Guilherme de Melo (1908</a:t>
            </a:r>
            <a:r>
              <a:rPr lang="pt-BR" dirty="0" smtClean="0"/>
              <a:t>)</a:t>
            </a:r>
          </a:p>
          <a:p>
            <a:r>
              <a:rPr lang="pt-BR" dirty="0" smtClean="0"/>
              <a:t>O primeiro aspecto a ser destacado refere-se ao conceito “das sínteses”, que se baseia no fato de que a crítica sempre será melhor quanto mais genérica e menos formalista for a abordagem. </a:t>
            </a:r>
          </a:p>
          <a:p>
            <a:pPr lvl="1"/>
            <a:r>
              <a:rPr lang="pt-BR" dirty="0" smtClean="0"/>
              <a:t>Os critérios de juízo darão valor à capacidade de espelhar o meio; e não seus caracteres de estilo (crítica externa x crítica retórica).</a:t>
            </a:r>
          </a:p>
          <a:p>
            <a:pPr lvl="1"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cadeia causal evolutiva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A </a:t>
            </a:r>
            <a:r>
              <a:rPr lang="pt-BR" dirty="0"/>
              <a:t>“autenticidade” criativa surgia como uma premissa antropológica consubstanciada numa progressão histórica linear, </a:t>
            </a:r>
            <a:endParaRPr lang="pt-BR" dirty="0" smtClean="0"/>
          </a:p>
          <a:p>
            <a:pPr lvl="1"/>
            <a:r>
              <a:rPr lang="pt-BR" dirty="0" smtClean="0"/>
              <a:t>Uma </a:t>
            </a:r>
            <a:r>
              <a:rPr lang="pt-BR" dirty="0"/>
              <a:t>“verdade” herdada e inexpugnável, onde gêneros e conteúdos eram vinculados a manifestações da raça, forjadas na intersecção histórico-social. </a:t>
            </a:r>
            <a:endParaRPr lang="pt-BR" dirty="0" smtClean="0"/>
          </a:p>
          <a:p>
            <a:pPr lvl="1"/>
            <a:r>
              <a:rPr lang="pt-BR" dirty="0" smtClean="0"/>
              <a:t>Ademais</a:t>
            </a:r>
            <a:r>
              <a:rPr lang="pt-BR" dirty="0"/>
              <a:t>, era, no passado, que as cadeias de significação constituíam-se e, nele, a referência das próprias raças, criando uma genética que se projetava nas gerações futuras, justificava os próprios gostos e, assim, forjava a “identidade”.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metodologia constituía-se no princípio evolucionista, observando não só como as raças se fundiam, mas também como retroagiam com a terra e o clima.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expressão espontânea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A música da terra</a:t>
            </a:r>
          </a:p>
          <a:p>
            <a:pPr lvl="1" algn="just"/>
            <a:r>
              <a:rPr lang="pt-BR" dirty="0" smtClean="0"/>
              <a:t>Observar </a:t>
            </a:r>
            <a:r>
              <a:rPr lang="pt-BR" dirty="0"/>
              <a:t>a música da </a:t>
            </a:r>
            <a:r>
              <a:rPr lang="pt-BR" dirty="0" smtClean="0"/>
              <a:t>terra</a:t>
            </a:r>
            <a:r>
              <a:rPr lang="pt-BR" dirty="0"/>
              <a:t> </a:t>
            </a:r>
            <a:r>
              <a:rPr lang="pt-BR" dirty="0" smtClean="0"/>
              <a:t>revelaria </a:t>
            </a:r>
            <a:r>
              <a:rPr lang="pt-BR" dirty="0"/>
              <a:t>as questões do sincretismo e, portanto, dos elementos necessários para a compreensão do processo de evolução. </a:t>
            </a:r>
            <a:endParaRPr lang="pt-BR" dirty="0" smtClean="0"/>
          </a:p>
          <a:p>
            <a:pPr algn="just"/>
            <a:r>
              <a:rPr lang="pt-BR" dirty="0" smtClean="0"/>
              <a:t>A negação do passado colonial</a:t>
            </a:r>
          </a:p>
          <a:p>
            <a:pPr lvl="1" algn="just"/>
            <a:r>
              <a:rPr lang="pt-BR" dirty="0" smtClean="0"/>
              <a:t>Não </a:t>
            </a:r>
            <a:r>
              <a:rPr lang="pt-BR" dirty="0"/>
              <a:t>haveria </a:t>
            </a:r>
            <a:r>
              <a:rPr lang="pt-BR" dirty="0" smtClean="0"/>
              <a:t>observar </a:t>
            </a:r>
            <a:r>
              <a:rPr lang="pt-BR" dirty="0"/>
              <a:t>a música </a:t>
            </a:r>
            <a:r>
              <a:rPr lang="pt-BR" dirty="0" err="1"/>
              <a:t>grafocêntrica</a:t>
            </a:r>
            <a:r>
              <a:rPr lang="pt-BR" dirty="0"/>
              <a:t> do período colonial, pois a estrutura de dominação política sufocava a realização do hibridismo. </a:t>
            </a:r>
            <a:endParaRPr lang="pt-BR" dirty="0" smtClean="0"/>
          </a:p>
          <a:p>
            <a:pPr lvl="2" algn="just"/>
            <a:r>
              <a:rPr lang="pt-BR" dirty="0" smtClean="0"/>
              <a:t>Tal </a:t>
            </a:r>
            <a:r>
              <a:rPr lang="pt-BR" dirty="0"/>
              <a:t>música </a:t>
            </a:r>
            <a:r>
              <a:rPr lang="pt-BR" dirty="0" err="1" smtClean="0"/>
              <a:t>seriaa</a:t>
            </a:r>
            <a:r>
              <a:rPr lang="pt-BR" dirty="0" smtClean="0"/>
              <a:t> </a:t>
            </a:r>
            <a:r>
              <a:rPr lang="pt-BR" dirty="0"/>
              <a:t>manifestação isolada de um dos elementos constitutivos da </a:t>
            </a:r>
            <a:r>
              <a:rPr lang="pt-BR" dirty="0" smtClean="0"/>
              <a:t>raça. </a:t>
            </a:r>
          </a:p>
          <a:p>
            <a:pPr lvl="3" algn="just"/>
            <a:r>
              <a:rPr lang="pt-BR" dirty="0" smtClean="0"/>
              <a:t>Considerando </a:t>
            </a:r>
            <a:r>
              <a:rPr lang="pt-BR" dirty="0"/>
              <a:t>o patrimônio da música religiosa católica, não haveria por onde observar as manifestações do clima e da terra. </a:t>
            </a:r>
            <a:r>
              <a:rPr lang="pt-BR" dirty="0" smtClean="0"/>
              <a:t>Seria uma </a:t>
            </a:r>
            <a:r>
              <a:rPr lang="pt-BR" dirty="0"/>
              <a:t>música considerada sem corpo, estrangeira, sempre, fruto de uma imposição e, mais, anacrônica.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projeção dos cânones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pt-BR" dirty="0" smtClean="0"/>
              <a:t>(</a:t>
            </a:r>
            <a:r>
              <a:rPr lang="pt-BR" dirty="0"/>
              <a:t>1) a manifestação espontânea como o fator de análise da hibridação advinda da mestiçagem </a:t>
            </a:r>
            <a:endParaRPr lang="pt-BR" dirty="0" smtClean="0"/>
          </a:p>
          <a:p>
            <a:pPr algn="just"/>
            <a:r>
              <a:rPr lang="pt-BR" dirty="0" smtClean="0"/>
              <a:t>(2</a:t>
            </a:r>
            <a:r>
              <a:rPr lang="pt-BR" dirty="0"/>
              <a:t>) a análise antropológica da música ao invés da análise do discurso formal através da linguagem musical “transplantada”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sz="3600" dirty="0" smtClean="0"/>
              <a:t>Modificações estruturais na sociedade brasileira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Pontos de transformação</a:t>
            </a:r>
          </a:p>
          <a:p>
            <a:pPr lvl="1"/>
            <a:r>
              <a:rPr lang="pt-BR" dirty="0" smtClean="0"/>
              <a:t>Questão da escravatura</a:t>
            </a:r>
          </a:p>
          <a:p>
            <a:pPr lvl="2"/>
            <a:r>
              <a:rPr lang="pt-BR" dirty="0" smtClean="0"/>
              <a:t>1850 – proibição do tráfico negreiro</a:t>
            </a:r>
          </a:p>
          <a:p>
            <a:pPr lvl="2"/>
            <a:r>
              <a:rPr lang="pt-BR" dirty="0" smtClean="0"/>
              <a:t>1871 – lei do Ventre Livre</a:t>
            </a:r>
          </a:p>
          <a:p>
            <a:pPr lvl="3"/>
            <a:r>
              <a:rPr lang="pt-BR" dirty="0" smtClean="0"/>
              <a:t>Imigração de trabalhadores europeus, norte-americanos e asiáticos acatólicos.</a:t>
            </a:r>
          </a:p>
          <a:p>
            <a:pPr lvl="1"/>
            <a:r>
              <a:rPr lang="pt-BR" dirty="0" smtClean="0"/>
              <a:t>Quebra do regime do padroado</a:t>
            </a:r>
          </a:p>
          <a:p>
            <a:pPr lvl="2"/>
            <a:r>
              <a:rPr lang="pt-BR" dirty="0" smtClean="0"/>
              <a:t>Recrudescimento da postura </a:t>
            </a:r>
            <a:r>
              <a:rPr lang="pt-BR" dirty="0" err="1" smtClean="0"/>
              <a:t>ultamontana</a:t>
            </a:r>
            <a:r>
              <a:rPr lang="pt-BR" dirty="0" smtClean="0"/>
              <a:t> do clero brasileiro (o catolicismo romanizado, clerical, individual, que defendem a autoridade absoluta do Papa em matéria de fé e disciplina), na década de 1870</a:t>
            </a:r>
          </a:p>
          <a:p>
            <a:pPr lvl="3"/>
            <a:r>
              <a:rPr lang="pt-BR" dirty="0" smtClean="0"/>
              <a:t>Oposição à política liberal e </a:t>
            </a:r>
            <a:r>
              <a:rPr lang="pt-BR" dirty="0" err="1" smtClean="0"/>
              <a:t>regalista</a:t>
            </a:r>
            <a:r>
              <a:rPr lang="pt-BR" dirty="0" smtClean="0"/>
              <a:t> da monarquia</a:t>
            </a:r>
          </a:p>
          <a:p>
            <a:pPr lvl="3"/>
            <a:r>
              <a:rPr lang="pt-BR" dirty="0" smtClean="0"/>
              <a:t>Igreja sofre ataques da burocracia estatal e das elites políticas e intelectuais, em grande parte secularizadas e anticlericais</a:t>
            </a:r>
          </a:p>
          <a:p>
            <a:pPr lvl="4"/>
            <a:r>
              <a:rPr lang="pt-BR" dirty="0" smtClean="0"/>
              <a:t>Machado de Assis – “morre um padre, nasce um artista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92696"/>
            <a:ext cx="8229600" cy="562074"/>
          </a:xfrm>
        </p:spPr>
        <p:txBody>
          <a:bodyPr>
            <a:noAutofit/>
          </a:bodyPr>
          <a:lstStyle/>
          <a:p>
            <a:r>
              <a:rPr lang="pt-BR" sz="2800" dirty="0" smtClean="0"/>
              <a:t>Modificações estruturais na sociedade brasileira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92500"/>
          </a:bodyPr>
          <a:lstStyle/>
          <a:p>
            <a:pPr lvl="1"/>
            <a:r>
              <a:rPr lang="pt-BR" dirty="0" smtClean="0"/>
              <a:t>Questão Religiosa</a:t>
            </a:r>
          </a:p>
          <a:p>
            <a:pPr lvl="2"/>
            <a:r>
              <a:rPr lang="pt-BR" dirty="0" smtClean="0"/>
              <a:t>o mais grave confronto ocorrido entre Igreja e Estado em toda a história brasileira</a:t>
            </a:r>
          </a:p>
          <a:p>
            <a:pPr lvl="3"/>
            <a:r>
              <a:rPr lang="pt-BR" dirty="0" smtClean="0"/>
              <a:t>De um lado, a intransigência ultramontana dos bispos D. Vital Maria Gonçalves de Oliveira, de Pernambuco, e D. Antônio de Macedo Costa, do Pará, empenhados na restauração da disciplina eclesiástica e na reorganização das irmandades religiosas, a fim de livrá-las da insidiosa infiltração maçônica. De outro lado, os maçons, o </a:t>
            </a:r>
            <a:r>
              <a:rPr lang="pt-BR" dirty="0" err="1" smtClean="0"/>
              <a:t>anticlericalismo</a:t>
            </a:r>
            <a:r>
              <a:rPr lang="pt-BR" dirty="0" smtClean="0"/>
              <a:t> dos liberais, os </a:t>
            </a:r>
            <a:r>
              <a:rPr lang="pt-BR" dirty="0" err="1" smtClean="0"/>
              <a:t>jansenistas</a:t>
            </a:r>
            <a:r>
              <a:rPr lang="pt-BR" dirty="0" smtClean="0"/>
              <a:t> (os homens já nasciam predestinados ao céu ou ao inferno, nada podendo mudar esse destino) e o debilitado regime monárquico</a:t>
            </a:r>
          </a:p>
          <a:p>
            <a:pPr lvl="4"/>
            <a:r>
              <a:rPr lang="pt-BR" dirty="0" smtClean="0"/>
              <a:t>Frustrados os esforços legais e diplomáticos do governo imperial para impor sua soberana vontade, contrária à discriminação dos maçons pela Igreja Católica, ambos os bispos, depois de acusados de violar a Constituição e o Código Criminal, receberam em 1874 a sentença de prisão.</a:t>
            </a:r>
          </a:p>
          <a:p>
            <a:pPr lvl="1"/>
            <a:r>
              <a:rPr lang="pt-BR" dirty="0" smtClean="0"/>
              <a:t>Proclamação da República – 1889</a:t>
            </a:r>
          </a:p>
          <a:p>
            <a:pPr lvl="3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sentimento de progresso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 intersecção cientificista</a:t>
            </a:r>
          </a:p>
          <a:p>
            <a:pPr lvl="1"/>
            <a:r>
              <a:rPr lang="pt-BR" dirty="0" smtClean="0"/>
              <a:t>Desenvolvimento de discursos deterministas baseados em postulados “científicos”</a:t>
            </a:r>
          </a:p>
          <a:p>
            <a:pPr lvl="2"/>
            <a:r>
              <a:rPr lang="pt-BR" dirty="0" smtClean="0"/>
              <a:t>Equação que relacionava raça </a:t>
            </a:r>
            <a:r>
              <a:rPr lang="pt-BR" dirty="0"/>
              <a:t>e terra na determinação histórica e, posteriormente, no conceito de </a:t>
            </a:r>
            <a:r>
              <a:rPr lang="pt-BR" dirty="0" smtClean="0"/>
              <a:t>cultura</a:t>
            </a:r>
          </a:p>
          <a:p>
            <a:r>
              <a:rPr lang="pt-BR" dirty="0" smtClean="0"/>
              <a:t>Justificativa do atraso</a:t>
            </a:r>
          </a:p>
          <a:p>
            <a:pPr lvl="1"/>
            <a:r>
              <a:rPr lang="pt-BR" dirty="0" smtClean="0"/>
              <a:t>A base de discurso era a justificativa biossociológica</a:t>
            </a:r>
            <a:endParaRPr lang="pt-BR" dirty="0"/>
          </a:p>
          <a:p>
            <a:r>
              <a:rPr lang="pt-BR" dirty="0" smtClean="0"/>
              <a:t>Expressão do realismo </a:t>
            </a:r>
          </a:p>
          <a:p>
            <a:pPr lvl="1"/>
            <a:r>
              <a:rPr lang="pt-BR" dirty="0" smtClean="0"/>
              <a:t>Machado de Assis, Martins Pena</a:t>
            </a:r>
          </a:p>
          <a:p>
            <a:pPr lvl="2"/>
            <a:r>
              <a:rPr lang="pt-BR" dirty="0" smtClean="0"/>
              <a:t>A crítica à sociedade brasileira</a:t>
            </a:r>
          </a:p>
          <a:p>
            <a:pPr lvl="3"/>
            <a:r>
              <a:rPr lang="pt-BR" i="1" dirty="0" smtClean="0"/>
              <a:t>Homem Célebre </a:t>
            </a:r>
            <a:r>
              <a:rPr lang="pt-BR" dirty="0" smtClean="0"/>
              <a:t>e </a:t>
            </a:r>
            <a:r>
              <a:rPr lang="pt-BR" i="1" smtClean="0"/>
              <a:t>Cantos Esponsais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geração de 1870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/>
              <a:t>É sobre a geração de 1870 que se liquida a perspectiva do elogio do encontro das raças. </a:t>
            </a:r>
            <a:endParaRPr lang="pt-BR" dirty="0" smtClean="0"/>
          </a:p>
          <a:p>
            <a:pPr lvl="1" algn="just"/>
            <a:r>
              <a:rPr lang="pt-BR" dirty="0" err="1" smtClean="0"/>
              <a:t>Schwarcz</a:t>
            </a:r>
            <a:r>
              <a:rPr lang="pt-BR" dirty="0" smtClean="0"/>
              <a:t> </a:t>
            </a:r>
            <a:r>
              <a:rPr lang="pt-BR" dirty="0"/>
              <a:t>(1988) aponta que o projeto renovador encontra-se justamente na institucionalização da ciência no Brasil, a partir justamente dessa década. </a:t>
            </a:r>
            <a:endParaRPr lang="pt-BR" dirty="0" smtClean="0"/>
          </a:p>
          <a:p>
            <a:pPr lvl="2" algn="just"/>
            <a:r>
              <a:rPr lang="pt-BR" dirty="0" smtClean="0"/>
              <a:t>Por </a:t>
            </a:r>
            <a:r>
              <a:rPr lang="pt-BR" dirty="0"/>
              <a:t>organismos que tratam de alinhar-se com o discurso do progresso, algumas doutrinas evolucionistas, paralelas à instituição do positivismo na política, passam a ser dominantes. </a:t>
            </a:r>
            <a:endParaRPr lang="pt-BR" dirty="0" smtClean="0"/>
          </a:p>
          <a:p>
            <a:pPr lvl="2" algn="just"/>
            <a:r>
              <a:rPr lang="pt-BR" dirty="0" smtClean="0"/>
              <a:t>No </a:t>
            </a:r>
            <a:r>
              <a:rPr lang="pt-BR" dirty="0"/>
              <a:t>confluir de inúmeras correntes oriundas do naturalismo cientificista, alguns eram extremamente críticos à miscigenação, declarando que o cruzamento das raças apagava “rapidamente as melhores qualidades do branco, do negro e do índio deixando um tipo indefinido, híbrido, deficiente em energia e capacidade mental” (SCHWARCZ, 1988, p.88);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971600" y="908720"/>
            <a:ext cx="7128792" cy="535531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pt-BR" i="1" dirty="0" smtClean="0">
                <a:latin typeface="Arial"/>
                <a:ea typeface="Times New Roman"/>
                <a:cs typeface="Times New Roman"/>
              </a:rPr>
              <a:t>Opondo-se, portanto, à visão humanista, os teóricos das raças partiam de três proposições básicas. A primeira tese afirmava a realidade das raças, estabelecendo que existiria entre esses agrupamentos humanos a mesma distância encontrada entre o asno e o cavalo. A segunda instituía uma continuidade entre caracteres físicos e morais, determinando que a divisão o mundo em raças corresponderia a uma divisão entre culturas. Um terceiro aspecto apontava para a predominância do grupo "</a:t>
            </a:r>
            <a:r>
              <a:rPr lang="pt-BR" i="1" dirty="0" err="1" smtClean="0">
                <a:latin typeface="Arial"/>
                <a:ea typeface="Times New Roman"/>
                <a:cs typeface="Times New Roman"/>
              </a:rPr>
              <a:t>racio-cultural</a:t>
            </a:r>
            <a:r>
              <a:rPr lang="pt-BR" i="1" dirty="0" smtClean="0">
                <a:latin typeface="Arial"/>
                <a:ea typeface="Times New Roman"/>
                <a:cs typeface="Times New Roman"/>
              </a:rPr>
              <a:t>" ou étnico no comportamento do sujeito, conformando-se enquanto uma doutrina da psicologia coletiva, hostil a idéia do arbítrio do indivíduo. Esse saber sobre as raças implicou, por sua vez, num "ideal político", um diagnóstico sobre a submissão ou possível eliminação das "raças inferiores", que se converteu em uma espécie de prática avançada do darwinismo social - "a eugenia" -, cuja meta era intervir na reprodução das populações. O termo "eugenia"- eu: boa; </a:t>
            </a:r>
            <a:r>
              <a:rPr lang="pt-BR" i="1" dirty="0" err="1" smtClean="0">
                <a:latin typeface="Arial"/>
                <a:ea typeface="Times New Roman"/>
                <a:cs typeface="Times New Roman"/>
              </a:rPr>
              <a:t>genus</a:t>
            </a:r>
            <a:r>
              <a:rPr lang="pt-BR" i="1" dirty="0" smtClean="0">
                <a:latin typeface="Arial"/>
                <a:ea typeface="Times New Roman"/>
                <a:cs typeface="Times New Roman"/>
              </a:rPr>
              <a:t>: geração -, criado em 1883 pelo cientista britânico Francis </a:t>
            </a:r>
            <a:r>
              <a:rPr lang="pt-BR" i="1" dirty="0" err="1" smtClean="0">
                <a:latin typeface="Arial"/>
                <a:ea typeface="Times New Roman"/>
                <a:cs typeface="Times New Roman"/>
              </a:rPr>
              <a:t>Galton</a:t>
            </a:r>
            <a:r>
              <a:rPr lang="pt-BR" i="1" dirty="0" smtClean="0">
                <a:latin typeface="Arial"/>
                <a:ea typeface="Times New Roman"/>
                <a:cs typeface="Times New Roman"/>
              </a:rPr>
              <a:t>, lidava com a idéia de que a capacidade humana estava exclusivamente ligada à hereditariedade e pouco devia à educação </a:t>
            </a:r>
            <a:r>
              <a:rPr lang="pt-BR" dirty="0" smtClean="0">
                <a:latin typeface="Arial"/>
                <a:ea typeface="Times New Roman"/>
                <a:cs typeface="Times New Roman"/>
              </a:rPr>
              <a:t>(SCHWARCZ, 1996, p.85).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 Escola de Recife</a:t>
            </a:r>
            <a:endParaRPr lang="pt-BR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r>
              <a:rPr lang="pt-BR" dirty="0" smtClean="0"/>
              <a:t>Idéias e análises sociais “de ponta”, </a:t>
            </a:r>
          </a:p>
          <a:p>
            <a:pPr lvl="1"/>
            <a:r>
              <a:rPr lang="pt-BR" dirty="0" smtClean="0"/>
              <a:t>Os estudos sociológicos de Manuel Bonfim e Tobias Barreto, além das teorias darwinistas e </a:t>
            </a:r>
            <a:r>
              <a:rPr lang="pt-BR" dirty="0" err="1" smtClean="0"/>
              <a:t>spenceristas</a:t>
            </a:r>
            <a:r>
              <a:rPr lang="pt-BR" dirty="0" smtClean="0"/>
              <a:t> de Silvio Romero</a:t>
            </a:r>
            <a:endParaRPr lang="pt-BR" dirty="0"/>
          </a:p>
          <a:p>
            <a:pPr algn="just"/>
            <a:r>
              <a:rPr lang="pt-BR" dirty="0" smtClean="0"/>
              <a:t>Desenvolvimento do Darwinismo Social</a:t>
            </a:r>
          </a:p>
          <a:p>
            <a:pPr lvl="1" algn="just"/>
            <a:r>
              <a:rPr lang="pt-BR" dirty="0" smtClean="0"/>
              <a:t>Liquidava qualquer noção de elogio ao encontro da raça dos românticos. </a:t>
            </a:r>
          </a:p>
          <a:p>
            <a:pPr lvl="2" algn="just"/>
            <a:r>
              <a:rPr lang="pt-BR" dirty="0" smtClean="0"/>
              <a:t>Porém mitigava o aspecto da impossibilidade da raça mestiça por uma relação evolutiva, na qual a “nova” raça encontraria elementos de originalidade capazes de alinharem-se aos padrões de desenvolvimento e justiça social adequados à civilidade.</a:t>
            </a:r>
          </a:p>
          <a:p>
            <a:pPr algn="just"/>
            <a:endParaRPr lang="pt-BR" dirty="0" smtClean="0"/>
          </a:p>
          <a:p>
            <a:pPr lvl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Sílvio Romero (1851 – 1914)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Notabiliza-se pelo desenvolvimento de pesquisas folclóricas</a:t>
            </a:r>
          </a:p>
          <a:p>
            <a:pPr lvl="1"/>
            <a:r>
              <a:rPr lang="pt-BR" dirty="0" smtClean="0"/>
              <a:t>Movimento que encontra similares, como o trabalho de Cecil Sharp, nos Estados Unidos ou </a:t>
            </a:r>
            <a:r>
              <a:rPr lang="pt-BR" dirty="0" err="1" smtClean="0"/>
              <a:t>Rinholdi</a:t>
            </a:r>
            <a:r>
              <a:rPr lang="pt-BR" dirty="0" smtClean="0"/>
              <a:t> </a:t>
            </a:r>
            <a:r>
              <a:rPr lang="pt-BR" dirty="0" err="1" smtClean="0"/>
              <a:t>Glieri</a:t>
            </a:r>
            <a:r>
              <a:rPr lang="pt-BR" dirty="0" smtClean="0"/>
              <a:t> na Ucrânia</a:t>
            </a:r>
          </a:p>
          <a:p>
            <a:r>
              <a:rPr lang="pt-BR" dirty="0" smtClean="0"/>
              <a:t>A busca da identidade pelo impacto do meio</a:t>
            </a:r>
          </a:p>
          <a:p>
            <a:pPr lvl="1"/>
            <a:r>
              <a:rPr lang="pt-BR" dirty="0" smtClean="0"/>
              <a:t>Diz que a idolatria pelo “indígena” está associada a não existência de uma visão étnica afro-brasileira.</a:t>
            </a:r>
          </a:p>
          <a:p>
            <a:pPr lvl="2"/>
            <a:r>
              <a:rPr lang="pt-BR" dirty="0" smtClean="0"/>
              <a:t>Incita à repudiar o Romantismo no “</a:t>
            </a:r>
            <a:r>
              <a:rPr lang="pt-BR" dirty="0" err="1" smtClean="0"/>
              <a:t>pieguismo</a:t>
            </a:r>
            <a:r>
              <a:rPr lang="pt-BR" dirty="0" smtClean="0"/>
              <a:t>” de Joaquim Manuel de Macedo e no “indianismo” de Alencar, que considerava “velharias românticas e decrepitudes  </a:t>
            </a:r>
          </a:p>
          <a:p>
            <a:pPr lvl="1"/>
            <a:r>
              <a:rPr lang="pt-BR" dirty="0" smtClean="0"/>
              <a:t>Propõe, também, a busca da identidade nacional pelo estudo analítico e sistemático do folclore brasileiro</a:t>
            </a:r>
          </a:p>
          <a:p>
            <a:pPr lvl="2"/>
            <a:r>
              <a:rPr lang="pt-BR" dirty="0" smtClean="0"/>
              <a:t>Empenho em destacar a importância e influência do negro na estrutura do nosso caráter nacional, ainda que conservando, nesse reconhecimento da mestiçagem, preconceitos de natureza claramente racista e pessimista.</a:t>
            </a:r>
          </a:p>
          <a:p>
            <a:pPr lvl="3"/>
            <a:r>
              <a:rPr lang="pt-BR" dirty="0" smtClean="0"/>
              <a:t>Batuque de Nepomuceno, por exemplo.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estudo das referências culturais cruzadas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A </a:t>
            </a:r>
            <a:r>
              <a:rPr lang="pt-BR" dirty="0"/>
              <a:t>herança racial “cruzada”; </a:t>
            </a:r>
            <a:endParaRPr lang="pt-BR" dirty="0" smtClean="0"/>
          </a:p>
          <a:p>
            <a:pPr lvl="1" algn="just"/>
            <a:r>
              <a:rPr lang="pt-BR" dirty="0" smtClean="0"/>
              <a:t>Razão </a:t>
            </a:r>
            <a:r>
              <a:rPr lang="pt-BR" dirty="0"/>
              <a:t>de investigação. </a:t>
            </a:r>
            <a:endParaRPr lang="pt-BR" dirty="0" smtClean="0"/>
          </a:p>
          <a:p>
            <a:pPr algn="just"/>
            <a:r>
              <a:rPr lang="pt-BR" dirty="0" smtClean="0"/>
              <a:t>Busca determinar </a:t>
            </a:r>
            <a:r>
              <a:rPr lang="pt-BR" dirty="0"/>
              <a:t>quais seriam as perspectivas “sociais” dessa mestiçagem. </a:t>
            </a:r>
            <a:endParaRPr lang="pt-BR" dirty="0" smtClean="0"/>
          </a:p>
          <a:p>
            <a:pPr lvl="1" algn="just"/>
            <a:r>
              <a:rPr lang="pt-BR" dirty="0" smtClean="0"/>
              <a:t>Usando </a:t>
            </a:r>
            <a:r>
              <a:rPr lang="pt-BR" dirty="0"/>
              <a:t>as ferramentas biossociológicas de autores como Herbert Spencer, sistematizou de forma universal as manifestações produtivas da sociedade brasileira, medida na comutação das raças.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1797</Words>
  <Application>Microsoft Office PowerPoint</Application>
  <PresentationFormat>Apresentação na tela (4:3)</PresentationFormat>
  <Paragraphs>93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Análise da Historiografia Musical Brasileira</vt:lpstr>
      <vt:lpstr>Modificações estruturais na sociedade brasileira </vt:lpstr>
      <vt:lpstr>Modificações estruturais na sociedade brasileira </vt:lpstr>
      <vt:lpstr>O sentimento de progresso</vt:lpstr>
      <vt:lpstr>A geração de 1870</vt:lpstr>
      <vt:lpstr>Apresentação do PowerPoint</vt:lpstr>
      <vt:lpstr>A Escola de Recife</vt:lpstr>
      <vt:lpstr>Sílvio Romero (1851 – 1914)</vt:lpstr>
      <vt:lpstr>O estudo das referências culturais cruzadas</vt:lpstr>
      <vt:lpstr>A Ethnographia Selvagem </vt:lpstr>
      <vt:lpstr>A visão das expressões locais</vt:lpstr>
      <vt:lpstr>O valor do Folclore</vt:lpstr>
      <vt:lpstr>A expressão folclórica como pertença cristalizada no tempo</vt:lpstr>
      <vt:lpstr>A fusão de culturas como vetor determinante</vt:lpstr>
      <vt:lpstr>As grandes sínteses</vt:lpstr>
      <vt:lpstr>A cadeia causal evolutiva</vt:lpstr>
      <vt:lpstr>A expressão espontânea</vt:lpstr>
      <vt:lpstr>A projeção dos cânones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da Historiografia Musical Brasileira</dc:title>
  <dc:creator>Neto</dc:creator>
  <cp:lastModifiedBy>Setor de Audiovisual</cp:lastModifiedBy>
  <cp:revision>31</cp:revision>
  <dcterms:created xsi:type="dcterms:W3CDTF">2011-09-27T22:01:47Z</dcterms:created>
  <dcterms:modified xsi:type="dcterms:W3CDTF">2013-04-25T14:53:26Z</dcterms:modified>
</cp:coreProperties>
</file>