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7" r:id="rId11"/>
    <p:sldId id="265" r:id="rId12"/>
    <p:sldId id="266" r:id="rId13"/>
    <p:sldId id="271" r:id="rId14"/>
    <p:sldId id="268" r:id="rId15"/>
    <p:sldId id="269" r:id="rId16"/>
    <p:sldId id="272" r:id="rId17"/>
    <p:sldId id="273" r:id="rId18"/>
    <p:sldId id="270"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6" autoAdjust="0"/>
    <p:restoredTop sz="94660"/>
  </p:normalViewPr>
  <p:slideViewPr>
    <p:cSldViewPr snapToGrid="0">
      <p:cViewPr varScale="1">
        <p:scale>
          <a:sx n="114" d="100"/>
          <a:sy n="114" d="100"/>
        </p:scale>
        <p:origin x="5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2820C8-2611-4615-AF28-625F8DC9E0F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BE1A1CF-05B2-4AA9-AC6C-965D8EB857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B73CD78-A037-48A6-B580-F12E6260C52C}"/>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5" name="Espaço Reservado para Rodapé 4">
            <a:extLst>
              <a:ext uri="{FF2B5EF4-FFF2-40B4-BE49-F238E27FC236}">
                <a16:creationId xmlns:a16="http://schemas.microsoft.com/office/drawing/2014/main" id="{578D40AF-9333-485D-9BD0-E09AAC6E936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1D7E9CE-933B-43EE-BAE6-79511A50AF1A}"/>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265606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527A23-5E06-4A39-B40C-E3317A90B42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E7325C9-5754-4692-B680-EEB48E9B48D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4336D79-75E1-48C2-8179-EDA95581D85A}"/>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5" name="Espaço Reservado para Rodapé 4">
            <a:extLst>
              <a:ext uri="{FF2B5EF4-FFF2-40B4-BE49-F238E27FC236}">
                <a16:creationId xmlns:a16="http://schemas.microsoft.com/office/drawing/2014/main" id="{8A7483EC-EF22-4DC4-B744-4753CE5A64A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7550318-506D-4A53-B0F2-3A58DA39D5E9}"/>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101853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4308B66-527A-42A3-B783-0C5E098DDC9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E9ABB97-F25B-48A3-A7ED-8F6EE67AE384}"/>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A92ECBD-7507-4557-87D1-60DD73577227}"/>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5" name="Espaço Reservado para Rodapé 4">
            <a:extLst>
              <a:ext uri="{FF2B5EF4-FFF2-40B4-BE49-F238E27FC236}">
                <a16:creationId xmlns:a16="http://schemas.microsoft.com/office/drawing/2014/main" id="{2129F1EB-F784-42B0-B532-A73EECEE2FF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63FA5AF-F351-4DC1-B85F-41988E605675}"/>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417262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942350-6671-4D6C-A094-119F38BE77E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370F24D-A2E8-41E6-A3F5-0156187C352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B7F09F7-829B-4387-885B-01D76F4E4097}"/>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5" name="Espaço Reservado para Rodapé 4">
            <a:extLst>
              <a:ext uri="{FF2B5EF4-FFF2-40B4-BE49-F238E27FC236}">
                <a16:creationId xmlns:a16="http://schemas.microsoft.com/office/drawing/2014/main" id="{012C6BD5-B1DF-41D5-B709-867D5A118A0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2BD0AB3-13DB-4924-B539-F925FD47D8D4}"/>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335664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3FBB46-D480-4CD6-81C7-79A756BF739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281F213-312F-4F9C-8246-9EE3FB512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29AAA02-9135-479D-B282-209A61FF8926}"/>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5" name="Espaço Reservado para Rodapé 4">
            <a:extLst>
              <a:ext uri="{FF2B5EF4-FFF2-40B4-BE49-F238E27FC236}">
                <a16:creationId xmlns:a16="http://schemas.microsoft.com/office/drawing/2014/main" id="{F482F1B7-595C-4E92-92DC-E496DB7260A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83E0572-E454-47B5-98F3-B7A53B8529BF}"/>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249886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78318-B153-4131-9E1D-4C0DC2DDEDC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80A8779-492A-4828-AD5E-DD4430D9A11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9FAEF0-AA2D-4835-A312-48D7F7B6D6B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743FE06-3B7A-49EB-9019-5E42C1517512}"/>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6" name="Espaço Reservado para Rodapé 5">
            <a:extLst>
              <a:ext uri="{FF2B5EF4-FFF2-40B4-BE49-F238E27FC236}">
                <a16:creationId xmlns:a16="http://schemas.microsoft.com/office/drawing/2014/main" id="{3D3250D8-D941-4904-8D79-21C69E482EE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25B9247-1D09-45CF-B448-9557E2FFE1F5}"/>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113507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1061B9-2C86-4902-A729-2861350A4C9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99E3A36-CFB4-43AA-9987-BA657AF4C2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DEB06B7-B638-4E26-A7A6-083EEFCA7E82}"/>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283540B-C775-4F8D-9A45-2F1A627331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64D24C2-9D14-48E1-8CF9-FC4CC972E4D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270B228-D38C-4D7D-92CE-A852CB425CC5}"/>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8" name="Espaço Reservado para Rodapé 7">
            <a:extLst>
              <a:ext uri="{FF2B5EF4-FFF2-40B4-BE49-F238E27FC236}">
                <a16:creationId xmlns:a16="http://schemas.microsoft.com/office/drawing/2014/main" id="{9D8D4B41-F834-4F48-A1A0-1A0676B61D9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666AD07-A9AB-4D59-BCCF-67F82377CD15}"/>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65598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35569-DB6F-42CA-8F29-D315044F2F1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BCA6B54-0C6C-4517-B2D2-0880FFCD7E44}"/>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4" name="Espaço Reservado para Rodapé 3">
            <a:extLst>
              <a:ext uri="{FF2B5EF4-FFF2-40B4-BE49-F238E27FC236}">
                <a16:creationId xmlns:a16="http://schemas.microsoft.com/office/drawing/2014/main" id="{B2042EB5-65DA-4B74-8ABE-CA87A74287BE}"/>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00C9D10-F884-4BAC-BC3F-7E2102935A63}"/>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159967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3405A65-9605-4669-BAC7-45604E954F78}"/>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3" name="Espaço Reservado para Rodapé 2">
            <a:extLst>
              <a:ext uri="{FF2B5EF4-FFF2-40B4-BE49-F238E27FC236}">
                <a16:creationId xmlns:a16="http://schemas.microsoft.com/office/drawing/2014/main" id="{B29C78CE-E614-4537-8B78-062DA803CF8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8041F24-5B51-4B38-9918-C6F5599949F0}"/>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245281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190F03-2A1B-4A96-B7E3-6755D21AA07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BB0D548-B8B2-4B74-8871-CD1344432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10BAC1D-A2E1-4A76-96E3-44C05ADCC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D265D5E-BAD1-4088-824A-6BF867D3AB5A}"/>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6" name="Espaço Reservado para Rodapé 5">
            <a:extLst>
              <a:ext uri="{FF2B5EF4-FFF2-40B4-BE49-F238E27FC236}">
                <a16:creationId xmlns:a16="http://schemas.microsoft.com/office/drawing/2014/main" id="{1FD8BCD0-43CE-4B82-AC89-3DABE74770F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71D03C0-D3D6-4BF7-A787-02AAC5468C29}"/>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218114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8A6555-E41B-4468-A19E-C6023FAA9AC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528A012-502E-467E-B056-8D857E442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B681F3F-79CF-4630-8B6B-7A9EECEDF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D755DFF-2A5E-4BB7-A2FC-296E2BC25D72}"/>
              </a:ext>
            </a:extLst>
          </p:cNvPr>
          <p:cNvSpPr>
            <a:spLocks noGrp="1"/>
          </p:cNvSpPr>
          <p:nvPr>
            <p:ph type="dt" sz="half" idx="10"/>
          </p:nvPr>
        </p:nvSpPr>
        <p:spPr/>
        <p:txBody>
          <a:bodyPr/>
          <a:lstStyle/>
          <a:p>
            <a:fld id="{8EF46476-B5D9-4FC8-B97F-173BE5C6AC43}" type="datetimeFigureOut">
              <a:rPr lang="pt-BR" smtClean="0"/>
              <a:t>09/04/2019</a:t>
            </a:fld>
            <a:endParaRPr lang="pt-BR"/>
          </a:p>
        </p:txBody>
      </p:sp>
      <p:sp>
        <p:nvSpPr>
          <p:cNvPr id="6" name="Espaço Reservado para Rodapé 5">
            <a:extLst>
              <a:ext uri="{FF2B5EF4-FFF2-40B4-BE49-F238E27FC236}">
                <a16:creationId xmlns:a16="http://schemas.microsoft.com/office/drawing/2014/main" id="{A47E6839-BEF5-4981-BFC8-3F3159CCB45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E06AEB8-59BA-42DF-9EE0-14DFA2B514A5}"/>
              </a:ext>
            </a:extLst>
          </p:cNvPr>
          <p:cNvSpPr>
            <a:spLocks noGrp="1"/>
          </p:cNvSpPr>
          <p:nvPr>
            <p:ph type="sldNum" sz="quarter" idx="12"/>
          </p:nvPr>
        </p:nvSpPr>
        <p:spPr/>
        <p:txBody>
          <a:bodyPr/>
          <a:lstStyle/>
          <a:p>
            <a:fld id="{5D430517-3383-41D3-9F5B-D8A15488012D}" type="slidenum">
              <a:rPr lang="pt-BR" smtClean="0"/>
              <a:t>‹nº›</a:t>
            </a:fld>
            <a:endParaRPr lang="pt-BR"/>
          </a:p>
        </p:txBody>
      </p:sp>
    </p:spTree>
    <p:extLst>
      <p:ext uri="{BB962C8B-B14F-4D97-AF65-F5344CB8AC3E}">
        <p14:creationId xmlns:p14="http://schemas.microsoft.com/office/powerpoint/2010/main" val="1800172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98C749D-DD84-4913-936E-DBF366140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1DA2B08-31AE-46D3-AF83-BB1ED452B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8C9177E-C1FC-4C09-B578-AB5480021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46476-B5D9-4FC8-B97F-173BE5C6AC43}" type="datetimeFigureOut">
              <a:rPr lang="pt-BR" smtClean="0"/>
              <a:t>09/04/2019</a:t>
            </a:fld>
            <a:endParaRPr lang="pt-BR"/>
          </a:p>
        </p:txBody>
      </p:sp>
      <p:sp>
        <p:nvSpPr>
          <p:cNvPr id="5" name="Espaço Reservado para Rodapé 4">
            <a:extLst>
              <a:ext uri="{FF2B5EF4-FFF2-40B4-BE49-F238E27FC236}">
                <a16:creationId xmlns:a16="http://schemas.microsoft.com/office/drawing/2014/main" id="{553B3BA5-D05D-4D97-BF97-2944F8FEF6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1D2BC91-0D27-4DEF-8F11-5E64647BF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30517-3383-41D3-9F5B-D8A15488012D}" type="slidenum">
              <a:rPr lang="pt-BR" smtClean="0"/>
              <a:t>‹nº›</a:t>
            </a:fld>
            <a:endParaRPr lang="pt-BR"/>
          </a:p>
        </p:txBody>
      </p:sp>
    </p:spTree>
    <p:extLst>
      <p:ext uri="{BB962C8B-B14F-4D97-AF65-F5344CB8AC3E}">
        <p14:creationId xmlns:p14="http://schemas.microsoft.com/office/powerpoint/2010/main" val="342040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LEIS/2002/L10406.htm#art165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7986D-0D56-47B6-A154-F314EC7B7EFA}"/>
              </a:ext>
            </a:extLst>
          </p:cNvPr>
          <p:cNvSpPr>
            <a:spLocks noGrp="1"/>
          </p:cNvSpPr>
          <p:nvPr>
            <p:ph type="ctrTitle"/>
          </p:nvPr>
        </p:nvSpPr>
        <p:spPr/>
        <p:txBody>
          <a:bodyPr>
            <a:normAutofit fontScale="90000"/>
          </a:bodyPr>
          <a:lstStyle/>
          <a:p>
            <a:pPr algn="just"/>
            <a:br>
              <a:rPr lang="pt-BR" dirty="0"/>
            </a:br>
            <a:br>
              <a:rPr lang="pt-BR" dirty="0"/>
            </a:br>
            <a:br>
              <a:rPr lang="pt-BR" dirty="0"/>
            </a:br>
            <a:br>
              <a:rPr lang="pt-BR" dirty="0"/>
            </a:br>
            <a:br>
              <a:rPr lang="pt-BR" dirty="0"/>
            </a:br>
            <a:r>
              <a:rPr lang="pt-BR" sz="3100" u="sng" dirty="0"/>
              <a:t>Efeitos jurídicos patrimoniais do casamento</a:t>
            </a:r>
            <a:r>
              <a:rPr lang="pt-BR" sz="3100" dirty="0"/>
              <a:t>: regime de bens; noções gerais; conceito; princípios fundamentais; pacto antenupcial, doações antenupciais. Regime de bens: regime de comunhão universal; regime de comunhão parcial; regime de separação de bens: convencional e obrigatória; regime de participação final de aquestos</a:t>
            </a:r>
          </a:p>
        </p:txBody>
      </p:sp>
      <p:sp>
        <p:nvSpPr>
          <p:cNvPr id="3" name="Subtítulo 2">
            <a:extLst>
              <a:ext uri="{FF2B5EF4-FFF2-40B4-BE49-F238E27FC236}">
                <a16:creationId xmlns:a16="http://schemas.microsoft.com/office/drawing/2014/main" id="{1E798C5E-C34C-4013-96CF-02DF4E622EFA}"/>
              </a:ext>
            </a:extLst>
          </p:cNvPr>
          <p:cNvSpPr>
            <a:spLocks noGrp="1"/>
          </p:cNvSpPr>
          <p:nvPr>
            <p:ph type="subTitle" idx="1"/>
          </p:nvPr>
        </p:nvSpPr>
        <p:spPr/>
        <p:txBody>
          <a:bodyPr/>
          <a:lstStyle/>
          <a:p>
            <a:endParaRPr lang="pt-BR" dirty="0"/>
          </a:p>
          <a:p>
            <a:endParaRPr lang="pt-BR" dirty="0"/>
          </a:p>
        </p:txBody>
      </p:sp>
    </p:spTree>
    <p:extLst>
      <p:ext uri="{BB962C8B-B14F-4D97-AF65-F5344CB8AC3E}">
        <p14:creationId xmlns:p14="http://schemas.microsoft.com/office/powerpoint/2010/main" val="1266275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DD2D7E-F811-814C-AD60-B363B890DA32}"/>
              </a:ext>
            </a:extLst>
          </p:cNvPr>
          <p:cNvSpPr>
            <a:spLocks noGrp="1"/>
          </p:cNvSpPr>
          <p:nvPr>
            <p:ph type="title"/>
          </p:nvPr>
        </p:nvSpPr>
        <p:spPr/>
        <p:txBody>
          <a:bodyPr>
            <a:normAutofit/>
          </a:bodyPr>
          <a:lstStyle/>
          <a:p>
            <a:pPr algn="ctr"/>
            <a:r>
              <a:rPr lang="pt-BR" sz="2800" b="1" u="sng" dirty="0"/>
              <a:t>DOAÇÕES ANTENUPCIAIS</a:t>
            </a:r>
          </a:p>
        </p:txBody>
      </p:sp>
      <p:sp>
        <p:nvSpPr>
          <p:cNvPr id="3" name="Espaço Reservado para Conteúdo 2">
            <a:extLst>
              <a:ext uri="{FF2B5EF4-FFF2-40B4-BE49-F238E27FC236}">
                <a16:creationId xmlns:a16="http://schemas.microsoft.com/office/drawing/2014/main" id="{82204217-0524-0841-8443-8790C7758EBF}"/>
              </a:ext>
            </a:extLst>
          </p:cNvPr>
          <p:cNvSpPr>
            <a:spLocks noGrp="1"/>
          </p:cNvSpPr>
          <p:nvPr>
            <p:ph idx="1"/>
          </p:nvPr>
        </p:nvSpPr>
        <p:spPr/>
        <p:txBody>
          <a:bodyPr>
            <a:normAutofit/>
          </a:bodyPr>
          <a:lstStyle/>
          <a:p>
            <a:endParaRPr lang="pt-BR" sz="2400" dirty="0"/>
          </a:p>
          <a:p>
            <a:pPr algn="just"/>
            <a:r>
              <a:rPr lang="pt-BR" sz="2400" dirty="0"/>
              <a:t>Art. 546. A doação feita em contemplação de casamento futuro com certa e determinada pessoa, quer pelos nubentes entre si, quer por terceiro a um deles, a ambos, ou aos filhos que, de futuro, houverem um do outro, não pode ser impugnada por falta de aceitação, e só ficará sem efeito se o casamento não se realizar.</a:t>
            </a:r>
          </a:p>
        </p:txBody>
      </p:sp>
    </p:spTree>
    <p:extLst>
      <p:ext uri="{BB962C8B-B14F-4D97-AF65-F5344CB8AC3E}">
        <p14:creationId xmlns:p14="http://schemas.microsoft.com/office/powerpoint/2010/main" val="2690929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A4F1A-BF44-F740-AD69-7EB547B4E9B6}"/>
              </a:ext>
            </a:extLst>
          </p:cNvPr>
          <p:cNvSpPr>
            <a:spLocks noGrp="1"/>
          </p:cNvSpPr>
          <p:nvPr>
            <p:ph type="title"/>
          </p:nvPr>
        </p:nvSpPr>
        <p:spPr/>
        <p:txBody>
          <a:bodyPr>
            <a:normAutofit/>
          </a:bodyPr>
          <a:lstStyle/>
          <a:p>
            <a:pPr algn="ctr"/>
            <a:r>
              <a:rPr lang="pt-BR" sz="2800" b="1" u="sng" dirty="0"/>
              <a:t>PACTO ANTENUPCIAL</a:t>
            </a:r>
          </a:p>
        </p:txBody>
      </p:sp>
      <p:sp>
        <p:nvSpPr>
          <p:cNvPr id="3" name="Espaço Reservado para Conteúdo 2">
            <a:extLst>
              <a:ext uri="{FF2B5EF4-FFF2-40B4-BE49-F238E27FC236}">
                <a16:creationId xmlns:a16="http://schemas.microsoft.com/office/drawing/2014/main" id="{16D167E3-EC26-7C45-AB62-59B4D6B5091E}"/>
              </a:ext>
            </a:extLst>
          </p:cNvPr>
          <p:cNvSpPr>
            <a:spLocks noGrp="1"/>
          </p:cNvSpPr>
          <p:nvPr>
            <p:ph idx="1"/>
          </p:nvPr>
        </p:nvSpPr>
        <p:spPr/>
        <p:txBody>
          <a:bodyPr>
            <a:normAutofit fontScale="25000" lnSpcReduction="20000"/>
          </a:bodyPr>
          <a:lstStyle/>
          <a:p>
            <a:endParaRPr lang="pt-BR" dirty="0"/>
          </a:p>
          <a:p>
            <a:pPr algn="just"/>
            <a:r>
              <a:rPr lang="pt-BR" sz="7400" dirty="0"/>
              <a:t>Art. 1.653. É nulo o pacto antenupcial se não for feito por escritura pública, e ineficaz se não lhe seguir o casamento. </a:t>
            </a:r>
            <a:r>
              <a:rPr lang="pt-BR" sz="7400" i="1" dirty="0"/>
              <a:t>(negócio jurídico sob condição suspensiva)</a:t>
            </a:r>
          </a:p>
          <a:p>
            <a:pPr algn="just"/>
            <a:r>
              <a:rPr lang="pt-BR" sz="7400" dirty="0"/>
              <a:t>Art. 1.654. A eficácia do pacto antenupcial, realizado por menor, fica condicionada à aprovação de seu representante legal, salvo as hipóteses de regime obrigatório de separação de bens. </a:t>
            </a:r>
            <a:r>
              <a:rPr lang="pt-BR" sz="7400" i="1" dirty="0"/>
              <a:t>(16 a 18 anos, com autorização do(</a:t>
            </a:r>
            <a:r>
              <a:rPr lang="pt-BR" sz="7400" i="1" dirty="0" err="1"/>
              <a:t>s</a:t>
            </a:r>
            <a:r>
              <a:rPr lang="pt-BR" sz="7400" i="1" dirty="0"/>
              <a:t>) genitor(es) ou responsável legal)</a:t>
            </a:r>
            <a:endParaRPr lang="pt-BR" sz="7400" dirty="0"/>
          </a:p>
          <a:p>
            <a:pPr algn="just"/>
            <a:r>
              <a:rPr lang="pt-BR" sz="7400" dirty="0"/>
              <a:t>Art. 1.655. É nula a convenção ou cláusula dela que contravenha disposição absoluta de lei.</a:t>
            </a:r>
          </a:p>
          <a:p>
            <a:pPr algn="just"/>
            <a:r>
              <a:rPr lang="pt-BR" sz="7400" dirty="0"/>
              <a:t>Art. 1.656. No pacto antenupcial, que adotar o regime de participação final nos </a:t>
            </a:r>
            <a:r>
              <a:rPr lang="pt-BR" sz="7400" dirty="0" err="1"/>
              <a:t>aqüestos</a:t>
            </a:r>
            <a:r>
              <a:rPr lang="pt-BR" sz="7400" dirty="0"/>
              <a:t>, poder-se-á convencionar a livre disposição dos bens imóveis, desde que particulares.</a:t>
            </a:r>
          </a:p>
          <a:p>
            <a:pPr algn="just"/>
            <a:r>
              <a:rPr lang="pt-BR" sz="7400" dirty="0"/>
              <a:t>Art. 1.657. As convenções antenupciais não terão efeito perante terceiros senão depois de registradas, em livro especial, pelo oficial do Registro de Imóveis do domicílio dos cônjuges.</a:t>
            </a:r>
          </a:p>
          <a:p>
            <a:pPr algn="just"/>
            <a:br>
              <a:rPr lang="pt-BR" sz="7400" dirty="0"/>
            </a:br>
            <a:endParaRPr lang="pt-BR" sz="7400" dirty="0"/>
          </a:p>
        </p:txBody>
      </p:sp>
    </p:spTree>
    <p:extLst>
      <p:ext uri="{BB962C8B-B14F-4D97-AF65-F5344CB8AC3E}">
        <p14:creationId xmlns:p14="http://schemas.microsoft.com/office/powerpoint/2010/main" val="183269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06107A-EB31-E54B-B942-B04511E86268}"/>
              </a:ext>
            </a:extLst>
          </p:cNvPr>
          <p:cNvSpPr>
            <a:spLocks noGrp="1"/>
          </p:cNvSpPr>
          <p:nvPr>
            <p:ph type="title"/>
          </p:nvPr>
        </p:nvSpPr>
        <p:spPr/>
        <p:txBody>
          <a:bodyPr>
            <a:normAutofit/>
          </a:bodyPr>
          <a:lstStyle/>
          <a:p>
            <a:pPr algn="ctr"/>
            <a:r>
              <a:rPr lang="pt-BR" sz="2800" b="1" u="sng" dirty="0"/>
              <a:t>REGIME DA COMUNHÃO PARCIAL DE BENS</a:t>
            </a:r>
          </a:p>
        </p:txBody>
      </p:sp>
      <p:sp>
        <p:nvSpPr>
          <p:cNvPr id="3" name="Espaço Reservado para Conteúdo 2">
            <a:extLst>
              <a:ext uri="{FF2B5EF4-FFF2-40B4-BE49-F238E27FC236}">
                <a16:creationId xmlns:a16="http://schemas.microsoft.com/office/drawing/2014/main" id="{C9DCBB2D-159A-CB49-960B-BE6029B4C169}"/>
              </a:ext>
            </a:extLst>
          </p:cNvPr>
          <p:cNvSpPr>
            <a:spLocks noGrp="1"/>
          </p:cNvSpPr>
          <p:nvPr>
            <p:ph idx="1"/>
          </p:nvPr>
        </p:nvSpPr>
        <p:spPr/>
        <p:txBody>
          <a:bodyPr>
            <a:normAutofit fontScale="25000" lnSpcReduction="20000"/>
          </a:bodyPr>
          <a:lstStyle/>
          <a:p>
            <a:pPr algn="just"/>
            <a:r>
              <a:rPr lang="pt-BR" sz="8000" dirty="0"/>
              <a:t>Regime legal ou supletório</a:t>
            </a:r>
          </a:p>
          <a:p>
            <a:pPr algn="just"/>
            <a:r>
              <a:rPr lang="pt-BR" sz="8000" dirty="0"/>
              <a:t>Art. 1.658. No regime de comunhão parcial, </a:t>
            </a:r>
            <a:r>
              <a:rPr lang="pt-BR" sz="8000" b="1" u="sng" dirty="0"/>
              <a:t>comunicam-se os bens que sobrevierem ao casal, na constância do casamento</a:t>
            </a:r>
            <a:r>
              <a:rPr lang="pt-BR" sz="8000" dirty="0"/>
              <a:t>, com as exceções dos artigos seguintes.</a:t>
            </a:r>
          </a:p>
          <a:p>
            <a:pPr algn="just"/>
            <a:r>
              <a:rPr lang="pt-BR" sz="8000" dirty="0"/>
              <a:t>Art. 1.659. </a:t>
            </a:r>
            <a:r>
              <a:rPr lang="pt-BR" sz="8000" b="1" u="sng" dirty="0"/>
              <a:t>Excluem-se da comunhão</a:t>
            </a:r>
            <a:r>
              <a:rPr lang="pt-BR" sz="8000" dirty="0"/>
              <a:t>: </a:t>
            </a:r>
            <a:r>
              <a:rPr lang="pt-BR" sz="8000" dirty="0" err="1"/>
              <a:t>I</a:t>
            </a:r>
            <a:r>
              <a:rPr lang="pt-BR" sz="8000" dirty="0"/>
              <a:t> - os bens que cada cônjuge possuir ao casar, e os que lhe sobrevierem, na constância do casamento, por doação ou sucessão, e os sub-rogados em seu lugar;  II - os bens adquiridos com valores exclusivamente pertencentes a um dos cônjuges em sub-rogação dos bens particulares; III - as obrigações anteriores ao casamento; IV - as obrigações provenientes de atos ilícitos, salvo reversão em proveito do casal; V - os bens de uso pessoal, os livros e instrumentos de profissão; VI - os proventos do trabalho pessoal de cada cônjuge; VII - as pensões </a:t>
            </a:r>
            <a:r>
              <a:rPr lang="pt-BR" sz="8000" i="1" dirty="0"/>
              <a:t>(quantias pagas para sobrevivência)</a:t>
            </a:r>
            <a:r>
              <a:rPr lang="pt-BR" sz="8000" dirty="0"/>
              <a:t>, meios-soldos </a:t>
            </a:r>
            <a:r>
              <a:rPr lang="pt-BR" sz="8000" i="1" dirty="0"/>
              <a:t>(metade do valor pago pelo Estado ao militar reformado)</a:t>
            </a:r>
            <a:r>
              <a:rPr lang="pt-BR" sz="8000" dirty="0"/>
              <a:t>, montepios </a:t>
            </a:r>
            <a:r>
              <a:rPr lang="pt-BR" sz="8000" i="1" dirty="0"/>
              <a:t>(pensão paga pelo Estado aos herdeiros de funcionário público falecido) </a:t>
            </a:r>
            <a:r>
              <a:rPr lang="pt-BR" sz="8000" dirty="0"/>
              <a:t> e outras rendas semelhantes.</a:t>
            </a:r>
          </a:p>
          <a:p>
            <a:pPr algn="just"/>
            <a:r>
              <a:rPr lang="pt-BR" sz="8000" dirty="0"/>
              <a:t>Art. 1.660. </a:t>
            </a:r>
            <a:r>
              <a:rPr lang="pt-BR" sz="8000" b="1" u="sng" dirty="0"/>
              <a:t>Entram na comunhão</a:t>
            </a:r>
            <a:r>
              <a:rPr lang="pt-BR" sz="8000" dirty="0"/>
              <a:t>: </a:t>
            </a:r>
            <a:r>
              <a:rPr lang="pt-BR" sz="8000" dirty="0" err="1"/>
              <a:t>I</a:t>
            </a:r>
            <a:r>
              <a:rPr lang="pt-BR" sz="8000" dirty="0"/>
              <a:t> - os bens adquiridos na constância do casamento por título oneroso, ainda que só em nome de um dos cônjuges; II - os bens adquiridos por fato eventual, com ou sem o concurso de trabalho ou despesa anterior; III - os bens adquiridos por doação, herança ou legado, em favor de ambos os cônjuges; IV - as benfeitorias em bens particulares de cada cônjuge; V - os frutos dos bens comuns, ou dos particulares de cada cônjuge, percebidos na constância do casamento, ou pendentes ao tempo de cessar a comunhão.</a:t>
            </a:r>
          </a:p>
          <a:p>
            <a:pPr algn="just"/>
            <a:endParaRPr lang="pt-BR" sz="8000" dirty="0"/>
          </a:p>
          <a:p>
            <a:pPr algn="just"/>
            <a:endParaRPr lang="pt-BR" sz="2400" dirty="0"/>
          </a:p>
          <a:p>
            <a:pPr algn="just"/>
            <a:endParaRPr lang="pt-BR" sz="2400" dirty="0"/>
          </a:p>
          <a:p>
            <a:pPr algn="just"/>
            <a:endParaRPr lang="pt-BR" sz="2400" dirty="0"/>
          </a:p>
          <a:p>
            <a:pPr algn="just"/>
            <a:endParaRPr lang="pt-BR" sz="2400" dirty="0"/>
          </a:p>
          <a:p>
            <a:pPr algn="just"/>
            <a:endParaRPr lang="pt-BR" sz="2400" dirty="0"/>
          </a:p>
          <a:p>
            <a:pPr algn="just"/>
            <a:r>
              <a:rPr lang="pt-BR" sz="2400" dirty="0"/>
              <a:t>Art. 1.660 -  bens comunicáveis (</a:t>
            </a:r>
            <a:r>
              <a:rPr lang="pt-BR" sz="2400" i="1" dirty="0"/>
              <a:t>aquestos</a:t>
            </a:r>
            <a:r>
              <a:rPr lang="pt-BR" sz="2400" dirty="0"/>
              <a:t>) </a:t>
            </a:r>
          </a:p>
          <a:p>
            <a:endParaRPr lang="pt-BR" sz="2400" dirty="0"/>
          </a:p>
        </p:txBody>
      </p:sp>
    </p:spTree>
    <p:extLst>
      <p:ext uri="{BB962C8B-B14F-4D97-AF65-F5344CB8AC3E}">
        <p14:creationId xmlns:p14="http://schemas.microsoft.com/office/powerpoint/2010/main" val="305502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872F14-5DAA-E54D-9169-CBA320E3F94B}"/>
              </a:ext>
            </a:extLst>
          </p:cNvPr>
          <p:cNvSpPr>
            <a:spLocks noGrp="1"/>
          </p:cNvSpPr>
          <p:nvPr>
            <p:ph type="title"/>
          </p:nvPr>
        </p:nvSpPr>
        <p:spPr/>
        <p:txBody>
          <a:bodyPr>
            <a:normAutofit/>
          </a:bodyPr>
          <a:lstStyle/>
          <a:p>
            <a:pPr algn="ctr"/>
            <a:r>
              <a:rPr lang="pt-BR" sz="2800" b="1" u="sng" dirty="0"/>
              <a:t>REGIME DA COMUNHÃO PARCIAL DE BENS</a:t>
            </a:r>
          </a:p>
        </p:txBody>
      </p:sp>
      <p:sp>
        <p:nvSpPr>
          <p:cNvPr id="3" name="Espaço Reservado para Conteúdo 2">
            <a:extLst>
              <a:ext uri="{FF2B5EF4-FFF2-40B4-BE49-F238E27FC236}">
                <a16:creationId xmlns:a16="http://schemas.microsoft.com/office/drawing/2014/main" id="{3FE77A5C-CDE3-A943-951C-E858DBD922E3}"/>
              </a:ext>
            </a:extLst>
          </p:cNvPr>
          <p:cNvSpPr>
            <a:spLocks noGrp="1"/>
          </p:cNvSpPr>
          <p:nvPr>
            <p:ph idx="1"/>
          </p:nvPr>
        </p:nvSpPr>
        <p:spPr/>
        <p:txBody>
          <a:bodyPr>
            <a:normAutofit fontScale="55000" lnSpcReduction="20000"/>
          </a:bodyPr>
          <a:lstStyle/>
          <a:p>
            <a:pPr algn="just"/>
            <a:r>
              <a:rPr lang="pt-BR" dirty="0"/>
              <a:t>Art. 1.661. São </a:t>
            </a:r>
            <a:r>
              <a:rPr lang="pt-BR" b="1" u="sng" dirty="0"/>
              <a:t>incomunicáveis os bens cuja aquisição tiver por título uma causa anterior ao casamento</a:t>
            </a:r>
            <a:r>
              <a:rPr lang="pt-BR" dirty="0"/>
              <a:t>.</a:t>
            </a:r>
          </a:p>
          <a:p>
            <a:pPr algn="just"/>
            <a:r>
              <a:rPr lang="pt-BR" dirty="0"/>
              <a:t>Art. 1.662. No regime da comunhão parcial, </a:t>
            </a:r>
            <a:r>
              <a:rPr lang="pt-BR" b="1" u="sng" dirty="0"/>
              <a:t>presumem-se adquiridos na constância do casamento os bens móveis</a:t>
            </a:r>
            <a:r>
              <a:rPr lang="pt-BR" dirty="0"/>
              <a:t>, quando não se </a:t>
            </a:r>
            <a:r>
              <a:rPr lang="pt-BR" b="1" u="sng" dirty="0"/>
              <a:t>provar que o foram em data anterior</a:t>
            </a:r>
            <a:r>
              <a:rPr lang="pt-BR" dirty="0"/>
              <a:t>.</a:t>
            </a:r>
          </a:p>
          <a:p>
            <a:pPr algn="just"/>
            <a:r>
              <a:rPr lang="pt-BR" dirty="0"/>
              <a:t>Art. 1.663. A administração do patrimônio comum compete a qualquer dos cônjuges.</a:t>
            </a:r>
          </a:p>
          <a:p>
            <a:pPr algn="just"/>
            <a:r>
              <a:rPr lang="pt-BR" dirty="0"/>
              <a:t>§ 1</a:t>
            </a:r>
            <a:r>
              <a:rPr lang="pt-BR" u="sng" baseline="30000" dirty="0"/>
              <a:t>o</a:t>
            </a:r>
            <a:r>
              <a:rPr lang="pt-BR" dirty="0"/>
              <a:t> As dívidas contraídas no exercício da administração obrigam os bens comuns e particulares do cônjuge que os administra, e os do outro na razão do proveito que houver auferido.</a:t>
            </a:r>
          </a:p>
          <a:p>
            <a:pPr algn="just"/>
            <a:r>
              <a:rPr lang="pt-BR" dirty="0"/>
              <a:t>§ 2</a:t>
            </a:r>
            <a:r>
              <a:rPr lang="pt-BR" u="sng" baseline="30000" dirty="0"/>
              <a:t>o</a:t>
            </a:r>
            <a:r>
              <a:rPr lang="pt-BR" dirty="0"/>
              <a:t> A anuência de ambos os cônjuges é necessária para os atos, a título gratuito, que impliquem cessão do uso ou gozo dos bens comuns.</a:t>
            </a:r>
          </a:p>
          <a:p>
            <a:pPr algn="just"/>
            <a:r>
              <a:rPr lang="pt-BR" dirty="0"/>
              <a:t>§ 3</a:t>
            </a:r>
            <a:r>
              <a:rPr lang="pt-BR" u="sng" baseline="30000" dirty="0"/>
              <a:t>o</a:t>
            </a:r>
            <a:r>
              <a:rPr lang="pt-BR" dirty="0"/>
              <a:t> Em caso de malversação dos bens, o juiz poderá atribuir a administração a apenas um dos cônjuges.</a:t>
            </a:r>
          </a:p>
          <a:p>
            <a:pPr algn="just"/>
            <a:r>
              <a:rPr lang="pt-BR" dirty="0"/>
              <a:t>Art. 1.664. </a:t>
            </a:r>
            <a:r>
              <a:rPr lang="pt-BR" b="1" u="sng" dirty="0"/>
              <a:t>Os bens da comunhão respondem pelas obrigações contraídas pelo marido ou pela mulher para atender aos encargos da família, às despesas de administração e às decorrentes de imposição legal</a:t>
            </a:r>
            <a:r>
              <a:rPr lang="pt-BR" dirty="0"/>
              <a:t>.</a:t>
            </a:r>
          </a:p>
          <a:p>
            <a:pPr algn="just"/>
            <a:r>
              <a:rPr lang="pt-BR" dirty="0"/>
              <a:t>Art. 1.665. </a:t>
            </a:r>
            <a:r>
              <a:rPr lang="pt-BR" b="1" u="sng" dirty="0"/>
              <a:t>A administração e a disposição dos bens constitutivos do patrimônio particular competem ao cônjuge proprietário, salvo convenção diversa em pacto antenupcial</a:t>
            </a:r>
            <a:r>
              <a:rPr lang="pt-BR" dirty="0"/>
              <a:t>.</a:t>
            </a:r>
          </a:p>
          <a:p>
            <a:pPr algn="just"/>
            <a:r>
              <a:rPr lang="pt-BR" dirty="0"/>
              <a:t>Art. 1.666. As </a:t>
            </a:r>
            <a:r>
              <a:rPr lang="pt-BR" b="1" u="sng" dirty="0"/>
              <a:t>dívidas</a:t>
            </a:r>
            <a:r>
              <a:rPr lang="pt-BR" dirty="0"/>
              <a:t>, contraídas por qualquer dos cônjuges na </a:t>
            </a:r>
            <a:r>
              <a:rPr lang="pt-BR" b="1" u="sng" dirty="0"/>
              <a:t>administração de seus bens particulares e em benefício destes, não obrigam os bens comuns</a:t>
            </a:r>
            <a:r>
              <a:rPr lang="pt-BR" dirty="0"/>
              <a:t>.</a:t>
            </a:r>
          </a:p>
          <a:p>
            <a:pPr algn="just"/>
            <a:br>
              <a:rPr lang="pt-BR" dirty="0"/>
            </a:br>
            <a:endParaRPr lang="pt-BR" dirty="0"/>
          </a:p>
        </p:txBody>
      </p:sp>
    </p:spTree>
    <p:extLst>
      <p:ext uri="{BB962C8B-B14F-4D97-AF65-F5344CB8AC3E}">
        <p14:creationId xmlns:p14="http://schemas.microsoft.com/office/powerpoint/2010/main" val="848033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B9841-5A9C-9A42-AB03-8321C947A808}"/>
              </a:ext>
            </a:extLst>
          </p:cNvPr>
          <p:cNvSpPr>
            <a:spLocks noGrp="1"/>
          </p:cNvSpPr>
          <p:nvPr>
            <p:ph type="title"/>
          </p:nvPr>
        </p:nvSpPr>
        <p:spPr/>
        <p:txBody>
          <a:bodyPr>
            <a:normAutofit/>
          </a:bodyPr>
          <a:lstStyle/>
          <a:p>
            <a:pPr algn="ctr"/>
            <a:r>
              <a:rPr lang="pt-BR" sz="2800" b="1" u="sng" dirty="0"/>
              <a:t>REGIME DA COMUNHÃO UNIVERSAL DE BENS</a:t>
            </a:r>
          </a:p>
        </p:txBody>
      </p:sp>
      <p:sp>
        <p:nvSpPr>
          <p:cNvPr id="3" name="Espaço Reservado para Conteúdo 2">
            <a:extLst>
              <a:ext uri="{FF2B5EF4-FFF2-40B4-BE49-F238E27FC236}">
                <a16:creationId xmlns:a16="http://schemas.microsoft.com/office/drawing/2014/main" id="{32ACD92D-1969-3E47-B23E-15676CFD9927}"/>
              </a:ext>
            </a:extLst>
          </p:cNvPr>
          <p:cNvSpPr>
            <a:spLocks noGrp="1"/>
          </p:cNvSpPr>
          <p:nvPr>
            <p:ph idx="1"/>
          </p:nvPr>
        </p:nvSpPr>
        <p:spPr/>
        <p:txBody>
          <a:bodyPr>
            <a:normAutofit fontScale="62500" lnSpcReduction="20000"/>
          </a:bodyPr>
          <a:lstStyle/>
          <a:p>
            <a:pPr algn="just"/>
            <a:r>
              <a:rPr lang="pt-BR" dirty="0"/>
              <a:t>Art. 1.667. O regime de comunhão universal importa a comunicação de todos os bens presentes e futuros dos cônjuges e suas dívidas passivas, com as exceções do artigo seguinte.</a:t>
            </a:r>
          </a:p>
          <a:p>
            <a:pPr algn="just"/>
            <a:r>
              <a:rPr lang="pt-BR" dirty="0"/>
              <a:t>Art. 1.668. São excluídos da comunhão:</a:t>
            </a:r>
          </a:p>
          <a:p>
            <a:pPr algn="just"/>
            <a:r>
              <a:rPr lang="pt-BR" dirty="0" err="1"/>
              <a:t>I</a:t>
            </a:r>
            <a:r>
              <a:rPr lang="pt-BR" dirty="0"/>
              <a:t> - os bens doados ou herdados com a cláusula de incomunicabilidade e os sub-rogados em seu lugar;</a:t>
            </a:r>
          </a:p>
          <a:p>
            <a:pPr algn="just"/>
            <a:r>
              <a:rPr lang="pt-BR" dirty="0"/>
              <a:t>II - os bens gravados de fideicomisso e o direito do herdeiro fideicomissário, antes de realizada a condição suspensiva;</a:t>
            </a:r>
          </a:p>
          <a:p>
            <a:pPr algn="just"/>
            <a:r>
              <a:rPr lang="pt-BR" dirty="0"/>
              <a:t>III - as dívidas anteriores ao casamento, salvo se provierem de despesas com seus aprestos, ou reverterem em proveito comum;</a:t>
            </a:r>
          </a:p>
          <a:p>
            <a:pPr algn="just"/>
            <a:r>
              <a:rPr lang="pt-BR" dirty="0"/>
              <a:t>IV - as doações antenupciais feitas por um dos cônjuges ao outro com a cláusula de incomunicabilidade;</a:t>
            </a:r>
          </a:p>
          <a:p>
            <a:pPr algn="just"/>
            <a:r>
              <a:rPr lang="pt-BR" dirty="0"/>
              <a:t>V - Os bens referidos nos </a:t>
            </a:r>
            <a:r>
              <a:rPr lang="pt-BR" dirty="0">
                <a:hlinkClick r:id="rId2"/>
              </a:rPr>
              <a:t>incisos V a VII do art. 1.659</a:t>
            </a:r>
            <a:r>
              <a:rPr lang="pt-BR" dirty="0"/>
              <a:t>.</a:t>
            </a:r>
          </a:p>
          <a:p>
            <a:pPr algn="just"/>
            <a:r>
              <a:rPr lang="pt-BR" dirty="0"/>
              <a:t>Art. 1.669. A incomunicabilidade dos bens enumerados no artigo antecedente não se estende aos frutos, quando se percebam ou vençam durante o casamento.</a:t>
            </a:r>
          </a:p>
          <a:p>
            <a:pPr algn="just"/>
            <a:r>
              <a:rPr lang="pt-BR" dirty="0"/>
              <a:t>Art. 1.670. Aplica-se ao regime da comunhão universal o disposto no Capítulo antecedente, quanto à administração dos bens.</a:t>
            </a:r>
          </a:p>
          <a:p>
            <a:pPr algn="just"/>
            <a:r>
              <a:rPr lang="pt-BR" dirty="0"/>
              <a:t>Art. 1.671. Extinta a comunhão, e efetuada a divisão do ativo e do passivo, cessará a responsabilidade de cada um dos cônjuges para com os credores do outro.</a:t>
            </a:r>
          </a:p>
        </p:txBody>
      </p:sp>
    </p:spTree>
    <p:extLst>
      <p:ext uri="{BB962C8B-B14F-4D97-AF65-F5344CB8AC3E}">
        <p14:creationId xmlns:p14="http://schemas.microsoft.com/office/powerpoint/2010/main" val="3228287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D4A8A-8065-7941-A9F4-E3166E3C5149}"/>
              </a:ext>
            </a:extLst>
          </p:cNvPr>
          <p:cNvSpPr>
            <a:spLocks noGrp="1"/>
          </p:cNvSpPr>
          <p:nvPr>
            <p:ph type="title"/>
          </p:nvPr>
        </p:nvSpPr>
        <p:spPr/>
        <p:txBody>
          <a:bodyPr>
            <a:normAutofit/>
          </a:bodyPr>
          <a:lstStyle/>
          <a:p>
            <a:pPr algn="ctr"/>
            <a:r>
              <a:rPr lang="pt-BR" sz="2800" b="1" u="sng" dirty="0"/>
              <a:t>REGIME DA PARTICIPAÇÃO FINAL NOS AQUESTOS</a:t>
            </a:r>
          </a:p>
        </p:txBody>
      </p:sp>
      <p:sp>
        <p:nvSpPr>
          <p:cNvPr id="3" name="Espaço Reservado para Conteúdo 2">
            <a:extLst>
              <a:ext uri="{FF2B5EF4-FFF2-40B4-BE49-F238E27FC236}">
                <a16:creationId xmlns:a16="http://schemas.microsoft.com/office/drawing/2014/main" id="{41BABFF6-A324-6642-AA29-CBE3FF3246D6}"/>
              </a:ext>
            </a:extLst>
          </p:cNvPr>
          <p:cNvSpPr>
            <a:spLocks noGrp="1"/>
          </p:cNvSpPr>
          <p:nvPr>
            <p:ph idx="1"/>
          </p:nvPr>
        </p:nvSpPr>
        <p:spPr/>
        <p:txBody>
          <a:bodyPr>
            <a:noAutofit/>
          </a:bodyPr>
          <a:lstStyle/>
          <a:p>
            <a:pPr algn="just"/>
            <a:r>
              <a:rPr lang="pt-BR" sz="2400" dirty="0"/>
              <a:t>Art. 1.672. No regime de participação final nos aquestos, cada cônjuge possui patrimônio próprio, consoante disposto no artigo seguinte, e lhe cabe, </a:t>
            </a:r>
            <a:r>
              <a:rPr lang="pt-BR" sz="2400" b="1" u="sng" dirty="0"/>
              <a:t>à época da dissolução da sociedade conjugal, direito à metade dos bens adquiridos pelo casal, a título oneroso, na constância do casamento</a:t>
            </a:r>
            <a:r>
              <a:rPr lang="pt-BR" sz="2400" dirty="0"/>
              <a:t>.</a:t>
            </a:r>
          </a:p>
          <a:p>
            <a:pPr algn="just"/>
            <a:r>
              <a:rPr lang="pt-BR" sz="2400" dirty="0"/>
              <a:t>Art. 1.673. Integram o </a:t>
            </a:r>
            <a:r>
              <a:rPr lang="pt-BR" sz="2400" b="1" u="sng" dirty="0"/>
              <a:t>patrimônio próprio</a:t>
            </a:r>
            <a:r>
              <a:rPr lang="pt-BR" sz="2400" b="1" dirty="0"/>
              <a:t> </a:t>
            </a:r>
            <a:r>
              <a:rPr lang="pt-BR" sz="2400" dirty="0"/>
              <a:t>os bens que cada cônjuge possuía ao casar e os por ele adquiridos, a qualquer título, na constância do casamento.</a:t>
            </a:r>
          </a:p>
          <a:p>
            <a:pPr algn="just"/>
            <a:r>
              <a:rPr lang="pt-BR" sz="2400" dirty="0"/>
              <a:t>Parágrafo único. A administração desses bens é exclusiva de cada cônjuge, que os poderá livremente alienar, se forem móveis.</a:t>
            </a:r>
          </a:p>
          <a:p>
            <a:endParaRPr lang="pt-BR" sz="2000" dirty="0"/>
          </a:p>
        </p:txBody>
      </p:sp>
    </p:spTree>
    <p:extLst>
      <p:ext uri="{BB962C8B-B14F-4D97-AF65-F5344CB8AC3E}">
        <p14:creationId xmlns:p14="http://schemas.microsoft.com/office/powerpoint/2010/main" val="19382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D330E3-2EE0-844D-93E2-0434B5174AC2}"/>
              </a:ext>
            </a:extLst>
          </p:cNvPr>
          <p:cNvSpPr>
            <a:spLocks noGrp="1"/>
          </p:cNvSpPr>
          <p:nvPr>
            <p:ph type="title"/>
          </p:nvPr>
        </p:nvSpPr>
        <p:spPr/>
        <p:txBody>
          <a:bodyPr>
            <a:normAutofit/>
          </a:bodyPr>
          <a:lstStyle/>
          <a:p>
            <a:pPr algn="ctr"/>
            <a:r>
              <a:rPr lang="pt-BR" sz="2800" b="1" u="sng" dirty="0"/>
              <a:t>REGIME DA PARTICIPAÇÃO FINAL NOS AQUESTOS</a:t>
            </a:r>
            <a:endParaRPr lang="pt-BR" sz="2800" dirty="0"/>
          </a:p>
        </p:txBody>
      </p:sp>
      <p:sp>
        <p:nvSpPr>
          <p:cNvPr id="3" name="Espaço Reservado para Conteúdo 2">
            <a:extLst>
              <a:ext uri="{FF2B5EF4-FFF2-40B4-BE49-F238E27FC236}">
                <a16:creationId xmlns:a16="http://schemas.microsoft.com/office/drawing/2014/main" id="{598853D5-DBD5-9444-AF59-3342A2F894EA}"/>
              </a:ext>
            </a:extLst>
          </p:cNvPr>
          <p:cNvSpPr>
            <a:spLocks noGrp="1"/>
          </p:cNvSpPr>
          <p:nvPr>
            <p:ph idx="1"/>
          </p:nvPr>
        </p:nvSpPr>
        <p:spPr/>
        <p:txBody>
          <a:bodyPr>
            <a:noAutofit/>
          </a:bodyPr>
          <a:lstStyle/>
          <a:p>
            <a:pPr algn="just"/>
            <a:r>
              <a:rPr lang="pt-BR" sz="1600" dirty="0"/>
              <a:t>Art. 1.674. Sobrevindo a dissolução da sociedade conjugal, apurar-se-á o </a:t>
            </a:r>
            <a:r>
              <a:rPr lang="pt-BR" sz="1600" b="1" u="sng" dirty="0"/>
              <a:t>montante dos aquestos</a:t>
            </a:r>
            <a:r>
              <a:rPr lang="pt-BR" sz="1600" dirty="0"/>
              <a:t>, </a:t>
            </a:r>
            <a:r>
              <a:rPr lang="pt-BR" sz="1600" b="1" u="sng" dirty="0"/>
              <a:t>excluindo-se</a:t>
            </a:r>
            <a:r>
              <a:rPr lang="pt-BR" sz="1600" dirty="0"/>
              <a:t> da soma dos patrimônios próprios:</a:t>
            </a:r>
          </a:p>
          <a:p>
            <a:pPr algn="just"/>
            <a:r>
              <a:rPr lang="pt-BR" sz="1600" dirty="0" err="1"/>
              <a:t>I</a:t>
            </a:r>
            <a:r>
              <a:rPr lang="pt-BR" sz="1600" dirty="0"/>
              <a:t> - os bens anteriores ao casamento e os que em seu lugar se sub-rogaram;</a:t>
            </a:r>
          </a:p>
          <a:p>
            <a:pPr algn="just"/>
            <a:r>
              <a:rPr lang="pt-BR" sz="1600" dirty="0"/>
              <a:t>II - os que sobrevieram a cada cônjuge por sucessão ou liberalidade;</a:t>
            </a:r>
          </a:p>
          <a:p>
            <a:pPr algn="just"/>
            <a:r>
              <a:rPr lang="pt-BR" sz="1600" dirty="0"/>
              <a:t>III - as dívidas relativas a esses bens.</a:t>
            </a:r>
          </a:p>
          <a:p>
            <a:pPr algn="just"/>
            <a:r>
              <a:rPr lang="pt-BR" sz="1600" dirty="0"/>
              <a:t>Parágrafo único. Salvo prova em contrário, </a:t>
            </a:r>
            <a:r>
              <a:rPr lang="pt-BR" sz="1600" b="1" u="sng" dirty="0"/>
              <a:t>presumem-se adquiridos durante o casamento os bens móveis</a:t>
            </a:r>
            <a:r>
              <a:rPr lang="pt-BR" sz="1600" dirty="0"/>
              <a:t>.</a:t>
            </a:r>
          </a:p>
          <a:p>
            <a:pPr algn="just"/>
            <a:r>
              <a:rPr lang="pt-BR" sz="1600" dirty="0"/>
              <a:t>Art. 1.675. Ao determinar-se o </a:t>
            </a:r>
            <a:r>
              <a:rPr lang="pt-BR" sz="1600" b="1" u="sng" dirty="0"/>
              <a:t>montante dos aquestos, computar-se-á o valor das doações feitas por um dos cônjuges, sem a necessária autorização do outro</a:t>
            </a:r>
            <a:r>
              <a:rPr lang="pt-BR" sz="1600" dirty="0"/>
              <a:t>; nesse caso, o </a:t>
            </a:r>
            <a:r>
              <a:rPr lang="pt-BR" sz="1600" b="1" u="sng" dirty="0"/>
              <a:t>bem poderá ser reivindicado pelo cônjuge prejudicado ou por seus herdeiros, ou declarado no monte partilhável, por valor equivalente ao da época da dissolução</a:t>
            </a:r>
            <a:r>
              <a:rPr lang="pt-BR" sz="1600" dirty="0"/>
              <a:t>.</a:t>
            </a:r>
          </a:p>
          <a:p>
            <a:pPr algn="just"/>
            <a:r>
              <a:rPr lang="pt-BR" sz="1600" dirty="0"/>
              <a:t>Art. 1.676. </a:t>
            </a:r>
            <a:r>
              <a:rPr lang="pt-BR" sz="1600" b="1" u="sng" dirty="0"/>
              <a:t>Incorpora-se ao monte o valor dos bens alienados em detrimento da meação, se não houver preferência do cônjuge lesado, ou de seus herdeiros, de os reivindicar</a:t>
            </a:r>
            <a:r>
              <a:rPr lang="pt-BR" sz="1600" dirty="0"/>
              <a:t>. </a:t>
            </a:r>
            <a:r>
              <a:rPr lang="pt-BR" sz="1600" i="1" dirty="0"/>
              <a:t>(art. 1.642,V)</a:t>
            </a:r>
            <a:endParaRPr lang="pt-BR" sz="1600" dirty="0"/>
          </a:p>
          <a:p>
            <a:pPr algn="just"/>
            <a:r>
              <a:rPr lang="pt-BR" sz="1600" dirty="0"/>
              <a:t>Art. 1.677. Pelas dívidas posteriores ao casamento, contraídas por um dos cônjuges, somente este responderá, salvo prova de terem revertido, parcial ou totalmente, em benefício do outro.</a:t>
            </a:r>
          </a:p>
          <a:p>
            <a:pPr algn="just"/>
            <a:r>
              <a:rPr lang="pt-BR" sz="1600" dirty="0"/>
              <a:t>Art. 1.678. Se um dos cônjuges solveu uma dívida do outro com bens do seu patrimônio, o valor do pagamento deve ser atualizado e imputado, na data da dissolução, à meação do outro cônjuge.</a:t>
            </a:r>
          </a:p>
          <a:p>
            <a:pPr algn="just"/>
            <a:br>
              <a:rPr lang="pt-BR" sz="1600" dirty="0"/>
            </a:br>
            <a:endParaRPr lang="pt-BR" sz="1600" dirty="0"/>
          </a:p>
        </p:txBody>
      </p:sp>
    </p:spTree>
    <p:extLst>
      <p:ext uri="{BB962C8B-B14F-4D97-AF65-F5344CB8AC3E}">
        <p14:creationId xmlns:p14="http://schemas.microsoft.com/office/powerpoint/2010/main" val="257330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CA766-0550-0648-8C95-8CC05A5C6224}"/>
              </a:ext>
            </a:extLst>
          </p:cNvPr>
          <p:cNvSpPr>
            <a:spLocks noGrp="1"/>
          </p:cNvSpPr>
          <p:nvPr>
            <p:ph type="title"/>
          </p:nvPr>
        </p:nvSpPr>
        <p:spPr/>
        <p:txBody>
          <a:bodyPr>
            <a:normAutofit/>
          </a:bodyPr>
          <a:lstStyle/>
          <a:p>
            <a:pPr algn="ctr"/>
            <a:r>
              <a:rPr lang="pt-BR" sz="2800" b="1" u="sng" dirty="0"/>
              <a:t>REGIME DA PARTICIPAÇÃO FINAL NOS AQUESTOS</a:t>
            </a:r>
            <a:endParaRPr lang="pt-BR" sz="2800" dirty="0"/>
          </a:p>
        </p:txBody>
      </p:sp>
      <p:sp>
        <p:nvSpPr>
          <p:cNvPr id="3" name="Espaço Reservado para Conteúdo 2">
            <a:extLst>
              <a:ext uri="{FF2B5EF4-FFF2-40B4-BE49-F238E27FC236}">
                <a16:creationId xmlns:a16="http://schemas.microsoft.com/office/drawing/2014/main" id="{971E6A44-29F5-2243-B5F6-F02974F0DA97}"/>
              </a:ext>
            </a:extLst>
          </p:cNvPr>
          <p:cNvSpPr>
            <a:spLocks noGrp="1"/>
          </p:cNvSpPr>
          <p:nvPr>
            <p:ph idx="1"/>
          </p:nvPr>
        </p:nvSpPr>
        <p:spPr/>
        <p:txBody>
          <a:bodyPr>
            <a:normAutofit fontScale="55000" lnSpcReduction="20000"/>
          </a:bodyPr>
          <a:lstStyle/>
          <a:p>
            <a:pPr algn="just"/>
            <a:r>
              <a:rPr lang="pt-BR" dirty="0"/>
              <a:t>Art. 1.679. No caso de bens adquiridos pelo trabalho conjunto, terá cada um dos cônjuges uma quota igual no condomínio ou no crédito por aquele modo estabelecido.</a:t>
            </a:r>
          </a:p>
          <a:p>
            <a:pPr algn="just"/>
            <a:r>
              <a:rPr lang="pt-BR" dirty="0"/>
              <a:t>Art. 1.680. As coisas móveis, em face de terceiros, presumem-se do domínio do cônjuge devedor, salvo se o bem for de uso pessoal do outro.</a:t>
            </a:r>
          </a:p>
          <a:p>
            <a:pPr algn="just"/>
            <a:r>
              <a:rPr lang="pt-BR" dirty="0"/>
              <a:t>Art. 1.681. </a:t>
            </a:r>
            <a:r>
              <a:rPr lang="pt-BR" b="1" u="sng" dirty="0"/>
              <a:t>Os bens imóveis são de propriedade do cônjuge cujo nome constar no registro</a:t>
            </a:r>
            <a:r>
              <a:rPr lang="pt-BR" dirty="0"/>
              <a:t>.</a:t>
            </a:r>
          </a:p>
          <a:p>
            <a:pPr algn="just"/>
            <a:r>
              <a:rPr lang="pt-BR" dirty="0"/>
              <a:t>Parágrafo único. Impugnada a titularidade, caberá ao cônjuge proprietário provar a aquisição regular dos bens.</a:t>
            </a:r>
          </a:p>
          <a:p>
            <a:pPr algn="just"/>
            <a:r>
              <a:rPr lang="pt-BR" dirty="0"/>
              <a:t>Art. 1.682. </a:t>
            </a:r>
            <a:r>
              <a:rPr lang="pt-BR" b="1" u="sng" dirty="0"/>
              <a:t>O direito à meação não é renunciável, cessível ou penhorável na vigência do regime matrimonial</a:t>
            </a:r>
            <a:r>
              <a:rPr lang="pt-BR" dirty="0"/>
              <a:t>.</a:t>
            </a:r>
          </a:p>
          <a:p>
            <a:pPr algn="just"/>
            <a:r>
              <a:rPr lang="pt-BR" dirty="0"/>
              <a:t>Art. 1.683. Na </a:t>
            </a:r>
            <a:r>
              <a:rPr lang="pt-BR" b="1" u="sng" dirty="0"/>
              <a:t>dissolução do regime de bens por separação judicial ou por divórcio</a:t>
            </a:r>
            <a:r>
              <a:rPr lang="pt-BR" dirty="0"/>
              <a:t>, verificar-se-á o </a:t>
            </a:r>
            <a:r>
              <a:rPr lang="pt-BR" b="1" u="sng" dirty="0"/>
              <a:t>montante dos aquestos à data em que cessou a convivência</a:t>
            </a:r>
            <a:r>
              <a:rPr lang="pt-BR" dirty="0"/>
              <a:t>.</a:t>
            </a:r>
          </a:p>
          <a:p>
            <a:pPr algn="just"/>
            <a:r>
              <a:rPr lang="pt-BR" dirty="0"/>
              <a:t>Art. 1.684. Se não for possível nem conveniente a divisão de todos os bens em natureza, calcular-se-á o valor de alguns ou de todos para reposição em dinheiro ao cônjuge não-proprietário.</a:t>
            </a:r>
          </a:p>
          <a:p>
            <a:pPr algn="just"/>
            <a:r>
              <a:rPr lang="pt-BR" dirty="0"/>
              <a:t>Parágrafo único. Não se podendo realizar a reposição em dinheiro, serão avaliados e, mediante autorização judicial, alienados tantos bens quantos bastarem.</a:t>
            </a:r>
          </a:p>
          <a:p>
            <a:pPr algn="just"/>
            <a:r>
              <a:rPr lang="pt-BR" dirty="0"/>
              <a:t>Art. 1.685. Na dissolução da sociedade conjugal por morte, verificar-se-á a meação do cônjuge sobrevivente de conformidade com os artigos antecedentes, deferindo-se a herança aos herdeiros na forma estabelecida neste Código.</a:t>
            </a:r>
          </a:p>
          <a:p>
            <a:pPr algn="just"/>
            <a:r>
              <a:rPr lang="pt-BR" dirty="0"/>
              <a:t>Art. 1.686. As dívidas de um dos cônjuges, quando superiores à sua meação, não obrigam ao outro, ou a seus herdeiros.</a:t>
            </a:r>
          </a:p>
          <a:p>
            <a:endParaRPr lang="pt-BR" dirty="0"/>
          </a:p>
        </p:txBody>
      </p:sp>
    </p:spTree>
    <p:extLst>
      <p:ext uri="{BB962C8B-B14F-4D97-AF65-F5344CB8AC3E}">
        <p14:creationId xmlns:p14="http://schemas.microsoft.com/office/powerpoint/2010/main" val="95441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A7A41-CD97-F74F-9824-4DF3FC7071DB}"/>
              </a:ext>
            </a:extLst>
          </p:cNvPr>
          <p:cNvSpPr>
            <a:spLocks noGrp="1"/>
          </p:cNvSpPr>
          <p:nvPr>
            <p:ph type="title"/>
          </p:nvPr>
        </p:nvSpPr>
        <p:spPr/>
        <p:txBody>
          <a:bodyPr>
            <a:normAutofit/>
          </a:bodyPr>
          <a:lstStyle/>
          <a:p>
            <a:pPr algn="ctr"/>
            <a:r>
              <a:rPr lang="pt-BR" sz="2800" b="1" u="sng" dirty="0"/>
              <a:t>REGIME DA SEPARAÇÃO DE BENS</a:t>
            </a:r>
          </a:p>
        </p:txBody>
      </p:sp>
      <p:sp>
        <p:nvSpPr>
          <p:cNvPr id="3" name="Espaço Reservado para Conteúdo 2">
            <a:extLst>
              <a:ext uri="{FF2B5EF4-FFF2-40B4-BE49-F238E27FC236}">
                <a16:creationId xmlns:a16="http://schemas.microsoft.com/office/drawing/2014/main" id="{C3C31041-B47E-BD4E-A7FD-87554E8091FD}"/>
              </a:ext>
            </a:extLst>
          </p:cNvPr>
          <p:cNvSpPr>
            <a:spLocks noGrp="1"/>
          </p:cNvSpPr>
          <p:nvPr>
            <p:ph idx="1"/>
          </p:nvPr>
        </p:nvSpPr>
        <p:spPr/>
        <p:txBody>
          <a:bodyPr>
            <a:normAutofit/>
          </a:bodyPr>
          <a:lstStyle/>
          <a:p>
            <a:pPr algn="just"/>
            <a:r>
              <a:rPr lang="pt-BR" sz="2400" dirty="0"/>
              <a:t>Art. 1.687. Estipulada a separação de bens, estes permanecerão sob a administração exclusiva de cada um dos cônjuges, que os poderá livremente alienar ou gravar de ônus real.</a:t>
            </a:r>
          </a:p>
          <a:p>
            <a:pPr algn="just"/>
            <a:endParaRPr lang="pt-BR" sz="2400" dirty="0"/>
          </a:p>
          <a:p>
            <a:pPr algn="just"/>
            <a:r>
              <a:rPr lang="pt-BR" sz="2400" dirty="0"/>
              <a:t>Art. 1.688. Ambos os cônjuges são obrigados a contribuir para as despesas do casal na proporção dos rendimentos de seu trabalho e de seus bens, salvo estipulação em contrário no pacto antenupcial.</a:t>
            </a:r>
          </a:p>
          <a:p>
            <a:pPr algn="just"/>
            <a:br>
              <a:rPr lang="pt-BR" sz="2400" dirty="0"/>
            </a:br>
            <a:endParaRPr lang="pt-BR" sz="2400" dirty="0"/>
          </a:p>
        </p:txBody>
      </p:sp>
    </p:spTree>
    <p:extLst>
      <p:ext uri="{BB962C8B-B14F-4D97-AF65-F5344CB8AC3E}">
        <p14:creationId xmlns:p14="http://schemas.microsoft.com/office/powerpoint/2010/main" val="364501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BFAA8F-13EC-4C77-A929-FA3DCAEA62EA}"/>
              </a:ext>
            </a:extLst>
          </p:cNvPr>
          <p:cNvSpPr>
            <a:spLocks noGrp="1"/>
          </p:cNvSpPr>
          <p:nvPr>
            <p:ph type="title"/>
          </p:nvPr>
        </p:nvSpPr>
        <p:spPr/>
        <p:txBody>
          <a:bodyPr>
            <a:normAutofit/>
          </a:bodyPr>
          <a:lstStyle/>
          <a:p>
            <a:pPr algn="ctr"/>
            <a:r>
              <a:rPr lang="pt-BR" sz="2800" b="1" u="sng" dirty="0"/>
              <a:t>REGIME DE BENS</a:t>
            </a:r>
          </a:p>
        </p:txBody>
      </p:sp>
      <p:sp>
        <p:nvSpPr>
          <p:cNvPr id="3" name="Espaço Reservado para Conteúdo 2">
            <a:extLst>
              <a:ext uri="{FF2B5EF4-FFF2-40B4-BE49-F238E27FC236}">
                <a16:creationId xmlns:a16="http://schemas.microsoft.com/office/drawing/2014/main" id="{8833E712-4E0E-40AA-BE78-C82D02BABFC2}"/>
              </a:ext>
            </a:extLst>
          </p:cNvPr>
          <p:cNvSpPr>
            <a:spLocks noGrp="1"/>
          </p:cNvSpPr>
          <p:nvPr>
            <p:ph idx="1"/>
          </p:nvPr>
        </p:nvSpPr>
        <p:spPr/>
        <p:txBody>
          <a:bodyPr>
            <a:normAutofit/>
          </a:bodyPr>
          <a:lstStyle/>
          <a:p>
            <a:pPr algn="just"/>
            <a:r>
              <a:rPr lang="pt-BR" sz="2400" dirty="0"/>
              <a:t>Conjunto de regras a pautar as relações patrimoniais advindas do casamento.</a:t>
            </a:r>
          </a:p>
          <a:p>
            <a:pPr algn="just"/>
            <a:endParaRPr lang="pt-BR" sz="2400" dirty="0"/>
          </a:p>
          <a:p>
            <a:pPr algn="just"/>
            <a:r>
              <a:rPr lang="pt-BR" sz="2400" u="sng" dirty="0"/>
              <a:t>Princípios</a:t>
            </a:r>
            <a:r>
              <a:rPr lang="pt-BR" sz="2400" dirty="0"/>
              <a:t>: (</a:t>
            </a:r>
            <a:r>
              <a:rPr lang="pt-BR" sz="2400" i="1" dirty="0" err="1"/>
              <a:t>i</a:t>
            </a:r>
            <a:r>
              <a:rPr lang="pt-BR" sz="2400" dirty="0"/>
              <a:t>) da </a:t>
            </a:r>
            <a:r>
              <a:rPr lang="pt-BR" sz="2400" u="sng" dirty="0"/>
              <a:t>autonomia</a:t>
            </a:r>
            <a:r>
              <a:rPr lang="pt-BR" sz="2400" dirty="0"/>
              <a:t> privada (art. 1639 CC), o que inclui a possibilidade de um regime híbrido; </a:t>
            </a:r>
            <a:r>
              <a:rPr lang="pt-BR" sz="2400" i="1" dirty="0"/>
              <a:t>(</a:t>
            </a:r>
            <a:r>
              <a:rPr lang="pt-BR" sz="2400" i="1" dirty="0" err="1"/>
              <a:t>ii</a:t>
            </a:r>
            <a:r>
              <a:rPr lang="pt-BR" sz="2400" dirty="0"/>
              <a:t>) da </a:t>
            </a:r>
            <a:r>
              <a:rPr lang="pt-BR" sz="2400" u="sng" dirty="0"/>
              <a:t>indivisibilidade do regime de bens</a:t>
            </a:r>
            <a:r>
              <a:rPr lang="pt-BR" sz="2400" i="1" dirty="0"/>
              <a:t> </a:t>
            </a:r>
            <a:r>
              <a:rPr lang="pt-BR" sz="2400" dirty="0"/>
              <a:t>(o regime será o mesmo para ambos os cônjuges) – e no casamento putativo(art. 1.561 CC)? (</a:t>
            </a:r>
            <a:r>
              <a:rPr lang="pt-BR" sz="2400" i="1" dirty="0" err="1"/>
              <a:t>iii</a:t>
            </a:r>
            <a:r>
              <a:rPr lang="pt-BR" sz="2400" dirty="0"/>
              <a:t>) da </a:t>
            </a:r>
            <a:r>
              <a:rPr lang="pt-BR" sz="2400" u="sng" dirty="0"/>
              <a:t>variedade de regime de bens</a:t>
            </a:r>
            <a:r>
              <a:rPr lang="pt-BR" sz="2400" dirty="0"/>
              <a:t>; (</a:t>
            </a:r>
            <a:r>
              <a:rPr lang="pt-BR" sz="2400" i="1" dirty="0" err="1"/>
              <a:t>iv</a:t>
            </a:r>
            <a:r>
              <a:rPr lang="pt-BR" sz="2400" dirty="0"/>
              <a:t>) da </a:t>
            </a:r>
            <a:r>
              <a:rPr lang="pt-BR" sz="2400" u="sng" dirty="0"/>
              <a:t>mutabilidade justificada</a:t>
            </a:r>
            <a:r>
              <a:rPr lang="pt-BR" sz="2400" dirty="0"/>
              <a:t> (art. 1.639, § 1º, CC), p. ex., art. 977, desaparecimento da causa suspensiva. </a:t>
            </a:r>
          </a:p>
        </p:txBody>
      </p:sp>
    </p:spTree>
    <p:extLst>
      <p:ext uri="{BB962C8B-B14F-4D97-AF65-F5344CB8AC3E}">
        <p14:creationId xmlns:p14="http://schemas.microsoft.com/office/powerpoint/2010/main" val="315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DFD63-7464-3149-9EEF-DB272B7554ED}"/>
              </a:ext>
            </a:extLst>
          </p:cNvPr>
          <p:cNvSpPr>
            <a:spLocks noGrp="1"/>
          </p:cNvSpPr>
          <p:nvPr>
            <p:ph type="title"/>
          </p:nvPr>
        </p:nvSpPr>
        <p:spPr/>
        <p:txBody>
          <a:bodyPr>
            <a:normAutofit/>
          </a:bodyPr>
          <a:lstStyle/>
          <a:p>
            <a:pPr algn="ctr"/>
            <a:r>
              <a:rPr lang="pt-BR" sz="2800" b="1" u="sng" dirty="0">
                <a:latin typeface="Calibri Light" panose="020F0302020204030204" pitchFamily="34" charset="0"/>
              </a:rPr>
              <a:t>REGIME DE BENS</a:t>
            </a:r>
          </a:p>
        </p:txBody>
      </p:sp>
      <p:sp>
        <p:nvSpPr>
          <p:cNvPr id="3" name="Espaço Reservado para Conteúdo 2">
            <a:extLst>
              <a:ext uri="{FF2B5EF4-FFF2-40B4-BE49-F238E27FC236}">
                <a16:creationId xmlns:a16="http://schemas.microsoft.com/office/drawing/2014/main" id="{6EF1CB1C-DB9E-9B45-B308-1B4B9AD33E68}"/>
              </a:ext>
            </a:extLst>
          </p:cNvPr>
          <p:cNvSpPr>
            <a:spLocks noGrp="1"/>
          </p:cNvSpPr>
          <p:nvPr>
            <p:ph idx="1"/>
          </p:nvPr>
        </p:nvSpPr>
        <p:spPr/>
        <p:txBody>
          <a:bodyPr>
            <a:normAutofit/>
          </a:bodyPr>
          <a:lstStyle/>
          <a:p>
            <a:r>
              <a:rPr lang="pt-BR" sz="2600" u="sng" dirty="0"/>
              <a:t>Regras gerais</a:t>
            </a:r>
            <a:r>
              <a:rPr lang="pt-BR" sz="2600" dirty="0"/>
              <a:t>: </a:t>
            </a:r>
            <a:r>
              <a:rPr lang="pt-BR" sz="2600" dirty="0" err="1"/>
              <a:t>arts</a:t>
            </a:r>
            <a:r>
              <a:rPr lang="pt-BR" sz="2600" dirty="0"/>
              <a:t>. 1.639 a 1.652: ‘</a:t>
            </a:r>
          </a:p>
          <a:p>
            <a:r>
              <a:rPr lang="pt-BR" sz="2600" dirty="0"/>
              <a:t>os nubentes podem estipular o que melhor lhes aprouver; </a:t>
            </a:r>
          </a:p>
          <a:p>
            <a:r>
              <a:rPr lang="pt-BR" sz="2600" dirty="0"/>
              <a:t>o regime de bens começa a vigorar desde a data do casamento;</a:t>
            </a:r>
          </a:p>
          <a:p>
            <a:r>
              <a:rPr lang="pt-BR" sz="2600" dirty="0"/>
              <a:t>é admissível a alteração do regime de bens</a:t>
            </a:r>
          </a:p>
          <a:p>
            <a:r>
              <a:rPr lang="pt-BR" sz="2600" dirty="0"/>
              <a:t>o regime legal é o da comunhão parcial, a viger quando não houver pacto, ou, havendo, for nulo ou ineficaz;</a:t>
            </a:r>
          </a:p>
          <a:p>
            <a:r>
              <a:rPr lang="pt-BR" sz="2600" dirty="0"/>
              <a:t>o pacto antenupcial é celebrado por escritura pública.</a:t>
            </a:r>
          </a:p>
          <a:p>
            <a:endParaRPr lang="pt-BR" sz="2600" dirty="0"/>
          </a:p>
          <a:p>
            <a:endParaRPr lang="pt-BR" sz="2600" dirty="0"/>
          </a:p>
          <a:p>
            <a:endParaRPr lang="pt-BR" sz="2600" dirty="0"/>
          </a:p>
          <a:p>
            <a:endParaRPr lang="pt-BR" sz="11200" dirty="0"/>
          </a:p>
        </p:txBody>
      </p:sp>
    </p:spTree>
    <p:extLst>
      <p:ext uri="{BB962C8B-B14F-4D97-AF65-F5344CB8AC3E}">
        <p14:creationId xmlns:p14="http://schemas.microsoft.com/office/powerpoint/2010/main" val="417485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7EFC1-3DC9-B14F-9663-E8EE61C2ADBA}"/>
              </a:ext>
            </a:extLst>
          </p:cNvPr>
          <p:cNvSpPr>
            <a:spLocks noGrp="1"/>
          </p:cNvSpPr>
          <p:nvPr>
            <p:ph type="title"/>
          </p:nvPr>
        </p:nvSpPr>
        <p:spPr/>
        <p:txBody>
          <a:bodyPr>
            <a:normAutofit/>
          </a:bodyPr>
          <a:lstStyle/>
          <a:p>
            <a:pPr algn="ctr"/>
            <a:r>
              <a:rPr lang="pt-BR" sz="2800" b="1" u="sng" dirty="0"/>
              <a:t>REGIME DE BENS</a:t>
            </a:r>
            <a:br>
              <a:rPr lang="pt-BR" sz="2800" b="1" u="sng" dirty="0"/>
            </a:br>
            <a:r>
              <a:rPr lang="pt-BR" sz="2800" b="1" u="sng" dirty="0"/>
              <a:t>REGRAS GERAIS</a:t>
            </a:r>
          </a:p>
        </p:txBody>
      </p:sp>
      <p:sp>
        <p:nvSpPr>
          <p:cNvPr id="3" name="Espaço Reservado para Conteúdo 2">
            <a:extLst>
              <a:ext uri="{FF2B5EF4-FFF2-40B4-BE49-F238E27FC236}">
                <a16:creationId xmlns:a16="http://schemas.microsoft.com/office/drawing/2014/main" id="{8C34A7D5-E6AF-BE46-8A16-5F6907689211}"/>
              </a:ext>
            </a:extLst>
          </p:cNvPr>
          <p:cNvSpPr>
            <a:spLocks noGrp="1"/>
          </p:cNvSpPr>
          <p:nvPr>
            <p:ph idx="1"/>
          </p:nvPr>
        </p:nvSpPr>
        <p:spPr/>
        <p:txBody>
          <a:bodyPr>
            <a:normAutofit/>
          </a:bodyPr>
          <a:lstStyle/>
          <a:p>
            <a:r>
              <a:rPr lang="pt-BR" sz="2400" dirty="0"/>
              <a:t>Art. 1.641. É obrigatório o regime da separação de bens no casamento:</a:t>
            </a:r>
          </a:p>
          <a:p>
            <a:r>
              <a:rPr lang="pt-BR" sz="2400" dirty="0" err="1"/>
              <a:t>I</a:t>
            </a:r>
            <a:r>
              <a:rPr lang="pt-BR" sz="2400" dirty="0"/>
              <a:t> - das pessoas que o contraírem com inobservância das causas suspensivas da celebração do casamento;</a:t>
            </a:r>
          </a:p>
          <a:p>
            <a:r>
              <a:rPr lang="pt-BR" sz="2400"/>
              <a:t>II </a:t>
            </a:r>
            <a:r>
              <a:rPr lang="pt-BR" sz="2400" dirty="0"/>
              <a:t>– da pessoa maior de 70 (setenta) anos;   </a:t>
            </a:r>
          </a:p>
          <a:p>
            <a:r>
              <a:rPr lang="pt-BR" sz="2400" dirty="0"/>
              <a:t>III - de todos os que dependerem, para casar, de suprimento judicial.</a:t>
            </a:r>
          </a:p>
          <a:p>
            <a:endParaRPr lang="pt-BR" dirty="0"/>
          </a:p>
        </p:txBody>
      </p:sp>
    </p:spTree>
    <p:extLst>
      <p:ext uri="{BB962C8B-B14F-4D97-AF65-F5344CB8AC3E}">
        <p14:creationId xmlns:p14="http://schemas.microsoft.com/office/powerpoint/2010/main" val="312784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22029-86FC-4840-812D-97E5F183AFE9}"/>
              </a:ext>
            </a:extLst>
          </p:cNvPr>
          <p:cNvSpPr>
            <a:spLocks noGrp="1"/>
          </p:cNvSpPr>
          <p:nvPr>
            <p:ph type="title"/>
          </p:nvPr>
        </p:nvSpPr>
        <p:spPr/>
        <p:txBody>
          <a:bodyPr>
            <a:normAutofit/>
          </a:bodyPr>
          <a:lstStyle/>
          <a:p>
            <a:pPr algn="ctr"/>
            <a:r>
              <a:rPr lang="pt-BR" sz="2800" b="1" u="sng" dirty="0"/>
              <a:t>REGIME DE BENS</a:t>
            </a:r>
            <a:br>
              <a:rPr lang="pt-BR" sz="2800" b="1" u="sng" dirty="0"/>
            </a:br>
            <a:r>
              <a:rPr lang="pt-BR" sz="2800" b="1" u="sng" dirty="0"/>
              <a:t>REGRAS GERAIS</a:t>
            </a:r>
          </a:p>
        </p:txBody>
      </p:sp>
      <p:sp>
        <p:nvSpPr>
          <p:cNvPr id="3" name="Espaço Reservado para Conteúdo 2">
            <a:extLst>
              <a:ext uri="{FF2B5EF4-FFF2-40B4-BE49-F238E27FC236}">
                <a16:creationId xmlns:a16="http://schemas.microsoft.com/office/drawing/2014/main" id="{BAFFDDBF-89AD-BB41-867E-C5313BF2188E}"/>
              </a:ext>
            </a:extLst>
          </p:cNvPr>
          <p:cNvSpPr>
            <a:spLocks noGrp="1"/>
          </p:cNvSpPr>
          <p:nvPr>
            <p:ph idx="1"/>
          </p:nvPr>
        </p:nvSpPr>
        <p:spPr/>
        <p:txBody>
          <a:bodyPr>
            <a:normAutofit/>
          </a:bodyPr>
          <a:lstStyle/>
          <a:p>
            <a:pPr algn="just"/>
            <a:r>
              <a:rPr lang="pt-BR" sz="2400" dirty="0"/>
              <a:t>Súmula 377 STF: “No regime da separação legal comunicam-se os bens adquiridos na constância do casamento” (edição em 03.04.64).</a:t>
            </a:r>
          </a:p>
          <a:p>
            <a:pPr algn="just"/>
            <a:r>
              <a:rPr lang="pt-BR" sz="2400" dirty="0"/>
              <a:t>Origem: estrangeiros imigrantes, art. 259 CC 1916.</a:t>
            </a:r>
          </a:p>
          <a:p>
            <a:pPr algn="just"/>
            <a:r>
              <a:rPr lang="pt-BR" sz="2400" dirty="0"/>
              <a:t>Prova de esforço: entendimento atual STJ.</a:t>
            </a:r>
          </a:p>
          <a:p>
            <a:pPr algn="just"/>
            <a:r>
              <a:rPr lang="pt-BR" sz="2400" dirty="0"/>
              <a:t>Evitar enriquecimento sem causa, vedado pelo CC (art. 884).</a:t>
            </a:r>
          </a:p>
          <a:p>
            <a:pPr algn="just"/>
            <a:r>
              <a:rPr lang="pt-BR" sz="2400" dirty="0"/>
              <a:t>Possibilidade de pacto antenupcial para afastar os aquestos (Corregedorias Pernambuco e São Paulo).</a:t>
            </a:r>
          </a:p>
        </p:txBody>
      </p:sp>
    </p:spTree>
    <p:extLst>
      <p:ext uri="{BB962C8B-B14F-4D97-AF65-F5344CB8AC3E}">
        <p14:creationId xmlns:p14="http://schemas.microsoft.com/office/powerpoint/2010/main" val="168974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C303E0-ABA4-2C45-B2A6-5F2866BE2192}"/>
              </a:ext>
            </a:extLst>
          </p:cNvPr>
          <p:cNvSpPr>
            <a:spLocks noGrp="1"/>
          </p:cNvSpPr>
          <p:nvPr>
            <p:ph type="title"/>
          </p:nvPr>
        </p:nvSpPr>
        <p:spPr>
          <a:xfrm>
            <a:off x="838200" y="500062"/>
            <a:ext cx="10515600" cy="1325563"/>
          </a:xfrm>
        </p:spPr>
        <p:txBody>
          <a:bodyPr>
            <a:normAutofit/>
          </a:bodyPr>
          <a:lstStyle/>
          <a:p>
            <a:pPr algn="ctr"/>
            <a:r>
              <a:rPr lang="pt-BR" sz="2800" b="1" u="sng" dirty="0"/>
              <a:t>REGIME DE BENS</a:t>
            </a:r>
            <a:br>
              <a:rPr lang="pt-BR" sz="2800" b="1" u="sng" dirty="0"/>
            </a:br>
            <a:r>
              <a:rPr lang="pt-BR" sz="2800" b="1" u="sng" dirty="0"/>
              <a:t>REGRAS GERAIS</a:t>
            </a:r>
            <a:endParaRPr lang="pt-BR" sz="2800" dirty="0"/>
          </a:p>
        </p:txBody>
      </p:sp>
      <p:sp>
        <p:nvSpPr>
          <p:cNvPr id="3" name="Espaço Reservado para Conteúdo 2">
            <a:extLst>
              <a:ext uri="{FF2B5EF4-FFF2-40B4-BE49-F238E27FC236}">
                <a16:creationId xmlns:a16="http://schemas.microsoft.com/office/drawing/2014/main" id="{90E4D0EE-010B-DE42-8D73-ADEB48D3226F}"/>
              </a:ext>
            </a:extLst>
          </p:cNvPr>
          <p:cNvSpPr>
            <a:spLocks noGrp="1"/>
          </p:cNvSpPr>
          <p:nvPr>
            <p:ph idx="1"/>
          </p:nvPr>
        </p:nvSpPr>
        <p:spPr/>
        <p:txBody>
          <a:bodyPr>
            <a:normAutofit fontScale="25000" lnSpcReduction="20000"/>
          </a:bodyPr>
          <a:lstStyle/>
          <a:p>
            <a:endParaRPr lang="pt-BR" sz="9600" dirty="0"/>
          </a:p>
          <a:p>
            <a:pPr algn="just"/>
            <a:r>
              <a:rPr lang="pt-BR" sz="8400" dirty="0"/>
              <a:t>Art. 1.642. Qualquer que seja o regime de bens, tanto o marido quanto a mulher podem livremente: </a:t>
            </a:r>
            <a:r>
              <a:rPr lang="pt-BR" sz="8400" dirty="0" err="1"/>
              <a:t>I</a:t>
            </a:r>
            <a:r>
              <a:rPr lang="pt-BR" sz="8400" dirty="0"/>
              <a:t> - praticar todos os atos de disposição e de administração necessários ao desempenho de sua profissão, com as limitações estabelecida no inciso </a:t>
            </a:r>
            <a:r>
              <a:rPr lang="pt-BR" sz="8400" dirty="0" err="1"/>
              <a:t>I</a:t>
            </a:r>
            <a:r>
              <a:rPr lang="pt-BR" sz="8400" dirty="0"/>
              <a:t> do art. 1.647; II - administrar os bens próprios; III - desobrigar ou reivindicar os imóveis que tenham sido gravados ou alienados sem o seu consentimento ou sem suprimento judicial; IV - demandar a rescisão dos contratos de fiança e doação, ou a invalidação do aval, realizados pelo outro cônjuge com infração do disposto nos incisos III e IV do art. 1.647; V - reivindicar os bens comuns, móveis ou imóveis, doados ou transferidos pelo outro cônjuge ao </a:t>
            </a:r>
            <a:r>
              <a:rPr lang="pt-BR" sz="8400" dirty="0" err="1"/>
              <a:t>concubino</a:t>
            </a:r>
            <a:r>
              <a:rPr lang="pt-BR" sz="8400" dirty="0"/>
              <a:t>, desde que provado que os bens não foram adquiridos pelo esforço comum destes, se o casal estiver separado de fato por mais de cinco anos; VI - praticar todos os atos que não lhes forem vedados expressamente.</a:t>
            </a:r>
          </a:p>
          <a:p>
            <a:pPr algn="just"/>
            <a:r>
              <a:rPr lang="pt-BR" sz="8400" dirty="0"/>
              <a:t>Têm legitimidade para a as ações relacionadas ao contido nos incisos III, IV e V, cônjuge prejudicado e a seus herdeiros (art. 1.645)</a:t>
            </a:r>
          </a:p>
          <a:p>
            <a:pPr algn="just"/>
            <a:r>
              <a:rPr lang="pt-BR" sz="8400" dirty="0"/>
              <a:t>No caso dos incisos III e IV, o terceiro, prejudicado com a sentença favorável ao autor, terá direito regressivo contra o cônjuge, que realizou o negócio jurídico, ou seus herdeiros (art. 1.646)</a:t>
            </a:r>
            <a:endParaRPr lang="pt-BR" sz="8000" dirty="0"/>
          </a:p>
        </p:txBody>
      </p:sp>
    </p:spTree>
    <p:extLst>
      <p:ext uri="{BB962C8B-B14F-4D97-AF65-F5344CB8AC3E}">
        <p14:creationId xmlns:p14="http://schemas.microsoft.com/office/powerpoint/2010/main" val="30923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7D0198-95E3-054C-897E-A0146F83D962}"/>
              </a:ext>
            </a:extLst>
          </p:cNvPr>
          <p:cNvSpPr>
            <a:spLocks noGrp="1"/>
          </p:cNvSpPr>
          <p:nvPr>
            <p:ph type="title"/>
          </p:nvPr>
        </p:nvSpPr>
        <p:spPr/>
        <p:txBody>
          <a:bodyPr>
            <a:normAutofit/>
          </a:bodyPr>
          <a:lstStyle/>
          <a:p>
            <a:pPr algn="ctr"/>
            <a:r>
              <a:rPr lang="pt-BR" sz="2800" b="1" u="sng" dirty="0"/>
              <a:t>REGIME DE BENS</a:t>
            </a:r>
            <a:br>
              <a:rPr lang="pt-BR" sz="2800" b="1" u="sng" dirty="0"/>
            </a:br>
            <a:r>
              <a:rPr lang="pt-BR" sz="2800" b="1" u="sng" dirty="0"/>
              <a:t>REGRAS GERAIS</a:t>
            </a:r>
          </a:p>
        </p:txBody>
      </p:sp>
      <p:sp>
        <p:nvSpPr>
          <p:cNvPr id="3" name="Espaço Reservado para Conteúdo 2">
            <a:extLst>
              <a:ext uri="{FF2B5EF4-FFF2-40B4-BE49-F238E27FC236}">
                <a16:creationId xmlns:a16="http://schemas.microsoft.com/office/drawing/2014/main" id="{8232B98E-7ED1-8045-B243-424C633766DF}"/>
              </a:ext>
            </a:extLst>
          </p:cNvPr>
          <p:cNvSpPr>
            <a:spLocks noGrp="1"/>
          </p:cNvSpPr>
          <p:nvPr>
            <p:ph idx="1"/>
          </p:nvPr>
        </p:nvSpPr>
        <p:spPr/>
        <p:txBody>
          <a:bodyPr>
            <a:noAutofit/>
          </a:bodyPr>
          <a:lstStyle/>
          <a:p>
            <a:pPr algn="just">
              <a:spcBef>
                <a:spcPts val="0"/>
              </a:spcBef>
            </a:pPr>
            <a:r>
              <a:rPr lang="pt-BR" sz="2000" dirty="0"/>
              <a:t>Art. 1.643. Podem os cônjuges, independentemente de autorização um do outro: </a:t>
            </a:r>
            <a:r>
              <a:rPr lang="pt-BR" sz="2000" dirty="0" err="1"/>
              <a:t>I</a:t>
            </a:r>
            <a:r>
              <a:rPr lang="pt-BR" sz="2000" dirty="0"/>
              <a:t> - comprar, ainda a crédito, as coisas necessárias à economia doméstica; II - obter, por empréstimo, as quantias que a aquisição dessas coisas possa exigir.</a:t>
            </a:r>
          </a:p>
          <a:p>
            <a:pPr algn="just">
              <a:spcBef>
                <a:spcPts val="0"/>
              </a:spcBef>
            </a:pPr>
            <a:r>
              <a:rPr lang="pt-BR" sz="2000" dirty="0"/>
              <a:t>Art. 1.644. As dívidas contraídas para os fins do artigo antecedente obrigam solidariamente ambos os cônjuges.</a:t>
            </a:r>
          </a:p>
          <a:p>
            <a:pPr algn="just">
              <a:spcBef>
                <a:spcPts val="0"/>
              </a:spcBef>
            </a:pPr>
            <a:r>
              <a:rPr lang="pt-BR" sz="2000" dirty="0"/>
              <a:t>Art. 1.647. Ressalvado o disposto no art. 1.648, nenhum dos cônjuges pode, sem autorização do outro – </a:t>
            </a:r>
            <a:r>
              <a:rPr lang="pt-BR" sz="2000" i="1" dirty="0"/>
              <a:t>outorga uxória/marital -</a:t>
            </a:r>
            <a:r>
              <a:rPr lang="pt-BR" sz="2000" dirty="0"/>
              <a:t>, exceto no regime da separação absoluta: </a:t>
            </a:r>
            <a:r>
              <a:rPr lang="pt-BR" sz="2000" dirty="0" err="1"/>
              <a:t>I</a:t>
            </a:r>
            <a:r>
              <a:rPr lang="pt-BR" sz="2000" dirty="0"/>
              <a:t> - alienar ou gravar de ônus real os bens imóveis; II - pleitear, como autor ou réu, acerca desses bens ou direitos; III - prestar fiança ou aval </a:t>
            </a:r>
            <a:r>
              <a:rPr lang="pt-BR" sz="2000" i="1" dirty="0"/>
              <a:t>(Súmula 332 STJ: “A fiança prestada sem autorização de um dos cônjuges implica a ineficácia total da garantia”). Enunciado </a:t>
            </a:r>
            <a:r>
              <a:rPr lang="pt-BR" sz="2000" i="1" dirty="0" err="1"/>
              <a:t>n</a:t>
            </a:r>
            <a:r>
              <a:rPr lang="pt-BR" sz="2000" i="1" dirty="0"/>
              <a:t>. 114 CJF/STJ: “O aval não pode ser anulado por falta de vênia conjugal, de modo que o inc. III do art. 1.647 apenas caracteriza a </a:t>
            </a:r>
            <a:r>
              <a:rPr lang="pt-BR" sz="2000" i="1" dirty="0" err="1"/>
              <a:t>inoponibilidade</a:t>
            </a:r>
            <a:r>
              <a:rPr lang="pt-BR" sz="2000" i="1" dirty="0"/>
              <a:t> do título ao cônjuge que não assentiu”</a:t>
            </a:r>
            <a:r>
              <a:rPr lang="pt-BR" sz="2000" dirty="0"/>
              <a:t>; IV - fazer doação, não sendo remuneratória, de bens comuns, ou dos que possam integrar futura meação. Parágrafo único. São válidas as doações nupciais feitas aos filhos quando casarem ou estabelecerem economia separada.</a:t>
            </a:r>
          </a:p>
          <a:p>
            <a:pPr algn="just"/>
            <a:br>
              <a:rPr lang="pt-BR" sz="2000" dirty="0"/>
            </a:br>
            <a:endParaRPr lang="pt-BR" sz="2000" dirty="0"/>
          </a:p>
        </p:txBody>
      </p:sp>
    </p:spTree>
    <p:extLst>
      <p:ext uri="{BB962C8B-B14F-4D97-AF65-F5344CB8AC3E}">
        <p14:creationId xmlns:p14="http://schemas.microsoft.com/office/powerpoint/2010/main" val="3574115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005A84-3905-2C4B-878E-5D1B6D8AE039}"/>
              </a:ext>
            </a:extLst>
          </p:cNvPr>
          <p:cNvSpPr>
            <a:spLocks noGrp="1"/>
          </p:cNvSpPr>
          <p:nvPr>
            <p:ph type="title"/>
          </p:nvPr>
        </p:nvSpPr>
        <p:spPr/>
        <p:txBody>
          <a:bodyPr>
            <a:normAutofit/>
          </a:bodyPr>
          <a:lstStyle/>
          <a:p>
            <a:pPr algn="ctr"/>
            <a:r>
              <a:rPr lang="pt-BR" sz="2800" b="1" u="sng" dirty="0"/>
              <a:t>REGIME DE BENS</a:t>
            </a:r>
            <a:br>
              <a:rPr lang="pt-BR" sz="2800" b="1" u="sng" dirty="0"/>
            </a:br>
            <a:r>
              <a:rPr lang="pt-BR" sz="2800" b="1" u="sng" dirty="0"/>
              <a:t>REGRAS GERAIS</a:t>
            </a:r>
          </a:p>
        </p:txBody>
      </p:sp>
      <p:sp>
        <p:nvSpPr>
          <p:cNvPr id="3" name="Espaço Reservado para Conteúdo 2">
            <a:extLst>
              <a:ext uri="{FF2B5EF4-FFF2-40B4-BE49-F238E27FC236}">
                <a16:creationId xmlns:a16="http://schemas.microsoft.com/office/drawing/2014/main" id="{4FDDB3BA-E7C4-6C4B-80CF-470257223EAC}"/>
              </a:ext>
            </a:extLst>
          </p:cNvPr>
          <p:cNvSpPr>
            <a:spLocks noGrp="1"/>
          </p:cNvSpPr>
          <p:nvPr>
            <p:ph idx="1"/>
          </p:nvPr>
        </p:nvSpPr>
        <p:spPr/>
        <p:txBody>
          <a:bodyPr>
            <a:normAutofit fontScale="85000" lnSpcReduction="20000"/>
          </a:bodyPr>
          <a:lstStyle/>
          <a:p>
            <a:pPr algn="just"/>
            <a:endParaRPr lang="pt-BR" dirty="0"/>
          </a:p>
          <a:p>
            <a:pPr algn="just"/>
            <a:r>
              <a:rPr lang="pt-BR" dirty="0"/>
              <a:t>Art. 1.648. Cabe ao juiz, nos casos do artigo antecedente, suprir a outorga, quando um dos cônjuges a denegue sem motivo justo, ou lhe seja impossível concedê-la.</a:t>
            </a:r>
          </a:p>
          <a:p>
            <a:pPr algn="just"/>
            <a:r>
              <a:rPr lang="pt-BR" dirty="0"/>
              <a:t>Art. 1.649. A falta de autorização, não suprida pelo juiz, quando necessária (art. 1.647), tornará anulável o ato praticado, podendo o outro cônjuge pleitear-lhe a anulação, até dois anos depois de terminada a sociedade conjugal.</a:t>
            </a:r>
          </a:p>
          <a:p>
            <a:pPr algn="just"/>
            <a:r>
              <a:rPr lang="pt-BR" dirty="0"/>
              <a:t>Parágrafo único. A aprovação torna válido o ato, desde que feita por instrumento público, ou particular, autenticado.</a:t>
            </a:r>
          </a:p>
          <a:p>
            <a:pPr algn="just"/>
            <a:r>
              <a:rPr lang="pt-BR" dirty="0"/>
              <a:t>Art. 1.650. A decretação de invalidade dos atos praticados sem outorga, sem consentimento, ou sem suprimento do juiz, só poderá ser demandada pelo cônjuge a quem cabia concedê-la, ou por seus herdeiros.</a:t>
            </a:r>
          </a:p>
          <a:p>
            <a:pPr algn="just"/>
            <a:br>
              <a:rPr lang="pt-BR" dirty="0"/>
            </a:br>
            <a:endParaRPr lang="pt-BR" dirty="0"/>
          </a:p>
        </p:txBody>
      </p:sp>
    </p:spTree>
    <p:extLst>
      <p:ext uri="{BB962C8B-B14F-4D97-AF65-F5344CB8AC3E}">
        <p14:creationId xmlns:p14="http://schemas.microsoft.com/office/powerpoint/2010/main" val="74139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0D15FD-4BA2-6C4B-B35E-D2F303B81953}"/>
              </a:ext>
            </a:extLst>
          </p:cNvPr>
          <p:cNvSpPr>
            <a:spLocks noGrp="1"/>
          </p:cNvSpPr>
          <p:nvPr>
            <p:ph type="title"/>
          </p:nvPr>
        </p:nvSpPr>
        <p:spPr/>
        <p:txBody>
          <a:bodyPr>
            <a:normAutofit/>
          </a:bodyPr>
          <a:lstStyle/>
          <a:p>
            <a:pPr algn="ctr"/>
            <a:r>
              <a:rPr lang="pt-BR" sz="2800" b="1" u="sng" dirty="0"/>
              <a:t>REGIME DE BENS</a:t>
            </a:r>
            <a:br>
              <a:rPr lang="pt-BR" sz="2800" b="1" u="sng" dirty="0"/>
            </a:br>
            <a:r>
              <a:rPr lang="pt-BR" sz="2800" b="1" u="sng" dirty="0"/>
              <a:t>REGRAS GERAIS</a:t>
            </a:r>
          </a:p>
        </p:txBody>
      </p:sp>
      <p:sp>
        <p:nvSpPr>
          <p:cNvPr id="3" name="Espaço Reservado para Conteúdo 2">
            <a:extLst>
              <a:ext uri="{FF2B5EF4-FFF2-40B4-BE49-F238E27FC236}">
                <a16:creationId xmlns:a16="http://schemas.microsoft.com/office/drawing/2014/main" id="{E8FB6BE4-F7F7-924C-9FB8-F8FEA4FC69E8}"/>
              </a:ext>
            </a:extLst>
          </p:cNvPr>
          <p:cNvSpPr>
            <a:spLocks noGrp="1"/>
          </p:cNvSpPr>
          <p:nvPr>
            <p:ph idx="1"/>
          </p:nvPr>
        </p:nvSpPr>
        <p:spPr/>
        <p:txBody>
          <a:bodyPr>
            <a:normAutofit fontScale="92500" lnSpcReduction="10000"/>
          </a:bodyPr>
          <a:lstStyle/>
          <a:p>
            <a:pPr algn="just"/>
            <a:r>
              <a:rPr lang="pt-BR" sz="2600" dirty="0"/>
              <a:t>Art. 1.651. Quando um dos cônjuges não puder exercer a administração dos bens que lhe incumbe, segundo o regime de bens, caberá ao outro: </a:t>
            </a:r>
            <a:r>
              <a:rPr lang="pt-BR" sz="2600" dirty="0" err="1"/>
              <a:t>I</a:t>
            </a:r>
            <a:r>
              <a:rPr lang="pt-BR" sz="2600" dirty="0"/>
              <a:t> - gerir os bens comuns e os do consorte; II - alienar os bens móveis comuns; III - alienar os imóveis comuns e os móveis ou imóveis do consorte, mediante autorização judicial.</a:t>
            </a:r>
          </a:p>
          <a:p>
            <a:pPr algn="just"/>
            <a:endParaRPr lang="pt-BR" sz="2600" dirty="0"/>
          </a:p>
          <a:p>
            <a:pPr algn="just"/>
            <a:r>
              <a:rPr lang="pt-BR" sz="2600" dirty="0"/>
              <a:t>Art. 1.652. O cônjuge, que estiver na posse dos bens particulares do outro, será para com este e seus herdeiros responsável: </a:t>
            </a:r>
            <a:r>
              <a:rPr lang="pt-BR" sz="2600" dirty="0" err="1"/>
              <a:t>I</a:t>
            </a:r>
            <a:r>
              <a:rPr lang="pt-BR" sz="2600" dirty="0"/>
              <a:t> - como usufrutuário, se o rendimento for comum; II - como procurador, se tiver mandato expresso ou tácito para os administrar; II - como depositário, se não for usufrutuário, nem administrador.</a:t>
            </a:r>
          </a:p>
          <a:p>
            <a:pPr algn="just"/>
            <a:br>
              <a:rPr lang="pt-BR" dirty="0"/>
            </a:br>
            <a:endParaRPr lang="pt-BR" dirty="0"/>
          </a:p>
        </p:txBody>
      </p:sp>
    </p:spTree>
    <p:extLst>
      <p:ext uri="{BB962C8B-B14F-4D97-AF65-F5344CB8AC3E}">
        <p14:creationId xmlns:p14="http://schemas.microsoft.com/office/powerpoint/2010/main" val="247293584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2359</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18</vt:i4>
      </vt:variant>
    </vt:vector>
  </HeadingPairs>
  <TitlesOfParts>
    <vt:vector size="22" baseType="lpstr">
      <vt:lpstr>Arial</vt:lpstr>
      <vt:lpstr>Calibri</vt:lpstr>
      <vt:lpstr>Calibri Light</vt:lpstr>
      <vt:lpstr>Tema do Office</vt:lpstr>
      <vt:lpstr>     Efeitos jurídicos patrimoniais do casamento: regime de bens; noções gerais; conceito; princípios fundamentais; pacto antenupcial, doações antenupciais. Regime de bens: regime de comunhão universal; regime de comunhão parcial; regime de separação de bens: convencional e obrigatória; regime de participação final de aquestos</vt:lpstr>
      <vt:lpstr>REGIME DE BENS</vt:lpstr>
      <vt:lpstr>REGIME DE BENS</vt:lpstr>
      <vt:lpstr>REGIME DE BENS REGRAS GERAIS</vt:lpstr>
      <vt:lpstr>REGIME DE BENS REGRAS GERAIS</vt:lpstr>
      <vt:lpstr>REGIME DE BENS REGRAS GERAIS</vt:lpstr>
      <vt:lpstr>REGIME DE BENS REGRAS GERAIS</vt:lpstr>
      <vt:lpstr>REGIME DE BENS REGRAS GERAIS</vt:lpstr>
      <vt:lpstr>REGIME DE BENS REGRAS GERAIS</vt:lpstr>
      <vt:lpstr>DOAÇÕES ANTENUPCIAIS</vt:lpstr>
      <vt:lpstr>PACTO ANTENUPCIAL</vt:lpstr>
      <vt:lpstr>REGIME DA COMUNHÃO PARCIAL DE BENS</vt:lpstr>
      <vt:lpstr>REGIME DA COMUNHÃO PARCIAL DE BENS</vt:lpstr>
      <vt:lpstr>REGIME DA COMUNHÃO UNIVERSAL DE BENS</vt:lpstr>
      <vt:lpstr>REGIME DA PARTICIPAÇÃO FINAL NOS AQUESTOS</vt:lpstr>
      <vt:lpstr>REGIME DA PARTICIPAÇÃO FINAL NOS AQUESTOS</vt:lpstr>
      <vt:lpstr>REGIME DA PARTICIPAÇÃO FINAL NOS AQUESTOS</vt:lpstr>
      <vt:lpstr>REGIME DA SEPARAÇÃO DE BENS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Efeitos jurídicos patrimoniais: regime de bens; noções gerais; conceito; princípios fundamentais; pacto antenupcial, doações antenupciais. Regime de bens: regime de comunhão universal; regime de comunhão parcial; regime de separação de bens: convencional e obrigatória; regime de participação final de aquestos</dc:title>
  <dc:creator>Claudia Stein</dc:creator>
  <cp:lastModifiedBy>Claudia Stein</cp:lastModifiedBy>
  <cp:revision>21</cp:revision>
  <dcterms:created xsi:type="dcterms:W3CDTF">2019-04-02T19:46:27Z</dcterms:created>
  <dcterms:modified xsi:type="dcterms:W3CDTF">2019-04-09T23:21:04Z</dcterms:modified>
</cp:coreProperties>
</file>