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0" r:id="rId2"/>
    <p:sldId id="361" r:id="rId3"/>
    <p:sldId id="362" r:id="rId4"/>
    <p:sldId id="364" r:id="rId5"/>
    <p:sldId id="386" r:id="rId6"/>
    <p:sldId id="387" r:id="rId7"/>
    <p:sldId id="391" r:id="rId8"/>
    <p:sldId id="388" r:id="rId9"/>
    <p:sldId id="392" r:id="rId10"/>
    <p:sldId id="365" r:id="rId11"/>
    <p:sldId id="366" r:id="rId12"/>
    <p:sldId id="367" r:id="rId13"/>
    <p:sldId id="383" r:id="rId14"/>
    <p:sldId id="393" r:id="rId15"/>
    <p:sldId id="373" r:id="rId16"/>
    <p:sldId id="375" r:id="rId17"/>
    <p:sldId id="385" r:id="rId18"/>
    <p:sldId id="376" r:id="rId19"/>
    <p:sldId id="381" r:id="rId20"/>
    <p:sldId id="380" r:id="rId21"/>
    <p:sldId id="379" r:id="rId22"/>
    <p:sldId id="378" r:id="rId23"/>
    <p:sldId id="377" r:id="rId24"/>
    <p:sldId id="396" r:id="rId25"/>
    <p:sldId id="394" r:id="rId26"/>
    <p:sldId id="397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3" autoAdjust="0"/>
  </p:normalViewPr>
  <p:slideViewPr>
    <p:cSldViewPr snapToGrid="0">
      <p:cViewPr>
        <p:scale>
          <a:sx n="62" d="100"/>
          <a:sy n="62" d="100"/>
        </p:scale>
        <p:origin x="-9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6CB25-8A2D-42EC-84AF-2C3618DF0D1C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96A1-CDE5-4C4E-837C-A2233134F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1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997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1200" b="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08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2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28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0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1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6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48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48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80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2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4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09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6EEC-AAC5-4C84-8751-B3E30EEF4591}" type="datetimeFigureOut">
              <a:rPr lang="pt-BR" smtClean="0"/>
              <a:t>14/05/2018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9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5111" y="2826321"/>
            <a:ext cx="9144000" cy="1057708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CLÍNICO 6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183922"/>
            <a:ext cx="12190413" cy="165576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Nutrição e AIDS na infância</a:t>
            </a:r>
            <a:endParaRPr lang="pt-BR" sz="2800" b="1"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0" y="992442"/>
            <a:ext cx="12190413" cy="864296"/>
          </a:xfrm>
          <a:prstGeom prst="rect">
            <a:avLst/>
          </a:prstGeom>
          <a:noFill/>
          <a:ln>
            <a:noFill/>
          </a:ln>
        </p:spPr>
        <p:txBody>
          <a:bodyPr wrap="square" lIns="108832" tIns="108832" rIns="108832" bIns="1088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Universidade de São Paulo</a:t>
            </a:r>
          </a:p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Faculdade de Medicina de Ribeirão Preto</a:t>
            </a: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Curso de Nutrição e Metabolismo</a:t>
            </a:r>
            <a:endParaRPr lang="en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Fisiopatologia da Nutrição Materno-Infantil</a:t>
            </a:r>
            <a:endParaRPr lang="en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6" descr="Resultado de imagem para brasão fmr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270162"/>
            <a:ext cx="1191522" cy="17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nutrição e metabolismo us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r="11626"/>
          <a:stretch/>
        </p:blipFill>
        <p:spPr bwMode="auto">
          <a:xfrm>
            <a:off x="10307782" y="128333"/>
            <a:ext cx="1189968" cy="21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Exames bioquímicos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642657"/>
              </p:ext>
            </p:extLst>
          </p:nvPr>
        </p:nvGraphicFramePr>
        <p:xfrm>
          <a:off x="809469" y="1304214"/>
          <a:ext cx="10598045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5861"/>
                <a:gridCol w="2190990"/>
                <a:gridCol w="2723426"/>
                <a:gridCol w="24277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Resultado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Referência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Classificação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Hb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(g/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13,0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a 16,5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Leucócitos total (mm³)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4.600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4.000 a 10.000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Linfócitos</a:t>
                      </a:r>
                      <a:r>
                        <a:rPr lang="pt-BR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CD4 (mm³)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146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404 a</a:t>
                      </a:r>
                      <a:r>
                        <a:rPr lang="pt-BR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1.612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Linfócitos</a:t>
                      </a:r>
                      <a:r>
                        <a:rPr lang="pt-BR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CD8 (mm³)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229</a:t>
                      </a:r>
                      <a:r>
                        <a:rPr lang="pt-BR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1.129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Albumina (g/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2,3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2,9 a 4,7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PCR (mg/L)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7,2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0,8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CT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135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&lt; 150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TG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120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&lt; 100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LDL-c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93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&lt; 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HDL-c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≥ 45</a:t>
                      </a:r>
                      <a:endParaRPr lang="pt-BR" sz="2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1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29936"/>
            <a:ext cx="10515600" cy="59280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b="1" u="sng" dirty="0" smtClean="0">
                <a:cs typeface="Arial" panose="020B0604020202020204" pitchFamily="34" charset="0"/>
              </a:rPr>
              <a:t>Avaliação do consumo alimentar</a:t>
            </a:r>
          </a:p>
          <a:p>
            <a:pPr marL="0" indent="0" algn="just">
              <a:buNone/>
            </a:pPr>
            <a:r>
              <a:rPr lang="pt-BR" sz="2600" dirty="0" smtClean="0">
                <a:cs typeface="Arial" panose="020B0604020202020204" pitchFamily="34" charset="0"/>
              </a:rPr>
              <a:t>Paciente faz 3 refeições/dia</a:t>
            </a:r>
            <a:r>
              <a:rPr lang="pt-BR" sz="2600" dirty="0">
                <a:cs typeface="Arial" panose="020B0604020202020204" pitchFamily="34" charset="0"/>
              </a:rPr>
              <a:t> </a:t>
            </a:r>
            <a:r>
              <a:rPr lang="pt-BR" sz="2600" dirty="0" smtClean="0">
                <a:cs typeface="Arial" panose="020B0604020202020204" pitchFamily="34" charset="0"/>
              </a:rPr>
              <a:t>(almoço, lanche da tarde e jantar). </a:t>
            </a:r>
          </a:p>
          <a:p>
            <a:pPr marL="0" indent="0" algn="just">
              <a:buNone/>
            </a:pPr>
            <a:r>
              <a:rPr lang="pt-BR" sz="2600" dirty="0" smtClean="0">
                <a:cs typeface="Arial" panose="020B0604020202020204" pitchFamily="34" charset="0"/>
              </a:rPr>
              <a:t>Refere anorexia e </a:t>
            </a:r>
            <a:r>
              <a:rPr lang="pt-BR" sz="2600" dirty="0" err="1" smtClean="0">
                <a:cs typeface="Arial" panose="020B0604020202020204" pitchFamily="34" charset="0"/>
              </a:rPr>
              <a:t>hiporexia</a:t>
            </a:r>
            <a:r>
              <a:rPr lang="pt-BR" sz="2600" dirty="0" smtClean="0">
                <a:cs typeface="Arial" panose="020B0604020202020204" pitchFamily="34" charset="0"/>
              </a:rPr>
              <a:t> há 2 meses.</a:t>
            </a:r>
          </a:p>
          <a:p>
            <a:pPr marL="0" indent="0" algn="just">
              <a:buNone/>
            </a:pPr>
            <a:r>
              <a:rPr lang="pt-BR" sz="2600" dirty="0" smtClean="0">
                <a:cs typeface="Arial" panose="020B0604020202020204" pitchFamily="34" charset="0"/>
              </a:rPr>
              <a:t>Possui baixa ingestão hídrica (aproximadamente 1L/dia).</a:t>
            </a:r>
          </a:p>
          <a:p>
            <a:pPr marL="0" indent="0" algn="just">
              <a:buNone/>
            </a:pPr>
            <a:endParaRPr lang="pt-BR" sz="2600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600" dirty="0">
                <a:cs typeface="Arial" panose="020B0604020202020204" pitchFamily="34" charset="0"/>
              </a:rPr>
              <a:t>Com base na análise da frequência alimentar, observou-se o consumo de: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Arroz, pão, massa, batata e mandioca </a:t>
            </a:r>
            <a:r>
              <a:rPr lang="pt-BR" sz="2600" dirty="0" smtClean="0">
                <a:cs typeface="Arial" panose="020B0604020202020204" pitchFamily="34" charset="0"/>
              </a:rPr>
              <a:t>(3 vezes </a:t>
            </a:r>
            <a:r>
              <a:rPr lang="pt-BR" sz="2600" dirty="0">
                <a:cs typeface="Arial" panose="020B0604020202020204" pitchFamily="34" charset="0"/>
              </a:rPr>
              <a:t>por dia)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Verduras, legumes e frutas (1 a 2 vezes na semana)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Feijões </a:t>
            </a:r>
            <a:r>
              <a:rPr lang="pt-BR" sz="2600" dirty="0" smtClean="0">
                <a:cs typeface="Arial" panose="020B0604020202020204" pitchFamily="34" charset="0"/>
              </a:rPr>
              <a:t>(1 vez por semana)</a:t>
            </a:r>
            <a:endParaRPr lang="pt-BR" sz="2600" dirty="0"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Carnes e ovos </a:t>
            </a:r>
            <a:r>
              <a:rPr lang="pt-BR" sz="2600" dirty="0" smtClean="0">
                <a:cs typeface="Arial" panose="020B0604020202020204" pitchFamily="34" charset="0"/>
              </a:rPr>
              <a:t>(1 vez </a:t>
            </a:r>
            <a:r>
              <a:rPr lang="pt-BR" sz="2600" dirty="0">
                <a:cs typeface="Arial" panose="020B0604020202020204" pitchFamily="34" charset="0"/>
              </a:rPr>
              <a:t>por dia)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Leite e derivados </a:t>
            </a:r>
            <a:r>
              <a:rPr lang="pt-BR" sz="2600" dirty="0" smtClean="0">
                <a:cs typeface="Arial" panose="020B0604020202020204" pitchFamily="34" charset="0"/>
              </a:rPr>
              <a:t>(1 vez dia)</a:t>
            </a:r>
            <a:endParaRPr lang="pt-BR" sz="2600" dirty="0"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Óleos e gorduras </a:t>
            </a:r>
            <a:r>
              <a:rPr lang="pt-BR" sz="2600" dirty="0" smtClean="0">
                <a:cs typeface="Arial" panose="020B0604020202020204" pitchFamily="34" charset="0"/>
              </a:rPr>
              <a:t>(5 vezes por semana)</a:t>
            </a:r>
            <a:endParaRPr lang="pt-BR" sz="2600" dirty="0"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Açúcares e doces </a:t>
            </a:r>
            <a:r>
              <a:rPr lang="pt-BR" sz="2600" dirty="0" smtClean="0">
                <a:cs typeface="Arial" panose="020B0604020202020204" pitchFamily="34" charset="0"/>
              </a:rPr>
              <a:t>(1 vez por dia)</a:t>
            </a:r>
            <a:endParaRPr lang="pt-BR" sz="2600" dirty="0"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>
                <a:cs typeface="Arial" panose="020B0604020202020204" pitchFamily="34" charset="0"/>
              </a:rPr>
              <a:t>Suco artificial </a:t>
            </a:r>
            <a:r>
              <a:rPr lang="pt-BR" sz="2600" dirty="0" smtClean="0">
                <a:cs typeface="Arial" panose="020B0604020202020204" pitchFamily="34" charset="0"/>
              </a:rPr>
              <a:t>e refrigerante (</a:t>
            </a:r>
            <a:r>
              <a:rPr lang="pt-BR" sz="2600" dirty="0">
                <a:cs typeface="Arial" panose="020B0604020202020204" pitchFamily="34" charset="0"/>
              </a:rPr>
              <a:t>2</a:t>
            </a:r>
            <a:r>
              <a:rPr lang="pt-BR" sz="2600" dirty="0" smtClean="0">
                <a:cs typeface="Arial" panose="020B0604020202020204" pitchFamily="34" charset="0"/>
              </a:rPr>
              <a:t> vezes por </a:t>
            </a:r>
            <a:r>
              <a:rPr lang="pt-BR" sz="2600" dirty="0">
                <a:cs typeface="Arial" panose="020B0604020202020204" pitchFamily="34" charset="0"/>
              </a:rPr>
              <a:t>dia</a:t>
            </a:r>
            <a:r>
              <a:rPr lang="pt-BR" sz="2600" dirty="0" smtClean="0">
                <a:cs typeface="Arial" panose="020B0604020202020204" pitchFamily="34" charset="0"/>
              </a:rPr>
              <a:t>)</a:t>
            </a:r>
            <a:endParaRPr lang="pt-BR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24420"/>
              </p:ext>
            </p:extLst>
          </p:nvPr>
        </p:nvGraphicFramePr>
        <p:xfrm>
          <a:off x="182584" y="942679"/>
          <a:ext cx="11756919" cy="487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8004"/>
                <a:gridCol w="4335698"/>
                <a:gridCol w="3603217"/>
              </a:tblGrid>
              <a:tr h="345738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pt-BR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habitual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3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Refeição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Preparações/Alimentos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Quantidade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99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Acorda às 12:00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524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Almoço</a:t>
                      </a:r>
                    </a:p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(12:15)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Arroz</a:t>
                      </a:r>
                    </a:p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Peito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</a:t>
                      </a: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 frango</a:t>
                      </a:r>
                    </a:p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Suco concentrado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colheres de sopa</a:t>
                      </a:r>
                    </a:p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pedaços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pequenos</a:t>
                      </a:r>
                      <a:endParaRPr lang="pt-BR" sz="24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copo de requeijão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630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Lanche da tarde</a:t>
                      </a:r>
                    </a:p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(17:30)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Biscoito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de água e sal com requeijão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unidades e 2 colheres de sopa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41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Jantar</a:t>
                      </a:r>
                    </a:p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(23:00)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Idem ao almoço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82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Dorme às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02:00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 titul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 titul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Cálculo da dieta habitual</a:t>
            </a:r>
          </a:p>
          <a:p>
            <a:pPr marL="0" indent="0">
              <a:buNone/>
            </a:pPr>
            <a:endParaRPr lang="pt-BR" b="1" u="sng" dirty="0" smtClean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51235"/>
              </p:ext>
            </p:extLst>
          </p:nvPr>
        </p:nvGraphicFramePr>
        <p:xfrm>
          <a:off x="1419069" y="1779458"/>
          <a:ext cx="9325131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2131"/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VCT: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732,4 kcal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 Monoinsaturada: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0,9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CHO: 95,4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g (50% do VCT)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Poli-insaturada: 0,9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PTN: 29,2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 (17% do VCT)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 Saturada: 10,8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LIP: 19,0 g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(26% do VCT)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Fósforo: 172,9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Magnésio: 17,2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Potássio: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184, 1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Cálcio: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206,2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Sódio: 957,7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Colesterol: 83,1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E: 1,0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Ferro: 2,4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A: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0 </a:t>
                      </a:r>
                      <a:r>
                        <a:rPr lang="pt-BR" sz="2400" baseline="0" dirty="0" err="1" smtClean="0">
                          <a:latin typeface="+mn-lt"/>
                          <a:cs typeface="Arial" panose="020B0604020202020204" pitchFamily="34" charset="0"/>
                        </a:rPr>
                        <a:t>mcg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Fibras: 1,4 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C: 0,5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852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2. </a:t>
            </a:r>
            <a:r>
              <a:rPr lang="pt-BR" sz="2400" dirty="0" smtClean="0">
                <a:cs typeface="Arial" panose="020B0604020202020204" pitchFamily="34" charset="0"/>
              </a:rPr>
              <a:t>Faça o diagnóstico nutricional </a:t>
            </a:r>
            <a:r>
              <a:rPr lang="pt-BR" sz="2400" dirty="0" smtClean="0">
                <a:cs typeface="Arial" panose="020B0604020202020204" pitchFamily="34" charset="0"/>
              </a:rPr>
              <a:t>da </a:t>
            </a:r>
            <a:r>
              <a:rPr lang="pt-BR" sz="2400" dirty="0" smtClean="0">
                <a:cs typeface="Arial" panose="020B0604020202020204" pitchFamily="34" charset="0"/>
              </a:rPr>
              <a:t>paciente: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Paciente </a:t>
            </a:r>
            <a:r>
              <a:rPr lang="pt-BR" sz="2400" dirty="0" smtClean="0">
                <a:cs typeface="Arial" panose="020B0604020202020204" pitchFamily="34" charset="0"/>
              </a:rPr>
              <a:t>subnutrida </a:t>
            </a:r>
            <a:r>
              <a:rPr lang="pt-BR" sz="2400" dirty="0" smtClean="0">
                <a:cs typeface="Arial" panose="020B0604020202020204" pitchFamily="34" charset="0"/>
              </a:rPr>
              <a:t>(&lt;p3) de acordo com IMC/I e com E/I adequado para a idade (p15-p50) segundo </a:t>
            </a:r>
            <a:r>
              <a:rPr lang="pt-BR" sz="2400" dirty="0" smtClean="0">
                <a:cs typeface="Arial" panose="020B0604020202020204" pitchFamily="34" charset="0"/>
              </a:rPr>
              <a:t>as Curvas de Crescimento da OMS (</a:t>
            </a:r>
            <a:r>
              <a:rPr lang="pt-BR" sz="2400" dirty="0" smtClean="0">
                <a:cs typeface="Arial" panose="020B0604020202020204" pitchFamily="34" charset="0"/>
              </a:rPr>
              <a:t>2007). O estado nutricional mostra-se mais ainda comprometido em virtude da </a:t>
            </a:r>
            <a:r>
              <a:rPr lang="pt-BR" sz="2400" dirty="0">
                <a:cs typeface="Arial" panose="020B0604020202020204" pitchFamily="34" charset="0"/>
              </a:rPr>
              <a:t>perda </a:t>
            </a:r>
            <a:r>
              <a:rPr lang="pt-BR" sz="2400" dirty="0" smtClean="0">
                <a:cs typeface="Arial" panose="020B0604020202020204" pitchFamily="34" charset="0"/>
              </a:rPr>
              <a:t>ponderal recente </a:t>
            </a:r>
            <a:r>
              <a:rPr lang="pt-BR" sz="2400" dirty="0">
                <a:cs typeface="Arial" panose="020B0604020202020204" pitchFamily="34" charset="0"/>
              </a:rPr>
              <a:t>(2 kg em 1 </a:t>
            </a:r>
            <a:r>
              <a:rPr lang="pt-BR" sz="2400" dirty="0" smtClean="0">
                <a:cs typeface="Arial" panose="020B0604020202020204" pitchFamily="34" charset="0"/>
              </a:rPr>
              <a:t>semana), baixo consumo alimentar (&lt; 75% das necessidades) e pela presença de sinais e sintomas com repercussões no TGI.</a:t>
            </a:r>
            <a:endParaRPr lang="pt-BR" sz="26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6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8968"/>
            <a:ext cx="10515600" cy="614412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>
                <a:cs typeface="Arial" panose="020B0604020202020204" pitchFamily="34" charset="0"/>
              </a:rPr>
              <a:t>3</a:t>
            </a:r>
            <a:r>
              <a:rPr lang="pt-BR" b="1" dirty="0" smtClean="0">
                <a:cs typeface="Arial" panose="020B0604020202020204" pitchFamily="34" charset="0"/>
              </a:rPr>
              <a:t>. </a:t>
            </a:r>
            <a:r>
              <a:rPr lang="pt-BR" dirty="0" smtClean="0">
                <a:cs typeface="Arial" panose="020B0604020202020204" pitchFamily="34" charset="0"/>
              </a:rPr>
              <a:t>Estime a necessidade energética e proteica:</a:t>
            </a:r>
          </a:p>
          <a:p>
            <a:pPr marL="0" indent="0" algn="just">
              <a:buNone/>
            </a:pPr>
            <a:endParaRPr lang="pt-BR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cs typeface="Arial" panose="020B0604020202020204" pitchFamily="34" charset="0"/>
            </a:endParaRPr>
          </a:p>
          <a:p>
            <a:pPr algn="ctr">
              <a:buClr>
                <a:schemeClr val="tx1"/>
              </a:buClr>
              <a:buFontTx/>
              <a:buChar char="-"/>
            </a:pPr>
            <a:endParaRPr lang="pt-BR" dirty="0" smtClean="0">
              <a:cs typeface="Arial" panose="020B0604020202020204" pitchFamily="34" charset="0"/>
            </a:endParaRPr>
          </a:p>
          <a:p>
            <a:pPr algn="ctr">
              <a:buClr>
                <a:schemeClr val="tx1"/>
              </a:buClr>
              <a:buFontTx/>
              <a:buChar char="-"/>
            </a:pPr>
            <a:endParaRPr lang="pt-BR" dirty="0" smtClean="0">
              <a:cs typeface="Arial" panose="020B0604020202020204" pitchFamily="34" charset="0"/>
            </a:endParaRPr>
          </a:p>
          <a:p>
            <a:pPr algn="ctr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Crianças </a:t>
            </a:r>
            <a:r>
              <a:rPr lang="pt-BR" sz="2600" dirty="0">
                <a:cs typeface="Arial" panose="020B0604020202020204" pitchFamily="34" charset="0"/>
              </a:rPr>
              <a:t>HIV-infectadas e assintomáticas (&gt; 10% consumo energético para manter </a:t>
            </a:r>
            <a:r>
              <a:rPr lang="pt-BR" sz="2600" dirty="0" smtClean="0">
                <a:cs typeface="Arial" panose="020B0604020202020204" pitchFamily="34" charset="0"/>
              </a:rPr>
              <a:t>crescimento)</a:t>
            </a:r>
          </a:p>
          <a:p>
            <a:pPr algn="ctr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Crianças </a:t>
            </a:r>
            <a:r>
              <a:rPr lang="pt-BR" sz="2600" dirty="0">
                <a:cs typeface="Arial" panose="020B0604020202020204" pitchFamily="34" charset="0"/>
              </a:rPr>
              <a:t>HIV-infectadas sintomáticas (50-100% acima da recomendação para catch-</a:t>
            </a:r>
            <a:r>
              <a:rPr lang="pt-BR" sz="2600" dirty="0" err="1">
                <a:cs typeface="Arial" panose="020B0604020202020204" pitchFamily="34" charset="0"/>
              </a:rPr>
              <a:t>up</a:t>
            </a:r>
            <a:r>
              <a:rPr lang="pt-BR" sz="2600" dirty="0">
                <a:cs typeface="Arial" panose="020B0604020202020204" pitchFamily="34" charset="0"/>
              </a:rPr>
              <a:t>)</a:t>
            </a:r>
          </a:p>
          <a:p>
            <a:pPr marL="45720" indent="0">
              <a:buNone/>
            </a:pPr>
            <a:endParaRPr lang="pt-BR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dirty="0" smtClean="0">
                <a:cs typeface="Arial" panose="020B0604020202020204" pitchFamily="34" charset="0"/>
              </a:rPr>
              <a:t>Peso atual = 40 kg</a:t>
            </a:r>
          </a:p>
          <a:p>
            <a:pPr marL="45720" indent="0">
              <a:buNone/>
            </a:pPr>
            <a:r>
              <a:rPr lang="pt-BR" dirty="0" smtClean="0">
                <a:cs typeface="Arial" panose="020B0604020202020204" pitchFamily="34" charset="0"/>
              </a:rPr>
              <a:t>Peso habitual = 42 kg</a:t>
            </a:r>
          </a:p>
          <a:p>
            <a:pPr marL="45720" indent="0">
              <a:buNone/>
            </a:pPr>
            <a:r>
              <a:rPr lang="pt-BR" dirty="0" smtClean="0">
                <a:cs typeface="Arial" panose="020B0604020202020204" pitchFamily="34" charset="0"/>
              </a:rPr>
              <a:t>Peso no p50 = 54,5 kg</a:t>
            </a:r>
          </a:p>
          <a:p>
            <a:pPr marL="45720" indent="0">
              <a:buNone/>
            </a:pPr>
            <a:r>
              <a:rPr lang="pt-BR" dirty="0" smtClean="0">
                <a:cs typeface="Arial" panose="020B0604020202020204" pitchFamily="34" charset="0"/>
              </a:rPr>
              <a:t>Peso no p15 = 47,3 kg</a:t>
            </a:r>
          </a:p>
          <a:p>
            <a:pPr marL="45720" indent="0">
              <a:buNone/>
            </a:pPr>
            <a:r>
              <a:rPr lang="pt-BR" dirty="0" smtClean="0">
                <a:cs typeface="Arial" panose="020B0604020202020204" pitchFamily="34" charset="0"/>
              </a:rPr>
              <a:t>Estatura = 160 </a:t>
            </a:r>
            <a:r>
              <a:rPr lang="pt-BR" dirty="0" smtClean="0">
                <a:cs typeface="Arial" panose="020B0604020202020204" pitchFamily="34" charset="0"/>
              </a:rPr>
              <a:t>cm</a:t>
            </a:r>
          </a:p>
          <a:p>
            <a:pPr marL="45720" indent="0">
              <a:buNone/>
            </a:pPr>
            <a:r>
              <a:rPr lang="pt-BR" dirty="0" smtClean="0">
                <a:cs typeface="Arial" panose="020B0604020202020204" pitchFamily="34" charset="0"/>
              </a:rPr>
              <a:t>Idade = 17 </a:t>
            </a:r>
            <a:r>
              <a:rPr lang="pt-BR" dirty="0">
                <a:cs typeface="Arial" panose="020B0604020202020204" pitchFamily="34" charset="0"/>
              </a:rPr>
              <a:t>anos e 9 meses</a:t>
            </a:r>
          </a:p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0410" y="1073360"/>
            <a:ext cx="9858895" cy="1323439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rial" panose="020B0604020202020204" pitchFamily="34" charset="0"/>
              </a:rPr>
              <a:t>FAO/OMS</a:t>
            </a:r>
            <a:r>
              <a:rPr lang="pt-BR" sz="2000" dirty="0" smtClean="0">
                <a:cs typeface="Arial" panose="020B0604020202020204" pitchFamily="34" charset="0"/>
              </a:rPr>
              <a:t> (GEB) = </a:t>
            </a:r>
            <a:r>
              <a:rPr lang="pt-BR" sz="2000" dirty="0"/>
              <a:t>(12,2 x P) + </a:t>
            </a:r>
            <a:r>
              <a:rPr lang="pt-BR" sz="2000" dirty="0" smtClean="0"/>
              <a:t>746</a:t>
            </a:r>
          </a:p>
          <a:p>
            <a:pPr algn="just"/>
            <a:r>
              <a:rPr lang="pt-BR" sz="2000" b="1" dirty="0">
                <a:cs typeface="Arial" panose="020B0604020202020204" pitchFamily="34" charset="0"/>
              </a:rPr>
              <a:t>Schofield</a:t>
            </a:r>
            <a:r>
              <a:rPr lang="pt-BR" sz="2000" dirty="0">
                <a:cs typeface="Arial" panose="020B0604020202020204" pitchFamily="34" charset="0"/>
              </a:rPr>
              <a:t> (GEB) = </a:t>
            </a:r>
            <a:r>
              <a:rPr lang="pt-BR" sz="2000" dirty="0"/>
              <a:t>(8,365 x P) +(4,65 x E) + 200</a:t>
            </a:r>
          </a:p>
          <a:p>
            <a:pPr algn="just"/>
            <a:r>
              <a:rPr lang="pt-BR" sz="2000" b="1" dirty="0" smtClean="0">
                <a:cs typeface="Arial" panose="020B0604020202020204" pitchFamily="34" charset="0"/>
              </a:rPr>
              <a:t>DRIs</a:t>
            </a:r>
            <a:r>
              <a:rPr lang="pt-BR" sz="2000" dirty="0" smtClean="0">
                <a:cs typeface="Arial" panose="020B0604020202020204" pitchFamily="34" charset="0"/>
              </a:rPr>
              <a:t> (GET) = </a:t>
            </a:r>
            <a:r>
              <a:rPr lang="pt-BR" sz="2000" dirty="0"/>
              <a:t>135,3 </a:t>
            </a:r>
            <a:r>
              <a:rPr lang="pt-BR" sz="2000" dirty="0" smtClean="0"/>
              <a:t>- </a:t>
            </a:r>
            <a:r>
              <a:rPr lang="pt-BR" sz="2000" dirty="0"/>
              <a:t>(30,8 x I) + FA x [(10 x P) + (934 x E)] + 20 </a:t>
            </a:r>
            <a:r>
              <a:rPr lang="pt-BR" sz="2000" dirty="0" smtClean="0"/>
              <a:t>kcal</a:t>
            </a:r>
          </a:p>
          <a:p>
            <a:pPr algn="just"/>
            <a:r>
              <a:rPr lang="pt-BR" sz="2000" b="1" dirty="0" smtClean="0">
                <a:cs typeface="Arial" panose="020B0604020202020204" pitchFamily="34" charset="0"/>
              </a:rPr>
              <a:t>Holliday e Segar </a:t>
            </a:r>
            <a:r>
              <a:rPr lang="pt-BR" sz="2000" dirty="0" smtClean="0">
                <a:cs typeface="Arial" panose="020B0604020202020204" pitchFamily="34" charset="0"/>
              </a:rPr>
              <a:t>(GET) = 1.500 kcal + 20 kcal/kg acima de 20</a:t>
            </a:r>
            <a:endParaRPr lang="pt-BR" sz="20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4" t="80086" r="27814" b="13051"/>
          <a:stretch/>
        </p:blipFill>
        <p:spPr bwMode="auto">
          <a:xfrm>
            <a:off x="3232187" y="2499975"/>
            <a:ext cx="5755339" cy="51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37694" r="27793" b="25000"/>
          <a:stretch/>
        </p:blipFill>
        <p:spPr bwMode="auto">
          <a:xfrm>
            <a:off x="5898776" y="3985570"/>
            <a:ext cx="5719484" cy="27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558537" y="5086183"/>
            <a:ext cx="2076450" cy="3271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6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3387" y="466163"/>
            <a:ext cx="5271247" cy="607807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t-BR" sz="3600" b="1" u="sng" dirty="0" smtClean="0">
                <a:cs typeface="Arial" panose="020B0604020202020204" pitchFamily="34" charset="0"/>
              </a:rPr>
              <a:t>Peso atual</a:t>
            </a:r>
          </a:p>
          <a:p>
            <a:pPr marL="0" indent="0" algn="just">
              <a:buNone/>
            </a:pPr>
            <a:r>
              <a:rPr lang="pt-BR" sz="3600" b="1" dirty="0" smtClean="0">
                <a:cs typeface="Arial" panose="020B0604020202020204" pitchFamily="34" charset="0"/>
              </a:rPr>
              <a:t>FAO/OMS</a:t>
            </a:r>
            <a:r>
              <a:rPr lang="pt-BR" sz="3600" dirty="0" smtClean="0">
                <a:cs typeface="Arial" panose="020B0604020202020204" pitchFamily="34" charset="0"/>
              </a:rPr>
              <a:t>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600" dirty="0"/>
              <a:t>(12,2 x P) + 746</a:t>
            </a:r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= (12,2 x 40) + 746</a:t>
            </a:r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= 1.234 kcal/dia (+ 10%) = </a:t>
            </a:r>
            <a:r>
              <a:rPr lang="pt-BR" sz="3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1.357,4 kcal/dia</a:t>
            </a:r>
          </a:p>
          <a:p>
            <a:pPr marL="0" indent="0" algn="just">
              <a:buNone/>
            </a:pPr>
            <a:endParaRPr lang="pt-BR" sz="36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600" b="1" dirty="0">
                <a:cs typeface="Arial" panose="020B0604020202020204" pitchFamily="34" charset="0"/>
              </a:rPr>
              <a:t>Schofield</a:t>
            </a:r>
            <a:r>
              <a:rPr lang="pt-BR" sz="3600" dirty="0">
                <a:cs typeface="Arial" panose="020B0604020202020204" pitchFamily="34" charset="0"/>
              </a:rPr>
              <a:t>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cs typeface="Arial" panose="020B0604020202020204" pitchFamily="34" charset="0"/>
              </a:rPr>
              <a:t> </a:t>
            </a:r>
            <a:r>
              <a:rPr lang="pt-BR" sz="3600" dirty="0"/>
              <a:t>(8,365 x P) +(4,65 x E) + 200</a:t>
            </a:r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(8,365 x 40) + (4,65 x 160) + 200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334,6 + 744 + 200 </a:t>
            </a:r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= 1.278,6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kcal/dia (+ 10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%) = </a:t>
            </a:r>
            <a:r>
              <a:rPr lang="pt-BR" sz="3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1.406,46 </a:t>
            </a:r>
            <a:r>
              <a:rPr lang="pt-BR" sz="3600" b="1" dirty="0"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</a:p>
          <a:p>
            <a:pPr marL="0" indent="0" algn="just">
              <a:buNone/>
            </a:pPr>
            <a:endParaRPr lang="pt-BR" sz="3600" b="1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600" b="1" dirty="0" smtClean="0">
                <a:cs typeface="Arial" panose="020B0604020202020204" pitchFamily="34" charset="0"/>
              </a:rPr>
              <a:t>DRIs</a:t>
            </a:r>
            <a:r>
              <a:rPr lang="pt-BR" sz="3600" dirty="0" smtClean="0">
                <a:cs typeface="Arial" panose="020B0604020202020204" pitchFamily="34" charset="0"/>
              </a:rPr>
              <a:t>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600" dirty="0"/>
              <a:t>135,3 - (30,8 x I) + FA x [(10 x P) + (934 x E)] + </a:t>
            </a:r>
            <a:r>
              <a:rPr lang="pt-BR" sz="3600" dirty="0" smtClean="0"/>
              <a:t>20</a:t>
            </a:r>
            <a:endParaRPr lang="pt-BR" sz="3600" dirty="0"/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= 135,3 - (30,8 x 17) + 1 x [(10 x 40) + (934 x 1,60)] + 20</a:t>
            </a:r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= 135,3 - 523,6 + [400 + 1.494,4] + 20</a:t>
            </a:r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1.526,1 kcal/dia</a:t>
            </a:r>
          </a:p>
          <a:p>
            <a:pPr marL="0" indent="0" algn="just">
              <a:buNone/>
            </a:pPr>
            <a:endParaRPr lang="pt-BR" sz="3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600" b="1" dirty="0" smtClean="0">
                <a:cs typeface="Arial" panose="020B0604020202020204" pitchFamily="34" charset="0"/>
              </a:rPr>
              <a:t>Holliday </a:t>
            </a:r>
            <a:r>
              <a:rPr lang="pt-BR" sz="3600" b="1" dirty="0">
                <a:cs typeface="Arial" panose="020B0604020202020204" pitchFamily="34" charset="0"/>
              </a:rPr>
              <a:t>e Segar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3600" dirty="0" smtClean="0">
                <a:cs typeface="Arial" panose="020B0604020202020204" pitchFamily="34" charset="0"/>
              </a:rPr>
              <a:t> </a:t>
            </a:r>
            <a:r>
              <a:rPr lang="pt-BR" sz="3600" dirty="0">
                <a:cs typeface="Arial" panose="020B0604020202020204" pitchFamily="34" charset="0"/>
              </a:rPr>
              <a:t>1.500 kcal + 20 kcal/kg acima de </a:t>
            </a:r>
            <a:r>
              <a:rPr lang="pt-BR" sz="3600" dirty="0" smtClean="0">
                <a:cs typeface="Arial" panose="020B0604020202020204" pitchFamily="34" charset="0"/>
              </a:rPr>
              <a:t>20</a:t>
            </a:r>
          </a:p>
          <a:p>
            <a:pPr marL="0" indent="0" algn="just">
              <a:buNone/>
            </a:pPr>
            <a:r>
              <a:rPr lang="pt-BR" sz="3600" dirty="0" smtClean="0">
                <a:cs typeface="Arial" panose="020B0604020202020204" pitchFamily="34" charset="0"/>
              </a:rPr>
              <a:t>= </a:t>
            </a:r>
            <a:r>
              <a:rPr lang="pt-BR" sz="3600" b="1" dirty="0" smtClean="0">
                <a:cs typeface="Arial" panose="020B0604020202020204" pitchFamily="34" charset="0"/>
              </a:rPr>
              <a:t>1.900 kcal/dia</a:t>
            </a:r>
            <a:endParaRPr lang="pt-BR" sz="3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900" b="1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5100" b="1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Média = 1.547,5 kcal/dia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02061" y="421344"/>
            <a:ext cx="5271247" cy="6078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b="1" u="sng" dirty="0" smtClean="0">
                <a:cs typeface="Arial" panose="020B0604020202020204" pitchFamily="34" charset="0"/>
              </a:rPr>
              <a:t>Peso no p15</a:t>
            </a:r>
          </a:p>
          <a:p>
            <a:pPr marL="0" indent="0" algn="just">
              <a:buNone/>
            </a:pPr>
            <a:r>
              <a:rPr lang="pt-BR" sz="3600" b="1" dirty="0" smtClean="0">
                <a:cs typeface="Arial" panose="020B0604020202020204" pitchFamily="34" charset="0"/>
              </a:rPr>
              <a:t>FAO/OMS</a:t>
            </a:r>
            <a:r>
              <a:rPr lang="pt-BR" sz="3600" dirty="0" smtClean="0">
                <a:cs typeface="Arial" panose="020B0604020202020204" pitchFamily="34" charset="0"/>
              </a:rPr>
              <a:t>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600" dirty="0"/>
              <a:t>(12,2 x P) + 746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(12,2 x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47,3)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+ 746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1.323,06 kcal/dia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(+ 10%) = </a:t>
            </a:r>
            <a:r>
              <a:rPr lang="pt-BR" sz="3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1.455,36 </a:t>
            </a:r>
            <a:r>
              <a:rPr lang="pt-BR" sz="3600" b="1" dirty="0"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</a:p>
          <a:p>
            <a:pPr marL="0" indent="0" algn="just">
              <a:buNone/>
            </a:pPr>
            <a:endParaRPr lang="pt-BR" sz="36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600" b="1" dirty="0">
                <a:cs typeface="Arial" panose="020B0604020202020204" pitchFamily="34" charset="0"/>
              </a:rPr>
              <a:t>Schofield</a:t>
            </a:r>
            <a:r>
              <a:rPr lang="pt-BR" sz="3600" dirty="0">
                <a:cs typeface="Arial" panose="020B0604020202020204" pitchFamily="34" charset="0"/>
              </a:rPr>
              <a:t>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cs typeface="Arial" panose="020B0604020202020204" pitchFamily="34" charset="0"/>
              </a:rPr>
              <a:t> </a:t>
            </a:r>
            <a:r>
              <a:rPr lang="pt-BR" sz="3600" dirty="0"/>
              <a:t>(8,365 x P) +(4,65 x E) + 200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(8,365 x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47,3)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+ (4,65 x 160) + 200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395,66 +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744 + 200 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1.339,66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kcal/dia (+ 10%) = </a:t>
            </a:r>
            <a:r>
              <a:rPr lang="pt-BR" sz="3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1.473,62 kcal/dia</a:t>
            </a:r>
            <a:endParaRPr lang="pt-BR" sz="36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36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600" b="1" dirty="0">
                <a:cs typeface="Arial" panose="020B0604020202020204" pitchFamily="34" charset="0"/>
              </a:rPr>
              <a:t>DRIs</a:t>
            </a:r>
            <a:r>
              <a:rPr lang="pt-BR" sz="3600" dirty="0">
                <a:cs typeface="Arial" panose="020B0604020202020204" pitchFamily="34" charset="0"/>
              </a:rPr>
              <a:t>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600" dirty="0"/>
              <a:t>135,3 - (30,8 x I) + FA x [(10 x P) + (934 x E)] + 20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135,3 - (30,8 x 17) + 1 x [(10 x 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47,3)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+ (934 x 1,60)] + 20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135,3 - 523,6 + [</a:t>
            </a:r>
            <a:r>
              <a:rPr lang="pt-BR" sz="3600" dirty="0" smtClean="0">
                <a:cs typeface="Arial" panose="020B0604020202020204" pitchFamily="34" charset="0"/>
                <a:sym typeface="Wingdings" panose="05000000000000000000" pitchFamily="2" charset="2"/>
              </a:rPr>
              <a:t>473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+ 1.494,4] + 20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1.599,1 </a:t>
            </a:r>
            <a:r>
              <a:rPr lang="pt-BR" sz="3600" b="1" dirty="0"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</a:p>
          <a:p>
            <a:pPr marL="0" indent="0" algn="just">
              <a:buNone/>
            </a:pPr>
            <a:endParaRPr lang="pt-BR" sz="3600" b="1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600" b="1" dirty="0" smtClean="0">
                <a:cs typeface="Arial" panose="020B0604020202020204" pitchFamily="34" charset="0"/>
              </a:rPr>
              <a:t>Holliday </a:t>
            </a:r>
            <a:r>
              <a:rPr lang="pt-BR" sz="3600" b="1" dirty="0">
                <a:cs typeface="Arial" panose="020B0604020202020204" pitchFamily="34" charset="0"/>
              </a:rPr>
              <a:t>e Segar </a:t>
            </a:r>
            <a:r>
              <a:rPr lang="pt-BR" sz="36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cs typeface="Arial" panose="020B0604020202020204" pitchFamily="34" charset="0"/>
              </a:rPr>
              <a:t> 1.500 kcal + 20 kcal/kg acima de 20</a:t>
            </a:r>
          </a:p>
          <a:p>
            <a:pPr marL="0" indent="0" algn="just">
              <a:buNone/>
            </a:pPr>
            <a:r>
              <a:rPr lang="pt-BR" sz="3600" dirty="0">
                <a:cs typeface="Arial" panose="020B0604020202020204" pitchFamily="34" charset="0"/>
              </a:rPr>
              <a:t>= </a:t>
            </a:r>
            <a:r>
              <a:rPr lang="pt-BR" sz="3600" b="1" dirty="0" smtClean="0">
                <a:cs typeface="Arial" panose="020B0604020202020204" pitchFamily="34" charset="0"/>
              </a:rPr>
              <a:t>2.046 </a:t>
            </a:r>
            <a:r>
              <a:rPr lang="pt-BR" sz="3600" b="1" dirty="0" smtClean="0">
                <a:cs typeface="Arial" panose="020B0604020202020204" pitchFamily="34" charset="0"/>
              </a:rPr>
              <a:t>kcal/dia</a:t>
            </a:r>
            <a:endParaRPr lang="pt-BR" sz="3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800" b="1" dirty="0" smtClean="0">
              <a:solidFill>
                <a:srgbClr val="C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5100" b="1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Média </a:t>
            </a:r>
            <a:r>
              <a:rPr lang="pt-BR" sz="5100" b="1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5100" b="1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1.643,5 </a:t>
            </a:r>
            <a:r>
              <a:rPr lang="pt-BR" sz="5100" b="1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  <a:endParaRPr lang="pt-BR" sz="5100" b="1" dirty="0">
              <a:solidFill>
                <a:srgbClr val="C0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76518"/>
            <a:ext cx="10487526" cy="614978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t-BR" sz="3800" b="1" u="sng" dirty="0" smtClean="0">
                <a:cs typeface="Arial" panose="020B0604020202020204" pitchFamily="34" charset="0"/>
              </a:rPr>
              <a:t>Peso no p50</a:t>
            </a:r>
          </a:p>
          <a:p>
            <a:pPr marL="0" indent="0" algn="just">
              <a:buNone/>
            </a:pPr>
            <a:r>
              <a:rPr lang="pt-BR" sz="3800" b="1" dirty="0" smtClean="0">
                <a:cs typeface="Arial" panose="020B0604020202020204" pitchFamily="34" charset="0"/>
              </a:rPr>
              <a:t>FAO/OMS</a:t>
            </a:r>
            <a:r>
              <a:rPr lang="pt-BR" sz="3800" dirty="0" smtClean="0">
                <a:cs typeface="Arial" panose="020B0604020202020204" pitchFamily="34" charset="0"/>
              </a:rPr>
              <a:t>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3800" dirty="0"/>
              <a:t>(12,2 x P) + 746</a:t>
            </a:r>
          </a:p>
          <a:p>
            <a:pPr marL="0" indent="0" algn="just">
              <a:buNone/>
            </a:pP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= (12,2 x </a:t>
            </a:r>
            <a:r>
              <a:rPr lang="pt-BR" sz="3800" dirty="0" smtClean="0">
                <a:cs typeface="Arial" panose="020B0604020202020204" pitchFamily="34" charset="0"/>
                <a:sym typeface="Wingdings" panose="05000000000000000000" pitchFamily="2" charset="2"/>
              </a:rPr>
              <a:t>54,5)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+ 746</a:t>
            </a:r>
          </a:p>
          <a:p>
            <a:pPr marL="0" indent="0" algn="just">
              <a:buNone/>
            </a:pP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800" dirty="0" smtClean="0">
                <a:cs typeface="Arial" panose="020B0604020202020204" pitchFamily="34" charset="0"/>
                <a:sym typeface="Wingdings" panose="05000000000000000000" pitchFamily="2" charset="2"/>
              </a:rPr>
              <a:t>1.410,9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kcal/dia (+ 10%) = </a:t>
            </a:r>
            <a:r>
              <a:rPr lang="pt-BR" sz="38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1.551,99 </a:t>
            </a:r>
            <a:r>
              <a:rPr lang="pt-BR" sz="3800" b="1" dirty="0"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</a:p>
          <a:p>
            <a:pPr marL="0" indent="0" algn="just">
              <a:buNone/>
            </a:pPr>
            <a:endParaRPr lang="pt-BR" sz="38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800" b="1" dirty="0">
                <a:cs typeface="Arial" panose="020B0604020202020204" pitchFamily="34" charset="0"/>
              </a:rPr>
              <a:t>Schofield</a:t>
            </a:r>
            <a:r>
              <a:rPr lang="pt-BR" sz="3800" dirty="0">
                <a:cs typeface="Arial" panose="020B0604020202020204" pitchFamily="34" charset="0"/>
              </a:rPr>
              <a:t>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3800" dirty="0">
                <a:cs typeface="Arial" panose="020B0604020202020204" pitchFamily="34" charset="0"/>
              </a:rPr>
              <a:t> </a:t>
            </a:r>
            <a:r>
              <a:rPr lang="pt-BR" sz="3800" dirty="0"/>
              <a:t>(8,365 x P) +(4,65 x E) + 200</a:t>
            </a:r>
          </a:p>
          <a:p>
            <a:pPr marL="0" indent="0" algn="just">
              <a:buNone/>
            </a:pP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= (8,365 x </a:t>
            </a:r>
            <a:r>
              <a:rPr lang="pt-BR" sz="3800" dirty="0" smtClean="0">
                <a:cs typeface="Arial" panose="020B0604020202020204" pitchFamily="34" charset="0"/>
                <a:sym typeface="Wingdings" panose="05000000000000000000" pitchFamily="2" charset="2"/>
              </a:rPr>
              <a:t>54,5)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+ (4,65 x 160) + 200</a:t>
            </a:r>
          </a:p>
          <a:p>
            <a:pPr marL="0" indent="0" algn="just">
              <a:buNone/>
            </a:pP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800" dirty="0" smtClean="0">
                <a:cs typeface="Arial" panose="020B0604020202020204" pitchFamily="34" charset="0"/>
                <a:sym typeface="Wingdings" panose="05000000000000000000" pitchFamily="2" charset="2"/>
              </a:rPr>
              <a:t>455,8925 +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744 + 200 </a:t>
            </a:r>
          </a:p>
          <a:p>
            <a:pPr marL="0" indent="0" algn="just">
              <a:buNone/>
            </a:pP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3800" dirty="0" smtClean="0">
                <a:cs typeface="Arial" panose="020B0604020202020204" pitchFamily="34" charset="0"/>
                <a:sym typeface="Wingdings" panose="05000000000000000000" pitchFamily="2" charset="2"/>
              </a:rPr>
              <a:t>1.399,89 kcal/dia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(+ 10%) = </a:t>
            </a:r>
            <a:r>
              <a:rPr lang="pt-BR" sz="38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1.539,88 kcal/dia</a:t>
            </a:r>
            <a:endParaRPr lang="pt-BR" sz="38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38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800" b="1" dirty="0">
                <a:cs typeface="Arial" panose="020B0604020202020204" pitchFamily="34" charset="0"/>
              </a:rPr>
              <a:t>DRIs</a:t>
            </a:r>
            <a:r>
              <a:rPr lang="pt-BR" sz="3800" dirty="0">
                <a:cs typeface="Arial" panose="020B0604020202020204" pitchFamily="34" charset="0"/>
              </a:rPr>
              <a:t>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4000" dirty="0"/>
              <a:t>135,3 - (30,8 x I) + FA x [(10 x P) + (934 x E)] + 20</a:t>
            </a:r>
          </a:p>
          <a:p>
            <a:pPr marL="0" indent="0" algn="just">
              <a:buNone/>
            </a:pPr>
            <a:r>
              <a:rPr lang="pt-BR" sz="4000" dirty="0">
                <a:cs typeface="Arial" panose="020B0604020202020204" pitchFamily="34" charset="0"/>
                <a:sym typeface="Wingdings" panose="05000000000000000000" pitchFamily="2" charset="2"/>
              </a:rPr>
              <a:t>= 135,3 - (30,8 x 17) + 1 x [(10 x </a:t>
            </a:r>
            <a:r>
              <a:rPr lang="pt-BR" sz="4000" dirty="0" smtClean="0">
                <a:cs typeface="Arial" panose="020B0604020202020204" pitchFamily="34" charset="0"/>
                <a:sym typeface="Wingdings" panose="05000000000000000000" pitchFamily="2" charset="2"/>
              </a:rPr>
              <a:t>54,5) </a:t>
            </a:r>
            <a:r>
              <a:rPr lang="pt-BR" sz="4000" dirty="0">
                <a:cs typeface="Arial" panose="020B0604020202020204" pitchFamily="34" charset="0"/>
                <a:sym typeface="Wingdings" panose="05000000000000000000" pitchFamily="2" charset="2"/>
              </a:rPr>
              <a:t>+ (934 x 1,60)] + 20</a:t>
            </a:r>
          </a:p>
          <a:p>
            <a:pPr marL="0" indent="0" algn="just">
              <a:buNone/>
            </a:pPr>
            <a:r>
              <a:rPr lang="pt-BR" sz="4000" dirty="0">
                <a:cs typeface="Arial" panose="020B0604020202020204" pitchFamily="34" charset="0"/>
                <a:sym typeface="Wingdings" panose="05000000000000000000" pitchFamily="2" charset="2"/>
              </a:rPr>
              <a:t>= 135,3 - 523,6 + </a:t>
            </a:r>
            <a:r>
              <a:rPr lang="pt-BR" sz="4000" dirty="0" smtClean="0">
                <a:cs typeface="Arial" panose="020B0604020202020204" pitchFamily="34" charset="0"/>
                <a:sym typeface="Wingdings" panose="05000000000000000000" pitchFamily="2" charset="2"/>
              </a:rPr>
              <a:t>[545 + </a:t>
            </a:r>
            <a:r>
              <a:rPr lang="pt-BR" sz="4000" dirty="0">
                <a:cs typeface="Arial" panose="020B0604020202020204" pitchFamily="34" charset="0"/>
                <a:sym typeface="Wingdings" panose="05000000000000000000" pitchFamily="2" charset="2"/>
              </a:rPr>
              <a:t>1.494,4] + 20</a:t>
            </a:r>
          </a:p>
          <a:p>
            <a:pPr marL="0" indent="0" algn="just">
              <a:buNone/>
            </a:pPr>
            <a:r>
              <a:rPr lang="pt-BR" sz="40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sz="40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1.671,1 </a:t>
            </a:r>
            <a:r>
              <a:rPr lang="pt-BR" sz="4000" b="1" dirty="0"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</a:p>
          <a:p>
            <a:pPr marL="0" indent="0" algn="just">
              <a:buNone/>
            </a:pPr>
            <a:endParaRPr lang="pt-BR" sz="3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3800" b="1" dirty="0">
                <a:cs typeface="Arial" panose="020B0604020202020204" pitchFamily="34" charset="0"/>
              </a:rPr>
              <a:t>Holliday e Segar </a:t>
            </a:r>
            <a:r>
              <a:rPr lang="pt-BR" sz="38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3800" dirty="0">
                <a:cs typeface="Arial" panose="020B0604020202020204" pitchFamily="34" charset="0"/>
              </a:rPr>
              <a:t> 1.500 kcal + 20 kcal/kg acima de 20</a:t>
            </a:r>
          </a:p>
          <a:p>
            <a:pPr marL="0" indent="0" algn="just">
              <a:buNone/>
            </a:pPr>
            <a:r>
              <a:rPr lang="pt-BR" sz="3800" dirty="0">
                <a:cs typeface="Arial" panose="020B0604020202020204" pitchFamily="34" charset="0"/>
              </a:rPr>
              <a:t>= </a:t>
            </a:r>
            <a:r>
              <a:rPr lang="pt-BR" sz="3800" b="1" dirty="0" smtClean="0">
                <a:cs typeface="Arial" panose="020B0604020202020204" pitchFamily="34" charset="0"/>
              </a:rPr>
              <a:t>2.190 </a:t>
            </a:r>
            <a:r>
              <a:rPr lang="pt-BR" sz="3800" b="1" dirty="0">
                <a:cs typeface="Arial" panose="020B0604020202020204" pitchFamily="34" charset="0"/>
              </a:rPr>
              <a:t>kcal/dia</a:t>
            </a:r>
          </a:p>
          <a:p>
            <a:pPr marL="0" indent="0" algn="ctr">
              <a:buNone/>
            </a:pPr>
            <a:endParaRPr lang="pt-BR" sz="2900" b="1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5100" b="1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Média = 1.738,2 kcal/dia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14401" y="907130"/>
            <a:ext cx="103471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Recomendação </a:t>
            </a:r>
            <a:r>
              <a:rPr lang="pt-BR" sz="2400" dirty="0">
                <a:cs typeface="Arial" panose="020B0604020202020204" pitchFamily="34" charset="0"/>
              </a:rPr>
              <a:t>no HIV (não é necessário aumentar o </a:t>
            </a:r>
            <a:r>
              <a:rPr lang="pt-BR" sz="2400" dirty="0" smtClean="0">
                <a:cs typeface="Arial" panose="020B0604020202020204" pitchFamily="34" charset="0"/>
              </a:rPr>
              <a:t>consumo):</a:t>
            </a:r>
          </a:p>
          <a:p>
            <a:endParaRPr lang="pt-BR" sz="2400" dirty="0"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cs typeface="Arial" panose="020B0604020202020204" pitchFamily="34" charset="0"/>
              </a:rPr>
              <a:t>0,8 a </a:t>
            </a:r>
            <a:r>
              <a:rPr lang="pt-BR" sz="2400" dirty="0">
                <a:cs typeface="Arial" panose="020B0604020202020204" pitchFamily="34" charset="0"/>
              </a:rPr>
              <a:t>1,5 </a:t>
            </a:r>
            <a:r>
              <a:rPr lang="pt-BR" sz="2400" dirty="0" smtClean="0">
                <a:cs typeface="Arial" panose="020B0604020202020204" pitchFamily="34" charset="0"/>
              </a:rPr>
              <a:t>g/kg/dia</a:t>
            </a:r>
          </a:p>
          <a:p>
            <a:endParaRPr lang="pt-BR" sz="2400" dirty="0">
              <a:cs typeface="Arial" panose="020B0604020202020204" pitchFamily="34" charset="0"/>
            </a:endParaRPr>
          </a:p>
          <a:p>
            <a:endParaRPr lang="pt-BR" sz="2400" dirty="0" smtClean="0">
              <a:cs typeface="Arial" panose="020B0604020202020204" pitchFamily="34" charset="0"/>
            </a:endParaRPr>
          </a:p>
          <a:p>
            <a:endParaRPr lang="pt-BR" sz="2400" dirty="0">
              <a:cs typeface="Arial" panose="020B0604020202020204" pitchFamily="34" charset="0"/>
            </a:endParaRPr>
          </a:p>
          <a:p>
            <a:endParaRPr lang="pt-BR" sz="2400" dirty="0" smtClean="0">
              <a:cs typeface="Arial" panose="020B0604020202020204" pitchFamily="34" charset="0"/>
            </a:endParaRPr>
          </a:p>
          <a:p>
            <a:endParaRPr lang="pt-BR" sz="2400" dirty="0">
              <a:cs typeface="Arial" panose="020B0604020202020204" pitchFamily="34" charset="0"/>
            </a:endParaRPr>
          </a:p>
          <a:p>
            <a:pPr algn="ctr"/>
            <a:endParaRPr lang="pt-BR" sz="2400" dirty="0"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cs typeface="Arial" panose="020B0604020202020204" pitchFamily="34" charset="0"/>
              </a:rPr>
              <a:t>32 a 60 g/dia</a:t>
            </a:r>
          </a:p>
          <a:p>
            <a:pPr algn="ctr"/>
            <a:endParaRPr lang="pt-BR" sz="2400" dirty="0"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cs typeface="Arial" panose="020B0604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5701724" y="2610454"/>
            <a:ext cx="772511" cy="1008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619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4. </a:t>
            </a:r>
            <a:r>
              <a:rPr lang="pt-BR" sz="2400" dirty="0" smtClean="0">
                <a:cs typeface="Arial" panose="020B0604020202020204" pitchFamily="34" charset="0"/>
              </a:rPr>
              <a:t>É comum pacientes com HIV apresentarem infecções oportunistas? Explique o que isso significa.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Infecções oportunistas são infecções </a:t>
            </a:r>
            <a:r>
              <a:rPr lang="pt-BR" sz="2400" dirty="0">
                <a:cs typeface="Arial" panose="020B0604020202020204" pitchFamily="34" charset="0"/>
              </a:rPr>
              <a:t>causadas por microrganismos usualmente considerados </a:t>
            </a:r>
            <a:r>
              <a:rPr lang="pt-BR" sz="2400" dirty="0" smtClean="0">
                <a:cs typeface="Arial" panose="020B0604020202020204" pitchFamily="34" charset="0"/>
              </a:rPr>
              <a:t>não-patogênicos e incapazes </a:t>
            </a:r>
            <a:r>
              <a:rPr lang="pt-BR" sz="2400" dirty="0">
                <a:cs typeface="Arial" panose="020B0604020202020204" pitchFamily="34" charset="0"/>
              </a:rPr>
              <a:t>de desencadear doenças em pessoas com sistema imune ativo e </a:t>
            </a:r>
            <a:r>
              <a:rPr lang="pt-BR" sz="2400" dirty="0" smtClean="0">
                <a:cs typeface="Arial" panose="020B0604020202020204" pitchFamily="34" charset="0"/>
              </a:rPr>
              <a:t>saudável. 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Em decorrência do HIV, o sistema imune acabe sendo enfraquecido e isso aumenta a chance de ocorrência de infecções oportunistas pelos pacientes.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8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Caso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C.F.V, sexo feminino, 17 anos e </a:t>
            </a:r>
            <a:r>
              <a:rPr lang="pt-BR" sz="2400" dirty="0">
                <a:cs typeface="Arial" panose="020B0604020202020204" pitchFamily="34" charset="0"/>
              </a:rPr>
              <a:t>9</a:t>
            </a:r>
            <a:r>
              <a:rPr lang="pt-BR" sz="2400" dirty="0" smtClean="0">
                <a:cs typeface="Arial" panose="020B0604020202020204" pitchFamily="34" charset="0"/>
              </a:rPr>
              <a:t> meses. Internada para investigação de tosse seca e febre.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Antecedentes pessoais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Paciente relata </a:t>
            </a:r>
            <a:r>
              <a:rPr lang="pt-BR" sz="2400" dirty="0">
                <a:cs typeface="Arial" panose="020B0604020202020204" pitchFamily="34" charset="0"/>
              </a:rPr>
              <a:t>procedimento cirúrgico após </a:t>
            </a:r>
            <a:r>
              <a:rPr lang="pt-BR" sz="2400" dirty="0" smtClean="0">
                <a:cs typeface="Arial" panose="020B0604020202020204" pitchFamily="34" charset="0"/>
              </a:rPr>
              <a:t>acidente </a:t>
            </a:r>
            <a:r>
              <a:rPr lang="pt-BR" sz="2400" dirty="0">
                <a:cs typeface="Arial" panose="020B0604020202020204" pitchFamily="34" charset="0"/>
              </a:rPr>
              <a:t>automobilístico que contou com transfusão de sangue há cerca de 5 anos, sem deixar sequelas. 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Há 2 meses </a:t>
            </a:r>
            <a:r>
              <a:rPr lang="pt-BR" sz="2400" dirty="0">
                <a:cs typeface="Arial" panose="020B0604020202020204" pitchFamily="34" charset="0"/>
              </a:rPr>
              <a:t>desenvolveu lesões cutâneas causadas por herpes-</a:t>
            </a:r>
            <a:r>
              <a:rPr lang="pt-BR" sz="2400" dirty="0" err="1">
                <a:cs typeface="Arial" panose="020B0604020202020204" pitchFamily="34" charset="0"/>
              </a:rPr>
              <a:t>zóster</a:t>
            </a:r>
            <a:r>
              <a:rPr lang="pt-BR" sz="2400" dirty="0">
                <a:cs typeface="Arial" panose="020B0604020202020204" pitchFamily="34" charset="0"/>
              </a:rPr>
              <a:t> no membro inferior </a:t>
            </a:r>
            <a:r>
              <a:rPr lang="pt-BR" sz="2400" dirty="0" smtClean="0">
                <a:cs typeface="Arial" panose="020B0604020202020204" pitchFamily="34" charset="0"/>
              </a:rPr>
              <a:t>esquerdo que regrediram após tratamento. 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R</a:t>
            </a:r>
            <a:r>
              <a:rPr lang="pt-BR" sz="2400" dirty="0" smtClean="0">
                <a:cs typeface="Arial" panose="020B0604020202020204" pitchFamily="34" charset="0"/>
              </a:rPr>
              <a:t>eferiu </a:t>
            </a:r>
            <a:r>
              <a:rPr lang="pt-BR" sz="2400" dirty="0">
                <a:cs typeface="Arial" panose="020B0604020202020204" pitchFamily="34" charset="0"/>
              </a:rPr>
              <a:t>ser </a:t>
            </a:r>
            <a:r>
              <a:rPr lang="pt-BR" sz="2400" dirty="0" smtClean="0">
                <a:cs typeface="Arial" panose="020B0604020202020204" pitchFamily="34" charset="0"/>
              </a:rPr>
              <a:t>HIV </a:t>
            </a:r>
            <a:r>
              <a:rPr lang="pt-BR" sz="2400" dirty="0">
                <a:cs typeface="Arial" panose="020B0604020202020204" pitchFamily="34" charset="0"/>
              </a:rPr>
              <a:t>positivo </a:t>
            </a:r>
            <a:r>
              <a:rPr lang="pt-BR" sz="2400" dirty="0" smtClean="0">
                <a:cs typeface="Arial" panose="020B0604020202020204" pitchFamily="34" charset="0"/>
              </a:rPr>
              <a:t>e que não sabe como contraiu. Nega </a:t>
            </a:r>
            <a:r>
              <a:rPr lang="pt-BR" sz="2400" dirty="0">
                <a:cs typeface="Arial" panose="020B0604020202020204" pitchFamily="34" charset="0"/>
              </a:rPr>
              <a:t>estar fazendo uso </a:t>
            </a:r>
            <a:r>
              <a:rPr lang="pt-BR" sz="2400" dirty="0" smtClean="0">
                <a:cs typeface="Arial" panose="020B0604020202020204" pitchFamily="34" charset="0"/>
              </a:rPr>
              <a:t>de terapia antirretroviral.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Nega etilismo, tabagismo e uso de drogas ilícitas.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Trabalha durante o período da tarde em uma loja de roupas e estuda à noite (3º ano do EM). Não pratica AF.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6194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pt-BR" sz="2600" b="1" dirty="0" smtClean="0">
                <a:cs typeface="Arial" panose="020B0604020202020204" pitchFamily="34" charset="0"/>
              </a:rPr>
              <a:t>5. </a:t>
            </a:r>
            <a:r>
              <a:rPr lang="pt-BR" sz="2600" dirty="0" smtClean="0">
                <a:cs typeface="Arial" panose="020B0604020202020204" pitchFamily="34" charset="0"/>
              </a:rPr>
              <a:t>Quais alterações metabólicas são comuns em pacientes soropositivos? Quais exames bioquímicos evidenciam tais alterações na paciente do caso clínico?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pt-BR" sz="2600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↑ </a:t>
            </a:r>
            <a:r>
              <a:rPr lang="pt-BR" sz="2600" dirty="0">
                <a:cs typeface="Arial" panose="020B0604020202020204" pitchFamily="34" charset="0"/>
              </a:rPr>
              <a:t>Taxa metabólica basal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↓ </a:t>
            </a:r>
            <a:r>
              <a:rPr lang="pt-BR" sz="2600" dirty="0">
                <a:cs typeface="Arial" panose="020B0604020202020204" pitchFamily="34" charset="0"/>
              </a:rPr>
              <a:t>Massa corporal </a:t>
            </a:r>
            <a:r>
              <a:rPr lang="pt-BR" sz="2600" dirty="0" smtClean="0">
                <a:cs typeface="Arial" panose="020B0604020202020204" pitchFamily="34" charset="0"/>
              </a:rPr>
              <a:t>magra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↑ </a:t>
            </a:r>
            <a:r>
              <a:rPr lang="pt-BR" sz="2600" dirty="0">
                <a:cs typeface="Arial" panose="020B0604020202020204" pitchFamily="34" charset="0"/>
              </a:rPr>
              <a:t>Proteínas de fase aguda </a:t>
            </a:r>
            <a:endParaRPr lang="pt-BR" sz="2600" dirty="0" smtClean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↓ </a:t>
            </a:r>
            <a:r>
              <a:rPr lang="pt-BR" sz="2600" dirty="0">
                <a:cs typeface="Arial" panose="020B0604020202020204" pitchFamily="34" charset="0"/>
              </a:rPr>
              <a:t>Massa corporal </a:t>
            </a:r>
            <a:r>
              <a:rPr lang="pt-BR" sz="2600" dirty="0" smtClean="0">
                <a:cs typeface="Arial" panose="020B0604020202020204" pitchFamily="34" charset="0"/>
              </a:rPr>
              <a:t>gorda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Imunodepressão</a:t>
            </a:r>
            <a:endParaRPr lang="pt-BR" sz="2600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pt-BR" sz="2600" dirty="0"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pt-BR" sz="2600" dirty="0">
                <a:cs typeface="Arial" panose="020B0604020202020204" pitchFamily="34" charset="0"/>
              </a:rPr>
              <a:t>Exames bioquímicos que evidenciam o </a:t>
            </a:r>
            <a:r>
              <a:rPr lang="pt-BR" sz="2600" dirty="0" smtClean="0">
                <a:cs typeface="Arial" panose="020B0604020202020204" pitchFamily="34" charset="0"/>
              </a:rPr>
              <a:t>quadro: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Proteína </a:t>
            </a:r>
            <a:r>
              <a:rPr lang="pt-BR" sz="2600" dirty="0">
                <a:cs typeface="Arial" panose="020B0604020202020204" pitchFamily="34" charset="0"/>
              </a:rPr>
              <a:t>C reativa </a:t>
            </a:r>
            <a:r>
              <a:rPr lang="pt-BR" sz="2600" dirty="0" smtClean="0">
                <a:cs typeface="Arial" panose="020B0604020202020204" pitchFamily="34" charset="0"/>
              </a:rPr>
              <a:t>elevada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Albumina </a:t>
            </a:r>
            <a:r>
              <a:rPr lang="pt-BR" sz="2600" dirty="0">
                <a:cs typeface="Arial" panose="020B0604020202020204" pitchFamily="34" charset="0"/>
              </a:rPr>
              <a:t>próxima ao valor </a:t>
            </a:r>
            <a:r>
              <a:rPr lang="pt-BR" sz="2600" dirty="0" smtClean="0">
                <a:cs typeface="Arial" panose="020B0604020202020204" pitchFamily="34" charset="0"/>
              </a:rPr>
              <a:t>mínimo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Triglicérides elevados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Baixa </a:t>
            </a:r>
            <a:r>
              <a:rPr lang="pt-BR" sz="2600" dirty="0">
                <a:cs typeface="Arial" panose="020B0604020202020204" pitchFamily="34" charset="0"/>
              </a:rPr>
              <a:t>contagem de CD4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8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619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6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Qual o principal efeito colateral da terapia antirretroviral? 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O principal efeito colateral do </a:t>
            </a:r>
            <a:r>
              <a:rPr lang="pt-BR" sz="2400" dirty="0" smtClean="0">
                <a:cs typeface="Arial" panose="020B0604020202020204" pitchFamily="34" charset="0"/>
              </a:rPr>
              <a:t>tratamento com a terapia antirretroviral </a:t>
            </a:r>
            <a:r>
              <a:rPr lang="pt-BR" sz="2400" dirty="0">
                <a:cs typeface="Arial" panose="020B0604020202020204" pitchFamily="34" charset="0"/>
              </a:rPr>
              <a:t>é a </a:t>
            </a:r>
            <a:r>
              <a:rPr lang="pt-BR" sz="2400" dirty="0" err="1" smtClean="0">
                <a:cs typeface="Arial" panose="020B0604020202020204" pitchFamily="34" charset="0"/>
              </a:rPr>
              <a:t>lipodistrofia</a:t>
            </a:r>
            <a:r>
              <a:rPr lang="pt-BR" sz="2400" dirty="0" smtClean="0">
                <a:cs typeface="Arial" panose="020B0604020202020204" pitchFamily="34" charset="0"/>
              </a:rPr>
              <a:t>. </a:t>
            </a:r>
            <a:r>
              <a:rPr lang="pt-BR" sz="2400" dirty="0">
                <a:cs typeface="Arial" panose="020B0604020202020204" pitchFamily="34" charset="0"/>
              </a:rPr>
              <a:t>A </a:t>
            </a:r>
            <a:r>
              <a:rPr lang="pt-BR" sz="2400" dirty="0" err="1">
                <a:cs typeface="Arial" panose="020B0604020202020204" pitchFamily="34" charset="0"/>
              </a:rPr>
              <a:t>lipodistrofia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ocasiona um </a:t>
            </a:r>
            <a:r>
              <a:rPr lang="pt-BR" sz="2400" dirty="0">
                <a:cs typeface="Arial" panose="020B0604020202020204" pitchFamily="34" charset="0"/>
              </a:rPr>
              <a:t>quadro de dislipidemia (↑ de triglicérides, colesterol total e LDL), hiperglicemia e ↑ gordura </a:t>
            </a:r>
            <a:r>
              <a:rPr lang="pt-BR" sz="2400" dirty="0" smtClean="0">
                <a:cs typeface="Arial" panose="020B0604020202020204" pitchFamily="34" charset="0"/>
              </a:rPr>
              <a:t>abdominal, com </a:t>
            </a:r>
            <a:r>
              <a:rPr lang="pt-BR" sz="2400" dirty="0" err="1" smtClean="0">
                <a:cs typeface="Arial" panose="020B0604020202020204" pitchFamily="34" charset="0"/>
              </a:rPr>
              <a:t>lipoatrofia</a:t>
            </a:r>
            <a:r>
              <a:rPr lang="pt-BR" sz="2400" dirty="0" smtClean="0">
                <a:cs typeface="Arial" panose="020B0604020202020204" pitchFamily="34" charset="0"/>
              </a:rPr>
              <a:t> de face, braços, pernas e nádegas.</a:t>
            </a:r>
            <a:endParaRPr lang="pt-BR" sz="2400" dirty="0"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 descr="Resultado de imagem para lipodistrofia crianç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61" y="3264768"/>
            <a:ext cx="4508440" cy="32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1934" y="465826"/>
            <a:ext cx="10893725" cy="617651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6000" b="1" dirty="0">
                <a:cs typeface="Arial" panose="020B0604020202020204" pitchFamily="34" charset="0"/>
              </a:rPr>
              <a:t>7</a:t>
            </a:r>
            <a:r>
              <a:rPr lang="pt-BR" sz="6000" b="1" dirty="0" smtClean="0">
                <a:cs typeface="Arial" panose="020B0604020202020204" pitchFamily="34" charset="0"/>
              </a:rPr>
              <a:t>. </a:t>
            </a:r>
            <a:r>
              <a:rPr lang="pt-BR" sz="6000" dirty="0" smtClean="0">
                <a:cs typeface="Arial" panose="020B0604020202020204" pitchFamily="34" charset="0"/>
              </a:rPr>
              <a:t>Qual a conduta dietoterápica para pacientes pediátricos com HIV?</a:t>
            </a:r>
          </a:p>
          <a:p>
            <a:pPr marL="0" indent="0" algn="just">
              <a:buNone/>
            </a:pPr>
            <a:endParaRPr lang="pt-BR" sz="6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6000" b="1" dirty="0" smtClean="0">
                <a:cs typeface="Arial" panose="020B0604020202020204" pitchFamily="34" charset="0"/>
              </a:rPr>
              <a:t>Energia</a:t>
            </a: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Crianças </a:t>
            </a:r>
            <a:r>
              <a:rPr lang="pt-BR" sz="6000" dirty="0">
                <a:cs typeface="Arial" panose="020B0604020202020204" pitchFamily="34" charset="0"/>
              </a:rPr>
              <a:t>HIV-infectadas e assintomáticas (&gt; 10% consumo </a:t>
            </a:r>
            <a:r>
              <a:rPr lang="pt-BR" sz="6000" dirty="0" smtClean="0">
                <a:cs typeface="Arial" panose="020B0604020202020204" pitchFamily="34" charset="0"/>
              </a:rPr>
              <a:t>energético para manter crescimento)</a:t>
            </a: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Crianças </a:t>
            </a:r>
            <a:r>
              <a:rPr lang="pt-BR" sz="6000" dirty="0">
                <a:cs typeface="Arial" panose="020B0604020202020204" pitchFamily="34" charset="0"/>
              </a:rPr>
              <a:t>HIV-infectadas sintomáticas (50-100% acima da recomendação para </a:t>
            </a:r>
            <a:r>
              <a:rPr lang="pt-BR" sz="6000" dirty="0" smtClean="0">
                <a:cs typeface="Arial" panose="020B0604020202020204" pitchFamily="34" charset="0"/>
              </a:rPr>
              <a:t>catch-</a:t>
            </a:r>
            <a:r>
              <a:rPr lang="pt-BR" sz="6000" dirty="0" err="1" smtClean="0">
                <a:cs typeface="Arial" panose="020B0604020202020204" pitchFamily="34" charset="0"/>
              </a:rPr>
              <a:t>up</a:t>
            </a:r>
            <a:r>
              <a:rPr lang="pt-BR" sz="6000" dirty="0" smtClean="0">
                <a:cs typeface="Arial" panose="020B0604020202020204" pitchFamily="34" charset="0"/>
              </a:rPr>
              <a:t>)</a:t>
            </a:r>
            <a:endParaRPr lang="pt-BR" sz="6000" dirty="0">
              <a:cs typeface="Arial" panose="020B0604020202020204" pitchFamily="34" charset="0"/>
            </a:endParaRPr>
          </a:p>
          <a:p>
            <a:endParaRPr lang="pt-BR" sz="6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6000" b="1" dirty="0" err="1" smtClean="0">
                <a:cs typeface="Arial" panose="020B0604020202020204" pitchFamily="34" charset="0"/>
              </a:rPr>
              <a:t>Macronutrientes</a:t>
            </a:r>
            <a:endParaRPr lang="pt-BR" sz="6000" b="1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Proteína</a:t>
            </a:r>
            <a:r>
              <a:rPr lang="pt-BR" sz="6000" dirty="0">
                <a:cs typeface="Arial" panose="020B0604020202020204" pitchFamily="34" charset="0"/>
              </a:rPr>
              <a:t>: não é necessário ↑ consumo: manter 10-35% </a:t>
            </a:r>
            <a:r>
              <a:rPr lang="pt-BR" sz="6000" dirty="0" smtClean="0">
                <a:cs typeface="Arial" panose="020B0604020202020204" pitchFamily="34" charset="0"/>
              </a:rPr>
              <a:t>do VCT</a:t>
            </a: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Lipídios totais: não </a:t>
            </a:r>
            <a:r>
              <a:rPr lang="pt-BR" sz="6000" dirty="0">
                <a:cs typeface="Arial" panose="020B0604020202020204" pitchFamily="34" charset="0"/>
              </a:rPr>
              <a:t>menos do que 20</a:t>
            </a:r>
            <a:r>
              <a:rPr lang="pt-BR" sz="6000" dirty="0" smtClean="0">
                <a:cs typeface="Arial" panose="020B0604020202020204" pitchFamily="34" charset="0"/>
              </a:rPr>
              <a:t>%</a:t>
            </a: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Gordura saturada: &lt; 10% e monoinsaturado: &gt; </a:t>
            </a:r>
            <a:r>
              <a:rPr lang="pt-BR" sz="6000" dirty="0">
                <a:cs typeface="Arial" panose="020B0604020202020204" pitchFamily="34" charset="0"/>
              </a:rPr>
              <a:t>10</a:t>
            </a:r>
            <a:r>
              <a:rPr lang="pt-BR" sz="6000" dirty="0" smtClean="0">
                <a:cs typeface="Arial" panose="020B0604020202020204" pitchFamily="34" charset="0"/>
              </a:rPr>
              <a:t>%</a:t>
            </a: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Carboidrato: 45 - </a:t>
            </a:r>
            <a:r>
              <a:rPr lang="pt-BR" sz="6000" dirty="0">
                <a:cs typeface="Arial" panose="020B0604020202020204" pitchFamily="34" charset="0"/>
              </a:rPr>
              <a:t>55% </a:t>
            </a:r>
            <a:r>
              <a:rPr lang="pt-BR" sz="6000" dirty="0" smtClean="0">
                <a:cs typeface="Arial" panose="020B0604020202020204" pitchFamily="34" charset="0"/>
              </a:rPr>
              <a:t>do VCT</a:t>
            </a: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Fibras: 20 - 25g/dia OU </a:t>
            </a:r>
            <a:r>
              <a:rPr lang="pt-BR" sz="6000" dirty="0">
                <a:cs typeface="Arial" panose="020B0604020202020204" pitchFamily="34" charset="0"/>
              </a:rPr>
              <a:t>0,5g/kg</a:t>
            </a:r>
          </a:p>
          <a:p>
            <a:pPr lvl="1"/>
            <a:endParaRPr lang="pt-BR" sz="6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6000" b="1" dirty="0" smtClean="0">
                <a:cs typeface="Arial" panose="020B0604020202020204" pitchFamily="34" charset="0"/>
              </a:rPr>
              <a:t>Micronutrientes</a:t>
            </a:r>
          </a:p>
          <a:p>
            <a:pPr>
              <a:buFontTx/>
              <a:buChar char="-"/>
            </a:pPr>
            <a:r>
              <a:rPr lang="pt-BR" sz="6000" dirty="0" smtClean="0">
                <a:cs typeface="Arial" panose="020B0604020202020204" pitchFamily="34" charset="0"/>
              </a:rPr>
              <a:t>Seguir </a:t>
            </a:r>
            <a:r>
              <a:rPr lang="pt-BR" sz="6000" dirty="0">
                <a:cs typeface="Arial" panose="020B0604020202020204" pitchFamily="34" charset="0"/>
              </a:rPr>
              <a:t>as DRIs. Suplementar micronutrientes se necessário</a:t>
            </a:r>
            <a:r>
              <a:rPr lang="pt-BR" sz="60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4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94783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4400" b="1" dirty="0">
                <a:cs typeface="Arial" panose="020B0604020202020204" pitchFamily="34" charset="0"/>
              </a:rPr>
              <a:t>8</a:t>
            </a:r>
            <a:r>
              <a:rPr lang="pt-BR" sz="4400" b="1" dirty="0" smtClean="0">
                <a:cs typeface="Arial" panose="020B0604020202020204" pitchFamily="34" charset="0"/>
              </a:rPr>
              <a:t>. </a:t>
            </a:r>
            <a:r>
              <a:rPr lang="pt-BR" sz="4400" dirty="0" smtClean="0">
                <a:cs typeface="Arial" panose="020B0604020202020204" pitchFamily="34" charset="0"/>
              </a:rPr>
              <a:t>Analisando o quadro clínico da paciente, quais orientações nutricionais devem ser realizadas na alta visando garantir a segurança alimentar?</a:t>
            </a:r>
          </a:p>
          <a:p>
            <a:pPr marL="0" indent="0" algn="just">
              <a:buNone/>
            </a:pPr>
            <a:endParaRPr lang="pt-BR" sz="4400" dirty="0" smtClean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 smtClean="0">
                <a:cs typeface="Arial" panose="020B0604020202020204" pitchFamily="34" charset="0"/>
              </a:rPr>
              <a:t>Consumir </a:t>
            </a:r>
            <a:r>
              <a:rPr lang="pt-BR" sz="4400" dirty="0">
                <a:cs typeface="Arial" panose="020B0604020202020204" pitchFamily="34" charset="0"/>
              </a:rPr>
              <a:t>água </a:t>
            </a:r>
            <a:r>
              <a:rPr lang="pt-BR" sz="4400" dirty="0" smtClean="0">
                <a:cs typeface="Arial" panose="020B0604020202020204" pitchFamily="34" charset="0"/>
              </a:rPr>
              <a:t>filtrada ou fervida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Legumes, verduras e frutas </a:t>
            </a:r>
            <a:r>
              <a:rPr lang="pt-BR" sz="4400" dirty="0" smtClean="0">
                <a:cs typeface="Arial" panose="020B0604020202020204" pitchFamily="34" charset="0"/>
              </a:rPr>
              <a:t> devem ser lavados </a:t>
            </a:r>
            <a:r>
              <a:rPr lang="pt-BR" sz="4400" dirty="0">
                <a:cs typeface="Arial" panose="020B0604020202020204" pitchFamily="34" charset="0"/>
              </a:rPr>
              <a:t>em água corrente e deixados de molho em solução clorada por 15min </a:t>
            </a:r>
            <a:endParaRPr lang="pt-BR" sz="4400" dirty="0" smtClean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Evitar carnes cruas e mal </a:t>
            </a:r>
            <a:r>
              <a:rPr lang="pt-BR" sz="4400" dirty="0" smtClean="0">
                <a:cs typeface="Arial" panose="020B0604020202020204" pitchFamily="34" charset="0"/>
              </a:rPr>
              <a:t>passadas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Separar carnes cruas de outros alimentos no carrinho de compras e no refrigerador </a:t>
            </a:r>
            <a:endParaRPr lang="pt-BR" sz="4400" dirty="0" smtClean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Usar tábua de corte para carne e outra para vegetais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Não colocar alimentos cozidos sobre uma superfície que entrou em contato com alimentos crus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Cobrir as carnes antes de levar ao refrigerador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Cozinhar bem os alimentos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Descongelar alimentos na geladeira </a:t>
            </a:r>
            <a:endParaRPr lang="pt-BR" sz="4400" dirty="0" smtClean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 smtClean="0">
                <a:cs typeface="Arial" panose="020B0604020202020204" pitchFamily="34" charset="0"/>
              </a:rPr>
              <a:t>Evitar o consumo de alimentos vendidos à granel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>
                <a:cs typeface="Arial" panose="020B0604020202020204" pitchFamily="34" charset="0"/>
              </a:rPr>
              <a:t>Observar data de validade dos alimentos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 smtClean="0">
                <a:cs typeface="Arial" panose="020B0604020202020204" pitchFamily="34" charset="0"/>
              </a:rPr>
              <a:t>Evitar </a:t>
            </a:r>
            <a:r>
              <a:rPr lang="pt-BR" sz="4400" dirty="0">
                <a:cs typeface="Arial" panose="020B0604020202020204" pitchFamily="34" charset="0"/>
              </a:rPr>
              <a:t>cafeína, frituras e refrigerantes </a:t>
            </a:r>
            <a:endParaRPr lang="pt-BR" sz="4400" dirty="0" smtClean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pt-BR" sz="4400" dirty="0" smtClean="0">
                <a:cs typeface="Arial" panose="020B0604020202020204" pitchFamily="34" charset="0"/>
              </a:rPr>
              <a:t>Atenção </a:t>
            </a:r>
            <a:r>
              <a:rPr lang="pt-BR" sz="4400" dirty="0">
                <a:cs typeface="Arial" panose="020B0604020202020204" pitchFamily="34" charset="0"/>
              </a:rPr>
              <a:t>quanto a higiene pessoal, principalmente higiene </a:t>
            </a:r>
            <a:r>
              <a:rPr lang="pt-BR" sz="4400" dirty="0" smtClean="0">
                <a:cs typeface="Arial" panose="020B0604020202020204" pitchFamily="34" charset="0"/>
              </a:rPr>
              <a:t>bucal</a:t>
            </a:r>
            <a:endParaRPr lang="pt-BR" sz="4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3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9478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9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A paciente evoluiu com necessidade de dieta enteral. </a:t>
            </a:r>
            <a:r>
              <a:rPr lang="pt-BR" sz="2400" dirty="0" smtClean="0">
                <a:cs typeface="Arial" panose="020B0604020202020204" pitchFamily="34" charset="0"/>
              </a:rPr>
              <a:t>Utilizando o </a:t>
            </a:r>
            <a:r>
              <a:rPr lang="pt-BR" sz="2400" dirty="0" err="1" smtClean="0">
                <a:cs typeface="Arial" panose="020B0604020202020204" pitchFamily="34" charset="0"/>
              </a:rPr>
              <a:t>Nutren</a:t>
            </a:r>
            <a:r>
              <a:rPr lang="pt-BR" sz="2400" dirty="0" smtClean="0">
                <a:cs typeface="Arial" panose="020B0604020202020204" pitchFamily="34" charset="0"/>
              </a:rPr>
              <a:t> 1.0, faça o cálculo e a prescrição da dieta para os 3 primeiros dias: 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78946" y="3640139"/>
            <a:ext cx="586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Diluição </a:t>
            </a:r>
            <a:r>
              <a:rPr lang="pt-BR" sz="2400" dirty="0" smtClean="0">
                <a:sym typeface="Wingdings" panose="05000000000000000000" pitchFamily="2" charset="2"/>
              </a:rPr>
              <a:t> 7 medidas para cada 210mL</a:t>
            </a:r>
          </a:p>
          <a:p>
            <a:pPr algn="ctr"/>
            <a:endParaRPr lang="pt-BR" sz="2400" dirty="0" smtClean="0">
              <a:sym typeface="Wingdings" panose="05000000000000000000" pitchFamily="2" charset="2"/>
            </a:endParaRPr>
          </a:p>
          <a:p>
            <a:pPr algn="ctr"/>
            <a:r>
              <a:rPr lang="pt-BR" sz="2400" dirty="0">
                <a:sym typeface="Wingdings" panose="05000000000000000000" pitchFamily="2" charset="2"/>
              </a:rPr>
              <a:t>4</a:t>
            </a:r>
            <a:r>
              <a:rPr lang="pt-BR" sz="2400" dirty="0" smtClean="0">
                <a:sym typeface="Wingdings" panose="05000000000000000000" pitchFamily="2" charset="2"/>
              </a:rPr>
              <a:t>g </a:t>
            </a:r>
            <a:r>
              <a:rPr lang="pt-BR" sz="2400" dirty="0" smtClean="0">
                <a:sym typeface="Wingdings" panose="05000000000000000000" pitchFamily="2" charset="2"/>
              </a:rPr>
              <a:t>de PTN/100 mL </a:t>
            </a:r>
            <a:endParaRPr lang="pt-BR" sz="2400" dirty="0">
              <a:sym typeface="Wingdings" panose="05000000000000000000" pitchFamily="2" charset="2"/>
            </a:endParaRPr>
          </a:p>
          <a:p>
            <a:pPr algn="ctr"/>
            <a:r>
              <a:rPr lang="pt-BR" sz="2400" dirty="0" smtClean="0">
                <a:sym typeface="Wingdings" panose="05000000000000000000" pitchFamily="2" charset="2"/>
              </a:rPr>
              <a:t>3,8g </a:t>
            </a:r>
            <a:r>
              <a:rPr lang="pt-BR" sz="2400" dirty="0" smtClean="0">
                <a:sym typeface="Wingdings" panose="05000000000000000000" pitchFamily="2" charset="2"/>
              </a:rPr>
              <a:t>de LIP/100 mL </a:t>
            </a:r>
            <a:endParaRPr lang="pt-BR" sz="2400" dirty="0">
              <a:sym typeface="Wingdings" panose="05000000000000000000" pitchFamily="2" charset="2"/>
            </a:endParaRPr>
          </a:p>
          <a:p>
            <a:pPr algn="ctr"/>
            <a:r>
              <a:rPr lang="pt-BR" sz="2400" dirty="0" smtClean="0">
                <a:sym typeface="Wingdings" panose="05000000000000000000" pitchFamily="2" charset="2"/>
              </a:rPr>
              <a:t>13g de CHO/100 mL</a:t>
            </a:r>
            <a:endParaRPr lang="pt-BR" sz="2400" dirty="0">
              <a:sym typeface="Wingdings" panose="05000000000000000000" pitchFamily="2" charset="2"/>
            </a:endParaRPr>
          </a:p>
          <a:p>
            <a:pPr algn="ctr"/>
            <a:r>
              <a:rPr lang="pt-BR" sz="2400" dirty="0" smtClean="0">
                <a:sym typeface="Wingdings" panose="05000000000000000000" pitchFamily="2" charset="2"/>
              </a:rPr>
              <a:t>100 kcal/100mL (1,0 kcal/mL)</a:t>
            </a:r>
            <a:endParaRPr lang="pt-BR" sz="2400" dirty="0"/>
          </a:p>
        </p:txBody>
      </p:sp>
      <p:pic>
        <p:nvPicPr>
          <p:cNvPr id="1026" name="Picture 2" descr="Resultado de imagem para nutren 1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4" y="1888562"/>
            <a:ext cx="2067672" cy="31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nutren 1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63" y="1165413"/>
            <a:ext cx="32486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11480"/>
            <a:ext cx="10515600" cy="61016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Necessidade </a:t>
            </a:r>
            <a:r>
              <a:rPr lang="pt-BR" sz="2400" dirty="0">
                <a:cs typeface="Arial" panose="020B0604020202020204" pitchFamily="34" charset="0"/>
              </a:rPr>
              <a:t>energética </a:t>
            </a:r>
            <a:r>
              <a:rPr lang="pt-BR" sz="2400" dirty="0" smtClean="0">
                <a:cs typeface="Arial" panose="020B0604020202020204" pitchFamily="34" charset="0"/>
              </a:rPr>
              <a:t>(</a:t>
            </a:r>
            <a:r>
              <a:rPr lang="pt-BR" sz="2400" dirty="0">
                <a:cs typeface="Arial" panose="020B0604020202020204" pitchFamily="34" charset="0"/>
              </a:rPr>
              <a:t>Média do GET pelo peso no </a:t>
            </a:r>
            <a:r>
              <a:rPr lang="pt-BR" sz="2400" dirty="0" smtClean="0">
                <a:cs typeface="Arial" panose="020B0604020202020204" pitchFamily="34" charset="0"/>
              </a:rPr>
              <a:t>p15) </a:t>
            </a:r>
            <a:r>
              <a:rPr lang="pt-BR" sz="2400" dirty="0">
                <a:cs typeface="Arial" panose="020B0604020202020204" pitchFamily="34" charset="0"/>
              </a:rPr>
              <a:t>= </a:t>
            </a:r>
            <a:r>
              <a:rPr 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1.643,5 kcal/dia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Ingestão </a:t>
            </a:r>
            <a:r>
              <a:rPr lang="pt-BR" sz="2400" dirty="0">
                <a:cs typeface="Arial" panose="020B0604020202020204" pitchFamily="34" charset="0"/>
              </a:rPr>
              <a:t>da dieta via oral = 732,4 </a:t>
            </a:r>
            <a:r>
              <a:rPr lang="pt-BR" sz="2400" dirty="0" smtClean="0">
                <a:cs typeface="Arial" panose="020B0604020202020204" pitchFamily="34" charset="0"/>
              </a:rPr>
              <a:t>kcal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Aporte </a:t>
            </a:r>
            <a:r>
              <a:rPr lang="pt-BR" sz="2400" dirty="0">
                <a:cs typeface="Arial" panose="020B0604020202020204" pitchFamily="34" charset="0"/>
              </a:rPr>
              <a:t>nutricional </a:t>
            </a:r>
            <a:r>
              <a:rPr lang="pt-BR" sz="2400" dirty="0" smtClean="0">
                <a:cs typeface="Arial" panose="020B0604020202020204" pitchFamily="34" charset="0"/>
              </a:rPr>
              <a:t>por NE </a:t>
            </a:r>
            <a:r>
              <a:rPr lang="pt-BR" sz="2400" dirty="0">
                <a:cs typeface="Arial" panose="020B0604020202020204" pitchFamily="34" charset="0"/>
              </a:rPr>
              <a:t>= </a:t>
            </a:r>
            <a:r>
              <a:rPr lang="pt-BR" sz="2400" dirty="0" smtClean="0">
                <a:cs typeface="Arial" panose="020B0604020202020204" pitchFamily="34" charset="0"/>
              </a:rPr>
              <a:t>911,1 kcal</a:t>
            </a:r>
          </a:p>
          <a:p>
            <a:pPr marL="0" indent="0" algn="just">
              <a:buNone/>
            </a:pPr>
            <a:r>
              <a:rPr lang="pt-BR" sz="2400" dirty="0" err="1" smtClean="0">
                <a:cs typeface="Arial" panose="020B0604020202020204" pitchFamily="34" charset="0"/>
              </a:rPr>
              <a:t>Nutren</a:t>
            </a:r>
            <a:r>
              <a:rPr lang="pt-BR" sz="2400" dirty="0" smtClean="0">
                <a:cs typeface="Arial" panose="020B0604020202020204" pitchFamily="34" charset="0"/>
              </a:rPr>
              <a:t> 1.0 fornece </a:t>
            </a:r>
            <a:r>
              <a:rPr lang="pt-BR" sz="2400" dirty="0">
                <a:cs typeface="Arial" panose="020B0604020202020204" pitchFamily="34" charset="0"/>
              </a:rPr>
              <a:t>1 kcal/100 mL </a:t>
            </a:r>
            <a:r>
              <a:rPr 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 volume</a:t>
            </a:r>
            <a:r>
              <a:rPr lang="pt-BR" sz="2400" dirty="0">
                <a:cs typeface="Arial" panose="020B0604020202020204" pitchFamily="34" charset="0"/>
              </a:rPr>
              <a:t> necessário = </a:t>
            </a:r>
            <a:r>
              <a:rPr lang="pt-BR" sz="2400" dirty="0" smtClean="0">
                <a:cs typeface="Arial" panose="020B0604020202020204" pitchFamily="34" charset="0"/>
              </a:rPr>
              <a:t>911,1 mL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cs typeface="Arial" panose="020B0604020202020204" pitchFamily="34" charset="0"/>
              </a:rPr>
              <a:t>100 mL de </a:t>
            </a:r>
            <a:r>
              <a:rPr lang="pt-BR" sz="2400" dirty="0" err="1">
                <a:cs typeface="Arial" panose="020B0604020202020204" pitchFamily="34" charset="0"/>
              </a:rPr>
              <a:t>Nutren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1.0 </a:t>
            </a:r>
            <a:r>
              <a:rPr lang="pt-BR" sz="2400" dirty="0">
                <a:cs typeface="Arial" panose="020B0604020202020204" pitchFamily="34" charset="0"/>
              </a:rPr>
              <a:t>– 13g de CHO</a:t>
            </a:r>
          </a:p>
          <a:p>
            <a:pPr marL="0" indent="0" algn="ctr">
              <a:buNone/>
            </a:pPr>
            <a:r>
              <a:rPr lang="pt-BR" sz="2400" dirty="0">
                <a:cs typeface="Arial" panose="020B0604020202020204" pitchFamily="34" charset="0"/>
              </a:rPr>
              <a:t>911,1 </a:t>
            </a:r>
            <a:r>
              <a:rPr lang="pt-BR" sz="2400" dirty="0" smtClean="0">
                <a:cs typeface="Arial" panose="020B0604020202020204" pitchFamily="34" charset="0"/>
              </a:rPr>
              <a:t>mL </a:t>
            </a:r>
            <a:r>
              <a:rPr lang="pt-BR" sz="2400" dirty="0">
                <a:cs typeface="Arial" panose="020B0604020202020204" pitchFamily="34" charset="0"/>
              </a:rPr>
              <a:t>– x</a:t>
            </a:r>
          </a:p>
          <a:p>
            <a:pPr marL="0" indent="0" algn="ctr">
              <a:buNone/>
            </a:pPr>
            <a:r>
              <a:rPr lang="pt-BR" sz="2400" dirty="0">
                <a:cs typeface="Arial" panose="020B0604020202020204" pitchFamily="34" charset="0"/>
              </a:rPr>
              <a:t>x = </a:t>
            </a:r>
            <a:r>
              <a:rPr lang="pt-BR" sz="2400" dirty="0" smtClean="0">
                <a:cs typeface="Arial" panose="020B0604020202020204" pitchFamily="34" charset="0"/>
              </a:rPr>
              <a:t>118,44g </a:t>
            </a:r>
            <a:r>
              <a:rPr lang="pt-BR" sz="2400" dirty="0">
                <a:cs typeface="Arial" panose="020B0604020202020204" pitchFamily="34" charset="0"/>
              </a:rPr>
              <a:t>de CHO (</a:t>
            </a:r>
            <a:r>
              <a:rPr lang="pt-BR" sz="2400" dirty="0" smtClean="0">
                <a:cs typeface="Arial" panose="020B0604020202020204" pitchFamily="34" charset="0"/>
              </a:rPr>
              <a:t>473,7 kcal</a:t>
            </a:r>
            <a:r>
              <a:rPr lang="pt-BR" sz="2400" dirty="0"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cs typeface="Arial" panose="020B0604020202020204" pitchFamily="34" charset="0"/>
              </a:rPr>
              <a:t>100 mL de </a:t>
            </a:r>
            <a:r>
              <a:rPr lang="pt-BR" sz="2400" dirty="0" err="1">
                <a:cs typeface="Arial" panose="020B0604020202020204" pitchFamily="34" charset="0"/>
              </a:rPr>
              <a:t>Nutren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1.0 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4g </a:t>
            </a:r>
            <a:r>
              <a:rPr lang="pt-BR" sz="2400" dirty="0">
                <a:cs typeface="Arial" panose="020B0604020202020204" pitchFamily="34" charset="0"/>
              </a:rPr>
              <a:t>de PTN</a:t>
            </a:r>
          </a:p>
          <a:p>
            <a:pPr marL="0" indent="0" algn="ctr">
              <a:buNone/>
            </a:pPr>
            <a:r>
              <a:rPr lang="pt-BR" sz="2400" dirty="0" smtClean="0">
                <a:cs typeface="Arial" panose="020B0604020202020204" pitchFamily="34" charset="0"/>
              </a:rPr>
              <a:t>911,1 </a:t>
            </a:r>
            <a:r>
              <a:rPr lang="pt-BR" sz="2400" dirty="0">
                <a:cs typeface="Arial" panose="020B0604020202020204" pitchFamily="34" charset="0"/>
              </a:rPr>
              <a:t>mL – x</a:t>
            </a:r>
          </a:p>
          <a:p>
            <a:pPr marL="0" indent="0" algn="ctr">
              <a:buNone/>
            </a:pPr>
            <a:r>
              <a:rPr lang="pt-BR" sz="2400" dirty="0">
                <a:cs typeface="Arial" panose="020B0604020202020204" pitchFamily="34" charset="0"/>
              </a:rPr>
              <a:t>x = </a:t>
            </a:r>
            <a:r>
              <a:rPr lang="pt-BR" sz="2400" dirty="0" smtClean="0">
                <a:cs typeface="Arial" panose="020B0604020202020204" pitchFamily="34" charset="0"/>
              </a:rPr>
              <a:t>36,44g </a:t>
            </a:r>
            <a:r>
              <a:rPr lang="pt-BR" sz="2400" dirty="0">
                <a:cs typeface="Arial" panose="020B0604020202020204" pitchFamily="34" charset="0"/>
              </a:rPr>
              <a:t>de PTN </a:t>
            </a:r>
            <a:r>
              <a:rPr lang="pt-BR" sz="2400" dirty="0" smtClean="0">
                <a:cs typeface="Arial" panose="020B0604020202020204" pitchFamily="34" charset="0"/>
              </a:rPr>
              <a:t>(145,7 kcal</a:t>
            </a:r>
            <a:r>
              <a:rPr lang="pt-BR" sz="2400" dirty="0"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cs typeface="Arial" panose="020B0604020202020204" pitchFamily="34" charset="0"/>
              </a:rPr>
              <a:t>100 mL de </a:t>
            </a:r>
            <a:r>
              <a:rPr lang="pt-BR" sz="2400" dirty="0" err="1">
                <a:cs typeface="Arial" panose="020B0604020202020204" pitchFamily="34" charset="0"/>
              </a:rPr>
              <a:t>Nutren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1.0 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3,8g </a:t>
            </a:r>
            <a:r>
              <a:rPr lang="pt-BR" sz="2400" dirty="0">
                <a:cs typeface="Arial" panose="020B0604020202020204" pitchFamily="34" charset="0"/>
              </a:rPr>
              <a:t>de LIP</a:t>
            </a:r>
          </a:p>
          <a:p>
            <a:pPr marL="0" indent="0" algn="ctr">
              <a:buNone/>
            </a:pPr>
            <a:r>
              <a:rPr lang="pt-BR" sz="2400" dirty="0" smtClean="0">
                <a:cs typeface="Arial" panose="020B0604020202020204" pitchFamily="34" charset="0"/>
              </a:rPr>
              <a:t>911,1 </a:t>
            </a:r>
            <a:r>
              <a:rPr lang="pt-BR" sz="2400" dirty="0">
                <a:cs typeface="Arial" panose="020B0604020202020204" pitchFamily="34" charset="0"/>
              </a:rPr>
              <a:t>mL – x</a:t>
            </a:r>
          </a:p>
          <a:p>
            <a:pPr marL="0" indent="0" algn="ctr">
              <a:buNone/>
            </a:pPr>
            <a:r>
              <a:rPr lang="pt-BR" sz="2400" dirty="0">
                <a:cs typeface="Arial" panose="020B0604020202020204" pitchFamily="34" charset="0"/>
              </a:rPr>
              <a:t>x = </a:t>
            </a:r>
            <a:r>
              <a:rPr lang="pt-BR" sz="2400" dirty="0" smtClean="0">
                <a:cs typeface="Arial" panose="020B0604020202020204" pitchFamily="34" charset="0"/>
              </a:rPr>
              <a:t>34,62g </a:t>
            </a:r>
            <a:r>
              <a:rPr lang="pt-BR" sz="2400" dirty="0">
                <a:cs typeface="Arial" panose="020B0604020202020204" pitchFamily="34" charset="0"/>
              </a:rPr>
              <a:t>de LIP (</a:t>
            </a:r>
            <a:r>
              <a:rPr lang="pt-BR" sz="2400" dirty="0" smtClean="0">
                <a:cs typeface="Arial" panose="020B0604020202020204" pitchFamily="34" charset="0"/>
              </a:rPr>
              <a:t>311,5 kcal</a:t>
            </a:r>
            <a:r>
              <a:rPr lang="pt-BR" sz="2400" dirty="0"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4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u="sng" dirty="0" smtClean="0"/>
              <a:t>Prescrição dietoterápica</a:t>
            </a:r>
            <a:r>
              <a:rPr lang="pt-BR" sz="2400" dirty="0" smtClean="0"/>
              <a:t>: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Prescrevo dieta enteral polimérica administrada por via SNE, fornecendo um volume total de </a:t>
            </a:r>
            <a:r>
              <a:rPr lang="pt-BR" sz="2400" dirty="0">
                <a:cs typeface="Arial" panose="020B0604020202020204" pitchFamily="34" charset="0"/>
              </a:rPr>
              <a:t>911,1</a:t>
            </a:r>
            <a:r>
              <a:rPr lang="pt-BR" sz="2400" dirty="0" smtClean="0"/>
              <a:t> ml com </a:t>
            </a:r>
            <a:r>
              <a:rPr lang="pt-BR" sz="2400" dirty="0"/>
              <a:t>a seguinte evolução diária:</a:t>
            </a:r>
          </a:p>
          <a:p>
            <a:pPr algn="just">
              <a:buFontTx/>
              <a:buChar char="-"/>
            </a:pPr>
            <a:r>
              <a:rPr lang="pt-BR" sz="2400" dirty="0"/>
              <a:t>Primeiro dia: iniciar com 1/3 do volume total </a:t>
            </a:r>
            <a:r>
              <a:rPr lang="pt-BR" sz="2400" dirty="0" smtClean="0"/>
              <a:t>(303,7 </a:t>
            </a:r>
            <a:r>
              <a:rPr lang="pt-BR" sz="2400" dirty="0"/>
              <a:t>ml/dia), sendo distribuída em 6 vezes/dia </a:t>
            </a:r>
            <a:r>
              <a:rPr lang="pt-BR" sz="2400" dirty="0" smtClean="0"/>
              <a:t>(50,6 </a:t>
            </a:r>
            <a:r>
              <a:rPr lang="pt-BR" sz="2400" dirty="0"/>
              <a:t>ml de 4/4h por BIC).</a:t>
            </a:r>
          </a:p>
          <a:p>
            <a:pPr algn="just">
              <a:buFontTx/>
              <a:buChar char="-"/>
            </a:pPr>
            <a:r>
              <a:rPr lang="pt-BR" sz="2400" dirty="0"/>
              <a:t>Segundo dia: se houver boa tolerância da dieta, progredir para 2/3 do volume total </a:t>
            </a:r>
            <a:r>
              <a:rPr lang="pt-BR" sz="2400" dirty="0" smtClean="0"/>
              <a:t>(607,4 </a:t>
            </a:r>
            <a:r>
              <a:rPr lang="pt-BR" sz="2400" dirty="0"/>
              <a:t>ml/dia), sendo distribuída em 6 vezes/dia </a:t>
            </a:r>
            <a:r>
              <a:rPr lang="pt-BR" sz="2400" dirty="0" smtClean="0"/>
              <a:t>(</a:t>
            </a:r>
            <a:r>
              <a:rPr lang="pt-BR" sz="2400" dirty="0" smtClean="0"/>
              <a:t>101,2</a:t>
            </a:r>
            <a:r>
              <a:rPr lang="pt-BR" sz="2400" dirty="0" smtClean="0"/>
              <a:t> </a:t>
            </a:r>
            <a:r>
              <a:rPr lang="pt-BR" sz="2400" dirty="0"/>
              <a:t>ml de 4/4h por BIC).</a:t>
            </a:r>
          </a:p>
          <a:p>
            <a:pPr algn="just">
              <a:buFontTx/>
              <a:buChar char="-"/>
            </a:pPr>
            <a:r>
              <a:rPr lang="pt-BR" sz="2400" dirty="0"/>
              <a:t>Terceiro dia: se houver boa tolerância da dieta, atingir o volume total de </a:t>
            </a:r>
            <a:r>
              <a:rPr lang="pt-BR" sz="2400" dirty="0" smtClean="0"/>
              <a:t>911,1 </a:t>
            </a:r>
            <a:r>
              <a:rPr lang="pt-BR" sz="2400" dirty="0" smtClean="0"/>
              <a:t>ml/dia</a:t>
            </a:r>
            <a:r>
              <a:rPr lang="pt-BR" sz="2400" dirty="0"/>
              <a:t>, sendo distribuída em 6 vezes/dia </a:t>
            </a:r>
            <a:r>
              <a:rPr lang="pt-BR" sz="2400" dirty="0" smtClean="0"/>
              <a:t>(151,8 ml </a:t>
            </a:r>
            <a:r>
              <a:rPr lang="pt-BR" sz="2400" dirty="0"/>
              <a:t>de 4/4h por BIC). Será ofertado </a:t>
            </a:r>
            <a:r>
              <a:rPr lang="pt-BR" sz="2400" dirty="0" smtClean="0"/>
              <a:t>930,9 </a:t>
            </a:r>
            <a:r>
              <a:rPr lang="pt-BR" sz="2400" dirty="0" smtClean="0"/>
              <a:t>kcal/dia</a:t>
            </a:r>
            <a:r>
              <a:rPr lang="pt-BR" sz="2400" dirty="0"/>
              <a:t>, </a:t>
            </a:r>
            <a:r>
              <a:rPr lang="pt-BR" sz="2400" dirty="0">
                <a:cs typeface="Arial" panose="020B0604020202020204" pitchFamily="34" charset="0"/>
              </a:rPr>
              <a:t>36,44g </a:t>
            </a:r>
            <a:r>
              <a:rPr lang="pt-BR" sz="2400" dirty="0" smtClean="0"/>
              <a:t>de </a:t>
            </a:r>
            <a:r>
              <a:rPr lang="pt-BR" sz="2400" dirty="0"/>
              <a:t>proteína (</a:t>
            </a:r>
            <a:r>
              <a:rPr lang="pt-BR" sz="2400" dirty="0" smtClean="0"/>
              <a:t>16%), </a:t>
            </a:r>
            <a:r>
              <a:rPr lang="pt-BR" sz="2400" dirty="0">
                <a:cs typeface="Arial" panose="020B0604020202020204" pitchFamily="34" charset="0"/>
              </a:rPr>
              <a:t>118,44g</a:t>
            </a:r>
            <a:r>
              <a:rPr lang="pt-BR" sz="2400" dirty="0" smtClean="0"/>
              <a:t> </a:t>
            </a:r>
            <a:r>
              <a:rPr lang="pt-BR" sz="2400" dirty="0"/>
              <a:t>de carboidrato (</a:t>
            </a:r>
            <a:r>
              <a:rPr lang="pt-BR" sz="2400" dirty="0" smtClean="0"/>
              <a:t>51%) </a:t>
            </a:r>
            <a:r>
              <a:rPr lang="pt-BR" sz="2400" dirty="0"/>
              <a:t>e </a:t>
            </a:r>
            <a:r>
              <a:rPr lang="pt-BR" sz="2400" dirty="0">
                <a:cs typeface="Arial" panose="020B0604020202020204" pitchFamily="34" charset="0"/>
              </a:rPr>
              <a:t>34,62g</a:t>
            </a:r>
            <a:r>
              <a:rPr lang="pt-BR" sz="2400" dirty="0" smtClean="0"/>
              <a:t> </a:t>
            </a:r>
            <a:r>
              <a:rPr lang="pt-BR" sz="2400" dirty="0"/>
              <a:t>(</a:t>
            </a:r>
            <a:r>
              <a:rPr lang="pt-BR" sz="2400" dirty="0" smtClean="0"/>
              <a:t>33%) </a:t>
            </a:r>
            <a:r>
              <a:rPr lang="pt-BR" sz="2400" dirty="0"/>
              <a:t>de lipídeo.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b="1" u="sng" dirty="0"/>
          </a:p>
          <a:p>
            <a:pPr marL="0" indent="0" algn="just">
              <a:buNone/>
            </a:pPr>
            <a:endParaRPr lang="pt-BR" sz="2400" b="1" u="sng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6913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704851"/>
            <a:ext cx="10972800" cy="5772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u="sng" dirty="0">
                <a:cs typeface="Arial" panose="020B0604020202020204" pitchFamily="34" charset="0"/>
              </a:rPr>
              <a:t>Antecedentes familiares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Mãe com histórico de HAS e pai portador de DM2. Demais familiares sem histórico de doenças.</a:t>
            </a:r>
          </a:p>
          <a:p>
            <a:pPr marL="0" indent="0" algn="just">
              <a:buNone/>
            </a:pPr>
            <a:endParaRPr lang="pt-BR" sz="2400" b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História </a:t>
            </a:r>
            <a:r>
              <a:rPr lang="pt-BR" sz="2400" b="1" u="sng" dirty="0">
                <a:cs typeface="Arial" panose="020B0604020202020204" pitchFamily="34" charset="0"/>
              </a:rPr>
              <a:t>mórbida </a:t>
            </a:r>
            <a:r>
              <a:rPr lang="pt-BR" sz="2400" b="1" u="sng" dirty="0" smtClean="0">
                <a:cs typeface="Arial" panose="020B0604020202020204" pitchFamily="34" charset="0"/>
              </a:rPr>
              <a:t>atual</a:t>
            </a:r>
            <a:endParaRPr lang="pt-BR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altLang="pt-BR" sz="2400" dirty="0">
                <a:cs typeface="Arial" panose="020B0604020202020204" pitchFamily="34" charset="0"/>
              </a:rPr>
              <a:t>T</a:t>
            </a:r>
            <a:r>
              <a:rPr lang="pt-BR" altLang="pt-BR" sz="2400" dirty="0" smtClean="0">
                <a:cs typeface="Arial" panose="020B0604020202020204" pitchFamily="34" charset="0"/>
              </a:rPr>
              <a:t>osse seca que piorava durante à noite, associada com febre há 6 dias (de até 39°C) que melhorava apenas com o uso de antitérmicos. 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Há </a:t>
            </a:r>
            <a:r>
              <a:rPr lang="pt-BR" sz="2400" dirty="0">
                <a:cs typeface="Arial" panose="020B0604020202020204" pitchFamily="34" charset="0"/>
              </a:rPr>
              <a:t>2 dias </a:t>
            </a:r>
            <a:r>
              <a:rPr lang="pt-BR" sz="2400" dirty="0" smtClean="0">
                <a:cs typeface="Arial" panose="020B0604020202020204" pitchFamily="34" charset="0"/>
              </a:rPr>
              <a:t>apresentou esforço respiratório, dispneia progressiva e fadiga</a:t>
            </a:r>
            <a:r>
              <a:rPr lang="pt-BR" sz="2400" dirty="0">
                <a:cs typeface="Arial" panose="020B0604020202020204" pitchFamily="34" charset="0"/>
              </a:rPr>
              <a:t>. 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Avaliação clínica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Bom </a:t>
            </a:r>
            <a:r>
              <a:rPr lang="pt-BR" sz="2400" dirty="0">
                <a:cs typeface="Arial" panose="020B0604020202020204" pitchFamily="34" charset="0"/>
              </a:rPr>
              <a:t>estado </a:t>
            </a:r>
            <a:r>
              <a:rPr lang="pt-BR" sz="2400" dirty="0" smtClean="0">
                <a:cs typeface="Arial" panose="020B0604020202020204" pitchFamily="34" charset="0"/>
              </a:rPr>
              <a:t>geral, consciente e orientada.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Emagrecida.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Febril</a:t>
            </a:r>
            <a:r>
              <a:rPr lang="pt-BR" sz="2400" dirty="0">
                <a:cs typeface="Arial" panose="020B0604020202020204" pitchFamily="34" charset="0"/>
              </a:rPr>
              <a:t>, temperatura axilar </a:t>
            </a:r>
            <a:r>
              <a:rPr lang="pt-BR" sz="2400" dirty="0" smtClean="0">
                <a:cs typeface="Arial" panose="020B0604020202020204" pitchFamily="34" charset="0"/>
              </a:rPr>
              <a:t>de 37,8ºC </a:t>
            </a:r>
            <a:r>
              <a:rPr lang="pt-BR" sz="2400" dirty="0">
                <a:cs typeface="Arial" panose="020B0604020202020204" pitchFamily="34" charset="0"/>
              </a:rPr>
              <a:t>aferida no momento da </a:t>
            </a:r>
            <a:r>
              <a:rPr lang="pt-BR" sz="2400" dirty="0" smtClean="0">
                <a:cs typeface="Arial" panose="020B0604020202020204" pitchFamily="34" charset="0"/>
              </a:rPr>
              <a:t>consulta.</a:t>
            </a:r>
          </a:p>
        </p:txBody>
      </p:sp>
    </p:spTree>
    <p:extLst>
      <p:ext uri="{BB962C8B-B14F-4D97-AF65-F5344CB8AC3E}">
        <p14:creationId xmlns:p14="http://schemas.microsoft.com/office/powerpoint/2010/main" val="2721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704851"/>
            <a:ext cx="10972800" cy="577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Antropometria</a:t>
            </a:r>
            <a:endParaRPr lang="pt-BR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Peso </a:t>
            </a:r>
            <a:r>
              <a:rPr lang="pt-BR" sz="2400" dirty="0">
                <a:cs typeface="Arial" panose="020B0604020202020204" pitchFamily="34" charset="0"/>
              </a:rPr>
              <a:t>atual: </a:t>
            </a:r>
            <a:r>
              <a:rPr lang="pt-BR" sz="2400" dirty="0" smtClean="0">
                <a:cs typeface="Arial" panose="020B0604020202020204" pitchFamily="34" charset="0"/>
              </a:rPr>
              <a:t>40 kg (perda de 2 kg em 1 semana)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Peso habitual: 42 kg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Estatura</a:t>
            </a:r>
            <a:r>
              <a:rPr lang="pt-BR" sz="2400" dirty="0">
                <a:cs typeface="Arial" panose="020B0604020202020204" pitchFamily="34" charset="0"/>
              </a:rPr>
              <a:t>: </a:t>
            </a:r>
            <a:r>
              <a:rPr lang="pt-BR" sz="2400" dirty="0" smtClean="0">
                <a:cs typeface="Arial" panose="020B0604020202020204" pitchFamily="34" charset="0"/>
              </a:rPr>
              <a:t>160 </a:t>
            </a:r>
            <a:r>
              <a:rPr lang="pt-BR" sz="2400" dirty="0">
                <a:cs typeface="Arial" panose="020B0604020202020204" pitchFamily="34" charset="0"/>
              </a:rPr>
              <a:t>cm</a:t>
            </a:r>
          </a:p>
          <a:p>
            <a:pPr marL="0" indent="0">
              <a:buNone/>
            </a:pPr>
            <a:r>
              <a:rPr lang="pt-BR" sz="2400" dirty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15,6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Dados adicionais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Para a classificação do estado nutricional de adolescentes, utiliza-se as curvas de crescimento da OMS e os pontos de corte definidos pelo SISVAN: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30990" r="36603" b="14323"/>
          <a:stretch/>
        </p:blipFill>
        <p:spPr bwMode="auto">
          <a:xfrm>
            <a:off x="1905000" y="2019300"/>
            <a:ext cx="80581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1. </a:t>
            </a:r>
            <a:r>
              <a:rPr lang="pt-BR" sz="2400" dirty="0" smtClean="0">
                <a:cs typeface="Arial" panose="020B0604020202020204" pitchFamily="34" charset="0"/>
              </a:rPr>
              <a:t>Classifique o estado nutricional atual da adolescente segundo as curvas da OMS: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48650" y="2068643"/>
            <a:ext cx="382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40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17 anos e </a:t>
            </a:r>
            <a:r>
              <a:rPr lang="pt-BR" sz="2400" dirty="0">
                <a:cs typeface="Arial" panose="020B0604020202020204" pitchFamily="34" charset="0"/>
              </a:rPr>
              <a:t>9</a:t>
            </a:r>
            <a:r>
              <a:rPr lang="pt-BR" sz="2400" dirty="0" smtClean="0">
                <a:cs typeface="Arial" panose="020B0604020202020204" pitchFamily="34" charset="0"/>
              </a:rPr>
              <a:t>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160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15,6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p15 e </a:t>
            </a:r>
            <a:r>
              <a:rPr lang="pt-BR" sz="2400" dirty="0" smtClean="0">
                <a:cs typeface="Arial" panose="020B0604020202020204" pitchFamily="34" charset="0"/>
              </a:rPr>
              <a:t>p50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Estatura adequada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9079" r="33298" b="9648"/>
          <a:stretch/>
        </p:blipFill>
        <p:spPr bwMode="auto">
          <a:xfrm>
            <a:off x="449179" y="1158445"/>
            <a:ext cx="7681719" cy="549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6614075" y="2975387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48650" y="1348183"/>
            <a:ext cx="382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40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17 anos e </a:t>
            </a:r>
            <a:r>
              <a:rPr lang="pt-BR" sz="2400" dirty="0">
                <a:cs typeface="Arial" panose="020B0604020202020204" pitchFamily="34" charset="0"/>
              </a:rPr>
              <a:t>9</a:t>
            </a:r>
            <a:r>
              <a:rPr lang="pt-BR" sz="2400" dirty="0" smtClean="0">
                <a:cs typeface="Arial" panose="020B0604020202020204" pitchFamily="34" charset="0"/>
              </a:rPr>
              <a:t>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160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15,6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28281" y="332938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-1 e </a:t>
            </a:r>
            <a:r>
              <a:rPr lang="pt-BR" sz="2400" dirty="0">
                <a:cs typeface="Arial" panose="020B0604020202020204" pitchFamily="34" charset="0"/>
              </a:rPr>
              <a:t>0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Estatura adequada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15365" r="21449" b="10677"/>
          <a:stretch/>
        </p:blipFill>
        <p:spPr bwMode="auto">
          <a:xfrm>
            <a:off x="277092" y="544746"/>
            <a:ext cx="7971558" cy="56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6698195" y="2441968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49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2828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&lt; percentil 3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Magreza</a:t>
            </a:r>
            <a:endParaRPr lang="pt-BR" sz="2400" b="1" dirty="0"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48650" y="2068643"/>
            <a:ext cx="382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40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17 anos e </a:t>
            </a:r>
            <a:r>
              <a:rPr lang="pt-BR" sz="2400" dirty="0">
                <a:cs typeface="Arial" panose="020B0604020202020204" pitchFamily="34" charset="0"/>
              </a:rPr>
              <a:t>9</a:t>
            </a:r>
            <a:r>
              <a:rPr lang="pt-BR" sz="2400" dirty="0" smtClean="0">
                <a:cs typeface="Arial" panose="020B0604020202020204" pitchFamily="34" charset="0"/>
              </a:rPr>
              <a:t>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160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15,6 kg/m²</a:t>
            </a: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19887" r="33449" b="10227"/>
          <a:stretch/>
        </p:blipFill>
        <p:spPr bwMode="auto">
          <a:xfrm>
            <a:off x="199323" y="609590"/>
            <a:ext cx="799211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6608304" y="4915816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3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42828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-3 e -2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Magreza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5625" r="20811" b="10677"/>
          <a:stretch/>
        </p:blipFill>
        <p:spPr bwMode="auto">
          <a:xfrm>
            <a:off x="56962" y="776164"/>
            <a:ext cx="8189101" cy="57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48650" y="2068643"/>
            <a:ext cx="382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40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17 anos e </a:t>
            </a:r>
            <a:r>
              <a:rPr lang="pt-BR" sz="2400" dirty="0">
                <a:cs typeface="Arial" panose="020B0604020202020204" pitchFamily="34" charset="0"/>
              </a:rPr>
              <a:t>9</a:t>
            </a:r>
            <a:r>
              <a:rPr lang="pt-BR" sz="2400" dirty="0" smtClean="0">
                <a:cs typeface="Arial" panose="020B0604020202020204" pitchFamily="34" charset="0"/>
              </a:rPr>
              <a:t>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160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15,6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7" name="Estrela de 5 pontas 6"/>
          <p:cNvSpPr/>
          <p:nvPr/>
        </p:nvSpPr>
        <p:spPr>
          <a:xfrm>
            <a:off x="6599837" y="5178293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3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2244</Words>
  <Application>Microsoft Office PowerPoint</Application>
  <PresentationFormat>Personalizar</PresentationFormat>
  <Paragraphs>402</Paragraphs>
  <Slides>26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CASO CLÍNICO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Marques</cp:lastModifiedBy>
  <cp:revision>229</cp:revision>
  <dcterms:created xsi:type="dcterms:W3CDTF">2017-11-13T12:18:19Z</dcterms:created>
  <dcterms:modified xsi:type="dcterms:W3CDTF">2018-05-14T20:13:58Z</dcterms:modified>
</cp:coreProperties>
</file>