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0" r:id="rId2"/>
    <p:sldId id="302" r:id="rId3"/>
    <p:sldId id="256" r:id="rId4"/>
    <p:sldId id="303" r:id="rId5"/>
    <p:sldId id="286" r:id="rId6"/>
    <p:sldId id="304" r:id="rId7"/>
    <p:sldId id="305" r:id="rId8"/>
    <p:sldId id="306" r:id="rId9"/>
    <p:sldId id="287" r:id="rId10"/>
    <p:sldId id="257" r:id="rId11"/>
    <p:sldId id="281" r:id="rId12"/>
    <p:sldId id="312" r:id="rId13"/>
    <p:sldId id="288" r:id="rId14"/>
    <p:sldId id="293" r:id="rId15"/>
    <p:sldId id="307" r:id="rId16"/>
    <p:sldId id="308" r:id="rId17"/>
    <p:sldId id="309" r:id="rId18"/>
    <p:sldId id="310" r:id="rId19"/>
    <p:sldId id="311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69FA2B-FC56-4615-902B-72102190C4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444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C2C60-C424-405D-890E-307A74CC45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2864888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0A0A6-1CD2-4D04-9100-EA0C095313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8230011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E0946-AD09-4229-B1AF-98D6397D43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0589495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AB51A4-C553-4D00-910D-284C57261E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2531316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608D74-D7AB-4C7F-B3F3-DAA1A5026E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881094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52FF5-068B-4915-ABF5-888F21631B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6992765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CB7ED-ACB9-4A84-8187-5A4E5F6233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9446553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76968-16D3-4CFA-A1D5-73FCED5915B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402877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51559-8F03-4AC1-88B6-73743453CD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2425204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F469-58AC-4E11-A8EC-1181584835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572398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1F217-8B75-4D79-B493-2DB38664DE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5101785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AA8EB-6544-4BA7-9CA4-C72D435FB3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8825234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CDEA5-F203-4317-A9DF-A0FBF0D508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8463048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82137D-A2F6-470A-95B1-C9FC9395EAB9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Perdas e manipulações de circuitos eletrônicos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205038"/>
            <a:ext cx="5794375" cy="27447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5732463"/>
            <a:ext cx="1338262" cy="4603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Trocando a fonte pela carga</a:t>
            </a:r>
            <a:endParaRPr lang="pt-BR" altLang="pt-BR" sz="40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Trocando a fonte pela carga</a:t>
            </a:r>
            <a:endParaRPr lang="pt-BR" altLang="pt-BR" sz="4000"/>
          </a:p>
        </p:txBody>
      </p:sp>
      <p:pic>
        <p:nvPicPr>
          <p:cNvPr id="28715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76375"/>
            <a:ext cx="6018213" cy="27447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16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852988"/>
            <a:ext cx="1473200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17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829175"/>
            <a:ext cx="1158875" cy="8318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18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976813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412875"/>
            <a:ext cx="5208588" cy="2587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Trocando a fonte pela carga</a:t>
            </a:r>
            <a:endParaRPr lang="pt-BR" altLang="pt-BR" sz="4000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87338" y="4652963"/>
            <a:ext cx="59404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b="1">
                <a:solidFill>
                  <a:srgbClr val="0000FF"/>
                </a:solidFill>
              </a:rPr>
              <a:t>Fluxo reverso de potência requer novo modo de chaveamento;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b="1">
                <a:solidFill>
                  <a:srgbClr val="0000FF"/>
                </a:solidFill>
              </a:rPr>
              <a:t>O transistor condução na posição 2;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pt-BR" altLang="pt-BR" b="1">
                <a:solidFill>
                  <a:srgbClr val="0000FF"/>
                </a:solidFill>
              </a:rPr>
              <a:t>D deve ser trocado por D</a:t>
            </a:r>
            <a:r>
              <a:rPr lang="pt-BR" altLang="pt-BR" b="1">
                <a:solidFill>
                  <a:srgbClr val="0000FF"/>
                </a:solidFill>
                <a:cs typeface="Arial" charset="0"/>
              </a:rPr>
              <a:t>′.</a:t>
            </a:r>
            <a:endParaRPr lang="pt-BR" altLang="pt-BR" b="1">
              <a:solidFill>
                <a:srgbClr val="0000FF"/>
              </a:solidFill>
            </a:endParaRPr>
          </a:p>
        </p:txBody>
      </p:sp>
      <p:pic>
        <p:nvPicPr>
          <p:cNvPr id="727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941888"/>
            <a:ext cx="1203325" cy="5064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871663" y="6273800"/>
            <a:ext cx="4643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Qual conversor foi obtido?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Conversores em cascata</a:t>
            </a:r>
          </a:p>
        </p:txBody>
      </p:sp>
      <p:pic>
        <p:nvPicPr>
          <p:cNvPr id="4507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412875"/>
            <a:ext cx="7188200" cy="26654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07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976813"/>
            <a:ext cx="1608137" cy="933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976813"/>
            <a:ext cx="3138488" cy="9794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5076" name="AutoShape 20"/>
          <p:cNvSpPr>
            <a:spLocks noChangeArrowheads="1"/>
          </p:cNvSpPr>
          <p:nvPr/>
        </p:nvSpPr>
        <p:spPr bwMode="auto">
          <a:xfrm rot="21575309" flipH="1">
            <a:off x="3887788" y="5192713"/>
            <a:ext cx="828675" cy="431800"/>
          </a:xfrm>
          <a:prstGeom prst="leftArrow">
            <a:avLst>
              <a:gd name="adj1" fmla="val 50000"/>
              <a:gd name="adj2" fmla="val 47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buck e boost em cascata</a:t>
            </a:r>
            <a:endParaRPr lang="pt-BR" altLang="pt-BR" sz="4000"/>
          </a:p>
        </p:txBody>
      </p:sp>
      <p:pic>
        <p:nvPicPr>
          <p:cNvPr id="5121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484313"/>
            <a:ext cx="8493125" cy="2689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4833938"/>
            <a:ext cx="1338263" cy="14732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1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976813"/>
            <a:ext cx="1249363" cy="1012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1218" name="AutoShape 18"/>
          <p:cNvSpPr>
            <a:spLocks noChangeArrowheads="1"/>
          </p:cNvSpPr>
          <p:nvPr/>
        </p:nvSpPr>
        <p:spPr bwMode="auto">
          <a:xfrm rot="21575309" flipH="1">
            <a:off x="3887788" y="5157788"/>
            <a:ext cx="828675" cy="431800"/>
          </a:xfrm>
          <a:prstGeom prst="leftArrow">
            <a:avLst>
              <a:gd name="adj1" fmla="val 50000"/>
              <a:gd name="adj2" fmla="val 47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Dois conversores boost em cascata</a:t>
            </a:r>
            <a:endParaRPr lang="pt-BR" altLang="pt-BR" sz="4000"/>
          </a:p>
        </p:txBody>
      </p:sp>
      <p:pic>
        <p:nvPicPr>
          <p:cNvPr id="6759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449388"/>
            <a:ext cx="7369175" cy="2014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7600" name="AutoShape 16"/>
          <p:cNvSpPr>
            <a:spLocks noChangeArrowheads="1"/>
          </p:cNvSpPr>
          <p:nvPr/>
        </p:nvSpPr>
        <p:spPr bwMode="auto">
          <a:xfrm rot="17938146" flipH="1">
            <a:off x="2914650" y="2781300"/>
            <a:ext cx="1873250" cy="431800"/>
          </a:xfrm>
          <a:prstGeom prst="lef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6760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689475"/>
            <a:ext cx="5659437" cy="1957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661150" y="4833938"/>
            <a:ext cx="2482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Indutores L1 e L2 são combinados.</a:t>
            </a:r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 rot="-10800000">
            <a:off x="2843213" y="3644900"/>
            <a:ext cx="5076825" cy="1260475"/>
          </a:xfrm>
          <a:prstGeom prst="curvedUpArrow">
            <a:avLst>
              <a:gd name="adj1" fmla="val 80554"/>
              <a:gd name="adj2" fmla="val 16110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58775" y="3860800"/>
            <a:ext cx="4643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Capacitor C1 foi removido.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Buck-bost sem inversão</a:t>
            </a:r>
            <a:endParaRPr lang="pt-BR" altLang="pt-BR" sz="4000"/>
          </a:p>
        </p:txBody>
      </p:sp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76363"/>
            <a:ext cx="6243637" cy="1822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437063"/>
            <a:ext cx="8088313" cy="15970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016125" y="36814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6516688" y="36449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00213"/>
            <a:ext cx="7278688" cy="32512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519363" y="8731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6119813" y="8731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353695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Com inversão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0" y="191611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Sem inversão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Redução do número de chaves do buck-boost com inversão</a:t>
            </a:r>
            <a:endParaRPr lang="pt-BR" altLang="pt-BR" sz="4000"/>
          </a:p>
        </p:txBody>
      </p:sp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08163"/>
            <a:ext cx="7053262" cy="13493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4437063"/>
            <a:ext cx="3994150" cy="1665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4724400"/>
            <a:ext cx="1519237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Rotação de uma célula</a:t>
            </a:r>
            <a:endParaRPr lang="pt-BR" altLang="pt-BR" sz="4000"/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2060575"/>
            <a:ext cx="5659438" cy="2384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051050" y="5192713"/>
            <a:ext cx="4645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a-A b-B c-C conversor buck,</a:t>
            </a:r>
          </a:p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a-C b-A c-B conversor boost,</a:t>
            </a:r>
          </a:p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a-A b-C c-B conversor buck-boost.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Perdas de comutação</a:t>
            </a:r>
            <a:endParaRPr lang="pt-BR" altLang="pt-BR" sz="4000"/>
          </a:p>
        </p:txBody>
      </p:sp>
      <p:pic>
        <p:nvPicPr>
          <p:cNvPr id="6248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341438"/>
            <a:ext cx="4713288" cy="14843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8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33850"/>
            <a:ext cx="8496300" cy="1635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2339975" y="32131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6264275" y="32131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Rotação de uma célula dual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08125"/>
            <a:ext cx="5659438" cy="1957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1008063" y="4329113"/>
            <a:ext cx="6840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a-A b-B c-C conversor buck com filtro LC na entrada,</a:t>
            </a:r>
          </a:p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a-C b-A c-B conversor boost com filtro LC na entrada,</a:t>
            </a:r>
          </a:p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a-A b-C c-B conversor Cuk.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Conexão diferencial</a:t>
            </a:r>
            <a:endParaRPr lang="pt-BR" altLang="pt-BR" sz="4000"/>
          </a:p>
        </p:txBody>
      </p:sp>
      <p:pic>
        <p:nvPicPr>
          <p:cNvPr id="747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9388"/>
            <a:ext cx="5118100" cy="4230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47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2924175"/>
            <a:ext cx="1908175" cy="415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Conexão diferencial com dois conversores buck</a:t>
            </a:r>
            <a:endParaRPr lang="pt-BR" altLang="pt-BR" sz="4000"/>
          </a:p>
        </p:txBody>
      </p: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1188"/>
            <a:ext cx="4826000" cy="44148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292725" y="1808163"/>
            <a:ext cx="3670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O conversor 1 é acionado por D,</a:t>
            </a:r>
          </a:p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O conversor 2 é acionado com D’.</a:t>
            </a:r>
          </a:p>
        </p:txBody>
      </p: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3838575"/>
            <a:ext cx="1473200" cy="3825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578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5697538"/>
            <a:ext cx="1743075" cy="415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6985000" y="4365625"/>
            <a:ext cx="755650" cy="1116013"/>
          </a:xfrm>
          <a:prstGeom prst="downArrow">
            <a:avLst>
              <a:gd name="adj1" fmla="val 50000"/>
              <a:gd name="adj2" fmla="val 369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Razão de conversão em função da razão cíclica</a:t>
            </a:r>
            <a:endParaRPr lang="pt-BR" altLang="pt-BR" sz="4000"/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989138"/>
            <a:ext cx="4668837" cy="4038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3284538"/>
            <a:ext cx="2878137" cy="8477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Simplificações no filtro de saída</a:t>
            </a:r>
            <a:endParaRPr lang="pt-BR" altLang="pt-BR" sz="4000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808163"/>
            <a:ext cx="3994150" cy="39830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1876202"/>
            <a:ext cx="3984625" cy="39290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Simplificações no filtro de saída</a:t>
            </a:r>
            <a:endParaRPr lang="pt-BR" altLang="pt-BR" sz="4000"/>
          </a:p>
        </p:txBody>
      </p:sp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24063"/>
            <a:ext cx="3454400" cy="3273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636838"/>
            <a:ext cx="4668838" cy="14509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572000" y="4941888"/>
            <a:ext cx="395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altLang="pt-BR" sz="2000" b="1">
                <a:solidFill>
                  <a:srgbClr val="800000"/>
                </a:solidFill>
              </a:rPr>
              <a:t>Que tipo de conversor é este?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3633787" cy="21034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159125"/>
            <a:ext cx="3768725" cy="2070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24063"/>
            <a:ext cx="3813175" cy="2171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3608388"/>
            <a:ext cx="3454400" cy="19796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4083050" cy="1968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500438"/>
            <a:ext cx="3408363" cy="2149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41550"/>
            <a:ext cx="3633788" cy="20256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608388"/>
            <a:ext cx="3454400" cy="20367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sz="4000" b="1" u="sng"/>
              <a:t>Formas de onda sobre o indutor e capacitor</a:t>
            </a:r>
            <a:r>
              <a:rPr lang="pt-BR" altLang="pt-BR" sz="4000"/>
              <a:t> </a:t>
            </a: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484313"/>
            <a:ext cx="4983163" cy="35099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98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81638"/>
            <a:ext cx="6243638" cy="1079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33600"/>
            <a:ext cx="3454400" cy="1743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39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3536950"/>
            <a:ext cx="3048000" cy="1698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168525"/>
            <a:ext cx="3633787" cy="19573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3716338"/>
            <a:ext cx="3408362" cy="19351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024063"/>
            <a:ext cx="3678237" cy="19129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176588"/>
            <a:ext cx="3228975" cy="19129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Conversores produzindo tensão unipolar</a:t>
            </a:r>
            <a:endParaRPr lang="pt-BR" altLang="pt-BR" sz="4000"/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0938"/>
            <a:ext cx="3678238" cy="1879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3752850"/>
            <a:ext cx="3746500" cy="19923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sz="4000" b="1" u="sng"/>
              <a:t>Construindo o circuito equivalente </a:t>
            </a:r>
            <a:r>
              <a:rPr lang="pt-BR" altLang="pt-BR" sz="4000"/>
              <a:t> 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4443413" cy="4048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1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349500"/>
            <a:ext cx="5343525" cy="19796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2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445125"/>
            <a:ext cx="1519238" cy="3143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513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4760913"/>
            <a:ext cx="3317875" cy="18113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Circuito equivalente completo</a:t>
            </a:r>
            <a:endParaRPr lang="pt-BR" altLang="pt-BR" sz="4000"/>
          </a:p>
        </p:txBody>
      </p:sp>
      <p:pic>
        <p:nvPicPr>
          <p:cNvPr id="43030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7099300" cy="19796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3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149725"/>
            <a:ext cx="6964362" cy="211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 entrada saída do conversor boost com perdas</a:t>
            </a:r>
            <a:r>
              <a:rPr lang="pt-BR" altLang="pt-BR" sz="4000"/>
              <a:t> </a:t>
            </a:r>
          </a:p>
        </p:txBody>
      </p:sp>
      <p:pic>
        <p:nvPicPr>
          <p:cNvPr id="6452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068638"/>
            <a:ext cx="5389562" cy="2149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Rendimento do conversor</a:t>
            </a:r>
            <a:r>
              <a:rPr lang="pt-BR" altLang="pt-BR" sz="4000"/>
              <a:t> </a:t>
            </a:r>
          </a:p>
        </p:txBody>
      </p:sp>
      <p:pic>
        <p:nvPicPr>
          <p:cNvPr id="6554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1833562" cy="1439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555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77950"/>
            <a:ext cx="6604000" cy="19796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555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3990975"/>
            <a:ext cx="4264025" cy="1778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Rendimento do conversor</a:t>
            </a:r>
            <a:r>
              <a:rPr lang="pt-BR" altLang="pt-BR" sz="4000"/>
              <a:t> </a:t>
            </a:r>
          </a:p>
        </p:txBody>
      </p:sp>
      <p:pic>
        <p:nvPicPr>
          <p:cNvPr id="6657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4365625"/>
            <a:ext cx="3049587" cy="7540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657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592263"/>
            <a:ext cx="4264025" cy="1778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628775"/>
            <a:ext cx="5614987" cy="211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Manipulações de circuitos</a:t>
            </a:r>
            <a:endParaRPr lang="pt-BR" altLang="pt-BR" sz="4000"/>
          </a:p>
        </p:txBody>
      </p:sp>
      <p:pic>
        <p:nvPicPr>
          <p:cNvPr id="4405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5049838"/>
            <a:ext cx="1260475" cy="596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4572000" y="4473575"/>
            <a:ext cx="3563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/>
              <a:t> Filtro LC remove o ripple.</a:t>
            </a: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304</Words>
  <Application>Microsoft Office PowerPoint</Application>
  <PresentationFormat>Apresentação na tela (4:3)</PresentationFormat>
  <Paragraphs>61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</vt:lpstr>
      <vt:lpstr>Wingdings</vt:lpstr>
      <vt:lpstr>Design padrão</vt:lpstr>
      <vt:lpstr>Perdas e manipulações de circuitos eletrônicos</vt:lpstr>
      <vt:lpstr>Apresentação do PowerPoint</vt:lpstr>
      <vt:lpstr>Formas de onda sobre o indutor e capacitor </vt:lpstr>
      <vt:lpstr>Construindo o circuito equivalente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92</cp:revision>
  <dcterms:created xsi:type="dcterms:W3CDTF">2009-04-12T14:29:32Z</dcterms:created>
  <dcterms:modified xsi:type="dcterms:W3CDTF">2016-03-09T16:50:29Z</dcterms:modified>
</cp:coreProperties>
</file>