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0" r:id="rId2"/>
    <p:sldId id="302" r:id="rId3"/>
    <p:sldId id="256" r:id="rId4"/>
    <p:sldId id="303" r:id="rId5"/>
    <p:sldId id="286" r:id="rId6"/>
    <p:sldId id="304" r:id="rId7"/>
    <p:sldId id="305" r:id="rId8"/>
    <p:sldId id="306" r:id="rId9"/>
    <p:sldId id="287" r:id="rId10"/>
    <p:sldId id="257" r:id="rId11"/>
    <p:sldId id="281" r:id="rId12"/>
    <p:sldId id="312" r:id="rId13"/>
    <p:sldId id="288" r:id="rId14"/>
    <p:sldId id="293" r:id="rId15"/>
    <p:sldId id="307" r:id="rId16"/>
    <p:sldId id="308" r:id="rId17"/>
    <p:sldId id="309" r:id="rId18"/>
    <p:sldId id="310" r:id="rId19"/>
    <p:sldId id="311" r:id="rId20"/>
    <p:sldId id="313" r:id="rId21"/>
    <p:sldId id="314" r:id="rId22"/>
    <p:sldId id="315" r:id="rId23"/>
    <p:sldId id="316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3573" autoAdjust="0"/>
  </p:normalViewPr>
  <p:slideViewPr>
    <p:cSldViewPr>
      <p:cViewPr>
        <p:scale>
          <a:sx n="75" d="100"/>
          <a:sy n="75" d="100"/>
        </p:scale>
        <p:origin x="-164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C04096-CEE3-440E-A392-2B6892B412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7652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D622F-8599-4157-A039-307354C8FBC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2205321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3AE45-D8C1-47D3-A17E-0633A7D0787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40128488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5ACB5-2D06-4E3D-B9BD-B31B74C5131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2182228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10C3B1-2917-4D51-B30C-E29043A8E5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3982136"/>
      </p:ext>
    </p:extLst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9A756F-B748-4455-9AF4-1EEA8381BFE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34100185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10821-9F66-426B-AF28-B349F346A49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9810990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D1083-19B0-4F99-8763-0EA3223E87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2199563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08E60-C1FA-4D46-A55A-5E80DF2967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0434080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8618D-070E-46B8-A59A-A06B90E94E6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7668138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FA2A2-2343-4F12-B29D-BFC4BB897A0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2963346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E9A76-6176-4353-AC09-F47F43F334C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4302610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57D6E-EBFE-4390-AE47-48336EEFF9C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8986711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A100E-4B6E-48A5-8671-AD0A432EB8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2594544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4885A5-5050-48FF-AE91-F2C554000C3F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Modelo para transformadores em circuitos chaveados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3600" b="1" u="sng"/>
              <a:t>Comportamento do ganho do conversor como função do duty-cycle</a:t>
            </a:r>
            <a:endParaRPr lang="pt-BR" altLang="pt-BR" sz="3600"/>
          </a:p>
        </p:txBody>
      </p:sp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3238"/>
            <a:ext cx="6048375" cy="45974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35" name="Picture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3" y="2960688"/>
            <a:ext cx="2508250" cy="8096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3600" b="1" u="sng"/>
              <a:t>Construindo um modelo equivalente </a:t>
            </a:r>
            <a:endParaRPr lang="pt-BR" altLang="pt-BR" sz="3600"/>
          </a:p>
        </p:txBody>
      </p:sp>
      <p:pic>
        <p:nvPicPr>
          <p:cNvPr id="2871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2097088"/>
            <a:ext cx="2868613" cy="10017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287338" y="1412875"/>
            <a:ext cx="8461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/>
              <a:t>Para reconstruir o circuito equivalente que satisfaça essas equações é necessário?</a:t>
            </a:r>
          </a:p>
        </p:txBody>
      </p:sp>
      <p:pic>
        <p:nvPicPr>
          <p:cNvPr id="28712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0800"/>
            <a:ext cx="4264025" cy="21939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8713" name="Text Box 41"/>
          <p:cNvSpPr txBox="1">
            <a:spLocks noChangeArrowheads="1"/>
          </p:cNvSpPr>
          <p:nvPr/>
        </p:nvSpPr>
        <p:spPr bwMode="auto">
          <a:xfrm>
            <a:off x="0" y="3644900"/>
            <a:ext cx="4284663" cy="311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pt-BR" altLang="pt-BR" b="1">
                <a:solidFill>
                  <a:srgbClr val="800000"/>
                </a:solidFill>
              </a:rPr>
              <a:t>Encontrar a tensão sobre o indutor em cada subintervalo;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pt-BR" altLang="pt-BR" b="1">
                <a:solidFill>
                  <a:srgbClr val="800000"/>
                </a:solidFill>
              </a:rPr>
              <a:t>Setar tensão media sobre o indutor igual a zero;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pt-BR" altLang="pt-BR" b="1">
                <a:solidFill>
                  <a:srgbClr val="800000"/>
                </a:solidFill>
              </a:rPr>
              <a:t>A tensão CC na malha fechado deve produzir soma de tensão zero sobre o indutor;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pt-BR" altLang="pt-BR" b="1" i="1">
                <a:solidFill>
                  <a:srgbClr val="800000"/>
                </a:solidFill>
              </a:rPr>
              <a:t>IR</a:t>
            </a:r>
            <a:r>
              <a:rPr lang="pt-BR" altLang="pt-BR" b="1" i="1" baseline="-25000">
                <a:solidFill>
                  <a:srgbClr val="800000"/>
                </a:solidFill>
              </a:rPr>
              <a:t>L</a:t>
            </a:r>
            <a:r>
              <a:rPr lang="pt-BR" altLang="pt-BR" b="1">
                <a:solidFill>
                  <a:srgbClr val="800000"/>
                </a:solidFill>
              </a:rPr>
              <a:t> tensão sobre o resistor;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endParaRPr lang="pt-BR" altLang="pt-BR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3600" b="1" u="sng"/>
              <a:t>Construindo um modelo equivalente </a:t>
            </a:r>
            <a:endParaRPr lang="pt-BR" altLang="pt-BR" sz="3600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2097088"/>
            <a:ext cx="2868613" cy="10017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87338" y="1412875"/>
            <a:ext cx="8461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/>
              <a:t>Para reconstruir o circuito equivalente que satisfaça essas equações é necessário?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0" y="3644900"/>
            <a:ext cx="4284663" cy="311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pt-BR" altLang="pt-BR" b="1">
                <a:solidFill>
                  <a:srgbClr val="800000"/>
                </a:solidFill>
              </a:rPr>
              <a:t>Encontrar a corrente através do capacitor cada subintervalo;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pt-BR" altLang="pt-BR" b="1">
                <a:solidFill>
                  <a:srgbClr val="800000"/>
                </a:solidFill>
              </a:rPr>
              <a:t>Setar corrente média através do capacitor igual a zero;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pt-BR" altLang="pt-BR" b="1">
                <a:solidFill>
                  <a:srgbClr val="800000"/>
                </a:solidFill>
              </a:rPr>
              <a:t>A soma da correntes no nó devem produzir corrente médio igual a zero através do capacitor;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pt-BR" altLang="pt-BR" b="1" i="1">
                <a:solidFill>
                  <a:srgbClr val="800000"/>
                </a:solidFill>
              </a:rPr>
              <a:t>V/R</a:t>
            </a:r>
            <a:r>
              <a:rPr lang="pt-BR" altLang="pt-BR" b="1">
                <a:solidFill>
                  <a:srgbClr val="800000"/>
                </a:solidFill>
              </a:rPr>
              <a:t> corrente na carga;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endParaRPr lang="pt-BR" altLang="pt-BR" b="1">
              <a:solidFill>
                <a:srgbClr val="800000"/>
              </a:solidFill>
            </a:endParaRPr>
          </a:p>
        </p:txBody>
      </p:sp>
      <p:pic>
        <p:nvPicPr>
          <p:cNvPr id="727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3608388"/>
            <a:ext cx="4578350" cy="26654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3600" b="1" u="sng"/>
              <a:t>Circuito equivalente completo</a:t>
            </a:r>
          </a:p>
        </p:txBody>
      </p:sp>
      <p:pic>
        <p:nvPicPr>
          <p:cNvPr id="4506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2297113"/>
            <a:ext cx="2824163" cy="39036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506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1965325"/>
            <a:ext cx="5299075" cy="19685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5940425" y="1304925"/>
            <a:ext cx="3024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pt-BR" altLang="pt-BR"/>
              <a:t> Fontes dependentes e transformadores;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03238" y="1376363"/>
            <a:ext cx="4643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Associando ambos os circuitos;</a:t>
            </a:r>
          </a:p>
        </p:txBody>
      </p:sp>
      <p:pic>
        <p:nvPicPr>
          <p:cNvPr id="4507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751388"/>
            <a:ext cx="5118100" cy="19907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4925" y="4141788"/>
            <a:ext cx="5940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b="1">
                <a:solidFill>
                  <a:srgbClr val="0000FF"/>
                </a:solidFill>
              </a:rPr>
              <a:t>As fontes dependes são equivalentes a um trafo D</a:t>
            </a:r>
            <a:r>
              <a:rPr lang="pt-BR" altLang="pt-BR" b="1">
                <a:solidFill>
                  <a:srgbClr val="0000FF"/>
                </a:solidFill>
                <a:cs typeface="Arial" charset="0"/>
              </a:rPr>
              <a:t>′</a:t>
            </a:r>
            <a:r>
              <a:rPr lang="pt-BR" altLang="pt-BR" b="1">
                <a:solidFill>
                  <a:srgbClr val="0000FF"/>
                </a:solidFill>
              </a:rPr>
              <a:t>:1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Solucionando o circuito equivalente</a:t>
            </a:r>
            <a:endParaRPr lang="pt-BR" altLang="pt-BR" sz="4000"/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412875"/>
            <a:ext cx="5208588" cy="20701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58775" y="3824288"/>
            <a:ext cx="4643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Referindo ao secundário do trafo;</a:t>
            </a:r>
          </a:p>
        </p:txBody>
      </p:sp>
      <p:grpSp>
        <p:nvGrpSpPr>
          <p:cNvPr id="51212" name="Group 12"/>
          <p:cNvGrpSpPr>
            <a:grpSpLocks/>
          </p:cNvGrpSpPr>
          <p:nvPr/>
        </p:nvGrpSpPr>
        <p:grpSpPr bwMode="auto">
          <a:xfrm>
            <a:off x="611188" y="4365625"/>
            <a:ext cx="4398962" cy="2205038"/>
            <a:chOff x="839" y="2750"/>
            <a:chExt cx="2771" cy="1389"/>
          </a:xfrm>
        </p:grpSpPr>
        <p:pic>
          <p:nvPicPr>
            <p:cNvPr id="51209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" y="2750"/>
              <a:ext cx="2771" cy="1389"/>
            </a:xfrm>
            <a:prstGeom prst="rect">
              <a:avLst/>
            </a:prstGeom>
            <a:noFill/>
            <a:ln w="57150" algn="ctr">
              <a:solidFill>
                <a:srgbClr val="8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839" y="2750"/>
              <a:ext cx="930" cy="2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pt-BR" altLang="pt-BR"/>
            </a:p>
          </p:txBody>
        </p:sp>
      </p:grpSp>
      <p:pic>
        <p:nvPicPr>
          <p:cNvPr id="5121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650" y="4799013"/>
            <a:ext cx="3633788" cy="11144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Solução para a corrente do indutor</a:t>
            </a:r>
            <a:endParaRPr lang="pt-BR" altLang="pt-BR" sz="4000"/>
          </a:p>
        </p:txBody>
      </p:sp>
      <p:pic>
        <p:nvPicPr>
          <p:cNvPr id="6759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2024063"/>
            <a:ext cx="5478463" cy="21605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759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4759325"/>
            <a:ext cx="3724275" cy="10461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Rendimento do conversor</a:t>
            </a:r>
            <a:endParaRPr lang="pt-BR" altLang="pt-BR" sz="4000"/>
          </a:p>
        </p:txBody>
      </p:sp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3184525" cy="41513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86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600325"/>
            <a:ext cx="5343525" cy="20367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908050"/>
            <a:ext cx="7234237" cy="53435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Como obter o modelo equivalente do conversor buck?</a:t>
            </a:r>
            <a:endParaRPr lang="pt-BR" altLang="pt-BR" sz="4000"/>
          </a:p>
        </p:txBody>
      </p:sp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903413"/>
            <a:ext cx="6513512" cy="23177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5084763"/>
            <a:ext cx="6108700" cy="6746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Construindo o circuito equivalente</a:t>
            </a:r>
            <a:endParaRPr lang="pt-BR" altLang="pt-BR" sz="4000"/>
          </a:p>
        </p:txBody>
      </p:sp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481138"/>
            <a:ext cx="5973762" cy="6524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68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2695575"/>
            <a:ext cx="5164137" cy="23177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2303463" y="5805488"/>
            <a:ext cx="4643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Não é necessário outra equação?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Modelo CC</a:t>
            </a:r>
            <a:endParaRPr lang="pt-BR" altLang="pt-BR" sz="4000"/>
          </a:p>
        </p:txBody>
      </p:sp>
      <p:pic>
        <p:nvPicPr>
          <p:cNvPr id="6247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1341438"/>
            <a:ext cx="5029200" cy="24082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248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257675"/>
            <a:ext cx="3273425" cy="10461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248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88" y="5661025"/>
            <a:ext cx="1519237" cy="9556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2482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5049838"/>
            <a:ext cx="1068387" cy="3714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5219700" y="4149725"/>
            <a:ext cx="370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/>
              <a:t>Durante os transientes.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Construindo o circuito equivalente</a:t>
            </a:r>
            <a:endParaRPr lang="pt-BR" altLang="pt-BR" sz="4000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403350" y="1341438"/>
            <a:ext cx="5651500" cy="3667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Precisa calcular a corrente média de entrada.</a:t>
            </a:r>
          </a:p>
        </p:txBody>
      </p:sp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349500"/>
            <a:ext cx="6873875" cy="26320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5408613"/>
            <a:ext cx="3498850" cy="12604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Construindo o circuito equivalente</a:t>
            </a:r>
            <a:endParaRPr lang="pt-BR" altLang="pt-BR" sz="4000"/>
          </a:p>
        </p:txBody>
      </p:sp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484313"/>
            <a:ext cx="3498850" cy="12604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47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500438"/>
            <a:ext cx="4713287" cy="30702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Construindo o circuito equivalente</a:t>
            </a:r>
            <a:endParaRPr lang="pt-BR" altLang="pt-BR" sz="4000"/>
          </a:p>
        </p:txBody>
      </p:sp>
      <p:pic>
        <p:nvPicPr>
          <p:cNvPr id="757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196975"/>
            <a:ext cx="6559550" cy="26098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578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4076700"/>
            <a:ext cx="6624637" cy="25923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Inclusão da perdas de condução no conversor boost</a:t>
            </a:r>
            <a:endParaRPr lang="pt-BR" altLang="pt-BR" sz="4000"/>
          </a:p>
        </p:txBody>
      </p:sp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41550"/>
            <a:ext cx="7637462" cy="23955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pt-BR" altLang="pt-BR" b="1" u="sng"/>
              <a:t>Circuitos equivalentes</a:t>
            </a:r>
            <a:r>
              <a:rPr lang="pt-BR" altLang="pt-BR"/>
              <a:t> </a:t>
            </a:r>
          </a:p>
        </p:txBody>
      </p:sp>
      <p:pic>
        <p:nvPicPr>
          <p:cNvPr id="2093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8" y="3060700"/>
            <a:ext cx="33337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5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1665288"/>
            <a:ext cx="5883275" cy="5397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96" name="Picture 4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847975"/>
            <a:ext cx="8351837" cy="31734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pt-BR" altLang="pt-BR" b="1" u="sng"/>
              <a:t>Exemplo </a:t>
            </a:r>
            <a:r>
              <a:rPr lang="pt-BR" altLang="pt-BR"/>
              <a:t> </a:t>
            </a:r>
          </a:p>
        </p:txBody>
      </p:sp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8" y="3060700"/>
            <a:ext cx="33337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58950"/>
            <a:ext cx="4713288" cy="19573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50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616450"/>
            <a:ext cx="4398963" cy="18907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503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303463"/>
            <a:ext cx="3003550" cy="16652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504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5197475"/>
            <a:ext cx="3319462" cy="9683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323850" y="1125538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 sz="2000"/>
              <a:t> Circuito original com chaveamento;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323850" y="3968750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 sz="2000"/>
              <a:t> Circuito com modelo CC;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5473700" y="1395413"/>
            <a:ext cx="3635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 sz="2000"/>
              <a:t> Variáveis refletidas para o secundário;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Inclusão de perdas</a:t>
            </a:r>
            <a:r>
              <a:rPr lang="pt-BR" altLang="pt-BR" sz="4000"/>
              <a:t> </a:t>
            </a:r>
          </a:p>
        </p:txBody>
      </p:sp>
      <p:pic>
        <p:nvPicPr>
          <p:cNvPr id="43028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1376363"/>
            <a:ext cx="3184525" cy="9334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302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3392488"/>
            <a:ext cx="6648450" cy="24304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Análise de perdas do conversor boost</a:t>
            </a:r>
            <a:r>
              <a:rPr lang="pt-BR" altLang="pt-BR" sz="4000"/>
              <a:t> </a:t>
            </a:r>
          </a:p>
        </p:txBody>
      </p:sp>
      <p:pic>
        <p:nvPicPr>
          <p:cNvPr id="6452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665288"/>
            <a:ext cx="4848225" cy="18446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45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292600"/>
            <a:ext cx="4803775" cy="19462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7812088" y="2384425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  <p:pic>
        <p:nvPicPr>
          <p:cNvPr id="6452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349500"/>
            <a:ext cx="88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7835900" y="53006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  <p:pic>
        <p:nvPicPr>
          <p:cNvPr id="6452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300663"/>
            <a:ext cx="88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800100"/>
            <a:ext cx="5883275" cy="21939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554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329113"/>
            <a:ext cx="2193925" cy="10017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554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400550"/>
            <a:ext cx="2058987" cy="8445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5184775" y="3644900"/>
            <a:ext cx="370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/>
              <a:t>Desconsiderando o ripple.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4103688" y="14605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3851275" y="809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  <p:pic>
        <p:nvPicPr>
          <p:cNvPr id="6656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484313"/>
            <a:ext cx="5929313" cy="22844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657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5300663"/>
            <a:ext cx="4264025" cy="6746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6863"/>
            <a:ext cx="5434013" cy="36226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404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400550"/>
            <a:ext cx="3948113" cy="12382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4048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984875"/>
            <a:ext cx="2373313" cy="5286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4049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437063"/>
            <a:ext cx="4129087" cy="6746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4050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516563"/>
            <a:ext cx="1744662" cy="4841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2502</TotalTime>
  <Words>293</Words>
  <Application>Microsoft Office PowerPoint</Application>
  <PresentationFormat>Apresentação na tela (4:3)</PresentationFormat>
  <Paragraphs>49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Wingdings</vt:lpstr>
      <vt:lpstr>Design padrão</vt:lpstr>
      <vt:lpstr>Modelo para transformadores em circuitos chaveados</vt:lpstr>
      <vt:lpstr>Apresentação do PowerPoint</vt:lpstr>
      <vt:lpstr>Circuitos equivalentes </vt:lpstr>
      <vt:lpstr>Exemplo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78</cp:revision>
  <dcterms:created xsi:type="dcterms:W3CDTF">2009-04-12T14:29:32Z</dcterms:created>
  <dcterms:modified xsi:type="dcterms:W3CDTF">2016-03-03T17:12:44Z</dcterms:modified>
</cp:coreProperties>
</file>