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370" r:id="rId3"/>
    <p:sldId id="405" r:id="rId4"/>
    <p:sldId id="406" r:id="rId5"/>
    <p:sldId id="408" r:id="rId6"/>
    <p:sldId id="407" r:id="rId7"/>
    <p:sldId id="409" r:id="rId8"/>
    <p:sldId id="410" r:id="rId9"/>
  </p:sldIdLst>
  <p:sldSz cx="9144000" cy="6858000" type="screen4x3"/>
  <p:notesSz cx="6761163" cy="99425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42" autoAdjust="0"/>
    <p:restoredTop sz="99395" autoAdjust="0"/>
  </p:normalViewPr>
  <p:slideViewPr>
    <p:cSldViewPr>
      <p:cViewPr>
        <p:scale>
          <a:sx n="100" d="100"/>
          <a:sy n="100" d="100"/>
        </p:scale>
        <p:origin x="-1517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6CDEB1-88B0-4080-A432-5A7FCA8448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27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CE0F-A8E8-4A64-BDB8-DA564FA77D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215391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CB89E-CD2B-49EC-8800-F94FBE26815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3377531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F2D9C-B1FD-49B5-B9DD-3FE39CA3EB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4987756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97CC3-F917-418F-AF5A-ECACA569D0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8775111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2FA93-4B0C-4B50-BD1B-BD96E7AF77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8654214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E5861-66E1-4A20-B4C7-4EC026969B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2700331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B24DF-8B7D-400A-B651-7A3B900217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3133906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B2387-4173-4E4A-B9EB-921EA452D7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3540585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89716-D7D3-4A0A-9694-3D76BFC34A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2298739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7978B-6BD4-4CC9-8C4E-736AB30B19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964519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EA959-4ED0-4CEA-B0CB-E93CEB5717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410441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31D24-EEA7-4609-AE08-5FA1C08B1614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Controle de conversores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19457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024844"/>
            <a:ext cx="6048375" cy="26289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36812"/>
            <a:ext cx="3590925" cy="5619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3" y="2744924"/>
            <a:ext cx="2219325" cy="12477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99" y="2687773"/>
            <a:ext cx="2162175" cy="1362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05730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1586724"/>
            <a:ext cx="4324350" cy="1276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151620" y="33569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Estrutura de controle 2 – controle da corrente do indutor</a:t>
            </a:r>
            <a:endParaRPr lang="pt-B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043608" y="4109114"/>
                <a:ext cx="6876764" cy="384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Isolar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pt-BR" b="0" i="1" smtClean="0">
                        <a:latin typeface="Cambria Math"/>
                      </a:rPr>
                      <m:t>(</m:t>
                    </m:r>
                    <m:r>
                      <a:rPr lang="pt-BR" b="0" i="1" smtClean="0">
                        <a:latin typeface="Cambria Math"/>
                      </a:rPr>
                      <m:t>𝑠</m:t>
                    </m:r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t-BR" dirty="0" smtClean="0"/>
                  <a:t> como função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>
                            <a:latin typeface="Cambria Math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𝑠</m:t>
                    </m:r>
                    <m:r>
                      <a:rPr lang="pt-BR" i="1">
                        <a:latin typeface="Cambria Math"/>
                      </a:rPr>
                      <m:t>)</m:t>
                    </m:r>
                    <m:r>
                      <m:rPr>
                        <m:nor/>
                      </m:rPr>
                      <a:rPr lang="pt-BR" dirty="0"/>
                      <m:t> </m:t>
                    </m:r>
                  </m:oMath>
                </a14:m>
                <a:r>
                  <a:rPr lang="pt-BR" dirty="0" smtClean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>
                            <a:latin typeface="Cambria Math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𝑑</m:t>
                        </m:r>
                      </m:e>
                    </m:acc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𝑠</m:t>
                    </m:r>
                    <m:r>
                      <a:rPr lang="pt-BR" i="1">
                        <a:latin typeface="Cambria Math"/>
                      </a:rPr>
                      <m:t>)</m:t>
                    </m:r>
                  </m:oMath>
                </a14:m>
                <a:r>
                  <a:rPr lang="pt-BR" dirty="0" smtClean="0"/>
                  <a:t>;  </a:t>
                </a:r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109114"/>
                <a:ext cx="6876764" cy="384272"/>
              </a:xfrm>
              <a:prstGeom prst="rect">
                <a:avLst/>
              </a:prstGeom>
              <a:blipFill rotWithShape="1">
                <a:blip r:embed="rId3"/>
                <a:stretch>
                  <a:fillRect l="-709" t="-6349" b="-253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580148" y="4941168"/>
                <a:ext cx="3483518" cy="803105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r>
                            <a:rPr lang="pt-BR" i="1">
                              <a:latin typeface="Cambria Math"/>
                            </a:rPr>
                            <m:t>(</m:t>
                          </m:r>
                          <m:r>
                            <a:rPr lang="pt-BR" i="1">
                              <a:latin typeface="Cambria Math"/>
                            </a:rPr>
                            <m:t>𝑠</m:t>
                          </m:r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𝑠𝐶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type m:val="skw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pt-BR" b="0" i="0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𝐼</m:t>
                          </m:r>
                          <m:acc>
                            <m:accPr>
                              <m:chr m:val="̂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𝑠𝐶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type m:val="skw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148" y="4941168"/>
                <a:ext cx="3483518" cy="8031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8758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672658" y="1304764"/>
                <a:ext cx="3483518" cy="803105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>
                              <a:latin typeface="Cambria Math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pt-BR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r>
                            <a:rPr lang="pt-BR">
                              <a:latin typeface="Cambria Math"/>
                            </a:rPr>
                            <m:t>(</m:t>
                          </m:r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  <m:r>
                            <a:rPr lang="pt-BR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>
                                  <a:latin typeface="Cambria Math"/>
                                </a:rPr>
                                <m:t>𝑠𝐶</m:t>
                              </m:r>
                              <m:r>
                                <a:rPr lang="pt-BR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type m:val="skw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pt-BR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>
                              <a:latin typeface="Cambria Math"/>
                            </a:rPr>
                            <m:t>𝐼</m:t>
                          </m:r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pt-BR">
                              <a:latin typeface="Cambria Math"/>
                            </a:rPr>
                            <m:t>(</m:t>
                          </m:r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  <m:r>
                            <a:rPr lang="pt-BR"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>
                                  <a:latin typeface="Cambria Math"/>
                                </a:rPr>
                                <m:t>𝑠𝐶</m:t>
                              </m:r>
                              <m:r>
                                <a:rPr lang="pt-BR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type m:val="skw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658" y="1304764"/>
                <a:ext cx="3483518" cy="8031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0"/>
          <a:stretch/>
        </p:blipFill>
        <p:spPr bwMode="auto">
          <a:xfrm>
            <a:off x="2263874" y="2888940"/>
            <a:ext cx="4324350" cy="55164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Seta para baixo 1"/>
          <p:cNvSpPr/>
          <p:nvPr/>
        </p:nvSpPr>
        <p:spPr>
          <a:xfrm>
            <a:off x="4211960" y="2204864"/>
            <a:ext cx="396044" cy="504056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260521" y="3817644"/>
                <a:ext cx="8622958" cy="3044873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>
                          <a:latin typeface="Cambria Math"/>
                        </a:rPr>
                        <m:t>=</m:t>
                      </m:r>
                      <m:limUpp>
                        <m:limUppPr>
                          <m:ctrlPr>
                            <a:rPr lang="pt-BR" i="1" smtClean="0"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/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/>
                                      </m:ctrlPr>
                                    </m:fPr>
                                    <m:num>
                                      <m:r>
                                        <a:rPr lang="pt-BR"/>
                                        <m:t>𝐷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pt-BR"/>
                                          </m:ctrlPr>
                                        </m:dPr>
                                        <m:e>
                                          <m:r>
                                            <a:rPr lang="pt-BR"/>
                                            <m:t>𝑠𝐿</m:t>
                                          </m:r>
                                          <m:r>
                                            <a:rPr lang="pt-BR"/>
                                            <m:t>+</m:t>
                                          </m:r>
                                          <m:d>
                                            <m:dPr>
                                              <m:ctrlPr>
                                                <a:rPr lang="pt-BR"/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type m:val="skw"/>
                                                  <m:ctrlPr>
                                                    <a:rPr lang="pt-BR"/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pt-BR"/>
                                                      </m:ctrlPr>
                                                    </m:sSupPr>
                                                    <m:e>
                                                      <m:sSup>
                                                        <m:sSupPr>
                                                          <m:ctrlPr>
                                                            <a:rPr lang="pt-BR"/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pt-BR"/>
                                                            <m:t>𝐷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pt-BR"/>
                                                            <m:t>′</m:t>
                                                          </m:r>
                                                        </m:sup>
                                                      </m:sSup>
                                                    </m:e>
                                                    <m:sup>
                                                      <m:r>
                                                        <a:rPr lang="pt-BR"/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d>
                                                    <m:dPr>
                                                      <m:ctrlPr>
                                                        <a:rPr lang="pt-BR"/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pt-BR"/>
                                                        <m:t>𝑠𝐶</m:t>
                                                      </m:r>
                                                      <m:r>
                                                        <a:rPr lang="pt-BR"/>
                                                        <m:t>+</m:t>
                                                      </m:r>
                                                      <m:f>
                                                        <m:fPr>
                                                          <m:type m:val="skw"/>
                                                          <m:ctrlPr>
                                                            <a:rPr lang="pt-BR"/>
                                                          </m:ctrlPr>
                                                        </m:fPr>
                                                        <m:num>
                                                          <m:r>
                                                            <a:rPr lang="pt-BR"/>
                                                            <m:t>1</m:t>
                                                          </m:r>
                                                        </m:num>
                                                        <m:den>
                                                          <m:r>
                                                            <a:rPr lang="pt-BR"/>
                                                            <m:t>𝑅</m:t>
                                                          </m:r>
                                                        </m:den>
                                                      </m:f>
                                                    </m:e>
                                                  </m:d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pt-BR"/>
                              </m:ctrlPr>
                            </m:sSubPr>
                            <m:e>
                              <m:r>
                                <a:rPr lang="pt-BR"/>
                                <m:t>𝐺</m:t>
                              </m:r>
                            </m:e>
                            <m:sub>
                              <m:r>
                                <a:rPr lang="pt-BR"/>
                                <m:t>1</m:t>
                              </m:r>
                            </m:sub>
                          </m:sSub>
                          <m:r>
                            <a:rPr lang="pt-BR"/>
                            <m:t>(</m:t>
                          </m:r>
                          <m:r>
                            <a:rPr lang="pt-BR"/>
                            <m:t>𝑠</m:t>
                          </m:r>
                          <m:r>
                            <a:rPr lang="pt-BR"/>
                            <m:t>)</m:t>
                          </m:r>
                        </m:lim>
                      </m:limUpp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>
                          <a:latin typeface="Cambria Math"/>
                        </a:rPr>
                        <m:t>(</m:t>
                      </m:r>
                      <m:r>
                        <a:rPr lang="pt-BR">
                          <a:latin typeface="Cambria Math"/>
                        </a:rPr>
                        <m:t>𝑠</m:t>
                      </m:r>
                      <m:r>
                        <a:rPr lang="pt-BR">
                          <a:latin typeface="Cambria Math"/>
                        </a:rPr>
                        <m:t>)+</m:t>
                      </m:r>
                      <m:limUpp>
                        <m:limUppPr>
                          <m:ctrlPr>
                            <a:rPr lang="pt-BR" i="1" smtClean="0"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/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/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pt-BR"/>
                                          </m:ctrlPr>
                                        </m:sSubPr>
                                        <m:e>
                                          <m:r>
                                            <a:rPr lang="pt-BR"/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pt-BR"/>
                                            <m:t>𝑔</m:t>
                                          </m:r>
                                        </m:sub>
                                      </m:sSub>
                                      <m:r>
                                        <a:rPr lang="pt-BR"/>
                                        <m:t>−</m:t>
                                      </m:r>
                                      <m:r>
                                        <a:rPr lang="pt-BR"/>
                                        <m:t>𝑉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pt-BR"/>
                                          </m:ctrlPr>
                                        </m:dPr>
                                        <m:e>
                                          <m:r>
                                            <a:rPr lang="pt-BR"/>
                                            <m:t>𝑠𝐿</m:t>
                                          </m:r>
                                          <m:r>
                                            <a:rPr lang="pt-BR"/>
                                            <m:t>+</m:t>
                                          </m:r>
                                          <m:d>
                                            <m:dPr>
                                              <m:ctrlPr>
                                                <a:rPr lang="pt-BR"/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type m:val="skw"/>
                                                  <m:ctrlPr>
                                                    <a:rPr lang="pt-BR"/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pt-BR"/>
                                                      </m:ctrlPr>
                                                    </m:sSupPr>
                                                    <m:e>
                                                      <m:sSup>
                                                        <m:sSupPr>
                                                          <m:ctrlPr>
                                                            <a:rPr lang="pt-BR"/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pt-BR"/>
                                                            <m:t>𝐷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pt-BR"/>
                                                            <m:t>′</m:t>
                                                          </m:r>
                                                        </m:sup>
                                                      </m:sSup>
                                                    </m:e>
                                                    <m:sup>
                                                      <m:r>
                                                        <a:rPr lang="pt-BR"/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d>
                                                    <m:dPr>
                                                      <m:ctrlPr>
                                                        <a:rPr lang="pt-BR"/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pt-BR"/>
                                                        <m:t>𝑠𝐶</m:t>
                                                      </m:r>
                                                      <m:r>
                                                        <a:rPr lang="pt-BR"/>
                                                        <m:t>+</m:t>
                                                      </m:r>
                                                      <m:f>
                                                        <m:fPr>
                                                          <m:type m:val="skw"/>
                                                          <m:ctrlPr>
                                                            <a:rPr lang="pt-BR"/>
                                                          </m:ctrlPr>
                                                        </m:fPr>
                                                        <m:num>
                                                          <m:r>
                                                            <a:rPr lang="pt-BR"/>
                                                            <m:t>1</m:t>
                                                          </m:r>
                                                        </m:num>
                                                        <m:den>
                                                          <m:r>
                                                            <a:rPr lang="pt-BR"/>
                                                            <m:t>𝑅</m:t>
                                                          </m:r>
                                                        </m:den>
                                                      </m:f>
                                                    </m:e>
                                                  </m:d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</m:den>
                                  </m:f>
                                  <m:r>
                                    <a:rPr lang="pt-BR"/>
                                    <m:t>+</m:t>
                                  </m:r>
                                  <m:f>
                                    <m:fPr>
                                      <m:ctrlPr>
                                        <a:rPr lang="pt-BR"/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pt-BR"/>
                                          </m:ctrlPr>
                                        </m:sSupPr>
                                        <m:e>
                                          <m:r>
                                            <a:rPr lang="pt-BR"/>
                                            <m:t>𝐷</m:t>
                                          </m:r>
                                        </m:e>
                                        <m:sup>
                                          <m:r>
                                            <a:rPr lang="pt-BR"/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lang="pt-BR"/>
                                        <m:t>𝐼</m:t>
                                      </m:r>
                                    </m:num>
                                    <m:den>
                                      <m:f>
                                        <m:fPr>
                                          <m:ctrlPr>
                                            <a:rPr lang="pt-BR"/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ctrlPr>
                                                <a:rPr lang="pt-BR"/>
                                              </m:ctrlPr>
                                            </m:dPr>
                                            <m:e>
                                              <m:r>
                                                <a:rPr lang="pt-BR"/>
                                                <m:t>𝑠𝐶</m:t>
                                              </m:r>
                                              <m:r>
                                                <a:rPr lang="pt-BR"/>
                                                <m:t>+</m:t>
                                              </m:r>
                                              <m:f>
                                                <m:fPr>
                                                  <m:type m:val="skw"/>
                                                  <m:ctrlPr>
                                                    <a:rPr lang="pt-BR"/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pt-BR"/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pt-BR"/>
                                                    <m:t>𝑅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num>
                                        <m:den>
                                          <m:d>
                                            <m:dPr>
                                              <m:ctrlPr>
                                                <a:rPr lang="pt-BR"/>
                                              </m:ctrlPr>
                                            </m:dPr>
                                            <m:e>
                                              <m:r>
                                                <a:rPr lang="pt-BR"/>
                                                <m:t>𝑠𝐿</m:t>
                                              </m:r>
                                              <m:r>
                                                <a:rPr lang="pt-BR"/>
                                                <m:t>+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pt-BR"/>
                                                  </m:ctrlPr>
                                                </m:dPr>
                                                <m:e>
                                                  <m:f>
                                                    <m:fPr>
                                                      <m:type m:val="skw"/>
                                                      <m:ctrlPr>
                                                        <a:rPr lang="pt-BR"/>
                                                      </m:ctrlPr>
                                                    </m:fPr>
                                                    <m:num>
                                                      <m:sSup>
                                                        <m:sSupPr>
                                                          <m:ctrlPr>
                                                            <a:rPr lang="pt-BR"/>
                                                          </m:ctrlPr>
                                                        </m:sSupPr>
                                                        <m:e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pt-BR"/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pt-BR"/>
                                                                <m:t>𝐷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pt-BR"/>
                                                                <m:t>′</m:t>
                                                              </m:r>
                                                            </m:sup>
                                                          </m:sSup>
                                                        </m:e>
                                                        <m:sup>
                                                          <m:r>
                                                            <a:rPr lang="pt-BR"/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num>
                                                    <m:den>
                                                      <m:d>
                                                        <m:dPr>
                                                          <m:ctrlPr>
                                                            <a:rPr lang="pt-BR"/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pt-BR"/>
                                                            <m:t>𝑠𝐶</m:t>
                                                          </m:r>
                                                          <m:r>
                                                            <a:rPr lang="pt-BR"/>
                                                            <m:t>+</m:t>
                                                          </m:r>
                                                          <m:f>
                                                            <m:fPr>
                                                              <m:type m:val="skw"/>
                                                              <m:ctrlPr>
                                                                <a:rPr lang="pt-BR"/>
                                                              </m:ctrlPr>
                                                            </m:fPr>
                                                            <m:num>
                                                              <m:r>
                                                                <a:rPr lang="pt-BR"/>
                                                                <m:t>1</m:t>
                                                              </m:r>
                                                            </m:num>
                                                            <m:den>
                                                              <m:r>
                                                                <a:rPr lang="pt-BR"/>
                                                                <m:t>𝑅</m:t>
                                                              </m:r>
                                                            </m:den>
                                                          </m:f>
                                                        </m:e>
                                                      </m:d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</m:d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pt-BR"/>
                              </m:ctrlPr>
                            </m:sSubPr>
                            <m:e>
                              <m:r>
                                <a:rPr lang="pt-BR"/>
                                <m:t>𝐺</m:t>
                              </m:r>
                            </m:e>
                            <m:sub>
                              <m:r>
                                <a:rPr lang="pt-BR"/>
                                <m:t>2</m:t>
                              </m:r>
                            </m:sub>
                          </m:sSub>
                          <m:r>
                            <a:rPr lang="pt-BR"/>
                            <m:t>(</m:t>
                          </m:r>
                          <m:r>
                            <a:rPr lang="pt-BR"/>
                            <m:t>𝑠</m:t>
                          </m:r>
                          <m:r>
                            <a:rPr lang="pt-BR"/>
                            <m:t>)</m:t>
                          </m:r>
                        </m:lim>
                      </m:limUpp>
                      <m:acc>
                        <m:accPr>
                          <m:chr m:val="̂"/>
                          <m:ctrlPr>
                            <a:rPr lang="pt-BR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pt-BR">
                          <a:latin typeface="Cambria Math"/>
                        </a:rPr>
                        <m:t>(</m:t>
                      </m:r>
                      <m:r>
                        <a:rPr lang="pt-BR">
                          <a:latin typeface="Cambria Math"/>
                        </a:rPr>
                        <m:t>𝑠</m:t>
                      </m:r>
                      <m:r>
                        <a:rPr lang="pt-BR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1" y="3817644"/>
                <a:ext cx="8622958" cy="3044873"/>
              </a:xfrm>
              <a:prstGeom prst="rect">
                <a:avLst/>
              </a:prstGeom>
              <a:blipFill rotWithShape="1">
                <a:blip r:embed="rId4"/>
                <a:stretch>
                  <a:fillRect t="-11002"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73802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260521" y="1412875"/>
                <a:ext cx="8622958" cy="413190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r>
                        <a:rPr lang="pt-BR" b="0" i="1" smtClean="0">
                          <a:latin typeface="Cambria Math"/>
                        </a:rPr>
                        <m:t>𝑠</m:t>
                      </m:r>
                      <m:r>
                        <a:rPr lang="pt-BR" b="0" i="1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>
                          <a:latin typeface="Cambria Math"/>
                        </a:rPr>
                        <m:t>(</m:t>
                      </m:r>
                      <m:r>
                        <a:rPr lang="pt-BR">
                          <a:latin typeface="Cambria Math"/>
                        </a:rPr>
                        <m:t>𝑠</m:t>
                      </m:r>
                      <m:r>
                        <a:rPr lang="pt-BR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r>
                        <a:rPr lang="pt-BR" b="0" i="1" smtClean="0">
                          <a:latin typeface="Cambria Math"/>
                        </a:rPr>
                        <m:t>𝑠</m:t>
                      </m:r>
                      <m:r>
                        <a:rPr lang="pt-BR" b="0" i="1" smtClean="0">
                          <a:latin typeface="Cambria Math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pt-BR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pt-BR">
                          <a:latin typeface="Cambria Math"/>
                        </a:rPr>
                        <m:t>(</m:t>
                      </m:r>
                      <m:r>
                        <a:rPr lang="pt-BR">
                          <a:latin typeface="Cambria Math"/>
                        </a:rPr>
                        <m:t>𝑠</m:t>
                      </m:r>
                      <m:r>
                        <a:rPr lang="pt-BR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1" y="1412875"/>
                <a:ext cx="8622958" cy="4131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o 12"/>
          <p:cNvGrpSpPr/>
          <p:nvPr/>
        </p:nvGrpSpPr>
        <p:grpSpPr>
          <a:xfrm>
            <a:off x="395536" y="2607760"/>
            <a:ext cx="8549045" cy="3484132"/>
            <a:chOff x="395536" y="2607760"/>
            <a:chExt cx="8549045" cy="3484132"/>
          </a:xfrm>
        </p:grpSpPr>
        <p:grpSp>
          <p:nvGrpSpPr>
            <p:cNvPr id="10" name="Grupo 9"/>
            <p:cNvGrpSpPr/>
            <p:nvPr/>
          </p:nvGrpSpPr>
          <p:grpSpPr>
            <a:xfrm>
              <a:off x="395536" y="2607760"/>
              <a:ext cx="8549045" cy="3484132"/>
              <a:chOff x="646814" y="2907396"/>
              <a:chExt cx="8549045" cy="34841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tângulo 1"/>
                  <p:cNvSpPr/>
                  <p:nvPr/>
                </p:nvSpPr>
                <p:spPr>
                  <a:xfrm>
                    <a:off x="6226783" y="3906344"/>
                    <a:ext cx="1404156" cy="86409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2" name="Retângulo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26783" y="3906344"/>
                    <a:ext cx="1404156" cy="864096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Retângulo 5"/>
                  <p:cNvSpPr/>
                  <p:nvPr/>
                </p:nvSpPr>
                <p:spPr>
                  <a:xfrm>
                    <a:off x="6533711" y="4159280"/>
                    <a:ext cx="79977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6" name="Retângulo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33711" y="4159280"/>
                    <a:ext cx="799771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etângulo 11"/>
                  <p:cNvSpPr/>
                  <p:nvPr/>
                </p:nvSpPr>
                <p:spPr>
                  <a:xfrm>
                    <a:off x="4390579" y="3907252"/>
                    <a:ext cx="1404156" cy="86409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𝑃𝑊𝑀</m:t>
                          </m:r>
                        </m:oMath>
                      </m:oMathPara>
                    </a14:m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" name="Retângulo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90579" y="3907252"/>
                    <a:ext cx="1404156" cy="864096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Retângulo 13"/>
                  <p:cNvSpPr/>
                  <p:nvPr/>
                </p:nvSpPr>
                <p:spPr>
                  <a:xfrm>
                    <a:off x="2554375" y="3907252"/>
                    <a:ext cx="1404156" cy="86409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𝑃𝐼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Retângulo 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4375" y="3907252"/>
                    <a:ext cx="1404156" cy="864096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tângulo 14"/>
                  <p:cNvSpPr/>
                  <p:nvPr/>
                </p:nvSpPr>
                <p:spPr>
                  <a:xfrm>
                    <a:off x="4363152" y="5527432"/>
                    <a:ext cx="1404156" cy="86409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𝐻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_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Retângulo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63152" y="5527432"/>
                    <a:ext cx="1404156" cy="864096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Conector de seta reta 8"/>
              <p:cNvCxnSpPr/>
              <p:nvPr/>
            </p:nvCxnSpPr>
            <p:spPr>
              <a:xfrm>
                <a:off x="3959932" y="4339300"/>
                <a:ext cx="4320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ector de seta reta 17"/>
              <p:cNvCxnSpPr/>
              <p:nvPr/>
            </p:nvCxnSpPr>
            <p:spPr>
              <a:xfrm>
                <a:off x="5794735" y="4339300"/>
                <a:ext cx="4320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ector de seta reta 18"/>
              <p:cNvCxnSpPr/>
              <p:nvPr/>
            </p:nvCxnSpPr>
            <p:spPr>
              <a:xfrm flipH="1">
                <a:off x="5794737" y="5959480"/>
                <a:ext cx="32057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ector de seta reta 20"/>
              <p:cNvCxnSpPr/>
              <p:nvPr/>
            </p:nvCxnSpPr>
            <p:spPr>
              <a:xfrm flipH="1" flipV="1">
                <a:off x="1851590" y="5949294"/>
                <a:ext cx="2511562" cy="10186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Elipse 16"/>
              <p:cNvSpPr/>
              <p:nvPr/>
            </p:nvSpPr>
            <p:spPr>
              <a:xfrm>
                <a:off x="1581560" y="4172538"/>
                <a:ext cx="540060" cy="3693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4" name="Conector de seta reta 23"/>
              <p:cNvCxnSpPr/>
              <p:nvPr/>
            </p:nvCxnSpPr>
            <p:spPr>
              <a:xfrm>
                <a:off x="2122327" y="4357204"/>
                <a:ext cx="4320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Conector de seta reta 24"/>
              <p:cNvCxnSpPr/>
              <p:nvPr/>
            </p:nvCxnSpPr>
            <p:spPr>
              <a:xfrm flipV="1">
                <a:off x="9035095" y="4333299"/>
                <a:ext cx="1" cy="1621088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Conector de seta reta 26"/>
              <p:cNvCxnSpPr/>
              <p:nvPr/>
            </p:nvCxnSpPr>
            <p:spPr>
              <a:xfrm>
                <a:off x="8603047" y="4349826"/>
                <a:ext cx="432048" cy="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Conector de seta reta 30"/>
              <p:cNvCxnSpPr/>
              <p:nvPr/>
            </p:nvCxnSpPr>
            <p:spPr>
              <a:xfrm flipV="1">
                <a:off x="1851590" y="4554416"/>
                <a:ext cx="0" cy="139487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Conector de seta reta 33"/>
              <p:cNvCxnSpPr/>
              <p:nvPr/>
            </p:nvCxnSpPr>
            <p:spPr>
              <a:xfrm>
                <a:off x="1149512" y="4357204"/>
                <a:ext cx="4320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Retângulo 29"/>
                  <p:cNvSpPr/>
                  <p:nvPr/>
                </p:nvSpPr>
                <p:spPr>
                  <a:xfrm>
                    <a:off x="646814" y="3956158"/>
                    <a:ext cx="71872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30" name="Retângulo 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6814" y="3956158"/>
                    <a:ext cx="718722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5000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2" name="CaixaDeTexto 31"/>
              <p:cNvSpPr txBox="1"/>
              <p:nvPr/>
            </p:nvSpPr>
            <p:spPr>
              <a:xfrm>
                <a:off x="8352420" y="3771492"/>
                <a:ext cx="612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1509552" y="4586682"/>
                <a:ext cx="612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-</a:t>
                </a:r>
                <a:endParaRPr lang="pt-BR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Retângulo 34"/>
                  <p:cNvSpPr/>
                  <p:nvPr/>
                </p:nvSpPr>
                <p:spPr>
                  <a:xfrm>
                    <a:off x="5678549" y="3884150"/>
                    <a:ext cx="693651" cy="38427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pt-BR">
                              <a:latin typeface="Cambria Math"/>
                            </a:rPr>
                            <m:t>(</m:t>
                          </m:r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  <m:r>
                            <a:rPr lang="pt-BR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35" name="Retângulo 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78549" y="3884150"/>
                    <a:ext cx="693651" cy="38427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6349" b="-14286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6" name="Elipse 25"/>
              <p:cNvSpPr/>
              <p:nvPr/>
            </p:nvSpPr>
            <p:spPr>
              <a:xfrm>
                <a:off x="8062987" y="4174815"/>
                <a:ext cx="540060" cy="3693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8" name="Conector de seta reta 27"/>
              <p:cNvCxnSpPr/>
              <p:nvPr/>
            </p:nvCxnSpPr>
            <p:spPr>
              <a:xfrm>
                <a:off x="7630939" y="4343946"/>
                <a:ext cx="4320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Conector de seta reta 28"/>
              <p:cNvCxnSpPr/>
              <p:nvPr/>
            </p:nvCxnSpPr>
            <p:spPr>
              <a:xfrm>
                <a:off x="8333017" y="3320988"/>
                <a:ext cx="0" cy="83829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CaixaDeTexto 37"/>
              <p:cNvSpPr txBox="1"/>
              <p:nvPr/>
            </p:nvSpPr>
            <p:spPr>
              <a:xfrm>
                <a:off x="7848364" y="3969060"/>
                <a:ext cx="612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p:sp>
            <p:nvSpPr>
              <p:cNvPr id="39" name="CaixaDeTexto 38"/>
              <p:cNvSpPr txBox="1"/>
              <p:nvPr/>
            </p:nvSpPr>
            <p:spPr>
              <a:xfrm>
                <a:off x="1365202" y="4122368"/>
                <a:ext cx="612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p:cxnSp>
            <p:nvCxnSpPr>
              <p:cNvPr id="40" name="Conector de seta reta 39"/>
              <p:cNvCxnSpPr/>
              <p:nvPr/>
            </p:nvCxnSpPr>
            <p:spPr>
              <a:xfrm>
                <a:off x="7900969" y="3320988"/>
                <a:ext cx="432048" cy="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tângulo 40"/>
                  <p:cNvSpPr/>
                  <p:nvPr/>
                </p:nvSpPr>
                <p:spPr>
                  <a:xfrm>
                    <a:off x="6496813" y="2907396"/>
                    <a:ext cx="1404156" cy="86409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41" name="Retângulo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96813" y="2907396"/>
                    <a:ext cx="1404156" cy="864096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Retângulo 41"/>
                  <p:cNvSpPr/>
                  <p:nvPr/>
                </p:nvSpPr>
                <p:spPr>
                  <a:xfrm>
                    <a:off x="6803741" y="3160332"/>
                    <a:ext cx="79977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42" name="Retângulo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03741" y="3160332"/>
                    <a:ext cx="799771" cy="369332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tângulo 6"/>
                  <p:cNvSpPr/>
                  <p:nvPr/>
                </p:nvSpPr>
                <p:spPr>
                  <a:xfrm>
                    <a:off x="8568444" y="3969060"/>
                    <a:ext cx="62741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7" name="Retângulo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68444" y="3969060"/>
                    <a:ext cx="627415" cy="36933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t="-491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43" name="Conector de seta reta 42"/>
            <p:cNvCxnSpPr/>
            <p:nvPr/>
          </p:nvCxnSpPr>
          <p:spPr>
            <a:xfrm>
              <a:off x="5813487" y="3039808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tângulo 10"/>
                <p:cNvSpPr/>
                <p:nvPr/>
              </p:nvSpPr>
              <p:spPr>
                <a:xfrm>
                  <a:off x="5466802" y="2636912"/>
                  <a:ext cx="777969" cy="3919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pt-BR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t-BR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  <m:sub>
                            <m:r>
                              <a:rPr lang="pt-BR">
                                <a:latin typeface="Cambria Math"/>
                              </a:rPr>
                              <m:t>𝑔</m:t>
                            </m:r>
                          </m:sub>
                        </m:sSub>
                        <m:r>
                          <a:rPr lang="pt-BR">
                            <a:latin typeface="Cambria Math"/>
                          </a:rPr>
                          <m:t>(</m:t>
                        </m:r>
                        <m:r>
                          <a:rPr lang="pt-BR">
                            <a:latin typeface="Cambria Math"/>
                          </a:rPr>
                          <m:t>𝑠</m:t>
                        </m:r>
                        <m:r>
                          <a:rPr lang="pt-BR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11" name="Retângulo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6802" y="2636912"/>
                  <a:ext cx="777969" cy="39190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4688" b="-7813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9184433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1586724"/>
            <a:ext cx="4324350" cy="1276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367644" y="399852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Estrutura de controle 3 – controle em cascata da corrente do indutor e tensão do capacitor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59632" y="5913276"/>
            <a:ext cx="687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2" name="Seta em curva para a esquerda 1"/>
          <p:cNvSpPr/>
          <p:nvPr/>
        </p:nvSpPr>
        <p:spPr>
          <a:xfrm flipV="1">
            <a:off x="6732240" y="1586724"/>
            <a:ext cx="731520" cy="1216152"/>
          </a:xfrm>
          <a:prstGeom prst="curved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em curva para a direita 6"/>
          <p:cNvSpPr/>
          <p:nvPr/>
        </p:nvSpPr>
        <p:spPr>
          <a:xfrm>
            <a:off x="1145900" y="162880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Fluxograma: Fita perfurada 7"/>
              <p:cNvSpPr/>
              <p:nvPr/>
            </p:nvSpPr>
            <p:spPr>
              <a:xfrm>
                <a:off x="899592" y="5553236"/>
                <a:ext cx="7236804" cy="908379"/>
              </a:xfrm>
              <a:prstGeom prst="flowChartPunchedTap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Isolar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>
                            <a:latin typeface="Cambria Math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𝑠</m:t>
                    </m:r>
                    <m:r>
                      <a:rPr lang="pt-BR" i="1">
                        <a:latin typeface="Cambria Math"/>
                      </a:rPr>
                      <m:t>)</m:t>
                    </m:r>
                  </m:oMath>
                </a14:m>
                <a:r>
                  <a:rPr lang="pt-BR" dirty="0"/>
                  <a:t> como função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>
                            <a:latin typeface="Cambria Math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𝑠</m:t>
                    </m:r>
                    <m:r>
                      <a:rPr lang="pt-BR" i="1">
                        <a:latin typeface="Cambria Math"/>
                      </a:rPr>
                      <m:t>)</m:t>
                    </m:r>
                    <m:r>
                      <m:rPr>
                        <m:nor/>
                      </m:rPr>
                      <a:rPr lang="pt-BR" dirty="0"/>
                      <m:t> </m:t>
                    </m:r>
                  </m:oMath>
                </a14:m>
                <a:r>
                  <a:rPr lang="pt-BR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>
                            <a:latin typeface="Cambria Math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pt-BR" i="1">
                        <a:latin typeface="Cambria Math"/>
                      </a:rPr>
                      <m:t>(</m:t>
                    </m:r>
                    <m:r>
                      <a:rPr lang="pt-BR" i="1">
                        <a:latin typeface="Cambria Math"/>
                      </a:rPr>
                      <m:t>𝑠</m:t>
                    </m:r>
                    <m:r>
                      <a:rPr lang="pt-BR" i="1">
                        <a:latin typeface="Cambria Math"/>
                      </a:rPr>
                      <m:t>)</m:t>
                    </m:r>
                    <m:r>
                      <m:rPr>
                        <m:nor/>
                      </m:rPr>
                      <a:rPr lang="pt-BR" dirty="0"/>
                      <m:t> </m:t>
                    </m:r>
                  </m:oMath>
                </a14:m>
                <a:r>
                  <a:rPr lang="pt-BR" dirty="0"/>
                  <a:t>como função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>
                            <a:latin typeface="Cambria Math"/>
                          </a:rPr>
                        </m:ctrlPr>
                      </m:accPr>
                      <m:e>
                        <m:r>
                          <a:rPr lang="pt-BR" i="1">
                            <a:latin typeface="Cambria Math"/>
                          </a:rPr>
                          <m:t>𝑑</m:t>
                        </m:r>
                      </m:e>
                    </m:acc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pt-BR" b="0" i="0" smtClean="0">
                        <a:latin typeface="Cambria Math"/>
                      </a:rPr>
                      <m:t>.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8" name="Fluxograma: Fita perfurada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53236"/>
                <a:ext cx="7236804" cy="908379"/>
              </a:xfrm>
              <a:prstGeom prst="flowChartPunchedTap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48598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60521" y="1412875"/>
                <a:ext cx="8622958" cy="413190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>
                              <a:latin typeface="Cambria Math"/>
                            </a:rPr>
                            <m:t>𝑖</m:t>
                          </m:r>
                        </m:e>
                      </m:acc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𝐺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r>
                        <a:rPr lang="pt-BR" b="0" i="1" smtClean="0">
                          <a:latin typeface="Cambria Math"/>
                        </a:rPr>
                        <m:t>𝑠</m:t>
                      </m:r>
                      <m:r>
                        <a:rPr lang="pt-BR" b="0" i="1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>
                          <a:latin typeface="Cambria Math"/>
                        </a:rPr>
                        <m:t>(</m:t>
                      </m:r>
                      <m:r>
                        <a:rPr lang="pt-BR">
                          <a:latin typeface="Cambria Math"/>
                        </a:rPr>
                        <m:t>𝑠</m:t>
                      </m:r>
                      <m:r>
                        <a:rPr lang="pt-BR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𝐺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pt-BR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pt-BR">
                          <a:latin typeface="Cambria Math"/>
                        </a:rPr>
                        <m:t>(</m:t>
                      </m:r>
                      <m:r>
                        <a:rPr lang="pt-BR">
                          <a:latin typeface="Cambria Math"/>
                        </a:rPr>
                        <m:t>𝑠</m:t>
                      </m:r>
                      <m:r>
                        <a:rPr lang="pt-BR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1" y="1412875"/>
                <a:ext cx="8622958" cy="4131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CaixaDeTexto 112"/>
              <p:cNvSpPr txBox="1"/>
              <p:nvPr/>
            </p:nvSpPr>
            <p:spPr>
              <a:xfrm>
                <a:off x="218749" y="2132856"/>
                <a:ext cx="8622958" cy="391902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pt-BR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𝐺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r>
                        <a:rPr lang="pt-BR" b="0" i="1" smtClean="0">
                          <a:latin typeface="Cambria Math"/>
                        </a:rPr>
                        <m:t>𝑠</m:t>
                      </m:r>
                      <m:r>
                        <a:rPr lang="pt-BR" b="0" i="1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pt-BR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>
                          <a:latin typeface="Cambria Math"/>
                        </a:rPr>
                        <m:t>(</m:t>
                      </m:r>
                      <m:r>
                        <a:rPr lang="pt-BR">
                          <a:latin typeface="Cambria Math"/>
                        </a:rPr>
                        <m:t>𝑠</m:t>
                      </m:r>
                      <m:r>
                        <a:rPr lang="pt-BR">
                          <a:latin typeface="Cambria Math"/>
                        </a:rPr>
                        <m:t>)+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𝐺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pt-BR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pt-BR">
                          <a:latin typeface="Cambria Math"/>
                        </a:rPr>
                        <m:t>(</m:t>
                      </m:r>
                      <m:r>
                        <a:rPr lang="pt-BR">
                          <a:latin typeface="Cambria Math"/>
                        </a:rPr>
                        <m:t>𝑠</m:t>
                      </m:r>
                      <m:r>
                        <a:rPr lang="pt-BR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3" name="CaixaDeTexto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9" y="2132856"/>
                <a:ext cx="8622958" cy="3919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8" name="Grupo 117"/>
          <p:cNvGrpSpPr/>
          <p:nvPr/>
        </p:nvGrpSpPr>
        <p:grpSpPr>
          <a:xfrm>
            <a:off x="118169" y="3099339"/>
            <a:ext cx="8882323" cy="2525905"/>
            <a:chOff x="118169" y="2667291"/>
            <a:chExt cx="8882323" cy="2525905"/>
          </a:xfrm>
        </p:grpSpPr>
        <p:grpSp>
          <p:nvGrpSpPr>
            <p:cNvPr id="111" name="Grupo 110"/>
            <p:cNvGrpSpPr/>
            <p:nvPr/>
          </p:nvGrpSpPr>
          <p:grpSpPr>
            <a:xfrm>
              <a:off x="118169" y="2667291"/>
              <a:ext cx="8882323" cy="2525905"/>
              <a:chOff x="79063" y="2240868"/>
              <a:chExt cx="10394949" cy="27218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tângulo 1"/>
                  <p:cNvSpPr/>
                  <p:nvPr/>
                </p:nvSpPr>
                <p:spPr>
                  <a:xfrm>
                    <a:off x="5988292" y="3297121"/>
                    <a:ext cx="901585" cy="39197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2" name="Retângulo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88292" y="3297121"/>
                    <a:ext cx="901585" cy="39197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Retângulo 5"/>
                  <p:cNvSpPr/>
                  <p:nvPr/>
                </p:nvSpPr>
                <p:spPr>
                  <a:xfrm>
                    <a:off x="5988291" y="3303583"/>
                    <a:ext cx="901585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6" name="Retângulo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88291" y="3303583"/>
                    <a:ext cx="901585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r="-6349" b="-23214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etângulo 11"/>
                  <p:cNvSpPr/>
                  <p:nvPr/>
                </p:nvSpPr>
                <p:spPr>
                  <a:xfrm>
                    <a:off x="4809298" y="3297533"/>
                    <a:ext cx="901585" cy="39197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𝑃𝑊𝑀</m:t>
                          </m:r>
                        </m:oMath>
                      </m:oMathPara>
                    </a14:m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" name="Retângulo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09298" y="3297533"/>
                    <a:ext cx="901585" cy="391977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Retângulo 13"/>
                  <p:cNvSpPr/>
                  <p:nvPr/>
                </p:nvSpPr>
                <p:spPr>
                  <a:xfrm>
                    <a:off x="3630303" y="3297533"/>
                    <a:ext cx="901585" cy="39197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𝑃𝐼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_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Retângulo 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0303" y="3297533"/>
                    <a:ext cx="901585" cy="391977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8397" r="-4580" b="-1093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tângulo 14"/>
                  <p:cNvSpPr/>
                  <p:nvPr/>
                </p:nvSpPr>
                <p:spPr>
                  <a:xfrm>
                    <a:off x="4791687" y="4032489"/>
                    <a:ext cx="901585" cy="39197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𝐻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′_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Retângulo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1687" y="4032489"/>
                    <a:ext cx="901585" cy="391977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8462" r="-4615" b="-1093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Conector de seta reta 8"/>
              <p:cNvCxnSpPr/>
              <p:nvPr/>
            </p:nvCxnSpPr>
            <p:spPr>
              <a:xfrm>
                <a:off x="4514277" y="3493521"/>
                <a:ext cx="2774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ector de seta reta 17"/>
              <p:cNvCxnSpPr/>
              <p:nvPr/>
            </p:nvCxnSpPr>
            <p:spPr>
              <a:xfrm>
                <a:off x="5710881" y="3493521"/>
                <a:ext cx="2774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ector de seta reta 18"/>
              <p:cNvCxnSpPr/>
              <p:nvPr/>
            </p:nvCxnSpPr>
            <p:spPr>
              <a:xfrm flipH="1">
                <a:off x="5693272" y="4223857"/>
                <a:ext cx="2169945" cy="46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ector de seta reta 20"/>
              <p:cNvCxnSpPr/>
              <p:nvPr/>
            </p:nvCxnSpPr>
            <p:spPr>
              <a:xfrm flipH="1" flipV="1">
                <a:off x="3179058" y="4223857"/>
                <a:ext cx="1612629" cy="462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Elipse 16"/>
              <p:cNvSpPr/>
              <p:nvPr/>
            </p:nvSpPr>
            <p:spPr>
              <a:xfrm>
                <a:off x="3005677" y="3417873"/>
                <a:ext cx="346763" cy="16753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4" name="Conector de seta reta 23"/>
              <p:cNvCxnSpPr/>
              <p:nvPr/>
            </p:nvCxnSpPr>
            <p:spPr>
              <a:xfrm>
                <a:off x="3352893" y="3501643"/>
                <a:ext cx="2774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Conector de seta reta 24"/>
              <p:cNvCxnSpPr/>
              <p:nvPr/>
            </p:nvCxnSpPr>
            <p:spPr>
              <a:xfrm flipV="1">
                <a:off x="7861619" y="3508308"/>
                <a:ext cx="11713" cy="715513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Conector de seta reta 30"/>
              <p:cNvCxnSpPr/>
              <p:nvPr/>
            </p:nvCxnSpPr>
            <p:spPr>
              <a:xfrm flipV="1">
                <a:off x="3179058" y="3591103"/>
                <a:ext cx="0" cy="6327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Conector de seta reta 33"/>
              <p:cNvCxnSpPr>
                <a:stCxn id="38" idx="3"/>
              </p:cNvCxnSpPr>
              <p:nvPr/>
            </p:nvCxnSpPr>
            <p:spPr>
              <a:xfrm>
                <a:off x="2359739" y="3497502"/>
                <a:ext cx="645937" cy="41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Retângulo 29"/>
                  <p:cNvSpPr/>
                  <p:nvPr/>
                </p:nvSpPr>
                <p:spPr>
                  <a:xfrm>
                    <a:off x="2403852" y="2867691"/>
                    <a:ext cx="65434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30" name="Retângulo 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03852" y="2867691"/>
                    <a:ext cx="654340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5357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2" name="CaixaDeTexto 31"/>
              <p:cNvSpPr txBox="1"/>
              <p:nvPr/>
            </p:nvSpPr>
            <p:spPr>
              <a:xfrm>
                <a:off x="7470220" y="3032956"/>
                <a:ext cx="392998" cy="167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2959442" y="3605740"/>
                <a:ext cx="392998" cy="167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-</a:t>
                </a:r>
                <a:endParaRPr lang="pt-BR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Retângulo 34"/>
                  <p:cNvSpPr/>
                  <p:nvPr/>
                </p:nvSpPr>
                <p:spPr>
                  <a:xfrm>
                    <a:off x="5544108" y="2924944"/>
                    <a:ext cx="445381" cy="17431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  <m:r>
                            <a:rPr lang="pt-BR">
                              <a:latin typeface="Cambria Math"/>
                            </a:rPr>
                            <m:t>(</m:t>
                          </m:r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  <m:r>
                            <a:rPr lang="pt-BR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35" name="Retângulo 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44108" y="2924944"/>
                    <a:ext cx="445381" cy="174316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t="-15385" r="-69841" b="-176923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Retângulo 37"/>
                  <p:cNvSpPr/>
                  <p:nvPr/>
                </p:nvSpPr>
                <p:spPr>
                  <a:xfrm>
                    <a:off x="1458156" y="3301514"/>
                    <a:ext cx="901585" cy="39197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𝑃𝐼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_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Retângulo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58156" y="3301514"/>
                    <a:ext cx="901585" cy="391977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12308" r="-7692" b="-1093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Retângulo 38"/>
                  <p:cNvSpPr/>
                  <p:nvPr/>
                </p:nvSpPr>
                <p:spPr>
                  <a:xfrm>
                    <a:off x="4791687" y="4570785"/>
                    <a:ext cx="901585" cy="39197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𝐻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′_</m:t>
                          </m:r>
                          <m:r>
                            <a:rPr lang="pt-BR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pt-BR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Retângulo 3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1687" y="4570785"/>
                    <a:ext cx="901585" cy="391977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11538" r="-7692" b="-10938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3" name="Conector de seta reta 42"/>
              <p:cNvCxnSpPr/>
              <p:nvPr/>
            </p:nvCxnSpPr>
            <p:spPr>
              <a:xfrm flipH="1" flipV="1">
                <a:off x="1005511" y="4766774"/>
                <a:ext cx="3779231" cy="924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Conector de seta reta 44"/>
              <p:cNvCxnSpPr/>
              <p:nvPr/>
            </p:nvCxnSpPr>
            <p:spPr>
              <a:xfrm>
                <a:off x="232927" y="3501643"/>
                <a:ext cx="59920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Conector de seta reta 41"/>
              <p:cNvCxnSpPr/>
              <p:nvPr/>
            </p:nvCxnSpPr>
            <p:spPr>
              <a:xfrm flipH="1" flipV="1">
                <a:off x="5710881" y="4777962"/>
                <a:ext cx="4405735" cy="887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Conector de seta reta 45"/>
              <p:cNvCxnSpPr/>
              <p:nvPr/>
            </p:nvCxnSpPr>
            <p:spPr>
              <a:xfrm flipV="1">
                <a:off x="10116616" y="3515687"/>
                <a:ext cx="0" cy="1271145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Conector de seta reta 47"/>
              <p:cNvCxnSpPr/>
              <p:nvPr/>
            </p:nvCxnSpPr>
            <p:spPr>
              <a:xfrm flipV="1">
                <a:off x="1005511" y="3595724"/>
                <a:ext cx="0" cy="1171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Retângulo 49"/>
                  <p:cNvSpPr/>
                  <p:nvPr/>
                </p:nvSpPr>
                <p:spPr>
                  <a:xfrm>
                    <a:off x="79063" y="2906489"/>
                    <a:ext cx="71479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50" name="Retângulo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063" y="2906489"/>
                    <a:ext cx="714791" cy="369332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t="-5357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" name="CaixaDeTexto 50"/>
              <p:cNvSpPr txBox="1"/>
              <p:nvPr/>
            </p:nvSpPr>
            <p:spPr>
              <a:xfrm>
                <a:off x="610263" y="3199805"/>
                <a:ext cx="392998" cy="167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p:sp>
            <p:nvSpPr>
              <p:cNvPr id="52" name="CaixaDeTexto 51"/>
              <p:cNvSpPr txBox="1"/>
              <p:nvPr/>
            </p:nvSpPr>
            <p:spPr>
              <a:xfrm>
                <a:off x="793854" y="3586995"/>
                <a:ext cx="392998" cy="167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-</a:t>
                </a:r>
                <a:endParaRPr lang="pt-BR" dirty="0"/>
              </a:p>
            </p:txBody>
          </p:sp>
          <p:sp>
            <p:nvSpPr>
              <p:cNvPr id="54" name="Elipse 53"/>
              <p:cNvSpPr/>
              <p:nvPr/>
            </p:nvSpPr>
            <p:spPr>
              <a:xfrm>
                <a:off x="832130" y="3417873"/>
                <a:ext cx="346763" cy="16753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55" name="Conector de seta reta 54"/>
              <p:cNvCxnSpPr/>
              <p:nvPr/>
            </p:nvCxnSpPr>
            <p:spPr>
              <a:xfrm>
                <a:off x="1180745" y="3501643"/>
                <a:ext cx="2774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Retângulo 57"/>
              <p:cNvSpPr/>
              <p:nvPr/>
            </p:nvSpPr>
            <p:spPr>
              <a:xfrm>
                <a:off x="8139939" y="3312320"/>
                <a:ext cx="901585" cy="39197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cxnSp>
            <p:nvCxnSpPr>
              <p:cNvPr id="62" name="Conector de seta reta 61"/>
              <p:cNvCxnSpPr/>
              <p:nvPr/>
            </p:nvCxnSpPr>
            <p:spPr>
              <a:xfrm>
                <a:off x="7704347" y="3513579"/>
                <a:ext cx="432049" cy="21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Retângulo 65"/>
                  <p:cNvSpPr/>
                  <p:nvPr/>
                </p:nvSpPr>
                <p:spPr>
                  <a:xfrm>
                    <a:off x="8139939" y="3320178"/>
                    <a:ext cx="89686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66" name="Retângulo 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39939" y="3320178"/>
                    <a:ext cx="896860" cy="369332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r="-7143" b="-23214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8" name="Conector de seta reta 67"/>
              <p:cNvCxnSpPr/>
              <p:nvPr/>
            </p:nvCxnSpPr>
            <p:spPr>
              <a:xfrm>
                <a:off x="9758295" y="3522113"/>
                <a:ext cx="358322" cy="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Elipse 74"/>
              <p:cNvSpPr/>
              <p:nvPr/>
            </p:nvSpPr>
            <p:spPr>
              <a:xfrm>
                <a:off x="7357585" y="3429809"/>
                <a:ext cx="346763" cy="16753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76" name="Conector de seta reta 75"/>
              <p:cNvCxnSpPr>
                <a:endCxn id="75" idx="2"/>
              </p:cNvCxnSpPr>
              <p:nvPr/>
            </p:nvCxnSpPr>
            <p:spPr>
              <a:xfrm>
                <a:off x="6906942" y="3513571"/>
                <a:ext cx="450642" cy="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Conector de seta reta 81"/>
              <p:cNvCxnSpPr/>
              <p:nvPr/>
            </p:nvCxnSpPr>
            <p:spPr>
              <a:xfrm>
                <a:off x="7530965" y="2644376"/>
                <a:ext cx="0" cy="7854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Retângulo 82"/>
                  <p:cNvSpPr/>
                  <p:nvPr/>
                </p:nvSpPr>
                <p:spPr>
                  <a:xfrm>
                    <a:off x="6004291" y="2456892"/>
                    <a:ext cx="901585" cy="39197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83" name="Retângulo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04291" y="2456892"/>
                    <a:ext cx="901585" cy="391977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4" name="Conector de seta reta 83"/>
              <p:cNvCxnSpPr/>
              <p:nvPr/>
            </p:nvCxnSpPr>
            <p:spPr>
              <a:xfrm>
                <a:off x="6906942" y="2644376"/>
                <a:ext cx="624023" cy="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Retângulo 86"/>
                  <p:cNvSpPr/>
                  <p:nvPr/>
                </p:nvSpPr>
                <p:spPr>
                  <a:xfrm>
                    <a:off x="6004291" y="2468214"/>
                    <a:ext cx="901585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87" name="Retângulo 8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04291" y="2468214"/>
                    <a:ext cx="901585" cy="369332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r="-5556" b="-23214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8" name="CaixaDeTexto 87"/>
              <p:cNvSpPr txBox="1"/>
              <p:nvPr/>
            </p:nvSpPr>
            <p:spPr>
              <a:xfrm>
                <a:off x="7092280" y="3176972"/>
                <a:ext cx="392998" cy="167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p:sp>
            <p:nvSpPr>
              <p:cNvPr id="89" name="CaixaDeTexto 88"/>
              <p:cNvSpPr txBox="1"/>
              <p:nvPr/>
            </p:nvSpPr>
            <p:spPr>
              <a:xfrm>
                <a:off x="2810850" y="3176972"/>
                <a:ext cx="392998" cy="167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p:sp>
            <p:nvSpPr>
              <p:cNvPr id="96" name="CaixaDeTexto 95"/>
              <p:cNvSpPr txBox="1"/>
              <p:nvPr/>
            </p:nvSpPr>
            <p:spPr>
              <a:xfrm>
                <a:off x="9615606" y="3023927"/>
                <a:ext cx="392998" cy="167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p:sp>
            <p:nvSpPr>
              <p:cNvPr id="97" name="Elipse 96"/>
              <p:cNvSpPr/>
              <p:nvPr/>
            </p:nvSpPr>
            <p:spPr>
              <a:xfrm>
                <a:off x="9502970" y="3420780"/>
                <a:ext cx="346763" cy="16753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98" name="Conector de seta reta 97"/>
              <p:cNvCxnSpPr>
                <a:endCxn id="97" idx="2"/>
              </p:cNvCxnSpPr>
              <p:nvPr/>
            </p:nvCxnSpPr>
            <p:spPr>
              <a:xfrm>
                <a:off x="9052328" y="3504542"/>
                <a:ext cx="450642" cy="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Conector de seta reta 98"/>
              <p:cNvCxnSpPr/>
              <p:nvPr/>
            </p:nvCxnSpPr>
            <p:spPr>
              <a:xfrm>
                <a:off x="9676351" y="2635347"/>
                <a:ext cx="0" cy="7854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Conector de seta reta 99"/>
              <p:cNvCxnSpPr/>
              <p:nvPr/>
            </p:nvCxnSpPr>
            <p:spPr>
              <a:xfrm>
                <a:off x="9052328" y="2635347"/>
                <a:ext cx="624023" cy="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1" name="CaixaDeTexto 100"/>
              <p:cNvSpPr txBox="1"/>
              <p:nvPr/>
            </p:nvSpPr>
            <p:spPr>
              <a:xfrm>
                <a:off x="9237665" y="3167943"/>
                <a:ext cx="392998" cy="167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+</a:t>
                </a:r>
                <a:endParaRPr lang="pt-BR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3" name="Retângulo 102"/>
                  <p:cNvSpPr/>
                  <p:nvPr/>
                </p:nvSpPr>
                <p:spPr>
                  <a:xfrm>
                    <a:off x="8150743" y="2456892"/>
                    <a:ext cx="901585" cy="39197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103" name="Retângulo 10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50743" y="2456892"/>
                    <a:ext cx="901585" cy="391977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Retângulo 103"/>
                  <p:cNvSpPr/>
                  <p:nvPr/>
                </p:nvSpPr>
                <p:spPr>
                  <a:xfrm>
                    <a:off x="8150743" y="2468214"/>
                    <a:ext cx="901585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𝐺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104" name="Retângulo 10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50743" y="2468214"/>
                    <a:ext cx="901585" cy="369332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r="-6349" b="-23214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5" name="Conector de seta reta 104"/>
              <p:cNvCxnSpPr/>
              <p:nvPr/>
            </p:nvCxnSpPr>
            <p:spPr>
              <a:xfrm>
                <a:off x="5726882" y="2672916"/>
                <a:ext cx="2774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Conector de seta reta 105"/>
              <p:cNvCxnSpPr/>
              <p:nvPr/>
            </p:nvCxnSpPr>
            <p:spPr>
              <a:xfrm>
                <a:off x="7873333" y="2658415"/>
                <a:ext cx="27741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Retângulo 107"/>
                  <p:cNvSpPr/>
                  <p:nvPr/>
                </p:nvSpPr>
                <p:spPr>
                  <a:xfrm>
                    <a:off x="9759221" y="3159845"/>
                    <a:ext cx="71479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108" name="Retângulo 10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59221" y="3159845"/>
                    <a:ext cx="714791" cy="369332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t="-5263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Retângulo 108"/>
                  <p:cNvSpPr/>
                  <p:nvPr/>
                </p:nvSpPr>
                <p:spPr>
                  <a:xfrm>
                    <a:off x="5210322" y="2281014"/>
                    <a:ext cx="777968" cy="39190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>
                                  <a:latin typeface="Cambria Math"/>
                                </a:rPr>
                                <m:t>𝑔</m:t>
                              </m:r>
                            </m:sub>
                          </m:sSub>
                          <m:r>
                            <a:rPr lang="pt-BR">
                              <a:latin typeface="Cambria Math"/>
                            </a:rPr>
                            <m:t>(</m:t>
                          </m:r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  <m:r>
                            <a:rPr lang="pt-BR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109" name="Retângulo 10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10322" y="2281014"/>
                    <a:ext cx="777968" cy="391902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t="-5085" r="-10092" b="-16949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Retângulo 109"/>
                  <p:cNvSpPr/>
                  <p:nvPr/>
                </p:nvSpPr>
                <p:spPr>
                  <a:xfrm>
                    <a:off x="7380312" y="2240868"/>
                    <a:ext cx="777968" cy="39190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>
                                  <a:latin typeface="Cambria Math"/>
                                </a:rPr>
                                <m:t>𝑔</m:t>
                              </m:r>
                            </m:sub>
                          </m:sSub>
                          <m:r>
                            <a:rPr lang="pt-BR">
                              <a:latin typeface="Cambria Math"/>
                            </a:rPr>
                            <m:t>(</m:t>
                          </m:r>
                          <m:r>
                            <a:rPr lang="pt-BR">
                              <a:latin typeface="Cambria Math"/>
                            </a:rPr>
                            <m:t>𝑠</m:t>
                          </m:r>
                          <m:r>
                            <a:rPr lang="pt-BR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110" name="Retângulo 10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80312" y="2240868"/>
                    <a:ext cx="777968" cy="391902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 t="-5000" r="-10092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Retângulo 116"/>
                <p:cNvSpPr/>
                <p:nvPr/>
              </p:nvSpPr>
              <p:spPr>
                <a:xfrm>
                  <a:off x="6150837" y="4145241"/>
                  <a:ext cx="62741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pt-BR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/>
                              </a:rPr>
                              <m:t>𝑖</m:t>
                            </m:r>
                          </m:e>
                        </m:acc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>
                                <a:latin typeface="Cambria Math"/>
                              </a:rPr>
                              <m:t>𝑠</m:t>
                            </m:r>
                          </m:e>
                        </m:d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117" name="Retângulo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0837" y="4145241"/>
                  <a:ext cx="627415" cy="369332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t="-5000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9227184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6847</TotalTime>
  <Words>509</Words>
  <Application>Microsoft Office PowerPoint</Application>
  <PresentationFormat>Apresentação na tela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Design padrão</vt:lpstr>
      <vt:lpstr>Controle de conversores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190</cp:revision>
  <cp:lastPrinted>2016-05-09T20:40:47Z</cp:lastPrinted>
  <dcterms:created xsi:type="dcterms:W3CDTF">2009-04-12T14:29:32Z</dcterms:created>
  <dcterms:modified xsi:type="dcterms:W3CDTF">2016-05-09T20:41:09Z</dcterms:modified>
</cp:coreProperties>
</file>