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317" r:id="rId3"/>
    <p:sldId id="398" r:id="rId4"/>
    <p:sldId id="381" r:id="rId5"/>
    <p:sldId id="424" r:id="rId6"/>
    <p:sldId id="382" r:id="rId7"/>
    <p:sldId id="399" r:id="rId8"/>
    <p:sldId id="400" r:id="rId9"/>
    <p:sldId id="401" r:id="rId10"/>
    <p:sldId id="402" r:id="rId11"/>
    <p:sldId id="403" r:id="rId12"/>
    <p:sldId id="405" r:id="rId13"/>
    <p:sldId id="416" r:id="rId14"/>
    <p:sldId id="406" r:id="rId15"/>
    <p:sldId id="407" r:id="rId16"/>
    <p:sldId id="415" r:id="rId17"/>
    <p:sldId id="408" r:id="rId18"/>
    <p:sldId id="409" r:id="rId19"/>
    <p:sldId id="425" r:id="rId20"/>
    <p:sldId id="426" r:id="rId21"/>
    <p:sldId id="410" r:id="rId22"/>
    <p:sldId id="413" r:id="rId23"/>
    <p:sldId id="411" r:id="rId24"/>
    <p:sldId id="414" r:id="rId25"/>
    <p:sldId id="412" r:id="rId26"/>
    <p:sldId id="417" r:id="rId27"/>
    <p:sldId id="420" r:id="rId28"/>
    <p:sldId id="418" r:id="rId29"/>
    <p:sldId id="419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2381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71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>
                <a:solidFill>
                  <a:srgbClr val="0070C0"/>
                </a:solidFill>
              </a:rPr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Coordenador: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>
                <a:solidFill>
                  <a:schemeClr val="bg2"/>
                </a:solidFill>
              </a:rPr>
              <a:t>Email</a:t>
            </a:r>
            <a:r>
              <a:rPr lang="pt-BR" b="1" dirty="0" smtClean="0">
                <a:solidFill>
                  <a:schemeClr val="bg2"/>
                </a:solidFill>
              </a:rPr>
              <a:t>: </a:t>
            </a:r>
            <a:r>
              <a:rPr lang="pt-BR" b="1" dirty="0" smtClean="0">
                <a:solidFill>
                  <a:schemeClr val="bg2"/>
                </a:solidFill>
                <a:hlinkClick r:id="rId3"/>
              </a:rPr>
              <a:t>rquadros@sc.usp.br</a:t>
            </a:r>
            <a:endParaRPr lang="pt-BR" b="1" dirty="0" smtClean="0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89" cy="21642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800000"/>
                </a:solidFill>
              </a:rPr>
              <a:t>Universidades de São Paulo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Escola de Engenharia de São Carlos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Dep. de Eng. Elétrica e de Computação</a:t>
            </a:r>
            <a:endParaRPr lang="pt-BR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2. Conversor </a:t>
            </a:r>
            <a:r>
              <a:rPr lang="pt-BR" sz="2800" b="1" dirty="0" err="1">
                <a:solidFill>
                  <a:srgbClr val="800000"/>
                </a:solidFill>
              </a:rPr>
              <a:t>multinível</a:t>
            </a:r>
            <a:r>
              <a:rPr lang="pt-BR" sz="2800" b="1" dirty="0">
                <a:solidFill>
                  <a:srgbClr val="800000"/>
                </a:solidFill>
              </a:rPr>
              <a:t>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 descr="C:\Users\Ricardo\Dropbox\laboratory\Multilevel_power_converter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6" y="1052513"/>
            <a:ext cx="4399658" cy="526699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6704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2. Conversor </a:t>
            </a:r>
            <a:r>
              <a:rPr lang="pt-BR" sz="2800" b="1" dirty="0" err="1">
                <a:solidFill>
                  <a:srgbClr val="800000"/>
                </a:solidFill>
              </a:rPr>
              <a:t>multinível</a:t>
            </a:r>
            <a:r>
              <a:rPr lang="pt-BR" sz="2800" b="1" dirty="0">
                <a:solidFill>
                  <a:srgbClr val="800000"/>
                </a:solidFill>
              </a:rPr>
              <a:t>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" name="Imagem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5" y="1052513"/>
            <a:ext cx="3280125" cy="14881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m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5" y="2790359"/>
            <a:ext cx="3330370" cy="14776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32" y="4846657"/>
            <a:ext cx="3340850" cy="143137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051583"/>
            <a:ext cx="3200400" cy="148907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m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0" y="2798930"/>
            <a:ext cx="3200400" cy="14776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0" y="4824155"/>
            <a:ext cx="3200400" cy="147637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1176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3. Sistema </a:t>
            </a:r>
            <a:r>
              <a:rPr lang="pt-BR" sz="2800" b="1" dirty="0">
                <a:solidFill>
                  <a:srgbClr val="800000"/>
                </a:solidFill>
              </a:rPr>
              <a:t>de integração CC/CC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6" y="1583795"/>
            <a:ext cx="7470830" cy="432048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5900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3. Sistema </a:t>
            </a:r>
            <a:r>
              <a:rPr lang="pt-BR" sz="2800" b="1" dirty="0">
                <a:solidFill>
                  <a:srgbClr val="800000"/>
                </a:solidFill>
              </a:rPr>
              <a:t>de integração CC/CC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5" y="1353144"/>
            <a:ext cx="8262410" cy="464760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07663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3. Sistema </a:t>
            </a:r>
            <a:r>
              <a:rPr lang="pt-BR" sz="2800" b="1" dirty="0">
                <a:solidFill>
                  <a:srgbClr val="800000"/>
                </a:solidFill>
              </a:rPr>
              <a:t>de integração CC/CC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63915"/>
            <a:ext cx="4255502" cy="288032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4" y="2663915"/>
            <a:ext cx="4241937" cy="288032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36478" y="1811789"/>
            <a:ext cx="425550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rgbClr val="800000"/>
                </a:solidFill>
              </a:rPr>
              <a:t>Transferência de potência </a:t>
            </a:r>
          </a:p>
          <a:p>
            <a:r>
              <a:rPr lang="pt-BR" b="1" dirty="0" smtClean="0">
                <a:solidFill>
                  <a:srgbClr val="800000"/>
                </a:solidFill>
              </a:rPr>
              <a:t>constante por intervalo de tempo</a:t>
            </a:r>
            <a:endParaRPr lang="pt-BR" b="1" dirty="0">
              <a:solidFill>
                <a:srgbClr val="8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93450" y="1808820"/>
            <a:ext cx="425550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rgbClr val="800000"/>
                </a:solidFill>
              </a:rPr>
              <a:t>Transferência de potência </a:t>
            </a:r>
          </a:p>
          <a:p>
            <a:r>
              <a:rPr lang="pt-BR" b="1" dirty="0" smtClean="0">
                <a:solidFill>
                  <a:srgbClr val="800000"/>
                </a:solidFill>
              </a:rPr>
              <a:t>variável por intervalo de tempo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0825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4.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2708920"/>
            <a:ext cx="6917639" cy="349114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86728" y="1763815"/>
            <a:ext cx="425550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chemeClr val="tx1"/>
                </a:solidFill>
              </a:rPr>
              <a:t>Diagrama de controle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7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4.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4" y="1313765"/>
            <a:ext cx="8092391" cy="455197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550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4.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 descr="250modocorr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3" y="2213865"/>
            <a:ext cx="4345512" cy="373541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 descr="250modotensa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5182"/>
          <a:stretch>
            <a:fillRect/>
          </a:stretch>
        </p:blipFill>
        <p:spPr bwMode="auto">
          <a:xfrm>
            <a:off x="4707015" y="2182051"/>
            <a:ext cx="4372615" cy="374860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701570" y="1413275"/>
            <a:ext cx="3105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dirty="0"/>
              <a:t>Controle em cascata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57065" y="1403775"/>
            <a:ext cx="3105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Controle em tensão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1680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>
                <a:solidFill>
                  <a:srgbClr val="800000"/>
                </a:solidFill>
              </a:rPr>
              <a:t>4</a:t>
            </a:r>
            <a:r>
              <a:rPr lang="pt-BR" sz="2800" b="1" dirty="0" smtClean="0">
                <a:solidFill>
                  <a:srgbClr val="800000"/>
                </a:solidFill>
              </a:rPr>
              <a:t>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1570" y="1413275"/>
            <a:ext cx="3105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dirty="0"/>
              <a:t>Controle em cascata</a:t>
            </a:r>
          </a:p>
        </p:txBody>
      </p:sp>
      <p:pic>
        <p:nvPicPr>
          <p:cNvPr id="8" name="Imagem 7" descr="de650Wpara350W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>
            <a:fillRect/>
          </a:stretch>
        </p:blipFill>
        <p:spPr bwMode="auto">
          <a:xfrm>
            <a:off x="2269457" y="2033845"/>
            <a:ext cx="4800600" cy="291846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116505" y="5160965"/>
            <a:ext cx="889101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Controle em cascata. </a:t>
            </a:r>
            <a:r>
              <a:rPr lang="pt-BR" dirty="0"/>
              <a:t>Verde: tensão </a:t>
            </a:r>
            <a:r>
              <a:rPr lang="pt-BR" dirty="0" smtClean="0"/>
              <a:t>de entrada (10V/</a:t>
            </a:r>
            <a:r>
              <a:rPr lang="pt-BR" dirty="0" err="1" smtClean="0"/>
              <a:t>div</a:t>
            </a:r>
            <a:r>
              <a:rPr lang="pt-BR" dirty="0"/>
              <a:t>). </a:t>
            </a:r>
            <a:r>
              <a:rPr lang="pt-BR" dirty="0" smtClean="0"/>
              <a:t>Azul: tensão de saída (40V/</a:t>
            </a:r>
            <a:r>
              <a:rPr lang="pt-BR" dirty="0" err="1" smtClean="0"/>
              <a:t>div</a:t>
            </a:r>
            <a:r>
              <a:rPr lang="pt-BR" dirty="0"/>
              <a:t>). Laranja: </a:t>
            </a:r>
            <a:r>
              <a:rPr lang="pt-BR" dirty="0" smtClean="0"/>
              <a:t>corrente de entrada (10A/</a:t>
            </a:r>
            <a:r>
              <a:rPr lang="pt-BR" dirty="0" err="1" smtClean="0"/>
              <a:t>div</a:t>
            </a:r>
            <a:r>
              <a:rPr lang="pt-BR" dirty="0" smtClean="0"/>
              <a:t>.). Amarelo e púrpura: corrente sobre cada indutor (10A/</a:t>
            </a:r>
            <a:r>
              <a:rPr lang="pt-BR" dirty="0" err="1" smtClean="0"/>
              <a:t>div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760579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>
                <a:solidFill>
                  <a:srgbClr val="800000"/>
                </a:solidFill>
              </a:rPr>
              <a:t>4</a:t>
            </a:r>
            <a:r>
              <a:rPr lang="pt-BR" sz="2800" b="1" dirty="0" smtClean="0">
                <a:solidFill>
                  <a:srgbClr val="800000"/>
                </a:solidFill>
              </a:rPr>
              <a:t>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66555" y="998730"/>
            <a:ext cx="3105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Controle em tensão</a:t>
            </a:r>
            <a:endParaRPr lang="pt-BR" dirty="0"/>
          </a:p>
        </p:txBody>
      </p:sp>
      <p:pic>
        <p:nvPicPr>
          <p:cNvPr id="7" name="Imagem 6" descr="para650W0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10" y="1718810"/>
            <a:ext cx="4800600" cy="342138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136478" y="5455225"/>
            <a:ext cx="88910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Controle em tensão. Azul: tensão de saída (50V/</a:t>
            </a:r>
            <a:r>
              <a:rPr lang="pt-BR" dirty="0" err="1" smtClean="0"/>
              <a:t>div</a:t>
            </a:r>
            <a:r>
              <a:rPr lang="pt-BR" dirty="0"/>
              <a:t>). Laranja: </a:t>
            </a:r>
            <a:r>
              <a:rPr lang="pt-BR" dirty="0" smtClean="0"/>
              <a:t>corrente de entrada (10A/</a:t>
            </a:r>
            <a:r>
              <a:rPr lang="pt-BR" dirty="0" err="1" smtClean="0"/>
              <a:t>div</a:t>
            </a:r>
            <a:r>
              <a:rPr lang="pt-BR" dirty="0" smtClean="0"/>
              <a:t>.). Amarelo e púrpura: corrente sobre cada indutor (5A/</a:t>
            </a:r>
            <a:r>
              <a:rPr lang="pt-BR" dirty="0" err="1" smtClean="0"/>
              <a:t>div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79702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Infraestrutura existente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722870"/>
            <a:ext cx="90274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>
                <a:solidFill>
                  <a:srgbClr val="002060"/>
                </a:solidFill>
              </a:rPr>
              <a:t>Conversor </a:t>
            </a:r>
            <a:r>
              <a:rPr lang="pt-BR" sz="2000" b="1" dirty="0">
                <a:solidFill>
                  <a:srgbClr val="002060"/>
                </a:solidFill>
              </a:rPr>
              <a:t>PWM </a:t>
            </a:r>
            <a:r>
              <a:rPr lang="pt-BR" sz="2000" b="1" dirty="0" smtClean="0">
                <a:solidFill>
                  <a:srgbClr val="002060"/>
                </a:solidFill>
              </a:rPr>
              <a:t>com controle potência/corrente </a:t>
            </a:r>
            <a:r>
              <a:rPr lang="pt-BR" sz="2000" b="1" dirty="0">
                <a:solidFill>
                  <a:srgbClr val="002060"/>
                </a:solidFill>
              </a:rPr>
              <a:t>para estudo de situações de </a:t>
            </a:r>
            <a:r>
              <a:rPr lang="pt-BR" sz="2000" b="1" dirty="0" err="1">
                <a:solidFill>
                  <a:srgbClr val="002060"/>
                </a:solidFill>
              </a:rPr>
              <a:t>ilhamento</a:t>
            </a:r>
            <a:r>
              <a:rPr lang="pt-BR" sz="2000" b="1" dirty="0">
                <a:solidFill>
                  <a:srgbClr val="002060"/>
                </a:solidFill>
              </a:rPr>
              <a:t> e para uso com células a combustível</a:t>
            </a:r>
            <a:r>
              <a:rPr lang="pt-BR" sz="2000" b="1" dirty="0" smtClean="0">
                <a:solidFill>
                  <a:srgbClr val="002060"/>
                </a:solidFill>
              </a:rPr>
              <a:t>;</a:t>
            </a:r>
            <a:endParaRPr lang="pt-BR" sz="2000" b="1" dirty="0">
              <a:solidFill>
                <a:srgbClr val="002060"/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>
                <a:solidFill>
                  <a:srgbClr val="800000"/>
                </a:solidFill>
              </a:rPr>
              <a:t>Conversor </a:t>
            </a:r>
            <a:r>
              <a:rPr lang="pt-BR" sz="2000" b="1" dirty="0" err="1">
                <a:solidFill>
                  <a:srgbClr val="800000"/>
                </a:solidFill>
              </a:rPr>
              <a:t>multinível</a:t>
            </a:r>
            <a:r>
              <a:rPr lang="pt-BR" sz="2000" b="1" dirty="0">
                <a:solidFill>
                  <a:srgbClr val="800000"/>
                </a:solidFill>
              </a:rPr>
              <a:t> (monofásico) </a:t>
            </a:r>
            <a:r>
              <a:rPr lang="pt-BR" sz="2000" b="1" dirty="0" smtClean="0">
                <a:solidFill>
                  <a:srgbClr val="800000"/>
                </a:solidFill>
              </a:rPr>
              <a:t>em </a:t>
            </a:r>
            <a:r>
              <a:rPr lang="pt-BR" sz="2000" b="1" dirty="0">
                <a:solidFill>
                  <a:srgbClr val="800000"/>
                </a:solidFill>
              </a:rPr>
              <a:t>cascata (5 níveis) com controle independente e que mantém o fluxo de potência constante na rede; </a:t>
            </a:r>
            <a:r>
              <a:rPr lang="pt-BR" sz="2000" b="1" dirty="0" smtClean="0">
                <a:solidFill>
                  <a:srgbClr val="800000"/>
                </a:solidFill>
              </a:rPr>
              <a:t>(em expansão);</a:t>
            </a:r>
            <a:endParaRPr lang="pt-BR" sz="2000" b="1" dirty="0">
              <a:solidFill>
                <a:srgbClr val="800000"/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>
                <a:solidFill>
                  <a:srgbClr val="FF0000"/>
                </a:solidFill>
              </a:rPr>
              <a:t>Sistema </a:t>
            </a:r>
            <a:r>
              <a:rPr lang="pt-BR" sz="2000" b="1" dirty="0">
                <a:solidFill>
                  <a:srgbClr val="FF0000"/>
                </a:solidFill>
              </a:rPr>
              <a:t>de integração CC/CC com painéis </a:t>
            </a:r>
            <a:r>
              <a:rPr lang="pt-BR" sz="2000" b="1" dirty="0" smtClean="0">
                <a:solidFill>
                  <a:srgbClr val="FF0000"/>
                </a:solidFill>
              </a:rPr>
              <a:t>fotovoltaicos, gerador eólico, </a:t>
            </a:r>
            <a:r>
              <a:rPr lang="pt-BR" sz="2000" b="1" dirty="0" err="1" smtClean="0">
                <a:solidFill>
                  <a:srgbClr val="FF0000"/>
                </a:solidFill>
              </a:rPr>
              <a:t>ultracapacitores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>
                <a:solidFill>
                  <a:srgbClr val="FF0000"/>
                </a:solidFill>
              </a:rPr>
              <a:t>e </a:t>
            </a:r>
            <a:r>
              <a:rPr lang="pt-BR" sz="2000" b="1" dirty="0" smtClean="0">
                <a:solidFill>
                  <a:srgbClr val="FF0000"/>
                </a:solidFill>
              </a:rPr>
              <a:t>baterias;</a:t>
            </a:r>
          </a:p>
          <a:p>
            <a:pPr lvl="0" algn="just">
              <a:lnSpc>
                <a:spcPct val="150000"/>
              </a:lnSpc>
            </a:pPr>
            <a:endParaRPr lang="pt-BR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>
                <a:solidFill>
                  <a:srgbClr val="800000"/>
                </a:solidFill>
              </a:rPr>
              <a:t>4</a:t>
            </a:r>
            <a:r>
              <a:rPr lang="pt-BR" sz="2800" b="1" dirty="0" smtClean="0">
                <a:solidFill>
                  <a:srgbClr val="800000"/>
                </a:solidFill>
              </a:rPr>
              <a:t>. </a:t>
            </a:r>
            <a:r>
              <a:rPr lang="pt-BR" sz="2800" b="1" dirty="0">
                <a:solidFill>
                  <a:srgbClr val="800000"/>
                </a:solidFill>
              </a:rPr>
              <a:t>Conversor “</a:t>
            </a:r>
            <a:r>
              <a:rPr lang="pt-BR" sz="2800" b="1" dirty="0" err="1">
                <a:solidFill>
                  <a:srgbClr val="800000"/>
                </a:solidFill>
              </a:rPr>
              <a:t>interleaved</a:t>
            </a:r>
            <a:r>
              <a:rPr lang="pt-BR" sz="2800" b="1" dirty="0">
                <a:solidFill>
                  <a:srgbClr val="800000"/>
                </a:solidFill>
              </a:rPr>
              <a:t>”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321097"/>
            <a:ext cx="4723175" cy="4823242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702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5. </a:t>
            </a:r>
            <a:r>
              <a:rPr lang="pt-BR" sz="2800" b="1" dirty="0">
                <a:solidFill>
                  <a:srgbClr val="800000"/>
                </a:solidFill>
              </a:rPr>
              <a:t>Conversor PWM trifásico</a:t>
            </a:r>
            <a:r>
              <a:rPr lang="pt-BR" sz="2800" b="1" dirty="0" smtClean="0">
                <a:solidFill>
                  <a:srgbClr val="800000"/>
                </a:solidFill>
              </a:rPr>
              <a:t>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2483894"/>
            <a:ext cx="8068941" cy="3105346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66755" y="1628800"/>
            <a:ext cx="425550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chemeClr val="tx1"/>
                </a:solidFill>
              </a:rPr>
              <a:t>Diagrama de controle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663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5. </a:t>
            </a:r>
            <a:r>
              <a:rPr lang="pt-BR" sz="2800" b="1" dirty="0">
                <a:solidFill>
                  <a:srgbClr val="800000"/>
                </a:solidFill>
              </a:rPr>
              <a:t>Conversor PWM trifásico</a:t>
            </a:r>
            <a:r>
              <a:rPr lang="pt-BR" sz="2800" b="1" dirty="0" smtClean="0">
                <a:solidFill>
                  <a:srgbClr val="800000"/>
                </a:solidFill>
              </a:rPr>
              <a:t>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5" y="1353144"/>
            <a:ext cx="8262410" cy="464760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0255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5. </a:t>
            </a:r>
            <a:r>
              <a:rPr lang="pt-BR" sz="2800" b="1" dirty="0">
                <a:solidFill>
                  <a:srgbClr val="800000"/>
                </a:solidFill>
              </a:rPr>
              <a:t>Conversor PWM trifásico</a:t>
            </a:r>
            <a:r>
              <a:rPr lang="pt-BR" sz="2800" b="1" dirty="0" smtClean="0">
                <a:solidFill>
                  <a:srgbClr val="800000"/>
                </a:solidFill>
              </a:rPr>
              <a:t>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13" y="1313765"/>
            <a:ext cx="3260057" cy="2826537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13296" y="4525380"/>
            <a:ext cx="90274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/>
              <a:t>Vertical: </a:t>
            </a:r>
            <a:r>
              <a:rPr lang="en-GB" dirty="0" err="1" smtClean="0"/>
              <a:t>frequência</a:t>
            </a:r>
            <a:r>
              <a:rPr lang="en-GB" dirty="0" smtClean="0"/>
              <a:t> da </a:t>
            </a:r>
            <a:r>
              <a:rPr lang="en-GB" dirty="0" err="1" smtClean="0"/>
              <a:t>rede</a:t>
            </a:r>
            <a:r>
              <a:rPr lang="en-GB" dirty="0" smtClean="0"/>
              <a:t> </a:t>
            </a:r>
            <a:r>
              <a:rPr lang="en-GB" dirty="0"/>
              <a:t>0.25 Hz/div; </a:t>
            </a:r>
            <a:r>
              <a:rPr lang="en-GB" dirty="0" err="1" smtClean="0"/>
              <a:t>potência</a:t>
            </a:r>
            <a:r>
              <a:rPr lang="en-GB" dirty="0" smtClean="0"/>
              <a:t> </a:t>
            </a:r>
            <a:r>
              <a:rPr lang="en-GB" dirty="0" err="1" smtClean="0"/>
              <a:t>ativa</a:t>
            </a:r>
            <a:r>
              <a:rPr lang="en-GB" dirty="0" smtClean="0"/>
              <a:t> </a:t>
            </a:r>
            <a:r>
              <a:rPr lang="en-GB" dirty="0"/>
              <a:t>(15 W/div) and </a:t>
            </a:r>
            <a:r>
              <a:rPr lang="en-GB" dirty="0" err="1" smtClean="0"/>
              <a:t>potência</a:t>
            </a:r>
            <a:r>
              <a:rPr lang="en-GB" dirty="0" smtClean="0"/>
              <a:t> </a:t>
            </a:r>
            <a:r>
              <a:rPr lang="en-GB" dirty="0" err="1" smtClean="0"/>
              <a:t>reativa</a:t>
            </a:r>
            <a:r>
              <a:rPr lang="en-GB" dirty="0" smtClean="0"/>
              <a:t> (15 </a:t>
            </a:r>
            <a:r>
              <a:rPr lang="en-GB" dirty="0" err="1"/>
              <a:t>VAr</a:t>
            </a:r>
            <a:r>
              <a:rPr lang="en-GB" dirty="0"/>
              <a:t>) </a:t>
            </a:r>
            <a:r>
              <a:rPr lang="en-GB" dirty="0" err="1" smtClean="0"/>
              <a:t>fluindo</a:t>
            </a:r>
            <a:r>
              <a:rPr lang="en-GB" dirty="0" smtClean="0"/>
              <a:t> </a:t>
            </a:r>
            <a:r>
              <a:rPr lang="en-GB" dirty="0" err="1" smtClean="0"/>
              <a:t>através</a:t>
            </a:r>
            <a:r>
              <a:rPr lang="en-GB" dirty="0" smtClean="0"/>
              <a:t> da </a:t>
            </a:r>
            <a:r>
              <a:rPr lang="en-GB" dirty="0" err="1" smtClean="0"/>
              <a:t>rede</a:t>
            </a:r>
            <a:r>
              <a:rPr lang="en-GB" dirty="0" smtClean="0"/>
              <a:t>. </a:t>
            </a:r>
            <a:r>
              <a:rPr lang="en-GB" dirty="0"/>
              <a:t>Horizontal: 500 </a:t>
            </a:r>
            <a:r>
              <a:rPr lang="en-GB" dirty="0" err="1"/>
              <a:t>ms</a:t>
            </a:r>
            <a:r>
              <a:rPr lang="en-GB" dirty="0"/>
              <a:t>/div.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2426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5. </a:t>
            </a:r>
            <a:r>
              <a:rPr lang="pt-BR" sz="2800" b="1" dirty="0">
                <a:solidFill>
                  <a:srgbClr val="800000"/>
                </a:solidFill>
              </a:rPr>
              <a:t>Conversor PWM trifásico</a:t>
            </a:r>
            <a:r>
              <a:rPr lang="pt-BR" sz="2800" b="1" dirty="0" smtClean="0">
                <a:solidFill>
                  <a:srgbClr val="800000"/>
                </a:solidFill>
              </a:rPr>
              <a:t>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21" y="1492580"/>
            <a:ext cx="3450958" cy="292653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52609" y="4824155"/>
                <a:ext cx="8891018" cy="7045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GB" dirty="0" err="1" smtClean="0"/>
                  <a:t>Transferência</a:t>
                </a:r>
                <a:r>
                  <a:rPr lang="en-GB" dirty="0" smtClean="0"/>
                  <a:t> de </a:t>
                </a:r>
                <a:r>
                  <a:rPr lang="en-GB" dirty="0" err="1" smtClean="0"/>
                  <a:t>Potência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ativa</a:t>
                </a:r>
                <a:r>
                  <a:rPr lang="en-GB" dirty="0" smtClean="0"/>
                  <a:t> e </a:t>
                </a:r>
                <a:r>
                  <a:rPr lang="en-GB" dirty="0" err="1" smtClean="0"/>
                  <a:t>reativa</a:t>
                </a:r>
                <a:r>
                  <a:rPr lang="en-GB" dirty="0" smtClean="0"/>
                  <a:t>. </a:t>
                </a:r>
                <a:r>
                  <a:rPr lang="en-GB" dirty="0"/>
                  <a:t>Vertical: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/>
                  <a:t> 60 W/div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/>
                  <a:t> 60 </a:t>
                </a:r>
                <a:r>
                  <a:rPr lang="en-GB" dirty="0" err="1"/>
                  <a:t>VAr</a:t>
                </a:r>
                <a:r>
                  <a:rPr lang="en-GB" dirty="0"/>
                  <a:t>/div. Horizontal: 500ms/div.</a:t>
                </a:r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9" y="4824155"/>
                <a:ext cx="8891018" cy="704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430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5. </a:t>
            </a:r>
            <a:r>
              <a:rPr lang="pt-BR" sz="2800" b="1" dirty="0">
                <a:solidFill>
                  <a:srgbClr val="800000"/>
                </a:solidFill>
              </a:rPr>
              <a:t>Conversor PWM trifásico</a:t>
            </a:r>
            <a:r>
              <a:rPr lang="pt-BR" sz="2800" b="1" dirty="0" smtClean="0">
                <a:solidFill>
                  <a:srgbClr val="800000"/>
                </a:solidFill>
              </a:rPr>
              <a:t>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1370019"/>
            <a:ext cx="4140460" cy="310534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8" y="1370019"/>
            <a:ext cx="4130261" cy="310534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71500" y="4779150"/>
            <a:ext cx="90075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GB" dirty="0"/>
              <a:t>Control with adaptive resonant filters. Vertical: </a:t>
            </a:r>
            <a:r>
              <a:rPr lang="en-GB" dirty="0" err="1" smtClean="0"/>
              <a:t>Tensão</a:t>
            </a:r>
            <a:r>
              <a:rPr lang="en-GB" dirty="0" smtClean="0"/>
              <a:t> da GD </a:t>
            </a:r>
            <a:r>
              <a:rPr lang="en-GB" dirty="0"/>
              <a:t>30 V/div; </a:t>
            </a:r>
            <a:r>
              <a:rPr lang="en-GB" dirty="0" err="1" smtClean="0"/>
              <a:t>tensão</a:t>
            </a:r>
            <a:r>
              <a:rPr lang="en-GB" dirty="0" smtClean="0"/>
              <a:t> 30 </a:t>
            </a:r>
            <a:r>
              <a:rPr lang="en-GB" dirty="0"/>
              <a:t>V/div; and load current 1 A/div. Horizontal: 5 </a:t>
            </a:r>
            <a:r>
              <a:rPr lang="en-GB" dirty="0" err="1"/>
              <a:t>ms</a:t>
            </a:r>
            <a:r>
              <a:rPr lang="en-GB" dirty="0"/>
              <a:t>/div.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1119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6. Gerador diesel;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313765"/>
            <a:ext cx="7245805" cy="445549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72788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6. Gerador diesel;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Imagem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/>
          <a:stretch/>
        </p:blipFill>
        <p:spPr bwMode="auto">
          <a:xfrm>
            <a:off x="476545" y="1268760"/>
            <a:ext cx="3555395" cy="301533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2554285"/>
            <a:ext cx="3681618" cy="298995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1021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6. Gerador diesel;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148500"/>
            <a:ext cx="7785865" cy="481553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6816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pt-BR" sz="2800" b="1" dirty="0" smtClean="0">
                <a:solidFill>
                  <a:srgbClr val="800000"/>
                </a:solidFill>
              </a:rPr>
              <a:t>6. Gerador diesel;</a:t>
            </a:r>
            <a:endParaRPr lang="pt-BR" sz="28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 b="1570"/>
          <a:stretch/>
        </p:blipFill>
        <p:spPr bwMode="auto">
          <a:xfrm>
            <a:off x="255135" y="2493186"/>
            <a:ext cx="4136845" cy="3105346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r="4086" b="3050"/>
          <a:stretch/>
        </p:blipFill>
        <p:spPr bwMode="auto">
          <a:xfrm>
            <a:off x="4581986" y="2493186"/>
            <a:ext cx="4017405" cy="310534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5135" y="1856038"/>
            <a:ext cx="4136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chemeClr val="tx1"/>
                </a:solidFill>
              </a:rPr>
              <a:t>Em regime permanente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30610" y="1853825"/>
            <a:ext cx="41368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b="1" dirty="0" smtClean="0">
                <a:solidFill>
                  <a:schemeClr val="tx1"/>
                </a:solidFill>
              </a:rPr>
              <a:t>Durante transitório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6063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Infraestrutura existente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383" y="1898830"/>
            <a:ext cx="9027495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pt-BR" sz="2000" b="1" dirty="0" smtClean="0">
                <a:solidFill>
                  <a:srgbClr val="FF0000"/>
                </a:solidFill>
              </a:rPr>
              <a:t>Conversor “</a:t>
            </a:r>
            <a:r>
              <a:rPr lang="pt-BR" sz="2000" b="1" dirty="0" err="1" smtClean="0">
                <a:solidFill>
                  <a:srgbClr val="FF0000"/>
                </a:solidFill>
              </a:rPr>
              <a:t>interleaved</a:t>
            </a:r>
            <a:r>
              <a:rPr lang="pt-BR" sz="2000" b="1" dirty="0" smtClean="0">
                <a:solidFill>
                  <a:srgbClr val="FF0000"/>
                </a:solidFill>
              </a:rPr>
              <a:t>” </a:t>
            </a:r>
            <a:r>
              <a:rPr lang="pt-BR" sz="2000" b="1" dirty="0" err="1" smtClean="0">
                <a:solidFill>
                  <a:srgbClr val="FF0000"/>
                </a:solidFill>
              </a:rPr>
              <a:t>boost</a:t>
            </a:r>
            <a:r>
              <a:rPr lang="pt-BR" sz="2000" b="1" dirty="0" smtClean="0">
                <a:solidFill>
                  <a:srgbClr val="FF0000"/>
                </a:solidFill>
              </a:rPr>
              <a:t> com multiplicador de tensão para uso em células de combustível; 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pt-BR" sz="2000" b="1" dirty="0" smtClean="0"/>
              <a:t>Conversor </a:t>
            </a:r>
            <a:r>
              <a:rPr lang="pt-BR" sz="2000" b="1" dirty="0"/>
              <a:t>PWM trifásico que opera com as características de filtro ativo e </a:t>
            </a:r>
            <a:r>
              <a:rPr lang="pt-BR" sz="2000" b="1" dirty="0" smtClean="0"/>
              <a:t>sistema de GD;</a:t>
            </a:r>
            <a:endParaRPr lang="pt-BR" sz="2000" b="1" dirty="0"/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pt-BR" sz="2000" b="1" dirty="0" smtClean="0">
                <a:solidFill>
                  <a:srgbClr val="800000"/>
                </a:solidFill>
              </a:rPr>
              <a:t>Gerador </a:t>
            </a:r>
            <a:r>
              <a:rPr lang="pt-BR" sz="2000" b="1" dirty="0">
                <a:solidFill>
                  <a:srgbClr val="800000"/>
                </a:solidFill>
              </a:rPr>
              <a:t>diesel de 15 kVA com controle da potência ativa e reativa transferida para a rede de </a:t>
            </a:r>
            <a:r>
              <a:rPr lang="pt-BR" sz="2000" b="1" dirty="0" smtClean="0">
                <a:solidFill>
                  <a:srgbClr val="800000"/>
                </a:solidFill>
              </a:rPr>
              <a:t>distribuição.</a:t>
            </a:r>
            <a:endParaRPr lang="pt-BR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93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1. Conversor </a:t>
            </a:r>
            <a:r>
              <a:rPr lang="pt-BR" sz="2800" b="1" dirty="0">
                <a:solidFill>
                  <a:srgbClr val="800000"/>
                </a:solidFill>
              </a:rPr>
              <a:t>PWM com controle potência/corrente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268761"/>
            <a:ext cx="7830869" cy="477053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0140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1. Conversor </a:t>
            </a:r>
            <a:r>
              <a:rPr lang="pt-BR" sz="2800" b="1" dirty="0">
                <a:solidFill>
                  <a:srgbClr val="800000"/>
                </a:solidFill>
              </a:rPr>
              <a:t>PWM com controle potência/corrente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9090"/>
            <a:ext cx="7875875" cy="443018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2902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1"/>
          <p:cNvSpPr txBox="1">
            <a:spLocks/>
          </p:cNvSpPr>
          <p:nvPr/>
        </p:nvSpPr>
        <p:spPr bwMode="auto">
          <a:xfrm>
            <a:off x="195263" y="1773238"/>
            <a:ext cx="88582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/>
          <a:stretch>
            <a:fillRect/>
          </a:stretch>
        </p:blipFill>
        <p:spPr bwMode="auto">
          <a:xfrm>
            <a:off x="2051720" y="1176080"/>
            <a:ext cx="5076825" cy="364807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6478" y="5094185"/>
            <a:ext cx="889101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Detalhe da detecção de </a:t>
            </a:r>
            <a:r>
              <a:rPr lang="pt-BR" dirty="0" err="1"/>
              <a:t>ilhamento</a:t>
            </a:r>
            <a:r>
              <a:rPr lang="pt-BR" dirty="0"/>
              <a:t> com fluxo de potência entre GD e rede. Verde: tensão da fase “a” da rede (40V/</a:t>
            </a:r>
            <a:r>
              <a:rPr lang="pt-BR" dirty="0" err="1"/>
              <a:t>div</a:t>
            </a:r>
            <a:r>
              <a:rPr lang="pt-BR" dirty="0"/>
              <a:t>). Vermelho: corrente da fase “a” da GD (5A/</a:t>
            </a:r>
            <a:r>
              <a:rPr lang="pt-BR" dirty="0" err="1"/>
              <a:t>div</a:t>
            </a:r>
            <a:r>
              <a:rPr lang="pt-BR" dirty="0"/>
              <a:t>). Azul: corrente da fase “a” da rede (5A/</a:t>
            </a:r>
            <a:r>
              <a:rPr lang="pt-BR" dirty="0" err="1"/>
              <a:t>div</a:t>
            </a:r>
            <a:r>
              <a:rPr lang="pt-BR" dirty="0"/>
              <a:t>). Laranja: sinal do relé “Chave </a:t>
            </a:r>
            <a:r>
              <a:rPr lang="pt-BR" dirty="0" err="1"/>
              <a:t>antiilhamento</a:t>
            </a:r>
            <a:r>
              <a:rPr lang="pt-BR" dirty="0"/>
              <a:t>” (20V/</a:t>
            </a:r>
            <a:r>
              <a:rPr lang="pt-BR" dirty="0" err="1"/>
              <a:t>div</a:t>
            </a:r>
            <a:r>
              <a:rPr lang="pt-BR" dirty="0"/>
              <a:t>).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1. Conversor </a:t>
            </a:r>
            <a:r>
              <a:rPr lang="pt-BR" sz="2800" b="1" dirty="0">
                <a:solidFill>
                  <a:srgbClr val="800000"/>
                </a:solidFill>
              </a:rPr>
              <a:t>PWM com controle potência/corrente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3" name="Caixa de texto 136"/>
          <p:cNvSpPr txBox="1"/>
          <p:nvPr/>
        </p:nvSpPr>
        <p:spPr>
          <a:xfrm>
            <a:off x="2861810" y="4000965"/>
            <a:ext cx="990600" cy="2381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 err="1">
                <a:effectLst/>
                <a:latin typeface="Times New Roman"/>
                <a:ea typeface="Times New Roman"/>
              </a:rPr>
              <a:t>Ilhamento</a:t>
            </a:r>
            <a:endParaRPr lang="pt-BR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o Explicativo 1 13"/>
          <p:cNvSpPr/>
          <p:nvPr/>
        </p:nvSpPr>
        <p:spPr>
          <a:xfrm>
            <a:off x="2578799" y="2985502"/>
            <a:ext cx="340995" cy="770890"/>
          </a:xfrm>
          <a:prstGeom prst="borderCallout1">
            <a:avLst>
              <a:gd name="adj1" fmla="val 100188"/>
              <a:gd name="adj2" fmla="val 52180"/>
              <a:gd name="adj3" fmla="val 142597"/>
              <a:gd name="adj4" fmla="val 1819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00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0875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1. Conversor </a:t>
            </a:r>
            <a:r>
              <a:rPr lang="pt-BR" sz="2800" b="1" dirty="0">
                <a:solidFill>
                  <a:srgbClr val="800000"/>
                </a:solidFill>
              </a:rPr>
              <a:t>PWM com controle potência/corrente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/>
          <a:stretch>
            <a:fillRect/>
          </a:stretch>
        </p:blipFill>
        <p:spPr bwMode="auto">
          <a:xfrm>
            <a:off x="1916705" y="1071035"/>
            <a:ext cx="5038725" cy="3619500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2231740" y="1738702"/>
            <a:ext cx="4726306" cy="2365373"/>
            <a:chOff x="615321" y="50511"/>
            <a:chExt cx="4729174" cy="2367920"/>
          </a:xfrm>
        </p:grpSpPr>
        <p:grpSp>
          <p:nvGrpSpPr>
            <p:cNvPr id="11" name="Grupo 10"/>
            <p:cNvGrpSpPr/>
            <p:nvPr/>
          </p:nvGrpSpPr>
          <p:grpSpPr>
            <a:xfrm>
              <a:off x="1805293" y="50511"/>
              <a:ext cx="3539202" cy="2215215"/>
              <a:chOff x="1805435" y="-264901"/>
              <a:chExt cx="3539481" cy="2216068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805435" y="1530260"/>
                <a:ext cx="3539481" cy="420907"/>
                <a:chOff x="1805435" y="-262914"/>
                <a:chExt cx="3539481" cy="420907"/>
              </a:xfrm>
            </p:grpSpPr>
            <p:sp>
              <p:nvSpPr>
                <p:cNvPr id="18" name="Caixa de texto 224"/>
                <p:cNvSpPr txBox="1"/>
                <p:nvPr/>
              </p:nvSpPr>
              <p:spPr>
                <a:xfrm>
                  <a:off x="4735316" y="-108707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>
                      <a:effectLst/>
                      <a:latin typeface="Times New Roman"/>
                      <a:ea typeface="Times New Roman"/>
                    </a:rPr>
                    <a:t>Ilhado</a:t>
                  </a:r>
                  <a:endParaRPr lang="pt-BR" sz="10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" name="Caixa de texto 225"/>
                <p:cNvSpPr txBox="1"/>
                <p:nvPr/>
              </p:nvSpPr>
              <p:spPr>
                <a:xfrm>
                  <a:off x="1805435" y="-262914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t-BR" sz="1200">
                      <a:effectLst/>
                      <a:latin typeface="Times New Roman"/>
                      <a:ea typeface="Times New Roman"/>
                    </a:rPr>
                    <a:t>Conectado</a:t>
                  </a:r>
                  <a:endParaRPr lang="pt-BR" sz="10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7" name="Caixa de texto 226"/>
              <p:cNvSpPr txBox="1"/>
              <p:nvPr/>
            </p:nvSpPr>
            <p:spPr>
              <a:xfrm>
                <a:off x="4355999" y="-264901"/>
                <a:ext cx="94682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i="1">
                    <a:effectLst/>
                    <a:latin typeface="Times New Roman"/>
                    <a:ea typeface="Times New Roman"/>
                  </a:rPr>
                  <a:t>k</a:t>
                </a:r>
                <a:r>
                  <a:rPr lang="pt-BR" sz="1200" i="1" baseline="-25000">
                    <a:effectLst/>
                    <a:latin typeface="Times New Roman"/>
                    <a:ea typeface="Times New Roman"/>
                  </a:rPr>
                  <a:t>GEFS </a:t>
                </a:r>
                <a:r>
                  <a:rPr lang="pt-BR" sz="1200">
                    <a:effectLst/>
                    <a:latin typeface="Times New Roman"/>
                    <a:ea typeface="Times New Roman"/>
                  </a:rPr>
                  <a:t>= 0,05</a:t>
                </a:r>
                <a:endParaRPr lang="pt-BR" sz="10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615321" y="936345"/>
              <a:ext cx="1232949" cy="1482086"/>
              <a:chOff x="-425379" y="936496"/>
              <a:chExt cx="1233446" cy="1482323"/>
            </a:xfrm>
          </p:grpSpPr>
          <p:sp>
            <p:nvSpPr>
              <p:cNvPr id="14" name="Texto Explicativo 1 13"/>
              <p:cNvSpPr/>
              <p:nvPr/>
            </p:nvSpPr>
            <p:spPr>
              <a:xfrm rot="16200000">
                <a:off x="-560317" y="1071434"/>
                <a:ext cx="644525" cy="374650"/>
              </a:xfrm>
              <a:prstGeom prst="borderCallout1">
                <a:avLst>
                  <a:gd name="adj1" fmla="val 49522"/>
                  <a:gd name="adj2" fmla="val -952"/>
                  <a:gd name="adj3" fmla="val 103178"/>
                  <a:gd name="adj4" fmla="val -118773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0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15" name="Caixa de texto 229"/>
              <p:cNvSpPr txBox="1"/>
              <p:nvPr/>
            </p:nvSpPr>
            <p:spPr>
              <a:xfrm>
                <a:off x="-182533" y="2180694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>
                    <a:effectLst/>
                    <a:latin typeface="Times New Roman"/>
                    <a:ea typeface="Times New Roman"/>
                  </a:rPr>
                  <a:t>Ilhamento</a:t>
                </a:r>
                <a:endParaRPr lang="pt-BR" sz="10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6" name="Retângulo 5"/>
          <p:cNvSpPr/>
          <p:nvPr/>
        </p:nvSpPr>
        <p:spPr>
          <a:xfrm>
            <a:off x="116505" y="5025950"/>
            <a:ext cx="893602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Detecção de </a:t>
            </a:r>
            <a:r>
              <a:rPr lang="pt-BR" dirty="0" err="1"/>
              <a:t>ilhamento</a:t>
            </a:r>
            <a:r>
              <a:rPr lang="pt-BR" dirty="0"/>
              <a:t> GEFS – </a:t>
            </a:r>
            <a:r>
              <a:rPr lang="pt-BR" i="1" dirty="0" err="1"/>
              <a:t>k</a:t>
            </a:r>
            <a:r>
              <a:rPr lang="pt-BR" i="1" baseline="-25000" dirty="0" err="1"/>
              <a:t>GEFS</a:t>
            </a:r>
            <a:r>
              <a:rPr lang="pt-BR" dirty="0"/>
              <a:t> = 0,05. Verde: tensão da fase “a” da rede (40V/</a:t>
            </a:r>
            <a:r>
              <a:rPr lang="pt-BR" dirty="0" err="1"/>
              <a:t>div</a:t>
            </a:r>
            <a:r>
              <a:rPr lang="pt-BR" dirty="0"/>
              <a:t>). Vermelho: corrente da fase “a” da GD (10A/</a:t>
            </a:r>
            <a:r>
              <a:rPr lang="pt-BR" dirty="0" err="1"/>
              <a:t>div</a:t>
            </a:r>
            <a:r>
              <a:rPr lang="pt-BR" dirty="0"/>
              <a:t>). Azul: corrente da fase “a” da rede (5A/</a:t>
            </a:r>
            <a:r>
              <a:rPr lang="pt-BR" dirty="0" err="1"/>
              <a:t>div</a:t>
            </a:r>
            <a:r>
              <a:rPr lang="pt-BR" dirty="0"/>
              <a:t>). Laranja: sinal do relé “Chave </a:t>
            </a:r>
            <a:r>
              <a:rPr lang="pt-BR" dirty="0" err="1"/>
              <a:t>antiilhamento</a:t>
            </a:r>
            <a:r>
              <a:rPr lang="pt-BR" dirty="0"/>
              <a:t>” (20V/</a:t>
            </a:r>
            <a:r>
              <a:rPr lang="pt-BR" dirty="0" err="1"/>
              <a:t>div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22744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1. Conversor </a:t>
            </a:r>
            <a:r>
              <a:rPr lang="pt-BR" sz="2800" b="1" dirty="0">
                <a:solidFill>
                  <a:srgbClr val="800000"/>
                </a:solidFill>
              </a:rPr>
              <a:t>PWM com controle potência/corrente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" name="Imagem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 bwMode="auto">
          <a:xfrm>
            <a:off x="2059131" y="1223755"/>
            <a:ext cx="5045710" cy="3625215"/>
          </a:xfrm>
          <a:prstGeom prst="rect">
            <a:avLst/>
          </a:prstGeom>
          <a:noFill/>
          <a:ln>
            <a:noFill/>
          </a:ln>
          <a:effectLst>
            <a:glow rad="101600">
              <a:srgbClr val="80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2318598" y="2843935"/>
            <a:ext cx="3918587" cy="1470659"/>
            <a:chOff x="1193760" y="1079803"/>
            <a:chExt cx="3988781" cy="1482432"/>
          </a:xfrm>
        </p:grpSpPr>
        <p:grpSp>
          <p:nvGrpSpPr>
            <p:cNvPr id="22" name="Grupo 21"/>
            <p:cNvGrpSpPr/>
            <p:nvPr/>
          </p:nvGrpSpPr>
          <p:grpSpPr>
            <a:xfrm>
              <a:off x="1193760" y="2133212"/>
              <a:ext cx="3988781" cy="415167"/>
              <a:chOff x="1193901" y="25450"/>
              <a:chExt cx="3989147" cy="415327"/>
            </a:xfrm>
          </p:grpSpPr>
          <p:sp>
            <p:nvSpPr>
              <p:cNvPr id="26" name="Caixa de texto 301"/>
              <p:cNvSpPr txBox="1"/>
              <p:nvPr/>
            </p:nvSpPr>
            <p:spPr>
              <a:xfrm>
                <a:off x="4573448" y="174078"/>
                <a:ext cx="609600" cy="2666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>
                    <a:effectLst/>
                    <a:latin typeface="Times New Roman"/>
                    <a:ea typeface="Times New Roman"/>
                  </a:rPr>
                  <a:t>Ilhado</a:t>
                </a:r>
                <a:endParaRPr lang="pt-BR" sz="1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Caixa de texto 302"/>
              <p:cNvSpPr txBox="1"/>
              <p:nvPr/>
            </p:nvSpPr>
            <p:spPr>
              <a:xfrm>
                <a:off x="1193901" y="25450"/>
                <a:ext cx="990600" cy="2787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>
                    <a:effectLst/>
                    <a:latin typeface="Times New Roman"/>
                    <a:ea typeface="Times New Roman"/>
                  </a:rPr>
                  <a:t>Conectado</a:t>
                </a:r>
                <a:endParaRPr lang="pt-BR" sz="10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2349638" y="1079803"/>
              <a:ext cx="1298233" cy="1482432"/>
              <a:chOff x="1309638" y="1079976"/>
              <a:chExt cx="1298760" cy="1482669"/>
            </a:xfrm>
          </p:grpSpPr>
          <p:sp>
            <p:nvSpPr>
              <p:cNvPr id="24" name="Texto Explicativo 1 23"/>
              <p:cNvSpPr/>
              <p:nvPr/>
            </p:nvSpPr>
            <p:spPr>
              <a:xfrm rot="16200000">
                <a:off x="1174700" y="1214914"/>
                <a:ext cx="644525" cy="374650"/>
              </a:xfrm>
              <a:prstGeom prst="borderCallout1">
                <a:avLst>
                  <a:gd name="adj1" fmla="val 53844"/>
                  <a:gd name="adj2" fmla="val 914"/>
                  <a:gd name="adj3" fmla="val 115560"/>
                  <a:gd name="adj4" fmla="val -109426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0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25" name="Caixa de texto 305"/>
              <p:cNvSpPr txBox="1"/>
              <p:nvPr/>
            </p:nvSpPr>
            <p:spPr>
              <a:xfrm>
                <a:off x="1617799" y="2324520"/>
                <a:ext cx="990599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>
                    <a:effectLst/>
                    <a:latin typeface="Times New Roman"/>
                    <a:ea typeface="Times New Roman"/>
                  </a:rPr>
                  <a:t>Ilhamento</a:t>
                </a:r>
                <a:endParaRPr lang="pt-BR" sz="10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4" name="Retângulo 3"/>
          <p:cNvSpPr/>
          <p:nvPr/>
        </p:nvSpPr>
        <p:spPr>
          <a:xfrm>
            <a:off x="116505" y="4959170"/>
            <a:ext cx="889101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Detecção de </a:t>
            </a:r>
            <a:r>
              <a:rPr lang="pt-BR" dirty="0" err="1"/>
              <a:t>ilhamento</a:t>
            </a:r>
            <a:r>
              <a:rPr lang="pt-BR" dirty="0"/>
              <a:t> </a:t>
            </a:r>
            <a:r>
              <a:rPr lang="pt-BR" dirty="0" err="1"/>
              <a:t>fuzzy</a:t>
            </a:r>
            <a:r>
              <a:rPr lang="pt-BR" dirty="0"/>
              <a:t> híbrida. Verde: tensão da fase “a” da rede (40V/</a:t>
            </a:r>
            <a:r>
              <a:rPr lang="pt-BR" dirty="0" err="1"/>
              <a:t>div</a:t>
            </a:r>
            <a:r>
              <a:rPr lang="pt-BR" dirty="0"/>
              <a:t>). Vermelho: corrente da fase “a” da GD (10A/</a:t>
            </a:r>
            <a:r>
              <a:rPr lang="pt-BR" dirty="0" err="1"/>
              <a:t>div</a:t>
            </a:r>
            <a:r>
              <a:rPr lang="pt-BR" dirty="0"/>
              <a:t>). Azul: corrente da fase “a” da rede (5A/</a:t>
            </a:r>
            <a:r>
              <a:rPr lang="pt-BR" dirty="0" err="1"/>
              <a:t>div</a:t>
            </a:r>
            <a:r>
              <a:rPr lang="pt-BR" dirty="0"/>
              <a:t>). Laranja: sinal do relé “Chave </a:t>
            </a:r>
            <a:r>
              <a:rPr lang="pt-BR" dirty="0" err="1"/>
              <a:t>antiilhamento</a:t>
            </a:r>
            <a:r>
              <a:rPr lang="pt-BR" dirty="0"/>
              <a:t>” (20V/</a:t>
            </a:r>
            <a:r>
              <a:rPr lang="pt-BR" dirty="0" err="1"/>
              <a:t>div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08908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78" y="115888"/>
            <a:ext cx="889101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</a:rPr>
              <a:t>2. Conversor </a:t>
            </a:r>
            <a:r>
              <a:rPr lang="pt-BR" sz="2800" b="1" dirty="0" err="1">
                <a:solidFill>
                  <a:srgbClr val="800000"/>
                </a:solidFill>
              </a:rPr>
              <a:t>multinível</a:t>
            </a:r>
            <a:r>
              <a:rPr lang="pt-BR" sz="2800" b="1" dirty="0">
                <a:solidFill>
                  <a:srgbClr val="800000"/>
                </a:solidFill>
              </a:rPr>
              <a:t> </a:t>
            </a:r>
            <a:endParaRPr lang="pt-B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Imagem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1583795"/>
            <a:ext cx="6885765" cy="432291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14086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682</Words>
  <Application>Microsoft Office PowerPoint</Application>
  <PresentationFormat>Apresentação na tela (4:3)</PresentationFormat>
  <Paragraphs>71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Design padrão</vt:lpstr>
      <vt:lpstr>Universidades de São Paulo Escola de Engenharia de São Carlos Dep. de Eng. Elétrica e de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241</cp:revision>
  <dcterms:created xsi:type="dcterms:W3CDTF">2009-04-12T14:29:32Z</dcterms:created>
  <dcterms:modified xsi:type="dcterms:W3CDTF">2016-03-09T17:03:32Z</dcterms:modified>
</cp:coreProperties>
</file>