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433" r:id="rId3"/>
    <p:sldId id="451" r:id="rId4"/>
    <p:sldId id="437" r:id="rId5"/>
    <p:sldId id="446" r:id="rId6"/>
    <p:sldId id="447" r:id="rId7"/>
    <p:sldId id="448" r:id="rId8"/>
    <p:sldId id="449" r:id="rId9"/>
    <p:sldId id="450" r:id="rId10"/>
    <p:sldId id="436" r:id="rId11"/>
    <p:sldId id="438" r:id="rId12"/>
    <p:sldId id="439" r:id="rId13"/>
    <p:sldId id="440" r:id="rId14"/>
    <p:sldId id="441" r:id="rId15"/>
    <p:sldId id="452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>
      <p:cViewPr>
        <p:scale>
          <a:sx n="110" d="100"/>
          <a:sy n="110" d="100"/>
        </p:scale>
        <p:origin x="-1152" y="9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71713"/>
            <a:ext cx="8686660" cy="35575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altLang="pt-BR" b="1" dirty="0"/>
              <a:t>Laboratório de Fontes Alternativas e Processamento de Energia – LAFAPE</a:t>
            </a:r>
          </a:p>
          <a:p>
            <a:pPr marL="0" indent="0" algn="just">
              <a:buFontTx/>
              <a:buNone/>
            </a:pPr>
            <a:endParaRPr lang="pt-BR" altLang="pt-BR" b="1" dirty="0"/>
          </a:p>
          <a:p>
            <a:pPr marL="0" indent="0" algn="just">
              <a:buFontTx/>
              <a:buNone/>
            </a:pPr>
            <a:r>
              <a:rPr lang="pt-BR" altLang="pt-BR" b="1" dirty="0"/>
              <a:t>Autor: Ricardo Q. Machado</a:t>
            </a:r>
          </a:p>
          <a:p>
            <a:pPr marL="0" indent="0" algn="just">
              <a:buFontTx/>
              <a:buNone/>
            </a:pPr>
            <a:endParaRPr lang="pt-BR" altLang="pt-BR" b="1" dirty="0"/>
          </a:p>
          <a:p>
            <a:pPr marL="0" indent="0" algn="just">
              <a:buFontTx/>
              <a:buNone/>
            </a:pPr>
            <a:r>
              <a:rPr lang="pt-BR" altLang="pt-BR" b="1" dirty="0" err="1"/>
              <a:t>Email</a:t>
            </a:r>
            <a:r>
              <a:rPr lang="pt-BR" altLang="pt-BR" b="1" dirty="0"/>
              <a:t>: </a:t>
            </a:r>
            <a:r>
              <a:rPr lang="pt-BR" altLang="pt-BR" b="1" dirty="0">
                <a:hlinkClick r:id="rId3"/>
              </a:rPr>
              <a:t>rquadros@sc.usp.br</a:t>
            </a:r>
            <a:endParaRPr lang="pt-BR" altLang="pt-BR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890"/>
          </a:xfrm>
        </p:spPr>
        <p:txBody>
          <a:bodyPr/>
          <a:lstStyle/>
          <a:p>
            <a:r>
              <a:rPr lang="pt-BR" altLang="pt-BR" sz="2400" b="1" i="1" dirty="0" err="1" smtClean="0">
                <a:solidFill>
                  <a:srgbClr val="0000FF"/>
                </a:solidFill>
              </a:rPr>
              <a:t>Smart</a:t>
            </a:r>
            <a:r>
              <a:rPr lang="pt-BR" altLang="pt-BR" sz="2400" b="1" i="1" dirty="0" smtClean="0">
                <a:solidFill>
                  <a:srgbClr val="0000FF"/>
                </a:solidFill>
              </a:rPr>
              <a:t> grids</a:t>
            </a:r>
            <a:endParaRPr lang="pt-BR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178749"/>
            <a:ext cx="9144000" cy="5580621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Char char="•"/>
            </a:pPr>
            <a:r>
              <a:rPr lang="pt-BR" sz="1800" b="1" dirty="0" smtClean="0">
                <a:solidFill>
                  <a:srgbClr val="FF0000"/>
                </a:solidFill>
              </a:rPr>
              <a:t>Integração </a:t>
            </a:r>
            <a:r>
              <a:rPr lang="pt-BR" sz="1800" b="1" dirty="0">
                <a:solidFill>
                  <a:srgbClr val="FF0000"/>
                </a:solidFill>
              </a:rPr>
              <a:t>de fontes </a:t>
            </a:r>
            <a:r>
              <a:rPr lang="pt-BR" sz="1800" b="1" dirty="0" smtClean="0">
                <a:solidFill>
                  <a:srgbClr val="FF0000"/>
                </a:solidFill>
              </a:rPr>
              <a:t>alternativas</a:t>
            </a:r>
            <a:r>
              <a:rPr lang="pt-BR" sz="1800" b="1" dirty="0">
                <a:solidFill>
                  <a:srgbClr val="FF0000"/>
                </a:solidFill>
              </a:rPr>
              <a:t>;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 smtClean="0">
                <a:solidFill>
                  <a:srgbClr val="002060"/>
                </a:solidFill>
              </a:rPr>
              <a:t>Integração em CC;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em CA;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híbrida</a:t>
            </a:r>
            <a:r>
              <a:rPr lang="pt-BR" sz="18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342900" lvl="1" indent="-342900" algn="just">
              <a:lnSpc>
                <a:spcPct val="150000"/>
              </a:lnSpc>
              <a:buChar char="•"/>
            </a:pPr>
            <a:r>
              <a:rPr lang="pt-BR" sz="1800" b="1" dirty="0" smtClean="0"/>
              <a:t>Uso de armazenadores;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>
                <a:solidFill>
                  <a:srgbClr val="00B050"/>
                </a:solidFill>
              </a:rPr>
              <a:t>Baterias;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 err="1">
                <a:solidFill>
                  <a:srgbClr val="002060"/>
                </a:solidFill>
              </a:rPr>
              <a:t>Ultracapacitores</a:t>
            </a:r>
            <a:r>
              <a:rPr lang="pt-BR" sz="1800" b="1" i="1" dirty="0">
                <a:solidFill>
                  <a:srgbClr val="002060"/>
                </a:solidFill>
              </a:rPr>
              <a:t>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 smtClean="0"/>
              <a:t>Volantes de inércia.</a:t>
            </a:r>
          </a:p>
          <a:p>
            <a:pPr marL="342900" lvl="1" indent="-342900" algn="just">
              <a:lnSpc>
                <a:spcPct val="150000"/>
              </a:lnSpc>
              <a:buChar char="•"/>
            </a:pPr>
            <a:r>
              <a:rPr lang="pt-BR" sz="1800" b="1" dirty="0">
                <a:solidFill>
                  <a:srgbClr val="800000"/>
                </a:solidFill>
              </a:rPr>
              <a:t>Uso de conversores não </a:t>
            </a:r>
            <a:r>
              <a:rPr lang="pt-BR" sz="1800" b="1" dirty="0" smtClean="0">
                <a:solidFill>
                  <a:srgbClr val="800000"/>
                </a:solidFill>
              </a:rPr>
              <a:t>convencionais;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 err="1">
                <a:solidFill>
                  <a:srgbClr val="00B050"/>
                </a:solidFill>
              </a:rPr>
              <a:t>Multiníveis</a:t>
            </a:r>
            <a:r>
              <a:rPr lang="pt-BR" sz="1800" b="1" i="1" dirty="0">
                <a:solidFill>
                  <a:srgbClr val="00B050"/>
                </a:solidFill>
              </a:rPr>
              <a:t>,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Z-</a:t>
            </a:r>
            <a:r>
              <a:rPr lang="pt-BR" sz="18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source</a:t>
            </a:r>
            <a:r>
              <a:rPr lang="pt-BR" sz="18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00050" lvl="2" indent="0" algn="just">
              <a:lnSpc>
                <a:spcPct val="150000"/>
              </a:lnSpc>
              <a:buNone/>
            </a:pPr>
            <a:endParaRPr lang="pt-BR" sz="2000" b="1" i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b="1" dirty="0" smtClean="0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dirty="0" err="1" smtClean="0">
                <a:solidFill>
                  <a:schemeClr val="tx2"/>
                </a:solidFill>
              </a:rPr>
              <a:t>Microrredes</a:t>
            </a:r>
            <a:endParaRPr lang="pt-BR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11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l="12405" r="18731" b="7103"/>
          <a:stretch/>
        </p:blipFill>
        <p:spPr>
          <a:xfrm>
            <a:off x="4076945" y="2892317"/>
            <a:ext cx="3571875" cy="3965683"/>
          </a:xfrm>
          <a:prstGeom prst="rect">
            <a:avLst/>
          </a:prstGeom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Integração em CC/híbrida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940" y="1178750"/>
            <a:ext cx="6035225" cy="45259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Com ou sem link de comunicação;</a:t>
            </a:r>
          </a:p>
          <a:p>
            <a:r>
              <a:rPr lang="pt-BR" b="1" dirty="0" smtClean="0"/>
              <a:t>Com ou sem restauração do link CC;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Fontes no PMPG;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Power </a:t>
            </a:r>
            <a:r>
              <a:rPr lang="pt-BR" b="1" dirty="0" err="1" smtClean="0">
                <a:solidFill>
                  <a:srgbClr val="00B050"/>
                </a:solidFill>
              </a:rPr>
              <a:t>sharing</a:t>
            </a:r>
            <a:r>
              <a:rPr lang="pt-BR" b="1" dirty="0" smtClean="0">
                <a:solidFill>
                  <a:srgbClr val="00B050"/>
                </a:solidFill>
              </a:rPr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9070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Integração em CC/híbrida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940" y="1178750"/>
            <a:ext cx="8915545" cy="45259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Com ou </a:t>
            </a:r>
            <a:r>
              <a:rPr lang="pt-BR" b="1" dirty="0" smtClean="0">
                <a:solidFill>
                  <a:srgbClr val="FF0000"/>
                </a:solidFill>
              </a:rPr>
              <a:t>sem link de comunicação;</a:t>
            </a:r>
          </a:p>
          <a:p>
            <a:r>
              <a:rPr lang="pt-BR" b="1" dirty="0"/>
              <a:t>Com ou sem restauração </a:t>
            </a:r>
            <a:r>
              <a:rPr lang="pt-BR" b="1" dirty="0" smtClean="0"/>
              <a:t>do link CC;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Power </a:t>
            </a:r>
            <a:r>
              <a:rPr lang="pt-BR" b="1" dirty="0" err="1" smtClean="0">
                <a:solidFill>
                  <a:srgbClr val="00B050"/>
                </a:solidFill>
              </a:rPr>
              <a:t>sharing</a:t>
            </a:r>
            <a:r>
              <a:rPr lang="pt-BR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Gerenciamento da resposta dinâmica.</a:t>
            </a: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44120"/>
              </p:ext>
            </p:extLst>
          </p:nvPr>
        </p:nvGraphicFramePr>
        <p:xfrm>
          <a:off x="463047" y="4149080"/>
          <a:ext cx="7723188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imgW="7058144" imgH="2060133" progId="Visio.Drawing.11">
                  <p:embed/>
                </p:oleObj>
              </mc:Choice>
              <mc:Fallback>
                <p:oleObj name="Visio" r:id="rId3" imgW="7058144" imgH="2060133" progId="Visio.Drawing.11">
                  <p:embed/>
                  <p:pic>
                    <p:nvPicPr>
                      <p:cNvPr id="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47" y="4149080"/>
                        <a:ext cx="7723188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5385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Integração em CA/híbrida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940" y="1178750"/>
            <a:ext cx="9050560" cy="45259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Com ou </a:t>
            </a:r>
            <a:r>
              <a:rPr lang="pt-BR" b="1" dirty="0" smtClean="0">
                <a:solidFill>
                  <a:srgbClr val="FF0000"/>
                </a:solidFill>
              </a:rPr>
              <a:t>sem link de comunicação;</a:t>
            </a:r>
          </a:p>
          <a:p>
            <a:r>
              <a:rPr lang="pt-BR" b="1" dirty="0" smtClean="0"/>
              <a:t>Gerenciamento centralizado/descentralizado;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Power </a:t>
            </a:r>
            <a:r>
              <a:rPr lang="pt-BR" b="1" dirty="0" err="1" smtClean="0">
                <a:solidFill>
                  <a:srgbClr val="00B050"/>
                </a:solidFill>
              </a:rPr>
              <a:t>sharing</a:t>
            </a:r>
            <a:r>
              <a:rPr lang="pt-BR" b="1" dirty="0" smtClean="0">
                <a:solidFill>
                  <a:srgbClr val="00B050"/>
                </a:solidFill>
              </a:rPr>
              <a:t>;</a:t>
            </a: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33221" y="4617474"/>
            <a:ext cx="2813444" cy="2057404"/>
            <a:chOff x="1274304" y="4322965"/>
            <a:chExt cx="2813444" cy="2057404"/>
          </a:xfrm>
        </p:grpSpPr>
        <p:pic>
          <p:nvPicPr>
            <p:cNvPr id="7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660" y="5362335"/>
              <a:ext cx="2090932" cy="1018034"/>
            </a:xfrm>
            <a:prstGeom prst="rect">
              <a:avLst/>
            </a:prstGeom>
          </p:spPr>
        </p:pic>
        <p:pic>
          <p:nvPicPr>
            <p:cNvPr id="8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557" y="4322965"/>
              <a:ext cx="1633731" cy="1039370"/>
            </a:xfrm>
            <a:prstGeom prst="rect">
              <a:avLst/>
            </a:prstGeom>
          </p:spPr>
        </p:pic>
        <p:pic>
          <p:nvPicPr>
            <p:cNvPr id="9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423" y="4946446"/>
              <a:ext cx="719329" cy="338329"/>
            </a:xfrm>
            <a:prstGeom prst="rect">
              <a:avLst/>
            </a:prstGeom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04" y="5999834"/>
              <a:ext cx="682753" cy="338329"/>
            </a:xfrm>
            <a:prstGeom prst="rect">
              <a:avLst/>
            </a:prstGeom>
          </p:spPr>
        </p:pic>
        <p:pic>
          <p:nvPicPr>
            <p:cNvPr id="11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372"/>
            <a:stretch/>
          </p:blipFill>
          <p:spPr>
            <a:xfrm>
              <a:off x="3338019" y="4533441"/>
              <a:ext cx="677136" cy="582169"/>
            </a:xfrm>
            <a:prstGeom prst="rect">
              <a:avLst/>
            </a:prstGeom>
          </p:spPr>
        </p:pic>
        <p:pic>
          <p:nvPicPr>
            <p:cNvPr id="12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48"/>
            <a:stretch/>
          </p:blipFill>
          <p:spPr>
            <a:xfrm>
              <a:off x="3581890" y="5580267"/>
              <a:ext cx="505858" cy="582169"/>
            </a:xfrm>
            <a:prstGeom prst="rect">
              <a:avLst/>
            </a:prstGeom>
          </p:spPr>
        </p:pic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5987" y="2726295"/>
            <a:ext cx="5432903" cy="37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240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Integração em CA/híbrida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60" y="3924055"/>
            <a:ext cx="3472624" cy="2304000"/>
          </a:xfrm>
          <a:prstGeom prst="roundRect">
            <a:avLst>
              <a:gd name="adj" fmla="val 72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3924922"/>
            <a:ext cx="3495400" cy="2303133"/>
          </a:xfrm>
          <a:prstGeom prst="roundRect">
            <a:avLst>
              <a:gd name="adj" fmla="val 41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m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92203" y="1088740"/>
            <a:ext cx="3492000" cy="2304000"/>
          </a:xfrm>
          <a:prstGeom prst="roundRect">
            <a:avLst>
              <a:gd name="adj" fmla="val 80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9349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41830" y="3609020"/>
            <a:ext cx="265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Obrigado a todos!!!!!!!!!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4568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178749"/>
            <a:ext cx="9144000" cy="558062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Qual a vantagem e importâncias dos </a:t>
            </a:r>
            <a:r>
              <a:rPr lang="pt-BR" sz="2400" b="1" dirty="0" err="1" smtClean="0"/>
              <a:t>Smart</a:t>
            </a:r>
            <a:r>
              <a:rPr lang="pt-BR" sz="2400" b="1" dirty="0" smtClean="0"/>
              <a:t> Grids?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Uso de fontes renováveis é uma solução viável?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800000"/>
                </a:solidFill>
              </a:rPr>
              <a:t>Qual o efeito e distúrbios causados pelos dispositivos eletrônicos na rede de distribuição?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Existe uma solução única?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70C0"/>
                </a:solidFill>
              </a:rPr>
              <a:t>Qual o papel dos armazenadores nesse contexto?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solidFill>
                <a:srgbClr val="8000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Questões Importantes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865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178749"/>
            <a:ext cx="9144000" cy="558062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Formação do micro grid como forma de intensificar  </a:t>
            </a:r>
            <a:r>
              <a:rPr lang="pt-BR" sz="2400" b="1" dirty="0"/>
              <a:t>p</a:t>
            </a:r>
            <a:r>
              <a:rPr lang="pt-BR" sz="2400" b="1" dirty="0" smtClean="0"/>
              <a:t>esquisas;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800000"/>
                </a:solidFill>
              </a:rPr>
              <a:t>Tema similar em estudo por diferentes grupos;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00B050"/>
                </a:solidFill>
              </a:rPr>
              <a:t>Eletrônica de potência;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/>
              <a:t>Controle;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</a:rPr>
              <a:t>Sistemas de potência;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Comunicação digital;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Sistemas inteligentes;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800000"/>
                </a:solidFill>
              </a:rPr>
              <a:t>Etc.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00FF"/>
                </a:solidFill>
              </a:rPr>
              <a:t>Uso de simuladores em tempo real;</a:t>
            </a:r>
            <a:endParaRPr lang="pt-BR" sz="2400" b="1" dirty="0" smtClean="0">
              <a:solidFill>
                <a:srgbClr val="800000"/>
              </a:solidFill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Motivação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477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Representação</a:t>
            </a:r>
            <a:endParaRPr lang="pt-BR" sz="4400" dirty="0">
              <a:solidFill>
                <a:schemeClr val="tx2"/>
              </a:solidFill>
            </a:endParaRPr>
          </a:p>
        </p:txBody>
      </p: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226226" y="1146677"/>
            <a:ext cx="8460940" cy="5167854"/>
            <a:chOff x="287" y="804"/>
            <a:chExt cx="5185" cy="3238"/>
          </a:xfrm>
        </p:grpSpPr>
        <p:pic>
          <p:nvPicPr>
            <p:cNvPr id="29" name="Picture 3" descr="DS infrastructure_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804"/>
              <a:ext cx="5185" cy="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281" y="895"/>
              <a:ext cx="626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Efficient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Building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Systems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65" y="1213"/>
              <a:ext cx="111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Utility</a:t>
              </a:r>
            </a:p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Communications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748" y="2547"/>
              <a:ext cx="633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Dynamic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Systems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269" y="3553"/>
              <a:ext cx="86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Data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Management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1788" y="2485"/>
              <a:ext cx="80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Distribution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Operations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466" y="3462"/>
              <a:ext cx="76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Distributed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Generation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&amp; Storage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2402" y="3039"/>
              <a:ext cx="102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Plug-In Hybrids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46" y="3357"/>
              <a:ext cx="619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Smart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End-Use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Devices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584" y="2409"/>
              <a:ext cx="70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Advanced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Metering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992" y="1877"/>
              <a:ext cx="110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Consumer Portal</a:t>
              </a:r>
            </a:p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&amp; Building EMS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2773" y="1503"/>
              <a:ext cx="5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3741" y="1452"/>
              <a:ext cx="82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Renewables</a:t>
              </a: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4114" y="1808"/>
              <a:ext cx="28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PV</a:t>
              </a: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 rot="-4866750">
              <a:off x="1027" y="2275"/>
              <a:ext cx="795" cy="84"/>
            </a:xfrm>
            <a:custGeom>
              <a:avLst/>
              <a:gdLst>
                <a:gd name="T0" fmla="*/ 0 w 795"/>
                <a:gd name="T1" fmla="*/ 47 h 84"/>
                <a:gd name="T2" fmla="*/ 507 w 795"/>
                <a:gd name="T3" fmla="*/ 0 h 84"/>
                <a:gd name="T4" fmla="*/ 355 w 795"/>
                <a:gd name="T5" fmla="*/ 84 h 84"/>
                <a:gd name="T6" fmla="*/ 795 w 795"/>
                <a:gd name="T7" fmla="*/ 42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5"/>
                <a:gd name="T13" fmla="*/ 0 h 84"/>
                <a:gd name="T14" fmla="*/ 795 w 795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5" h="84">
                  <a:moveTo>
                    <a:pt x="0" y="47"/>
                  </a:moveTo>
                  <a:lnTo>
                    <a:pt x="507" y="0"/>
                  </a:lnTo>
                  <a:lnTo>
                    <a:pt x="355" y="84"/>
                  </a:lnTo>
                  <a:lnTo>
                    <a:pt x="795" y="42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1704" y="1577"/>
              <a:ext cx="1350" cy="389"/>
            </a:xfrm>
            <a:custGeom>
              <a:avLst/>
              <a:gdLst>
                <a:gd name="T0" fmla="*/ 0 w 1350"/>
                <a:gd name="T1" fmla="*/ 0 h 389"/>
                <a:gd name="T2" fmla="*/ 738 w 1350"/>
                <a:gd name="T3" fmla="*/ 180 h 389"/>
                <a:gd name="T4" fmla="*/ 565 w 1350"/>
                <a:gd name="T5" fmla="*/ 211 h 389"/>
                <a:gd name="T6" fmla="*/ 1350 w 1350"/>
                <a:gd name="T7" fmla="*/ 389 h 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89"/>
                <a:gd name="T14" fmla="*/ 1350 w 1350"/>
                <a:gd name="T15" fmla="*/ 389 h 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89">
                  <a:moveTo>
                    <a:pt x="0" y="0"/>
                  </a:moveTo>
                  <a:lnTo>
                    <a:pt x="738" y="180"/>
                  </a:lnTo>
                  <a:lnTo>
                    <a:pt x="565" y="211"/>
                  </a:lnTo>
                  <a:lnTo>
                    <a:pt x="1350" y="389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310" y="2248"/>
              <a:ext cx="402" cy="173"/>
            </a:xfrm>
            <a:custGeom>
              <a:avLst/>
              <a:gdLst>
                <a:gd name="T0" fmla="*/ 0 w 402"/>
                <a:gd name="T1" fmla="*/ 0 h 173"/>
                <a:gd name="T2" fmla="*/ 272 w 402"/>
                <a:gd name="T3" fmla="*/ 84 h 173"/>
                <a:gd name="T4" fmla="*/ 172 w 402"/>
                <a:gd name="T5" fmla="*/ 120 h 173"/>
                <a:gd name="T6" fmla="*/ 402 w 402"/>
                <a:gd name="T7" fmla="*/ 173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2"/>
                <a:gd name="T13" fmla="*/ 0 h 173"/>
                <a:gd name="T14" fmla="*/ 402 w 402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2" h="173">
                  <a:moveTo>
                    <a:pt x="0" y="0"/>
                  </a:moveTo>
                  <a:lnTo>
                    <a:pt x="272" y="84"/>
                  </a:lnTo>
                  <a:lnTo>
                    <a:pt x="172" y="120"/>
                  </a:lnTo>
                  <a:lnTo>
                    <a:pt x="402" y="173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842" y="2547"/>
              <a:ext cx="717" cy="491"/>
            </a:xfrm>
            <a:custGeom>
              <a:avLst/>
              <a:gdLst>
                <a:gd name="T0" fmla="*/ 0 w 717"/>
                <a:gd name="T1" fmla="*/ 0 h 491"/>
                <a:gd name="T2" fmla="*/ 440 w 717"/>
                <a:gd name="T3" fmla="*/ 258 h 491"/>
                <a:gd name="T4" fmla="*/ 267 w 717"/>
                <a:gd name="T5" fmla="*/ 237 h 491"/>
                <a:gd name="T6" fmla="*/ 717 w 717"/>
                <a:gd name="T7" fmla="*/ 491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7"/>
                <a:gd name="T13" fmla="*/ 0 h 491"/>
                <a:gd name="T14" fmla="*/ 717 w 717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7" h="491">
                  <a:moveTo>
                    <a:pt x="0" y="0"/>
                  </a:moveTo>
                  <a:lnTo>
                    <a:pt x="440" y="258"/>
                  </a:lnTo>
                  <a:lnTo>
                    <a:pt x="267" y="237"/>
                  </a:lnTo>
                  <a:lnTo>
                    <a:pt x="717" y="491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 rot="-1055621">
              <a:off x="3503" y="2547"/>
              <a:ext cx="262" cy="303"/>
            </a:xfrm>
            <a:custGeom>
              <a:avLst/>
              <a:gdLst>
                <a:gd name="T0" fmla="*/ 0 w 262"/>
                <a:gd name="T1" fmla="*/ 303 h 303"/>
                <a:gd name="T2" fmla="*/ 147 w 262"/>
                <a:gd name="T3" fmla="*/ 104 h 303"/>
                <a:gd name="T4" fmla="*/ 141 w 262"/>
                <a:gd name="T5" fmla="*/ 198 h 303"/>
                <a:gd name="T6" fmla="*/ 262 w 26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303"/>
                <a:gd name="T14" fmla="*/ 262 w 262"/>
                <a:gd name="T15" fmla="*/ 303 h 3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303">
                  <a:moveTo>
                    <a:pt x="0" y="303"/>
                  </a:moveTo>
                  <a:lnTo>
                    <a:pt x="147" y="104"/>
                  </a:lnTo>
                  <a:lnTo>
                    <a:pt x="141" y="198"/>
                  </a:lnTo>
                  <a:lnTo>
                    <a:pt x="262" y="0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 rot="-2525713">
              <a:off x="3190" y="1833"/>
              <a:ext cx="262" cy="226"/>
            </a:xfrm>
            <a:custGeom>
              <a:avLst/>
              <a:gdLst>
                <a:gd name="T0" fmla="*/ 0 w 262"/>
                <a:gd name="T1" fmla="*/ 1 h 303"/>
                <a:gd name="T2" fmla="*/ 147 w 262"/>
                <a:gd name="T3" fmla="*/ 1 h 303"/>
                <a:gd name="T4" fmla="*/ 141 w 262"/>
                <a:gd name="T5" fmla="*/ 1 h 303"/>
                <a:gd name="T6" fmla="*/ 262 w 26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303"/>
                <a:gd name="T14" fmla="*/ 262 w 262"/>
                <a:gd name="T15" fmla="*/ 303 h 3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303">
                  <a:moveTo>
                    <a:pt x="0" y="303"/>
                  </a:moveTo>
                  <a:lnTo>
                    <a:pt x="147" y="104"/>
                  </a:lnTo>
                  <a:lnTo>
                    <a:pt x="141" y="198"/>
                  </a:lnTo>
                  <a:lnTo>
                    <a:pt x="262" y="0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 rot="162026">
              <a:off x="4197" y="1660"/>
              <a:ext cx="795" cy="84"/>
            </a:xfrm>
            <a:custGeom>
              <a:avLst/>
              <a:gdLst>
                <a:gd name="T0" fmla="*/ 0 w 795"/>
                <a:gd name="T1" fmla="*/ 47 h 84"/>
                <a:gd name="T2" fmla="*/ 507 w 795"/>
                <a:gd name="T3" fmla="*/ 0 h 84"/>
                <a:gd name="T4" fmla="*/ 355 w 795"/>
                <a:gd name="T5" fmla="*/ 84 h 84"/>
                <a:gd name="T6" fmla="*/ 795 w 795"/>
                <a:gd name="T7" fmla="*/ 42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5"/>
                <a:gd name="T13" fmla="*/ 0 h 84"/>
                <a:gd name="T14" fmla="*/ 795 w 795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5" h="84">
                  <a:moveTo>
                    <a:pt x="0" y="47"/>
                  </a:moveTo>
                  <a:lnTo>
                    <a:pt x="507" y="0"/>
                  </a:lnTo>
                  <a:lnTo>
                    <a:pt x="355" y="84"/>
                  </a:lnTo>
                  <a:lnTo>
                    <a:pt x="795" y="42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3739" y="2482"/>
              <a:ext cx="63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Control</a:t>
              </a:r>
            </a:p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Interface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6668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>
                <a:latin typeface="Arial" charset="0"/>
                <a:ea typeface="+mn-ea"/>
                <a:cs typeface="Arial" charset="0"/>
              </a:rPr>
              <a:t>Gerador eólico</a:t>
            </a:r>
          </a:p>
        </p:txBody>
      </p:sp>
      <p:pic>
        <p:nvPicPr>
          <p:cNvPr id="2050" name="Picture 2" descr="http://c4.quickcachr.fotos.sapo.pt/i/B8d076cd7/8869484_8lEi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996428"/>
            <a:ext cx="3727385" cy="37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bula.wsimg.com/e634820b092e43b288a7b79bc34a97ad?AccessKeyId=6F0AC6ABAAAB6F363392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73" y="1875360"/>
            <a:ext cx="3001085" cy="39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810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 smtClean="0">
                <a:latin typeface="Arial" charset="0"/>
                <a:ea typeface="+mn-ea"/>
                <a:cs typeface="Arial" charset="0"/>
              </a:rPr>
              <a:t>Painéis fotovoltaicos</a:t>
            </a:r>
            <a:endParaRPr lang="pt-BR" b="1" u="sng" kern="1200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146" name="Picture 2" descr="https://pplware.sapo.pt/wp-content/uploads/2015/03/imagem_paineis_fotovoltaicos01-600x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673806"/>
            <a:ext cx="3847002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QNwk5oO3NsLQJyyx-r_QhxAuOXmOfD945-C_bTm9GUByXZIYT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3203975"/>
            <a:ext cx="3645405" cy="23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37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 smtClean="0">
                <a:latin typeface="Arial" charset="0"/>
                <a:ea typeface="+mn-ea"/>
                <a:cs typeface="Arial" charset="0"/>
              </a:rPr>
              <a:t>Células a combustível</a:t>
            </a:r>
            <a:endParaRPr lang="pt-BR" b="1" u="sng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6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Resultado de imagem para célula a combustíve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8" name="Picture 18" descr="http://1.bp.blogspot.com/-hs2iCu_pdEI/TooTTZwh-WI/AAAAAAAAAOY/mLa8q_PNa34/s1600/il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28" y="2351732"/>
            <a:ext cx="4907097" cy="27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1.gstatic.com/images?q=tbn:ANd9GcRbL3y8WbV3RoCZSYq9C9UzuJTWs46nqz1J-UTe9dicyOgJfrMU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48880"/>
            <a:ext cx="3458580" cy="27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83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 smtClean="0">
                <a:latin typeface="Arial" charset="0"/>
                <a:ea typeface="+mn-ea"/>
                <a:cs typeface="Arial" charset="0"/>
              </a:rPr>
              <a:t>Baterias</a:t>
            </a:r>
            <a:endParaRPr lang="pt-BR" b="1" u="sng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6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Resultado de imagem para célula a combustíve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4" name="Picture 2" descr="https://cleantechnica.com/files/2014/07/leaf-batt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" y="1640005"/>
            <a:ext cx="4397225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u88jj3r4db2x4txp44yqfj1.wpengine.netdna-cdn.com/wp-content/uploads/2015/03/cq5dam.web_.1280.128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9"/>
          <a:stretch/>
        </p:blipFill>
        <p:spPr bwMode="auto">
          <a:xfrm>
            <a:off x="4391980" y="2843935"/>
            <a:ext cx="4470374" cy="29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125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 err="1" smtClean="0">
                <a:latin typeface="Arial" charset="0"/>
                <a:ea typeface="+mn-ea"/>
                <a:cs typeface="Arial" charset="0"/>
              </a:rPr>
              <a:t>Ultracapacitores</a:t>
            </a:r>
            <a:endParaRPr lang="pt-BR" b="1" u="sng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6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Resultado de imagem para célula a combustíve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data:image/jpeg;base64,/9j/4AAQSkZJRgABAQAAAQABAAD/2wCEAAkGBxITEhUUEhIVFhUWGBsWFRgXGRgYGRodGx4fGh4eGRoYHyogHh4lGxsXITEhJSk3Li4vFx8zPjMtOigtLisBCgoKDg0OGxAQGzEmICYtNS0uLSsyLS0tMCstKystLS01LS8tLS8vLSstLS0tLy03LS0tLS0tLS0tLS0tLS0tLf/AABEIAKgBLAMBIgACEQEDEQH/xAAcAAEAAwEBAQEBAAAAAAAAAAAABQYHBAMIAgH/xABAEAACAQIEAwYDBQYFBAMBAAABAhEAAwQSITEFBkEHEyJRYXEygZEUI0KhsVJywdHh8DNDYoKiFSSSsmNkk1P/xAAaAQEAAgMBAAAAAAAAAAAAAAAAAgMBBAUG/8QAMREAAgEDAgMGBQQDAQAAAAAAAAECAwQRITESQVEFIjJhcbETgaHB8COR0eFCcvEk/9oADAMBAAIRAxEAPwDbaUpWTApXn9oTMFzrmOyyJ+m9eOL4lZtf4t62nXxOq/qaA6qqA51BtG6qHR+7ynzidwdonX02pzFz9g7Vm53eIU3ijd1Cu6l4OXULETHWqlglQ4K5lzOMyuzTEMwIjb1J+VU1JdGTiuprlKyngnax3bm3jbbG2NEvoJYxvnTrr+JfpWk8I4tYxNsXMPdW4h0lTMHyI3B9DrViknsRawdtKUqRgUpSgFKUoBSlKAUpSgFKUoBSlKAUpSgFKUoBSlKAUpSgFKUoBSlKAUpSgFKUoDI+Ze1+9Zv3sPZwtsNZuNbzXHZpykicigaHf4utQNjnnH47Ml2/YVetkKbauu+rSWI/0htesiRVx7R+zbD4gXcXam3iImAYt3GJAlwdjEiRG4JmKw1w9pjbvKyOhghpBB/vrVUs9Sawa3xTDM+ERbdpFIAJugk5ehKv0B1894qrWODPZRmtKt1uq2zlO5OrtlDbxGukeQri4fzNdyi3edymwYGSB0lTowH9mp/gF7quLWFDFdWUiZOzrG5PXqapcW2GubZSOKYm81w5sPkaMoDnP7ldN56g/OrPwzhvEVsNF61bUqrkZdTvAzXQQCPKo3H8RthxBuX2Er4V3BkEFjEggnofepHFYnidu0biYBLdthq7MuoYzJVGGpMep9azr0ILfQgeF5XvFr33n+4anfWNMvoCN9INWzimIW3kbBWbuHvkAqcPMMSY1CyMsD8R6maqXDLeKuXUXMAAToQcoHUGSYGo2PUVZ+M3StmO8S0RmW5lLlngwIDEZQddT6RM0ejClJFh4D2t3LbdzjbYu5Tla7YIzEzvk0Vo2JU9NBWn8I43h8SuaxeR9ASoPjWf20PiU+hFfPHAMYtllYIMxYEFiSYnVZICwRHT+s3zFhL9y79os27lohvDdUlMonYOD8PU5fKpqo1uS0ZvlKxTl/tbxFohMUi30HhzoMl3TTMZOVydP2a1TgfM+ExYHcX0ZoDFMwFxf3k3FWqSZhpkvSlKkYFKUoBSlKAUpSgFKUoBSlKAUpSgFKUoBSlf2gP5SqbZ5pd++cEKtpipTLroxScxmdR6VY+A8Q+0Ye3diM4mPYkfwqEZpvBJrB30pSpkRSlKAUpSgOHj1nPhrylQ8238JiG0Jgzpqax3tS4MbuHS+lq2AgAZzIuAExlKxBWSNZ09q264mYEHqCPrpWMc14m8mAtrnzJdi24aGIKqDo3xTmQnUn4oq23gp1VFmJvEWzLGBtmPw7D+OtdNu8CNP7+tdKWw6lT6/wA68MBwO6wvuuptKHgbss6kAdRpI9TV11YyjmcdvYjTrJvhe5L8Awa3NRdW3eDSM5KiBrKkA67yD5etazzHg7z4IKLNq2wjMQrCAOouOYHlJnQ1heFvGRJII8v5zVuw3Od/uxYvXnNvQCST8mjcVzMYyXYbPW3wg29Xv2GJM5AhuqSRBnMAuo0Pn8hUNxvjeJhrQwi20bUkhiD0kQQuwA67CI2qdVbme26rntkycuVpGk5Z0zjXwsRt1Bq186n/ALdO7VyWI1uNbygDU5lRi09IAjeq4ZabZFwiuZlHDBjL10BbpDERIIBj3ILdPOpDF8CxOTO9wuASDN0vBXQ/EYJkHRZPtXRhmt2CWvMbfxEEMqO2aJEwSBKqQTqNY3NfjivM+BIfwXbrMMoYqDG4gO5nKZ1jUxuKnlvYrUlsjm4XhbamXAc9FmACD1EGdjppuNehtPH8FYKeBDbcQUcW8jA6a5lAywDO+vrVAt8TbMoFoKogGAFaBv4kXf1JrQMHj7Vy3Ia4zwJDkAADbQDxaDeflUZJpZJxnPbH7s9+D9oPEMGFW+oxNkD4jIuQTIm5MbbZlk6a1pvLHOWExy/dPlcRmt3IVxPkJhh6qTWS38SojPIJ2BVgT7CJj12r9YPl7C3wSXy3ApuRbIEKADmgqdjMwBt13pTqy5otai9mbxSsU4VzxisFcCm6cXhY2YhrqjpluTPlo/tpWg8tc/4LGZVFzurx/wAq7CsT5Kfhb2Bn0rYjNMg4lqpVaw3MTXWuC3k8JYLtssyWk+nSuzgfGDed0bLKANmWNQSRsCY1Hn8qKazgcLJmlKVMiKUpQClKUApSlAKVA8w844LBg99eXONraeO4T0GVdvdoHrUOvM2KxVkvhu6w+gM3Q11oIkQq5VHvJ1B0NQlOMdySi2XLEYhLalrjqijdmIUD3J0qkcd7UMHblMKTibuwyA92D5lzowH+mayvma3jbl0/aXe+4Gjabb6W9Mu4MAba1X7F17b5gssJBUyu+m4giq3UbXdM4RsXBsMotXszGbwz/DsSTcNdPL/N1rCW1s3QxRScjLkLAEloa3mztvugPr60TgvaO1lGt3bDqjALmUBysdRIEj0NeV/iOCvAOMTndjD5kYgAQQTbKCJgAhTsIneqszTTwYc44ZuHDOYsJiNLOIts22Scr+xRoYH3FSlfOIvYZLiqMKHQQUYuCXIMmQpYDMdMukfOrxytxljchL99EJIVAVcE66EXQyr0gJA9KtVbqiMWmatSsybtPNliGT7RbAJzL4LigH8QICN/tIFTPDe1Lhl34rzWmiSLqMPoyypPpM1ZGpFknFl0pXPgMfavoLlm4lxDsyMGH1FdFTIisa50ww+z3fAQbWIYFygGYF3UBWHQAga1stZjzxYJt49YMK63QSTGq22MCdOvSPnNW28sVYvzMTWYszjhHCHuoWtkEi5kKkwYIEN7TI+lT/Jti5ZvhlVbjXLBdFkrPwmCSukg+361zcj3oW6CSBmtmAesyDE+a6kdN9q7eClkvWCqgR3ttT4DmKmDmAAYaJ6wY9a6tWcnGpB7fjNeKWYyKsOWbl5cS9tSDZIz2/xKGLTHnlK6+X6QiK6JNyMo+vsfPTWtb7M8WLmLxbAZe9AuBZmPG2k/7qgef+H2xirqoqhTlYBQMoJUToNNwfrWlVt4yquKW609cItjNqOWVXhHEWtXFIzZZlgpgn5x+oNT/M/MPfWwlvvbY/FLgk+kqoiqmxiRHiUbHrHl5j1omJDjTQjQr5Vz5KUG4tF3dlqfjC4EO+2mmZtyPXzJrR+DcoYG5aZmRmKmM+dhB8spiDEHUCqnwDE2VBt30lGbMHQw6HYxI1BgeEyNPWtG4Xwuy1pmW7cYaAFjMeUKkKRH0qrXmM42M84pwlLd3KCVUbnwvBI8O/ScsnyJqyYS7ddEItqQiwJvK5bQA5kErkWCdSAQBprX94hwzBhiGuu8H4bShFn1JmT5wajMZZ8BXDE2GJ1b4iwnQNmnbzFV8aW5Vw1HLurTz0/Ec/MGEuJdVnueArIuCyAGgmMqCBlggTMGJPSnC+PYa0Wzi0piFZWvC4D5hbTHXf61WMbw2+WY4hrlzyJLsI852r34Xw1DcW3mC5jExJ10EKIkz0n51ZhGHFp4bx5E1xHjeDIPcWr2cj42Kom3RYznWCCddBUPgMI11hbUCTtJAA9ZNWO9ykBnU3VDqAxzA20CmdWZpg6HQE7eukbgrK27sZk6gEEFSPf2iKi8Is+JiSiaJynZZVuZgVItuCCPMRUtyVjbdvEOtxgpdECToCQzkidhXVypfQYbUE5QQWbqJnLJ3/SqD2h30u3fD4UNuIIG4JJ09T5eVSlJJJ5Jrnk3FWBEgyDqCK/tfNnLvNmMwZAw93wDe04zWz8t191IrW+Wu0vCX0H2hhh7swVbMU9CHiAPeI/OrVNMw4l4pX5tuGAKkEHUEGQR6Gq1zLz1hMGzWmLPeAB7tAZ1EjMx0A9pPoak2luYSyWeuLi3FrGGTPfuBF2EyST5Ko1Y+gFYxxztRx9wFbRt2AeqDO4HlmeR88o+VQXDLVy9/wBxca5cu5iBccm5AG85pIHuIiqpVUllGeHG5r3HeeHtoThsFdu6TneLSRvMGX09VHvVD4lxfH4zW9iGtKf8uySojyOU6/Mn+FW63bFzABwilzbPxXDqY+IQDmXqFI1G+9Z8+OxCJ3Iu+FNQt0Rm3YlA65lGhGkZiQNZqqo5vGpnjhE9MNwGyNFORj/mMC5n22186uHLnCjZRs93caKpEZuhbMsjT1iqjaXFlZaygzQCpYBlzDQ5c06jX61dOW77fZ7wzNAVSBJ01A08qjShLOrMuUZaorHGOCOWdy4bM5GViQc0SCXnzI0HmNhNQZwmFDtbe45uHMYUhxbicqlgpz6akgaRXNzYl7vc6GLcZWmCMx1AgmdROo8hXNg+L2mCpi1vKBpntN3gj9x9V32FSUSmopZ2yWqzy7hMQCtltcoNtmllkRmDBhmLag6RAqKx3Ilm1czXXzqfCMsqoPkxOobQ6TU7wPE2GaMPirNxTr41Sy6E+WdWYEabGNK/XGMDYDs16+IknwN3xM+ygD61jE8cy5NHFawdtRCrC+XxA/Jpn+tSWDxeHtQbltAPNgjQf9OYZp+dVjG8xImllTA0BeCfLYCKrHEOLktLMWP9+e1RhTlnUy4w3Sx9C18Y5hsLIw1lAYgOwkj91fhHvvVLu3gonU+38643xD3DlA36Ctc7O+S8GbWHOIy37rjM1owyW1YmMwH4iv7R3mBpNblKjHDlLOPLqQcuSKV2b2MXex9hsOt3Il5GvNbzBQgYEi4wIER+E7+VfUFeOCwlu0i27SLbRdFVFCqPYDSvaspYMNn4v3QiszaBQWPXQCTt6Vlx49h+JvivsxYI1oWszrAJZWGaAc2WMu/kdq1K4gYEHUEEEeh0r5q5t4DiOC4z7pnFm5rYuKSDA3RjsWXyOhEH0E4eJa4MPZkzyYmS7ibLQTlK7EyVJXQe5BH9a7LLkXLBMqoxdwZgds+cgaiJ8Q8+u0603AczOmI75RLsW7wMCAwYydjprUrhOL22he6gm9bb8JWBlBDCBMnMZ9feew4OcpyjqmuXphmsnhJP81LH2aXMvELif/C4/wDF0/rXLzrfzYl5IMDzB2ZhB8jtpTka7l4ww01a+umo6tp/41Jc54RWvqbmY7KBDjQsojQaxmPw+tUzko3EJdUiaWYNGf38MtwCTBGqsN1P99KsnE+QrllL4AU3LSrdcLLZ1Z7oDJpocq/DG35xOPwwRQVza94CGiRkYqBp6R85rWceqNxJPvHS42GVreRozAO5YEEENupgjpPSru0lF8M4801+2Cq2ysxZg1pjBB0n6RrB+gqc4Zj2tggHOpGqmcp/rVn7T+W8NbzXrF62lwDNcsZlDGfxW08zrI26jyrOLHEGEBfEp6CJn0/lXClSl03+pvKSL3YYXRNsyeqbsP3f2h7fSvzYxTLIeyGAYxIZSCIEM3QDcqfOqnYxYkMrke2hBH8at3CuaTmHfqr9M5JDR6x8XzrX+FrlfUk5st3/AFNWsKQbX3itIkAJupgftbwRP8Ko2IGS6SsEs65GCjOCplSC0aaag9D7Rc+Lc1YfuhoxEfCDa1+WY/pWe4/mO68m1YtWQSfE33tyPIEgZR6RU3GWSiplrC3Lb9mtQFuXmu5Stxhea0yneEQZyACQRrpHlVc5jxODt3c4fDvI1tzcIQbBYX4iAI/Z9NqrGKYkfe3Wb0nKD/tXT8q4bFy2jMVDGdIEKI9xJqSRGNOWNdPQuGB5we2jJhcOxzgBi7Qp1nwqNunXYVyY7HYmIvFEU7qqqJHUFjJHXaN6gBxe4s92qWyd2VRm/wDIiacIss15bhBIEkt8j16mauo0XVmoLmZcIU1k7L1zKM8NHmBA+RMA/Ko+9xJ50gDoTBP1NTuLsi4VQkwzKpPXUgaV9B8A5G4fg4NjCpnG1x/vLnyZ5I+UVs3lnG3kop59TNKq5rLK92F2Lq8OY3Q4L3nZQ8jw5VAKg/hJBOmm9Q3a72d4vGYj7VhQj/dKj282VyVLarPhOhAgkbda1ylauCeT5NXAYxHNu5bdHTQpcDI0eYncae3rXMl3xnKzI66GNDp00366Vufa/wADvX2wtywhdrYuhlHxEE2z4R1Ig6Vi3FeC3C7MurTLIdGB66H9DW2rRVKKnSWZLdf0VSq8M+GezJjh3N+IsqLd3760Pwy1tlgz4DsD7edSR5vXEOTA8XwyAzpGxRboykwSJg+hFZ937AFW181edPfqK7LV9HQIV2G0ToPI/wA60HB7Y1JOnp3XgunCL9yzd8ZdgxYksWXNIOuUEzuDJnbprWk8ADG04CWyT8RhYK6HoYmaxXh/FL9tcqOHtnXJdBZfQgqQ2nvpVg4bzVxEKVt9wqkQRkc/+7moJYeRTUorEie53wy3GS2iycp8KCQSD0y7+4rO8sxpUpxPG4u8CLt4ZD8SWwUVv348TD0JI9KiHbQlRIG8bexJ0n0rMKU5SwtX0Ra2t2ddi4bZlWIPodfyrm4nxhmPicsfct9Sdqh8Ri2aSWgeQ/nXfwvgb3PE8on/ACPsOg9TV9G2qVpcMFkjOpGCzI9uG2RdV2dyApjKs66T/eoris8Oa5cYKMqA/F09h5mrBcw6W1yoIH6+/ma9cH8C+1ehpdm0+GMJrbV45/0c+VzLWS+Rz4bBJaWEHuTufc1sfIEi3hl+zdypAYsSs3WKTnCrrrvLQYjSskvVrXIbFmsi6QXRcqAsrEKtsDQKAFgOAes5ZJqHa0VGjGMVpklaNubbNBpSlcE3RURzRy5Yx9g2MQpKkhlKmGVhMMp89T6a1L0oD5N5n4Bd4fjDh7xDFRKONA6GcrR02II6EEa7n94a6NCCDX0pzdyzYx+HazeX1tuIzI3RlP8ADYgmvlrjHCL+FuPZxNo27oEweoOzKRowOuo/UVuWt58BcLWUV1KfHqaJwV8vG0P7VwH/APSz/NqtHaNhCCjgqQ7dVDAFSh1k6jQ6fpVOw/FLJv4DEqQB4O+MQQUYAl43OU79QBV37QuIWbmGVrd62+Uk+F1bdT0U66x9asqZfwpY5JfszEf8kUDjFhgozGfvLqn48syrSM86EMuxPnJmTo/EsUn2nBB0z99hgVgw6shUhl2Omc6gggTvqKzzjkS4IhheMgiDDW0IJlQdSCdTPmJMm84u4SeEsM0GwVOWP2bX0Pl7+tbV5rSg35/yVUvHInOO2sNicHeP3d1rdq4ynTOjKp8vEpDDUabEEVieC5dzvdvW8oFpDduA+4WV9ZYGKvXaLesOuHNp1Zg16QNHXNlLB1+JSWzGCBudKh+Xf8LHD/6bn6MhqdCglaOT65XlhkZz/VSRTOM3RKsqgEg5o2JG0/nXMmNAHi0I+f08qmrNlXTKwkH+9KhsVwS9nyouYHZtAB+95Gte/sak5fFgs56E6FeEVwPTB+LnFGPwD61YeAWLdyznuJmYlhJchQAY+BRJPua5MFy0AJutPoug+ZOp/Krfw7lLFMoWzhnVOhIyLr1l4mpWnZqpvjucJdGyutd8XdpblF47w9AV7pR1LGInaOs+dcGH4TedVbLlRphm0BiJgbnceladx7ktsNZW9duAv3ttQiiVhm1ljqT7CPeuLmIf4fvcnUn8QXc+i/lVytre4rJx2200WiHxalOGHuVbB8Htp8XjPm23yXau9hpX7ArzumuzClClHhgsGm5yk8tn94LbLYzDKoBJv2tDto4J/IE/Kvpo183cnIW4lhI//spPt1r6QrzfajzWx5HToLuClKVzS4jON6d0f9cfVT/ECojm3Cpcwd8sisy2mZSQCQVBYQdxtUzx8fcyNwykfUD+NQVvH/aMPfQrDd0wOsg5lI06/wB7mlOXDUT9DM1xQaMu4VwjB4lnTFM1ssoW06DM2eYAiDIM7H6ioPjPKNzAXct3UmCjrGVlM6xuGkag/wBakOG38r22/ZdG+hBq69suHi1ZbJEXCuYmScwLR5xM16C7pRhdQn1+xz7ebdNx6GPcdlWRl8MjWNASD18zBr0wfMGQQyEkbZWyg/velTNkBlggEHcHUVG4zlwMZtNlBOoOoHqP5VRe9mTqSdSnrnkWUrqMVwyI+9iL+KuKiqzMx8Fu2CST7dT61r3BOzQi2j4xhog+5TzjZ29DuF+tcnZXwe4rXlw1xLeid7dZBcux4oCToJ1nptvWi8X4WWsNZW9cUuIe4fFcIO8E6KT6CBJgCtJxqWjcOJJvGccvp7FylGtiWND544VwdBFxvESAVB2EgH61PO1cOFfwD91f0FdNw16ejThThiKwcuq3KWpxY0172EyjLoY00208qvXMnB7NpDdSy1touL8MeFkUSyyfENSMsbsIBFUdOvzrXt7hVpNroXVKfBFJnrhcCbxZQwXKjOSZ2XeI6/yrUuz0xcyb5VZtFyZZFuFI9iYEaKBJMis24KSDfInSw8xGslREkEDWN61Hs9vq7OVbNGcH4jBLAeJmJk+GfYjpBPO7Wk3pyNi0WmS70pSuKbYpSlAKq3aDybb4lh+7JVLqkG1dK5iuozDQgkMNInyPSrTSgPkvH4TE4C82HxFuGTp0KnZkbZlMGD6RuCK97fGI+FCCQVMxBBH84Pyrf+0HkSzxNFzO1u7aDd041Hi6Op3WQDpB03r514rw+7hb5sYhSt22csbgg6hgeoI1B6z51uUbyqkqbehXKjFvi5loxuPt3LZCZh94jBWmdLZVjp4TqBroYIAEDS8Yy5/2fC2yu8QuVCFYxl0BJGvh894MiJGW4U6Vo1/FD/pnD2Dwbd+GykllC94TAUzmyjQQZJGhmK6d7DFKOOv2KKT779D17RsWbtiw+W4gFxlKXbbI4OWZknKywPwz79Kr/LWq40eeCv8A5ZTVn7TbgfD2GVmZS+kBSh8LayBIb0mN9NNK3yistiR54PED/hUrd/8Ahfz9yuov1kVzCSNDodPzEj8qkrTVN4LgaYmzhXBRCwFt2WDIFvwwuksGRs06iSJOXThs8PQ2LdzO2dmAIjMBLlZOXVdBIzfEQQB1rdt7qDik99vf+CivSfEfnBCXQebqPqQK3q5WG4fC93jLdrNmy37azGWfEvQ6j2rZeJ45bQkgmZiI6eZJgVzO2ZKTg10/gvsY44io9p7fcWR54i2P/Y/wrPuPEZlEjTPPv3r7nr06VceesWbtvCGIzYnQSToqP1j+FUnjJl1OklJOkalmPz33qfZK0XzJ3Zx14XjXuxrmvmu3J6GlFak32a4YvxPDGPCGcydpVGbT12/uK+g6xbsgScWn+lLznUde7Qab9TqfOtpryN9LiryOtTWIIUpStQmcnF1mzc9FLf8Aj4v4VSeWCFuvbhhmBEEykAnVT09p9gKv163mVl8wR9RFZty3auLitfgYlxqQNfEdNvPUa+c1XLdE1sZsmgjy0+lX/tOxFs4C3bGUOrW7mW2jBFBBG8ZV+IaHU+VUXHplv3V8rjj6MRV85svvc4MPBcZe7subjZABDIICiGI6THrJr0968/Cl5++DmUFhyRm2EOldyGo3CNXeprp03oa1Valm5Ms4Vrj/AGpmACqbYVnBYyZEW/EdIq3cx41rGEdsLaFkGy11XYDMcuWAVmcxViwLEkZTK1Q+XozPOb4OlzuhJYKuZgQT4iAB5nUaVeeb3c8PveHKhw4JYnMznKsAKAcqwNWJ2nQfEOH2iv11nbTR7fsbtr4DIsOdB7D9BXY2piuLDbfIfoKkMOAbiA5oLAeGCd+k6b12YvEPkacl3i48x4fuu+CIFtM4JCgxmBW2uX4TEBhokGD4yRFUi1sTWg8+OQh1/wA0jxLkygOhMHTMM2pM6k6GqDh18BNc3s15y35G1daJI6OEFvvMpABUBiVLQuYE+nTWdNRWsci31kguAWWUVmTO3jeSANx8Oo9Kybh2It285csCcoXKFJ3kxmGmw/Q6HSt82cwNfupMKtoeASSZJkktuWMDX0Fa3asX4uX9Flo1jB9X0qmdkdvFDhynGG7nZ2ZO9LFxb0y/F4gNyAfOrnXGNsUpSsmBSlKAVRu0Ps5scQDXbcW8WFAS5JytlmFuLtGvxAZhA3Ag3mlAfIl43rF17V0ZLiMVdDrBG4kH+hqZ4Fjm75NFka776ba6a9Nd62jn/s3w+OS5ctKtrFmGF3UByogLcG0EQM0SIB1iDgNtnw2IyXVy3Ubu3VoIBEqQY9TuNNBWzC6rP9Ny0ZF04eLBsfP5LYNWIAIxEGJBMd4slT1yhTPWfKq5yOPv7g88PfH/AANWpOO4TGYa4uZM/dORbvAZ1IUmUc6GN5EnziqpyVdVMSC7BQbdxZJgeJGA1PrXVtuJWtSm1hrJqVGvixeSR5buDurCnMSVw5UwCts90yEnWUJXSSIaNG3VY7DvOGtLldQWjO1tXWDcJBQg5gc2hH4ojoImuXFDYTDOUACi0wckSJ8LR1nKFAG0EdRFRWHcfYUXT/FBIlZ/xCNVnN5CWB6DyIjbS919zNZex+sIjf8AUrYac3f25kFTIK9DqNuv51o3NpbwZWRQAxLMCxG2wED5lhVA4ak8Vt7f44PhAA010A2q5c6YhFuJmRGIXQsdpJ2UKW6b6e9UdqPWn/qStFji9Sq8w3AwwC5i4764cxIBMKeqwB8XT6neqtxIkusmfu09N1B/jvVl48x73h+YjXvn2y6Qg2JMfM1WsavjA8ktj/gvnW32Uu6vR+5Xd7nPcFcl+u6+tcOIFdaT0NWO5ovYvbBuu0zksZT5AvdZo+igxWtVlfYtftKbyF1FxltlUkSVUEsQBvqwnqJ18q1SvH3DzVk/M68fChSlKpMnjjMXbtIbl11tourM5CqPcnSqtwV7dwC5bIZSTkZdmWTB9RFZ727YDEjFJf7t3wvdKmaSUS5madAfCSCupGu014dm3Plq1bFjEyqqYt3ACQAdYYDUQTuP4TUVCU3iKJppLU5+MYFn4lesrAZ75VZMCXMiT8xV34xwrEJw1rTm3CYdkcBmaSpDIVkAAgBgfOR5CqTx7HK3E2u4e4jTdtNbbdcwCb+YDDX51qmOw99sLeS+1su1t1+6VlAlSPxsZ/Ku3dzkqdLPReucGjTiuKRguDNSNs1GYI6VI2jXZovuo1Kq1LfhcJaRrBi0ofDs7m5GWYTXxneW0AKnrMHWa4l3x4XcOQpa+ymFkPcuEprcdiTlUbhQcxEbfDUJhSyfZmRf8gnQQS2ZT8cplOgMs0RI1DQZ7EXM/Cbim3dEYZpa6YllTUKJmAQY0C6CK4d03o3rr93+exuUMGU4U+Efuj9K6+8yuGiYIMecEGPnXHgBOUeYH6V7X2rtx8K9DTl4j35u5ovYoENlRBJCLPXXUnU7DyGg0qEw3FbvdEkp0jQ/n0rw4rc8Jqx8j9m2K4gq3WIs4Uk+I6uwHVF6zsGJjQ6Hrw7yq6ElGlp6G/TgprM9SC4XYxuOudzhlNx4zELChV2lmY6CSNZrbezjswtYCL95u9xRET/l253CA6sehY/IDWbby1y3hsDaFrDWwo/Ex1dz5ux1J/IbAAVLVzZ1J1HmbyXKMY+FClKVAyKUpQClKUApSlAKzXtO7MreMW5iMKgXF/ERMLegbEHQP5N1O/mNKpQHyNgeIXrRykEMpKsrSrCNCPORqCDUzheLSDNsgQZ1WB7zGlah2ndmAxRuYvCSMTALW5AS7G5B/DcIgAzByiYmaxJbzDwsCrKSGVpB0kEEHrOhBrbpX9emuHiKp29OTzg0vlLidp8KlpcgvqbYhs0mHGUqB8WrMTGwkaAzXihJwtsH8N2UeViTcYEJmAcHTNuVjyIIFH4e+gPoKncPxG6EFvvDkDBgp1AIObSdtddN67Nvb91Si+aeprVp64ZauBqTxZAZJF15zFSdFbcqSs+xitB41wsXbuaCYULsPMnc+/QTWdcj3GucRtO0ZibjGAAJKNsBoPlWt3a53amlSK6RX3LrXZvzMv54dbeKwgYgBbF0dTvlHvuKqhul2zGATEwIGgA/hXb23YkjE2spgrYnT1uH+VUrh/GL8fCLg8vhb6jSr7K8pUYJSznH3ZXcUZzeYlpxQ1qOxIrgxXMRBgIs+WbNHuRp+dR74/EYhhbtISzaBbas7n5DX6CtqfadBR0efkVQtamdT9YniTd8LgYqyEZGUkFcojQiDPr71vvZDzZiMfh7pxABNlwguDQvInxKNARpqN52FZjyt2QY+9cT7Un2ezoXJZTdI8lUZoaf2oieu1bryzy3hsBa7nDJlUnMxJLMzQBLE9YA9K85OXFNyOktFglqUpWDB5YvCpdRrdxFdHBVlYAqQehBrJecOx8KDd4WcrAeLDuxKvH7DuZVvRjB8xWv0rMZOLytwfID379lyrEo6NBVxqrCNwRI1q1cY564i+VDjNX3FtEtiCNSSon0iRW582cl4PHoRftAP+G6kLcUxHxdR/paRWB878mYnhbDORdsMx7u4BAnyYbo8esHz6DMqk5eJthRXI5OHnQewqUtCoPguMVvCSAw6fy86sFhdRXqrWanTTTOVXTUtSxcKHistmuMcroAHYQYYwBbOeNASAOg36XLCYYPhkVlIVrAtG2WYmBK6T8MqSCxAbz1GlHtcStottSLhylicrESCHEDXTdZjf5eKM5j55uCyLKEWl18Nsku8knxMdY1j1jUmudeUZz12XV/M2KFRLzKRaci58RABnQkDT26V+kW7iLqW7Qe5cdsqqDuT0jaB5nQDU1McoclY3iRzWkC2s2W5efRAdyAPicjyGmokit/5M5HwnDkiyua6RD3njO3oP2V/wBI+cnWuROrJt4ehuqKRSuR+x5bZF3iRW6wMpYUzaX1c/j/AHdvOemtIoAAAgDQAdK/tKrApSlAKUpQClKUApSlAKUpQClKUArKO1js1uYu59qweTvMn3ts+E3CswyECC5HhhonKuvnq9KA+RcHiAnheQykqQQQQQeoOo/gZqYw10HYg1o3bZySHUY3DWXN7MFvi2JzKRAcqNSwbKJHQ67SMXtXAmjKQwPiG2o3BHQzuDXTt+1JU1wyWUU1LdS1TNI5a4quExCXnVmVQwIWJ8SkaTA/Op3i/aixBGHw4B/auGY/2Lp/yrHL2Me5CqDqYCjMxJOwAP6AVeeBdm3FcWF7wDC2tNbki4R6Wx4p9Gy1md5b1ZcdSDzy1/4YjSnBYTKbxni92/fa7ebO/UuFI2iMpGWB0EQK7eXOTMfjY+z4du7P+Y33dr3zN8X+2TW0cC7G+H2CjXTdvupmXbIhOkeBI0BEwSd+taMK5tSTnJs2FojF+C9hhDK2LxYKxLW7Kka+QuP0jrlB9q1fgnAsLhEyYaxbtL1yjU/vN8TH1JqRpUBkUpSsmBSlKAUpSgFed+wjqVdVZTurAMD7g6GvSlAZHzx2M2rua9w4raubmy2lpv3DqUPp8P7u9Y44u4a6bd3vLboYZJIZfdZ/PrvrX1/URzFy1hcbbNvE2lcdG2dT5q41Bom08pmdHufMGLxL3mS3aN2658IgE5z0hFEkxWg8j9jly43e8SBtp0sK3jYj9tlPhX0BkzuvXTOTeQsHw4TaUvdMg3rkF4PQQAFHoBr1mrTRty1kxotjxwWEt2kW3aRURRCqoAUD0Ar2pShgUpSgFKUoBSlKAUpSgFKUoBSlKAUpSgFKUoBVF5r7LsHjsQMQzPaY/wCKLWUd75EyDDdCQJPymv7SgJXgvIfDcKyvZwlsOvwu0u4PnmeYPqKs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QAAAQABAAD/2wCEAAkGBxITEhUUEhIVFhUWGBsWFRgXGRgYGRodGx4fGh4eGRoYHyogHh4lGxsXITEhJSk3Li4vFx8zPjMtOigtLisBCgoKDg0OGxAQGzEmICYtNS0uLSsyLS0tMCstKystLS01LS8tLS8vLSstLS0tLy03LS0tLS0tLS0tLS0tLS0tLf/AABEIAKgBLAMBIgACEQEDEQH/xAAcAAEAAwEBAQEBAAAAAAAAAAAABQYHBAMIAgH/xABAEAACAQIEAwYDBQYFBAMBAAABAhEAAwQSITEFBkEHEyJRYXEygZEUI0KhsVJywdHh8DNDYoKiFSSSsmNkk1P/xAAaAQEAAgMBAAAAAAAAAAAAAAAAAgMBBAUG/8QAMREAAgEDAgMGBQQDAQAAAAAAAAECAwQRITESQVEFIjJhcbETgaHB8COR0eFCcvEk/9oADAMBAAIRAxEAPwDbaUpWTApXn9oTMFzrmOyyJ+m9eOL4lZtf4t62nXxOq/qaA6qqA51BtG6qHR+7ynzidwdonX02pzFz9g7Vm53eIU3ijd1Cu6l4OXULETHWqlglQ4K5lzOMyuzTEMwIjb1J+VU1JdGTiuprlKyngnax3bm3jbbG2NEvoJYxvnTrr+JfpWk8I4tYxNsXMPdW4h0lTMHyI3B9DrViknsRawdtKUqRgUpSgFKUoBSlKAUpSgFKUoBSlKAUpSgFKUoBSlKAUpSgFKUoBSlKAUpSgFKUoDI+Ze1+9Zv3sPZwtsNZuNbzXHZpykicigaHf4utQNjnnH47Ml2/YVetkKbauu+rSWI/0htesiRVx7R+zbD4gXcXam3iImAYt3GJAlwdjEiRG4JmKw1w9pjbvKyOhghpBB/vrVUs9Sawa3xTDM+ERbdpFIAJugk5ehKv0B1894qrWODPZRmtKt1uq2zlO5OrtlDbxGukeQri4fzNdyi3edymwYGSB0lTowH9mp/gF7quLWFDFdWUiZOzrG5PXqapcW2GubZSOKYm81w5sPkaMoDnP7ldN56g/OrPwzhvEVsNF61bUqrkZdTvAzXQQCPKo3H8RthxBuX2Er4V3BkEFjEggnofepHFYnidu0biYBLdthq7MuoYzJVGGpMep9azr0ILfQgeF5XvFr33n+4anfWNMvoCN9INWzimIW3kbBWbuHvkAqcPMMSY1CyMsD8R6maqXDLeKuXUXMAAToQcoHUGSYGo2PUVZ+M3StmO8S0RmW5lLlngwIDEZQddT6RM0ejClJFh4D2t3LbdzjbYu5Tla7YIzEzvk0Vo2JU9NBWn8I43h8SuaxeR9ASoPjWf20PiU+hFfPHAMYtllYIMxYEFiSYnVZICwRHT+s3zFhL9y79os27lohvDdUlMonYOD8PU5fKpqo1uS0ZvlKxTl/tbxFohMUi30HhzoMl3TTMZOVydP2a1TgfM+ExYHcX0ZoDFMwFxf3k3FWqSZhpkvSlKkYFKUoBSlKAUpSgFKUoBSlKAUpSgFKUoBSlf2gP5SqbZ5pd++cEKtpipTLroxScxmdR6VY+A8Q+0Ye3diM4mPYkfwqEZpvBJrB30pSpkRSlKAUpSgOHj1nPhrylQ8238JiG0Jgzpqax3tS4MbuHS+lq2AgAZzIuAExlKxBWSNZ09q264mYEHqCPrpWMc14m8mAtrnzJdi24aGIKqDo3xTmQnUn4oq23gp1VFmJvEWzLGBtmPw7D+OtdNu8CNP7+tdKWw6lT6/wA68MBwO6wvuuptKHgbss6kAdRpI9TV11YyjmcdvYjTrJvhe5L8Awa3NRdW3eDSM5KiBrKkA67yD5etazzHg7z4IKLNq2wjMQrCAOouOYHlJnQ1heFvGRJII8v5zVuw3Od/uxYvXnNvQCST8mjcVzMYyXYbPW3wg29Xv2GJM5AhuqSRBnMAuo0Pn8hUNxvjeJhrQwi20bUkhiD0kQQuwA67CI2qdVbme26rntkycuVpGk5Z0zjXwsRt1Bq186n/ALdO7VyWI1uNbygDU5lRi09IAjeq4ZabZFwiuZlHDBjL10BbpDERIIBj3ILdPOpDF8CxOTO9wuASDN0vBXQ/EYJkHRZPtXRhmt2CWvMbfxEEMqO2aJEwSBKqQTqNY3NfjivM+BIfwXbrMMoYqDG4gO5nKZ1jUxuKnlvYrUlsjm4XhbamXAc9FmACD1EGdjppuNehtPH8FYKeBDbcQUcW8jA6a5lAywDO+vrVAt8TbMoFoKogGAFaBv4kXf1JrQMHj7Vy3Ia4zwJDkAADbQDxaDeflUZJpZJxnPbH7s9+D9oPEMGFW+oxNkD4jIuQTIm5MbbZlk6a1pvLHOWExy/dPlcRmt3IVxPkJhh6qTWS38SojPIJ2BVgT7CJj12r9YPl7C3wSXy3ApuRbIEKADmgqdjMwBt13pTqy5otai9mbxSsU4VzxisFcCm6cXhY2YhrqjpluTPlo/tpWg8tc/4LGZVFzurx/wAq7CsT5Kfhb2Bn0rYjNMg4lqpVaw3MTXWuC3k8JYLtssyWk+nSuzgfGDed0bLKANmWNQSRsCY1Hn8qKazgcLJmlKVMiKUpQClKUApSlAKVA8w844LBg99eXONraeO4T0GVdvdoHrUOvM2KxVkvhu6w+gM3Q11oIkQq5VHvJ1B0NQlOMdySi2XLEYhLalrjqijdmIUD3J0qkcd7UMHblMKTibuwyA92D5lzowH+mayvma3jbl0/aXe+4Gjabb6W9Mu4MAba1X7F17b5gssJBUyu+m4giq3UbXdM4RsXBsMotXszGbwz/DsSTcNdPL/N1rCW1s3QxRScjLkLAEloa3mztvugPr60TgvaO1lGt3bDqjALmUBysdRIEj0NeV/iOCvAOMTndjD5kYgAQQTbKCJgAhTsIneqszTTwYc44ZuHDOYsJiNLOIts22Scr+xRoYH3FSlfOIvYZLiqMKHQQUYuCXIMmQpYDMdMukfOrxytxljchL99EJIVAVcE66EXQyr0gJA9KtVbqiMWmatSsybtPNliGT7RbAJzL4LigH8QICN/tIFTPDe1Lhl34rzWmiSLqMPoyypPpM1ZGpFknFl0pXPgMfavoLlm4lxDsyMGH1FdFTIisa50ww+z3fAQbWIYFygGYF3UBWHQAga1stZjzxYJt49YMK63QSTGq22MCdOvSPnNW28sVYvzMTWYszjhHCHuoWtkEi5kKkwYIEN7TI+lT/Jti5ZvhlVbjXLBdFkrPwmCSukg+361zcj3oW6CSBmtmAesyDE+a6kdN9q7eClkvWCqgR3ttT4DmKmDmAAYaJ6wY9a6tWcnGpB7fjNeKWYyKsOWbl5cS9tSDZIz2/xKGLTHnlK6+X6QiK6JNyMo+vsfPTWtb7M8WLmLxbAZe9AuBZmPG2k/7qgef+H2xirqoqhTlYBQMoJUToNNwfrWlVt4yquKW609cItjNqOWVXhHEWtXFIzZZlgpgn5x+oNT/M/MPfWwlvvbY/FLgk+kqoiqmxiRHiUbHrHl5j1omJDjTQjQr5Vz5KUG4tF3dlqfjC4EO+2mmZtyPXzJrR+DcoYG5aZmRmKmM+dhB8spiDEHUCqnwDE2VBt30lGbMHQw6HYxI1BgeEyNPWtG4Xwuy1pmW7cYaAFjMeUKkKRH0qrXmM42M84pwlLd3KCVUbnwvBI8O/ScsnyJqyYS7ddEItqQiwJvK5bQA5kErkWCdSAQBprX94hwzBhiGuu8H4bShFn1JmT5wajMZZ8BXDE2GJ1b4iwnQNmnbzFV8aW5Vw1HLurTz0/Ec/MGEuJdVnueArIuCyAGgmMqCBlggTMGJPSnC+PYa0Wzi0piFZWvC4D5hbTHXf61WMbw2+WY4hrlzyJLsI852r34Xw1DcW3mC5jExJ10EKIkz0n51ZhGHFp4bx5E1xHjeDIPcWr2cj42Kom3RYznWCCddBUPgMI11hbUCTtJAA9ZNWO9ykBnU3VDqAxzA20CmdWZpg6HQE7eukbgrK27sZk6gEEFSPf2iKi8Is+JiSiaJynZZVuZgVItuCCPMRUtyVjbdvEOtxgpdECToCQzkidhXVypfQYbUE5QQWbqJnLJ3/SqD2h30u3fD4UNuIIG4JJ09T5eVSlJJJ5Jrnk3FWBEgyDqCK/tfNnLvNmMwZAw93wDe04zWz8t191IrW+Wu0vCX0H2hhh7swVbMU9CHiAPeI/OrVNMw4l4pX5tuGAKkEHUEGQR6Gq1zLz1hMGzWmLPeAB7tAZ1EjMx0A9pPoak2luYSyWeuLi3FrGGTPfuBF2EyST5Ko1Y+gFYxxztRx9wFbRt2AeqDO4HlmeR88o+VQXDLVy9/wBxca5cu5iBccm5AG85pIHuIiqpVUllGeHG5r3HeeHtoThsFdu6TneLSRvMGX09VHvVD4lxfH4zW9iGtKf8uySojyOU6/Mn+FW63bFzABwilzbPxXDqY+IQDmXqFI1G+9Z8+OxCJ3Iu+FNQt0Rm3YlA65lGhGkZiQNZqqo5vGpnjhE9MNwGyNFORj/mMC5n22186uHLnCjZRs93caKpEZuhbMsjT1iqjaXFlZaygzQCpYBlzDQ5c06jX61dOW77fZ7wzNAVSBJ01A08qjShLOrMuUZaorHGOCOWdy4bM5GViQc0SCXnzI0HmNhNQZwmFDtbe45uHMYUhxbicqlgpz6akgaRXNzYl7vc6GLcZWmCMx1AgmdROo8hXNg+L2mCpi1vKBpntN3gj9x9V32FSUSmopZ2yWqzy7hMQCtltcoNtmllkRmDBhmLag6RAqKx3Ilm1czXXzqfCMsqoPkxOobQ6TU7wPE2GaMPirNxTr41Sy6E+WdWYEabGNK/XGMDYDs16+IknwN3xM+ygD61jE8cy5NHFawdtRCrC+XxA/Jpn+tSWDxeHtQbltAPNgjQf9OYZp+dVjG8xImllTA0BeCfLYCKrHEOLktLMWP9+e1RhTlnUy4w3Sx9C18Y5hsLIw1lAYgOwkj91fhHvvVLu3gonU+38643xD3DlA36Ctc7O+S8GbWHOIy37rjM1owyW1YmMwH4iv7R3mBpNblKjHDlLOPLqQcuSKV2b2MXex9hsOt3Il5GvNbzBQgYEi4wIER+E7+VfUFeOCwlu0i27SLbRdFVFCqPYDSvaspYMNn4v3QiszaBQWPXQCTt6Vlx49h+JvivsxYI1oWszrAJZWGaAc2WMu/kdq1K4gYEHUEEEeh0r5q5t4DiOC4z7pnFm5rYuKSDA3RjsWXyOhEH0E4eJa4MPZkzyYmS7ibLQTlK7EyVJXQe5BH9a7LLkXLBMqoxdwZgds+cgaiJ8Q8+u0603AczOmI75RLsW7wMCAwYydjprUrhOL22he6gm9bb8JWBlBDCBMnMZ9feew4OcpyjqmuXphmsnhJP81LH2aXMvELif/C4/wDF0/rXLzrfzYl5IMDzB2ZhB8jtpTka7l4ww01a+umo6tp/41Jc54RWvqbmY7KBDjQsojQaxmPw+tUzko3EJdUiaWYNGf38MtwCTBGqsN1P99KsnE+QrllL4AU3LSrdcLLZ1Z7oDJpocq/DG35xOPwwRQVza94CGiRkYqBp6R85rWceqNxJPvHS42GVreRozAO5YEEENupgjpPSru0lF8M4801+2Cq2ysxZg1pjBB0n6RrB+gqc4Zj2tggHOpGqmcp/rVn7T+W8NbzXrF62lwDNcsZlDGfxW08zrI26jyrOLHEGEBfEp6CJn0/lXClSl03+pvKSL3YYXRNsyeqbsP3f2h7fSvzYxTLIeyGAYxIZSCIEM3QDcqfOqnYxYkMrke2hBH8at3CuaTmHfqr9M5JDR6x8XzrX+FrlfUk5st3/AFNWsKQbX3itIkAJupgftbwRP8Ko2IGS6SsEs65GCjOCplSC0aaag9D7Rc+Lc1YfuhoxEfCDa1+WY/pWe4/mO68m1YtWQSfE33tyPIEgZR6RU3GWSiplrC3Lb9mtQFuXmu5Stxhea0yneEQZyACQRrpHlVc5jxODt3c4fDvI1tzcIQbBYX4iAI/Z9NqrGKYkfe3Wb0nKD/tXT8q4bFy2jMVDGdIEKI9xJqSRGNOWNdPQuGB5we2jJhcOxzgBi7Qp1nwqNunXYVyY7HYmIvFEU7qqqJHUFjJHXaN6gBxe4s92qWyd2VRm/wDIiacIss15bhBIEkt8j16mauo0XVmoLmZcIU1k7L1zKM8NHmBA+RMA/Ko+9xJ50gDoTBP1NTuLsi4VQkwzKpPXUgaV9B8A5G4fg4NjCpnG1x/vLnyZ5I+UVs3lnG3kop59TNKq5rLK92F2Lq8OY3Q4L3nZQ8jw5VAKg/hJBOmm9Q3a72d4vGYj7VhQj/dKj282VyVLarPhOhAgkbda1ylauCeT5NXAYxHNu5bdHTQpcDI0eYncae3rXMl3xnKzI66GNDp00366Vufa/wADvX2wtywhdrYuhlHxEE2z4R1Ig6Vi3FeC3C7MurTLIdGB66H9DW2rRVKKnSWZLdf0VSq8M+GezJjh3N+IsqLd3760Pwy1tlgz4DsD7edSR5vXEOTA8XwyAzpGxRboykwSJg+hFZ937AFW181edPfqK7LV9HQIV2G0ToPI/wA60HB7Y1JOnp3XgunCL9yzd8ZdgxYksWXNIOuUEzuDJnbprWk8ADG04CWyT8RhYK6HoYmaxXh/FL9tcqOHtnXJdBZfQgqQ2nvpVg4bzVxEKVt9wqkQRkc/+7moJYeRTUorEie53wy3GS2iycp8KCQSD0y7+4rO8sxpUpxPG4u8CLt4ZD8SWwUVv348TD0JI9KiHbQlRIG8bexJ0n0rMKU5SwtX0Ra2t2ddi4bZlWIPodfyrm4nxhmPicsfct9Sdqh8Ri2aSWgeQ/nXfwvgb3PE8on/ACPsOg9TV9G2qVpcMFkjOpGCzI9uG2RdV2dyApjKs66T/eoris8Oa5cYKMqA/F09h5mrBcw6W1yoIH6+/ma9cH8C+1ehpdm0+GMJrbV45/0c+VzLWS+Rz4bBJaWEHuTufc1sfIEi3hl+zdypAYsSs3WKTnCrrrvLQYjSskvVrXIbFmsi6QXRcqAsrEKtsDQKAFgOAes5ZJqHa0VGjGMVpklaNubbNBpSlcE3RURzRy5Yx9g2MQpKkhlKmGVhMMp89T6a1L0oD5N5n4Bd4fjDh7xDFRKONA6GcrR02II6EEa7n94a6NCCDX0pzdyzYx+HazeX1tuIzI3RlP8ADYgmvlrjHCL+FuPZxNo27oEweoOzKRowOuo/UVuWt58BcLWUV1KfHqaJwV8vG0P7VwH/APSz/NqtHaNhCCjgqQ7dVDAFSh1k6jQ6fpVOw/FLJv4DEqQB4O+MQQUYAl43OU79QBV37QuIWbmGVrd62+Uk+F1bdT0U66x9asqZfwpY5JfszEf8kUDjFhgozGfvLqn48syrSM86EMuxPnJmTo/EsUn2nBB0z99hgVgw6shUhl2Omc6gggTvqKzzjkS4IhheMgiDDW0IJlQdSCdTPmJMm84u4SeEsM0GwVOWP2bX0Pl7+tbV5rSg35/yVUvHInOO2sNicHeP3d1rdq4ynTOjKp8vEpDDUabEEVieC5dzvdvW8oFpDduA+4WV9ZYGKvXaLesOuHNp1Zg16QNHXNlLB1+JSWzGCBudKh+Xf8LHD/6bn6MhqdCglaOT65XlhkZz/VSRTOM3RKsqgEg5o2JG0/nXMmNAHi0I+f08qmrNlXTKwkH+9KhsVwS9nyouYHZtAB+95Gte/sak5fFgs56E6FeEVwPTB+LnFGPwD61YeAWLdyznuJmYlhJchQAY+BRJPua5MFy0AJutPoug+ZOp/Krfw7lLFMoWzhnVOhIyLr1l4mpWnZqpvjucJdGyutd8XdpblF47w9AV7pR1LGInaOs+dcGH4TedVbLlRphm0BiJgbnceladx7ktsNZW9duAv3ttQiiVhm1ljqT7CPeuLmIf4fvcnUn8QXc+i/lVytre4rJx2200WiHxalOGHuVbB8Htp8XjPm23yXau9hpX7ArzumuzClClHhgsGm5yk8tn94LbLYzDKoBJv2tDto4J/IE/Kvpo183cnIW4lhI//spPt1r6QrzfajzWx5HToLuClKVzS4jON6d0f9cfVT/ECojm3Cpcwd8sisy2mZSQCQVBYQdxtUzx8fcyNwykfUD+NQVvH/aMPfQrDd0wOsg5lI06/wB7mlOXDUT9DM1xQaMu4VwjB4lnTFM1ssoW06DM2eYAiDIM7H6ioPjPKNzAXct3UmCjrGVlM6xuGkag/wBakOG38r22/ZdG+hBq69suHi1ZbJEXCuYmScwLR5xM16C7pRhdQn1+xz7ebdNx6GPcdlWRl8MjWNASD18zBr0wfMGQQyEkbZWyg/velTNkBlggEHcHUVG4zlwMZtNlBOoOoHqP5VRe9mTqSdSnrnkWUrqMVwyI+9iL+KuKiqzMx8Fu2CST7dT61r3BOzQi2j4xhog+5TzjZ29DuF+tcnZXwe4rXlw1xLeid7dZBcux4oCToJ1nptvWi8X4WWsNZW9cUuIe4fFcIO8E6KT6CBJgCtJxqWjcOJJvGccvp7FylGtiWND544VwdBFxvESAVB2EgH61PO1cOFfwD91f0FdNw16ejThThiKwcuq3KWpxY0172EyjLoY00208qvXMnB7NpDdSy1touL8MeFkUSyyfENSMsbsIBFUdOvzrXt7hVpNroXVKfBFJnrhcCbxZQwXKjOSZ2XeI6/yrUuz0xcyb5VZtFyZZFuFI9iYEaKBJMis24KSDfInSw8xGslREkEDWN61Hs9vq7OVbNGcH4jBLAeJmJk+GfYjpBPO7Wk3pyNi0WmS70pSuKbYpSlAKq3aDybb4lh+7JVLqkG1dK5iuozDQgkMNInyPSrTSgPkvH4TE4C82HxFuGTp0KnZkbZlMGD6RuCK97fGI+FCCQVMxBBH84Pyrf+0HkSzxNFzO1u7aDd041Hi6Op3WQDpB03r514rw+7hb5sYhSt22csbgg6hgeoI1B6z51uUbyqkqbehXKjFvi5loxuPt3LZCZh94jBWmdLZVjp4TqBroYIAEDS8Yy5/2fC2yu8QuVCFYxl0BJGvh894MiJGW4U6Vo1/FD/pnD2Dwbd+GykllC94TAUzmyjQQZJGhmK6d7DFKOOv2KKT779D17RsWbtiw+W4gFxlKXbbI4OWZknKywPwz79Kr/LWq40eeCv8A5ZTVn7TbgfD2GVmZS+kBSh8LayBIb0mN9NNK3yistiR54PED/hUrd/8Ahfz9yuov1kVzCSNDodPzEj8qkrTVN4LgaYmzhXBRCwFt2WDIFvwwuksGRs06iSJOXThs8PQ2LdzO2dmAIjMBLlZOXVdBIzfEQQB1rdt7qDik99vf+CivSfEfnBCXQebqPqQK3q5WG4fC93jLdrNmy37azGWfEvQ6j2rZeJ45bQkgmZiI6eZJgVzO2ZKTg10/gvsY44io9p7fcWR54i2P/Y/wrPuPEZlEjTPPv3r7nr06VceesWbtvCGIzYnQSToqP1j+FUnjJl1OklJOkalmPz33qfZK0XzJ3Zx14XjXuxrmvmu3J6GlFak32a4YvxPDGPCGcydpVGbT12/uK+g6xbsgScWn+lLznUde7Qab9TqfOtpryN9LiryOtTWIIUpStQmcnF1mzc9FLf8Aj4v4VSeWCFuvbhhmBEEykAnVT09p9gKv163mVl8wR9RFZty3auLitfgYlxqQNfEdNvPUa+c1XLdE1sZsmgjy0+lX/tOxFs4C3bGUOrW7mW2jBFBBG8ZV+IaHU+VUXHplv3V8rjj6MRV85svvc4MPBcZe7subjZABDIICiGI6THrJr0968/Cl5++DmUFhyRm2EOldyGo3CNXeprp03oa1Valm5Ms4Vrj/AGpmACqbYVnBYyZEW/EdIq3cx41rGEdsLaFkGy11XYDMcuWAVmcxViwLEkZTK1Q+XozPOb4OlzuhJYKuZgQT4iAB5nUaVeeb3c8PveHKhw4JYnMznKsAKAcqwNWJ2nQfEOH2iv11nbTR7fsbtr4DIsOdB7D9BXY2piuLDbfIfoKkMOAbiA5oLAeGCd+k6b12YvEPkacl3i48x4fuu+CIFtM4JCgxmBW2uX4TEBhokGD4yRFUi1sTWg8+OQh1/wA0jxLkygOhMHTMM2pM6k6GqDh18BNc3s15y35G1daJI6OEFvvMpABUBiVLQuYE+nTWdNRWsci31kguAWWUVmTO3jeSANx8Oo9Kybh2It285csCcoXKFJ3kxmGmw/Q6HSt82cwNfupMKtoeASSZJkktuWMDX0Fa3asX4uX9Flo1jB9X0qmdkdvFDhynGG7nZ2ZO9LFxb0y/F4gNyAfOrnXGNsUpSsmBSlKAVRu0Ps5scQDXbcW8WFAS5JytlmFuLtGvxAZhA3Ag3mlAfIl43rF17V0ZLiMVdDrBG4kH+hqZ4Fjm75NFka776ba6a9Nd62jn/s3w+OS5ctKtrFmGF3UByogLcG0EQM0SIB1iDgNtnw2IyXVy3Ubu3VoIBEqQY9TuNNBWzC6rP9Ny0ZF04eLBsfP5LYNWIAIxEGJBMd4slT1yhTPWfKq5yOPv7g88PfH/AANWpOO4TGYa4uZM/dORbvAZ1IUmUc6GN5EnziqpyVdVMSC7BQbdxZJgeJGA1PrXVtuJWtSm1hrJqVGvixeSR5buDurCnMSVw5UwCts90yEnWUJXSSIaNG3VY7DvOGtLldQWjO1tXWDcJBQg5gc2hH4ojoImuXFDYTDOUACi0wckSJ8LR1nKFAG0EdRFRWHcfYUXT/FBIlZ/xCNVnN5CWB6DyIjbS919zNZex+sIjf8AUrYac3f25kFTIK9DqNuv51o3NpbwZWRQAxLMCxG2wED5lhVA4ak8Vt7f44PhAA010A2q5c6YhFuJmRGIXQsdpJ2UKW6b6e9UdqPWn/qStFji9Sq8w3AwwC5i4764cxIBMKeqwB8XT6neqtxIkusmfu09N1B/jvVl48x73h+YjXvn2y6Qg2JMfM1WsavjA8ktj/gvnW32Uu6vR+5Xd7nPcFcl+u6+tcOIFdaT0NWO5ovYvbBuu0zksZT5AvdZo+igxWtVlfYtftKbyF1FxltlUkSVUEsQBvqwnqJ18q1SvH3DzVk/M68fChSlKpMnjjMXbtIbl11tourM5CqPcnSqtwV7dwC5bIZSTkZdmWTB9RFZ727YDEjFJf7t3wvdKmaSUS5madAfCSCupGu014dm3Plq1bFjEyqqYt3ACQAdYYDUQTuP4TUVCU3iKJppLU5+MYFn4lesrAZ75VZMCXMiT8xV34xwrEJw1rTm3CYdkcBmaSpDIVkAAgBgfOR5CqTx7HK3E2u4e4jTdtNbbdcwCb+YDDX51qmOw99sLeS+1su1t1+6VlAlSPxsZ/Ku3dzkqdLPReucGjTiuKRguDNSNs1GYI6VI2jXZovuo1Kq1LfhcJaRrBi0ofDs7m5GWYTXxneW0AKnrMHWa4l3x4XcOQpa+ymFkPcuEprcdiTlUbhQcxEbfDUJhSyfZmRf8gnQQS2ZT8cplOgMs0RI1DQZ7EXM/Cbim3dEYZpa6YllTUKJmAQY0C6CK4d03o3rr93+exuUMGU4U+Efuj9K6+8yuGiYIMecEGPnXHgBOUeYH6V7X2rtx8K9DTl4j35u5ovYoENlRBJCLPXXUnU7DyGg0qEw3FbvdEkp0jQ/n0rw4rc8Jqx8j9m2K4gq3WIs4Uk+I6uwHVF6zsGJjQ6Hrw7yq6ElGlp6G/TgprM9SC4XYxuOudzhlNx4zELChV2lmY6CSNZrbezjswtYCL95u9xRET/l253CA6sehY/IDWbby1y3hsDaFrDWwo/Ex1dz5ux1J/IbAAVLVzZ1J1HmbyXKMY+FClKVAyKUpQClKUApSlAKzXtO7MreMW5iMKgXF/ERMLegbEHQP5N1O/mNKpQHyNgeIXrRykEMpKsrSrCNCPORqCDUzheLSDNsgQZ1WB7zGlah2ndmAxRuYvCSMTALW5AS7G5B/DcIgAzByiYmaxJbzDwsCrKSGVpB0kEEHrOhBrbpX9emuHiKp29OTzg0vlLidp8KlpcgvqbYhs0mHGUqB8WrMTGwkaAzXihJwtsH8N2UeViTcYEJmAcHTNuVjyIIFH4e+gPoKncPxG6EFvvDkDBgp1AIObSdtddN67Nvb91Si+aeprVp64ZauBqTxZAZJF15zFSdFbcqSs+xitB41wsXbuaCYULsPMnc+/QTWdcj3GucRtO0ZibjGAAJKNsBoPlWt3a53amlSK6RX3LrXZvzMv54dbeKwgYgBbF0dTvlHvuKqhul2zGATEwIGgA/hXb23YkjE2spgrYnT1uH+VUrh/GL8fCLg8vhb6jSr7K8pUYJSznH3ZXcUZzeYlpxQ1qOxIrgxXMRBgIs+WbNHuRp+dR74/EYhhbtISzaBbas7n5DX6CtqfadBR0efkVQtamdT9YniTd8LgYqyEZGUkFcojQiDPr71vvZDzZiMfh7pxABNlwguDQvInxKNARpqN52FZjyt2QY+9cT7Un2ezoXJZTdI8lUZoaf2oieu1bryzy3hsBa7nDJlUnMxJLMzQBLE9YA9K85OXFNyOktFglqUpWDB5YvCpdRrdxFdHBVlYAqQehBrJecOx8KDd4WcrAeLDuxKvH7DuZVvRjB8xWv0rMZOLytwfID379lyrEo6NBVxqrCNwRI1q1cY564i+VDjNX3FtEtiCNSSon0iRW582cl4PHoRftAP+G6kLcUxHxdR/paRWB878mYnhbDORdsMx7u4BAnyYbo8esHz6DMqk5eJthRXI5OHnQewqUtCoPguMVvCSAw6fy86sFhdRXqrWanTTTOVXTUtSxcKHistmuMcroAHYQYYwBbOeNASAOg36XLCYYPhkVlIVrAtG2WYmBK6T8MqSCxAbz1GlHtcStottSLhylicrESCHEDXTdZjf5eKM5j55uCyLKEWl18Nsku8knxMdY1j1jUmudeUZz12XV/M2KFRLzKRaci58RABnQkDT26V+kW7iLqW7Qe5cdsqqDuT0jaB5nQDU1McoclY3iRzWkC2s2W5efRAdyAPicjyGmokit/5M5HwnDkiyua6RD3njO3oP2V/wBI+cnWuROrJt4ehuqKRSuR+x5bZF3iRW6wMpYUzaX1c/j/AHdvOemtIoAAAgDQAdK/tKrApSlAKUpQClKUApSlAKUpQClKUArKO1js1uYu59qweTvMn3ts+E3CswyECC5HhhonKuvnq9KA+RcHiAnheQykqQQQQQeoOo/gZqYw10HYg1o3bZySHUY3DWXN7MFvi2JzKRAcqNSwbKJHQ67SMXtXAmjKQwPiG2o3BHQzuDXTt+1JU1wyWUU1LdS1TNI5a4quExCXnVmVQwIWJ8SkaTA/Op3i/aixBGHw4B/auGY/2Lp/yrHL2Me5CqDqYCjMxJOwAP6AVeeBdm3FcWF7wDC2tNbki4R6Wx4p9Gy1md5b1ZcdSDzy1/4YjSnBYTKbxni92/fa7ebO/UuFI2iMpGWB0EQK7eXOTMfjY+z4du7P+Y33dr3zN8X+2TW0cC7G+H2CjXTdvupmXbIhOkeBI0BEwSd+taMK5tSTnJs2FojF+C9hhDK2LxYKxLW7Kka+QuP0jrlB9q1fgnAsLhEyYaxbtL1yjU/vN8TH1JqRpUBkUpSsmBSlKAUpSgFed+wjqVdVZTurAMD7g6GvSlAZHzx2M2rua9w4raubmy2lpv3DqUPp8P7u9Y44u4a6bd3vLboYZJIZfdZ/PrvrX1/URzFy1hcbbNvE2lcdG2dT5q41Bom08pmdHufMGLxL3mS3aN2658IgE5z0hFEkxWg8j9jly43e8SBtp0sK3jYj9tlPhX0BkzuvXTOTeQsHw4TaUvdMg3rkF4PQQAFHoBr1mrTRty1kxotjxwWEt2kW3aRURRCqoAUD0Ar2pShgUpSgFKUoBSlKAUpSgFKUoBSlKAUpSgFKUoBVF5r7LsHjsQMQzPaY/wCKLWUd75EyDDdCQJPymv7SgJXgvIfDcKyvZwlsOvwu0u4PnmeYPqKs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4" name="Picture 8" descr="http://img.directindustry.com/images_di/photo-g/16729-3013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2618910"/>
            <a:ext cx="4301933" cy="32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encrypted-tbn0.gstatic.com/images?q=tbn:ANd9GcQ3OFqLQoiumG8AD4RzOM06Tssh5_MdeZXH3XDanfkFv7eLwCZj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1" y="1763815"/>
            <a:ext cx="3828691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416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5276</TotalTime>
  <Words>268</Words>
  <Application>Microsoft Office PowerPoint</Application>
  <PresentationFormat>Apresentação na tela (4:3)</PresentationFormat>
  <Paragraphs>84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Design padrão</vt:lpstr>
      <vt:lpstr>Visio</vt:lpstr>
      <vt:lpstr>Smart grids</vt:lpstr>
      <vt:lpstr>Apresentação do PowerPoint</vt:lpstr>
      <vt:lpstr>Apresentação do PowerPoint</vt:lpstr>
      <vt:lpstr>Apresentação do PowerPoint</vt:lpstr>
      <vt:lpstr>Gerador eólico</vt:lpstr>
      <vt:lpstr>Painéis fotovoltaicos</vt:lpstr>
      <vt:lpstr>Células a combustível</vt:lpstr>
      <vt:lpstr>Baterias</vt:lpstr>
      <vt:lpstr>Ultracapacitores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</cp:lastModifiedBy>
  <cp:revision>278</cp:revision>
  <dcterms:created xsi:type="dcterms:W3CDTF">2009-04-12T14:29:32Z</dcterms:created>
  <dcterms:modified xsi:type="dcterms:W3CDTF">2017-03-08T17:33:03Z</dcterms:modified>
</cp:coreProperties>
</file>