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8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7"/>
  </p:notesMasterIdLst>
  <p:handoutMasterIdLst>
    <p:handoutMasterId r:id="rId138"/>
  </p:handoutMasterIdLst>
  <p:sldIdLst>
    <p:sldId id="488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81" r:id="rId38"/>
    <p:sldId id="425" r:id="rId39"/>
    <p:sldId id="426" r:id="rId40"/>
    <p:sldId id="320" r:id="rId41"/>
    <p:sldId id="324" r:id="rId42"/>
    <p:sldId id="325" r:id="rId43"/>
    <p:sldId id="326" r:id="rId44"/>
    <p:sldId id="330" r:id="rId45"/>
    <p:sldId id="331" r:id="rId46"/>
    <p:sldId id="332" r:id="rId47"/>
    <p:sldId id="333" r:id="rId48"/>
    <p:sldId id="427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4" r:id="rId59"/>
    <p:sldId id="345" r:id="rId60"/>
    <p:sldId id="428" r:id="rId61"/>
    <p:sldId id="482" r:id="rId62"/>
    <p:sldId id="483" r:id="rId63"/>
    <p:sldId id="484" r:id="rId64"/>
    <p:sldId id="485" r:id="rId65"/>
    <p:sldId id="486" r:id="rId66"/>
    <p:sldId id="487" r:id="rId67"/>
    <p:sldId id="429" r:id="rId68"/>
    <p:sldId id="430" r:id="rId69"/>
    <p:sldId id="431" r:id="rId70"/>
    <p:sldId id="432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435" r:id="rId80"/>
    <p:sldId id="354" r:id="rId81"/>
    <p:sldId id="436" r:id="rId82"/>
    <p:sldId id="356" r:id="rId83"/>
    <p:sldId id="357" r:id="rId84"/>
    <p:sldId id="359" r:id="rId85"/>
    <p:sldId id="437" r:id="rId86"/>
    <p:sldId id="360" r:id="rId87"/>
    <p:sldId id="361" r:id="rId88"/>
    <p:sldId id="438" r:id="rId89"/>
    <p:sldId id="362" r:id="rId90"/>
    <p:sldId id="365" r:id="rId91"/>
    <p:sldId id="366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374" r:id="rId100"/>
    <p:sldId id="375" r:id="rId101"/>
    <p:sldId id="376" r:id="rId102"/>
    <p:sldId id="377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  <p:sldId id="385" r:id="rId111"/>
    <p:sldId id="439" r:id="rId112"/>
    <p:sldId id="386" r:id="rId113"/>
    <p:sldId id="387" r:id="rId114"/>
    <p:sldId id="388" r:id="rId115"/>
    <p:sldId id="389" r:id="rId116"/>
    <p:sldId id="440" r:id="rId117"/>
    <p:sldId id="390" r:id="rId118"/>
    <p:sldId id="391" r:id="rId119"/>
    <p:sldId id="392" r:id="rId120"/>
    <p:sldId id="393" r:id="rId121"/>
    <p:sldId id="394" r:id="rId122"/>
    <p:sldId id="395" r:id="rId123"/>
    <p:sldId id="397" r:id="rId124"/>
    <p:sldId id="398" r:id="rId125"/>
    <p:sldId id="400" r:id="rId126"/>
    <p:sldId id="401" r:id="rId127"/>
    <p:sldId id="402" r:id="rId128"/>
    <p:sldId id="404" r:id="rId129"/>
    <p:sldId id="405" r:id="rId130"/>
    <p:sldId id="441" r:id="rId131"/>
    <p:sldId id="442" r:id="rId132"/>
    <p:sldId id="406" r:id="rId133"/>
    <p:sldId id="407" r:id="rId134"/>
    <p:sldId id="408" r:id="rId135"/>
    <p:sldId id="443" r:id="rId13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lma" initials="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D1"/>
    <a:srgbClr val="C4E3B5"/>
    <a:srgbClr val="663300"/>
    <a:srgbClr val="FF66CC"/>
    <a:srgbClr val="376546"/>
    <a:srgbClr val="DAB6C6"/>
    <a:srgbClr val="CC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 snapToGrid="0">
      <p:cViewPr>
        <p:scale>
          <a:sx n="70" d="100"/>
          <a:sy n="70" d="100"/>
        </p:scale>
        <p:origin x="-78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96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18T10:54:23.437" idx="1">
    <p:pos x="3496" y="198"/>
    <p:text>Na figura do livro não tem o Q0. Verificar se é para excluir o Q0 do gráfico abaixo.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7:11:41" idx="11">
    <p:pos x="5732" y="326"/>
    <p:text>Favor verificar: não encontrei este gráfico no livro.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7:19:42.500" idx="12">
    <p:pos x="5278" y="913"/>
    <p:text>Favor substituir o gráfico deste slide pelo gráfico da página 43 do livro.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7:23:34.640" idx="13">
    <p:pos x="374" y="833"/>
    <p:text>Favor substituir este gráfico pelo gráfico da página 44 do livro.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7:28:39.046" idx="14">
    <p:pos x="5544" y="1650"/>
    <p:text>Favor verificar se esta frase está no local correto. Ela é repetida no slide seguinte (ver texto do livro, página 45).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7:33:17.781" idx="15">
    <p:pos x="5601" y="1650"/>
    <p:text>Favor verificar se este texto está no local correto. (ver livro página 45)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18T11:08:23.890" idx="2">
    <p:pos x="3496" y="198"/>
    <p:text>No gráfico da demanda do livro não há o Q0. Verificar se é para excluir o Q0 do gráfico abaixo ou não.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18T15:55:40.203" idx="4">
    <p:pos x="5232" y="971"/>
    <p:text>Mudei os dados de acordo com o livro - ver página 23.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18T16:18:23.187" idx="5">
    <p:pos x="5227" y="274"/>
    <p:text>Alterei o texto de acordo com a página 24 do livro.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18T16:23:24.515" idx="6">
    <p:pos x="5070" y="903"/>
    <p:text>Os termos usados na figura abaixo estão em inglês; favor trocar a figura para a da página 25 do livro.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4:42:39.265" idx="7">
    <p:pos x="5840" y="236"/>
    <p:text>Na fórmula do livro, temos Qa e Pb em vez de Qb e Pm (página 30).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4T16:07:56.524" idx="2">
    <p:pos x="5239" y="1032"/>
    <p:text>Favor verificar a fórmula deste slide. Não encontrei no livro.
Também não encontrei a "elasticidade da demanda no ponto".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6:18:13.781" idx="9">
    <p:pos x="4515" y="198"/>
    <p:text>Favor mudar o gráfico para a versão em português (ver gráfico da página 38 do livro).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6:25:54.906" idx="10">
    <p:pos x="3979" y="3749"/>
    <p:text>Acrescentei o 'a' conforme o gráfico da página 40 do livro. Favor verificar se isso atrapalhará a apresentação do slide.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501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7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555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27</a:t>
            </a: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8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120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0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121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2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2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122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4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46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123</a:t>
            </a: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6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66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124</a:t>
            </a: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8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87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125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07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07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126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2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28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127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48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128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6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69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129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8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89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31</a:t>
            </a: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592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130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0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09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3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30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132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5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50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133</a:t>
            </a: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7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71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134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9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91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136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32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32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137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53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53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139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94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94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140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1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14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141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35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35</a:t>
            </a: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797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143</a:t>
            </a: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76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76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144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9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96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145</a:t>
            </a: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1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17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146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3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37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147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58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23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35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002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</a:t>
            </a:r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207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411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</a:t>
            </a: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616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8211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36</a:t>
            </a:r>
          </a:p>
        </p:txBody>
      </p:sp>
      <p:sp>
        <p:nvSpPr>
          <p:cNvPr id="478212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8213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8214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5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025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41</a:t>
            </a:r>
          </a:p>
        </p:txBody>
      </p:sp>
      <p:sp>
        <p:nvSpPr>
          <p:cNvPr id="48026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026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0262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63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2307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45</a:t>
            </a:r>
          </a:p>
        </p:txBody>
      </p:sp>
      <p:sp>
        <p:nvSpPr>
          <p:cNvPr id="482308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2309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2310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1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</a:t>
            </a: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749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4355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</a:t>
            </a:r>
          </a:p>
        </p:txBody>
      </p:sp>
      <p:sp>
        <p:nvSpPr>
          <p:cNvPr id="484356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4357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4358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9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0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6403" name="Rectangle 205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</a:t>
            </a:r>
          </a:p>
        </p:txBody>
      </p:sp>
      <p:sp>
        <p:nvSpPr>
          <p:cNvPr id="486404" name="Rectangle 205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6405" name="Rectangle 20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6406" name="Rectangle 205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7" name="Rectangle 20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8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</a:t>
            </a:r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84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049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19</a:t>
            </a:r>
          </a:p>
        </p:txBody>
      </p:sp>
      <p:sp>
        <p:nvSpPr>
          <p:cNvPr id="49050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050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0502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503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0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2547" name="Rectangle 205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17</a:t>
            </a:r>
          </a:p>
        </p:txBody>
      </p:sp>
      <p:sp>
        <p:nvSpPr>
          <p:cNvPr id="492548" name="Rectangle 205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2549" name="Rectangle 20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2550" name="Rectangle 205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51" name="Rectangle 20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0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6643" name="Rectangle 205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22</a:t>
            </a:r>
          </a:p>
        </p:txBody>
      </p:sp>
      <p:sp>
        <p:nvSpPr>
          <p:cNvPr id="496644" name="Rectangle 205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6645" name="Rectangle 20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6646" name="Rectangle 205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7" name="Rectangle 20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8691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24</a:t>
            </a:r>
          </a:p>
        </p:txBody>
      </p:sp>
      <p:sp>
        <p:nvSpPr>
          <p:cNvPr id="498692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8693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8694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5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073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25</a:t>
            </a:r>
          </a:p>
        </p:txBody>
      </p:sp>
      <p:sp>
        <p:nvSpPr>
          <p:cNvPr id="50074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074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0742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3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26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279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34</a:t>
            </a:r>
          </a:p>
        </p:txBody>
      </p:sp>
      <p:sp>
        <p:nvSpPr>
          <p:cNvPr id="5048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483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</a:t>
            </a: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954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44</a:t>
            </a:r>
          </a:p>
        </p:txBody>
      </p:sp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688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49</a:t>
            </a:r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893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097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50</a:t>
            </a:r>
          </a:p>
        </p:txBody>
      </p:sp>
      <p:sp>
        <p:nvSpPr>
          <p:cNvPr id="51098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098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0982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83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51</a:t>
            </a:r>
          </a:p>
        </p:txBody>
      </p:sp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03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075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54</a:t>
            </a:r>
          </a:p>
        </p:txBody>
      </p:sp>
      <p:sp>
        <p:nvSpPr>
          <p:cNvPr id="515076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077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078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9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55</a:t>
            </a:r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712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58</a:t>
            </a: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917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26</a:t>
            </a:r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122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26</a:t>
            </a: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2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26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59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5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55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</a:t>
            </a: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159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63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37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37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64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58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65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8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78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69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6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60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70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81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71</a:t>
            </a: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01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72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2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22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72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5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73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4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42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74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6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63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3635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</a:t>
            </a:r>
          </a:p>
        </p:txBody>
      </p:sp>
      <p:sp>
        <p:nvSpPr>
          <p:cNvPr id="453636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3637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3638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9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75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83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76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04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77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2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24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78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45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45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79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65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65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80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85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85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81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06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06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83</a:t>
            </a: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47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47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84</a:t>
            </a: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67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67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84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88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5683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</a:t>
            </a:r>
          </a:p>
        </p:txBody>
      </p:sp>
      <p:sp>
        <p:nvSpPr>
          <p:cNvPr id="455684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5685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5686" name="Rectangle 103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7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85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88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88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86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08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08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87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29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29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88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49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49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</a:t>
            </a: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73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89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70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70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90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90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90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91</a:t>
            </a: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1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11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92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31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31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92</a:t>
            </a: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9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290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93</a:t>
            </a: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52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52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93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3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31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95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93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96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1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13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98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54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6</a:t>
            </a: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978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98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5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99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75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100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9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95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101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16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104</a:t>
            </a: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7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77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105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9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97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106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1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107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3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108</a:t>
            </a: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5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109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</a:t>
            </a: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183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110</a:t>
            </a:r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0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00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111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2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20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112</a:t>
            </a: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4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41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113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6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61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114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8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82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115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02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116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2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23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117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43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118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6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119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3163F9A-7023-46D1-8BE6-46F06856DFDC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DEA1A05-CFCA-4C23-9F0A-F9AB95F067DF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24663" y="304800"/>
            <a:ext cx="2090737" cy="5638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0863" y="304800"/>
            <a:ext cx="61214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7602AEA-A8AF-43C4-AAF6-2DF91AA39422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863" y="304800"/>
            <a:ext cx="7983537" cy="7239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962400" cy="4343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4953000" y="1600200"/>
            <a:ext cx="3962400" cy="43434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820738" y="6440488"/>
            <a:ext cx="59023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259638" y="6440488"/>
            <a:ext cx="10937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7890D63-5125-497E-8308-349E097F41E2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E1C35F6-22E3-40E0-878E-7543751CE1C5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63E6645-A22D-4B7B-B2FC-9E7A1A92EF39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C6E7989-565D-49A0-982A-6057915AFBE0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F1C0A93-D5B1-4662-ACBA-390A60827E35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CD62B4B-F05D-4DBF-9F18-0A8896394551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A691992-7777-4C6E-9715-DAECCD54EA6D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71974AE-6656-4D2A-8FD6-BE298A79CB37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7CA11B4-B638-4534-A277-BDE30D7FB3D9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04800"/>
            <a:ext cx="7983537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077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349250" y="1028700"/>
            <a:ext cx="8358188" cy="0"/>
          </a:xfrm>
          <a:prstGeom prst="line">
            <a:avLst/>
          </a:prstGeom>
          <a:noFill/>
          <a:ln w="38100">
            <a:solidFill>
              <a:srgbClr val="37654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19113" y="1187450"/>
            <a:ext cx="8356600" cy="0"/>
          </a:xfrm>
          <a:prstGeom prst="line">
            <a:avLst/>
          </a:prstGeom>
          <a:noFill/>
          <a:ln w="38100">
            <a:solidFill>
              <a:srgbClr val="37654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0738" y="6440488"/>
            <a:ext cx="590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latin typeface="+mn-lt"/>
              </a:defRPr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9638" y="6440488"/>
            <a:ext cx="109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+mn-lt"/>
              </a:defRPr>
            </a:lvl1pPr>
          </a:lstStyle>
          <a:p>
            <a:r>
              <a:rPr lang="en-US"/>
              <a:t>Slide </a:t>
            </a:r>
            <a:fld id="{FDBEBF04-17A0-429B-B7C0-3AEFA6A1B99B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349250" y="6281738"/>
            <a:ext cx="8358188" cy="0"/>
          </a:xfrm>
          <a:prstGeom prst="line">
            <a:avLst/>
          </a:prstGeom>
          <a:noFill/>
          <a:ln w="38100">
            <a:solidFill>
              <a:srgbClr val="37654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519113" y="6440488"/>
            <a:ext cx="8356600" cy="0"/>
          </a:xfrm>
          <a:prstGeom prst="line">
            <a:avLst/>
          </a:prstGeom>
          <a:noFill/>
          <a:ln w="38100">
            <a:solidFill>
              <a:srgbClr val="37654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663300"/>
        </a:buClr>
        <a:buSzPct val="75000"/>
        <a:buFont typeface="Wingdings" pitchFamily="2" charset="2"/>
        <a:buChar char="n"/>
        <a:defRPr sz="3200">
          <a:solidFill>
            <a:srgbClr val="3765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663300"/>
        </a:buClr>
        <a:buSzPct val="80000"/>
        <a:buFont typeface="Wingdings" pitchFamily="2" charset="2"/>
        <a:buChar char="l"/>
        <a:defRPr sz="2800">
          <a:solidFill>
            <a:srgbClr val="376546"/>
          </a:solidFill>
          <a:latin typeface="+mn-lt"/>
        </a:defRPr>
      </a:lvl2pPr>
      <a:lvl3pPr marL="1143000" indent="-228600" algn="l" rtl="0" eaLnBrk="0" fontAlgn="base" hangingPunct="0">
        <a:spcBef>
          <a:spcPct val="34000"/>
        </a:spcBef>
        <a:spcAft>
          <a:spcPct val="0"/>
        </a:spcAft>
        <a:buClr>
          <a:srgbClr val="663300"/>
        </a:buClr>
        <a:buSzPct val="55000"/>
        <a:buFont typeface="Wingdings" pitchFamily="2" charset="2"/>
        <a:buChar char="u"/>
        <a:defRPr sz="2800">
          <a:solidFill>
            <a:srgbClr val="37654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55000"/>
        <a:buFont typeface="Wingdings" pitchFamily="2" charset="2"/>
        <a:buChar char="l"/>
        <a:defRPr sz="2400">
          <a:solidFill>
            <a:srgbClr val="37654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Char char="–"/>
        <a:defRPr sz="2400">
          <a:solidFill>
            <a:srgbClr val="37654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Char char="–"/>
        <a:defRPr sz="2400">
          <a:solidFill>
            <a:srgbClr val="37654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Char char="–"/>
        <a:defRPr sz="2400">
          <a:solidFill>
            <a:srgbClr val="37654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Char char="–"/>
        <a:defRPr sz="2400">
          <a:solidFill>
            <a:srgbClr val="37654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Char char="–"/>
        <a:defRPr sz="2400">
          <a:solidFill>
            <a:srgbClr val="376546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3.bin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4.bin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5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9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0.wmf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comments" Target="../comments/comment6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comments" Target="../comments/comment7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77825"/>
            <a:ext cx="9144000" cy="1104900"/>
          </a:xfrm>
          <a:noFill/>
          <a:ln/>
        </p:spPr>
        <p:txBody>
          <a:bodyPr/>
          <a:lstStyle/>
          <a:p>
            <a:pPr algn="ctr"/>
            <a:r>
              <a:rPr lang="pt-BR" sz="6000"/>
              <a:t>Capítulo 2</a:t>
            </a:r>
          </a:p>
        </p:txBody>
      </p:sp>
      <p:sp>
        <p:nvSpPr>
          <p:cNvPr id="534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22638" y="2935288"/>
            <a:ext cx="5678487" cy="3697287"/>
          </a:xfrm>
          <a:noFill/>
          <a:ln/>
          <a:effectLst>
            <a:outerShdw dist="71842" dir="2700000" algn="ctr" rotWithShape="0">
              <a:srgbClr val="B2B2B2"/>
            </a:outerShdw>
          </a:effectLst>
        </p:spPr>
        <p:txBody>
          <a:bodyPr anchor="ctr" anchorCtr="1"/>
          <a:lstStyle/>
          <a:p>
            <a:r>
              <a:rPr lang="pt-BR" sz="4800" b="1"/>
              <a:t>Os Fundamentos da Oferta e da Demanda</a:t>
            </a:r>
          </a:p>
        </p:txBody>
      </p:sp>
      <p:pic>
        <p:nvPicPr>
          <p:cNvPr id="534534" name="Picture 6" descr="C:\00_Fabio\LaserHouse\Pindyck\Capa\85-7605-018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75" y="2827338"/>
            <a:ext cx="3019425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4535" name="Group 7"/>
          <p:cNvGrpSpPr>
            <a:grpSpLocks/>
          </p:cNvGrpSpPr>
          <p:nvPr/>
        </p:nvGrpSpPr>
        <p:grpSpPr bwMode="auto">
          <a:xfrm>
            <a:off x="349250" y="1927225"/>
            <a:ext cx="8526463" cy="158750"/>
            <a:chOff x="220" y="864"/>
            <a:chExt cx="5371" cy="100"/>
          </a:xfrm>
        </p:grpSpPr>
        <p:sp>
          <p:nvSpPr>
            <p:cNvPr id="534536" name="Line 8"/>
            <p:cNvSpPr>
              <a:spLocks noChangeShapeType="1"/>
            </p:cNvSpPr>
            <p:nvPr/>
          </p:nvSpPr>
          <p:spPr bwMode="auto">
            <a:xfrm>
              <a:off x="220" y="864"/>
              <a:ext cx="5265" cy="0"/>
            </a:xfrm>
            <a:prstGeom prst="line">
              <a:avLst/>
            </a:prstGeom>
            <a:noFill/>
            <a:ln w="381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537" name="Line 9"/>
            <p:cNvSpPr>
              <a:spLocks noChangeShapeType="1"/>
            </p:cNvSpPr>
            <p:nvPr/>
          </p:nvSpPr>
          <p:spPr bwMode="auto">
            <a:xfrm>
              <a:off x="327" y="964"/>
              <a:ext cx="5264" cy="0"/>
            </a:xfrm>
            <a:prstGeom prst="line">
              <a:avLst/>
            </a:prstGeom>
            <a:noFill/>
            <a:ln w="381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3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2" grpId="0" autoUpdateAnimBg="0"/>
      <p:bldP spid="53453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6048D41-E552-4D2E-81BD-83B2A257478C}" type="slidenum">
              <a:rPr lang="en-US"/>
              <a:pPr/>
              <a:t>10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285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285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2852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62853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Outros determinantes da oferta além do preço</a:t>
            </a:r>
          </a:p>
          <a:p>
            <a:pPr lvl="1">
              <a:buSzPct val="75000"/>
            </a:pPr>
            <a:r>
              <a:rPr lang="pt-BR"/>
              <a:t>Custos de produção</a:t>
            </a:r>
          </a:p>
          <a:p>
            <a:pPr lvl="2">
              <a:spcBef>
                <a:spcPct val="35000"/>
              </a:spcBef>
            </a:pPr>
            <a:r>
              <a:rPr lang="pt-BR"/>
              <a:t>Mão-de-obra </a:t>
            </a:r>
          </a:p>
          <a:p>
            <a:pPr lvl="2">
              <a:spcBef>
                <a:spcPct val="35000"/>
              </a:spcBef>
            </a:pPr>
            <a:r>
              <a:rPr lang="pt-BR"/>
              <a:t>Capital</a:t>
            </a:r>
          </a:p>
          <a:p>
            <a:pPr lvl="2">
              <a:spcBef>
                <a:spcPct val="35000"/>
              </a:spcBef>
            </a:pPr>
            <a:r>
              <a:rPr lang="pt-BR"/>
              <a:t>Matérias-primas </a:t>
            </a:r>
          </a:p>
        </p:txBody>
      </p:sp>
    </p:spTree>
  </p:cSld>
  <p:clrMapOvr>
    <a:masterClrMapping/>
  </p:clrMapOvr>
  <p:transition spd="med"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2EFAF42-2103-450C-8A54-75D6C7607B2B}" type="slidenum">
              <a:rPr lang="en-US"/>
              <a:pPr/>
              <a:t>100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Cálculo da oferta e da demanda de cobre no longo prazo:</a:t>
            </a:r>
          </a:p>
          <a:p>
            <a:pPr lvl="1">
              <a:buSzPct val="75000"/>
            </a:pPr>
            <a:r>
              <a:rPr lang="pt-BR"/>
              <a:t>Os dados relevantes são:</a:t>
            </a:r>
          </a:p>
          <a:p>
            <a:pPr lvl="2">
              <a:spcBef>
                <a:spcPct val="35000"/>
              </a:spcBef>
            </a:pPr>
            <a:r>
              <a:rPr lang="pt-BR"/>
              <a:t>Q* = 7,5 mtm/ano</a:t>
            </a:r>
          </a:p>
          <a:p>
            <a:pPr lvl="2">
              <a:spcBef>
                <a:spcPct val="35000"/>
              </a:spcBef>
            </a:pPr>
            <a:r>
              <a:rPr lang="pt-BR"/>
              <a:t>P* = $0,75/libra</a:t>
            </a:r>
          </a:p>
          <a:p>
            <a:pPr lvl="2">
              <a:spcBef>
                <a:spcPct val="35000"/>
              </a:spcBef>
            </a:pPr>
            <a:r>
              <a:rPr lang="pt-BR" i="1"/>
              <a:t>E</a:t>
            </a:r>
            <a:r>
              <a:rPr lang="pt-BR" i="1" baseline="-25000"/>
              <a:t>S</a:t>
            </a:r>
            <a:r>
              <a:rPr lang="pt-BR" i="1"/>
              <a:t> = </a:t>
            </a:r>
            <a:r>
              <a:rPr lang="pt-BR"/>
              <a:t>1,6</a:t>
            </a:r>
          </a:p>
          <a:p>
            <a:pPr lvl="2">
              <a:spcBef>
                <a:spcPct val="35000"/>
              </a:spcBef>
            </a:pPr>
            <a:r>
              <a:rPr lang="pt-BR" i="1"/>
              <a:t>E</a:t>
            </a:r>
            <a:r>
              <a:rPr lang="pt-BR" i="1" baseline="-25000"/>
              <a:t>D</a:t>
            </a:r>
            <a:r>
              <a:rPr lang="pt-BR" i="1"/>
              <a:t> = -</a:t>
            </a:r>
            <a:r>
              <a:rPr lang="pt-BR"/>
              <a:t>0,8</a:t>
            </a:r>
          </a:p>
        </p:txBody>
      </p:sp>
      <p:graphicFrame>
        <p:nvGraphicFramePr>
          <p:cNvPr id="542720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21" name="Equação" r:id="rId4" imgW="149040" imgH="250560" progId="Equation.3">
                  <p:embed/>
                </p:oleObj>
              </mc:Choice>
              <mc:Fallback>
                <p:oleObj name="Equação" r:id="rId4" imgW="149040" imgH="250560" progId="Equation.3">
                  <p:embed/>
                  <p:pic>
                    <p:nvPicPr>
                      <p:cNvPr id="0" name="Picture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508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8" name="Rectangle 8"/>
          <p:cNvSpPr>
            <a:spLocks noGrp="1" noChangeArrowheads="1"/>
          </p:cNvSpPr>
          <p:nvPr>
            <p:ph type="title"/>
          </p:nvPr>
        </p:nvSpPr>
        <p:spPr>
          <a:xfrm>
            <a:off x="50800" y="1079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C00D5C6-2825-4900-8692-C1792CB6DDBD}" type="slidenum">
              <a:rPr lang="en-US"/>
              <a:pPr/>
              <a:t>101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3959225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971550" algn="l"/>
              </a:tabLst>
            </a:pPr>
            <a:r>
              <a:rPr lang="pt-BR" i="1"/>
              <a:t>E</a:t>
            </a:r>
            <a:r>
              <a:rPr lang="pt-BR" i="1" baseline="-25000"/>
              <a:t>s </a:t>
            </a:r>
            <a:r>
              <a:rPr lang="pt-BR" i="1"/>
              <a:t>= d(P*/Q*)</a:t>
            </a:r>
          </a:p>
          <a:p>
            <a:pPr>
              <a:spcBef>
                <a:spcPct val="70000"/>
              </a:spcBef>
              <a:tabLst>
                <a:tab pos="971550" algn="l"/>
              </a:tabLst>
            </a:pPr>
            <a:r>
              <a:rPr lang="pt-BR"/>
              <a:t>1,6 = d(0,75/7,5)           	= 0,1d</a:t>
            </a:r>
          </a:p>
          <a:p>
            <a:pPr>
              <a:spcBef>
                <a:spcPct val="70000"/>
              </a:spcBef>
              <a:tabLst>
                <a:tab pos="971550" algn="l"/>
              </a:tabLst>
            </a:pPr>
            <a:r>
              <a:rPr lang="pt-BR"/>
              <a:t>d = 1,6/0,1 = 16</a:t>
            </a:r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4038600" cy="41148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1028700" algn="l"/>
              </a:tabLst>
            </a:pPr>
            <a:r>
              <a:rPr lang="pt-BR" i="1"/>
              <a:t>E</a:t>
            </a:r>
            <a:r>
              <a:rPr lang="pt-BR" i="1" baseline="-25000"/>
              <a:t>d</a:t>
            </a:r>
            <a:r>
              <a:rPr lang="pt-BR" i="1"/>
              <a:t> = -b(P*/Q*)</a:t>
            </a:r>
          </a:p>
          <a:p>
            <a:pPr>
              <a:spcBef>
                <a:spcPct val="70000"/>
              </a:spcBef>
              <a:tabLst>
                <a:tab pos="1028700" algn="l"/>
              </a:tabLst>
            </a:pPr>
            <a:r>
              <a:rPr lang="pt-BR" i="1"/>
              <a:t>-</a:t>
            </a:r>
            <a:r>
              <a:rPr lang="pt-BR"/>
              <a:t>0,8 = -b(0,75/7,5)                 	= -0,1b</a:t>
            </a:r>
          </a:p>
          <a:p>
            <a:pPr>
              <a:spcBef>
                <a:spcPct val="70000"/>
              </a:spcBef>
              <a:tabLst>
                <a:tab pos="1028700" algn="l"/>
              </a:tabLst>
            </a:pPr>
            <a:r>
              <a:rPr lang="pt-BR"/>
              <a:t>b = 0,8/0,1 = 8</a:t>
            </a:r>
          </a:p>
        </p:txBody>
      </p:sp>
      <p:sp>
        <p:nvSpPr>
          <p:cNvPr id="30925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" y="571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3" grpId="0" autoUpdateAnimBg="0"/>
      <p:bldP spid="309254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D042DA3-CD6A-45A5-BA09-705303A3DD6D}" type="slidenum">
              <a:rPr lang="en-US"/>
              <a:pPr/>
              <a:t>102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403725" cy="4343400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Oferta</a:t>
            </a:r>
            <a:r>
              <a:rPr lang="pt-BR" i="1"/>
              <a:t> = Q</a:t>
            </a:r>
            <a:r>
              <a:rPr lang="pt-BR" i="1" baseline="-25000"/>
              <a:t>S</a:t>
            </a:r>
            <a:r>
              <a:rPr lang="pt-BR" i="1"/>
              <a:t>* = c + dP*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7,5 = </a:t>
            </a:r>
            <a:r>
              <a:rPr lang="pt-BR" i="1"/>
              <a:t>c + </a:t>
            </a:r>
            <a:r>
              <a:rPr lang="pt-BR"/>
              <a:t>16(0,75)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7,5 = </a:t>
            </a:r>
            <a:r>
              <a:rPr lang="pt-BR" i="1"/>
              <a:t>c + </a:t>
            </a:r>
            <a:r>
              <a:rPr lang="pt-BR"/>
              <a:t>12 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 i="1"/>
              <a:t>c</a:t>
            </a:r>
            <a:r>
              <a:rPr lang="pt-BR"/>
              <a:t> = 7,5 - 12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 i="1"/>
              <a:t>c</a:t>
            </a:r>
            <a:r>
              <a:rPr lang="pt-BR"/>
              <a:t> = -4,5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Q = -4,5 + 16</a:t>
            </a:r>
            <a:r>
              <a:rPr lang="pt-BR" i="1"/>
              <a:t>P</a:t>
            </a:r>
            <a:endParaRPr lang="pt-BR"/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4114800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Demanda = </a:t>
            </a:r>
            <a:r>
              <a:rPr lang="pt-BR" i="1"/>
              <a:t>Q</a:t>
            </a:r>
            <a:r>
              <a:rPr lang="pt-BR" i="1" baseline="-25000"/>
              <a:t>D</a:t>
            </a:r>
            <a:r>
              <a:rPr lang="pt-BR" i="1"/>
              <a:t>* = a -bP*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7,5 = </a:t>
            </a:r>
            <a:r>
              <a:rPr lang="pt-BR" i="1"/>
              <a:t>a -</a:t>
            </a:r>
            <a:r>
              <a:rPr lang="pt-BR"/>
              <a:t>(8)(0,75)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7,5 = </a:t>
            </a:r>
            <a:r>
              <a:rPr lang="pt-BR" i="1"/>
              <a:t>a</a:t>
            </a:r>
            <a:r>
              <a:rPr lang="pt-BR"/>
              <a:t> - 6 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 i="1"/>
              <a:t>a</a:t>
            </a:r>
            <a:r>
              <a:rPr lang="pt-BR"/>
              <a:t> = 7,5 + 6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 i="1"/>
              <a:t>a =</a:t>
            </a:r>
            <a:r>
              <a:rPr lang="pt-BR"/>
              <a:t>13,5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Q = 13,5 - 8</a:t>
            </a:r>
            <a:r>
              <a:rPr lang="pt-BR" i="1"/>
              <a:t>P</a:t>
            </a:r>
            <a:endParaRPr lang="pt-BR"/>
          </a:p>
        </p:txBody>
      </p:sp>
      <p:sp>
        <p:nvSpPr>
          <p:cNvPr id="311306" name="Rectangle 10"/>
          <p:cNvSpPr>
            <a:spLocks noGrp="1" noChangeArrowheads="1"/>
          </p:cNvSpPr>
          <p:nvPr>
            <p:ph type="title"/>
          </p:nvPr>
        </p:nvSpPr>
        <p:spPr>
          <a:xfrm>
            <a:off x="508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 autoUpdateAnimBg="0"/>
      <p:bldP spid="311302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5384237-0442-4997-A4D9-FA69A53819C9}" type="slidenum">
              <a:rPr lang="en-US"/>
              <a:pPr/>
              <a:t>103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51535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Igualando oferta e demanda, obtemos: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Oferta = -4,5 + 16</a:t>
            </a:r>
            <a:r>
              <a:rPr lang="pt-BR" i="1"/>
              <a:t>p</a:t>
            </a:r>
            <a:r>
              <a:rPr lang="pt-BR"/>
              <a:t> = 13,5 - 8</a:t>
            </a:r>
            <a:r>
              <a:rPr lang="pt-BR" i="1"/>
              <a:t>p = </a:t>
            </a:r>
            <a:r>
              <a:rPr lang="pt-BR"/>
              <a:t>Demanda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   </a:t>
            </a:r>
            <a:r>
              <a:rPr lang="pt-BR"/>
              <a:t>16</a:t>
            </a:r>
            <a:r>
              <a:rPr lang="pt-BR" i="1"/>
              <a:t>p</a:t>
            </a:r>
            <a:r>
              <a:rPr lang="pt-BR"/>
              <a:t> + 8</a:t>
            </a:r>
            <a:r>
              <a:rPr lang="pt-BR" i="1"/>
              <a:t>p</a:t>
            </a:r>
            <a:r>
              <a:rPr lang="pt-BR"/>
              <a:t> = 13,5 + 4,5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 	  </a:t>
            </a:r>
            <a:r>
              <a:rPr lang="pt-BR" i="1"/>
              <a:t>p</a:t>
            </a:r>
            <a:r>
              <a:rPr lang="pt-BR"/>
              <a:t> = 18/24 = 0,75</a:t>
            </a:r>
          </a:p>
        </p:txBody>
      </p:sp>
      <p:sp>
        <p:nvSpPr>
          <p:cNvPr id="313351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D630564-00CA-4BB5-8EC9-579D02AD4E10}" type="slidenum">
              <a:rPr lang="en-US"/>
              <a:pPr/>
              <a:t>104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315425" name="Group 33"/>
          <p:cNvGrpSpPr>
            <a:grpSpLocks/>
          </p:cNvGrpSpPr>
          <p:nvPr/>
        </p:nvGrpSpPr>
        <p:grpSpPr bwMode="auto">
          <a:xfrm>
            <a:off x="825500" y="1893888"/>
            <a:ext cx="8186738" cy="3762375"/>
            <a:chOff x="520" y="1193"/>
            <a:chExt cx="5157" cy="2370"/>
          </a:xfrm>
        </p:grpSpPr>
        <p:sp>
          <p:nvSpPr>
            <p:cNvPr id="315403" name="Rectangle 11"/>
            <p:cNvSpPr>
              <a:spLocks noChangeArrowheads="1"/>
            </p:cNvSpPr>
            <p:nvPr/>
          </p:nvSpPr>
          <p:spPr bwMode="auto">
            <a:xfrm>
              <a:off x="3881" y="1193"/>
              <a:ext cx="17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latin typeface="Arial" charset="0"/>
                </a:rPr>
                <a:t>Oferta: </a:t>
              </a:r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S</a:t>
              </a:r>
              <a:r>
                <a:rPr lang="en-US" sz="2000" b="1" i="1">
                  <a:latin typeface="Arial" charset="0"/>
                </a:rPr>
                <a:t> = -</a:t>
              </a:r>
              <a:r>
                <a:rPr lang="en-US" sz="2000" b="1">
                  <a:latin typeface="Arial" charset="0"/>
                </a:rPr>
                <a:t>4,5 + 16</a:t>
              </a:r>
              <a:r>
                <a:rPr lang="en-US" sz="2000" b="1" i="1">
                  <a:latin typeface="Arial" charset="0"/>
                </a:rPr>
                <a:t>P</a:t>
              </a:r>
            </a:p>
          </p:txBody>
        </p:sp>
        <p:sp>
          <p:nvSpPr>
            <p:cNvPr id="315404" name="Line 12"/>
            <p:cNvSpPr>
              <a:spLocks noChangeShapeType="1"/>
            </p:cNvSpPr>
            <p:nvPr/>
          </p:nvSpPr>
          <p:spPr bwMode="auto">
            <a:xfrm flipV="1">
              <a:off x="1442" y="1442"/>
              <a:ext cx="2397" cy="2061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412" name="Rectangle 20"/>
            <p:cNvSpPr>
              <a:spLocks noChangeArrowheads="1"/>
            </p:cNvSpPr>
            <p:nvPr/>
          </p:nvSpPr>
          <p:spPr bwMode="auto">
            <a:xfrm>
              <a:off x="520" y="3353"/>
              <a:ext cx="81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600" b="1" i="1">
                  <a:latin typeface="Arial" charset="0"/>
                </a:rPr>
                <a:t>+0,28 = -c/d</a:t>
              </a:r>
            </a:p>
          </p:txBody>
        </p:sp>
      </p:grpSp>
      <p:grpSp>
        <p:nvGrpSpPr>
          <p:cNvPr id="315424" name="Group 32"/>
          <p:cNvGrpSpPr>
            <a:grpSpLocks/>
          </p:cNvGrpSpPr>
          <p:nvPr/>
        </p:nvGrpSpPr>
        <p:grpSpPr bwMode="auto">
          <a:xfrm>
            <a:off x="944563" y="2084388"/>
            <a:ext cx="8175625" cy="3859212"/>
            <a:chOff x="595" y="1313"/>
            <a:chExt cx="5150" cy="2431"/>
          </a:xfrm>
        </p:grpSpPr>
        <p:sp>
          <p:nvSpPr>
            <p:cNvPr id="315397" name="Line 5"/>
            <p:cNvSpPr>
              <a:spLocks noChangeShapeType="1"/>
            </p:cNvSpPr>
            <p:nvPr/>
          </p:nvSpPr>
          <p:spPr bwMode="auto">
            <a:xfrm>
              <a:off x="1443" y="1443"/>
              <a:ext cx="2445" cy="2301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408" name="Rectangle 16"/>
            <p:cNvSpPr>
              <a:spLocks noChangeArrowheads="1"/>
            </p:cNvSpPr>
            <p:nvPr/>
          </p:nvSpPr>
          <p:spPr bwMode="auto">
            <a:xfrm>
              <a:off x="3785" y="3353"/>
              <a:ext cx="196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latin typeface="Arial" charset="0"/>
                </a:rPr>
                <a:t>Demanda</a:t>
              </a:r>
              <a:r>
                <a:rPr lang="en-US" sz="2000" b="1" i="1">
                  <a:latin typeface="Arial" charset="0"/>
                </a:rPr>
                <a:t>: Q</a:t>
              </a:r>
              <a:r>
                <a:rPr lang="en-US" sz="2000" b="1" i="1" baseline="-25000">
                  <a:latin typeface="Arial" charset="0"/>
                </a:rPr>
                <a:t>D</a:t>
              </a:r>
              <a:r>
                <a:rPr lang="en-US" sz="2000" b="1" i="1">
                  <a:latin typeface="Arial" charset="0"/>
                </a:rPr>
                <a:t> = </a:t>
              </a:r>
              <a:r>
                <a:rPr lang="en-US" sz="2000" b="1">
                  <a:latin typeface="Arial" charset="0"/>
                </a:rPr>
                <a:t>13,5 - 8</a:t>
              </a:r>
              <a:r>
                <a:rPr lang="en-US" sz="2000" b="1" i="1">
                  <a:latin typeface="Arial" charset="0"/>
                </a:rPr>
                <a:t>P</a:t>
              </a:r>
            </a:p>
          </p:txBody>
        </p:sp>
        <p:sp>
          <p:nvSpPr>
            <p:cNvPr id="315411" name="Rectangle 19"/>
            <p:cNvSpPr>
              <a:spLocks noChangeArrowheads="1"/>
            </p:cNvSpPr>
            <p:nvPr/>
          </p:nvSpPr>
          <p:spPr bwMode="auto">
            <a:xfrm>
              <a:off x="595" y="1313"/>
              <a:ext cx="69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600" b="1" i="1">
                  <a:latin typeface="Arial" charset="0"/>
                </a:rPr>
                <a:t>1,69 = a/b</a:t>
              </a:r>
            </a:p>
          </p:txBody>
        </p:sp>
      </p:grpSp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2176463" y="3981450"/>
            <a:ext cx="190023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6" name="Rectangle 14"/>
          <p:cNvSpPr>
            <a:spLocks noChangeArrowheads="1"/>
          </p:cNvSpPr>
          <p:nvPr/>
        </p:nvSpPr>
        <p:spPr bwMode="auto">
          <a:xfrm>
            <a:off x="1550988" y="3817938"/>
            <a:ext cx="6746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0,75</a:t>
            </a:r>
          </a:p>
        </p:txBody>
      </p:sp>
      <p:sp>
        <p:nvSpPr>
          <p:cNvPr id="315407" name="Oval 15"/>
          <p:cNvSpPr>
            <a:spLocks noChangeArrowheads="1"/>
          </p:cNvSpPr>
          <p:nvPr/>
        </p:nvSpPr>
        <p:spPr bwMode="auto">
          <a:xfrm>
            <a:off x="4038600" y="390525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9" name="Rectangle 17"/>
          <p:cNvSpPr>
            <a:spLocks noChangeArrowheads="1"/>
          </p:cNvSpPr>
          <p:nvPr/>
        </p:nvSpPr>
        <p:spPr bwMode="auto">
          <a:xfrm>
            <a:off x="3875088" y="5932488"/>
            <a:ext cx="533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7,5</a:t>
            </a:r>
          </a:p>
        </p:txBody>
      </p:sp>
      <p:sp>
        <p:nvSpPr>
          <p:cNvPr id="315410" name="Line 18"/>
          <p:cNvSpPr>
            <a:spLocks noChangeShapeType="1"/>
          </p:cNvSpPr>
          <p:nvPr/>
        </p:nvSpPr>
        <p:spPr bwMode="auto">
          <a:xfrm flipV="1">
            <a:off x="4114800" y="4098925"/>
            <a:ext cx="0" cy="19002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17" name="Rectangle 25"/>
          <p:cNvSpPr>
            <a:spLocks noGrp="1" noChangeArrowheads="1"/>
          </p:cNvSpPr>
          <p:nvPr>
            <p:ph type="title"/>
          </p:nvPr>
        </p:nvSpPr>
        <p:spPr>
          <a:xfrm>
            <a:off x="38100" y="1079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grpSp>
        <p:nvGrpSpPr>
          <p:cNvPr id="315418" name="Group 26"/>
          <p:cNvGrpSpPr>
            <a:grpSpLocks/>
          </p:cNvGrpSpPr>
          <p:nvPr/>
        </p:nvGrpSpPr>
        <p:grpSpPr bwMode="auto">
          <a:xfrm>
            <a:off x="1357313" y="1663700"/>
            <a:ext cx="5453062" cy="4640263"/>
            <a:chOff x="855" y="1048"/>
            <a:chExt cx="3435" cy="2923"/>
          </a:xfrm>
        </p:grpSpPr>
        <p:sp>
          <p:nvSpPr>
            <p:cNvPr id="315419" name="Line 27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420" name="Line 28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421" name="Rectangle 29"/>
            <p:cNvSpPr>
              <a:spLocks noChangeArrowheads="1"/>
            </p:cNvSpPr>
            <p:nvPr/>
          </p:nvSpPr>
          <p:spPr bwMode="auto">
            <a:xfrm>
              <a:off x="3531" y="3685"/>
              <a:ext cx="7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Mtm/ano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315422" name="Rectangle 30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9F692FC-2364-4FDE-9084-7DCBE232DC8C}" type="slidenum">
              <a:rPr lang="en-US"/>
              <a:pPr/>
              <a:t>105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Escrevemos as equações de oferta e demanda de modo que elas dependessem apenas do preço.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A demanda também poderia depender da renda.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Nesse caso, a demanda seria representada por:</a:t>
            </a:r>
            <a:endParaRPr lang="pt-BR" sz="2800" i="1"/>
          </a:p>
        </p:txBody>
      </p:sp>
      <p:sp>
        <p:nvSpPr>
          <p:cNvPr id="317447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grpSp>
        <p:nvGrpSpPr>
          <p:cNvPr id="317450" name="Group 10"/>
          <p:cNvGrpSpPr>
            <a:grpSpLocks/>
          </p:cNvGrpSpPr>
          <p:nvPr/>
        </p:nvGrpSpPr>
        <p:grpSpPr bwMode="auto">
          <a:xfrm>
            <a:off x="3044825" y="4914900"/>
            <a:ext cx="3257550" cy="838200"/>
            <a:chOff x="1848" y="2616"/>
            <a:chExt cx="2052" cy="528"/>
          </a:xfrm>
        </p:grpSpPr>
        <p:sp>
          <p:nvSpPr>
            <p:cNvPr id="317449" name="Rectangle 9"/>
            <p:cNvSpPr>
              <a:spLocks noChangeArrowheads="1"/>
            </p:cNvSpPr>
            <p:nvPr/>
          </p:nvSpPr>
          <p:spPr bwMode="auto">
            <a:xfrm>
              <a:off x="1848" y="2616"/>
              <a:ext cx="2052" cy="52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543744" name="Object 0"/>
            <p:cNvGraphicFramePr>
              <a:graphicFrameLocks noChangeAspect="1"/>
            </p:cNvGraphicFramePr>
            <p:nvPr/>
          </p:nvGraphicFramePr>
          <p:xfrm>
            <a:off x="1940" y="2708"/>
            <a:ext cx="1872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745" name="Equação" r:id="rId4" imgW="965160" imgH="203040" progId="Equation.3">
                    <p:embed/>
                  </p:oleObj>
                </mc:Choice>
                <mc:Fallback>
                  <p:oleObj name="Equação" r:id="rId4" imgW="965160" imgH="203040" progId="Equation.3">
                    <p:embed/>
                    <p:pic>
                      <p:nvPicPr>
                        <p:cNvPr id="0" name="Picture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0" y="2708"/>
                          <a:ext cx="1872" cy="3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build="p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E1A8021-E085-485B-BADD-FA409D9718D7}" type="slidenum">
              <a:rPr lang="en-US"/>
              <a:pPr/>
              <a:t>106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Temos as seguintes informações relativas ao setor do cobre:</a:t>
            </a:r>
          </a:p>
          <a:p>
            <a:pPr lvl="1">
              <a:buSzPct val="75000"/>
            </a:pPr>
            <a:r>
              <a:rPr lang="pt-BR"/>
              <a:t>I = 1,0</a:t>
            </a:r>
          </a:p>
          <a:p>
            <a:pPr lvl="1">
              <a:buSzPct val="75000"/>
            </a:pPr>
            <a:r>
              <a:rPr lang="pt-BR" i="1"/>
              <a:t>P* = </a:t>
            </a:r>
            <a:r>
              <a:rPr lang="pt-BR"/>
              <a:t>0,75</a:t>
            </a:r>
          </a:p>
          <a:p>
            <a:pPr lvl="1">
              <a:buSzPct val="75000"/>
            </a:pPr>
            <a:r>
              <a:rPr lang="pt-BR" i="1"/>
              <a:t>Q* = </a:t>
            </a:r>
            <a:r>
              <a:rPr lang="pt-BR"/>
              <a:t>7,5</a:t>
            </a:r>
          </a:p>
          <a:p>
            <a:pPr lvl="1">
              <a:buSzPct val="75000"/>
            </a:pPr>
            <a:r>
              <a:rPr lang="pt-BR" i="1"/>
              <a:t>b</a:t>
            </a:r>
            <a:r>
              <a:rPr lang="pt-BR"/>
              <a:t> = 8</a:t>
            </a:r>
          </a:p>
          <a:p>
            <a:pPr lvl="1">
              <a:buSzPct val="75000"/>
            </a:pPr>
            <a:r>
              <a:rPr lang="pt-BR"/>
              <a:t>Elasticidade-renda: </a:t>
            </a:r>
            <a:r>
              <a:rPr lang="pt-BR" i="1"/>
              <a:t>E = </a:t>
            </a:r>
            <a:r>
              <a:rPr lang="pt-BR"/>
              <a:t>1,3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" y="825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B1EFA10-3A5D-4639-9834-FD1DAC6BBBC6}" type="slidenum">
              <a:rPr lang="en-US"/>
              <a:pPr/>
              <a:t>107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 valor de </a:t>
            </a:r>
            <a:r>
              <a:rPr lang="pt-BR" i="1"/>
              <a:t>f  </a:t>
            </a:r>
            <a:r>
              <a:rPr lang="pt-BR"/>
              <a:t>pode ser calculado a partir da fórmula da elasticidade de renda:</a:t>
            </a:r>
          </a:p>
        </p:txBody>
      </p:sp>
      <p:grpSp>
        <p:nvGrpSpPr>
          <p:cNvPr id="321548" name="Group 12"/>
          <p:cNvGrpSpPr>
            <a:grpSpLocks/>
          </p:cNvGrpSpPr>
          <p:nvPr/>
        </p:nvGrpSpPr>
        <p:grpSpPr bwMode="auto">
          <a:xfrm>
            <a:off x="2038350" y="3048000"/>
            <a:ext cx="5372100" cy="2971800"/>
            <a:chOff x="1488" y="1944"/>
            <a:chExt cx="3384" cy="1872"/>
          </a:xfrm>
        </p:grpSpPr>
        <p:sp>
          <p:nvSpPr>
            <p:cNvPr id="321547" name="Rectangle 11"/>
            <p:cNvSpPr>
              <a:spLocks noChangeArrowheads="1"/>
            </p:cNvSpPr>
            <p:nvPr/>
          </p:nvSpPr>
          <p:spPr bwMode="auto">
            <a:xfrm>
              <a:off x="1488" y="1944"/>
              <a:ext cx="3384" cy="187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544768" name="Object 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968" y="3168"/>
            <a:ext cx="2244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770" name="Equação" r:id="rId4" imgW="3560760" imgH="998280" progId="Equation.3">
                    <p:embed/>
                  </p:oleObj>
                </mc:Choice>
                <mc:Fallback>
                  <p:oleObj name="Equação" r:id="rId4" imgW="3560760" imgH="998280" progId="Equation.3">
                    <p:embed/>
                    <p:pic>
                      <p:nvPicPr>
                        <p:cNvPr id="0" name="Picture 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168"/>
                          <a:ext cx="2244" cy="6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4769" name="Object 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536" y="1968"/>
            <a:ext cx="3288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771" name="Equação" r:id="rId6" imgW="5217840" imgH="1029960" progId="Equation.3">
                    <p:embed/>
                  </p:oleObj>
                </mc:Choice>
                <mc:Fallback>
                  <p:oleObj name="Equação" r:id="rId6" imgW="5217840" imgH="1029960" progId="Equation.3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968"/>
                          <a:ext cx="3288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1544" name="Rectangle 8"/>
            <p:cNvSpPr>
              <a:spLocks noChangeArrowheads="1"/>
            </p:cNvSpPr>
            <p:nvPr/>
          </p:nvSpPr>
          <p:spPr bwMode="auto">
            <a:xfrm>
              <a:off x="2825" y="2633"/>
              <a:ext cx="24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600" i="1"/>
                <a:t>e</a:t>
              </a:r>
            </a:p>
          </p:txBody>
        </p:sp>
      </p:grpSp>
      <p:sp>
        <p:nvSpPr>
          <p:cNvPr id="321546" name="Rectangle 10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CE04A65-2E52-47B3-AA50-45B0D81E787C}" type="slidenum">
              <a:rPr lang="en-US"/>
              <a:pPr/>
              <a:t>108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Resolvendo para </a:t>
            </a:r>
            <a:r>
              <a:rPr lang="pt-BR" i="1"/>
              <a:t>f</a:t>
            </a:r>
            <a:r>
              <a:rPr lang="pt-BR"/>
              <a:t> 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1,3 = (1,0/7,5)</a:t>
            </a:r>
            <a:r>
              <a:rPr lang="pt-BR" i="1"/>
              <a:t>f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</a:t>
            </a:r>
            <a:r>
              <a:rPr lang="pt-BR"/>
              <a:t>    </a:t>
            </a:r>
            <a:r>
              <a:rPr lang="pt-BR" i="1"/>
              <a:t>f = </a:t>
            </a:r>
            <a:r>
              <a:rPr lang="pt-BR"/>
              <a:t>(1,3)(7,5)/1,0 = 9,75</a:t>
            </a:r>
          </a:p>
        </p:txBody>
      </p:sp>
      <p:sp>
        <p:nvSpPr>
          <p:cNvPr id="323591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8BAC734-B822-4186-A4DF-72A3254CD66E}" type="slidenum">
              <a:rPr lang="en-US"/>
              <a:pPr/>
              <a:t>109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Resolvendo para </a:t>
            </a:r>
            <a:r>
              <a:rPr lang="pt-BR" i="1"/>
              <a:t>a</a:t>
            </a:r>
            <a:r>
              <a:rPr lang="pt-BR"/>
              <a:t>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endParaRPr lang="pt-BR" i="1"/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</a:t>
            </a:r>
            <a:r>
              <a:rPr lang="pt-BR"/>
              <a:t>7,5 = </a:t>
            </a:r>
            <a:r>
              <a:rPr lang="pt-BR" i="1"/>
              <a:t>a</a:t>
            </a:r>
            <a:r>
              <a:rPr lang="pt-BR"/>
              <a:t> - 8(0,75) + 9,75(1,0)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</a:t>
            </a:r>
            <a:r>
              <a:rPr lang="pt-BR" i="1"/>
              <a:t>   a = </a:t>
            </a:r>
            <a:r>
              <a:rPr lang="pt-BR"/>
              <a:t>3,75</a:t>
            </a:r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graphicFrame>
        <p:nvGraphicFramePr>
          <p:cNvPr id="545792" name="Object 0"/>
          <p:cNvGraphicFramePr>
            <a:graphicFrameLocks noChangeAspect="1"/>
          </p:cNvGraphicFramePr>
          <p:nvPr/>
        </p:nvGraphicFramePr>
        <p:xfrm>
          <a:off x="1800225" y="2352675"/>
          <a:ext cx="33226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93" name="Equação" r:id="rId4" imgW="1079280" imgH="228600" progId="Equation.3">
                  <p:embed/>
                </p:oleObj>
              </mc:Choice>
              <mc:Fallback>
                <p:oleObj name="Equação" r:id="rId4" imgW="1079280" imgH="22860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352675"/>
                        <a:ext cx="3322638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530C90D-08DD-49E2-8A6A-067D0D84EA48}" type="slidenum">
              <a:rPr lang="en-US"/>
              <a:pPr/>
              <a:t>11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489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89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90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64901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 custo das matérias-primas cai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Ao preço </a:t>
            </a:r>
            <a:r>
              <a:rPr lang="pt-BR" sz="2000" i="1"/>
              <a:t>P</a:t>
            </a:r>
            <a:r>
              <a:rPr lang="pt-BR" sz="2000" i="1" baseline="-25000"/>
              <a:t>1</a:t>
            </a:r>
            <a:r>
              <a:rPr lang="pt-BR" sz="2000"/>
              <a:t>, produz-se </a:t>
            </a:r>
            <a:r>
              <a:rPr lang="pt-BR" sz="2000" i="1"/>
              <a:t>Q</a:t>
            </a:r>
            <a:r>
              <a:rPr lang="pt-BR" sz="2000" i="1" baseline="-25000"/>
              <a:t>2</a:t>
            </a:r>
            <a:endParaRPr lang="pt-BR" sz="2000" baseline="-25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Ao preço </a:t>
            </a:r>
            <a:r>
              <a:rPr lang="pt-BR" sz="2000" i="1"/>
              <a:t>P</a:t>
            </a:r>
            <a:r>
              <a:rPr lang="pt-BR" sz="2000" i="1" baseline="-25000"/>
              <a:t>2</a:t>
            </a:r>
            <a:r>
              <a:rPr lang="pt-BR" sz="2000"/>
              <a:t>, produz-se </a:t>
            </a:r>
            <a:r>
              <a:rPr lang="pt-BR" sz="2000" i="1"/>
              <a:t>Q</a:t>
            </a:r>
            <a:r>
              <a:rPr lang="pt-BR" sz="2000" i="1" baseline="-25000"/>
              <a:t>1</a:t>
            </a:r>
            <a:endParaRPr lang="pt-BR" sz="2000" baseline="-25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 curva da oferta desloca-se para a direita (</a:t>
            </a:r>
            <a:r>
              <a:rPr lang="pt-BR" sz="2000" i="1"/>
              <a:t>S</a:t>
            </a:r>
            <a:r>
              <a:rPr lang="pt-BR" sz="2000" i="1" baseline="30000"/>
              <a:t>’</a:t>
            </a:r>
            <a:r>
              <a:rPr lang="pt-BR" sz="2000" i="1"/>
              <a:t>)</a:t>
            </a:r>
            <a:endParaRPr lang="pt-BR" sz="2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Para qualquer preço, a produção em </a:t>
            </a:r>
            <a:r>
              <a:rPr lang="pt-BR" sz="2000" i="1"/>
              <a:t>S</a:t>
            </a:r>
            <a:r>
              <a:rPr lang="pt-BR" sz="2000" i="1" baseline="30000"/>
              <a:t>’</a:t>
            </a:r>
            <a:r>
              <a:rPr lang="pt-BR" sz="2000" baseline="30000"/>
              <a:t> </a:t>
            </a:r>
            <a:r>
              <a:rPr lang="pt-BR" sz="2000"/>
              <a:t> é maior do que em </a:t>
            </a:r>
            <a:r>
              <a:rPr lang="pt-BR" sz="2000" i="1"/>
              <a:t>S</a:t>
            </a:r>
            <a:endParaRPr lang="pt-BR" sz="2000" baseline="30000"/>
          </a:p>
        </p:txBody>
      </p:sp>
      <p:sp>
        <p:nvSpPr>
          <p:cNvPr id="464902" name="Line 1030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903" name="Rectangle 1031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grpSp>
        <p:nvGrpSpPr>
          <p:cNvPr id="464904" name="Group 1032"/>
          <p:cNvGrpSpPr>
            <a:grpSpLocks/>
          </p:cNvGrpSpPr>
          <p:nvPr/>
        </p:nvGrpSpPr>
        <p:grpSpPr bwMode="auto">
          <a:xfrm>
            <a:off x="5334000" y="1912938"/>
            <a:ext cx="2873375" cy="3575050"/>
            <a:chOff x="3360" y="1205"/>
            <a:chExt cx="1810" cy="2252"/>
          </a:xfrm>
        </p:grpSpPr>
        <p:sp>
          <p:nvSpPr>
            <p:cNvPr id="464905" name="Freeform 1033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4906" name="Rectangle 1034"/>
            <p:cNvSpPr>
              <a:spLocks noChangeArrowheads="1"/>
            </p:cNvSpPr>
            <p:nvPr/>
          </p:nvSpPr>
          <p:spPr bwMode="auto">
            <a:xfrm>
              <a:off x="4949" y="1205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sp>
        <p:nvSpPr>
          <p:cNvPr id="464907" name="Text Box 1035"/>
          <p:cNvSpPr txBox="1">
            <a:spLocks noChangeArrowheads="1"/>
          </p:cNvSpPr>
          <p:nvPr/>
        </p:nvSpPr>
        <p:spPr bwMode="auto">
          <a:xfrm>
            <a:off x="566738" y="1347788"/>
            <a:ext cx="3074987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Deslocamento da oferta</a:t>
            </a:r>
            <a:endParaRPr lang="en-US" b="1">
              <a:latin typeface="Arial" charset="0"/>
            </a:endParaRPr>
          </a:p>
        </p:txBody>
      </p:sp>
      <p:sp>
        <p:nvSpPr>
          <p:cNvPr id="464908" name="Line 1036"/>
          <p:cNvSpPr>
            <a:spLocks noChangeShapeType="1"/>
          </p:cNvSpPr>
          <p:nvPr/>
        </p:nvSpPr>
        <p:spPr bwMode="auto">
          <a:xfrm>
            <a:off x="4957763" y="5905500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909" name="Rectangle 1037"/>
          <p:cNvSpPr>
            <a:spLocks noChangeArrowheads="1"/>
          </p:cNvSpPr>
          <p:nvPr/>
        </p:nvSpPr>
        <p:spPr bwMode="auto">
          <a:xfrm>
            <a:off x="8370888" y="5875338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464910" name="Group 1038"/>
          <p:cNvGrpSpPr>
            <a:grpSpLocks/>
          </p:cNvGrpSpPr>
          <p:nvPr/>
        </p:nvGrpSpPr>
        <p:grpSpPr bwMode="auto">
          <a:xfrm>
            <a:off x="4545013" y="3570288"/>
            <a:ext cx="2847975" cy="2698750"/>
            <a:chOff x="2863" y="2249"/>
            <a:chExt cx="1794" cy="1700"/>
          </a:xfrm>
        </p:grpSpPr>
        <p:sp>
          <p:nvSpPr>
            <p:cNvPr id="464911" name="Rectangle 1039"/>
            <p:cNvSpPr>
              <a:spLocks noChangeArrowheads="1"/>
            </p:cNvSpPr>
            <p:nvPr/>
          </p:nvSpPr>
          <p:spPr bwMode="auto">
            <a:xfrm>
              <a:off x="2863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464912" name="Line 1040"/>
            <p:cNvSpPr>
              <a:spLocks noChangeShapeType="1"/>
            </p:cNvSpPr>
            <p:nvPr/>
          </p:nvSpPr>
          <p:spPr bwMode="auto">
            <a:xfrm>
              <a:off x="3147" y="2400"/>
              <a:ext cx="13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3" name="Line 1041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4" name="Oval 1042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5" name="Line 1043"/>
            <p:cNvSpPr>
              <a:spLocks noChangeShapeType="1"/>
            </p:cNvSpPr>
            <p:nvPr/>
          </p:nvSpPr>
          <p:spPr bwMode="auto">
            <a:xfrm>
              <a:off x="3147" y="2880"/>
              <a:ext cx="8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6" name="Rectangle 1044"/>
            <p:cNvSpPr>
              <a:spLocks noChangeArrowheads="1"/>
            </p:cNvSpPr>
            <p:nvPr/>
          </p:nvSpPr>
          <p:spPr bwMode="auto">
            <a:xfrm>
              <a:off x="2863" y="272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464917" name="Rectangle 1045"/>
            <p:cNvSpPr>
              <a:spLocks noChangeArrowheads="1"/>
            </p:cNvSpPr>
            <p:nvPr/>
          </p:nvSpPr>
          <p:spPr bwMode="auto">
            <a:xfrm>
              <a:off x="4361" y="3701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464918" name="Rectangle 1046"/>
            <p:cNvSpPr>
              <a:spLocks noChangeArrowheads="1"/>
            </p:cNvSpPr>
            <p:nvPr/>
          </p:nvSpPr>
          <p:spPr bwMode="auto">
            <a:xfrm>
              <a:off x="3881" y="3701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64919" name="Line 1047"/>
            <p:cNvSpPr>
              <a:spLocks noChangeShapeType="1"/>
            </p:cNvSpPr>
            <p:nvPr/>
          </p:nvSpPr>
          <p:spPr bwMode="auto">
            <a:xfrm>
              <a:off x="4032" y="2895"/>
              <a:ext cx="0" cy="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0" name="Oval 1048"/>
            <p:cNvSpPr>
              <a:spLocks noChangeArrowheads="1"/>
            </p:cNvSpPr>
            <p:nvPr/>
          </p:nvSpPr>
          <p:spPr bwMode="auto">
            <a:xfrm>
              <a:off x="3984" y="283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4921" name="Group 1049"/>
          <p:cNvGrpSpPr>
            <a:grpSpLocks/>
          </p:cNvGrpSpPr>
          <p:nvPr/>
        </p:nvGrpSpPr>
        <p:grpSpPr bwMode="auto">
          <a:xfrm>
            <a:off x="6105525" y="1912938"/>
            <a:ext cx="3038475" cy="4356100"/>
            <a:chOff x="3840" y="1205"/>
            <a:chExt cx="1914" cy="2744"/>
          </a:xfrm>
        </p:grpSpPr>
        <p:sp>
          <p:nvSpPr>
            <p:cNvPr id="464922" name="Line 1050"/>
            <p:cNvSpPr>
              <a:spLocks noChangeShapeType="1"/>
            </p:cNvSpPr>
            <p:nvPr/>
          </p:nvSpPr>
          <p:spPr bwMode="auto">
            <a:xfrm>
              <a:off x="4047" y="2880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3" name="Freeform 1051"/>
            <p:cNvSpPr>
              <a:spLocks/>
            </p:cNvSpPr>
            <p:nvPr/>
          </p:nvSpPr>
          <p:spPr bwMode="auto">
            <a:xfrm>
              <a:off x="384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flat" cmpd="sng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4924" name="Rectangle 1052"/>
            <p:cNvSpPr>
              <a:spLocks noChangeArrowheads="1"/>
            </p:cNvSpPr>
            <p:nvPr/>
          </p:nvSpPr>
          <p:spPr bwMode="auto">
            <a:xfrm>
              <a:off x="5489" y="1205"/>
              <a:ext cx="26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  <p:sp>
          <p:nvSpPr>
            <p:cNvPr id="464925" name="Line 1053"/>
            <p:cNvSpPr>
              <a:spLocks noChangeShapeType="1"/>
            </p:cNvSpPr>
            <p:nvPr/>
          </p:nvSpPr>
          <p:spPr bwMode="auto">
            <a:xfrm>
              <a:off x="499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6" name="Oval 1054"/>
            <p:cNvSpPr>
              <a:spLocks noChangeArrowheads="1"/>
            </p:cNvSpPr>
            <p:nvPr/>
          </p:nvSpPr>
          <p:spPr bwMode="auto">
            <a:xfrm>
              <a:off x="4944" y="2352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7" name="Oval 1055"/>
            <p:cNvSpPr>
              <a:spLocks noChangeArrowheads="1"/>
            </p:cNvSpPr>
            <p:nvPr/>
          </p:nvSpPr>
          <p:spPr bwMode="auto">
            <a:xfrm>
              <a:off x="4464" y="2832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8" name="AutoShape 1056"/>
            <p:cNvSpPr>
              <a:spLocks noChangeArrowheads="1"/>
            </p:cNvSpPr>
            <p:nvPr/>
          </p:nvSpPr>
          <p:spPr bwMode="auto">
            <a:xfrm>
              <a:off x="5088" y="1680"/>
              <a:ext cx="336" cy="240"/>
            </a:xfrm>
            <a:prstGeom prst="rightArrow">
              <a:avLst>
                <a:gd name="adj1" fmla="val 50000"/>
                <a:gd name="adj2" fmla="val 82542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9" name="Rectangle 1057"/>
            <p:cNvSpPr>
              <a:spLocks noChangeArrowheads="1"/>
            </p:cNvSpPr>
            <p:nvPr/>
          </p:nvSpPr>
          <p:spPr bwMode="auto">
            <a:xfrm>
              <a:off x="4841" y="3701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464930" name="Line 1058"/>
            <p:cNvSpPr>
              <a:spLocks noChangeShapeType="1"/>
            </p:cNvSpPr>
            <p:nvPr/>
          </p:nvSpPr>
          <p:spPr bwMode="auto">
            <a:xfrm>
              <a:off x="4539" y="2400"/>
              <a:ext cx="4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7928139-9FD0-4143-8E4E-62F4D0B29892}" type="slidenum">
              <a:rPr lang="en-US"/>
              <a:pPr/>
              <a:t>110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77888" y="2063750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As principais causas da redução na demanda por cobre foram: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1. 	A redução na taxa de crescimento da geração de energia elétrica.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2.	O desenvolvimento de produtos substitutos: fibras óticas e alumínio.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0" y="1501775"/>
            <a:ext cx="8818563" cy="515938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700" b="1">
                <a:latin typeface="Arial" charset="0"/>
              </a:rPr>
              <a:t>Exemplo: A demanda declinante do preço do cobre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FEC886B-9865-455A-8102-78615B7A8A95}" type="slidenum">
              <a:rPr lang="en-US"/>
              <a:pPr/>
              <a:t>111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3" y="304800"/>
            <a:ext cx="9271000" cy="723900"/>
          </a:xfrm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0" y="1089025"/>
            <a:ext cx="6281738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Preço do cobre no período 1965-2002</a:t>
            </a:r>
          </a:p>
        </p:txBody>
      </p:sp>
      <p:pic>
        <p:nvPicPr>
          <p:cNvPr id="437263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1900" y="1828800"/>
            <a:ext cx="6618288" cy="427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C91D740-A11E-46A6-99F1-42D6FA5128B3}" type="slidenum">
              <a:rPr lang="en-US"/>
              <a:pPr/>
              <a:t>112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152650"/>
            <a:ext cx="8077200" cy="37909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Vamos tentar estimar o impacto de uma redução de 20% na demanda por cobre.</a:t>
            </a:r>
          </a:p>
          <a:p>
            <a:pPr>
              <a:spcBef>
                <a:spcPct val="70000"/>
              </a:spcBef>
            </a:pPr>
            <a:r>
              <a:rPr lang="pt-BR"/>
              <a:t>Lembre-se da equação da curva de demanda: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</a:t>
            </a:r>
            <a:r>
              <a:rPr lang="pt-BR" i="1"/>
              <a:t>Q = </a:t>
            </a:r>
            <a:r>
              <a:rPr lang="pt-BR"/>
              <a:t>13,5 - 8</a:t>
            </a:r>
            <a:r>
              <a:rPr lang="pt-BR" i="1"/>
              <a:t>P</a:t>
            </a:r>
          </a:p>
        </p:txBody>
      </p:sp>
      <p:sp>
        <p:nvSpPr>
          <p:cNvPr id="32973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359900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347663" y="1462088"/>
            <a:ext cx="7196137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declinante do preço do cobre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E956949-4D4B-412F-8DEA-463F0CEAC357}" type="slidenum">
              <a:rPr lang="en-US"/>
              <a:pPr/>
              <a:t>113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141538"/>
            <a:ext cx="8077200" cy="41116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Multiplique o lado direito dessa equação por 0,8 de modo a obter a nova equação: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</a:t>
            </a:r>
            <a:r>
              <a:rPr lang="pt-BR" i="1"/>
              <a:t>Q = </a:t>
            </a:r>
            <a:r>
              <a:rPr lang="pt-BR"/>
              <a:t>(0,8)(13,5 - 8</a:t>
            </a:r>
            <a:r>
              <a:rPr lang="pt-BR" i="1"/>
              <a:t>P)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Q = </a:t>
            </a:r>
            <a:r>
              <a:rPr lang="pt-BR"/>
              <a:t>10,8 – 6,4</a:t>
            </a:r>
            <a:r>
              <a:rPr lang="pt-BR" i="1"/>
              <a:t>P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Lembre-se da equação da oferta: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Q = -4,5 + 16</a:t>
            </a:r>
            <a:r>
              <a:rPr lang="pt-BR" i="1"/>
              <a:t>P</a:t>
            </a:r>
          </a:p>
        </p:txBody>
      </p:sp>
      <p:sp>
        <p:nvSpPr>
          <p:cNvPr id="331783" name="Rectangle 7"/>
          <p:cNvSpPr>
            <a:spLocks noGrp="1" noChangeArrowheads="1"/>
          </p:cNvSpPr>
          <p:nvPr>
            <p:ph type="title"/>
          </p:nvPr>
        </p:nvSpPr>
        <p:spPr>
          <a:xfrm>
            <a:off x="7938" y="304800"/>
            <a:ext cx="9683750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0" y="1501775"/>
            <a:ext cx="7351713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declinante do preço do cobre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2B8ECD3-9AE8-4003-917E-EE3400E205E5}" type="slidenum">
              <a:rPr lang="en-US"/>
              <a:pPr/>
              <a:t>114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89000" y="2165350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 novo preço de equilíbrio é: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-4,5 + 16</a:t>
            </a:r>
            <a:r>
              <a:rPr lang="pt-BR" i="1"/>
              <a:t>P </a:t>
            </a:r>
            <a:r>
              <a:rPr lang="pt-BR"/>
              <a:t>= 10,8 – 6,4</a:t>
            </a:r>
            <a:r>
              <a:rPr lang="pt-BR" i="1"/>
              <a:t>P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   -</a:t>
            </a:r>
            <a:r>
              <a:rPr lang="pt-BR"/>
              <a:t>16</a:t>
            </a:r>
            <a:r>
              <a:rPr lang="pt-BR" i="1"/>
              <a:t>P + </a:t>
            </a:r>
            <a:r>
              <a:rPr lang="pt-BR"/>
              <a:t>6,4</a:t>
            </a:r>
            <a:r>
              <a:rPr lang="pt-BR" i="1"/>
              <a:t>P = </a:t>
            </a:r>
            <a:r>
              <a:rPr lang="pt-BR"/>
              <a:t>10,8 + 4,5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	      </a:t>
            </a:r>
            <a:r>
              <a:rPr lang="pt-BR" i="1"/>
              <a:t>P = </a:t>
            </a:r>
            <a:r>
              <a:rPr lang="pt-BR"/>
              <a:t>15,3/22,4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	      </a:t>
            </a:r>
            <a:r>
              <a:rPr lang="pt-BR" i="1"/>
              <a:t>P = $0,</a:t>
            </a:r>
            <a:r>
              <a:rPr lang="pt-BR"/>
              <a:t>683/libra</a:t>
            </a:r>
          </a:p>
        </p:txBody>
      </p:sp>
      <p:sp>
        <p:nvSpPr>
          <p:cNvPr id="3338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526588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0" y="1501775"/>
            <a:ext cx="7218363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declinante do preço do cobre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0B1E298-681A-48A4-ACA0-94BD27058CE5}" type="slidenum">
              <a:rPr lang="en-US"/>
              <a:pPr/>
              <a:t>115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19325"/>
            <a:ext cx="8077200" cy="3724275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diminuição de 20% na demanda por cobre resultou na redução do preço de equilíbrio de $0,75 para $0,683, ou seja, numa redução de cerca de 10%.</a:t>
            </a:r>
          </a:p>
        </p:txBody>
      </p:sp>
      <p:sp>
        <p:nvSpPr>
          <p:cNvPr id="335879" name="Rectangle 7"/>
          <p:cNvSpPr>
            <a:spLocks noGrp="1" noChangeArrowheads="1"/>
          </p:cNvSpPr>
          <p:nvPr>
            <p:ph type="title"/>
          </p:nvPr>
        </p:nvSpPr>
        <p:spPr>
          <a:xfrm>
            <a:off x="147638" y="317500"/>
            <a:ext cx="9259887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0" y="1501775"/>
            <a:ext cx="7561263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declinante do preço do cobre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8BEA04B-5E85-4083-A377-74845BCD91E5}" type="slidenum">
              <a:rPr lang="en-US"/>
              <a:pPr/>
              <a:t>116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551988" cy="723900"/>
          </a:xfrm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4302125" y="1114425"/>
            <a:ext cx="3938588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O preço do petróleo</a:t>
            </a:r>
          </a:p>
        </p:txBody>
      </p:sp>
      <p:pic>
        <p:nvPicPr>
          <p:cNvPr id="438289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8900" y="1714500"/>
            <a:ext cx="6473825" cy="439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E9962A6-ED85-449A-92DD-6F988C11C228}" type="slidenum">
              <a:rPr lang="en-US"/>
              <a:pPr/>
              <a:t>117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>
          <a:xfrm>
            <a:off x="-4763" y="304800"/>
            <a:ext cx="9683751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50900" y="2205038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sz="2800"/>
              <a:t>Podemos prever numericamente o impacto de uma redução na oferta de petróleo da OPEP.</a:t>
            </a:r>
          </a:p>
          <a:p>
            <a:pPr>
              <a:spcBef>
                <a:spcPct val="70000"/>
              </a:spcBef>
            </a:pPr>
            <a:r>
              <a:rPr lang="pt-BR" sz="2800"/>
              <a:t>Em 1997:</a:t>
            </a:r>
          </a:p>
          <a:p>
            <a:pPr lvl="1">
              <a:buSzPct val="75000"/>
            </a:pPr>
            <a:r>
              <a:rPr lang="pt-BR" sz="2400" i="1"/>
              <a:t>P</a:t>
            </a:r>
            <a:r>
              <a:rPr lang="pt-BR" sz="2400"/>
              <a:t>* = $18/barril</a:t>
            </a:r>
          </a:p>
          <a:p>
            <a:pPr lvl="1">
              <a:buSzPct val="75000"/>
            </a:pPr>
            <a:r>
              <a:rPr lang="pt-BR" sz="2400"/>
              <a:t>Demanda mundial e oferta total = 23 bb/ano.</a:t>
            </a:r>
          </a:p>
          <a:p>
            <a:pPr lvl="1">
              <a:buSzPct val="75000"/>
            </a:pPr>
            <a:r>
              <a:rPr lang="pt-BR" sz="2400"/>
              <a:t>Oferta da OPEP = 10 bb/ano.</a:t>
            </a:r>
          </a:p>
          <a:p>
            <a:pPr lvl="1">
              <a:buSzPct val="75000"/>
            </a:pPr>
            <a:r>
              <a:rPr lang="pt-BR" sz="2400"/>
              <a:t>Oferta de países não-membros da OPEP = 13 bb/ano</a:t>
            </a:r>
          </a:p>
        </p:txBody>
      </p:sp>
      <p:sp>
        <p:nvSpPr>
          <p:cNvPr id="337926" name="Text Box 6"/>
          <p:cNvSpPr txBox="1">
            <a:spLocks noChangeArrowheads="1"/>
          </p:cNvSpPr>
          <p:nvPr/>
        </p:nvSpPr>
        <p:spPr bwMode="auto">
          <a:xfrm>
            <a:off x="0" y="1296988"/>
            <a:ext cx="8832850" cy="9271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700" b="1">
                <a:latin typeface="Arial" charset="0"/>
              </a:rPr>
              <a:t>Exemplo: A alta forçada no mercado mundial de petróleo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5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FE15B24-6365-4E6F-AA4F-E4F345D1778D}" type="slidenum">
              <a:rPr lang="en-US"/>
              <a:pPr/>
              <a:t>118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941638"/>
            <a:ext cx="8077200" cy="2493962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4743450" algn="r"/>
                <a:tab pos="6629400" algn="r"/>
              </a:tabLst>
            </a:pPr>
            <a:r>
              <a:rPr lang="pt-BR"/>
              <a:t>Demanda mundial:	-0,05	-0,40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4743450" algn="r"/>
                <a:tab pos="6629400" algn="r"/>
              </a:tabLst>
            </a:pPr>
            <a:r>
              <a:rPr lang="pt-BR"/>
              <a:t>Oferta competitiva:	 0,10	 0,40</a:t>
            </a:r>
          </a:p>
          <a:p>
            <a:pPr>
              <a:lnSpc>
                <a:spcPct val="20000"/>
              </a:lnSpc>
              <a:spcBef>
                <a:spcPct val="70000"/>
              </a:spcBef>
              <a:buFont typeface="Wingdings" pitchFamily="2" charset="2"/>
              <a:buNone/>
              <a:tabLst>
                <a:tab pos="4743450" algn="r"/>
                <a:tab pos="6629400" algn="r"/>
              </a:tabLst>
            </a:pPr>
            <a:r>
              <a:rPr lang="pt-BR" sz="2400"/>
              <a:t>(países não-membros da OPEP)</a:t>
            </a: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3954463" y="2081213"/>
            <a:ext cx="48879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800" b="1">
                <a:latin typeface="Arial" charset="0"/>
              </a:rPr>
              <a:t>Curto prazo   Longo prazo</a:t>
            </a:r>
          </a:p>
        </p:txBody>
      </p:sp>
      <p:sp>
        <p:nvSpPr>
          <p:cNvPr id="339975" name="Line 7"/>
          <p:cNvSpPr>
            <a:spLocks noChangeShapeType="1"/>
          </p:cNvSpPr>
          <p:nvPr/>
        </p:nvSpPr>
        <p:spPr bwMode="auto">
          <a:xfrm>
            <a:off x="738188" y="2635250"/>
            <a:ext cx="7443787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0" y="1296988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6F46BBB-073B-4982-8726-BFEC53ECF9BC}" type="slidenum">
              <a:rPr lang="en-US"/>
              <a:pPr/>
              <a:t>119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371013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Impacto de curto prazo da interrupção na produção de petróleo da Arábia Saudita, correspondente a 3 bb/ano.</a:t>
            </a:r>
          </a:p>
          <a:p>
            <a:pPr lvl="1">
              <a:lnSpc>
                <a:spcPct val="110000"/>
              </a:lnSpc>
              <a:buSzPct val="75000"/>
            </a:pPr>
            <a:r>
              <a:rPr lang="pt-BR"/>
              <a:t>Demanda de curto prazo</a:t>
            </a:r>
          </a:p>
          <a:p>
            <a:pPr lvl="2">
              <a:lnSpc>
                <a:spcPct val="110000"/>
              </a:lnSpc>
              <a:spcBef>
                <a:spcPct val="35000"/>
              </a:spcBef>
            </a:pPr>
            <a:r>
              <a:rPr lang="pt-BR" i="1"/>
              <a:t>D = </a:t>
            </a:r>
            <a:r>
              <a:rPr lang="pt-BR"/>
              <a:t>24,08 – 0,06</a:t>
            </a:r>
            <a:r>
              <a:rPr lang="pt-BR" i="1"/>
              <a:t>P</a:t>
            </a:r>
          </a:p>
          <a:p>
            <a:pPr lvl="1">
              <a:lnSpc>
                <a:spcPct val="110000"/>
              </a:lnSpc>
              <a:buSzPct val="75000"/>
            </a:pPr>
            <a:r>
              <a:rPr lang="pt-BR"/>
              <a:t>Oferta competitiva de curto prazo</a:t>
            </a:r>
          </a:p>
          <a:p>
            <a:pPr lvl="2">
              <a:lnSpc>
                <a:spcPct val="110000"/>
              </a:lnSpc>
              <a:spcBef>
                <a:spcPct val="35000"/>
              </a:spcBef>
            </a:pPr>
            <a:r>
              <a:rPr lang="pt-BR" i="1"/>
              <a:t>S</a:t>
            </a:r>
            <a:r>
              <a:rPr lang="pt-BR" i="1" baseline="-25000"/>
              <a:t>C</a:t>
            </a:r>
            <a:r>
              <a:rPr lang="pt-BR" i="1"/>
              <a:t> = </a:t>
            </a:r>
            <a:r>
              <a:rPr lang="pt-BR"/>
              <a:t>11,74 + 0,07</a:t>
            </a:r>
            <a:r>
              <a:rPr lang="pt-BR" i="1"/>
              <a:t>P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0" y="1296988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3A121AD-F2AE-478D-BB3D-71D8FA12A115}" type="slidenum">
              <a:rPr lang="en-US"/>
              <a:pPr/>
              <a:t>12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694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694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694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66949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Oferta - revisão</a:t>
            </a:r>
          </a:p>
          <a:p>
            <a:pPr lvl="1">
              <a:buSzPct val="75000"/>
            </a:pPr>
            <a:r>
              <a:rPr lang="pt-BR"/>
              <a:t>A oferta é afetada por outras variáveis além do preço, tais como o custo da mão-de-obra, do capital e das matérias-primas.</a:t>
            </a:r>
          </a:p>
          <a:p>
            <a:pPr lvl="1">
              <a:buSzPct val="75000"/>
            </a:pPr>
            <a:r>
              <a:rPr lang="pt-BR"/>
              <a:t>Mudanças na oferta associadas a modificações nos determinantes extra-preço são representadas por deslocamentos de toda a curva de oferta.</a:t>
            </a:r>
          </a:p>
        </p:txBody>
      </p:sp>
    </p:spTree>
  </p:cSld>
  <p:clrMapOvr>
    <a:masterClrMapping/>
  </p:clrMapOvr>
  <p:transition spd="med">
    <p:wipe dir="r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28894FA-5677-4A5A-AB53-55EFF517572A}" type="slidenum">
              <a:rPr lang="en-US"/>
              <a:pPr/>
              <a:t>120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345613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2800" y="1612900"/>
            <a:ext cx="8077200" cy="47958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Impacto de curto prazo da interrupção na produção de petróleo da Arábia Saudita, correspondente a 3 bb/ano.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Oferta total de curto prazo — antes da redução na produção (inclui OPEP, 10bb/ano)</a:t>
            </a:r>
          </a:p>
          <a:p>
            <a:pPr lvl="2">
              <a:lnSpc>
                <a:spcPct val="90000"/>
              </a:lnSpc>
              <a:spcBef>
                <a:spcPct val="35000"/>
              </a:spcBef>
            </a:pPr>
            <a:r>
              <a:rPr lang="pt-BR" i="1"/>
              <a:t>S</a:t>
            </a:r>
            <a:r>
              <a:rPr lang="pt-BR" i="1" baseline="-25000"/>
              <a:t>T</a:t>
            </a:r>
            <a:r>
              <a:rPr lang="pt-BR" i="1"/>
              <a:t> =</a:t>
            </a:r>
            <a:r>
              <a:rPr lang="pt-BR"/>
              <a:t> 21,74 + 0,07</a:t>
            </a:r>
            <a:r>
              <a:rPr lang="pt-BR" i="1"/>
              <a:t>P 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Oferta total de curto prazo — após a redução na produção</a:t>
            </a:r>
          </a:p>
          <a:p>
            <a:pPr lvl="2">
              <a:lnSpc>
                <a:spcPct val="90000"/>
              </a:lnSpc>
              <a:spcBef>
                <a:spcPct val="35000"/>
              </a:spcBef>
            </a:pPr>
            <a:r>
              <a:rPr lang="pt-BR" i="1"/>
              <a:t>S</a:t>
            </a:r>
            <a:r>
              <a:rPr lang="pt-BR" i="1" baseline="-25000"/>
              <a:t>T</a:t>
            </a:r>
            <a:r>
              <a:rPr lang="pt-BR" i="1"/>
              <a:t> = </a:t>
            </a:r>
            <a:r>
              <a:rPr lang="pt-BR"/>
              <a:t>18,74 + 0,07</a:t>
            </a:r>
            <a:r>
              <a:rPr lang="pt-BR" i="1"/>
              <a:t>P</a:t>
            </a:r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0" y="1065213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73E671A-63B6-456D-BB36-68E2FEC7DC69}" type="slidenum">
              <a:rPr lang="en-US"/>
              <a:pPr/>
              <a:t>121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3500" y="304800"/>
            <a:ext cx="9478963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47863"/>
            <a:ext cx="8077200" cy="399573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Preço após a redução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 			Demanda = Oferta		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24,08 – 0,06</a:t>
            </a:r>
            <a:r>
              <a:rPr lang="pt-BR" i="1"/>
              <a:t>P = </a:t>
            </a:r>
            <a:r>
              <a:rPr lang="pt-BR"/>
              <a:t> 18,74 + 0,07</a:t>
            </a:r>
            <a:r>
              <a:rPr lang="pt-BR" i="1"/>
              <a:t>P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		   </a:t>
            </a:r>
            <a:r>
              <a:rPr lang="pt-BR" i="1"/>
              <a:t>P = </a:t>
            </a:r>
            <a:r>
              <a:rPr lang="pt-BR"/>
              <a:t>41,08</a:t>
            </a: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0" y="1400175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49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3A0057E-6597-4882-9944-496F983D1EFE}" type="slidenum">
              <a:rPr lang="en-US"/>
              <a:pPr/>
              <a:t>122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348203" name="Group 43"/>
          <p:cNvGrpSpPr>
            <a:grpSpLocks/>
          </p:cNvGrpSpPr>
          <p:nvPr/>
        </p:nvGrpSpPr>
        <p:grpSpPr bwMode="auto">
          <a:xfrm>
            <a:off x="4694238" y="1131888"/>
            <a:ext cx="601662" cy="4811712"/>
            <a:chOff x="2957" y="713"/>
            <a:chExt cx="379" cy="3031"/>
          </a:xfrm>
        </p:grpSpPr>
        <p:sp>
          <p:nvSpPr>
            <p:cNvPr id="348165" name="Line 5"/>
            <p:cNvSpPr>
              <a:spLocks noChangeShapeType="1"/>
            </p:cNvSpPr>
            <p:nvPr/>
          </p:nvSpPr>
          <p:spPr bwMode="auto">
            <a:xfrm>
              <a:off x="3147" y="963"/>
              <a:ext cx="189" cy="278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196" name="Rectangle 36"/>
            <p:cNvSpPr>
              <a:spLocks noChangeArrowheads="1"/>
            </p:cNvSpPr>
            <p:nvPr/>
          </p:nvSpPr>
          <p:spPr bwMode="auto">
            <a:xfrm>
              <a:off x="2957" y="713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8166" name="Line 6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8167" name="Line 7"/>
          <p:cNvSpPr>
            <a:spLocks noChangeShapeType="1"/>
          </p:cNvSpPr>
          <p:nvPr/>
        </p:nvSpPr>
        <p:spPr bwMode="auto">
          <a:xfrm>
            <a:off x="2228850" y="5943600"/>
            <a:ext cx="4781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6781800" y="5416550"/>
            <a:ext cx="23622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</a:p>
          <a:p>
            <a:r>
              <a:rPr lang="en-US" sz="1600" b="1">
                <a:latin typeface="Arial" charset="0"/>
              </a:rPr>
              <a:t>(bilhões de barris/ano)</a:t>
            </a: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658813" y="1663700"/>
            <a:ext cx="1133475" cy="121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r>
              <a:rPr lang="en-US" sz="1800" b="1">
                <a:latin typeface="Arial" charset="0"/>
              </a:rPr>
              <a:t>reço</a:t>
            </a:r>
          </a:p>
          <a:p>
            <a:pPr algn="r"/>
            <a:r>
              <a:rPr lang="en-US" sz="1800" b="1">
                <a:latin typeface="Arial" charset="0"/>
              </a:rPr>
              <a:t>(dólares </a:t>
            </a:r>
          </a:p>
          <a:p>
            <a:pPr algn="r"/>
            <a:r>
              <a:rPr lang="en-US" sz="1800" b="1">
                <a:latin typeface="Arial" charset="0"/>
              </a:rPr>
              <a:t>por </a:t>
            </a:r>
          </a:p>
          <a:p>
            <a:pPr algn="r"/>
            <a:r>
              <a:rPr lang="en-US" sz="1800" b="1">
                <a:latin typeface="Arial" charset="0"/>
              </a:rPr>
              <a:t>barril)</a:t>
            </a:r>
          </a:p>
        </p:txBody>
      </p:sp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1893888" y="5500688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5</a:t>
            </a:r>
          </a:p>
        </p:txBody>
      </p:sp>
      <p:grpSp>
        <p:nvGrpSpPr>
          <p:cNvPr id="348207" name="Group 47"/>
          <p:cNvGrpSpPr>
            <a:grpSpLocks/>
          </p:cNvGrpSpPr>
          <p:nvPr/>
        </p:nvGrpSpPr>
        <p:grpSpPr bwMode="auto">
          <a:xfrm>
            <a:off x="1741488" y="1131888"/>
            <a:ext cx="4033837" cy="4829175"/>
            <a:chOff x="1097" y="713"/>
            <a:chExt cx="2541" cy="3042"/>
          </a:xfrm>
        </p:grpSpPr>
        <p:grpSp>
          <p:nvGrpSpPr>
            <p:cNvPr id="348204" name="Group 44"/>
            <p:cNvGrpSpPr>
              <a:grpSpLocks/>
            </p:cNvGrpSpPr>
            <p:nvPr/>
          </p:nvGrpSpPr>
          <p:grpSpPr bwMode="auto">
            <a:xfrm>
              <a:off x="1097" y="713"/>
              <a:ext cx="2541" cy="3042"/>
              <a:chOff x="1097" y="713"/>
              <a:chExt cx="2541" cy="3042"/>
            </a:xfrm>
          </p:grpSpPr>
          <p:sp>
            <p:nvSpPr>
              <p:cNvPr id="348164" name="Line 4"/>
              <p:cNvSpPr>
                <a:spLocks noChangeShapeType="1"/>
              </p:cNvSpPr>
              <p:nvPr/>
            </p:nvSpPr>
            <p:spPr bwMode="auto">
              <a:xfrm flipV="1">
                <a:off x="3194" y="1024"/>
                <a:ext cx="225" cy="273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8170" name="Line 10"/>
              <p:cNvSpPr>
                <a:spLocks noChangeShapeType="1"/>
              </p:cNvSpPr>
              <p:nvPr/>
            </p:nvSpPr>
            <p:spPr bwMode="auto">
              <a:xfrm flipH="1">
                <a:off x="1371" y="2784"/>
                <a:ext cx="182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8174" name="Line 14"/>
              <p:cNvSpPr>
                <a:spLocks noChangeShapeType="1"/>
              </p:cNvSpPr>
              <p:nvPr/>
            </p:nvSpPr>
            <p:spPr bwMode="auto">
              <a:xfrm flipV="1">
                <a:off x="3264" y="2762"/>
                <a:ext cx="0" cy="9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8192" name="Rectangle 32"/>
              <p:cNvSpPr>
                <a:spLocks noChangeArrowheads="1"/>
              </p:cNvSpPr>
              <p:nvPr/>
            </p:nvSpPr>
            <p:spPr bwMode="auto">
              <a:xfrm>
                <a:off x="1097" y="2681"/>
                <a:ext cx="27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b="1">
                    <a:latin typeface="Arial" charset="0"/>
                  </a:rPr>
                  <a:t>18</a:t>
                </a:r>
              </a:p>
            </p:txBody>
          </p:sp>
          <p:sp>
            <p:nvSpPr>
              <p:cNvPr id="348195" name="Rectangle 35"/>
              <p:cNvSpPr>
                <a:spLocks noChangeArrowheads="1"/>
              </p:cNvSpPr>
              <p:nvPr/>
            </p:nvSpPr>
            <p:spPr bwMode="auto">
              <a:xfrm>
                <a:off x="3353" y="713"/>
                <a:ext cx="285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000" b="1" i="1">
                    <a:latin typeface="Arial" charset="0"/>
                  </a:rPr>
                  <a:t>S</a:t>
                </a:r>
                <a:r>
                  <a:rPr lang="en-US" sz="2000" b="1" i="1" baseline="-25000">
                    <a:latin typeface="Arial" charset="0"/>
                  </a:rPr>
                  <a:t>T</a:t>
                </a:r>
              </a:p>
            </p:txBody>
          </p:sp>
        </p:grpSp>
        <p:sp>
          <p:nvSpPr>
            <p:cNvPr id="348172" name="Oval 12"/>
            <p:cNvSpPr>
              <a:spLocks noChangeArrowheads="1"/>
            </p:cNvSpPr>
            <p:nvPr/>
          </p:nvSpPr>
          <p:spPr bwMode="auto">
            <a:xfrm>
              <a:off x="3216" y="273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48175" name="Rectangle 15"/>
          <p:cNvSpPr>
            <a:spLocks noChangeArrowheads="1"/>
          </p:cNvSpPr>
          <p:nvPr/>
        </p:nvSpPr>
        <p:spPr bwMode="auto">
          <a:xfrm>
            <a:off x="2030413" y="5943600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0</a:t>
            </a:r>
          </a:p>
        </p:txBody>
      </p:sp>
      <p:sp>
        <p:nvSpPr>
          <p:cNvPr id="348176" name="Rectangle 16"/>
          <p:cNvSpPr>
            <a:spLocks noChangeArrowheads="1"/>
          </p:cNvSpPr>
          <p:nvPr/>
        </p:nvSpPr>
        <p:spPr bwMode="auto">
          <a:xfrm>
            <a:off x="2593975" y="5943600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5</a:t>
            </a:r>
          </a:p>
        </p:txBody>
      </p:sp>
      <p:sp>
        <p:nvSpPr>
          <p:cNvPr id="348177" name="Rectangle 17"/>
          <p:cNvSpPr>
            <a:spLocks noChangeArrowheads="1"/>
          </p:cNvSpPr>
          <p:nvPr/>
        </p:nvSpPr>
        <p:spPr bwMode="auto">
          <a:xfrm>
            <a:off x="3851275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15</a:t>
            </a:r>
          </a:p>
        </p:txBody>
      </p:sp>
      <p:sp>
        <p:nvSpPr>
          <p:cNvPr id="348178" name="Rectangle 18"/>
          <p:cNvSpPr>
            <a:spLocks noChangeArrowheads="1"/>
          </p:cNvSpPr>
          <p:nvPr/>
        </p:nvSpPr>
        <p:spPr bwMode="auto">
          <a:xfrm>
            <a:off x="4541838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20</a:t>
            </a:r>
          </a:p>
        </p:txBody>
      </p:sp>
      <p:sp>
        <p:nvSpPr>
          <p:cNvPr id="348179" name="Rectangle 19"/>
          <p:cNvSpPr>
            <a:spLocks noChangeArrowheads="1"/>
          </p:cNvSpPr>
          <p:nvPr/>
        </p:nvSpPr>
        <p:spPr bwMode="auto">
          <a:xfrm>
            <a:off x="5233988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25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888038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30</a:t>
            </a: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618288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35</a:t>
            </a:r>
          </a:p>
        </p:txBody>
      </p:sp>
      <p:sp>
        <p:nvSpPr>
          <p:cNvPr id="348182" name="Rectangle 22"/>
          <p:cNvSpPr>
            <a:spLocks noChangeArrowheads="1"/>
          </p:cNvSpPr>
          <p:nvPr/>
        </p:nvSpPr>
        <p:spPr bwMode="auto">
          <a:xfrm>
            <a:off x="3159125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10</a:t>
            </a:r>
          </a:p>
        </p:txBody>
      </p:sp>
      <p:sp>
        <p:nvSpPr>
          <p:cNvPr id="348183" name="Rectangle 23"/>
          <p:cNvSpPr>
            <a:spLocks noChangeArrowheads="1"/>
          </p:cNvSpPr>
          <p:nvPr/>
        </p:nvSpPr>
        <p:spPr bwMode="auto">
          <a:xfrm>
            <a:off x="1741488" y="50212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10</a:t>
            </a:r>
          </a:p>
        </p:txBody>
      </p:sp>
      <p:sp>
        <p:nvSpPr>
          <p:cNvPr id="348184" name="Rectangle 24"/>
          <p:cNvSpPr>
            <a:spLocks noChangeArrowheads="1"/>
          </p:cNvSpPr>
          <p:nvPr/>
        </p:nvSpPr>
        <p:spPr bwMode="auto">
          <a:xfrm>
            <a:off x="1741488" y="454183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15</a:t>
            </a:r>
          </a:p>
        </p:txBody>
      </p:sp>
      <p:sp>
        <p:nvSpPr>
          <p:cNvPr id="348185" name="Rectangle 25"/>
          <p:cNvSpPr>
            <a:spLocks noChangeArrowheads="1"/>
          </p:cNvSpPr>
          <p:nvPr/>
        </p:nvSpPr>
        <p:spPr bwMode="auto">
          <a:xfrm>
            <a:off x="1741488" y="406241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20</a:t>
            </a:r>
          </a:p>
        </p:txBody>
      </p:sp>
      <p:sp>
        <p:nvSpPr>
          <p:cNvPr id="348186" name="Rectangle 26"/>
          <p:cNvSpPr>
            <a:spLocks noChangeArrowheads="1"/>
          </p:cNvSpPr>
          <p:nvPr/>
        </p:nvSpPr>
        <p:spPr bwMode="auto">
          <a:xfrm>
            <a:off x="1741488" y="35829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25</a:t>
            </a:r>
          </a:p>
        </p:txBody>
      </p:sp>
      <p:sp>
        <p:nvSpPr>
          <p:cNvPr id="348187" name="Rectangle 27"/>
          <p:cNvSpPr>
            <a:spLocks noChangeArrowheads="1"/>
          </p:cNvSpPr>
          <p:nvPr/>
        </p:nvSpPr>
        <p:spPr bwMode="auto">
          <a:xfrm>
            <a:off x="1741488" y="31035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30</a:t>
            </a:r>
          </a:p>
        </p:txBody>
      </p:sp>
      <p:sp>
        <p:nvSpPr>
          <p:cNvPr id="348188" name="Rectangle 28"/>
          <p:cNvSpPr>
            <a:spLocks noChangeArrowheads="1"/>
          </p:cNvSpPr>
          <p:nvPr/>
        </p:nvSpPr>
        <p:spPr bwMode="auto">
          <a:xfrm>
            <a:off x="1741488" y="262413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35</a:t>
            </a:r>
          </a:p>
        </p:txBody>
      </p:sp>
      <p:sp>
        <p:nvSpPr>
          <p:cNvPr id="348189" name="Rectangle 29"/>
          <p:cNvSpPr>
            <a:spLocks noChangeArrowheads="1"/>
          </p:cNvSpPr>
          <p:nvPr/>
        </p:nvSpPr>
        <p:spPr bwMode="auto">
          <a:xfrm>
            <a:off x="1741488" y="214471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40</a:t>
            </a:r>
          </a:p>
        </p:txBody>
      </p:sp>
      <p:sp>
        <p:nvSpPr>
          <p:cNvPr id="348190" name="Rectangle 30"/>
          <p:cNvSpPr>
            <a:spLocks noChangeArrowheads="1"/>
          </p:cNvSpPr>
          <p:nvPr/>
        </p:nvSpPr>
        <p:spPr bwMode="auto">
          <a:xfrm>
            <a:off x="1741488" y="16652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45</a:t>
            </a:r>
          </a:p>
        </p:txBody>
      </p:sp>
      <p:sp>
        <p:nvSpPr>
          <p:cNvPr id="348191" name="Rectangle 31"/>
          <p:cNvSpPr>
            <a:spLocks noChangeArrowheads="1"/>
          </p:cNvSpPr>
          <p:nvPr/>
        </p:nvSpPr>
        <p:spPr bwMode="auto">
          <a:xfrm>
            <a:off x="4941888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23</a:t>
            </a:r>
          </a:p>
        </p:txBody>
      </p:sp>
      <p:grpSp>
        <p:nvGrpSpPr>
          <p:cNvPr id="348206" name="Group 46"/>
          <p:cNvGrpSpPr>
            <a:grpSpLocks/>
          </p:cNvGrpSpPr>
          <p:nvPr/>
        </p:nvGrpSpPr>
        <p:grpSpPr bwMode="auto">
          <a:xfrm>
            <a:off x="3622675" y="1131888"/>
            <a:ext cx="722313" cy="4829175"/>
            <a:chOff x="2282" y="713"/>
            <a:chExt cx="455" cy="3042"/>
          </a:xfrm>
        </p:grpSpPr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 flipV="1">
              <a:off x="2282" y="878"/>
              <a:ext cx="237" cy="2877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197" name="Rectangle 37"/>
            <p:cNvSpPr>
              <a:spLocks noChangeArrowheads="1"/>
            </p:cNvSpPr>
            <p:nvPr/>
          </p:nvSpPr>
          <p:spPr bwMode="auto">
            <a:xfrm>
              <a:off x="2441" y="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i="1" baseline="-25000">
                  <a:latin typeface="Arial" charset="0"/>
                </a:rPr>
                <a:t>C</a:t>
              </a:r>
            </a:p>
          </p:txBody>
        </p:sp>
      </p:grpSp>
      <p:sp>
        <p:nvSpPr>
          <p:cNvPr id="348198" name="Rectangle 38"/>
          <p:cNvSpPr>
            <a:spLocks noChangeArrowheads="1"/>
          </p:cNvSpPr>
          <p:nvPr/>
        </p:nvSpPr>
        <p:spPr bwMode="auto">
          <a:xfrm>
            <a:off x="6270625" y="1966913"/>
            <a:ext cx="1576388" cy="711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Efeito de</a:t>
            </a:r>
          </a:p>
          <a:p>
            <a:pPr algn="ctr"/>
            <a:r>
              <a:rPr lang="en-US" sz="2000" b="1">
                <a:latin typeface="Arial" charset="0"/>
              </a:rPr>
              <a:t>curto prazo</a:t>
            </a:r>
          </a:p>
        </p:txBody>
      </p:sp>
      <p:grpSp>
        <p:nvGrpSpPr>
          <p:cNvPr id="348205" name="Group 45"/>
          <p:cNvGrpSpPr>
            <a:grpSpLocks/>
          </p:cNvGrpSpPr>
          <p:nvPr/>
        </p:nvGrpSpPr>
        <p:grpSpPr bwMode="auto">
          <a:xfrm>
            <a:off x="2176463" y="1131888"/>
            <a:ext cx="3287712" cy="4829175"/>
            <a:chOff x="1371" y="713"/>
            <a:chExt cx="2071" cy="3042"/>
          </a:xfrm>
        </p:grpSpPr>
        <p:sp>
          <p:nvSpPr>
            <p:cNvPr id="348202" name="Line 42"/>
            <p:cNvSpPr>
              <a:spLocks noChangeShapeType="1"/>
            </p:cNvSpPr>
            <p:nvPr/>
          </p:nvSpPr>
          <p:spPr bwMode="auto">
            <a:xfrm flipH="1">
              <a:off x="1371" y="1368"/>
              <a:ext cx="18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199" name="Line 39"/>
            <p:cNvSpPr>
              <a:spLocks noChangeShapeType="1"/>
            </p:cNvSpPr>
            <p:nvPr/>
          </p:nvSpPr>
          <p:spPr bwMode="auto">
            <a:xfrm flipV="1">
              <a:off x="2954" y="950"/>
              <a:ext cx="254" cy="280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200" name="Rectangle 40"/>
            <p:cNvSpPr>
              <a:spLocks noChangeArrowheads="1"/>
            </p:cNvSpPr>
            <p:nvPr/>
          </p:nvSpPr>
          <p:spPr bwMode="auto">
            <a:xfrm>
              <a:off x="3113" y="713"/>
              <a:ext cx="32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  <a:r>
                <a:rPr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348201" name="Oval 41"/>
            <p:cNvSpPr>
              <a:spLocks noChangeArrowheads="1"/>
            </p:cNvSpPr>
            <p:nvPr/>
          </p:nvSpPr>
          <p:spPr bwMode="auto">
            <a:xfrm>
              <a:off x="3120" y="1308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48209" name="Rectangle 49"/>
          <p:cNvSpPr>
            <a:spLocks noGrp="1" noChangeArrowheads="1"/>
          </p:cNvSpPr>
          <p:nvPr>
            <p:ph type="title"/>
          </p:nvPr>
        </p:nvSpPr>
        <p:spPr>
          <a:xfrm>
            <a:off x="63500" y="304800"/>
            <a:ext cx="9478963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48210" name="Text Box 50"/>
          <p:cNvSpPr txBox="1">
            <a:spLocks noChangeArrowheads="1"/>
          </p:cNvSpPr>
          <p:nvPr/>
        </p:nvSpPr>
        <p:spPr bwMode="auto">
          <a:xfrm>
            <a:off x="6091238" y="974725"/>
            <a:ext cx="2663825" cy="7143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Impacto do corte da produção saudita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7D06B04-47A5-44A0-A6A2-B58C70AAB55A}" type="slidenum">
              <a:rPr lang="en-US"/>
              <a:pPr/>
              <a:t>123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54013"/>
            <a:ext cx="9117013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1213" y="1895475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Impacto de longo prazo da interrupção na produção de petróleo da Arábia Saudita, correspondente a 3 bb/ano.</a:t>
            </a:r>
          </a:p>
          <a:p>
            <a:pPr lvl="1">
              <a:lnSpc>
                <a:spcPct val="110000"/>
              </a:lnSpc>
              <a:buSzPct val="75000"/>
            </a:pPr>
            <a:r>
              <a:rPr lang="pt-BR"/>
              <a:t>Demanda de longo prazo</a:t>
            </a:r>
          </a:p>
          <a:p>
            <a:pPr lvl="2">
              <a:lnSpc>
                <a:spcPct val="110000"/>
              </a:lnSpc>
              <a:spcBef>
                <a:spcPct val="35000"/>
              </a:spcBef>
              <a:buSzPct val="75000"/>
            </a:pPr>
            <a:r>
              <a:rPr lang="pt-BR" i="1"/>
              <a:t> D = </a:t>
            </a:r>
            <a:r>
              <a:rPr lang="pt-BR"/>
              <a:t>32,18 – 0,51</a:t>
            </a:r>
            <a:r>
              <a:rPr lang="pt-BR" i="1"/>
              <a:t>P</a:t>
            </a:r>
          </a:p>
          <a:p>
            <a:pPr lvl="1">
              <a:lnSpc>
                <a:spcPct val="110000"/>
              </a:lnSpc>
              <a:buSzPct val="75000"/>
            </a:pPr>
            <a:r>
              <a:rPr lang="pt-BR"/>
              <a:t>Oferta total de longo prazo</a:t>
            </a:r>
          </a:p>
          <a:p>
            <a:pPr lvl="2">
              <a:lnSpc>
                <a:spcPct val="110000"/>
              </a:lnSpc>
              <a:spcBef>
                <a:spcPct val="35000"/>
              </a:spcBef>
              <a:buSzPct val="75000"/>
            </a:pPr>
            <a:r>
              <a:rPr lang="pt-BR"/>
              <a:t> S = 17,78 + 0,29</a:t>
            </a:r>
            <a:r>
              <a:rPr lang="pt-BR" i="1"/>
              <a:t>P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0" y="1400175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6EF5022E-2590-4904-8FE7-F764BD4E7513}" type="slidenum">
              <a:rPr lang="en-US"/>
              <a:pPr/>
              <a:t>124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551988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84363"/>
            <a:ext cx="8077200" cy="405923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 novo preço de equilíbrio pode ser encontrado igualando-se a oferta e a demanda de longo prazo: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</a:t>
            </a:r>
            <a:r>
              <a:rPr lang="pt-BR"/>
              <a:t>32,18 – 0,51</a:t>
            </a:r>
            <a:r>
              <a:rPr lang="pt-BR" i="1"/>
              <a:t>P = </a:t>
            </a:r>
            <a:r>
              <a:rPr lang="pt-BR"/>
              <a:t>14,78 + 0,29</a:t>
            </a:r>
            <a:r>
              <a:rPr lang="pt-BR" i="1"/>
              <a:t>P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		 P = </a:t>
            </a:r>
            <a:r>
              <a:rPr lang="pt-BR"/>
              <a:t>21,75</a:t>
            </a: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0" y="1400175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49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C782EEF-0179-4F52-99ED-CF3ADB0D62EA}" type="slidenum">
              <a:rPr lang="en-US"/>
              <a:pPr/>
              <a:t>125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358443" name="Group 43"/>
          <p:cNvGrpSpPr>
            <a:grpSpLocks/>
          </p:cNvGrpSpPr>
          <p:nvPr/>
        </p:nvGrpSpPr>
        <p:grpSpPr bwMode="auto">
          <a:xfrm>
            <a:off x="3208338" y="1803400"/>
            <a:ext cx="3336925" cy="4176713"/>
            <a:chOff x="2043" y="1037"/>
            <a:chExt cx="2013" cy="2731"/>
          </a:xfrm>
        </p:grpSpPr>
        <p:sp>
          <p:nvSpPr>
            <p:cNvPr id="358405" name="Line 5"/>
            <p:cNvSpPr>
              <a:spLocks noChangeShapeType="1"/>
            </p:cNvSpPr>
            <p:nvPr/>
          </p:nvSpPr>
          <p:spPr bwMode="auto">
            <a:xfrm>
              <a:off x="2043" y="1323"/>
              <a:ext cx="2013" cy="244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36" name="Rectangle 36"/>
            <p:cNvSpPr>
              <a:spLocks noChangeArrowheads="1"/>
            </p:cNvSpPr>
            <p:nvPr/>
          </p:nvSpPr>
          <p:spPr bwMode="auto">
            <a:xfrm>
              <a:off x="2069" y="1037"/>
              <a:ext cx="220" cy="2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>
            <a:off x="2209800" y="1779588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>
            <a:off x="2197100" y="5989638"/>
            <a:ext cx="4781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6781800" y="5378450"/>
            <a:ext cx="23622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</a:p>
          <a:p>
            <a:r>
              <a:rPr lang="en-US" sz="1600" b="1">
                <a:latin typeface="Arial" charset="0"/>
              </a:rPr>
              <a:t>(bilhões de barris/ano)</a:t>
            </a:r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658813" y="1663700"/>
            <a:ext cx="1133475" cy="121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r>
              <a:rPr lang="en-US" sz="1800" b="1">
                <a:latin typeface="Arial" charset="0"/>
              </a:rPr>
              <a:t>reço</a:t>
            </a:r>
          </a:p>
          <a:p>
            <a:pPr algn="r"/>
            <a:r>
              <a:rPr lang="en-US" sz="1800" b="1">
                <a:latin typeface="Arial" charset="0"/>
              </a:rPr>
              <a:t>(dólares </a:t>
            </a:r>
          </a:p>
          <a:p>
            <a:pPr algn="r"/>
            <a:r>
              <a:rPr lang="en-US" sz="1800" b="1">
                <a:latin typeface="Arial" charset="0"/>
              </a:rPr>
              <a:t>por </a:t>
            </a:r>
          </a:p>
          <a:p>
            <a:pPr algn="r"/>
            <a:r>
              <a:rPr lang="en-US" sz="1800" b="1">
                <a:latin typeface="Arial" charset="0"/>
              </a:rPr>
              <a:t>barril)</a:t>
            </a:r>
          </a:p>
        </p:txBody>
      </p:sp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1893888" y="5500688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5</a:t>
            </a:r>
          </a:p>
        </p:txBody>
      </p:sp>
      <p:grpSp>
        <p:nvGrpSpPr>
          <p:cNvPr id="358445" name="Group 45"/>
          <p:cNvGrpSpPr>
            <a:grpSpLocks/>
          </p:cNvGrpSpPr>
          <p:nvPr/>
        </p:nvGrpSpPr>
        <p:grpSpPr bwMode="auto">
          <a:xfrm>
            <a:off x="2176463" y="1589088"/>
            <a:ext cx="4284662" cy="4467225"/>
            <a:chOff x="1371" y="1001"/>
            <a:chExt cx="2699" cy="2814"/>
          </a:xfrm>
        </p:grpSpPr>
        <p:sp>
          <p:nvSpPr>
            <p:cNvPr id="358404" name="Line 4"/>
            <p:cNvSpPr>
              <a:spLocks noChangeShapeType="1"/>
            </p:cNvSpPr>
            <p:nvPr/>
          </p:nvSpPr>
          <p:spPr bwMode="auto">
            <a:xfrm flipV="1">
              <a:off x="2858" y="1286"/>
              <a:ext cx="1005" cy="249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35" name="Rectangle 35"/>
            <p:cNvSpPr>
              <a:spLocks noChangeArrowheads="1"/>
            </p:cNvSpPr>
            <p:nvPr/>
          </p:nvSpPr>
          <p:spPr bwMode="auto">
            <a:xfrm>
              <a:off x="3785" y="1001"/>
              <a:ext cx="28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358410" name="Line 10"/>
            <p:cNvSpPr>
              <a:spLocks noChangeShapeType="1"/>
            </p:cNvSpPr>
            <p:nvPr/>
          </p:nvSpPr>
          <p:spPr bwMode="auto">
            <a:xfrm flipH="1">
              <a:off x="1371" y="2784"/>
              <a:ext cx="18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12" name="Oval 12"/>
            <p:cNvSpPr>
              <a:spLocks noChangeArrowheads="1"/>
            </p:cNvSpPr>
            <p:nvPr/>
          </p:nvSpPr>
          <p:spPr bwMode="auto">
            <a:xfrm>
              <a:off x="3216" y="273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14" name="Line 14"/>
            <p:cNvSpPr>
              <a:spLocks noChangeShapeType="1"/>
            </p:cNvSpPr>
            <p:nvPr/>
          </p:nvSpPr>
          <p:spPr bwMode="auto">
            <a:xfrm flipV="1">
              <a:off x="3264" y="2762"/>
              <a:ext cx="0" cy="1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415" name="Rectangle 15"/>
          <p:cNvSpPr>
            <a:spLocks noChangeArrowheads="1"/>
          </p:cNvSpPr>
          <p:nvPr/>
        </p:nvSpPr>
        <p:spPr bwMode="auto">
          <a:xfrm>
            <a:off x="2030413" y="5981700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0</a:t>
            </a:r>
          </a:p>
        </p:txBody>
      </p:sp>
      <p:sp>
        <p:nvSpPr>
          <p:cNvPr id="358416" name="Rectangle 16"/>
          <p:cNvSpPr>
            <a:spLocks noChangeArrowheads="1"/>
          </p:cNvSpPr>
          <p:nvPr/>
        </p:nvSpPr>
        <p:spPr bwMode="auto">
          <a:xfrm>
            <a:off x="2593975" y="5981700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5</a:t>
            </a:r>
          </a:p>
        </p:txBody>
      </p:sp>
      <p:sp>
        <p:nvSpPr>
          <p:cNvPr id="358417" name="Rectangle 17"/>
          <p:cNvSpPr>
            <a:spLocks noChangeArrowheads="1"/>
          </p:cNvSpPr>
          <p:nvPr/>
        </p:nvSpPr>
        <p:spPr bwMode="auto">
          <a:xfrm>
            <a:off x="3851275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15</a:t>
            </a:r>
          </a:p>
        </p:txBody>
      </p:sp>
      <p:sp>
        <p:nvSpPr>
          <p:cNvPr id="358418" name="Rectangle 18"/>
          <p:cNvSpPr>
            <a:spLocks noChangeArrowheads="1"/>
          </p:cNvSpPr>
          <p:nvPr/>
        </p:nvSpPr>
        <p:spPr bwMode="auto">
          <a:xfrm>
            <a:off x="4541838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20</a:t>
            </a:r>
          </a:p>
        </p:txBody>
      </p:sp>
      <p:sp>
        <p:nvSpPr>
          <p:cNvPr id="358419" name="Rectangle 19"/>
          <p:cNvSpPr>
            <a:spLocks noChangeArrowheads="1"/>
          </p:cNvSpPr>
          <p:nvPr/>
        </p:nvSpPr>
        <p:spPr bwMode="auto">
          <a:xfrm>
            <a:off x="5233988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25</a:t>
            </a:r>
          </a:p>
        </p:txBody>
      </p:sp>
      <p:sp>
        <p:nvSpPr>
          <p:cNvPr id="358420" name="Rectangle 20"/>
          <p:cNvSpPr>
            <a:spLocks noChangeArrowheads="1"/>
          </p:cNvSpPr>
          <p:nvPr/>
        </p:nvSpPr>
        <p:spPr bwMode="auto">
          <a:xfrm>
            <a:off x="5926138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30</a:t>
            </a:r>
          </a:p>
        </p:txBody>
      </p:sp>
      <p:sp>
        <p:nvSpPr>
          <p:cNvPr id="358421" name="Rectangle 21"/>
          <p:cNvSpPr>
            <a:spLocks noChangeArrowheads="1"/>
          </p:cNvSpPr>
          <p:nvPr/>
        </p:nvSpPr>
        <p:spPr bwMode="auto">
          <a:xfrm>
            <a:off x="6618288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35</a:t>
            </a:r>
          </a:p>
        </p:txBody>
      </p:sp>
      <p:sp>
        <p:nvSpPr>
          <p:cNvPr id="358422" name="Rectangle 22"/>
          <p:cNvSpPr>
            <a:spLocks noChangeArrowheads="1"/>
          </p:cNvSpPr>
          <p:nvPr/>
        </p:nvSpPr>
        <p:spPr bwMode="auto">
          <a:xfrm>
            <a:off x="3159125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10</a:t>
            </a:r>
          </a:p>
        </p:txBody>
      </p:sp>
      <p:sp>
        <p:nvSpPr>
          <p:cNvPr id="358423" name="Rectangle 23"/>
          <p:cNvSpPr>
            <a:spLocks noChangeArrowheads="1"/>
          </p:cNvSpPr>
          <p:nvPr/>
        </p:nvSpPr>
        <p:spPr bwMode="auto">
          <a:xfrm>
            <a:off x="1741488" y="50212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10</a:t>
            </a:r>
          </a:p>
        </p:txBody>
      </p:sp>
      <p:sp>
        <p:nvSpPr>
          <p:cNvPr id="358424" name="Rectangle 24"/>
          <p:cNvSpPr>
            <a:spLocks noChangeArrowheads="1"/>
          </p:cNvSpPr>
          <p:nvPr/>
        </p:nvSpPr>
        <p:spPr bwMode="auto">
          <a:xfrm>
            <a:off x="1741488" y="454183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15</a:t>
            </a:r>
          </a:p>
        </p:txBody>
      </p:sp>
      <p:sp>
        <p:nvSpPr>
          <p:cNvPr id="358425" name="Rectangle 25"/>
          <p:cNvSpPr>
            <a:spLocks noChangeArrowheads="1"/>
          </p:cNvSpPr>
          <p:nvPr/>
        </p:nvSpPr>
        <p:spPr bwMode="auto">
          <a:xfrm>
            <a:off x="1741488" y="406241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20</a:t>
            </a:r>
          </a:p>
        </p:txBody>
      </p:sp>
      <p:sp>
        <p:nvSpPr>
          <p:cNvPr id="358426" name="Rectangle 26"/>
          <p:cNvSpPr>
            <a:spLocks noChangeArrowheads="1"/>
          </p:cNvSpPr>
          <p:nvPr/>
        </p:nvSpPr>
        <p:spPr bwMode="auto">
          <a:xfrm>
            <a:off x="1741488" y="35829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25</a:t>
            </a:r>
          </a:p>
        </p:txBody>
      </p:sp>
      <p:sp>
        <p:nvSpPr>
          <p:cNvPr id="358427" name="Rectangle 27"/>
          <p:cNvSpPr>
            <a:spLocks noChangeArrowheads="1"/>
          </p:cNvSpPr>
          <p:nvPr/>
        </p:nvSpPr>
        <p:spPr bwMode="auto">
          <a:xfrm>
            <a:off x="1741488" y="31035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30</a:t>
            </a:r>
          </a:p>
        </p:txBody>
      </p:sp>
      <p:sp>
        <p:nvSpPr>
          <p:cNvPr id="358428" name="Rectangle 28"/>
          <p:cNvSpPr>
            <a:spLocks noChangeArrowheads="1"/>
          </p:cNvSpPr>
          <p:nvPr/>
        </p:nvSpPr>
        <p:spPr bwMode="auto">
          <a:xfrm>
            <a:off x="1741488" y="262413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35</a:t>
            </a:r>
          </a:p>
        </p:txBody>
      </p:sp>
      <p:sp>
        <p:nvSpPr>
          <p:cNvPr id="358429" name="Rectangle 29"/>
          <p:cNvSpPr>
            <a:spLocks noChangeArrowheads="1"/>
          </p:cNvSpPr>
          <p:nvPr/>
        </p:nvSpPr>
        <p:spPr bwMode="auto">
          <a:xfrm>
            <a:off x="1741488" y="214471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40</a:t>
            </a:r>
          </a:p>
        </p:txBody>
      </p:sp>
      <p:sp>
        <p:nvSpPr>
          <p:cNvPr id="358430" name="Rectangle 30"/>
          <p:cNvSpPr>
            <a:spLocks noChangeArrowheads="1"/>
          </p:cNvSpPr>
          <p:nvPr/>
        </p:nvSpPr>
        <p:spPr bwMode="auto">
          <a:xfrm>
            <a:off x="1741488" y="16652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45</a:t>
            </a:r>
          </a:p>
        </p:txBody>
      </p:sp>
      <p:sp>
        <p:nvSpPr>
          <p:cNvPr id="358431" name="Rectangle 31"/>
          <p:cNvSpPr>
            <a:spLocks noChangeArrowheads="1"/>
          </p:cNvSpPr>
          <p:nvPr/>
        </p:nvSpPr>
        <p:spPr bwMode="auto">
          <a:xfrm>
            <a:off x="4941888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23</a:t>
            </a:r>
          </a:p>
        </p:txBody>
      </p:sp>
      <p:sp>
        <p:nvSpPr>
          <p:cNvPr id="358432" name="Rectangle 32"/>
          <p:cNvSpPr>
            <a:spLocks noChangeArrowheads="1"/>
          </p:cNvSpPr>
          <p:nvPr/>
        </p:nvSpPr>
        <p:spPr bwMode="auto">
          <a:xfrm>
            <a:off x="1741488" y="42560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18</a:t>
            </a:r>
          </a:p>
        </p:txBody>
      </p:sp>
      <p:sp>
        <p:nvSpPr>
          <p:cNvPr id="358433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726613" cy="9144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grpSp>
        <p:nvGrpSpPr>
          <p:cNvPr id="358447" name="Group 47"/>
          <p:cNvGrpSpPr>
            <a:grpSpLocks/>
          </p:cNvGrpSpPr>
          <p:nvPr/>
        </p:nvGrpSpPr>
        <p:grpSpPr bwMode="auto">
          <a:xfrm>
            <a:off x="3184525" y="1512888"/>
            <a:ext cx="1770063" cy="4505325"/>
            <a:chOff x="2006" y="953"/>
            <a:chExt cx="1115" cy="2838"/>
          </a:xfrm>
        </p:grpSpPr>
        <p:sp>
          <p:nvSpPr>
            <p:cNvPr id="358434" name="Line 34"/>
            <p:cNvSpPr>
              <a:spLocks noChangeShapeType="1"/>
            </p:cNvSpPr>
            <p:nvPr/>
          </p:nvSpPr>
          <p:spPr bwMode="auto">
            <a:xfrm flipV="1">
              <a:off x="2006" y="1202"/>
              <a:ext cx="957" cy="2589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37" name="Rectangle 37"/>
            <p:cNvSpPr>
              <a:spLocks noChangeArrowheads="1"/>
            </p:cNvSpPr>
            <p:nvPr/>
          </p:nvSpPr>
          <p:spPr bwMode="auto">
            <a:xfrm>
              <a:off x="2825" y="95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i="1" baseline="-25000">
                  <a:latin typeface="Arial" charset="0"/>
                </a:rPr>
                <a:t>C</a:t>
              </a:r>
            </a:p>
          </p:txBody>
        </p:sp>
      </p:grpSp>
      <p:grpSp>
        <p:nvGrpSpPr>
          <p:cNvPr id="358450" name="Group 50"/>
          <p:cNvGrpSpPr>
            <a:grpSpLocks/>
          </p:cNvGrpSpPr>
          <p:nvPr/>
        </p:nvGrpSpPr>
        <p:grpSpPr bwMode="auto">
          <a:xfrm>
            <a:off x="2228850" y="1589088"/>
            <a:ext cx="6735763" cy="4410075"/>
            <a:chOff x="1371" y="1001"/>
            <a:chExt cx="4243" cy="2778"/>
          </a:xfrm>
        </p:grpSpPr>
        <p:sp>
          <p:nvSpPr>
            <p:cNvPr id="358438" name="Rectangle 38"/>
            <p:cNvSpPr>
              <a:spLocks noChangeArrowheads="1"/>
            </p:cNvSpPr>
            <p:nvPr/>
          </p:nvSpPr>
          <p:spPr bwMode="auto">
            <a:xfrm>
              <a:off x="4018" y="1585"/>
              <a:ext cx="1596" cy="114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Devido às elasticidades</a:t>
              </a:r>
            </a:p>
            <a:p>
              <a:pPr algn="ctr"/>
              <a:r>
                <a:rPr lang="en-US" sz="1600" b="1">
                  <a:latin typeface="Arial" charset="0"/>
                </a:rPr>
                <a:t>da oferta e da demanda </a:t>
              </a:r>
            </a:p>
            <a:p>
              <a:pPr algn="ctr"/>
              <a:r>
                <a:rPr lang="en-US" sz="1600" b="1">
                  <a:latin typeface="Arial" charset="0"/>
                </a:rPr>
                <a:t>de longo prazo, o efeito </a:t>
              </a:r>
            </a:p>
            <a:p>
              <a:pPr algn="ctr"/>
              <a:r>
                <a:rPr lang="en-US" sz="1600" b="1">
                  <a:latin typeface="Arial" charset="0"/>
                </a:rPr>
                <a:t>de longo prazo de um </a:t>
              </a:r>
            </a:p>
            <a:p>
              <a:pPr algn="ctr"/>
              <a:r>
                <a:rPr lang="en-US" sz="1600" b="1">
                  <a:latin typeface="Arial" charset="0"/>
                </a:rPr>
                <a:t>corte na produção </a:t>
              </a:r>
            </a:p>
            <a:p>
              <a:pPr algn="ctr"/>
              <a:r>
                <a:rPr lang="en-US" sz="1600" b="1">
                  <a:latin typeface="Arial" charset="0"/>
                </a:rPr>
                <a:t>é menor do que </a:t>
              </a:r>
            </a:p>
            <a:p>
              <a:pPr algn="ctr"/>
              <a:r>
                <a:rPr lang="en-US" sz="1600" b="1">
                  <a:latin typeface="Arial" charset="0"/>
                </a:rPr>
                <a:t>no curto prazo.</a:t>
              </a:r>
            </a:p>
          </p:txBody>
        </p:sp>
        <p:sp>
          <p:nvSpPr>
            <p:cNvPr id="358439" name="Line 39"/>
            <p:cNvSpPr>
              <a:spLocks noChangeShapeType="1"/>
            </p:cNvSpPr>
            <p:nvPr/>
          </p:nvSpPr>
          <p:spPr bwMode="auto">
            <a:xfrm flipV="1">
              <a:off x="2546" y="1286"/>
              <a:ext cx="1005" cy="249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40" name="Rectangle 40"/>
            <p:cNvSpPr>
              <a:spLocks noChangeArrowheads="1"/>
            </p:cNvSpPr>
            <p:nvPr/>
          </p:nvSpPr>
          <p:spPr bwMode="auto">
            <a:xfrm>
              <a:off x="3401" y="1001"/>
              <a:ext cx="32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  <a:r>
                <a:rPr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358441" name="Oval 41"/>
            <p:cNvSpPr>
              <a:spLocks noChangeArrowheads="1"/>
            </p:cNvSpPr>
            <p:nvPr/>
          </p:nvSpPr>
          <p:spPr bwMode="auto">
            <a:xfrm>
              <a:off x="2976" y="249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42" name="Line 42"/>
            <p:cNvSpPr>
              <a:spLocks noChangeShapeType="1"/>
            </p:cNvSpPr>
            <p:nvPr/>
          </p:nvSpPr>
          <p:spPr bwMode="auto">
            <a:xfrm flipH="1">
              <a:off x="1371" y="2544"/>
              <a:ext cx="16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452" name="Rectangle 52"/>
          <p:cNvSpPr>
            <a:spLocks noChangeArrowheads="1"/>
          </p:cNvSpPr>
          <p:nvPr/>
        </p:nvSpPr>
        <p:spPr bwMode="auto">
          <a:xfrm>
            <a:off x="6757988" y="1554163"/>
            <a:ext cx="1633537" cy="711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Efeito de</a:t>
            </a:r>
          </a:p>
          <a:p>
            <a:pPr algn="ctr"/>
            <a:r>
              <a:rPr lang="en-US" sz="2000" b="1">
                <a:latin typeface="Arial" charset="0"/>
              </a:rPr>
              <a:t>longo prazo</a:t>
            </a:r>
          </a:p>
        </p:txBody>
      </p:sp>
      <p:sp>
        <p:nvSpPr>
          <p:cNvPr id="358453" name="Text Box 53"/>
          <p:cNvSpPr txBox="1">
            <a:spLocks noChangeArrowheads="1"/>
          </p:cNvSpPr>
          <p:nvPr/>
        </p:nvSpPr>
        <p:spPr bwMode="auto">
          <a:xfrm>
            <a:off x="3630613" y="1039813"/>
            <a:ext cx="5099050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Impacto do corte da produção saudita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6DED90B-7431-4057-B91E-0699911F4A9E}" type="slidenum">
              <a:rPr lang="en-US"/>
              <a:pPr/>
              <a:t>126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93700"/>
            <a:ext cx="9144000" cy="723900"/>
          </a:xfrm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Quando o preço de equilíbrio é considerado alto demais, o governo pode estabelecer um </a:t>
            </a:r>
            <a:r>
              <a:rPr lang="pt-BR" i="1"/>
              <a:t>preço máximo</a:t>
            </a:r>
            <a:r>
              <a:rPr lang="pt-BR"/>
              <a:t>.</a:t>
            </a:r>
            <a:endParaRPr lang="pt-BR" i="1"/>
          </a:p>
        </p:txBody>
      </p:sp>
    </p:spTree>
  </p:cSld>
  <p:clrMapOvr>
    <a:masterClrMapping/>
  </p:clrMapOvr>
  <p:transition spd="med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7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CEC7766-71BD-4EC0-8538-58970D3F93E6}" type="slidenum">
              <a:rPr lang="en-US"/>
              <a:pPr/>
              <a:t>127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362524" name="Group 28"/>
          <p:cNvGrpSpPr>
            <a:grpSpLocks/>
          </p:cNvGrpSpPr>
          <p:nvPr/>
        </p:nvGrpSpPr>
        <p:grpSpPr bwMode="auto">
          <a:xfrm>
            <a:off x="2201863" y="2271713"/>
            <a:ext cx="4845050" cy="3197225"/>
            <a:chOff x="1443" y="1431"/>
            <a:chExt cx="3052" cy="2014"/>
          </a:xfrm>
        </p:grpSpPr>
        <p:sp>
          <p:nvSpPr>
            <p:cNvPr id="362501" name="Line 5"/>
            <p:cNvSpPr>
              <a:spLocks noChangeShapeType="1"/>
            </p:cNvSpPr>
            <p:nvPr/>
          </p:nvSpPr>
          <p:spPr bwMode="auto">
            <a:xfrm>
              <a:off x="1443" y="1431"/>
              <a:ext cx="2781" cy="1869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14" name="Rectangle 18"/>
            <p:cNvSpPr>
              <a:spLocks noChangeArrowheads="1"/>
            </p:cNvSpPr>
            <p:nvPr/>
          </p:nvSpPr>
          <p:spPr bwMode="auto">
            <a:xfrm>
              <a:off x="4265" y="319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362502" name="Line 6"/>
          <p:cNvSpPr>
            <a:spLocks noChangeShapeType="1"/>
          </p:cNvSpPr>
          <p:nvPr/>
        </p:nvSpPr>
        <p:spPr bwMode="auto">
          <a:xfrm>
            <a:off x="2209800" y="172561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503" name="Line 7"/>
          <p:cNvSpPr>
            <a:spLocks noChangeShapeType="1"/>
          </p:cNvSpPr>
          <p:nvPr/>
        </p:nvSpPr>
        <p:spPr bwMode="auto">
          <a:xfrm>
            <a:off x="2203450" y="594995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5956300" y="5911850"/>
            <a:ext cx="157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Quantidade</a:t>
            </a:r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1339850" y="1492250"/>
            <a:ext cx="8334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r>
              <a:rPr lang="en-US" sz="1800" b="1">
                <a:latin typeface="Arial" charset="0"/>
              </a:rPr>
              <a:t>reço</a:t>
            </a:r>
          </a:p>
        </p:txBody>
      </p:sp>
      <p:grpSp>
        <p:nvGrpSpPr>
          <p:cNvPr id="362535" name="Group 39"/>
          <p:cNvGrpSpPr>
            <a:grpSpLocks/>
          </p:cNvGrpSpPr>
          <p:nvPr/>
        </p:nvGrpSpPr>
        <p:grpSpPr bwMode="auto">
          <a:xfrm>
            <a:off x="1576388" y="1916113"/>
            <a:ext cx="4678362" cy="4391025"/>
            <a:chOff x="993" y="1207"/>
            <a:chExt cx="2947" cy="2766"/>
          </a:xfrm>
        </p:grpSpPr>
        <p:sp>
          <p:nvSpPr>
            <p:cNvPr id="362506" name="Line 10"/>
            <p:cNvSpPr>
              <a:spLocks noChangeShapeType="1"/>
            </p:cNvSpPr>
            <p:nvPr/>
          </p:nvSpPr>
          <p:spPr bwMode="auto">
            <a:xfrm flipV="1">
              <a:off x="1386" y="1430"/>
              <a:ext cx="2397" cy="2061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07" name="Line 11"/>
            <p:cNvSpPr>
              <a:spLocks noChangeShapeType="1"/>
            </p:cNvSpPr>
            <p:nvPr/>
          </p:nvSpPr>
          <p:spPr bwMode="auto">
            <a:xfrm flipH="1">
              <a:off x="1426" y="2340"/>
              <a:ext cx="12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08" name="Rectangle 12"/>
            <p:cNvSpPr>
              <a:spLocks noChangeArrowheads="1"/>
            </p:cNvSpPr>
            <p:nvPr/>
          </p:nvSpPr>
          <p:spPr bwMode="auto">
            <a:xfrm>
              <a:off x="993" y="218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362509" name="Oval 13"/>
            <p:cNvSpPr>
              <a:spLocks noChangeArrowheads="1"/>
            </p:cNvSpPr>
            <p:nvPr/>
          </p:nvSpPr>
          <p:spPr bwMode="auto">
            <a:xfrm>
              <a:off x="2680" y="229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10" name="Rectangle 14"/>
            <p:cNvSpPr>
              <a:spLocks noChangeArrowheads="1"/>
            </p:cNvSpPr>
            <p:nvPr/>
          </p:nvSpPr>
          <p:spPr bwMode="auto">
            <a:xfrm>
              <a:off x="2577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362511" name="Line 15"/>
            <p:cNvSpPr>
              <a:spLocks noChangeShapeType="1"/>
            </p:cNvSpPr>
            <p:nvPr/>
          </p:nvSpPr>
          <p:spPr bwMode="auto">
            <a:xfrm flipV="1">
              <a:off x="2728" y="2402"/>
              <a:ext cx="0" cy="1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13" name="Rectangle 17"/>
            <p:cNvSpPr>
              <a:spLocks noChangeArrowheads="1"/>
            </p:cNvSpPr>
            <p:nvPr/>
          </p:nvSpPr>
          <p:spPr bwMode="auto">
            <a:xfrm>
              <a:off x="3719" y="1207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362536" name="Group 40"/>
          <p:cNvGrpSpPr>
            <a:grpSpLocks/>
          </p:cNvGrpSpPr>
          <p:nvPr/>
        </p:nvGrpSpPr>
        <p:grpSpPr bwMode="auto">
          <a:xfrm>
            <a:off x="1436688" y="2744788"/>
            <a:ext cx="7693025" cy="3562350"/>
            <a:chOff x="905" y="1729"/>
            <a:chExt cx="4846" cy="2244"/>
          </a:xfrm>
        </p:grpSpPr>
        <p:sp>
          <p:nvSpPr>
            <p:cNvPr id="362529" name="Line 33"/>
            <p:cNvSpPr>
              <a:spLocks noChangeShapeType="1"/>
            </p:cNvSpPr>
            <p:nvPr/>
          </p:nvSpPr>
          <p:spPr bwMode="auto">
            <a:xfrm>
              <a:off x="3648" y="2947"/>
              <a:ext cx="0" cy="8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62528" name="Line 32"/>
            <p:cNvSpPr>
              <a:spLocks noChangeShapeType="1"/>
            </p:cNvSpPr>
            <p:nvPr/>
          </p:nvSpPr>
          <p:spPr bwMode="auto">
            <a:xfrm>
              <a:off x="2062" y="2947"/>
              <a:ext cx="0" cy="8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362530" name="Group 34"/>
            <p:cNvGrpSpPr>
              <a:grpSpLocks/>
            </p:cNvGrpSpPr>
            <p:nvPr/>
          </p:nvGrpSpPr>
          <p:grpSpPr bwMode="auto">
            <a:xfrm>
              <a:off x="905" y="1729"/>
              <a:ext cx="4846" cy="1997"/>
              <a:chOff x="905" y="1729"/>
              <a:chExt cx="4846" cy="1997"/>
            </a:xfrm>
          </p:grpSpPr>
          <p:grpSp>
            <p:nvGrpSpPr>
              <p:cNvPr id="362526" name="Group 30"/>
              <p:cNvGrpSpPr>
                <a:grpSpLocks/>
              </p:cNvGrpSpPr>
              <p:nvPr/>
            </p:nvGrpSpPr>
            <p:grpSpPr bwMode="auto">
              <a:xfrm>
                <a:off x="905" y="2777"/>
                <a:ext cx="4484" cy="949"/>
                <a:chOff x="905" y="2777"/>
                <a:chExt cx="4484" cy="949"/>
              </a:xfrm>
            </p:grpSpPr>
            <p:sp>
              <p:nvSpPr>
                <p:cNvPr id="36251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371" y="2928"/>
                  <a:ext cx="220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2517" name="Rectangle 21"/>
                <p:cNvSpPr>
                  <a:spLocks noChangeArrowheads="1"/>
                </p:cNvSpPr>
                <p:nvPr/>
              </p:nvSpPr>
              <p:spPr bwMode="auto">
                <a:xfrm>
                  <a:off x="905" y="2777"/>
                  <a:ext cx="498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 i="1">
                      <a:latin typeface="Arial" charset="0"/>
                    </a:rPr>
                    <a:t>P</a:t>
                  </a:r>
                  <a:r>
                    <a:rPr lang="en-US" b="1" i="1" baseline="-25000">
                      <a:latin typeface="Arial" charset="0"/>
                    </a:rPr>
                    <a:t>máx</a:t>
                  </a:r>
                  <a:endParaRPr lang="en-US" b="1" i="1" baseline="-2500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362518" name="Oval 22"/>
                <p:cNvSpPr>
                  <a:spLocks noChangeArrowheads="1"/>
                </p:cNvSpPr>
                <p:nvPr/>
              </p:nvSpPr>
              <p:spPr bwMode="auto">
                <a:xfrm>
                  <a:off x="3600" y="288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2519" name="Oval 23"/>
                <p:cNvSpPr>
                  <a:spLocks noChangeArrowheads="1"/>
                </p:cNvSpPr>
                <p:nvPr/>
              </p:nvSpPr>
              <p:spPr bwMode="auto">
                <a:xfrm>
                  <a:off x="2016" y="288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2520" name="Freeform 24"/>
                <p:cNvSpPr>
                  <a:spLocks/>
                </p:cNvSpPr>
                <p:nvPr/>
              </p:nvSpPr>
              <p:spPr bwMode="auto">
                <a:xfrm>
                  <a:off x="2115" y="2975"/>
                  <a:ext cx="1487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9"/>
                    </a:cxn>
                    <a:cxn ang="0">
                      <a:pos x="34" y="34"/>
                    </a:cxn>
                    <a:cxn ang="0">
                      <a:pos x="74" y="44"/>
                    </a:cxn>
                    <a:cxn ang="0">
                      <a:pos x="121" y="49"/>
                    </a:cxn>
                    <a:cxn ang="0">
                      <a:pos x="616" y="49"/>
                    </a:cxn>
                    <a:cxn ang="0">
                      <a:pos x="668" y="54"/>
                    </a:cxn>
                    <a:cxn ang="0">
                      <a:pos x="708" y="64"/>
                    </a:cxn>
                    <a:cxn ang="0">
                      <a:pos x="731" y="78"/>
                    </a:cxn>
                    <a:cxn ang="0">
                      <a:pos x="743" y="98"/>
                    </a:cxn>
                    <a:cxn ang="0">
                      <a:pos x="754" y="78"/>
                    </a:cxn>
                    <a:cxn ang="0">
                      <a:pos x="777" y="64"/>
                    </a:cxn>
                    <a:cxn ang="0">
                      <a:pos x="818" y="54"/>
                    </a:cxn>
                    <a:cxn ang="0">
                      <a:pos x="864" y="49"/>
                    </a:cxn>
                    <a:cxn ang="0">
                      <a:pos x="1359" y="49"/>
                    </a:cxn>
                    <a:cxn ang="0">
                      <a:pos x="1411" y="44"/>
                    </a:cxn>
                    <a:cxn ang="0">
                      <a:pos x="1451" y="34"/>
                    </a:cxn>
                    <a:cxn ang="0">
                      <a:pos x="1474" y="19"/>
                    </a:cxn>
                    <a:cxn ang="0">
                      <a:pos x="1486" y="0"/>
                    </a:cxn>
                  </a:cxnLst>
                  <a:rect l="0" t="0" r="r" b="b"/>
                  <a:pathLst>
                    <a:path w="1487" h="99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34" y="34"/>
                      </a:lnTo>
                      <a:lnTo>
                        <a:pt x="74" y="44"/>
                      </a:lnTo>
                      <a:lnTo>
                        <a:pt x="121" y="49"/>
                      </a:lnTo>
                      <a:lnTo>
                        <a:pt x="616" y="49"/>
                      </a:lnTo>
                      <a:lnTo>
                        <a:pt x="668" y="54"/>
                      </a:lnTo>
                      <a:lnTo>
                        <a:pt x="708" y="64"/>
                      </a:lnTo>
                      <a:lnTo>
                        <a:pt x="731" y="78"/>
                      </a:lnTo>
                      <a:lnTo>
                        <a:pt x="743" y="98"/>
                      </a:lnTo>
                      <a:lnTo>
                        <a:pt x="754" y="78"/>
                      </a:lnTo>
                      <a:lnTo>
                        <a:pt x="777" y="64"/>
                      </a:lnTo>
                      <a:lnTo>
                        <a:pt x="818" y="54"/>
                      </a:lnTo>
                      <a:lnTo>
                        <a:pt x="864" y="49"/>
                      </a:lnTo>
                      <a:lnTo>
                        <a:pt x="1359" y="49"/>
                      </a:lnTo>
                      <a:lnTo>
                        <a:pt x="1411" y="44"/>
                      </a:lnTo>
                      <a:lnTo>
                        <a:pt x="1451" y="34"/>
                      </a:lnTo>
                      <a:lnTo>
                        <a:pt x="1474" y="19"/>
                      </a:lnTo>
                      <a:lnTo>
                        <a:pt x="148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2521" name="Rectangle 25"/>
                <p:cNvSpPr>
                  <a:spLocks noChangeArrowheads="1"/>
                </p:cNvSpPr>
                <p:nvPr/>
              </p:nvSpPr>
              <p:spPr bwMode="auto">
                <a:xfrm>
                  <a:off x="3811" y="3497"/>
                  <a:ext cx="1578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Excesso de demanda</a:t>
                  </a:r>
                </a:p>
              </p:txBody>
            </p:sp>
            <p:sp>
              <p:nvSpPr>
                <p:cNvPr id="36252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4" y="3026"/>
                  <a:ext cx="957" cy="525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62523" name="Rectangle 27"/>
              <p:cNvSpPr>
                <a:spLocks noChangeArrowheads="1"/>
              </p:cNvSpPr>
              <p:nvPr/>
            </p:nvSpPr>
            <p:spPr bwMode="auto">
              <a:xfrm>
                <a:off x="3832" y="1729"/>
                <a:ext cx="1919" cy="1275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800" b="1">
                    <a:latin typeface="Arial" charset="0"/>
                  </a:rPr>
                  <a:t>Se o preço máximo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for fixado em </a:t>
                </a:r>
                <a:r>
                  <a:rPr lang="en-US" sz="1800" b="1" i="1">
                    <a:latin typeface="Arial" charset="0"/>
                  </a:rPr>
                  <a:t>P</a:t>
                </a:r>
                <a:r>
                  <a:rPr lang="en-US" sz="1800" b="1" i="1" baseline="-25000">
                    <a:latin typeface="Arial" charset="0"/>
                  </a:rPr>
                  <a:t>máx</a:t>
                </a:r>
                <a:r>
                  <a:rPr lang="en-US" sz="1800" b="1" i="1">
                    <a:latin typeface="Arial" charset="0"/>
                  </a:rPr>
                  <a:t>,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a quantidade ofertada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cai para </a:t>
                </a:r>
                <a:r>
                  <a:rPr lang="en-US" sz="1800" b="1" i="1">
                    <a:latin typeface="Arial" charset="0"/>
                  </a:rPr>
                  <a:t>Q</a:t>
                </a:r>
                <a:r>
                  <a:rPr lang="en-US" sz="1800" b="1" i="1" baseline="-25000">
                    <a:latin typeface="Arial" charset="0"/>
                  </a:rPr>
                  <a:t>1</a:t>
                </a:r>
                <a:r>
                  <a:rPr lang="en-US" sz="1800" b="1">
                    <a:latin typeface="Arial" charset="0"/>
                  </a:rPr>
                  <a:t> e a quantidade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demandada aumenta para</a:t>
                </a:r>
              </a:p>
              <a:p>
                <a:pPr algn="ctr"/>
                <a:r>
                  <a:rPr lang="en-US" sz="1800" b="1" i="1">
                    <a:latin typeface="Arial" charset="0"/>
                  </a:rPr>
                  <a:t>Q</a:t>
                </a:r>
                <a:r>
                  <a:rPr lang="en-US" sz="1800" b="1" i="1" baseline="-25000">
                    <a:latin typeface="Arial" charset="0"/>
                  </a:rPr>
                  <a:t>2</a:t>
                </a:r>
                <a:r>
                  <a:rPr lang="en-US" sz="1800" b="1">
                    <a:latin typeface="Arial" charset="0"/>
                  </a:rPr>
                  <a:t>.  Verifica-se uma 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situação de escassez.</a:t>
                </a:r>
                <a:r>
                  <a:rPr lang="en-US" sz="1800" b="1" baseline="-25000">
                    <a:latin typeface="Arial" charset="0"/>
                  </a:rPr>
                  <a:t> </a:t>
                </a:r>
                <a:r>
                  <a:rPr lang="en-US" sz="1800" b="1">
                    <a:latin typeface="Arial" charset="0"/>
                  </a:rPr>
                  <a:t> </a:t>
                </a:r>
              </a:p>
            </p:txBody>
          </p:sp>
        </p:grpSp>
        <p:sp>
          <p:nvSpPr>
            <p:cNvPr id="362531" name="Rectangle 35"/>
            <p:cNvSpPr>
              <a:spLocks noChangeArrowheads="1"/>
            </p:cNvSpPr>
            <p:nvPr/>
          </p:nvSpPr>
          <p:spPr bwMode="auto">
            <a:xfrm>
              <a:off x="1915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362532" name="Rectangle 36"/>
            <p:cNvSpPr>
              <a:spLocks noChangeArrowheads="1"/>
            </p:cNvSpPr>
            <p:nvPr/>
          </p:nvSpPr>
          <p:spPr bwMode="auto">
            <a:xfrm>
              <a:off x="3518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</p:grpSp>
      <p:sp>
        <p:nvSpPr>
          <p:cNvPr id="362538" name="Text Box 42"/>
          <p:cNvSpPr txBox="1">
            <a:spLocks noChangeArrowheads="1"/>
          </p:cNvSpPr>
          <p:nvPr/>
        </p:nvSpPr>
        <p:spPr bwMode="auto">
          <a:xfrm>
            <a:off x="2719388" y="1296988"/>
            <a:ext cx="5767387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Efeitos do controle de preços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D061936-82FB-4BC0-B838-0442034E2823}" type="slidenum">
              <a:rPr lang="en-US"/>
              <a:pPr/>
              <a:t>128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3" y="357188"/>
            <a:ext cx="7983537" cy="723900"/>
          </a:xfrm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308225"/>
            <a:ext cx="8077200" cy="3635375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Desde 1954, o governo federal dos EUA tem regulado o preço do gás natural.</a:t>
            </a:r>
          </a:p>
          <a:p>
            <a:pPr>
              <a:spcBef>
                <a:spcPct val="70000"/>
              </a:spcBef>
            </a:pPr>
            <a:r>
              <a:rPr lang="pt-BR"/>
              <a:t>A partir de 1962, o preço máximo fixado pelo governo tornou-se restritivo, dando origem a excesso de demanda pelo produto.</a:t>
            </a:r>
          </a:p>
        </p:txBody>
      </p:sp>
      <p:sp>
        <p:nvSpPr>
          <p:cNvPr id="366599" name="Text Box 7"/>
          <p:cNvSpPr txBox="1">
            <a:spLocks noChangeArrowheads="1"/>
          </p:cNvSpPr>
          <p:nvPr/>
        </p:nvSpPr>
        <p:spPr bwMode="auto">
          <a:xfrm>
            <a:off x="0" y="1425575"/>
            <a:ext cx="9144000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Exemplo: Controle de preços e escassez de gás natural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E92BA77-25F3-4406-BB6D-B39A4EDF8A66}" type="slidenum">
              <a:rPr lang="en-US"/>
              <a:pPr/>
              <a:t>129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90588" y="1987550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sz="2800"/>
              <a:t>Os controles de preços geraram um excesso de demanda de 7 trilhões de pés cúbicos.</a:t>
            </a:r>
          </a:p>
          <a:p>
            <a:pPr>
              <a:spcBef>
                <a:spcPct val="70000"/>
              </a:spcBef>
            </a:pPr>
            <a:r>
              <a:rPr lang="pt-BR" sz="2800"/>
              <a:t>A regulação de preços foi um dos principais elementos da política energética dos EUA nas décadas de 1960 e 1970, e sua influência sobre os mercados de gás natural persistiu na década de 1980.</a:t>
            </a:r>
          </a:p>
        </p:txBody>
      </p:sp>
      <p:sp>
        <p:nvSpPr>
          <p:cNvPr id="368647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57188"/>
            <a:ext cx="7983537" cy="723900"/>
          </a:xfrm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06375" y="1257300"/>
            <a:ext cx="7431088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Controle de preços e escassez de gás natural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2B28BF4-4AD4-4087-91EE-209A1E521A41}" type="slidenum">
              <a:rPr lang="en-US"/>
              <a:pPr/>
              <a:t>13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899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899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899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68997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Oferta - revisão</a:t>
            </a:r>
          </a:p>
          <a:p>
            <a:pPr lvl="1">
              <a:buSzPct val="75000"/>
            </a:pPr>
            <a:r>
              <a:rPr lang="pt-BR"/>
              <a:t>Mudanças na quantidade ofertada causadas por alterações no preço do produto são representadas por movimentos ao longo da curva de oferta.</a:t>
            </a:r>
          </a:p>
        </p:txBody>
      </p:sp>
    </p:spTree>
  </p:cSld>
  <p:clrMapOvr>
    <a:masterClrMapping/>
  </p:clrMapOvr>
  <p:transition spd="med">
    <p:wipe dir="r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843144FA-5A4C-4144-8DB8-E494EF537E8F}" type="slidenum">
              <a:rPr lang="en-US"/>
              <a:pPr/>
              <a:t>130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1095375" y="1970088"/>
            <a:ext cx="8048625" cy="42799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46816" name="Object 0"/>
          <p:cNvGraphicFramePr>
            <a:graphicFrameLocks noChangeAspect="1"/>
          </p:cNvGraphicFramePr>
          <p:nvPr/>
        </p:nvGraphicFramePr>
        <p:xfrm>
          <a:off x="1216025" y="2106613"/>
          <a:ext cx="7927975" cy="401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17" name="Equação" r:id="rId3" imgW="3073320" imgH="1638000" progId="Equation.3">
                  <p:embed/>
                </p:oleObj>
              </mc:Choice>
              <mc:Fallback>
                <p:oleObj name="Equação" r:id="rId3" imgW="3073320" imgH="163800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2106613"/>
                        <a:ext cx="7927975" cy="401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0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3" y="357188"/>
            <a:ext cx="7983537" cy="723900"/>
          </a:xfrm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206375" y="1257300"/>
            <a:ext cx="7431088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Controle de preços e escassez de gás natural</a:t>
            </a:r>
          </a:p>
        </p:txBody>
      </p:sp>
    </p:spTree>
  </p:cSld>
  <p:clrMapOvr>
    <a:masterClrMapping/>
  </p:clrMapOvr>
  <p:transition spd="med">
    <p:wipe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DEBFCBD-67F7-41EE-8899-895765E927BE}" type="slidenum">
              <a:rPr lang="en-US"/>
              <a:pPr/>
              <a:t>131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357188"/>
            <a:ext cx="7983537" cy="723900"/>
          </a:xfrm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1358900" y="2205038"/>
            <a:ext cx="5926138" cy="333216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47840" name="Object 0"/>
          <p:cNvGraphicFramePr>
            <a:graphicFrameLocks noChangeAspect="1"/>
          </p:cNvGraphicFramePr>
          <p:nvPr/>
        </p:nvGraphicFramePr>
        <p:xfrm>
          <a:off x="1423988" y="2344738"/>
          <a:ext cx="5845175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41" name="Equação" r:id="rId3" imgW="1993680" imgH="1117440" progId="Equation.3">
                  <p:embed/>
                </p:oleObj>
              </mc:Choice>
              <mc:Fallback>
                <p:oleObj name="Equação" r:id="rId3" imgW="1993680" imgH="111744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344738"/>
                        <a:ext cx="5845175" cy="316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8" name="Text Box 8"/>
          <p:cNvSpPr txBox="1">
            <a:spLocks noChangeArrowheads="1"/>
          </p:cNvSpPr>
          <p:nvPr/>
        </p:nvSpPr>
        <p:spPr bwMode="auto">
          <a:xfrm>
            <a:off x="206375" y="1257300"/>
            <a:ext cx="7431088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Controle de preços e escassez de gás natural</a:t>
            </a:r>
          </a:p>
        </p:txBody>
      </p:sp>
    </p:spTree>
  </p:cSld>
  <p:clrMapOvr>
    <a:masterClrMapping/>
  </p:clrMapOvr>
  <p:transition spd="med">
    <p:wipe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86F7155C-1C74-4AD9-8C01-91A8E79B83EB}" type="slidenum">
              <a:rPr lang="en-US"/>
              <a:pPr/>
              <a:t>132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Resumo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análise de oferta e demanda é uma ferramenta básica da microeconomia.</a:t>
            </a:r>
          </a:p>
          <a:p>
            <a:pPr>
              <a:spcBef>
                <a:spcPct val="70000"/>
              </a:spcBef>
            </a:pPr>
            <a:r>
              <a:rPr lang="pt-BR"/>
              <a:t>O mecanismo de mercado é a tendência para que oferta e demanda se equilibrem, de modo que não haja excesso de oferta ou de demanda.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3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8BF08A4-29EA-4AD4-802B-E5CA419BDF45}" type="slidenum">
              <a:rPr lang="en-US"/>
              <a:pPr/>
              <a:t>133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Resumo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4038" y="1187450"/>
            <a:ext cx="8589962" cy="5310188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As elasticidades descrevem a sensibilidade da oferta e da demanda às variações nos preços, na renda e em outras variáveis.</a:t>
            </a:r>
          </a:p>
          <a:p>
            <a:pPr>
              <a:spcBef>
                <a:spcPct val="70000"/>
              </a:spcBef>
            </a:pPr>
            <a:r>
              <a:rPr lang="pt-BR"/>
              <a:t>As elasticidades referem-se a determinados intervalos de tempo.</a:t>
            </a:r>
          </a:p>
          <a:p>
            <a:pPr>
              <a:spcBef>
                <a:spcPct val="70000"/>
              </a:spcBef>
            </a:pPr>
            <a:r>
              <a:rPr lang="pt-BR"/>
              <a:t>Se for possível estimar as curvas de oferta e demanda para um determinado mercado, poderemos calcular o preço de equilíbrio do mercado.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2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 build="p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CB076AE-9331-4D2B-A1B4-ABFABA361428}" type="slidenum">
              <a:rPr lang="en-US"/>
              <a:pPr/>
              <a:t>134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Resumo</a:t>
            </a: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Por meio de análises numéricas simples, freqüentemente é possível ajustar curvas de oferta e demanda lineares aos dados relativos a preços, quantidades e estimativas de elasticidades de determinado mercado.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6500" y="16383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pt-BR" sz="6000" b="0"/>
              <a:t>Fim do Capítulo 2</a:t>
            </a:r>
            <a:endParaRPr lang="pt-BR" sz="6600"/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022600"/>
            <a:ext cx="7043738" cy="990600"/>
          </a:xfrm>
          <a:noFill/>
          <a:ln/>
          <a:effectLst>
            <a:outerShdw dist="71842" dir="2700000" algn="ctr" rotWithShape="0">
              <a:srgbClr val="B2B2B2"/>
            </a:outerShdw>
          </a:effectLst>
        </p:spPr>
        <p:txBody>
          <a:bodyPr/>
          <a:lstStyle/>
          <a:p>
            <a:r>
              <a:rPr lang="pt-BR" sz="6000" b="1"/>
              <a:t>Os Fundamentos da Oferta e da Demanda</a:t>
            </a:r>
          </a:p>
        </p:txBody>
      </p:sp>
      <p:sp>
        <p:nvSpPr>
          <p:cNvPr id="441350" name="AutoShape 6"/>
          <p:cNvSpPr>
            <a:spLocks noChangeArrowheads="1"/>
          </p:cNvSpPr>
          <p:nvPr/>
        </p:nvSpPr>
        <p:spPr bwMode="auto">
          <a:xfrm>
            <a:off x="717550" y="492125"/>
            <a:ext cx="1076325" cy="5556250"/>
          </a:xfrm>
          <a:prstGeom prst="rtTriangle">
            <a:avLst/>
          </a:prstGeom>
          <a:gradFill rotWithShape="0">
            <a:gsLst>
              <a:gs pos="0">
                <a:srgbClr val="48845C"/>
              </a:gs>
              <a:gs pos="100000">
                <a:srgbClr val="1C4E35"/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441351" name="Line 7"/>
          <p:cNvSpPr>
            <a:spLocks noChangeShapeType="1"/>
          </p:cNvSpPr>
          <p:nvPr/>
        </p:nvSpPr>
        <p:spPr bwMode="auto">
          <a:xfrm>
            <a:off x="563563" y="1905000"/>
            <a:ext cx="0" cy="387985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1352" name="Line 8"/>
          <p:cNvSpPr>
            <a:spLocks noChangeShapeType="1"/>
          </p:cNvSpPr>
          <p:nvPr/>
        </p:nvSpPr>
        <p:spPr bwMode="auto">
          <a:xfrm rot="20903740" flipV="1">
            <a:off x="1250950" y="2460625"/>
            <a:ext cx="22225" cy="32464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1353" name="Line 9"/>
          <p:cNvSpPr>
            <a:spLocks noChangeShapeType="1"/>
          </p:cNvSpPr>
          <p:nvPr/>
        </p:nvSpPr>
        <p:spPr bwMode="auto">
          <a:xfrm>
            <a:off x="900113" y="5837238"/>
            <a:ext cx="7397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526C82A-7117-4ED3-9B6D-AC068D33EEEA}" type="slidenum">
              <a:rPr lang="en-US"/>
              <a:pPr/>
              <a:t>14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104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04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04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7104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1201738"/>
            <a:ext cx="8077200" cy="5013325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>
                <a:solidFill>
                  <a:srgbClr val="FB110B"/>
                </a:solidFill>
              </a:rPr>
              <a:t>A curva da demanda</a:t>
            </a:r>
            <a:endParaRPr lang="pt-BR"/>
          </a:p>
          <a:p>
            <a:pPr lvl="1">
              <a:buSzPct val="75000"/>
            </a:pPr>
            <a:r>
              <a:rPr lang="pt-BR" sz="2600"/>
              <a:t>A curva da demanda mostra a quantidade de uma mercadoria que os consumidores estão dispostos a comprar para cada preço unitário, considerando constantes outros fatores que não sejam o preço</a:t>
            </a:r>
          </a:p>
          <a:p>
            <a:pPr lvl="1">
              <a:buSzPct val="75000"/>
            </a:pPr>
            <a:r>
              <a:rPr lang="pt-BR" sz="2600"/>
              <a:t>Essa relação entre preço e quantidade pode ser representada pela equação:</a:t>
            </a:r>
          </a:p>
        </p:txBody>
      </p:sp>
      <p:grpSp>
        <p:nvGrpSpPr>
          <p:cNvPr id="471046" name="Group 1030"/>
          <p:cNvGrpSpPr>
            <a:grpSpLocks/>
          </p:cNvGrpSpPr>
          <p:nvPr/>
        </p:nvGrpSpPr>
        <p:grpSpPr bwMode="auto">
          <a:xfrm>
            <a:off x="2819400" y="5022850"/>
            <a:ext cx="3971925" cy="1076325"/>
            <a:chOff x="1776" y="3108"/>
            <a:chExt cx="2502" cy="678"/>
          </a:xfrm>
        </p:grpSpPr>
        <p:sp>
          <p:nvSpPr>
            <p:cNvPr id="471047" name="Rectangle 1031"/>
            <p:cNvSpPr>
              <a:spLocks noChangeArrowheads="1"/>
            </p:cNvSpPr>
            <p:nvPr/>
          </p:nvSpPr>
          <p:spPr bwMode="auto">
            <a:xfrm>
              <a:off x="1776" y="3108"/>
              <a:ext cx="2412" cy="67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71048" name="Object 103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91" y="3156"/>
            <a:ext cx="2487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49" name="Equação" r:id="rId4" imgW="736560" imgH="203040" progId="Equation.3">
                    <p:embed/>
                  </p:oleObj>
                </mc:Choice>
                <mc:Fallback>
                  <p:oleObj name="Equação" r:id="rId4" imgW="736560" imgH="203040" progId="Equation.3">
                    <p:embed/>
                    <p:pic>
                      <p:nvPicPr>
                        <p:cNvPr id="0" name="Picture 10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3156"/>
                          <a:ext cx="2487" cy="6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8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91D3939-A9A9-46A0-B404-FAD220A42E4F}" type="slidenum">
              <a:rPr lang="en-US"/>
              <a:pPr/>
              <a:t>15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309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2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73093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4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5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6" name="Rectangle 1032"/>
          <p:cNvSpPr>
            <a:spLocks noChangeArrowheads="1"/>
          </p:cNvSpPr>
          <p:nvPr/>
        </p:nvSpPr>
        <p:spPr bwMode="auto">
          <a:xfrm>
            <a:off x="5378450" y="5892800"/>
            <a:ext cx="16621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Quantidade</a:t>
            </a:r>
            <a:r>
              <a:rPr lang="en-US">
                <a:latin typeface="Arial" charset="0"/>
              </a:rPr>
              <a:t> </a:t>
            </a:r>
          </a:p>
        </p:txBody>
      </p:sp>
      <p:grpSp>
        <p:nvGrpSpPr>
          <p:cNvPr id="473105" name="Group 1041"/>
          <p:cNvGrpSpPr>
            <a:grpSpLocks/>
          </p:cNvGrpSpPr>
          <p:nvPr/>
        </p:nvGrpSpPr>
        <p:grpSpPr bwMode="auto">
          <a:xfrm>
            <a:off x="3560763" y="4738688"/>
            <a:ext cx="4840287" cy="1204912"/>
            <a:chOff x="2243" y="2985"/>
            <a:chExt cx="3049" cy="759"/>
          </a:xfrm>
        </p:grpSpPr>
        <p:sp>
          <p:nvSpPr>
            <p:cNvPr id="473098" name="Rectangle 1034"/>
            <p:cNvSpPr>
              <a:spLocks noChangeArrowheads="1"/>
            </p:cNvSpPr>
            <p:nvPr/>
          </p:nvSpPr>
          <p:spPr bwMode="auto">
            <a:xfrm>
              <a:off x="2677" y="2985"/>
              <a:ext cx="2615" cy="52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horizontal mede a quantidade (Q) </a:t>
              </a:r>
            </a:p>
            <a:p>
              <a:r>
                <a:rPr lang="en-US" sz="1600" b="1">
                  <a:latin typeface="Arial" charset="0"/>
                </a:rPr>
                <a:t>demandada em número de </a:t>
              </a:r>
            </a:p>
            <a:p>
              <a:r>
                <a:rPr lang="en-US" sz="1600" b="1">
                  <a:latin typeface="Arial" charset="0"/>
                </a:rPr>
                <a:t>unidades por período de tempo</a:t>
              </a:r>
            </a:p>
          </p:txBody>
        </p:sp>
        <p:sp>
          <p:nvSpPr>
            <p:cNvPr id="473099" name="Freeform 1035"/>
            <p:cNvSpPr>
              <a:spLocks/>
            </p:cNvSpPr>
            <p:nvPr/>
          </p:nvSpPr>
          <p:spPr bwMode="auto">
            <a:xfrm>
              <a:off x="2243" y="3358"/>
              <a:ext cx="433" cy="386"/>
            </a:xfrm>
            <a:custGeom>
              <a:avLst/>
              <a:gdLst/>
              <a:ahLst/>
              <a:cxnLst>
                <a:cxn ang="0">
                  <a:pos x="124" y="385"/>
                </a:cxn>
                <a:cxn ang="0">
                  <a:pos x="247" y="257"/>
                </a:cxn>
                <a:cxn ang="0">
                  <a:pos x="185" y="257"/>
                </a:cxn>
                <a:cxn ang="0">
                  <a:pos x="185" y="129"/>
                </a:cxn>
                <a:cxn ang="0">
                  <a:pos x="432" y="128"/>
                </a:cxn>
                <a:cxn ang="0">
                  <a:pos x="431" y="0"/>
                </a:cxn>
                <a:cxn ang="0">
                  <a:pos x="61" y="2"/>
                </a:cxn>
                <a:cxn ang="0">
                  <a:pos x="62" y="258"/>
                </a:cxn>
                <a:cxn ang="0">
                  <a:pos x="0" y="258"/>
                </a:cxn>
                <a:cxn ang="0">
                  <a:pos x="124" y="385"/>
                </a:cxn>
              </a:cxnLst>
              <a:rect l="0" t="0" r="r" b="b"/>
              <a:pathLst>
                <a:path w="433" h="386">
                  <a:moveTo>
                    <a:pt x="124" y="385"/>
                  </a:moveTo>
                  <a:lnTo>
                    <a:pt x="247" y="257"/>
                  </a:lnTo>
                  <a:lnTo>
                    <a:pt x="185" y="257"/>
                  </a:lnTo>
                  <a:lnTo>
                    <a:pt x="185" y="129"/>
                  </a:lnTo>
                  <a:lnTo>
                    <a:pt x="432" y="128"/>
                  </a:lnTo>
                  <a:lnTo>
                    <a:pt x="431" y="0"/>
                  </a:lnTo>
                  <a:lnTo>
                    <a:pt x="61" y="2"/>
                  </a:lnTo>
                  <a:lnTo>
                    <a:pt x="62" y="258"/>
                  </a:lnTo>
                  <a:lnTo>
                    <a:pt x="0" y="258"/>
                  </a:lnTo>
                  <a:lnTo>
                    <a:pt x="124" y="385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73104" name="Group 1040"/>
          <p:cNvGrpSpPr>
            <a:grpSpLocks/>
          </p:cNvGrpSpPr>
          <p:nvPr/>
        </p:nvGrpSpPr>
        <p:grpSpPr bwMode="auto">
          <a:xfrm>
            <a:off x="2208213" y="2522538"/>
            <a:ext cx="4065587" cy="1270000"/>
            <a:chOff x="1391" y="1589"/>
            <a:chExt cx="2561" cy="800"/>
          </a:xfrm>
        </p:grpSpPr>
        <p:sp>
          <p:nvSpPr>
            <p:cNvPr id="473101" name="Rectangle 1037"/>
            <p:cNvSpPr>
              <a:spLocks noChangeArrowheads="1"/>
            </p:cNvSpPr>
            <p:nvPr/>
          </p:nvSpPr>
          <p:spPr bwMode="auto">
            <a:xfrm>
              <a:off x="1537" y="1589"/>
              <a:ext cx="2415" cy="37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vertical mede o preço (P) pago</a:t>
              </a:r>
            </a:p>
            <a:p>
              <a:r>
                <a:rPr lang="en-US" sz="1600" b="1">
                  <a:latin typeface="Arial" charset="0"/>
                </a:rPr>
                <a:t> por unidade em dólares</a:t>
              </a:r>
            </a:p>
          </p:txBody>
        </p:sp>
        <p:sp>
          <p:nvSpPr>
            <p:cNvPr id="473102" name="Freeform 1038"/>
            <p:cNvSpPr>
              <a:spLocks/>
            </p:cNvSpPr>
            <p:nvPr/>
          </p:nvSpPr>
          <p:spPr bwMode="auto">
            <a:xfrm>
              <a:off x="1391" y="1956"/>
              <a:ext cx="434" cy="433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144" y="185"/>
                </a:cxn>
                <a:cxn ang="0">
                  <a:pos x="144" y="247"/>
                </a:cxn>
                <a:cxn ang="0">
                  <a:pos x="289" y="247"/>
                </a:cxn>
                <a:cxn ang="0">
                  <a:pos x="288" y="0"/>
                </a:cxn>
                <a:cxn ang="0">
                  <a:pos x="433" y="0"/>
                </a:cxn>
                <a:cxn ang="0">
                  <a:pos x="433" y="370"/>
                </a:cxn>
                <a:cxn ang="0">
                  <a:pos x="145" y="370"/>
                </a:cxn>
                <a:cxn ang="0">
                  <a:pos x="145" y="432"/>
                </a:cxn>
                <a:cxn ang="0">
                  <a:pos x="0" y="309"/>
                </a:cxn>
              </a:cxnLst>
              <a:rect l="0" t="0" r="r" b="b"/>
              <a:pathLst>
                <a:path w="434" h="433">
                  <a:moveTo>
                    <a:pt x="0" y="309"/>
                  </a:moveTo>
                  <a:lnTo>
                    <a:pt x="144" y="185"/>
                  </a:lnTo>
                  <a:lnTo>
                    <a:pt x="144" y="247"/>
                  </a:lnTo>
                  <a:lnTo>
                    <a:pt x="289" y="247"/>
                  </a:lnTo>
                  <a:lnTo>
                    <a:pt x="288" y="0"/>
                  </a:lnTo>
                  <a:lnTo>
                    <a:pt x="433" y="0"/>
                  </a:lnTo>
                  <a:lnTo>
                    <a:pt x="433" y="370"/>
                  </a:lnTo>
                  <a:lnTo>
                    <a:pt x="145" y="370"/>
                  </a:lnTo>
                  <a:lnTo>
                    <a:pt x="145" y="432"/>
                  </a:lnTo>
                  <a:lnTo>
                    <a:pt x="0" y="309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3103" name="Rectangle 1039"/>
          <p:cNvSpPr>
            <a:spLocks noChangeArrowheads="1"/>
          </p:cNvSpPr>
          <p:nvPr/>
        </p:nvSpPr>
        <p:spPr bwMode="auto">
          <a:xfrm>
            <a:off x="608013" y="1663700"/>
            <a:ext cx="15652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(dólares por 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unidade)</a:t>
            </a:r>
            <a:endParaRPr lang="en-US">
              <a:latin typeface="Arial" charset="0"/>
            </a:endParaRPr>
          </a:p>
        </p:txBody>
      </p:sp>
      <p:sp>
        <p:nvSpPr>
          <p:cNvPr id="473106" name="Text Box 1042"/>
          <p:cNvSpPr txBox="1">
            <a:spLocks noChangeArrowheads="1"/>
          </p:cNvSpPr>
          <p:nvPr/>
        </p:nvSpPr>
        <p:spPr bwMode="auto">
          <a:xfrm>
            <a:off x="4906963" y="1557338"/>
            <a:ext cx="367982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da 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A8A3BF5-EEC0-443F-A413-73436F41939F}" type="slidenum">
              <a:rPr lang="en-US"/>
              <a:pPr/>
              <a:t>16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513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3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75141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2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3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75150" name="Group 1038"/>
          <p:cNvGrpSpPr>
            <a:grpSpLocks/>
          </p:cNvGrpSpPr>
          <p:nvPr/>
        </p:nvGrpSpPr>
        <p:grpSpPr bwMode="auto">
          <a:xfrm>
            <a:off x="3124200" y="1589088"/>
            <a:ext cx="5815013" cy="3975100"/>
            <a:chOff x="1968" y="1001"/>
            <a:chExt cx="3663" cy="2504"/>
          </a:xfrm>
        </p:grpSpPr>
        <p:sp>
          <p:nvSpPr>
            <p:cNvPr id="475145" name="Freeform 1033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75146" name="Rectangle 1034"/>
            <p:cNvSpPr>
              <a:spLocks noChangeArrowheads="1"/>
            </p:cNvSpPr>
            <p:nvPr/>
          </p:nvSpPr>
          <p:spPr bwMode="auto">
            <a:xfrm>
              <a:off x="3881" y="325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endParaRPr lang="en-US" i="1"/>
            </a:p>
          </p:txBody>
        </p:sp>
        <p:sp>
          <p:nvSpPr>
            <p:cNvPr id="475147" name="Rectangle 1035"/>
            <p:cNvSpPr>
              <a:spLocks noChangeArrowheads="1"/>
            </p:cNvSpPr>
            <p:nvPr/>
          </p:nvSpPr>
          <p:spPr bwMode="auto">
            <a:xfrm>
              <a:off x="2805" y="1001"/>
              <a:ext cx="2826" cy="127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 curva da demanda tem</a:t>
              </a:r>
            </a:p>
            <a:p>
              <a:pPr algn="ctr"/>
              <a:r>
                <a:rPr lang="en-US" sz="1800" b="1">
                  <a:latin typeface="Arial" charset="0"/>
                </a:rPr>
                <a:t>inclinação negativa, demonstrando que</a:t>
              </a:r>
            </a:p>
            <a:p>
              <a:pPr algn="ctr"/>
              <a:r>
                <a:rPr lang="en-US" sz="1800" b="1">
                  <a:latin typeface="Arial" charset="0"/>
                </a:rPr>
                <a:t> os consumidores estão dispostos a</a:t>
              </a:r>
            </a:p>
            <a:p>
              <a:pPr algn="ctr"/>
              <a:r>
                <a:rPr lang="en-US" sz="1800" b="1">
                  <a:latin typeface="Arial" charset="0"/>
                </a:rPr>
                <a:t> comprar mais a um preço mais baixo,</a:t>
              </a:r>
            </a:p>
            <a:p>
              <a:pPr algn="ctr"/>
              <a:r>
                <a:rPr lang="en-US" sz="1800" b="1">
                  <a:latin typeface="Arial" charset="0"/>
                </a:rPr>
                <a:t> à medida que o produto se torna</a:t>
              </a:r>
            </a:p>
            <a:p>
              <a:pPr algn="ctr"/>
              <a:r>
                <a:rPr lang="en-US" sz="1800" b="1">
                  <a:latin typeface="Arial" charset="0"/>
                </a:rPr>
                <a:t> relativamente mais barato e </a:t>
              </a:r>
            </a:p>
            <a:p>
              <a:pPr algn="ctr"/>
              <a:r>
                <a:rPr lang="en-US" sz="1800" b="1">
                  <a:latin typeface="Arial" charset="0"/>
                </a:rPr>
                <a:t>a renda real do consumidor aumenta.</a:t>
              </a:r>
            </a:p>
          </p:txBody>
        </p:sp>
      </p:grpSp>
      <p:sp>
        <p:nvSpPr>
          <p:cNvPr id="475148" name="Rectangle 1036"/>
          <p:cNvSpPr>
            <a:spLocks noChangeArrowheads="1"/>
          </p:cNvSpPr>
          <p:nvPr/>
        </p:nvSpPr>
        <p:spPr bwMode="auto">
          <a:xfrm>
            <a:off x="5378450" y="5892800"/>
            <a:ext cx="16621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Quantidade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475149" name="Rectangle 1037"/>
          <p:cNvSpPr>
            <a:spLocks noChangeArrowheads="1"/>
          </p:cNvSpPr>
          <p:nvPr/>
        </p:nvSpPr>
        <p:spPr bwMode="auto">
          <a:xfrm>
            <a:off x="608013" y="1663700"/>
            <a:ext cx="15652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(dólares por 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unidade)</a:t>
            </a:r>
            <a:endParaRPr lang="en-US">
              <a:latin typeface="Arial" charset="0"/>
            </a:endParaRPr>
          </a:p>
        </p:txBody>
      </p:sp>
      <p:sp>
        <p:nvSpPr>
          <p:cNvPr id="475151" name="Text Box 1039"/>
          <p:cNvSpPr txBox="1">
            <a:spLocks noChangeArrowheads="1"/>
          </p:cNvSpPr>
          <p:nvPr/>
        </p:nvSpPr>
        <p:spPr bwMode="auto">
          <a:xfrm>
            <a:off x="5008563" y="990600"/>
            <a:ext cx="3679825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da </a:t>
            </a:r>
            <a:r>
              <a:rPr lang="pt-BR" sz="2800" b="1">
                <a:latin typeface="Arial" charset="0"/>
              </a:rPr>
              <a:t>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40D079B-36CF-4B5A-8136-2F4E2F72CEDC}" type="slidenum">
              <a:rPr lang="en-US"/>
              <a:pPr/>
              <a:t>17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718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718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718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77189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Outros determinantes da demanda além do preço</a:t>
            </a:r>
          </a:p>
          <a:p>
            <a:pPr lvl="1">
              <a:buSzPct val="75000"/>
            </a:pPr>
            <a:r>
              <a:rPr lang="pt-BR"/>
              <a:t>Renda</a:t>
            </a:r>
          </a:p>
          <a:p>
            <a:pPr lvl="1">
              <a:buSzPct val="75000"/>
            </a:pPr>
            <a:r>
              <a:rPr lang="pt-BR"/>
              <a:t>Preferências do consumidor</a:t>
            </a:r>
          </a:p>
          <a:p>
            <a:pPr lvl="1">
              <a:buSzPct val="75000"/>
            </a:pPr>
            <a:r>
              <a:rPr lang="pt-BR"/>
              <a:t>Preço de bens relacionados</a:t>
            </a:r>
          </a:p>
          <a:p>
            <a:pPr lvl="2"/>
            <a:r>
              <a:rPr lang="pt-BR"/>
              <a:t>Substitutos</a:t>
            </a:r>
          </a:p>
          <a:p>
            <a:pPr lvl="2"/>
            <a:r>
              <a:rPr lang="pt-BR"/>
              <a:t>Complementares</a:t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C1FD29A-7135-4309-850E-FB6B007E8D4B}" type="slidenum">
              <a:rPr lang="en-US"/>
              <a:pPr/>
              <a:t>18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479234" name="Group 1026"/>
          <p:cNvGrpSpPr>
            <a:grpSpLocks/>
          </p:cNvGrpSpPr>
          <p:nvPr/>
        </p:nvGrpSpPr>
        <p:grpSpPr bwMode="auto">
          <a:xfrm>
            <a:off x="5932488" y="1817688"/>
            <a:ext cx="2832100" cy="3441700"/>
            <a:chOff x="3737" y="1145"/>
            <a:chExt cx="1784" cy="2168"/>
          </a:xfrm>
        </p:grpSpPr>
        <p:sp>
          <p:nvSpPr>
            <p:cNvPr id="479235" name="Freeform 1027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79236" name="Rectangle 1028"/>
            <p:cNvSpPr>
              <a:spLocks noChangeArrowheads="1"/>
            </p:cNvSpPr>
            <p:nvPr/>
          </p:nvSpPr>
          <p:spPr bwMode="auto">
            <a:xfrm>
              <a:off x="3737" y="1145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479237" name="Rectangle 1029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38" name="Rectangle 1030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39" name="Line 1031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40" name="Line 1032"/>
          <p:cNvSpPr>
            <a:spLocks noChangeShapeType="1"/>
          </p:cNvSpPr>
          <p:nvPr/>
        </p:nvSpPr>
        <p:spPr bwMode="auto">
          <a:xfrm>
            <a:off x="4957763" y="5905500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41" name="Rectangle 1033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479242" name="Rectangle 1034"/>
          <p:cNvSpPr>
            <a:spLocks noChangeArrowheads="1"/>
          </p:cNvSpPr>
          <p:nvPr/>
        </p:nvSpPr>
        <p:spPr bwMode="auto">
          <a:xfrm>
            <a:off x="8370888" y="5913438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479243" name="Group 1035"/>
          <p:cNvGrpSpPr>
            <a:grpSpLocks/>
          </p:cNvGrpSpPr>
          <p:nvPr/>
        </p:nvGrpSpPr>
        <p:grpSpPr bwMode="auto">
          <a:xfrm>
            <a:off x="4545013" y="2503488"/>
            <a:ext cx="2847975" cy="3822700"/>
            <a:chOff x="2863" y="1577"/>
            <a:chExt cx="1794" cy="2408"/>
          </a:xfrm>
        </p:grpSpPr>
        <p:sp>
          <p:nvSpPr>
            <p:cNvPr id="479244" name="Line 1036"/>
            <p:cNvSpPr>
              <a:spLocks noChangeShapeType="1"/>
            </p:cNvSpPr>
            <p:nvPr/>
          </p:nvSpPr>
          <p:spPr bwMode="auto">
            <a:xfrm>
              <a:off x="3147" y="1728"/>
              <a:ext cx="89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45" name="Rectangle 1037"/>
            <p:cNvSpPr>
              <a:spLocks noChangeArrowheads="1"/>
            </p:cNvSpPr>
            <p:nvPr/>
          </p:nvSpPr>
          <p:spPr bwMode="auto">
            <a:xfrm>
              <a:off x="4361" y="3737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479246" name="Rectangle 1038"/>
            <p:cNvSpPr>
              <a:spLocks noChangeArrowheads="1"/>
            </p:cNvSpPr>
            <p:nvPr/>
          </p:nvSpPr>
          <p:spPr bwMode="auto">
            <a:xfrm>
              <a:off x="2863" y="157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479247" name="Oval 1039"/>
            <p:cNvSpPr>
              <a:spLocks noChangeArrowheads="1"/>
            </p:cNvSpPr>
            <p:nvPr/>
          </p:nvSpPr>
          <p:spPr bwMode="auto">
            <a:xfrm>
              <a:off x="3996" y="1668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48" name="Line 1040"/>
            <p:cNvSpPr>
              <a:spLocks noChangeShapeType="1"/>
            </p:cNvSpPr>
            <p:nvPr/>
          </p:nvSpPr>
          <p:spPr bwMode="auto">
            <a:xfrm>
              <a:off x="4044" y="1803"/>
              <a:ext cx="0" cy="19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49" name="Rectangle 1041"/>
            <p:cNvSpPr>
              <a:spLocks noChangeArrowheads="1"/>
            </p:cNvSpPr>
            <p:nvPr/>
          </p:nvSpPr>
          <p:spPr bwMode="auto">
            <a:xfrm>
              <a:off x="3881" y="3737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79250" name="Rectangle 1042"/>
            <p:cNvSpPr>
              <a:spLocks noChangeArrowheads="1"/>
            </p:cNvSpPr>
            <p:nvPr/>
          </p:nvSpPr>
          <p:spPr bwMode="auto">
            <a:xfrm>
              <a:off x="2863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479251" name="Line 1043"/>
            <p:cNvSpPr>
              <a:spLocks noChangeShapeType="1"/>
            </p:cNvSpPr>
            <p:nvPr/>
          </p:nvSpPr>
          <p:spPr bwMode="auto">
            <a:xfrm>
              <a:off x="3147" y="2400"/>
              <a:ext cx="1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52" name="Line 1044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53" name="Oval 1045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79254" name="Group 1046"/>
          <p:cNvGrpSpPr>
            <a:grpSpLocks/>
          </p:cNvGrpSpPr>
          <p:nvPr/>
        </p:nvGrpSpPr>
        <p:grpSpPr bwMode="auto">
          <a:xfrm>
            <a:off x="6538913" y="1817688"/>
            <a:ext cx="2259012" cy="4508500"/>
            <a:chOff x="4119" y="1145"/>
            <a:chExt cx="1423" cy="2840"/>
          </a:xfrm>
        </p:grpSpPr>
        <p:sp>
          <p:nvSpPr>
            <p:cNvPr id="479255" name="Freeform 1047"/>
            <p:cNvSpPr>
              <a:spLocks/>
            </p:cNvSpPr>
            <p:nvPr/>
          </p:nvSpPr>
          <p:spPr bwMode="auto">
            <a:xfrm>
              <a:off x="4365" y="1440"/>
              <a:ext cx="1177" cy="14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447"/>
                </a:cxn>
                <a:cxn ang="0">
                  <a:pos x="581" y="915"/>
                </a:cxn>
                <a:cxn ang="0">
                  <a:pos x="1003" y="1409"/>
                </a:cxn>
                <a:cxn ang="0">
                  <a:pos x="1208" y="1594"/>
                </a:cxn>
                <a:cxn ang="0">
                  <a:pos x="1392" y="1680"/>
                </a:cxn>
              </a:cxnLst>
              <a:rect l="0" t="0" r="r" b="b"/>
              <a:pathLst>
                <a:path w="1393" h="1681">
                  <a:moveTo>
                    <a:pt x="0" y="0"/>
                  </a:moveTo>
                  <a:lnTo>
                    <a:pt x="268" y="447"/>
                  </a:lnTo>
                  <a:lnTo>
                    <a:pt x="581" y="915"/>
                  </a:lnTo>
                  <a:lnTo>
                    <a:pt x="1003" y="1409"/>
                  </a:lnTo>
                  <a:lnTo>
                    <a:pt x="1208" y="1594"/>
                  </a:lnTo>
                  <a:lnTo>
                    <a:pt x="1392" y="168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79256" name="Rectangle 1048"/>
            <p:cNvSpPr>
              <a:spLocks noChangeArrowheads="1"/>
            </p:cNvSpPr>
            <p:nvPr/>
          </p:nvSpPr>
          <p:spPr bwMode="auto">
            <a:xfrm>
              <a:off x="4217" y="1145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D’</a:t>
              </a:r>
            </a:p>
          </p:txBody>
        </p:sp>
        <p:sp>
          <p:nvSpPr>
            <p:cNvPr id="479257" name="Oval 1049"/>
            <p:cNvSpPr>
              <a:spLocks noChangeArrowheads="1"/>
            </p:cNvSpPr>
            <p:nvPr/>
          </p:nvSpPr>
          <p:spPr bwMode="auto">
            <a:xfrm>
              <a:off x="4464" y="1680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58" name="Rectangle 1050"/>
            <p:cNvSpPr>
              <a:spLocks noChangeArrowheads="1"/>
            </p:cNvSpPr>
            <p:nvPr/>
          </p:nvSpPr>
          <p:spPr bwMode="auto">
            <a:xfrm>
              <a:off x="4889" y="3737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479259" name="Line 1051"/>
            <p:cNvSpPr>
              <a:spLocks noChangeShapeType="1"/>
            </p:cNvSpPr>
            <p:nvPr/>
          </p:nvSpPr>
          <p:spPr bwMode="auto">
            <a:xfrm>
              <a:off x="499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60" name="Oval 1052"/>
            <p:cNvSpPr>
              <a:spLocks noChangeArrowheads="1"/>
            </p:cNvSpPr>
            <p:nvPr/>
          </p:nvSpPr>
          <p:spPr bwMode="auto">
            <a:xfrm>
              <a:off x="4944" y="2352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61" name="Line 1053"/>
            <p:cNvSpPr>
              <a:spLocks noChangeShapeType="1"/>
            </p:cNvSpPr>
            <p:nvPr/>
          </p:nvSpPr>
          <p:spPr bwMode="auto">
            <a:xfrm>
              <a:off x="4119" y="1728"/>
              <a:ext cx="3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62" name="Line 1054"/>
            <p:cNvSpPr>
              <a:spLocks noChangeShapeType="1"/>
            </p:cNvSpPr>
            <p:nvPr/>
          </p:nvSpPr>
          <p:spPr bwMode="auto">
            <a:xfrm>
              <a:off x="4551" y="2400"/>
              <a:ext cx="4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63" name="Line 1055"/>
            <p:cNvSpPr>
              <a:spLocks noChangeShapeType="1"/>
            </p:cNvSpPr>
            <p:nvPr/>
          </p:nvSpPr>
          <p:spPr bwMode="auto">
            <a:xfrm>
              <a:off x="4512" y="1791"/>
              <a:ext cx="0" cy="5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79264" name="Text Box 1056"/>
          <p:cNvSpPr txBox="1">
            <a:spLocks noChangeArrowheads="1"/>
          </p:cNvSpPr>
          <p:nvPr/>
        </p:nvSpPr>
        <p:spPr bwMode="auto">
          <a:xfrm>
            <a:off x="360363" y="1347788"/>
            <a:ext cx="3486150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Deslocamento da demanda</a:t>
            </a:r>
            <a:endParaRPr lang="en-US" b="1">
              <a:latin typeface="Arial" charset="0"/>
            </a:endParaRPr>
          </a:p>
        </p:txBody>
      </p:sp>
      <p:sp>
        <p:nvSpPr>
          <p:cNvPr id="479265" name="Rectangle 10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79266" name="Rectangle 105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82775"/>
            <a:ext cx="3962400" cy="40608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Aumento da renda</a:t>
            </a:r>
            <a:endParaRPr lang="pt-BR" sz="28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Ao preço </a:t>
            </a:r>
            <a:r>
              <a:rPr lang="pt-BR" sz="2000" i="1"/>
              <a:t>P</a:t>
            </a:r>
            <a:r>
              <a:rPr lang="pt-BR" sz="2000" i="1" baseline="-25000"/>
              <a:t>1</a:t>
            </a:r>
            <a:r>
              <a:rPr lang="pt-BR" sz="2000"/>
              <a:t>, compra-se </a:t>
            </a:r>
            <a:r>
              <a:rPr lang="pt-BR" sz="2000" i="1"/>
              <a:t>Q</a:t>
            </a:r>
            <a:r>
              <a:rPr lang="pt-BR" sz="2000" i="1" baseline="-25000"/>
              <a:t>2</a:t>
            </a:r>
            <a:endParaRPr lang="pt-BR" sz="2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Ao preço </a:t>
            </a:r>
            <a:r>
              <a:rPr lang="pt-BR" sz="2000" i="1"/>
              <a:t>P</a:t>
            </a:r>
            <a:r>
              <a:rPr lang="pt-BR" sz="2000" i="1" baseline="-25000"/>
              <a:t>2</a:t>
            </a:r>
            <a:r>
              <a:rPr lang="pt-BR" sz="2000"/>
              <a:t>, compra-se </a:t>
            </a:r>
            <a:r>
              <a:rPr lang="pt-BR" sz="2000" i="1"/>
              <a:t>Q</a:t>
            </a:r>
            <a:r>
              <a:rPr lang="pt-BR" sz="2000" i="1" baseline="-25000"/>
              <a:t>1</a:t>
            </a:r>
            <a:endParaRPr lang="pt-BR" sz="2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 curva de demanda desloca-se para a direita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Para qualquer preço, a quantidade comprada em </a:t>
            </a:r>
            <a:r>
              <a:rPr lang="pt-BR" sz="2000" i="1"/>
              <a:t>D’</a:t>
            </a:r>
            <a:r>
              <a:rPr lang="pt-BR" sz="2000"/>
              <a:t> é maior do que em </a:t>
            </a:r>
            <a:r>
              <a:rPr lang="pt-BR" sz="2000" i="1"/>
              <a:t>D</a:t>
            </a:r>
            <a:endParaRPr lang="pt-BR" sz="2000"/>
          </a:p>
          <a:p>
            <a:pPr>
              <a:lnSpc>
                <a:spcPct val="90000"/>
              </a:lnSpc>
            </a:pPr>
            <a:endParaRPr lang="pt-BR" sz="28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6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678569A-CFE7-4AFE-A0D6-A1FA3784D9DF}" type="slidenum">
              <a:rPr lang="en-US"/>
              <a:pPr/>
              <a:t>19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128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28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28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73063" y="292100"/>
            <a:ext cx="8593137" cy="723900"/>
          </a:xfrm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81285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sz="2800"/>
              <a:t>Demanda - revisão</a:t>
            </a:r>
          </a:p>
          <a:p>
            <a:pPr lvl="1">
              <a:buSzPct val="75000"/>
            </a:pPr>
            <a:r>
              <a:rPr lang="pt-BR" sz="2400"/>
              <a:t>A demanda é afetada por outras variáveis além do preço, tais como, renda, preço de bens relacionados e gostos.</a:t>
            </a:r>
          </a:p>
          <a:p>
            <a:pPr lvl="1">
              <a:buSzPct val="75000"/>
            </a:pPr>
            <a:r>
              <a:rPr lang="pt-BR" sz="2400"/>
              <a:t>Mudanças na demanda associadas a modificações nos determinantes extra-preço são representadas por deslocamentos de toda a curva de demanda.</a:t>
            </a:r>
          </a:p>
          <a:p>
            <a:pPr lvl="1">
              <a:buSzPct val="75000"/>
            </a:pPr>
            <a:r>
              <a:rPr lang="pt-BR" sz="2400"/>
              <a:t>Mudanças na quantidade demandada associadas a mudanças no preço do produto são representadas por movimentos ao longo da curva de demanda.</a:t>
            </a:r>
            <a:r>
              <a:rPr lang="pt-BR" sz="2400" i="1"/>
              <a:t> </a:t>
            </a:r>
            <a:endParaRPr lang="pt-BR" sz="240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0E9C544-F966-488B-A88A-4979EC439408}" type="slidenum">
              <a:rPr lang="en-US"/>
              <a:pPr/>
              <a:t>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4646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646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646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Tópicos para discussão</a:t>
            </a:r>
          </a:p>
        </p:txBody>
      </p:sp>
      <p:sp>
        <p:nvSpPr>
          <p:cNvPr id="446469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Oferta e demanda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O mecanismo de mercado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Mudanças no equilíbrio do mercado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Elasticidades da oferta e da demanda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Elasticidades de curto prazo </a:t>
            </a:r>
            <a:r>
              <a:rPr lang="pt-BR" i="1"/>
              <a:t>versus</a:t>
            </a:r>
            <a:r>
              <a:rPr lang="pt-BR"/>
              <a:t> elasticidades de longo prazo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6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6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5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4441EBE-2797-4910-8FD2-3FE6B2B4E374}" type="slidenum">
              <a:rPr lang="en-US"/>
              <a:pPr/>
              <a:t>20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333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2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3333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4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5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6" name="Rectangle 1032"/>
          <p:cNvSpPr>
            <a:spLocks noChangeArrowheads="1"/>
          </p:cNvSpPr>
          <p:nvPr/>
        </p:nvSpPr>
        <p:spPr bwMode="auto">
          <a:xfrm>
            <a:off x="5416550" y="5873750"/>
            <a:ext cx="1508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Quantidade</a:t>
            </a:r>
            <a:r>
              <a:rPr lang="en-US" sz="2000" b="1">
                <a:latin typeface="Arial" charset="0"/>
              </a:rPr>
              <a:t> </a:t>
            </a:r>
          </a:p>
        </p:txBody>
      </p:sp>
      <p:grpSp>
        <p:nvGrpSpPr>
          <p:cNvPr id="483337" name="Group 1033"/>
          <p:cNvGrpSpPr>
            <a:grpSpLocks/>
          </p:cNvGrpSpPr>
          <p:nvPr/>
        </p:nvGrpSpPr>
        <p:grpSpPr bwMode="auto">
          <a:xfrm>
            <a:off x="3124200" y="1905000"/>
            <a:ext cx="3402013" cy="3659188"/>
            <a:chOff x="1968" y="1200"/>
            <a:chExt cx="2143" cy="2305"/>
          </a:xfrm>
        </p:grpSpPr>
        <p:sp>
          <p:nvSpPr>
            <p:cNvPr id="483338" name="Freeform 1034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3339" name="Rectangle 1035"/>
            <p:cNvSpPr>
              <a:spLocks noChangeArrowheads="1"/>
            </p:cNvSpPr>
            <p:nvPr/>
          </p:nvSpPr>
          <p:spPr bwMode="auto">
            <a:xfrm>
              <a:off x="3881" y="325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483340" name="Group 1036"/>
          <p:cNvGrpSpPr>
            <a:grpSpLocks/>
          </p:cNvGrpSpPr>
          <p:nvPr/>
        </p:nvGrpSpPr>
        <p:grpSpPr bwMode="auto">
          <a:xfrm>
            <a:off x="2209800" y="1782763"/>
            <a:ext cx="3676650" cy="3476625"/>
            <a:chOff x="1392" y="1123"/>
            <a:chExt cx="2316" cy="2190"/>
          </a:xfrm>
        </p:grpSpPr>
        <p:sp>
          <p:nvSpPr>
            <p:cNvPr id="483341" name="Freeform 1037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3342" name="Rectangle 1038"/>
            <p:cNvSpPr>
              <a:spLocks noChangeArrowheads="1"/>
            </p:cNvSpPr>
            <p:nvPr/>
          </p:nvSpPr>
          <p:spPr bwMode="auto">
            <a:xfrm>
              <a:off x="3487" y="1123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483343" name="Group 1039"/>
          <p:cNvGrpSpPr>
            <a:grpSpLocks/>
          </p:cNvGrpSpPr>
          <p:nvPr/>
        </p:nvGrpSpPr>
        <p:grpSpPr bwMode="auto">
          <a:xfrm>
            <a:off x="1801813" y="2592388"/>
            <a:ext cx="7051675" cy="3695700"/>
            <a:chOff x="1135" y="1633"/>
            <a:chExt cx="4442" cy="2328"/>
          </a:xfrm>
        </p:grpSpPr>
        <p:sp>
          <p:nvSpPr>
            <p:cNvPr id="483344" name="Rectangle 1040"/>
            <p:cNvSpPr>
              <a:spLocks noChangeArrowheads="1"/>
            </p:cNvSpPr>
            <p:nvPr/>
          </p:nvSpPr>
          <p:spPr bwMode="auto">
            <a:xfrm>
              <a:off x="3807" y="1633"/>
              <a:ext cx="1770" cy="110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As curvas se cruzam no</a:t>
              </a:r>
            </a:p>
            <a:p>
              <a:pPr algn="ctr"/>
              <a:r>
                <a:rPr lang="en-US" sz="1800" b="1">
                  <a:latin typeface="Arial" charset="0"/>
                </a:rPr>
                <a:t> ponto de equilíbrio. </a:t>
              </a:r>
            </a:p>
            <a:p>
              <a:pPr algn="ctr"/>
              <a:r>
                <a:rPr lang="en-US" sz="1800" b="1">
                  <a:latin typeface="Arial" charset="0"/>
                </a:rPr>
                <a:t> Ao preço </a:t>
              </a:r>
              <a:r>
                <a:rPr lang="en-US" sz="1800" b="1" i="1">
                  <a:latin typeface="Arial" charset="0"/>
                </a:rPr>
                <a:t>P</a:t>
              </a:r>
              <a:r>
                <a:rPr lang="en-US" sz="1800" b="1" i="1" baseline="-25000">
                  <a:latin typeface="Arial" charset="0"/>
                </a:rPr>
                <a:t>0</a:t>
              </a:r>
              <a:r>
                <a:rPr lang="en-US" sz="1800" b="1">
                  <a:latin typeface="Arial" charset="0"/>
                </a:rPr>
                <a:t> , </a:t>
              </a:r>
            </a:p>
            <a:p>
              <a:pPr algn="ctr"/>
              <a:r>
                <a:rPr lang="en-US" sz="1800" b="1">
                  <a:latin typeface="Arial" charset="0"/>
                </a:rPr>
                <a:t>a quantidade ofertada</a:t>
              </a:r>
            </a:p>
            <a:p>
              <a:pPr algn="ctr"/>
              <a:r>
                <a:rPr lang="en-US" sz="1800" b="1">
                  <a:latin typeface="Arial" charset="0"/>
                </a:rPr>
                <a:t> é igual à quantidade </a:t>
              </a:r>
            </a:p>
            <a:p>
              <a:pPr algn="ctr"/>
              <a:r>
                <a:rPr lang="en-US" sz="1800" b="1">
                  <a:latin typeface="Arial" charset="0"/>
                </a:rPr>
                <a:t>demandada, </a:t>
              </a: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0</a:t>
              </a:r>
              <a:r>
                <a:rPr lang="en-US" sz="1800" b="1" i="1">
                  <a:latin typeface="Arial" charset="0"/>
                </a:rPr>
                <a:t> . </a:t>
              </a:r>
            </a:p>
          </p:txBody>
        </p:sp>
        <p:sp>
          <p:nvSpPr>
            <p:cNvPr id="483345" name="Line 1041"/>
            <p:cNvSpPr>
              <a:spLocks noChangeShapeType="1"/>
            </p:cNvSpPr>
            <p:nvPr/>
          </p:nvSpPr>
          <p:spPr bwMode="auto">
            <a:xfrm flipH="1">
              <a:off x="1371" y="2400"/>
              <a:ext cx="13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346" name="Oval 1042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347" name="Rectangle 1043"/>
            <p:cNvSpPr>
              <a:spLocks noChangeArrowheads="1"/>
            </p:cNvSpPr>
            <p:nvPr/>
          </p:nvSpPr>
          <p:spPr bwMode="auto">
            <a:xfrm>
              <a:off x="1135" y="222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3348" name="Rectangle 1044"/>
            <p:cNvSpPr>
              <a:spLocks noChangeArrowheads="1"/>
            </p:cNvSpPr>
            <p:nvPr/>
          </p:nvSpPr>
          <p:spPr bwMode="auto">
            <a:xfrm>
              <a:off x="2585" y="3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3349" name="Line 1045"/>
            <p:cNvSpPr>
              <a:spLocks noChangeShapeType="1"/>
            </p:cNvSpPr>
            <p:nvPr/>
          </p:nvSpPr>
          <p:spPr bwMode="auto">
            <a:xfrm>
              <a:off x="2736" y="2475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3350" name="Rectangle 1046"/>
          <p:cNvSpPr>
            <a:spLocks noChangeArrowheads="1"/>
          </p:cNvSpPr>
          <p:nvPr/>
        </p:nvSpPr>
        <p:spPr bwMode="auto">
          <a:xfrm>
            <a:off x="608013" y="1663700"/>
            <a:ext cx="15652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Preço</a:t>
            </a:r>
          </a:p>
          <a:p>
            <a:pPr algn="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(dólares por </a:t>
            </a:r>
          </a:p>
          <a:p>
            <a:pPr algn="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unidade)</a:t>
            </a:r>
            <a:endParaRPr lang="en-US" sz="2000" b="1">
              <a:latin typeface="Arial" charset="0"/>
            </a:endParaRPr>
          </a:p>
        </p:txBody>
      </p:sp>
      <p:sp>
        <p:nvSpPr>
          <p:cNvPr id="483351" name="Text Box 1047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0DEBE6F-E273-4ABF-AD9E-3371732F6AC6}" type="slidenum">
              <a:rPr lang="en-US"/>
              <a:pPr/>
              <a:t>21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537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537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53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538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Características do preço de equilíbrio</a:t>
            </a:r>
          </a:p>
          <a:p>
            <a:pPr lvl="1"/>
            <a:r>
              <a:rPr lang="pt-BR"/>
              <a:t>Q</a:t>
            </a:r>
            <a:r>
              <a:rPr lang="pt-BR" baseline="-25000"/>
              <a:t>D</a:t>
            </a:r>
            <a:r>
              <a:rPr lang="pt-BR"/>
              <a:t> = Q</a:t>
            </a:r>
            <a:r>
              <a:rPr lang="pt-BR" baseline="-25000"/>
              <a:t>S</a:t>
            </a:r>
            <a:endParaRPr lang="pt-BR"/>
          </a:p>
          <a:p>
            <a:pPr lvl="1"/>
            <a:r>
              <a:rPr lang="pt-BR"/>
              <a:t>Não há escassez de oferta</a:t>
            </a:r>
          </a:p>
          <a:p>
            <a:pPr lvl="1"/>
            <a:r>
              <a:rPr lang="pt-BR"/>
              <a:t>Não há excesso de oferta</a:t>
            </a:r>
          </a:p>
          <a:p>
            <a:pPr lvl="1"/>
            <a:r>
              <a:rPr lang="pt-BR"/>
              <a:t>Não há pressão para que o preço seja alterado</a:t>
            </a: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8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A6AB000-DF80-42CC-ABDC-94E5C2597631}" type="slidenum">
              <a:rPr lang="en-US"/>
              <a:pPr/>
              <a:t>22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742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2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2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7429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30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31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32" name="Rectangle 1032"/>
          <p:cNvSpPr>
            <a:spLocks noChangeArrowheads="1"/>
          </p:cNvSpPr>
          <p:nvPr/>
        </p:nvSpPr>
        <p:spPr bwMode="auto">
          <a:xfrm>
            <a:off x="5454650" y="5835650"/>
            <a:ext cx="15224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Quantidade</a:t>
            </a:r>
            <a:r>
              <a:rPr lang="en-US" b="1">
                <a:latin typeface="Arial" charset="0"/>
              </a:rPr>
              <a:t> </a:t>
            </a:r>
          </a:p>
        </p:txBody>
      </p:sp>
      <p:sp>
        <p:nvSpPr>
          <p:cNvPr id="487433" name="Freeform 1033"/>
          <p:cNvSpPr>
            <a:spLocks/>
          </p:cNvSpPr>
          <p:nvPr/>
        </p:nvSpPr>
        <p:spPr bwMode="auto">
          <a:xfrm>
            <a:off x="3124200" y="1905000"/>
            <a:ext cx="2973388" cy="3506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" y="587"/>
              </a:cxn>
              <a:cxn ang="0">
                <a:pos x="782" y="1203"/>
              </a:cxn>
              <a:cxn ang="0">
                <a:pos x="1349" y="1852"/>
              </a:cxn>
              <a:cxn ang="0">
                <a:pos x="1625" y="2095"/>
              </a:cxn>
              <a:cxn ang="0">
                <a:pos x="1872" y="2208"/>
              </a:cxn>
            </a:cxnLst>
            <a:rect l="0" t="0" r="r" b="b"/>
            <a:pathLst>
              <a:path w="1873" h="2209">
                <a:moveTo>
                  <a:pt x="0" y="0"/>
                </a:moveTo>
                <a:lnTo>
                  <a:pt x="360" y="587"/>
                </a:lnTo>
                <a:lnTo>
                  <a:pt x="782" y="1203"/>
                </a:lnTo>
                <a:lnTo>
                  <a:pt x="1349" y="1852"/>
                </a:lnTo>
                <a:lnTo>
                  <a:pt x="1625" y="2095"/>
                </a:lnTo>
                <a:lnTo>
                  <a:pt x="1872" y="2208"/>
                </a:lnTo>
              </a:path>
            </a:pathLst>
          </a:custGeom>
          <a:noFill/>
          <a:ln w="50800" cap="rnd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87434" name="Rectangle 1034"/>
          <p:cNvSpPr>
            <a:spLocks noChangeArrowheads="1"/>
          </p:cNvSpPr>
          <p:nvPr/>
        </p:nvSpPr>
        <p:spPr bwMode="auto">
          <a:xfrm>
            <a:off x="6161088" y="5170488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D</a:t>
            </a:r>
          </a:p>
        </p:txBody>
      </p:sp>
      <p:grpSp>
        <p:nvGrpSpPr>
          <p:cNvPr id="487435" name="Group 1035"/>
          <p:cNvGrpSpPr>
            <a:grpSpLocks/>
          </p:cNvGrpSpPr>
          <p:nvPr/>
        </p:nvGrpSpPr>
        <p:grpSpPr bwMode="auto">
          <a:xfrm>
            <a:off x="2209800" y="1782763"/>
            <a:ext cx="3676650" cy="3476625"/>
            <a:chOff x="1392" y="1123"/>
            <a:chExt cx="2316" cy="2190"/>
          </a:xfrm>
        </p:grpSpPr>
        <p:sp>
          <p:nvSpPr>
            <p:cNvPr id="487436" name="Freeform 1036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7437" name="Rectangle 1037"/>
            <p:cNvSpPr>
              <a:spLocks noChangeArrowheads="1"/>
            </p:cNvSpPr>
            <p:nvPr/>
          </p:nvSpPr>
          <p:spPr bwMode="auto">
            <a:xfrm>
              <a:off x="3487" y="1123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487438" name="Group 1038"/>
          <p:cNvGrpSpPr>
            <a:grpSpLocks/>
          </p:cNvGrpSpPr>
          <p:nvPr/>
        </p:nvGrpSpPr>
        <p:grpSpPr bwMode="auto">
          <a:xfrm>
            <a:off x="1801813" y="3535363"/>
            <a:ext cx="2771775" cy="2752725"/>
            <a:chOff x="1135" y="2227"/>
            <a:chExt cx="1746" cy="1734"/>
          </a:xfrm>
        </p:grpSpPr>
        <p:sp>
          <p:nvSpPr>
            <p:cNvPr id="487439" name="Line 1039"/>
            <p:cNvSpPr>
              <a:spLocks noChangeShapeType="1"/>
            </p:cNvSpPr>
            <p:nvPr/>
          </p:nvSpPr>
          <p:spPr bwMode="auto">
            <a:xfrm flipH="1">
              <a:off x="1371" y="2400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7440" name="Oval 1040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7441" name="Rectangle 1041"/>
            <p:cNvSpPr>
              <a:spLocks noChangeArrowheads="1"/>
            </p:cNvSpPr>
            <p:nvPr/>
          </p:nvSpPr>
          <p:spPr bwMode="auto">
            <a:xfrm>
              <a:off x="1135" y="222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7442" name="Rectangle 1042"/>
            <p:cNvSpPr>
              <a:spLocks noChangeArrowheads="1"/>
            </p:cNvSpPr>
            <p:nvPr/>
          </p:nvSpPr>
          <p:spPr bwMode="auto">
            <a:xfrm>
              <a:off x="2585" y="3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7443" name="Line 1043"/>
            <p:cNvSpPr>
              <a:spLocks noChangeShapeType="1"/>
            </p:cNvSpPr>
            <p:nvPr/>
          </p:nvSpPr>
          <p:spPr bwMode="auto">
            <a:xfrm>
              <a:off x="2736" y="2475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7444" name="Rectangle 1044"/>
          <p:cNvSpPr>
            <a:spLocks noChangeArrowheads="1"/>
          </p:cNvSpPr>
          <p:nvPr/>
        </p:nvSpPr>
        <p:spPr bwMode="auto">
          <a:xfrm>
            <a:off x="5622925" y="2921000"/>
            <a:ext cx="3228975" cy="21621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Se o preço estiver acima</a:t>
            </a:r>
          </a:p>
          <a:p>
            <a:r>
              <a:rPr lang="en-US" sz="1800" b="1">
                <a:latin typeface="Arial" charset="0"/>
              </a:rPr>
              <a:t> do ponto de equilíbrio:</a:t>
            </a:r>
          </a:p>
          <a:p>
            <a:endParaRPr lang="en-US" sz="1800" b="1">
              <a:latin typeface="Arial" charset="0"/>
            </a:endParaRPr>
          </a:p>
          <a:p>
            <a:pPr>
              <a:lnSpc>
                <a:spcPct val="50000"/>
              </a:lnSpc>
            </a:pPr>
            <a:r>
              <a:rPr lang="en-US" sz="1800" b="1">
                <a:latin typeface="Arial" charset="0"/>
              </a:rPr>
              <a:t>1) O preço está acima do</a:t>
            </a:r>
          </a:p>
          <a:p>
            <a:r>
              <a:rPr lang="en-US" sz="1800" b="1">
                <a:latin typeface="Arial" charset="0"/>
              </a:rPr>
              <a:t> preço de equilíbrio</a:t>
            </a:r>
          </a:p>
          <a:p>
            <a:r>
              <a:rPr lang="en-US" sz="1800" b="1">
                <a:latin typeface="Arial" charset="0"/>
              </a:rPr>
              <a:t>2) Q</a:t>
            </a:r>
            <a:r>
              <a:rPr lang="en-US" sz="1800" b="1" baseline="-25000">
                <a:latin typeface="Arial" charset="0"/>
              </a:rPr>
              <a:t>s</a:t>
            </a:r>
            <a:r>
              <a:rPr lang="en-US" sz="1800" b="1">
                <a:latin typeface="Arial" charset="0"/>
              </a:rPr>
              <a:t>  &gt; Q</a:t>
            </a:r>
            <a:r>
              <a:rPr lang="en-US" sz="1800" b="1" baseline="-25000">
                <a:latin typeface="Arial" charset="0"/>
              </a:rPr>
              <a:t>d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3) O preço cai para o </a:t>
            </a:r>
            <a:r>
              <a:rPr lang="en-US" sz="1800" b="1" i="1">
                <a:latin typeface="Arial" charset="0"/>
              </a:rPr>
              <a:t>preço</a:t>
            </a:r>
          </a:p>
          <a:p>
            <a:r>
              <a:rPr lang="en-US" sz="1800" b="1" i="1">
                <a:latin typeface="Arial" charset="0"/>
              </a:rPr>
              <a:t>     de equilíbrio do mercado</a:t>
            </a:r>
          </a:p>
        </p:txBody>
      </p:sp>
      <p:sp>
        <p:nvSpPr>
          <p:cNvPr id="487445" name="Line 1045"/>
          <p:cNvSpPr>
            <a:spLocks noChangeShapeType="1"/>
          </p:cNvSpPr>
          <p:nvPr/>
        </p:nvSpPr>
        <p:spPr bwMode="auto">
          <a:xfrm flipH="1">
            <a:off x="2270125" y="2995613"/>
            <a:ext cx="30241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46" name="Rectangle 1046"/>
          <p:cNvSpPr>
            <a:spLocks noChangeArrowheads="1"/>
          </p:cNvSpPr>
          <p:nvPr/>
        </p:nvSpPr>
        <p:spPr bwMode="auto">
          <a:xfrm>
            <a:off x="1800225" y="2755900"/>
            <a:ext cx="4429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1</a:t>
            </a:r>
          </a:p>
        </p:txBody>
      </p:sp>
      <p:sp>
        <p:nvSpPr>
          <p:cNvPr id="487447" name="Freeform 1047"/>
          <p:cNvSpPr>
            <a:spLocks/>
          </p:cNvSpPr>
          <p:nvPr/>
        </p:nvSpPr>
        <p:spPr bwMode="auto">
          <a:xfrm>
            <a:off x="3786188" y="2768600"/>
            <a:ext cx="1449387" cy="153988"/>
          </a:xfrm>
          <a:custGeom>
            <a:avLst/>
            <a:gdLst/>
            <a:ahLst/>
            <a:cxnLst>
              <a:cxn ang="0">
                <a:pos x="912" y="96"/>
              </a:cxn>
              <a:cxn ang="0">
                <a:pos x="907" y="76"/>
              </a:cxn>
              <a:cxn ang="0">
                <a:pos x="891" y="61"/>
              </a:cxn>
              <a:cxn ang="0">
                <a:pos x="864" y="49"/>
              </a:cxn>
              <a:cxn ang="0">
                <a:pos x="832" y="46"/>
              </a:cxn>
              <a:cxn ang="0">
                <a:pos x="530" y="46"/>
              </a:cxn>
              <a:cxn ang="0">
                <a:pos x="499" y="43"/>
              </a:cxn>
              <a:cxn ang="0">
                <a:pos x="477" y="32"/>
              </a:cxn>
              <a:cxn ang="0">
                <a:pos x="461" y="17"/>
              </a:cxn>
              <a:cxn ang="0">
                <a:pos x="456" y="0"/>
              </a:cxn>
              <a:cxn ang="0">
                <a:pos x="451" y="17"/>
              </a:cxn>
              <a:cxn ang="0">
                <a:pos x="435" y="32"/>
              </a:cxn>
              <a:cxn ang="0">
                <a:pos x="408" y="43"/>
              </a:cxn>
              <a:cxn ang="0">
                <a:pos x="377" y="46"/>
              </a:cxn>
              <a:cxn ang="0">
                <a:pos x="74" y="46"/>
              </a:cxn>
              <a:cxn ang="0">
                <a:pos x="43" y="49"/>
              </a:cxn>
              <a:cxn ang="0">
                <a:pos x="21" y="61"/>
              </a:cxn>
              <a:cxn ang="0">
                <a:pos x="6" y="76"/>
              </a:cxn>
              <a:cxn ang="0">
                <a:pos x="0" y="96"/>
              </a:cxn>
            </a:cxnLst>
            <a:rect l="0" t="0" r="r" b="b"/>
            <a:pathLst>
              <a:path w="913" h="97">
                <a:moveTo>
                  <a:pt x="912" y="96"/>
                </a:moveTo>
                <a:lnTo>
                  <a:pt x="907" y="76"/>
                </a:lnTo>
                <a:lnTo>
                  <a:pt x="891" y="61"/>
                </a:lnTo>
                <a:lnTo>
                  <a:pt x="864" y="49"/>
                </a:lnTo>
                <a:lnTo>
                  <a:pt x="832" y="46"/>
                </a:lnTo>
                <a:lnTo>
                  <a:pt x="530" y="46"/>
                </a:lnTo>
                <a:lnTo>
                  <a:pt x="499" y="43"/>
                </a:lnTo>
                <a:lnTo>
                  <a:pt x="477" y="32"/>
                </a:lnTo>
                <a:lnTo>
                  <a:pt x="461" y="17"/>
                </a:lnTo>
                <a:lnTo>
                  <a:pt x="456" y="0"/>
                </a:lnTo>
                <a:lnTo>
                  <a:pt x="451" y="17"/>
                </a:lnTo>
                <a:lnTo>
                  <a:pt x="435" y="32"/>
                </a:lnTo>
                <a:lnTo>
                  <a:pt x="408" y="43"/>
                </a:lnTo>
                <a:lnTo>
                  <a:pt x="377" y="46"/>
                </a:lnTo>
                <a:lnTo>
                  <a:pt x="74" y="46"/>
                </a:lnTo>
                <a:lnTo>
                  <a:pt x="43" y="49"/>
                </a:lnTo>
                <a:lnTo>
                  <a:pt x="21" y="61"/>
                </a:lnTo>
                <a:lnTo>
                  <a:pt x="6" y="76"/>
                </a:lnTo>
                <a:lnTo>
                  <a:pt x="0" y="9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87448" name="Rectangle 1048"/>
          <p:cNvSpPr>
            <a:spLocks noChangeArrowheads="1"/>
          </p:cNvSpPr>
          <p:nvPr/>
        </p:nvSpPr>
        <p:spPr bwMode="auto">
          <a:xfrm>
            <a:off x="3930650" y="2047875"/>
            <a:ext cx="12827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Excesso </a:t>
            </a:r>
          </a:p>
          <a:p>
            <a:r>
              <a:rPr lang="en-US" sz="2000" b="1">
                <a:latin typeface="Arial" charset="0"/>
              </a:rPr>
              <a:t>de oferta</a:t>
            </a:r>
          </a:p>
        </p:txBody>
      </p:sp>
      <p:sp>
        <p:nvSpPr>
          <p:cNvPr id="487449" name="Rectangle 1049"/>
          <p:cNvSpPr>
            <a:spLocks noChangeArrowheads="1"/>
          </p:cNvSpPr>
          <p:nvPr/>
        </p:nvSpPr>
        <p:spPr bwMode="auto">
          <a:xfrm>
            <a:off x="608013" y="1663700"/>
            <a:ext cx="156527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Preço</a:t>
            </a:r>
          </a:p>
          <a:p>
            <a:pPr algn="r"/>
            <a:r>
              <a:rPr lang="en-US" sz="1800" b="1">
                <a:latin typeface="Arial" charset="0"/>
              </a:rPr>
              <a:t>(dólares por </a:t>
            </a:r>
          </a:p>
          <a:p>
            <a:pPr algn="r"/>
            <a:r>
              <a:rPr lang="en-US" sz="1800" b="1">
                <a:latin typeface="Arial" charset="0"/>
              </a:rPr>
              <a:t>unidade)</a:t>
            </a:r>
            <a:endParaRPr lang="en-US" b="1">
              <a:latin typeface="Arial" charset="0"/>
            </a:endParaRPr>
          </a:p>
        </p:txBody>
      </p:sp>
      <p:sp>
        <p:nvSpPr>
          <p:cNvPr id="487450" name="Text Box 1050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E80A4E0-311F-4EE1-B48A-734E02D3BFEC}" type="slidenum">
              <a:rPr lang="en-US"/>
              <a:pPr/>
              <a:t>23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947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947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947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947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19150" y="1222375"/>
            <a:ext cx="8077200" cy="407828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Excesso de oferta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O preço de mercado está acima do equilíbrio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Há excesso de oferta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Os produtores diminuem os preços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 quantidade demandada  aumenta e a ofertada diminui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 mercado continua a se ajustar até que o preço de equilíbrio seja atingido</a:t>
            </a: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9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3138A3C-B33F-4B60-9791-586CADC75378}" type="slidenum">
              <a:rPr lang="en-US"/>
              <a:pPr/>
              <a:t>24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152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2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2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1525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91526" name="Group 1030"/>
          <p:cNvGrpSpPr>
            <a:grpSpLocks/>
          </p:cNvGrpSpPr>
          <p:nvPr/>
        </p:nvGrpSpPr>
        <p:grpSpPr bwMode="auto">
          <a:xfrm>
            <a:off x="3124200" y="1905000"/>
            <a:ext cx="3402013" cy="3659188"/>
            <a:chOff x="1968" y="1200"/>
            <a:chExt cx="2143" cy="2305"/>
          </a:xfrm>
        </p:grpSpPr>
        <p:sp>
          <p:nvSpPr>
            <p:cNvPr id="491527" name="Freeform 1031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1528" name="Rectangle 1032"/>
            <p:cNvSpPr>
              <a:spLocks noChangeArrowheads="1"/>
            </p:cNvSpPr>
            <p:nvPr/>
          </p:nvSpPr>
          <p:spPr bwMode="auto">
            <a:xfrm>
              <a:off x="3881" y="325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endParaRPr lang="en-US" b="1" i="1">
                <a:latin typeface="Arial" charset="0"/>
              </a:endParaRPr>
            </a:p>
          </p:txBody>
        </p:sp>
      </p:grpSp>
      <p:grpSp>
        <p:nvGrpSpPr>
          <p:cNvPr id="491529" name="Group 1033"/>
          <p:cNvGrpSpPr>
            <a:grpSpLocks/>
          </p:cNvGrpSpPr>
          <p:nvPr/>
        </p:nvGrpSpPr>
        <p:grpSpPr bwMode="auto">
          <a:xfrm>
            <a:off x="2209800" y="1782763"/>
            <a:ext cx="3676650" cy="3476625"/>
            <a:chOff x="1392" y="1123"/>
            <a:chExt cx="2316" cy="2190"/>
          </a:xfrm>
        </p:grpSpPr>
        <p:sp>
          <p:nvSpPr>
            <p:cNvPr id="491530" name="Freeform 1034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1531" name="Rectangle 1035"/>
            <p:cNvSpPr>
              <a:spLocks noChangeArrowheads="1"/>
            </p:cNvSpPr>
            <p:nvPr/>
          </p:nvSpPr>
          <p:spPr bwMode="auto">
            <a:xfrm>
              <a:off x="3487" y="1123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endParaRPr lang="en-US" b="1" i="1">
                <a:latin typeface="Arial" charset="0"/>
              </a:endParaRPr>
            </a:p>
          </p:txBody>
        </p:sp>
      </p:grpSp>
      <p:sp>
        <p:nvSpPr>
          <p:cNvPr id="491532" name="Rectangle 1036"/>
          <p:cNvSpPr>
            <a:spLocks noChangeArrowheads="1"/>
          </p:cNvSpPr>
          <p:nvPr/>
        </p:nvSpPr>
        <p:spPr bwMode="auto">
          <a:xfrm>
            <a:off x="3598863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1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1533" name="Rectangle 1037"/>
          <p:cNvSpPr>
            <a:spLocks noChangeArrowheads="1"/>
          </p:cNvSpPr>
          <p:nvPr/>
        </p:nvSpPr>
        <p:spPr bwMode="auto">
          <a:xfrm>
            <a:off x="5705475" y="2897188"/>
            <a:ext cx="3349625" cy="27908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Suponha que o preço seja P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, então: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1) Q</a:t>
            </a:r>
            <a:r>
              <a:rPr lang="en-US" sz="1600" b="1" baseline="-25000"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 &gt; Q</a:t>
            </a:r>
            <a:r>
              <a:rPr lang="en-US" sz="1600" b="1" baseline="-25000">
                <a:latin typeface="Arial" charset="0"/>
              </a:rPr>
              <a:t>d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 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2) O excesso de oferta é Q</a:t>
            </a:r>
            <a:r>
              <a:rPr lang="en-US" sz="1600" b="1" baseline="-25000">
                <a:latin typeface="Arial" charset="0"/>
              </a:rPr>
              <a:t>2 </a:t>
            </a:r>
            <a:r>
              <a:rPr lang="en-US" sz="1600" b="1">
                <a:latin typeface="Arial" charset="0"/>
              </a:rPr>
              <a:t>– Q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3) Os produtores diminuem o preço.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4) A quantidade ofertada diminui e a demandada aumenta.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5) O ponto de equilíbrio se dá em P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 i="1" baseline="-25000">
                <a:latin typeface="Arial" charset="0"/>
              </a:rPr>
              <a:t> </a:t>
            </a:r>
            <a:r>
              <a:rPr lang="en-US" sz="1600" b="1" i="1">
                <a:latin typeface="Arial" charset="0"/>
              </a:rPr>
              <a:t>,Q</a:t>
            </a:r>
            <a:r>
              <a:rPr lang="en-US" sz="1600" b="1" i="1" baseline="-25000">
                <a:latin typeface="Arial" charset="0"/>
              </a:rPr>
              <a:t>3</a:t>
            </a:r>
            <a:endParaRPr lang="en-US" sz="1600" b="1">
              <a:latin typeface="Arial" charset="0"/>
            </a:endParaRPr>
          </a:p>
        </p:txBody>
      </p:sp>
      <p:sp>
        <p:nvSpPr>
          <p:cNvPr id="491534" name="Oval 1038"/>
          <p:cNvSpPr>
            <a:spLocks noChangeArrowheads="1"/>
          </p:cNvSpPr>
          <p:nvPr/>
        </p:nvSpPr>
        <p:spPr bwMode="auto">
          <a:xfrm>
            <a:off x="5181600" y="28956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35" name="Line 1039"/>
          <p:cNvSpPr>
            <a:spLocks noChangeShapeType="1"/>
          </p:cNvSpPr>
          <p:nvPr/>
        </p:nvSpPr>
        <p:spPr bwMode="auto">
          <a:xfrm flipH="1">
            <a:off x="2176463" y="2971800"/>
            <a:ext cx="30130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36" name="Rectangle 1040"/>
          <p:cNvSpPr>
            <a:spLocks noChangeArrowheads="1"/>
          </p:cNvSpPr>
          <p:nvPr/>
        </p:nvSpPr>
        <p:spPr bwMode="auto">
          <a:xfrm>
            <a:off x="1784350" y="2697163"/>
            <a:ext cx="4429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1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1537" name="Freeform 1041"/>
          <p:cNvSpPr>
            <a:spLocks/>
          </p:cNvSpPr>
          <p:nvPr/>
        </p:nvSpPr>
        <p:spPr bwMode="auto">
          <a:xfrm>
            <a:off x="3811588" y="2744788"/>
            <a:ext cx="1449387" cy="153987"/>
          </a:xfrm>
          <a:custGeom>
            <a:avLst/>
            <a:gdLst/>
            <a:ahLst/>
            <a:cxnLst>
              <a:cxn ang="0">
                <a:pos x="912" y="96"/>
              </a:cxn>
              <a:cxn ang="0">
                <a:pos x="907" y="76"/>
              </a:cxn>
              <a:cxn ang="0">
                <a:pos x="891" y="61"/>
              </a:cxn>
              <a:cxn ang="0">
                <a:pos x="864" y="49"/>
              </a:cxn>
              <a:cxn ang="0">
                <a:pos x="832" y="46"/>
              </a:cxn>
              <a:cxn ang="0">
                <a:pos x="530" y="46"/>
              </a:cxn>
              <a:cxn ang="0">
                <a:pos x="499" y="43"/>
              </a:cxn>
              <a:cxn ang="0">
                <a:pos x="477" y="32"/>
              </a:cxn>
              <a:cxn ang="0">
                <a:pos x="461" y="17"/>
              </a:cxn>
              <a:cxn ang="0">
                <a:pos x="456" y="0"/>
              </a:cxn>
              <a:cxn ang="0">
                <a:pos x="451" y="17"/>
              </a:cxn>
              <a:cxn ang="0">
                <a:pos x="435" y="32"/>
              </a:cxn>
              <a:cxn ang="0">
                <a:pos x="408" y="43"/>
              </a:cxn>
              <a:cxn ang="0">
                <a:pos x="377" y="46"/>
              </a:cxn>
              <a:cxn ang="0">
                <a:pos x="74" y="46"/>
              </a:cxn>
              <a:cxn ang="0">
                <a:pos x="43" y="49"/>
              </a:cxn>
              <a:cxn ang="0">
                <a:pos x="21" y="61"/>
              </a:cxn>
              <a:cxn ang="0">
                <a:pos x="6" y="76"/>
              </a:cxn>
              <a:cxn ang="0">
                <a:pos x="0" y="96"/>
              </a:cxn>
            </a:cxnLst>
            <a:rect l="0" t="0" r="r" b="b"/>
            <a:pathLst>
              <a:path w="913" h="97">
                <a:moveTo>
                  <a:pt x="912" y="96"/>
                </a:moveTo>
                <a:lnTo>
                  <a:pt x="907" y="76"/>
                </a:lnTo>
                <a:lnTo>
                  <a:pt x="891" y="61"/>
                </a:lnTo>
                <a:lnTo>
                  <a:pt x="864" y="49"/>
                </a:lnTo>
                <a:lnTo>
                  <a:pt x="832" y="46"/>
                </a:lnTo>
                <a:lnTo>
                  <a:pt x="530" y="46"/>
                </a:lnTo>
                <a:lnTo>
                  <a:pt x="499" y="43"/>
                </a:lnTo>
                <a:lnTo>
                  <a:pt x="477" y="32"/>
                </a:lnTo>
                <a:lnTo>
                  <a:pt x="461" y="17"/>
                </a:lnTo>
                <a:lnTo>
                  <a:pt x="456" y="0"/>
                </a:lnTo>
                <a:lnTo>
                  <a:pt x="451" y="17"/>
                </a:lnTo>
                <a:lnTo>
                  <a:pt x="435" y="32"/>
                </a:lnTo>
                <a:lnTo>
                  <a:pt x="408" y="43"/>
                </a:lnTo>
                <a:lnTo>
                  <a:pt x="377" y="46"/>
                </a:lnTo>
                <a:lnTo>
                  <a:pt x="74" y="46"/>
                </a:lnTo>
                <a:lnTo>
                  <a:pt x="43" y="49"/>
                </a:lnTo>
                <a:lnTo>
                  <a:pt x="21" y="61"/>
                </a:lnTo>
                <a:lnTo>
                  <a:pt x="6" y="76"/>
                </a:lnTo>
                <a:lnTo>
                  <a:pt x="0" y="9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538" name="Rectangle 1042"/>
          <p:cNvSpPr>
            <a:spLocks noChangeArrowheads="1"/>
          </p:cNvSpPr>
          <p:nvPr/>
        </p:nvSpPr>
        <p:spPr bwMode="auto">
          <a:xfrm>
            <a:off x="3802063" y="1919288"/>
            <a:ext cx="14684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Excesso</a:t>
            </a:r>
          </a:p>
          <a:p>
            <a:r>
              <a:rPr lang="en-US" b="1">
                <a:latin typeface="Arial" charset="0"/>
              </a:rPr>
              <a:t>de oferta</a:t>
            </a:r>
          </a:p>
        </p:txBody>
      </p:sp>
      <p:sp>
        <p:nvSpPr>
          <p:cNvPr id="491539" name="Oval 1043"/>
          <p:cNvSpPr>
            <a:spLocks noChangeArrowheads="1"/>
          </p:cNvSpPr>
          <p:nvPr/>
        </p:nvSpPr>
        <p:spPr bwMode="auto">
          <a:xfrm>
            <a:off x="3733800" y="28956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40" name="Line 1044"/>
          <p:cNvSpPr>
            <a:spLocks noChangeShapeType="1"/>
          </p:cNvSpPr>
          <p:nvPr/>
        </p:nvSpPr>
        <p:spPr bwMode="auto">
          <a:xfrm>
            <a:off x="3810000" y="3090863"/>
            <a:ext cx="0" cy="28908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41" name="Rectangle 1045"/>
          <p:cNvSpPr>
            <a:spLocks noChangeArrowheads="1"/>
          </p:cNvSpPr>
          <p:nvPr/>
        </p:nvSpPr>
        <p:spPr bwMode="auto">
          <a:xfrm>
            <a:off x="5100638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2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1542" name="Line 1046"/>
          <p:cNvSpPr>
            <a:spLocks noChangeShapeType="1"/>
          </p:cNvSpPr>
          <p:nvPr/>
        </p:nvSpPr>
        <p:spPr bwMode="auto">
          <a:xfrm>
            <a:off x="5257800" y="3167063"/>
            <a:ext cx="0" cy="28146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91543" name="Group 1047"/>
          <p:cNvGrpSpPr>
            <a:grpSpLocks/>
          </p:cNvGrpSpPr>
          <p:nvPr/>
        </p:nvGrpSpPr>
        <p:grpSpPr bwMode="auto">
          <a:xfrm>
            <a:off x="608013" y="1663700"/>
            <a:ext cx="6519862" cy="4640263"/>
            <a:chOff x="383" y="1048"/>
            <a:chExt cx="4107" cy="2923"/>
          </a:xfrm>
        </p:grpSpPr>
        <p:sp>
          <p:nvSpPr>
            <p:cNvPr id="491544" name="Line 1048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45" name="Line 1049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46" name="Rectangle 1050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491547" name="Rectangle 1051"/>
            <p:cNvSpPr>
              <a:spLocks noChangeArrowheads="1"/>
            </p:cNvSpPr>
            <p:nvPr/>
          </p:nvSpPr>
          <p:spPr bwMode="auto">
            <a:xfrm>
              <a:off x="383" y="1048"/>
              <a:ext cx="986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</a:p>
            <a:p>
              <a:pPr algn="r"/>
              <a:r>
                <a:rPr lang="en-US" sz="1800" b="1">
                  <a:latin typeface="Arial" charset="0"/>
                </a:rPr>
                <a:t>(dólares por </a:t>
              </a:r>
            </a:p>
            <a:p>
              <a:pPr algn="r"/>
              <a:r>
                <a:rPr lang="en-US" sz="1800" b="1">
                  <a:latin typeface="Arial" charset="0"/>
                </a:rPr>
                <a:t>unidade)</a:t>
              </a:r>
              <a:endParaRPr lang="en-US"/>
            </a:p>
          </p:txBody>
        </p:sp>
      </p:grpSp>
      <p:grpSp>
        <p:nvGrpSpPr>
          <p:cNvPr id="491548" name="Group 1052"/>
          <p:cNvGrpSpPr>
            <a:grpSpLocks/>
          </p:cNvGrpSpPr>
          <p:nvPr/>
        </p:nvGrpSpPr>
        <p:grpSpPr bwMode="auto">
          <a:xfrm>
            <a:off x="1784350" y="3124200"/>
            <a:ext cx="3473450" cy="3162300"/>
            <a:chOff x="1124" y="1968"/>
            <a:chExt cx="2188" cy="1992"/>
          </a:xfrm>
        </p:grpSpPr>
        <p:sp>
          <p:nvSpPr>
            <p:cNvPr id="491549" name="AutoShape 1053"/>
            <p:cNvSpPr>
              <a:spLocks noChangeArrowheads="1"/>
            </p:cNvSpPr>
            <p:nvPr/>
          </p:nvSpPr>
          <p:spPr bwMode="auto">
            <a:xfrm rot="16200000" flipH="1">
              <a:off x="2664" y="1944"/>
              <a:ext cx="240" cy="288"/>
            </a:xfrm>
            <a:prstGeom prst="rightArrow">
              <a:avLst>
                <a:gd name="adj1" fmla="val 50000"/>
                <a:gd name="adj2" fmla="val 47528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0" name="AutoShape 1054"/>
            <p:cNvSpPr>
              <a:spLocks noChangeArrowheads="1"/>
            </p:cNvSpPr>
            <p:nvPr/>
          </p:nvSpPr>
          <p:spPr bwMode="auto">
            <a:xfrm>
              <a:off x="2448" y="3456"/>
              <a:ext cx="288" cy="288"/>
            </a:xfrm>
            <a:prstGeom prst="rightArrow">
              <a:avLst>
                <a:gd name="adj1" fmla="val 50000"/>
                <a:gd name="adj2" fmla="val 42042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1" name="AutoShape 1055"/>
            <p:cNvSpPr>
              <a:spLocks noChangeArrowheads="1"/>
            </p:cNvSpPr>
            <p:nvPr/>
          </p:nvSpPr>
          <p:spPr bwMode="auto">
            <a:xfrm flipH="1">
              <a:off x="2813" y="3467"/>
              <a:ext cx="499" cy="244"/>
            </a:xfrm>
            <a:prstGeom prst="rightArrow">
              <a:avLst>
                <a:gd name="adj1" fmla="val 50000"/>
                <a:gd name="adj2" fmla="val 85979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2" name="Line 1056"/>
            <p:cNvSpPr>
              <a:spLocks noChangeShapeType="1"/>
            </p:cNvSpPr>
            <p:nvPr/>
          </p:nvSpPr>
          <p:spPr bwMode="auto">
            <a:xfrm>
              <a:off x="2756" y="2414"/>
              <a:ext cx="0" cy="13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3" name="Oval 1057"/>
            <p:cNvSpPr>
              <a:spLocks noChangeArrowheads="1"/>
            </p:cNvSpPr>
            <p:nvPr/>
          </p:nvSpPr>
          <p:spPr bwMode="auto">
            <a:xfrm>
              <a:off x="2708" y="2335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4" name="Line 1058"/>
            <p:cNvSpPr>
              <a:spLocks noChangeShapeType="1"/>
            </p:cNvSpPr>
            <p:nvPr/>
          </p:nvSpPr>
          <p:spPr bwMode="auto">
            <a:xfrm>
              <a:off x="1411" y="2389"/>
              <a:ext cx="13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5" name="Rectangle 1059"/>
            <p:cNvSpPr>
              <a:spLocks noChangeArrowheads="1"/>
            </p:cNvSpPr>
            <p:nvPr/>
          </p:nvSpPr>
          <p:spPr bwMode="auto">
            <a:xfrm>
              <a:off x="1124" y="2254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b="1" i="1" baseline="-25000">
                <a:latin typeface="Arial" charset="0"/>
              </a:endParaRPr>
            </a:p>
          </p:txBody>
        </p:sp>
        <p:sp>
          <p:nvSpPr>
            <p:cNvPr id="491556" name="Rectangle 1060"/>
            <p:cNvSpPr>
              <a:spLocks noChangeArrowheads="1"/>
            </p:cNvSpPr>
            <p:nvPr/>
          </p:nvSpPr>
          <p:spPr bwMode="auto">
            <a:xfrm>
              <a:off x="2635" y="371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3</a:t>
              </a:r>
              <a:endParaRPr lang="en-US" b="1" i="1" baseline="-25000">
                <a:latin typeface="Arial" charset="0"/>
              </a:endParaRPr>
            </a:p>
          </p:txBody>
        </p:sp>
      </p:grpSp>
      <p:sp>
        <p:nvSpPr>
          <p:cNvPr id="491557" name="Text Box 1061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8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C9DC9A0-FAA4-4CA1-B573-7B0C8C98FAEC}" type="slidenum">
              <a:rPr lang="en-US"/>
              <a:pPr/>
              <a:t>25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561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1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2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5621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95622" name="Group 1030"/>
          <p:cNvGrpSpPr>
            <a:grpSpLocks/>
          </p:cNvGrpSpPr>
          <p:nvPr/>
        </p:nvGrpSpPr>
        <p:grpSpPr bwMode="auto">
          <a:xfrm>
            <a:off x="3124200" y="1905000"/>
            <a:ext cx="3438525" cy="3719513"/>
            <a:chOff x="1968" y="1200"/>
            <a:chExt cx="2166" cy="2343"/>
          </a:xfrm>
        </p:grpSpPr>
        <p:sp>
          <p:nvSpPr>
            <p:cNvPr id="495623" name="Freeform 1031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5624" name="Rectangle 1032"/>
            <p:cNvSpPr>
              <a:spLocks noChangeArrowheads="1"/>
            </p:cNvSpPr>
            <p:nvPr/>
          </p:nvSpPr>
          <p:spPr bwMode="auto">
            <a:xfrm>
              <a:off x="3881" y="3257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495625" name="Group 1033"/>
          <p:cNvGrpSpPr>
            <a:grpSpLocks/>
          </p:cNvGrpSpPr>
          <p:nvPr/>
        </p:nvGrpSpPr>
        <p:grpSpPr bwMode="auto">
          <a:xfrm>
            <a:off x="2209800" y="1782763"/>
            <a:ext cx="3709988" cy="3476625"/>
            <a:chOff x="1392" y="1123"/>
            <a:chExt cx="2337" cy="2190"/>
          </a:xfrm>
        </p:grpSpPr>
        <p:sp>
          <p:nvSpPr>
            <p:cNvPr id="495626" name="Freeform 1034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5627" name="Rectangle 1035"/>
            <p:cNvSpPr>
              <a:spLocks noChangeArrowheads="1"/>
            </p:cNvSpPr>
            <p:nvPr/>
          </p:nvSpPr>
          <p:spPr bwMode="auto">
            <a:xfrm>
              <a:off x="3487" y="1123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</a:p>
          </p:txBody>
        </p:sp>
      </p:grpSp>
      <p:sp>
        <p:nvSpPr>
          <p:cNvPr id="495628" name="Oval 1036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29" name="Rectangle 1037"/>
          <p:cNvSpPr>
            <a:spLocks noChangeArrowheads="1"/>
          </p:cNvSpPr>
          <p:nvPr/>
        </p:nvSpPr>
        <p:spPr bwMode="auto">
          <a:xfrm>
            <a:off x="2784475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1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5630" name="Oval 1038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1" name="Line 1039"/>
          <p:cNvSpPr>
            <a:spLocks noChangeShapeType="1"/>
          </p:cNvSpPr>
          <p:nvPr/>
        </p:nvSpPr>
        <p:spPr bwMode="auto">
          <a:xfrm>
            <a:off x="2971800" y="4843463"/>
            <a:ext cx="0" cy="11382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2" name="Rectangle 1040"/>
          <p:cNvSpPr>
            <a:spLocks noChangeArrowheads="1"/>
          </p:cNvSpPr>
          <p:nvPr/>
        </p:nvSpPr>
        <p:spPr bwMode="auto">
          <a:xfrm>
            <a:off x="5083175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2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5633" name="Line 1041"/>
          <p:cNvSpPr>
            <a:spLocks noChangeShapeType="1"/>
          </p:cNvSpPr>
          <p:nvPr/>
        </p:nvSpPr>
        <p:spPr bwMode="auto">
          <a:xfrm>
            <a:off x="5257800" y="4843463"/>
            <a:ext cx="0" cy="11382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4" name="Line 1042"/>
          <p:cNvSpPr>
            <a:spLocks noChangeShapeType="1"/>
          </p:cNvSpPr>
          <p:nvPr/>
        </p:nvSpPr>
        <p:spPr bwMode="auto">
          <a:xfrm flipH="1">
            <a:off x="2263775" y="4800600"/>
            <a:ext cx="29257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5" name="Rectangle 1043"/>
          <p:cNvSpPr>
            <a:spLocks noChangeArrowheads="1"/>
          </p:cNvSpPr>
          <p:nvPr/>
        </p:nvSpPr>
        <p:spPr bwMode="auto">
          <a:xfrm>
            <a:off x="1801813" y="4560888"/>
            <a:ext cx="4429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2</a:t>
            </a:r>
          </a:p>
        </p:txBody>
      </p:sp>
      <p:sp>
        <p:nvSpPr>
          <p:cNvPr id="495636" name="Freeform 1044"/>
          <p:cNvSpPr>
            <a:spLocks/>
          </p:cNvSpPr>
          <p:nvPr/>
        </p:nvSpPr>
        <p:spPr bwMode="auto">
          <a:xfrm>
            <a:off x="2968625" y="4805363"/>
            <a:ext cx="2216150" cy="303212"/>
          </a:xfrm>
          <a:custGeom>
            <a:avLst/>
            <a:gdLst/>
            <a:ahLst/>
            <a:cxnLst>
              <a:cxn ang="0">
                <a:pos x="1395" y="0"/>
              </a:cxn>
              <a:cxn ang="0">
                <a:pos x="1385" y="36"/>
              </a:cxn>
              <a:cxn ang="0">
                <a:pos x="1364" y="66"/>
              </a:cxn>
              <a:cxn ang="0">
                <a:pos x="1327" y="87"/>
              </a:cxn>
              <a:cxn ang="0">
                <a:pos x="1280" y="92"/>
              </a:cxn>
              <a:cxn ang="0">
                <a:pos x="815" y="92"/>
              </a:cxn>
              <a:cxn ang="0">
                <a:pos x="773" y="102"/>
              </a:cxn>
              <a:cxn ang="0">
                <a:pos x="737" y="123"/>
              </a:cxn>
              <a:cxn ang="0">
                <a:pos x="711" y="154"/>
              </a:cxn>
              <a:cxn ang="0">
                <a:pos x="700" y="190"/>
              </a:cxn>
              <a:cxn ang="0">
                <a:pos x="690" y="154"/>
              </a:cxn>
              <a:cxn ang="0">
                <a:pos x="664" y="123"/>
              </a:cxn>
              <a:cxn ang="0">
                <a:pos x="627" y="102"/>
              </a:cxn>
              <a:cxn ang="0">
                <a:pos x="580" y="92"/>
              </a:cxn>
              <a:cxn ang="0">
                <a:pos x="120" y="92"/>
              </a:cxn>
              <a:cxn ang="0">
                <a:pos x="73" y="87"/>
              </a:cxn>
              <a:cxn ang="0">
                <a:pos x="37" y="66"/>
              </a:cxn>
              <a:cxn ang="0">
                <a:pos x="11" y="36"/>
              </a:cxn>
              <a:cxn ang="0">
                <a:pos x="0" y="0"/>
              </a:cxn>
            </a:cxnLst>
            <a:rect l="0" t="0" r="r" b="b"/>
            <a:pathLst>
              <a:path w="1396" h="191">
                <a:moveTo>
                  <a:pt x="1395" y="0"/>
                </a:moveTo>
                <a:lnTo>
                  <a:pt x="1385" y="36"/>
                </a:lnTo>
                <a:lnTo>
                  <a:pt x="1364" y="66"/>
                </a:lnTo>
                <a:lnTo>
                  <a:pt x="1327" y="87"/>
                </a:lnTo>
                <a:lnTo>
                  <a:pt x="1280" y="92"/>
                </a:lnTo>
                <a:lnTo>
                  <a:pt x="815" y="92"/>
                </a:lnTo>
                <a:lnTo>
                  <a:pt x="773" y="102"/>
                </a:lnTo>
                <a:lnTo>
                  <a:pt x="737" y="123"/>
                </a:lnTo>
                <a:lnTo>
                  <a:pt x="711" y="154"/>
                </a:lnTo>
                <a:lnTo>
                  <a:pt x="700" y="190"/>
                </a:lnTo>
                <a:lnTo>
                  <a:pt x="690" y="154"/>
                </a:lnTo>
                <a:lnTo>
                  <a:pt x="664" y="123"/>
                </a:lnTo>
                <a:lnTo>
                  <a:pt x="627" y="102"/>
                </a:lnTo>
                <a:lnTo>
                  <a:pt x="580" y="92"/>
                </a:lnTo>
                <a:lnTo>
                  <a:pt x="120" y="92"/>
                </a:lnTo>
                <a:lnTo>
                  <a:pt x="73" y="87"/>
                </a:lnTo>
                <a:lnTo>
                  <a:pt x="37" y="66"/>
                </a:lnTo>
                <a:lnTo>
                  <a:pt x="11" y="3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5637" name="Rectangle 1045"/>
          <p:cNvSpPr>
            <a:spLocks noChangeArrowheads="1"/>
          </p:cNvSpPr>
          <p:nvPr/>
        </p:nvSpPr>
        <p:spPr bwMode="auto">
          <a:xfrm>
            <a:off x="3252788" y="4911725"/>
            <a:ext cx="1762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Escassez de </a:t>
            </a:r>
          </a:p>
          <a:p>
            <a:pPr algn="ctr"/>
            <a:r>
              <a:rPr lang="en-US" sz="2000" b="1">
                <a:latin typeface="Arial" charset="0"/>
              </a:rPr>
              <a:t>Oferta</a:t>
            </a:r>
          </a:p>
        </p:txBody>
      </p:sp>
      <p:grpSp>
        <p:nvGrpSpPr>
          <p:cNvPr id="495638" name="Group 1046"/>
          <p:cNvGrpSpPr>
            <a:grpSpLocks/>
          </p:cNvGrpSpPr>
          <p:nvPr/>
        </p:nvGrpSpPr>
        <p:grpSpPr bwMode="auto">
          <a:xfrm>
            <a:off x="608013" y="1663700"/>
            <a:ext cx="6519862" cy="4640263"/>
            <a:chOff x="383" y="1048"/>
            <a:chExt cx="4107" cy="2923"/>
          </a:xfrm>
        </p:grpSpPr>
        <p:sp>
          <p:nvSpPr>
            <p:cNvPr id="495639" name="Line 1047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5640" name="Line 1048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5641" name="Rectangle 1049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495642" name="Rectangle 1050"/>
            <p:cNvSpPr>
              <a:spLocks noChangeArrowheads="1"/>
            </p:cNvSpPr>
            <p:nvPr/>
          </p:nvSpPr>
          <p:spPr bwMode="auto">
            <a:xfrm>
              <a:off x="383" y="1048"/>
              <a:ext cx="986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</a:p>
            <a:p>
              <a:pPr algn="r"/>
              <a:r>
                <a:rPr lang="en-US" sz="1800" b="1">
                  <a:latin typeface="Arial" charset="0"/>
                </a:rPr>
                <a:t>(dólares por </a:t>
              </a:r>
            </a:p>
            <a:p>
              <a:pPr algn="r"/>
              <a:r>
                <a:rPr lang="en-US" sz="1800" b="1">
                  <a:latin typeface="Arial" charset="0"/>
                </a:rPr>
                <a:t>unidade)</a:t>
              </a:r>
              <a:endParaRPr lang="en-US"/>
            </a:p>
          </p:txBody>
        </p:sp>
      </p:grpSp>
      <p:sp>
        <p:nvSpPr>
          <p:cNvPr id="495643" name="Rectangle 1051"/>
          <p:cNvSpPr>
            <a:spLocks noChangeArrowheads="1"/>
          </p:cNvSpPr>
          <p:nvPr/>
        </p:nvSpPr>
        <p:spPr bwMode="auto">
          <a:xfrm>
            <a:off x="5794375" y="2152650"/>
            <a:ext cx="3349625" cy="30353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Suponha que o preço seja P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, então: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1) Q</a:t>
            </a:r>
            <a:r>
              <a:rPr lang="en-US" sz="1600" b="1" baseline="-25000">
                <a:latin typeface="Arial" charset="0"/>
              </a:rPr>
              <a:t>d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 &gt; Q</a:t>
            </a:r>
            <a:r>
              <a:rPr lang="en-US" sz="1600" b="1" baseline="-25000"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1</a:t>
            </a:r>
            <a:endParaRPr lang="en-US" sz="1600" b="1">
              <a:latin typeface="Arial" charset="0"/>
            </a:endParaRP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2) A escassez de oferta é Q</a:t>
            </a:r>
            <a:r>
              <a:rPr lang="en-US" sz="1600" b="1" baseline="-25000">
                <a:latin typeface="Arial" charset="0"/>
              </a:rPr>
              <a:t>2 </a:t>
            </a:r>
            <a:r>
              <a:rPr lang="en-US" sz="1600" b="1">
                <a:latin typeface="Arial" charset="0"/>
              </a:rPr>
              <a:t>– Q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3) Os produtores elevam o preço</a:t>
            </a:r>
            <a:r>
              <a:rPr lang="en-US" sz="1600" b="1" baseline="-25000">
                <a:latin typeface="Arial" charset="0"/>
              </a:rPr>
              <a:t>.</a:t>
            </a:r>
            <a:endParaRPr lang="en-US" sz="1600" b="1">
              <a:latin typeface="Arial" charset="0"/>
            </a:endParaRP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4) A quantidade ofertada aumenta 	e a demandada diminui.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5) O ponto de equilíbrio se dá em P</a:t>
            </a:r>
            <a:r>
              <a:rPr lang="en-US" sz="1600" b="1" baseline="-25000">
                <a:latin typeface="Arial" charset="0"/>
              </a:rPr>
              <a:t>3</a:t>
            </a:r>
            <a:r>
              <a:rPr lang="en-US" sz="1600" b="1">
                <a:latin typeface="Arial" charset="0"/>
              </a:rPr>
              <a:t>, Q</a:t>
            </a:r>
            <a:r>
              <a:rPr lang="en-US" sz="1600" b="1" baseline="-25000">
                <a:latin typeface="Arial" charset="0"/>
              </a:rPr>
              <a:t>3</a:t>
            </a:r>
          </a:p>
        </p:txBody>
      </p:sp>
      <p:sp>
        <p:nvSpPr>
          <p:cNvPr id="495644" name="Line 1052"/>
          <p:cNvSpPr>
            <a:spLocks noChangeShapeType="1"/>
          </p:cNvSpPr>
          <p:nvPr/>
        </p:nvSpPr>
        <p:spPr bwMode="auto">
          <a:xfrm>
            <a:off x="4365625" y="3819525"/>
            <a:ext cx="0" cy="21621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45" name="AutoShape 1053"/>
          <p:cNvSpPr>
            <a:spLocks noChangeArrowheads="1"/>
          </p:cNvSpPr>
          <p:nvPr/>
        </p:nvSpPr>
        <p:spPr bwMode="auto">
          <a:xfrm rot="16200000">
            <a:off x="4000500" y="4152900"/>
            <a:ext cx="685800" cy="457200"/>
          </a:xfrm>
          <a:prstGeom prst="rightArrow">
            <a:avLst>
              <a:gd name="adj1" fmla="val 50000"/>
              <a:gd name="adj2" fmla="val 7129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46" name="AutoShape 1054"/>
          <p:cNvSpPr>
            <a:spLocks noChangeArrowheads="1"/>
          </p:cNvSpPr>
          <p:nvPr/>
        </p:nvSpPr>
        <p:spPr bwMode="auto">
          <a:xfrm>
            <a:off x="3048000" y="5503863"/>
            <a:ext cx="1203325" cy="463550"/>
          </a:xfrm>
          <a:prstGeom prst="rightArrow">
            <a:avLst>
              <a:gd name="adj1" fmla="val 50000"/>
              <a:gd name="adj2" fmla="val 10913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47" name="Freeform 1055"/>
          <p:cNvSpPr>
            <a:spLocks/>
          </p:cNvSpPr>
          <p:nvPr/>
        </p:nvSpPr>
        <p:spPr bwMode="auto">
          <a:xfrm>
            <a:off x="4443413" y="5451475"/>
            <a:ext cx="763587" cy="534988"/>
          </a:xfrm>
          <a:custGeom>
            <a:avLst/>
            <a:gdLst/>
            <a:ahLst/>
            <a:cxnLst>
              <a:cxn ang="0">
                <a:pos x="200" y="0"/>
              </a:cxn>
              <a:cxn ang="0">
                <a:pos x="200" y="83"/>
              </a:cxn>
              <a:cxn ang="0">
                <a:pos x="480" y="83"/>
              </a:cxn>
              <a:cxn ang="0">
                <a:pos x="480" y="253"/>
              </a:cxn>
              <a:cxn ang="0">
                <a:pos x="200" y="253"/>
              </a:cxn>
              <a:cxn ang="0">
                <a:pos x="200" y="336"/>
              </a:cxn>
              <a:cxn ang="0">
                <a:pos x="0" y="168"/>
              </a:cxn>
              <a:cxn ang="0">
                <a:pos x="200" y="0"/>
              </a:cxn>
            </a:cxnLst>
            <a:rect l="0" t="0" r="r" b="b"/>
            <a:pathLst>
              <a:path w="481" h="337">
                <a:moveTo>
                  <a:pt x="200" y="0"/>
                </a:moveTo>
                <a:lnTo>
                  <a:pt x="200" y="83"/>
                </a:lnTo>
                <a:lnTo>
                  <a:pt x="480" y="83"/>
                </a:lnTo>
                <a:lnTo>
                  <a:pt x="480" y="253"/>
                </a:lnTo>
                <a:lnTo>
                  <a:pt x="200" y="253"/>
                </a:lnTo>
                <a:lnTo>
                  <a:pt x="200" y="336"/>
                </a:lnTo>
                <a:lnTo>
                  <a:pt x="0" y="168"/>
                </a:lnTo>
                <a:lnTo>
                  <a:pt x="200" y="0"/>
                </a:lnTo>
              </a:path>
            </a:pathLst>
          </a:custGeom>
          <a:solidFill>
            <a:schemeClr val="accent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5648" name="Rectangle 1056"/>
          <p:cNvSpPr>
            <a:spLocks noChangeArrowheads="1"/>
          </p:cNvSpPr>
          <p:nvPr/>
        </p:nvSpPr>
        <p:spPr bwMode="auto">
          <a:xfrm>
            <a:off x="4130675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3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5649" name="Oval 1057"/>
          <p:cNvSpPr>
            <a:spLocks noChangeArrowheads="1"/>
          </p:cNvSpPr>
          <p:nvPr/>
        </p:nvSpPr>
        <p:spPr bwMode="auto">
          <a:xfrm>
            <a:off x="4264025" y="3719513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50" name="Line 1058"/>
          <p:cNvSpPr>
            <a:spLocks noChangeShapeType="1"/>
          </p:cNvSpPr>
          <p:nvPr/>
        </p:nvSpPr>
        <p:spPr bwMode="auto">
          <a:xfrm flipH="1">
            <a:off x="2263775" y="3795713"/>
            <a:ext cx="20970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51" name="Rectangle 1059"/>
          <p:cNvSpPr>
            <a:spLocks noChangeArrowheads="1"/>
          </p:cNvSpPr>
          <p:nvPr/>
        </p:nvSpPr>
        <p:spPr bwMode="auto">
          <a:xfrm>
            <a:off x="1801813" y="3556000"/>
            <a:ext cx="4429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3</a:t>
            </a:r>
          </a:p>
        </p:txBody>
      </p:sp>
      <p:sp>
        <p:nvSpPr>
          <p:cNvPr id="495652" name="Text Box 1060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ED33C14-51D5-4D03-89CA-08F3A737CF43}" type="slidenum">
              <a:rPr lang="en-US"/>
              <a:pPr/>
              <a:t>26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766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262063"/>
            <a:ext cx="8077200" cy="49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/>
              <a:t>Escassez de oferta</a:t>
            </a:r>
            <a:endParaRPr lang="pt-BR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O preço de mercado está abaixo do equilíbrio: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Há escassez de oferta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Os produtores aumentam os preços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 quantidade demandada diminui e a ofertada aumenta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 mercado continua a se ajustar até que o preço de equilíbrio seja atingido</a:t>
            </a: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B13B483-BB3D-4223-8961-8EC4E03D22E5}" type="slidenum">
              <a:rPr lang="en-US"/>
              <a:pPr/>
              <a:t>27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971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971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971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971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46113" y="1279525"/>
            <a:ext cx="8189912" cy="5024438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800100" algn="l"/>
              </a:tabLst>
            </a:pPr>
            <a:r>
              <a:rPr lang="pt-BR"/>
              <a:t>O mecanismo de mercado - resumo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1.	Oferta e demanda interagem para determinar o preço de equilíbrio.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2. Quando não estiver em equilíbrio, o mercado se ajustará diminuindo o excesso ou escassez de oferta e restabelecerá, assim, o equilíbrio.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3.	Os mercados devem ser competitivos para que o mecanismo seja eficiente.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C3979FB-D902-4AD8-A380-AA75AC7E52BB}" type="slidenum">
              <a:rPr lang="en-US"/>
              <a:pPr/>
              <a:t>28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0176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76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76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04800" y="371475"/>
            <a:ext cx="8851900" cy="695325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01765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Os preços de equilíbrio são determinados pelo nível relativo de oferta e demanda.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Oferta e demanda são determinados por valores específicos de suas variáveis determinantes.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Alterações em qualquer uma dessas variáveis, ou numa combinação delas, podem causar mudanças no preço de equilíbrio e/ou na quantidade.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7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1507739-C984-4A0D-A8FC-60E2FD8ABBA0}" type="slidenum">
              <a:rPr lang="en-US"/>
              <a:pPr/>
              <a:t>29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503810" name="Group 1026"/>
          <p:cNvGrpSpPr>
            <a:grpSpLocks/>
          </p:cNvGrpSpPr>
          <p:nvPr/>
        </p:nvGrpSpPr>
        <p:grpSpPr bwMode="auto">
          <a:xfrm>
            <a:off x="6043613" y="1922463"/>
            <a:ext cx="2892425" cy="4333875"/>
            <a:chOff x="3807" y="1211"/>
            <a:chExt cx="1822" cy="2730"/>
          </a:xfrm>
        </p:grpSpPr>
        <p:sp>
          <p:nvSpPr>
            <p:cNvPr id="503811" name="Freeform 1027"/>
            <p:cNvSpPr>
              <a:spLocks/>
            </p:cNvSpPr>
            <p:nvPr/>
          </p:nvSpPr>
          <p:spPr bwMode="auto">
            <a:xfrm>
              <a:off x="3807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3812" name="Rectangle 1028"/>
            <p:cNvSpPr>
              <a:spLocks noChangeArrowheads="1"/>
            </p:cNvSpPr>
            <p:nvPr/>
          </p:nvSpPr>
          <p:spPr bwMode="auto">
            <a:xfrm>
              <a:off x="5364" y="1211"/>
              <a:ext cx="265" cy="248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  <p:sp>
          <p:nvSpPr>
            <p:cNvPr id="503813" name="AutoShape 1029"/>
            <p:cNvSpPr>
              <a:spLocks noChangeArrowheads="1"/>
            </p:cNvSpPr>
            <p:nvPr/>
          </p:nvSpPr>
          <p:spPr bwMode="auto">
            <a:xfrm>
              <a:off x="4923" y="1911"/>
              <a:ext cx="300" cy="210"/>
            </a:xfrm>
            <a:prstGeom prst="rightArrow">
              <a:avLst>
                <a:gd name="adj1" fmla="val 60954"/>
                <a:gd name="adj2" fmla="val 67619"/>
              </a:avLst>
            </a:prstGeom>
            <a:solidFill>
              <a:srgbClr val="FF0000"/>
            </a:solidFill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14" name="Line 1030"/>
            <p:cNvSpPr>
              <a:spLocks noChangeShapeType="1"/>
            </p:cNvSpPr>
            <p:nvPr/>
          </p:nvSpPr>
          <p:spPr bwMode="auto">
            <a:xfrm>
              <a:off x="4964" y="2389"/>
              <a:ext cx="0" cy="1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15" name="Oval 1031"/>
            <p:cNvSpPr>
              <a:spLocks noChangeArrowheads="1"/>
            </p:cNvSpPr>
            <p:nvPr/>
          </p:nvSpPr>
          <p:spPr bwMode="auto">
            <a:xfrm>
              <a:off x="490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16" name="Rectangle 1032"/>
            <p:cNvSpPr>
              <a:spLocks noChangeArrowheads="1"/>
            </p:cNvSpPr>
            <p:nvPr/>
          </p:nvSpPr>
          <p:spPr bwMode="auto">
            <a:xfrm>
              <a:off x="4835" y="369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sz="2000" b="1" i="1">
                <a:latin typeface="Arial" charset="0"/>
              </a:endParaRPr>
            </a:p>
          </p:txBody>
        </p:sp>
        <p:sp>
          <p:nvSpPr>
            <p:cNvPr id="503817" name="Line 1033"/>
            <p:cNvSpPr>
              <a:spLocks noChangeShapeType="1"/>
            </p:cNvSpPr>
            <p:nvPr/>
          </p:nvSpPr>
          <p:spPr bwMode="auto">
            <a:xfrm>
              <a:off x="4503" y="2400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03818" name="Rectangle 103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19" name="Rectangle 103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20" name="Rectangle 1036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76388"/>
            <a:ext cx="4392613" cy="38862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Preços das matérias-primas caem</a:t>
            </a:r>
          </a:p>
          <a:p>
            <a:pPr lvl="1">
              <a:spcBef>
                <a:spcPct val="70000"/>
              </a:spcBef>
            </a:pPr>
            <a:r>
              <a:rPr lang="pt-BR" sz="2400" i="1"/>
              <a:t>S</a:t>
            </a:r>
            <a:r>
              <a:rPr lang="pt-BR" sz="2400"/>
              <a:t> muda para </a:t>
            </a:r>
            <a:r>
              <a:rPr lang="pt-BR" sz="2400" i="1"/>
              <a:t>S’</a:t>
            </a:r>
            <a:endParaRPr lang="pt-BR" sz="2400"/>
          </a:p>
          <a:p>
            <a:pPr lvl="1">
              <a:spcBef>
                <a:spcPct val="70000"/>
              </a:spcBef>
            </a:pPr>
            <a:r>
              <a:rPr lang="pt-BR" sz="2400"/>
              <a:t>Há excesso de oferta ao preço </a:t>
            </a:r>
            <a:r>
              <a:rPr lang="pt-BR" sz="2400" i="1"/>
              <a:t>P</a:t>
            </a:r>
            <a:r>
              <a:rPr lang="pt-BR" sz="2400" i="1" baseline="-25000"/>
              <a:t>1</a:t>
            </a:r>
            <a:r>
              <a:rPr lang="pt-BR" sz="2400"/>
              <a:t> de  </a:t>
            </a:r>
            <a:r>
              <a:rPr lang="pt-BR" sz="2400" i="1"/>
              <a:t>Q</a:t>
            </a:r>
            <a:r>
              <a:rPr lang="pt-BR" sz="2400" i="1" baseline="-25000"/>
              <a:t>2 </a:t>
            </a:r>
            <a:r>
              <a:rPr lang="pt-BR" sz="2400" i="1"/>
              <a:t>–</a:t>
            </a:r>
            <a:r>
              <a:rPr lang="pt-BR" sz="2400"/>
              <a:t> </a:t>
            </a:r>
            <a:r>
              <a:rPr lang="pt-BR" sz="2400" i="1"/>
              <a:t>Q</a:t>
            </a:r>
            <a:r>
              <a:rPr lang="pt-BR" sz="2400" i="1" baseline="-25000"/>
              <a:t>1</a:t>
            </a:r>
            <a:r>
              <a:rPr lang="pt-BR" sz="2400" i="1"/>
              <a:t>.</a:t>
            </a:r>
            <a:endParaRPr lang="pt-BR" sz="2400" baseline="-25000"/>
          </a:p>
          <a:p>
            <a:pPr lvl="1">
              <a:spcBef>
                <a:spcPct val="70000"/>
              </a:spcBef>
            </a:pPr>
            <a:r>
              <a:rPr lang="pt-BR" sz="2400"/>
              <a:t>O ponto de equilíbrio se dá em </a:t>
            </a:r>
            <a:r>
              <a:rPr lang="pt-BR" sz="2400" i="1"/>
              <a:t>P</a:t>
            </a:r>
            <a:r>
              <a:rPr lang="pt-BR" sz="2400" i="1" baseline="-25000"/>
              <a:t>3</a:t>
            </a:r>
            <a:r>
              <a:rPr lang="pt-BR" sz="2400"/>
              <a:t>,</a:t>
            </a:r>
            <a:r>
              <a:rPr lang="pt-BR" sz="2400" i="1"/>
              <a:t>Q</a:t>
            </a:r>
            <a:r>
              <a:rPr lang="pt-BR" sz="2400" i="1" baseline="-25000"/>
              <a:t>3</a:t>
            </a:r>
            <a:r>
              <a:rPr lang="pt-BR" sz="2400"/>
              <a:t> </a:t>
            </a:r>
          </a:p>
        </p:txBody>
      </p:sp>
      <p:sp>
        <p:nvSpPr>
          <p:cNvPr id="503821" name="Line 1037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22" name="Line 1038"/>
          <p:cNvSpPr>
            <a:spLocks noChangeShapeType="1"/>
          </p:cNvSpPr>
          <p:nvPr/>
        </p:nvSpPr>
        <p:spPr bwMode="auto">
          <a:xfrm>
            <a:off x="4960938" y="5908675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23" name="Rectangle 1039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503824" name="Rectangle 1040"/>
          <p:cNvSpPr>
            <a:spLocks noChangeArrowheads="1"/>
          </p:cNvSpPr>
          <p:nvPr/>
        </p:nvSpPr>
        <p:spPr bwMode="auto">
          <a:xfrm>
            <a:off x="8370888" y="5868988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503825" name="Group 1041"/>
          <p:cNvGrpSpPr>
            <a:grpSpLocks/>
          </p:cNvGrpSpPr>
          <p:nvPr/>
        </p:nvGrpSpPr>
        <p:grpSpPr bwMode="auto">
          <a:xfrm>
            <a:off x="5334000" y="1922463"/>
            <a:ext cx="2854325" cy="3565525"/>
            <a:chOff x="3360" y="1211"/>
            <a:chExt cx="1798" cy="2246"/>
          </a:xfrm>
        </p:grpSpPr>
        <p:sp>
          <p:nvSpPr>
            <p:cNvPr id="503826" name="Freeform 1042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3827" name="Rectangle 1043"/>
            <p:cNvSpPr>
              <a:spLocks noChangeArrowheads="1"/>
            </p:cNvSpPr>
            <p:nvPr/>
          </p:nvSpPr>
          <p:spPr bwMode="auto">
            <a:xfrm>
              <a:off x="4937" y="1211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503828" name="Group 1044"/>
          <p:cNvGrpSpPr>
            <a:grpSpLocks/>
          </p:cNvGrpSpPr>
          <p:nvPr/>
        </p:nvGrpSpPr>
        <p:grpSpPr bwMode="auto">
          <a:xfrm>
            <a:off x="5932488" y="1922463"/>
            <a:ext cx="2832100" cy="3336925"/>
            <a:chOff x="3737" y="1211"/>
            <a:chExt cx="1784" cy="2102"/>
          </a:xfrm>
        </p:grpSpPr>
        <p:sp>
          <p:nvSpPr>
            <p:cNvPr id="503829" name="Freeform 1045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3830" name="Rectangle 1046"/>
            <p:cNvSpPr>
              <a:spLocks noChangeArrowheads="1"/>
            </p:cNvSpPr>
            <p:nvPr/>
          </p:nvSpPr>
          <p:spPr bwMode="auto">
            <a:xfrm>
              <a:off x="3737" y="1211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503831" name="Group 1047"/>
          <p:cNvGrpSpPr>
            <a:grpSpLocks/>
          </p:cNvGrpSpPr>
          <p:nvPr/>
        </p:nvGrpSpPr>
        <p:grpSpPr bwMode="auto">
          <a:xfrm>
            <a:off x="4484688" y="3951288"/>
            <a:ext cx="3289300" cy="2305050"/>
            <a:chOff x="2825" y="2489"/>
            <a:chExt cx="2072" cy="1452"/>
          </a:xfrm>
        </p:grpSpPr>
        <p:sp>
          <p:nvSpPr>
            <p:cNvPr id="503832" name="Line 1048"/>
            <p:cNvSpPr>
              <a:spLocks noChangeShapeType="1"/>
            </p:cNvSpPr>
            <p:nvPr/>
          </p:nvSpPr>
          <p:spPr bwMode="auto">
            <a:xfrm>
              <a:off x="3147" y="2651"/>
              <a:ext cx="1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3" name="Line 1049"/>
            <p:cNvSpPr>
              <a:spLocks noChangeShapeType="1"/>
            </p:cNvSpPr>
            <p:nvPr/>
          </p:nvSpPr>
          <p:spPr bwMode="auto">
            <a:xfrm>
              <a:off x="4741" y="2667"/>
              <a:ext cx="0" cy="11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4" name="Oval 1050"/>
            <p:cNvSpPr>
              <a:spLocks noChangeArrowheads="1"/>
            </p:cNvSpPr>
            <p:nvPr/>
          </p:nvSpPr>
          <p:spPr bwMode="auto">
            <a:xfrm>
              <a:off x="4693" y="2603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5" name="Rectangle 1051"/>
            <p:cNvSpPr>
              <a:spLocks noChangeArrowheads="1"/>
            </p:cNvSpPr>
            <p:nvPr/>
          </p:nvSpPr>
          <p:spPr bwMode="auto">
            <a:xfrm>
              <a:off x="2825" y="248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3</a:t>
              </a:r>
            </a:p>
          </p:txBody>
        </p:sp>
        <p:sp>
          <p:nvSpPr>
            <p:cNvPr id="503836" name="Rectangle 1052"/>
            <p:cNvSpPr>
              <a:spLocks noChangeArrowheads="1"/>
            </p:cNvSpPr>
            <p:nvPr/>
          </p:nvSpPr>
          <p:spPr bwMode="auto">
            <a:xfrm>
              <a:off x="4601" y="369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3</a:t>
              </a:r>
              <a:endParaRPr lang="en-US" sz="2000" b="1" i="1">
                <a:latin typeface="Arial" charset="0"/>
              </a:endParaRPr>
            </a:p>
          </p:txBody>
        </p:sp>
      </p:grpSp>
      <p:grpSp>
        <p:nvGrpSpPr>
          <p:cNvPr id="503837" name="Group 1053"/>
          <p:cNvGrpSpPr>
            <a:grpSpLocks/>
          </p:cNvGrpSpPr>
          <p:nvPr/>
        </p:nvGrpSpPr>
        <p:grpSpPr bwMode="auto">
          <a:xfrm>
            <a:off x="4484688" y="3570288"/>
            <a:ext cx="2908300" cy="2686050"/>
            <a:chOff x="2825" y="2249"/>
            <a:chExt cx="1832" cy="1692"/>
          </a:xfrm>
        </p:grpSpPr>
        <p:sp>
          <p:nvSpPr>
            <p:cNvPr id="503838" name="Line 1054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9" name="Line 1055"/>
            <p:cNvSpPr>
              <a:spLocks noChangeShapeType="1"/>
            </p:cNvSpPr>
            <p:nvPr/>
          </p:nvSpPr>
          <p:spPr bwMode="auto">
            <a:xfrm>
              <a:off x="3147" y="2400"/>
              <a:ext cx="13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40" name="Rectangle 1056"/>
            <p:cNvSpPr>
              <a:spLocks noChangeArrowheads="1"/>
            </p:cNvSpPr>
            <p:nvPr/>
          </p:nvSpPr>
          <p:spPr bwMode="auto">
            <a:xfrm>
              <a:off x="4361" y="369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3841" name="Oval 1057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42" name="Rectangle 1058"/>
            <p:cNvSpPr>
              <a:spLocks noChangeArrowheads="1"/>
            </p:cNvSpPr>
            <p:nvPr/>
          </p:nvSpPr>
          <p:spPr bwMode="auto">
            <a:xfrm>
              <a:off x="2825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</p:grpSp>
      <p:sp>
        <p:nvSpPr>
          <p:cNvPr id="503843" name="Rectangle 1059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3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3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3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2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3369467-C822-4ABF-AED6-BCF0411BDA2F}" type="slidenum">
              <a:rPr lang="en-US"/>
              <a:pPr/>
              <a:t>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Tópicos para discussão</a:t>
            </a:r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Compreendendo e prevendo os efeitos das modificações nas condições de mercado</a:t>
            </a:r>
          </a:p>
          <a:p>
            <a:pPr>
              <a:spcBef>
                <a:spcPct val="70000"/>
              </a:spcBef>
            </a:pPr>
            <a:r>
              <a:rPr lang="pt-BR"/>
              <a:t>Efeitos da intervenção governamental – controle de preços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8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8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FF43EA8-F3BB-478F-8A0E-02DBA62A4D7A}" type="slidenum">
              <a:rPr lang="en-US"/>
              <a:pPr/>
              <a:t>30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505858" name="Group 1026"/>
          <p:cNvGrpSpPr>
            <a:grpSpLocks/>
          </p:cNvGrpSpPr>
          <p:nvPr/>
        </p:nvGrpSpPr>
        <p:grpSpPr bwMode="auto">
          <a:xfrm>
            <a:off x="6629400" y="1905000"/>
            <a:ext cx="2276475" cy="2714625"/>
            <a:chOff x="4176" y="1200"/>
            <a:chExt cx="1434" cy="1710"/>
          </a:xfrm>
        </p:grpSpPr>
        <p:sp>
          <p:nvSpPr>
            <p:cNvPr id="505859" name="Freeform 1027"/>
            <p:cNvSpPr>
              <a:spLocks/>
            </p:cNvSpPr>
            <p:nvPr/>
          </p:nvSpPr>
          <p:spPr bwMode="auto">
            <a:xfrm>
              <a:off x="4365" y="1440"/>
              <a:ext cx="1245" cy="1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447"/>
                </a:cxn>
                <a:cxn ang="0">
                  <a:pos x="581" y="915"/>
                </a:cxn>
                <a:cxn ang="0">
                  <a:pos x="1003" y="1409"/>
                </a:cxn>
                <a:cxn ang="0">
                  <a:pos x="1208" y="1594"/>
                </a:cxn>
                <a:cxn ang="0">
                  <a:pos x="1392" y="1680"/>
                </a:cxn>
              </a:cxnLst>
              <a:rect l="0" t="0" r="r" b="b"/>
              <a:pathLst>
                <a:path w="1393" h="1681">
                  <a:moveTo>
                    <a:pt x="0" y="0"/>
                  </a:moveTo>
                  <a:lnTo>
                    <a:pt x="268" y="447"/>
                  </a:lnTo>
                  <a:lnTo>
                    <a:pt x="581" y="915"/>
                  </a:lnTo>
                  <a:lnTo>
                    <a:pt x="1003" y="1409"/>
                  </a:lnTo>
                  <a:lnTo>
                    <a:pt x="1208" y="1594"/>
                  </a:lnTo>
                  <a:lnTo>
                    <a:pt x="1392" y="1680"/>
                  </a:lnTo>
                </a:path>
              </a:pathLst>
            </a:custGeom>
            <a:noFill/>
            <a:ln w="50800" cap="flat" cmpd="sng">
              <a:solidFill>
                <a:srgbClr val="99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5860" name="Rectangle 1028"/>
            <p:cNvSpPr>
              <a:spLocks noChangeArrowheads="1"/>
            </p:cNvSpPr>
            <p:nvPr/>
          </p:nvSpPr>
          <p:spPr bwMode="auto">
            <a:xfrm>
              <a:off x="4217" y="1200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D’</a:t>
              </a:r>
            </a:p>
          </p:txBody>
        </p:sp>
        <p:sp>
          <p:nvSpPr>
            <p:cNvPr id="505861" name="AutoShape 1029"/>
            <p:cNvSpPr>
              <a:spLocks noChangeArrowheads="1"/>
            </p:cNvSpPr>
            <p:nvPr/>
          </p:nvSpPr>
          <p:spPr bwMode="auto">
            <a:xfrm>
              <a:off x="4176" y="1632"/>
              <a:ext cx="336" cy="336"/>
            </a:xfrm>
            <a:prstGeom prst="rightArrow">
              <a:avLst>
                <a:gd name="adj1" fmla="val 50000"/>
                <a:gd name="adj2" fmla="val 51514"/>
              </a:avLst>
            </a:prstGeom>
            <a:solidFill>
              <a:srgbClr val="99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5862" name="Group 1030"/>
          <p:cNvGrpSpPr>
            <a:grpSpLocks/>
          </p:cNvGrpSpPr>
          <p:nvPr/>
        </p:nvGrpSpPr>
        <p:grpSpPr bwMode="auto">
          <a:xfrm>
            <a:off x="5334000" y="1905000"/>
            <a:ext cx="2854325" cy="3582988"/>
            <a:chOff x="3360" y="1200"/>
            <a:chExt cx="1798" cy="2257"/>
          </a:xfrm>
        </p:grpSpPr>
        <p:sp>
          <p:nvSpPr>
            <p:cNvPr id="505863" name="Freeform 1031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5864" name="Rectangle 1032"/>
            <p:cNvSpPr>
              <a:spLocks noChangeArrowheads="1"/>
            </p:cNvSpPr>
            <p:nvPr/>
          </p:nvSpPr>
          <p:spPr bwMode="auto">
            <a:xfrm>
              <a:off x="4937" y="1200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505865" name="Group 1033"/>
          <p:cNvGrpSpPr>
            <a:grpSpLocks/>
          </p:cNvGrpSpPr>
          <p:nvPr/>
        </p:nvGrpSpPr>
        <p:grpSpPr bwMode="auto">
          <a:xfrm>
            <a:off x="5932488" y="1905000"/>
            <a:ext cx="2832100" cy="3354388"/>
            <a:chOff x="3737" y="1200"/>
            <a:chExt cx="1784" cy="2113"/>
          </a:xfrm>
        </p:grpSpPr>
        <p:sp>
          <p:nvSpPr>
            <p:cNvPr id="505866" name="Freeform 1034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5867" name="Rectangle 1035"/>
            <p:cNvSpPr>
              <a:spLocks noChangeArrowheads="1"/>
            </p:cNvSpPr>
            <p:nvPr/>
          </p:nvSpPr>
          <p:spPr bwMode="auto">
            <a:xfrm>
              <a:off x="3737" y="1200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505868" name="Group 1036"/>
          <p:cNvGrpSpPr>
            <a:grpSpLocks/>
          </p:cNvGrpSpPr>
          <p:nvPr/>
        </p:nvGrpSpPr>
        <p:grpSpPr bwMode="auto">
          <a:xfrm>
            <a:off x="4484688" y="3113088"/>
            <a:ext cx="3324225" cy="3125787"/>
            <a:chOff x="2825" y="1961"/>
            <a:chExt cx="2094" cy="1969"/>
          </a:xfrm>
        </p:grpSpPr>
        <p:sp>
          <p:nvSpPr>
            <p:cNvPr id="505869" name="Line 1037"/>
            <p:cNvSpPr>
              <a:spLocks noChangeShapeType="1"/>
            </p:cNvSpPr>
            <p:nvPr/>
          </p:nvSpPr>
          <p:spPr bwMode="auto">
            <a:xfrm>
              <a:off x="3147" y="2112"/>
              <a:ext cx="1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70" name="Line 1038"/>
            <p:cNvSpPr>
              <a:spLocks noChangeShapeType="1"/>
            </p:cNvSpPr>
            <p:nvPr/>
          </p:nvSpPr>
          <p:spPr bwMode="auto">
            <a:xfrm>
              <a:off x="4789" y="2139"/>
              <a:ext cx="0" cy="15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71" name="Rectangle 1039"/>
            <p:cNvSpPr>
              <a:spLocks noChangeArrowheads="1"/>
            </p:cNvSpPr>
            <p:nvPr/>
          </p:nvSpPr>
          <p:spPr bwMode="auto">
            <a:xfrm>
              <a:off x="4623" y="368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3</a:t>
              </a:r>
              <a:endParaRPr lang="en-US" sz="2000" b="1" i="1">
                <a:latin typeface="Arial" charset="0"/>
              </a:endParaRPr>
            </a:p>
          </p:txBody>
        </p:sp>
        <p:sp>
          <p:nvSpPr>
            <p:cNvPr id="505872" name="Oval 1040"/>
            <p:cNvSpPr>
              <a:spLocks noChangeArrowheads="1"/>
            </p:cNvSpPr>
            <p:nvPr/>
          </p:nvSpPr>
          <p:spPr bwMode="auto">
            <a:xfrm>
              <a:off x="4730" y="2053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73" name="Rectangle 1041"/>
            <p:cNvSpPr>
              <a:spLocks noChangeArrowheads="1"/>
            </p:cNvSpPr>
            <p:nvPr/>
          </p:nvSpPr>
          <p:spPr bwMode="auto">
            <a:xfrm>
              <a:off x="2825" y="1961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3</a:t>
              </a:r>
            </a:p>
          </p:txBody>
        </p:sp>
      </p:grpSp>
      <p:sp>
        <p:nvSpPr>
          <p:cNvPr id="505874" name="Rectangle 104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5" name="Rectangle 104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6" name="Rectangle 1044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790700"/>
            <a:ext cx="4267200" cy="41148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renda aumenta</a:t>
            </a:r>
          </a:p>
          <a:p>
            <a:pPr lvl="1">
              <a:spcBef>
                <a:spcPct val="70000"/>
              </a:spcBef>
            </a:pPr>
            <a:r>
              <a:rPr lang="pt-BR" sz="2400"/>
              <a:t>A demanda muda para </a:t>
            </a:r>
            <a:r>
              <a:rPr lang="pt-BR" sz="2400" i="1"/>
              <a:t>D’</a:t>
            </a:r>
            <a:endParaRPr lang="pt-BR" sz="2400"/>
          </a:p>
          <a:p>
            <a:pPr lvl="1">
              <a:spcBef>
                <a:spcPct val="70000"/>
              </a:spcBef>
            </a:pPr>
            <a:r>
              <a:rPr lang="pt-BR" sz="2400"/>
              <a:t>Há escassez de oferta ao preço </a:t>
            </a:r>
            <a:r>
              <a:rPr lang="pt-BR" sz="2400" i="1"/>
              <a:t>P</a:t>
            </a:r>
            <a:r>
              <a:rPr lang="pt-BR" sz="2400" i="1" baseline="-25000"/>
              <a:t>1</a:t>
            </a:r>
            <a:r>
              <a:rPr lang="pt-BR" sz="2400" baseline="-25000"/>
              <a:t> </a:t>
            </a:r>
            <a:r>
              <a:rPr lang="pt-BR" sz="2400"/>
              <a:t>de </a:t>
            </a:r>
            <a:r>
              <a:rPr lang="pt-BR" sz="2400" i="1"/>
              <a:t>Q</a:t>
            </a:r>
            <a:r>
              <a:rPr lang="pt-BR" sz="2400" i="1" baseline="-25000"/>
              <a:t>2</a:t>
            </a:r>
            <a:r>
              <a:rPr lang="pt-BR" sz="2400"/>
              <a:t> – </a:t>
            </a:r>
            <a:r>
              <a:rPr lang="pt-BR" sz="2400" i="1"/>
              <a:t>Q</a:t>
            </a:r>
            <a:r>
              <a:rPr lang="pt-BR" sz="2400" i="1" baseline="-25000"/>
              <a:t>1</a:t>
            </a:r>
            <a:endParaRPr lang="pt-BR" sz="2400" baseline="-25000"/>
          </a:p>
          <a:p>
            <a:pPr lvl="1">
              <a:spcBef>
                <a:spcPct val="70000"/>
              </a:spcBef>
            </a:pPr>
            <a:r>
              <a:rPr lang="pt-BR" sz="2400"/>
              <a:t>O ponto de equilíbrio se dá em </a:t>
            </a:r>
            <a:r>
              <a:rPr lang="pt-BR" sz="2400" i="1"/>
              <a:t>P</a:t>
            </a:r>
            <a:r>
              <a:rPr lang="pt-BR" sz="2400" i="1" baseline="-25000"/>
              <a:t>3</a:t>
            </a:r>
            <a:r>
              <a:rPr lang="pt-BR" sz="2400"/>
              <a:t>,</a:t>
            </a:r>
            <a:r>
              <a:rPr lang="pt-BR" sz="2400" i="1"/>
              <a:t>Q</a:t>
            </a:r>
            <a:r>
              <a:rPr lang="pt-BR" sz="2400" i="1" baseline="-25000"/>
              <a:t>3</a:t>
            </a:r>
            <a:r>
              <a:rPr lang="pt-BR" sz="2400"/>
              <a:t> </a:t>
            </a:r>
          </a:p>
        </p:txBody>
      </p:sp>
      <p:sp>
        <p:nvSpPr>
          <p:cNvPr id="505877" name="Line 1045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8" name="Line 1046"/>
          <p:cNvSpPr>
            <a:spLocks noChangeShapeType="1"/>
          </p:cNvSpPr>
          <p:nvPr/>
        </p:nvSpPr>
        <p:spPr bwMode="auto">
          <a:xfrm>
            <a:off x="4960938" y="5908675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9" name="Rectangle 1047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505880" name="Rectangle 1048"/>
          <p:cNvSpPr>
            <a:spLocks noChangeArrowheads="1"/>
          </p:cNvSpPr>
          <p:nvPr/>
        </p:nvSpPr>
        <p:spPr bwMode="auto">
          <a:xfrm>
            <a:off x="8370888" y="5851525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sp>
        <p:nvSpPr>
          <p:cNvPr id="505881" name="Rectangle 1049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grpSp>
        <p:nvGrpSpPr>
          <p:cNvPr id="505882" name="Group 1050"/>
          <p:cNvGrpSpPr>
            <a:grpSpLocks/>
          </p:cNvGrpSpPr>
          <p:nvPr/>
        </p:nvGrpSpPr>
        <p:grpSpPr bwMode="auto">
          <a:xfrm>
            <a:off x="7162800" y="3735388"/>
            <a:ext cx="1033463" cy="2503487"/>
            <a:chOff x="4512" y="2353"/>
            <a:chExt cx="651" cy="1577"/>
          </a:xfrm>
        </p:grpSpPr>
        <p:sp>
          <p:nvSpPr>
            <p:cNvPr id="505883" name="Oval 1051"/>
            <p:cNvSpPr>
              <a:spLocks noChangeArrowheads="1"/>
            </p:cNvSpPr>
            <p:nvPr/>
          </p:nvSpPr>
          <p:spPr bwMode="auto">
            <a:xfrm>
              <a:off x="4975" y="2353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84" name="Line 1052"/>
            <p:cNvSpPr>
              <a:spLocks noChangeShapeType="1"/>
            </p:cNvSpPr>
            <p:nvPr/>
          </p:nvSpPr>
          <p:spPr bwMode="auto">
            <a:xfrm>
              <a:off x="5023" y="2442"/>
              <a:ext cx="0" cy="12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85" name="Rectangle 1053"/>
            <p:cNvSpPr>
              <a:spLocks noChangeArrowheads="1"/>
            </p:cNvSpPr>
            <p:nvPr/>
          </p:nvSpPr>
          <p:spPr bwMode="auto">
            <a:xfrm>
              <a:off x="4867" y="368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505886" name="Line 1054"/>
            <p:cNvSpPr>
              <a:spLocks noChangeShapeType="1"/>
            </p:cNvSpPr>
            <p:nvPr/>
          </p:nvSpPr>
          <p:spPr bwMode="auto">
            <a:xfrm>
              <a:off x="4512" y="2400"/>
              <a:ext cx="4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5887" name="Group 1055"/>
          <p:cNvGrpSpPr>
            <a:grpSpLocks/>
          </p:cNvGrpSpPr>
          <p:nvPr/>
        </p:nvGrpSpPr>
        <p:grpSpPr bwMode="auto">
          <a:xfrm>
            <a:off x="4484688" y="3570288"/>
            <a:ext cx="2908300" cy="2668587"/>
            <a:chOff x="2825" y="2249"/>
            <a:chExt cx="1832" cy="1681"/>
          </a:xfrm>
        </p:grpSpPr>
        <p:sp>
          <p:nvSpPr>
            <p:cNvPr id="505888" name="Line 1056"/>
            <p:cNvSpPr>
              <a:spLocks noChangeShapeType="1"/>
            </p:cNvSpPr>
            <p:nvPr/>
          </p:nvSpPr>
          <p:spPr bwMode="auto">
            <a:xfrm>
              <a:off x="3147" y="2400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89" name="Rectangle 1057"/>
            <p:cNvSpPr>
              <a:spLocks noChangeArrowheads="1"/>
            </p:cNvSpPr>
            <p:nvPr/>
          </p:nvSpPr>
          <p:spPr bwMode="auto">
            <a:xfrm>
              <a:off x="4361" y="368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5890" name="Oval 1058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91" name="Rectangle 1059"/>
            <p:cNvSpPr>
              <a:spLocks noChangeArrowheads="1"/>
            </p:cNvSpPr>
            <p:nvPr/>
          </p:nvSpPr>
          <p:spPr bwMode="auto">
            <a:xfrm>
              <a:off x="2825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5892" name="Line 1060"/>
            <p:cNvSpPr>
              <a:spLocks noChangeShapeType="1"/>
            </p:cNvSpPr>
            <p:nvPr/>
          </p:nvSpPr>
          <p:spPr bwMode="auto">
            <a:xfrm>
              <a:off x="4518" y="2426"/>
              <a:ext cx="0" cy="1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5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6EA27862-204F-4032-BE66-10BE1139F4EC}" type="slidenum">
              <a:rPr lang="en-US"/>
              <a:pPr/>
              <a:t>31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507906" name="Group 1026"/>
          <p:cNvGrpSpPr>
            <a:grpSpLocks/>
          </p:cNvGrpSpPr>
          <p:nvPr/>
        </p:nvGrpSpPr>
        <p:grpSpPr bwMode="auto">
          <a:xfrm>
            <a:off x="6711950" y="1905000"/>
            <a:ext cx="2124075" cy="2732088"/>
            <a:chOff x="4228" y="1200"/>
            <a:chExt cx="1338" cy="1721"/>
          </a:xfrm>
        </p:grpSpPr>
        <p:sp>
          <p:nvSpPr>
            <p:cNvPr id="507907" name="Freeform 1027"/>
            <p:cNvSpPr>
              <a:spLocks/>
            </p:cNvSpPr>
            <p:nvPr/>
          </p:nvSpPr>
          <p:spPr bwMode="auto">
            <a:xfrm>
              <a:off x="4365" y="1440"/>
              <a:ext cx="1201" cy="1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447"/>
                </a:cxn>
                <a:cxn ang="0">
                  <a:pos x="581" y="915"/>
                </a:cxn>
                <a:cxn ang="0">
                  <a:pos x="1003" y="1409"/>
                </a:cxn>
                <a:cxn ang="0">
                  <a:pos x="1208" y="1594"/>
                </a:cxn>
                <a:cxn ang="0">
                  <a:pos x="1392" y="1680"/>
                </a:cxn>
              </a:cxnLst>
              <a:rect l="0" t="0" r="r" b="b"/>
              <a:pathLst>
                <a:path w="1393" h="1681">
                  <a:moveTo>
                    <a:pt x="0" y="0"/>
                  </a:moveTo>
                  <a:lnTo>
                    <a:pt x="268" y="447"/>
                  </a:lnTo>
                  <a:lnTo>
                    <a:pt x="581" y="915"/>
                  </a:lnTo>
                  <a:lnTo>
                    <a:pt x="1003" y="1409"/>
                  </a:lnTo>
                  <a:lnTo>
                    <a:pt x="1208" y="1594"/>
                  </a:lnTo>
                  <a:lnTo>
                    <a:pt x="1392" y="1680"/>
                  </a:lnTo>
                </a:path>
              </a:pathLst>
            </a:custGeom>
            <a:noFill/>
            <a:ln w="50800" cap="flat" cmpd="sng">
              <a:solidFill>
                <a:srgbClr val="99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08" name="Rectangle 1028"/>
            <p:cNvSpPr>
              <a:spLocks noChangeArrowheads="1"/>
            </p:cNvSpPr>
            <p:nvPr/>
          </p:nvSpPr>
          <p:spPr bwMode="auto">
            <a:xfrm>
              <a:off x="4228" y="1200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D’</a:t>
              </a:r>
            </a:p>
          </p:txBody>
        </p:sp>
      </p:grpSp>
      <p:grpSp>
        <p:nvGrpSpPr>
          <p:cNvPr id="507909" name="Group 1029"/>
          <p:cNvGrpSpPr>
            <a:grpSpLocks/>
          </p:cNvGrpSpPr>
          <p:nvPr/>
        </p:nvGrpSpPr>
        <p:grpSpPr bwMode="auto">
          <a:xfrm>
            <a:off x="5791200" y="1905000"/>
            <a:ext cx="3017838" cy="3582988"/>
            <a:chOff x="3648" y="1200"/>
            <a:chExt cx="1901" cy="2257"/>
          </a:xfrm>
        </p:grpSpPr>
        <p:sp>
          <p:nvSpPr>
            <p:cNvPr id="507910" name="Freeform 1030"/>
            <p:cNvSpPr>
              <a:spLocks/>
            </p:cNvSpPr>
            <p:nvPr/>
          </p:nvSpPr>
          <p:spPr bwMode="auto">
            <a:xfrm>
              <a:off x="3648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flat" cmpd="sng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11" name="Rectangle 1031"/>
            <p:cNvSpPr>
              <a:spLocks noChangeArrowheads="1"/>
            </p:cNvSpPr>
            <p:nvPr/>
          </p:nvSpPr>
          <p:spPr bwMode="auto">
            <a:xfrm>
              <a:off x="5284" y="1200"/>
              <a:ext cx="26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</p:grpSp>
      <p:sp>
        <p:nvSpPr>
          <p:cNvPr id="507912" name="Rectangle 103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3" name="Rectangle 103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4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400175"/>
            <a:ext cx="4275138" cy="4797425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renda aumenta e os preços da matéria-prima caem</a:t>
            </a:r>
          </a:p>
          <a:p>
            <a:pPr lvl="1">
              <a:spcBef>
                <a:spcPct val="70000"/>
              </a:spcBef>
            </a:pPr>
            <a:r>
              <a:rPr lang="pt-BR" sz="2400"/>
              <a:t>O aumento em </a:t>
            </a:r>
            <a:r>
              <a:rPr lang="pt-BR" sz="2400" i="1"/>
              <a:t>D</a:t>
            </a:r>
            <a:r>
              <a:rPr lang="pt-BR" sz="2400"/>
              <a:t> é maior que o aumento em </a:t>
            </a:r>
            <a:r>
              <a:rPr lang="pt-BR" sz="2400" i="1"/>
              <a:t>S</a:t>
            </a:r>
            <a:endParaRPr lang="pt-BR" sz="2400"/>
          </a:p>
          <a:p>
            <a:pPr lvl="1">
              <a:spcBef>
                <a:spcPct val="70000"/>
              </a:spcBef>
            </a:pPr>
            <a:r>
              <a:rPr lang="pt-BR" sz="2400"/>
              <a:t>O preço de equilíbrio e a quantidade aumentam para </a:t>
            </a:r>
            <a:r>
              <a:rPr lang="pt-BR" sz="2400" i="1"/>
              <a:t>P</a:t>
            </a:r>
            <a:r>
              <a:rPr lang="pt-BR" sz="2400" i="1" baseline="-25000"/>
              <a:t>2</a:t>
            </a:r>
            <a:r>
              <a:rPr lang="pt-BR" sz="2400"/>
              <a:t>,</a:t>
            </a:r>
            <a:r>
              <a:rPr lang="pt-BR" sz="2400" i="1"/>
              <a:t>Q</a:t>
            </a:r>
            <a:r>
              <a:rPr lang="pt-BR" sz="2400" i="1" baseline="-25000"/>
              <a:t>2</a:t>
            </a:r>
            <a:endParaRPr lang="pt-BR" sz="2400"/>
          </a:p>
        </p:txBody>
      </p:sp>
      <p:sp>
        <p:nvSpPr>
          <p:cNvPr id="507915" name="Line 1035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6" name="Line 1036"/>
          <p:cNvSpPr>
            <a:spLocks noChangeShapeType="1"/>
          </p:cNvSpPr>
          <p:nvPr/>
        </p:nvSpPr>
        <p:spPr bwMode="auto">
          <a:xfrm>
            <a:off x="4960938" y="5908675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7" name="Rectangle 1037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507918" name="Rectangle 1038"/>
          <p:cNvSpPr>
            <a:spLocks noChangeArrowheads="1"/>
          </p:cNvSpPr>
          <p:nvPr/>
        </p:nvSpPr>
        <p:spPr bwMode="auto">
          <a:xfrm>
            <a:off x="8370888" y="5886450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507919" name="Group 1039"/>
          <p:cNvGrpSpPr>
            <a:grpSpLocks/>
          </p:cNvGrpSpPr>
          <p:nvPr/>
        </p:nvGrpSpPr>
        <p:grpSpPr bwMode="auto">
          <a:xfrm>
            <a:off x="5334000" y="1905000"/>
            <a:ext cx="2871788" cy="3582988"/>
            <a:chOff x="3360" y="1200"/>
            <a:chExt cx="1809" cy="2257"/>
          </a:xfrm>
        </p:grpSpPr>
        <p:sp>
          <p:nvSpPr>
            <p:cNvPr id="507920" name="Freeform 1040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21" name="Rectangle 1041"/>
            <p:cNvSpPr>
              <a:spLocks noChangeArrowheads="1"/>
            </p:cNvSpPr>
            <p:nvPr/>
          </p:nvSpPr>
          <p:spPr bwMode="auto">
            <a:xfrm>
              <a:off x="4948" y="1200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507922" name="Group 1042"/>
          <p:cNvGrpSpPr>
            <a:grpSpLocks/>
          </p:cNvGrpSpPr>
          <p:nvPr/>
        </p:nvGrpSpPr>
        <p:grpSpPr bwMode="auto">
          <a:xfrm>
            <a:off x="4484688" y="3341688"/>
            <a:ext cx="3517900" cy="2938462"/>
            <a:chOff x="2825" y="2105"/>
            <a:chExt cx="2216" cy="1851"/>
          </a:xfrm>
        </p:grpSpPr>
        <p:sp>
          <p:nvSpPr>
            <p:cNvPr id="507923" name="Line 1043"/>
            <p:cNvSpPr>
              <a:spLocks noChangeShapeType="1"/>
            </p:cNvSpPr>
            <p:nvPr/>
          </p:nvSpPr>
          <p:spPr bwMode="auto">
            <a:xfrm>
              <a:off x="3147" y="2304"/>
              <a:ext cx="17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24" name="Rectangle 1044"/>
            <p:cNvSpPr>
              <a:spLocks noChangeArrowheads="1"/>
            </p:cNvSpPr>
            <p:nvPr/>
          </p:nvSpPr>
          <p:spPr bwMode="auto">
            <a:xfrm>
              <a:off x="2825" y="2105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507925" name="Rectangle 1045"/>
            <p:cNvSpPr>
              <a:spLocks noChangeArrowheads="1"/>
            </p:cNvSpPr>
            <p:nvPr/>
          </p:nvSpPr>
          <p:spPr bwMode="auto">
            <a:xfrm>
              <a:off x="4745" y="3708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507926" name="Line 1046"/>
            <p:cNvSpPr>
              <a:spLocks noChangeShapeType="1"/>
            </p:cNvSpPr>
            <p:nvPr/>
          </p:nvSpPr>
          <p:spPr bwMode="auto">
            <a:xfrm>
              <a:off x="4896" y="2379"/>
              <a:ext cx="0" cy="1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27" name="Oval 1047"/>
            <p:cNvSpPr>
              <a:spLocks noChangeArrowheads="1"/>
            </p:cNvSpPr>
            <p:nvPr/>
          </p:nvSpPr>
          <p:spPr bwMode="auto">
            <a:xfrm>
              <a:off x="4848" y="2256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7928" name="Group 1048"/>
          <p:cNvGrpSpPr>
            <a:grpSpLocks/>
          </p:cNvGrpSpPr>
          <p:nvPr/>
        </p:nvGrpSpPr>
        <p:grpSpPr bwMode="auto">
          <a:xfrm>
            <a:off x="5949950" y="1905000"/>
            <a:ext cx="2814638" cy="3354388"/>
            <a:chOff x="3748" y="1200"/>
            <a:chExt cx="1773" cy="2113"/>
          </a:xfrm>
        </p:grpSpPr>
        <p:sp>
          <p:nvSpPr>
            <p:cNvPr id="507929" name="Freeform 1049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30" name="Rectangle 1050"/>
            <p:cNvSpPr>
              <a:spLocks noChangeArrowheads="1"/>
            </p:cNvSpPr>
            <p:nvPr/>
          </p:nvSpPr>
          <p:spPr bwMode="auto">
            <a:xfrm>
              <a:off x="3748" y="1200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507931" name="Group 1051"/>
          <p:cNvGrpSpPr>
            <a:grpSpLocks/>
          </p:cNvGrpSpPr>
          <p:nvPr/>
        </p:nvGrpSpPr>
        <p:grpSpPr bwMode="auto">
          <a:xfrm>
            <a:off x="4484688" y="3646488"/>
            <a:ext cx="2908300" cy="2633662"/>
            <a:chOff x="2825" y="2297"/>
            <a:chExt cx="1832" cy="1659"/>
          </a:xfrm>
        </p:grpSpPr>
        <p:sp>
          <p:nvSpPr>
            <p:cNvPr id="507932" name="Line 1052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33" name="Rectangle 1053"/>
            <p:cNvSpPr>
              <a:spLocks noChangeArrowheads="1"/>
            </p:cNvSpPr>
            <p:nvPr/>
          </p:nvSpPr>
          <p:spPr bwMode="auto">
            <a:xfrm>
              <a:off x="2825" y="229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7934" name="Line 1054"/>
            <p:cNvSpPr>
              <a:spLocks noChangeShapeType="1"/>
            </p:cNvSpPr>
            <p:nvPr/>
          </p:nvSpPr>
          <p:spPr bwMode="auto">
            <a:xfrm>
              <a:off x="3147" y="2400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35" name="Rectangle 1055"/>
            <p:cNvSpPr>
              <a:spLocks noChangeArrowheads="1"/>
            </p:cNvSpPr>
            <p:nvPr/>
          </p:nvSpPr>
          <p:spPr bwMode="auto">
            <a:xfrm>
              <a:off x="4361" y="3708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7936" name="Oval 1056"/>
            <p:cNvSpPr>
              <a:spLocks noChangeArrowheads="1"/>
            </p:cNvSpPr>
            <p:nvPr/>
          </p:nvSpPr>
          <p:spPr bwMode="auto">
            <a:xfrm>
              <a:off x="4459" y="235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07937" name="Rectangle 1057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67727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7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6CD0C41-72C2-4392-A729-C476FB95E590}" type="slidenum">
              <a:rPr lang="en-US"/>
              <a:pPr/>
              <a:t>32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0995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995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995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19088" y="304800"/>
            <a:ext cx="8824912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09957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Quando a oferta e a demanda mudam simultaneamente, o impacto no preço de equilíbrio e na quantidade é determinado pelos seguintes fatores: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</a:t>
            </a:r>
            <a:r>
              <a:rPr lang="pt-BR" sz="2800"/>
              <a:t>1. 	Direção e tamanho relativo das mudanças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 sz="2800"/>
              <a:t>	2.	Formato das curvas de oferta e demanda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24462A0-6300-4158-90D2-761AA7306166}" type="slidenum">
              <a:rPr lang="en-US"/>
              <a:pPr/>
              <a:t>33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1200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00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00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03213" y="304800"/>
            <a:ext cx="9145587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1200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774700" y="2203450"/>
            <a:ext cx="8077200" cy="4343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 preço real dos ovos caiu em 74% entre 1970 e 2002.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A oferta aumentou devido ao crescimento da mecanização na criação de aves e ao custo de produção reduzido.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A demanda diminuiu devido à crescente preocupação do consumidor com a saúde e com as conseqüências da ingestão do colesterol contido nos ovos. </a:t>
            </a:r>
          </a:p>
        </p:txBody>
      </p:sp>
      <p:sp>
        <p:nvSpPr>
          <p:cNvPr id="512006" name="Text Box 1030"/>
          <p:cNvSpPr txBox="1">
            <a:spLocks noChangeArrowheads="1"/>
          </p:cNvSpPr>
          <p:nvPr/>
        </p:nvSpPr>
        <p:spPr bwMode="auto">
          <a:xfrm>
            <a:off x="265113" y="1201738"/>
            <a:ext cx="7896225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Exemplo: O preço dos ovos e o custo do ensino universitário analisados novamente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9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779BD8-9533-4BDD-8CA3-039BED88A05B}" type="slidenum">
              <a:rPr lang="en-US"/>
              <a:pPr/>
              <a:t>34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1405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05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0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30188" y="163513"/>
            <a:ext cx="9117012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14053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054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055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056" name="Rectangle 1032"/>
          <p:cNvSpPr>
            <a:spLocks noChangeArrowheads="1"/>
          </p:cNvSpPr>
          <p:nvPr/>
        </p:nvSpPr>
        <p:spPr bwMode="auto">
          <a:xfrm>
            <a:off x="5316538" y="5930900"/>
            <a:ext cx="22780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Q </a:t>
            </a:r>
            <a:r>
              <a:rPr lang="en-US" sz="1600" b="1">
                <a:latin typeface="Arial" charset="0"/>
              </a:rPr>
              <a:t>(bilhões de dúzias)</a:t>
            </a:r>
          </a:p>
        </p:txBody>
      </p:sp>
      <p:sp>
        <p:nvSpPr>
          <p:cNvPr id="514057" name="Rectangle 1033"/>
          <p:cNvSpPr>
            <a:spLocks noChangeArrowheads="1"/>
          </p:cNvSpPr>
          <p:nvPr/>
        </p:nvSpPr>
        <p:spPr bwMode="auto">
          <a:xfrm>
            <a:off x="314325" y="1663700"/>
            <a:ext cx="1858963" cy="80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(Dólares de</a:t>
            </a:r>
            <a:r>
              <a:rPr lang="en-US" sz="1800" b="1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1970 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por dúzia)</a:t>
            </a:r>
            <a:endParaRPr lang="en-US" sz="1800" b="1">
              <a:latin typeface="Arial" charset="0"/>
            </a:endParaRPr>
          </a:p>
        </p:txBody>
      </p:sp>
      <p:grpSp>
        <p:nvGrpSpPr>
          <p:cNvPr id="514058" name="Group 1034"/>
          <p:cNvGrpSpPr>
            <a:grpSpLocks/>
          </p:cNvGrpSpPr>
          <p:nvPr/>
        </p:nvGrpSpPr>
        <p:grpSpPr bwMode="auto">
          <a:xfrm>
            <a:off x="3124200" y="1905000"/>
            <a:ext cx="3770313" cy="3659188"/>
            <a:chOff x="1968" y="1200"/>
            <a:chExt cx="2375" cy="2305"/>
          </a:xfrm>
        </p:grpSpPr>
        <p:sp>
          <p:nvSpPr>
            <p:cNvPr id="514059" name="Freeform 1035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4060" name="Rectangle 1036"/>
            <p:cNvSpPr>
              <a:spLocks noChangeArrowheads="1"/>
            </p:cNvSpPr>
            <p:nvPr/>
          </p:nvSpPr>
          <p:spPr bwMode="auto">
            <a:xfrm>
              <a:off x="3881" y="3257"/>
              <a:ext cx="46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1970</a:t>
              </a:r>
            </a:p>
          </p:txBody>
        </p:sp>
      </p:grpSp>
      <p:grpSp>
        <p:nvGrpSpPr>
          <p:cNvPr id="514061" name="Group 1037"/>
          <p:cNvGrpSpPr>
            <a:grpSpLocks/>
          </p:cNvGrpSpPr>
          <p:nvPr/>
        </p:nvGrpSpPr>
        <p:grpSpPr bwMode="auto">
          <a:xfrm>
            <a:off x="2209800" y="1782763"/>
            <a:ext cx="4044950" cy="3476625"/>
            <a:chOff x="1392" y="1123"/>
            <a:chExt cx="2548" cy="2190"/>
          </a:xfrm>
        </p:grpSpPr>
        <p:sp>
          <p:nvSpPr>
            <p:cNvPr id="514062" name="Freeform 1038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4063" name="Rectangle 1039"/>
            <p:cNvSpPr>
              <a:spLocks noChangeArrowheads="1"/>
            </p:cNvSpPr>
            <p:nvPr/>
          </p:nvSpPr>
          <p:spPr bwMode="auto">
            <a:xfrm>
              <a:off x="3487" y="1123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1970</a:t>
              </a:r>
            </a:p>
          </p:txBody>
        </p:sp>
      </p:grpSp>
      <p:grpSp>
        <p:nvGrpSpPr>
          <p:cNvPr id="514064" name="Group 1040"/>
          <p:cNvGrpSpPr>
            <a:grpSpLocks/>
          </p:cNvGrpSpPr>
          <p:nvPr/>
        </p:nvGrpSpPr>
        <p:grpSpPr bwMode="auto">
          <a:xfrm>
            <a:off x="1360488" y="3535363"/>
            <a:ext cx="3206750" cy="2749550"/>
            <a:chOff x="857" y="2227"/>
            <a:chExt cx="2020" cy="1732"/>
          </a:xfrm>
        </p:grpSpPr>
        <p:sp>
          <p:nvSpPr>
            <p:cNvPr id="514065" name="Line 1041"/>
            <p:cNvSpPr>
              <a:spLocks noChangeShapeType="1"/>
            </p:cNvSpPr>
            <p:nvPr/>
          </p:nvSpPr>
          <p:spPr bwMode="auto">
            <a:xfrm flipH="1">
              <a:off x="1371" y="2400"/>
              <a:ext cx="13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66" name="Oval 1042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67" name="Rectangle 1043"/>
            <p:cNvSpPr>
              <a:spLocks noChangeArrowheads="1"/>
            </p:cNvSpPr>
            <p:nvPr/>
          </p:nvSpPr>
          <p:spPr bwMode="auto">
            <a:xfrm>
              <a:off x="857" y="2227"/>
              <a:ext cx="4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$0,61</a:t>
              </a:r>
            </a:p>
          </p:txBody>
        </p:sp>
        <p:sp>
          <p:nvSpPr>
            <p:cNvPr id="514068" name="Rectangle 1044"/>
            <p:cNvSpPr>
              <a:spLocks noChangeArrowheads="1"/>
            </p:cNvSpPr>
            <p:nvPr/>
          </p:nvSpPr>
          <p:spPr bwMode="auto">
            <a:xfrm>
              <a:off x="2585" y="3749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5,9</a:t>
              </a:r>
            </a:p>
          </p:txBody>
        </p:sp>
        <p:sp>
          <p:nvSpPr>
            <p:cNvPr id="514069" name="Line 1045"/>
            <p:cNvSpPr>
              <a:spLocks noChangeShapeType="1"/>
            </p:cNvSpPr>
            <p:nvPr/>
          </p:nvSpPr>
          <p:spPr bwMode="auto">
            <a:xfrm>
              <a:off x="2736" y="2475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4070" name="Group 1046"/>
          <p:cNvGrpSpPr>
            <a:grpSpLocks/>
          </p:cNvGrpSpPr>
          <p:nvPr/>
        </p:nvGrpSpPr>
        <p:grpSpPr bwMode="auto">
          <a:xfrm>
            <a:off x="2438400" y="2286000"/>
            <a:ext cx="3617913" cy="3659188"/>
            <a:chOff x="1536" y="1440"/>
            <a:chExt cx="2279" cy="2305"/>
          </a:xfrm>
        </p:grpSpPr>
        <p:sp>
          <p:nvSpPr>
            <p:cNvPr id="514071" name="Freeform 1047"/>
            <p:cNvSpPr>
              <a:spLocks/>
            </p:cNvSpPr>
            <p:nvPr/>
          </p:nvSpPr>
          <p:spPr bwMode="auto">
            <a:xfrm>
              <a:off x="1536" y="1440"/>
              <a:ext cx="1777" cy="2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2" y="613"/>
                </a:cxn>
                <a:cxn ang="0">
                  <a:pos x="742" y="1255"/>
                </a:cxn>
                <a:cxn ang="0">
                  <a:pos x="1280" y="1933"/>
                </a:cxn>
                <a:cxn ang="0">
                  <a:pos x="1542" y="2186"/>
                </a:cxn>
                <a:cxn ang="0">
                  <a:pos x="1776" y="2304"/>
                </a:cxn>
              </a:cxnLst>
              <a:rect l="0" t="0" r="r" b="b"/>
              <a:pathLst>
                <a:path w="1777" h="2305">
                  <a:moveTo>
                    <a:pt x="0" y="0"/>
                  </a:moveTo>
                  <a:lnTo>
                    <a:pt x="342" y="613"/>
                  </a:lnTo>
                  <a:lnTo>
                    <a:pt x="742" y="1255"/>
                  </a:lnTo>
                  <a:lnTo>
                    <a:pt x="1280" y="1933"/>
                  </a:lnTo>
                  <a:lnTo>
                    <a:pt x="1542" y="2186"/>
                  </a:lnTo>
                  <a:lnTo>
                    <a:pt x="1776" y="2304"/>
                  </a:lnTo>
                </a:path>
              </a:pathLst>
            </a:custGeom>
            <a:noFill/>
            <a:ln w="50800" cap="flat" cmpd="sng">
              <a:solidFill>
                <a:srgbClr val="99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4072" name="Rectangle 1048"/>
            <p:cNvSpPr>
              <a:spLocks noChangeArrowheads="1"/>
            </p:cNvSpPr>
            <p:nvPr/>
          </p:nvSpPr>
          <p:spPr bwMode="auto">
            <a:xfrm>
              <a:off x="3353" y="3497"/>
              <a:ext cx="462" cy="248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2002</a:t>
              </a:r>
            </a:p>
          </p:txBody>
        </p:sp>
      </p:grpSp>
      <p:grpSp>
        <p:nvGrpSpPr>
          <p:cNvPr id="514073" name="Group 1049"/>
          <p:cNvGrpSpPr>
            <a:grpSpLocks/>
          </p:cNvGrpSpPr>
          <p:nvPr/>
        </p:nvGrpSpPr>
        <p:grpSpPr bwMode="auto">
          <a:xfrm>
            <a:off x="2209800" y="2960688"/>
            <a:ext cx="4594225" cy="2679700"/>
            <a:chOff x="1392" y="1865"/>
            <a:chExt cx="2894" cy="1688"/>
          </a:xfrm>
        </p:grpSpPr>
        <p:sp>
          <p:nvSpPr>
            <p:cNvPr id="514074" name="Freeform 1050"/>
            <p:cNvSpPr>
              <a:spLocks/>
            </p:cNvSpPr>
            <p:nvPr/>
          </p:nvSpPr>
          <p:spPr bwMode="auto">
            <a:xfrm>
              <a:off x="1392" y="2160"/>
              <a:ext cx="2545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676" y="1124"/>
                </a:cxn>
                <a:cxn ang="0">
                  <a:pos x="1386" y="811"/>
                </a:cxn>
                <a:cxn ang="0">
                  <a:pos x="2134" y="389"/>
                </a:cxn>
                <a:cxn ang="0">
                  <a:pos x="2414" y="184"/>
                </a:cxn>
                <a:cxn ang="0">
                  <a:pos x="2544" y="0"/>
                </a:cxn>
              </a:cxnLst>
              <a:rect l="0" t="0" r="r" b="b"/>
              <a:pathLst>
                <a:path w="2545" h="1393">
                  <a:moveTo>
                    <a:pt x="0" y="1392"/>
                  </a:moveTo>
                  <a:lnTo>
                    <a:pt x="676" y="1124"/>
                  </a:lnTo>
                  <a:lnTo>
                    <a:pt x="1386" y="811"/>
                  </a:lnTo>
                  <a:lnTo>
                    <a:pt x="2134" y="389"/>
                  </a:lnTo>
                  <a:lnTo>
                    <a:pt x="2414" y="184"/>
                  </a:lnTo>
                  <a:lnTo>
                    <a:pt x="2544" y="0"/>
                  </a:lnTo>
                </a:path>
              </a:pathLst>
            </a:custGeom>
            <a:noFill/>
            <a:ln w="50800" cap="flat" cmpd="sng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4075" name="Rectangle 1051"/>
            <p:cNvSpPr>
              <a:spLocks noChangeArrowheads="1"/>
            </p:cNvSpPr>
            <p:nvPr/>
          </p:nvSpPr>
          <p:spPr bwMode="auto">
            <a:xfrm>
              <a:off x="3833" y="1865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2002</a:t>
              </a:r>
            </a:p>
          </p:txBody>
        </p:sp>
      </p:grpSp>
      <p:grpSp>
        <p:nvGrpSpPr>
          <p:cNvPr id="514076" name="Group 1052"/>
          <p:cNvGrpSpPr>
            <a:grpSpLocks/>
          </p:cNvGrpSpPr>
          <p:nvPr/>
        </p:nvGrpSpPr>
        <p:grpSpPr bwMode="auto">
          <a:xfrm>
            <a:off x="1360488" y="1530350"/>
            <a:ext cx="7515225" cy="4735513"/>
            <a:chOff x="857" y="976"/>
            <a:chExt cx="4734" cy="2983"/>
          </a:xfrm>
        </p:grpSpPr>
        <p:sp>
          <p:nvSpPr>
            <p:cNvPr id="514077" name="Rectangle 1053"/>
            <p:cNvSpPr>
              <a:spLocks noChangeArrowheads="1"/>
            </p:cNvSpPr>
            <p:nvPr/>
          </p:nvSpPr>
          <p:spPr bwMode="auto">
            <a:xfrm>
              <a:off x="4038" y="976"/>
              <a:ext cx="1553" cy="73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Os preços caíram até</a:t>
              </a:r>
            </a:p>
            <a:p>
              <a:pPr algn="ctr"/>
              <a:r>
                <a:rPr lang="en-US" sz="1400" b="1">
                  <a:latin typeface="Arial" charset="0"/>
                </a:rPr>
                <a:t>um novo equilíbrio ser </a:t>
              </a:r>
            </a:p>
            <a:p>
              <a:pPr algn="ctr"/>
              <a:r>
                <a:rPr lang="en-US" sz="1400" b="1">
                  <a:latin typeface="Arial" charset="0"/>
                </a:rPr>
                <a:t>atingido ao preço de $0,22 </a:t>
              </a:r>
            </a:p>
            <a:p>
              <a:pPr algn="ctr"/>
              <a:r>
                <a:rPr lang="en-US" sz="1400" b="1">
                  <a:latin typeface="Arial" charset="0"/>
                </a:rPr>
                <a:t>e a uma quantidade de</a:t>
              </a:r>
            </a:p>
            <a:p>
              <a:pPr algn="ctr"/>
              <a:r>
                <a:rPr lang="en-US" sz="1400" b="1">
                  <a:latin typeface="Arial" charset="0"/>
                </a:rPr>
                <a:t>5,3 bilhões de dúzias</a:t>
              </a:r>
            </a:p>
          </p:txBody>
        </p:sp>
        <p:sp>
          <p:nvSpPr>
            <p:cNvPr id="514078" name="Line 1054"/>
            <p:cNvSpPr>
              <a:spLocks noChangeShapeType="1"/>
            </p:cNvSpPr>
            <p:nvPr/>
          </p:nvSpPr>
          <p:spPr bwMode="auto">
            <a:xfrm flipH="1">
              <a:off x="1371" y="3072"/>
              <a:ext cx="119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79" name="Line 1055"/>
            <p:cNvSpPr>
              <a:spLocks noChangeShapeType="1"/>
            </p:cNvSpPr>
            <p:nvPr/>
          </p:nvSpPr>
          <p:spPr bwMode="auto">
            <a:xfrm>
              <a:off x="2544" y="3099"/>
              <a:ext cx="0" cy="6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80" name="Oval 1056"/>
            <p:cNvSpPr>
              <a:spLocks noChangeArrowheads="1"/>
            </p:cNvSpPr>
            <p:nvPr/>
          </p:nvSpPr>
          <p:spPr bwMode="auto">
            <a:xfrm>
              <a:off x="2496" y="3024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81" name="Rectangle 1057"/>
            <p:cNvSpPr>
              <a:spLocks noChangeArrowheads="1"/>
            </p:cNvSpPr>
            <p:nvPr/>
          </p:nvSpPr>
          <p:spPr bwMode="auto">
            <a:xfrm>
              <a:off x="857" y="2899"/>
              <a:ext cx="4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$0,22</a:t>
              </a:r>
            </a:p>
          </p:txBody>
        </p:sp>
        <p:sp>
          <p:nvSpPr>
            <p:cNvPr id="514082" name="Rectangle 1058"/>
            <p:cNvSpPr>
              <a:spLocks noChangeArrowheads="1"/>
            </p:cNvSpPr>
            <p:nvPr/>
          </p:nvSpPr>
          <p:spPr bwMode="auto">
            <a:xfrm>
              <a:off x="2201" y="3749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5,3</a:t>
              </a:r>
            </a:p>
          </p:txBody>
        </p:sp>
        <p:sp>
          <p:nvSpPr>
            <p:cNvPr id="514083" name="AutoShape 1059"/>
            <p:cNvSpPr>
              <a:spLocks noChangeArrowheads="1"/>
            </p:cNvSpPr>
            <p:nvPr/>
          </p:nvSpPr>
          <p:spPr bwMode="auto">
            <a:xfrm rot="16200000" flipH="1">
              <a:off x="1296" y="2640"/>
              <a:ext cx="624" cy="240"/>
            </a:xfrm>
            <a:prstGeom prst="rightArrow">
              <a:avLst>
                <a:gd name="adj1" fmla="val 50000"/>
                <a:gd name="adj2" fmla="val 65072"/>
              </a:avLst>
            </a:prstGeom>
            <a:solidFill>
              <a:srgbClr val="99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84" name="AutoShape 1060"/>
            <p:cNvSpPr>
              <a:spLocks noChangeArrowheads="1"/>
            </p:cNvSpPr>
            <p:nvPr/>
          </p:nvSpPr>
          <p:spPr bwMode="auto">
            <a:xfrm flipH="1">
              <a:off x="2544" y="3552"/>
              <a:ext cx="192" cy="192"/>
            </a:xfrm>
            <a:prstGeom prst="rightArrow">
              <a:avLst>
                <a:gd name="adj1" fmla="val 50000"/>
                <a:gd name="adj2" fmla="val 44366"/>
              </a:avLst>
            </a:prstGeom>
            <a:solidFill>
              <a:srgbClr val="99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4085" name="Text Box 1061"/>
          <p:cNvSpPr txBox="1">
            <a:spLocks noChangeArrowheads="1"/>
          </p:cNvSpPr>
          <p:nvPr/>
        </p:nvSpPr>
        <p:spPr bwMode="auto">
          <a:xfrm>
            <a:off x="6037263" y="847725"/>
            <a:ext cx="3106737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Mercado de ovos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A2E704D-B5E8-43B4-8116-671658A7926B}" type="slidenum">
              <a:rPr lang="en-US"/>
              <a:pPr/>
              <a:t>35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1609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609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610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15900" y="304800"/>
            <a:ext cx="8928100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1610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760413" y="2232025"/>
            <a:ext cx="8077200" cy="4343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pt-BR" sz="2800"/>
              <a:t>O preço real do ensino universitário aumentou em 55% entre 1970 e 2002.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pt-BR" sz="2800"/>
              <a:t>A oferta diminuiu devido a custos mais elevados com equipamentos e manutenção das salas de aula, laboratórios e bibliotecas, além de salários mais altos do corpo docente.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pt-BR" sz="2800"/>
              <a:t>A demanda aumentou devido ao maior número de estudantes que ingressam na universidade após concluir o ensino médio.</a:t>
            </a:r>
          </a:p>
        </p:txBody>
      </p:sp>
      <p:sp>
        <p:nvSpPr>
          <p:cNvPr id="516102" name="Text Box 1030"/>
          <p:cNvSpPr txBox="1">
            <a:spLocks noChangeArrowheads="1"/>
          </p:cNvSpPr>
          <p:nvPr/>
        </p:nvSpPr>
        <p:spPr bwMode="auto">
          <a:xfrm>
            <a:off x="406400" y="1244600"/>
            <a:ext cx="7612063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 preço dos ovos e o custo do ensino universitário analisados novamente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6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57F2495-5485-4A2B-B6E8-C1C9645C9D86}" type="slidenum">
              <a:rPr lang="en-US"/>
              <a:pPr/>
              <a:t>36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1814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4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4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42888" y="188913"/>
            <a:ext cx="8693150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18149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50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51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52" name="Rectangle 1032"/>
          <p:cNvSpPr>
            <a:spLocks noChangeArrowheads="1"/>
          </p:cNvSpPr>
          <p:nvPr/>
        </p:nvSpPr>
        <p:spPr bwMode="auto">
          <a:xfrm>
            <a:off x="6391275" y="5678488"/>
            <a:ext cx="2424113" cy="88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Q </a:t>
            </a:r>
            <a:r>
              <a:rPr lang="en-US" sz="1600" b="1">
                <a:latin typeface="Arial" charset="0"/>
              </a:rPr>
              <a:t>(</a:t>
            </a:r>
            <a:r>
              <a:rPr lang="en-US" sz="1400" b="1">
                <a:latin typeface="Arial" charset="0"/>
              </a:rPr>
              <a:t>milhões de estudantes</a:t>
            </a:r>
          </a:p>
          <a:p>
            <a:pPr algn="r"/>
            <a:r>
              <a:rPr lang="en-US" sz="1400" b="1">
                <a:latin typeface="Arial" charset="0"/>
              </a:rPr>
              <a:t> matriculados)</a:t>
            </a:r>
          </a:p>
          <a:p>
            <a:pPr algn="r"/>
            <a:r>
              <a:rPr lang="en-US" sz="1800" b="1">
                <a:latin typeface="Arial" charset="0"/>
              </a:rPr>
              <a:t> </a:t>
            </a:r>
          </a:p>
        </p:txBody>
      </p:sp>
      <p:sp>
        <p:nvSpPr>
          <p:cNvPr id="518153" name="Rectangle 1033"/>
          <p:cNvSpPr>
            <a:spLocks noChangeArrowheads="1"/>
          </p:cNvSpPr>
          <p:nvPr/>
        </p:nvSpPr>
        <p:spPr bwMode="auto">
          <a:xfrm>
            <a:off x="773113" y="1358900"/>
            <a:ext cx="13779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(custo anual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em dólares 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de 1970)</a:t>
            </a:r>
            <a:r>
              <a:rPr lang="en-US" sz="1800" b="1">
                <a:latin typeface="Arial" charset="0"/>
              </a:rPr>
              <a:t> </a:t>
            </a:r>
          </a:p>
        </p:txBody>
      </p:sp>
      <p:grpSp>
        <p:nvGrpSpPr>
          <p:cNvPr id="518154" name="Group 1034"/>
          <p:cNvGrpSpPr>
            <a:grpSpLocks/>
          </p:cNvGrpSpPr>
          <p:nvPr/>
        </p:nvGrpSpPr>
        <p:grpSpPr bwMode="auto">
          <a:xfrm>
            <a:off x="2590800" y="2209800"/>
            <a:ext cx="3770313" cy="3582988"/>
            <a:chOff x="1632" y="1392"/>
            <a:chExt cx="2375" cy="2257"/>
          </a:xfrm>
        </p:grpSpPr>
        <p:sp>
          <p:nvSpPr>
            <p:cNvPr id="518155" name="Freeform 1035"/>
            <p:cNvSpPr>
              <a:spLocks/>
            </p:cNvSpPr>
            <p:nvPr/>
          </p:nvSpPr>
          <p:spPr bwMode="auto">
            <a:xfrm>
              <a:off x="1632" y="1392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8156" name="Rectangle 1036"/>
            <p:cNvSpPr>
              <a:spLocks noChangeArrowheads="1"/>
            </p:cNvSpPr>
            <p:nvPr/>
          </p:nvSpPr>
          <p:spPr bwMode="auto">
            <a:xfrm>
              <a:off x="3545" y="3401"/>
              <a:ext cx="46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1970</a:t>
              </a:r>
            </a:p>
          </p:txBody>
        </p:sp>
      </p:grpSp>
      <p:grpSp>
        <p:nvGrpSpPr>
          <p:cNvPr id="518157" name="Group 1037"/>
          <p:cNvGrpSpPr>
            <a:grpSpLocks/>
          </p:cNvGrpSpPr>
          <p:nvPr/>
        </p:nvGrpSpPr>
        <p:grpSpPr bwMode="auto">
          <a:xfrm>
            <a:off x="2209800" y="2808288"/>
            <a:ext cx="4822825" cy="2416175"/>
            <a:chOff x="1392" y="1769"/>
            <a:chExt cx="3038" cy="1522"/>
          </a:xfrm>
        </p:grpSpPr>
        <p:sp>
          <p:nvSpPr>
            <p:cNvPr id="518158" name="Freeform 1038"/>
            <p:cNvSpPr>
              <a:spLocks/>
            </p:cNvSpPr>
            <p:nvPr/>
          </p:nvSpPr>
          <p:spPr bwMode="auto">
            <a:xfrm>
              <a:off x="1392" y="2042"/>
              <a:ext cx="2545" cy="1249"/>
            </a:xfrm>
            <a:custGeom>
              <a:avLst/>
              <a:gdLst/>
              <a:ahLst/>
              <a:cxnLst>
                <a:cxn ang="0">
                  <a:pos x="0" y="1248"/>
                </a:cxn>
                <a:cxn ang="0">
                  <a:pos x="676" y="1008"/>
                </a:cxn>
                <a:cxn ang="0">
                  <a:pos x="1386" y="727"/>
                </a:cxn>
                <a:cxn ang="0">
                  <a:pos x="2134" y="349"/>
                </a:cxn>
                <a:cxn ang="0">
                  <a:pos x="2414" y="165"/>
                </a:cxn>
                <a:cxn ang="0">
                  <a:pos x="2544" y="0"/>
                </a:cxn>
              </a:cxnLst>
              <a:rect l="0" t="0" r="r" b="b"/>
              <a:pathLst>
                <a:path w="2545" h="1249">
                  <a:moveTo>
                    <a:pt x="0" y="1248"/>
                  </a:moveTo>
                  <a:lnTo>
                    <a:pt x="676" y="1008"/>
                  </a:lnTo>
                  <a:lnTo>
                    <a:pt x="1386" y="727"/>
                  </a:lnTo>
                  <a:lnTo>
                    <a:pt x="2134" y="349"/>
                  </a:lnTo>
                  <a:lnTo>
                    <a:pt x="2414" y="165"/>
                  </a:lnTo>
                  <a:lnTo>
                    <a:pt x="2544" y="0"/>
                  </a:lnTo>
                </a:path>
              </a:pathLst>
            </a:custGeom>
            <a:noFill/>
            <a:ln w="508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8159" name="Rectangle 1039"/>
            <p:cNvSpPr>
              <a:spLocks noChangeArrowheads="1"/>
            </p:cNvSpPr>
            <p:nvPr/>
          </p:nvSpPr>
          <p:spPr bwMode="auto">
            <a:xfrm>
              <a:off x="3977" y="1769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1970</a:t>
              </a:r>
            </a:p>
          </p:txBody>
        </p:sp>
      </p:grpSp>
      <p:grpSp>
        <p:nvGrpSpPr>
          <p:cNvPr id="518160" name="Group 1040"/>
          <p:cNvGrpSpPr>
            <a:grpSpLocks/>
          </p:cNvGrpSpPr>
          <p:nvPr/>
        </p:nvGrpSpPr>
        <p:grpSpPr bwMode="auto">
          <a:xfrm>
            <a:off x="2209800" y="1436688"/>
            <a:ext cx="3908425" cy="3060700"/>
            <a:chOff x="1392" y="905"/>
            <a:chExt cx="2462" cy="1928"/>
          </a:xfrm>
        </p:grpSpPr>
        <p:sp>
          <p:nvSpPr>
            <p:cNvPr id="518161" name="Freeform 1041"/>
            <p:cNvSpPr>
              <a:spLocks/>
            </p:cNvSpPr>
            <p:nvPr/>
          </p:nvSpPr>
          <p:spPr bwMode="auto">
            <a:xfrm>
              <a:off x="1392" y="1152"/>
              <a:ext cx="2305" cy="1681"/>
            </a:xfrm>
            <a:custGeom>
              <a:avLst/>
              <a:gdLst/>
              <a:ahLst/>
              <a:cxnLst>
                <a:cxn ang="0">
                  <a:pos x="0" y="1680"/>
                </a:cxn>
                <a:cxn ang="0">
                  <a:pos x="613" y="1357"/>
                </a:cxn>
                <a:cxn ang="0">
                  <a:pos x="1255" y="978"/>
                </a:cxn>
                <a:cxn ang="0">
                  <a:pos x="1933" y="469"/>
                </a:cxn>
                <a:cxn ang="0">
                  <a:pos x="2186" y="222"/>
                </a:cxn>
                <a:cxn ang="0">
                  <a:pos x="2304" y="0"/>
                </a:cxn>
              </a:cxnLst>
              <a:rect l="0" t="0" r="r" b="b"/>
              <a:pathLst>
                <a:path w="2305" h="1681">
                  <a:moveTo>
                    <a:pt x="0" y="1680"/>
                  </a:moveTo>
                  <a:lnTo>
                    <a:pt x="613" y="1357"/>
                  </a:lnTo>
                  <a:lnTo>
                    <a:pt x="1255" y="978"/>
                  </a:lnTo>
                  <a:lnTo>
                    <a:pt x="1933" y="469"/>
                  </a:lnTo>
                  <a:lnTo>
                    <a:pt x="2186" y="222"/>
                  </a:lnTo>
                  <a:lnTo>
                    <a:pt x="2304" y="0"/>
                  </a:lnTo>
                </a:path>
              </a:pathLst>
            </a:custGeom>
            <a:noFill/>
            <a:ln w="50800" cap="flat" cmpd="sng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8162" name="Rectangle 1042"/>
            <p:cNvSpPr>
              <a:spLocks noChangeArrowheads="1"/>
            </p:cNvSpPr>
            <p:nvPr/>
          </p:nvSpPr>
          <p:spPr bwMode="auto">
            <a:xfrm>
              <a:off x="3401" y="905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2002</a:t>
              </a:r>
            </a:p>
          </p:txBody>
        </p:sp>
      </p:grpSp>
      <p:grpSp>
        <p:nvGrpSpPr>
          <p:cNvPr id="518163" name="Group 1043"/>
          <p:cNvGrpSpPr>
            <a:grpSpLocks/>
          </p:cNvGrpSpPr>
          <p:nvPr/>
        </p:nvGrpSpPr>
        <p:grpSpPr bwMode="auto">
          <a:xfrm>
            <a:off x="4038600" y="1676400"/>
            <a:ext cx="3922713" cy="3887788"/>
            <a:chOff x="2544" y="1056"/>
            <a:chExt cx="2471" cy="2449"/>
          </a:xfrm>
        </p:grpSpPr>
        <p:sp>
          <p:nvSpPr>
            <p:cNvPr id="518164" name="Freeform 1044"/>
            <p:cNvSpPr>
              <a:spLocks/>
            </p:cNvSpPr>
            <p:nvPr/>
          </p:nvSpPr>
          <p:spPr bwMode="auto">
            <a:xfrm>
              <a:off x="2544" y="1056"/>
              <a:ext cx="2257" cy="2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574"/>
                </a:cxn>
                <a:cxn ang="0">
                  <a:pos x="942" y="1177"/>
                </a:cxn>
                <a:cxn ang="0">
                  <a:pos x="1626" y="1812"/>
                </a:cxn>
                <a:cxn ang="0">
                  <a:pos x="1958" y="2049"/>
                </a:cxn>
                <a:cxn ang="0">
                  <a:pos x="2256" y="2160"/>
                </a:cxn>
              </a:cxnLst>
              <a:rect l="0" t="0" r="r" b="b"/>
              <a:pathLst>
                <a:path w="2257" h="2161">
                  <a:moveTo>
                    <a:pt x="0" y="0"/>
                  </a:moveTo>
                  <a:lnTo>
                    <a:pt x="434" y="574"/>
                  </a:lnTo>
                  <a:lnTo>
                    <a:pt x="942" y="1177"/>
                  </a:lnTo>
                  <a:lnTo>
                    <a:pt x="1626" y="1812"/>
                  </a:lnTo>
                  <a:lnTo>
                    <a:pt x="1958" y="2049"/>
                  </a:lnTo>
                  <a:lnTo>
                    <a:pt x="2256" y="2160"/>
                  </a:lnTo>
                </a:path>
              </a:pathLst>
            </a:custGeom>
            <a:noFill/>
            <a:ln w="50800" cap="flat" cmpd="sng">
              <a:solidFill>
                <a:srgbClr val="99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8165" name="Rectangle 1045"/>
            <p:cNvSpPr>
              <a:spLocks noChangeArrowheads="1"/>
            </p:cNvSpPr>
            <p:nvPr/>
          </p:nvSpPr>
          <p:spPr bwMode="auto">
            <a:xfrm>
              <a:off x="4553" y="3257"/>
              <a:ext cx="46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2002</a:t>
              </a:r>
            </a:p>
          </p:txBody>
        </p:sp>
      </p:grpSp>
      <p:sp>
        <p:nvSpPr>
          <p:cNvPr id="518166" name="Line 1046"/>
          <p:cNvSpPr>
            <a:spLocks noChangeShapeType="1"/>
          </p:cNvSpPr>
          <p:nvPr/>
        </p:nvSpPr>
        <p:spPr bwMode="auto">
          <a:xfrm>
            <a:off x="4983163" y="2938463"/>
            <a:ext cx="20637" cy="30432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67" name="Line 1047"/>
          <p:cNvSpPr>
            <a:spLocks noChangeShapeType="1"/>
          </p:cNvSpPr>
          <p:nvPr/>
        </p:nvSpPr>
        <p:spPr bwMode="auto">
          <a:xfrm flipH="1">
            <a:off x="2176463" y="2819400"/>
            <a:ext cx="273843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68" name="Oval 1048"/>
          <p:cNvSpPr>
            <a:spLocks noChangeArrowheads="1"/>
          </p:cNvSpPr>
          <p:nvPr/>
        </p:nvSpPr>
        <p:spPr bwMode="auto">
          <a:xfrm>
            <a:off x="4876800" y="274320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69" name="Rectangle 1049"/>
          <p:cNvSpPr>
            <a:spLocks noChangeArrowheads="1"/>
          </p:cNvSpPr>
          <p:nvPr/>
        </p:nvSpPr>
        <p:spPr bwMode="auto">
          <a:xfrm>
            <a:off x="1208088" y="2579688"/>
            <a:ext cx="752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3.917</a:t>
            </a:r>
          </a:p>
        </p:txBody>
      </p:sp>
      <p:sp>
        <p:nvSpPr>
          <p:cNvPr id="518170" name="Rectangle 1050"/>
          <p:cNvSpPr>
            <a:spLocks noChangeArrowheads="1"/>
          </p:cNvSpPr>
          <p:nvPr/>
        </p:nvSpPr>
        <p:spPr bwMode="auto">
          <a:xfrm>
            <a:off x="4713288" y="5932488"/>
            <a:ext cx="625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13,2</a:t>
            </a:r>
          </a:p>
        </p:txBody>
      </p:sp>
      <p:sp>
        <p:nvSpPr>
          <p:cNvPr id="518171" name="Rectangle 1051"/>
          <p:cNvSpPr>
            <a:spLocks noChangeArrowheads="1"/>
          </p:cNvSpPr>
          <p:nvPr/>
        </p:nvSpPr>
        <p:spPr bwMode="auto">
          <a:xfrm>
            <a:off x="6684963" y="1389063"/>
            <a:ext cx="2347912" cy="15906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Os preços aumentaram </a:t>
            </a:r>
          </a:p>
          <a:p>
            <a:pPr algn="ctr"/>
            <a:r>
              <a:rPr lang="en-US" sz="1400" b="1">
                <a:latin typeface="Arial" charset="0"/>
              </a:rPr>
              <a:t>até um novo ponto</a:t>
            </a:r>
          </a:p>
          <a:p>
            <a:pPr algn="ctr"/>
            <a:r>
              <a:rPr lang="en-US" sz="1400" b="1">
                <a:latin typeface="Arial" charset="0"/>
              </a:rPr>
              <a:t> de equilíbrio ser atingido</a:t>
            </a:r>
          </a:p>
          <a:p>
            <a:pPr algn="ctr"/>
            <a:r>
              <a:rPr lang="en-US" sz="1400" b="1">
                <a:latin typeface="Arial" charset="0"/>
              </a:rPr>
              <a:t> ao preço de $3.917</a:t>
            </a:r>
          </a:p>
          <a:p>
            <a:pPr algn="ctr"/>
            <a:r>
              <a:rPr lang="en-US" sz="1400" b="1">
                <a:latin typeface="Arial" charset="0"/>
              </a:rPr>
              <a:t>e uma quantidade de</a:t>
            </a:r>
          </a:p>
          <a:p>
            <a:pPr algn="ctr"/>
            <a:r>
              <a:rPr lang="en-US" sz="1400" b="1">
                <a:latin typeface="Arial" charset="0"/>
              </a:rPr>
              <a:t>13,2 milhões de alunos </a:t>
            </a:r>
          </a:p>
          <a:p>
            <a:pPr algn="ctr"/>
            <a:r>
              <a:rPr lang="en-US" sz="1400" b="1">
                <a:latin typeface="Arial" charset="0"/>
              </a:rPr>
              <a:t>matriculados</a:t>
            </a:r>
          </a:p>
        </p:txBody>
      </p:sp>
      <p:grpSp>
        <p:nvGrpSpPr>
          <p:cNvPr id="518172" name="Group 1052"/>
          <p:cNvGrpSpPr>
            <a:grpSpLocks/>
          </p:cNvGrpSpPr>
          <p:nvPr/>
        </p:nvGrpSpPr>
        <p:grpSpPr bwMode="auto">
          <a:xfrm>
            <a:off x="1208088" y="4256088"/>
            <a:ext cx="3241675" cy="2039937"/>
            <a:chOff x="761" y="2681"/>
            <a:chExt cx="2042" cy="1285"/>
          </a:xfrm>
        </p:grpSpPr>
        <p:sp>
          <p:nvSpPr>
            <p:cNvPr id="518173" name="Line 1053"/>
            <p:cNvSpPr>
              <a:spLocks noChangeShapeType="1"/>
            </p:cNvSpPr>
            <p:nvPr/>
          </p:nvSpPr>
          <p:spPr bwMode="auto">
            <a:xfrm flipH="1">
              <a:off x="1371" y="2832"/>
              <a:ext cx="12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8174" name="Oval 1054"/>
            <p:cNvSpPr>
              <a:spLocks noChangeArrowheads="1"/>
            </p:cNvSpPr>
            <p:nvPr/>
          </p:nvSpPr>
          <p:spPr bwMode="auto">
            <a:xfrm>
              <a:off x="2592" y="278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8175" name="Rectangle 1055"/>
            <p:cNvSpPr>
              <a:spLocks noChangeArrowheads="1"/>
            </p:cNvSpPr>
            <p:nvPr/>
          </p:nvSpPr>
          <p:spPr bwMode="auto">
            <a:xfrm>
              <a:off x="761" y="2681"/>
              <a:ext cx="4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2.530</a:t>
              </a:r>
            </a:p>
          </p:txBody>
        </p:sp>
        <p:sp>
          <p:nvSpPr>
            <p:cNvPr id="518176" name="Rectangle 1056"/>
            <p:cNvSpPr>
              <a:spLocks noChangeArrowheads="1"/>
            </p:cNvSpPr>
            <p:nvPr/>
          </p:nvSpPr>
          <p:spPr bwMode="auto">
            <a:xfrm>
              <a:off x="2489" y="3737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7,4</a:t>
              </a:r>
            </a:p>
          </p:txBody>
        </p:sp>
        <p:sp>
          <p:nvSpPr>
            <p:cNvPr id="518177" name="Line 1057"/>
            <p:cNvSpPr>
              <a:spLocks noChangeShapeType="1"/>
            </p:cNvSpPr>
            <p:nvPr/>
          </p:nvSpPr>
          <p:spPr bwMode="auto">
            <a:xfrm>
              <a:off x="2640" y="2859"/>
              <a:ext cx="0" cy="9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8178" name="Text Box 1058"/>
          <p:cNvSpPr txBox="1">
            <a:spLocks noChangeArrowheads="1"/>
          </p:cNvSpPr>
          <p:nvPr/>
        </p:nvSpPr>
        <p:spPr bwMode="auto">
          <a:xfrm>
            <a:off x="3494088" y="923925"/>
            <a:ext cx="5649912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Mercado para o ensino universitário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666AB50E-5200-466D-8056-714B7D54C7EE}" type="slidenum">
              <a:rPr lang="en-US"/>
              <a:pPr/>
              <a:t>37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2019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019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019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2019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2320925"/>
            <a:ext cx="8077200" cy="3622675"/>
          </a:xfrm>
          <a:noFill/>
          <a:ln/>
        </p:spPr>
        <p:txBody>
          <a:bodyPr/>
          <a:lstStyle/>
          <a:p>
            <a:pPr lvl="1">
              <a:spcBef>
                <a:spcPct val="70000"/>
              </a:spcBef>
            </a:pPr>
            <a:r>
              <a:rPr lang="pt-BR"/>
              <a:t>Renda média real entre 1978 e 2001:</a:t>
            </a:r>
          </a:p>
          <a:p>
            <a:pPr lvl="2">
              <a:spcBef>
                <a:spcPct val="70000"/>
              </a:spcBef>
            </a:pPr>
            <a:r>
              <a:rPr lang="pt-BR"/>
              <a:t>Aumentou mais de 52% para os 20% mais ricos</a:t>
            </a:r>
          </a:p>
          <a:p>
            <a:pPr lvl="2">
              <a:spcBef>
                <a:spcPct val="70000"/>
              </a:spcBef>
            </a:pPr>
            <a:r>
              <a:rPr lang="pt-BR"/>
              <a:t>Aumentou apenas 8% para os 20% mais pobres</a:t>
            </a:r>
          </a:p>
        </p:txBody>
      </p:sp>
      <p:sp>
        <p:nvSpPr>
          <p:cNvPr id="520199" name="Text Box 1031"/>
          <p:cNvSpPr txBox="1">
            <a:spLocks noChangeArrowheads="1"/>
          </p:cNvSpPr>
          <p:nvPr/>
        </p:nvSpPr>
        <p:spPr bwMode="auto">
          <a:xfrm>
            <a:off x="344488" y="1246188"/>
            <a:ext cx="8408987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Exemplo: A desigualdade salarial nos Estados Unidos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493E2FA-46BB-4D7B-8F50-2060E38DED93}" type="slidenum">
              <a:rPr lang="en-US"/>
              <a:pPr/>
              <a:t>38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165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165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16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41165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1998663"/>
            <a:ext cx="8077200" cy="394493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Pergunta:</a:t>
            </a:r>
          </a:p>
          <a:p>
            <a:pPr lvl="1">
              <a:spcBef>
                <a:spcPct val="70000"/>
              </a:spcBef>
            </a:pPr>
            <a:r>
              <a:rPr lang="pt-BR"/>
              <a:t>Por que a distribuição de renda tornou-se mais desigual durante as duas últimas décadas?</a:t>
            </a:r>
          </a:p>
        </p:txBody>
      </p:sp>
      <p:sp>
        <p:nvSpPr>
          <p:cNvPr id="411654" name="Text Box 1030"/>
          <p:cNvSpPr txBox="1">
            <a:spLocks noChangeArrowheads="1"/>
          </p:cNvSpPr>
          <p:nvPr/>
        </p:nvSpPr>
        <p:spPr bwMode="auto">
          <a:xfrm>
            <a:off x="344488" y="1246188"/>
            <a:ext cx="8408987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desigualdade salarial nos Estados Unidos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AA0EFCF-3620-4C64-908B-7AC09FA61291}" type="slidenum">
              <a:rPr lang="en-US"/>
              <a:pPr/>
              <a:t>39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01625"/>
            <a:ext cx="9440863" cy="723900"/>
          </a:xfrm>
        </p:spPr>
        <p:txBody>
          <a:bodyPr/>
          <a:lstStyle/>
          <a:p>
            <a:r>
              <a:rPr lang="pt-BR" sz="3900"/>
              <a:t>Mudanças no equilíbrio do mercado</a:t>
            </a: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2963863" y="1055688"/>
            <a:ext cx="6180137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Consumo e preço do cobre, 1880-2002</a:t>
            </a:r>
            <a:endParaRPr lang="en-US" sz="2800" b="1">
              <a:latin typeface="Arial" charset="0"/>
            </a:endParaRPr>
          </a:p>
        </p:txBody>
      </p:sp>
      <p:pic>
        <p:nvPicPr>
          <p:cNvPr id="413708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638300"/>
            <a:ext cx="6985000" cy="453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22323EF-55AB-4BC8-B62A-4ED037593C38}" type="slidenum">
              <a:rPr lang="en-US"/>
              <a:pPr/>
              <a:t>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Introdução</a:t>
            </a:r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Aplicações da análise de oferta e demanda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Compreensão e previsão dos efeitos das condições econômicas mundiais sobre os preços de mercado e a produção.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Análise dos efeitos do controle de preços pelo governo, do salário mínimo, da política de preços mínimos e dos incentivos à produção.</a:t>
            </a:r>
          </a:p>
        </p:txBody>
      </p:sp>
    </p:spTree>
  </p:cSld>
  <p:clrMapOvr>
    <a:masterClrMapping/>
  </p:clrMapOvr>
  <p:transition spd="med">
    <p:pull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0D0C730-C444-4B69-8A75-88AF6D32B1BB}" type="slidenum">
              <a:rPr lang="en-US"/>
              <a:pPr/>
              <a:t>40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0" y="374650"/>
            <a:ext cx="8680450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5500" y="2335213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Observações:</a:t>
            </a:r>
          </a:p>
          <a:p>
            <a:pPr lvl="1">
              <a:buSzPct val="75000"/>
            </a:pPr>
            <a:r>
              <a:rPr lang="pt-BR"/>
              <a:t>O consumo do cobre aumentou cerca de 100 vezes entre 1880 e 2002, indicando forte aumento na demanda.</a:t>
            </a:r>
          </a:p>
          <a:p>
            <a:pPr lvl="1">
              <a:buSzPct val="75000"/>
            </a:pPr>
            <a:r>
              <a:rPr lang="pt-BR"/>
              <a:t>O preço real do cobre permaneceu relativamente constante.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4488" y="1246188"/>
            <a:ext cx="8408987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Exemplo: O comportamento de longo prazo dos preços dos recursos naturais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6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4C5D725-79EA-4AF9-84E1-B900DA5A4E0D}" type="slidenum">
              <a:rPr lang="en-US"/>
              <a:pPr/>
              <a:t>41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02790" name="Group 38"/>
          <p:cNvGrpSpPr>
            <a:grpSpLocks/>
          </p:cNvGrpSpPr>
          <p:nvPr/>
        </p:nvGrpSpPr>
        <p:grpSpPr bwMode="auto">
          <a:xfrm>
            <a:off x="2212975" y="1893888"/>
            <a:ext cx="5353050" cy="4013200"/>
            <a:chOff x="1394" y="1193"/>
            <a:chExt cx="3372" cy="2528"/>
          </a:xfrm>
        </p:grpSpPr>
        <p:sp>
          <p:nvSpPr>
            <p:cNvPr id="202772" name="Freeform 20"/>
            <p:cNvSpPr>
              <a:spLocks/>
            </p:cNvSpPr>
            <p:nvPr/>
          </p:nvSpPr>
          <p:spPr bwMode="auto">
            <a:xfrm>
              <a:off x="1394" y="1489"/>
              <a:ext cx="3168" cy="1743"/>
            </a:xfrm>
            <a:custGeom>
              <a:avLst/>
              <a:gdLst/>
              <a:ahLst/>
              <a:cxnLst>
                <a:cxn ang="0">
                  <a:pos x="0" y="1742"/>
                </a:cxn>
                <a:cxn ang="0">
                  <a:pos x="58" y="1737"/>
                </a:cxn>
                <a:cxn ang="0">
                  <a:pos x="124" y="1732"/>
                </a:cxn>
                <a:cxn ang="0">
                  <a:pos x="197" y="1726"/>
                </a:cxn>
                <a:cxn ang="0">
                  <a:pos x="284" y="1721"/>
                </a:cxn>
                <a:cxn ang="0">
                  <a:pos x="379" y="1716"/>
                </a:cxn>
                <a:cxn ang="0">
                  <a:pos x="481" y="1711"/>
                </a:cxn>
                <a:cxn ang="0">
                  <a:pos x="700" y="1690"/>
                </a:cxn>
                <a:cxn ang="0">
                  <a:pos x="927" y="1670"/>
                </a:cxn>
                <a:cxn ang="0">
                  <a:pos x="1153" y="1639"/>
                </a:cxn>
                <a:cxn ang="0">
                  <a:pos x="1364" y="1602"/>
                </a:cxn>
                <a:cxn ang="0">
                  <a:pos x="1459" y="1582"/>
                </a:cxn>
                <a:cxn ang="0">
                  <a:pos x="1547" y="1556"/>
                </a:cxn>
                <a:cxn ang="0">
                  <a:pos x="1707" y="1499"/>
                </a:cxn>
                <a:cxn ang="0">
                  <a:pos x="1868" y="1432"/>
                </a:cxn>
                <a:cxn ang="0">
                  <a:pos x="2021" y="1354"/>
                </a:cxn>
                <a:cxn ang="0">
                  <a:pos x="2167" y="1272"/>
                </a:cxn>
                <a:cxn ang="0">
                  <a:pos x="2299" y="1184"/>
                </a:cxn>
                <a:cxn ang="0">
                  <a:pos x="2430" y="1091"/>
                </a:cxn>
                <a:cxn ang="0">
                  <a:pos x="2547" y="998"/>
                </a:cxn>
                <a:cxn ang="0">
                  <a:pos x="2656" y="899"/>
                </a:cxn>
                <a:cxn ang="0">
                  <a:pos x="2751" y="801"/>
                </a:cxn>
                <a:cxn ang="0">
                  <a:pos x="2839" y="693"/>
                </a:cxn>
                <a:cxn ang="0">
                  <a:pos x="2912" y="584"/>
                </a:cxn>
                <a:cxn ang="0">
                  <a:pos x="2970" y="475"/>
                </a:cxn>
                <a:cxn ang="0">
                  <a:pos x="3028" y="357"/>
                </a:cxn>
                <a:cxn ang="0">
                  <a:pos x="3079" y="238"/>
                </a:cxn>
                <a:cxn ang="0">
                  <a:pos x="3167" y="0"/>
                </a:cxn>
              </a:cxnLst>
              <a:rect l="0" t="0" r="r" b="b"/>
              <a:pathLst>
                <a:path w="3168" h="1743">
                  <a:moveTo>
                    <a:pt x="0" y="1742"/>
                  </a:moveTo>
                  <a:lnTo>
                    <a:pt x="58" y="1737"/>
                  </a:lnTo>
                  <a:lnTo>
                    <a:pt x="124" y="1732"/>
                  </a:lnTo>
                  <a:lnTo>
                    <a:pt x="197" y="1726"/>
                  </a:lnTo>
                  <a:lnTo>
                    <a:pt x="284" y="1721"/>
                  </a:lnTo>
                  <a:lnTo>
                    <a:pt x="379" y="1716"/>
                  </a:lnTo>
                  <a:lnTo>
                    <a:pt x="481" y="1711"/>
                  </a:lnTo>
                  <a:lnTo>
                    <a:pt x="700" y="1690"/>
                  </a:lnTo>
                  <a:lnTo>
                    <a:pt x="927" y="1670"/>
                  </a:lnTo>
                  <a:lnTo>
                    <a:pt x="1153" y="1639"/>
                  </a:lnTo>
                  <a:lnTo>
                    <a:pt x="1364" y="1602"/>
                  </a:lnTo>
                  <a:lnTo>
                    <a:pt x="1459" y="1582"/>
                  </a:lnTo>
                  <a:lnTo>
                    <a:pt x="1547" y="1556"/>
                  </a:lnTo>
                  <a:lnTo>
                    <a:pt x="1707" y="1499"/>
                  </a:lnTo>
                  <a:lnTo>
                    <a:pt x="1868" y="1432"/>
                  </a:lnTo>
                  <a:lnTo>
                    <a:pt x="2021" y="1354"/>
                  </a:lnTo>
                  <a:lnTo>
                    <a:pt x="2167" y="1272"/>
                  </a:lnTo>
                  <a:lnTo>
                    <a:pt x="2299" y="1184"/>
                  </a:lnTo>
                  <a:lnTo>
                    <a:pt x="2430" y="1091"/>
                  </a:lnTo>
                  <a:lnTo>
                    <a:pt x="2547" y="998"/>
                  </a:lnTo>
                  <a:lnTo>
                    <a:pt x="2656" y="899"/>
                  </a:lnTo>
                  <a:lnTo>
                    <a:pt x="2751" y="801"/>
                  </a:lnTo>
                  <a:lnTo>
                    <a:pt x="2839" y="693"/>
                  </a:lnTo>
                  <a:lnTo>
                    <a:pt x="2912" y="584"/>
                  </a:lnTo>
                  <a:lnTo>
                    <a:pt x="2970" y="475"/>
                  </a:lnTo>
                  <a:lnTo>
                    <a:pt x="3028" y="357"/>
                  </a:lnTo>
                  <a:lnTo>
                    <a:pt x="3079" y="238"/>
                  </a:lnTo>
                  <a:lnTo>
                    <a:pt x="3167" y="0"/>
                  </a:lnTo>
                </a:path>
              </a:pathLst>
            </a:custGeom>
            <a:noFill/>
            <a:ln w="50800" cap="flat" cmpd="sng">
              <a:solidFill>
                <a:srgbClr val="FFCC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2773" name="Rectangle 21"/>
            <p:cNvSpPr>
              <a:spLocks noChangeArrowheads="1"/>
            </p:cNvSpPr>
            <p:nvPr/>
          </p:nvSpPr>
          <p:spPr bwMode="auto">
            <a:xfrm>
              <a:off x="4313" y="1193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2000</a:t>
              </a:r>
            </a:p>
          </p:txBody>
        </p:sp>
        <p:sp>
          <p:nvSpPr>
            <p:cNvPr id="202774" name="Line 22"/>
            <p:cNvSpPr>
              <a:spLocks noChangeShapeType="1"/>
            </p:cNvSpPr>
            <p:nvPr/>
          </p:nvSpPr>
          <p:spPr bwMode="auto">
            <a:xfrm>
              <a:off x="3315" y="1491"/>
              <a:ext cx="909" cy="1965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79" name="Rectangle 27"/>
            <p:cNvSpPr>
              <a:spLocks noChangeArrowheads="1"/>
            </p:cNvSpPr>
            <p:nvPr/>
          </p:nvSpPr>
          <p:spPr bwMode="auto">
            <a:xfrm>
              <a:off x="4025" y="3473"/>
              <a:ext cx="52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2000</a:t>
              </a:r>
            </a:p>
          </p:txBody>
        </p:sp>
      </p:grp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2787" name="Group 35"/>
          <p:cNvGrpSpPr>
            <a:grpSpLocks/>
          </p:cNvGrpSpPr>
          <p:nvPr/>
        </p:nvGrpSpPr>
        <p:grpSpPr bwMode="auto">
          <a:xfrm>
            <a:off x="3281363" y="2366963"/>
            <a:ext cx="1960562" cy="3540125"/>
            <a:chOff x="2067" y="1491"/>
            <a:chExt cx="1235" cy="2230"/>
          </a:xfrm>
        </p:grpSpPr>
        <p:sp>
          <p:nvSpPr>
            <p:cNvPr id="202758" name="Line 6"/>
            <p:cNvSpPr>
              <a:spLocks noChangeShapeType="1"/>
            </p:cNvSpPr>
            <p:nvPr/>
          </p:nvSpPr>
          <p:spPr bwMode="auto">
            <a:xfrm>
              <a:off x="2067" y="1491"/>
              <a:ext cx="909" cy="1965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2777" y="3473"/>
              <a:ext cx="52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1900</a:t>
              </a:r>
            </a:p>
          </p:txBody>
        </p:sp>
      </p:grpSp>
      <p:grpSp>
        <p:nvGrpSpPr>
          <p:cNvPr id="202788" name="Group 36"/>
          <p:cNvGrpSpPr>
            <a:grpSpLocks/>
          </p:cNvGrpSpPr>
          <p:nvPr/>
        </p:nvGrpSpPr>
        <p:grpSpPr bwMode="auto">
          <a:xfrm>
            <a:off x="2212975" y="1665288"/>
            <a:ext cx="2609850" cy="2017712"/>
            <a:chOff x="1394" y="1049"/>
            <a:chExt cx="1644" cy="1271"/>
          </a:xfrm>
        </p:grpSpPr>
        <p:sp>
          <p:nvSpPr>
            <p:cNvPr id="202757" name="Freeform 5"/>
            <p:cNvSpPr>
              <a:spLocks/>
            </p:cNvSpPr>
            <p:nvPr/>
          </p:nvSpPr>
          <p:spPr bwMode="auto">
            <a:xfrm>
              <a:off x="1394" y="1295"/>
              <a:ext cx="1501" cy="1025"/>
            </a:xfrm>
            <a:custGeom>
              <a:avLst/>
              <a:gdLst/>
              <a:ahLst/>
              <a:cxnLst>
                <a:cxn ang="0">
                  <a:pos x="0" y="1024"/>
                </a:cxn>
                <a:cxn ang="0">
                  <a:pos x="28" y="1020"/>
                </a:cxn>
                <a:cxn ang="0">
                  <a:pos x="55" y="1017"/>
                </a:cxn>
                <a:cxn ang="0">
                  <a:pos x="92" y="1013"/>
                </a:cxn>
                <a:cxn ang="0">
                  <a:pos x="134" y="1009"/>
                </a:cxn>
                <a:cxn ang="0">
                  <a:pos x="231" y="1002"/>
                </a:cxn>
                <a:cxn ang="0">
                  <a:pos x="333" y="991"/>
                </a:cxn>
                <a:cxn ang="0">
                  <a:pos x="440" y="979"/>
                </a:cxn>
                <a:cxn ang="0">
                  <a:pos x="546" y="961"/>
                </a:cxn>
                <a:cxn ang="0">
                  <a:pos x="643" y="939"/>
                </a:cxn>
                <a:cxn ang="0">
                  <a:pos x="731" y="913"/>
                </a:cxn>
                <a:cxn ang="0">
                  <a:pos x="810" y="879"/>
                </a:cxn>
                <a:cxn ang="0">
                  <a:pos x="884" y="838"/>
                </a:cxn>
                <a:cxn ang="0">
                  <a:pos x="954" y="798"/>
                </a:cxn>
                <a:cxn ang="0">
                  <a:pos x="1023" y="749"/>
                </a:cxn>
                <a:cxn ang="0">
                  <a:pos x="1093" y="697"/>
                </a:cxn>
                <a:cxn ang="0">
                  <a:pos x="1153" y="642"/>
                </a:cxn>
                <a:cxn ang="0">
                  <a:pos x="1208" y="586"/>
                </a:cxn>
                <a:cxn ang="0">
                  <a:pos x="1259" y="531"/>
                </a:cxn>
                <a:cxn ang="0">
                  <a:pos x="1306" y="471"/>
                </a:cxn>
                <a:cxn ang="0">
                  <a:pos x="1343" y="412"/>
                </a:cxn>
                <a:cxn ang="0">
                  <a:pos x="1380" y="345"/>
                </a:cxn>
                <a:cxn ang="0">
                  <a:pos x="1407" y="278"/>
                </a:cxn>
                <a:cxn ang="0">
                  <a:pos x="1458" y="141"/>
                </a:cxn>
                <a:cxn ang="0">
                  <a:pos x="1500" y="0"/>
                </a:cxn>
              </a:cxnLst>
              <a:rect l="0" t="0" r="r" b="b"/>
              <a:pathLst>
                <a:path w="1501" h="1025">
                  <a:moveTo>
                    <a:pt x="0" y="1024"/>
                  </a:moveTo>
                  <a:lnTo>
                    <a:pt x="28" y="1020"/>
                  </a:lnTo>
                  <a:lnTo>
                    <a:pt x="55" y="1017"/>
                  </a:lnTo>
                  <a:lnTo>
                    <a:pt x="92" y="1013"/>
                  </a:lnTo>
                  <a:lnTo>
                    <a:pt x="134" y="1009"/>
                  </a:lnTo>
                  <a:lnTo>
                    <a:pt x="231" y="1002"/>
                  </a:lnTo>
                  <a:lnTo>
                    <a:pt x="333" y="991"/>
                  </a:lnTo>
                  <a:lnTo>
                    <a:pt x="440" y="979"/>
                  </a:lnTo>
                  <a:lnTo>
                    <a:pt x="546" y="961"/>
                  </a:lnTo>
                  <a:lnTo>
                    <a:pt x="643" y="939"/>
                  </a:lnTo>
                  <a:lnTo>
                    <a:pt x="731" y="913"/>
                  </a:lnTo>
                  <a:lnTo>
                    <a:pt x="810" y="879"/>
                  </a:lnTo>
                  <a:lnTo>
                    <a:pt x="884" y="838"/>
                  </a:lnTo>
                  <a:lnTo>
                    <a:pt x="954" y="798"/>
                  </a:lnTo>
                  <a:lnTo>
                    <a:pt x="1023" y="749"/>
                  </a:lnTo>
                  <a:lnTo>
                    <a:pt x="1093" y="697"/>
                  </a:lnTo>
                  <a:lnTo>
                    <a:pt x="1153" y="642"/>
                  </a:lnTo>
                  <a:lnTo>
                    <a:pt x="1208" y="586"/>
                  </a:lnTo>
                  <a:lnTo>
                    <a:pt x="1259" y="531"/>
                  </a:lnTo>
                  <a:lnTo>
                    <a:pt x="1306" y="471"/>
                  </a:lnTo>
                  <a:lnTo>
                    <a:pt x="1343" y="412"/>
                  </a:lnTo>
                  <a:lnTo>
                    <a:pt x="1380" y="345"/>
                  </a:lnTo>
                  <a:lnTo>
                    <a:pt x="1407" y="278"/>
                  </a:lnTo>
                  <a:lnTo>
                    <a:pt x="1458" y="141"/>
                  </a:lnTo>
                  <a:lnTo>
                    <a:pt x="1500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2585" y="1049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1900</a:t>
              </a:r>
            </a:p>
          </p:txBody>
        </p:sp>
      </p:grpSp>
      <p:grpSp>
        <p:nvGrpSpPr>
          <p:cNvPr id="202789" name="Group 37"/>
          <p:cNvGrpSpPr>
            <a:grpSpLocks/>
          </p:cNvGrpSpPr>
          <p:nvPr/>
        </p:nvGrpSpPr>
        <p:grpSpPr bwMode="auto">
          <a:xfrm>
            <a:off x="2206625" y="1741488"/>
            <a:ext cx="4102100" cy="4165600"/>
            <a:chOff x="1390" y="1097"/>
            <a:chExt cx="2584" cy="2624"/>
          </a:xfrm>
        </p:grpSpPr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>
              <a:off x="2643" y="1491"/>
              <a:ext cx="909" cy="1965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auto">
            <a:xfrm>
              <a:off x="1390" y="1391"/>
              <a:ext cx="2260" cy="1361"/>
            </a:xfrm>
            <a:custGeom>
              <a:avLst/>
              <a:gdLst/>
              <a:ahLst/>
              <a:cxnLst>
                <a:cxn ang="0">
                  <a:pos x="0" y="1360"/>
                </a:cxn>
                <a:cxn ang="0">
                  <a:pos x="40" y="1356"/>
                </a:cxn>
                <a:cxn ang="0">
                  <a:pos x="87" y="1351"/>
                </a:cxn>
                <a:cxn ang="0">
                  <a:pos x="145" y="1347"/>
                </a:cxn>
                <a:cxn ang="0">
                  <a:pos x="204" y="1342"/>
                </a:cxn>
                <a:cxn ang="0">
                  <a:pos x="350" y="1334"/>
                </a:cxn>
                <a:cxn ang="0">
                  <a:pos x="502" y="1320"/>
                </a:cxn>
                <a:cxn ang="0">
                  <a:pos x="665" y="1303"/>
                </a:cxn>
                <a:cxn ang="0">
                  <a:pos x="823" y="1281"/>
                </a:cxn>
                <a:cxn ang="0">
                  <a:pos x="975" y="1250"/>
                </a:cxn>
                <a:cxn ang="0">
                  <a:pos x="1039" y="1232"/>
                </a:cxn>
                <a:cxn ang="0">
                  <a:pos x="1103" y="1215"/>
                </a:cxn>
                <a:cxn ang="0">
                  <a:pos x="1220" y="1171"/>
                </a:cxn>
                <a:cxn ang="0">
                  <a:pos x="1331" y="1118"/>
                </a:cxn>
                <a:cxn ang="0">
                  <a:pos x="1442" y="1056"/>
                </a:cxn>
                <a:cxn ang="0">
                  <a:pos x="1547" y="995"/>
                </a:cxn>
                <a:cxn ang="0">
                  <a:pos x="1646" y="924"/>
                </a:cxn>
                <a:cxn ang="0">
                  <a:pos x="1734" y="854"/>
                </a:cxn>
                <a:cxn ang="0">
                  <a:pos x="1821" y="779"/>
                </a:cxn>
                <a:cxn ang="0">
                  <a:pos x="1897" y="704"/>
                </a:cxn>
                <a:cxn ang="0">
                  <a:pos x="1967" y="625"/>
                </a:cxn>
                <a:cxn ang="0">
                  <a:pos x="2025" y="546"/>
                </a:cxn>
                <a:cxn ang="0">
                  <a:pos x="2072" y="458"/>
                </a:cxn>
                <a:cxn ang="0">
                  <a:pos x="2119" y="370"/>
                </a:cxn>
                <a:cxn ang="0">
                  <a:pos x="2195" y="189"/>
                </a:cxn>
                <a:cxn ang="0">
                  <a:pos x="2259" y="0"/>
                </a:cxn>
              </a:cxnLst>
              <a:rect l="0" t="0" r="r" b="b"/>
              <a:pathLst>
                <a:path w="2260" h="1361">
                  <a:moveTo>
                    <a:pt x="0" y="1360"/>
                  </a:moveTo>
                  <a:lnTo>
                    <a:pt x="40" y="1356"/>
                  </a:lnTo>
                  <a:lnTo>
                    <a:pt x="87" y="1351"/>
                  </a:lnTo>
                  <a:lnTo>
                    <a:pt x="145" y="1347"/>
                  </a:lnTo>
                  <a:lnTo>
                    <a:pt x="204" y="1342"/>
                  </a:lnTo>
                  <a:lnTo>
                    <a:pt x="350" y="1334"/>
                  </a:lnTo>
                  <a:lnTo>
                    <a:pt x="502" y="1320"/>
                  </a:lnTo>
                  <a:lnTo>
                    <a:pt x="665" y="1303"/>
                  </a:lnTo>
                  <a:lnTo>
                    <a:pt x="823" y="1281"/>
                  </a:lnTo>
                  <a:lnTo>
                    <a:pt x="975" y="1250"/>
                  </a:lnTo>
                  <a:lnTo>
                    <a:pt x="1039" y="1232"/>
                  </a:lnTo>
                  <a:lnTo>
                    <a:pt x="1103" y="1215"/>
                  </a:lnTo>
                  <a:lnTo>
                    <a:pt x="1220" y="1171"/>
                  </a:lnTo>
                  <a:lnTo>
                    <a:pt x="1331" y="1118"/>
                  </a:lnTo>
                  <a:lnTo>
                    <a:pt x="1442" y="1056"/>
                  </a:lnTo>
                  <a:lnTo>
                    <a:pt x="1547" y="995"/>
                  </a:lnTo>
                  <a:lnTo>
                    <a:pt x="1646" y="924"/>
                  </a:lnTo>
                  <a:lnTo>
                    <a:pt x="1734" y="854"/>
                  </a:lnTo>
                  <a:lnTo>
                    <a:pt x="1821" y="779"/>
                  </a:lnTo>
                  <a:lnTo>
                    <a:pt x="1897" y="704"/>
                  </a:lnTo>
                  <a:lnTo>
                    <a:pt x="1967" y="625"/>
                  </a:lnTo>
                  <a:lnTo>
                    <a:pt x="2025" y="546"/>
                  </a:lnTo>
                  <a:lnTo>
                    <a:pt x="2072" y="458"/>
                  </a:lnTo>
                  <a:lnTo>
                    <a:pt x="2119" y="370"/>
                  </a:lnTo>
                  <a:lnTo>
                    <a:pt x="2195" y="189"/>
                  </a:lnTo>
                  <a:lnTo>
                    <a:pt x="2259" y="0"/>
                  </a:lnTo>
                </a:path>
              </a:pathLst>
            </a:custGeom>
            <a:noFill/>
            <a:ln w="50800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2770" name="Rectangle 18"/>
            <p:cNvSpPr>
              <a:spLocks noChangeArrowheads="1"/>
            </p:cNvSpPr>
            <p:nvPr/>
          </p:nvSpPr>
          <p:spPr bwMode="auto">
            <a:xfrm>
              <a:off x="3497" y="1097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1950</a:t>
              </a:r>
            </a:p>
          </p:txBody>
        </p:sp>
        <p:sp>
          <p:nvSpPr>
            <p:cNvPr id="202771" name="Rectangle 19"/>
            <p:cNvSpPr>
              <a:spLocks noChangeArrowheads="1"/>
            </p:cNvSpPr>
            <p:nvPr/>
          </p:nvSpPr>
          <p:spPr bwMode="auto">
            <a:xfrm>
              <a:off x="3449" y="3473"/>
              <a:ext cx="52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1950</a:t>
              </a:r>
            </a:p>
          </p:txBody>
        </p:sp>
      </p:grpSp>
      <p:grpSp>
        <p:nvGrpSpPr>
          <p:cNvPr id="202791" name="Group 39"/>
          <p:cNvGrpSpPr>
            <a:grpSpLocks/>
          </p:cNvGrpSpPr>
          <p:nvPr/>
        </p:nvGrpSpPr>
        <p:grpSpPr bwMode="auto">
          <a:xfrm>
            <a:off x="3213100" y="3228975"/>
            <a:ext cx="5930900" cy="1260475"/>
            <a:chOff x="2089" y="2034"/>
            <a:chExt cx="3736" cy="794"/>
          </a:xfrm>
        </p:grpSpPr>
        <p:sp>
          <p:nvSpPr>
            <p:cNvPr id="202756" name="Line 4"/>
            <p:cNvSpPr>
              <a:spLocks noChangeShapeType="1"/>
            </p:cNvSpPr>
            <p:nvPr/>
          </p:nvSpPr>
          <p:spPr bwMode="auto">
            <a:xfrm>
              <a:off x="2089" y="2034"/>
              <a:ext cx="2375" cy="79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66" name="Oval 14"/>
            <p:cNvSpPr>
              <a:spLocks noChangeArrowheads="1"/>
            </p:cNvSpPr>
            <p:nvPr/>
          </p:nvSpPr>
          <p:spPr bwMode="auto">
            <a:xfrm>
              <a:off x="2304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75" name="Oval 23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76" name="Oval 24"/>
            <p:cNvSpPr>
              <a:spLocks noChangeArrowheads="1"/>
            </p:cNvSpPr>
            <p:nvPr/>
          </p:nvSpPr>
          <p:spPr bwMode="auto">
            <a:xfrm>
              <a:off x="3744" y="254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4181" y="2201"/>
              <a:ext cx="164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Trajetória de longo prazo</a:t>
              </a:r>
            </a:p>
            <a:p>
              <a:r>
                <a:rPr lang="en-US" sz="1600" b="1">
                  <a:latin typeface="Arial" charset="0"/>
                </a:rPr>
                <a:t>do preço e do consumo</a:t>
              </a:r>
            </a:p>
          </p:txBody>
        </p:sp>
        <p:sp>
          <p:nvSpPr>
            <p:cNvPr id="202778" name="Line 26"/>
            <p:cNvSpPr>
              <a:spLocks noChangeShapeType="1"/>
            </p:cNvSpPr>
            <p:nvPr/>
          </p:nvSpPr>
          <p:spPr bwMode="auto">
            <a:xfrm flipH="1">
              <a:off x="4371" y="2643"/>
              <a:ext cx="237" cy="9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2781" name="Rectangle 29"/>
          <p:cNvSpPr>
            <a:spLocks noGrp="1" noChangeArrowheads="1"/>
          </p:cNvSpPr>
          <p:nvPr>
            <p:ph type="title"/>
          </p:nvPr>
        </p:nvSpPr>
        <p:spPr>
          <a:xfrm>
            <a:off x="284163" y="0"/>
            <a:ext cx="8859837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grpSp>
        <p:nvGrpSpPr>
          <p:cNvPr id="202782" name="Group 30"/>
          <p:cNvGrpSpPr>
            <a:grpSpLocks/>
          </p:cNvGrpSpPr>
          <p:nvPr/>
        </p:nvGrpSpPr>
        <p:grpSpPr bwMode="auto">
          <a:xfrm>
            <a:off x="1408113" y="1638300"/>
            <a:ext cx="5770562" cy="4640263"/>
            <a:chOff x="855" y="1048"/>
            <a:chExt cx="3635" cy="2923"/>
          </a:xfrm>
        </p:grpSpPr>
        <p:sp>
          <p:nvSpPr>
            <p:cNvPr id="202783" name="Line 31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84" name="Line 32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85" name="Rectangle 33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02786" name="Rectangle 34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202793" name="Text Box 41"/>
          <p:cNvSpPr txBox="1">
            <a:spLocks noChangeArrowheads="1"/>
          </p:cNvSpPr>
          <p:nvPr/>
        </p:nvSpPr>
        <p:spPr bwMode="auto">
          <a:xfrm>
            <a:off x="409575" y="698500"/>
            <a:ext cx="8408988" cy="89852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Deslocamentos de longo prazo da oferta e da demanda de recursos minerais</a:t>
            </a:r>
            <a:endParaRPr lang="en-US" sz="25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5F8D02F-B4AC-4B65-9848-8BD6B876EC16}" type="slidenum">
              <a:rPr lang="en-US"/>
              <a:pPr/>
              <a:t>42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Conclusão</a:t>
            </a:r>
          </a:p>
          <a:p>
            <a:pPr lvl="1">
              <a:buSzPct val="75000"/>
            </a:pPr>
            <a:r>
              <a:rPr lang="pt-BR"/>
              <a:t>A redução dos custos de produção causou o aumento da oferta em nível mais do que suficiente para compensar o aumento da demanda.</a:t>
            </a: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447D4FA-676E-4915-AB83-B9C838E593F5}" type="slidenum">
              <a:rPr lang="en-US"/>
              <a:pPr/>
              <a:t>43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Observações</a:t>
            </a:r>
          </a:p>
          <a:p>
            <a:pPr lvl="1">
              <a:buSzPct val="75000"/>
            </a:pPr>
            <a:r>
              <a:rPr lang="pt-BR"/>
              <a:t>Para prever com precisão o preço futuro de algum produto ou serviço, é necessário levar em consideração as mudanças potenciais na oferta e na demanda de mercado.</a:t>
            </a:r>
          </a:p>
          <a:p>
            <a:pPr lvl="1">
              <a:buSzPct val="75000"/>
            </a:pPr>
            <a:r>
              <a:rPr lang="pt-BR"/>
              <a:t>As previsões para os mercados de petróleo e outros minerais realizadas em 1970 se revelaram incorretas por terem levado em consideração apenas o lado da demanda.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A22BBD0-B167-416B-9CC5-AB6F0D00CD21}" type="slidenum">
              <a:rPr lang="en-US"/>
              <a:pPr/>
              <a:t>44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>
          <a:xfrm>
            <a:off x="-25400" y="304800"/>
            <a:ext cx="944086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  <a:endParaRPr lang="pt-BR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Em geral, a  elasticidade é uma medida da sensibilidade de uma variável em relação a outra.</a:t>
            </a:r>
          </a:p>
          <a:p>
            <a:pPr>
              <a:spcBef>
                <a:spcPct val="70000"/>
              </a:spcBef>
            </a:pPr>
            <a:r>
              <a:rPr lang="pt-BR"/>
              <a:t>Ela nos informa a variação percentual em uma variável em decorrência da variação de 1% em outra variável.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1F827C7-C164-4FDA-900B-47611C374401}" type="slidenum">
              <a:rPr lang="en-US"/>
              <a:pPr/>
              <a:t>45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" y="304800"/>
            <a:ext cx="9388475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274763"/>
            <a:ext cx="8077200" cy="466883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Elasticidade de preço da demanda</a:t>
            </a:r>
          </a:p>
          <a:p>
            <a:pPr>
              <a:spcBef>
                <a:spcPct val="70000"/>
              </a:spcBef>
            </a:pPr>
            <a:r>
              <a:rPr lang="pt-BR"/>
              <a:t>Mede a sensibilidade da quantidade demandada em relação a mudanças no preço.</a:t>
            </a:r>
          </a:p>
          <a:p>
            <a:pPr lvl="1">
              <a:buSzPct val="75000"/>
            </a:pPr>
            <a:r>
              <a:rPr lang="pt-BR"/>
              <a:t>Mede a variação percentual na quantidade demandada de um bem ou serviço que decorre da variação de 1% no preço.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872F2EA-44AF-46FF-837D-C460A05CD12E}" type="slidenum">
              <a:rPr lang="en-US"/>
              <a:pPr/>
              <a:t>46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26575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147888"/>
            <a:ext cx="8077200" cy="3795712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elasticidade de preço da demanda é dada por:</a:t>
            </a:r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1058863" y="3509963"/>
            <a:ext cx="6721475" cy="1339850"/>
            <a:chOff x="711" y="2289"/>
            <a:chExt cx="4234" cy="844"/>
          </a:xfrm>
        </p:grpSpPr>
        <p:sp>
          <p:nvSpPr>
            <p:cNvPr id="219143" name="Rectangle 7"/>
            <p:cNvSpPr>
              <a:spLocks noChangeArrowheads="1"/>
            </p:cNvSpPr>
            <p:nvPr/>
          </p:nvSpPr>
          <p:spPr bwMode="auto">
            <a:xfrm>
              <a:off x="711" y="2289"/>
              <a:ext cx="4234" cy="84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536576" name="Object 10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25" y="2425"/>
            <a:ext cx="4026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577" name="Equação" r:id="rId4" imgW="1269720" imgH="203040" progId="Equation.3">
                    <p:embed/>
                  </p:oleObj>
                </mc:Choice>
                <mc:Fallback>
                  <p:oleObj name="Equação" r:id="rId4" imgW="1269720" imgH="203040" progId="Equation.3">
                    <p:embed/>
                    <p:pic>
                      <p:nvPicPr>
                        <p:cNvPr id="0" name="Picture 10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2425"/>
                          <a:ext cx="4026" cy="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3816CCD-F693-4399-AE1A-1CAF7D5B8EE2}" type="slidenum">
              <a:rPr lang="en-US"/>
              <a:pPr/>
              <a:t>47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3964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305050"/>
            <a:ext cx="8077200" cy="36385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variação percentual de uma variável corresponde à sua variação absoluta dividida por seu valor original.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269875" y="1401763"/>
            <a:ext cx="4359275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Elasticidade de preço da demanda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8526945-7CD4-4B27-BE65-B69BC4B450CF}" type="slidenum">
              <a:rPr lang="en-US"/>
              <a:pPr/>
              <a:t>48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472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472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472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5356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1472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2305050"/>
            <a:ext cx="8077200" cy="36385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Logo, a elasticidade de preço da demanda também é dada por:</a:t>
            </a:r>
          </a:p>
        </p:txBody>
      </p:sp>
      <p:grpSp>
        <p:nvGrpSpPr>
          <p:cNvPr id="414729" name="Group 1033"/>
          <p:cNvGrpSpPr>
            <a:grpSpLocks/>
          </p:cNvGrpSpPr>
          <p:nvPr/>
        </p:nvGrpSpPr>
        <p:grpSpPr bwMode="auto">
          <a:xfrm>
            <a:off x="2009775" y="3492500"/>
            <a:ext cx="5434013" cy="1781175"/>
            <a:chOff x="889" y="2300"/>
            <a:chExt cx="3423" cy="1122"/>
          </a:xfrm>
        </p:grpSpPr>
        <p:sp>
          <p:nvSpPr>
            <p:cNvPr id="414728" name="Rectangle 1032"/>
            <p:cNvSpPr>
              <a:spLocks noChangeArrowheads="1"/>
            </p:cNvSpPr>
            <p:nvPr/>
          </p:nvSpPr>
          <p:spPr bwMode="auto">
            <a:xfrm>
              <a:off x="889" y="2300"/>
              <a:ext cx="3423" cy="112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14726" name="Object 103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991" y="2407"/>
            <a:ext cx="3209" cy="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27" name="Equação" r:id="rId4" imgW="1320480" imgH="406080" progId="Equation.3">
                    <p:embed/>
                  </p:oleObj>
                </mc:Choice>
                <mc:Fallback>
                  <p:oleObj name="Equação" r:id="rId4" imgW="1320480" imgH="406080" progId="Equation.3">
                    <p:embed/>
                    <p:pic>
                      <p:nvPicPr>
                        <p:cNvPr id="0" name="Picture 103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1" y="2407"/>
                          <a:ext cx="3209" cy="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4727" name="Text Box 1031"/>
          <p:cNvSpPr txBox="1">
            <a:spLocks noChangeArrowheads="1"/>
          </p:cNvSpPr>
          <p:nvPr/>
        </p:nvSpPr>
        <p:spPr bwMode="auto">
          <a:xfrm>
            <a:off x="219075" y="1382713"/>
            <a:ext cx="4359275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Elasticidade de preço da demanda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18586E9-0E40-4258-BE3E-DD635ADCCBF0}" type="slidenum">
              <a:rPr lang="en-US"/>
              <a:pPr/>
              <a:t>49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17500"/>
            <a:ext cx="93710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Interpretando valores das elasticidades de preço da demanda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</a:t>
            </a:r>
            <a:r>
              <a:rPr lang="pt-BR" sz="2800"/>
              <a:t>1)	Dada a relação inversa entre </a:t>
            </a:r>
            <a:r>
              <a:rPr lang="pt-BR" sz="2800" i="1"/>
              <a:t>P</a:t>
            </a:r>
            <a:r>
              <a:rPr lang="pt-BR" sz="2800"/>
              <a:t> e </a:t>
            </a:r>
            <a:r>
              <a:rPr lang="pt-BR" sz="2800" i="1"/>
              <a:t>Q,</a:t>
            </a:r>
            <a:r>
              <a:rPr lang="pt-BR" sz="2800"/>
              <a:t> </a:t>
            </a:r>
            <a:r>
              <a:rPr lang="pt-BR" sz="2800" i="1"/>
              <a:t>E</a:t>
            </a:r>
            <a:r>
              <a:rPr lang="pt-BR" sz="2800" i="1" baseline="-25000"/>
              <a:t>P</a:t>
            </a:r>
            <a:r>
              <a:rPr lang="pt-BR" sz="2800" i="1"/>
              <a:t> </a:t>
            </a:r>
            <a:r>
              <a:rPr lang="pt-BR" sz="2800"/>
              <a:t>é negativa.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sz="2800"/>
              <a:t>	2)	Se |</a:t>
            </a:r>
            <a:r>
              <a:rPr lang="pt-BR" sz="2800" i="1"/>
              <a:t>E</a:t>
            </a:r>
            <a:r>
              <a:rPr lang="pt-BR" sz="2800" i="1" baseline="-25000"/>
              <a:t>P</a:t>
            </a:r>
            <a:r>
              <a:rPr lang="pt-BR" sz="2800" i="1"/>
              <a:t>| &gt; </a:t>
            </a:r>
            <a:r>
              <a:rPr lang="pt-BR" sz="2800"/>
              <a:t>1, a variação percentual na quantidade é maior do que a variação percentual no preço.	Nesse caso, dizemos que a demanda é </a:t>
            </a:r>
            <a:r>
              <a:rPr lang="pt-BR" sz="2800" i="1"/>
              <a:t>elástica em relação ao preço</a:t>
            </a:r>
            <a:r>
              <a:rPr lang="pt-BR" sz="280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0DCD4F9-5E52-49C1-88F4-27E37BE1CD34}" type="slidenum">
              <a:rPr lang="en-US"/>
              <a:pPr/>
              <a:t>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2610" name="Rectangle 2050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2611" name="Rectangle 2051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2612" name="Rectangle 205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Introdução</a:t>
            </a:r>
          </a:p>
        </p:txBody>
      </p:sp>
      <p:sp>
        <p:nvSpPr>
          <p:cNvPr id="452613" name="Rectangle 205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Aplicações da análise de oferta e demanda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Análise do modo pelo qual os impostos, os subsídios e as restrições às importações afetam consumidores e produtores.</a:t>
            </a:r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E20B101-B62B-4E9E-A609-320084F43106}" type="slidenum">
              <a:rPr lang="en-US"/>
              <a:pPr/>
              <a:t>50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3202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857250" algn="l"/>
              </a:tabLst>
            </a:pPr>
            <a:r>
              <a:rPr lang="pt-BR"/>
              <a:t>Interpretando valores das elasticidades de preço da demanda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57250" algn="l"/>
              </a:tabLst>
            </a:pPr>
            <a:r>
              <a:rPr lang="pt-BR"/>
              <a:t>	</a:t>
            </a:r>
            <a:r>
              <a:rPr lang="pt-BR" sz="2800"/>
              <a:t>3)	Se |</a:t>
            </a:r>
            <a:r>
              <a:rPr lang="pt-BR" sz="2800" i="1"/>
              <a:t>E</a:t>
            </a:r>
            <a:r>
              <a:rPr lang="pt-BR" sz="2800" i="1" baseline="-25000"/>
              <a:t>P</a:t>
            </a:r>
            <a:r>
              <a:rPr lang="pt-BR" sz="2800" i="1"/>
              <a:t>| &lt; </a:t>
            </a:r>
            <a:r>
              <a:rPr lang="pt-BR" sz="2800"/>
              <a:t>1, a variação percentual na quantidade é menor do que a variação percentual no preço. Nesse caso, dizemos que a demanda é </a:t>
            </a:r>
            <a:r>
              <a:rPr lang="pt-BR" sz="2800" i="1"/>
              <a:t>inelástica em relação ao preço</a:t>
            </a:r>
            <a:r>
              <a:rPr lang="pt-BR" sz="2800"/>
              <a:t>.</a:t>
            </a:r>
            <a:endParaRPr lang="pt-B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78D8ECC-D13D-4889-AB3F-D6623589F609}" type="slidenum">
              <a:rPr lang="en-US"/>
              <a:pPr/>
              <a:t>51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-26988" y="304800"/>
            <a:ext cx="9340851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47900"/>
            <a:ext cx="8077200" cy="36957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 determinante básico da elasticidade de preço da demanda é a </a:t>
            </a:r>
            <a:r>
              <a:rPr lang="pt-BR" i="1"/>
              <a:t>disponibilidade de bens substitutos.</a:t>
            </a:r>
            <a:endParaRPr lang="pt-BR"/>
          </a:p>
          <a:p>
            <a:pPr lvl="1">
              <a:buSzPct val="75000"/>
            </a:pPr>
            <a:r>
              <a:rPr lang="pt-BR"/>
              <a:t>Se há muitos substitutos: a demanda é elástica em relação ao preço</a:t>
            </a:r>
          </a:p>
          <a:p>
            <a:pPr lvl="1">
              <a:buSzPct val="75000"/>
            </a:pPr>
            <a:r>
              <a:rPr lang="pt-BR"/>
              <a:t>Se há poucos substitutos: a demanda é inelástica em relação ao preço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06375" y="1400175"/>
            <a:ext cx="4359275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Elasticidade de preço da demanda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3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724C51A-2FAE-4E5D-8E3C-263F67B04A64}" type="slidenum">
              <a:rPr lang="en-US"/>
              <a:pPr/>
              <a:t>52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600"/>
              <a:t>Elasticidades de preço da demanda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6356350" y="5911850"/>
            <a:ext cx="358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Q</a:t>
            </a: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1411288" y="1663700"/>
            <a:ext cx="7620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P</a:t>
            </a:r>
            <a:r>
              <a:rPr lang="en-US" sz="1600" b="1">
                <a:latin typeface="Arial" charset="0"/>
              </a:rPr>
              <a:t>reço</a:t>
            </a:r>
          </a:p>
        </p:txBody>
      </p:sp>
      <p:grpSp>
        <p:nvGrpSpPr>
          <p:cNvPr id="229414" name="Group 38"/>
          <p:cNvGrpSpPr>
            <a:grpSpLocks/>
          </p:cNvGrpSpPr>
          <p:nvPr/>
        </p:nvGrpSpPr>
        <p:grpSpPr bwMode="auto">
          <a:xfrm>
            <a:off x="2309813" y="1843088"/>
            <a:ext cx="6610350" cy="3957637"/>
            <a:chOff x="1455" y="1161"/>
            <a:chExt cx="4164" cy="2493"/>
          </a:xfrm>
        </p:grpSpPr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249" y="1673"/>
              <a:ext cx="7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Q = 8 - 2P</a:t>
              </a:r>
            </a:p>
          </p:txBody>
        </p:sp>
        <p:sp>
          <p:nvSpPr>
            <p:cNvPr id="229395" name="Rectangle 19"/>
            <p:cNvSpPr>
              <a:spLocks noChangeArrowheads="1"/>
            </p:cNvSpPr>
            <p:nvPr/>
          </p:nvSpPr>
          <p:spPr bwMode="auto">
            <a:xfrm>
              <a:off x="2969" y="2249"/>
              <a:ext cx="561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E</a:t>
              </a:r>
              <a:r>
                <a:rPr lang="en-US" sz="1800" b="1" i="1" baseline="-25000">
                  <a:latin typeface="Arial" charset="0"/>
                </a:rPr>
                <a:t>p</a:t>
              </a:r>
              <a:r>
                <a:rPr lang="en-US" sz="1800" b="1" i="1">
                  <a:latin typeface="Arial" charset="0"/>
                </a:rPr>
                <a:t> = -1</a:t>
              </a:r>
            </a:p>
          </p:txBody>
        </p:sp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>
              <a:off x="4133" y="3425"/>
              <a:ext cx="513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E</a:t>
              </a:r>
              <a:r>
                <a:rPr lang="en-US" sz="1800" b="1" i="1" baseline="-25000">
                  <a:latin typeface="Arial" charset="0"/>
                </a:rPr>
                <a:t>p</a:t>
              </a:r>
              <a:r>
                <a:rPr lang="en-US" sz="1800" b="1" i="1">
                  <a:latin typeface="Arial" charset="0"/>
                </a:rPr>
                <a:t> = 0</a:t>
              </a:r>
            </a:p>
          </p:txBody>
        </p:sp>
        <p:graphicFrame>
          <p:nvGraphicFramePr>
            <p:cNvPr id="229397" name="Object 2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854" y="1161"/>
            <a:ext cx="718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398" name="Equação" r:id="rId4" imgW="558720" imgH="164880" progId="Equation.3">
                    <p:embed/>
                  </p:oleObj>
                </mc:Choice>
                <mc:Fallback>
                  <p:oleObj name="Equação" r:id="rId4" imgW="558720" imgH="164880" progId="Equation.3">
                    <p:embed/>
                    <p:pic>
                      <p:nvPicPr>
                        <p:cNvPr id="0" name="Picture 2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" y="1161"/>
                          <a:ext cx="718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9398" name="Line 22"/>
            <p:cNvSpPr>
              <a:spLocks noChangeShapeType="1"/>
            </p:cNvSpPr>
            <p:nvPr/>
          </p:nvSpPr>
          <p:spPr bwMode="auto">
            <a:xfrm flipH="1">
              <a:off x="2619" y="2439"/>
              <a:ext cx="333" cy="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99" name="Line 23"/>
            <p:cNvSpPr>
              <a:spLocks noChangeShapeType="1"/>
            </p:cNvSpPr>
            <p:nvPr/>
          </p:nvSpPr>
          <p:spPr bwMode="auto">
            <a:xfrm flipH="1">
              <a:off x="3807" y="3591"/>
              <a:ext cx="333" cy="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400" name="Line 24"/>
            <p:cNvSpPr>
              <a:spLocks noChangeShapeType="1"/>
            </p:cNvSpPr>
            <p:nvPr/>
          </p:nvSpPr>
          <p:spPr bwMode="auto">
            <a:xfrm flipH="1">
              <a:off x="1923" y="1815"/>
              <a:ext cx="333" cy="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401" name="Line 25"/>
            <p:cNvSpPr>
              <a:spLocks noChangeShapeType="1"/>
            </p:cNvSpPr>
            <p:nvPr/>
          </p:nvSpPr>
          <p:spPr bwMode="auto">
            <a:xfrm flipH="1">
              <a:off x="1455" y="1359"/>
              <a:ext cx="333" cy="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>
              <a:off x="3145" y="1165"/>
              <a:ext cx="2474" cy="7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O segmento inferior de uma </a:t>
              </a:r>
            </a:p>
            <a:p>
              <a:pPr algn="ctr"/>
              <a:r>
                <a:rPr lang="en-US" sz="1800" b="1">
                  <a:latin typeface="Arial" charset="0"/>
                </a:rPr>
                <a:t>curva de demanda negativamente </a:t>
              </a:r>
            </a:p>
            <a:p>
              <a:pPr algn="ctr"/>
              <a:r>
                <a:rPr lang="en-US" sz="1800" b="1">
                  <a:latin typeface="Arial" charset="0"/>
                </a:rPr>
                <a:t>inclinada é menos elástico que o</a:t>
              </a:r>
            </a:p>
            <a:p>
              <a:pPr algn="ctr"/>
              <a:r>
                <a:rPr lang="en-US" sz="1800" b="1">
                  <a:latin typeface="Arial" charset="0"/>
                </a:rPr>
                <a:t>segmento superior.</a:t>
              </a:r>
            </a:p>
          </p:txBody>
        </p:sp>
      </p:grpSp>
      <p:grpSp>
        <p:nvGrpSpPr>
          <p:cNvPr id="229407" name="Group 31"/>
          <p:cNvGrpSpPr>
            <a:grpSpLocks/>
          </p:cNvGrpSpPr>
          <p:nvPr/>
        </p:nvGrpSpPr>
        <p:grpSpPr bwMode="auto">
          <a:xfrm>
            <a:off x="1878013" y="2087563"/>
            <a:ext cx="6781800" cy="4208462"/>
            <a:chOff x="1183" y="1315"/>
            <a:chExt cx="4272" cy="2651"/>
          </a:xfrm>
        </p:grpSpPr>
        <p:sp>
          <p:nvSpPr>
            <p:cNvPr id="229387" name="Rectangle 11"/>
            <p:cNvSpPr>
              <a:spLocks noChangeArrowheads="1"/>
            </p:cNvSpPr>
            <p:nvPr/>
          </p:nvSpPr>
          <p:spPr bwMode="auto">
            <a:xfrm>
              <a:off x="1183" y="1315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4</a:t>
              </a:r>
            </a:p>
          </p:txBody>
        </p:sp>
        <p:sp>
          <p:nvSpPr>
            <p:cNvPr id="229389" name="Rectangle 13"/>
            <p:cNvSpPr>
              <a:spLocks noChangeArrowheads="1"/>
            </p:cNvSpPr>
            <p:nvPr/>
          </p:nvSpPr>
          <p:spPr bwMode="auto">
            <a:xfrm>
              <a:off x="3689" y="3737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8</a:t>
              </a:r>
            </a:p>
          </p:txBody>
        </p:sp>
        <p:grpSp>
          <p:nvGrpSpPr>
            <p:cNvPr id="229405" name="Group 29"/>
            <p:cNvGrpSpPr>
              <a:grpSpLocks/>
            </p:cNvGrpSpPr>
            <p:nvPr/>
          </p:nvGrpSpPr>
          <p:grpSpPr bwMode="auto">
            <a:xfrm>
              <a:off x="1183" y="1443"/>
              <a:ext cx="4272" cy="2523"/>
              <a:chOff x="1183" y="1443"/>
              <a:chExt cx="4272" cy="2523"/>
            </a:xfrm>
          </p:grpSpPr>
          <p:sp>
            <p:nvSpPr>
              <p:cNvPr id="229386" name="Line 10"/>
              <p:cNvSpPr>
                <a:spLocks noChangeShapeType="1"/>
              </p:cNvSpPr>
              <p:nvPr/>
            </p:nvSpPr>
            <p:spPr bwMode="auto">
              <a:xfrm>
                <a:off x="1383" y="1443"/>
                <a:ext cx="2433" cy="2313"/>
              </a:xfrm>
              <a:prstGeom prst="line">
                <a:avLst/>
              </a:prstGeom>
              <a:noFill/>
              <a:ln w="508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388" name="Rectangle 12"/>
              <p:cNvSpPr>
                <a:spLocks noChangeArrowheads="1"/>
              </p:cNvSpPr>
              <p:nvPr/>
            </p:nvSpPr>
            <p:spPr bwMode="auto">
              <a:xfrm>
                <a:off x="1183" y="2441"/>
                <a:ext cx="19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229390" name="Rectangle 14"/>
              <p:cNvSpPr>
                <a:spLocks noChangeArrowheads="1"/>
              </p:cNvSpPr>
              <p:nvPr/>
            </p:nvSpPr>
            <p:spPr bwMode="auto">
              <a:xfrm>
                <a:off x="2441" y="3737"/>
                <a:ext cx="19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b="1">
                    <a:latin typeface="Arial" charset="0"/>
                  </a:rPr>
                  <a:t>4</a:t>
                </a:r>
              </a:p>
            </p:txBody>
          </p:sp>
          <p:sp>
            <p:nvSpPr>
              <p:cNvPr id="229391" name="Line 15"/>
              <p:cNvSpPr>
                <a:spLocks noChangeShapeType="1"/>
              </p:cNvSpPr>
              <p:nvPr/>
            </p:nvSpPr>
            <p:spPr bwMode="auto">
              <a:xfrm>
                <a:off x="1419" y="2544"/>
                <a:ext cx="110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392" name="Line 16"/>
              <p:cNvSpPr>
                <a:spLocks noChangeShapeType="1"/>
              </p:cNvSpPr>
              <p:nvPr/>
            </p:nvSpPr>
            <p:spPr bwMode="auto">
              <a:xfrm>
                <a:off x="2544" y="2571"/>
                <a:ext cx="0" cy="119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393" name="Oval 17"/>
              <p:cNvSpPr>
                <a:spLocks noChangeArrowheads="1"/>
              </p:cNvSpPr>
              <p:nvPr/>
            </p:nvSpPr>
            <p:spPr bwMode="auto">
              <a:xfrm>
                <a:off x="2496" y="24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404" name="Rectangle 28"/>
              <p:cNvSpPr>
                <a:spLocks noChangeArrowheads="1"/>
              </p:cNvSpPr>
              <p:nvPr/>
            </p:nvSpPr>
            <p:spPr bwMode="auto">
              <a:xfrm>
                <a:off x="3621" y="2593"/>
                <a:ext cx="1834" cy="583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800" b="1">
                    <a:latin typeface="Arial" charset="0"/>
                  </a:rPr>
                  <a:t>Curva de demanda linear</a:t>
                </a:r>
              </a:p>
              <a:p>
                <a:pPr algn="ctr"/>
                <a:r>
                  <a:rPr lang="en-US" sz="1800" b="1" i="1">
                    <a:latin typeface="Arial" charset="0"/>
                  </a:rPr>
                  <a:t>Q = a - bP</a:t>
                </a:r>
              </a:p>
              <a:p>
                <a:pPr algn="ctr"/>
                <a:r>
                  <a:rPr lang="en-US" sz="1800" b="1" i="1">
                    <a:latin typeface="Arial" charset="0"/>
                  </a:rPr>
                  <a:t>Q = 8 - 2P</a:t>
                </a:r>
                <a:endParaRPr lang="en-US" sz="1800" b="1">
                  <a:latin typeface="Arial" charset="0"/>
                </a:endParaRPr>
              </a:p>
            </p:txBody>
          </p:sp>
        </p:grpSp>
      </p:grpSp>
      <p:sp>
        <p:nvSpPr>
          <p:cNvPr id="229415" name="Text Box 39"/>
          <p:cNvSpPr txBox="1">
            <a:spLocks noChangeArrowheads="1"/>
          </p:cNvSpPr>
          <p:nvPr/>
        </p:nvSpPr>
        <p:spPr bwMode="auto">
          <a:xfrm>
            <a:off x="3846513" y="1130300"/>
            <a:ext cx="4816475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Curva de demanda linear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8B06433-CB03-4390-BAEE-91B4354E47E0}" type="slidenum">
              <a:rPr lang="en-US"/>
              <a:pPr/>
              <a:t>53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600"/>
              <a:t>Elasticidades de preço da demanda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31445" name="Group 21"/>
          <p:cNvGrpSpPr>
            <a:grpSpLocks/>
          </p:cNvGrpSpPr>
          <p:nvPr/>
        </p:nvGrpSpPr>
        <p:grpSpPr bwMode="auto">
          <a:xfrm>
            <a:off x="1760538" y="3249613"/>
            <a:ext cx="5033962" cy="2046287"/>
            <a:chOff x="1109" y="2047"/>
            <a:chExt cx="3171" cy="1289"/>
          </a:xfrm>
        </p:grpSpPr>
        <p:sp>
          <p:nvSpPr>
            <p:cNvPr id="231434" name="Line 10"/>
            <p:cNvSpPr>
              <a:spLocks noChangeShapeType="1"/>
            </p:cNvSpPr>
            <p:nvPr/>
          </p:nvSpPr>
          <p:spPr bwMode="auto">
            <a:xfrm>
              <a:off x="1407" y="2256"/>
              <a:ext cx="2625" cy="0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435" name="Rectangle 11"/>
            <p:cNvSpPr>
              <a:spLocks noChangeArrowheads="1"/>
            </p:cNvSpPr>
            <p:nvPr/>
          </p:nvSpPr>
          <p:spPr bwMode="auto">
            <a:xfrm>
              <a:off x="4027" y="2047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  <a:endParaRPr lang="en-US" sz="2000" b="1" i="1">
                <a:latin typeface="Arial" charset="0"/>
              </a:endParaRPr>
            </a:p>
          </p:txBody>
        </p:sp>
        <p:sp>
          <p:nvSpPr>
            <p:cNvPr id="231436" name="Rectangle 12"/>
            <p:cNvSpPr>
              <a:spLocks noChangeArrowheads="1"/>
            </p:cNvSpPr>
            <p:nvPr/>
          </p:nvSpPr>
          <p:spPr bwMode="auto">
            <a:xfrm>
              <a:off x="1109" y="2071"/>
              <a:ext cx="26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30000">
                  <a:latin typeface="Arial" charset="0"/>
                </a:rPr>
                <a:t>*</a:t>
              </a:r>
            </a:p>
          </p:txBody>
        </p:sp>
        <p:grpSp>
          <p:nvGrpSpPr>
            <p:cNvPr id="231444" name="Group 20"/>
            <p:cNvGrpSpPr>
              <a:grpSpLocks/>
            </p:cNvGrpSpPr>
            <p:nvPr/>
          </p:nvGrpSpPr>
          <p:grpSpPr bwMode="auto">
            <a:xfrm>
              <a:off x="1968" y="2604"/>
              <a:ext cx="2004" cy="732"/>
              <a:chOff x="1968" y="2604"/>
              <a:chExt cx="2004" cy="732"/>
            </a:xfrm>
          </p:grpSpPr>
          <p:sp>
            <p:nvSpPr>
              <p:cNvPr id="231443" name="Rectangle 19"/>
              <p:cNvSpPr>
                <a:spLocks noChangeArrowheads="1"/>
              </p:cNvSpPr>
              <p:nvPr/>
            </p:nvSpPr>
            <p:spPr bwMode="auto">
              <a:xfrm>
                <a:off x="1968" y="2604"/>
                <a:ext cx="2004" cy="732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aphicFrame>
            <p:nvGraphicFramePr>
              <p:cNvPr id="231437" name="Object 13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088" y="2688"/>
              <a:ext cx="1752" cy="5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438" name="Equação" r:id="rId4" imgW="2779560" imgH="880920" progId="Equation.3">
                      <p:embed/>
                    </p:oleObj>
                  </mc:Choice>
                  <mc:Fallback>
                    <p:oleObj name="Equação" r:id="rId4" imgW="2779560" imgH="880920" progId="Equation.3">
                      <p:embed/>
                      <p:pic>
                        <p:nvPicPr>
                          <p:cNvPr id="0" name="Picture 1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8" y="2688"/>
                            <a:ext cx="1752" cy="5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31438" name="Group 14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231439" name="Line 15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440" name="Line 16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3319463" y="1555750"/>
            <a:ext cx="5824537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Demanda infinitamente elástica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9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2B5CCC5-C5FE-4B1C-9898-D82CFA25155A}" type="slidenum">
              <a:rPr lang="en-US"/>
              <a:pPr/>
              <a:t>54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600"/>
              <a:t>Elasticidades de preço da demanda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33492" name="Group 20"/>
          <p:cNvGrpSpPr>
            <a:grpSpLocks/>
          </p:cNvGrpSpPr>
          <p:nvPr/>
        </p:nvGrpSpPr>
        <p:grpSpPr bwMode="auto">
          <a:xfrm>
            <a:off x="4637088" y="1831975"/>
            <a:ext cx="3402012" cy="4456113"/>
            <a:chOff x="2921" y="1154"/>
            <a:chExt cx="2143" cy="2807"/>
          </a:xfrm>
        </p:grpSpPr>
        <p:sp>
          <p:nvSpPr>
            <p:cNvPr id="233482" name="Line 10"/>
            <p:cNvSpPr>
              <a:spLocks noChangeShapeType="1"/>
            </p:cNvSpPr>
            <p:nvPr/>
          </p:nvSpPr>
          <p:spPr bwMode="auto">
            <a:xfrm>
              <a:off x="3072" y="1154"/>
              <a:ext cx="0" cy="2589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483" name="Rectangle 11"/>
            <p:cNvSpPr>
              <a:spLocks noChangeArrowheads="1"/>
            </p:cNvSpPr>
            <p:nvPr/>
          </p:nvSpPr>
          <p:spPr bwMode="auto">
            <a:xfrm>
              <a:off x="2921" y="3713"/>
              <a:ext cx="2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/>
                <a:t>Q</a:t>
              </a:r>
              <a:r>
                <a:rPr lang="en-US" sz="2000" b="1" baseline="30000"/>
                <a:t>*</a:t>
              </a:r>
            </a:p>
          </p:txBody>
        </p:sp>
        <p:grpSp>
          <p:nvGrpSpPr>
            <p:cNvPr id="233491" name="Group 19"/>
            <p:cNvGrpSpPr>
              <a:grpSpLocks/>
            </p:cNvGrpSpPr>
            <p:nvPr/>
          </p:nvGrpSpPr>
          <p:grpSpPr bwMode="auto">
            <a:xfrm>
              <a:off x="3603" y="2196"/>
              <a:ext cx="1461" cy="624"/>
              <a:chOff x="3603" y="2196"/>
              <a:chExt cx="1461" cy="624"/>
            </a:xfrm>
          </p:grpSpPr>
          <p:sp>
            <p:nvSpPr>
              <p:cNvPr id="233490" name="Rectangle 18"/>
              <p:cNvSpPr>
                <a:spLocks noChangeArrowheads="1"/>
              </p:cNvSpPr>
              <p:nvPr/>
            </p:nvSpPr>
            <p:spPr bwMode="auto">
              <a:xfrm>
                <a:off x="3612" y="2196"/>
                <a:ext cx="1452" cy="624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aphicFrame>
            <p:nvGraphicFramePr>
              <p:cNvPr id="233484" name="Object 1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03" y="2212"/>
              <a:ext cx="1385" cy="5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3485" name="Equação" r:id="rId4" imgW="2197080" imgH="946080" progId="Equation.3">
                      <p:embed/>
                    </p:oleObj>
                  </mc:Choice>
                  <mc:Fallback>
                    <p:oleObj name="Equação" r:id="rId4" imgW="2197080" imgH="946080" progId="Equation.3">
                      <p:embed/>
                      <p:pic>
                        <p:nvPicPr>
                          <p:cNvPr id="0" name="Picture 1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3" y="2212"/>
                            <a:ext cx="1385" cy="5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33485" name="Group 13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233486" name="Line 14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488" name="Rectangle 16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233494" name="Text Box 22"/>
          <p:cNvSpPr txBox="1">
            <a:spLocks noChangeArrowheads="1"/>
          </p:cNvSpPr>
          <p:nvPr/>
        </p:nvSpPr>
        <p:spPr bwMode="auto">
          <a:xfrm>
            <a:off x="2651125" y="1208088"/>
            <a:ext cx="649287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Demanda completamente inelástica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CFDD18D-78C5-478E-960C-1DC4EC8A4D58}" type="slidenum">
              <a:rPr lang="en-US"/>
              <a:pPr/>
              <a:t>55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" y="304800"/>
            <a:ext cx="9436100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277938"/>
            <a:ext cx="8077200" cy="4665662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Outras elasticidades da demanda</a:t>
            </a:r>
          </a:p>
          <a:p>
            <a:pPr>
              <a:spcBef>
                <a:spcPct val="70000"/>
              </a:spcBef>
            </a:pPr>
            <a:r>
              <a:rPr lang="pt-BR"/>
              <a:t>A</a:t>
            </a:r>
            <a:r>
              <a:rPr lang="pt-BR">
                <a:solidFill>
                  <a:srgbClr val="FF3300"/>
                </a:solidFill>
              </a:rPr>
              <a:t> elasticidade de renda da demanda</a:t>
            </a:r>
            <a:r>
              <a:rPr lang="pt-BR"/>
              <a:t> mede a variação percentual na quantidade demandada que decorre da variação de 1% na renda.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9362F43-2AE6-4383-8B97-0A14753852D8}" type="slidenum">
              <a:rPr lang="en-US"/>
              <a:pPr/>
              <a:t>56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297988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182813"/>
            <a:ext cx="8077200" cy="376078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elasticidade de renda da demanda é dada por:</a:t>
            </a:r>
          </a:p>
        </p:txBody>
      </p:sp>
      <p:grpSp>
        <p:nvGrpSpPr>
          <p:cNvPr id="237577" name="Group 9"/>
          <p:cNvGrpSpPr>
            <a:grpSpLocks/>
          </p:cNvGrpSpPr>
          <p:nvPr/>
        </p:nvGrpSpPr>
        <p:grpSpPr bwMode="auto">
          <a:xfrm>
            <a:off x="1270000" y="3368675"/>
            <a:ext cx="6386513" cy="2046288"/>
            <a:chOff x="800" y="2122"/>
            <a:chExt cx="4023" cy="1289"/>
          </a:xfrm>
        </p:grpSpPr>
        <p:sp>
          <p:nvSpPr>
            <p:cNvPr id="237576" name="Rectangle 8"/>
            <p:cNvSpPr>
              <a:spLocks noChangeArrowheads="1"/>
            </p:cNvSpPr>
            <p:nvPr/>
          </p:nvSpPr>
          <p:spPr bwMode="auto">
            <a:xfrm>
              <a:off x="800" y="2122"/>
              <a:ext cx="4023" cy="128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3757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914" y="2226"/>
            <a:ext cx="3779" cy="1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75" name="Equação" r:id="rId4" imgW="6580080" imgH="2217600" progId="Equation.3">
                    <p:embed/>
                  </p:oleObj>
                </mc:Choice>
                <mc:Fallback>
                  <p:oleObj name="Equação" r:id="rId4" imgW="6580080" imgH="2217600" progId="Equation.3">
                    <p:embed/>
                    <p:pic>
                      <p:nvPicPr>
                        <p:cNvPr id="0" name="Picture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2226"/>
                          <a:ext cx="3779" cy="1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0" y="1335088"/>
            <a:ext cx="6143625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Outras elasticidades da demanda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7169FB4-9D14-4FDB-BFCD-8C4E9A109722}" type="slidenum">
              <a:rPr lang="en-US"/>
              <a:pPr/>
              <a:t>57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3329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25650"/>
            <a:ext cx="8077200" cy="39179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</a:t>
            </a:r>
            <a:r>
              <a:rPr lang="pt-BR">
                <a:solidFill>
                  <a:srgbClr val="FF3300"/>
                </a:solidFill>
              </a:rPr>
              <a:t> elasticidade preço cruzada da demanda</a:t>
            </a:r>
            <a:r>
              <a:rPr lang="pt-BR"/>
              <a:t> mede a variação percentual na quantidade demandada de uma mercadoria que decorre da variação de 1% no preço de outra mercadoria.</a:t>
            </a:r>
          </a:p>
          <a:p>
            <a:pPr>
              <a:spcBef>
                <a:spcPct val="70000"/>
              </a:spcBef>
            </a:pPr>
            <a:r>
              <a:rPr lang="pt-BR"/>
              <a:t>Como exemplo, considere o caso de dois bens substitutos - manteiga e margarina.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288925" y="1401763"/>
            <a:ext cx="4230688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Outras elasticidades da demanda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0" y="1335088"/>
            <a:ext cx="6143625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Outras elasticidades da demanda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69C18D5-A1B6-417F-95F1-F830B36BF460}" type="slidenum">
              <a:rPr lang="en-US"/>
              <a:pPr/>
              <a:t>58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3202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elasticidade preço cruzada da demanda é dada por:</a:t>
            </a:r>
          </a:p>
        </p:txBody>
      </p:sp>
      <p:grpSp>
        <p:nvGrpSpPr>
          <p:cNvPr id="243724" name="Group 12"/>
          <p:cNvGrpSpPr>
            <a:grpSpLocks/>
          </p:cNvGrpSpPr>
          <p:nvPr/>
        </p:nvGrpSpPr>
        <p:grpSpPr bwMode="auto">
          <a:xfrm>
            <a:off x="1831975" y="2779713"/>
            <a:ext cx="5892800" cy="1781175"/>
            <a:chOff x="1154" y="1751"/>
            <a:chExt cx="3712" cy="1122"/>
          </a:xfrm>
        </p:grpSpPr>
        <p:sp>
          <p:nvSpPr>
            <p:cNvPr id="243719" name="Rectangle 7"/>
            <p:cNvSpPr>
              <a:spLocks noChangeArrowheads="1"/>
            </p:cNvSpPr>
            <p:nvPr/>
          </p:nvSpPr>
          <p:spPr bwMode="auto">
            <a:xfrm>
              <a:off x="1154" y="1751"/>
              <a:ext cx="3712" cy="112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43718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05" y="1818"/>
            <a:ext cx="3612" cy="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19" name="Equation" r:id="rId4" imgW="1574640" imgH="419040" progId="Equation.3">
                    <p:embed/>
                  </p:oleObj>
                </mc:Choice>
                <mc:Fallback>
                  <p:oleObj name="Equation" r:id="rId4" imgW="1574640" imgH="419040" progId="Equation.3">
                    <p:embed/>
                    <p:pic>
                      <p:nvPicPr>
                        <p:cNvPr id="0" name="Picture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5" y="1818"/>
                          <a:ext cx="3612" cy="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838200" y="4800600"/>
            <a:ext cx="807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50000"/>
              </a:spcBef>
              <a:buClr>
                <a:srgbClr val="663300"/>
              </a:buClr>
              <a:buSzPct val="75000"/>
              <a:buFont typeface="Wingdings" pitchFamily="2" charset="2"/>
              <a:buChar char="n"/>
            </a:pPr>
            <a:r>
              <a:rPr lang="en-US" sz="2800">
                <a:solidFill>
                  <a:srgbClr val="376546"/>
                </a:solidFill>
                <a:latin typeface="Arial" charset="0"/>
              </a:rPr>
              <a:t>A elasticidade cruzada é  positiva no caso de bens substitutos e negativa no caso de bens complementares.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build="p" autoUpdateAnimBg="0"/>
      <p:bldP spid="24372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8ADAB63C-9B39-4C2E-AD87-53999D9A52B9}" type="slidenum">
              <a:rPr lang="en-US"/>
              <a:pPr/>
              <a:t>59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36100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11275"/>
            <a:ext cx="8077200" cy="46323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Elasticidades da oferta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 </a:t>
            </a:r>
            <a:r>
              <a:rPr lang="pt-BR">
                <a:solidFill>
                  <a:srgbClr val="FF3300"/>
                </a:solidFill>
              </a:rPr>
              <a:t>elasticidade de preço da oferta </a:t>
            </a:r>
            <a:r>
              <a:rPr lang="pt-BR"/>
              <a:t>mede a variação percentual na quantidade ofertada que decorre da variação de 1% no preço do bem.</a:t>
            </a:r>
            <a:endParaRPr lang="pt-BR" sz="2600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Em geral, a elasticidade é positiva, dado que o preço e a quantidade ofertada são positivamente relacionados.</a:t>
            </a:r>
            <a:endParaRPr lang="pt-BR" sz="28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9263C14-DC64-4A8C-91E4-95BF51580D6E}" type="slidenum">
              <a:rPr lang="en-US"/>
              <a:pPr/>
              <a:t>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>
                <a:solidFill>
                  <a:srgbClr val="FB110B"/>
                </a:solidFill>
              </a:rPr>
              <a:t>A curva de oferta</a:t>
            </a:r>
            <a:endParaRPr lang="pt-BR"/>
          </a:p>
          <a:p>
            <a:pPr lvl="1">
              <a:buSzPct val="75000"/>
            </a:pPr>
            <a:r>
              <a:rPr lang="pt-BR"/>
              <a:t>A curva de oferta mostra a quantidade de uma mercadoria que os produtores estão dispostos a vender a um determinado preço, considerando constantes outros fatores que possam afetar a quantidade ofertada.</a:t>
            </a:r>
          </a:p>
        </p:txBody>
      </p:sp>
    </p:spTree>
  </p:cSld>
  <p:clrMapOvr>
    <a:masterClrMapping/>
  </p:clrMapOvr>
  <p:transition spd="med">
    <p:pull dir="r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8FDD523-F567-4C78-9389-DAE8E217003A}" type="slidenum">
              <a:rPr lang="en-US"/>
              <a:pPr/>
              <a:t>60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779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79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79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3456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1779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2130425"/>
            <a:ext cx="8077200" cy="38131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Preços mais elevados incentivam os produtores a aumentar a produção.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Podemos falar de elasticidades da oferta em relação a variáveis como taxas de juros, salários e custos de matérias-primas.</a:t>
            </a:r>
          </a:p>
        </p:txBody>
      </p:sp>
      <p:sp>
        <p:nvSpPr>
          <p:cNvPr id="417798" name="Text Box 1030"/>
          <p:cNvSpPr txBox="1">
            <a:spLocks noChangeArrowheads="1"/>
          </p:cNvSpPr>
          <p:nvPr/>
        </p:nvSpPr>
        <p:spPr bwMode="auto">
          <a:xfrm>
            <a:off x="98425" y="1320800"/>
            <a:ext cx="3656013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Elasticidades da oferta</a:t>
            </a:r>
            <a:endParaRPr lang="en-US" sz="20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48925AD-6726-4D27-BE82-FA1C93918CC6}" type="slidenum">
              <a:rPr lang="en-US"/>
              <a:pPr/>
              <a:t>61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22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266700"/>
            <a:ext cx="9601200" cy="11811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 </a:t>
            </a:r>
            <a:endParaRPr lang="en-US" sz="4000"/>
          </a:p>
        </p:txBody>
      </p:sp>
      <p:sp>
        <p:nvSpPr>
          <p:cNvPr id="522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/>
              <a:t>Elasticidade da demanda no ponto</a:t>
            </a:r>
          </a:p>
          <a:p>
            <a:pPr lvl="1">
              <a:buSzPct val="75000"/>
            </a:pPr>
            <a:r>
              <a:rPr lang="en-US">
                <a:solidFill>
                  <a:srgbClr val="FF3300"/>
                </a:solidFill>
              </a:rPr>
              <a:t>A elasticidade no ponto</a:t>
            </a:r>
            <a:r>
              <a:rPr lang="en-US"/>
              <a:t> mede a elasticidade num determinado ponto da curva de demanda.</a:t>
            </a:r>
          </a:p>
          <a:p>
            <a:pPr lvl="1">
              <a:buSzPct val="75000"/>
            </a:pPr>
            <a:r>
              <a:rPr lang="en-US"/>
              <a:t>Sua fórmula é dada por: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</p:txBody>
      </p:sp>
      <p:sp>
        <p:nvSpPr>
          <p:cNvPr id="522244" name="Rectangle 1028"/>
          <p:cNvSpPr>
            <a:spLocks noChangeArrowheads="1"/>
          </p:cNvSpPr>
          <p:nvPr/>
        </p:nvSpPr>
        <p:spPr bwMode="auto">
          <a:xfrm>
            <a:off x="1562100" y="4533900"/>
            <a:ext cx="7239000" cy="13525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22245" name="Object 10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11400" y="4929188"/>
          <a:ext cx="5848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46" name="Equação" r:id="rId4" imgW="5676840" imgH="609480" progId="Equation.3">
                  <p:embed/>
                </p:oleObj>
              </mc:Choice>
              <mc:Fallback>
                <p:oleObj name="Equação" r:id="rId4" imgW="5676840" imgH="609480" progId="Equation.3">
                  <p:embed/>
                  <p:pic>
                    <p:nvPicPr>
                      <p:cNvPr id="0" name="Picture 10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4929188"/>
                        <a:ext cx="58483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8227788-B31B-4514-9027-635B4FAFE648}" type="slidenum">
              <a:rPr lang="en-US"/>
              <a:pPr/>
              <a:t>62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242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/>
              <a:t>Problemas no uso da elasticidade no ponto</a:t>
            </a:r>
          </a:p>
          <a:p>
            <a:pPr lvl="1">
              <a:buSzPct val="75000"/>
            </a:pPr>
            <a:r>
              <a:rPr lang="en-US"/>
              <a:t>Podemos estar interessados em calcular a elasticidade em determinado trecho da curva de demanda, em vez de um único ponto.</a:t>
            </a:r>
          </a:p>
          <a:p>
            <a:pPr lvl="1">
              <a:buSzPct val="75000"/>
            </a:pPr>
            <a:r>
              <a:rPr lang="en-US"/>
              <a:t>A elasticidade de preço da demanda muda de acordo com o preço e quantidade usados como base.</a:t>
            </a:r>
          </a:p>
        </p:txBody>
      </p:sp>
      <p:sp>
        <p:nvSpPr>
          <p:cNvPr id="5242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25000" cy="10287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 </a:t>
            </a:r>
            <a:endParaRPr lang="en-US" sz="4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DBB0423-0946-46FC-A39E-001153256C2B}" type="slidenum">
              <a:rPr lang="en-US"/>
              <a:pPr/>
              <a:t>63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26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467850" cy="723900"/>
          </a:xfrm>
          <a:noFill/>
          <a:ln/>
        </p:spPr>
        <p:txBody>
          <a:bodyPr/>
          <a:lstStyle/>
          <a:p>
            <a:r>
              <a:rPr lang="en-US" sz="4000"/>
              <a:t>Elasticidades da oferta e da demanda</a:t>
            </a:r>
            <a:endParaRPr lang="en-US"/>
          </a:p>
        </p:txBody>
      </p:sp>
      <p:sp>
        <p:nvSpPr>
          <p:cNvPr id="52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73150" y="2238375"/>
            <a:ext cx="7634288" cy="37814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/>
              <a:t>Suponha que: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/>
              <a:t>O preço aumenta de $8 para $10 e a quantidade demandada cai de 6 para 4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/>
              <a:t>Variação percentual no preço:                           $2/$8 = 25% ou $2/$10 = 20% ?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/>
              <a:t>Variação percentual na quantidade:                        -2/6 = -33.33% ou -2/4 = -50% ?</a:t>
            </a:r>
          </a:p>
        </p:txBody>
      </p:sp>
      <p:sp>
        <p:nvSpPr>
          <p:cNvPr id="526340" name="Text Box 1028"/>
          <p:cNvSpPr txBox="1">
            <a:spLocks noChangeArrowheads="1"/>
          </p:cNvSpPr>
          <p:nvPr/>
        </p:nvSpPr>
        <p:spPr bwMode="auto">
          <a:xfrm>
            <a:off x="287338" y="1382713"/>
            <a:ext cx="7853362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Elasticidade da demanda no ponto (exemplo)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88DBD36-9E9E-4CD3-9F77-EC49EBDF9783}" type="slidenum">
              <a:rPr lang="en-US"/>
              <a:pPr/>
              <a:t>64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28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486900" cy="723900"/>
          </a:xfrm>
          <a:noFill/>
          <a:ln/>
        </p:spPr>
        <p:txBody>
          <a:bodyPr/>
          <a:lstStyle/>
          <a:p>
            <a:r>
              <a:rPr lang="en-US" sz="4000"/>
              <a:t>Elasticidades da oferta e da demanda</a:t>
            </a:r>
            <a:endParaRPr lang="en-US"/>
          </a:p>
        </p:txBody>
      </p:sp>
      <p:sp>
        <p:nvSpPr>
          <p:cNvPr id="528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47750" y="2212975"/>
            <a:ext cx="7634288" cy="3463925"/>
          </a:xfrm>
          <a:noFill/>
          <a:ln/>
        </p:spPr>
        <p:txBody>
          <a:bodyPr/>
          <a:lstStyle/>
          <a:p>
            <a:pPr>
              <a:lnSpc>
                <a:spcPct val="135000"/>
              </a:lnSpc>
              <a:spcBef>
                <a:spcPct val="0"/>
              </a:spcBef>
            </a:pPr>
            <a:r>
              <a:rPr lang="en-US" sz="2800"/>
              <a:t>A elasticidade é igual a:</a:t>
            </a:r>
          </a:p>
          <a:p>
            <a:pPr>
              <a:lnSpc>
                <a:spcPct val="13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/>
              <a:t>	-33,33/25 = -1,33 ou -50/20 = -2,5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800">
                <a:solidFill>
                  <a:srgbClr val="FF0000"/>
                </a:solidFill>
              </a:rPr>
              <a:t>Qual dessas estimativas é a correta?</a:t>
            </a:r>
          </a:p>
        </p:txBody>
      </p:sp>
      <p:sp>
        <p:nvSpPr>
          <p:cNvPr id="528388" name="Text Box 1028"/>
          <p:cNvSpPr txBox="1">
            <a:spLocks noChangeArrowheads="1"/>
          </p:cNvSpPr>
          <p:nvPr/>
        </p:nvSpPr>
        <p:spPr bwMode="auto">
          <a:xfrm>
            <a:off x="328613" y="1427163"/>
            <a:ext cx="7853362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Elasticidade da demanda no ponto (exemplo)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20E856D-94F7-46FA-B368-E19FED2A782A}" type="slidenum">
              <a:rPr lang="en-US"/>
              <a:pPr/>
              <a:t>65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448800" cy="723900"/>
          </a:xfrm>
          <a:noFill/>
          <a:ln/>
        </p:spPr>
        <p:txBody>
          <a:bodyPr/>
          <a:lstStyle/>
          <a:p>
            <a:r>
              <a:rPr lang="en-US" sz="4000"/>
              <a:t>Elasticidades da oferta e da demanda</a:t>
            </a:r>
            <a:endParaRPr lang="en-US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1460500"/>
            <a:ext cx="7272338" cy="43497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/>
              <a:t>Elasticidade da demanda no arco</a:t>
            </a:r>
          </a:p>
          <a:p>
            <a:pPr lvl="1">
              <a:buSzPct val="75000"/>
            </a:pPr>
            <a:r>
              <a:rPr lang="en-US">
                <a:solidFill>
                  <a:srgbClr val="1C4E35"/>
                </a:solidFill>
              </a:rPr>
              <a:t>A</a:t>
            </a:r>
            <a:r>
              <a:rPr lang="en-US">
                <a:solidFill>
                  <a:srgbClr val="FF3300"/>
                </a:solidFill>
              </a:rPr>
              <a:t> elasticidade no arco</a:t>
            </a:r>
            <a:r>
              <a:rPr lang="en-US"/>
              <a:t> calcula a elasticidade para um intervalo de preços.</a:t>
            </a:r>
          </a:p>
          <a:p>
            <a:pPr lvl="1">
              <a:buSzPct val="75000"/>
            </a:pPr>
            <a:r>
              <a:rPr lang="en-US"/>
              <a:t>Sua fórmula é:</a:t>
            </a:r>
          </a:p>
        </p:txBody>
      </p:sp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1638300" y="4133850"/>
            <a:ext cx="5772150" cy="2133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53043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19350" y="4141788"/>
          <a:ext cx="407193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38" name="Equação" r:id="rId4" imgW="1460160" imgH="749160" progId="Equation.3">
                  <p:embed/>
                </p:oleObj>
              </mc:Choice>
              <mc:Fallback>
                <p:oleObj name="Equação" r:id="rId4" imgW="1460160" imgH="74916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141788"/>
                        <a:ext cx="4071938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94D8E35-D356-4169-9DA0-5C24E5FC99CB}" type="slidenum">
              <a:rPr lang="en-US"/>
              <a:pPr/>
              <a:t>66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32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448800" cy="723900"/>
          </a:xfrm>
          <a:noFill/>
          <a:ln/>
        </p:spPr>
        <p:txBody>
          <a:bodyPr/>
          <a:lstStyle/>
          <a:p>
            <a:r>
              <a:rPr lang="en-US" sz="4000"/>
              <a:t>Elasticidades da oferta e da demanda</a:t>
            </a:r>
            <a:endParaRPr lang="en-US"/>
          </a:p>
        </p:txBody>
      </p:sp>
      <p:sp>
        <p:nvSpPr>
          <p:cNvPr id="532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87400" y="1327150"/>
            <a:ext cx="8123238" cy="46164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/>
              <a:t>Elasticidade da demanda no arco (exemplo)</a:t>
            </a:r>
          </a:p>
        </p:txBody>
      </p:sp>
      <p:graphicFrame>
        <p:nvGraphicFramePr>
          <p:cNvPr id="532484" name="Object 102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33613" y="2351088"/>
          <a:ext cx="36496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87" name="Equação" r:id="rId4" imgW="1307880" imgH="241200" progId="Equation.3">
                  <p:embed/>
                </p:oleObj>
              </mc:Choice>
              <mc:Fallback>
                <p:oleObj name="Equação" r:id="rId4" imgW="1307880" imgH="241200" progId="Equation.3">
                  <p:embed/>
                  <p:pic>
                    <p:nvPicPr>
                      <p:cNvPr id="0" name="Picture 10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2351088"/>
                        <a:ext cx="36496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85" name="Object 10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35200" y="3252788"/>
          <a:ext cx="5843588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88" name="Equação" r:id="rId6" imgW="2095200" imgH="812520" progId="Equation.3">
                  <p:embed/>
                </p:oleObj>
              </mc:Choice>
              <mc:Fallback>
                <p:oleObj name="Equação" r:id="rId6" imgW="2095200" imgH="812520" progId="Equation.3">
                  <p:embed/>
                  <p:pic>
                    <p:nvPicPr>
                      <p:cNvPr id="0" name="Picture 102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3252788"/>
                        <a:ext cx="5843588" cy="218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86" name="Object 103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36788" y="5622925"/>
          <a:ext cx="4711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89" name="Equação" r:id="rId8" imgW="1688760" imgH="203040" progId="Equation.3">
                  <p:embed/>
                </p:oleObj>
              </mc:Choice>
              <mc:Fallback>
                <p:oleObj name="Equação" r:id="rId8" imgW="1688760" imgH="203040" progId="Equation.3">
                  <p:embed/>
                  <p:pic>
                    <p:nvPicPr>
                      <p:cNvPr id="0" name="Picture 103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5622925"/>
                        <a:ext cx="4711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80080E36-684B-4CC6-A070-D0F0D2334AD7}" type="slidenum">
              <a:rPr lang="en-US"/>
              <a:pPr/>
              <a:t>67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9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440863" cy="723900"/>
          </a:xfrm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19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2024063"/>
            <a:ext cx="8077200" cy="3919537"/>
          </a:xfrm>
        </p:spPr>
        <p:txBody>
          <a:bodyPr/>
          <a:lstStyle/>
          <a:p>
            <a:r>
              <a:rPr lang="pt-BR"/>
              <a:t>Curva de oferta de trigo em 1981</a:t>
            </a:r>
          </a:p>
          <a:p>
            <a:pPr lvl="1"/>
            <a:r>
              <a:rPr lang="pt-BR" i="1"/>
              <a:t>Q</a:t>
            </a:r>
            <a:r>
              <a:rPr lang="pt-BR" i="1" baseline="-25000"/>
              <a:t>S</a:t>
            </a:r>
            <a:r>
              <a:rPr lang="pt-BR" i="1"/>
              <a:t> = </a:t>
            </a:r>
            <a:r>
              <a:rPr lang="pt-BR"/>
              <a:t>1.800 + 240</a:t>
            </a:r>
            <a:r>
              <a:rPr lang="pt-BR" i="1"/>
              <a:t>P</a:t>
            </a:r>
          </a:p>
          <a:p>
            <a:r>
              <a:rPr lang="pt-BR"/>
              <a:t>Curva de demanda de trigo em 1981</a:t>
            </a:r>
          </a:p>
          <a:p>
            <a:pPr lvl="1"/>
            <a:r>
              <a:rPr lang="pt-BR" i="1"/>
              <a:t>Q</a:t>
            </a:r>
            <a:r>
              <a:rPr lang="pt-BR" i="1" baseline="-25000"/>
              <a:t>D</a:t>
            </a:r>
            <a:r>
              <a:rPr lang="pt-BR" i="1"/>
              <a:t> = 3.550</a:t>
            </a:r>
            <a:r>
              <a:rPr lang="pt-BR"/>
              <a:t> - 266</a:t>
            </a:r>
            <a:r>
              <a:rPr lang="pt-BR" i="1"/>
              <a:t>P</a:t>
            </a:r>
          </a:p>
        </p:txBody>
      </p:sp>
      <p:sp>
        <p:nvSpPr>
          <p:cNvPr id="419844" name="Text Box 1028"/>
          <p:cNvSpPr txBox="1">
            <a:spLocks noChangeArrowheads="1"/>
          </p:cNvSpPr>
          <p:nvPr/>
        </p:nvSpPr>
        <p:spPr bwMode="auto">
          <a:xfrm>
            <a:off x="406400" y="1412875"/>
            <a:ext cx="5159375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Exemplo: O mercado de trigo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A60F505-DF5E-4D6C-AE45-7AE3A0880BD8}" type="slidenum">
              <a:rPr lang="en-US"/>
              <a:pPr/>
              <a:t>68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20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401175" cy="723900"/>
          </a:xfrm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20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2024063"/>
            <a:ext cx="8077200" cy="3919537"/>
          </a:xfrm>
        </p:spPr>
        <p:txBody>
          <a:bodyPr/>
          <a:lstStyle/>
          <a:p>
            <a:r>
              <a:rPr lang="pt-BR"/>
              <a:t>Equilíbrio: Q</a:t>
            </a:r>
            <a:r>
              <a:rPr lang="pt-BR" baseline="-25000"/>
              <a:t>S</a:t>
            </a:r>
            <a:r>
              <a:rPr lang="pt-BR"/>
              <a:t> = Q</a:t>
            </a:r>
            <a:r>
              <a:rPr lang="pt-BR" baseline="-25000"/>
              <a:t>D</a:t>
            </a:r>
            <a:endParaRPr lang="pt-BR" i="1"/>
          </a:p>
        </p:txBody>
      </p:sp>
      <p:sp>
        <p:nvSpPr>
          <p:cNvPr id="420874" name="Rectangle 1034"/>
          <p:cNvSpPr>
            <a:spLocks noChangeArrowheads="1"/>
          </p:cNvSpPr>
          <p:nvPr/>
        </p:nvSpPr>
        <p:spPr bwMode="auto">
          <a:xfrm>
            <a:off x="239713" y="2663825"/>
            <a:ext cx="8669337" cy="34036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420870" name="Object 1030"/>
          <p:cNvGraphicFramePr>
            <a:graphicFrameLocks noChangeAspect="1"/>
          </p:cNvGraphicFramePr>
          <p:nvPr/>
        </p:nvGraphicFramePr>
        <p:xfrm>
          <a:off x="2081213" y="2971800"/>
          <a:ext cx="5127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4" name="Equação" r:id="rId3" imgW="1803240" imgH="177480" progId="Equation.3">
                  <p:embed/>
                </p:oleObj>
              </mc:Choice>
              <mc:Fallback>
                <p:oleObj name="Equação" r:id="rId3" imgW="1803240" imgH="177480" progId="Equation.3">
                  <p:embed/>
                  <p:pic>
                    <p:nvPicPr>
                      <p:cNvPr id="0" name="Picture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2971800"/>
                        <a:ext cx="51276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1" name="Object 1031"/>
          <p:cNvGraphicFramePr>
            <a:graphicFrameLocks noChangeAspect="1"/>
          </p:cNvGraphicFramePr>
          <p:nvPr/>
        </p:nvGraphicFramePr>
        <p:xfrm>
          <a:off x="3435350" y="3713163"/>
          <a:ext cx="24177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5" name="Equação" r:id="rId5" imgW="850680" imgH="177480" progId="Equation.3">
                  <p:embed/>
                </p:oleObj>
              </mc:Choice>
              <mc:Fallback>
                <p:oleObj name="Equação" r:id="rId5" imgW="850680" imgH="177480" progId="Equation.3">
                  <p:embed/>
                  <p:pic>
                    <p:nvPicPr>
                      <p:cNvPr id="0" name="Picture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3713163"/>
                        <a:ext cx="24177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2" name="Object 1032"/>
          <p:cNvGraphicFramePr>
            <a:graphicFrameLocks noChangeAspect="1"/>
          </p:cNvGraphicFramePr>
          <p:nvPr/>
        </p:nvGraphicFramePr>
        <p:xfrm>
          <a:off x="3163888" y="4541838"/>
          <a:ext cx="29606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6" name="Equação" r:id="rId7" imgW="1041120" imgH="203040" progId="Equation.3">
                  <p:embed/>
                </p:oleObj>
              </mc:Choice>
              <mc:Fallback>
                <p:oleObj name="Equação" r:id="rId7" imgW="1041120" imgH="203040" progId="Equation.3">
                  <p:embed/>
                  <p:pic>
                    <p:nvPicPr>
                      <p:cNvPr id="0" name="Picture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4541838"/>
                        <a:ext cx="296068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3" name="Object 1033"/>
          <p:cNvGraphicFramePr>
            <a:graphicFrameLocks noChangeAspect="1"/>
          </p:cNvGraphicFramePr>
          <p:nvPr/>
        </p:nvGraphicFramePr>
        <p:xfrm>
          <a:off x="254000" y="5318125"/>
          <a:ext cx="86661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7" name="Equação" r:id="rId9" imgW="3124080" imgH="203040" progId="Equation.3">
                  <p:embed/>
                </p:oleObj>
              </mc:Choice>
              <mc:Fallback>
                <p:oleObj name="Equação" r:id="rId9" imgW="3124080" imgH="203040" progId="Equation.3">
                  <p:embed/>
                  <p:pic>
                    <p:nvPicPr>
                      <p:cNvPr id="0" name="Picture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5318125"/>
                        <a:ext cx="8666163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84" name="Text Box 1044"/>
          <p:cNvSpPr txBox="1">
            <a:spLocks noChangeArrowheads="1"/>
          </p:cNvSpPr>
          <p:nvPr/>
        </p:nvSpPr>
        <p:spPr bwMode="auto">
          <a:xfrm>
            <a:off x="368300" y="1322388"/>
            <a:ext cx="3459163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 mercado de trigo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221BEA8-D914-492A-B1F5-91FDBC4F1258}" type="slidenum">
              <a:rPr lang="en-US"/>
              <a:pPr/>
              <a:t>69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48800" cy="723900"/>
          </a:xfrm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21893" name="Rectangle 1029"/>
          <p:cNvSpPr>
            <a:spLocks noChangeArrowheads="1"/>
          </p:cNvSpPr>
          <p:nvPr/>
        </p:nvSpPr>
        <p:spPr bwMode="auto">
          <a:xfrm>
            <a:off x="369888" y="2663825"/>
            <a:ext cx="8539162" cy="30146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37600" name="Object 1024"/>
          <p:cNvGraphicFramePr>
            <a:graphicFrameLocks noChangeAspect="1"/>
          </p:cNvGraphicFramePr>
          <p:nvPr/>
        </p:nvGraphicFramePr>
        <p:xfrm>
          <a:off x="420688" y="2628900"/>
          <a:ext cx="84486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02" name="Equação" r:id="rId3" imgW="2971800" imgH="419040" progId="Equation.3">
                  <p:embed/>
                </p:oleObj>
              </mc:Choice>
              <mc:Fallback>
                <p:oleObj name="Equação" r:id="rId3" imgW="2971800" imgH="419040" progId="Equation.3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628900"/>
                        <a:ext cx="844867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01" name="Object 1025"/>
          <p:cNvGraphicFramePr>
            <a:graphicFrameLocks noChangeAspect="1"/>
          </p:cNvGraphicFramePr>
          <p:nvPr/>
        </p:nvGraphicFramePr>
        <p:xfrm>
          <a:off x="711200" y="4392613"/>
          <a:ext cx="78708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03" name="Equação" r:id="rId5" imgW="2768400" imgH="419040" progId="Equation.3">
                  <p:embed/>
                </p:oleObj>
              </mc:Choice>
              <mc:Fallback>
                <p:oleObj name="Equação" r:id="rId5" imgW="2768400" imgH="419040" progId="Equation.3">
                  <p:embed/>
                  <p:pic>
                    <p:nvPicPr>
                      <p:cNvPr id="0" name="Picture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4392613"/>
                        <a:ext cx="787082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911" name="Text Box 1047"/>
          <p:cNvSpPr txBox="1">
            <a:spLocks noChangeArrowheads="1"/>
          </p:cNvSpPr>
          <p:nvPr/>
        </p:nvSpPr>
        <p:spPr bwMode="auto">
          <a:xfrm>
            <a:off x="252413" y="1425575"/>
            <a:ext cx="3459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 mercado de trigo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AE8AAE-1888-4BC9-A1FB-77BF499914D3}" type="slidenum">
              <a:rPr lang="en-US"/>
              <a:pPr/>
              <a:t>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6706" name="Rectangle 2050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6707" name="Rectangle 2051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6708" name="Rectangle 205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56709" name="Rectangle 2053"/>
          <p:cNvSpPr>
            <a:spLocks noGrp="1" noChangeArrowheads="1"/>
          </p:cNvSpPr>
          <p:nvPr>
            <p:ph type="body" idx="1"/>
          </p:nvPr>
        </p:nvSpPr>
        <p:spPr>
          <a:xfrm>
            <a:off x="838200" y="2217738"/>
            <a:ext cx="8077200" cy="3725862"/>
          </a:xfrm>
          <a:noFill/>
          <a:ln/>
        </p:spPr>
        <p:txBody>
          <a:bodyPr/>
          <a:lstStyle/>
          <a:p>
            <a:pPr lvl="1">
              <a:buSzPct val="75000"/>
            </a:pPr>
            <a:r>
              <a:rPr lang="pt-BR"/>
              <a:t>Essa relação entre quantidade ofertada e preço pode ser demonstrada pela equação:</a:t>
            </a:r>
          </a:p>
        </p:txBody>
      </p:sp>
      <p:grpSp>
        <p:nvGrpSpPr>
          <p:cNvPr id="456710" name="Group 2054"/>
          <p:cNvGrpSpPr>
            <a:grpSpLocks/>
          </p:cNvGrpSpPr>
          <p:nvPr/>
        </p:nvGrpSpPr>
        <p:grpSpPr bwMode="auto">
          <a:xfrm>
            <a:off x="2971800" y="3962400"/>
            <a:ext cx="3333750" cy="1028700"/>
            <a:chOff x="1872" y="2496"/>
            <a:chExt cx="2100" cy="648"/>
          </a:xfrm>
        </p:grpSpPr>
        <p:sp>
          <p:nvSpPr>
            <p:cNvPr id="456711" name="Rectangle 2055"/>
            <p:cNvSpPr>
              <a:spLocks noChangeArrowheads="1"/>
            </p:cNvSpPr>
            <p:nvPr/>
          </p:nvSpPr>
          <p:spPr bwMode="auto">
            <a:xfrm>
              <a:off x="1872" y="2496"/>
              <a:ext cx="2100" cy="64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56712" name="Object 205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057" y="2564"/>
            <a:ext cx="1811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713" name="Equação" r:id="rId4" imgW="698400" imgH="203040" progId="Equation.3">
                    <p:embed/>
                  </p:oleObj>
                </mc:Choice>
                <mc:Fallback>
                  <p:oleObj name="Equação" r:id="rId4" imgW="698400" imgH="203040" progId="Equation.3">
                    <p:embed/>
                    <p:pic>
                      <p:nvPicPr>
                        <p:cNvPr id="0" name="Picture 20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" y="2564"/>
                          <a:ext cx="1811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6713" name="Text Box 2057"/>
          <p:cNvSpPr txBox="1">
            <a:spLocks noChangeArrowheads="1"/>
          </p:cNvSpPr>
          <p:nvPr/>
        </p:nvSpPr>
        <p:spPr bwMode="auto">
          <a:xfrm>
            <a:off x="630238" y="1544638"/>
            <a:ext cx="3106737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da oferta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A405058-4D14-4FC2-81ED-70DCEAF6D7E2}" type="slidenum">
              <a:rPr lang="en-US"/>
              <a:pPr/>
              <a:t>70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22920" name="Rectangle 1032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332913" cy="723900"/>
          </a:xfrm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22921" name="Rectangle 1033"/>
          <p:cNvSpPr>
            <a:spLocks noGrp="1" noChangeArrowheads="1"/>
          </p:cNvSpPr>
          <p:nvPr>
            <p:ph type="body" idx="1"/>
          </p:nvPr>
        </p:nvSpPr>
        <p:spPr>
          <a:xfrm>
            <a:off x="838200" y="2124075"/>
            <a:ext cx="8305800" cy="3725863"/>
          </a:xfrm>
        </p:spPr>
        <p:txBody>
          <a:bodyPr/>
          <a:lstStyle/>
          <a:p>
            <a:r>
              <a:rPr lang="pt-BR"/>
              <a:t>Suponha que o preço do trigo seja $4 por bushel</a:t>
            </a:r>
          </a:p>
        </p:txBody>
      </p:sp>
      <p:sp>
        <p:nvSpPr>
          <p:cNvPr id="422923" name="Rectangle 1035"/>
          <p:cNvSpPr>
            <a:spLocks noChangeArrowheads="1"/>
          </p:cNvSpPr>
          <p:nvPr/>
        </p:nvSpPr>
        <p:spPr bwMode="auto">
          <a:xfrm>
            <a:off x="1182688" y="3163888"/>
            <a:ext cx="6802437" cy="2503487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422924" name="Object 1036"/>
          <p:cNvGraphicFramePr>
            <a:graphicFrameLocks noChangeAspect="1"/>
          </p:cNvGraphicFramePr>
          <p:nvPr/>
        </p:nvGraphicFramePr>
        <p:xfrm>
          <a:off x="1992313" y="3478213"/>
          <a:ext cx="53070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9" name="Equação" r:id="rId3" imgW="1866600" imgH="215640" progId="Equation.3">
                  <p:embed/>
                </p:oleObj>
              </mc:Choice>
              <mc:Fallback>
                <p:oleObj name="Equação" r:id="rId3" imgW="1866600" imgH="215640" progId="Equation.3">
                  <p:embed/>
                  <p:pic>
                    <p:nvPicPr>
                      <p:cNvPr id="0" name="Picture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478213"/>
                        <a:ext cx="53070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040"/>
          <p:cNvGraphicFramePr>
            <a:graphicFrameLocks noChangeAspect="1"/>
          </p:cNvGraphicFramePr>
          <p:nvPr/>
        </p:nvGraphicFramePr>
        <p:xfrm>
          <a:off x="2224088" y="4362450"/>
          <a:ext cx="48387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30" name="Equação" r:id="rId5" imgW="1701720" imgH="393480" progId="Equation.3">
                  <p:embed/>
                </p:oleObj>
              </mc:Choice>
              <mc:Fallback>
                <p:oleObj name="Equação" r:id="rId5" imgW="1701720" imgH="393480" progId="Equation.3">
                  <p:embed/>
                  <p:pic>
                    <p:nvPicPr>
                      <p:cNvPr id="0" name="Picture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4362450"/>
                        <a:ext cx="4838700" cy="99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32" name="Text Box 1044"/>
          <p:cNvSpPr txBox="1">
            <a:spLocks noChangeArrowheads="1"/>
          </p:cNvSpPr>
          <p:nvPr/>
        </p:nvSpPr>
        <p:spPr bwMode="auto">
          <a:xfrm>
            <a:off x="252413" y="1425575"/>
            <a:ext cx="3459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 mercado de trigo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1BAFCF7-E0B5-4724-B43B-FC63F74E9D29}" type="slidenum">
              <a:rPr lang="en-US"/>
              <a:pPr/>
              <a:t>71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765300"/>
            <a:ext cx="8077200" cy="41783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>
                <a:solidFill>
                  <a:srgbClr val="FB110B"/>
                </a:solidFill>
              </a:rPr>
              <a:t>Demanda</a:t>
            </a:r>
            <a:endParaRPr lang="pt-BR"/>
          </a:p>
          <a:p>
            <a:pPr>
              <a:spcBef>
                <a:spcPct val="70000"/>
              </a:spcBef>
            </a:pPr>
            <a:r>
              <a:rPr lang="pt-BR"/>
              <a:t>A elasticidade de preço da demanda varia com o período de tempo de que o consumidor dispõe para reagir às mudanças no preço.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8C9DC0D-4A73-4F60-88BD-710D93B58BC8}" type="slidenum">
              <a:rPr lang="en-US"/>
              <a:pPr/>
              <a:t>72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54213"/>
            <a:ext cx="8305800" cy="42608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Para a maioria dos bens e serviços:</a:t>
            </a:r>
          </a:p>
          <a:p>
            <a:pPr lvl="1">
              <a:buSzPct val="75000"/>
            </a:pPr>
            <a:r>
              <a:rPr lang="pt-BR"/>
              <a:t>A elasticidade de curto prazo é menor que a elasticidade de longo prazo (ex.: gasolina, médicos)</a:t>
            </a:r>
          </a:p>
          <a:p>
            <a:pPr>
              <a:spcBef>
                <a:spcPct val="70000"/>
              </a:spcBef>
            </a:pPr>
            <a:r>
              <a:rPr lang="pt-BR"/>
              <a:t>Para outros bens (duráveis):</a:t>
            </a:r>
          </a:p>
          <a:p>
            <a:pPr lvl="1">
              <a:buSzPct val="75000"/>
            </a:pPr>
            <a:r>
              <a:rPr lang="pt-BR"/>
              <a:t>A elasticidade de curto prazo é maior que a elasticidade de longo prazo (ex.: automóveis)</a:t>
            </a:r>
          </a:p>
        </p:txBody>
      </p:sp>
      <p:sp>
        <p:nvSpPr>
          <p:cNvPr id="249864" name="Rectangle 8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369888" y="1354138"/>
            <a:ext cx="1570037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Demanda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1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1F05F40-6CD5-4513-8FB5-8793653DFA4A}" type="slidenum">
              <a:rPr lang="en-US"/>
              <a:pPr/>
              <a:t>73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44500" y="425450"/>
            <a:ext cx="9144000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51925" name="Group 21"/>
          <p:cNvGrpSpPr>
            <a:grpSpLocks/>
          </p:cNvGrpSpPr>
          <p:nvPr/>
        </p:nvGrpSpPr>
        <p:grpSpPr bwMode="auto">
          <a:xfrm>
            <a:off x="3265488" y="1589088"/>
            <a:ext cx="2068512" cy="4049712"/>
            <a:chOff x="2057" y="1001"/>
            <a:chExt cx="1303" cy="2551"/>
          </a:xfrm>
        </p:grpSpPr>
        <p:sp>
          <p:nvSpPr>
            <p:cNvPr id="251916" name="Line 12"/>
            <p:cNvSpPr>
              <a:spLocks noChangeShapeType="1"/>
            </p:cNvSpPr>
            <p:nvPr/>
          </p:nvSpPr>
          <p:spPr bwMode="auto">
            <a:xfrm>
              <a:off x="2307" y="1347"/>
              <a:ext cx="1053" cy="2205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1917" name="Rectangle 13"/>
            <p:cNvSpPr>
              <a:spLocks noChangeArrowheads="1"/>
            </p:cNvSpPr>
            <p:nvPr/>
          </p:nvSpPr>
          <p:spPr bwMode="auto">
            <a:xfrm>
              <a:off x="2057" y="1001"/>
              <a:ext cx="3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i="1" baseline="-25000">
                  <a:latin typeface="Arial" charset="0"/>
                </a:rPr>
                <a:t>CP</a:t>
              </a:r>
            </a:p>
          </p:txBody>
        </p:sp>
      </p:grpSp>
      <p:grpSp>
        <p:nvGrpSpPr>
          <p:cNvPr id="251926" name="Group 22"/>
          <p:cNvGrpSpPr>
            <a:grpSpLocks/>
          </p:cNvGrpSpPr>
          <p:nvPr/>
        </p:nvGrpSpPr>
        <p:grpSpPr bwMode="auto">
          <a:xfrm>
            <a:off x="2671763" y="2592388"/>
            <a:ext cx="6264275" cy="2514600"/>
            <a:chOff x="1683" y="1633"/>
            <a:chExt cx="3946" cy="1584"/>
          </a:xfrm>
        </p:grpSpPr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>
              <a:off x="1683" y="1779"/>
              <a:ext cx="2541" cy="1293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1915" name="Rectangle 11"/>
            <p:cNvSpPr>
              <a:spLocks noChangeArrowheads="1"/>
            </p:cNvSpPr>
            <p:nvPr/>
          </p:nvSpPr>
          <p:spPr bwMode="auto">
            <a:xfrm>
              <a:off x="4313" y="2969"/>
              <a:ext cx="36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i="1" baseline="-25000">
                  <a:latin typeface="Arial" charset="0"/>
                </a:rPr>
                <a:t>LP</a:t>
              </a:r>
            </a:p>
          </p:txBody>
        </p:sp>
        <p:sp>
          <p:nvSpPr>
            <p:cNvPr id="251918" name="Rectangle 14"/>
            <p:cNvSpPr>
              <a:spLocks noChangeArrowheads="1"/>
            </p:cNvSpPr>
            <p:nvPr/>
          </p:nvSpPr>
          <p:spPr bwMode="auto">
            <a:xfrm>
              <a:off x="3779" y="1633"/>
              <a:ext cx="1850" cy="83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No longo prazo, as pessoas </a:t>
              </a:r>
            </a:p>
            <a:p>
              <a:pPr algn="ctr"/>
              <a:r>
                <a:rPr lang="en-US" sz="1600" b="1">
                  <a:latin typeface="Arial" charset="0"/>
                </a:rPr>
                <a:t>tendem a dirigir </a:t>
              </a:r>
            </a:p>
            <a:p>
              <a:pPr algn="ctr"/>
              <a:r>
                <a:rPr lang="en-US" sz="1600" b="1">
                  <a:latin typeface="Arial" charset="0"/>
                </a:rPr>
                <a:t>automóveis menores e que </a:t>
              </a:r>
            </a:p>
            <a:p>
              <a:pPr algn="ctr"/>
              <a:r>
                <a:rPr lang="en-US" sz="1600" b="1">
                  <a:latin typeface="Arial" charset="0"/>
                </a:rPr>
                <a:t>consumam  menos </a:t>
              </a:r>
            </a:p>
            <a:p>
              <a:pPr algn="ctr"/>
              <a:r>
                <a:rPr lang="en-US" sz="1600" b="1">
                  <a:latin typeface="Arial" charset="0"/>
                </a:rPr>
                <a:t>combustível</a:t>
              </a:r>
            </a:p>
          </p:txBody>
        </p:sp>
      </p:grpSp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2576513" y="4614863"/>
            <a:ext cx="1479550" cy="4667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Gasolina</a:t>
            </a:r>
          </a:p>
        </p:txBody>
      </p:sp>
      <p:grpSp>
        <p:nvGrpSpPr>
          <p:cNvPr id="251927" name="Group 23"/>
          <p:cNvGrpSpPr>
            <a:grpSpLocks/>
          </p:cNvGrpSpPr>
          <p:nvPr/>
        </p:nvGrpSpPr>
        <p:grpSpPr bwMode="auto">
          <a:xfrm>
            <a:off x="1357313" y="1663700"/>
            <a:ext cx="5756275" cy="4637088"/>
            <a:chOff x="855" y="1048"/>
            <a:chExt cx="3626" cy="2921"/>
          </a:xfrm>
        </p:grpSpPr>
        <p:sp>
          <p:nvSpPr>
            <p:cNvPr id="251921" name="Line 17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1922" name="Line 18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1923" name="Rectangle 19"/>
            <p:cNvSpPr>
              <a:spLocks noChangeArrowheads="1"/>
            </p:cNvSpPr>
            <p:nvPr/>
          </p:nvSpPr>
          <p:spPr bwMode="auto">
            <a:xfrm>
              <a:off x="3531" y="3721"/>
              <a:ext cx="95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sz="2000" b="1">
                  <a:latin typeface="Arial" charset="0"/>
                </a:rPr>
                <a:t> </a:t>
              </a:r>
            </a:p>
          </p:txBody>
        </p:sp>
        <p:sp>
          <p:nvSpPr>
            <p:cNvPr id="251924" name="Rectangle 20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 sz="2000" b="1">
                <a:latin typeface="Arial" charset="0"/>
              </a:endParaRPr>
            </a:p>
          </p:txBody>
        </p:sp>
      </p:grpSp>
      <p:sp>
        <p:nvSpPr>
          <p:cNvPr id="251928" name="Text Box 24"/>
          <p:cNvSpPr txBox="1">
            <a:spLocks noChangeArrowheads="1"/>
          </p:cNvSpPr>
          <p:nvPr/>
        </p:nvSpPr>
        <p:spPr bwMode="auto">
          <a:xfrm>
            <a:off x="363538" y="1093788"/>
            <a:ext cx="8504237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Gasolina: curvas da demanda no curto e no longo prazos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1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8591216-61E8-4214-A47E-6D31B73AD320}" type="slidenum">
              <a:rPr lang="en-US"/>
              <a:pPr/>
              <a:t>74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53976" name="Group 24"/>
          <p:cNvGrpSpPr>
            <a:grpSpLocks/>
          </p:cNvGrpSpPr>
          <p:nvPr/>
        </p:nvGrpSpPr>
        <p:grpSpPr bwMode="auto">
          <a:xfrm>
            <a:off x="2671763" y="2824163"/>
            <a:ext cx="4857750" cy="2343150"/>
            <a:chOff x="1683" y="1779"/>
            <a:chExt cx="3060" cy="1476"/>
          </a:xfrm>
        </p:grpSpPr>
        <p:sp>
          <p:nvSpPr>
            <p:cNvPr id="253962" name="Line 10"/>
            <p:cNvSpPr>
              <a:spLocks noChangeShapeType="1"/>
            </p:cNvSpPr>
            <p:nvPr/>
          </p:nvSpPr>
          <p:spPr bwMode="auto">
            <a:xfrm>
              <a:off x="1683" y="1779"/>
              <a:ext cx="2541" cy="1293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963" name="Rectangle 11"/>
            <p:cNvSpPr>
              <a:spLocks noChangeArrowheads="1"/>
            </p:cNvSpPr>
            <p:nvPr/>
          </p:nvSpPr>
          <p:spPr bwMode="auto">
            <a:xfrm>
              <a:off x="4313" y="2969"/>
              <a:ext cx="43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  <a:r>
                <a:rPr lang="en-US" b="1" i="1" baseline="-25000">
                  <a:latin typeface="Arial" charset="0"/>
                </a:rPr>
                <a:t>CP</a:t>
              </a:r>
            </a:p>
          </p:txBody>
        </p:sp>
      </p:grpSp>
      <p:grpSp>
        <p:nvGrpSpPr>
          <p:cNvPr id="253977" name="Group 25"/>
          <p:cNvGrpSpPr>
            <a:grpSpLocks/>
          </p:cNvGrpSpPr>
          <p:nvPr/>
        </p:nvGrpSpPr>
        <p:grpSpPr bwMode="auto">
          <a:xfrm>
            <a:off x="3265488" y="1589088"/>
            <a:ext cx="5235575" cy="4049712"/>
            <a:chOff x="2057" y="1001"/>
            <a:chExt cx="3298" cy="2551"/>
          </a:xfrm>
        </p:grpSpPr>
        <p:sp>
          <p:nvSpPr>
            <p:cNvPr id="253964" name="Line 12"/>
            <p:cNvSpPr>
              <a:spLocks noChangeShapeType="1"/>
            </p:cNvSpPr>
            <p:nvPr/>
          </p:nvSpPr>
          <p:spPr bwMode="auto">
            <a:xfrm>
              <a:off x="2307" y="1347"/>
              <a:ext cx="1053" cy="2205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965" name="Rectangle 13"/>
            <p:cNvSpPr>
              <a:spLocks noChangeArrowheads="1"/>
            </p:cNvSpPr>
            <p:nvPr/>
          </p:nvSpPr>
          <p:spPr bwMode="auto">
            <a:xfrm>
              <a:off x="2057" y="1001"/>
              <a:ext cx="41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  <a:r>
                <a:rPr lang="en-US" b="1" i="1" baseline="-25000">
                  <a:latin typeface="Arial" charset="0"/>
                </a:rPr>
                <a:t>LP</a:t>
              </a:r>
            </a:p>
          </p:txBody>
        </p:sp>
        <p:sp>
          <p:nvSpPr>
            <p:cNvPr id="253966" name="Rectangle 14"/>
            <p:cNvSpPr>
              <a:spLocks noChangeArrowheads="1"/>
            </p:cNvSpPr>
            <p:nvPr/>
          </p:nvSpPr>
          <p:spPr bwMode="auto">
            <a:xfrm>
              <a:off x="3257" y="1369"/>
              <a:ext cx="2098" cy="92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As compras de carros novos</a:t>
              </a:r>
            </a:p>
            <a:p>
              <a:pPr algn="ctr"/>
              <a:r>
                <a:rPr lang="en-US" sz="1800" b="1">
                  <a:latin typeface="Arial" charset="0"/>
                </a:rPr>
                <a:t>podem ser adiadas, mas</a:t>
              </a:r>
            </a:p>
            <a:p>
              <a:pPr algn="ctr"/>
              <a:r>
                <a:rPr lang="en-US" sz="1800" b="1">
                  <a:latin typeface="Arial" charset="0"/>
                </a:rPr>
                <a:t>no longo prazo os carros</a:t>
              </a:r>
            </a:p>
            <a:p>
              <a:pPr algn="ctr"/>
              <a:r>
                <a:rPr lang="en-US" sz="1800" b="1">
                  <a:latin typeface="Arial" charset="0"/>
                </a:rPr>
                <a:t>mais velhos precisam ser </a:t>
              </a:r>
            </a:p>
            <a:p>
              <a:pPr algn="ctr"/>
              <a:r>
                <a:rPr lang="en-US" sz="1800" b="1">
                  <a:latin typeface="Arial" charset="0"/>
                </a:rPr>
                <a:t>substituídos.</a:t>
              </a:r>
            </a:p>
          </p:txBody>
        </p:sp>
      </p:grp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2576513" y="4614863"/>
            <a:ext cx="1938337" cy="4667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Automóveis</a:t>
            </a:r>
          </a:p>
        </p:txBody>
      </p:sp>
      <p:sp>
        <p:nvSpPr>
          <p:cNvPr id="253969" name="Rectangle 17"/>
          <p:cNvSpPr>
            <a:spLocks noGrp="1" noChangeArrowheads="1"/>
          </p:cNvSpPr>
          <p:nvPr>
            <p:ph type="title"/>
          </p:nvPr>
        </p:nvSpPr>
        <p:spPr>
          <a:xfrm>
            <a:off x="227013" y="400050"/>
            <a:ext cx="891698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grpSp>
        <p:nvGrpSpPr>
          <p:cNvPr id="253971" name="Group 19"/>
          <p:cNvGrpSpPr>
            <a:grpSpLocks/>
          </p:cNvGrpSpPr>
          <p:nvPr/>
        </p:nvGrpSpPr>
        <p:grpSpPr bwMode="auto">
          <a:xfrm>
            <a:off x="1357313" y="1663700"/>
            <a:ext cx="5756275" cy="4637088"/>
            <a:chOff x="855" y="1048"/>
            <a:chExt cx="3626" cy="2921"/>
          </a:xfrm>
        </p:grpSpPr>
        <p:sp>
          <p:nvSpPr>
            <p:cNvPr id="253972" name="Line 20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973" name="Line 21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974" name="Rectangle 22"/>
            <p:cNvSpPr>
              <a:spLocks noChangeArrowheads="1"/>
            </p:cNvSpPr>
            <p:nvPr/>
          </p:nvSpPr>
          <p:spPr bwMode="auto">
            <a:xfrm>
              <a:off x="3531" y="3721"/>
              <a:ext cx="95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sz="2000" b="1">
                  <a:latin typeface="Arial" charset="0"/>
                </a:rPr>
                <a:t> </a:t>
              </a:r>
            </a:p>
          </p:txBody>
        </p:sp>
        <p:sp>
          <p:nvSpPr>
            <p:cNvPr id="253975" name="Rectangle 23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 sz="2000" b="1">
                <a:latin typeface="Arial" charset="0"/>
              </a:endParaRPr>
            </a:p>
          </p:txBody>
        </p:sp>
      </p:grpSp>
      <p:sp>
        <p:nvSpPr>
          <p:cNvPr id="253978" name="Text Box 26"/>
          <p:cNvSpPr txBox="1">
            <a:spLocks noChangeArrowheads="1"/>
          </p:cNvSpPr>
          <p:nvPr/>
        </p:nvSpPr>
        <p:spPr bwMode="auto">
          <a:xfrm>
            <a:off x="139700" y="1093788"/>
            <a:ext cx="8963025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Automóveis: curvas da demanda no curto e no longo prazos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893C4AE6-4E95-44A2-8DB5-8EBA13EFC6B0}" type="slidenum">
              <a:rPr lang="en-US"/>
              <a:pPr/>
              <a:t>75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76450"/>
            <a:ext cx="8077200" cy="38671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elasticidade de renda também varia com o período de tempo de que o consumidor dispõe para reagir às mudanças na renda.</a:t>
            </a:r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314325" y="1335088"/>
            <a:ext cx="3498850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Elasticidades de renda</a:t>
            </a: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BEE0B44-67D7-4067-A2CB-53FA0EC89D28}" type="slidenum">
              <a:rPr lang="en-US"/>
              <a:pPr/>
              <a:t>76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77200" cy="3962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Para a maioria dos bens e serviços:</a:t>
            </a:r>
          </a:p>
          <a:p>
            <a:pPr lvl="1">
              <a:buSzPct val="75000"/>
            </a:pPr>
            <a:r>
              <a:rPr lang="pt-BR"/>
              <a:t>A elasticidade de renda é maior no longo prazo do que no curto prazo.</a:t>
            </a:r>
          </a:p>
          <a:p>
            <a:pPr lvl="2">
              <a:spcBef>
                <a:spcPct val="35000"/>
              </a:spcBef>
              <a:buSzPct val="75000"/>
            </a:pPr>
            <a:r>
              <a:rPr lang="pt-BR"/>
              <a:t> Rendas mais altas podem ser convertidas em automóveis maiores, de modo que a elasticidade de renda da demanda de gasolina aumenta com o tempo.</a:t>
            </a:r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322263" y="1335088"/>
            <a:ext cx="3498850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Elasticidades de renda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B17C78A-60D2-4209-AAC5-23AF3DD31FB8}" type="slidenum">
              <a:rPr lang="en-US"/>
              <a:pPr/>
              <a:t>77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62150"/>
            <a:ext cx="8077200" cy="39814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Para outros bens (duráveis):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 elasticidade de renda é menor no longo prazo do que no curto prazo.</a:t>
            </a:r>
          </a:p>
          <a:p>
            <a:pPr lvl="2">
              <a:lnSpc>
                <a:spcPct val="90000"/>
              </a:lnSpc>
              <a:spcBef>
                <a:spcPct val="35000"/>
              </a:spcBef>
              <a:buSzPct val="75000"/>
            </a:pPr>
            <a:r>
              <a:rPr lang="pt-BR"/>
              <a:t> Inicialmente, os consumidores desejam aumentar seu estoque de automóveis.  </a:t>
            </a:r>
          </a:p>
          <a:p>
            <a:pPr lvl="2">
              <a:lnSpc>
                <a:spcPct val="90000"/>
              </a:lnSpc>
              <a:spcBef>
                <a:spcPct val="35000"/>
              </a:spcBef>
              <a:buSzPct val="75000"/>
            </a:pPr>
            <a:r>
              <a:rPr lang="pt-BR"/>
              <a:t> Num segundo momento, as aquisições objetivam apenas substituir os automóveis mais antigos.</a:t>
            </a:r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334963" y="1335088"/>
            <a:ext cx="3498850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Elasticidades de renda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E9CCEAD-27D8-401E-BD1E-81FC254033FD}" type="slidenum">
              <a:rPr lang="en-US"/>
              <a:pPr/>
              <a:t>78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987675"/>
            <a:ext cx="8077200" cy="29559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 gasolina e os automóveis são bens complementares.</a:t>
            </a:r>
          </a:p>
        </p:txBody>
      </p:sp>
      <p:sp>
        <p:nvSpPr>
          <p:cNvPr id="262152" name="Rectangle 8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17500" y="1555750"/>
            <a:ext cx="8586788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Exemplo: A demanda por gasolina e automóveis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C9F5769-73BA-4515-87B1-496512438D7E}" type="slidenum">
              <a:rPr lang="en-US"/>
              <a:pPr/>
              <a:t>79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5938" y="2136775"/>
            <a:ext cx="8370887" cy="41021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Gasolina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As elasticidades em relação a preço e renda são maiores no longo prazo do que no curto prazo.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Automóveis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As elasticidades em relação a preço e renda são menores no longo prazo do que no curto prazo.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296863" y="1376363"/>
            <a:ext cx="708977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por gasolina e automóveis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8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8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8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8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1206225-9828-4178-A87C-54548647FE45}" type="slidenum">
              <a:rPr lang="en-US"/>
              <a:pPr/>
              <a:t>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3257550" y="63055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3105150" y="62928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58757" name="Group 5"/>
          <p:cNvGrpSpPr>
            <a:grpSpLocks/>
          </p:cNvGrpSpPr>
          <p:nvPr/>
        </p:nvGrpSpPr>
        <p:grpSpPr bwMode="auto">
          <a:xfrm>
            <a:off x="2798763" y="4649788"/>
            <a:ext cx="6083300" cy="1293812"/>
            <a:chOff x="3743" y="2773"/>
            <a:chExt cx="3832" cy="815"/>
          </a:xfrm>
        </p:grpSpPr>
        <p:sp>
          <p:nvSpPr>
            <p:cNvPr id="458758" name="Rectangle 6"/>
            <p:cNvSpPr>
              <a:spLocks noChangeArrowheads="1"/>
            </p:cNvSpPr>
            <p:nvPr/>
          </p:nvSpPr>
          <p:spPr bwMode="auto">
            <a:xfrm>
              <a:off x="4222" y="2773"/>
              <a:ext cx="3353" cy="52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horizontal mede a</a:t>
              </a:r>
            </a:p>
            <a:p>
              <a:r>
                <a:rPr lang="en-US" sz="1600" b="1">
                  <a:latin typeface="Arial" charset="0"/>
                </a:rPr>
                <a:t>quantidade (Q) ofertada em número de unidades por </a:t>
              </a:r>
            </a:p>
            <a:p>
              <a:r>
                <a:rPr lang="en-US" sz="1600" b="1">
                  <a:latin typeface="Arial" charset="0"/>
                </a:rPr>
                <a:t>período de tempo</a:t>
              </a:r>
            </a:p>
          </p:txBody>
        </p:sp>
        <p:sp>
          <p:nvSpPr>
            <p:cNvPr id="458759" name="Freeform 7"/>
            <p:cNvSpPr>
              <a:spLocks/>
            </p:cNvSpPr>
            <p:nvPr/>
          </p:nvSpPr>
          <p:spPr bwMode="auto">
            <a:xfrm>
              <a:off x="3743" y="3202"/>
              <a:ext cx="480" cy="386"/>
            </a:xfrm>
            <a:custGeom>
              <a:avLst/>
              <a:gdLst/>
              <a:ahLst/>
              <a:cxnLst>
                <a:cxn ang="0">
                  <a:pos x="138" y="385"/>
                </a:cxn>
                <a:cxn ang="0">
                  <a:pos x="274" y="257"/>
                </a:cxn>
                <a:cxn ang="0">
                  <a:pos x="206" y="257"/>
                </a:cxn>
                <a:cxn ang="0">
                  <a:pos x="205" y="129"/>
                </a:cxn>
                <a:cxn ang="0">
                  <a:pos x="479" y="128"/>
                </a:cxn>
                <a:cxn ang="0">
                  <a:pos x="478" y="0"/>
                </a:cxn>
                <a:cxn ang="0">
                  <a:pos x="68" y="2"/>
                </a:cxn>
                <a:cxn ang="0">
                  <a:pos x="69" y="258"/>
                </a:cxn>
                <a:cxn ang="0">
                  <a:pos x="0" y="258"/>
                </a:cxn>
                <a:cxn ang="0">
                  <a:pos x="138" y="385"/>
                </a:cxn>
              </a:cxnLst>
              <a:rect l="0" t="0" r="r" b="b"/>
              <a:pathLst>
                <a:path w="480" h="386">
                  <a:moveTo>
                    <a:pt x="138" y="385"/>
                  </a:moveTo>
                  <a:lnTo>
                    <a:pt x="274" y="257"/>
                  </a:lnTo>
                  <a:lnTo>
                    <a:pt x="206" y="257"/>
                  </a:lnTo>
                  <a:lnTo>
                    <a:pt x="205" y="129"/>
                  </a:lnTo>
                  <a:lnTo>
                    <a:pt x="479" y="128"/>
                  </a:lnTo>
                  <a:lnTo>
                    <a:pt x="478" y="0"/>
                  </a:lnTo>
                  <a:lnTo>
                    <a:pt x="68" y="2"/>
                  </a:lnTo>
                  <a:lnTo>
                    <a:pt x="69" y="258"/>
                  </a:lnTo>
                  <a:lnTo>
                    <a:pt x="0" y="258"/>
                  </a:lnTo>
                  <a:lnTo>
                    <a:pt x="138" y="385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58760" name="Group 8"/>
          <p:cNvGrpSpPr>
            <a:grpSpLocks/>
          </p:cNvGrpSpPr>
          <p:nvPr/>
        </p:nvGrpSpPr>
        <p:grpSpPr bwMode="auto">
          <a:xfrm>
            <a:off x="2246313" y="2478088"/>
            <a:ext cx="2717800" cy="1524000"/>
            <a:chOff x="1415" y="1093"/>
            <a:chExt cx="1712" cy="960"/>
          </a:xfrm>
        </p:grpSpPr>
        <p:sp>
          <p:nvSpPr>
            <p:cNvPr id="458761" name="Rectangle 9"/>
            <p:cNvSpPr>
              <a:spLocks noChangeArrowheads="1"/>
            </p:cNvSpPr>
            <p:nvPr/>
          </p:nvSpPr>
          <p:spPr bwMode="auto">
            <a:xfrm>
              <a:off x="1561" y="1093"/>
              <a:ext cx="1566" cy="52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vertical mede o</a:t>
              </a:r>
            </a:p>
            <a:p>
              <a:r>
                <a:rPr lang="en-US" sz="1600" b="1">
                  <a:latin typeface="Arial" charset="0"/>
                </a:rPr>
                <a:t>preço (P) recebido</a:t>
              </a:r>
            </a:p>
            <a:p>
              <a:r>
                <a:rPr lang="en-US" sz="1600" b="1">
                  <a:latin typeface="Arial" charset="0"/>
                </a:rPr>
                <a:t>por unidade em dólares</a:t>
              </a:r>
            </a:p>
          </p:txBody>
        </p:sp>
        <p:sp>
          <p:nvSpPr>
            <p:cNvPr id="458762" name="Freeform 10"/>
            <p:cNvSpPr>
              <a:spLocks/>
            </p:cNvSpPr>
            <p:nvPr/>
          </p:nvSpPr>
          <p:spPr bwMode="auto">
            <a:xfrm>
              <a:off x="1415" y="1620"/>
              <a:ext cx="434" cy="433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144" y="185"/>
                </a:cxn>
                <a:cxn ang="0">
                  <a:pos x="144" y="247"/>
                </a:cxn>
                <a:cxn ang="0">
                  <a:pos x="289" y="247"/>
                </a:cxn>
                <a:cxn ang="0">
                  <a:pos x="288" y="0"/>
                </a:cxn>
                <a:cxn ang="0">
                  <a:pos x="433" y="0"/>
                </a:cxn>
                <a:cxn ang="0">
                  <a:pos x="433" y="370"/>
                </a:cxn>
                <a:cxn ang="0">
                  <a:pos x="145" y="370"/>
                </a:cxn>
                <a:cxn ang="0">
                  <a:pos x="145" y="432"/>
                </a:cxn>
                <a:cxn ang="0">
                  <a:pos x="0" y="309"/>
                </a:cxn>
              </a:cxnLst>
              <a:rect l="0" t="0" r="r" b="b"/>
              <a:pathLst>
                <a:path w="434" h="433">
                  <a:moveTo>
                    <a:pt x="0" y="309"/>
                  </a:moveTo>
                  <a:lnTo>
                    <a:pt x="144" y="185"/>
                  </a:lnTo>
                  <a:lnTo>
                    <a:pt x="144" y="247"/>
                  </a:lnTo>
                  <a:lnTo>
                    <a:pt x="289" y="247"/>
                  </a:lnTo>
                  <a:lnTo>
                    <a:pt x="288" y="0"/>
                  </a:lnTo>
                  <a:lnTo>
                    <a:pt x="433" y="0"/>
                  </a:lnTo>
                  <a:lnTo>
                    <a:pt x="433" y="370"/>
                  </a:lnTo>
                  <a:lnTo>
                    <a:pt x="145" y="370"/>
                  </a:lnTo>
                  <a:lnTo>
                    <a:pt x="145" y="432"/>
                  </a:lnTo>
                  <a:lnTo>
                    <a:pt x="0" y="309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876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58764" name="Text Box 12"/>
          <p:cNvSpPr txBox="1">
            <a:spLocks noChangeArrowheads="1"/>
          </p:cNvSpPr>
          <p:nvPr/>
        </p:nvSpPr>
        <p:spPr bwMode="auto">
          <a:xfrm>
            <a:off x="5629275" y="1284288"/>
            <a:ext cx="3106738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de oferta</a:t>
            </a:r>
          </a:p>
        </p:txBody>
      </p:sp>
      <p:sp>
        <p:nvSpPr>
          <p:cNvPr id="458765" name="Line 13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66" name="Line 14"/>
          <p:cNvSpPr>
            <a:spLocks noChangeShapeType="1"/>
          </p:cNvSpPr>
          <p:nvPr/>
        </p:nvSpPr>
        <p:spPr bwMode="auto">
          <a:xfrm>
            <a:off x="220980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67" name="Rectangle 15"/>
          <p:cNvSpPr>
            <a:spLocks noChangeArrowheads="1"/>
          </p:cNvSpPr>
          <p:nvPr/>
        </p:nvSpPr>
        <p:spPr bwMode="auto">
          <a:xfrm>
            <a:off x="5359400" y="5873750"/>
            <a:ext cx="1374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  <a:r>
              <a:rPr lang="en-US"/>
              <a:t> </a:t>
            </a: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760413" y="1663700"/>
            <a:ext cx="141287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(dólares por 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unidade)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med">
    <p:zoom dir="in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627D54B7-3F59-4C95-B74A-7A536ABAB9C6}" type="slidenum">
              <a:rPr lang="en-US"/>
              <a:pPr/>
              <a:t>80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30313" y="3619500"/>
            <a:ext cx="7627937" cy="18288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2343150" algn="r"/>
                <a:tab pos="3200400" algn="r"/>
                <a:tab pos="4114800" algn="r"/>
                <a:tab pos="5029200" algn="r"/>
                <a:tab pos="5943600" algn="r"/>
                <a:tab pos="6858000" algn="r"/>
                <a:tab pos="7886700" algn="r"/>
              </a:tabLst>
            </a:pPr>
            <a:r>
              <a:rPr lang="pt-BR" sz="2400" b="1"/>
              <a:t>Preço	-0,11	-0,22	-0,32	-0,49	-0,82	-1,17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2343150" algn="r"/>
                <a:tab pos="3200400" algn="r"/>
                <a:tab pos="4114800" algn="r"/>
                <a:tab pos="5029200" algn="r"/>
                <a:tab pos="5943600" algn="r"/>
                <a:tab pos="6858000" algn="r"/>
                <a:tab pos="7886700" algn="r"/>
              </a:tabLst>
            </a:pPr>
            <a:r>
              <a:rPr lang="pt-BR" sz="2400" b="1"/>
              <a:t>Renda	0,07	0,13	0,20	0,32	0,54	0,78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2627313" y="2014538"/>
            <a:ext cx="65166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Anos decorridos após variação no preço ou na renda</a:t>
            </a:r>
          </a:p>
        </p:txBody>
      </p:sp>
      <p:sp>
        <p:nvSpPr>
          <p:cNvPr id="264199" name="Line 7"/>
          <p:cNvSpPr>
            <a:spLocks noChangeShapeType="1"/>
          </p:cNvSpPr>
          <p:nvPr/>
        </p:nvSpPr>
        <p:spPr bwMode="auto">
          <a:xfrm>
            <a:off x="2405063" y="2770188"/>
            <a:ext cx="670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200" name="Line 8"/>
          <p:cNvSpPr>
            <a:spLocks noChangeShapeType="1"/>
          </p:cNvSpPr>
          <p:nvPr/>
        </p:nvSpPr>
        <p:spPr bwMode="auto">
          <a:xfrm>
            <a:off x="776288" y="3333750"/>
            <a:ext cx="8281987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674688" y="2882900"/>
            <a:ext cx="8480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628900" algn="r"/>
                <a:tab pos="3486150" algn="ctr"/>
                <a:tab pos="4343400" algn="ctr"/>
                <a:tab pos="5253038" algn="ctr"/>
                <a:tab pos="5314950" algn="r"/>
                <a:tab pos="6286500" algn="ctr"/>
                <a:tab pos="7143750" algn="ctr"/>
              </a:tabLst>
            </a:pPr>
            <a:r>
              <a:rPr lang="en-US" b="1">
                <a:latin typeface="Arial" charset="0"/>
              </a:rPr>
              <a:t>Elasticidade   	   1	2	3	5	10	20	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1647825" y="1277938"/>
            <a:ext cx="530542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por gasolina</a:t>
            </a:r>
            <a:r>
              <a:rPr lang="en-US" sz="2000" b="1">
                <a:latin typeface="Arial" charset="0"/>
              </a:rPr>
              <a:t> </a:t>
            </a:r>
          </a:p>
        </p:txBody>
      </p:sp>
      <p:sp>
        <p:nvSpPr>
          <p:cNvPr id="264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4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202D679-6C13-44F9-A770-F9AADF0F9276}" type="slidenum">
              <a:rPr lang="en-US"/>
              <a:pPr/>
              <a:t>81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30313" y="3600450"/>
            <a:ext cx="7627937" cy="18288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2343150" algn="r"/>
                <a:tab pos="3200400" algn="r"/>
                <a:tab pos="4114800" algn="r"/>
                <a:tab pos="5029200" algn="r"/>
                <a:tab pos="5943600" algn="r"/>
                <a:tab pos="6858000" algn="r"/>
                <a:tab pos="7886700" algn="r"/>
              </a:tabLst>
            </a:pPr>
            <a:r>
              <a:rPr lang="pt-BR" sz="2400" b="1"/>
              <a:t>Preço	-1,20	-0,93	-0,75	-0,55	-0,42	-0,40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2343150" algn="r"/>
                <a:tab pos="3200400" algn="r"/>
                <a:tab pos="4114800" algn="r"/>
                <a:tab pos="5029200" algn="r"/>
                <a:tab pos="5943600" algn="r"/>
                <a:tab pos="6858000" algn="r"/>
                <a:tab pos="7886700" algn="r"/>
              </a:tabLst>
            </a:pPr>
            <a:r>
              <a:rPr lang="pt-BR" sz="2400" b="1"/>
              <a:t>Renda	3,00	2,33	1,88	1,38	1,02	1,00</a:t>
            </a:r>
          </a:p>
        </p:txBody>
      </p:sp>
      <p:sp>
        <p:nvSpPr>
          <p:cNvPr id="432134" name="Rectangle 6"/>
          <p:cNvSpPr>
            <a:spLocks noChangeArrowheads="1"/>
          </p:cNvSpPr>
          <p:nvPr/>
        </p:nvSpPr>
        <p:spPr bwMode="auto">
          <a:xfrm>
            <a:off x="2747963" y="1990725"/>
            <a:ext cx="65055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Anos decorridos após variação no preço ou na renda</a:t>
            </a:r>
          </a:p>
        </p:txBody>
      </p:sp>
      <p:sp>
        <p:nvSpPr>
          <p:cNvPr id="432135" name="Line 7"/>
          <p:cNvSpPr>
            <a:spLocks noChangeShapeType="1"/>
          </p:cNvSpPr>
          <p:nvPr/>
        </p:nvSpPr>
        <p:spPr bwMode="auto">
          <a:xfrm>
            <a:off x="2405063" y="2751138"/>
            <a:ext cx="670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2136" name="Line 8"/>
          <p:cNvSpPr>
            <a:spLocks noChangeShapeType="1"/>
          </p:cNvSpPr>
          <p:nvPr/>
        </p:nvSpPr>
        <p:spPr bwMode="auto">
          <a:xfrm>
            <a:off x="776288" y="3314700"/>
            <a:ext cx="8281987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2137" name="Rectangle 9"/>
          <p:cNvSpPr>
            <a:spLocks noChangeArrowheads="1"/>
          </p:cNvSpPr>
          <p:nvPr/>
        </p:nvSpPr>
        <p:spPr bwMode="auto">
          <a:xfrm>
            <a:off x="674688" y="2863850"/>
            <a:ext cx="8480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628900" algn="r"/>
                <a:tab pos="3486150" algn="ctr"/>
                <a:tab pos="4343400" algn="ctr"/>
                <a:tab pos="5253038" algn="ctr"/>
                <a:tab pos="5314950" algn="r"/>
                <a:tab pos="6286500" algn="ctr"/>
                <a:tab pos="7143750" algn="ctr"/>
              </a:tabLst>
            </a:pPr>
            <a:r>
              <a:rPr lang="en-US" b="1">
                <a:latin typeface="Arial" charset="0"/>
              </a:rPr>
              <a:t>Elasticidade   	   1	2	3	5	10	20	</a:t>
            </a:r>
          </a:p>
        </p:txBody>
      </p:sp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2698750" y="1308100"/>
            <a:ext cx="4865688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por automóveis</a:t>
            </a:r>
          </a:p>
        </p:txBody>
      </p:sp>
      <p:sp>
        <p:nvSpPr>
          <p:cNvPr id="432140" name="Rectangle 12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93A94AB-F93F-4690-A375-E50AAE75A9BF}" type="slidenum">
              <a:rPr lang="en-US"/>
              <a:pPr/>
              <a:t>82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66950"/>
            <a:ext cx="8077200" cy="36766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800100" algn="l"/>
              </a:tabLst>
            </a:pPr>
            <a:r>
              <a:rPr lang="pt-BR" sz="2800"/>
              <a:t>Os dados explicam: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1. Por que o preço do petróleo não subiu além dos $30/barril, apesar do crescimento muito rápido verificado no início da década de 1970.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2.	Por que as vendas de  automóveis são tão sensíveis aos ciclos de negócios.	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296863" y="1376363"/>
            <a:ext cx="708977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por gasolina e automóveis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7D39AAF-377C-4DA7-AC53-B5F5A6DE3406}" type="slidenum">
              <a:rPr lang="en-US"/>
              <a:pPr/>
              <a:t>83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55750"/>
            <a:ext cx="8077200" cy="43878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>
                <a:solidFill>
                  <a:srgbClr val="FF3300"/>
                </a:solidFill>
              </a:rPr>
              <a:t>Oferta</a:t>
            </a:r>
          </a:p>
          <a:p>
            <a:pPr>
              <a:spcBef>
                <a:spcPct val="70000"/>
              </a:spcBef>
            </a:pPr>
            <a:r>
              <a:rPr lang="pt-BR"/>
              <a:t>Para a maioria dos bens e serviços:</a:t>
            </a:r>
          </a:p>
          <a:p>
            <a:pPr lvl="1">
              <a:buSzPct val="75000"/>
            </a:pPr>
            <a:r>
              <a:rPr lang="pt-BR"/>
              <a:t>A elasticidade de preço da oferta é maior no longo prazo do que no curto prazo.</a:t>
            </a:r>
          </a:p>
          <a:p>
            <a:pPr>
              <a:spcBef>
                <a:spcPct val="70000"/>
              </a:spcBef>
            </a:pPr>
            <a:r>
              <a:rPr lang="pt-BR"/>
              <a:t>Para outros bens (duráveis, recicláveis):</a:t>
            </a:r>
          </a:p>
          <a:p>
            <a:pPr lvl="1">
              <a:buSzPct val="75000"/>
            </a:pPr>
            <a:r>
              <a:rPr lang="pt-BR"/>
              <a:t>A elasticidade de preço da oferta é menor no longo prazo do que no curto prazo.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0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0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C98F552-BDD1-4546-B833-AC62106CC397}" type="slidenum">
              <a:rPr lang="en-US"/>
              <a:pPr/>
              <a:t>84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74457" name="Group 25"/>
          <p:cNvGrpSpPr>
            <a:grpSpLocks/>
          </p:cNvGrpSpPr>
          <p:nvPr/>
        </p:nvGrpSpPr>
        <p:grpSpPr bwMode="auto">
          <a:xfrm>
            <a:off x="3446463" y="1379538"/>
            <a:ext cx="2312987" cy="4529137"/>
            <a:chOff x="2171" y="869"/>
            <a:chExt cx="1457" cy="2853"/>
          </a:xfrm>
        </p:grpSpPr>
        <p:sp>
          <p:nvSpPr>
            <p:cNvPr id="274443" name="Rectangle 11"/>
            <p:cNvSpPr>
              <a:spLocks noChangeArrowheads="1"/>
            </p:cNvSpPr>
            <p:nvPr/>
          </p:nvSpPr>
          <p:spPr bwMode="auto">
            <a:xfrm>
              <a:off x="3209" y="869"/>
              <a:ext cx="41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  <a:r>
                <a:rPr lang="en-US" b="1" i="1" baseline="-25000">
                  <a:latin typeface="Arial" charset="0"/>
                </a:rPr>
                <a:t>CP</a:t>
              </a:r>
            </a:p>
          </p:txBody>
        </p:sp>
        <p:sp>
          <p:nvSpPr>
            <p:cNvPr id="274445" name="Freeform 13"/>
            <p:cNvSpPr>
              <a:spLocks/>
            </p:cNvSpPr>
            <p:nvPr/>
          </p:nvSpPr>
          <p:spPr bwMode="auto">
            <a:xfrm>
              <a:off x="2171" y="1153"/>
              <a:ext cx="1239" cy="2569"/>
            </a:xfrm>
            <a:custGeom>
              <a:avLst/>
              <a:gdLst/>
              <a:ahLst/>
              <a:cxnLst>
                <a:cxn ang="0">
                  <a:pos x="0" y="2640"/>
                </a:cxn>
                <a:cxn ang="0">
                  <a:pos x="218" y="2349"/>
                </a:cxn>
                <a:cxn ang="0">
                  <a:pos x="431" y="2051"/>
                </a:cxn>
                <a:cxn ang="0">
                  <a:pos x="633" y="1748"/>
                </a:cxn>
                <a:cxn ang="0">
                  <a:pos x="720" y="1590"/>
                </a:cxn>
                <a:cxn ang="0">
                  <a:pos x="807" y="1426"/>
                </a:cxn>
                <a:cxn ang="0">
                  <a:pos x="883" y="1256"/>
                </a:cxn>
                <a:cxn ang="0">
                  <a:pos x="954" y="1086"/>
                </a:cxn>
                <a:cxn ang="0">
                  <a:pos x="1020" y="910"/>
                </a:cxn>
                <a:cxn ang="0">
                  <a:pos x="1085" y="734"/>
                </a:cxn>
                <a:cxn ang="0">
                  <a:pos x="1194" y="370"/>
                </a:cxn>
                <a:cxn ang="0">
                  <a:pos x="1298" y="0"/>
                </a:cxn>
              </a:cxnLst>
              <a:rect l="0" t="0" r="r" b="b"/>
              <a:pathLst>
                <a:path w="1299" h="2641">
                  <a:moveTo>
                    <a:pt x="0" y="2640"/>
                  </a:moveTo>
                  <a:lnTo>
                    <a:pt x="218" y="2349"/>
                  </a:lnTo>
                  <a:lnTo>
                    <a:pt x="431" y="2051"/>
                  </a:lnTo>
                  <a:lnTo>
                    <a:pt x="633" y="1748"/>
                  </a:lnTo>
                  <a:lnTo>
                    <a:pt x="720" y="1590"/>
                  </a:lnTo>
                  <a:lnTo>
                    <a:pt x="807" y="1426"/>
                  </a:lnTo>
                  <a:lnTo>
                    <a:pt x="883" y="1256"/>
                  </a:lnTo>
                  <a:lnTo>
                    <a:pt x="954" y="1086"/>
                  </a:lnTo>
                  <a:lnTo>
                    <a:pt x="1020" y="910"/>
                  </a:lnTo>
                  <a:lnTo>
                    <a:pt x="1085" y="734"/>
                  </a:lnTo>
                  <a:lnTo>
                    <a:pt x="1194" y="370"/>
                  </a:lnTo>
                  <a:lnTo>
                    <a:pt x="129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420688" y="1008063"/>
            <a:ext cx="3803650" cy="6540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Cobre primário: curvas de oferta </a:t>
            </a:r>
          </a:p>
          <a:p>
            <a:pPr algn="ctr"/>
            <a:r>
              <a:rPr lang="en-US" sz="1800" b="1">
                <a:latin typeface="Arial" charset="0"/>
              </a:rPr>
              <a:t>no curto e no longo prazo</a:t>
            </a:r>
          </a:p>
        </p:txBody>
      </p:sp>
      <p:grpSp>
        <p:nvGrpSpPr>
          <p:cNvPr id="274449" name="Group 17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274450" name="Line 18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4451" name="Line 19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4452" name="Rectangle 20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74453" name="Rectangle 21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274455" name="Rectangle 23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grpSp>
        <p:nvGrpSpPr>
          <p:cNvPr id="274458" name="Group 26"/>
          <p:cNvGrpSpPr>
            <a:grpSpLocks/>
          </p:cNvGrpSpPr>
          <p:nvPr/>
        </p:nvGrpSpPr>
        <p:grpSpPr bwMode="auto">
          <a:xfrm>
            <a:off x="2441575" y="2427288"/>
            <a:ext cx="6637338" cy="3302000"/>
            <a:chOff x="1538" y="1529"/>
            <a:chExt cx="4181" cy="2080"/>
          </a:xfrm>
        </p:grpSpPr>
        <p:sp>
          <p:nvSpPr>
            <p:cNvPr id="274442" name="Rectangle 10"/>
            <p:cNvSpPr>
              <a:spLocks noChangeArrowheads="1"/>
            </p:cNvSpPr>
            <p:nvPr/>
          </p:nvSpPr>
          <p:spPr bwMode="auto">
            <a:xfrm>
              <a:off x="4217" y="1529"/>
              <a:ext cx="40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  <a:r>
                <a:rPr lang="en-US" b="1" i="1" baseline="-25000">
                  <a:latin typeface="Arial" charset="0"/>
                </a:rPr>
                <a:t>LP</a:t>
              </a:r>
            </a:p>
          </p:txBody>
        </p:sp>
        <p:sp>
          <p:nvSpPr>
            <p:cNvPr id="274446" name="Freeform 14"/>
            <p:cNvSpPr>
              <a:spLocks/>
            </p:cNvSpPr>
            <p:nvPr/>
          </p:nvSpPr>
          <p:spPr bwMode="auto">
            <a:xfrm>
              <a:off x="1538" y="1824"/>
              <a:ext cx="2736" cy="1154"/>
            </a:xfrm>
            <a:custGeom>
              <a:avLst/>
              <a:gdLst/>
              <a:ahLst/>
              <a:cxnLst>
                <a:cxn ang="0">
                  <a:pos x="0" y="1153"/>
                </a:cxn>
                <a:cxn ang="0">
                  <a:pos x="465" y="1024"/>
                </a:cxn>
                <a:cxn ang="0">
                  <a:pos x="691" y="962"/>
                </a:cxn>
                <a:cxn ang="0">
                  <a:pos x="910" y="896"/>
                </a:cxn>
                <a:cxn ang="0">
                  <a:pos x="1128" y="829"/>
                </a:cxn>
                <a:cxn ang="0">
                  <a:pos x="1327" y="762"/>
                </a:cxn>
                <a:cxn ang="0">
                  <a:pos x="1518" y="696"/>
                </a:cxn>
                <a:cxn ang="0">
                  <a:pos x="1696" y="624"/>
                </a:cxn>
                <a:cxn ang="0">
                  <a:pos x="1860" y="548"/>
                </a:cxn>
                <a:cxn ang="0">
                  <a:pos x="2010" y="477"/>
                </a:cxn>
                <a:cxn ang="0">
                  <a:pos x="2147" y="396"/>
                </a:cxn>
                <a:cxn ang="0">
                  <a:pos x="2277" y="319"/>
                </a:cxn>
                <a:cxn ang="0">
                  <a:pos x="2400" y="238"/>
                </a:cxn>
                <a:cxn ang="0">
                  <a:pos x="2516" y="162"/>
                </a:cxn>
                <a:cxn ang="0">
                  <a:pos x="2735" y="0"/>
                </a:cxn>
              </a:cxnLst>
              <a:rect l="0" t="0" r="r" b="b"/>
              <a:pathLst>
                <a:path w="2736" h="1154">
                  <a:moveTo>
                    <a:pt x="0" y="1153"/>
                  </a:moveTo>
                  <a:lnTo>
                    <a:pt x="465" y="1024"/>
                  </a:lnTo>
                  <a:lnTo>
                    <a:pt x="691" y="962"/>
                  </a:lnTo>
                  <a:lnTo>
                    <a:pt x="910" y="896"/>
                  </a:lnTo>
                  <a:lnTo>
                    <a:pt x="1128" y="829"/>
                  </a:lnTo>
                  <a:lnTo>
                    <a:pt x="1327" y="762"/>
                  </a:lnTo>
                  <a:lnTo>
                    <a:pt x="1518" y="696"/>
                  </a:lnTo>
                  <a:lnTo>
                    <a:pt x="1696" y="624"/>
                  </a:lnTo>
                  <a:lnTo>
                    <a:pt x="1860" y="548"/>
                  </a:lnTo>
                  <a:lnTo>
                    <a:pt x="2010" y="477"/>
                  </a:lnTo>
                  <a:lnTo>
                    <a:pt x="2147" y="396"/>
                  </a:lnTo>
                  <a:lnTo>
                    <a:pt x="2277" y="319"/>
                  </a:lnTo>
                  <a:lnTo>
                    <a:pt x="2400" y="238"/>
                  </a:lnTo>
                  <a:lnTo>
                    <a:pt x="2516" y="162"/>
                  </a:lnTo>
                  <a:lnTo>
                    <a:pt x="2735" y="0"/>
                  </a:lnTo>
                </a:path>
              </a:pathLst>
            </a:custGeom>
            <a:noFill/>
            <a:ln w="50800" cap="rnd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74456" name="Rectangle 24"/>
            <p:cNvSpPr>
              <a:spLocks noChangeArrowheads="1"/>
            </p:cNvSpPr>
            <p:nvPr/>
          </p:nvSpPr>
          <p:spPr bwMode="auto">
            <a:xfrm>
              <a:off x="3933" y="2161"/>
              <a:ext cx="1786" cy="144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No curto prazo, as </a:t>
              </a:r>
            </a:p>
            <a:p>
              <a:pPr algn="ctr"/>
              <a:r>
                <a:rPr lang="en-US" sz="1800" b="1">
                  <a:latin typeface="Arial" charset="0"/>
                </a:rPr>
                <a:t>empresas estão </a:t>
              </a:r>
            </a:p>
            <a:p>
              <a:pPr algn="ctr"/>
              <a:r>
                <a:rPr lang="en-US" sz="1800" b="1">
                  <a:latin typeface="Arial" charset="0"/>
                </a:rPr>
                <a:t>limitadas por restrições </a:t>
              </a:r>
            </a:p>
            <a:p>
              <a:pPr algn="ctr"/>
              <a:r>
                <a:rPr lang="en-US" sz="1800" b="1">
                  <a:latin typeface="Arial" charset="0"/>
                </a:rPr>
                <a:t>de capacidade.</a:t>
              </a:r>
            </a:p>
            <a:p>
              <a:pPr algn="ctr"/>
              <a:r>
                <a:rPr lang="en-US" sz="1800" b="1">
                  <a:latin typeface="Arial" charset="0"/>
                </a:rPr>
                <a:t>No longo prazo, </a:t>
              </a:r>
            </a:p>
            <a:p>
              <a:pPr algn="ctr"/>
              <a:r>
                <a:rPr lang="en-US" sz="1800" b="1">
                  <a:latin typeface="Arial" charset="0"/>
                </a:rPr>
                <a:t>elas podem ampliar </a:t>
              </a:r>
            </a:p>
            <a:p>
              <a:pPr algn="ctr"/>
              <a:r>
                <a:rPr lang="en-US" sz="1800" b="1">
                  <a:latin typeface="Arial" charset="0"/>
                </a:rPr>
                <a:t>sua capacidade </a:t>
              </a:r>
            </a:p>
            <a:p>
              <a:pPr algn="ctr"/>
              <a:r>
                <a:rPr lang="en-US" sz="1800" b="1">
                  <a:latin typeface="Arial" charset="0"/>
                </a:rPr>
                <a:t>e produzir mais. 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75603F6-987B-4B94-A82D-BEDC2AF8706D}" type="slidenum">
              <a:rPr lang="en-US"/>
              <a:pPr/>
              <a:t>85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34195" name="Group 19"/>
          <p:cNvGrpSpPr>
            <a:grpSpLocks/>
          </p:cNvGrpSpPr>
          <p:nvPr/>
        </p:nvGrpSpPr>
        <p:grpSpPr bwMode="auto">
          <a:xfrm>
            <a:off x="2879725" y="1493838"/>
            <a:ext cx="4346575" cy="3614737"/>
            <a:chOff x="1814" y="941"/>
            <a:chExt cx="2738" cy="2277"/>
          </a:xfrm>
        </p:grpSpPr>
        <p:sp>
          <p:nvSpPr>
            <p:cNvPr id="434182" name="Rectangle 6"/>
            <p:cNvSpPr>
              <a:spLocks noChangeArrowheads="1"/>
            </p:cNvSpPr>
            <p:nvPr/>
          </p:nvSpPr>
          <p:spPr bwMode="auto">
            <a:xfrm>
              <a:off x="4133" y="941"/>
              <a:ext cx="41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  <a:r>
                <a:rPr lang="en-US" b="1" i="1" baseline="-25000">
                  <a:latin typeface="Arial" charset="0"/>
                </a:rPr>
                <a:t>CP</a:t>
              </a:r>
            </a:p>
          </p:txBody>
        </p:sp>
        <p:sp>
          <p:nvSpPr>
            <p:cNvPr id="434185" name="Freeform 9"/>
            <p:cNvSpPr>
              <a:spLocks/>
            </p:cNvSpPr>
            <p:nvPr/>
          </p:nvSpPr>
          <p:spPr bwMode="auto">
            <a:xfrm>
              <a:off x="1814" y="1236"/>
              <a:ext cx="2328" cy="1982"/>
            </a:xfrm>
            <a:custGeom>
              <a:avLst/>
              <a:gdLst/>
              <a:ahLst/>
              <a:cxnLst>
                <a:cxn ang="0">
                  <a:pos x="0" y="1153"/>
                </a:cxn>
                <a:cxn ang="0">
                  <a:pos x="465" y="1024"/>
                </a:cxn>
                <a:cxn ang="0">
                  <a:pos x="691" y="962"/>
                </a:cxn>
                <a:cxn ang="0">
                  <a:pos x="910" y="896"/>
                </a:cxn>
                <a:cxn ang="0">
                  <a:pos x="1128" y="829"/>
                </a:cxn>
                <a:cxn ang="0">
                  <a:pos x="1327" y="762"/>
                </a:cxn>
                <a:cxn ang="0">
                  <a:pos x="1518" y="696"/>
                </a:cxn>
                <a:cxn ang="0">
                  <a:pos x="1696" y="624"/>
                </a:cxn>
                <a:cxn ang="0">
                  <a:pos x="1860" y="548"/>
                </a:cxn>
                <a:cxn ang="0">
                  <a:pos x="2010" y="477"/>
                </a:cxn>
                <a:cxn ang="0">
                  <a:pos x="2147" y="396"/>
                </a:cxn>
                <a:cxn ang="0">
                  <a:pos x="2277" y="319"/>
                </a:cxn>
                <a:cxn ang="0">
                  <a:pos x="2400" y="238"/>
                </a:cxn>
                <a:cxn ang="0">
                  <a:pos x="2516" y="162"/>
                </a:cxn>
                <a:cxn ang="0">
                  <a:pos x="2735" y="0"/>
                </a:cxn>
              </a:cxnLst>
              <a:rect l="0" t="0" r="r" b="b"/>
              <a:pathLst>
                <a:path w="2736" h="1154">
                  <a:moveTo>
                    <a:pt x="0" y="1153"/>
                  </a:moveTo>
                  <a:lnTo>
                    <a:pt x="465" y="1024"/>
                  </a:lnTo>
                  <a:lnTo>
                    <a:pt x="691" y="962"/>
                  </a:lnTo>
                  <a:lnTo>
                    <a:pt x="910" y="896"/>
                  </a:lnTo>
                  <a:lnTo>
                    <a:pt x="1128" y="829"/>
                  </a:lnTo>
                  <a:lnTo>
                    <a:pt x="1327" y="762"/>
                  </a:lnTo>
                  <a:lnTo>
                    <a:pt x="1518" y="696"/>
                  </a:lnTo>
                  <a:lnTo>
                    <a:pt x="1696" y="624"/>
                  </a:lnTo>
                  <a:lnTo>
                    <a:pt x="1860" y="548"/>
                  </a:lnTo>
                  <a:lnTo>
                    <a:pt x="2010" y="477"/>
                  </a:lnTo>
                  <a:lnTo>
                    <a:pt x="2147" y="396"/>
                  </a:lnTo>
                  <a:lnTo>
                    <a:pt x="2277" y="319"/>
                  </a:lnTo>
                  <a:lnTo>
                    <a:pt x="2400" y="238"/>
                  </a:lnTo>
                  <a:lnTo>
                    <a:pt x="2516" y="162"/>
                  </a:lnTo>
                  <a:lnTo>
                    <a:pt x="2735" y="0"/>
                  </a:lnTo>
                </a:path>
              </a:pathLst>
            </a:custGeom>
            <a:noFill/>
            <a:ln w="50800" cap="rnd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4186" name="Text Box 10"/>
          <p:cNvSpPr txBox="1">
            <a:spLocks noChangeArrowheads="1"/>
          </p:cNvSpPr>
          <p:nvPr/>
        </p:nvSpPr>
        <p:spPr bwMode="auto">
          <a:xfrm>
            <a:off x="268288" y="1008063"/>
            <a:ext cx="4108450" cy="6540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Cobre secundário: curvas de oferta </a:t>
            </a:r>
          </a:p>
          <a:p>
            <a:pPr algn="ctr"/>
            <a:r>
              <a:rPr lang="en-US" sz="1800" b="1">
                <a:latin typeface="Arial" charset="0"/>
              </a:rPr>
              <a:t>de curto e longo prazos</a:t>
            </a:r>
          </a:p>
        </p:txBody>
      </p:sp>
      <p:grpSp>
        <p:nvGrpSpPr>
          <p:cNvPr id="434187" name="Group 11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434188" name="Line 12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4189" name="Line 13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4190" name="Rectangle 14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434191" name="Rectangle 15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434192" name="Rectangle 16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grpSp>
        <p:nvGrpSpPr>
          <p:cNvPr id="434197" name="Group 21"/>
          <p:cNvGrpSpPr>
            <a:grpSpLocks/>
          </p:cNvGrpSpPr>
          <p:nvPr/>
        </p:nvGrpSpPr>
        <p:grpSpPr bwMode="auto">
          <a:xfrm>
            <a:off x="3446463" y="1303338"/>
            <a:ext cx="5149850" cy="4605337"/>
            <a:chOff x="2171" y="821"/>
            <a:chExt cx="3244" cy="2901"/>
          </a:xfrm>
        </p:grpSpPr>
        <p:sp>
          <p:nvSpPr>
            <p:cNvPr id="434181" name="Rectangle 5"/>
            <p:cNvSpPr>
              <a:spLocks noChangeArrowheads="1"/>
            </p:cNvSpPr>
            <p:nvPr/>
          </p:nvSpPr>
          <p:spPr bwMode="auto">
            <a:xfrm>
              <a:off x="3305" y="821"/>
              <a:ext cx="40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  <a:r>
                <a:rPr lang="en-US" b="1" i="1" baseline="-25000">
                  <a:latin typeface="Arial" charset="0"/>
                </a:rPr>
                <a:t>LP</a:t>
              </a:r>
            </a:p>
          </p:txBody>
        </p:sp>
        <p:sp>
          <p:nvSpPr>
            <p:cNvPr id="434184" name="Freeform 8"/>
            <p:cNvSpPr>
              <a:spLocks/>
            </p:cNvSpPr>
            <p:nvPr/>
          </p:nvSpPr>
          <p:spPr bwMode="auto">
            <a:xfrm>
              <a:off x="2171" y="1153"/>
              <a:ext cx="1239" cy="2569"/>
            </a:xfrm>
            <a:custGeom>
              <a:avLst/>
              <a:gdLst/>
              <a:ahLst/>
              <a:cxnLst>
                <a:cxn ang="0">
                  <a:pos x="0" y="2640"/>
                </a:cxn>
                <a:cxn ang="0">
                  <a:pos x="218" y="2349"/>
                </a:cxn>
                <a:cxn ang="0">
                  <a:pos x="431" y="2051"/>
                </a:cxn>
                <a:cxn ang="0">
                  <a:pos x="633" y="1748"/>
                </a:cxn>
                <a:cxn ang="0">
                  <a:pos x="720" y="1590"/>
                </a:cxn>
                <a:cxn ang="0">
                  <a:pos x="807" y="1426"/>
                </a:cxn>
                <a:cxn ang="0">
                  <a:pos x="883" y="1256"/>
                </a:cxn>
                <a:cxn ang="0">
                  <a:pos x="954" y="1086"/>
                </a:cxn>
                <a:cxn ang="0">
                  <a:pos x="1020" y="910"/>
                </a:cxn>
                <a:cxn ang="0">
                  <a:pos x="1085" y="734"/>
                </a:cxn>
                <a:cxn ang="0">
                  <a:pos x="1194" y="370"/>
                </a:cxn>
                <a:cxn ang="0">
                  <a:pos x="1298" y="0"/>
                </a:cxn>
              </a:cxnLst>
              <a:rect l="0" t="0" r="r" b="b"/>
              <a:pathLst>
                <a:path w="1299" h="2641">
                  <a:moveTo>
                    <a:pt x="0" y="2640"/>
                  </a:moveTo>
                  <a:lnTo>
                    <a:pt x="218" y="2349"/>
                  </a:lnTo>
                  <a:lnTo>
                    <a:pt x="431" y="2051"/>
                  </a:lnTo>
                  <a:lnTo>
                    <a:pt x="633" y="1748"/>
                  </a:lnTo>
                  <a:lnTo>
                    <a:pt x="720" y="1590"/>
                  </a:lnTo>
                  <a:lnTo>
                    <a:pt x="807" y="1426"/>
                  </a:lnTo>
                  <a:lnTo>
                    <a:pt x="883" y="1256"/>
                  </a:lnTo>
                  <a:lnTo>
                    <a:pt x="954" y="1086"/>
                  </a:lnTo>
                  <a:lnTo>
                    <a:pt x="1020" y="910"/>
                  </a:lnTo>
                  <a:lnTo>
                    <a:pt x="1085" y="734"/>
                  </a:lnTo>
                  <a:lnTo>
                    <a:pt x="1194" y="370"/>
                  </a:lnTo>
                  <a:lnTo>
                    <a:pt x="129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4194" name="Rectangle 18"/>
            <p:cNvSpPr>
              <a:spLocks noChangeArrowheads="1"/>
            </p:cNvSpPr>
            <p:nvPr/>
          </p:nvSpPr>
          <p:spPr bwMode="auto">
            <a:xfrm>
              <a:off x="3661" y="2197"/>
              <a:ext cx="1754" cy="144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Aumentos de preços</a:t>
              </a:r>
            </a:p>
            <a:p>
              <a:pPr algn="ctr"/>
              <a:r>
                <a:rPr lang="en-US" sz="1800" b="1">
                  <a:latin typeface="Arial" charset="0"/>
                </a:rPr>
                <a:t>incentivam a conversão</a:t>
              </a:r>
            </a:p>
            <a:p>
              <a:pPr algn="ctr"/>
              <a:r>
                <a:rPr lang="en-US" sz="1800" b="1">
                  <a:latin typeface="Arial" charset="0"/>
                </a:rPr>
                <a:t>de sucata em nova </a:t>
              </a:r>
            </a:p>
            <a:p>
              <a:pPr algn="ctr"/>
              <a:r>
                <a:rPr lang="en-US" sz="1800" b="1">
                  <a:latin typeface="Arial" charset="0"/>
                </a:rPr>
                <a:t>oferta de cobre.</a:t>
              </a:r>
            </a:p>
            <a:p>
              <a:pPr algn="ctr"/>
              <a:r>
                <a:rPr lang="en-US" sz="1800" b="1">
                  <a:latin typeface="Arial" charset="0"/>
                </a:rPr>
                <a:t>No longo prazo, o</a:t>
              </a:r>
            </a:p>
            <a:p>
              <a:pPr algn="ctr"/>
              <a:r>
                <a:rPr lang="en-US" sz="1800" b="1">
                  <a:latin typeface="Arial" charset="0"/>
                </a:rPr>
                <a:t>estoque de sucata e a</a:t>
              </a:r>
            </a:p>
            <a:p>
              <a:pPr algn="ctr"/>
              <a:r>
                <a:rPr lang="en-US" sz="1800" b="1">
                  <a:latin typeface="Arial" charset="0"/>
                </a:rPr>
                <a:t>oferta de cobre </a:t>
              </a:r>
            </a:p>
            <a:p>
              <a:pPr algn="ctr"/>
              <a:r>
                <a:rPr lang="en-US" sz="1800" b="1">
                  <a:latin typeface="Arial" charset="0"/>
                </a:rPr>
                <a:t>secundário caem. 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95B0E19-8C68-46F8-9ECF-74280D8356FE}" type="slidenum">
              <a:rPr lang="en-US"/>
              <a:pPr/>
              <a:t>86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982913"/>
            <a:ext cx="8077200" cy="2733675"/>
          </a:xfrm>
          <a:noFill/>
          <a:ln/>
        </p:spPr>
        <p:txBody>
          <a:bodyPr/>
          <a:lstStyle/>
          <a:p>
            <a:pPr marL="0" indent="0">
              <a:spcBef>
                <a:spcPct val="70000"/>
              </a:spcBef>
              <a:buFont typeface="Wingdings" pitchFamily="2" charset="2"/>
              <a:buNone/>
              <a:tabLst>
                <a:tab pos="4243388" algn="l"/>
                <a:tab pos="6176963" algn="l"/>
              </a:tabLst>
            </a:pPr>
            <a:r>
              <a:rPr lang="pt-BR" sz="2400" b="1"/>
              <a:t>Oferta primária	0,20	1,60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  <a:tabLst>
                <a:tab pos="4243388" algn="l"/>
                <a:tab pos="6176963" algn="l"/>
              </a:tabLst>
            </a:pPr>
            <a:r>
              <a:rPr lang="pt-BR" sz="2400" b="1"/>
              <a:t>Oferta secundária 	0,43	0,31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  <a:tabLst>
                <a:tab pos="4243388" algn="l"/>
                <a:tab pos="6176963" algn="l"/>
              </a:tabLst>
            </a:pPr>
            <a:r>
              <a:rPr lang="pt-BR" sz="2400" b="1"/>
              <a:t>Oferta total	0,25	1,50</a:t>
            </a: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715963" y="2198688"/>
            <a:ext cx="8202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4462463" algn="ctr"/>
                <a:tab pos="6454775" algn="ctr"/>
              </a:tabLst>
            </a:pPr>
            <a:r>
              <a:rPr lang="en-US" b="1">
                <a:latin typeface="Arial" charset="0"/>
              </a:rPr>
              <a:t>Elasticidade de preço da:	   Curto prazo	   Longo prazo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868363" y="2828925"/>
            <a:ext cx="7596187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576263" y="1296988"/>
            <a:ext cx="2449512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Oferta de cobre</a:t>
            </a:r>
          </a:p>
        </p:txBody>
      </p:sp>
      <p:sp>
        <p:nvSpPr>
          <p:cNvPr id="276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3DEA5FF-229A-4867-B7C8-C9D98EEBE5A6}" type="slidenum">
              <a:rPr lang="en-US"/>
              <a:pPr/>
              <a:t>87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762250"/>
            <a:ext cx="8077200" cy="31813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As elasticidades explicam por que os preços do café são tão voláteis.</a:t>
            </a:r>
          </a:p>
          <a:p>
            <a:pPr lvl="1">
              <a:buSzPct val="75000"/>
            </a:pPr>
            <a:r>
              <a:rPr lang="pt-BR"/>
              <a:t>A razão básica reside na diferença entre a elasticidade da oferta no curto e no longo prazos.</a:t>
            </a:r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455613" y="1296988"/>
            <a:ext cx="8428037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Exemplo: O clima no Brasil e o preço do café em Nova York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2947F92-5497-4E6B-AF1A-2E9A057871D3}" type="slidenum">
              <a:rPr lang="en-US"/>
              <a:pPr/>
              <a:t>88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5027613" y="1296988"/>
            <a:ext cx="3856037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Preço do café brasileiro</a:t>
            </a:r>
            <a:endParaRPr lang="en-US" sz="2800" b="1">
              <a:latin typeface="Arial" charset="0"/>
            </a:endParaRPr>
          </a:p>
        </p:txBody>
      </p:sp>
      <p:pic>
        <p:nvPicPr>
          <p:cNvPr id="436236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0800" y="1905000"/>
            <a:ext cx="6453188" cy="414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F6847E4-5D6C-4D8B-A733-6AFCB7E6D101}" type="slidenum">
              <a:rPr lang="en-US"/>
              <a:pPr/>
              <a:t>89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80612" name="Group 36"/>
          <p:cNvGrpSpPr>
            <a:grpSpLocks/>
          </p:cNvGrpSpPr>
          <p:nvPr/>
        </p:nvGrpSpPr>
        <p:grpSpPr bwMode="auto">
          <a:xfrm>
            <a:off x="3509963" y="1985963"/>
            <a:ext cx="2101850" cy="3730625"/>
            <a:chOff x="2211" y="1251"/>
            <a:chExt cx="1324" cy="2350"/>
          </a:xfrm>
        </p:grpSpPr>
        <p:sp>
          <p:nvSpPr>
            <p:cNvPr id="280592" name="Line 16"/>
            <p:cNvSpPr>
              <a:spLocks noChangeShapeType="1"/>
            </p:cNvSpPr>
            <p:nvPr/>
          </p:nvSpPr>
          <p:spPr bwMode="auto">
            <a:xfrm>
              <a:off x="2211" y="1251"/>
              <a:ext cx="1053" cy="2253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0593" name="Rectangle 17"/>
            <p:cNvSpPr>
              <a:spLocks noChangeArrowheads="1"/>
            </p:cNvSpPr>
            <p:nvPr/>
          </p:nvSpPr>
          <p:spPr bwMode="auto">
            <a:xfrm>
              <a:off x="3305" y="3353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80621" name="Group 45"/>
          <p:cNvGrpSpPr>
            <a:grpSpLocks/>
          </p:cNvGrpSpPr>
          <p:nvPr/>
        </p:nvGrpSpPr>
        <p:grpSpPr bwMode="auto">
          <a:xfrm>
            <a:off x="1801813" y="1208088"/>
            <a:ext cx="2695575" cy="5080000"/>
            <a:chOff x="1135" y="761"/>
            <a:chExt cx="1698" cy="3200"/>
          </a:xfrm>
        </p:grpSpPr>
        <p:grpSp>
          <p:nvGrpSpPr>
            <p:cNvPr id="280617" name="Group 41"/>
            <p:cNvGrpSpPr>
              <a:grpSpLocks/>
            </p:cNvGrpSpPr>
            <p:nvPr/>
          </p:nvGrpSpPr>
          <p:grpSpPr bwMode="auto">
            <a:xfrm>
              <a:off x="1135" y="761"/>
              <a:ext cx="1644" cy="2994"/>
              <a:chOff x="1135" y="761"/>
              <a:chExt cx="1644" cy="2994"/>
            </a:xfrm>
          </p:grpSpPr>
          <p:grpSp>
            <p:nvGrpSpPr>
              <p:cNvPr id="280613" name="Group 37"/>
              <p:cNvGrpSpPr>
                <a:grpSpLocks/>
              </p:cNvGrpSpPr>
              <p:nvPr/>
            </p:nvGrpSpPr>
            <p:grpSpPr bwMode="auto">
              <a:xfrm>
                <a:off x="1135" y="761"/>
                <a:ext cx="1644" cy="2994"/>
                <a:chOff x="1135" y="761"/>
                <a:chExt cx="1644" cy="2994"/>
              </a:xfrm>
            </p:grpSpPr>
            <p:sp>
              <p:nvSpPr>
                <p:cNvPr id="280586" name="Rectangle 10"/>
                <p:cNvSpPr>
                  <a:spLocks noChangeArrowheads="1"/>
                </p:cNvSpPr>
                <p:nvPr/>
              </p:nvSpPr>
              <p:spPr bwMode="auto">
                <a:xfrm>
                  <a:off x="2537" y="761"/>
                  <a:ext cx="242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 i="1">
                      <a:latin typeface="Arial" charset="0"/>
                    </a:rPr>
                    <a:t>S</a:t>
                  </a:r>
                </a:p>
              </p:txBody>
            </p:sp>
            <p:sp>
              <p:nvSpPr>
                <p:cNvPr id="28058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688" y="1022"/>
                  <a:ext cx="0" cy="2733"/>
                </a:xfrm>
                <a:prstGeom prst="line">
                  <a:avLst/>
                </a:prstGeom>
                <a:noFill/>
                <a:ln w="50800">
                  <a:solidFill>
                    <a:srgbClr val="99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058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371" y="2304"/>
                  <a:ext cx="134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0589" name="Rectangle 13"/>
                <p:cNvSpPr>
                  <a:spLocks noChangeArrowheads="1"/>
                </p:cNvSpPr>
                <p:nvPr/>
              </p:nvSpPr>
              <p:spPr bwMode="auto">
                <a:xfrm>
                  <a:off x="1135" y="2179"/>
                  <a:ext cx="279" cy="24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2000" b="1" i="1">
                      <a:latin typeface="Arial" charset="0"/>
                    </a:rPr>
                    <a:t>P</a:t>
                  </a:r>
                  <a:r>
                    <a:rPr lang="en-US" sz="2000" b="1" i="1" baseline="-25000">
                      <a:latin typeface="Arial" charset="0"/>
                    </a:rPr>
                    <a:t>0</a:t>
                  </a:r>
                </a:p>
              </p:txBody>
            </p:sp>
          </p:grpSp>
          <p:sp>
            <p:nvSpPr>
              <p:cNvPr id="280590" name="Oval 14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80594" name="Rectangle 18"/>
            <p:cNvSpPr>
              <a:spLocks noChangeArrowheads="1"/>
            </p:cNvSpPr>
            <p:nvPr/>
          </p:nvSpPr>
          <p:spPr bwMode="auto">
            <a:xfrm>
              <a:off x="2537" y="3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</p:grpSp>
      <p:sp>
        <p:nvSpPr>
          <p:cNvPr id="280596" name="Line 2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97" name="Line 21"/>
          <p:cNvSpPr>
            <a:spLocks noChangeShapeType="1"/>
          </p:cNvSpPr>
          <p:nvPr/>
        </p:nvSpPr>
        <p:spPr bwMode="auto">
          <a:xfrm>
            <a:off x="2214563" y="5954713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98" name="Rectangle 22"/>
          <p:cNvSpPr>
            <a:spLocks noChangeArrowheads="1"/>
          </p:cNvSpPr>
          <p:nvPr/>
        </p:nvSpPr>
        <p:spPr bwMode="auto">
          <a:xfrm>
            <a:off x="5605463" y="5849938"/>
            <a:ext cx="15224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Quantidade</a:t>
            </a:r>
            <a:r>
              <a:rPr lang="en-US" b="1">
                <a:latin typeface="Arial" charset="0"/>
              </a:rPr>
              <a:t> </a:t>
            </a:r>
          </a:p>
        </p:txBody>
      </p:sp>
      <p:sp>
        <p:nvSpPr>
          <p:cNvPr id="280599" name="Rectangle 23"/>
          <p:cNvSpPr>
            <a:spLocks noChangeArrowheads="1"/>
          </p:cNvSpPr>
          <p:nvPr/>
        </p:nvSpPr>
        <p:spPr bwMode="auto">
          <a:xfrm>
            <a:off x="1357313" y="1651000"/>
            <a:ext cx="815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Preço</a:t>
            </a:r>
            <a:endParaRPr lang="en-US"/>
          </a:p>
        </p:txBody>
      </p:sp>
      <p:grpSp>
        <p:nvGrpSpPr>
          <p:cNvPr id="280616" name="Group 40"/>
          <p:cNvGrpSpPr>
            <a:grpSpLocks/>
          </p:cNvGrpSpPr>
          <p:nvPr/>
        </p:nvGrpSpPr>
        <p:grpSpPr bwMode="auto">
          <a:xfrm>
            <a:off x="1801813" y="2122488"/>
            <a:ext cx="7307262" cy="3073400"/>
            <a:chOff x="1135" y="1337"/>
            <a:chExt cx="4603" cy="1936"/>
          </a:xfrm>
        </p:grpSpPr>
        <p:sp>
          <p:nvSpPr>
            <p:cNvPr id="280600" name="Line 24"/>
            <p:cNvSpPr>
              <a:spLocks noChangeShapeType="1"/>
            </p:cNvSpPr>
            <p:nvPr/>
          </p:nvSpPr>
          <p:spPr bwMode="auto">
            <a:xfrm flipH="1">
              <a:off x="1371" y="1488"/>
              <a:ext cx="9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0603" name="Rectangle 27"/>
            <p:cNvSpPr>
              <a:spLocks noChangeArrowheads="1"/>
            </p:cNvSpPr>
            <p:nvPr/>
          </p:nvSpPr>
          <p:spPr bwMode="auto">
            <a:xfrm>
              <a:off x="1135" y="133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  <a:endParaRPr lang="en-US" b="1" i="1" baseline="-25000">
                <a:solidFill>
                  <a:srgbClr val="FF3300"/>
                </a:solidFill>
              </a:endParaRPr>
            </a:p>
          </p:txBody>
        </p:sp>
        <p:sp>
          <p:nvSpPr>
            <p:cNvPr id="280604" name="Rectangle 28"/>
            <p:cNvSpPr>
              <a:spLocks noChangeArrowheads="1"/>
            </p:cNvSpPr>
            <p:nvPr/>
          </p:nvSpPr>
          <p:spPr bwMode="auto">
            <a:xfrm>
              <a:off x="3409" y="2593"/>
              <a:ext cx="2329" cy="68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No curto prazo:</a:t>
              </a:r>
            </a:p>
            <a:p>
              <a:r>
                <a:rPr lang="en-US" sz="1600" b="1">
                  <a:latin typeface="Arial" charset="0"/>
                </a:rPr>
                <a:t>1) Oferta completamente inelástica</a:t>
              </a:r>
            </a:p>
            <a:p>
              <a:r>
                <a:rPr lang="en-US" sz="1600" b="1">
                  <a:latin typeface="Arial" charset="0"/>
                </a:rPr>
                <a:t>2) Demanda relativamente inelástica</a:t>
              </a:r>
            </a:p>
            <a:p>
              <a:r>
                <a:rPr lang="en-US" sz="1600" b="1">
                  <a:latin typeface="Arial" charset="0"/>
                </a:rPr>
                <a:t>3) Variação significativa no preço</a:t>
              </a:r>
            </a:p>
          </p:txBody>
        </p:sp>
      </p:grpSp>
      <p:grpSp>
        <p:nvGrpSpPr>
          <p:cNvPr id="280615" name="Group 39"/>
          <p:cNvGrpSpPr>
            <a:grpSpLocks/>
          </p:cNvGrpSpPr>
          <p:nvPr/>
        </p:nvGrpSpPr>
        <p:grpSpPr bwMode="auto">
          <a:xfrm>
            <a:off x="3417888" y="1208088"/>
            <a:ext cx="3563937" cy="5080000"/>
            <a:chOff x="2153" y="761"/>
            <a:chExt cx="2245" cy="3200"/>
          </a:xfrm>
        </p:grpSpPr>
        <p:sp>
          <p:nvSpPr>
            <p:cNvPr id="280591" name="Rectangle 15"/>
            <p:cNvSpPr>
              <a:spLocks noChangeArrowheads="1"/>
            </p:cNvSpPr>
            <p:nvPr/>
          </p:nvSpPr>
          <p:spPr bwMode="auto">
            <a:xfrm>
              <a:off x="2844" y="1009"/>
              <a:ext cx="1554" cy="37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Uma geada ou seca</a:t>
              </a:r>
            </a:p>
            <a:p>
              <a:pPr algn="ctr"/>
              <a:r>
                <a:rPr lang="en-US" sz="1600" b="1">
                  <a:latin typeface="Arial" charset="0"/>
                </a:rPr>
                <a:t>diminui a oferta de café</a:t>
              </a:r>
            </a:p>
          </p:txBody>
        </p:sp>
        <p:sp>
          <p:nvSpPr>
            <p:cNvPr id="280601" name="Line 25"/>
            <p:cNvSpPr>
              <a:spLocks noChangeShapeType="1"/>
            </p:cNvSpPr>
            <p:nvPr/>
          </p:nvSpPr>
          <p:spPr bwMode="auto">
            <a:xfrm flipV="1">
              <a:off x="2304" y="1022"/>
              <a:ext cx="0" cy="2733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0606" name="Rectangle 30"/>
            <p:cNvSpPr>
              <a:spLocks noChangeArrowheads="1"/>
            </p:cNvSpPr>
            <p:nvPr/>
          </p:nvSpPr>
          <p:spPr bwMode="auto">
            <a:xfrm>
              <a:off x="2153" y="761"/>
              <a:ext cx="29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S’</a:t>
              </a:r>
            </a:p>
          </p:txBody>
        </p:sp>
        <p:sp>
          <p:nvSpPr>
            <p:cNvPr id="280607" name="Rectangle 31"/>
            <p:cNvSpPr>
              <a:spLocks noChangeArrowheads="1"/>
            </p:cNvSpPr>
            <p:nvPr/>
          </p:nvSpPr>
          <p:spPr bwMode="auto">
            <a:xfrm>
              <a:off x="2153" y="3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280611" name="Oval 35"/>
            <p:cNvSpPr>
              <a:spLocks noChangeArrowheads="1"/>
            </p:cNvSpPr>
            <p:nvPr/>
          </p:nvSpPr>
          <p:spPr bwMode="auto">
            <a:xfrm>
              <a:off x="2256" y="1428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80619" name="Rectangle 43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80620" name="Text Box 44"/>
          <p:cNvSpPr txBox="1">
            <a:spLocks noChangeArrowheads="1"/>
          </p:cNvSpPr>
          <p:nvPr/>
        </p:nvSpPr>
        <p:spPr bwMode="auto">
          <a:xfrm>
            <a:off x="4587875" y="1036638"/>
            <a:ext cx="45561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Oferta e demanda de café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0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693166E-94F8-41F5-8AE2-C53FB9BBAC7B}" type="slidenum">
              <a:rPr lang="en-US"/>
              <a:pPr/>
              <a:t>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60806" name="Group 6"/>
          <p:cNvGrpSpPr>
            <a:grpSpLocks/>
          </p:cNvGrpSpPr>
          <p:nvPr/>
        </p:nvGrpSpPr>
        <p:grpSpPr bwMode="auto">
          <a:xfrm>
            <a:off x="2209800" y="1782763"/>
            <a:ext cx="6811963" cy="3476625"/>
            <a:chOff x="1392" y="1123"/>
            <a:chExt cx="4291" cy="2190"/>
          </a:xfrm>
        </p:grpSpPr>
        <p:sp>
          <p:nvSpPr>
            <p:cNvPr id="460807" name="Freeform 7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3487" y="1123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latin typeface="Arial" charset="0"/>
                </a:rPr>
                <a:t>S</a:t>
              </a:r>
            </a:p>
          </p:txBody>
        </p:sp>
        <p:sp>
          <p:nvSpPr>
            <p:cNvPr id="460809" name="Rectangle 9"/>
            <p:cNvSpPr>
              <a:spLocks noChangeArrowheads="1"/>
            </p:cNvSpPr>
            <p:nvPr/>
          </p:nvSpPr>
          <p:spPr bwMode="auto">
            <a:xfrm>
              <a:off x="3073" y="2413"/>
              <a:ext cx="2610" cy="7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 curva de oferta tem inclinação </a:t>
              </a:r>
            </a:p>
            <a:p>
              <a:pPr algn="ctr"/>
              <a:r>
                <a:rPr lang="en-US" sz="1800" b="1">
                  <a:latin typeface="Arial" charset="0"/>
                </a:rPr>
                <a:t>positiva, demonstrando que, para </a:t>
              </a:r>
            </a:p>
            <a:p>
              <a:pPr algn="ctr"/>
              <a:r>
                <a:rPr lang="en-US" sz="1800" b="1">
                  <a:latin typeface="Arial" charset="0"/>
                </a:rPr>
                <a:t>preços mais elevados, as empresas </a:t>
              </a:r>
            </a:p>
            <a:p>
              <a:pPr algn="ctr"/>
              <a:r>
                <a:rPr lang="en-US" sz="1800" b="1">
                  <a:latin typeface="Arial" charset="0"/>
                </a:rPr>
                <a:t>produzirão mais</a:t>
              </a:r>
            </a:p>
          </p:txBody>
        </p:sp>
      </p:grp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6618288" y="1284288"/>
            <a:ext cx="1800225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</a:t>
            </a:r>
          </a:p>
          <a:p>
            <a:pPr algn="ctr"/>
            <a:r>
              <a:rPr lang="en-US" sz="2800" b="1">
                <a:latin typeface="Arial" charset="0"/>
              </a:rPr>
              <a:t> de oferta</a:t>
            </a:r>
          </a:p>
        </p:txBody>
      </p:sp>
      <p:sp>
        <p:nvSpPr>
          <p:cNvPr id="460811" name="Line 11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12" name="Line 12"/>
          <p:cNvSpPr>
            <a:spLocks noChangeShapeType="1"/>
          </p:cNvSpPr>
          <p:nvPr/>
        </p:nvSpPr>
        <p:spPr bwMode="auto">
          <a:xfrm>
            <a:off x="220980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13" name="Rectangle 13"/>
          <p:cNvSpPr>
            <a:spLocks noChangeArrowheads="1"/>
          </p:cNvSpPr>
          <p:nvPr/>
        </p:nvSpPr>
        <p:spPr bwMode="auto">
          <a:xfrm>
            <a:off x="5359400" y="5873750"/>
            <a:ext cx="1374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  <a:r>
              <a:rPr lang="en-US"/>
              <a:t> </a:t>
            </a:r>
          </a:p>
        </p:txBody>
      </p:sp>
      <p:sp>
        <p:nvSpPr>
          <p:cNvPr id="460814" name="Rectangle 14"/>
          <p:cNvSpPr>
            <a:spLocks noChangeArrowheads="1"/>
          </p:cNvSpPr>
          <p:nvPr/>
        </p:nvSpPr>
        <p:spPr bwMode="auto">
          <a:xfrm>
            <a:off x="817563" y="1663700"/>
            <a:ext cx="13557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(dólares por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 unidade)</a:t>
            </a:r>
            <a:r>
              <a:rPr lang="en-US"/>
              <a:t> </a:t>
            </a:r>
          </a:p>
        </p:txBody>
      </p:sp>
      <p:grpSp>
        <p:nvGrpSpPr>
          <p:cNvPr id="460815" name="Group 15"/>
          <p:cNvGrpSpPr>
            <a:grpSpLocks/>
          </p:cNvGrpSpPr>
          <p:nvPr/>
        </p:nvGrpSpPr>
        <p:grpSpPr bwMode="auto">
          <a:xfrm>
            <a:off x="1744663" y="4183063"/>
            <a:ext cx="1936750" cy="2108200"/>
            <a:chOff x="1099" y="2635"/>
            <a:chExt cx="1220" cy="1328"/>
          </a:xfrm>
        </p:grpSpPr>
        <p:sp>
          <p:nvSpPr>
            <p:cNvPr id="460816" name="Line 16"/>
            <p:cNvSpPr>
              <a:spLocks noChangeShapeType="1"/>
            </p:cNvSpPr>
            <p:nvPr/>
          </p:nvSpPr>
          <p:spPr bwMode="auto">
            <a:xfrm>
              <a:off x="1404" y="2796"/>
              <a:ext cx="8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7" name="Line 17"/>
            <p:cNvSpPr>
              <a:spLocks noChangeShapeType="1"/>
            </p:cNvSpPr>
            <p:nvPr/>
          </p:nvSpPr>
          <p:spPr bwMode="auto">
            <a:xfrm rot="-5400000">
              <a:off x="1716" y="3288"/>
              <a:ext cx="9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8" name="Oval 18"/>
            <p:cNvSpPr>
              <a:spLocks noChangeArrowheads="1"/>
            </p:cNvSpPr>
            <p:nvPr/>
          </p:nvSpPr>
          <p:spPr bwMode="auto">
            <a:xfrm>
              <a:off x="2124" y="2760"/>
              <a:ext cx="132" cy="1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9" name="Rectangle 19"/>
            <p:cNvSpPr>
              <a:spLocks noChangeArrowheads="1"/>
            </p:cNvSpPr>
            <p:nvPr/>
          </p:nvSpPr>
          <p:spPr bwMode="auto">
            <a:xfrm>
              <a:off x="1099" y="2635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60820" name="Rectangle 20"/>
            <p:cNvSpPr>
              <a:spLocks noChangeArrowheads="1"/>
            </p:cNvSpPr>
            <p:nvPr/>
          </p:nvSpPr>
          <p:spPr bwMode="auto">
            <a:xfrm>
              <a:off x="2023" y="371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  <a:endParaRPr lang="en-US" i="1">
                <a:latin typeface="Arial" charset="0"/>
              </a:endParaRPr>
            </a:p>
          </p:txBody>
        </p:sp>
      </p:grpSp>
      <p:grpSp>
        <p:nvGrpSpPr>
          <p:cNvPr id="460821" name="Group 21"/>
          <p:cNvGrpSpPr>
            <a:grpSpLocks/>
          </p:cNvGrpSpPr>
          <p:nvPr/>
        </p:nvGrpSpPr>
        <p:grpSpPr bwMode="auto">
          <a:xfrm>
            <a:off x="1744663" y="3402013"/>
            <a:ext cx="2984500" cy="2889250"/>
            <a:chOff x="1099" y="2143"/>
            <a:chExt cx="1880" cy="1820"/>
          </a:xfrm>
        </p:grpSpPr>
        <p:sp>
          <p:nvSpPr>
            <p:cNvPr id="460822" name="Line 22"/>
            <p:cNvSpPr>
              <a:spLocks noChangeShapeType="1"/>
            </p:cNvSpPr>
            <p:nvPr/>
          </p:nvSpPr>
          <p:spPr bwMode="auto">
            <a:xfrm>
              <a:off x="1404" y="2340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3" name="Line 23"/>
            <p:cNvSpPr>
              <a:spLocks noChangeShapeType="1"/>
            </p:cNvSpPr>
            <p:nvPr/>
          </p:nvSpPr>
          <p:spPr bwMode="auto">
            <a:xfrm rot="-5400000">
              <a:off x="2094" y="3042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4" name="Oval 24"/>
            <p:cNvSpPr>
              <a:spLocks noChangeArrowheads="1"/>
            </p:cNvSpPr>
            <p:nvPr/>
          </p:nvSpPr>
          <p:spPr bwMode="auto">
            <a:xfrm>
              <a:off x="2736" y="2292"/>
              <a:ext cx="132" cy="1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5" name="AutoShape 25"/>
            <p:cNvSpPr>
              <a:spLocks noChangeArrowheads="1"/>
            </p:cNvSpPr>
            <p:nvPr/>
          </p:nvSpPr>
          <p:spPr bwMode="auto">
            <a:xfrm>
              <a:off x="2268" y="3240"/>
              <a:ext cx="480" cy="276"/>
            </a:xfrm>
            <a:prstGeom prst="rightArrow">
              <a:avLst>
                <a:gd name="adj1" fmla="val 50000"/>
                <a:gd name="adj2" fmla="val 4347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6" name="AutoShape 26"/>
            <p:cNvSpPr>
              <a:spLocks noChangeArrowheads="1"/>
            </p:cNvSpPr>
            <p:nvPr/>
          </p:nvSpPr>
          <p:spPr bwMode="auto">
            <a:xfrm rot="-5400000">
              <a:off x="1620" y="2412"/>
              <a:ext cx="360" cy="276"/>
            </a:xfrm>
            <a:prstGeom prst="rightArrow">
              <a:avLst>
                <a:gd name="adj1" fmla="val 42037"/>
                <a:gd name="adj2" fmla="val 4963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7" name="Rectangle 27"/>
            <p:cNvSpPr>
              <a:spLocks noChangeArrowheads="1"/>
            </p:cNvSpPr>
            <p:nvPr/>
          </p:nvSpPr>
          <p:spPr bwMode="auto">
            <a:xfrm>
              <a:off x="1099" y="2143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60828" name="Rectangle 28"/>
            <p:cNvSpPr>
              <a:spLocks noChangeArrowheads="1"/>
            </p:cNvSpPr>
            <p:nvPr/>
          </p:nvSpPr>
          <p:spPr bwMode="auto">
            <a:xfrm>
              <a:off x="2683" y="371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i="1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5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80972BC-7A27-44E4-BC9C-8AB38C8F3253}" type="slidenum">
              <a:rPr lang="en-US"/>
              <a:pPr/>
              <a:t>90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86758" name="Group 38"/>
          <p:cNvGrpSpPr>
            <a:grpSpLocks/>
          </p:cNvGrpSpPr>
          <p:nvPr/>
        </p:nvGrpSpPr>
        <p:grpSpPr bwMode="auto">
          <a:xfrm>
            <a:off x="2898775" y="1589088"/>
            <a:ext cx="1701800" cy="3971925"/>
            <a:chOff x="1826" y="1001"/>
            <a:chExt cx="1072" cy="2502"/>
          </a:xfrm>
        </p:grpSpPr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 flipV="1">
              <a:off x="1826" y="1250"/>
              <a:ext cx="861" cy="2253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45" name="Rectangle 25"/>
            <p:cNvSpPr>
              <a:spLocks noChangeArrowheads="1"/>
            </p:cNvSpPr>
            <p:nvPr/>
          </p:nvSpPr>
          <p:spPr bwMode="auto">
            <a:xfrm>
              <a:off x="2633" y="1001"/>
              <a:ext cx="26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</p:grpSp>
      <p:grpSp>
        <p:nvGrpSpPr>
          <p:cNvPr id="286755" name="Group 35"/>
          <p:cNvGrpSpPr>
            <a:grpSpLocks/>
          </p:cNvGrpSpPr>
          <p:nvPr/>
        </p:nvGrpSpPr>
        <p:grpSpPr bwMode="auto">
          <a:xfrm>
            <a:off x="3205163" y="1909763"/>
            <a:ext cx="2635250" cy="3883025"/>
            <a:chOff x="2019" y="1203"/>
            <a:chExt cx="1660" cy="2446"/>
          </a:xfrm>
        </p:grpSpPr>
        <p:sp>
          <p:nvSpPr>
            <p:cNvPr id="286725" name="Line 5"/>
            <p:cNvSpPr>
              <a:spLocks noChangeShapeType="1"/>
            </p:cNvSpPr>
            <p:nvPr/>
          </p:nvSpPr>
          <p:spPr bwMode="auto">
            <a:xfrm>
              <a:off x="2019" y="1203"/>
              <a:ext cx="1389" cy="2253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37" name="Rectangle 17"/>
            <p:cNvSpPr>
              <a:spLocks noChangeArrowheads="1"/>
            </p:cNvSpPr>
            <p:nvPr/>
          </p:nvSpPr>
          <p:spPr bwMode="auto">
            <a:xfrm>
              <a:off x="3449" y="3401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86756" name="Group 36"/>
          <p:cNvGrpSpPr>
            <a:grpSpLocks/>
          </p:cNvGrpSpPr>
          <p:nvPr/>
        </p:nvGrpSpPr>
        <p:grpSpPr bwMode="auto">
          <a:xfrm>
            <a:off x="3432175" y="1589088"/>
            <a:ext cx="1784350" cy="4276725"/>
            <a:chOff x="2162" y="1001"/>
            <a:chExt cx="1124" cy="2694"/>
          </a:xfrm>
        </p:grpSpPr>
        <p:sp>
          <p:nvSpPr>
            <p:cNvPr id="286732" name="Rectangle 12"/>
            <p:cNvSpPr>
              <a:spLocks noChangeArrowheads="1"/>
            </p:cNvSpPr>
            <p:nvPr/>
          </p:nvSpPr>
          <p:spPr bwMode="auto">
            <a:xfrm>
              <a:off x="3065" y="1001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 flipV="1">
              <a:off x="2162" y="1202"/>
              <a:ext cx="957" cy="2493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86760" name="Group 40"/>
          <p:cNvGrpSpPr>
            <a:grpSpLocks/>
          </p:cNvGrpSpPr>
          <p:nvPr/>
        </p:nvGrpSpPr>
        <p:grpSpPr bwMode="auto">
          <a:xfrm>
            <a:off x="1801813" y="3459163"/>
            <a:ext cx="2695575" cy="2847975"/>
            <a:chOff x="1135" y="2179"/>
            <a:chExt cx="1698" cy="1794"/>
          </a:xfrm>
        </p:grpSpPr>
        <p:sp>
          <p:nvSpPr>
            <p:cNvPr id="286734" name="Line 14"/>
            <p:cNvSpPr>
              <a:spLocks noChangeShapeType="1"/>
            </p:cNvSpPr>
            <p:nvPr/>
          </p:nvSpPr>
          <p:spPr bwMode="auto">
            <a:xfrm flipH="1">
              <a:off x="1371" y="2304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35" name="Rectangle 15"/>
            <p:cNvSpPr>
              <a:spLocks noChangeArrowheads="1"/>
            </p:cNvSpPr>
            <p:nvPr/>
          </p:nvSpPr>
          <p:spPr bwMode="auto">
            <a:xfrm>
              <a:off x="1135" y="217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286736" name="Oval 16"/>
            <p:cNvSpPr>
              <a:spLocks noChangeArrowheads="1"/>
            </p:cNvSpPr>
            <p:nvPr/>
          </p:nvSpPr>
          <p:spPr bwMode="auto">
            <a:xfrm>
              <a:off x="2640" y="225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38" name="Rectangle 18"/>
            <p:cNvSpPr>
              <a:spLocks noChangeArrowheads="1"/>
            </p:cNvSpPr>
            <p:nvPr/>
          </p:nvSpPr>
          <p:spPr bwMode="auto">
            <a:xfrm>
              <a:off x="2537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286739" name="Line 19"/>
            <p:cNvSpPr>
              <a:spLocks noChangeShapeType="1"/>
            </p:cNvSpPr>
            <p:nvPr/>
          </p:nvSpPr>
          <p:spPr bwMode="auto">
            <a:xfrm flipV="1">
              <a:off x="2688" y="2318"/>
              <a:ext cx="0" cy="14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86759" name="Group 39"/>
          <p:cNvGrpSpPr>
            <a:grpSpLocks/>
          </p:cNvGrpSpPr>
          <p:nvPr/>
        </p:nvGrpSpPr>
        <p:grpSpPr bwMode="auto">
          <a:xfrm>
            <a:off x="1801813" y="2808288"/>
            <a:ext cx="6775450" cy="3498850"/>
            <a:chOff x="1135" y="1769"/>
            <a:chExt cx="4268" cy="2204"/>
          </a:xfrm>
        </p:grpSpPr>
        <p:sp>
          <p:nvSpPr>
            <p:cNvPr id="286724" name="Line 4"/>
            <p:cNvSpPr>
              <a:spLocks noChangeShapeType="1"/>
            </p:cNvSpPr>
            <p:nvPr/>
          </p:nvSpPr>
          <p:spPr bwMode="auto">
            <a:xfrm flipV="1">
              <a:off x="2448" y="1898"/>
              <a:ext cx="0" cy="18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41" name="Line 21"/>
            <p:cNvSpPr>
              <a:spLocks noChangeShapeType="1"/>
            </p:cNvSpPr>
            <p:nvPr/>
          </p:nvSpPr>
          <p:spPr bwMode="auto">
            <a:xfrm flipH="1">
              <a:off x="1371" y="1920"/>
              <a:ext cx="1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42" name="Oval 22"/>
            <p:cNvSpPr>
              <a:spLocks noChangeArrowheads="1"/>
            </p:cNvSpPr>
            <p:nvPr/>
          </p:nvSpPr>
          <p:spPr bwMode="auto">
            <a:xfrm>
              <a:off x="2400" y="1872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43" name="Rectangle 23"/>
            <p:cNvSpPr>
              <a:spLocks noChangeArrowheads="1"/>
            </p:cNvSpPr>
            <p:nvPr/>
          </p:nvSpPr>
          <p:spPr bwMode="auto">
            <a:xfrm>
              <a:off x="1135" y="176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286744" name="Rectangle 24"/>
            <p:cNvSpPr>
              <a:spLocks noChangeArrowheads="1"/>
            </p:cNvSpPr>
            <p:nvPr/>
          </p:nvSpPr>
          <p:spPr bwMode="auto">
            <a:xfrm>
              <a:off x="2249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286746" name="Rectangle 26"/>
            <p:cNvSpPr>
              <a:spLocks noChangeArrowheads="1"/>
            </p:cNvSpPr>
            <p:nvPr/>
          </p:nvSpPr>
          <p:spPr bwMode="auto">
            <a:xfrm>
              <a:off x="3685" y="2317"/>
              <a:ext cx="1718" cy="83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457200" indent="-457200"/>
              <a:r>
                <a:rPr lang="en-US" sz="1600" b="1">
                  <a:latin typeface="Arial" charset="0"/>
                </a:rPr>
                <a:t>No prazo intermediário:</a:t>
              </a:r>
            </a:p>
            <a:p>
              <a:pPr marL="457200" indent="-457200"/>
              <a:r>
                <a:rPr lang="en-US" sz="1600" b="1">
                  <a:latin typeface="Arial" charset="0"/>
                </a:rPr>
                <a:t>1) Oferta e demanda mais </a:t>
              </a:r>
            </a:p>
            <a:p>
              <a:pPr marL="457200" indent="-457200"/>
              <a:r>
                <a:rPr lang="en-US" sz="1600" b="1">
                  <a:latin typeface="Arial" charset="0"/>
                </a:rPr>
                <a:t>elásticas</a:t>
              </a:r>
            </a:p>
            <a:p>
              <a:pPr marL="457200" indent="-457200"/>
              <a:r>
                <a:rPr lang="en-US" sz="1600" b="1">
                  <a:latin typeface="Arial" charset="0"/>
                </a:rPr>
                <a:t>2) Preço recua para </a:t>
              </a:r>
              <a:r>
                <a:rPr lang="en-US" sz="1600" b="1" i="1">
                  <a:latin typeface="Arial" charset="0"/>
                </a:rPr>
                <a:t>P</a:t>
              </a:r>
              <a:r>
                <a:rPr lang="en-US" sz="1600" b="1" i="1" baseline="-25000">
                  <a:latin typeface="Arial" charset="0"/>
                </a:rPr>
                <a:t>2</a:t>
              </a:r>
              <a:r>
                <a:rPr lang="en-US" sz="1600" b="1" i="1">
                  <a:latin typeface="Arial" charset="0"/>
                </a:rPr>
                <a:t>.</a:t>
              </a:r>
            </a:p>
            <a:p>
              <a:pPr marL="457200" indent="-457200"/>
              <a:r>
                <a:rPr lang="en-US" sz="1600" b="1">
                  <a:latin typeface="Arial" charset="0"/>
                </a:rPr>
                <a:t>3) Quantidade cai para Q</a:t>
              </a:r>
              <a:r>
                <a:rPr lang="en-US" sz="1600" b="1" baseline="-25000">
                  <a:latin typeface="Arial" charset="0"/>
                </a:rPr>
                <a:t>2</a:t>
              </a:r>
            </a:p>
          </p:txBody>
        </p:sp>
      </p:grpSp>
      <p:sp>
        <p:nvSpPr>
          <p:cNvPr id="286748" name="Rectangle 28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grpSp>
        <p:nvGrpSpPr>
          <p:cNvPr id="286749" name="Group 29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286750" name="Line 30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51" name="Line 31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52" name="Rectangle 32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86753" name="Rectangle 33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286761" name="Text Box 41"/>
          <p:cNvSpPr txBox="1">
            <a:spLocks noChangeArrowheads="1"/>
          </p:cNvSpPr>
          <p:nvPr/>
        </p:nvSpPr>
        <p:spPr bwMode="auto">
          <a:xfrm>
            <a:off x="4587875" y="1036638"/>
            <a:ext cx="45561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Oferta e demanda de café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934586B-49D7-4B4D-ACB4-E82384A9E29F}" type="slidenum">
              <a:rPr lang="en-US"/>
              <a:pPr/>
              <a:t>91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88795" name="Group 27"/>
          <p:cNvGrpSpPr>
            <a:grpSpLocks/>
          </p:cNvGrpSpPr>
          <p:nvPr/>
        </p:nvGrpSpPr>
        <p:grpSpPr bwMode="auto">
          <a:xfrm>
            <a:off x="2824163" y="2443163"/>
            <a:ext cx="3738562" cy="3105150"/>
            <a:chOff x="1779" y="1539"/>
            <a:chExt cx="2355" cy="1956"/>
          </a:xfrm>
        </p:grpSpPr>
        <p:sp>
          <p:nvSpPr>
            <p:cNvPr id="288772" name="Line 4"/>
            <p:cNvSpPr>
              <a:spLocks noChangeShapeType="1"/>
            </p:cNvSpPr>
            <p:nvPr/>
          </p:nvSpPr>
          <p:spPr bwMode="auto">
            <a:xfrm>
              <a:off x="1779" y="1539"/>
              <a:ext cx="2013" cy="1677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83" name="Rectangle 15"/>
            <p:cNvSpPr>
              <a:spLocks noChangeArrowheads="1"/>
            </p:cNvSpPr>
            <p:nvPr/>
          </p:nvSpPr>
          <p:spPr bwMode="auto">
            <a:xfrm>
              <a:off x="3881" y="3209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</a:p>
          </p:txBody>
        </p:sp>
      </p:grpSp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88796" name="Group 28"/>
          <p:cNvGrpSpPr>
            <a:grpSpLocks/>
          </p:cNvGrpSpPr>
          <p:nvPr/>
        </p:nvGrpSpPr>
        <p:grpSpPr bwMode="auto">
          <a:xfrm>
            <a:off x="1744663" y="2058988"/>
            <a:ext cx="6537325" cy="4248150"/>
            <a:chOff x="1099" y="1297"/>
            <a:chExt cx="4118" cy="2676"/>
          </a:xfrm>
        </p:grpSpPr>
        <p:sp>
          <p:nvSpPr>
            <p:cNvPr id="288779" name="Rectangle 11"/>
            <p:cNvSpPr>
              <a:spLocks noChangeArrowheads="1"/>
            </p:cNvSpPr>
            <p:nvPr/>
          </p:nvSpPr>
          <p:spPr bwMode="auto">
            <a:xfrm>
              <a:off x="3977" y="2153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</a:p>
          </p:txBody>
        </p:sp>
        <p:sp>
          <p:nvSpPr>
            <p:cNvPr id="288780" name="Line 12"/>
            <p:cNvSpPr>
              <a:spLocks noChangeShapeType="1"/>
            </p:cNvSpPr>
            <p:nvPr/>
          </p:nvSpPr>
          <p:spPr bwMode="auto">
            <a:xfrm>
              <a:off x="1443" y="2304"/>
              <a:ext cx="2493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81" name="Rectangle 13"/>
            <p:cNvSpPr>
              <a:spLocks noChangeArrowheads="1"/>
            </p:cNvSpPr>
            <p:nvPr/>
          </p:nvSpPr>
          <p:spPr bwMode="auto">
            <a:xfrm>
              <a:off x="1099" y="216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  <a:endParaRPr lang="en-US" b="1" i="1" baseline="-25000">
                <a:latin typeface="Arial" charset="0"/>
              </a:endParaRPr>
            </a:p>
          </p:txBody>
        </p:sp>
        <p:sp>
          <p:nvSpPr>
            <p:cNvPr id="288782" name="Oval 14"/>
            <p:cNvSpPr>
              <a:spLocks noChangeArrowheads="1"/>
            </p:cNvSpPr>
            <p:nvPr/>
          </p:nvSpPr>
          <p:spPr bwMode="auto">
            <a:xfrm>
              <a:off x="2640" y="225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84" name="Rectangle 16"/>
            <p:cNvSpPr>
              <a:spLocks noChangeArrowheads="1"/>
            </p:cNvSpPr>
            <p:nvPr/>
          </p:nvSpPr>
          <p:spPr bwMode="auto">
            <a:xfrm>
              <a:off x="2537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  <a:endParaRPr lang="en-US" i="1" baseline="-25000">
                <a:latin typeface="Arial" charset="0"/>
              </a:endParaRPr>
            </a:p>
          </p:txBody>
        </p:sp>
        <p:sp>
          <p:nvSpPr>
            <p:cNvPr id="288785" name="Line 17"/>
            <p:cNvSpPr>
              <a:spLocks noChangeShapeType="1"/>
            </p:cNvSpPr>
            <p:nvPr/>
          </p:nvSpPr>
          <p:spPr bwMode="auto">
            <a:xfrm flipV="1">
              <a:off x="2688" y="2366"/>
              <a:ext cx="0" cy="1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86" name="Rectangle 18"/>
            <p:cNvSpPr>
              <a:spLocks noChangeArrowheads="1"/>
            </p:cNvSpPr>
            <p:nvPr/>
          </p:nvSpPr>
          <p:spPr bwMode="auto">
            <a:xfrm>
              <a:off x="3121" y="1297"/>
              <a:ext cx="2096" cy="68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No longo prazo:</a:t>
              </a:r>
            </a:p>
            <a:p>
              <a:r>
                <a:rPr lang="en-US" sz="1600" b="1">
                  <a:latin typeface="Arial" charset="0"/>
                </a:rPr>
                <a:t>1) Oferta extremamente elástica.</a:t>
              </a:r>
            </a:p>
            <a:p>
              <a:r>
                <a:rPr lang="en-US" sz="1600" b="1">
                  <a:latin typeface="Arial" charset="0"/>
                </a:rPr>
                <a:t>2) Preço volta para </a:t>
              </a:r>
              <a:r>
                <a:rPr lang="en-US" sz="1600" b="1" i="1">
                  <a:latin typeface="Arial" charset="0"/>
                </a:rPr>
                <a:t>P</a:t>
              </a:r>
              <a:r>
                <a:rPr lang="en-US" sz="1600" b="1" i="1" baseline="-25000">
                  <a:latin typeface="Arial" charset="0"/>
                </a:rPr>
                <a:t>0</a:t>
              </a:r>
              <a:r>
                <a:rPr lang="en-US" sz="1600" b="1" i="1">
                  <a:latin typeface="Arial" charset="0"/>
                </a:rPr>
                <a:t>.</a:t>
              </a:r>
            </a:p>
            <a:p>
              <a:r>
                <a:rPr lang="en-US" sz="1600" b="1">
                  <a:latin typeface="Arial" charset="0"/>
                </a:rPr>
                <a:t>3) Quantidade volta para Q</a:t>
              </a:r>
              <a:r>
                <a:rPr lang="en-US" sz="1600" b="1" baseline="-25000">
                  <a:latin typeface="Arial" charset="0"/>
                </a:rPr>
                <a:t>0.</a:t>
              </a:r>
            </a:p>
          </p:txBody>
        </p:sp>
      </p:grpSp>
      <p:sp>
        <p:nvSpPr>
          <p:cNvPr id="288788" name="Rectangle 20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grpSp>
        <p:nvGrpSpPr>
          <p:cNvPr id="288790" name="Group 22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288791" name="Line 23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92" name="Line 24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93" name="Rectangle 25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88794" name="Rectangle 26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 b="1"/>
            </a:p>
          </p:txBody>
        </p:sp>
      </p:grpSp>
      <p:sp>
        <p:nvSpPr>
          <p:cNvPr id="288797" name="Text Box 29"/>
          <p:cNvSpPr txBox="1">
            <a:spLocks noChangeArrowheads="1"/>
          </p:cNvSpPr>
          <p:nvPr/>
        </p:nvSpPr>
        <p:spPr bwMode="auto">
          <a:xfrm>
            <a:off x="4587875" y="1036638"/>
            <a:ext cx="45561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Oferta e demanda de café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6B1A317-0D69-465B-8C29-16A0E524F6E1}" type="slidenum">
              <a:rPr lang="en-US"/>
              <a:pPr/>
              <a:t>92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Em primeiro lugar, precisamos aprender como ‘ajustar’ curvas de demanda e oferta lineares aos dados de mercado.</a:t>
            </a:r>
          </a:p>
          <a:p>
            <a:pPr>
              <a:spcBef>
                <a:spcPct val="70000"/>
              </a:spcBef>
            </a:pPr>
            <a:r>
              <a:rPr lang="pt-BR"/>
              <a:t>Dessa forma, poderemos determinar numericamente como uma mudança em uma variável deverá deslocar a oferta ou a demanda, afetando assim a quantidade e o preço de mercado.</a:t>
            </a:r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9375775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0B648F8-5224-49B1-8DE7-D872D7A11481}" type="slidenum">
              <a:rPr lang="en-US"/>
              <a:pPr/>
              <a:t>93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Dados disponíveis</a:t>
            </a:r>
          </a:p>
          <a:p>
            <a:pPr lvl="1">
              <a:buSzPct val="75000"/>
            </a:pPr>
            <a:r>
              <a:rPr lang="pt-BR"/>
              <a:t>Preço de equilíbrio, </a:t>
            </a:r>
            <a:r>
              <a:rPr lang="pt-BR" i="1"/>
              <a:t>P</a:t>
            </a:r>
            <a:r>
              <a:rPr lang="pt-BR"/>
              <a:t>*</a:t>
            </a:r>
          </a:p>
          <a:p>
            <a:pPr lvl="1">
              <a:buSzPct val="75000"/>
            </a:pPr>
            <a:r>
              <a:rPr lang="pt-BR"/>
              <a:t>Quantidade de equilíbrio, </a:t>
            </a:r>
            <a:r>
              <a:rPr lang="pt-BR" i="1"/>
              <a:t>Q*</a:t>
            </a:r>
          </a:p>
          <a:p>
            <a:pPr lvl="1">
              <a:buSzPct val="75000"/>
            </a:pPr>
            <a:r>
              <a:rPr lang="pt-BR"/>
              <a:t>Elasticidades de preço da oferta, </a:t>
            </a:r>
            <a:r>
              <a:rPr lang="pt-BR" i="1"/>
              <a:t>E</a:t>
            </a:r>
            <a:r>
              <a:rPr lang="pt-BR" i="1" baseline="-25000"/>
              <a:t>S</a:t>
            </a:r>
            <a:r>
              <a:rPr lang="pt-BR" i="1"/>
              <a:t>, </a:t>
            </a:r>
            <a:r>
              <a:rPr lang="pt-BR"/>
              <a:t>e da demanda, </a:t>
            </a:r>
            <a:r>
              <a:rPr lang="pt-BR" i="1"/>
              <a:t>E</a:t>
            </a:r>
            <a:r>
              <a:rPr lang="pt-BR" i="1" baseline="-25000"/>
              <a:t>D.</a:t>
            </a:r>
          </a:p>
        </p:txBody>
      </p:sp>
      <p:sp>
        <p:nvSpPr>
          <p:cNvPr id="292877" name="Rectangle 13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BD9A9AD-A317-4A6D-A4BE-DAE6402D66F4}" type="slidenum">
              <a:rPr lang="en-US"/>
              <a:pPr/>
              <a:t>94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94948" name="Group 36"/>
          <p:cNvGrpSpPr>
            <a:grpSpLocks/>
          </p:cNvGrpSpPr>
          <p:nvPr/>
        </p:nvGrpSpPr>
        <p:grpSpPr bwMode="auto">
          <a:xfrm>
            <a:off x="1573213" y="2084388"/>
            <a:ext cx="7089775" cy="3859212"/>
            <a:chOff x="991" y="1313"/>
            <a:chExt cx="4466" cy="2431"/>
          </a:xfrm>
        </p:grpSpPr>
        <p:sp>
          <p:nvSpPr>
            <p:cNvPr id="294917" name="Line 5"/>
            <p:cNvSpPr>
              <a:spLocks noChangeShapeType="1"/>
            </p:cNvSpPr>
            <p:nvPr/>
          </p:nvSpPr>
          <p:spPr bwMode="auto">
            <a:xfrm>
              <a:off x="1443" y="1443"/>
              <a:ext cx="2445" cy="2301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28" name="Rectangle 16"/>
            <p:cNvSpPr>
              <a:spLocks noChangeArrowheads="1"/>
            </p:cNvSpPr>
            <p:nvPr/>
          </p:nvSpPr>
          <p:spPr bwMode="auto">
            <a:xfrm>
              <a:off x="3785" y="3353"/>
              <a:ext cx="167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latin typeface="Arial" charset="0"/>
                </a:rPr>
                <a:t>Demanda</a:t>
              </a:r>
              <a:r>
                <a:rPr lang="en-US" sz="2000" b="1" i="1">
                  <a:latin typeface="Arial" charset="0"/>
                </a:rPr>
                <a:t>: Q = a - bP</a:t>
              </a:r>
            </a:p>
          </p:txBody>
        </p:sp>
        <p:sp>
          <p:nvSpPr>
            <p:cNvPr id="294931" name="Rectangle 19"/>
            <p:cNvSpPr>
              <a:spLocks noChangeArrowheads="1"/>
            </p:cNvSpPr>
            <p:nvPr/>
          </p:nvSpPr>
          <p:spPr bwMode="auto">
            <a:xfrm>
              <a:off x="991" y="1313"/>
              <a:ext cx="29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i="1">
                  <a:latin typeface="Arial" charset="0"/>
                </a:rPr>
                <a:t>a/b</a:t>
              </a:r>
            </a:p>
          </p:txBody>
        </p:sp>
      </p:grpSp>
      <p:grpSp>
        <p:nvGrpSpPr>
          <p:cNvPr id="294949" name="Group 37"/>
          <p:cNvGrpSpPr>
            <a:grpSpLocks/>
          </p:cNvGrpSpPr>
          <p:nvPr/>
        </p:nvGrpSpPr>
        <p:grpSpPr bwMode="auto">
          <a:xfrm>
            <a:off x="1573213" y="1893888"/>
            <a:ext cx="6907212" cy="3762375"/>
            <a:chOff x="991" y="1193"/>
            <a:chExt cx="4351" cy="2370"/>
          </a:xfrm>
        </p:grpSpPr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3881" y="1193"/>
              <a:ext cx="146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latin typeface="Arial" charset="0"/>
                </a:rPr>
                <a:t>Oferta: </a:t>
              </a:r>
              <a:r>
                <a:rPr lang="en-US" sz="2000" b="1" i="1">
                  <a:latin typeface="Arial" charset="0"/>
                </a:rPr>
                <a:t>Q = c + dP</a:t>
              </a:r>
            </a:p>
          </p:txBody>
        </p:sp>
        <p:sp>
          <p:nvSpPr>
            <p:cNvPr id="294924" name="Line 12"/>
            <p:cNvSpPr>
              <a:spLocks noChangeShapeType="1"/>
            </p:cNvSpPr>
            <p:nvPr/>
          </p:nvSpPr>
          <p:spPr bwMode="auto">
            <a:xfrm flipV="1">
              <a:off x="1442" y="1442"/>
              <a:ext cx="2397" cy="2061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32" name="Rectangle 20"/>
            <p:cNvSpPr>
              <a:spLocks noChangeArrowheads="1"/>
            </p:cNvSpPr>
            <p:nvPr/>
          </p:nvSpPr>
          <p:spPr bwMode="auto">
            <a:xfrm>
              <a:off x="991" y="3353"/>
              <a:ext cx="34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i="1">
                  <a:latin typeface="Arial" charset="0"/>
                </a:rPr>
                <a:t>-c/d</a:t>
              </a:r>
            </a:p>
          </p:txBody>
        </p:sp>
      </p:grpSp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94950" name="Group 38"/>
          <p:cNvGrpSpPr>
            <a:grpSpLocks/>
          </p:cNvGrpSpPr>
          <p:nvPr/>
        </p:nvGrpSpPr>
        <p:grpSpPr bwMode="auto">
          <a:xfrm>
            <a:off x="1665288" y="3508375"/>
            <a:ext cx="4767262" cy="2798763"/>
            <a:chOff x="1049" y="2210"/>
            <a:chExt cx="3003" cy="1763"/>
          </a:xfrm>
        </p:grpSpPr>
        <p:sp>
          <p:nvSpPr>
            <p:cNvPr id="294925" name="Line 13"/>
            <p:cNvSpPr>
              <a:spLocks noChangeShapeType="1"/>
            </p:cNvSpPr>
            <p:nvPr/>
          </p:nvSpPr>
          <p:spPr bwMode="auto">
            <a:xfrm flipH="1">
              <a:off x="1371" y="2496"/>
              <a:ext cx="11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1049" y="2393"/>
              <a:ext cx="28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P*</a:t>
              </a:r>
            </a:p>
          </p:txBody>
        </p:sp>
        <p:sp>
          <p:nvSpPr>
            <p:cNvPr id="294927" name="Oval 15"/>
            <p:cNvSpPr>
              <a:spLocks noChangeArrowheads="1"/>
            </p:cNvSpPr>
            <p:nvPr/>
          </p:nvSpPr>
          <p:spPr bwMode="auto">
            <a:xfrm>
              <a:off x="2544" y="24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29" name="Rectangle 17"/>
            <p:cNvSpPr>
              <a:spLocks noChangeArrowheads="1"/>
            </p:cNvSpPr>
            <p:nvPr/>
          </p:nvSpPr>
          <p:spPr bwMode="auto">
            <a:xfrm>
              <a:off x="2441" y="3725"/>
              <a:ext cx="30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Q*</a:t>
              </a:r>
            </a:p>
          </p:txBody>
        </p:sp>
        <p:sp>
          <p:nvSpPr>
            <p:cNvPr id="294930" name="Line 18"/>
            <p:cNvSpPr>
              <a:spLocks noChangeShapeType="1"/>
            </p:cNvSpPr>
            <p:nvPr/>
          </p:nvSpPr>
          <p:spPr bwMode="auto">
            <a:xfrm flipV="1">
              <a:off x="2592" y="2570"/>
              <a:ext cx="0" cy="11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33" name="Rectangle 21"/>
            <p:cNvSpPr>
              <a:spLocks noChangeArrowheads="1"/>
            </p:cNvSpPr>
            <p:nvPr/>
          </p:nvSpPr>
          <p:spPr bwMode="auto">
            <a:xfrm>
              <a:off x="3017" y="2249"/>
              <a:ext cx="1035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E</a:t>
              </a:r>
              <a:r>
                <a:rPr lang="en-US" sz="1800" b="1" i="1" baseline="-25000">
                  <a:latin typeface="Arial" charset="0"/>
                </a:rPr>
                <a:t>D</a:t>
              </a:r>
              <a:r>
                <a:rPr lang="en-US" sz="1800" b="1" i="1">
                  <a:latin typeface="Arial" charset="0"/>
                </a:rPr>
                <a:t> = -b(P*/Q*)</a:t>
              </a:r>
            </a:p>
            <a:p>
              <a:r>
                <a:rPr lang="en-US" sz="1800" b="1" i="1">
                  <a:latin typeface="Arial" charset="0"/>
                </a:rPr>
                <a:t>E</a:t>
              </a:r>
              <a:r>
                <a:rPr lang="en-US" sz="1800" b="1" i="1" baseline="-25000">
                  <a:latin typeface="Arial" charset="0"/>
                </a:rPr>
                <a:t>S</a:t>
              </a:r>
              <a:r>
                <a:rPr lang="en-US" sz="1800" b="1" i="1">
                  <a:latin typeface="Arial" charset="0"/>
                </a:rPr>
                <a:t> = d(P*/Q*)</a:t>
              </a:r>
            </a:p>
          </p:txBody>
        </p:sp>
        <p:sp>
          <p:nvSpPr>
            <p:cNvPr id="294934" name="Freeform 22"/>
            <p:cNvSpPr>
              <a:spLocks/>
            </p:cNvSpPr>
            <p:nvPr/>
          </p:nvSpPr>
          <p:spPr bwMode="auto">
            <a:xfrm>
              <a:off x="2975" y="2210"/>
              <a:ext cx="99" cy="5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8" y="5"/>
                </a:cxn>
                <a:cxn ang="0">
                  <a:pos x="64" y="14"/>
                </a:cxn>
                <a:cxn ang="0">
                  <a:pos x="54" y="27"/>
                </a:cxn>
                <a:cxn ang="0">
                  <a:pos x="49" y="45"/>
                </a:cxn>
                <a:cxn ang="0">
                  <a:pos x="49" y="236"/>
                </a:cxn>
                <a:cxn ang="0">
                  <a:pos x="44" y="254"/>
                </a:cxn>
                <a:cxn ang="0">
                  <a:pos x="34" y="272"/>
                </a:cxn>
                <a:cxn ang="0">
                  <a:pos x="19" y="281"/>
                </a:cxn>
                <a:cxn ang="0">
                  <a:pos x="0" y="285"/>
                </a:cxn>
                <a:cxn ang="0">
                  <a:pos x="19" y="290"/>
                </a:cxn>
                <a:cxn ang="0">
                  <a:pos x="34" y="299"/>
                </a:cxn>
                <a:cxn ang="0">
                  <a:pos x="44" y="317"/>
                </a:cxn>
                <a:cxn ang="0">
                  <a:pos x="49" y="334"/>
                </a:cxn>
                <a:cxn ang="0">
                  <a:pos x="49" y="526"/>
                </a:cxn>
                <a:cxn ang="0">
                  <a:pos x="54" y="544"/>
                </a:cxn>
                <a:cxn ang="0">
                  <a:pos x="64" y="562"/>
                </a:cxn>
                <a:cxn ang="0">
                  <a:pos x="78" y="571"/>
                </a:cxn>
                <a:cxn ang="0">
                  <a:pos x="98" y="575"/>
                </a:cxn>
              </a:cxnLst>
              <a:rect l="0" t="0" r="r" b="b"/>
              <a:pathLst>
                <a:path w="99" h="576">
                  <a:moveTo>
                    <a:pt x="98" y="0"/>
                  </a:moveTo>
                  <a:lnTo>
                    <a:pt x="78" y="5"/>
                  </a:lnTo>
                  <a:lnTo>
                    <a:pt x="64" y="14"/>
                  </a:lnTo>
                  <a:lnTo>
                    <a:pt x="54" y="27"/>
                  </a:lnTo>
                  <a:lnTo>
                    <a:pt x="49" y="45"/>
                  </a:lnTo>
                  <a:lnTo>
                    <a:pt x="49" y="236"/>
                  </a:lnTo>
                  <a:lnTo>
                    <a:pt x="44" y="254"/>
                  </a:lnTo>
                  <a:lnTo>
                    <a:pt x="34" y="272"/>
                  </a:lnTo>
                  <a:lnTo>
                    <a:pt x="19" y="281"/>
                  </a:lnTo>
                  <a:lnTo>
                    <a:pt x="0" y="285"/>
                  </a:lnTo>
                  <a:lnTo>
                    <a:pt x="19" y="290"/>
                  </a:lnTo>
                  <a:lnTo>
                    <a:pt x="34" y="299"/>
                  </a:lnTo>
                  <a:lnTo>
                    <a:pt x="44" y="317"/>
                  </a:lnTo>
                  <a:lnTo>
                    <a:pt x="49" y="334"/>
                  </a:lnTo>
                  <a:lnTo>
                    <a:pt x="49" y="526"/>
                  </a:lnTo>
                  <a:lnTo>
                    <a:pt x="54" y="544"/>
                  </a:lnTo>
                  <a:lnTo>
                    <a:pt x="64" y="562"/>
                  </a:lnTo>
                  <a:lnTo>
                    <a:pt x="78" y="571"/>
                  </a:lnTo>
                  <a:lnTo>
                    <a:pt x="98" y="57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94935" name="Line 23"/>
            <p:cNvSpPr>
              <a:spLocks noChangeShapeType="1"/>
            </p:cNvSpPr>
            <p:nvPr/>
          </p:nvSpPr>
          <p:spPr bwMode="auto">
            <a:xfrm flipH="1">
              <a:off x="2643" y="2496"/>
              <a:ext cx="33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4941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294943" name="Line 31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4944" name="Line 32"/>
          <p:cNvSpPr>
            <a:spLocks noChangeShapeType="1"/>
          </p:cNvSpPr>
          <p:nvPr/>
        </p:nvSpPr>
        <p:spPr bwMode="auto">
          <a:xfrm>
            <a:off x="2214563" y="5954713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4945" name="Rectangle 33"/>
          <p:cNvSpPr>
            <a:spLocks noChangeArrowheads="1"/>
          </p:cNvSpPr>
          <p:nvPr/>
        </p:nvSpPr>
        <p:spPr bwMode="auto">
          <a:xfrm>
            <a:off x="6461125" y="5907088"/>
            <a:ext cx="1508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Quantidade</a:t>
            </a:r>
            <a:r>
              <a:rPr lang="en-US" sz="2000" b="1">
                <a:latin typeface="Arial" charset="0"/>
              </a:rPr>
              <a:t> </a:t>
            </a:r>
          </a:p>
        </p:txBody>
      </p:sp>
      <p:sp>
        <p:nvSpPr>
          <p:cNvPr id="294946" name="Rectangle 34"/>
          <p:cNvSpPr>
            <a:spLocks noChangeArrowheads="1"/>
          </p:cNvSpPr>
          <p:nvPr/>
        </p:nvSpPr>
        <p:spPr bwMode="auto">
          <a:xfrm>
            <a:off x="1357313" y="1663700"/>
            <a:ext cx="815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Preço</a:t>
            </a:r>
            <a:endParaRPr lang="en-US" sz="2000" b="1">
              <a:latin typeface="Arial" charset="0"/>
            </a:endParaRPr>
          </a:p>
        </p:txBody>
      </p:sp>
      <p:sp>
        <p:nvSpPr>
          <p:cNvPr id="294951" name="Rectangle 39"/>
          <p:cNvSpPr>
            <a:spLocks noChangeArrowheads="1"/>
          </p:cNvSpPr>
          <p:nvPr/>
        </p:nvSpPr>
        <p:spPr bwMode="auto">
          <a:xfrm>
            <a:off x="6113463" y="5907088"/>
            <a:ext cx="2936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i="1">
                <a:latin typeface="Arial" charset="0"/>
              </a:rPr>
              <a:t>a</a:t>
            </a:r>
          </a:p>
        </p:txBody>
      </p:sp>
      <p:sp>
        <p:nvSpPr>
          <p:cNvPr id="294952" name="Text Box 40"/>
          <p:cNvSpPr txBox="1">
            <a:spLocks noChangeArrowheads="1"/>
          </p:cNvSpPr>
          <p:nvPr/>
        </p:nvSpPr>
        <p:spPr bwMode="auto">
          <a:xfrm>
            <a:off x="2179638" y="960438"/>
            <a:ext cx="6964362" cy="89852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Ajuste das curvas da oferta e da demanda para os dados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2955C45-2F1B-4EF0-917C-D35264396DC2}" type="slidenum">
              <a:rPr lang="en-US"/>
              <a:pPr/>
              <a:t>95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Podemos começar apresentando as equações da oferta e da demanda: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</a:t>
            </a:r>
            <a:r>
              <a:rPr lang="pt-BR" i="1"/>
              <a:t>Demanda:</a:t>
            </a:r>
            <a:r>
              <a:rPr lang="pt-BR"/>
              <a:t>	</a:t>
            </a:r>
            <a:r>
              <a:rPr lang="pt-BR" i="1"/>
              <a:t>Q</a:t>
            </a:r>
            <a:r>
              <a:rPr lang="pt-BR" i="1" baseline="-25000"/>
              <a:t>D</a:t>
            </a:r>
            <a:r>
              <a:rPr lang="pt-BR" i="1"/>
              <a:t> = a - bP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Oferta:		Q</a:t>
            </a:r>
            <a:r>
              <a:rPr lang="pt-BR" i="1" baseline="-25000"/>
              <a:t>S</a:t>
            </a:r>
            <a:r>
              <a:rPr lang="pt-BR" i="1"/>
              <a:t> = c + dP</a:t>
            </a:r>
          </a:p>
          <a:p>
            <a:pPr>
              <a:spcBef>
                <a:spcPct val="70000"/>
              </a:spcBef>
            </a:pPr>
            <a:r>
              <a:rPr lang="pt-BR"/>
              <a:t>Devemos escolher valores para </a:t>
            </a:r>
            <a:r>
              <a:rPr lang="pt-BR" i="1"/>
              <a:t>a, b, c,   </a:t>
            </a:r>
            <a:r>
              <a:rPr lang="pt-BR"/>
              <a:t>e </a:t>
            </a:r>
            <a:r>
              <a:rPr lang="pt-BR" i="1"/>
              <a:t>d.</a:t>
            </a:r>
          </a:p>
        </p:txBody>
      </p:sp>
      <p:graphicFrame>
        <p:nvGraphicFramePr>
          <p:cNvPr id="538624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25" name="Equação" r:id="rId4" imgW="149040" imgH="250560" progId="Equation.3">
                  <p:embed/>
                </p:oleObj>
              </mc:Choice>
              <mc:Fallback>
                <p:oleObj name="Equação" r:id="rId4" imgW="149040" imgH="250560" progId="Equation.3">
                  <p:embed/>
                  <p:pic>
                    <p:nvPicPr>
                      <p:cNvPr id="0" name="Picture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508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72" name="Rectangle 12"/>
          <p:cNvSpPr>
            <a:spLocks noGrp="1" noChangeArrowheads="1"/>
          </p:cNvSpPr>
          <p:nvPr>
            <p:ph type="title"/>
          </p:nvPr>
        </p:nvSpPr>
        <p:spPr>
          <a:xfrm>
            <a:off x="63500" y="1206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DE4F9F8-5820-4305-9846-3E5BCA359683}" type="slidenum">
              <a:rPr lang="en-US"/>
              <a:pPr/>
              <a:t>96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Passo 1: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Lembre-se de que: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</a:t>
            </a:r>
          </a:p>
        </p:txBody>
      </p:sp>
      <p:graphicFrame>
        <p:nvGraphicFramePr>
          <p:cNvPr id="539648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0" name="Equação" r:id="rId4" imgW="149040" imgH="250560" progId="Equation.3">
                  <p:embed/>
                </p:oleObj>
              </mc:Choice>
              <mc:Fallback>
                <p:oleObj name="Equação" r:id="rId4" imgW="149040" imgH="250560" progId="Equation.3">
                  <p:embed/>
                  <p:pic>
                    <p:nvPicPr>
                      <p:cNvPr id="0" name="Picture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508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9023" name="Group 15"/>
          <p:cNvGrpSpPr>
            <a:grpSpLocks/>
          </p:cNvGrpSpPr>
          <p:nvPr/>
        </p:nvGrpSpPr>
        <p:grpSpPr bwMode="auto">
          <a:xfrm>
            <a:off x="1962150" y="3448050"/>
            <a:ext cx="5486400" cy="1200150"/>
            <a:chOff x="1236" y="2172"/>
            <a:chExt cx="3456" cy="756"/>
          </a:xfrm>
        </p:grpSpPr>
        <p:sp>
          <p:nvSpPr>
            <p:cNvPr id="299022" name="Rectangle 14"/>
            <p:cNvSpPr>
              <a:spLocks noChangeArrowheads="1"/>
            </p:cNvSpPr>
            <p:nvPr/>
          </p:nvSpPr>
          <p:spPr bwMode="auto">
            <a:xfrm>
              <a:off x="1236" y="2172"/>
              <a:ext cx="3456" cy="7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539649" name="Object 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344" y="2256"/>
            <a:ext cx="3240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651" name="Equação" r:id="rId6" imgW="5141880" imgH="907920" progId="Equation.3">
                    <p:embed/>
                  </p:oleObj>
                </mc:Choice>
                <mc:Fallback>
                  <p:oleObj name="Equação" r:id="rId6" imgW="5141880" imgH="907920" progId="Equation.3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256"/>
                          <a:ext cx="3240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9021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2A67FDF-9619-4402-8970-8F10F895E0F3}" type="slidenum">
              <a:rPr lang="en-US"/>
              <a:pPr/>
              <a:t>97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No caso de curvas de demanda e oferta lineares, a variação na quantidade dividida pela variação no preço é constante (e igual à inclinação da curva).</a:t>
            </a:r>
          </a:p>
        </p:txBody>
      </p:sp>
      <p:graphicFrame>
        <p:nvGraphicFramePr>
          <p:cNvPr id="540672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73" name="Equação" r:id="rId4" imgW="149040" imgH="250560" progId="Equation.3">
                  <p:embed/>
                </p:oleObj>
              </mc:Choice>
              <mc:Fallback>
                <p:oleObj name="Equação" r:id="rId4" imgW="149040" imgH="250560" progId="Equation.3">
                  <p:embed/>
                  <p:pic>
                    <p:nvPicPr>
                      <p:cNvPr id="0" name="Picture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508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8" name="Rectangle 12"/>
          <p:cNvSpPr>
            <a:spLocks noGrp="1" noChangeArrowheads="1"/>
          </p:cNvSpPr>
          <p:nvPr>
            <p:ph type="title"/>
          </p:nvPr>
        </p:nvSpPr>
        <p:spPr>
          <a:xfrm>
            <a:off x="50800" y="571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6D8A6D91-2127-4FCD-81C7-2B638F8668AE}" type="slidenum">
              <a:rPr lang="en-US"/>
              <a:pPr/>
              <a:t>98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Inserindo as inclinações de cada curva nas fórmulas das respectivas elasticidades, obtemos:</a:t>
            </a:r>
          </a:p>
        </p:txBody>
      </p:sp>
      <p:graphicFrame>
        <p:nvGraphicFramePr>
          <p:cNvPr id="541696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99" name="Equação" r:id="rId4" imgW="149040" imgH="250560" progId="Equation.3">
                  <p:embed/>
                </p:oleObj>
              </mc:Choice>
              <mc:Fallback>
                <p:oleObj name="Equação" r:id="rId4" imgW="149040" imgH="250560" progId="Equation.3">
                  <p:embed/>
                  <p:pic>
                    <p:nvPicPr>
                      <p:cNvPr id="0" name="Picture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508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3118" name="Group 14"/>
          <p:cNvGrpSpPr>
            <a:grpSpLocks/>
          </p:cNvGrpSpPr>
          <p:nvPr/>
        </p:nvGrpSpPr>
        <p:grpSpPr bwMode="auto">
          <a:xfrm>
            <a:off x="2266950" y="3238500"/>
            <a:ext cx="4616450" cy="2386013"/>
            <a:chOff x="1440" y="1896"/>
            <a:chExt cx="2908" cy="1503"/>
          </a:xfrm>
        </p:grpSpPr>
        <p:sp>
          <p:nvSpPr>
            <p:cNvPr id="303117" name="Rectangle 13"/>
            <p:cNvSpPr>
              <a:spLocks noChangeArrowheads="1"/>
            </p:cNvSpPr>
            <p:nvPr/>
          </p:nvSpPr>
          <p:spPr bwMode="auto">
            <a:xfrm>
              <a:off x="1440" y="1896"/>
              <a:ext cx="2904" cy="148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541697" name="Object 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488" y="1968"/>
            <a:ext cx="2860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700" name="Equação" r:id="rId6" imgW="4538520" imgH="907920" progId="Equation.3">
                    <p:embed/>
                  </p:oleObj>
                </mc:Choice>
                <mc:Fallback>
                  <p:oleObj name="Equação" r:id="rId6" imgW="4538520" imgH="907920" progId="Equation.3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968"/>
                          <a:ext cx="2860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1698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488" y="2784"/>
            <a:ext cx="2852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701" name="Equação" r:id="rId8" imgW="4525920" imgH="974520" progId="Equation.3">
                    <p:embed/>
                  </p:oleObj>
                </mc:Choice>
                <mc:Fallback>
                  <p:oleObj name="Equação" r:id="rId8" imgW="4525920" imgH="974520" progId="Equation.3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784"/>
                          <a:ext cx="2852" cy="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3116" name="Rectangle 12"/>
          <p:cNvSpPr>
            <a:spLocks noGrp="1" noChangeArrowheads="1"/>
          </p:cNvSpPr>
          <p:nvPr>
            <p:ph type="title"/>
          </p:nvPr>
        </p:nvSpPr>
        <p:spPr>
          <a:xfrm>
            <a:off x="50800" y="571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9A7382F-5273-4F2B-B8BD-D9FCAC82E5F3}" type="slidenum">
              <a:rPr lang="en-US"/>
              <a:pPr/>
              <a:t>99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0515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515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5157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Dado que temos valores para </a:t>
            </a:r>
            <a:r>
              <a:rPr lang="pt-BR" i="1"/>
              <a:t>E</a:t>
            </a:r>
            <a:r>
              <a:rPr lang="pt-BR" i="1" baseline="-25000"/>
              <a:t>D</a:t>
            </a:r>
            <a:r>
              <a:rPr lang="pt-BR" i="1"/>
              <a:t>, E</a:t>
            </a:r>
            <a:r>
              <a:rPr lang="pt-BR" i="1" baseline="-25000"/>
              <a:t>S</a:t>
            </a:r>
            <a:r>
              <a:rPr lang="pt-BR" i="1"/>
              <a:t>, P*, </a:t>
            </a:r>
            <a:r>
              <a:rPr lang="pt-BR"/>
              <a:t>e</a:t>
            </a:r>
            <a:r>
              <a:rPr lang="pt-BR" i="1"/>
              <a:t> Q*, </a:t>
            </a:r>
            <a:r>
              <a:rPr lang="pt-BR"/>
              <a:t>podemos resolver para </a:t>
            </a:r>
            <a:r>
              <a:rPr lang="pt-BR" i="1"/>
              <a:t>b</a:t>
            </a:r>
            <a:r>
              <a:rPr lang="pt-BR"/>
              <a:t> e </a:t>
            </a:r>
            <a:r>
              <a:rPr lang="pt-BR" i="1"/>
              <a:t>d</a:t>
            </a:r>
            <a:r>
              <a:rPr lang="pt-BR"/>
              <a:t> e, em seguida, para </a:t>
            </a:r>
            <a:r>
              <a:rPr lang="pt-BR" i="1"/>
              <a:t>a</a:t>
            </a:r>
            <a:r>
              <a:rPr lang="pt-BR"/>
              <a:t> e </a:t>
            </a:r>
            <a:r>
              <a:rPr lang="pt-BR" i="1"/>
              <a:t>c</a:t>
            </a:r>
            <a:r>
              <a:rPr lang="pt-BR"/>
              <a:t>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</a:t>
            </a:r>
            <a:endParaRPr lang="pt-BR" i="1"/>
          </a:p>
        </p:txBody>
      </p:sp>
      <p:graphicFrame>
        <p:nvGraphicFramePr>
          <p:cNvPr id="305158" name="Object 103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5" name="Equação" r:id="rId4" imgW="149040" imgH="250560" progId="Equation.3">
                  <p:embed/>
                </p:oleObj>
              </mc:Choice>
              <mc:Fallback>
                <p:oleObj name="Equação" r:id="rId4" imgW="149040" imgH="250560" progId="Equation.3">
                  <p:embed/>
                  <p:pic>
                    <p:nvPicPr>
                      <p:cNvPr id="0" name="Picture 10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508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62" name="Rectangle 1034"/>
          <p:cNvSpPr>
            <a:spLocks noGrp="1" noChangeArrowheads="1"/>
          </p:cNvSpPr>
          <p:nvPr>
            <p:ph type="title"/>
          </p:nvPr>
        </p:nvSpPr>
        <p:spPr>
          <a:xfrm>
            <a:off x="38100" y="1079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grpSp>
        <p:nvGrpSpPr>
          <p:cNvPr id="305167" name="Group 1039"/>
          <p:cNvGrpSpPr>
            <a:grpSpLocks/>
          </p:cNvGrpSpPr>
          <p:nvPr/>
        </p:nvGrpSpPr>
        <p:grpSpPr bwMode="auto">
          <a:xfrm>
            <a:off x="2571750" y="3333750"/>
            <a:ext cx="4267200" cy="2400300"/>
            <a:chOff x="1620" y="1836"/>
            <a:chExt cx="2688" cy="1512"/>
          </a:xfrm>
        </p:grpSpPr>
        <p:sp>
          <p:nvSpPr>
            <p:cNvPr id="305165" name="Rectangle 1037"/>
            <p:cNvSpPr>
              <a:spLocks noChangeArrowheads="1"/>
            </p:cNvSpPr>
            <p:nvPr/>
          </p:nvSpPr>
          <p:spPr bwMode="auto">
            <a:xfrm>
              <a:off x="1620" y="1836"/>
              <a:ext cx="2688" cy="151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305163" name="Object 1035"/>
            <p:cNvGraphicFramePr>
              <a:graphicFrameLocks noChangeAspect="1"/>
            </p:cNvGraphicFramePr>
            <p:nvPr/>
          </p:nvGraphicFramePr>
          <p:xfrm>
            <a:off x="1657" y="1880"/>
            <a:ext cx="2519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66" name="Equação" r:id="rId6" imgW="965160" imgH="253800" progId="Equation.3">
                    <p:embed/>
                  </p:oleObj>
                </mc:Choice>
                <mc:Fallback>
                  <p:oleObj name="Equação" r:id="rId6" imgW="965160" imgH="253800" progId="Equation.3">
                    <p:embed/>
                    <p:pic>
                      <p:nvPicPr>
                        <p:cNvPr id="0" name="Picture 10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7" y="1880"/>
                          <a:ext cx="2519" cy="6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5164" name="Object 1036"/>
            <p:cNvGraphicFramePr>
              <a:graphicFrameLocks noChangeAspect="1"/>
            </p:cNvGraphicFramePr>
            <p:nvPr/>
          </p:nvGraphicFramePr>
          <p:xfrm>
            <a:off x="1689" y="2684"/>
            <a:ext cx="2453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67" name="Equação" r:id="rId8" imgW="939600" imgH="253800" progId="Equation.3">
                    <p:embed/>
                  </p:oleObj>
                </mc:Choice>
                <mc:Fallback>
                  <p:oleObj name="Equação" r:id="rId8" imgW="939600" imgH="253800" progId="Equation.3">
                    <p:embed/>
                    <p:pic>
                      <p:nvPicPr>
                        <p:cNvPr id="0" name="Picture 10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9" y="2684"/>
                          <a:ext cx="2453" cy="6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ltiple Bars">
  <a:themeElements>
    <a:clrScheme name="">
      <a:dk1>
        <a:srgbClr val="000000"/>
      </a:dk1>
      <a:lt1>
        <a:srgbClr val="FFFFE1"/>
      </a:lt1>
      <a:dk2>
        <a:srgbClr val="000000"/>
      </a:dk2>
      <a:lt2>
        <a:srgbClr val="FFFFCC"/>
      </a:lt2>
      <a:accent1>
        <a:srgbClr val="FF9933"/>
      </a:accent1>
      <a:accent2>
        <a:srgbClr val="9999FF"/>
      </a:accent2>
      <a:accent3>
        <a:srgbClr val="FFFFEE"/>
      </a:accent3>
      <a:accent4>
        <a:srgbClr val="000000"/>
      </a:accent4>
      <a:accent5>
        <a:srgbClr val="FFCAAD"/>
      </a:accent5>
      <a:accent6>
        <a:srgbClr val="8A8AE7"/>
      </a:accent6>
      <a:hlink>
        <a:srgbClr val="FFCC99"/>
      </a:hlink>
      <a:folHlink>
        <a:srgbClr val="DDDDDD"/>
      </a:folHlink>
    </a:clrScheme>
    <a:fontScheme name="Multiple 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ultiple 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e 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E1"/>
    </a:lt1>
    <a:dk2>
      <a:srgbClr val="000000"/>
    </a:dk2>
    <a:lt2>
      <a:srgbClr val="FFFFCC"/>
    </a:lt2>
    <a:accent1>
      <a:srgbClr val="FF9933"/>
    </a:accent1>
    <a:accent2>
      <a:srgbClr val="9999FF"/>
    </a:accent2>
    <a:accent3>
      <a:srgbClr val="FFFFEE"/>
    </a:accent3>
    <a:accent4>
      <a:srgbClr val="000000"/>
    </a:accent4>
    <a:accent5>
      <a:srgbClr val="FFCAAD"/>
    </a:accent5>
    <a:accent6>
      <a:srgbClr val="8A8AE7"/>
    </a:accent6>
    <a:hlink>
      <a:srgbClr val="FFCC99"/>
    </a:hlink>
    <a:folHlink>
      <a:srgbClr val="DDDDDD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E1"/>
    </a:lt1>
    <a:dk2>
      <a:srgbClr val="000000"/>
    </a:dk2>
    <a:lt2>
      <a:srgbClr val="FFFFCC"/>
    </a:lt2>
    <a:accent1>
      <a:srgbClr val="FF9933"/>
    </a:accent1>
    <a:accent2>
      <a:srgbClr val="9999FF"/>
    </a:accent2>
    <a:accent3>
      <a:srgbClr val="FFFFEE"/>
    </a:accent3>
    <a:accent4>
      <a:srgbClr val="000000"/>
    </a:accent4>
    <a:accent5>
      <a:srgbClr val="FFCAAD"/>
    </a:accent5>
    <a:accent6>
      <a:srgbClr val="8A8AE7"/>
    </a:accent6>
    <a:hlink>
      <a:srgbClr val="FFCC99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Designs\Multiple Bars.pot</Template>
  <TotalTime>2502</TotalTime>
  <Words>6031</Words>
  <Application>Microsoft Office PowerPoint</Application>
  <PresentationFormat>Apresentação na tela (4:3)</PresentationFormat>
  <Paragraphs>1345</Paragraphs>
  <Slides>135</Slides>
  <Notes>125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135</vt:i4>
      </vt:variant>
    </vt:vector>
  </HeadingPairs>
  <TitlesOfParts>
    <vt:vector size="138" baseType="lpstr">
      <vt:lpstr>Multiple Bars</vt:lpstr>
      <vt:lpstr>Equação</vt:lpstr>
      <vt:lpstr>Equation</vt:lpstr>
      <vt:lpstr>Capítulo 2</vt:lpstr>
      <vt:lpstr>Tópicos para discussão</vt:lpstr>
      <vt:lpstr>Tópicos para discussão</vt:lpstr>
      <vt:lpstr>Introdução</vt:lpstr>
      <vt:lpstr>Introdução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 mecanismo de mercado</vt:lpstr>
      <vt:lpstr>O mecanismo de mercado</vt:lpstr>
      <vt:lpstr>O mecanismo de mercado</vt:lpstr>
      <vt:lpstr>O mecanismo de mercado</vt:lpstr>
      <vt:lpstr>O mecanismo de mercado</vt:lpstr>
      <vt:lpstr>O mecanismo de mercado</vt:lpstr>
      <vt:lpstr>O mecanismo de mercado</vt:lpstr>
      <vt:lpstr>O mecanismo de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de preço da demanda</vt:lpstr>
      <vt:lpstr>Elasticidades de preço da demanda</vt:lpstr>
      <vt:lpstr>Elasticidades de preço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 </vt:lpstr>
      <vt:lpstr>Elasticidades da oferta e da demanda 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Efeitos da intervenção governamental – controle de preços</vt:lpstr>
      <vt:lpstr>Efeitos da intervenção governamental – controle de preços</vt:lpstr>
      <vt:lpstr>Efeitos da intervenção governamental – controle de preços</vt:lpstr>
      <vt:lpstr>Efeitos da intervenção governamental – controle de preços</vt:lpstr>
      <vt:lpstr>Efeitos da intervenção governamental – controle de preços</vt:lpstr>
      <vt:lpstr>Efeitos da intervenção governamental – controle de preços</vt:lpstr>
      <vt:lpstr>Resumo</vt:lpstr>
      <vt:lpstr>Resumo</vt:lpstr>
      <vt:lpstr>Resumo</vt:lpstr>
      <vt:lpstr>Fim do Capítulo 2</vt:lpstr>
    </vt:vector>
  </TitlesOfParts>
  <Company>Rose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Faculty/Staff</dc:creator>
  <cp:lastModifiedBy>Edgard Monforte Merlo</cp:lastModifiedBy>
  <cp:revision>223</cp:revision>
  <cp:lastPrinted>2005-09-13T15:04:41Z</cp:lastPrinted>
  <dcterms:created xsi:type="dcterms:W3CDTF">2000-03-16T15:04:42Z</dcterms:created>
  <dcterms:modified xsi:type="dcterms:W3CDTF">2018-04-19T14:23:00Z</dcterms:modified>
</cp:coreProperties>
</file>