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553200" y="6245225"/>
            <a:ext cx="360573" cy="352822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49262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3.png"/><Relationship Id="rId4" Type="http://schemas.openxmlformats.org/officeDocument/2006/relationships/image" Target="../media/image1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evicent@usp.br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siologia e crescimento Bacteriano"/>
          <p:cNvSpPr txBox="1"/>
          <p:nvPr/>
        </p:nvSpPr>
        <p:spPr>
          <a:xfrm>
            <a:off x="539750" y="0"/>
            <a:ext cx="7272338" cy="550205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2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lvl1pPr>
          </a:lstStyle>
          <a:p>
            <a:pPr/>
            <a:r>
              <a:t>Fisiologia e crescimento Bacteriano</a:t>
            </a:r>
          </a:p>
        </p:txBody>
      </p:sp>
      <p:sp>
        <p:nvSpPr>
          <p:cNvPr id="21" name="- Por que é importante estudar o crescimento das microbiano?"/>
          <p:cNvSpPr txBox="1"/>
          <p:nvPr/>
        </p:nvSpPr>
        <p:spPr>
          <a:xfrm>
            <a:off x="690562" y="1557337"/>
            <a:ext cx="6434101" cy="3528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- Por que é importante estudar o crescimento das microbiano?</a:t>
            </a:r>
          </a:p>
        </p:txBody>
      </p:sp>
      <p:sp>
        <p:nvSpPr>
          <p:cNvPr id="22" name="Isolar os agentes causais das doenças infecciosas…"/>
          <p:cNvSpPr txBox="1"/>
          <p:nvPr/>
        </p:nvSpPr>
        <p:spPr>
          <a:xfrm>
            <a:off x="690562" y="2420937"/>
            <a:ext cx="6294909" cy="27531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defTabSz="914400"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Isolar os agentes causais das doenças infecciosas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Identificação dos agentes causais das doenças infecciosas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Desenvolvimento de agentes antimicrobianos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Preservação dos alimentos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Estudo: Bioquímica, Genética, Biotecnologia</a:t>
            </a:r>
          </a:p>
        </p:txBody>
      </p:sp>
      <p:sp>
        <p:nvSpPr>
          <p:cNvPr id="23" name="1. Crescimento"/>
          <p:cNvSpPr txBox="1"/>
          <p:nvPr/>
        </p:nvSpPr>
        <p:spPr>
          <a:xfrm>
            <a:off x="539750" y="908050"/>
            <a:ext cx="2376488" cy="377391"/>
          </a:xfrm>
          <a:prstGeom prst="rect">
            <a:avLst/>
          </a:prstGeom>
          <a:solidFill>
            <a:srgbClr val="99003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1. Crescimento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1. 2. Nutrientes Necessários para o crescimento bacteriano"/>
          <p:cNvSpPr txBox="1"/>
          <p:nvPr/>
        </p:nvSpPr>
        <p:spPr>
          <a:xfrm>
            <a:off x="755649" y="55562"/>
            <a:ext cx="6480177" cy="352822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1. 2. Nutrientes Necessários para o crescimento bacteriano</a:t>
            </a:r>
          </a:p>
        </p:txBody>
      </p:sp>
      <p:graphicFrame>
        <p:nvGraphicFramePr>
          <p:cNvPr id="146" name="Table"/>
          <p:cNvGraphicFramePr/>
          <p:nvPr/>
        </p:nvGraphicFramePr>
        <p:xfrm>
          <a:off x="442912" y="514350"/>
          <a:ext cx="8043863" cy="6273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195387"/>
                <a:gridCol w="1819275"/>
                <a:gridCol w="5029200"/>
              </a:tblGrid>
              <a:tr h="927100">
                <a:tc rowSpan="4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/>
                      </a:pP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/>
                      </a:pPr>
                      <a:r>
                        <a:t>Fontes de Energia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chemeClr val="accent2"/>
                          </a:solidFill>
                        </a:defRPr>
                      </a:pPr>
                      <a:r>
                        <a:t>Orgânicos</a:t>
                      </a:r>
                      <a:r>
                        <a:rPr sz="1200"/>
                        <a:t>   </a:t>
                      </a:r>
                      <a:endParaRPr sz="1200"/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2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200">
                          <a:solidFill>
                            <a:schemeClr val="accent2"/>
                          </a:solidFill>
                        </a:defRPr>
                      </a:pPr>
                      <a:r>
                        <a:t>-</a:t>
                      </a:r>
                      <a:r>
                        <a:rPr>
                          <a:solidFill>
                            <a:srgbClr val="000000"/>
                          </a:solidFill>
                        </a:rPr>
                        <a:t> Inorgânicos</a:t>
                      </a:r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200"/>
                      </a:pPr>
                      <a:r>
                        <a:t>- Luz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</a:tr>
              <a:tr h="1192212"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defRPr b="1" sz="1400"/>
                      </a:pPr>
                      <a:r>
                        <a:t>Fontes de </a:t>
                      </a:r>
                      <a:r>
                        <a:rPr sz="1800"/>
                        <a:t>C</a:t>
                      </a:r>
                      <a:r>
                        <a:t>arbono </a:t>
                      </a:r>
                      <a:r>
                        <a:rPr sz="1800"/>
                        <a:t>(C), </a:t>
                      </a:r>
                      <a:r>
                        <a:t> </a:t>
                      </a:r>
                      <a:r>
                        <a:rPr sz="1800"/>
                        <a:t>H</a:t>
                      </a:r>
                      <a:r>
                        <a:t>idrogênio </a:t>
                      </a:r>
                      <a:r>
                        <a:rPr sz="1800"/>
                        <a:t>(H), </a:t>
                      </a:r>
                      <a:endParaRPr sz="1800"/>
                    </a:p>
                    <a:p>
                      <a:pPr>
                        <a:spcBef>
                          <a:spcPts val="300"/>
                        </a:spcBef>
                        <a:defRPr b="1"/>
                      </a:pPr>
                      <a:r>
                        <a:t>O</a:t>
                      </a:r>
                      <a:r>
                        <a:rPr sz="1400"/>
                        <a:t>xigênio</a:t>
                      </a:r>
                      <a:r>
                        <a:t> (O)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chemeClr val="accent2"/>
                          </a:solidFill>
                        </a:defRPr>
                      </a:pPr>
                      <a:r>
                        <a:t>Orgânicos (Heterotróficos):  Açúcares, Proteínas</a:t>
                      </a:r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200"/>
                      </a:pPr>
                      <a:r>
                        <a:t>-      Inorgânicos (Autotróficos): CO</a:t>
                      </a:r>
                      <a:r>
                        <a:rPr baseline="-25000"/>
                        <a:t>2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</a:tr>
              <a:tr h="862012"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400"/>
                        </a:spcBef>
                        <a:defRPr b="1" sz="1400"/>
                      </a:pPr>
                      <a:r>
                        <a:t>Fontes de </a:t>
                      </a:r>
                      <a:r>
                        <a:rPr sz="1800"/>
                        <a:t>N</a:t>
                      </a:r>
                      <a:endParaRPr sz="1800"/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chemeClr val="accent2"/>
                          </a:solidFill>
                        </a:defRPr>
                      </a:pPr>
                      <a:r>
                        <a:t>Orgânicos: NH</a:t>
                      </a:r>
                      <a:r>
                        <a:rPr baseline="-25000"/>
                        <a:t>4</a:t>
                      </a:r>
                      <a:r>
                        <a:rPr baseline="30000"/>
                        <a:t>+</a:t>
                      </a:r>
                      <a:endParaRPr baseline="30000"/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chemeClr val="accent2"/>
                          </a:solidFill>
                        </a:defRPr>
                      </a:pPr>
                      <a:r>
                        <a:t>Inorgânicos: NO</a:t>
                      </a:r>
                      <a:r>
                        <a:rPr baseline="-25000"/>
                        <a:t>2</a:t>
                      </a:r>
                      <a:r>
                        <a:rPr baseline="30000"/>
                        <a:t>-</a:t>
                      </a:r>
                      <a:r>
                        <a:t>,  NO</a:t>
                      </a:r>
                      <a:r>
                        <a:rPr baseline="-25000"/>
                        <a:t>3</a:t>
                      </a:r>
                      <a:r>
                        <a:rPr baseline="30000"/>
                        <a:t>-</a:t>
                      </a:r>
                      <a:endParaRPr baseline="30000"/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baseline="30000" sz="8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285750" indent="-285750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/>
                      </a:pPr>
                      <a:r>
                        <a:t>N</a:t>
                      </a:r>
                      <a:r>
                        <a:rPr baseline="-25000"/>
                        <a:t>2</a:t>
                      </a:r>
                      <a:r>
                        <a:t> (fixadoras de nitrogênio).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</a:tr>
              <a:tr h="690562"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400"/>
                        </a:spcBef>
                        <a:defRPr b="1" sz="1400"/>
                      </a:pPr>
                      <a:r>
                        <a:t>Fontes de 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400"/>
                        </a:spcBef>
                        <a:defRPr b="1"/>
                      </a:pPr>
                      <a:r>
                        <a:t>P</a:t>
                      </a:r>
                      <a:r>
                        <a:rPr sz="1400"/>
                        <a:t>  e  </a:t>
                      </a:r>
                      <a:r>
                        <a:t>S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200">
                          <a:solidFill>
                            <a:srgbClr val="2D2DB9"/>
                          </a:solidFill>
                        </a:defRPr>
                      </a:pPr>
                      <a:r>
                        <a:t>- </a:t>
                      </a:r>
                      <a:r>
                        <a:rPr sz="1400"/>
                        <a:t>HP0</a:t>
                      </a:r>
                      <a:r>
                        <a:rPr baseline="-25000" sz="1400"/>
                        <a:t>4</a:t>
                      </a:r>
                      <a:r>
                        <a:rPr baseline="30000" sz="1400"/>
                        <a:t>2-</a:t>
                      </a:r>
                      <a:endParaRPr baseline="30000" sz="1400"/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800">
                          <a:solidFill>
                            <a:srgbClr val="2D2DB9"/>
                          </a:solidFill>
                        </a:defRPr>
                      </a:pP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2D2DB9"/>
                          </a:solidFill>
                        </a:defRPr>
                      </a:pPr>
                      <a:r>
                        <a:t>- SO</a:t>
                      </a:r>
                      <a:r>
                        <a:rPr baseline="-25000"/>
                        <a:t>4</a:t>
                      </a:r>
                      <a:r>
                        <a:rPr baseline="30000"/>
                        <a:t>2-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66CCFF">
                        <a:alpha val="16078"/>
                      </a:srgbClr>
                    </a:solidFill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990033"/>
                          </a:solidFill>
                        </a:defRPr>
                      </a:pP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>
                        <a:alpha val="3097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990033"/>
                          </a:solidFill>
                        </a:defRPr>
                      </a:pPr>
                      <a:r>
                        <a:t>Fontes de outros Elementos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990033"/>
                          </a:solidFill>
                        </a:defRPr>
                      </a:pPr>
                      <a:r>
                        <a:t>(sais minerais)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>
                        <a:alpha val="3097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>
                          <a:solidFill>
                            <a:srgbClr val="006666"/>
                          </a:solidFill>
                        </a:defRPr>
                      </a:pPr>
                      <a:r>
                        <a:t> </a:t>
                      </a:r>
                      <a:r>
                        <a:rPr sz="1400"/>
                        <a:t>Na</a:t>
                      </a:r>
                      <a:r>
                        <a:rPr baseline="30000" sz="1400"/>
                        <a:t>+</a:t>
                      </a:r>
                      <a:r>
                        <a:rPr sz="1400"/>
                        <a:t>, K</a:t>
                      </a:r>
                      <a:r>
                        <a:rPr baseline="30000" sz="1400"/>
                        <a:t>+</a:t>
                      </a:r>
                      <a:r>
                        <a:rPr sz="1400"/>
                        <a:t>, Mg</a:t>
                      </a:r>
                      <a:r>
                        <a:rPr baseline="30000" sz="1400"/>
                        <a:t>++</a:t>
                      </a:r>
                      <a:r>
                        <a:rPr sz="1400"/>
                        <a:t>, Fe</a:t>
                      </a:r>
                      <a:r>
                        <a:rPr baseline="30000" sz="1400"/>
                        <a:t>+++</a:t>
                      </a:r>
                      <a:endParaRPr baseline="30000" sz="1400"/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006666"/>
                          </a:solidFill>
                        </a:defRPr>
                      </a:pPr>
                      <a:r>
                        <a:t> 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rgbClr val="006666"/>
                          </a:solidFill>
                        </a:defRPr>
                      </a:pPr>
                      <a:r>
                        <a:t> Traços de  Zn</a:t>
                      </a:r>
                      <a:r>
                        <a:rPr baseline="30000"/>
                        <a:t>++</a:t>
                      </a:r>
                      <a:r>
                        <a:t>, Mn</a:t>
                      </a:r>
                      <a:r>
                        <a:rPr baseline="30000"/>
                        <a:t>++</a:t>
                      </a:r>
                      <a:r>
                        <a:t>, Co</a:t>
                      </a:r>
                      <a:r>
                        <a:rPr baseline="30000"/>
                        <a:t>++</a:t>
                      </a:r>
                      <a:r>
                        <a:t>,   Mo</a:t>
                      </a:r>
                      <a:r>
                        <a:rPr baseline="30000"/>
                        <a:t>+++</a:t>
                      </a:r>
                      <a:r>
                        <a:t>,  Se</a:t>
                      </a:r>
                      <a:r>
                        <a:rPr baseline="30000"/>
                        <a:t>++</a:t>
                      </a:r>
                      <a:r>
                        <a:t> 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>
                        <a:alpha val="30979"/>
                      </a:srgbClr>
                    </a:solidFill>
                  </a:tcPr>
                </a:tc>
              </a:tr>
              <a:tr h="801687">
                <a:tc gridSpan="2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990033"/>
                          </a:solidFill>
                        </a:defRPr>
                      </a:pP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>
                          <a:solidFill>
                            <a:srgbClr val="990033"/>
                          </a:solidFill>
                        </a:defRPr>
                      </a:pPr>
                      <a:r>
                        <a:t>Fatores de Crescimento</a:t>
                      </a: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>
                        <a:alpha val="50195"/>
                      </a:srgb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>
                          <a:solidFill>
                            <a:srgbClr val="006666"/>
                          </a:solidFill>
                        </a:defRPr>
                      </a:pPr>
                      <a:r>
                        <a:t> </a:t>
                      </a:r>
                      <a:r>
                        <a:rPr sz="1400"/>
                        <a:t>Vitaminas</a:t>
                      </a:r>
                      <a:endParaRPr sz="1400"/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rgbClr val="006666"/>
                          </a:solidFill>
                        </a:defRPr>
                      </a:pPr>
                      <a:r>
                        <a:t> Aminoácidos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400">
                          <a:solidFill>
                            <a:srgbClr val="006666"/>
                          </a:solidFill>
                        </a:defRPr>
                      </a:pPr>
                      <a:r>
                        <a:t> Fatores presentes no  SANGUE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99FF">
                        <a:alpha val="50195"/>
                      </a:srgbClr>
                    </a:solidFill>
                  </a:tcPr>
                </a:tc>
              </a:tr>
              <a:tr h="717550">
                <a:tc gridSpan="2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b="1" sz="1400"/>
                      </a:pPr>
                      <a:r>
                        <a:t>pH</a:t>
                      </a: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>
                          <a:solidFill>
                            <a:schemeClr val="accent2"/>
                          </a:solidFill>
                        </a:defRPr>
                      </a:pPr>
                      <a:r>
                        <a:t> Acidófilos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>
                          <a:solidFill>
                            <a:schemeClr val="accent2"/>
                          </a:solidFill>
                        </a:defRPr>
                      </a:pPr>
                      <a:r>
                        <a:t> Neutrófilos (pH 5-9)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b="1" sz="1200">
                          <a:solidFill>
                            <a:schemeClr val="accent2"/>
                          </a:solidFill>
                        </a:defRPr>
                      </a:pPr>
                      <a:r>
                        <a:t> Alcalófilos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6387">
                <a:tc gridSpan="2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</a:pPr>
                      <a:r>
                        <a:rPr b="1" sz="1400"/>
                        <a:t>Osmolaridade</a:t>
                      </a: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</a:pPr>
                      <a:r>
                        <a:rPr b="1" sz="1200">
                          <a:solidFill>
                            <a:schemeClr val="accent2"/>
                          </a:solidFill>
                        </a:rPr>
                        <a:t>~ solução fisiológica  (0,9% NaCl)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7" name="Macronutrientes"/>
          <p:cNvSpPr txBox="1"/>
          <p:nvPr/>
        </p:nvSpPr>
        <p:spPr>
          <a:xfrm rot="17401370">
            <a:off x="-68900" y="2085467"/>
            <a:ext cx="2073276" cy="360188"/>
          </a:xfrm>
          <a:prstGeom prst="rect">
            <a:avLst/>
          </a:prstGeom>
          <a:solidFill>
            <a:srgbClr val="D2D2F4"/>
          </a:solidFill>
          <a:ln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/>
            </a:lvl1pPr>
          </a:lstStyle>
          <a:p>
            <a:pPr/>
            <a:r>
              <a:t>Macronutrientes</a:t>
            </a:r>
          </a:p>
        </p:txBody>
      </p:sp>
      <p:sp>
        <p:nvSpPr>
          <p:cNvPr id="148" name="Micronutrientes"/>
          <p:cNvSpPr txBox="1"/>
          <p:nvPr/>
        </p:nvSpPr>
        <p:spPr>
          <a:xfrm rot="20967332">
            <a:off x="454738" y="4459368"/>
            <a:ext cx="1216026" cy="236511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b="1" sz="1000"/>
            </a:lvl1pPr>
          </a:lstStyle>
          <a:p>
            <a:pPr/>
            <a:r>
              <a:t>Micronutrientes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acronutrientes:…"/>
          <p:cNvSpPr/>
          <p:nvPr/>
        </p:nvSpPr>
        <p:spPr>
          <a:xfrm>
            <a:off x="395287" y="188912"/>
            <a:ext cx="8353426" cy="1693687"/>
          </a:xfrm>
          <a:prstGeom prst="rect">
            <a:avLst/>
          </a:prstGeom>
          <a:solidFill>
            <a:srgbClr val="99CCFF">
              <a:alpha val="39999"/>
            </a:srgbClr>
          </a:solidFill>
          <a:ln>
            <a:solidFill>
              <a:schemeClr val="accent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914400">
              <a:defRPr b="1"/>
            </a:pPr>
            <a:r>
              <a:t>Macronutrientes:</a:t>
            </a:r>
          </a:p>
          <a:p>
            <a:pPr algn="just" defTabSz="914400"/>
          </a:p>
          <a:p>
            <a:pPr algn="just" defTabSz="914400"/>
            <a:r>
              <a:t>São os nutrientes requeridos em </a:t>
            </a:r>
            <a:r>
              <a:rPr b="1"/>
              <a:t>grandes quantidades </a:t>
            </a:r>
            <a:r>
              <a:t>por serem os </a:t>
            </a:r>
            <a:r>
              <a:rPr b="1"/>
              <a:t>principais constituintes dos compostos celulares </a:t>
            </a:r>
            <a:r>
              <a:rPr b="1" u="sng"/>
              <a:t>e/ou </a:t>
            </a:r>
            <a:r>
              <a:t>serem utilizados </a:t>
            </a:r>
            <a:r>
              <a:rPr b="1"/>
              <a:t>como combustíveis</a:t>
            </a:r>
            <a:r>
              <a:t>. São formados por </a:t>
            </a:r>
            <a:r>
              <a:rPr b="1"/>
              <a:t>carbono</a:t>
            </a:r>
            <a:r>
              <a:t>, </a:t>
            </a:r>
            <a:r>
              <a:rPr b="1"/>
              <a:t>hidrogênio</a:t>
            </a:r>
            <a:r>
              <a:t>, </a:t>
            </a:r>
            <a:r>
              <a:rPr b="1"/>
              <a:t>oxigênio</a:t>
            </a:r>
            <a:r>
              <a:t>, </a:t>
            </a:r>
            <a:r>
              <a:rPr b="1"/>
              <a:t>nitrogênio</a:t>
            </a:r>
            <a:r>
              <a:t>, </a:t>
            </a:r>
            <a:r>
              <a:rPr b="1"/>
              <a:t>fósforo. </a:t>
            </a:r>
          </a:p>
        </p:txBody>
      </p:sp>
      <p:sp>
        <p:nvSpPr>
          <p:cNvPr id="151" name="Micronutrientes:…"/>
          <p:cNvSpPr/>
          <p:nvPr/>
        </p:nvSpPr>
        <p:spPr>
          <a:xfrm>
            <a:off x="395287" y="2205037"/>
            <a:ext cx="8351838" cy="176036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0850" indent="-631825" algn="just" defTabSz="914400">
              <a:spcBef>
                <a:spcPts val="600"/>
              </a:spcBef>
              <a:defRPr b="1"/>
            </a:pPr>
            <a:r>
              <a:t>Micronutrientes:</a:t>
            </a:r>
          </a:p>
          <a:p>
            <a:pPr marL="450850" indent="-631825" algn="just" defTabSz="914400">
              <a:spcBef>
                <a:spcPts val="600"/>
              </a:spcBef>
            </a:pPr>
            <a:r>
              <a:t>São </a:t>
            </a:r>
            <a:r>
              <a:rPr i="1">
                <a:solidFill>
                  <a:srgbClr val="333333"/>
                </a:solidFill>
              </a:rPr>
              <a:t>nutrientes necessários </a:t>
            </a:r>
            <a:r>
              <a:rPr>
                <a:solidFill>
                  <a:srgbClr val="333333"/>
                </a:solidFill>
              </a:rPr>
              <a:t>ao desenvolvimento microbiano </a:t>
            </a:r>
            <a:r>
              <a:rPr b="1">
                <a:solidFill>
                  <a:srgbClr val="333333"/>
                </a:solidFill>
              </a:rPr>
              <a:t>em pequenas quantidades</a:t>
            </a:r>
            <a:r>
              <a:rPr>
                <a:solidFill>
                  <a:srgbClr val="333333"/>
                </a:solidFill>
              </a:rPr>
              <a:t>, dependendo do elemento e do microrganismo. Eles são encontrados sempre na </a:t>
            </a:r>
            <a:r>
              <a:rPr b="1">
                <a:solidFill>
                  <a:srgbClr val="333333"/>
                </a:solidFill>
              </a:rPr>
              <a:t>forma inorgânica</a:t>
            </a:r>
            <a:r>
              <a:rPr>
                <a:solidFill>
                  <a:srgbClr val="333333"/>
                </a:solidFill>
              </a:rPr>
              <a:t>, fazendo parte </a:t>
            </a:r>
            <a:r>
              <a:rPr b="1">
                <a:solidFill>
                  <a:srgbClr val="333333"/>
                </a:solidFill>
              </a:rPr>
              <a:t>dos minerais</a:t>
            </a:r>
            <a:r>
              <a:rPr>
                <a:solidFill>
                  <a:srgbClr val="333333"/>
                </a:solidFill>
              </a:rPr>
              <a:t>. Os principais exemplos são </a:t>
            </a:r>
            <a:r>
              <a:rPr b="1">
                <a:solidFill>
                  <a:srgbClr val="333333"/>
                </a:solidFill>
              </a:rPr>
              <a:t>ferro, magnésio, manganês, cálcio, zinco, cobre, potássio, sódio, cloro, cobalto, molibdênio, selênio e níquel</a:t>
            </a:r>
            <a:r>
              <a:rPr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152" name="Fatores de crescimento bacteriano:…"/>
          <p:cNvSpPr/>
          <p:nvPr/>
        </p:nvSpPr>
        <p:spPr>
          <a:xfrm>
            <a:off x="395287" y="4424362"/>
            <a:ext cx="8497888" cy="1762024"/>
          </a:xfrm>
          <a:prstGeom prst="rect">
            <a:avLst/>
          </a:prstGeom>
          <a:solidFill>
            <a:srgbClr val="FF99FF">
              <a:alpha val="5019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b="1"/>
            </a:pPr>
            <a:r>
              <a:t>Fatores de crescimento bacteriano:</a:t>
            </a:r>
          </a:p>
          <a:p>
            <a:pPr defTabSz="914400"/>
            <a:r>
              <a:t>São </a:t>
            </a:r>
            <a:r>
              <a:rPr u="sng"/>
              <a:t>compostos orgânicos</a:t>
            </a:r>
            <a:r>
              <a:t> essenciais para o metabolismo bacteriano e que </a:t>
            </a:r>
            <a:r>
              <a:rPr u="sng"/>
              <a:t>não são</a:t>
            </a:r>
            <a:r>
              <a:t> sintetizados pela bactéria que se deseja cultivar. Podem ser: vitaminas, aminoácidos, sangue e derivados.</a:t>
            </a:r>
          </a:p>
          <a:p>
            <a:pPr defTabSz="914400">
              <a:defRPr sz="1400"/>
            </a:pPr>
            <a:r>
              <a:t>Ex.  </a:t>
            </a:r>
            <a:r>
              <a:rPr i="1"/>
              <a:t>Haemophilus influenza - </a:t>
            </a:r>
            <a:r>
              <a:t>necessita suplementação com sangue (fator </a:t>
            </a:r>
            <a:r>
              <a:t> X, Hematina) e fator V (NAD), </a:t>
            </a:r>
          </a:p>
          <a:p>
            <a:pPr defTabSz="914400">
              <a:defRPr sz="1400"/>
            </a:pPr>
            <a:r>
              <a:t>Ex. </a:t>
            </a:r>
            <a:r>
              <a:rPr i="1"/>
              <a:t>Mycobacterium tuberculosis </a:t>
            </a:r>
            <a:r>
              <a:t>– necessita suplementação com gema de ovo (fonte de lipídeos), </a:t>
            </a:r>
          </a:p>
          <a:p>
            <a:pPr defTabSz="914400">
              <a:defRPr sz="1400"/>
            </a:pPr>
            <a:r>
              <a:t>Ex. </a:t>
            </a:r>
            <a:r>
              <a:rPr i="1"/>
              <a:t>Neisseria</a:t>
            </a:r>
            <a:r>
              <a:t> – cresce bem em ágar-chocolate (necessita de fatores presentes no sangue, e ions Ferro)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Vitaminas   Comuns necessárias para a nutrição de algumas bactérias"/>
          <p:cNvSpPr/>
          <p:nvPr/>
        </p:nvSpPr>
        <p:spPr>
          <a:xfrm>
            <a:off x="0" y="-90196"/>
            <a:ext cx="8388350" cy="488367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18605A"/>
                </a:solidFill>
              </a:defRPr>
            </a:pPr>
            <a:r>
              <a:t>    </a:t>
            </a:r>
            <a:r>
              <a:rPr sz="2800"/>
              <a:t>Vitaminas</a:t>
            </a:r>
            <a:r>
              <a:rPr sz="1600"/>
              <a:t>   Comuns necessárias para a nutrição de algumas bactérias</a:t>
            </a:r>
            <a:r>
              <a:rPr b="0" sz="16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5" name="Rectangle"/>
          <p:cNvSpPr/>
          <p:nvPr/>
        </p:nvSpPr>
        <p:spPr>
          <a:xfrm>
            <a:off x="-1" y="836612"/>
            <a:ext cx="9144002" cy="15876"/>
          </a:xfrm>
          <a:prstGeom prst="rect">
            <a:avLst/>
          </a:prstGeom>
          <a:solidFill>
            <a:srgbClr val="000000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graphicFrame>
        <p:nvGraphicFramePr>
          <p:cNvPr id="156" name="Table"/>
          <p:cNvGraphicFramePr/>
          <p:nvPr/>
        </p:nvGraphicFramePr>
        <p:xfrm>
          <a:off x="0" y="476250"/>
          <a:ext cx="9145588" cy="64404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01775"/>
                <a:gridCol w="3309937"/>
                <a:gridCol w="4333875"/>
              </a:tblGrid>
              <a:tr h="46672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b="1" sz="1200"/>
                      </a:pPr>
                    </a:p>
                    <a:p>
                      <a:pPr>
                        <a:lnSpc>
                          <a:spcPct val="93000"/>
                        </a:lnSpc>
                        <a:defRPr b="1" sz="1200"/>
                      </a:pPr>
                      <a:r>
                        <a:t>Vitamin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b="1" sz="1200"/>
                        <a:t>Coenzyme form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b="1" sz="1200"/>
                        <a:t>Function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p-Aminobenzoic acid (PABA)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- 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Precursor for the biosynthesis of folic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Folic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Tetrahydrofolate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Transfer of one-carbon units and required for synthesis of thymine, purine bases, serine, methionine and pantothenate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Biotin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Biotin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/>
                      </a:pPr>
                      <a:r>
                        <a:t>Biosynthetic reactions that require CO</a:t>
                      </a:r>
                      <a:r>
                        <a:rPr baseline="-30000"/>
                        <a:t>2</a:t>
                      </a:r>
                      <a:r>
                        <a:t> fixation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Lipoic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Lipoamide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Transfer of acyl groups in oxidation of keto acids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Mercaptoethane-sulfonic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Coenzyme M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/>
                      </a:pPr>
                      <a:r>
                        <a:t>CH</a:t>
                      </a:r>
                      <a:r>
                        <a:rPr baseline="-30000"/>
                        <a:t>4</a:t>
                      </a:r>
                      <a:r>
                        <a:t> production by methanogens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Nicotinic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NAD (nicotinamide adenine dinucleotide) and NADP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Electron carrier in dehydrogenation reactions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65137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Pantothenic acid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Coenzyme A and the Acyl Carrier Protein (ACP)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Oxidation of keto acids and acyl group carriers in metabolism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/>
                      </a:pPr>
                      <a:r>
                        <a:t>Pyridoxine (B</a:t>
                      </a:r>
                      <a:r>
                        <a:rPr baseline="-30000"/>
                        <a:t>6</a:t>
                      </a:r>
                      <a:r>
                        <a:t>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Pyridoxal phosphate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Transamination, deamination, decarboxylation and racemation of amino acids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20712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/>
                      </a:pPr>
                      <a:r>
                        <a:t>Riboflavin (B</a:t>
                      </a:r>
                      <a:r>
                        <a:rPr baseline="-30000"/>
                        <a:t>2</a:t>
                      </a:r>
                      <a:r>
                        <a:t>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FMN (flavin mononucleotide) and FAD (flavin adenine dinucleotide)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Oxidoreduction reactions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54012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>
                          <a:solidFill>
                            <a:schemeClr val="accent2"/>
                          </a:solidFill>
                        </a:defRPr>
                      </a:pPr>
                      <a:r>
                        <a:t>Thiamine (B</a:t>
                      </a:r>
                      <a:r>
                        <a:rPr baseline="-30000"/>
                        <a:t>1</a:t>
                      </a:r>
                      <a:r>
                        <a:t>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Thiamine pyrophosphate (TPP)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Decarboxylation of keto acids and transaminase reactions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sz="1200">
                          <a:solidFill>
                            <a:schemeClr val="accent2"/>
                          </a:solidFill>
                        </a:defRPr>
                      </a:pPr>
                      <a:r>
                        <a:t>Vitamin B</a:t>
                      </a:r>
                      <a:r>
                        <a:rPr baseline="-30000"/>
                        <a:t>12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Cobalamine coupled to adenine nucleoside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Transfer of methyl groups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Vitamin K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Quinones and napthoquinones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sz="1200"/>
                        <a:t>Electron transport processes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"/>
          <p:cNvSpPr/>
          <p:nvPr/>
        </p:nvSpPr>
        <p:spPr>
          <a:xfrm>
            <a:off x="617537" y="831849"/>
            <a:ext cx="7194551" cy="5688014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pic>
        <p:nvPicPr>
          <p:cNvPr id="159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1912" y="1484312"/>
            <a:ext cx="5195888" cy="2898776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axa de crescimento versus  pH:…"/>
          <p:cNvSpPr/>
          <p:nvPr/>
        </p:nvSpPr>
        <p:spPr>
          <a:xfrm>
            <a:off x="611187" y="4761968"/>
            <a:ext cx="7200901" cy="169651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/>
            </a:pPr>
            <a:r>
              <a:t>Taxa de crescimento versus  pH: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/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/>
            </a:pPr>
            <a:r>
              <a:t>- A maioria das bactérias de vida livre cresce em um intervalo de cerca de três unidades de pH. 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/>
            </a:pPr>
          </a:p>
          <a:p>
            <a:pPr algn="just"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600"/>
            </a:pPr>
            <a:r>
              <a:t>As curvas abaixo e acima do pH ótimo apresentam simetria de crescimento.</a:t>
            </a:r>
          </a:p>
        </p:txBody>
      </p:sp>
      <p:sp>
        <p:nvSpPr>
          <p:cNvPr id="161" name="1. 3.   pH"/>
          <p:cNvSpPr txBox="1"/>
          <p:nvPr/>
        </p:nvSpPr>
        <p:spPr>
          <a:xfrm>
            <a:off x="611187" y="260349"/>
            <a:ext cx="7200901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1. 3.   pH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H  Mínimo,  Ótimo  e  Máximo para o crescimento de alguns procariotos"/>
          <p:cNvSpPr/>
          <p:nvPr/>
        </p:nvSpPr>
        <p:spPr>
          <a:xfrm>
            <a:off x="522287" y="318971"/>
            <a:ext cx="8164513" cy="362183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t>pH  Mínimo,  Ótimo  e  Máximo para o crescimento de alguns procariotos</a:t>
            </a:r>
            <a:r>
              <a:rPr b="0"/>
              <a:t> </a:t>
            </a:r>
          </a:p>
        </p:txBody>
      </p:sp>
      <p:sp>
        <p:nvSpPr>
          <p:cNvPr id="164" name="Rectangle"/>
          <p:cNvSpPr/>
          <p:nvPr/>
        </p:nvSpPr>
        <p:spPr>
          <a:xfrm>
            <a:off x="-1" y="869950"/>
            <a:ext cx="9144002" cy="15875"/>
          </a:xfrm>
          <a:prstGeom prst="rect">
            <a:avLst/>
          </a:prstGeom>
          <a:solidFill>
            <a:srgbClr val="000000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graphicFrame>
        <p:nvGraphicFramePr>
          <p:cNvPr id="165" name="Table"/>
          <p:cNvGraphicFramePr/>
          <p:nvPr/>
        </p:nvGraphicFramePr>
        <p:xfrm>
          <a:off x="522287" y="976312"/>
          <a:ext cx="8153401" cy="54308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138487"/>
                <a:gridCol w="1654175"/>
                <a:gridCol w="1654175"/>
                <a:gridCol w="1706562"/>
              </a:tblGrid>
              <a:tr h="642937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b="1"/>
                      </a:pPr>
                    </a:p>
                    <a:p>
                      <a:pPr>
                        <a:lnSpc>
                          <a:spcPct val="93000"/>
                        </a:lnSpc>
                        <a:defRPr b="1"/>
                      </a:pPr>
                      <a:r>
                        <a:t>Organismo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b="1"/>
                        <a:t>pH mínimo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b="1"/>
                        <a:t>pH ótimo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b="1"/>
                        <a:t>pH máximo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Thiobacillus thiooxidans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0.5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2.0-2.8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4.0-6.0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Sulfolobus acidocaldarius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1.0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2.0-3.0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5.0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Bacillus acidocaldarius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2.0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4.0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6.0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Zymomonas lindneri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3.5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5.5-6.0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7.5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Lactobacillus acidophilus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4.0-4.6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5.8-6.6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6.8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>
                          <a:solidFill>
                            <a:schemeClr val="accent2"/>
                          </a:solidFill>
                        </a:rPr>
                        <a:t>Staphylococcus aureus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4.2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7.0-7.5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9.3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>
                          <a:solidFill>
                            <a:schemeClr val="accent2"/>
                          </a:solidFill>
                        </a:rPr>
                        <a:t>Escherichia coli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4.4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6.0-7.0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9.0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>
                          <a:solidFill>
                            <a:schemeClr val="accent2"/>
                          </a:solidFill>
                        </a:rPr>
                        <a:t>Clostridium sporogenes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5.0-5.8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6.0-7.6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8.5-9.0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Erwinia caratovora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5.6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7.1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9.3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>
                          <a:solidFill>
                            <a:schemeClr val="accent2"/>
                          </a:solidFill>
                        </a:rPr>
                        <a:t>Pseudomonas aeruginosa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5.6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6.6-7.0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8.0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/>
                        <a:t>Thiobacillus novellus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5.7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7.0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9.0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i="1">
                          <a:solidFill>
                            <a:schemeClr val="accent2"/>
                          </a:solidFill>
                        </a:rPr>
                        <a:t>Streptococcus pneumoniae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6.5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7.8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>
                          <a:solidFill>
                            <a:schemeClr val="accent2"/>
                          </a:solidFill>
                        </a:rPr>
                        <a:t>8.3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defRPr i="1"/>
                      </a:pPr>
                      <a:r>
                        <a:t>Nitrobacter</a:t>
                      </a:r>
                      <a:r>
                        <a:rPr i="0"/>
                        <a:t> sp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6.6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7.6-8.6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t>10.0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1.4. Condições Físicas (Fatores Ambientais)"/>
          <p:cNvSpPr txBox="1"/>
          <p:nvPr/>
        </p:nvSpPr>
        <p:spPr>
          <a:xfrm>
            <a:off x="468312" y="298450"/>
            <a:ext cx="8135938" cy="377391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1.4. Condições Físicas (Fatores Ambientais)</a:t>
            </a:r>
          </a:p>
        </p:txBody>
      </p:sp>
      <p:graphicFrame>
        <p:nvGraphicFramePr>
          <p:cNvPr id="168" name="Table"/>
          <p:cNvGraphicFramePr/>
          <p:nvPr/>
        </p:nvGraphicFramePr>
        <p:xfrm>
          <a:off x="468312" y="836612"/>
          <a:ext cx="7489826" cy="8223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024187"/>
                <a:gridCol w="4465637"/>
              </a:tblGrid>
              <a:tr h="82232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</a:pPr>
                      <a:r>
                        <a:rPr b="1" sz="1400"/>
                        <a:t>Temperatura</a:t>
                      </a: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 Psicrófilos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 Mesófilos</a:t>
                      </a:r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-"/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 Termófilos</a:t>
                      </a:r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9" name="Rectangle"/>
          <p:cNvSpPr/>
          <p:nvPr/>
        </p:nvSpPr>
        <p:spPr>
          <a:xfrm>
            <a:off x="539750" y="1773237"/>
            <a:ext cx="5256213" cy="2663826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pic>
        <p:nvPicPr>
          <p:cNvPr id="170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1989137"/>
            <a:ext cx="4464051" cy="23352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4" name="Group"/>
          <p:cNvGrpSpPr/>
          <p:nvPr/>
        </p:nvGrpSpPr>
        <p:grpSpPr>
          <a:xfrm>
            <a:off x="755650" y="4652962"/>
            <a:ext cx="8386763" cy="1771651"/>
            <a:chOff x="0" y="0"/>
            <a:chExt cx="8386762" cy="1771650"/>
          </a:xfrm>
        </p:grpSpPr>
        <p:sp>
          <p:nvSpPr>
            <p:cNvPr id="171" name="Rectangle"/>
            <p:cNvSpPr/>
            <p:nvPr/>
          </p:nvSpPr>
          <p:spPr>
            <a:xfrm>
              <a:off x="0" y="0"/>
              <a:ext cx="8386763" cy="1771650"/>
            </a:xfrm>
            <a:prstGeom prst="rect">
              <a:avLst/>
            </a:prstGeom>
            <a:solidFill>
              <a:srgbClr val="FF3300"/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pic>
          <p:nvPicPr>
            <p:cNvPr id="172" name="image.jpeg" descr="image.jpe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4462" y="158750"/>
              <a:ext cx="6191251" cy="161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3" name="Thermus aquaticus…"/>
            <p:cNvSpPr txBox="1"/>
            <p:nvPr/>
          </p:nvSpPr>
          <p:spPr>
            <a:xfrm>
              <a:off x="6480175" y="144462"/>
              <a:ext cx="1365250" cy="1253675"/>
            </a:xfrm>
            <a:prstGeom prst="rect">
              <a:avLst/>
            </a:prstGeom>
            <a:solidFill>
              <a:srgbClr val="CC3399"/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/>
            <a:p>
              <a: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i="1" sz="1200">
                  <a:solidFill>
                    <a:srgbClr val="FFFFFF"/>
                  </a:solidFill>
                </a:defRPr>
              </a:pPr>
              <a:r>
                <a:t>Thermus aquaticus</a:t>
              </a:r>
            </a:p>
            <a:p>
              <a: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FFFFFF"/>
                  </a:solidFill>
                </a:defRPr>
              </a:pPr>
              <a:r>
                <a:t>Min. 40</a:t>
              </a:r>
              <a:r>
                <a:rPr baseline="30000"/>
                <a:t>o</a:t>
              </a:r>
              <a:r>
                <a:t>C</a:t>
              </a:r>
            </a:p>
            <a:p>
              <a: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FFFFFF"/>
                  </a:solidFill>
                </a:defRPr>
              </a:pPr>
              <a:r>
                <a:t>òtima:70-72</a:t>
              </a:r>
              <a:r>
                <a:rPr baseline="30000"/>
                <a:t>o</a:t>
              </a:r>
              <a:r>
                <a:t>C</a:t>
              </a:r>
            </a:p>
            <a:p>
              <a: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FFFFFF"/>
                  </a:solidFill>
                </a:defRPr>
              </a:pPr>
              <a:r>
                <a:t>Máxima: 79 </a:t>
              </a:r>
              <a:r>
                <a:rPr baseline="30000"/>
                <a:t>o</a:t>
              </a:r>
              <a:r>
                <a:t>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Table"/>
          <p:cNvGraphicFramePr/>
          <p:nvPr/>
        </p:nvGraphicFramePr>
        <p:xfrm>
          <a:off x="611187" y="1628775"/>
          <a:ext cx="7705726" cy="307816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240087"/>
                <a:gridCol w="4465637"/>
              </a:tblGrid>
              <a:tr h="3078162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  <a:spcBef>
                          <a:spcPts val="400"/>
                        </a:spcBef>
                        <a:defRPr sz="1400"/>
                      </a:pPr>
                      <a:r>
                        <a:t>Presença de </a:t>
                      </a:r>
                      <a:r>
                        <a:rPr b="1" sz="1600"/>
                        <a:t>Oxigênio</a:t>
                      </a:r>
                      <a:endParaRPr b="1" sz="1600"/>
                    </a:p>
                    <a:p>
                      <a:pPr>
                        <a:lnSpc>
                          <a:spcPct val="93000"/>
                        </a:lnSpc>
                        <a:spcBef>
                          <a:spcPts val="300"/>
                        </a:spcBef>
                        <a:defRPr sz="1400"/>
                      </a:pPr>
                      <a:r>
                        <a:t>(atmosfera)</a:t>
                      </a:r>
                    </a:p>
                  </a:txBody>
                  <a:tcPr marL="46800" marR="46800" marT="46800" marB="46800" anchor="t" anchorCtr="0" horzOverflow="overflow">
                    <a:lnL w="1368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- Aeróbios Obrigatórios</a:t>
                      </a: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- Facultativos</a:t>
                      </a: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- Anaeróbios </a:t>
                      </a: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(Facultativos                        Estritos)</a:t>
                      </a:r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533400" indent="-531812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•"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2 0</a:t>
                      </a:r>
                      <a:r>
                        <a:rPr baseline="-25000"/>
                        <a:t>2</a:t>
                      </a:r>
                      <a:r>
                        <a:t> + 2 H</a:t>
                      </a:r>
                      <a:r>
                        <a:rPr baseline="-25000"/>
                        <a:t>2 </a:t>
                      </a:r>
                      <a:r>
                        <a:t>                                       H</a:t>
                      </a:r>
                      <a:r>
                        <a:rPr baseline="-25000"/>
                        <a:t>2</a:t>
                      </a:r>
                      <a:r>
                        <a:t>0</a:t>
                      </a:r>
                      <a:r>
                        <a:rPr baseline="-25000"/>
                        <a:t>2</a:t>
                      </a:r>
                      <a:endParaRPr baseline="-25000"/>
                    </a:p>
                    <a:p>
                      <a:pPr marL="531812" indent="-530225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</a:p>
                    <a:p>
                      <a:pPr marL="533400" indent="-531812">
                        <a:lnSpc>
                          <a:spcPct val="93000"/>
                        </a:lnSpc>
                        <a:spcBef>
                          <a:spcPts val="300"/>
                        </a:spcBef>
                        <a:buSzPct val="100000"/>
                        <a:buChar char="•"/>
                        <a:tabLst>
                          <a:tab pos="533400" algn="l"/>
                          <a:tab pos="1447800" algn="l"/>
                          <a:tab pos="2362200" algn="l"/>
                          <a:tab pos="3276600" algn="l"/>
                          <a:tab pos="4191000" algn="l"/>
                          <a:tab pos="5105400" algn="l"/>
                          <a:tab pos="6019800" algn="l"/>
                          <a:tab pos="6934200" algn="l"/>
                          <a:tab pos="7848600" algn="l"/>
                          <a:tab pos="8763000" algn="l"/>
                          <a:tab pos="9677400" algn="l"/>
                          <a:tab pos="10591800" algn="l"/>
                        </a:tabLst>
                        <a:defRPr sz="1400">
                          <a:solidFill>
                            <a:schemeClr val="accent2"/>
                          </a:solidFill>
                        </a:defRPr>
                      </a:pPr>
                      <a:r>
                        <a:t>H</a:t>
                      </a:r>
                      <a:r>
                        <a:rPr baseline="-25000"/>
                        <a:t>2</a:t>
                      </a:r>
                      <a:r>
                        <a:t>0</a:t>
                      </a:r>
                      <a:r>
                        <a:rPr baseline="-25000"/>
                        <a:t>2                                                                            </a:t>
                      </a:r>
                      <a:r>
                        <a:t>H</a:t>
                      </a:r>
                      <a:r>
                        <a:rPr baseline="-25000"/>
                        <a:t>2</a:t>
                      </a:r>
                      <a:r>
                        <a:t>0</a:t>
                      </a:r>
                      <a:r>
                        <a:rPr baseline="-25000"/>
                        <a:t>      </a:t>
                      </a:r>
                      <a:r>
                        <a:t>+</a:t>
                      </a:r>
                      <a:r>
                        <a:rPr baseline="-25000"/>
                        <a:t>  </a:t>
                      </a:r>
                      <a:r>
                        <a:t> 0</a:t>
                      </a:r>
                      <a:r>
                        <a:rPr baseline="-25000"/>
                        <a:t>2</a:t>
                      </a:r>
                      <a:endParaRPr baseline="-25000"/>
                    </a:p>
                  </a:txBody>
                  <a:tcPr marL="46800" marR="46800" marT="46800" marB="46800" anchor="t" anchorCtr="0" horzOverflow="overflow">
                    <a:lnL w="5760">
                      <a:solidFill>
                        <a:srgbClr val="000000"/>
                      </a:solidFill>
                    </a:lnL>
                    <a:lnR w="13680">
                      <a:solidFill>
                        <a:srgbClr val="000000"/>
                      </a:solidFill>
                    </a:lnR>
                    <a:lnT w="13680">
                      <a:solidFill>
                        <a:srgbClr val="000000"/>
                      </a:solidFill>
                    </a:lnT>
                    <a:lnB w="136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7" name="Line"/>
          <p:cNvSpPr/>
          <p:nvPr/>
        </p:nvSpPr>
        <p:spPr>
          <a:xfrm>
            <a:off x="5219700" y="3284537"/>
            <a:ext cx="1008063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8" name="Line"/>
          <p:cNvSpPr/>
          <p:nvPr/>
        </p:nvSpPr>
        <p:spPr>
          <a:xfrm>
            <a:off x="5580062" y="3789362"/>
            <a:ext cx="1728789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Line"/>
          <p:cNvSpPr/>
          <p:nvPr/>
        </p:nvSpPr>
        <p:spPr>
          <a:xfrm flipV="1">
            <a:off x="8243887" y="4075112"/>
            <a:ext cx="144463" cy="14763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Line"/>
          <p:cNvSpPr/>
          <p:nvPr/>
        </p:nvSpPr>
        <p:spPr>
          <a:xfrm>
            <a:off x="5219700" y="4292600"/>
            <a:ext cx="2016126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1" name="Superóxido dismutase"/>
          <p:cNvSpPr txBox="1"/>
          <p:nvPr/>
        </p:nvSpPr>
        <p:spPr>
          <a:xfrm>
            <a:off x="5648325" y="3500437"/>
            <a:ext cx="1614227" cy="2664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Superóxido dismutase</a:t>
            </a:r>
          </a:p>
        </p:txBody>
      </p:sp>
      <p:sp>
        <p:nvSpPr>
          <p:cNvPr id="182" name="catalase"/>
          <p:cNvSpPr txBox="1"/>
          <p:nvPr/>
        </p:nvSpPr>
        <p:spPr>
          <a:xfrm>
            <a:off x="5651500" y="4005262"/>
            <a:ext cx="749300" cy="2664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catalase</a:t>
            </a:r>
          </a:p>
        </p:txBody>
      </p:sp>
      <p:sp>
        <p:nvSpPr>
          <p:cNvPr id="183" name="Rectangle"/>
          <p:cNvSpPr/>
          <p:nvPr/>
        </p:nvSpPr>
        <p:spPr>
          <a:xfrm>
            <a:off x="395287" y="5119687"/>
            <a:ext cx="8748713" cy="1341438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grpSp>
        <p:nvGrpSpPr>
          <p:cNvPr id="186" name="Group"/>
          <p:cNvGrpSpPr/>
          <p:nvPr/>
        </p:nvGrpSpPr>
        <p:grpSpPr>
          <a:xfrm>
            <a:off x="468312" y="5230812"/>
            <a:ext cx="4176713" cy="1230313"/>
            <a:chOff x="0" y="0"/>
            <a:chExt cx="4176712" cy="1230312"/>
          </a:xfrm>
        </p:grpSpPr>
        <p:sp>
          <p:nvSpPr>
            <p:cNvPr id="184" name="Rectangle"/>
            <p:cNvSpPr/>
            <p:nvPr/>
          </p:nvSpPr>
          <p:spPr>
            <a:xfrm>
              <a:off x="0" y="0"/>
              <a:ext cx="4176713" cy="1230313"/>
            </a:xfrm>
            <a:prstGeom prst="rect">
              <a:avLst/>
            </a:prstGeom>
            <a:solidFill>
              <a:srgbClr val="99FF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85" name="image.jpeg" descr="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176713" cy="12303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7" name="Ação das enzimas:…"/>
          <p:cNvSpPr/>
          <p:nvPr/>
        </p:nvSpPr>
        <p:spPr>
          <a:xfrm>
            <a:off x="4643437" y="4777411"/>
            <a:ext cx="4321176" cy="2046628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Ação das enzimas: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      - superóxido dismutase, 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      - catalase, e 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      - peroxidase. </a:t>
            </a:r>
          </a:p>
          <a:p>
            <a: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Estas enzimas desintoxicam radicais de oxigênio, que são inevitavelmente gerados pelos seres vivos que vivem na presença de O</a:t>
            </a:r>
            <a:r>
              <a:rPr baseline="-25000"/>
              <a:t>2</a:t>
            </a:r>
            <a:r>
              <a:t>. </a:t>
            </a:r>
          </a:p>
          <a:p>
            <a: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300"/>
            </a:pPr>
            <a:r>
              <a:t>A distribuição destas enzimas em células determina a sua capacidade de existir na presença de O2</a:t>
            </a:r>
          </a:p>
        </p:txBody>
      </p:sp>
      <p:sp>
        <p:nvSpPr>
          <p:cNvPr id="188" name="Condições Físicas (Fatores Ambientais)"/>
          <p:cNvSpPr txBox="1"/>
          <p:nvPr/>
        </p:nvSpPr>
        <p:spPr>
          <a:xfrm>
            <a:off x="733425" y="249237"/>
            <a:ext cx="5111750" cy="352822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Condições Físicas (Fatores Ambientais)</a:t>
            </a:r>
          </a:p>
        </p:txBody>
      </p:sp>
      <p:sp>
        <p:nvSpPr>
          <p:cNvPr id="189" name="Presença de Oxigênio…"/>
          <p:cNvSpPr/>
          <p:nvPr/>
        </p:nvSpPr>
        <p:spPr>
          <a:xfrm>
            <a:off x="755650" y="765174"/>
            <a:ext cx="3024188" cy="619523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Presença de Oxigênio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(atmosfera)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412" y="692150"/>
            <a:ext cx="7877176" cy="5889625"/>
          </a:xfrm>
          <a:prstGeom prst="rect">
            <a:avLst/>
          </a:prstGeom>
          <a:ln>
            <a:solidFill>
              <a:srgbClr val="3465A4"/>
            </a:solidFill>
          </a:ln>
        </p:spPr>
      </p:pic>
      <p:sp>
        <p:nvSpPr>
          <p:cNvPr id="192" name="Presença de Oxigênio     (atmosfera)"/>
          <p:cNvSpPr/>
          <p:nvPr/>
        </p:nvSpPr>
        <p:spPr>
          <a:xfrm>
            <a:off x="652462" y="260350"/>
            <a:ext cx="5329238" cy="352822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t>Presença de Oxigênio     </a:t>
            </a:r>
            <a:r>
              <a:rPr b="0"/>
              <a:t>(atmosfera)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resença de Oxigênio…"/>
          <p:cNvSpPr/>
          <p:nvPr/>
        </p:nvSpPr>
        <p:spPr>
          <a:xfrm>
            <a:off x="755650" y="765174"/>
            <a:ext cx="3024188" cy="619523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Presença de Oxigênio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(atmosfera)</a:t>
            </a:r>
          </a:p>
        </p:txBody>
      </p:sp>
      <p:sp>
        <p:nvSpPr>
          <p:cNvPr id="195" name="Aeróbios Obrigatórios…"/>
          <p:cNvSpPr/>
          <p:nvPr/>
        </p:nvSpPr>
        <p:spPr>
          <a:xfrm>
            <a:off x="539750" y="1700212"/>
            <a:ext cx="3600450" cy="619522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</a:defRPr>
            </a:pPr>
            <a:r>
              <a:t>Aeróbios Obrigatórios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Ex.</a:t>
            </a:r>
            <a:r>
              <a:rPr>
                <a:solidFill>
                  <a:schemeClr val="accent2"/>
                </a:solidFill>
              </a:rPr>
              <a:t>  </a:t>
            </a:r>
            <a:r>
              <a:rPr i="1"/>
              <a:t>Pseudomonas spp.</a:t>
            </a:r>
          </a:p>
        </p:txBody>
      </p:sp>
      <p:sp>
        <p:nvSpPr>
          <p:cNvPr id="196" name="Facultativos…"/>
          <p:cNvSpPr/>
          <p:nvPr/>
        </p:nvSpPr>
        <p:spPr>
          <a:xfrm>
            <a:off x="1476375" y="3428999"/>
            <a:ext cx="2800350" cy="619523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</a:defRPr>
            </a:pPr>
            <a:r>
              <a:t>Facultativos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Ex.</a:t>
            </a:r>
            <a:r>
              <a:rPr>
                <a:solidFill>
                  <a:schemeClr val="accent2"/>
                </a:solidFill>
              </a:rPr>
              <a:t>  </a:t>
            </a:r>
            <a:r>
              <a:rPr i="1"/>
              <a:t>Escherichia coli</a:t>
            </a:r>
          </a:p>
        </p:txBody>
      </p:sp>
      <p:sp>
        <p:nvSpPr>
          <p:cNvPr id="197" name="Anaeróbios Obrigatórios…"/>
          <p:cNvSpPr/>
          <p:nvPr/>
        </p:nvSpPr>
        <p:spPr>
          <a:xfrm>
            <a:off x="468312" y="5373687"/>
            <a:ext cx="3095626" cy="619522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</a:t>
            </a:r>
            <a:r>
              <a:rPr>
                <a:solidFill>
                  <a:schemeClr val="accent2"/>
                </a:solidFill>
              </a:rPr>
              <a:t>Anaeróbios Obrigatórios</a:t>
            </a:r>
            <a:endParaRPr>
              <a:solidFill>
                <a:schemeClr val="accent2"/>
              </a:solidFill>
            </a:endParaR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Ex.</a:t>
            </a:r>
            <a:r>
              <a:rPr>
                <a:solidFill>
                  <a:schemeClr val="accent2"/>
                </a:solidFill>
              </a:rPr>
              <a:t>  </a:t>
            </a:r>
            <a:r>
              <a:rPr i="1"/>
              <a:t>Clostridium tetani</a:t>
            </a:r>
          </a:p>
        </p:txBody>
      </p:sp>
      <p:pic>
        <p:nvPicPr>
          <p:cNvPr id="198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3575" y="4699000"/>
            <a:ext cx="2879725" cy="215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3912" y="4427537"/>
            <a:ext cx="3240088" cy="2430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.jpeg" descr="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87900" y="1052512"/>
            <a:ext cx="3708400" cy="266065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1"/>
          <p:cNvSpPr txBox="1"/>
          <p:nvPr/>
        </p:nvSpPr>
        <p:spPr>
          <a:xfrm>
            <a:off x="0" y="1700212"/>
            <a:ext cx="395288" cy="36218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</a:t>
            </a:r>
          </a:p>
        </p:txBody>
      </p:sp>
      <p:sp>
        <p:nvSpPr>
          <p:cNvPr id="202" name="Agar tioglicolato"/>
          <p:cNvSpPr txBox="1"/>
          <p:nvPr/>
        </p:nvSpPr>
        <p:spPr>
          <a:xfrm>
            <a:off x="4787900" y="3213100"/>
            <a:ext cx="3744913" cy="605144"/>
          </a:xfrm>
          <a:prstGeom prst="rect">
            <a:avLst/>
          </a:prstGeom>
          <a:solidFill>
            <a:srgbClr val="000000"/>
          </a:solidFill>
          <a:ln w="9360" cap="sq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</a:defRPr>
            </a:pPr>
          </a:p>
          <a:p>
            <a: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</a:defRPr>
            </a:pPr>
            <a:r>
              <a:t>Agar tioglicolato</a:t>
            </a:r>
          </a:p>
        </p:txBody>
      </p:sp>
      <p:sp>
        <p:nvSpPr>
          <p:cNvPr id="203" name="3"/>
          <p:cNvSpPr txBox="1"/>
          <p:nvPr/>
        </p:nvSpPr>
        <p:spPr>
          <a:xfrm>
            <a:off x="0" y="5300662"/>
            <a:ext cx="395288" cy="36218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3</a:t>
            </a:r>
          </a:p>
        </p:txBody>
      </p:sp>
      <p:sp>
        <p:nvSpPr>
          <p:cNvPr id="204" name="1"/>
          <p:cNvSpPr txBox="1"/>
          <p:nvPr/>
        </p:nvSpPr>
        <p:spPr>
          <a:xfrm>
            <a:off x="5435600" y="3284537"/>
            <a:ext cx="395288" cy="275775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1</a:t>
            </a:r>
          </a:p>
        </p:txBody>
      </p:sp>
      <p:sp>
        <p:nvSpPr>
          <p:cNvPr id="205" name="2"/>
          <p:cNvSpPr txBox="1"/>
          <p:nvPr/>
        </p:nvSpPr>
        <p:spPr>
          <a:xfrm>
            <a:off x="971550" y="3500437"/>
            <a:ext cx="395288" cy="36218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</a:t>
            </a:r>
          </a:p>
        </p:txBody>
      </p:sp>
      <p:sp>
        <p:nvSpPr>
          <p:cNvPr id="206" name="3"/>
          <p:cNvSpPr txBox="1"/>
          <p:nvPr/>
        </p:nvSpPr>
        <p:spPr>
          <a:xfrm>
            <a:off x="7740650" y="3284537"/>
            <a:ext cx="395288" cy="275775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3</a:t>
            </a:r>
          </a:p>
        </p:txBody>
      </p:sp>
      <p:sp>
        <p:nvSpPr>
          <p:cNvPr id="207" name="2"/>
          <p:cNvSpPr txBox="1"/>
          <p:nvPr/>
        </p:nvSpPr>
        <p:spPr>
          <a:xfrm>
            <a:off x="6516687" y="3284537"/>
            <a:ext cx="395288" cy="275775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2</a:t>
            </a:r>
          </a:p>
        </p:txBody>
      </p:sp>
      <p:sp>
        <p:nvSpPr>
          <p:cNvPr id="208" name="Condições Físicas (Fatores Ambientais)"/>
          <p:cNvSpPr txBox="1"/>
          <p:nvPr/>
        </p:nvSpPr>
        <p:spPr>
          <a:xfrm>
            <a:off x="709612" y="241299"/>
            <a:ext cx="5111751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Condições Físicas (Fatores Ambientais)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2.   Metabolismo"/>
          <p:cNvSpPr txBox="1"/>
          <p:nvPr/>
        </p:nvSpPr>
        <p:spPr>
          <a:xfrm>
            <a:off x="611187" y="333375"/>
            <a:ext cx="6480176" cy="377391"/>
          </a:xfrm>
          <a:prstGeom prst="rect">
            <a:avLst/>
          </a:prstGeom>
          <a:solidFill>
            <a:srgbClr val="CC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2.   Metabolismo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s bactérias se proliferam por divisão binária em duas  metades equivalentes"/>
          <p:cNvSpPr txBox="1"/>
          <p:nvPr/>
        </p:nvSpPr>
        <p:spPr>
          <a:xfrm>
            <a:off x="1042987" y="1125537"/>
            <a:ext cx="5400676" cy="6195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As bactérias se proliferam por divisão binária em duas  metades equivalentes</a:t>
            </a:r>
          </a:p>
        </p:txBody>
      </p:sp>
      <p:sp>
        <p:nvSpPr>
          <p:cNvPr id="26" name="- Como as bactérias se multiplicam?"/>
          <p:cNvSpPr txBox="1"/>
          <p:nvPr/>
        </p:nvSpPr>
        <p:spPr>
          <a:xfrm>
            <a:off x="1047750" y="692149"/>
            <a:ext cx="3790578" cy="35282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- Como as bactérias se multiplicam?</a:t>
            </a:r>
          </a:p>
        </p:txBody>
      </p:sp>
      <p:sp>
        <p:nvSpPr>
          <p:cNvPr id="27" name="Oval"/>
          <p:cNvSpPr/>
          <p:nvPr/>
        </p:nvSpPr>
        <p:spPr>
          <a:xfrm>
            <a:off x="971550" y="3429000"/>
            <a:ext cx="720725" cy="360363"/>
          </a:xfrm>
          <a:prstGeom prst="ellipse">
            <a:avLst/>
          </a:prstGeom>
          <a:solidFill>
            <a:srgbClr val="99CCFF"/>
          </a:solidFill>
          <a:ln w="9360" cap="sq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8" name="Oval"/>
          <p:cNvSpPr/>
          <p:nvPr/>
        </p:nvSpPr>
        <p:spPr>
          <a:xfrm>
            <a:off x="3348037" y="3429000"/>
            <a:ext cx="720726" cy="360363"/>
          </a:xfrm>
          <a:prstGeom prst="ellipse">
            <a:avLst/>
          </a:prstGeom>
          <a:solidFill>
            <a:srgbClr val="99CCFF"/>
          </a:solidFill>
          <a:ln w="9360" cap="sq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9" name="Oval"/>
          <p:cNvSpPr/>
          <p:nvPr/>
        </p:nvSpPr>
        <p:spPr>
          <a:xfrm>
            <a:off x="3924300" y="3429000"/>
            <a:ext cx="720725" cy="360363"/>
          </a:xfrm>
          <a:prstGeom prst="ellipse">
            <a:avLst/>
          </a:prstGeom>
          <a:solidFill>
            <a:srgbClr val="99CCFF"/>
          </a:solidFill>
          <a:ln w="9360" cap="sq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  <p:grpSp>
        <p:nvGrpSpPr>
          <p:cNvPr id="32" name="Group"/>
          <p:cNvGrpSpPr/>
          <p:nvPr/>
        </p:nvGrpSpPr>
        <p:grpSpPr>
          <a:xfrm>
            <a:off x="6443662" y="3500437"/>
            <a:ext cx="1871663" cy="358776"/>
            <a:chOff x="0" y="0"/>
            <a:chExt cx="1871662" cy="358775"/>
          </a:xfrm>
        </p:grpSpPr>
        <p:sp>
          <p:nvSpPr>
            <p:cNvPr id="30" name="Oval"/>
            <p:cNvSpPr/>
            <p:nvPr/>
          </p:nvSpPr>
          <p:spPr>
            <a:xfrm>
              <a:off x="1152525" y="0"/>
              <a:ext cx="719138" cy="358775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31" name="Oval"/>
            <p:cNvSpPr/>
            <p:nvPr/>
          </p:nvSpPr>
          <p:spPr>
            <a:xfrm>
              <a:off x="0" y="0"/>
              <a:ext cx="719138" cy="358775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</p:grpSp>
      <p:sp>
        <p:nvSpPr>
          <p:cNvPr id="33" name="Ácidos nucléicos…"/>
          <p:cNvSpPr txBox="1"/>
          <p:nvPr/>
        </p:nvSpPr>
        <p:spPr>
          <a:xfrm>
            <a:off x="611187" y="4149724"/>
            <a:ext cx="1439863" cy="1066516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buSzPct val="100000"/>
              <a:buFont typeface="Arial"/>
              <a:buChar char="Ø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Ácidos nucléicos</a:t>
            </a:r>
          </a:p>
          <a:p>
            <a:pPr defTabSz="914400">
              <a:spcBef>
                <a:spcPts val="700"/>
              </a:spcBef>
              <a:buSzPct val="100000"/>
              <a:buFont typeface="Arial"/>
              <a:buChar char="Ø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Proteínas</a:t>
            </a:r>
          </a:p>
          <a:p>
            <a:pPr defTabSz="914400">
              <a:spcBef>
                <a:spcPts val="700"/>
              </a:spcBef>
              <a:buSzPct val="100000"/>
              <a:buFont typeface="Arial"/>
              <a:buChar char="Ø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Lipídeos</a:t>
            </a:r>
          </a:p>
          <a:p>
            <a:pPr defTabSz="914400">
              <a:spcBef>
                <a:spcPts val="700"/>
              </a:spcBef>
              <a:buSzPct val="100000"/>
              <a:buFont typeface="Arial"/>
              <a:buChar char="Ø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polissacarídeos</a:t>
            </a:r>
          </a:p>
        </p:txBody>
      </p:sp>
      <p:sp>
        <p:nvSpPr>
          <p:cNvPr id="34" name="Line"/>
          <p:cNvSpPr/>
          <p:nvPr/>
        </p:nvSpPr>
        <p:spPr>
          <a:xfrm>
            <a:off x="2195512" y="3644899"/>
            <a:ext cx="792163" cy="1589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Line"/>
          <p:cNvSpPr/>
          <p:nvPr/>
        </p:nvSpPr>
        <p:spPr>
          <a:xfrm>
            <a:off x="5003800" y="3716337"/>
            <a:ext cx="936626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0" name="Group"/>
          <p:cNvGrpSpPr/>
          <p:nvPr/>
        </p:nvGrpSpPr>
        <p:grpSpPr>
          <a:xfrm>
            <a:off x="1116012" y="5589587"/>
            <a:ext cx="6478588" cy="424260"/>
            <a:chOff x="0" y="0"/>
            <a:chExt cx="6478587" cy="424258"/>
          </a:xfrm>
        </p:grpSpPr>
        <p:sp>
          <p:nvSpPr>
            <p:cNvPr id="36" name="1"/>
            <p:cNvSpPr txBox="1"/>
            <p:nvPr/>
          </p:nvSpPr>
          <p:spPr>
            <a:xfrm>
              <a:off x="0" y="0"/>
              <a:ext cx="430213" cy="352822"/>
            </a:xfrm>
            <a:prstGeom prst="rect">
              <a:avLst/>
            </a:prstGeom>
            <a:solidFill>
              <a:srgbClr val="CC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11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37" name="2"/>
            <p:cNvSpPr txBox="1"/>
            <p:nvPr/>
          </p:nvSpPr>
          <p:spPr>
            <a:xfrm>
              <a:off x="6048375" y="71437"/>
              <a:ext cx="430213" cy="352822"/>
            </a:xfrm>
            <a:prstGeom prst="rect">
              <a:avLst/>
            </a:prstGeom>
            <a:solidFill>
              <a:srgbClr val="CC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11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38" name="Tempo de Geração"/>
            <p:cNvSpPr txBox="1"/>
            <p:nvPr/>
          </p:nvSpPr>
          <p:spPr>
            <a:xfrm>
              <a:off x="2376487" y="71437"/>
              <a:ext cx="1798638" cy="266415"/>
            </a:xfrm>
            <a:prstGeom prst="rect">
              <a:avLst/>
            </a:prstGeom>
            <a:solidFill>
              <a:srgbClr val="FF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/>
              </a:lvl1pPr>
            </a:lstStyle>
            <a:p>
              <a:pPr/>
              <a:r>
                <a:t>Tempo de Geração</a:t>
              </a:r>
            </a:p>
          </p:txBody>
        </p:sp>
        <p:sp>
          <p:nvSpPr>
            <p:cNvPr id="39" name="Line"/>
            <p:cNvSpPr/>
            <p:nvPr/>
          </p:nvSpPr>
          <p:spPr>
            <a:xfrm>
              <a:off x="503237" y="287337"/>
              <a:ext cx="5543551" cy="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1" name="1. 1. Introdução"/>
          <p:cNvSpPr txBox="1"/>
          <p:nvPr/>
        </p:nvSpPr>
        <p:spPr>
          <a:xfrm>
            <a:off x="611187" y="260349"/>
            <a:ext cx="6480176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1. 1. Introdução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" grpId="4"/>
      <p:bldP build="whole" bldLvl="1" animBg="1" rev="0" advAuto="0" spid="32" grpId="3"/>
      <p:bldP build="whole" bldLvl="1" animBg="1" rev="0" advAuto="0" spid="35" grpId="2"/>
      <p:bldP build="whole" bldLvl="1" animBg="1" rev="0" advAuto="0" spid="2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2.  Metabolismo"/>
          <p:cNvSpPr txBox="1"/>
          <p:nvPr/>
        </p:nvSpPr>
        <p:spPr>
          <a:xfrm>
            <a:off x="539749" y="260350"/>
            <a:ext cx="6480177" cy="759222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marL="341312" indent="-339725" defTabSz="914400">
              <a:spcBef>
                <a:spcPts val="11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  Metabolismo</a:t>
            </a:r>
          </a:p>
        </p:txBody>
      </p:sp>
      <p:sp>
        <p:nvSpPr>
          <p:cNvPr id="213" name="Metabolismo Heterotrófico (quimioheterotrófico)"/>
          <p:cNvSpPr txBox="1"/>
          <p:nvPr/>
        </p:nvSpPr>
        <p:spPr>
          <a:xfrm>
            <a:off x="611187" y="3428999"/>
            <a:ext cx="3743326" cy="619523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Metabolismo </a:t>
            </a:r>
            <a:r>
              <a:rPr b="1"/>
              <a:t>Heterotrófico</a:t>
            </a:r>
            <a:r>
              <a:t> (quimioheterotrófico)</a:t>
            </a:r>
          </a:p>
        </p:txBody>
      </p:sp>
      <p:sp>
        <p:nvSpPr>
          <p:cNvPr id="214" name="fermentação"/>
          <p:cNvSpPr txBox="1"/>
          <p:nvPr/>
        </p:nvSpPr>
        <p:spPr>
          <a:xfrm>
            <a:off x="7019925" y="3213100"/>
            <a:ext cx="1439863" cy="290984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fermentação</a:t>
            </a:r>
          </a:p>
        </p:txBody>
      </p:sp>
      <p:sp>
        <p:nvSpPr>
          <p:cNvPr id="215" name="respiração"/>
          <p:cNvSpPr txBox="1"/>
          <p:nvPr/>
        </p:nvSpPr>
        <p:spPr>
          <a:xfrm>
            <a:off x="7164387" y="3933825"/>
            <a:ext cx="1150938" cy="290984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respiração</a:t>
            </a:r>
          </a:p>
        </p:txBody>
      </p:sp>
      <p:sp>
        <p:nvSpPr>
          <p:cNvPr id="216" name="Capacidade de hidrolisar os mais diversos materiais…"/>
          <p:cNvSpPr txBox="1"/>
          <p:nvPr/>
        </p:nvSpPr>
        <p:spPr>
          <a:xfrm>
            <a:off x="684212" y="1196975"/>
            <a:ext cx="5688014" cy="1214744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8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 Capacidade de hidrolisar os mais diversos materiais</a:t>
            </a:r>
          </a:p>
          <a:p>
            <a:pPr defTabSz="914400">
              <a:spcBef>
                <a:spcPts val="8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 Diversidade metabólica</a:t>
            </a:r>
          </a:p>
          <a:p>
            <a:pPr defTabSz="914400">
              <a:spcBef>
                <a:spcPts val="8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 Variedade de Enzimas produzidas (induzidas ou não)</a:t>
            </a:r>
          </a:p>
          <a:p>
            <a:pPr defTabSz="914400">
              <a:spcBef>
                <a:spcPts val="8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 Produção de Toxinas</a:t>
            </a:r>
          </a:p>
        </p:txBody>
      </p:sp>
      <p:sp>
        <p:nvSpPr>
          <p:cNvPr id="217" name="Metabolismo Autotrófico (quimiolitotrófico, Fotolitrotrófico)"/>
          <p:cNvSpPr txBox="1"/>
          <p:nvPr/>
        </p:nvSpPr>
        <p:spPr>
          <a:xfrm>
            <a:off x="611187" y="5445124"/>
            <a:ext cx="3743326" cy="619523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Metabolismo </a:t>
            </a:r>
            <a:r>
              <a:rPr b="1"/>
              <a:t>Autotrófico</a:t>
            </a:r>
            <a:r>
              <a:t> (quimiolitotrófico, Fotolitrotrófico)</a:t>
            </a:r>
          </a:p>
        </p:txBody>
      </p:sp>
      <p:sp>
        <p:nvSpPr>
          <p:cNvPr id="218" name="Line"/>
          <p:cNvSpPr/>
          <p:nvPr/>
        </p:nvSpPr>
        <p:spPr>
          <a:xfrm flipV="1">
            <a:off x="6227762" y="3355975"/>
            <a:ext cx="720726" cy="219075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19" name="Line"/>
          <p:cNvSpPr/>
          <p:nvPr/>
        </p:nvSpPr>
        <p:spPr>
          <a:xfrm>
            <a:off x="6227762" y="3789362"/>
            <a:ext cx="720726" cy="288926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20" name="Substâncias Orgânicas…"/>
          <p:cNvSpPr txBox="1"/>
          <p:nvPr/>
        </p:nvSpPr>
        <p:spPr>
          <a:xfrm>
            <a:off x="4500562" y="3213100"/>
            <a:ext cx="1800226" cy="14196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Substâncias Orgânicas 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C00000"/>
                </a:solidFill>
              </a:defRPr>
            </a:pPr>
            <a:r>
              <a:t>(Bactérias de interesse clínico)</a:t>
            </a:r>
          </a:p>
        </p:txBody>
      </p:sp>
      <p:sp>
        <p:nvSpPr>
          <p:cNvPr id="221" name="Substâncias Inorgânicas…"/>
          <p:cNvSpPr txBox="1"/>
          <p:nvPr/>
        </p:nvSpPr>
        <p:spPr>
          <a:xfrm>
            <a:off x="4500562" y="5373687"/>
            <a:ext cx="2016126" cy="886222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Substâncias Inorgânicas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(CO2, N2, Luz)</a:t>
            </a:r>
            <a:r>
              <a:rPr sz="18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Metabolismo Heterotrófico (quimioheterotrófico)"/>
          <p:cNvSpPr txBox="1"/>
          <p:nvPr/>
        </p:nvSpPr>
        <p:spPr>
          <a:xfrm>
            <a:off x="684212" y="260349"/>
            <a:ext cx="3743326" cy="628883"/>
          </a:xfrm>
          <a:prstGeom prst="rect">
            <a:avLst/>
          </a:prstGeom>
          <a:solidFill>
            <a:srgbClr val="CC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Metabolismo </a:t>
            </a:r>
            <a:r>
              <a:rPr b="1"/>
              <a:t>Heterotrófico</a:t>
            </a:r>
            <a:r>
              <a:t> (quimioheterotrófico)</a:t>
            </a:r>
          </a:p>
        </p:txBody>
      </p:sp>
      <p:sp>
        <p:nvSpPr>
          <p:cNvPr id="224" name="- Animais,…"/>
          <p:cNvSpPr txBox="1"/>
          <p:nvPr/>
        </p:nvSpPr>
        <p:spPr>
          <a:xfrm>
            <a:off x="684212" y="1052512"/>
            <a:ext cx="6767513" cy="959913"/>
          </a:xfrm>
          <a:prstGeom prst="rect">
            <a:avLst/>
          </a:prstGeom>
          <a:solidFill>
            <a:srgbClr val="CC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</a:t>
            </a:r>
            <a:r>
              <a:rPr sz="1600"/>
              <a:t>Animais, </a:t>
            </a:r>
            <a:endParaRPr sz="1600"/>
          </a:p>
          <a:p>
            <a:pPr defTabSz="914400">
              <a:spcBef>
                <a:spcPts val="7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/>
            </a:pPr>
            <a:r>
              <a:t> muitas bactérias (</a:t>
            </a:r>
            <a:r>
              <a:rPr b="1"/>
              <a:t>de interesse clínico</a:t>
            </a:r>
            <a:r>
              <a:t>,  biodegradação ambiental), </a:t>
            </a:r>
          </a:p>
          <a:p>
            <a:pPr defTabSz="914400">
              <a:spcBef>
                <a:spcPts val="7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/>
            </a:pPr>
            <a:r>
              <a:t> poucas arqueias (as que vivem em associação com animais)</a:t>
            </a:r>
          </a:p>
        </p:txBody>
      </p:sp>
      <p:sp>
        <p:nvSpPr>
          <p:cNvPr id="225" name="Catabolismo:…"/>
          <p:cNvSpPr txBox="1"/>
          <p:nvPr/>
        </p:nvSpPr>
        <p:spPr>
          <a:xfrm>
            <a:off x="395287" y="2852737"/>
            <a:ext cx="8353426" cy="3644116"/>
          </a:xfrm>
          <a:prstGeom prst="rect">
            <a:avLst/>
          </a:prstGeom>
          <a:solidFill>
            <a:srgbClr val="CC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u="sng"/>
            </a:pPr>
            <a:r>
              <a:t>Catabolismo</a:t>
            </a:r>
            <a:r>
              <a:rPr b="0" u="none"/>
              <a:t>:</a:t>
            </a:r>
            <a:endParaRPr b="0" u="none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t>Quebra </a:t>
            </a:r>
            <a:r>
              <a:rPr b="0"/>
              <a:t>de compostos mais complexos em compostos mais simples, através de reações químicas que empregam enzimas. Geralmente, </a:t>
            </a:r>
            <a:r>
              <a:rPr b="0" u="sng"/>
              <a:t>Liberam Energia</a:t>
            </a:r>
            <a:r>
              <a:rPr b="0"/>
              <a:t>. </a:t>
            </a:r>
            <a:endParaRPr b="0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Exs.: hidrólise, queima de açúcares em CO</a:t>
            </a:r>
            <a:r>
              <a:rPr baseline="-25000"/>
              <a:t>2</a:t>
            </a:r>
            <a:r>
              <a:t>+H</a:t>
            </a:r>
            <a:r>
              <a:rPr baseline="-25000"/>
              <a:t>2</a:t>
            </a:r>
            <a:r>
              <a:t>O.</a:t>
            </a: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u="sng"/>
            </a:pPr>
            <a:r>
              <a:t>Anabolismo</a:t>
            </a:r>
            <a:r>
              <a:rPr b="0" u="none"/>
              <a:t>: </a:t>
            </a:r>
            <a:endParaRPr b="0" u="none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t>Construção</a:t>
            </a:r>
            <a:r>
              <a:rPr b="0"/>
              <a:t> de moléculas orgânicas complexas a partir de moléculas mais simples. Geralmente, </a:t>
            </a:r>
            <a:r>
              <a:rPr b="0" u="sng"/>
              <a:t>Requerem Energia</a:t>
            </a:r>
            <a:r>
              <a:rPr b="0"/>
              <a:t>. </a:t>
            </a:r>
            <a:endParaRPr b="0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Exs.: formação de proteínas a partir de aminoácidos, polissacarídeos a partir de açúcares simples.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2. 2. Metabolismo"/>
          <p:cNvSpPr txBox="1"/>
          <p:nvPr/>
        </p:nvSpPr>
        <p:spPr>
          <a:xfrm>
            <a:off x="611187" y="333374"/>
            <a:ext cx="6480176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 2. Metabolismo</a:t>
            </a:r>
          </a:p>
        </p:txBody>
      </p:sp>
      <p:sp>
        <p:nvSpPr>
          <p:cNvPr id="228" name="Como a Célula Funciona?"/>
          <p:cNvSpPr txBox="1"/>
          <p:nvPr/>
        </p:nvSpPr>
        <p:spPr>
          <a:xfrm>
            <a:off x="684212" y="1125537"/>
            <a:ext cx="5688014" cy="30034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 Como a Célula Funciona?</a:t>
            </a:r>
          </a:p>
        </p:txBody>
      </p:sp>
      <p:sp>
        <p:nvSpPr>
          <p:cNvPr id="229" name="A “Moeda”  da célula é o  ATP"/>
          <p:cNvSpPr txBox="1"/>
          <p:nvPr/>
        </p:nvSpPr>
        <p:spPr>
          <a:xfrm>
            <a:off x="827087" y="1484312"/>
            <a:ext cx="5688014" cy="324913"/>
          </a:xfrm>
          <a:prstGeom prst="rect">
            <a:avLst/>
          </a:prstGeom>
          <a:solidFill>
            <a:srgbClr val="99FFCC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000"/>
              </a:spcBef>
              <a:buSzPct val="100000"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r>
              <a:t> A “Moeda”  da célula é o  </a:t>
            </a:r>
            <a:r>
              <a:rPr b="1" sz="1600"/>
              <a:t>ATP</a:t>
            </a:r>
          </a:p>
        </p:txBody>
      </p:sp>
      <p:sp>
        <p:nvSpPr>
          <p:cNvPr id="230" name="Fermentação"/>
          <p:cNvSpPr txBox="1"/>
          <p:nvPr/>
        </p:nvSpPr>
        <p:spPr>
          <a:xfrm>
            <a:off x="250825" y="2133599"/>
            <a:ext cx="1593850" cy="352823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Fermentação </a:t>
            </a:r>
          </a:p>
        </p:txBody>
      </p:sp>
      <p:sp>
        <p:nvSpPr>
          <p:cNvPr id="231" name="Respiração"/>
          <p:cNvSpPr txBox="1"/>
          <p:nvPr/>
        </p:nvSpPr>
        <p:spPr>
          <a:xfrm>
            <a:off x="758825" y="4797424"/>
            <a:ext cx="1326096" cy="352823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Respiração </a:t>
            </a:r>
          </a:p>
        </p:txBody>
      </p:sp>
      <p:sp>
        <p:nvSpPr>
          <p:cNvPr id="232" name="Glicose                  Piruvato   +  2  ATP"/>
          <p:cNvSpPr txBox="1"/>
          <p:nvPr/>
        </p:nvSpPr>
        <p:spPr>
          <a:xfrm>
            <a:off x="2411412" y="2133599"/>
            <a:ext cx="5256213" cy="352823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Glicose                 	Piruvato   +  2  ATP</a:t>
            </a:r>
          </a:p>
        </p:txBody>
      </p:sp>
      <p:sp>
        <p:nvSpPr>
          <p:cNvPr id="233" name="Glicose                  CO2   +  H20      +  2  ATP"/>
          <p:cNvSpPr txBox="1"/>
          <p:nvPr/>
        </p:nvSpPr>
        <p:spPr>
          <a:xfrm>
            <a:off x="2411412" y="5589587"/>
            <a:ext cx="5976938" cy="396256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Glicose                 	CO</a:t>
            </a:r>
            <a:r>
              <a:rPr baseline="-25000"/>
              <a:t>2</a:t>
            </a:r>
            <a:r>
              <a:t>   +  H</a:t>
            </a:r>
            <a:r>
              <a:rPr baseline="-25000"/>
              <a:t>2</a:t>
            </a:r>
            <a:r>
              <a:t>0      +  2  ATP</a:t>
            </a:r>
          </a:p>
        </p:txBody>
      </p:sp>
      <p:sp>
        <p:nvSpPr>
          <p:cNvPr id="234" name="Presença de O2"/>
          <p:cNvSpPr txBox="1"/>
          <p:nvPr/>
        </p:nvSpPr>
        <p:spPr>
          <a:xfrm>
            <a:off x="2339975" y="3860799"/>
            <a:ext cx="1944688" cy="362183"/>
          </a:xfrm>
          <a:prstGeom prst="rect">
            <a:avLst/>
          </a:prstGeom>
          <a:solidFill>
            <a:srgbClr val="99FFCC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Presença de O2</a:t>
            </a:r>
          </a:p>
        </p:txBody>
      </p:sp>
      <p:sp>
        <p:nvSpPr>
          <p:cNvPr id="235" name="Ausência de O2"/>
          <p:cNvSpPr txBox="1"/>
          <p:nvPr/>
        </p:nvSpPr>
        <p:spPr>
          <a:xfrm>
            <a:off x="2411412" y="5157787"/>
            <a:ext cx="1944688" cy="362182"/>
          </a:xfrm>
          <a:prstGeom prst="rect">
            <a:avLst/>
          </a:prstGeom>
          <a:solidFill>
            <a:srgbClr val="99FFCC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3300"/>
                </a:solidFill>
              </a:defRPr>
            </a:pPr>
            <a:r>
              <a:t>Ausência</a:t>
            </a:r>
            <a:r>
              <a:rPr>
                <a:solidFill>
                  <a:srgbClr val="000000"/>
                </a:solidFill>
              </a:rPr>
              <a:t> </a:t>
            </a:r>
            <a:r>
              <a:t>de O2</a:t>
            </a:r>
          </a:p>
        </p:txBody>
      </p:sp>
      <p:sp>
        <p:nvSpPr>
          <p:cNvPr id="236" name="Glicose                  CO2   +  H20      +  36  ATP"/>
          <p:cNvSpPr txBox="1"/>
          <p:nvPr/>
        </p:nvSpPr>
        <p:spPr>
          <a:xfrm>
            <a:off x="2339975" y="4292600"/>
            <a:ext cx="5976938" cy="396256"/>
          </a:xfrm>
          <a:prstGeom prst="rect">
            <a:avLst/>
          </a:prstGeom>
          <a:solidFill>
            <a:srgbClr val="99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Glicose                 	CO</a:t>
            </a:r>
            <a:r>
              <a:rPr baseline="-25000"/>
              <a:t>2</a:t>
            </a:r>
            <a:r>
              <a:t>   +  H</a:t>
            </a:r>
            <a:r>
              <a:rPr baseline="-25000"/>
              <a:t>2</a:t>
            </a:r>
            <a:r>
              <a:t>0      +  36  ATP</a:t>
            </a:r>
          </a:p>
        </p:txBody>
      </p:sp>
      <p:sp>
        <p:nvSpPr>
          <p:cNvPr id="237" name="Line"/>
          <p:cNvSpPr/>
          <p:nvPr/>
        </p:nvSpPr>
        <p:spPr>
          <a:xfrm>
            <a:off x="3419475" y="2349500"/>
            <a:ext cx="1584325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38" name="Line"/>
          <p:cNvSpPr/>
          <p:nvPr/>
        </p:nvSpPr>
        <p:spPr>
          <a:xfrm>
            <a:off x="3348037" y="4652962"/>
            <a:ext cx="1655764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39" name="Line"/>
          <p:cNvSpPr/>
          <p:nvPr/>
        </p:nvSpPr>
        <p:spPr>
          <a:xfrm>
            <a:off x="3419475" y="5805487"/>
            <a:ext cx="1584325" cy="1588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40" name="- Aceptor final de elétrons:  NO3- ou SO4++…"/>
          <p:cNvSpPr txBox="1"/>
          <p:nvPr/>
        </p:nvSpPr>
        <p:spPr>
          <a:xfrm>
            <a:off x="2411412" y="6092825"/>
            <a:ext cx="5976938" cy="571431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Aceptor final de elétrons:  NO</a:t>
            </a:r>
            <a:r>
              <a:rPr baseline="-25000"/>
              <a:t>3</a:t>
            </a:r>
            <a:r>
              <a:rPr baseline="30000"/>
              <a:t>-</a:t>
            </a:r>
            <a:r>
              <a:t> ou SO</a:t>
            </a:r>
            <a:r>
              <a:rPr baseline="-25000"/>
              <a:t>4</a:t>
            </a:r>
            <a:r>
              <a:rPr baseline="30000"/>
              <a:t>++</a:t>
            </a:r>
            <a:r>
              <a:t> 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Menor rendimento de ATP  que microrganismos aeróbios</a:t>
            </a:r>
          </a:p>
        </p:txBody>
      </p:sp>
      <p:sp>
        <p:nvSpPr>
          <p:cNvPr id="241" name="Arrow"/>
          <p:cNvSpPr/>
          <p:nvPr/>
        </p:nvSpPr>
        <p:spPr>
          <a:xfrm rot="19380000">
            <a:off x="1762125" y="443865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42" name="Arrow"/>
          <p:cNvSpPr/>
          <p:nvPr/>
        </p:nvSpPr>
        <p:spPr>
          <a:xfrm rot="1320000">
            <a:off x="1836737" y="5300662"/>
            <a:ext cx="431801" cy="2159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43" name="Arrow"/>
          <p:cNvSpPr/>
          <p:nvPr/>
        </p:nvSpPr>
        <p:spPr>
          <a:xfrm>
            <a:off x="1835150" y="2205037"/>
            <a:ext cx="431800" cy="2159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"/>
          <p:cNvSpPr/>
          <p:nvPr/>
        </p:nvSpPr>
        <p:spPr>
          <a:xfrm>
            <a:off x="539750" y="404812"/>
            <a:ext cx="8208963" cy="6048376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46" name="2. 2. Metabolismo"/>
          <p:cNvSpPr txBox="1"/>
          <p:nvPr/>
        </p:nvSpPr>
        <p:spPr>
          <a:xfrm>
            <a:off x="684212" y="549274"/>
            <a:ext cx="6480176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 2. Metabolismo</a:t>
            </a:r>
          </a:p>
        </p:txBody>
      </p:sp>
      <p:grpSp>
        <p:nvGrpSpPr>
          <p:cNvPr id="249" name="Group"/>
          <p:cNvGrpSpPr/>
          <p:nvPr/>
        </p:nvGrpSpPr>
        <p:grpSpPr>
          <a:xfrm>
            <a:off x="2627312" y="1484312"/>
            <a:ext cx="5048251" cy="3962401"/>
            <a:chOff x="0" y="0"/>
            <a:chExt cx="5048250" cy="3962400"/>
          </a:xfrm>
        </p:grpSpPr>
        <p:sp>
          <p:nvSpPr>
            <p:cNvPr id="247" name="Rectangle"/>
            <p:cNvSpPr/>
            <p:nvPr/>
          </p:nvSpPr>
          <p:spPr>
            <a:xfrm>
              <a:off x="0" y="0"/>
              <a:ext cx="5048250" cy="3962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248" name="image.jpeg" descr="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048250" cy="3962400"/>
            </a:xfrm>
            <a:prstGeom prst="rect">
              <a:avLst/>
            </a:prstGeom>
            <a:ln w="9360" cap="sq">
              <a:solidFill>
                <a:srgbClr val="000000"/>
              </a:solidFill>
              <a:prstDash val="solid"/>
              <a:round/>
            </a:ln>
            <a:effectLst/>
          </p:spPr>
        </p:pic>
      </p:grpSp>
      <p:sp>
        <p:nvSpPr>
          <p:cNvPr id="250" name="As etapas são idênticas até a formação de piruvato,…"/>
          <p:cNvSpPr txBox="1"/>
          <p:nvPr/>
        </p:nvSpPr>
        <p:spPr>
          <a:xfrm>
            <a:off x="2555875" y="5589587"/>
            <a:ext cx="5256213" cy="73880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As etapas são idênticas até a formação de</a:t>
            </a:r>
            <a:r>
              <a:rPr>
                <a:solidFill>
                  <a:srgbClr val="FFFF66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sz="14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piruvato</a:t>
            </a:r>
            <a:r>
              <a:t>, </a:t>
            </a: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as diferenças são decorrentes da maneira com que o piruvato é reduzido.</a:t>
            </a:r>
            <a:r>
              <a:rPr sz="1800"/>
              <a:t> </a:t>
            </a:r>
          </a:p>
        </p:txBody>
      </p:sp>
      <p:sp>
        <p:nvSpPr>
          <p:cNvPr id="251" name="Fermentação"/>
          <p:cNvSpPr txBox="1"/>
          <p:nvPr/>
        </p:nvSpPr>
        <p:spPr>
          <a:xfrm>
            <a:off x="900112" y="1341437"/>
            <a:ext cx="1593851" cy="3528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Fermentação </a:t>
            </a:r>
          </a:p>
        </p:txBody>
      </p:sp>
      <p:sp>
        <p:nvSpPr>
          <p:cNvPr id="252" name="Oval"/>
          <p:cNvSpPr/>
          <p:nvPr/>
        </p:nvSpPr>
        <p:spPr>
          <a:xfrm>
            <a:off x="4140200" y="2852737"/>
            <a:ext cx="1079500" cy="431801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53" name="Oval"/>
          <p:cNvSpPr/>
          <p:nvPr/>
        </p:nvSpPr>
        <p:spPr>
          <a:xfrm>
            <a:off x="4140200" y="4797425"/>
            <a:ext cx="1079500" cy="431800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54" name="Oval"/>
          <p:cNvSpPr/>
          <p:nvPr/>
        </p:nvSpPr>
        <p:spPr>
          <a:xfrm>
            <a:off x="5508625" y="5516562"/>
            <a:ext cx="935038" cy="433388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"/>
          <p:cNvSpPr/>
          <p:nvPr/>
        </p:nvSpPr>
        <p:spPr>
          <a:xfrm>
            <a:off x="395287" y="476250"/>
            <a:ext cx="8353426" cy="6048375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57" name="2. 2. Metabolismo"/>
          <p:cNvSpPr txBox="1"/>
          <p:nvPr/>
        </p:nvSpPr>
        <p:spPr>
          <a:xfrm>
            <a:off x="427037" y="560387"/>
            <a:ext cx="6480176" cy="377391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2. 2. Metabolismo</a:t>
            </a:r>
          </a:p>
        </p:txBody>
      </p:sp>
      <p:pic>
        <p:nvPicPr>
          <p:cNvPr id="258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68537" y="1125537"/>
            <a:ext cx="6122988" cy="4584701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Vias de fermentação em diferentes bactérias"/>
          <p:cNvSpPr txBox="1"/>
          <p:nvPr/>
        </p:nvSpPr>
        <p:spPr>
          <a:xfrm>
            <a:off x="2227262" y="6080125"/>
            <a:ext cx="6048376" cy="3528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Vias de fermentação em diferentes bactérias </a:t>
            </a:r>
          </a:p>
        </p:txBody>
      </p:sp>
      <p:sp>
        <p:nvSpPr>
          <p:cNvPr id="260" name="Fermentação"/>
          <p:cNvSpPr txBox="1"/>
          <p:nvPr/>
        </p:nvSpPr>
        <p:spPr>
          <a:xfrm>
            <a:off x="427037" y="1189037"/>
            <a:ext cx="1800226" cy="3528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pPr>
            <a:r>
              <a:t>Fermentação</a:t>
            </a:r>
            <a:r>
              <a:rPr b="0"/>
              <a:t> </a:t>
            </a:r>
          </a:p>
        </p:txBody>
      </p:sp>
      <p:sp>
        <p:nvSpPr>
          <p:cNvPr id="261" name="Oval"/>
          <p:cNvSpPr/>
          <p:nvPr/>
        </p:nvSpPr>
        <p:spPr>
          <a:xfrm>
            <a:off x="4643437" y="1125537"/>
            <a:ext cx="1079501" cy="431801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ctangle"/>
          <p:cNvSpPr/>
          <p:nvPr/>
        </p:nvSpPr>
        <p:spPr>
          <a:xfrm>
            <a:off x="539750" y="404812"/>
            <a:ext cx="8208963" cy="6048376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64" name="2. 2. Metabolismo"/>
          <p:cNvSpPr txBox="1"/>
          <p:nvPr/>
        </p:nvSpPr>
        <p:spPr>
          <a:xfrm>
            <a:off x="684212" y="549274"/>
            <a:ext cx="6480176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 2. Metabolismo</a:t>
            </a:r>
          </a:p>
        </p:txBody>
      </p:sp>
      <p:pic>
        <p:nvPicPr>
          <p:cNvPr id="265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4662" y="1268412"/>
            <a:ext cx="4249738" cy="4224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Respiração Aeróbica"/>
          <p:cNvSpPr txBox="1"/>
          <p:nvPr/>
        </p:nvSpPr>
        <p:spPr>
          <a:xfrm>
            <a:off x="684212" y="1163637"/>
            <a:ext cx="2016126" cy="6195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/>
            </a:lvl1pPr>
          </a:lstStyle>
          <a:p>
            <a:pPr/>
            <a:r>
              <a:t>Respiração Aeróbica</a:t>
            </a:r>
          </a:p>
        </p:txBody>
      </p:sp>
      <p:sp>
        <p:nvSpPr>
          <p:cNvPr id="267" name="Glicose + 6 O2 ----------&gt; 6 CO2 + 6 H20 + 38 ATP + 688 kcal (total)"/>
          <p:cNvSpPr/>
          <p:nvPr/>
        </p:nvSpPr>
        <p:spPr>
          <a:xfrm>
            <a:off x="1668462" y="5502584"/>
            <a:ext cx="6883934" cy="39625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Glicose + 6 O</a:t>
            </a:r>
            <a:r>
              <a:rPr baseline="-25000"/>
              <a:t>2</a:t>
            </a:r>
            <a:r>
              <a:t> ----------&gt; 6 CO</a:t>
            </a:r>
            <a:r>
              <a:rPr baseline="-25000"/>
              <a:t>2</a:t>
            </a:r>
            <a:r>
              <a:t> + 6 H</a:t>
            </a:r>
            <a:r>
              <a:rPr baseline="-25000"/>
              <a:t>2</a:t>
            </a:r>
            <a:r>
              <a:t>0 + </a:t>
            </a:r>
            <a:r>
              <a:rPr b="1"/>
              <a:t>38 ATP</a:t>
            </a:r>
            <a:r>
              <a:t> + 688 kcal (total) </a:t>
            </a:r>
          </a:p>
        </p:txBody>
      </p:sp>
      <p:sp>
        <p:nvSpPr>
          <p:cNvPr id="268" name="Oval"/>
          <p:cNvSpPr/>
          <p:nvPr/>
        </p:nvSpPr>
        <p:spPr>
          <a:xfrm>
            <a:off x="5724525" y="1268412"/>
            <a:ext cx="1079500" cy="431801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"/>
          <p:cNvSpPr/>
          <p:nvPr/>
        </p:nvSpPr>
        <p:spPr>
          <a:xfrm>
            <a:off x="250825" y="404812"/>
            <a:ext cx="8497888" cy="6048376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sp>
        <p:nvSpPr>
          <p:cNvPr id="271" name="2. 2. Metabolismo"/>
          <p:cNvSpPr txBox="1"/>
          <p:nvPr/>
        </p:nvSpPr>
        <p:spPr>
          <a:xfrm>
            <a:off x="684212" y="549274"/>
            <a:ext cx="6480176" cy="352823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2. 2. Metabolismo</a:t>
            </a:r>
          </a:p>
        </p:txBody>
      </p:sp>
      <p:pic>
        <p:nvPicPr>
          <p:cNvPr id="272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650" y="908050"/>
            <a:ext cx="5472113" cy="5313363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The main pathways of biosynthesis in procaryotic cells"/>
          <p:cNvSpPr txBox="1"/>
          <p:nvPr/>
        </p:nvSpPr>
        <p:spPr>
          <a:xfrm>
            <a:off x="6300787" y="4941887"/>
            <a:ext cx="2016126" cy="11529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The main pathways of biosynthesis in procaryotic cells </a:t>
            </a:r>
          </a:p>
        </p:txBody>
      </p:sp>
      <p:sp>
        <p:nvSpPr>
          <p:cNvPr id="274" name="OK !"/>
          <p:cNvSpPr txBox="1"/>
          <p:nvPr/>
        </p:nvSpPr>
        <p:spPr>
          <a:xfrm>
            <a:off x="6877050" y="1989137"/>
            <a:ext cx="1295400" cy="5502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2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CC3300"/>
                </a:solidFill>
              </a:defRPr>
            </a:lvl1pPr>
          </a:lstStyle>
          <a:p>
            <a:pPr/>
            <a:r>
              <a:t>OK !</a:t>
            </a:r>
          </a:p>
        </p:txBody>
      </p:sp>
      <p:sp>
        <p:nvSpPr>
          <p:cNvPr id="275" name="Oval"/>
          <p:cNvSpPr/>
          <p:nvPr/>
        </p:nvSpPr>
        <p:spPr>
          <a:xfrm>
            <a:off x="2843212" y="3644900"/>
            <a:ext cx="792163" cy="360363"/>
          </a:xfrm>
          <a:prstGeom prst="ellipse">
            <a:avLst/>
          </a:prstGeom>
          <a:ln w="9360" cap="sq">
            <a:solidFill>
              <a:srgbClr val="CC3300"/>
            </a:solidFill>
            <a:miter/>
          </a:ln>
        </p:spPr>
        <p:txBody>
          <a:bodyPr lIns="45719" rIns="45719" anchor="ctr"/>
          <a:lstStyle/>
          <a:p>
            <a:pPr defTabSz="9144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3.  Meios de Cultura Bacterianos"/>
          <p:cNvSpPr txBox="1"/>
          <p:nvPr/>
        </p:nvSpPr>
        <p:spPr>
          <a:xfrm>
            <a:off x="611187" y="333375"/>
            <a:ext cx="6480176" cy="377391"/>
          </a:xfrm>
          <a:prstGeom prst="rect">
            <a:avLst/>
          </a:prstGeom>
          <a:solidFill>
            <a:srgbClr val="CC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3.  Meios de Cultura Bacterianos</a:t>
            </a:r>
          </a:p>
        </p:txBody>
      </p:sp>
      <p:sp>
        <p:nvSpPr>
          <p:cNvPr id="278" name="1. Meio Mineral (Meio Mínimo)"/>
          <p:cNvSpPr txBox="1"/>
          <p:nvPr/>
        </p:nvSpPr>
        <p:spPr>
          <a:xfrm>
            <a:off x="649287" y="1019174"/>
            <a:ext cx="3193182" cy="352823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1. Meio Mineral (Meio Mínimo)</a:t>
            </a:r>
          </a:p>
        </p:txBody>
      </p:sp>
      <p:sp>
        <p:nvSpPr>
          <p:cNvPr id="279" name="3. Meio Diferencial"/>
          <p:cNvSpPr txBox="1"/>
          <p:nvPr/>
        </p:nvSpPr>
        <p:spPr>
          <a:xfrm>
            <a:off x="614362" y="3789362"/>
            <a:ext cx="1999395" cy="352822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3. Meio Diferencial</a:t>
            </a:r>
          </a:p>
        </p:txBody>
      </p:sp>
      <p:sp>
        <p:nvSpPr>
          <p:cNvPr id="280" name="2. Meio Completo"/>
          <p:cNvSpPr txBox="1"/>
          <p:nvPr/>
        </p:nvSpPr>
        <p:spPr>
          <a:xfrm>
            <a:off x="682625" y="1865312"/>
            <a:ext cx="1897819" cy="352822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2. Meio Completo</a:t>
            </a:r>
          </a:p>
        </p:txBody>
      </p:sp>
      <p:sp>
        <p:nvSpPr>
          <p:cNvPr id="281" name="4. Meio Seletivo"/>
          <p:cNvSpPr txBox="1"/>
          <p:nvPr/>
        </p:nvSpPr>
        <p:spPr>
          <a:xfrm>
            <a:off x="633412" y="5368924"/>
            <a:ext cx="1732732" cy="352823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4. Meio Seletivo</a:t>
            </a:r>
          </a:p>
        </p:txBody>
      </p:sp>
      <p:sp>
        <p:nvSpPr>
          <p:cNvPr id="282" name="Sais Minerais e Fonte de Carbono (açúcar).   Ex. Meio M9"/>
          <p:cNvSpPr txBox="1"/>
          <p:nvPr/>
        </p:nvSpPr>
        <p:spPr>
          <a:xfrm>
            <a:off x="4356100" y="1125537"/>
            <a:ext cx="4392613" cy="275775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Sais Minerais e Fonte de Carbono (açúcar).   Ex. Meio M9</a:t>
            </a:r>
          </a:p>
        </p:txBody>
      </p:sp>
      <p:sp>
        <p:nvSpPr>
          <p:cNvPr id="283" name="Proteína hidrolisada com ou sem açúcar.…"/>
          <p:cNvSpPr txBox="1"/>
          <p:nvPr/>
        </p:nvSpPr>
        <p:spPr>
          <a:xfrm>
            <a:off x="4211637" y="1916112"/>
            <a:ext cx="4392613" cy="1213082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Proteína hidrolisada com ou sem açúcar.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Ex. - Caldo Nutriente / Ágar-Nutriente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- LB / LA</a:t>
            </a: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- TSB / TSA</a:t>
            </a:r>
            <a:r>
              <a:rPr sz="1800"/>
              <a:t>     </a:t>
            </a:r>
          </a:p>
        </p:txBody>
      </p:sp>
      <p:sp>
        <p:nvSpPr>
          <p:cNvPr id="284" name="Contem proteína hidrolisada e outras substâncias que permitem a DIFERENCIAÇÃO VISUAL DAS  COLÕNIAS…"/>
          <p:cNvSpPr txBox="1"/>
          <p:nvPr/>
        </p:nvSpPr>
        <p:spPr>
          <a:xfrm>
            <a:off x="4211637" y="3429000"/>
            <a:ext cx="4392613" cy="1530582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Contem proteína hidrolisada e outras substâncias que permitem a DIFERENCIAÇÃO VISUAL DAS  COLÕNIAS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Ex. -  Ágar sangue</a:t>
            </a: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- Ágar Mac-Conkey</a:t>
            </a:r>
            <a:r>
              <a:rPr sz="1800"/>
              <a:t> </a:t>
            </a:r>
            <a:endParaRPr sz="1800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   </a:t>
            </a:r>
          </a:p>
        </p:txBody>
      </p:sp>
      <p:sp>
        <p:nvSpPr>
          <p:cNvPr id="285" name="Contem proteína hidrolisada e outras substâncias que permitem que SOMENTE COLÔNIAS DE ALGUMAS BACTÉRIAS CRESÇAM…"/>
          <p:cNvSpPr txBox="1"/>
          <p:nvPr/>
        </p:nvSpPr>
        <p:spPr>
          <a:xfrm>
            <a:off x="4284662" y="5246687"/>
            <a:ext cx="4392613" cy="1571175"/>
          </a:xfrm>
          <a:prstGeom prst="rect">
            <a:avLst/>
          </a:prstGeom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Contem proteína hidrolisada e outras substâncias que permitem que SOMENTE COLÔNIAS DE ALGUMAS BACTÉRIAS CRESÇAM</a:t>
            </a:r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Ex. - Ágar Mac-Conkey</a:t>
            </a:r>
            <a:r>
              <a:rPr sz="1800"/>
              <a:t> </a:t>
            </a:r>
            <a:endParaRPr sz="18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</a:t>
            </a:r>
          </a:p>
        </p:txBody>
      </p:sp>
      <p:pic>
        <p:nvPicPr>
          <p:cNvPr id="286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9562" y="5661025"/>
            <a:ext cx="1584326" cy="1196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00787" y="3860800"/>
            <a:ext cx="1512888" cy="1112838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- Àgar Mac-Conkey (lac+ / lac-)…"/>
          <p:cNvSpPr txBox="1"/>
          <p:nvPr/>
        </p:nvSpPr>
        <p:spPr>
          <a:xfrm>
            <a:off x="611187" y="4113212"/>
            <a:ext cx="3455988" cy="629380"/>
          </a:xfrm>
          <a:prstGeom prst="rect">
            <a:avLst/>
          </a:prstGeom>
          <a:solidFill>
            <a:srgbClr val="FFFF00">
              <a:alpha val="32940"/>
            </a:srgbClr>
          </a:solidFill>
          <a:ln>
            <a:solidFill>
              <a:srgbClr val="FFC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200"/>
            </a:pPr>
            <a:r>
              <a:t>- Àgar Mac-Conkey (lac</a:t>
            </a:r>
            <a:r>
              <a:rPr baseline="30000"/>
              <a:t>+</a:t>
            </a:r>
            <a:r>
              <a:t> / lac</a:t>
            </a:r>
            <a:r>
              <a:rPr baseline="30000"/>
              <a:t>-</a:t>
            </a:r>
            <a:r>
              <a:t>)</a:t>
            </a:r>
          </a:p>
          <a:p>
            <a:pPr defTabSz="914400">
              <a:defRPr sz="1200"/>
            </a:pPr>
            <a:r>
              <a:t>- Ágar-sangue (hemólise)</a:t>
            </a:r>
          </a:p>
          <a:p>
            <a:pPr defTabSz="914400">
              <a:defRPr sz="1200"/>
            </a:pPr>
            <a:r>
              <a:t>- Ágar Cetrimide (cor verde de </a:t>
            </a:r>
            <a:r>
              <a:rPr i="1"/>
              <a:t>Pseudomonas</a:t>
            </a:r>
            <a:r>
              <a:t>) </a:t>
            </a:r>
          </a:p>
        </p:txBody>
      </p:sp>
      <p:sp>
        <p:nvSpPr>
          <p:cNvPr id="289" name="- Ágar Mac-Conkey (só cresce Gram-negativas)…"/>
          <p:cNvSpPr txBox="1"/>
          <p:nvPr/>
        </p:nvSpPr>
        <p:spPr>
          <a:xfrm>
            <a:off x="633412" y="5741987"/>
            <a:ext cx="3457576" cy="634515"/>
          </a:xfrm>
          <a:prstGeom prst="rect">
            <a:avLst/>
          </a:prstGeom>
          <a:solidFill>
            <a:srgbClr val="FFFF00">
              <a:alpha val="32940"/>
            </a:srgbClr>
          </a:solidFill>
          <a:ln>
            <a:solidFill>
              <a:srgbClr val="FFC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200"/>
            </a:pPr>
            <a:r>
              <a:t>- Ágar Mac-Conkey (só cresce Gram-negativas)</a:t>
            </a:r>
          </a:p>
          <a:p>
            <a:pPr defTabSz="914400">
              <a:defRPr sz="1200"/>
            </a:pPr>
            <a:r>
              <a:t>- Ágar Manitol-salgado (só cresce </a:t>
            </a:r>
            <a:r>
              <a:rPr i="1"/>
              <a:t>Staphylococcus aureus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cor amarela)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Questões para Estudo:…"/>
          <p:cNvSpPr txBox="1"/>
          <p:nvPr/>
        </p:nvSpPr>
        <p:spPr>
          <a:xfrm>
            <a:off x="323850" y="333375"/>
            <a:ext cx="8496300" cy="3805544"/>
          </a:xfrm>
          <a:prstGeom prst="rect">
            <a:avLst/>
          </a:prstGeom>
          <a:solidFill>
            <a:srgbClr val="EEF9F4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accent2"/>
                </a:solidFill>
              </a:defRPr>
            </a:pPr>
            <a:r>
              <a:t>Questões para Estudo: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>
              <a:solidFill>
                <a:schemeClr val="accent2"/>
              </a:solidFill>
            </a:endParaR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r>
              <a:t>1. </a:t>
            </a:r>
            <a:r>
              <a:rPr b="1"/>
              <a:t>Desenhe uma Curva de crescimento bacteriano e explique cada uma das fases.</a:t>
            </a:r>
            <a:endParaRPr b="1"/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2. Quais são os nutrientes mínimos necessários para o crescimento bacteriano?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3. O que é meio diferencial? Cite um exemplo.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4. Como é feito o cultivo de bactérias anaeróbias?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5. Quando uma célula da bactéria </a:t>
            </a:r>
            <a:r>
              <a:rPr i="1" sz="1800"/>
              <a:t>E. coli</a:t>
            </a:r>
            <a:r>
              <a:rPr sz="1800"/>
              <a:t>   </a:t>
            </a:r>
            <a:r>
              <a:t>é semeada em meio sólido Agar Nutriente e é cultivada a 37oC,    ela se divide em duas a cada 20 minutos, após ter atingido a fase exponencial de crescimento.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    Na aula prática da segunda-feira foram semeadas, por esgotamento, colônias de </a:t>
            </a:r>
            <a:r>
              <a:rPr i="1" sz="1800"/>
              <a:t>E. coli</a:t>
            </a:r>
            <a:r>
              <a:rPr sz="1800"/>
              <a:t>   </a:t>
            </a:r>
            <a:r>
              <a:t>(17:00),   imaginando-se que há uma fase lag de 2 horas, quantas bactérias podem estar presentes em  cada colônia na terça-feira as 16:00hs?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odavia:  Lembrar que    Após 12 horas de fase lag teremos…"/>
          <p:cNvSpPr txBox="1"/>
          <p:nvPr/>
        </p:nvSpPr>
        <p:spPr>
          <a:xfrm>
            <a:off x="1214437" y="5516562"/>
            <a:ext cx="5929313" cy="1413469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r>
              <a:t>Todavia:  Lembrar que    Após 12 horas de fase lag teremos</a:t>
            </a:r>
          </a:p>
          <a:p>
            <a:pPr defTabSz="914400">
              <a:lnSpc>
                <a:spcPct val="85000"/>
              </a:lnSpc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400"/>
            </a:pPr>
            <a:r>
              <a:t>Matematicamente      6,86.10</a:t>
            </a:r>
            <a:r>
              <a:rPr baseline="30000"/>
              <a:t>10</a:t>
            </a:r>
            <a:endParaRPr baseline="30000"/>
          </a:p>
          <a:p>
            <a:pPr defTabSz="914400">
              <a:lnSpc>
                <a:spcPct val="85000"/>
              </a:lnSpc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baseline="30000" sz="1400"/>
            </a:pPr>
          </a:p>
          <a:p>
            <a:pPr defTabSz="914400">
              <a:lnSpc>
                <a:spcPct val="85000"/>
              </a:lnSpc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baseline="30000" sz="1600"/>
            </a:pPr>
            <a:r>
              <a:t>E que o Maximo possível  é</a:t>
            </a:r>
            <a:r>
              <a:rPr baseline="0"/>
              <a:t>  </a:t>
            </a:r>
            <a:r>
              <a:rPr baseline="0" sz="1400"/>
              <a:t>   1-2. 10 9 bactérias em cada colônia.</a:t>
            </a:r>
            <a:endParaRPr baseline="29714" sz="1400"/>
          </a:p>
        </p:txBody>
      </p:sp>
      <p:sp>
        <p:nvSpPr>
          <p:cNvPr id="294" name="Número de gerações= 21. 3  (n=63)…"/>
          <p:cNvSpPr txBox="1"/>
          <p:nvPr/>
        </p:nvSpPr>
        <p:spPr>
          <a:xfrm>
            <a:off x="428625" y="3643312"/>
            <a:ext cx="8286750" cy="1710891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t>Número de gerações= 21. 3  (n=63)</a:t>
            </a:r>
          </a:p>
          <a:p>
            <a: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t>     Então:  X= xo. 2</a:t>
            </a:r>
            <a:r>
              <a:rPr baseline="30000"/>
              <a:t>63</a:t>
            </a:r>
            <a:endParaRPr baseline="30000"/>
          </a:p>
          <a:p>
            <a: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t>                 X=  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 </a:t>
            </a:r>
            <a:r>
              <a:t>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= 512 . 512 . 512 . 512. 512. 512. 512=</a:t>
            </a:r>
          </a:p>
          <a:p>
            <a:pPr defTabSz="914400">
              <a:spcBef>
                <a:spcPts val="12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2000"/>
            </a:pPr>
            <a:r>
              <a:t>                 X= </a:t>
            </a:r>
          </a:p>
        </p:txBody>
      </p:sp>
      <p:sp>
        <p:nvSpPr>
          <p:cNvPr id="295" name="5. Quando uma célula da bactéria E. coli   é semeada em meio sólido Agar Nutriente e é cultivada a 37oC,  ela se divide em duas a cada 20 minutos, após ter atingido a fase exponencial de crescimento.…"/>
          <p:cNvSpPr txBox="1"/>
          <p:nvPr/>
        </p:nvSpPr>
        <p:spPr>
          <a:xfrm>
            <a:off x="-1" y="357187"/>
            <a:ext cx="9144002" cy="168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5. Quando uma célula da bactéria </a:t>
            </a:r>
            <a:r>
              <a:rPr i="1"/>
              <a:t>E. coli</a:t>
            </a:r>
            <a:r>
              <a:t>   é semeada em meio sólido Agar Nutriente e é cultivada a 37oC,  ela se divide em duas a cada 20 minutos, após ter atingido a fase exponencial de crescimento.</a:t>
            </a:r>
          </a:p>
          <a:p>
            <a:pPr defTabSz="9144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   Na aula prática da segunda-feira foram semeadas, por esgotamento, colônias de </a:t>
            </a:r>
            <a:r>
              <a:rPr i="1"/>
              <a:t>E. coli</a:t>
            </a:r>
            <a:r>
              <a:t>   (17:00),  imaginando-se que há uma fase lag de 2 horas, quantas bactérias podem estar presentes em cada colônia na terça-feira as 16:00hs?</a:t>
            </a:r>
          </a:p>
        </p:txBody>
      </p:sp>
      <p:sp>
        <p:nvSpPr>
          <p:cNvPr id="296" name="R. Teremos 23 horas…"/>
          <p:cNvSpPr txBox="1"/>
          <p:nvPr/>
        </p:nvSpPr>
        <p:spPr>
          <a:xfrm>
            <a:off x="581025" y="2652712"/>
            <a:ext cx="4032250" cy="988749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Teremos 23 horas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23 horas – 2 horas de lag = 21 horas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1"/>
      <p:bldP build="whole" bldLvl="1" animBg="1" rev="0" advAuto="0" spid="296" grpId="3"/>
      <p:bldP build="whole" bldLvl="1" animBg="1" rev="0" advAuto="0" spid="29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"/>
          <p:cNvSpPr txBox="1"/>
          <p:nvPr/>
        </p:nvSpPr>
        <p:spPr>
          <a:xfrm>
            <a:off x="468312" y="4437062"/>
            <a:ext cx="287338" cy="3528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</a:t>
            </a:r>
          </a:p>
        </p:txBody>
      </p:sp>
      <p:sp>
        <p:nvSpPr>
          <p:cNvPr id="44" name="2"/>
          <p:cNvSpPr txBox="1"/>
          <p:nvPr/>
        </p:nvSpPr>
        <p:spPr>
          <a:xfrm>
            <a:off x="2700337" y="4508499"/>
            <a:ext cx="358776" cy="35282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</a:t>
            </a:r>
          </a:p>
        </p:txBody>
      </p:sp>
      <p:sp>
        <p:nvSpPr>
          <p:cNvPr id="45" name="Line"/>
          <p:cNvSpPr/>
          <p:nvPr/>
        </p:nvSpPr>
        <p:spPr>
          <a:xfrm>
            <a:off x="611187" y="5013324"/>
            <a:ext cx="2160589" cy="1589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6" name="20min"/>
          <p:cNvSpPr txBox="1"/>
          <p:nvPr/>
        </p:nvSpPr>
        <p:spPr>
          <a:xfrm>
            <a:off x="1331912" y="4652962"/>
            <a:ext cx="647701" cy="266415"/>
          </a:xfrm>
          <a:prstGeom prst="rect">
            <a:avLst/>
          </a:prstGeom>
          <a:solidFill>
            <a:srgbClr val="FF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20min</a:t>
            </a:r>
          </a:p>
        </p:txBody>
      </p:sp>
      <p:grpSp>
        <p:nvGrpSpPr>
          <p:cNvPr id="50" name="Group"/>
          <p:cNvGrpSpPr/>
          <p:nvPr/>
        </p:nvGrpSpPr>
        <p:grpSpPr>
          <a:xfrm>
            <a:off x="3132137" y="4508499"/>
            <a:ext cx="2590801" cy="504826"/>
            <a:chOff x="0" y="0"/>
            <a:chExt cx="2590799" cy="504825"/>
          </a:xfrm>
        </p:grpSpPr>
        <p:sp>
          <p:nvSpPr>
            <p:cNvPr id="47" name="4"/>
            <p:cNvSpPr txBox="1"/>
            <p:nvPr/>
          </p:nvSpPr>
          <p:spPr>
            <a:xfrm>
              <a:off x="2232025" y="0"/>
              <a:ext cx="358775" cy="352822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11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48" name="Line"/>
            <p:cNvSpPr/>
            <p:nvPr/>
          </p:nvSpPr>
          <p:spPr>
            <a:xfrm>
              <a:off x="0" y="504825"/>
              <a:ext cx="215900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" name="20min"/>
            <p:cNvSpPr txBox="1"/>
            <p:nvPr/>
          </p:nvSpPr>
          <p:spPr>
            <a:xfrm>
              <a:off x="576262" y="144462"/>
              <a:ext cx="646113" cy="266415"/>
            </a:xfrm>
            <a:prstGeom prst="rect">
              <a:avLst/>
            </a:prstGeom>
            <a:solidFill>
              <a:srgbClr val="FF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/>
              </a:lvl1pPr>
            </a:lstStyle>
            <a:p>
              <a:pPr/>
              <a:r>
                <a:t>20min</a:t>
              </a:r>
            </a:p>
          </p:txBody>
        </p:sp>
      </p:grpSp>
      <p:grpSp>
        <p:nvGrpSpPr>
          <p:cNvPr id="54" name="Group"/>
          <p:cNvGrpSpPr/>
          <p:nvPr/>
        </p:nvGrpSpPr>
        <p:grpSpPr>
          <a:xfrm>
            <a:off x="5867400" y="4508499"/>
            <a:ext cx="2519363" cy="504826"/>
            <a:chOff x="0" y="0"/>
            <a:chExt cx="2519362" cy="504825"/>
          </a:xfrm>
        </p:grpSpPr>
        <p:sp>
          <p:nvSpPr>
            <p:cNvPr id="51" name="8"/>
            <p:cNvSpPr txBox="1"/>
            <p:nvPr/>
          </p:nvSpPr>
          <p:spPr>
            <a:xfrm>
              <a:off x="2160587" y="0"/>
              <a:ext cx="358776" cy="352822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11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lvl1pPr>
            </a:lstStyle>
            <a:p>
              <a:pPr/>
              <a:r>
                <a:t>8</a:t>
              </a:r>
            </a:p>
          </p:txBody>
        </p:sp>
        <p:sp>
          <p:nvSpPr>
            <p:cNvPr id="52" name="Line"/>
            <p:cNvSpPr/>
            <p:nvPr/>
          </p:nvSpPr>
          <p:spPr>
            <a:xfrm>
              <a:off x="0" y="504825"/>
              <a:ext cx="215900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3" name="20min"/>
            <p:cNvSpPr txBox="1"/>
            <p:nvPr/>
          </p:nvSpPr>
          <p:spPr>
            <a:xfrm>
              <a:off x="649287" y="215900"/>
              <a:ext cx="646113" cy="266415"/>
            </a:xfrm>
            <a:prstGeom prst="rect">
              <a:avLst/>
            </a:prstGeom>
            <a:solidFill>
              <a:srgbClr val="FF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9" tIns="46799" rIns="46799" bIns="46799" numCol="1" anchor="t">
              <a:spAutoFit/>
            </a:bodyPr>
            <a:lstStyle>
              <a:lvl1pPr defTabSz="914400">
                <a:spcBef>
                  <a:spcPts val="700"/>
                </a:spcBef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200"/>
              </a:lvl1pPr>
            </a:lstStyle>
            <a:p>
              <a:pPr/>
              <a:r>
                <a:t>20min</a:t>
              </a:r>
            </a:p>
          </p:txBody>
        </p:sp>
      </p:grpSp>
      <p:grpSp>
        <p:nvGrpSpPr>
          <p:cNvPr id="60" name="Group"/>
          <p:cNvGrpSpPr/>
          <p:nvPr/>
        </p:nvGrpSpPr>
        <p:grpSpPr>
          <a:xfrm>
            <a:off x="684212" y="1916112"/>
            <a:ext cx="2733676" cy="1439863"/>
            <a:chOff x="0" y="0"/>
            <a:chExt cx="2733675" cy="1439862"/>
          </a:xfrm>
        </p:grpSpPr>
        <p:sp>
          <p:nvSpPr>
            <p:cNvPr id="55" name="Oval"/>
            <p:cNvSpPr/>
            <p:nvPr/>
          </p:nvSpPr>
          <p:spPr>
            <a:xfrm>
              <a:off x="0" y="576262"/>
              <a:ext cx="573088" cy="358776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56" name="Oval"/>
            <p:cNvSpPr/>
            <p:nvPr/>
          </p:nvSpPr>
          <p:spPr>
            <a:xfrm>
              <a:off x="2160587" y="1081087"/>
              <a:ext cx="573088" cy="358776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57" name="Oval"/>
            <p:cNvSpPr/>
            <p:nvPr/>
          </p:nvSpPr>
          <p:spPr>
            <a:xfrm>
              <a:off x="2089150" y="0"/>
              <a:ext cx="573088" cy="358775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58" name="Line"/>
            <p:cNvSpPr/>
            <p:nvPr/>
          </p:nvSpPr>
          <p:spPr>
            <a:xfrm flipV="1">
              <a:off x="647699" y="287337"/>
              <a:ext cx="1366839" cy="36195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Line"/>
            <p:cNvSpPr/>
            <p:nvPr/>
          </p:nvSpPr>
          <p:spPr>
            <a:xfrm>
              <a:off x="647699" y="792162"/>
              <a:ext cx="1366839" cy="35877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8" name="Group"/>
          <p:cNvGrpSpPr/>
          <p:nvPr/>
        </p:nvGrpSpPr>
        <p:grpSpPr>
          <a:xfrm>
            <a:off x="5724525" y="260350"/>
            <a:ext cx="2660650" cy="4175125"/>
            <a:chOff x="0" y="0"/>
            <a:chExt cx="2660649" cy="4175125"/>
          </a:xfrm>
        </p:grpSpPr>
        <p:sp>
          <p:nvSpPr>
            <p:cNvPr id="61" name="Line"/>
            <p:cNvSpPr/>
            <p:nvPr/>
          </p:nvSpPr>
          <p:spPr>
            <a:xfrm flipV="1">
              <a:off x="0" y="1366837"/>
              <a:ext cx="1941513" cy="73026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7" name="Group"/>
            <p:cNvGrpSpPr/>
            <p:nvPr/>
          </p:nvGrpSpPr>
          <p:grpSpPr>
            <a:xfrm>
              <a:off x="71437" y="0"/>
              <a:ext cx="2589213" cy="4175125"/>
              <a:chOff x="0" y="0"/>
              <a:chExt cx="2589212" cy="4175125"/>
            </a:xfrm>
          </p:grpSpPr>
          <p:sp>
            <p:nvSpPr>
              <p:cNvPr id="62" name="Oval"/>
              <p:cNvSpPr/>
              <p:nvPr/>
            </p:nvSpPr>
            <p:spPr>
              <a:xfrm>
                <a:off x="2016125" y="431800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3" name="Oval"/>
              <p:cNvSpPr/>
              <p:nvPr/>
            </p:nvSpPr>
            <p:spPr>
              <a:xfrm>
                <a:off x="2016125" y="0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4" name="Oval"/>
              <p:cNvSpPr/>
              <p:nvPr/>
            </p:nvSpPr>
            <p:spPr>
              <a:xfrm>
                <a:off x="2016125" y="3816350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5" name="Oval"/>
              <p:cNvSpPr/>
              <p:nvPr/>
            </p:nvSpPr>
            <p:spPr>
              <a:xfrm>
                <a:off x="2016125" y="2663825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6" name="Oval"/>
              <p:cNvSpPr/>
              <p:nvPr/>
            </p:nvSpPr>
            <p:spPr>
              <a:xfrm>
                <a:off x="2016125" y="2232025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7" name="Oval"/>
              <p:cNvSpPr/>
              <p:nvPr/>
            </p:nvSpPr>
            <p:spPr>
              <a:xfrm>
                <a:off x="2016125" y="1584325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8" name="Oval"/>
              <p:cNvSpPr/>
              <p:nvPr/>
            </p:nvSpPr>
            <p:spPr>
              <a:xfrm>
                <a:off x="2016125" y="1152525"/>
                <a:ext cx="573088" cy="358775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69" name="Oval"/>
              <p:cNvSpPr/>
              <p:nvPr/>
            </p:nvSpPr>
            <p:spPr>
              <a:xfrm>
                <a:off x="2016125" y="3313112"/>
                <a:ext cx="573088" cy="358776"/>
              </a:xfrm>
              <a:prstGeom prst="ellipse">
                <a:avLst/>
              </a:prstGeom>
              <a:solidFill>
                <a:srgbClr val="99CCFF"/>
              </a:solidFill>
              <a:ln w="936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14400"/>
              </a:p>
            </p:txBody>
          </p:sp>
          <p:sp>
            <p:nvSpPr>
              <p:cNvPr id="70" name="Line"/>
              <p:cNvSpPr/>
              <p:nvPr/>
            </p:nvSpPr>
            <p:spPr>
              <a:xfrm flipV="1">
                <a:off x="71437" y="214312"/>
                <a:ext cx="1727201" cy="290513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" name="Line"/>
              <p:cNvSpPr/>
              <p:nvPr/>
            </p:nvSpPr>
            <p:spPr>
              <a:xfrm>
                <a:off x="0" y="1512887"/>
                <a:ext cx="1870075" cy="2143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2" name="Line"/>
              <p:cNvSpPr/>
              <p:nvPr/>
            </p:nvSpPr>
            <p:spPr>
              <a:xfrm flipV="1">
                <a:off x="71437" y="574674"/>
                <a:ext cx="1727201" cy="73027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" name="Line"/>
              <p:cNvSpPr/>
              <p:nvPr/>
            </p:nvSpPr>
            <p:spPr>
              <a:xfrm flipV="1">
                <a:off x="71437" y="2446337"/>
                <a:ext cx="1798639" cy="74614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4" name="Line"/>
              <p:cNvSpPr/>
              <p:nvPr/>
            </p:nvSpPr>
            <p:spPr>
              <a:xfrm>
                <a:off x="71437" y="2592387"/>
                <a:ext cx="1798639" cy="142876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" name="Line"/>
              <p:cNvSpPr/>
              <p:nvPr/>
            </p:nvSpPr>
            <p:spPr>
              <a:xfrm>
                <a:off x="144462" y="3455987"/>
                <a:ext cx="1725614" cy="1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" name="Line"/>
              <p:cNvSpPr/>
              <p:nvPr/>
            </p:nvSpPr>
            <p:spPr>
              <a:xfrm>
                <a:off x="144462" y="3600450"/>
                <a:ext cx="1725614" cy="287338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prstDash val="solid"/>
                <a:miter lim="800000"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87" name="Group"/>
          <p:cNvGrpSpPr/>
          <p:nvPr/>
        </p:nvGrpSpPr>
        <p:grpSpPr>
          <a:xfrm>
            <a:off x="3419475" y="692150"/>
            <a:ext cx="2373313" cy="3240088"/>
            <a:chOff x="0" y="0"/>
            <a:chExt cx="2373312" cy="3240087"/>
          </a:xfrm>
        </p:grpSpPr>
        <p:sp>
          <p:nvSpPr>
            <p:cNvPr id="79" name="Oval"/>
            <p:cNvSpPr/>
            <p:nvPr/>
          </p:nvSpPr>
          <p:spPr>
            <a:xfrm>
              <a:off x="1728787" y="0"/>
              <a:ext cx="573088" cy="358775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80" name="Oval"/>
            <p:cNvSpPr/>
            <p:nvPr/>
          </p:nvSpPr>
          <p:spPr>
            <a:xfrm>
              <a:off x="1728787" y="865187"/>
              <a:ext cx="573088" cy="358776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81" name="Oval"/>
            <p:cNvSpPr/>
            <p:nvPr/>
          </p:nvSpPr>
          <p:spPr>
            <a:xfrm>
              <a:off x="1800225" y="1944687"/>
              <a:ext cx="573088" cy="358776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82" name="Oval"/>
            <p:cNvSpPr/>
            <p:nvPr/>
          </p:nvSpPr>
          <p:spPr>
            <a:xfrm>
              <a:off x="1800225" y="2881312"/>
              <a:ext cx="573088" cy="358776"/>
            </a:xfrm>
            <a:prstGeom prst="ellipse">
              <a:avLst/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/>
            </a:p>
          </p:txBody>
        </p:sp>
        <p:sp>
          <p:nvSpPr>
            <p:cNvPr id="83" name="Line"/>
            <p:cNvSpPr/>
            <p:nvPr/>
          </p:nvSpPr>
          <p:spPr>
            <a:xfrm flipV="1">
              <a:off x="0" y="358774"/>
              <a:ext cx="1582738" cy="938214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" name="Line"/>
            <p:cNvSpPr/>
            <p:nvPr/>
          </p:nvSpPr>
          <p:spPr>
            <a:xfrm>
              <a:off x="73024" y="2592387"/>
              <a:ext cx="1509714" cy="5032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" name="Line"/>
            <p:cNvSpPr/>
            <p:nvPr/>
          </p:nvSpPr>
          <p:spPr>
            <a:xfrm flipV="1">
              <a:off x="144462" y="2303462"/>
              <a:ext cx="1511301" cy="146051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" name="Line"/>
            <p:cNvSpPr/>
            <p:nvPr/>
          </p:nvSpPr>
          <p:spPr>
            <a:xfrm flipV="1">
              <a:off x="73024" y="1150937"/>
              <a:ext cx="1509714" cy="21748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8" name="X= x0.2n"/>
          <p:cNvSpPr txBox="1"/>
          <p:nvPr/>
        </p:nvSpPr>
        <p:spPr>
          <a:xfrm>
            <a:off x="611187" y="5661025"/>
            <a:ext cx="2232026" cy="555931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/>
            </a:pPr>
            <a:r>
              <a:t>X= x</a:t>
            </a:r>
            <a:r>
              <a:rPr baseline="-25000"/>
              <a:t>0</a:t>
            </a:r>
            <a:r>
              <a:t>.2</a:t>
            </a:r>
            <a:r>
              <a:rPr baseline="30000"/>
              <a:t>n</a:t>
            </a:r>
          </a:p>
        </p:txBody>
      </p:sp>
      <p:sp>
        <p:nvSpPr>
          <p:cNvPr id="89" name="Onde n= número de gerações"/>
          <p:cNvSpPr txBox="1"/>
          <p:nvPr/>
        </p:nvSpPr>
        <p:spPr>
          <a:xfrm>
            <a:off x="2771775" y="6092825"/>
            <a:ext cx="1800225" cy="444215"/>
          </a:xfrm>
          <a:prstGeom prst="rect">
            <a:avLst/>
          </a:prstGeom>
          <a:solidFill>
            <a:srgbClr val="CCFFCC">
              <a:alpha val="9097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Onde n= número de gerações</a:t>
            </a:r>
          </a:p>
        </p:txBody>
      </p:sp>
      <p:sp>
        <p:nvSpPr>
          <p:cNvPr id="90" name="X=1.23…"/>
          <p:cNvSpPr txBox="1"/>
          <p:nvPr/>
        </p:nvSpPr>
        <p:spPr>
          <a:xfrm>
            <a:off x="5795962" y="5734050"/>
            <a:ext cx="1152526" cy="76858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X=1.2</a:t>
            </a:r>
            <a:r>
              <a:rPr baseline="30000"/>
              <a:t>3</a:t>
            </a:r>
            <a:endParaRPr baseline="30000"/>
          </a:p>
          <a:p>
            <a: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X=8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" grpId="2"/>
      <p:bldP build="whole" bldLvl="1" animBg="1" rev="0" advAuto="0" spid="88" grpId="5"/>
      <p:bldP build="whole" bldLvl="1" animBg="1" rev="0" advAuto="0" spid="78" grpId="4"/>
      <p:bldP build="whole" bldLvl="1" animBg="1" rev="0" advAuto="0" spid="50" grpId="1"/>
      <p:bldP build="whole" bldLvl="1" animBg="1" rev="0" advAuto="0" spid="54" grpId="3"/>
      <p:bldP build="whole" bldLvl="1" animBg="1" rev="0" advAuto="0" spid="89" grpId="6"/>
      <p:bldP build="whole" bldLvl="1" animBg="1" rev="0" advAuto="0" spid="90" grpId="7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Exercícios:"/>
          <p:cNvSpPr txBox="1"/>
          <p:nvPr/>
        </p:nvSpPr>
        <p:spPr>
          <a:xfrm>
            <a:off x="900112" y="-1"/>
            <a:ext cx="4248151" cy="35282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Exercícios:</a:t>
            </a:r>
          </a:p>
        </p:txBody>
      </p:sp>
      <p:sp>
        <p:nvSpPr>
          <p:cNvPr id="299" name="- Sabendo-se de o tempo de geração de E. coli  é de 20 minutos, partindo-se de uma única célula quantas células bacterianas serão obtidas após 1 hora de cultivo?"/>
          <p:cNvSpPr txBox="1"/>
          <p:nvPr/>
        </p:nvSpPr>
        <p:spPr>
          <a:xfrm>
            <a:off x="323850" y="549275"/>
            <a:ext cx="6408738" cy="4442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Sabendo-se de o tempo de geração de </a:t>
            </a:r>
            <a:r>
              <a:rPr i="1">
                <a:solidFill>
                  <a:schemeClr val="accent2"/>
                </a:solidFill>
              </a:rPr>
              <a:t>E. coli</a:t>
            </a:r>
            <a:r>
              <a:rPr>
                <a:solidFill>
                  <a:schemeClr val="accent2"/>
                </a:solidFill>
              </a:rPr>
              <a:t>  é de 20 minutos</a:t>
            </a:r>
            <a:r>
              <a:t>, partindo-se de </a:t>
            </a:r>
            <a:r>
              <a:rPr>
                <a:solidFill>
                  <a:schemeClr val="accent2"/>
                </a:solidFill>
              </a:rPr>
              <a:t>uma única</a:t>
            </a:r>
            <a:r>
              <a:t> célula quantas células bacterianas serão obtidas após 1 hora de cultivo? </a:t>
            </a:r>
          </a:p>
        </p:txBody>
      </p:sp>
      <p:sp>
        <p:nvSpPr>
          <p:cNvPr id="300" name="R: Em 1 hora de cultivo (60 minutos)  teremos 3 gerações (n=3)…"/>
          <p:cNvSpPr txBox="1"/>
          <p:nvPr/>
        </p:nvSpPr>
        <p:spPr>
          <a:xfrm>
            <a:off x="1619250" y="1196974"/>
            <a:ext cx="4535488" cy="1066516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R: Em 1 hora de cultivo (60 minutos)  teremos 3 gerações (n=3)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3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8</a:t>
            </a:r>
          </a:p>
        </p:txBody>
      </p:sp>
      <p:sp>
        <p:nvSpPr>
          <p:cNvPr id="301" name="1 hora"/>
          <p:cNvSpPr txBox="1"/>
          <p:nvPr/>
        </p:nvSpPr>
        <p:spPr>
          <a:xfrm>
            <a:off x="395287" y="1196974"/>
            <a:ext cx="1079501" cy="362183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 hora</a:t>
            </a:r>
          </a:p>
        </p:txBody>
      </p:sp>
      <p:sp>
        <p:nvSpPr>
          <p:cNvPr id="302" name="3 horas"/>
          <p:cNvSpPr txBox="1"/>
          <p:nvPr/>
        </p:nvSpPr>
        <p:spPr>
          <a:xfrm>
            <a:off x="0" y="3213100"/>
            <a:ext cx="865188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3 horas</a:t>
            </a:r>
          </a:p>
        </p:txBody>
      </p:sp>
      <p:sp>
        <p:nvSpPr>
          <p:cNvPr id="303" name="R. Teremos 3 gerações a cada hora,  9 gerações (n=9)…"/>
          <p:cNvSpPr txBox="1"/>
          <p:nvPr/>
        </p:nvSpPr>
        <p:spPr>
          <a:xfrm>
            <a:off x="900112" y="3141662"/>
            <a:ext cx="4032251" cy="988749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Teremos 3 gerações a cada hora,  9 gerações (n=9)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9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8.8.8  =  512</a:t>
            </a:r>
          </a:p>
        </p:txBody>
      </p:sp>
      <p:sp>
        <p:nvSpPr>
          <p:cNvPr id="304" name="- E  após X  horas de cultivo?"/>
          <p:cNvSpPr txBox="1"/>
          <p:nvPr/>
        </p:nvSpPr>
        <p:spPr>
          <a:xfrm>
            <a:off x="611187" y="2781300"/>
            <a:ext cx="6408738" cy="2664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E  após </a:t>
            </a:r>
            <a:r>
              <a:rPr b="1"/>
              <a:t>X </a:t>
            </a:r>
            <a:r>
              <a:t> horas de cultivo? </a:t>
            </a:r>
          </a:p>
        </p:txBody>
      </p:sp>
      <p:sp>
        <p:nvSpPr>
          <p:cNvPr id="305" name="24 horas"/>
          <p:cNvSpPr txBox="1"/>
          <p:nvPr/>
        </p:nvSpPr>
        <p:spPr>
          <a:xfrm>
            <a:off x="0" y="6092825"/>
            <a:ext cx="1116013" cy="30034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24 horas</a:t>
            </a:r>
          </a:p>
        </p:txBody>
      </p:sp>
      <p:sp>
        <p:nvSpPr>
          <p:cNvPr id="306" name="12 horas"/>
          <p:cNvSpPr txBox="1"/>
          <p:nvPr/>
        </p:nvSpPr>
        <p:spPr>
          <a:xfrm>
            <a:off x="0" y="5157787"/>
            <a:ext cx="1116013" cy="30034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12 horas</a:t>
            </a:r>
          </a:p>
        </p:txBody>
      </p:sp>
      <p:sp>
        <p:nvSpPr>
          <p:cNvPr id="307" name="4 horas"/>
          <p:cNvSpPr txBox="1"/>
          <p:nvPr/>
        </p:nvSpPr>
        <p:spPr>
          <a:xfrm>
            <a:off x="0" y="4292600"/>
            <a:ext cx="865188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4 horas</a:t>
            </a:r>
          </a:p>
        </p:txBody>
      </p:sp>
      <p:sp>
        <p:nvSpPr>
          <p:cNvPr id="308" name="R. 12 gerações (n=12)…"/>
          <p:cNvSpPr txBox="1"/>
          <p:nvPr/>
        </p:nvSpPr>
        <p:spPr>
          <a:xfrm>
            <a:off x="900112" y="4221162"/>
            <a:ext cx="2735263" cy="747971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12 gerações (n=12)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12</a:t>
            </a:r>
            <a:endParaRPr baseline="30000"/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9</a:t>
            </a:r>
            <a:r>
              <a:t>.2</a:t>
            </a:r>
            <a:r>
              <a:rPr baseline="30000"/>
              <a:t>3 </a:t>
            </a:r>
            <a:r>
              <a:t>= 512 . 8 = 4.086</a:t>
            </a:r>
          </a:p>
        </p:txBody>
      </p:sp>
      <p:sp>
        <p:nvSpPr>
          <p:cNvPr id="309" name="R. Número de gerações= 12 . 3  (n=36)…"/>
          <p:cNvSpPr txBox="1"/>
          <p:nvPr/>
        </p:nvSpPr>
        <p:spPr>
          <a:xfrm>
            <a:off x="1116012" y="5084762"/>
            <a:ext cx="4608513" cy="7998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Número de gerações= 12 . 3  (n=36)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36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 </a:t>
            </a:r>
            <a:r>
              <a:t>= 512 . 512 . 512 . 512 = </a:t>
            </a:r>
            <a:r>
              <a:rPr b="1"/>
              <a:t>6,86.10</a:t>
            </a:r>
            <a:r>
              <a:rPr b="1" baseline="30000"/>
              <a:t>10</a:t>
            </a:r>
          </a:p>
        </p:txBody>
      </p:sp>
      <p:sp>
        <p:nvSpPr>
          <p:cNvPr id="310" name="R. Número de gerações= 24 . 3  (n=72)…"/>
          <p:cNvSpPr txBox="1"/>
          <p:nvPr/>
        </p:nvSpPr>
        <p:spPr>
          <a:xfrm>
            <a:off x="1116012" y="6034087"/>
            <a:ext cx="3168651" cy="7998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Número de gerações= 24 . 3  (n=72)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72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36</a:t>
            </a:r>
            <a:r>
              <a:t>.2</a:t>
            </a:r>
            <a:r>
              <a:rPr baseline="30000"/>
              <a:t>36 </a:t>
            </a:r>
            <a:r>
              <a:t>= </a:t>
            </a:r>
            <a:r>
              <a:rPr b="1"/>
              <a:t>4,7.10</a:t>
            </a:r>
            <a:r>
              <a:rPr b="1" baseline="30000"/>
              <a:t>21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0" presetID="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3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10" presetID="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2"/>
      <p:bldP build="whole" bldLvl="1" animBg="1" rev="0" advAuto="0" spid="308" grpId="5"/>
      <p:bldP build="whole" bldLvl="1" animBg="1" rev="0" advAuto="0" spid="304" grpId="1"/>
      <p:bldP build="whole" bldLvl="1" animBg="1" rev="0" advAuto="0" spid="307" grpId="4"/>
      <p:bldP build="whole" bldLvl="1" animBg="1" rev="0" advAuto="0" spid="303" grpId="3"/>
      <p:bldP build="whole" bldLvl="1" animBg="1" rev="0" advAuto="0" spid="310" grpId="9"/>
      <p:bldP build="whole" bldLvl="1" animBg="1" rev="0" advAuto="0" spid="309" grpId="7"/>
      <p:bldP build="whole" bldLvl="1" animBg="1" rev="0" advAuto="0" spid="305" grpId="8"/>
      <p:bldP build="whole" bldLvl="1" animBg="1" rev="0" advAuto="0" spid="306" grpId="6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rata pela Atenção !…"/>
          <p:cNvSpPr txBox="1"/>
          <p:nvPr/>
        </p:nvSpPr>
        <p:spPr>
          <a:xfrm rot="21040670">
            <a:off x="4568647" y="3347111"/>
            <a:ext cx="3163889" cy="2484262"/>
          </a:xfrm>
          <a:prstGeom prst="rect">
            <a:avLst/>
          </a:prstGeom>
          <a:solidFill>
            <a:srgbClr val="D2D2F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/>
            <a:r>
              <a:t>Grata pela Atenção ! </a:t>
            </a:r>
          </a:p>
          <a:p>
            <a:pPr defTabSz="914400"/>
          </a:p>
          <a:p>
            <a:pPr defTabSz="914400"/>
            <a:r>
              <a:t>Elisabete Jose Vicente</a:t>
            </a:r>
          </a:p>
          <a:p>
            <a:pPr defTabSz="914400"/>
          </a:p>
          <a:p>
            <a:pPr defTabSz="914400"/>
            <a:r>
              <a:rPr u="sng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hlinkClick r:id="rId2" invalidUrl="" action="" tgtFrame="" tooltip="" history="1" highlightClick="0" endSnd="0"/>
              </a:rPr>
              <a:t>bevicent@usp.br</a:t>
            </a:r>
          </a:p>
          <a:p>
            <a:pPr defTabSz="914400"/>
          </a:p>
          <a:p>
            <a:pPr defTabSz="914400"/>
            <a:r>
              <a:t>Instituto de Ciências Biomédicas - USP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xercícios:"/>
          <p:cNvSpPr txBox="1"/>
          <p:nvPr/>
        </p:nvSpPr>
        <p:spPr>
          <a:xfrm>
            <a:off x="971550" y="404812"/>
            <a:ext cx="4248150" cy="3528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Exercícios:</a:t>
            </a:r>
          </a:p>
        </p:txBody>
      </p:sp>
      <p:sp>
        <p:nvSpPr>
          <p:cNvPr id="93" name="- Sabendo-se de o tempo de geração de E. coli  é de 20 minutos, partindo-se de uma única célula quantas células bacterianas serão obtidas após 1 hora de cultivo?"/>
          <p:cNvSpPr txBox="1"/>
          <p:nvPr/>
        </p:nvSpPr>
        <p:spPr>
          <a:xfrm>
            <a:off x="323850" y="981075"/>
            <a:ext cx="6408738" cy="4442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Sabendo-se de o tempo de geração de </a:t>
            </a:r>
            <a:r>
              <a:rPr i="1">
                <a:solidFill>
                  <a:schemeClr val="accent2"/>
                </a:solidFill>
              </a:rPr>
              <a:t>E. coli</a:t>
            </a:r>
            <a:r>
              <a:rPr>
                <a:solidFill>
                  <a:schemeClr val="accent2"/>
                </a:solidFill>
              </a:rPr>
              <a:t>  é de 20 minutos</a:t>
            </a:r>
            <a:r>
              <a:t>, partindo-se de </a:t>
            </a:r>
            <a:r>
              <a:rPr>
                <a:solidFill>
                  <a:schemeClr val="accent2"/>
                </a:solidFill>
              </a:rPr>
              <a:t>uma única</a:t>
            </a:r>
            <a:r>
              <a:t> célula quantas células bacterianas serão obtidas após 1 hora de cultivo? </a:t>
            </a:r>
          </a:p>
        </p:txBody>
      </p:sp>
      <p:sp>
        <p:nvSpPr>
          <p:cNvPr id="94" name="R: Em 1 hora de cultivo (60 minutos)  teremos 3 gerações (n=3)…"/>
          <p:cNvSpPr txBox="1"/>
          <p:nvPr/>
        </p:nvSpPr>
        <p:spPr>
          <a:xfrm>
            <a:off x="1692275" y="1628774"/>
            <a:ext cx="4535488" cy="1066516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R: Em 1 hora de cultivo (60 minutos)  teremos 3 gerações (n=3)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3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8</a:t>
            </a:r>
          </a:p>
        </p:txBody>
      </p:sp>
      <p:sp>
        <p:nvSpPr>
          <p:cNvPr id="95" name="1 hora"/>
          <p:cNvSpPr txBox="1"/>
          <p:nvPr/>
        </p:nvSpPr>
        <p:spPr>
          <a:xfrm>
            <a:off x="395287" y="1628774"/>
            <a:ext cx="1079501" cy="362183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 hora</a:t>
            </a:r>
          </a:p>
        </p:txBody>
      </p:sp>
      <p:sp>
        <p:nvSpPr>
          <p:cNvPr id="96" name="2 horas"/>
          <p:cNvSpPr txBox="1"/>
          <p:nvPr/>
        </p:nvSpPr>
        <p:spPr>
          <a:xfrm>
            <a:off x="468312" y="4508499"/>
            <a:ext cx="1079501" cy="362183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 horas</a:t>
            </a:r>
          </a:p>
        </p:txBody>
      </p:sp>
      <p:sp>
        <p:nvSpPr>
          <p:cNvPr id="97" name="R: Em 2 horas de cultivo (120 minutos)  teremos 6 gerações (n=6)…"/>
          <p:cNvSpPr txBox="1"/>
          <p:nvPr/>
        </p:nvSpPr>
        <p:spPr>
          <a:xfrm>
            <a:off x="1763712" y="4437062"/>
            <a:ext cx="4824413" cy="1066515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R: Em 2 horas de cultivo (120 minutos)  teremos 6 gerações (n=6)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6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64</a:t>
            </a:r>
          </a:p>
        </p:txBody>
      </p:sp>
      <p:sp>
        <p:nvSpPr>
          <p:cNvPr id="98" name="- E  após 2 horas de cultivo?"/>
          <p:cNvSpPr txBox="1"/>
          <p:nvPr/>
        </p:nvSpPr>
        <p:spPr>
          <a:xfrm>
            <a:off x="395287" y="3933825"/>
            <a:ext cx="6408738" cy="2664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/>
            <a:r>
              <a:t>- E  após 2 horas de cultivo?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1"/>
      <p:bldP build="whole" bldLvl="1" animBg="1" rev="0" advAuto="0" spid="97" grpId="5"/>
      <p:bldP build="whole" bldLvl="1" animBg="1" rev="0" advAuto="0" spid="94" grpId="2"/>
      <p:bldP build="whole" bldLvl="1" animBg="1" rev="0" advAuto="0" spid="96" grpId="4"/>
      <p:bldP build="whole" bldLvl="1" animBg="1" rev="0" advAuto="0" spid="98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Exercícios:"/>
          <p:cNvSpPr txBox="1"/>
          <p:nvPr/>
        </p:nvSpPr>
        <p:spPr>
          <a:xfrm>
            <a:off x="900112" y="-1"/>
            <a:ext cx="4248151" cy="35282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Exercícios:</a:t>
            </a:r>
          </a:p>
        </p:txBody>
      </p:sp>
      <p:sp>
        <p:nvSpPr>
          <p:cNvPr id="101" name="- Sabendo-se de o tempo de geração de E. coli  é de 20 minutos, partindo-se de uma única célula quantas células bacterianas serão obtidas após 1 hora de cultivo?"/>
          <p:cNvSpPr txBox="1"/>
          <p:nvPr/>
        </p:nvSpPr>
        <p:spPr>
          <a:xfrm>
            <a:off x="323850" y="549275"/>
            <a:ext cx="6408738" cy="4442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Sabendo-se de o tempo de geração de </a:t>
            </a:r>
            <a:r>
              <a:rPr i="1">
                <a:solidFill>
                  <a:schemeClr val="accent2"/>
                </a:solidFill>
              </a:rPr>
              <a:t>E. coli</a:t>
            </a:r>
            <a:r>
              <a:rPr>
                <a:solidFill>
                  <a:schemeClr val="accent2"/>
                </a:solidFill>
              </a:rPr>
              <a:t>  é de 20 minutos</a:t>
            </a:r>
            <a:r>
              <a:t>, partindo-se de </a:t>
            </a:r>
            <a:r>
              <a:rPr>
                <a:solidFill>
                  <a:schemeClr val="accent2"/>
                </a:solidFill>
              </a:rPr>
              <a:t>uma única</a:t>
            </a:r>
            <a:r>
              <a:t> célula quantas células bacterianas serão obtidas após 1 hora de cultivo? </a:t>
            </a:r>
          </a:p>
        </p:txBody>
      </p:sp>
      <p:sp>
        <p:nvSpPr>
          <p:cNvPr id="102" name="R: Em 1 hora de cultivo (60 minutos)  teremos 3 gerações (n=3)…"/>
          <p:cNvSpPr txBox="1"/>
          <p:nvPr/>
        </p:nvSpPr>
        <p:spPr>
          <a:xfrm>
            <a:off x="1619250" y="1196974"/>
            <a:ext cx="4535488" cy="1066516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R: Em 1 hora de cultivo (60 minutos)  teremos 3 gerações (n=3)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3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8</a:t>
            </a:r>
          </a:p>
        </p:txBody>
      </p:sp>
      <p:sp>
        <p:nvSpPr>
          <p:cNvPr id="103" name="1 hora"/>
          <p:cNvSpPr txBox="1"/>
          <p:nvPr/>
        </p:nvSpPr>
        <p:spPr>
          <a:xfrm>
            <a:off x="395287" y="1196974"/>
            <a:ext cx="1079501" cy="362183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 hora</a:t>
            </a:r>
          </a:p>
        </p:txBody>
      </p:sp>
      <p:sp>
        <p:nvSpPr>
          <p:cNvPr id="104" name="3 horas"/>
          <p:cNvSpPr txBox="1"/>
          <p:nvPr/>
        </p:nvSpPr>
        <p:spPr>
          <a:xfrm>
            <a:off x="0" y="3213100"/>
            <a:ext cx="865188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3 horas</a:t>
            </a:r>
          </a:p>
        </p:txBody>
      </p:sp>
      <p:sp>
        <p:nvSpPr>
          <p:cNvPr id="105" name="R. Teremos 3 gerações a cada hora,  9 gerações (n=9)…"/>
          <p:cNvSpPr txBox="1"/>
          <p:nvPr/>
        </p:nvSpPr>
        <p:spPr>
          <a:xfrm>
            <a:off x="900112" y="3141662"/>
            <a:ext cx="4032251" cy="988749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Teremos 3 gerações a cada hora,  9 gerações (n=9)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Então:  X= xo.2</a:t>
            </a:r>
            <a:r>
              <a:rPr baseline="30000"/>
              <a:t>n</a:t>
            </a:r>
            <a:endParaRPr baseline="30000"/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aseline="30000" sz="1200"/>
            </a:pPr>
            <a:r>
              <a:t>                        </a:t>
            </a:r>
            <a:r>
              <a:rPr baseline="0"/>
              <a:t>X= 1.2</a:t>
            </a:r>
            <a:r>
              <a:t>9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X= 8.8.8  =  512</a:t>
            </a:r>
          </a:p>
        </p:txBody>
      </p:sp>
      <p:sp>
        <p:nvSpPr>
          <p:cNvPr id="106" name="- E  após X  horas de cultivo?"/>
          <p:cNvSpPr txBox="1"/>
          <p:nvPr/>
        </p:nvSpPr>
        <p:spPr>
          <a:xfrm>
            <a:off x="611187" y="2781300"/>
            <a:ext cx="6408738" cy="266415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- E  após </a:t>
            </a:r>
            <a:r>
              <a:rPr b="1"/>
              <a:t>X </a:t>
            </a:r>
            <a:r>
              <a:t> horas de cultivo? </a:t>
            </a:r>
          </a:p>
        </p:txBody>
      </p:sp>
      <p:sp>
        <p:nvSpPr>
          <p:cNvPr id="107" name="24 horas"/>
          <p:cNvSpPr txBox="1"/>
          <p:nvPr/>
        </p:nvSpPr>
        <p:spPr>
          <a:xfrm>
            <a:off x="0" y="6092825"/>
            <a:ext cx="1116013" cy="30034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24 horas</a:t>
            </a:r>
          </a:p>
        </p:txBody>
      </p:sp>
      <p:sp>
        <p:nvSpPr>
          <p:cNvPr id="108" name="12 horas"/>
          <p:cNvSpPr txBox="1"/>
          <p:nvPr/>
        </p:nvSpPr>
        <p:spPr>
          <a:xfrm>
            <a:off x="0" y="5157787"/>
            <a:ext cx="1116013" cy="300344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12 horas</a:t>
            </a:r>
          </a:p>
        </p:txBody>
      </p:sp>
      <p:sp>
        <p:nvSpPr>
          <p:cNvPr id="109" name="4 horas"/>
          <p:cNvSpPr txBox="1"/>
          <p:nvPr/>
        </p:nvSpPr>
        <p:spPr>
          <a:xfrm>
            <a:off x="0" y="4292600"/>
            <a:ext cx="865188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4 horas</a:t>
            </a:r>
          </a:p>
        </p:txBody>
      </p:sp>
      <p:sp>
        <p:nvSpPr>
          <p:cNvPr id="110" name="R. 12 gerações (n=12)…"/>
          <p:cNvSpPr txBox="1"/>
          <p:nvPr/>
        </p:nvSpPr>
        <p:spPr>
          <a:xfrm>
            <a:off x="900112" y="4221162"/>
            <a:ext cx="2735263" cy="747971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12 gerações (n=12)</a:t>
            </a:r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12</a:t>
            </a:r>
            <a:endParaRPr baseline="30000"/>
          </a:p>
          <a:p>
            <a:pPr defTabSz="914400">
              <a:lnSpc>
                <a:spcPct val="85000"/>
              </a:lnSpc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9</a:t>
            </a:r>
            <a:r>
              <a:t>.2</a:t>
            </a:r>
            <a:r>
              <a:rPr baseline="30000"/>
              <a:t>3 </a:t>
            </a:r>
            <a:r>
              <a:t>= 512 . 8 = 4.086</a:t>
            </a:r>
          </a:p>
        </p:txBody>
      </p:sp>
      <p:sp>
        <p:nvSpPr>
          <p:cNvPr id="111" name="R. Número de gerações= 12 . 3  (n=36)…"/>
          <p:cNvSpPr txBox="1"/>
          <p:nvPr/>
        </p:nvSpPr>
        <p:spPr>
          <a:xfrm>
            <a:off x="1116012" y="5084762"/>
            <a:ext cx="4608513" cy="7998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Número de gerações= 12 . 3  (n=36)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36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</a:t>
            </a:r>
            <a:r>
              <a:t>.2</a:t>
            </a:r>
            <a:r>
              <a:rPr baseline="30000"/>
              <a:t>9 </a:t>
            </a:r>
            <a:r>
              <a:t>= 512 . 512 . 512 . 512 = </a:t>
            </a:r>
            <a:r>
              <a:rPr b="1"/>
              <a:t>6,86.10</a:t>
            </a:r>
            <a:r>
              <a:rPr b="1" baseline="30000"/>
              <a:t>10</a:t>
            </a:r>
          </a:p>
        </p:txBody>
      </p:sp>
      <p:sp>
        <p:nvSpPr>
          <p:cNvPr id="112" name="R. Número de gerações= 24 . 3  (n=72)…"/>
          <p:cNvSpPr txBox="1"/>
          <p:nvPr/>
        </p:nvSpPr>
        <p:spPr>
          <a:xfrm>
            <a:off x="1116012" y="6034087"/>
            <a:ext cx="3168651" cy="799815"/>
          </a:xfrm>
          <a:prstGeom prst="rect">
            <a:avLst/>
          </a:prstGeom>
          <a:solidFill>
            <a:srgbClr val="FFFF6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R. Número de gerações= 24 . 3  (n=72)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Então:  X= xo.2</a:t>
            </a:r>
            <a:r>
              <a:rPr baseline="30000"/>
              <a:t>72</a:t>
            </a:r>
            <a:endParaRPr baseline="300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        X=  2</a:t>
            </a:r>
            <a:r>
              <a:rPr baseline="30000"/>
              <a:t>36</a:t>
            </a:r>
            <a:r>
              <a:t>.2</a:t>
            </a:r>
            <a:r>
              <a:rPr baseline="30000"/>
              <a:t>36 </a:t>
            </a:r>
            <a:r>
              <a:t>= </a:t>
            </a:r>
            <a:r>
              <a:rPr b="1"/>
              <a:t>4,7.10</a:t>
            </a:r>
            <a:r>
              <a:rPr b="1" baseline="30000"/>
              <a:t>21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0" presetID="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10" presetID="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" grpId="4"/>
      <p:bldP build="whole" bldLvl="1" animBg="1" rev="0" advAuto="0" spid="106" grpId="1"/>
      <p:bldP build="whole" bldLvl="1" animBg="1" rev="0" advAuto="0" spid="111" grpId="7"/>
      <p:bldP build="whole" bldLvl="1" animBg="1" rev="0" advAuto="0" spid="107" grpId="8"/>
      <p:bldP build="whole" bldLvl="1" animBg="1" rev="0" advAuto="0" spid="105" grpId="3"/>
      <p:bldP build="whole" bldLvl="1" animBg="1" rev="0" advAuto="0" spid="104" grpId="2"/>
      <p:bldP build="whole" bldLvl="1" animBg="1" rev="0" advAuto="0" spid="112" grpId="9"/>
      <p:bldP build="whole" bldLvl="1" animBg="1" rev="0" advAuto="0" spid="108" grpId="6"/>
      <p:bldP build="whole" bldLvl="1" animBg="1" rev="0" advAuto="0" spid="110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rva de Crescimento"/>
          <p:cNvSpPr txBox="1"/>
          <p:nvPr/>
        </p:nvSpPr>
        <p:spPr>
          <a:xfrm>
            <a:off x="971550" y="260349"/>
            <a:ext cx="2663825" cy="352823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Curva de Crescimento</a:t>
            </a:r>
          </a:p>
        </p:txBody>
      </p:sp>
      <p:pic>
        <p:nvPicPr>
          <p:cNvPr id="115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3712" y="908050"/>
            <a:ext cx="6048376" cy="4643438"/>
          </a:xfrm>
          <a:prstGeom prst="rect">
            <a:avLst/>
          </a:prstGeom>
          <a:ln w="9360" cap="sq">
            <a:solidFill>
              <a:srgbClr val="000000"/>
            </a:solidFill>
          </a:ln>
        </p:spPr>
      </p:pic>
      <p:sp>
        <p:nvSpPr>
          <p:cNvPr id="116" name="A"/>
          <p:cNvSpPr txBox="1"/>
          <p:nvPr/>
        </p:nvSpPr>
        <p:spPr>
          <a:xfrm>
            <a:off x="2195512" y="3500437"/>
            <a:ext cx="307976" cy="290984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A</a:t>
            </a:r>
          </a:p>
        </p:txBody>
      </p:sp>
      <p:sp>
        <p:nvSpPr>
          <p:cNvPr id="117" name="D"/>
          <p:cNvSpPr txBox="1"/>
          <p:nvPr/>
        </p:nvSpPr>
        <p:spPr>
          <a:xfrm>
            <a:off x="6156325" y="2924175"/>
            <a:ext cx="307975" cy="290984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D</a:t>
            </a:r>
          </a:p>
        </p:txBody>
      </p:sp>
      <p:sp>
        <p:nvSpPr>
          <p:cNvPr id="118" name="B"/>
          <p:cNvSpPr txBox="1"/>
          <p:nvPr/>
        </p:nvSpPr>
        <p:spPr>
          <a:xfrm>
            <a:off x="3203575" y="2852737"/>
            <a:ext cx="307975" cy="290984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B</a:t>
            </a:r>
          </a:p>
        </p:txBody>
      </p:sp>
      <p:sp>
        <p:nvSpPr>
          <p:cNvPr id="119" name="C"/>
          <p:cNvSpPr txBox="1"/>
          <p:nvPr/>
        </p:nvSpPr>
        <p:spPr>
          <a:xfrm>
            <a:off x="4356100" y="1196975"/>
            <a:ext cx="307975" cy="290984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C</a:t>
            </a:r>
          </a:p>
        </p:txBody>
      </p:sp>
      <p:sp>
        <p:nvSpPr>
          <p:cNvPr id="120" name="Fases da Curva de Crescimento de bactérias:…"/>
          <p:cNvSpPr txBox="1"/>
          <p:nvPr/>
        </p:nvSpPr>
        <p:spPr>
          <a:xfrm>
            <a:off x="1763712" y="5373687"/>
            <a:ext cx="6048376" cy="12155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0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/>
            </a:pPr>
            <a:r>
              <a:t>Fases da Curva de Crescimento de bactérias: </a:t>
            </a:r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>      </a:t>
            </a:r>
            <a:r>
              <a:rPr sz="1200"/>
              <a:t>- Fase Lag			                   - Fase Estacionária </a:t>
            </a:r>
            <a:endParaRPr sz="1200"/>
          </a:p>
          <a:p>
            <a:pPr defTabSz="914400">
              <a:spcBef>
                <a:spcPts val="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t>         - Fase Exponencial ou Logaritmica (Log) 	                   - Fase de Declínio</a:t>
            </a:r>
          </a:p>
        </p:txBody>
      </p:sp>
      <p:sp>
        <p:nvSpPr>
          <p:cNvPr id="121" name="A"/>
          <p:cNvSpPr txBox="1"/>
          <p:nvPr/>
        </p:nvSpPr>
        <p:spPr>
          <a:xfrm>
            <a:off x="1835150" y="5805487"/>
            <a:ext cx="307975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A</a:t>
            </a:r>
          </a:p>
        </p:txBody>
      </p:sp>
      <p:sp>
        <p:nvSpPr>
          <p:cNvPr id="122" name="C"/>
          <p:cNvSpPr txBox="1"/>
          <p:nvPr/>
        </p:nvSpPr>
        <p:spPr>
          <a:xfrm>
            <a:off x="5940425" y="5805487"/>
            <a:ext cx="307975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C</a:t>
            </a:r>
          </a:p>
        </p:txBody>
      </p:sp>
      <p:sp>
        <p:nvSpPr>
          <p:cNvPr id="123" name="B"/>
          <p:cNvSpPr txBox="1"/>
          <p:nvPr/>
        </p:nvSpPr>
        <p:spPr>
          <a:xfrm>
            <a:off x="1835150" y="6165850"/>
            <a:ext cx="307975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B</a:t>
            </a:r>
          </a:p>
        </p:txBody>
      </p:sp>
      <p:sp>
        <p:nvSpPr>
          <p:cNvPr id="124" name="D"/>
          <p:cNvSpPr txBox="1"/>
          <p:nvPr/>
        </p:nvSpPr>
        <p:spPr>
          <a:xfrm>
            <a:off x="5940425" y="6165850"/>
            <a:ext cx="307975" cy="300344"/>
          </a:xfrm>
          <a:prstGeom prst="rect">
            <a:avLst/>
          </a:prstGeom>
          <a:solidFill>
            <a:srgbClr val="FFFF99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lvl1pPr>
          </a:lstStyle>
          <a:p>
            <a:pPr/>
            <a:r>
              <a:t>D</a:t>
            </a:r>
          </a:p>
        </p:txBody>
      </p:sp>
      <p:sp>
        <p:nvSpPr>
          <p:cNvPr id="125" name="X= xo.2n"/>
          <p:cNvSpPr/>
          <p:nvPr/>
        </p:nvSpPr>
        <p:spPr>
          <a:xfrm>
            <a:off x="3571875" y="2997200"/>
            <a:ext cx="789472" cy="3003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defTabSz="914400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r>
              <a:t>X= xo.2</a:t>
            </a:r>
            <a:r>
              <a:rPr baseline="30000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- Quero traçar uma Curva de Crescimento Bacteriano. Como o crescimento da cultura bacteriana pode ser acompanhado?"/>
          <p:cNvSpPr txBox="1"/>
          <p:nvPr/>
        </p:nvSpPr>
        <p:spPr>
          <a:xfrm>
            <a:off x="611187" y="404812"/>
            <a:ext cx="7416801" cy="6195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- Quero traçar uma Curva de Crescimento Bacteriano. Como o crescimento da cultura bacteriana pode ser acompanhado?</a:t>
            </a:r>
          </a:p>
        </p:txBody>
      </p:sp>
      <p:sp>
        <p:nvSpPr>
          <p:cNvPr id="128" name="1. Contando-se o número de células ao longo do cultivo"/>
          <p:cNvSpPr txBox="1"/>
          <p:nvPr/>
        </p:nvSpPr>
        <p:spPr>
          <a:xfrm>
            <a:off x="684212" y="1557337"/>
            <a:ext cx="7272338" cy="3528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1. Contando-se o número de células ao longo do cultivo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- Quero traçar uma Curva de Crescimento Bacteriano. Como o crescimento da cultura bacteriana pode ser acompanhado?"/>
          <p:cNvSpPr txBox="1"/>
          <p:nvPr/>
        </p:nvSpPr>
        <p:spPr>
          <a:xfrm>
            <a:off x="611187" y="404812"/>
            <a:ext cx="7416801" cy="6195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- Quero traçar uma Curva de Crescimento Bacteriano. Como o crescimento da cultura bacteriana pode ser acompanhado?</a:t>
            </a:r>
          </a:p>
        </p:txBody>
      </p:sp>
      <p:sp>
        <p:nvSpPr>
          <p:cNvPr id="131" name="2. Acompanhando-se o aumento da turvação ao longo do cultivo"/>
          <p:cNvSpPr txBox="1"/>
          <p:nvPr/>
        </p:nvSpPr>
        <p:spPr>
          <a:xfrm>
            <a:off x="684212" y="1557337"/>
            <a:ext cx="7272338" cy="3528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2. Acompanhando-se o aumento da turvação ao longo do cultivo</a:t>
            </a:r>
          </a:p>
        </p:txBody>
      </p:sp>
      <p:pic>
        <p:nvPicPr>
          <p:cNvPr id="132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33600"/>
            <a:ext cx="1724025" cy="2519363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Rectangle"/>
          <p:cNvSpPr/>
          <p:nvPr/>
        </p:nvSpPr>
        <p:spPr>
          <a:xfrm>
            <a:off x="2051050" y="2492374"/>
            <a:ext cx="3457575" cy="4365627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pic>
        <p:nvPicPr>
          <p:cNvPr id="134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24075" y="2627312"/>
            <a:ext cx="3168650" cy="2109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.jpeg" descr="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24075" y="4837112"/>
            <a:ext cx="3238500" cy="1789113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Rectangle"/>
          <p:cNvSpPr/>
          <p:nvPr/>
        </p:nvSpPr>
        <p:spPr>
          <a:xfrm>
            <a:off x="5724525" y="2205037"/>
            <a:ext cx="3168650" cy="4437063"/>
          </a:xfrm>
          <a:prstGeom prst="rect">
            <a:avLst/>
          </a:prstGeom>
          <a:solidFill>
            <a:srgbClr val="000000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914400"/>
          </a:p>
        </p:txBody>
      </p:sp>
      <p:pic>
        <p:nvPicPr>
          <p:cNvPr id="137" name="image.jpeg" descr="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95962" y="2276475"/>
            <a:ext cx="3062288" cy="4265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  <p:bldP build="whole" bldLvl="1" animBg="1" rev="0" advAuto="0" spid="135" grpId="4"/>
      <p:bldP build="whole" bldLvl="1" animBg="1" rev="0" advAuto="0" spid="136" grpId="5"/>
      <p:bldP build="whole" bldLvl="1" animBg="1" rev="0" advAuto="0" spid="137" grpId="6"/>
      <p:bldP build="whole" bldLvl="1" animBg="1" rev="0" advAuto="0" spid="133" grpId="2"/>
      <p:bldP build="whole" bldLvl="1" animBg="1" rev="0" advAuto="0" spid="134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- Quero traçar uma Curva de Crescimento Bacteriano. Como o crescimento da cultura bacteriana pode ser acompanhado?"/>
          <p:cNvSpPr txBox="1"/>
          <p:nvPr/>
        </p:nvSpPr>
        <p:spPr>
          <a:xfrm>
            <a:off x="611187" y="404812"/>
            <a:ext cx="7416801" cy="619522"/>
          </a:xfrm>
          <a:prstGeom prst="rect">
            <a:avLst/>
          </a:prstGeom>
          <a:solidFill>
            <a:srgbClr val="FF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- Quero traçar uma Curva de Crescimento Bacteriano. Como o crescimento da cultura bacteriana pode ser acompanhado?</a:t>
            </a:r>
          </a:p>
        </p:txBody>
      </p:sp>
      <p:sp>
        <p:nvSpPr>
          <p:cNvPr id="140" name="1. Contando-se o número de células ao longo do cultivo"/>
          <p:cNvSpPr txBox="1"/>
          <p:nvPr/>
        </p:nvSpPr>
        <p:spPr>
          <a:xfrm>
            <a:off x="684212" y="1557337"/>
            <a:ext cx="7272338" cy="352822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1. Contando-se o número de células ao longo do cultivo</a:t>
            </a:r>
          </a:p>
        </p:txBody>
      </p:sp>
      <p:sp>
        <p:nvSpPr>
          <p:cNvPr id="141" name="2. Acompanhando-se o aumento da turvação ao longo do cultivo"/>
          <p:cNvSpPr txBox="1"/>
          <p:nvPr/>
        </p:nvSpPr>
        <p:spPr>
          <a:xfrm>
            <a:off x="971550" y="2133599"/>
            <a:ext cx="7272338" cy="352823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2. Acompanhando-se o aumento da turvação ao longo do cultivo</a:t>
            </a:r>
          </a:p>
        </p:txBody>
      </p:sp>
      <p:sp>
        <p:nvSpPr>
          <p:cNvPr id="142" name="3. Outras possibilidades...."/>
          <p:cNvSpPr txBox="1"/>
          <p:nvPr/>
        </p:nvSpPr>
        <p:spPr>
          <a:xfrm>
            <a:off x="1116012" y="2708274"/>
            <a:ext cx="7272338" cy="352823"/>
          </a:xfrm>
          <a:prstGeom prst="rect">
            <a:avLst/>
          </a:prstGeom>
          <a:solidFill>
            <a:srgbClr val="CCFF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1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/>
            <a:r>
              <a:t>3. Outras possibilidades....</a:t>
            </a:r>
          </a:p>
        </p:txBody>
      </p:sp>
      <p:pic>
        <p:nvPicPr>
          <p:cNvPr id="1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0200" y="3500437"/>
            <a:ext cx="4103688" cy="31638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