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280" r:id="rId3"/>
    <p:sldId id="281" r:id="rId4"/>
    <p:sldId id="284" r:id="rId5"/>
    <p:sldId id="285" r:id="rId6"/>
    <p:sldId id="288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EF4"/>
    <a:srgbClr val="CCCCFF"/>
    <a:srgbClr val="4F81BD"/>
    <a:srgbClr val="00FFFF"/>
    <a:srgbClr val="FF00FF"/>
    <a:srgbClr val="FFFF00"/>
    <a:srgbClr val="FFFFCC"/>
    <a:srgbClr val="FFCCFF"/>
    <a:srgbClr val="00CC99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>
      <p:cViewPr varScale="1">
        <p:scale>
          <a:sx n="117" d="100"/>
          <a:sy n="117" d="100"/>
        </p:scale>
        <p:origin x="152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DF18D-D773-436D-A6C9-DC44FB8B40B4}" type="datetimeFigureOut">
              <a:rPr lang="pt-BR" smtClean="0"/>
              <a:t>22/04/2019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37CBC-328A-4B1A-8CF1-98EBFCBC4F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8864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641D991-45BC-4C23-8F11-1D8F4B7326AC}" type="slidenum">
              <a:rPr lang="pt-BR"/>
              <a:pPr/>
              <a:t>1</a:t>
            </a:fld>
            <a:endParaRPr lang="pt-BR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25DD-872F-474C-93F1-1B4A302144F0}" type="datetimeFigureOut">
              <a:rPr lang="pt-BR" smtClean="0"/>
              <a:pPr/>
              <a:t>22/04/2019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CD13-A87C-425F-B991-C92639FF506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43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25DD-872F-474C-93F1-1B4A302144F0}" type="datetimeFigureOut">
              <a:rPr lang="pt-BR" smtClean="0"/>
              <a:pPr/>
              <a:t>22/04/2019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CD13-A87C-425F-B991-C92639FF506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869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25DD-872F-474C-93F1-1B4A302144F0}" type="datetimeFigureOut">
              <a:rPr lang="pt-BR" smtClean="0"/>
              <a:pPr/>
              <a:t>22/04/2019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CD13-A87C-425F-B991-C92639FF506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424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25DD-872F-474C-93F1-1B4A302144F0}" type="datetimeFigureOut">
              <a:rPr lang="pt-BR" smtClean="0"/>
              <a:pPr/>
              <a:t>22/04/2019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CD13-A87C-425F-B991-C92639FF506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791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25DD-872F-474C-93F1-1B4A302144F0}" type="datetimeFigureOut">
              <a:rPr lang="pt-BR" smtClean="0"/>
              <a:pPr/>
              <a:t>22/04/2019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CD13-A87C-425F-B991-C92639FF506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42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25DD-872F-474C-93F1-1B4A302144F0}" type="datetimeFigureOut">
              <a:rPr lang="pt-BR" smtClean="0"/>
              <a:pPr/>
              <a:t>22/04/2019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CD13-A87C-425F-B991-C92639FF506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2187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25DD-872F-474C-93F1-1B4A302144F0}" type="datetimeFigureOut">
              <a:rPr lang="pt-BR" smtClean="0"/>
              <a:pPr/>
              <a:t>22/04/2019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CD13-A87C-425F-B991-C92639FF506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459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25DD-872F-474C-93F1-1B4A302144F0}" type="datetimeFigureOut">
              <a:rPr lang="pt-BR" smtClean="0"/>
              <a:pPr/>
              <a:t>22/04/2019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CD13-A87C-425F-B991-C92639FF506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835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25DD-872F-474C-93F1-1B4A302144F0}" type="datetimeFigureOut">
              <a:rPr lang="pt-BR" smtClean="0"/>
              <a:pPr/>
              <a:t>22/04/2019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CD13-A87C-425F-B991-C92639FF506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165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25DD-872F-474C-93F1-1B4A302144F0}" type="datetimeFigureOut">
              <a:rPr lang="pt-BR" smtClean="0"/>
              <a:pPr/>
              <a:t>22/04/2019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CD13-A87C-425F-B991-C92639FF506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550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25DD-872F-474C-93F1-1B4A302144F0}" type="datetimeFigureOut">
              <a:rPr lang="pt-BR" smtClean="0"/>
              <a:pPr/>
              <a:t>22/04/2019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CD13-A87C-425F-B991-C92639FF506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743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325DD-872F-474C-93F1-1B4A302144F0}" type="datetimeFigureOut">
              <a:rPr lang="pt-BR" smtClean="0"/>
              <a:pPr/>
              <a:t>22/04/2019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3CD13-A87C-425F-B991-C92639FF506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976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916832"/>
            <a:ext cx="9144000" cy="1918246"/>
          </a:xfrm>
        </p:spPr>
        <p:txBody>
          <a:bodyPr lIns="0" tIns="0" rIns="0" bIns="0" anchor="ctr">
            <a:normAutofit/>
          </a:bodyPr>
          <a:lstStyle/>
          <a:p>
            <a:pPr algn="ctr" eaLnBrk="1" hangingPunct="1">
              <a:lnSpc>
                <a:spcPts val="3500"/>
              </a:lnSpc>
              <a:spcBef>
                <a:spcPct val="25000"/>
              </a:spcBef>
              <a:spcAft>
                <a:spcPct val="25000"/>
              </a:spcAft>
            </a:pPr>
            <a:r>
              <a:rPr lang="pt-BR" sz="4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DISPERSÃO </a:t>
            </a:r>
            <a:r>
              <a:rPr lang="pt-BR" sz="4000" b="1" i="1" dirty="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ATMOSFÉRICA</a:t>
            </a:r>
            <a:br>
              <a:rPr lang="pt-BR" sz="4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4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Exercício aplicado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019800" y="5254219"/>
            <a:ext cx="2895600" cy="64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/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Tadeu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Malheiros</a:t>
            </a:r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SHS0375</a:t>
            </a:r>
            <a:endParaRPr lang="pt-BR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8" name="Text Box 12"/>
          <p:cNvSpPr txBox="1">
            <a:spLocks noChangeArrowheads="1"/>
          </p:cNvSpPr>
          <p:nvPr/>
        </p:nvSpPr>
        <p:spPr bwMode="auto">
          <a:xfrm>
            <a:off x="0" y="392747"/>
            <a:ext cx="9144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1" hangingPunct="1"/>
            <a:r>
              <a:rPr lang="en-US" sz="1600" dirty="0">
                <a:solidFill>
                  <a:schemeClr val="tx2"/>
                </a:solidFill>
                <a:latin typeface="Arial" pitchFamily="34" charset="0"/>
              </a:rPr>
              <a:t>Universidade de São Paulo</a:t>
            </a:r>
          </a:p>
          <a:p>
            <a:pPr algn="ctr"/>
            <a:r>
              <a:rPr lang="en-US" sz="1600" dirty="0">
                <a:solidFill>
                  <a:schemeClr val="tx2"/>
                </a:solidFill>
                <a:latin typeface="Arial" pitchFamily="34" charset="0"/>
              </a:rPr>
              <a:t>Escola de Engenharia de São Carlos</a:t>
            </a:r>
          </a:p>
        </p:txBody>
      </p:sp>
      <p:sp>
        <p:nvSpPr>
          <p:cNvPr id="3" name="Retângulo 2"/>
          <p:cNvSpPr/>
          <p:nvPr/>
        </p:nvSpPr>
        <p:spPr>
          <a:xfrm>
            <a:off x="4274482" y="6519446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6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Arredondado 15"/>
          <p:cNvSpPr/>
          <p:nvPr/>
        </p:nvSpPr>
        <p:spPr>
          <a:xfrm>
            <a:off x="500310" y="2753475"/>
            <a:ext cx="7843846" cy="1152439"/>
          </a:xfrm>
          <a:prstGeom prst="roundRect">
            <a:avLst/>
          </a:prstGeom>
          <a:solidFill>
            <a:srgbClr val="DBEE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extBox 4"/>
          <p:cNvSpPr txBox="1"/>
          <p:nvPr/>
        </p:nvSpPr>
        <p:spPr>
          <a:xfrm>
            <a:off x="32900" y="76470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1.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Fazer a seguinte grade dos receptores:</a:t>
            </a:r>
          </a:p>
          <a:p>
            <a:pPr lvl="1"/>
            <a:r>
              <a:rPr lang="pt-B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a) </a:t>
            </a:r>
            <a:r>
              <a:rPr lang="pt-BR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Montar grade de 4 </a:t>
            </a:r>
            <a:r>
              <a:rPr lang="pt-BR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750 m [longitude] ;  5 </a:t>
            </a:r>
            <a:r>
              <a:rPr lang="pt-BR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1000 m [latitude].</a:t>
            </a:r>
          </a:p>
          <a:p>
            <a:pPr lvl="1"/>
            <a:endParaRPr lang="pt-BR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t-BR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(posicionar a grade em função das fontes)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0" y="70451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Exercícios</a:t>
            </a:r>
          </a:p>
        </p:txBody>
      </p:sp>
      <p:sp>
        <p:nvSpPr>
          <p:cNvPr id="11" name="Rectangle 3"/>
          <p:cNvSpPr/>
          <p:nvPr/>
        </p:nvSpPr>
        <p:spPr>
          <a:xfrm>
            <a:off x="799844" y="2150140"/>
            <a:ext cx="7544312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b="1" dirty="0">
                <a:solidFill>
                  <a:srgbClr val="FF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Exemplo: </a:t>
            </a:r>
          </a:p>
          <a:p>
            <a:endParaRPr lang="da-DK" sz="20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a-D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GRIDCART UCART1 STA</a:t>
            </a:r>
          </a:p>
          <a:p>
            <a:pPr>
              <a:spcBef>
                <a:spcPts val="1200"/>
              </a:spcBef>
              <a:spcAft>
                <a:spcPts val="4200"/>
              </a:spcAft>
            </a:pPr>
            <a:r>
              <a:rPr lang="da-D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XYINC   </a:t>
            </a:r>
            <a:r>
              <a:rPr lang="da-DK" sz="20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197546.00 4 1000.00     </a:t>
            </a:r>
            <a:r>
              <a:rPr lang="da-DK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7563956.00 4 1500.00</a:t>
            </a:r>
            <a:endParaRPr lang="da-D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a-D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da-DK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have Direita 7"/>
          <p:cNvSpPr/>
          <p:nvPr/>
        </p:nvSpPr>
        <p:spPr>
          <a:xfrm rot="16200000" flipH="1">
            <a:off x="3995115" y="2618562"/>
            <a:ext cx="414522" cy="2323430"/>
          </a:xfrm>
          <a:prstGeom prst="rightBrace">
            <a:avLst/>
          </a:prstGeom>
          <a:ln w="28575">
            <a:solidFill>
              <a:srgbClr val="9BBB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have Direita 12"/>
          <p:cNvSpPr/>
          <p:nvPr/>
        </p:nvSpPr>
        <p:spPr>
          <a:xfrm rot="16200000" flipH="1">
            <a:off x="6516217" y="2564905"/>
            <a:ext cx="432048" cy="2448272"/>
          </a:xfrm>
          <a:prstGeom prst="rightBrac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0" name="Agrupar 9"/>
          <p:cNvGrpSpPr/>
          <p:nvPr/>
        </p:nvGrpSpPr>
        <p:grpSpPr>
          <a:xfrm>
            <a:off x="3131840" y="4005064"/>
            <a:ext cx="2088233" cy="792088"/>
            <a:chOff x="2987824" y="4005064"/>
            <a:chExt cx="2088233" cy="792088"/>
          </a:xfrm>
        </p:grpSpPr>
        <p:sp>
          <p:nvSpPr>
            <p:cNvPr id="15" name="Nuvem 14"/>
            <p:cNvSpPr/>
            <p:nvPr/>
          </p:nvSpPr>
          <p:spPr>
            <a:xfrm>
              <a:off x="2987824" y="4005064"/>
              <a:ext cx="2088233" cy="792088"/>
            </a:xfrm>
            <a:prstGeom prst="cloud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3203849" y="4051671"/>
              <a:ext cx="17281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Valores da </a:t>
              </a:r>
              <a:r>
                <a:rPr lang="pt-B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longitude</a:t>
              </a:r>
            </a:p>
          </p:txBody>
        </p:sp>
      </p:grpSp>
      <p:grpSp>
        <p:nvGrpSpPr>
          <p:cNvPr id="9" name="Agrupar 8"/>
          <p:cNvGrpSpPr/>
          <p:nvPr/>
        </p:nvGrpSpPr>
        <p:grpSpPr>
          <a:xfrm>
            <a:off x="5824940" y="4051671"/>
            <a:ext cx="1843404" cy="817489"/>
            <a:chOff x="5508105" y="4005064"/>
            <a:chExt cx="1843404" cy="817489"/>
          </a:xfrm>
        </p:grpSpPr>
        <p:sp>
          <p:nvSpPr>
            <p:cNvPr id="17" name="Nuvem 16"/>
            <p:cNvSpPr/>
            <p:nvPr/>
          </p:nvSpPr>
          <p:spPr>
            <a:xfrm>
              <a:off x="5591129" y="4005064"/>
              <a:ext cx="1728192" cy="817489"/>
            </a:xfrm>
            <a:prstGeom prst="cloud">
              <a:avLst/>
            </a:prstGeom>
            <a:solidFill>
              <a:srgbClr val="CCCCFF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5508105" y="4051672"/>
              <a:ext cx="18434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Valores da </a:t>
              </a:r>
              <a:r>
                <a:rPr lang="pt-B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latitude</a:t>
              </a:r>
            </a:p>
          </p:txBody>
        </p:sp>
      </p:grpSp>
      <p:grpSp>
        <p:nvGrpSpPr>
          <p:cNvPr id="2" name="Agrupar 1"/>
          <p:cNvGrpSpPr/>
          <p:nvPr/>
        </p:nvGrpSpPr>
        <p:grpSpPr>
          <a:xfrm>
            <a:off x="2735796" y="5229350"/>
            <a:ext cx="3708412" cy="1402194"/>
            <a:chOff x="2735796" y="5229350"/>
            <a:chExt cx="3708412" cy="1402194"/>
          </a:xfrm>
        </p:grpSpPr>
        <p:sp>
          <p:nvSpPr>
            <p:cNvPr id="19" name="Retângulo Arredondado 18"/>
            <p:cNvSpPr/>
            <p:nvPr/>
          </p:nvSpPr>
          <p:spPr>
            <a:xfrm>
              <a:off x="2735796" y="5229350"/>
              <a:ext cx="3708412" cy="1402194"/>
            </a:xfrm>
            <a:prstGeom prst="roundRect">
              <a:avLst/>
            </a:prstGeom>
            <a:solidFill>
              <a:srgbClr val="DBEEF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3045087" y="5330283"/>
              <a:ext cx="308983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ELEV  1   </a:t>
              </a:r>
              <a:r>
                <a:rPr lang="da-DK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da-DK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da-DK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N</a:t>
              </a:r>
              <a:r>
                <a:rPr lang="da-DK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da-DK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N</a:t>
              </a:r>
              <a:r>
                <a:rPr lang="da-DK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da-DK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N</a:t>
              </a:r>
              <a:r>
                <a:rPr lang="da-DK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da-D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da-DK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ELEV  2   </a:t>
              </a:r>
              <a:r>
                <a:rPr lang="da-DK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da-DK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da-DK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N</a:t>
              </a:r>
              <a:r>
                <a:rPr lang="da-DK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r>
                <a:rPr lang="da-DK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N</a:t>
              </a:r>
              <a:r>
                <a:rPr lang="da-DK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r>
                <a:rPr lang="da-DK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N</a:t>
              </a:r>
              <a:r>
                <a:rPr lang="da-DK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da-D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da-DK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ELEV  3   </a:t>
              </a:r>
              <a:r>
                <a:rPr lang="da-DK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da-DK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13</a:t>
              </a:r>
              <a:r>
                <a:rPr lang="da-DK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N</a:t>
              </a:r>
              <a:r>
                <a:rPr lang="da-DK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14</a:t>
              </a:r>
              <a:r>
                <a:rPr lang="da-DK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N</a:t>
              </a:r>
              <a:r>
                <a:rPr lang="da-DK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  <a:r>
                <a:rPr lang="da-DK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N</a:t>
              </a:r>
              <a:r>
                <a:rPr lang="da-DK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16</a:t>
              </a:r>
            </a:p>
            <a:p>
              <a:r>
                <a:rPr lang="da-DK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ELEV  4   </a:t>
              </a:r>
              <a:r>
                <a:rPr lang="da-DK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da-DK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17</a:t>
              </a:r>
              <a:r>
                <a:rPr lang="da-DK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N</a:t>
              </a:r>
              <a:r>
                <a:rPr lang="da-DK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  <a:r>
                <a:rPr lang="da-DK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N</a:t>
              </a:r>
              <a:r>
                <a:rPr lang="da-DK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19</a:t>
              </a:r>
              <a:r>
                <a:rPr lang="da-DK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N</a:t>
              </a:r>
              <a:r>
                <a:rPr lang="da-DK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269388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11" grpId="0"/>
      <p:bldP spid="8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0" y="70451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Exercícios</a:t>
            </a:r>
          </a:p>
        </p:txBody>
      </p:sp>
      <p:grpSp>
        <p:nvGrpSpPr>
          <p:cNvPr id="9" name="Agrupar 8"/>
          <p:cNvGrpSpPr/>
          <p:nvPr/>
        </p:nvGrpSpPr>
        <p:grpSpPr>
          <a:xfrm>
            <a:off x="1835696" y="3068960"/>
            <a:ext cx="5472608" cy="2522226"/>
            <a:chOff x="1835697" y="3200832"/>
            <a:chExt cx="5461333" cy="2460416"/>
          </a:xfrm>
        </p:grpSpPr>
        <p:sp>
          <p:nvSpPr>
            <p:cNvPr id="10" name="Retângulo Arredondado 9"/>
            <p:cNvSpPr/>
            <p:nvPr/>
          </p:nvSpPr>
          <p:spPr>
            <a:xfrm>
              <a:off x="1835697" y="3200832"/>
              <a:ext cx="5461333" cy="2460416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1971132" y="3507711"/>
              <a:ext cx="5190462" cy="144112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pt-BR" sz="28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Inserir aqui a foto do           </a:t>
              </a:r>
              <a:r>
                <a:rPr lang="pt-BR" sz="2800" b="1" i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google</a:t>
              </a:r>
              <a:r>
                <a:rPr lang="pt-BR" sz="2800" b="1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pt-BR" sz="2800" b="1" i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earth</a:t>
              </a:r>
              <a:r>
                <a:rPr lang="pt-BR" sz="28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com: </a:t>
              </a:r>
            </a:p>
            <a:p>
              <a:pPr marL="971550" lvl="1" indent="-514350">
                <a:buAutoNum type="alphaLcParenR"/>
              </a:pPr>
              <a:r>
                <a:rPr lang="pt-BR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Grade do relevo.</a:t>
              </a:r>
            </a:p>
          </p:txBody>
        </p:sp>
      </p:grpSp>
      <p:sp>
        <p:nvSpPr>
          <p:cNvPr id="12" name="TextBox 4"/>
          <p:cNvSpPr txBox="1"/>
          <p:nvPr/>
        </p:nvSpPr>
        <p:spPr>
          <a:xfrm>
            <a:off x="32900" y="105273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1.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Fazer a seguinte grade do relevo:</a:t>
            </a:r>
          </a:p>
          <a:p>
            <a:r>
              <a:rPr lang="pt-B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a) </a:t>
            </a:r>
            <a:r>
              <a:rPr lang="pt-B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Montar grade de 5 </a:t>
            </a:r>
            <a:r>
              <a:rPr lang="pt-B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500 m [longitude] ;  4 </a:t>
            </a:r>
            <a:r>
              <a:rPr lang="pt-B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1000 m [latitude].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6127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92696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2. </a:t>
            </a:r>
            <a:r>
              <a:rPr lang="pt-BR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Inserir fontes:</a:t>
            </a:r>
          </a:p>
          <a:p>
            <a:pPr marL="914400" lvl="1" indent="-457200">
              <a:buAutoNum type="alphaLcParenR"/>
            </a:pPr>
            <a:r>
              <a:rPr lang="pt-B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Ponto 1: </a:t>
            </a:r>
            <a:r>
              <a:rPr lang="pt-BR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Igreja Matriz (simular uma olaria com produção de </a:t>
            </a:r>
          </a:p>
          <a:p>
            <a:pPr lvl="1">
              <a:spcAft>
                <a:spcPts val="1200"/>
              </a:spcAft>
            </a:pPr>
            <a:r>
              <a:rPr lang="pt-BR" sz="2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10.000 milheiros/mês = emissão Fase 1: 0,7 g/</a:t>
            </a:r>
            <a:r>
              <a:rPr lang="pt-BR" sz="20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chaminé baixa (10m); fase 2 com chaminé alta (50m</a:t>
            </a:r>
            <a:r>
              <a:rPr lang="pt-BR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1"/>
            <a:r>
              <a:rPr lang="pt-B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Área 1: </a:t>
            </a:r>
            <a:r>
              <a:rPr lang="pt-BR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Campo de futebol da EESC (simular uma obra - emissão: </a:t>
            </a:r>
          </a:p>
          <a:p>
            <a:pPr lvl="1"/>
            <a:r>
              <a:rPr lang="pt-BR" sz="2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 x 10</a:t>
            </a:r>
            <a:r>
              <a:rPr lang="pt-BR" sz="2000" u="sng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 </a:t>
            </a:r>
            <a:r>
              <a:rPr lang="pt-BR" sz="2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g/s/m</a:t>
            </a:r>
            <a:r>
              <a:rPr lang="pt-BR" sz="2000" u="sng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0" y="70451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Exercícios</a:t>
            </a:r>
          </a:p>
        </p:txBody>
      </p:sp>
      <p:grpSp>
        <p:nvGrpSpPr>
          <p:cNvPr id="3" name="Agrupar 2"/>
          <p:cNvGrpSpPr/>
          <p:nvPr/>
        </p:nvGrpSpPr>
        <p:grpSpPr>
          <a:xfrm>
            <a:off x="1835696" y="3073137"/>
            <a:ext cx="5472608" cy="2522226"/>
            <a:chOff x="1835696" y="3073137"/>
            <a:chExt cx="5472608" cy="2522226"/>
          </a:xfrm>
        </p:grpSpPr>
        <p:sp>
          <p:nvSpPr>
            <p:cNvPr id="10" name="Retângulo Arredondado 9"/>
            <p:cNvSpPr/>
            <p:nvPr/>
          </p:nvSpPr>
          <p:spPr>
            <a:xfrm>
              <a:off x="1835696" y="3073137"/>
              <a:ext cx="5472608" cy="2522226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1971411" y="3226254"/>
              <a:ext cx="5201178" cy="18466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pt-BR" sz="28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Inserir aqui a foto do           </a:t>
              </a:r>
              <a:r>
                <a:rPr lang="pt-BR" sz="2800" b="1" i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google</a:t>
              </a:r>
              <a:r>
                <a:rPr lang="pt-BR" sz="2800" b="1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pt-BR" sz="2800" b="1" i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earth</a:t>
              </a:r>
              <a:r>
                <a:rPr lang="pt-BR" sz="28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com: </a:t>
              </a:r>
            </a:p>
            <a:p>
              <a:pPr marL="971550" lvl="1" indent="-514350">
                <a:buAutoNum type="alphaLcParenR"/>
              </a:pPr>
              <a:r>
                <a:rPr lang="pt-BR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Grade do relevo;</a:t>
              </a:r>
            </a:p>
            <a:p>
              <a:pPr marL="971550" lvl="1" indent="-514350">
                <a:buAutoNum type="alphaLcParenR"/>
              </a:pPr>
              <a:r>
                <a:rPr lang="pt-BR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Fontes (PIM1 e ACF1)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4987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76672"/>
            <a:ext cx="9144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2. </a:t>
            </a:r>
            <a:r>
              <a:rPr lang="pt-B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Inserir fontes no programa conforme é solicitado no quadro abaixo:</a:t>
            </a:r>
          </a:p>
          <a:p>
            <a:pPr marL="914400" lvl="1" indent="-457200">
              <a:buAutoNum type="alphaLcParenR"/>
            </a:pPr>
            <a:r>
              <a:rPr lang="pt-BR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Ponto 1: </a:t>
            </a:r>
            <a:r>
              <a:rPr lang="pt-B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Igreja Matriz (simular uma olaria com produção de </a:t>
            </a:r>
          </a:p>
          <a:p>
            <a:pPr lvl="1">
              <a:spcAft>
                <a:spcPts val="1200"/>
              </a:spcAft>
            </a:pPr>
            <a:r>
              <a:rPr lang="pt-BR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10.000 milheiros/mês = emissão: 0,7 g/</a:t>
            </a:r>
            <a:r>
              <a:rPr lang="pt-BR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fase 1</a:t>
            </a:r>
            <a:r>
              <a:rPr lang="pt-B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1"/>
            <a:r>
              <a:rPr lang="pt-BR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Área 1: </a:t>
            </a:r>
            <a:r>
              <a:rPr lang="pt-B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Campo de futebol da EESC (simular uma obra - emissão: </a:t>
            </a:r>
          </a:p>
          <a:p>
            <a:pPr lvl="1"/>
            <a:r>
              <a:rPr lang="pt-BR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 x 10</a:t>
            </a:r>
            <a:r>
              <a:rPr lang="pt-BR" u="sng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 </a:t>
            </a:r>
            <a:r>
              <a:rPr lang="pt-BR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g/(s-m</a:t>
            </a:r>
            <a:r>
              <a:rPr lang="pt-BR" u="sng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0" y="7045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Exercícios</a:t>
            </a:r>
          </a:p>
        </p:txBody>
      </p:sp>
      <p:sp>
        <p:nvSpPr>
          <p:cNvPr id="9" name="Rectangle 1"/>
          <p:cNvSpPr/>
          <p:nvPr/>
        </p:nvSpPr>
        <p:spPr>
          <a:xfrm>
            <a:off x="1331640" y="2420888"/>
            <a:ext cx="6696744" cy="4308872"/>
          </a:xfrm>
          <a:prstGeom prst="rect">
            <a:avLst/>
          </a:prstGeom>
          <a:solidFill>
            <a:srgbClr val="DBEEF4"/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a-DK" sz="1600" b="1" dirty="0">
                <a:solidFill>
                  <a:srgbClr val="FF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Exemplo: </a:t>
            </a:r>
          </a:p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STARTING</a:t>
            </a:r>
          </a:p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 </a:t>
            </a:r>
            <a:r>
              <a:rPr lang="pt-B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Location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**</a:t>
            </a:r>
          </a:p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 </a:t>
            </a:r>
            <a:r>
              <a:rPr lang="pt-B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 - </a:t>
            </a:r>
            <a:r>
              <a:rPr lang="pt-B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X Coord. - Y Coord. **</a:t>
            </a:r>
          </a:p>
          <a:p>
            <a:pPr>
              <a:spcBef>
                <a:spcPts val="1200"/>
              </a:spcBef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sz="16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LOCATION FONTEPIM1 POINT </a:t>
            </a:r>
            <a:r>
              <a:rPr lang="pt-BR" sz="16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(Complete)</a:t>
            </a:r>
            <a:r>
              <a:rPr lang="pt-BR" sz="16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pt-BR" sz="16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  LOCATION FONTEACF1 AREA </a:t>
            </a:r>
            <a:r>
              <a:rPr lang="pt-BR" sz="16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(Complete)</a:t>
            </a:r>
            <a:r>
              <a:rPr lang="pt-BR" sz="16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 </a:t>
            </a:r>
            <a:r>
              <a:rPr lang="pt-B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**</a:t>
            </a:r>
          </a:p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SRCPARAM FONTEMAT </a:t>
            </a:r>
            <a:r>
              <a:rPr lang="pt-BR" sz="1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8.049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10.000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517.760 8.000 2.900</a:t>
            </a:r>
          </a:p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SRCPARAM FONTECAMP </a:t>
            </a:r>
            <a:r>
              <a:rPr lang="pt-BR" sz="1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7.64E-7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0.500 </a:t>
            </a:r>
            <a:r>
              <a:rPr lang="pt-BR" sz="1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1000.000 1500.000 90.000</a:t>
            </a:r>
          </a:p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 </a:t>
            </a:r>
            <a:r>
              <a:rPr lang="pt-B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**</a:t>
            </a:r>
          </a:p>
          <a:p>
            <a:pPr>
              <a:spcBef>
                <a:spcPts val="1200"/>
              </a:spcBef>
            </a:pPr>
            <a:r>
              <a:rPr lang="pt-BR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SRCGROUP SRCGP1 FONTEMAT</a:t>
            </a:r>
          </a:p>
          <a:p>
            <a:r>
              <a:rPr lang="pt-BR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SRCGROUP SRCGP2 FONTECAMP</a:t>
            </a:r>
          </a:p>
          <a:p>
            <a:pPr>
              <a:spcAft>
                <a:spcPts val="1200"/>
              </a:spcAft>
            </a:pPr>
            <a:r>
              <a:rPr lang="pt-BR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SRCGROUP ALL</a:t>
            </a:r>
          </a:p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FINISHED</a:t>
            </a:r>
          </a:p>
        </p:txBody>
      </p:sp>
    </p:spTree>
    <p:extLst>
      <p:ext uri="{BB962C8B-B14F-4D97-AF65-F5344CB8AC3E}">
        <p14:creationId xmlns:p14="http://schemas.microsoft.com/office/powerpoint/2010/main" val="109515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764704"/>
            <a:ext cx="7380312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cada fonte separada e para juntas;</a:t>
            </a:r>
          </a:p>
          <a:p>
            <a:pPr>
              <a:spcBef>
                <a:spcPts val="1200"/>
              </a:spcBef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Inserir pontos discretos para ver concentração e pontos da grade para: </a:t>
            </a:r>
          </a:p>
          <a:p>
            <a:pPr lvl="1">
              <a:spcBef>
                <a:spcPts val="600"/>
              </a:spcBef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Santa Casa; </a:t>
            </a:r>
          </a:p>
          <a:p>
            <a:pPr lvl="1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Escola Álvaro Guião. </a:t>
            </a:r>
          </a:p>
          <a:p>
            <a:pPr lvl="1"/>
            <a:r>
              <a:rPr 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Ponto próximo à Olaria</a:t>
            </a:r>
          </a:p>
          <a:p>
            <a:pPr lvl="1"/>
            <a:r>
              <a:rPr 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Ponto próximo à obra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Mostrar em formato de tabela (terreno com concentrações).</a:t>
            </a:r>
          </a:p>
          <a:p>
            <a:pPr lvl="1"/>
            <a:endParaRPr lang="pt-B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0" y="15902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24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dos resultados</a:t>
            </a:r>
          </a:p>
        </p:txBody>
      </p:sp>
      <p:grpSp>
        <p:nvGrpSpPr>
          <p:cNvPr id="2" name="Agrupar 1"/>
          <p:cNvGrpSpPr/>
          <p:nvPr/>
        </p:nvGrpSpPr>
        <p:grpSpPr>
          <a:xfrm>
            <a:off x="1619672" y="4288746"/>
            <a:ext cx="5391599" cy="2036914"/>
            <a:chOff x="1772689" y="3501008"/>
            <a:chExt cx="5391599" cy="3024336"/>
          </a:xfrm>
        </p:grpSpPr>
        <p:sp>
          <p:nvSpPr>
            <p:cNvPr id="7" name="Retângulo Arredondado 6"/>
            <p:cNvSpPr/>
            <p:nvPr/>
          </p:nvSpPr>
          <p:spPr>
            <a:xfrm>
              <a:off x="1772689" y="3501008"/>
              <a:ext cx="5391599" cy="3024336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2206279" y="4320679"/>
              <a:ext cx="452441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Colocar aqui os resultados das concentrações em forma de tabela e gráfico.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2702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10751</TotalTime>
  <Words>406</Words>
  <Application>Microsoft Macintosh PowerPoint</Application>
  <PresentationFormat>Apresentação na tela (4:3)</PresentationFormat>
  <Paragraphs>66</Paragraphs>
  <Slides>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DISPERSÃO ATMOSFÉRICA  Exercício aplicado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</dc:creator>
  <cp:lastModifiedBy>tadeu malheiros</cp:lastModifiedBy>
  <cp:revision>109</cp:revision>
  <dcterms:created xsi:type="dcterms:W3CDTF">2016-03-13T00:09:35Z</dcterms:created>
  <dcterms:modified xsi:type="dcterms:W3CDTF">2019-04-22T09:32:44Z</dcterms:modified>
</cp:coreProperties>
</file>