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96" r:id="rId2"/>
    <p:sldId id="537" r:id="rId3"/>
    <p:sldId id="516" r:id="rId4"/>
    <p:sldId id="518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27" r:id="rId13"/>
    <p:sldId id="528" r:id="rId14"/>
    <p:sldId id="529" r:id="rId15"/>
    <p:sldId id="534" r:id="rId16"/>
    <p:sldId id="535" r:id="rId17"/>
    <p:sldId id="536" r:id="rId18"/>
    <p:sldId id="530" r:id="rId19"/>
    <p:sldId id="531" r:id="rId20"/>
    <p:sldId id="532" r:id="rId21"/>
    <p:sldId id="533" r:id="rId22"/>
    <p:sldId id="526" r:id="rId23"/>
    <p:sldId id="512" r:id="rId24"/>
    <p:sldId id="513" r:id="rId25"/>
    <p:sldId id="517" r:id="rId26"/>
    <p:sldId id="515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62F"/>
    <a:srgbClr val="25B1F5"/>
    <a:srgbClr val="004236"/>
    <a:srgbClr val="A6D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660"/>
  </p:normalViewPr>
  <p:slideViewPr>
    <p:cSldViewPr>
      <p:cViewPr varScale="1">
        <p:scale>
          <a:sx n="74" d="100"/>
          <a:sy n="74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A4ED2-C925-45BF-AADC-AA25FFD5C98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220B-497E-40F5-B44B-1B5BD034F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57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3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9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94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19845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5413" y="260650"/>
            <a:ext cx="103632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472597" y="5541236"/>
            <a:ext cx="719403" cy="35665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5475564-8C7F-41B8-ACEF-1FCC7BC0EC2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815414" y="1316765"/>
            <a:ext cx="10369549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19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2BE-5014-47E1-A823-6D883135E9C1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9341-FA26-4B34-917C-7E4360914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81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72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8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23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5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82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63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9317-1227-40B3-8201-AD9A47B2821E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2B02-5694-4736-B106-3516FDC23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8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463" r="2024" b="28465"/>
          <a:stretch/>
        </p:blipFill>
        <p:spPr>
          <a:xfrm>
            <a:off x="-42864" y="4874318"/>
            <a:ext cx="12258677" cy="2040832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1793295" y="4585118"/>
            <a:ext cx="8610600" cy="1000132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8851333" y="7010510"/>
            <a:ext cx="2202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b="1" dirty="0" smtClean="0"/>
              <a:t>CREA – MG, BELO HORIZONTE – MG, 20/10/2015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458307" y="2369127"/>
            <a:ext cx="112805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004236"/>
                </a:solidFill>
                <a:latin typeface="Berlin Sans FB Demi" panose="020E0802020502020306" pitchFamily="34" charset="0"/>
              </a:rPr>
              <a:t>Engenheiro Agrônomo:</a:t>
            </a:r>
            <a:br>
              <a:rPr lang="pt-BR" sz="4000" dirty="0">
                <a:solidFill>
                  <a:srgbClr val="004236"/>
                </a:solidFill>
                <a:latin typeface="Berlin Sans FB Demi" panose="020E0802020502020306" pitchFamily="34" charset="0"/>
              </a:rPr>
            </a:br>
            <a:r>
              <a:rPr lang="pt-BR" sz="4000" dirty="0">
                <a:solidFill>
                  <a:srgbClr val="004236"/>
                </a:solidFill>
                <a:latin typeface="Berlin Sans FB Demi" panose="020E0802020502020306" pitchFamily="34" charset="0"/>
              </a:rPr>
              <a:t>Atribuições, formação e mercado de </a:t>
            </a:r>
            <a:r>
              <a:rPr lang="pt-BR" sz="4000" dirty="0" smtClean="0">
                <a:solidFill>
                  <a:srgbClr val="004236"/>
                </a:solidFill>
                <a:latin typeface="Berlin Sans FB Demi" panose="020E0802020502020306" pitchFamily="34" charset="0"/>
              </a:rPr>
              <a:t>trabalho</a:t>
            </a:r>
          </a:p>
          <a:p>
            <a:pPr algn="ctr"/>
            <a:endParaRPr lang="pt-BR" sz="4000" dirty="0" smtClean="0">
              <a:solidFill>
                <a:srgbClr val="BFAF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pt-BR" sz="1800" dirty="0" smtClean="0">
                <a:latin typeface="Berlin Sans FB Demi" panose="020E0802020502020306" pitchFamily="34" charset="0"/>
              </a:rPr>
              <a:t>JOSÉ OTAVIO MENTEN</a:t>
            </a:r>
          </a:p>
        </p:txBody>
      </p:sp>
      <p:pic>
        <p:nvPicPr>
          <p:cNvPr id="14" name="Picture 7" descr="http://www.genetica.esalq.usp.br/images/logoesalq300dpi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100" y="488471"/>
            <a:ext cx="840325" cy="123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https://logodownload.org/wp-content/uploads/2014/12/usp-logo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9" y="1024193"/>
            <a:ext cx="1157875" cy="45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www.sitedacachaca.com.br/wp-content/uploads/2015/08/topocc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5" r="26840"/>
          <a:stretch>
            <a:fillRect/>
          </a:stretch>
        </p:blipFill>
        <p:spPr bwMode="auto">
          <a:xfrm>
            <a:off x="5452668" y="779450"/>
            <a:ext cx="1157875" cy="9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55888" y="169864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917825" y="215679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113808" y="429817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084048" y="169864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230514" y="3326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Bahnschrift" panose="020B0502040204020203" pitchFamily="34" charset="0"/>
              </a:rPr>
              <a:t>ECONOMIA, ADMINISTRAÇÃO E SOCIOLOGIA RURAL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20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grpSp>
        <p:nvGrpSpPr>
          <p:cNvPr id="24" name="Grupo 23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06" y="1904211"/>
            <a:ext cx="6973611" cy="4631727"/>
          </a:xfrm>
          <a:prstGeom prst="rect">
            <a:avLst/>
          </a:prstGeom>
          <a:ln w="28575">
            <a:solidFill>
              <a:srgbClr val="6EC62F"/>
            </a:solidFill>
          </a:ln>
        </p:spPr>
      </p:pic>
    </p:spTree>
    <p:extLst>
      <p:ext uri="{BB962C8B-B14F-4D97-AF65-F5344CB8AC3E}">
        <p14:creationId xmlns:p14="http://schemas.microsoft.com/office/powerpoint/2010/main" val="1031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66810" y="285751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55888" y="169864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17825" y="215679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113808" y="429817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084048" y="169864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230514" y="3326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Bahnschrift" panose="020B0502040204020203" pitchFamily="34" charset="0"/>
              </a:rPr>
              <a:t>BIOTECNOLOGIA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21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grpSp>
        <p:nvGrpSpPr>
          <p:cNvPr id="25" name="Grupo 24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45" y="1628800"/>
            <a:ext cx="7209934" cy="4805819"/>
          </a:xfrm>
          <a:prstGeom prst="rect">
            <a:avLst/>
          </a:prstGeom>
          <a:ln w="28575">
            <a:solidFill>
              <a:srgbClr val="6EC62F"/>
            </a:solidFill>
          </a:ln>
        </p:spPr>
      </p:pic>
    </p:spTree>
    <p:extLst>
      <p:ext uri="{BB962C8B-B14F-4D97-AF65-F5344CB8AC3E}">
        <p14:creationId xmlns:p14="http://schemas.microsoft.com/office/powerpoint/2010/main" val="2417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631504" y="2502092"/>
            <a:ext cx="9144000" cy="1470025"/>
          </a:xfrm>
        </p:spPr>
        <p:txBody>
          <a:bodyPr>
            <a:noAutofit/>
          </a:bodyPr>
          <a:lstStyle/>
          <a:p>
            <a:r>
              <a:rPr lang="pt-BR" sz="5400" dirty="0">
                <a:latin typeface="Bahnschrift Light" panose="020B0502040204020203" pitchFamily="34" charset="0"/>
              </a:rPr>
              <a:t>FORMAÇÃO</a:t>
            </a:r>
            <a:br>
              <a:rPr lang="pt-BR" sz="5400" dirty="0">
                <a:latin typeface="Bahnschrift Light" panose="020B0502040204020203" pitchFamily="34" charset="0"/>
              </a:rPr>
            </a:br>
            <a:r>
              <a:rPr lang="pt-BR" sz="5400" dirty="0">
                <a:latin typeface="Bahnschrift Light" panose="020B0502040204020203" pitchFamily="34" charset="0"/>
              </a:rPr>
              <a:t>ESTRUTURA CURRICULAR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2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3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30415" y="431702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Bahnschrift Light" panose="020B0502040204020203" pitchFamily="34" charset="0"/>
              </a:rPr>
              <a:t>FORMAÇÃO DO PROFISSIONAL DE ENGENHARIA AGRONÔMICA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4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849985" y="1514819"/>
            <a:ext cx="8790234" cy="325745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latin typeface="Bahnschrift" panose="020B0502040204020203" pitchFamily="34" charset="0"/>
              </a:rPr>
              <a:t>CURRÍCULO ESCOLAR: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22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BASE SÓLIDA</a:t>
            </a:r>
          </a:p>
          <a:p>
            <a:pPr lvl="1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2200" b="1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DESTACAR </a:t>
            </a:r>
            <a:r>
              <a:rPr lang="pt-BR" sz="22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ASPECTOS ECONÔMICOS,  SOCIAIS,  AMBIENTAIS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22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ÊNFASE A ATIVIDADES PRÁTICAS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22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PRIORIZAR ESTÁGIOS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22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PARTICIPATIVA – SEMINÁRIOS, EXPERIMENTOS, CONGRESSOS</a:t>
            </a:r>
          </a:p>
        </p:txBody>
      </p:sp>
    </p:spTree>
    <p:extLst>
      <p:ext uri="{BB962C8B-B14F-4D97-AF65-F5344CB8AC3E}">
        <p14:creationId xmlns:p14="http://schemas.microsoft.com/office/powerpoint/2010/main" val="29452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4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70539" y="227807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dirty="0">
                <a:latin typeface="Bahnschrift Light" panose="020B0502040204020203" pitchFamily="34" charset="0"/>
              </a:rPr>
              <a:t>FORMAÇÃO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207568" y="1708950"/>
            <a:ext cx="8229600" cy="4625609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Bahnschrift" panose="020B0502040204020203" pitchFamily="34" charset="0"/>
              </a:rPr>
              <a:t>TIPO DE CONHECIMENTO:</a:t>
            </a:r>
          </a:p>
          <a:p>
            <a:pPr lvl="1"/>
            <a:r>
              <a:rPr lang="pt-BR" sz="3200" dirty="0" smtClean="0">
                <a:latin typeface="Bahnschrift" panose="020B0502040204020203" pitchFamily="34" charset="0"/>
              </a:rPr>
              <a:t>Básico</a:t>
            </a:r>
          </a:p>
          <a:p>
            <a:pPr lvl="1"/>
            <a:r>
              <a:rPr lang="pt-BR" sz="3200" dirty="0" smtClean="0">
                <a:latin typeface="Bahnschrift" panose="020B0502040204020203" pitchFamily="34" charset="0"/>
              </a:rPr>
              <a:t>Profissionalizante</a:t>
            </a:r>
          </a:p>
          <a:p>
            <a:r>
              <a:rPr lang="pt-BR" sz="3600" dirty="0" smtClean="0">
                <a:latin typeface="Bahnschrift" panose="020B0502040204020203" pitchFamily="34" charset="0"/>
              </a:rPr>
              <a:t>CONHECIMENTO </a:t>
            </a:r>
            <a:r>
              <a:rPr lang="pt-BR" sz="3600" dirty="0">
                <a:latin typeface="Bahnschrift" panose="020B0502040204020203" pitchFamily="34" charset="0"/>
              </a:rPr>
              <a:t>BÁSICO – 3 SETORES:</a:t>
            </a:r>
          </a:p>
          <a:p>
            <a:pPr lvl="1"/>
            <a:r>
              <a:rPr lang="pt-BR" sz="3200" dirty="0" smtClean="0">
                <a:latin typeface="Bahnschrift" panose="020B0502040204020203" pitchFamily="34" charset="0"/>
              </a:rPr>
              <a:t>Biológicas</a:t>
            </a:r>
          </a:p>
          <a:p>
            <a:pPr lvl="1"/>
            <a:r>
              <a:rPr lang="pt-BR" sz="3200" dirty="0" smtClean="0">
                <a:latin typeface="Bahnschrift" panose="020B0502040204020203" pitchFamily="34" charset="0"/>
              </a:rPr>
              <a:t>Exatas</a:t>
            </a:r>
          </a:p>
          <a:p>
            <a:pPr lvl="1"/>
            <a:r>
              <a:rPr lang="pt-BR" sz="3200" dirty="0" smtClean="0">
                <a:latin typeface="Bahnschrift" panose="020B0502040204020203" pitchFamily="34" charset="0"/>
              </a:rPr>
              <a:t>Humanas</a:t>
            </a:r>
            <a:endParaRPr lang="pt-BR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9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30415" y="22720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63582" y="1440424"/>
            <a:ext cx="9296229" cy="846311"/>
          </a:xfrm>
          <a:prstGeom prst="rect">
            <a:avLst/>
          </a:prstGeom>
          <a:ln>
            <a:solidFill>
              <a:srgbClr val="6EC62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600" dirty="0" smtClean="0">
                <a:latin typeface="Bahnschrift Light" panose="020B0502040204020203" pitchFamily="34" charset="0"/>
              </a:rPr>
              <a:t>PLANEJAMENTO </a:t>
            </a:r>
            <a:r>
              <a:rPr lang="pt-BR" sz="4600" dirty="0">
                <a:latin typeface="Bahnschrift Light" panose="020B0502040204020203" pitchFamily="34" charset="0"/>
              </a:rPr>
              <a:t>DO </a:t>
            </a:r>
            <a:r>
              <a:rPr lang="pt-BR" sz="4600" dirty="0" smtClean="0">
                <a:latin typeface="Bahnschrift Light" panose="020B0502040204020203" pitchFamily="34" charset="0"/>
              </a:rPr>
              <a:t>CURSO</a:t>
            </a:r>
            <a:endParaRPr lang="pt-BR" dirty="0">
              <a:latin typeface="Bahnschrift Light" panose="020B05020402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16845" y="3410997"/>
            <a:ext cx="4060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Bahnschrift" panose="020B0502040204020203" pitchFamily="34" charset="0"/>
              </a:rPr>
              <a:t>57 disciplinas</a:t>
            </a:r>
          </a:p>
          <a:p>
            <a:r>
              <a:rPr lang="pt-BR" sz="2800" dirty="0">
                <a:latin typeface="Bahnschrift" panose="020B0502040204020203" pitchFamily="34" charset="0"/>
              </a:rPr>
              <a:t>6-7 semestres iniciais</a:t>
            </a:r>
          </a:p>
        </p:txBody>
      </p:sp>
      <p:sp>
        <p:nvSpPr>
          <p:cNvPr id="10" name="Chave esquerda 9"/>
          <p:cNvSpPr/>
          <p:nvPr/>
        </p:nvSpPr>
        <p:spPr>
          <a:xfrm>
            <a:off x="4728813" y="3356992"/>
            <a:ext cx="493217" cy="100811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>
              <a:latin typeface="Bahnschrift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25725" y="4689591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ahnschrift" panose="020B0502040204020203" pitchFamily="34" charset="0"/>
              </a:rPr>
              <a:t>Selecionar 13-17 das 170 oferecidas</a:t>
            </a:r>
          </a:p>
          <a:p>
            <a:r>
              <a:rPr lang="pt-BR" sz="2400" dirty="0">
                <a:latin typeface="Bahnschrift" panose="020B0502040204020203" pitchFamily="34" charset="0"/>
              </a:rPr>
              <a:t>3-4 últimos semestres</a:t>
            </a:r>
          </a:p>
        </p:txBody>
      </p:sp>
      <p:sp>
        <p:nvSpPr>
          <p:cNvPr id="12" name="Chave esquerda 11"/>
          <p:cNvSpPr/>
          <p:nvPr/>
        </p:nvSpPr>
        <p:spPr>
          <a:xfrm>
            <a:off x="4737296" y="4601034"/>
            <a:ext cx="493217" cy="100811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Bahnschrift" panose="020B0502040204020203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230514" y="3326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ENGENHARIA AGRONÔMICA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2469961" y="3378987"/>
            <a:ext cx="2964003" cy="1049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latin typeface="Bahnschrift" panose="020B0502040204020203" pitchFamily="34" charset="0"/>
              </a:rPr>
              <a:t>OBRIGATÓRIAS</a:t>
            </a:r>
            <a:endParaRPr lang="pt-BR" sz="2400" dirty="0">
              <a:latin typeface="Bahnschrift" panose="020B0502040204020203" pitchFamily="34" charset="0"/>
            </a:endParaRPr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2928613" y="4600419"/>
            <a:ext cx="2683447" cy="9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latin typeface="Bahnschrift" panose="020B0502040204020203" pitchFamily="34" charset="0"/>
              </a:rPr>
              <a:t>OPTATIVAS</a:t>
            </a:r>
            <a:endParaRPr lang="pt-BR" sz="2400" dirty="0">
              <a:latin typeface="Bahnschrift" panose="020B0502040204020203" pitchFamily="34" charset="0"/>
            </a:endParaRP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1812524" y="2362738"/>
            <a:ext cx="9198343" cy="8585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latin typeface="Bahnschrift" panose="020B0502040204020203" pitchFamily="34" charset="0"/>
              </a:rPr>
              <a:t>Período ideal – 5 anos                 70 Disciplinas = 7-8 por Semestre</a:t>
            </a:r>
            <a:endParaRPr lang="pt-BR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32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981200" y="1414308"/>
            <a:ext cx="8229600" cy="236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600" b="1" dirty="0">
                <a:latin typeface="Bahnschrift" panose="020B0502040204020203" pitchFamily="34" charset="0"/>
              </a:rPr>
              <a:t>OUTRAS DISCIPLINAS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t-BR" dirty="0">
                <a:latin typeface="Bahnschrift Light" panose="020B0502040204020203" pitchFamily="34" charset="0"/>
              </a:rPr>
              <a:t>GENERALISTA  	X 	ESPECIALISTA</a:t>
            </a:r>
          </a:p>
        </p:txBody>
      </p:sp>
      <p:sp>
        <p:nvSpPr>
          <p:cNvPr id="10" name="Chave esquerda 9"/>
          <p:cNvSpPr/>
          <p:nvPr/>
        </p:nvSpPr>
        <p:spPr>
          <a:xfrm>
            <a:off x="2914917" y="3212976"/>
            <a:ext cx="493217" cy="156966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Bahnschrift" panose="020B0502040204020203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8523989" y="3060863"/>
            <a:ext cx="571786" cy="344382"/>
          </a:xfrm>
          <a:prstGeom prst="straightConnector1">
            <a:avLst/>
          </a:prstGeom>
          <a:ln>
            <a:solidFill>
              <a:srgbClr val="6EC62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9095775" y="3160859"/>
            <a:ext cx="3020058" cy="400110"/>
          </a:xfrm>
          <a:prstGeom prst="rect">
            <a:avLst/>
          </a:prstGeom>
          <a:noFill/>
          <a:ln>
            <a:solidFill>
              <a:srgbClr val="25B1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ahnschrift" panose="020B0502040204020203" pitchFamily="34" charset="0"/>
              </a:rPr>
              <a:t>7 áreas de concentração</a:t>
            </a:r>
          </a:p>
        </p:txBody>
      </p:sp>
      <p:sp>
        <p:nvSpPr>
          <p:cNvPr id="5" name="Elipse 4"/>
          <p:cNvSpPr/>
          <p:nvPr/>
        </p:nvSpPr>
        <p:spPr>
          <a:xfrm>
            <a:off x="3138288" y="4185125"/>
            <a:ext cx="3240144" cy="576386"/>
          </a:xfrm>
          <a:prstGeom prst="ellipse">
            <a:avLst/>
          </a:prstGeom>
          <a:noFill/>
          <a:ln w="57150">
            <a:solidFill>
              <a:srgbClr val="6EC62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hnschrift" panose="020B0502040204020203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72239" y="3635510"/>
            <a:ext cx="244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Bahnschrift" panose="020B0502040204020203" pitchFamily="34" charset="0"/>
              </a:rPr>
              <a:t>Estágios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4758360" y="4853193"/>
            <a:ext cx="369302" cy="302983"/>
          </a:xfrm>
          <a:prstGeom prst="straightConnector1">
            <a:avLst/>
          </a:prstGeom>
          <a:ln>
            <a:solidFill>
              <a:srgbClr val="6EC62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87688" y="3330635"/>
            <a:ext cx="3679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Bahnschrift" panose="020B0502040204020203" pitchFamily="34" charset="0"/>
              </a:rPr>
              <a:t>Supervisionado</a:t>
            </a:r>
          </a:p>
          <a:p>
            <a:r>
              <a:rPr lang="pt-BR" sz="2800" dirty="0">
                <a:latin typeface="Bahnschrift" panose="020B0502040204020203" pitchFamily="34" charset="0"/>
              </a:rPr>
              <a:t>Vivencial</a:t>
            </a:r>
          </a:p>
          <a:p>
            <a:r>
              <a:rPr lang="pt-BR" sz="2800" dirty="0">
                <a:latin typeface="Bahnschrift" panose="020B0502040204020203" pitchFamily="34" charset="0"/>
              </a:rPr>
              <a:t>Profissionalizante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153085" y="4901098"/>
            <a:ext cx="2815123" cy="400110"/>
          </a:xfrm>
          <a:prstGeom prst="rect">
            <a:avLst/>
          </a:prstGeom>
          <a:noFill/>
          <a:ln>
            <a:solidFill>
              <a:srgbClr val="6EC6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ahnschrift" panose="020B0502040204020203" pitchFamily="34" charset="0"/>
              </a:rPr>
              <a:t>10° Semestre - Externo</a:t>
            </a:r>
          </a:p>
        </p:txBody>
      </p:sp>
      <p:cxnSp>
        <p:nvCxnSpPr>
          <p:cNvPr id="22" name="Conector de seta reta 21"/>
          <p:cNvCxnSpPr>
            <a:endCxn id="23" idx="1"/>
          </p:cNvCxnSpPr>
          <p:nvPr/>
        </p:nvCxnSpPr>
        <p:spPr>
          <a:xfrm>
            <a:off x="5879976" y="3630125"/>
            <a:ext cx="1315004" cy="452517"/>
          </a:xfrm>
          <a:prstGeom prst="straightConnector1">
            <a:avLst/>
          </a:prstGeom>
          <a:ln>
            <a:solidFill>
              <a:srgbClr val="6EC62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7194980" y="3882587"/>
            <a:ext cx="329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Bahnschrift" panose="020B0502040204020203" pitchFamily="34" charset="0"/>
              </a:rPr>
              <a:t>Mínimo 2 supervisionados</a:t>
            </a:r>
          </a:p>
        </p:txBody>
      </p:sp>
      <p:sp>
        <p:nvSpPr>
          <p:cNvPr id="25" name="Elipse 24"/>
          <p:cNvSpPr/>
          <p:nvPr/>
        </p:nvSpPr>
        <p:spPr>
          <a:xfrm>
            <a:off x="7731270" y="4276833"/>
            <a:ext cx="1656184" cy="375196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hnschrift" panose="020B0502040204020203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968208" y="4283804"/>
            <a:ext cx="18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Obrigatório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5230514" y="3326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ENGENHARIA AGRONÔMICA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8544272" y="455638"/>
            <a:ext cx="3312368" cy="885130"/>
            <a:chOff x="8664416" y="2117022"/>
            <a:chExt cx="3312368" cy="885130"/>
          </a:xfrm>
        </p:grpSpPr>
        <p:cxnSp>
          <p:nvCxnSpPr>
            <p:cNvPr id="38" name="Conector reto 37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1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29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17" name="CaixaDeTexto 16"/>
          <p:cNvSpPr txBox="1"/>
          <p:nvPr/>
        </p:nvSpPr>
        <p:spPr>
          <a:xfrm>
            <a:off x="2631626" y="3242082"/>
            <a:ext cx="244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TCC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3287688" y="4034171"/>
            <a:ext cx="432048" cy="840147"/>
          </a:xfrm>
          <a:prstGeom prst="straightConnector1">
            <a:avLst/>
          </a:prstGeom>
          <a:ln>
            <a:solidFill>
              <a:srgbClr val="6EC62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5286925" y="3445646"/>
            <a:ext cx="3885174" cy="646331"/>
          </a:xfrm>
          <a:prstGeom prst="rect">
            <a:avLst/>
          </a:prstGeom>
          <a:noFill/>
          <a:ln>
            <a:solidFill>
              <a:srgbClr val="6EC6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Bahnschrift" panose="020B0502040204020203" pitchFamily="34" charset="0"/>
              </a:rPr>
              <a:t>9/10° Semestre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4048518" y="3703747"/>
            <a:ext cx="1135662" cy="0"/>
          </a:xfrm>
          <a:prstGeom prst="straightConnector1">
            <a:avLst/>
          </a:prstGeom>
          <a:ln>
            <a:solidFill>
              <a:srgbClr val="6EC62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5083218" y="2370320"/>
            <a:ext cx="2119745" cy="579038"/>
          </a:xfrm>
          <a:prstGeom prst="ellipse">
            <a:avLst/>
          </a:prstGeom>
          <a:noFill/>
          <a:ln w="57150">
            <a:solidFill>
              <a:srgbClr val="6EC62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hnschrift" panose="020B0502040204020203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159896" y="2401724"/>
            <a:ext cx="204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Bahnschrift" panose="020B0502040204020203" pitchFamily="34" charset="0"/>
              </a:rPr>
              <a:t>Obrigatório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524628" y="4919801"/>
            <a:ext cx="5227555" cy="646331"/>
          </a:xfrm>
          <a:prstGeom prst="rect">
            <a:avLst/>
          </a:prstGeom>
          <a:noFill/>
          <a:ln>
            <a:solidFill>
              <a:srgbClr val="6EC6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Bahnschrift" panose="020B0502040204020203" pitchFamily="34" charset="0"/>
              </a:rPr>
              <a:t>Preparação 7° Semestre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230514" y="3326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ENGENHARIA AGRONÔMICA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8544272" y="455638"/>
            <a:ext cx="3312368" cy="885130"/>
            <a:chOff x="8664416" y="2117022"/>
            <a:chExt cx="3312368" cy="885130"/>
          </a:xfrm>
        </p:grpSpPr>
        <p:cxnSp>
          <p:nvCxnSpPr>
            <p:cNvPr id="35" name="Conector reto 34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35560" y="1614580"/>
            <a:ext cx="8229600" cy="661296"/>
          </a:xfrm>
          <a:prstGeom prst="rect">
            <a:avLst/>
          </a:prstGeom>
          <a:ln>
            <a:solidFill>
              <a:srgbClr val="6EC62F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b="1" dirty="0">
                <a:latin typeface="Bahnschrift" panose="020B0502040204020203" pitchFamily="34" charset="0"/>
              </a:rPr>
              <a:t>TRABALHO DE CONCLUSÃO DE CURSO</a:t>
            </a:r>
          </a:p>
        </p:txBody>
      </p:sp>
    </p:spTree>
    <p:extLst>
      <p:ext uri="{BB962C8B-B14F-4D97-AF65-F5344CB8AC3E}">
        <p14:creationId xmlns:p14="http://schemas.microsoft.com/office/powerpoint/2010/main" val="28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514474" y="2058809"/>
            <a:ext cx="9144000" cy="1470025"/>
          </a:xfrm>
        </p:spPr>
        <p:txBody>
          <a:bodyPr>
            <a:no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MERCADO DE TRABALHO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4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1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15680" y="461968"/>
            <a:ext cx="6429375" cy="981075"/>
          </a:xfrm>
          <a:prstGeom prst="rect">
            <a:avLst/>
          </a:prstGeom>
          <a:ln>
            <a:solidFill>
              <a:srgbClr val="6EC62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ahnschrift" panose="020B0502040204020203" pitchFamily="34" charset="0"/>
              </a:rPr>
              <a:t>TIPOS DE TRABALHO NO AGRO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971674" y="191683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ClrTx/>
              <a:buNone/>
              <a:defRPr/>
            </a:pPr>
            <a:r>
              <a:rPr lang="pt-BR" sz="40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SETOR PÚBLICO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pt-BR" sz="3600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Ensino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pt-BR" sz="3600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Pesquisa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pt-BR" sz="3600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Assistência Técnica/ Extensão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pt-BR" sz="3600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Fiscalização</a:t>
            </a:r>
            <a:endParaRPr lang="pt-BR" sz="3600" dirty="0">
              <a:solidFill>
                <a:sysClr val="windowText" lastClr="00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4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32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2871786" y="274251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tx1"/>
                </a:solidFill>
              </a:rPr>
              <a:t>Atribuições profissionais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5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514474" y="1556792"/>
            <a:ext cx="9144000" cy="4625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 smtClean="0">
                <a:latin typeface="Bahnschrift" panose="020B0502040204020203" pitchFamily="34" charset="0"/>
              </a:rPr>
              <a:t>SETOR PRIVADO/ EMPRESAS</a:t>
            </a:r>
          </a:p>
          <a:p>
            <a:pPr marL="0" indent="0" algn="ctr">
              <a:buNone/>
            </a:pPr>
            <a:endParaRPr lang="pt-BR" sz="3200" dirty="0" smtClean="0">
              <a:latin typeface="Bahnschrift" panose="020B0502040204020203" pitchFamily="34" charset="0"/>
            </a:endParaRPr>
          </a:p>
          <a:p>
            <a:pPr lvl="1">
              <a:spcAft>
                <a:spcPts val="600"/>
              </a:spcAft>
            </a:pPr>
            <a:r>
              <a:rPr lang="pt-BR" sz="2800" dirty="0" smtClean="0">
                <a:latin typeface="Bahnschrift" panose="020B0502040204020203" pitchFamily="34" charset="0"/>
              </a:rPr>
              <a:t>Planejamento/ Crédito/ Seguro/ Insumos: Produção, Distribuição (Prod. Fito., Sementes, Mudas)</a:t>
            </a:r>
          </a:p>
          <a:p>
            <a:pPr lvl="1">
              <a:spcAft>
                <a:spcPts val="600"/>
              </a:spcAft>
            </a:pPr>
            <a:r>
              <a:rPr lang="pt-BR" sz="2800" dirty="0" smtClean="0">
                <a:latin typeface="Bahnschrift" panose="020B0502040204020203" pitchFamily="34" charset="0"/>
              </a:rPr>
              <a:t>Máquinas/ Equipamentos: Produção, Distribuição</a:t>
            </a:r>
          </a:p>
          <a:p>
            <a:pPr lvl="1">
              <a:spcAft>
                <a:spcPts val="600"/>
              </a:spcAft>
            </a:pPr>
            <a:r>
              <a:rPr lang="pt-BR" sz="2800" dirty="0" smtClean="0">
                <a:latin typeface="Bahnschrift" panose="020B0502040204020203" pitchFamily="34" charset="0"/>
              </a:rPr>
              <a:t>Comercialização/ Transporte/ Armazenamento</a:t>
            </a:r>
          </a:p>
          <a:p>
            <a:pPr lvl="1">
              <a:spcAft>
                <a:spcPts val="600"/>
              </a:spcAft>
            </a:pPr>
            <a:r>
              <a:rPr lang="pt-BR" sz="2800" dirty="0" smtClean="0">
                <a:latin typeface="Bahnschrift" panose="020B0502040204020203" pitchFamily="34" charset="0"/>
              </a:rPr>
              <a:t>Transformação/ Agroindústria</a:t>
            </a:r>
          </a:p>
          <a:p>
            <a:pPr lvl="1">
              <a:spcAft>
                <a:spcPts val="600"/>
              </a:spcAft>
            </a:pPr>
            <a:r>
              <a:rPr lang="pt-BR" sz="2800" dirty="0" smtClean="0">
                <a:latin typeface="Bahnschrift" panose="020B0502040204020203" pitchFamily="34" charset="0"/>
              </a:rPr>
              <a:t>Ensino/ Pesquisa/ Assistência Técnica</a:t>
            </a:r>
          </a:p>
          <a:p>
            <a:endParaRPr lang="pt-BR" sz="3200" dirty="0" smtClean="0">
              <a:latin typeface="Bahnschrift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13808" y="230384"/>
            <a:ext cx="6429375" cy="981075"/>
          </a:xfrm>
          <a:prstGeom prst="rect">
            <a:avLst/>
          </a:prstGeom>
          <a:ln>
            <a:solidFill>
              <a:srgbClr val="6EC62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ahnschrift" panose="020B0502040204020203" pitchFamily="34" charset="0"/>
              </a:rPr>
              <a:t>TIPOS DE TRABALHO NO AGRO</a:t>
            </a:r>
          </a:p>
        </p:txBody>
      </p:sp>
    </p:spTree>
    <p:extLst>
      <p:ext uri="{BB962C8B-B14F-4D97-AF65-F5344CB8AC3E}">
        <p14:creationId xmlns:p14="http://schemas.microsoft.com/office/powerpoint/2010/main" val="10724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971674" y="1251663"/>
            <a:ext cx="8229600" cy="4625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 smtClean="0">
                <a:latin typeface="Bahnschrift" panose="020B0502040204020203" pitchFamily="34" charset="0"/>
              </a:rPr>
              <a:t>PRESTAÇÃO DE SERVIÇOS/ AUTÔNOMOS</a:t>
            </a:r>
          </a:p>
          <a:p>
            <a:pPr marL="0" indent="0" algn="ctr">
              <a:buNone/>
            </a:pPr>
            <a:endParaRPr lang="pt-BR" sz="3200" dirty="0" smtClean="0">
              <a:latin typeface="Bahnschrift" panose="020B0502040204020203" pitchFamily="34" charset="0"/>
            </a:endParaRPr>
          </a:p>
          <a:p>
            <a:pPr lvl="1"/>
            <a:r>
              <a:rPr lang="pt-BR" sz="2800" dirty="0" smtClean="0">
                <a:latin typeface="Bahnschrift" panose="020B0502040204020203" pitchFamily="34" charset="0"/>
              </a:rPr>
              <a:t>Terceirização</a:t>
            </a:r>
          </a:p>
          <a:p>
            <a:pPr lvl="1"/>
            <a:r>
              <a:rPr lang="pt-BR" sz="2800" dirty="0" smtClean="0">
                <a:latin typeface="Bahnschrift" panose="020B0502040204020203" pitchFamily="34" charset="0"/>
              </a:rPr>
              <a:t>Assessoria</a:t>
            </a:r>
          </a:p>
          <a:p>
            <a:pPr lvl="1"/>
            <a:r>
              <a:rPr lang="pt-BR" sz="2800" dirty="0" smtClean="0">
                <a:latin typeface="Bahnschrift" panose="020B0502040204020203" pitchFamily="34" charset="0"/>
              </a:rPr>
              <a:t>Consultoria</a:t>
            </a:r>
            <a:endParaRPr lang="pt-BR" sz="2800" dirty="0">
              <a:latin typeface="Bahnschrift" panose="020B0502040204020203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13808" y="230384"/>
            <a:ext cx="6429375" cy="981075"/>
          </a:xfrm>
          <a:prstGeom prst="rect">
            <a:avLst/>
          </a:prstGeom>
          <a:ln>
            <a:solidFill>
              <a:srgbClr val="6EC62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ahnschrift" panose="020B0502040204020203" pitchFamily="34" charset="0"/>
              </a:rPr>
              <a:t>TIPOS DE TRABALHO NO AGRO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22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95600" y="3874363"/>
            <a:ext cx="6769100" cy="15659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</a:rPr>
              <a:t>EMPREGO FORMAL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</a:rPr>
              <a:t>X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</a:rPr>
              <a:t>DONO DO PRÓPRIO NEGÓCIO</a:t>
            </a:r>
          </a:p>
        </p:txBody>
      </p:sp>
    </p:spTree>
    <p:extLst>
      <p:ext uri="{BB962C8B-B14F-4D97-AF65-F5344CB8AC3E}">
        <p14:creationId xmlns:p14="http://schemas.microsoft.com/office/powerpoint/2010/main" val="42147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32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29965" y="411525"/>
            <a:ext cx="113266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BRASIL 2019: ENG. AGRONÔMICA/AGRONOMIA  CURSOS/VAGAS </a:t>
            </a:r>
            <a:endParaRPr lang="pt-BR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99382"/>
              </p:ext>
            </p:extLst>
          </p:nvPr>
        </p:nvGraphicFramePr>
        <p:xfrm>
          <a:off x="1669686" y="1451674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Presenciais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rgbClr val="6EC6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Cursos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Vagas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Agronomia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346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33.074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Eng. Agronômica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100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9.346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Total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446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42.420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86868"/>
              </p:ext>
            </p:extLst>
          </p:nvPr>
        </p:nvGraphicFramePr>
        <p:xfrm>
          <a:off x="1631504" y="3947218"/>
          <a:ext cx="812799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800" b="0" dirty="0" err="1" smtClean="0">
                          <a:latin typeface="Bahnschrift Light" panose="020B0502040204020203" pitchFamily="34" charset="0"/>
                        </a:rPr>
                        <a:t>EaD</a:t>
                      </a:r>
                      <a:endParaRPr lang="pt-BR" sz="2800" b="0" dirty="0"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rgbClr val="6EC6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Cursos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Vagas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Agronomia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7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49.440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Eng. Agronômica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3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1.260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Total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10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 smtClean="0">
                          <a:latin typeface="Bahnschrift Light" panose="020B0502040204020203" pitchFamily="34" charset="0"/>
                        </a:rPr>
                        <a:t>50.700</a:t>
                      </a:r>
                      <a:endParaRPr lang="pt-BR" sz="2400" b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9863878" y="2823833"/>
            <a:ext cx="2247559" cy="1292662"/>
          </a:xfrm>
          <a:prstGeom prst="rect">
            <a:avLst/>
          </a:prstGeom>
          <a:noFill/>
          <a:ln>
            <a:solidFill>
              <a:srgbClr val="6EC6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Bahnschrift Light" panose="020B0502040204020203" pitchFamily="34" charset="0"/>
              </a:rPr>
              <a:t>TOTAL</a:t>
            </a:r>
          </a:p>
          <a:p>
            <a:pPr algn="ctr"/>
            <a:r>
              <a:rPr lang="pt-BR" sz="2600" dirty="0" smtClean="0">
                <a:latin typeface="Bahnschrift Light" panose="020B0502040204020203" pitchFamily="34" charset="0"/>
              </a:rPr>
              <a:t>456 CURSOS</a:t>
            </a:r>
          </a:p>
          <a:p>
            <a:pPr algn="ctr"/>
            <a:r>
              <a:rPr lang="pt-BR" sz="2600" dirty="0" smtClean="0">
                <a:latin typeface="Bahnschrift Light" panose="020B0502040204020203" pitchFamily="34" charset="0"/>
              </a:rPr>
              <a:t>93.120 VAGAS</a:t>
            </a:r>
            <a:endParaRPr lang="pt-BR" sz="2600" dirty="0">
              <a:latin typeface="Bahnschrift Light" panose="020B0502040204020203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295525" y="6574629"/>
            <a:ext cx="29202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Bahnschrift Light" panose="020B0502040204020203" pitchFamily="34" charset="0"/>
              </a:rPr>
              <a:t>Fonte: CONFEA e EMEC/MEC 2019</a:t>
            </a:r>
            <a:endParaRPr lang="pt-BR" sz="14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8569" y="161562"/>
            <a:ext cx="8210128" cy="1325563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>
                <a:latin typeface="Bahnschrift" panose="020B0502040204020203" pitchFamily="34" charset="0"/>
              </a:rPr>
              <a:t>MELHORES INSTITUIÇÕES DE ENSINO AGRO DO MUNDO – TOP 6</a:t>
            </a:r>
            <a:endParaRPr lang="pt-BR" sz="3200" dirty="0">
              <a:latin typeface="Bahnschrift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b="47979"/>
          <a:stretch/>
        </p:blipFill>
        <p:spPr>
          <a:xfrm>
            <a:off x="1200570" y="1556792"/>
            <a:ext cx="5217196" cy="3780699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9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215" y="47505"/>
            <a:ext cx="1170133" cy="1444509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8472264" y="598725"/>
            <a:ext cx="3312368" cy="885130"/>
            <a:chOff x="8664416" y="2117022"/>
            <a:chExt cx="3312368" cy="885130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53322"/>
          <a:stretch/>
        </p:blipFill>
        <p:spPr>
          <a:xfrm>
            <a:off x="6312024" y="1552921"/>
            <a:ext cx="5801964" cy="37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6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75920" y="0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</a:rPr>
              <a:t>SER ALUNO USP/ESALQ</a:t>
            </a:r>
          </a:p>
        </p:txBody>
      </p:sp>
      <p:pic>
        <p:nvPicPr>
          <p:cNvPr id="3074" name="Picture 2" descr="http://www.esalq.usp.br/sites/default/files/noticia/imagem/Pr%C3%AAmio%20melhores%20universidades%20GE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981075"/>
            <a:ext cx="8712968" cy="5808646"/>
          </a:xfrm>
          <a:prstGeom prst="rect">
            <a:avLst/>
          </a:prstGeom>
          <a:noFill/>
          <a:ln>
            <a:solidFill>
              <a:srgbClr val="6EC6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8619794" y="123462"/>
            <a:ext cx="3312368" cy="885130"/>
            <a:chOff x="8664416" y="2117022"/>
            <a:chExt cx="3312368" cy="885130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14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95600" y="255516"/>
            <a:ext cx="7806728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Bahnschrift" panose="020B0502040204020203" pitchFamily="34" charset="0"/>
              </a:rPr>
              <a:t>Informação bônus: Símbolo Agronomia/ Engenharia Agronômica</a:t>
            </a:r>
            <a:endParaRPr lang="pt-BR" sz="3200" dirty="0">
              <a:latin typeface="Bahnschrift" panose="020B0502040204020203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4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pic>
        <p:nvPicPr>
          <p:cNvPr id="7170" name="Picture 2" descr="https://petcienciasrurais.files.wordpress.com/2012/06/agronomia-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54" y="2302265"/>
            <a:ext cx="3045108" cy="28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608168" y="1910719"/>
            <a:ext cx="3168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Bahnschrift" panose="020B0502040204020203" pitchFamily="34" charset="0"/>
              </a:rPr>
              <a:t>1º - </a:t>
            </a:r>
            <a:r>
              <a:rPr lang="pt-BR" sz="3200" dirty="0">
                <a:latin typeface="Bahnschrift" panose="020B0502040204020203" pitchFamily="34" charset="0"/>
              </a:rPr>
              <a:t>A</a:t>
            </a:r>
            <a:r>
              <a:rPr lang="pt-BR" sz="2400" dirty="0">
                <a:latin typeface="Bahnschrift" panose="020B0502040204020203" pitchFamily="34" charset="0"/>
              </a:rPr>
              <a:t>ssociações</a:t>
            </a:r>
          </a:p>
          <a:p>
            <a:r>
              <a:rPr lang="pt-BR" sz="2400" dirty="0">
                <a:latin typeface="Bahnschrift" panose="020B0502040204020203" pitchFamily="34" charset="0"/>
              </a:rPr>
              <a:t>2º - </a:t>
            </a:r>
            <a:r>
              <a:rPr lang="pt-BR" sz="3200" dirty="0">
                <a:latin typeface="Bahnschrift" panose="020B0502040204020203" pitchFamily="34" charset="0"/>
              </a:rPr>
              <a:t>A</a:t>
            </a:r>
            <a:r>
              <a:rPr lang="pt-BR" sz="2400" dirty="0">
                <a:latin typeface="Bahnschrift" panose="020B0502040204020203" pitchFamily="34" charset="0"/>
              </a:rPr>
              <a:t>grônomos</a:t>
            </a:r>
          </a:p>
          <a:p>
            <a:r>
              <a:rPr lang="pt-BR" sz="2400" dirty="0">
                <a:latin typeface="Bahnschrift" panose="020B0502040204020203" pitchFamily="34" charset="0"/>
              </a:rPr>
              <a:t>3º - </a:t>
            </a:r>
            <a:r>
              <a:rPr lang="pt-BR" sz="3200" dirty="0">
                <a:latin typeface="Bahnschrift" panose="020B0502040204020203" pitchFamily="34" charset="0"/>
              </a:rPr>
              <a:t>A</a:t>
            </a:r>
            <a:r>
              <a:rPr lang="pt-BR" sz="2400" dirty="0">
                <a:latin typeface="Bahnschrift" panose="020B0502040204020203" pitchFamily="34" charset="0"/>
              </a:rPr>
              <a:t>gronomia</a:t>
            </a:r>
          </a:p>
          <a:p>
            <a:r>
              <a:rPr lang="pt-BR" sz="2400" dirty="0">
                <a:latin typeface="Bahnschrift" panose="020B0502040204020203" pitchFamily="34" charset="0"/>
              </a:rPr>
              <a:t>4º - </a:t>
            </a:r>
            <a:r>
              <a:rPr lang="pt-BR" sz="3200" dirty="0">
                <a:latin typeface="Bahnschrift" panose="020B0502040204020203" pitchFamily="34" charset="0"/>
              </a:rPr>
              <a:t>A</a:t>
            </a:r>
            <a:r>
              <a:rPr lang="pt-BR" sz="2400" dirty="0">
                <a:latin typeface="Bahnschrift" panose="020B0502040204020203" pitchFamily="34" charset="0"/>
              </a:rPr>
              <a:t>gricultura </a:t>
            </a:r>
          </a:p>
          <a:p>
            <a:r>
              <a:rPr lang="pt-BR" sz="2400" dirty="0">
                <a:latin typeface="Bahnschrift" panose="020B0502040204020203" pitchFamily="34" charset="0"/>
              </a:rPr>
              <a:t>5º - </a:t>
            </a:r>
            <a:r>
              <a:rPr lang="pt-BR" sz="3200" dirty="0">
                <a:latin typeface="Bahnschrift" panose="020B0502040204020203" pitchFamily="34" charset="0"/>
              </a:rPr>
              <a:t>A</a:t>
            </a:r>
            <a:r>
              <a:rPr lang="pt-BR" sz="2400" dirty="0">
                <a:latin typeface="Bahnschrift" panose="020B0502040204020203" pitchFamily="34" charset="0"/>
              </a:rPr>
              <a:t>gropecuária</a:t>
            </a:r>
          </a:p>
          <a:p>
            <a:r>
              <a:rPr lang="pt-BR" sz="2400" dirty="0">
                <a:latin typeface="Bahnschrift" panose="020B0502040204020203" pitchFamily="34" charset="0"/>
              </a:rPr>
              <a:t>6º - </a:t>
            </a:r>
            <a:r>
              <a:rPr lang="pt-BR" sz="3200" dirty="0">
                <a:latin typeface="Bahnschrift" panose="020B0502040204020203" pitchFamily="34" charset="0"/>
              </a:rPr>
              <a:t>A</a:t>
            </a:r>
            <a:r>
              <a:rPr lang="pt-BR" sz="2400" dirty="0">
                <a:latin typeface="Bahnschrift" panose="020B0502040204020203" pitchFamily="34" charset="0"/>
              </a:rPr>
              <a:t>groindústria</a:t>
            </a:r>
          </a:p>
        </p:txBody>
      </p:sp>
      <p:pic>
        <p:nvPicPr>
          <p:cNvPr id="18" name="Picture 2" descr="https://petcienciasrurais.files.wordpress.com/2012/06/agronomia-1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9" t="64116" r="23411"/>
          <a:stretch/>
        </p:blipFill>
        <p:spPr bwMode="auto">
          <a:xfrm>
            <a:off x="5078149" y="1655730"/>
            <a:ext cx="2088232" cy="1293069"/>
          </a:xfrm>
          <a:prstGeom prst="trapezoid">
            <a:avLst>
              <a:gd name="adj" fmla="val 5426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334048" y="2439531"/>
            <a:ext cx="1523208" cy="143033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>
            <a:stCxn id="2" idx="0"/>
            <a:endCxn id="24" idx="1"/>
          </p:cNvCxnSpPr>
          <p:nvPr/>
        </p:nvCxnSpPr>
        <p:spPr>
          <a:xfrm flipV="1">
            <a:off x="4095652" y="1660464"/>
            <a:ext cx="1249880" cy="7790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stCxn id="24" idx="4"/>
            <a:endCxn id="2" idx="5"/>
          </p:cNvCxnSpPr>
          <p:nvPr/>
        </p:nvCxnSpPr>
        <p:spPr>
          <a:xfrm flipH="1">
            <a:off x="4634187" y="3421330"/>
            <a:ext cx="1488078" cy="239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5023798" y="1358347"/>
            <a:ext cx="2196934" cy="206298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983337" y="2254865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Bahnschrift Light" panose="020B0502040204020203" pitchFamily="34" charset="0"/>
              </a:rPr>
              <a:t>1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4095652" y="2922412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Bahnschrift Light" panose="020B0502040204020203" pitchFamily="34" charset="0"/>
              </a:rPr>
              <a:t>2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4095652" y="422667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Bahnschrift Light" panose="020B0502040204020203" pitchFamily="34" charset="0"/>
              </a:rPr>
              <a:t>3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2986185" y="495352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Bahnschrift Light" panose="020B0502040204020203" pitchFamily="34" charset="0"/>
              </a:rPr>
              <a:t>4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1703512" y="420624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Bahnschrift Light" panose="020B0502040204020203" pitchFamily="34" charset="0"/>
              </a:rPr>
              <a:t>5</a:t>
            </a:r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1727611" y="283519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Bahnschrift Light" panose="020B0502040204020203" pitchFamily="34" charset="0"/>
              </a:rPr>
              <a:t>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3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ESA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8" y="29028"/>
            <a:ext cx="8151981" cy="5159149"/>
          </a:xfrm>
          <a:prstGeom prst="rect">
            <a:avLst/>
          </a:prstGeom>
          <a:noFill/>
          <a:ln w="38100">
            <a:solidFill>
              <a:srgbClr val="6EC6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70857" y="4300270"/>
            <a:ext cx="3950217" cy="1175706"/>
          </a:xfrm>
          <a:prstGeom prst="rect">
            <a:avLst/>
          </a:prstGeom>
          <a:solidFill>
            <a:srgbClr val="6EC62F"/>
          </a:solidFill>
          <a:ln w="9525">
            <a:noFill/>
            <a:miter lim="800000"/>
            <a:headEnd/>
            <a:tailEnd/>
          </a:ln>
          <a:effectLst>
            <a:outerShdw blurRad="50800" dist="50800" dir="5400000" sx="99000" sy="99000" algn="ctr" rotWithShape="0">
              <a:schemeClr val="bg1">
                <a:alpha val="73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CC00"/>
              </a:buClr>
              <a:defRPr/>
            </a:pPr>
            <a:r>
              <a:rPr lang="pt-BR" sz="3200" dirty="0">
                <a:solidFill>
                  <a:schemeClr val="bg1"/>
                </a:solidFill>
                <a:latin typeface="Bahnschrift Light" panose="020B0502040204020203" pitchFamily="34" charset="0"/>
                <a:ea typeface="ＭＳ Ｐゴシック" pitchFamily="34" charset="-128"/>
              </a:rPr>
              <a:t>MUITO OBRIGADO</a:t>
            </a:r>
          </a:p>
          <a:p>
            <a:pPr algn="ctr">
              <a:spcBef>
                <a:spcPct val="20000"/>
              </a:spcBef>
              <a:buClr>
                <a:srgbClr val="FFCC00"/>
              </a:buClr>
              <a:defRPr/>
            </a:pPr>
            <a:r>
              <a:rPr lang="pt-BR" sz="3200" u="sng" dirty="0" smtClean="0">
                <a:solidFill>
                  <a:schemeClr val="bg1"/>
                </a:solidFill>
                <a:latin typeface="Bahnschrift Light" panose="020B0502040204020203" pitchFamily="34" charset="0"/>
                <a:ea typeface="ＭＳ Ｐゴシック" pitchFamily="34" charset="-128"/>
              </a:rPr>
              <a:t>jomenten@usp.br</a:t>
            </a:r>
            <a:endParaRPr lang="pt-BR" sz="3200" u="sng" dirty="0">
              <a:solidFill>
                <a:schemeClr val="bg1"/>
              </a:solidFill>
              <a:latin typeface="Bahnschrift Light" panose="020B0502040204020203" pitchFamily="34" charset="0"/>
              <a:ea typeface="ＭＳ Ｐゴシック" pitchFamily="34" charset="-128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1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32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5721566" y="1128026"/>
            <a:ext cx="1874701" cy="1477328"/>
          </a:xfrm>
          <a:prstGeom prst="rect">
            <a:avLst/>
          </a:prstGeom>
          <a:noFill/>
          <a:ln>
            <a:solidFill>
              <a:srgbClr val="6EC6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Insumos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Máquinas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Seguro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Planejamento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Financiamento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61091" y="2709432"/>
            <a:ext cx="1995649" cy="1200329"/>
          </a:xfrm>
          <a:prstGeom prst="rect">
            <a:avLst/>
          </a:prstGeom>
          <a:noFill/>
          <a:ln>
            <a:solidFill>
              <a:srgbClr val="6EC6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Produção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Administração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Assistência Técnica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661091" y="4156337"/>
            <a:ext cx="1903071" cy="1200329"/>
          </a:xfrm>
          <a:prstGeom prst="rect">
            <a:avLst/>
          </a:prstGeom>
          <a:noFill/>
          <a:ln>
            <a:solidFill>
              <a:srgbClr val="6EC6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Armazenamento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Transporte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Agroindústrias</a:t>
            </a:r>
          </a:p>
          <a:p>
            <a:pPr algn="ctr"/>
            <a:r>
              <a:rPr lang="pt-BR" dirty="0">
                <a:latin typeface="Bahnschrift Light" panose="020B0502040204020203" pitchFamily="34" charset="0"/>
              </a:rPr>
              <a:t>Mercado Externo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058424" y="1682570"/>
            <a:ext cx="2056097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ahnschrift Light" panose="020B0502040204020203" pitchFamily="34" charset="0"/>
              </a:rPr>
              <a:t>10% PIB Brasil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057601" y="3131676"/>
            <a:ext cx="2056097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ahnschrift Light" panose="020B0502040204020203" pitchFamily="34" charset="0"/>
              </a:rPr>
              <a:t>25% PIB Brasil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058425" y="4571836"/>
            <a:ext cx="2056097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ahnschrift Light" panose="020B0502040204020203" pitchFamily="34" charset="0"/>
              </a:rPr>
              <a:t>65% PIB Brasil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423592" y="1198125"/>
            <a:ext cx="3023711" cy="1345371"/>
            <a:chOff x="357158" y="1857364"/>
            <a:chExt cx="3571900" cy="1643074"/>
          </a:xfrm>
          <a:solidFill>
            <a:srgbClr val="25B1F5"/>
          </a:solidFill>
        </p:grpSpPr>
        <p:sp>
          <p:nvSpPr>
            <p:cNvPr id="14" name="Elipse 13"/>
            <p:cNvSpPr/>
            <p:nvPr/>
          </p:nvSpPr>
          <p:spPr>
            <a:xfrm>
              <a:off x="357158" y="1857364"/>
              <a:ext cx="3571900" cy="1643074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28596" y="2357432"/>
              <a:ext cx="3429025" cy="563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Bahnschrift Light" panose="020B0502040204020203" pitchFamily="34" charset="0"/>
                </a:rPr>
                <a:t>Antes da Porteira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484066" y="2636912"/>
            <a:ext cx="3023711" cy="1345371"/>
            <a:chOff x="357158" y="1857364"/>
            <a:chExt cx="3571900" cy="1643074"/>
          </a:xfrm>
          <a:solidFill>
            <a:srgbClr val="25B1F5"/>
          </a:solidFill>
        </p:grpSpPr>
        <p:sp>
          <p:nvSpPr>
            <p:cNvPr id="17" name="Elipse 16"/>
            <p:cNvSpPr/>
            <p:nvPr/>
          </p:nvSpPr>
          <p:spPr>
            <a:xfrm>
              <a:off x="357158" y="1857364"/>
              <a:ext cx="3571900" cy="1643074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28596" y="2357430"/>
              <a:ext cx="3429025" cy="56382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Bahnschrift Light" panose="020B0502040204020203" pitchFamily="34" charset="0"/>
                </a:rPr>
                <a:t>Dentro da Porteira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426260" y="4079273"/>
            <a:ext cx="3023711" cy="1345371"/>
            <a:chOff x="357158" y="1857364"/>
            <a:chExt cx="3571900" cy="1643074"/>
          </a:xfrm>
          <a:solidFill>
            <a:srgbClr val="25B1F5"/>
          </a:solidFill>
        </p:grpSpPr>
        <p:sp>
          <p:nvSpPr>
            <p:cNvPr id="20" name="Elipse 19"/>
            <p:cNvSpPr/>
            <p:nvPr/>
          </p:nvSpPr>
          <p:spPr>
            <a:xfrm>
              <a:off x="357158" y="1857364"/>
              <a:ext cx="3571900" cy="1643074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28596" y="2357430"/>
              <a:ext cx="3429025" cy="56382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Bahnschrift Light" panose="020B0502040204020203" pitchFamily="34" charset="0"/>
                </a:rPr>
                <a:t>Depois da Porteira</a:t>
              </a: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437060" y="63279"/>
            <a:ext cx="6378973" cy="92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Bahnschrift Light" panose="020B0502040204020203" pitchFamily="34" charset="0"/>
              </a:rPr>
              <a:t>ENGENHARIA AGRONÔMICA</a:t>
            </a:r>
          </a:p>
        </p:txBody>
      </p:sp>
      <p:cxnSp>
        <p:nvCxnSpPr>
          <p:cNvPr id="4" name="Conector reto 3"/>
          <p:cNvCxnSpPr>
            <a:stCxn id="14" idx="6"/>
            <a:endCxn id="7" idx="1"/>
          </p:cNvCxnSpPr>
          <p:nvPr/>
        </p:nvCxnSpPr>
        <p:spPr>
          <a:xfrm flipV="1">
            <a:off x="5447303" y="1866690"/>
            <a:ext cx="274263" cy="4121"/>
          </a:xfrm>
          <a:prstGeom prst="line">
            <a:avLst/>
          </a:prstGeom>
          <a:ln>
            <a:solidFill>
              <a:srgbClr val="6EC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17" idx="6"/>
            <a:endCxn id="8" idx="1"/>
          </p:cNvCxnSpPr>
          <p:nvPr/>
        </p:nvCxnSpPr>
        <p:spPr>
          <a:xfrm flipV="1">
            <a:off x="5507777" y="3309597"/>
            <a:ext cx="153314" cy="1"/>
          </a:xfrm>
          <a:prstGeom prst="line">
            <a:avLst/>
          </a:prstGeom>
          <a:ln>
            <a:solidFill>
              <a:srgbClr val="6EC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stCxn id="20" idx="6"/>
            <a:endCxn id="9" idx="1"/>
          </p:cNvCxnSpPr>
          <p:nvPr/>
        </p:nvCxnSpPr>
        <p:spPr>
          <a:xfrm>
            <a:off x="5449971" y="4751959"/>
            <a:ext cx="211120" cy="4543"/>
          </a:xfrm>
          <a:prstGeom prst="line">
            <a:avLst/>
          </a:prstGeom>
          <a:ln>
            <a:solidFill>
              <a:srgbClr val="6EC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7" idx="3"/>
            <a:endCxn id="10" idx="1"/>
          </p:cNvCxnSpPr>
          <p:nvPr/>
        </p:nvCxnSpPr>
        <p:spPr>
          <a:xfrm>
            <a:off x="7596267" y="1866690"/>
            <a:ext cx="462157" cy="15935"/>
          </a:xfrm>
          <a:prstGeom prst="line">
            <a:avLst/>
          </a:prstGeom>
          <a:ln>
            <a:solidFill>
              <a:srgbClr val="6EC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8" idx="3"/>
            <a:endCxn id="11" idx="1"/>
          </p:cNvCxnSpPr>
          <p:nvPr/>
        </p:nvCxnSpPr>
        <p:spPr>
          <a:xfrm>
            <a:off x="7656740" y="3309597"/>
            <a:ext cx="400861" cy="22134"/>
          </a:xfrm>
          <a:prstGeom prst="line">
            <a:avLst/>
          </a:prstGeom>
          <a:ln>
            <a:solidFill>
              <a:srgbClr val="6EC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9" idx="3"/>
            <a:endCxn id="12" idx="1"/>
          </p:cNvCxnSpPr>
          <p:nvPr/>
        </p:nvCxnSpPr>
        <p:spPr>
          <a:xfrm>
            <a:off x="7564162" y="4756502"/>
            <a:ext cx="494263" cy="15389"/>
          </a:xfrm>
          <a:prstGeom prst="line">
            <a:avLst/>
          </a:prstGeom>
          <a:ln>
            <a:solidFill>
              <a:srgbClr val="6EC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3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71664" y="41270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ENGENHARIA </a:t>
            </a:r>
            <a:r>
              <a:rPr lang="pt-BR" b="1" dirty="0" smtClean="0"/>
              <a:t>AGRONÔMICA</a:t>
            </a:r>
          </a:p>
          <a:p>
            <a:r>
              <a:rPr lang="pt-BR" dirty="0">
                <a:latin typeface="Bahnschrift Light" panose="020B0502040204020203" pitchFamily="34" charset="0"/>
              </a:rPr>
              <a:t>CAMPOS DE ATUAÇÃO</a:t>
            </a:r>
          </a:p>
          <a:p>
            <a:endParaRPr lang="pt-BR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3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79576" y="817154"/>
            <a:ext cx="8229600" cy="523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3600" b="1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Bahnschrift Light" panose="020B0502040204020203" pitchFamily="34" charset="0"/>
              </a:rPr>
              <a:t>Áreas de </a:t>
            </a:r>
            <a:r>
              <a:rPr lang="pt-BR" sz="2400" b="1" dirty="0" smtClean="0">
                <a:latin typeface="Bahnschrift Light" panose="020B0502040204020203" pitchFamily="34" charset="0"/>
              </a:rPr>
              <a:t>Conhecimento </a:t>
            </a:r>
            <a:r>
              <a:rPr lang="pt-BR" sz="2800" b="1" dirty="0">
                <a:latin typeface="Bahnschrift" panose="020B0502040204020203" pitchFamily="34" charset="0"/>
              </a:rPr>
              <a:t>Profissionalizantes</a:t>
            </a:r>
            <a:endParaRPr lang="pt-BR" sz="2400" b="1" dirty="0">
              <a:latin typeface="Bahnschrift" panose="020B0502040204020203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pt-BR" sz="2400" b="1" dirty="0">
                <a:latin typeface="Bahnschrift Light" panose="020B0502040204020203" pitchFamily="34" charset="0"/>
              </a:rPr>
              <a:t>“Grandes Áreas”</a:t>
            </a:r>
          </a:p>
          <a:p>
            <a:pPr marL="633222" indent="-514350" algn="just">
              <a:buFont typeface="Arial" pitchFamily="34" charset="0"/>
              <a:buAutoNum type="arabicPeriod"/>
            </a:pPr>
            <a:r>
              <a:rPr lang="pt-BR" sz="2400" b="1" dirty="0">
                <a:latin typeface="Bahnschrift Light" panose="020B0502040204020203" pitchFamily="34" charset="0"/>
              </a:rPr>
              <a:t>Recursos Naturais/ Manejo Ambiental</a:t>
            </a:r>
          </a:p>
          <a:p>
            <a:pPr marL="633222" indent="-514350" algn="just">
              <a:buFont typeface="Arial" pitchFamily="34" charset="0"/>
              <a:buAutoNum type="arabicPeriod"/>
            </a:pPr>
            <a:r>
              <a:rPr lang="pt-BR" sz="2400" b="1" dirty="0">
                <a:latin typeface="Bahnschrift Light" panose="020B0502040204020203" pitchFamily="34" charset="0"/>
              </a:rPr>
              <a:t>Produção Vegetal</a:t>
            </a:r>
          </a:p>
          <a:p>
            <a:pPr marL="633222" indent="-514350" algn="just">
              <a:buFont typeface="Arial" pitchFamily="34" charset="0"/>
              <a:buAutoNum type="arabicPeriod"/>
            </a:pPr>
            <a:r>
              <a:rPr lang="pt-BR" sz="2400" b="1" dirty="0">
                <a:latin typeface="Bahnschrift Light" panose="020B0502040204020203" pitchFamily="34" charset="0"/>
              </a:rPr>
              <a:t>Produção Animal</a:t>
            </a:r>
          </a:p>
          <a:p>
            <a:pPr marL="633222" indent="-514350" algn="just">
              <a:buFont typeface="Arial" pitchFamily="34" charset="0"/>
              <a:buAutoNum type="arabicPeriod"/>
            </a:pPr>
            <a:r>
              <a:rPr lang="pt-BR" sz="2400" b="1" dirty="0">
                <a:latin typeface="Bahnschrift Light" panose="020B0502040204020203" pitchFamily="34" charset="0"/>
              </a:rPr>
              <a:t>Processamento de Produtos Agropecuários</a:t>
            </a:r>
          </a:p>
          <a:p>
            <a:pPr marL="633222" indent="-514350" algn="just">
              <a:buFont typeface="Arial" pitchFamily="34" charset="0"/>
              <a:buAutoNum type="arabicPeriod"/>
            </a:pPr>
            <a:r>
              <a:rPr lang="pt-BR" sz="2400" b="1" dirty="0">
                <a:latin typeface="Bahnschrift Light" panose="020B0502040204020203" pitchFamily="34" charset="0"/>
              </a:rPr>
              <a:t>Engenharia de Biossistemas</a:t>
            </a:r>
          </a:p>
          <a:p>
            <a:pPr marL="633222" indent="-514350" algn="just">
              <a:buFont typeface="Arial" pitchFamily="34" charset="0"/>
              <a:buAutoNum type="arabicPeriod"/>
            </a:pPr>
            <a:r>
              <a:rPr lang="pt-BR" sz="2400" b="1" dirty="0">
                <a:latin typeface="Bahnschrift Light" panose="020B0502040204020203" pitchFamily="34" charset="0"/>
              </a:rPr>
              <a:t>Economia, Administração e Sociologia Rural</a:t>
            </a:r>
          </a:p>
          <a:p>
            <a:pPr marL="633222" indent="-514350" algn="just">
              <a:buFont typeface="Arial" pitchFamily="34" charset="0"/>
              <a:buAutoNum type="arabicPeriod"/>
            </a:pPr>
            <a:r>
              <a:rPr lang="pt-BR" sz="2400" b="1" dirty="0">
                <a:latin typeface="Bahnschrift Light" panose="020B0502040204020203" pitchFamily="34" charset="0"/>
              </a:rPr>
              <a:t>Biotecnologia</a:t>
            </a:r>
          </a:p>
        </p:txBody>
      </p:sp>
    </p:spTree>
    <p:extLst>
      <p:ext uri="{BB962C8B-B14F-4D97-AF65-F5344CB8AC3E}">
        <p14:creationId xmlns:p14="http://schemas.microsoft.com/office/powerpoint/2010/main" val="32330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59896" y="326616"/>
            <a:ext cx="6490543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>
                <a:latin typeface="Bahnschrift" panose="020B0502040204020203" pitchFamily="34" charset="0"/>
              </a:rPr>
              <a:t>RECURSOS NATURAIS / MANEJO AMBIENTAL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3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62" y="1435803"/>
            <a:ext cx="7272300" cy="4848199"/>
          </a:xfrm>
          <a:prstGeom prst="rect">
            <a:avLst/>
          </a:prstGeom>
          <a:ln w="28575">
            <a:solidFill>
              <a:srgbClr val="6EC62F"/>
            </a:solidFill>
          </a:ln>
        </p:spPr>
      </p:pic>
      <p:grpSp>
        <p:nvGrpSpPr>
          <p:cNvPr id="17" name="Grupo 16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18" name="Conector reto 17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7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30514" y="4170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Bahnschrift" panose="020B0502040204020203" pitchFamily="34" charset="0"/>
              </a:rPr>
              <a:t>PRODUÇÃO VEGETAL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6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86" y="1468621"/>
            <a:ext cx="7668851" cy="5112568"/>
          </a:xfrm>
          <a:prstGeom prst="rect">
            <a:avLst/>
          </a:prstGeom>
          <a:ln w="28575">
            <a:solidFill>
              <a:srgbClr val="6EC62F"/>
            </a:solidFill>
          </a:ln>
        </p:spPr>
      </p:pic>
    </p:spTree>
    <p:extLst>
      <p:ext uri="{BB962C8B-B14F-4D97-AF65-F5344CB8AC3E}">
        <p14:creationId xmlns:p14="http://schemas.microsoft.com/office/powerpoint/2010/main" val="7938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84048" y="169864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230514" y="4170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Bahnschrift" panose="020B0502040204020203" pitchFamily="34" charset="0"/>
              </a:rPr>
              <a:t>PRODUÇÃO ANIMAL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7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43" y="1505322"/>
            <a:ext cx="7232337" cy="4824536"/>
          </a:xfrm>
          <a:prstGeom prst="rect">
            <a:avLst/>
          </a:prstGeom>
          <a:ln w="28575">
            <a:solidFill>
              <a:srgbClr val="6EC62F"/>
            </a:solidFill>
          </a:ln>
        </p:spPr>
      </p:pic>
    </p:spTree>
    <p:extLst>
      <p:ext uri="{BB962C8B-B14F-4D97-AF65-F5344CB8AC3E}">
        <p14:creationId xmlns:p14="http://schemas.microsoft.com/office/powerpoint/2010/main" val="23285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13808" y="429817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084048" y="169864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230514" y="4170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Bahnschrift" panose="020B0502040204020203" pitchFamily="34" charset="0"/>
              </a:rPr>
              <a:t>PROCESSAMENTO DE PRODUTOS AGROPECUÁRIOS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7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14" y="1965588"/>
            <a:ext cx="6840761" cy="4579352"/>
          </a:xfrm>
          <a:prstGeom prst="rect">
            <a:avLst/>
          </a:prstGeom>
          <a:ln w="28575">
            <a:solidFill>
              <a:srgbClr val="6EC62F"/>
            </a:solidFill>
          </a:ln>
        </p:spPr>
      </p:pic>
    </p:spTree>
    <p:extLst>
      <p:ext uri="{BB962C8B-B14F-4D97-AF65-F5344CB8AC3E}">
        <p14:creationId xmlns:p14="http://schemas.microsoft.com/office/powerpoint/2010/main" val="32871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17825" y="215679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113808" y="429817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84048" y="169864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230514" y="332656"/>
            <a:ext cx="64293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Bahnschrift" panose="020B0502040204020203" pitchFamily="34" charset="0"/>
              </a:rPr>
              <a:t>ENGENHARIA DE BIOSSISTEMAS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560512" y="-14250"/>
            <a:ext cx="9144000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-42864" y="188640"/>
            <a:ext cx="12258677" cy="6726510"/>
            <a:chOff x="-42864" y="188640"/>
            <a:chExt cx="12258677" cy="6726510"/>
          </a:xfrm>
        </p:grpSpPr>
        <p:pic>
          <p:nvPicPr>
            <p:cNvPr id="19" name="Picture 7" descr="http://www.genetica.esalq.usp.br/images/logoesalq300dpi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8" y="817154"/>
              <a:ext cx="840325" cy="12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 descr="https://logodownload.org/wp-content/uploads/2014/12/usp-logo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88640"/>
              <a:ext cx="115787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http://www.sitedacachaca.com.br/wp-content/uploads/2015/08/topocc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5" r="26840"/>
            <a:stretch>
              <a:fillRect/>
            </a:stretch>
          </p:blipFill>
          <p:spPr bwMode="auto">
            <a:xfrm>
              <a:off x="191344" y="2286735"/>
              <a:ext cx="1157875" cy="9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3" r="2024" b="28465"/>
            <a:stretch/>
          </p:blipFill>
          <p:spPr>
            <a:xfrm>
              <a:off x="-42864" y="4874318"/>
              <a:ext cx="12258677" cy="2040832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8544272" y="550673"/>
            <a:ext cx="3312368" cy="885130"/>
            <a:chOff x="8664416" y="2117022"/>
            <a:chExt cx="3312368" cy="885130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8664416" y="2824479"/>
              <a:ext cx="3312368" cy="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11796936" y="2117022"/>
              <a:ext cx="0" cy="885130"/>
            </a:xfrm>
            <a:prstGeom prst="line">
              <a:avLst/>
            </a:prstGeom>
            <a:ln w="19050">
              <a:solidFill>
                <a:srgbClr val="6E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5" y="1992013"/>
            <a:ext cx="6854800" cy="4569867"/>
          </a:xfrm>
          <a:prstGeom prst="rect">
            <a:avLst/>
          </a:prstGeom>
          <a:ln w="28575">
            <a:solidFill>
              <a:srgbClr val="6EC62F"/>
            </a:solidFill>
          </a:ln>
        </p:spPr>
      </p:pic>
    </p:spTree>
    <p:extLst>
      <p:ext uri="{BB962C8B-B14F-4D97-AF65-F5344CB8AC3E}">
        <p14:creationId xmlns:p14="http://schemas.microsoft.com/office/powerpoint/2010/main" val="951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410</Words>
  <Application>Microsoft Office PowerPoint</Application>
  <PresentationFormat>Widescreen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Bahnschrift</vt:lpstr>
      <vt:lpstr>Bahnschrift Light</vt:lpstr>
      <vt:lpstr>Berlin Sans FB Demi</vt:lpstr>
      <vt:lpstr>Calibri</vt:lpstr>
      <vt:lpstr>Calibri Light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FORMAÇÃO ESTRUTURA CURRICULAR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MERCADO DE TRABALHO</vt:lpstr>
      <vt:lpstr>Apresentação do PowerPoint</vt:lpstr>
      <vt:lpstr>Apresentação do PowerPoint</vt:lpstr>
      <vt:lpstr>Apresentação do PowerPoint</vt:lpstr>
      <vt:lpstr>Apresentação do PowerPoint</vt:lpstr>
      <vt:lpstr>MELHORES INSTITUIÇÕES DE ENSINO AGRO DO MUNDO – TOP 6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ATRIBUIÇÕES DO ENGENHEIRO AGRONOMO</dc:title>
  <dc:creator>Patricia</dc:creator>
  <cp:lastModifiedBy>Felipe Franco de Oliveira</cp:lastModifiedBy>
  <cp:revision>138</cp:revision>
  <dcterms:created xsi:type="dcterms:W3CDTF">2012-06-18T23:31:07Z</dcterms:created>
  <dcterms:modified xsi:type="dcterms:W3CDTF">2019-02-14T21:40:48Z</dcterms:modified>
</cp:coreProperties>
</file>