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16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94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244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53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579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08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837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0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420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294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8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239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884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174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29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3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4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9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01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93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02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9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72B414-D754-4FD6-B7D1-8582BA26F3CA}" type="datetimeFigureOut">
              <a:rPr lang="pt-BR" smtClean="0"/>
              <a:t>04/06/2018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C29EB9C-A00D-4679-951A-3A1676D40465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61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6A3CC-3CB4-45AF-A5BA-F6B0D9C53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Controle não linear aplicado</a:t>
            </a:r>
            <a:br>
              <a:rPr lang="pt-BR" dirty="0"/>
            </a:br>
            <a:r>
              <a:rPr lang="pt-BR" dirty="0"/>
              <a:t>Ciclos Limite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6923FA-7EA7-4339-AC4B-8085CF1793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Aluno: Pedro Inácio Barbalho</a:t>
            </a:r>
          </a:p>
        </p:txBody>
      </p:sp>
    </p:spTree>
    <p:extLst>
      <p:ext uri="{BB962C8B-B14F-4D97-AF65-F5344CB8AC3E}">
        <p14:creationId xmlns:p14="http://schemas.microsoft.com/office/powerpoint/2010/main" val="4106622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D762F-FCBA-4C96-A937-8B68E1DF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 da Invariância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BECE06D-48F6-4638-9576-567B54153F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9" y="2286000"/>
                <a:ext cx="3477534" cy="4023360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pt-BR" dirty="0"/>
                  <a:t>Portanto, qualquer trajetória dentro do ciclo limite tenderá a ele 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pt-BR" dirty="0"/>
                  <a:t>;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pt-BR" dirty="0"/>
                  <a:t>A partir disso, pode-se concluir também que a origem é instável;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pt-BR" dirty="0"/>
                  <a:t>Por exemplo, considerando o ponto inicial (2;2) 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pt-BR" dirty="0"/>
                  <a:t>, na Figura ao lado, é possível notar o decaimento da função de energia para zero com o tempo; 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BECE06D-48F6-4638-9576-567B54153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9" y="2286000"/>
                <a:ext cx="3477534" cy="4023360"/>
              </a:xfrm>
              <a:blipFill>
                <a:blip r:embed="rId2"/>
                <a:stretch>
                  <a:fillRect l="-3333" t="-2576" r="-50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áfico 6">
            <a:extLst>
              <a:ext uri="{FF2B5EF4-FFF2-40B4-BE49-F238E27FC236}">
                <a16:creationId xmlns:a16="http://schemas.microsoft.com/office/drawing/2014/main" id="{CC470626-1886-4319-9482-862672A27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0200" y="2084832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18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6AEDC-E774-43DA-A61B-CA549E276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 da Invariância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B753B2-BDF2-4ABF-A4D3-7455CAB0A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3327010"/>
            <a:ext cx="3885497" cy="189210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Além disso, para o mesmo ponto inicial, observa-se na Figura ao lado que a trajetória tende para o ciclo limite de raio igual a 1;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4E49A882-7BD4-42C1-ABEB-E15257916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0200" y="2084832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1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B7EC6-3B60-438D-8985-BB42D7CB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 Bibliográfica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2058F9-66AD-43BF-A44F-9FCB5F3E5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[1] - </a:t>
            </a:r>
            <a:r>
              <a:rPr lang="en-US" dirty="0" err="1"/>
              <a:t>Slotine</a:t>
            </a:r>
            <a:r>
              <a:rPr lang="en-US" dirty="0"/>
              <a:t>, J.J.E. Applied Nonlinear Control, Prentice-Hall, 1991.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424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B1FA2D-2ACD-464A-9D74-3E605FEC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em análise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E12A951-356D-47F6-8045-70215EC719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e>
                        </m:mr>
                      </m:m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     (1)</m:t>
                      </m:r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:endParaRPr lang="pt-BR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pt-BR" dirty="0"/>
                  <a:t>Há apenas um ponto de equilíbrio para qualquer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pt-BR" dirty="0"/>
                  <a:t>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pt-B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E12A951-356D-47F6-8045-70215EC719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69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E86BD-42F9-4F48-B998-6AA30C1E6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autovalores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6B9D336E-345B-444F-9922-5144FD286B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dirty="0"/>
                  <a:t>Os autovalores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pt-BR" dirty="0"/>
                  <a:t>) relacionados a esse ponto de equilíbrio são determinados por: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fun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pt-BR" dirty="0"/>
                  <a:t>Sendo a matriz 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sSubSup>
                                  <m:sSubSup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−1−2</m:t>
                                </m:r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sSubSup>
                                  <m:sSubSup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6B9D336E-345B-444F-9922-5144FD286B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8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DE5A8-5161-4693-89C3-79D7D69D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autovalores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2B1E87E-A380-4804-AAED-E0BC15C6E7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pt-BR" dirty="0"/>
                  <a:t>Há 3 tipos possíveis de autovalores:</a:t>
                </a:r>
              </a:p>
              <a:p>
                <a:pPr lvl="1"/>
                <a:r>
                  <a:rPr lang="pt-BR" dirty="0"/>
                  <a:t>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pt-BR" b="0" dirty="0"/>
                  <a:t>, o sistema é marginalmente estável e os autovalores são: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pt-BR" dirty="0"/>
              </a:p>
              <a:p>
                <a:pPr lvl="1"/>
                <a:r>
                  <a:rPr lang="pt-BR" dirty="0"/>
                  <a:t>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pt-BR" dirty="0"/>
                  <a:t>, o sistema é instável e os autovalores são: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pt-BR" dirty="0"/>
              </a:p>
              <a:p>
                <a:pPr lvl="1"/>
                <a:r>
                  <a:rPr lang="pt-BR" dirty="0"/>
                  <a:t>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pt-BR" dirty="0"/>
                  <a:t>, o sistema é estável e os autovalores são: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pt-BR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pt-BR" dirty="0"/>
                  <a:t>Pelos autovalores, não é possível analisar completamente como o sistema se comporta para qualquer valor 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pt-BR" dirty="0"/>
                  <a:t>. Por exemplo, 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pt-BR" dirty="0"/>
                  <a:t>, não há como perceber que existe um ciclo limite.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2B1E87E-A380-4804-AAED-E0BC15C6E7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1" t="-1818" r="-11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47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920BE-9EB0-4B14-9777-94CC9C3B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Ciclo Limite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9BCFD4-9102-4F00-BC87-01A4A0D15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Nos sistemas não lineares, oscilações com período e amplitude constantes podem surgir sem a aplicação de perturbações externas chamadas de ciclos limite. [1]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No plano de fase, o ciclo limite é definido como uma trajetória fechada e isolada. [1]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O ciclo limite pode ser estável, instável e </a:t>
            </a:r>
            <a:r>
              <a:rPr lang="pt-BR" dirty="0" err="1"/>
              <a:t>semi-estável</a:t>
            </a:r>
            <a:r>
              <a:rPr lang="pt-BR" dirty="0"/>
              <a:t>. [1]</a:t>
            </a:r>
          </a:p>
        </p:txBody>
      </p:sp>
    </p:spTree>
    <p:extLst>
      <p:ext uri="{BB962C8B-B14F-4D97-AF65-F5344CB8AC3E}">
        <p14:creationId xmlns:p14="http://schemas.microsoft.com/office/powerpoint/2010/main" val="292113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94AB0-8D2A-4FD0-8DA8-13900DAF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Ciclo limite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A466161F-CB0B-4D8A-A7EB-F27DE4EC2D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dirty="0"/>
                  <a:t>Transformando o sistema (1) para coordenadas polares,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𝑟𝑐𝑜𝑠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𝑟𝑠𝑒𝑛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pt-BR" dirty="0"/>
                  <a:t>, tem-se:</a:t>
                </a:r>
              </a:p>
              <a:p>
                <a:pPr algn="just"/>
                <a:endParaRPr lang="pt-BR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pt-BR" b="0" i="1" dirty="0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acc>
                              <m:accPr>
                                <m:chr m:val="̇"/>
                                <m:ctrlP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pt-BR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 )</m:t>
                            </m:r>
                            <m:r>
                              <m:rPr>
                                <m:nor/>
                              </m:rPr>
                              <a:rPr lang="pt-BR" dirty="0"/>
                              <m:t> </m:t>
                            </m:r>
                          </m:e>
                        </m:mr>
                        <m:mr>
                          <m:e>
                            <m:acc>
                              <m:accPr>
                                <m:chr m:val="̇"/>
                                <m:ctrlP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acc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mr>
                      </m:m>
                      <m:r>
                        <a:rPr lang="pt-BR" b="0" i="1" dirty="0" smtClean="0">
                          <a:latin typeface="Cambria Math" panose="02040503050406030204" pitchFamily="18" charset="0"/>
                        </a:rPr>
                        <m:t>      (2)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A466161F-CB0B-4D8A-A7EB-F27DE4EC2D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1" r="-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44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DF6D5-D69D-48FF-A14B-A261070E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Ciclo limite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BA7ED1E5-BA6C-434D-9049-B34F9568A9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5127" y="1842868"/>
                <a:ext cx="10515600" cy="4351337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pt-BR" dirty="0"/>
                  <a:t>Com o sistema (2), é possível notar que:</a:t>
                </a:r>
              </a:p>
              <a:p>
                <a:pPr lvl="1"/>
                <a:r>
                  <a:rPr lang="pt-BR" dirty="0"/>
                  <a:t>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rad>
                  </m:oMath>
                </a14:m>
                <a:r>
                  <a:rPr lang="pt-BR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0 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pt-BR" dirty="0"/>
                  <a:t>;</a:t>
                </a:r>
              </a:p>
              <a:p>
                <a:pPr lvl="1"/>
                <a:r>
                  <a:rPr lang="pt-BR" dirty="0"/>
                  <a:t>Se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r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rad>
                  </m:oMath>
                </a14:m>
                <a:r>
                  <a:rPr lang="pt-BR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0 </m:t>
                    </m:r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e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pt-BR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pt-BR" dirty="0"/>
                  <a:t>;</a:t>
                </a:r>
              </a:p>
              <a:p>
                <a:pPr lvl="1"/>
                <a:r>
                  <a:rPr lang="pt-BR" dirty="0"/>
                  <a:t>Se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rad>
                  </m:oMath>
                </a14:m>
                <a:r>
                  <a:rPr lang="pt-BR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e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pt-BR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pt-BR" dirty="0"/>
                  <a:t>;</a:t>
                </a:r>
              </a:p>
              <a:p>
                <a:pPr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dirty="0"/>
                  <a:t>Para qualquer ponto inicial, as trajetórias permanecem numa região finita no plano de fase e é possível concluir que elas tendem para um círculo de raio igual a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rad>
                  </m:oMath>
                </a14:m>
                <a:r>
                  <a:rPr lang="pt-BR" dirty="0"/>
                  <a:t> com velocidade angular de 1 </a:t>
                </a:r>
                <a:r>
                  <a:rPr lang="pt-BR" dirty="0" err="1"/>
                  <a:t>rad</a:t>
                </a:r>
                <a:r>
                  <a:rPr lang="pt-BR" dirty="0"/>
                  <a:t>/s.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BA7ED1E5-BA6C-434D-9049-B34F9568A9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5127" y="1842868"/>
                <a:ext cx="10515600" cy="4351337"/>
              </a:xfrm>
              <a:blipFill>
                <a:blip r:embed="rId2"/>
                <a:stretch>
                  <a:fillRect l="-1101" t="-1541" r="-11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8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D9BB5-7D43-40BD-B130-A29D6B2DA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Ciclo limite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867598A9-D208-4CB0-82E1-309D27BAB6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dirty="0"/>
                  <a:t>Como a relação abaixo se anula e troca de sinal para um conjunto de soluções,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−4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−4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pt-BR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dirty="0"/>
                  <a:t>é possível concluir, utilizando os teoremas 2, 3 e 4 das aulas iniciais, que há um ciclo limite estável com raio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rad>
                  </m:oMath>
                </a14:m>
                <a:r>
                  <a:rPr lang="pt-BR" dirty="0"/>
                  <a:t> e que contém o ponto de equilíbrio instável (0;0) no seu interior.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867598A9-D208-4CB0-82E1-309D27BAB6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81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66CAAC-ADE9-4E22-BCB0-ADDEE800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 da Invariância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832482A-BF64-486E-BA23-BA3CA7D1C9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dirty="0"/>
                  <a:t>Tomando a seguinte função de </a:t>
                </a:r>
                <a:r>
                  <a:rPr lang="pt-BR" dirty="0" err="1"/>
                  <a:t>Lyapunov</a:t>
                </a:r>
                <a:r>
                  <a:rPr lang="pt-BR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sendo,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dirty="0"/>
                  <a:t>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pt-BR" dirty="0"/>
                  <a:t>Seja um conjunto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∈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pt-BR" dirty="0"/>
                  <a:t>, 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b="0" dirty="0"/>
                  <a:t>;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pt-BR" dirty="0"/>
                  <a:t>Seja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=−4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≤0 ∀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pt-BR" b="0" dirty="0"/>
                  <a:t>;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pt-BR" dirty="0"/>
                  <a:t>Nota-se que a origem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=0∉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pt-BR" dirty="0"/>
                  <a:t>, portanto, o conjunto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:</m:t>
                    </m:r>
                    <m:acc>
                      <m:accPr>
                        <m:chr m:val="̇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0}</m:t>
                    </m:r>
                  </m:oMath>
                </a14:m>
                <a:r>
                  <a:rPr lang="pt-BR" dirty="0"/>
                  <a:t> é composto apenas por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rad>
                  </m:oMath>
                </a14:m>
                <a:r>
                  <a:rPr lang="pt-BR" dirty="0"/>
                  <a:t>;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832482A-BF64-486E-BA23-BA3CA7D1C9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4850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636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Tw Cen MT</vt:lpstr>
      <vt:lpstr>Tw Cen MT Condensed</vt:lpstr>
      <vt:lpstr>Wingdings 2</vt:lpstr>
      <vt:lpstr>Wingdings 3</vt:lpstr>
      <vt:lpstr>HDOfficeLightV0</vt:lpstr>
      <vt:lpstr>Integral</vt:lpstr>
      <vt:lpstr>Controle não linear aplicado Ciclos Limite</vt:lpstr>
      <vt:lpstr>Sistema em análise</vt:lpstr>
      <vt:lpstr>Análise dos autovalores</vt:lpstr>
      <vt:lpstr>Análise dos autovalores</vt:lpstr>
      <vt:lpstr>Ciclo Limite</vt:lpstr>
      <vt:lpstr>Ciclo limite</vt:lpstr>
      <vt:lpstr>Ciclo limite</vt:lpstr>
      <vt:lpstr>Ciclo limite</vt:lpstr>
      <vt:lpstr>Princípio da Invariância</vt:lpstr>
      <vt:lpstr>Princípio da Invariância</vt:lpstr>
      <vt:lpstr>Princípio da Invariância</vt:lpstr>
      <vt:lpstr>Referência Bibliográfica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Controle não linear aplicado Ciclo Limite</dc:title>
  <dc:creator>Pedro Inácio de Nascimento e Barbalho</dc:creator>
  <cp:lastModifiedBy>Pedro Inácio de Nascimento e Barbalho</cp:lastModifiedBy>
  <cp:revision>31</cp:revision>
  <dcterms:created xsi:type="dcterms:W3CDTF">2018-04-08T13:47:42Z</dcterms:created>
  <dcterms:modified xsi:type="dcterms:W3CDTF">2018-06-04T14:47:42Z</dcterms:modified>
</cp:coreProperties>
</file>