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99" r:id="rId1"/>
  </p:sldMasterIdLst>
  <p:notesMasterIdLst>
    <p:notesMasterId r:id="rId102"/>
  </p:notesMasterIdLst>
  <p:sldIdLst>
    <p:sldId id="483" r:id="rId2"/>
    <p:sldId id="733" r:id="rId3"/>
    <p:sldId id="681" r:id="rId4"/>
    <p:sldId id="734" r:id="rId5"/>
    <p:sldId id="723" r:id="rId6"/>
    <p:sldId id="699" r:id="rId7"/>
    <p:sldId id="738" r:id="rId8"/>
    <p:sldId id="735" r:id="rId9"/>
    <p:sldId id="682" r:id="rId10"/>
    <p:sldId id="724" r:id="rId11"/>
    <p:sldId id="684" r:id="rId12"/>
    <p:sldId id="736" r:id="rId13"/>
    <p:sldId id="683" r:id="rId14"/>
    <p:sldId id="722" r:id="rId15"/>
    <p:sldId id="685" r:id="rId16"/>
    <p:sldId id="687" r:id="rId17"/>
    <p:sldId id="688" r:id="rId18"/>
    <p:sldId id="725" r:id="rId19"/>
    <p:sldId id="726" r:id="rId20"/>
    <p:sldId id="729" r:id="rId21"/>
    <p:sldId id="727" r:id="rId22"/>
    <p:sldId id="739" r:id="rId23"/>
    <p:sldId id="728" r:id="rId24"/>
    <p:sldId id="731" r:id="rId25"/>
    <p:sldId id="732" r:id="rId26"/>
    <p:sldId id="700" r:id="rId27"/>
    <p:sldId id="737" r:id="rId28"/>
    <p:sldId id="697" r:id="rId29"/>
    <p:sldId id="689" r:id="rId30"/>
    <p:sldId id="741" r:id="rId31"/>
    <p:sldId id="701" r:id="rId32"/>
    <p:sldId id="690" r:id="rId33"/>
    <p:sldId id="705" r:id="rId34"/>
    <p:sldId id="702" r:id="rId35"/>
    <p:sldId id="744" r:id="rId36"/>
    <p:sldId id="704" r:id="rId37"/>
    <p:sldId id="743" r:id="rId38"/>
    <p:sldId id="745" r:id="rId39"/>
    <p:sldId id="757" r:id="rId40"/>
    <p:sldId id="746" r:id="rId41"/>
    <p:sldId id="747" r:id="rId42"/>
    <p:sldId id="748" r:id="rId43"/>
    <p:sldId id="749" r:id="rId44"/>
    <p:sldId id="750" r:id="rId45"/>
    <p:sldId id="751" r:id="rId46"/>
    <p:sldId id="752" r:id="rId47"/>
    <p:sldId id="753" r:id="rId48"/>
    <p:sldId id="754" r:id="rId49"/>
    <p:sldId id="755" r:id="rId50"/>
    <p:sldId id="756" r:id="rId51"/>
    <p:sldId id="776" r:id="rId52"/>
    <p:sldId id="707" r:id="rId53"/>
    <p:sldId id="715" r:id="rId54"/>
    <p:sldId id="709" r:id="rId55"/>
    <p:sldId id="706" r:id="rId56"/>
    <p:sldId id="710" r:id="rId57"/>
    <p:sldId id="765" r:id="rId58"/>
    <p:sldId id="694" r:id="rId59"/>
    <p:sldId id="711" r:id="rId60"/>
    <p:sldId id="712" r:id="rId61"/>
    <p:sldId id="716" r:id="rId62"/>
    <p:sldId id="718" r:id="rId63"/>
    <p:sldId id="719" r:id="rId64"/>
    <p:sldId id="720" r:id="rId65"/>
    <p:sldId id="740" r:id="rId66"/>
    <p:sldId id="680" r:id="rId67"/>
    <p:sldId id="767" r:id="rId68"/>
    <p:sldId id="777" r:id="rId69"/>
    <p:sldId id="778" r:id="rId70"/>
    <p:sldId id="770" r:id="rId71"/>
    <p:sldId id="692" r:id="rId72"/>
    <p:sldId id="775" r:id="rId73"/>
    <p:sldId id="768" r:id="rId74"/>
    <p:sldId id="759" r:id="rId75"/>
    <p:sldId id="760" r:id="rId76"/>
    <p:sldId id="761" r:id="rId77"/>
    <p:sldId id="762" r:id="rId78"/>
    <p:sldId id="763" r:id="rId79"/>
    <p:sldId id="771" r:id="rId80"/>
    <p:sldId id="774" r:id="rId81"/>
    <p:sldId id="742" r:id="rId82"/>
    <p:sldId id="766" r:id="rId83"/>
    <p:sldId id="779" r:id="rId84"/>
    <p:sldId id="782" r:id="rId85"/>
    <p:sldId id="783" r:id="rId86"/>
    <p:sldId id="785" r:id="rId87"/>
    <p:sldId id="786" r:id="rId88"/>
    <p:sldId id="787" r:id="rId89"/>
    <p:sldId id="788" r:id="rId90"/>
    <p:sldId id="789" r:id="rId91"/>
    <p:sldId id="791" r:id="rId92"/>
    <p:sldId id="792" r:id="rId93"/>
    <p:sldId id="793" r:id="rId94"/>
    <p:sldId id="790" r:id="rId95"/>
    <p:sldId id="795" r:id="rId96"/>
    <p:sldId id="796" r:id="rId97"/>
    <p:sldId id="797" r:id="rId98"/>
    <p:sldId id="798" r:id="rId99"/>
    <p:sldId id="799" r:id="rId100"/>
    <p:sldId id="764" r:id="rId10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5" autoAdjust="0"/>
    <p:restoredTop sz="79190" autoAdjust="0"/>
  </p:normalViewPr>
  <p:slideViewPr>
    <p:cSldViewPr snapToGrid="0">
      <p:cViewPr varScale="1">
        <p:scale>
          <a:sx n="57" d="100"/>
          <a:sy n="57" d="100"/>
        </p:scale>
        <p:origin x="18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D9C6E8-EBCC-4EDD-8283-DA716373766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4BA461E4-7F15-4A49-BAA9-7CE1C776C0AC}">
      <dgm:prSet phldrT="[Texto]"/>
      <dgm:spPr/>
      <dgm:t>
        <a:bodyPr/>
        <a:lstStyle/>
        <a:p>
          <a:r>
            <a:rPr lang="en-US" dirty="0"/>
            <a:t>1. UX </a:t>
          </a:r>
          <a:r>
            <a:rPr lang="en-US" dirty="0" err="1"/>
            <a:t>antecipada</a:t>
          </a:r>
          <a:r>
            <a:rPr lang="en-US" dirty="0"/>
            <a:t> – </a:t>
          </a:r>
          <a:r>
            <a:rPr lang="en-US" dirty="0" err="1"/>
            <a:t>experiência</a:t>
          </a:r>
          <a:r>
            <a:rPr lang="en-US" dirty="0"/>
            <a:t> </a:t>
          </a:r>
          <a:r>
            <a:rPr lang="en-US" dirty="0" err="1"/>
            <a:t>imaginada</a:t>
          </a:r>
          <a:r>
            <a:rPr lang="en-US" dirty="0"/>
            <a:t> antes do </a:t>
          </a:r>
          <a:r>
            <a:rPr lang="en-US" dirty="0" err="1"/>
            <a:t>uso</a:t>
          </a:r>
          <a:r>
            <a:rPr lang="en-US" dirty="0"/>
            <a:t>. </a:t>
          </a:r>
          <a:r>
            <a:rPr lang="en-US" dirty="0" err="1"/>
            <a:t>Experiência</a:t>
          </a:r>
          <a:r>
            <a:rPr lang="en-US" dirty="0"/>
            <a:t> </a:t>
          </a:r>
          <a:r>
            <a:rPr lang="en-US" dirty="0" err="1"/>
            <a:t>indireta</a:t>
          </a:r>
          <a:r>
            <a:rPr lang="en-US" dirty="0"/>
            <a:t> </a:t>
          </a:r>
          <a:r>
            <a:rPr lang="en-US" dirty="0" err="1"/>
            <a:t>relacionada</a:t>
          </a:r>
          <a:r>
            <a:rPr lang="en-US" dirty="0"/>
            <a:t> a </a:t>
          </a:r>
          <a:r>
            <a:rPr lang="en-US" dirty="0" err="1"/>
            <a:t>expectativas</a:t>
          </a:r>
          <a:r>
            <a:rPr lang="en-US" dirty="0"/>
            <a:t> de </a:t>
          </a:r>
          <a:r>
            <a:rPr lang="en-US" dirty="0" err="1"/>
            <a:t>experiências</a:t>
          </a:r>
          <a:r>
            <a:rPr lang="en-US" dirty="0"/>
            <a:t> </a:t>
          </a:r>
          <a:r>
            <a:rPr lang="en-US" dirty="0" err="1"/>
            <a:t>prévias</a:t>
          </a:r>
          <a:r>
            <a:rPr lang="en-US" dirty="0"/>
            <a:t> e </a:t>
          </a:r>
          <a:r>
            <a:rPr lang="en-US" dirty="0" err="1"/>
            <a:t>outras</a:t>
          </a:r>
          <a:r>
            <a:rPr lang="en-US" dirty="0"/>
            <a:t> </a:t>
          </a:r>
          <a:r>
            <a:rPr lang="en-US" dirty="0" err="1"/>
            <a:t>fontes</a:t>
          </a:r>
          <a:r>
            <a:rPr lang="en-US" dirty="0"/>
            <a:t> de </a:t>
          </a:r>
          <a:r>
            <a:rPr lang="en-US" dirty="0" err="1"/>
            <a:t>informação</a:t>
          </a:r>
          <a:r>
            <a:rPr lang="en-US" dirty="0"/>
            <a:t>.</a:t>
          </a:r>
          <a:endParaRPr lang="pt-BR" dirty="0"/>
        </a:p>
      </dgm:t>
    </dgm:pt>
    <dgm:pt modelId="{7582C185-75E5-4B31-B6C1-62E3206A5D95}" type="parTrans" cxnId="{D30DA693-39D9-410C-A598-38E85C4B2C78}">
      <dgm:prSet/>
      <dgm:spPr/>
      <dgm:t>
        <a:bodyPr/>
        <a:lstStyle/>
        <a:p>
          <a:endParaRPr lang="pt-BR"/>
        </a:p>
      </dgm:t>
    </dgm:pt>
    <dgm:pt modelId="{58C113EA-5473-4F57-B46E-EDB4EF99E59A}" type="sibTrans" cxnId="{D30DA693-39D9-410C-A598-38E85C4B2C78}">
      <dgm:prSet/>
      <dgm:spPr/>
      <dgm:t>
        <a:bodyPr/>
        <a:lstStyle/>
        <a:p>
          <a:endParaRPr lang="pt-BR"/>
        </a:p>
      </dgm:t>
    </dgm:pt>
    <dgm:pt modelId="{229DACE1-7DCC-49B9-958D-F2BA5C4674E0}">
      <dgm:prSet/>
      <dgm:spPr/>
      <dgm:t>
        <a:bodyPr/>
        <a:lstStyle/>
        <a:p>
          <a:r>
            <a:rPr lang="en-US"/>
            <a:t>2. UX momentânea – experiência durante o uso. Emoções e sentimentos suscitados durante a interação</a:t>
          </a:r>
          <a:endParaRPr lang="en-US" dirty="0"/>
        </a:p>
      </dgm:t>
    </dgm:pt>
    <dgm:pt modelId="{E454D494-2469-474C-82EF-6F87F3D17EE0}" type="parTrans" cxnId="{645C8A3C-5A61-4E92-876D-95A1D245E322}">
      <dgm:prSet/>
      <dgm:spPr/>
      <dgm:t>
        <a:bodyPr/>
        <a:lstStyle/>
        <a:p>
          <a:endParaRPr lang="pt-BR"/>
        </a:p>
      </dgm:t>
    </dgm:pt>
    <dgm:pt modelId="{F40D609D-1E9C-4FF1-A376-173CF2CFFB71}" type="sibTrans" cxnId="{645C8A3C-5A61-4E92-876D-95A1D245E322}">
      <dgm:prSet/>
      <dgm:spPr/>
      <dgm:t>
        <a:bodyPr/>
        <a:lstStyle/>
        <a:p>
          <a:endParaRPr lang="pt-BR"/>
        </a:p>
      </dgm:t>
    </dgm:pt>
    <dgm:pt modelId="{D758C06C-FAEE-4F1E-8E23-6680AB93AF3B}">
      <dgm:prSet/>
      <dgm:spPr/>
      <dgm:t>
        <a:bodyPr/>
        <a:lstStyle/>
        <a:p>
          <a:r>
            <a:rPr lang="en-US"/>
            <a:t>3. UX episódica – reflexão sobre a experiência após o uso. Relacionada à apreciação de um episódio específico de uso.</a:t>
          </a:r>
          <a:endParaRPr lang="en-US" dirty="0"/>
        </a:p>
      </dgm:t>
    </dgm:pt>
    <dgm:pt modelId="{02DA162B-6F88-4EF0-87FF-8F3B98046488}" type="parTrans" cxnId="{C7FE5B94-3E1B-4F2A-9B3C-0B92D8938409}">
      <dgm:prSet/>
      <dgm:spPr/>
      <dgm:t>
        <a:bodyPr/>
        <a:lstStyle/>
        <a:p>
          <a:endParaRPr lang="pt-BR"/>
        </a:p>
      </dgm:t>
    </dgm:pt>
    <dgm:pt modelId="{5AD30829-60B6-4B4B-A766-C4AD5C1B48AE}" type="sibTrans" cxnId="{C7FE5B94-3E1B-4F2A-9B3C-0B92D8938409}">
      <dgm:prSet/>
      <dgm:spPr/>
      <dgm:t>
        <a:bodyPr/>
        <a:lstStyle/>
        <a:p>
          <a:endParaRPr lang="pt-BR"/>
        </a:p>
      </dgm:t>
    </dgm:pt>
    <dgm:pt modelId="{8525CB0A-0F9A-425B-B0D6-173B2D388B76}">
      <dgm:prSet/>
      <dgm:spPr/>
      <dgm:t>
        <a:bodyPr/>
        <a:lstStyle/>
        <a:p>
          <a:r>
            <a:rPr lang="en-US" dirty="0"/>
            <a:t>4. UX </a:t>
          </a:r>
          <a:r>
            <a:rPr lang="en-US" dirty="0" err="1"/>
            <a:t>acumulada</a:t>
          </a:r>
          <a:r>
            <a:rPr lang="en-US" dirty="0"/>
            <a:t> – </a:t>
          </a:r>
          <a:r>
            <a:rPr lang="en-US" dirty="0" err="1"/>
            <a:t>memória</a:t>
          </a:r>
          <a:r>
            <a:rPr lang="en-US" dirty="0"/>
            <a:t> de </a:t>
          </a:r>
          <a:r>
            <a:rPr lang="en-US" dirty="0" err="1"/>
            <a:t>múltiplos</a:t>
          </a:r>
          <a:r>
            <a:rPr lang="en-US" dirty="0"/>
            <a:t> </a:t>
          </a:r>
          <a:r>
            <a:rPr lang="en-US" dirty="0" err="1"/>
            <a:t>períodos</a:t>
          </a:r>
          <a:r>
            <a:rPr lang="en-US" dirty="0"/>
            <a:t> </a:t>
          </a:r>
          <a:r>
            <a:rPr lang="en-US" dirty="0" err="1"/>
            <a:t>ao</a:t>
          </a:r>
          <a:r>
            <a:rPr lang="en-US" dirty="0"/>
            <a:t> </a:t>
          </a:r>
          <a:r>
            <a:rPr lang="en-US" dirty="0" err="1"/>
            <a:t>longo</a:t>
          </a:r>
          <a:r>
            <a:rPr lang="en-US" dirty="0"/>
            <a:t> do tempo. </a:t>
          </a:r>
          <a:r>
            <a:rPr lang="en-US" dirty="0" err="1"/>
            <a:t>Percepções</a:t>
          </a:r>
          <a:r>
            <a:rPr lang="en-US" dirty="0"/>
            <a:t> </a:t>
          </a:r>
          <a:r>
            <a:rPr lang="en-US" dirty="0" err="1"/>
            <a:t>globais</a:t>
          </a:r>
          <a:r>
            <a:rPr lang="en-US" dirty="0"/>
            <a:t> de um </a:t>
          </a:r>
          <a:r>
            <a:rPr lang="en-US" dirty="0" err="1"/>
            <a:t>produto</a:t>
          </a:r>
          <a:r>
            <a:rPr lang="en-US" dirty="0"/>
            <a:t> </a:t>
          </a:r>
          <a:r>
            <a:rPr lang="en-US" dirty="0" err="1"/>
            <a:t>após</a:t>
          </a:r>
          <a:r>
            <a:rPr lang="en-US" dirty="0"/>
            <a:t> </a:t>
          </a:r>
          <a:r>
            <a:rPr lang="en-US" dirty="0" err="1"/>
            <a:t>vários</a:t>
          </a:r>
          <a:r>
            <a:rPr lang="en-US" dirty="0"/>
            <a:t> </a:t>
          </a:r>
          <a:r>
            <a:rPr lang="en-US" dirty="0" err="1"/>
            <a:t>períodos</a:t>
          </a:r>
          <a:r>
            <a:rPr lang="en-US" dirty="0"/>
            <a:t> de </a:t>
          </a:r>
          <a:r>
            <a:rPr lang="en-US" dirty="0" err="1"/>
            <a:t>uso</a:t>
          </a:r>
          <a:r>
            <a:rPr lang="en-US" dirty="0"/>
            <a:t> e </a:t>
          </a:r>
          <a:r>
            <a:rPr lang="en-US" dirty="0" err="1"/>
            <a:t>não-uso</a:t>
          </a:r>
          <a:r>
            <a:rPr lang="en-US" dirty="0"/>
            <a:t>.</a:t>
          </a:r>
        </a:p>
      </dgm:t>
    </dgm:pt>
    <dgm:pt modelId="{62394E7D-82FE-4DCB-983E-1AC4033E9931}" type="parTrans" cxnId="{F07342ED-85E1-47E2-881A-8E9EF9DA4B4F}">
      <dgm:prSet/>
      <dgm:spPr/>
      <dgm:t>
        <a:bodyPr/>
        <a:lstStyle/>
        <a:p>
          <a:endParaRPr lang="pt-BR"/>
        </a:p>
      </dgm:t>
    </dgm:pt>
    <dgm:pt modelId="{5964836E-9C53-4EFF-8155-DC423B635B54}" type="sibTrans" cxnId="{F07342ED-85E1-47E2-881A-8E9EF9DA4B4F}">
      <dgm:prSet/>
      <dgm:spPr/>
      <dgm:t>
        <a:bodyPr/>
        <a:lstStyle/>
        <a:p>
          <a:endParaRPr lang="pt-BR"/>
        </a:p>
      </dgm:t>
    </dgm:pt>
    <dgm:pt modelId="{7A5BCC0E-660B-4B6C-B30E-0995EA14D92D}" type="pres">
      <dgm:prSet presAssocID="{07D9C6E8-EBCC-4EDD-8283-DA7163737665}" presName="linear" presStyleCnt="0">
        <dgm:presLayoutVars>
          <dgm:animLvl val="lvl"/>
          <dgm:resizeHandles val="exact"/>
        </dgm:presLayoutVars>
      </dgm:prSet>
      <dgm:spPr/>
    </dgm:pt>
    <dgm:pt modelId="{4B449928-AB7C-4C9C-BA63-262D0ED1A896}" type="pres">
      <dgm:prSet presAssocID="{4BA461E4-7F15-4A49-BAA9-7CE1C776C0A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7BA61F1-98B0-4FBC-9BA8-53121BE88632}" type="pres">
      <dgm:prSet presAssocID="{58C113EA-5473-4F57-B46E-EDB4EF99E59A}" presName="spacer" presStyleCnt="0"/>
      <dgm:spPr/>
    </dgm:pt>
    <dgm:pt modelId="{FFA1D834-E7F6-409C-AE1E-51B00F51A836}" type="pres">
      <dgm:prSet presAssocID="{229DACE1-7DCC-49B9-958D-F2BA5C4674E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501D77D-C11F-44E9-9390-AD80BB09F400}" type="pres">
      <dgm:prSet presAssocID="{F40D609D-1E9C-4FF1-A376-173CF2CFFB71}" presName="spacer" presStyleCnt="0"/>
      <dgm:spPr/>
    </dgm:pt>
    <dgm:pt modelId="{6AD3F167-B77B-4996-8447-FA5BB14CC3CF}" type="pres">
      <dgm:prSet presAssocID="{D758C06C-FAEE-4F1E-8E23-6680AB93AF3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9070855-EC70-46B1-82C8-A9E8B848E85E}" type="pres">
      <dgm:prSet presAssocID="{5AD30829-60B6-4B4B-A766-C4AD5C1B48AE}" presName="spacer" presStyleCnt="0"/>
      <dgm:spPr/>
    </dgm:pt>
    <dgm:pt modelId="{A79DABD3-D844-4F51-B16E-147662ACAB31}" type="pres">
      <dgm:prSet presAssocID="{8525CB0A-0F9A-425B-B0D6-173B2D388B7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638D9B23-E686-4F72-BD26-A1CB9B8248C1}" type="presOf" srcId="{4BA461E4-7F15-4A49-BAA9-7CE1C776C0AC}" destId="{4B449928-AB7C-4C9C-BA63-262D0ED1A896}" srcOrd="0" destOrd="0" presId="urn:microsoft.com/office/officeart/2005/8/layout/vList2"/>
    <dgm:cxn modelId="{645C8A3C-5A61-4E92-876D-95A1D245E322}" srcId="{07D9C6E8-EBCC-4EDD-8283-DA7163737665}" destId="{229DACE1-7DCC-49B9-958D-F2BA5C4674E0}" srcOrd="1" destOrd="0" parTransId="{E454D494-2469-474C-82EF-6F87F3D17EE0}" sibTransId="{F40D609D-1E9C-4FF1-A376-173CF2CFFB71}"/>
    <dgm:cxn modelId="{80686264-AE43-4BF5-9A0F-9C2C5B56F5DF}" type="presOf" srcId="{D758C06C-FAEE-4F1E-8E23-6680AB93AF3B}" destId="{6AD3F167-B77B-4996-8447-FA5BB14CC3CF}" srcOrd="0" destOrd="0" presId="urn:microsoft.com/office/officeart/2005/8/layout/vList2"/>
    <dgm:cxn modelId="{C8110D55-7124-4D70-BD9A-A5B9E7A1B59B}" type="presOf" srcId="{07D9C6E8-EBCC-4EDD-8283-DA7163737665}" destId="{7A5BCC0E-660B-4B6C-B30E-0995EA14D92D}" srcOrd="0" destOrd="0" presId="urn:microsoft.com/office/officeart/2005/8/layout/vList2"/>
    <dgm:cxn modelId="{6D409F8A-83FF-4400-9B96-521751470546}" type="presOf" srcId="{8525CB0A-0F9A-425B-B0D6-173B2D388B76}" destId="{A79DABD3-D844-4F51-B16E-147662ACAB31}" srcOrd="0" destOrd="0" presId="urn:microsoft.com/office/officeart/2005/8/layout/vList2"/>
    <dgm:cxn modelId="{A034FE8C-0B1F-475D-91CF-7A2F33E74838}" type="presOf" srcId="{229DACE1-7DCC-49B9-958D-F2BA5C4674E0}" destId="{FFA1D834-E7F6-409C-AE1E-51B00F51A836}" srcOrd="0" destOrd="0" presId="urn:microsoft.com/office/officeart/2005/8/layout/vList2"/>
    <dgm:cxn modelId="{D30DA693-39D9-410C-A598-38E85C4B2C78}" srcId="{07D9C6E8-EBCC-4EDD-8283-DA7163737665}" destId="{4BA461E4-7F15-4A49-BAA9-7CE1C776C0AC}" srcOrd="0" destOrd="0" parTransId="{7582C185-75E5-4B31-B6C1-62E3206A5D95}" sibTransId="{58C113EA-5473-4F57-B46E-EDB4EF99E59A}"/>
    <dgm:cxn modelId="{C7FE5B94-3E1B-4F2A-9B3C-0B92D8938409}" srcId="{07D9C6E8-EBCC-4EDD-8283-DA7163737665}" destId="{D758C06C-FAEE-4F1E-8E23-6680AB93AF3B}" srcOrd="2" destOrd="0" parTransId="{02DA162B-6F88-4EF0-87FF-8F3B98046488}" sibTransId="{5AD30829-60B6-4B4B-A766-C4AD5C1B48AE}"/>
    <dgm:cxn modelId="{F07342ED-85E1-47E2-881A-8E9EF9DA4B4F}" srcId="{07D9C6E8-EBCC-4EDD-8283-DA7163737665}" destId="{8525CB0A-0F9A-425B-B0D6-173B2D388B76}" srcOrd="3" destOrd="0" parTransId="{62394E7D-82FE-4DCB-983E-1AC4033E9931}" sibTransId="{5964836E-9C53-4EFF-8155-DC423B635B54}"/>
    <dgm:cxn modelId="{400CC1F4-8F3D-44CA-A899-DBF7AEA4E50F}" type="presParOf" srcId="{7A5BCC0E-660B-4B6C-B30E-0995EA14D92D}" destId="{4B449928-AB7C-4C9C-BA63-262D0ED1A896}" srcOrd="0" destOrd="0" presId="urn:microsoft.com/office/officeart/2005/8/layout/vList2"/>
    <dgm:cxn modelId="{813D905A-AD2C-488E-8AE4-1AE8E1C9D013}" type="presParOf" srcId="{7A5BCC0E-660B-4B6C-B30E-0995EA14D92D}" destId="{B7BA61F1-98B0-4FBC-9BA8-53121BE88632}" srcOrd="1" destOrd="0" presId="urn:microsoft.com/office/officeart/2005/8/layout/vList2"/>
    <dgm:cxn modelId="{57B86E10-4ADE-41EC-985C-508800ECA651}" type="presParOf" srcId="{7A5BCC0E-660B-4B6C-B30E-0995EA14D92D}" destId="{FFA1D834-E7F6-409C-AE1E-51B00F51A836}" srcOrd="2" destOrd="0" presId="urn:microsoft.com/office/officeart/2005/8/layout/vList2"/>
    <dgm:cxn modelId="{45B06371-40C4-42EB-9325-F6CD3BFDC1E3}" type="presParOf" srcId="{7A5BCC0E-660B-4B6C-B30E-0995EA14D92D}" destId="{B501D77D-C11F-44E9-9390-AD80BB09F400}" srcOrd="3" destOrd="0" presId="urn:microsoft.com/office/officeart/2005/8/layout/vList2"/>
    <dgm:cxn modelId="{7D90ED22-818C-4ACF-AAB8-9056AB6D1967}" type="presParOf" srcId="{7A5BCC0E-660B-4B6C-B30E-0995EA14D92D}" destId="{6AD3F167-B77B-4996-8447-FA5BB14CC3CF}" srcOrd="4" destOrd="0" presId="urn:microsoft.com/office/officeart/2005/8/layout/vList2"/>
    <dgm:cxn modelId="{56040F29-B2ED-4EF2-B207-D7C3FF8451F8}" type="presParOf" srcId="{7A5BCC0E-660B-4B6C-B30E-0995EA14D92D}" destId="{E9070855-EC70-46B1-82C8-A9E8B848E85E}" srcOrd="5" destOrd="0" presId="urn:microsoft.com/office/officeart/2005/8/layout/vList2"/>
    <dgm:cxn modelId="{E46544AD-78BF-4F2B-8AA5-BC69E69D709B}" type="presParOf" srcId="{7A5BCC0E-660B-4B6C-B30E-0995EA14D92D}" destId="{A79DABD3-D844-4F51-B16E-147662ACAB3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DA6B00E-6AFE-45A9-9B14-E79630EA62A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C11E49E8-BA04-4566-8D9A-91F6B6A6203E}">
      <dgm:prSet phldrT="[Texto]"/>
      <dgm:spPr/>
      <dgm:t>
        <a:bodyPr/>
        <a:lstStyle/>
        <a:p>
          <a:r>
            <a:rPr lang="pt-BR" dirty="0"/>
            <a:t>Pessoas agem com base nas expectativas de emoções futuras, mudam seu comportamento para obter situações esperadas</a:t>
          </a:r>
        </a:p>
      </dgm:t>
    </dgm:pt>
    <dgm:pt modelId="{2C83D938-4AE2-40E6-8F8F-921D6903C419}" type="parTrans" cxnId="{F2B5CE06-1FBF-441D-8BDA-99950D562B9F}">
      <dgm:prSet/>
      <dgm:spPr/>
      <dgm:t>
        <a:bodyPr/>
        <a:lstStyle/>
        <a:p>
          <a:endParaRPr lang="pt-BR"/>
        </a:p>
      </dgm:t>
    </dgm:pt>
    <dgm:pt modelId="{DBEA1264-5BC2-42A4-9F69-9FC1A668D13B}" type="sibTrans" cxnId="{F2B5CE06-1FBF-441D-8BDA-99950D562B9F}">
      <dgm:prSet/>
      <dgm:spPr/>
      <dgm:t>
        <a:bodyPr/>
        <a:lstStyle/>
        <a:p>
          <a:endParaRPr lang="pt-BR"/>
        </a:p>
      </dgm:t>
    </dgm:pt>
    <dgm:pt modelId="{26377538-B407-4849-90A9-6B6834D288EB}">
      <dgm:prSet phldrT="[Texto]"/>
      <dgm:spPr/>
      <dgm:t>
        <a:bodyPr/>
        <a:lstStyle/>
        <a:p>
          <a:r>
            <a:rPr lang="pt-BR" dirty="0"/>
            <a:t>Pessoas podem derivar utilidade positiva de eventos favoráveis e se preparar para os negativos</a:t>
          </a:r>
        </a:p>
      </dgm:t>
    </dgm:pt>
    <dgm:pt modelId="{58C3FFCB-3ECC-4926-ABD6-E47675EE39A7}" type="parTrans" cxnId="{A960DFA6-3191-4CCF-8CC1-03052BEE2D45}">
      <dgm:prSet/>
      <dgm:spPr/>
      <dgm:t>
        <a:bodyPr/>
        <a:lstStyle/>
        <a:p>
          <a:endParaRPr lang="pt-BR"/>
        </a:p>
      </dgm:t>
    </dgm:pt>
    <dgm:pt modelId="{E7F7E2EA-2E39-4715-969C-792CA01B8AE0}" type="sibTrans" cxnId="{A960DFA6-3191-4CCF-8CC1-03052BEE2D45}">
      <dgm:prSet/>
      <dgm:spPr/>
      <dgm:t>
        <a:bodyPr/>
        <a:lstStyle/>
        <a:p>
          <a:endParaRPr lang="pt-BR"/>
        </a:p>
      </dgm:t>
    </dgm:pt>
    <dgm:pt modelId="{9865A2F0-857E-4415-A7F9-C739AD4F10BD}" type="pres">
      <dgm:prSet presAssocID="{EDA6B00E-6AFE-45A9-9B14-E79630EA62AB}" presName="linear" presStyleCnt="0">
        <dgm:presLayoutVars>
          <dgm:animLvl val="lvl"/>
          <dgm:resizeHandles val="exact"/>
        </dgm:presLayoutVars>
      </dgm:prSet>
      <dgm:spPr/>
    </dgm:pt>
    <dgm:pt modelId="{DCDD09DC-438A-481D-AD9E-E7C60AECF452}" type="pres">
      <dgm:prSet presAssocID="{C11E49E8-BA04-4566-8D9A-91F6B6A6203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D148922-6C28-436B-B53B-CF2E9229F7CE}" type="pres">
      <dgm:prSet presAssocID="{DBEA1264-5BC2-42A4-9F69-9FC1A668D13B}" presName="spacer" presStyleCnt="0"/>
      <dgm:spPr/>
    </dgm:pt>
    <dgm:pt modelId="{09ECBC73-6697-4977-AF53-3E3B4B4DAD4D}" type="pres">
      <dgm:prSet presAssocID="{26377538-B407-4849-90A9-6B6834D288EB}" presName="parentText" presStyleLbl="node1" presStyleIdx="1" presStyleCnt="2" custLinFactNeighborY="0">
        <dgm:presLayoutVars>
          <dgm:chMax val="0"/>
          <dgm:bulletEnabled val="1"/>
        </dgm:presLayoutVars>
      </dgm:prSet>
      <dgm:spPr/>
    </dgm:pt>
  </dgm:ptLst>
  <dgm:cxnLst>
    <dgm:cxn modelId="{F2B5CE06-1FBF-441D-8BDA-99950D562B9F}" srcId="{EDA6B00E-6AFE-45A9-9B14-E79630EA62AB}" destId="{C11E49E8-BA04-4566-8D9A-91F6B6A6203E}" srcOrd="0" destOrd="0" parTransId="{2C83D938-4AE2-40E6-8F8F-921D6903C419}" sibTransId="{DBEA1264-5BC2-42A4-9F69-9FC1A668D13B}"/>
    <dgm:cxn modelId="{EC7D62A2-CFD9-42AB-8638-B07CF4066851}" type="presOf" srcId="{C11E49E8-BA04-4566-8D9A-91F6B6A6203E}" destId="{DCDD09DC-438A-481D-AD9E-E7C60AECF452}" srcOrd="0" destOrd="0" presId="urn:microsoft.com/office/officeart/2005/8/layout/vList2"/>
    <dgm:cxn modelId="{A960DFA6-3191-4CCF-8CC1-03052BEE2D45}" srcId="{EDA6B00E-6AFE-45A9-9B14-E79630EA62AB}" destId="{26377538-B407-4849-90A9-6B6834D288EB}" srcOrd="1" destOrd="0" parTransId="{58C3FFCB-3ECC-4926-ABD6-E47675EE39A7}" sibTransId="{E7F7E2EA-2E39-4715-969C-792CA01B8AE0}"/>
    <dgm:cxn modelId="{03C58BAA-2C8B-47AC-AB31-92097ABE3578}" type="presOf" srcId="{EDA6B00E-6AFE-45A9-9B14-E79630EA62AB}" destId="{9865A2F0-857E-4415-A7F9-C739AD4F10BD}" srcOrd="0" destOrd="0" presId="urn:microsoft.com/office/officeart/2005/8/layout/vList2"/>
    <dgm:cxn modelId="{96BCD0E1-BB9B-49B4-AB9C-2BC5F13FD475}" type="presOf" srcId="{26377538-B407-4849-90A9-6B6834D288EB}" destId="{09ECBC73-6697-4977-AF53-3E3B4B4DAD4D}" srcOrd="0" destOrd="0" presId="urn:microsoft.com/office/officeart/2005/8/layout/vList2"/>
    <dgm:cxn modelId="{3A3171D0-95C4-4C7B-BF7B-41DE4226085E}" type="presParOf" srcId="{9865A2F0-857E-4415-A7F9-C739AD4F10BD}" destId="{DCDD09DC-438A-481D-AD9E-E7C60AECF452}" srcOrd="0" destOrd="0" presId="urn:microsoft.com/office/officeart/2005/8/layout/vList2"/>
    <dgm:cxn modelId="{36AF5A12-0A17-44BA-9507-12772D5D7A4C}" type="presParOf" srcId="{9865A2F0-857E-4415-A7F9-C739AD4F10BD}" destId="{6D148922-6C28-436B-B53B-CF2E9229F7CE}" srcOrd="1" destOrd="0" presId="urn:microsoft.com/office/officeart/2005/8/layout/vList2"/>
    <dgm:cxn modelId="{74249006-F5E7-446F-B3B4-477B71EA163B}" type="presParOf" srcId="{9865A2F0-857E-4415-A7F9-C739AD4F10BD}" destId="{09ECBC73-6697-4977-AF53-3E3B4B4DAD4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2514B5A-9E93-4444-9647-ADAC15E55D1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222C118-B6F3-466E-9A1C-76AD01CE7964}">
      <dgm:prSet phldrT="[Texto]"/>
      <dgm:spPr/>
      <dgm:t>
        <a:bodyPr/>
        <a:lstStyle/>
        <a:p>
          <a:r>
            <a:rPr lang="pt-BR" dirty="0"/>
            <a:t>Apresentação do conceito</a:t>
          </a:r>
        </a:p>
      </dgm:t>
    </dgm:pt>
    <dgm:pt modelId="{8C52B00C-88E9-4011-835B-1AD9E9700120}" type="parTrans" cxnId="{57DF49B5-A476-42F2-8888-485CF4073C17}">
      <dgm:prSet/>
      <dgm:spPr/>
      <dgm:t>
        <a:bodyPr/>
        <a:lstStyle/>
        <a:p>
          <a:endParaRPr lang="pt-BR"/>
        </a:p>
      </dgm:t>
    </dgm:pt>
    <dgm:pt modelId="{7C5FCDED-F455-4F10-B58C-780C406BAEF4}" type="sibTrans" cxnId="{57DF49B5-A476-42F2-8888-485CF4073C17}">
      <dgm:prSet/>
      <dgm:spPr/>
      <dgm:t>
        <a:bodyPr/>
        <a:lstStyle/>
        <a:p>
          <a:endParaRPr lang="pt-BR"/>
        </a:p>
      </dgm:t>
    </dgm:pt>
    <dgm:pt modelId="{97663498-4E34-47F6-83D9-037E369908A8}">
      <dgm:prSet phldrT="[Texto]"/>
      <dgm:spPr/>
      <dgm:t>
        <a:bodyPr/>
        <a:lstStyle/>
        <a:p>
          <a:r>
            <a:rPr lang="pt-BR" dirty="0"/>
            <a:t>Avaliação do conceito</a:t>
          </a:r>
        </a:p>
      </dgm:t>
    </dgm:pt>
    <dgm:pt modelId="{F54A607C-17A5-43A3-86AF-C90A326C22EA}" type="parTrans" cxnId="{064578F7-3A07-4ACD-8D3C-5EF622DD983D}">
      <dgm:prSet/>
      <dgm:spPr/>
      <dgm:t>
        <a:bodyPr/>
        <a:lstStyle/>
        <a:p>
          <a:endParaRPr lang="pt-BR"/>
        </a:p>
      </dgm:t>
    </dgm:pt>
    <dgm:pt modelId="{F207E5EB-6B6E-4260-8E57-BCC6F60764BF}" type="sibTrans" cxnId="{064578F7-3A07-4ACD-8D3C-5EF622DD983D}">
      <dgm:prSet/>
      <dgm:spPr/>
      <dgm:t>
        <a:bodyPr/>
        <a:lstStyle/>
        <a:p>
          <a:endParaRPr lang="pt-BR"/>
        </a:p>
      </dgm:t>
    </dgm:pt>
    <dgm:pt modelId="{6228E699-2C7D-4A21-BF21-43065C2FB67A}">
      <dgm:prSet phldrT="[Texto]"/>
      <dgm:spPr/>
      <dgm:t>
        <a:bodyPr/>
        <a:lstStyle/>
        <a:p>
          <a:r>
            <a:rPr lang="pt-BR" dirty="0"/>
            <a:t>Análise de dados</a:t>
          </a:r>
        </a:p>
      </dgm:t>
    </dgm:pt>
    <dgm:pt modelId="{762D5EC0-58F3-40B5-B951-1CB27B866087}" type="parTrans" cxnId="{CA8BA8D3-5D76-4B63-9B25-3C09065CF7A8}">
      <dgm:prSet/>
      <dgm:spPr/>
      <dgm:t>
        <a:bodyPr/>
        <a:lstStyle/>
        <a:p>
          <a:endParaRPr lang="pt-BR"/>
        </a:p>
      </dgm:t>
    </dgm:pt>
    <dgm:pt modelId="{526420BA-CFCA-4A51-B7F6-F69DC25F8F64}" type="sibTrans" cxnId="{CA8BA8D3-5D76-4B63-9B25-3C09065CF7A8}">
      <dgm:prSet/>
      <dgm:spPr/>
      <dgm:t>
        <a:bodyPr/>
        <a:lstStyle/>
        <a:p>
          <a:endParaRPr lang="pt-BR"/>
        </a:p>
      </dgm:t>
    </dgm:pt>
    <dgm:pt modelId="{125F5DC6-696A-40A0-A552-AA0BB51C1623}">
      <dgm:prSet phldrT="[Texto]"/>
      <dgm:spPr/>
      <dgm:t>
        <a:bodyPr/>
        <a:lstStyle/>
        <a:p>
          <a:r>
            <a:rPr lang="pt-BR" dirty="0"/>
            <a:t>Cenários e descrição de uso.</a:t>
          </a:r>
        </a:p>
      </dgm:t>
    </dgm:pt>
    <dgm:pt modelId="{2BD5F452-503B-43DD-B38B-2D0E9A3970D6}" type="parTrans" cxnId="{0E5F0931-FE9A-4830-AADD-1B67D4F2DAC1}">
      <dgm:prSet/>
      <dgm:spPr/>
      <dgm:t>
        <a:bodyPr/>
        <a:lstStyle/>
        <a:p>
          <a:endParaRPr lang="pt-BR"/>
        </a:p>
      </dgm:t>
    </dgm:pt>
    <dgm:pt modelId="{D035BF29-9E64-4B60-AACE-BDE66520D040}" type="sibTrans" cxnId="{0E5F0931-FE9A-4830-AADD-1B67D4F2DAC1}">
      <dgm:prSet/>
      <dgm:spPr/>
      <dgm:t>
        <a:bodyPr/>
        <a:lstStyle/>
        <a:p>
          <a:endParaRPr lang="pt-BR"/>
        </a:p>
      </dgm:t>
    </dgm:pt>
    <dgm:pt modelId="{07CD80CB-BCD8-4710-AD03-83BEBB920FA6}">
      <dgm:prSet phldrT="[Texto]"/>
      <dgm:spPr/>
      <dgm:t>
        <a:bodyPr/>
        <a:lstStyle/>
        <a:p>
          <a:r>
            <a:rPr lang="pt-BR" dirty="0"/>
            <a:t>Pares </a:t>
          </a:r>
          <a:r>
            <a:rPr lang="pt-BR"/>
            <a:t>de imagens</a:t>
          </a:r>
          <a:endParaRPr lang="pt-BR" dirty="0"/>
        </a:p>
      </dgm:t>
    </dgm:pt>
    <dgm:pt modelId="{84E9A99E-F617-411A-90D8-60E3B2087023}" type="parTrans" cxnId="{EAC8C9C4-39B3-4B52-B099-3AFA78697430}">
      <dgm:prSet/>
      <dgm:spPr/>
      <dgm:t>
        <a:bodyPr/>
        <a:lstStyle/>
        <a:p>
          <a:endParaRPr lang="pt-BR"/>
        </a:p>
      </dgm:t>
    </dgm:pt>
    <dgm:pt modelId="{A4F3DDF0-1EE4-4066-98BB-5FD46F4297CF}" type="sibTrans" cxnId="{EAC8C9C4-39B3-4B52-B099-3AFA78697430}">
      <dgm:prSet/>
      <dgm:spPr/>
      <dgm:t>
        <a:bodyPr/>
        <a:lstStyle/>
        <a:p>
          <a:endParaRPr lang="pt-BR"/>
        </a:p>
      </dgm:t>
    </dgm:pt>
    <dgm:pt modelId="{A0B3232E-8C20-4CB5-9E81-8A85C394882E}">
      <dgm:prSet phldrT="[Texto]"/>
      <dgm:spPr/>
      <dgm:t>
        <a:bodyPr/>
        <a:lstStyle/>
        <a:p>
          <a:r>
            <a:rPr lang="pt-BR" dirty="0"/>
            <a:t>Dados transcritos e codificados </a:t>
          </a:r>
        </a:p>
      </dgm:t>
    </dgm:pt>
    <dgm:pt modelId="{B5E92501-7073-471E-8670-9ED10BB41EF0}" type="parTrans" cxnId="{0BEB503E-FDD5-4C65-804B-7C06B838F963}">
      <dgm:prSet/>
      <dgm:spPr/>
      <dgm:t>
        <a:bodyPr/>
        <a:lstStyle/>
        <a:p>
          <a:endParaRPr lang="pt-BR"/>
        </a:p>
      </dgm:t>
    </dgm:pt>
    <dgm:pt modelId="{B8AC6912-96BE-4924-A5EE-C59E4A51FEA5}" type="sibTrans" cxnId="{0BEB503E-FDD5-4C65-804B-7C06B838F963}">
      <dgm:prSet/>
      <dgm:spPr/>
      <dgm:t>
        <a:bodyPr/>
        <a:lstStyle/>
        <a:p>
          <a:endParaRPr lang="pt-BR"/>
        </a:p>
      </dgm:t>
    </dgm:pt>
    <dgm:pt modelId="{FBA8351C-6A8D-43C9-B527-4D18BE500B72}">
      <dgm:prSet phldrT="[Texto]"/>
      <dgm:spPr/>
      <dgm:t>
        <a:bodyPr/>
        <a:lstStyle/>
        <a:p>
          <a:r>
            <a:rPr lang="pt-BR" dirty="0"/>
            <a:t>Categorias adaptadas do Modelo de UX de </a:t>
          </a:r>
          <a:r>
            <a:rPr lang="pt-BR" dirty="0" err="1"/>
            <a:t>Hassenzahl</a:t>
          </a:r>
          <a:r>
            <a:rPr lang="pt-BR" dirty="0"/>
            <a:t>.</a:t>
          </a:r>
        </a:p>
      </dgm:t>
    </dgm:pt>
    <dgm:pt modelId="{E987705A-CC83-4D2F-93B7-C3A564129D99}" type="parTrans" cxnId="{B7D92037-23C0-44CF-9222-71BB9298F79E}">
      <dgm:prSet/>
      <dgm:spPr/>
      <dgm:t>
        <a:bodyPr/>
        <a:lstStyle/>
        <a:p>
          <a:endParaRPr lang="pt-BR"/>
        </a:p>
      </dgm:t>
    </dgm:pt>
    <dgm:pt modelId="{DFC288BC-693B-42CC-BD15-BE162FEDBBF7}" type="sibTrans" cxnId="{B7D92037-23C0-44CF-9222-71BB9298F79E}">
      <dgm:prSet/>
      <dgm:spPr/>
      <dgm:t>
        <a:bodyPr/>
        <a:lstStyle/>
        <a:p>
          <a:endParaRPr lang="pt-BR"/>
        </a:p>
      </dgm:t>
    </dgm:pt>
    <dgm:pt modelId="{1C3D2FC3-C5C8-4890-BEAC-58C485325075}" type="pres">
      <dgm:prSet presAssocID="{42514B5A-9E93-4444-9647-ADAC15E55D11}" presName="linear" presStyleCnt="0">
        <dgm:presLayoutVars>
          <dgm:animLvl val="lvl"/>
          <dgm:resizeHandles val="exact"/>
        </dgm:presLayoutVars>
      </dgm:prSet>
      <dgm:spPr/>
    </dgm:pt>
    <dgm:pt modelId="{771B998C-5D6A-4C96-A068-BFE255AF79CB}" type="pres">
      <dgm:prSet presAssocID="{6222C118-B6F3-466E-9A1C-76AD01CE796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BD8A75E-AA63-44F7-BCE4-54E57C43DABE}" type="pres">
      <dgm:prSet presAssocID="{6222C118-B6F3-466E-9A1C-76AD01CE7964}" presName="childText" presStyleLbl="revTx" presStyleIdx="0" presStyleCnt="3">
        <dgm:presLayoutVars>
          <dgm:bulletEnabled val="1"/>
        </dgm:presLayoutVars>
      </dgm:prSet>
      <dgm:spPr/>
    </dgm:pt>
    <dgm:pt modelId="{A8DD0AB3-1234-4504-B714-6DD8A286EAD9}" type="pres">
      <dgm:prSet presAssocID="{97663498-4E34-47F6-83D9-037E369908A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7984177-A832-4CA8-A0D6-9825A6BF71CA}" type="pres">
      <dgm:prSet presAssocID="{97663498-4E34-47F6-83D9-037E369908A8}" presName="childText" presStyleLbl="revTx" presStyleIdx="1" presStyleCnt="3">
        <dgm:presLayoutVars>
          <dgm:bulletEnabled val="1"/>
        </dgm:presLayoutVars>
      </dgm:prSet>
      <dgm:spPr/>
    </dgm:pt>
    <dgm:pt modelId="{DC991A76-3B80-41FB-B560-8B2D718CB6FD}" type="pres">
      <dgm:prSet presAssocID="{6228E699-2C7D-4A21-BF21-43065C2FB67A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D1519C91-467E-4726-B325-9E8C8BCD3228}" type="pres">
      <dgm:prSet presAssocID="{6228E699-2C7D-4A21-BF21-43065C2FB67A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29A8DD1C-3BC3-41B4-8740-298D1670DB50}" type="presOf" srcId="{6228E699-2C7D-4A21-BF21-43065C2FB67A}" destId="{DC991A76-3B80-41FB-B560-8B2D718CB6FD}" srcOrd="0" destOrd="0" presId="urn:microsoft.com/office/officeart/2005/8/layout/vList2"/>
    <dgm:cxn modelId="{0E5F0931-FE9A-4830-AADD-1B67D4F2DAC1}" srcId="{6222C118-B6F3-466E-9A1C-76AD01CE7964}" destId="{125F5DC6-696A-40A0-A552-AA0BB51C1623}" srcOrd="0" destOrd="0" parTransId="{2BD5F452-503B-43DD-B38B-2D0E9A3970D6}" sibTransId="{D035BF29-9E64-4B60-AACE-BDE66520D040}"/>
    <dgm:cxn modelId="{B7D92037-23C0-44CF-9222-71BB9298F79E}" srcId="{6228E699-2C7D-4A21-BF21-43065C2FB67A}" destId="{FBA8351C-6A8D-43C9-B527-4D18BE500B72}" srcOrd="1" destOrd="0" parTransId="{E987705A-CC83-4D2F-93B7-C3A564129D99}" sibTransId="{DFC288BC-693B-42CC-BD15-BE162FEDBBF7}"/>
    <dgm:cxn modelId="{0BEB503E-FDD5-4C65-804B-7C06B838F963}" srcId="{6228E699-2C7D-4A21-BF21-43065C2FB67A}" destId="{A0B3232E-8C20-4CB5-9E81-8A85C394882E}" srcOrd="0" destOrd="0" parTransId="{B5E92501-7073-471E-8670-9ED10BB41EF0}" sibTransId="{B8AC6912-96BE-4924-A5EE-C59E4A51FEA5}"/>
    <dgm:cxn modelId="{2BBFE042-612A-4132-998B-2C080CA7CCF3}" type="presOf" srcId="{FBA8351C-6A8D-43C9-B527-4D18BE500B72}" destId="{D1519C91-467E-4726-B325-9E8C8BCD3228}" srcOrd="0" destOrd="1" presId="urn:microsoft.com/office/officeart/2005/8/layout/vList2"/>
    <dgm:cxn modelId="{6A76D272-0283-4EBE-80E5-46EBAD0EAB8C}" type="presOf" srcId="{6222C118-B6F3-466E-9A1C-76AD01CE7964}" destId="{771B998C-5D6A-4C96-A068-BFE255AF79CB}" srcOrd="0" destOrd="0" presId="urn:microsoft.com/office/officeart/2005/8/layout/vList2"/>
    <dgm:cxn modelId="{72B664B4-3F2C-4647-883F-B3259DDDB3B0}" type="presOf" srcId="{07CD80CB-BCD8-4710-AD03-83BEBB920FA6}" destId="{57984177-A832-4CA8-A0D6-9825A6BF71CA}" srcOrd="0" destOrd="0" presId="urn:microsoft.com/office/officeart/2005/8/layout/vList2"/>
    <dgm:cxn modelId="{57DF49B5-A476-42F2-8888-485CF4073C17}" srcId="{42514B5A-9E93-4444-9647-ADAC15E55D11}" destId="{6222C118-B6F3-466E-9A1C-76AD01CE7964}" srcOrd="0" destOrd="0" parTransId="{8C52B00C-88E9-4011-835B-1AD9E9700120}" sibTransId="{7C5FCDED-F455-4F10-B58C-780C406BAEF4}"/>
    <dgm:cxn modelId="{4665CAB8-6CF2-4085-B494-91118C540FB3}" type="presOf" srcId="{125F5DC6-696A-40A0-A552-AA0BB51C1623}" destId="{2BD8A75E-AA63-44F7-BCE4-54E57C43DABE}" srcOrd="0" destOrd="0" presId="urn:microsoft.com/office/officeart/2005/8/layout/vList2"/>
    <dgm:cxn modelId="{255BFFC2-8076-4A13-A800-B132F18CE275}" type="presOf" srcId="{A0B3232E-8C20-4CB5-9E81-8A85C394882E}" destId="{D1519C91-467E-4726-B325-9E8C8BCD3228}" srcOrd="0" destOrd="0" presId="urn:microsoft.com/office/officeart/2005/8/layout/vList2"/>
    <dgm:cxn modelId="{EAC8C9C4-39B3-4B52-B099-3AFA78697430}" srcId="{97663498-4E34-47F6-83D9-037E369908A8}" destId="{07CD80CB-BCD8-4710-AD03-83BEBB920FA6}" srcOrd="0" destOrd="0" parTransId="{84E9A99E-F617-411A-90D8-60E3B2087023}" sibTransId="{A4F3DDF0-1EE4-4066-98BB-5FD46F4297CF}"/>
    <dgm:cxn modelId="{CA8BA8D3-5D76-4B63-9B25-3C09065CF7A8}" srcId="{42514B5A-9E93-4444-9647-ADAC15E55D11}" destId="{6228E699-2C7D-4A21-BF21-43065C2FB67A}" srcOrd="2" destOrd="0" parTransId="{762D5EC0-58F3-40B5-B951-1CB27B866087}" sibTransId="{526420BA-CFCA-4A51-B7F6-F69DC25F8F64}"/>
    <dgm:cxn modelId="{C0967DDF-A2A0-4D34-8FB2-D651FC927C9F}" type="presOf" srcId="{97663498-4E34-47F6-83D9-037E369908A8}" destId="{A8DD0AB3-1234-4504-B714-6DD8A286EAD9}" srcOrd="0" destOrd="0" presId="urn:microsoft.com/office/officeart/2005/8/layout/vList2"/>
    <dgm:cxn modelId="{1D6790E5-617B-44A2-A250-8277F03FC6FA}" type="presOf" srcId="{42514B5A-9E93-4444-9647-ADAC15E55D11}" destId="{1C3D2FC3-C5C8-4890-BEAC-58C485325075}" srcOrd="0" destOrd="0" presId="urn:microsoft.com/office/officeart/2005/8/layout/vList2"/>
    <dgm:cxn modelId="{064578F7-3A07-4ACD-8D3C-5EF622DD983D}" srcId="{42514B5A-9E93-4444-9647-ADAC15E55D11}" destId="{97663498-4E34-47F6-83D9-037E369908A8}" srcOrd="1" destOrd="0" parTransId="{F54A607C-17A5-43A3-86AF-C90A326C22EA}" sibTransId="{F207E5EB-6B6E-4260-8E57-BCC6F60764BF}"/>
    <dgm:cxn modelId="{1A10274E-D22A-4B1B-BB93-F874C0CA3000}" type="presParOf" srcId="{1C3D2FC3-C5C8-4890-BEAC-58C485325075}" destId="{771B998C-5D6A-4C96-A068-BFE255AF79CB}" srcOrd="0" destOrd="0" presId="urn:microsoft.com/office/officeart/2005/8/layout/vList2"/>
    <dgm:cxn modelId="{447F4B36-C59F-46C4-8A8C-0C42E5502C1F}" type="presParOf" srcId="{1C3D2FC3-C5C8-4890-BEAC-58C485325075}" destId="{2BD8A75E-AA63-44F7-BCE4-54E57C43DABE}" srcOrd="1" destOrd="0" presId="urn:microsoft.com/office/officeart/2005/8/layout/vList2"/>
    <dgm:cxn modelId="{50DA17CB-B1DB-48FB-9BC0-5BF15B609B4B}" type="presParOf" srcId="{1C3D2FC3-C5C8-4890-BEAC-58C485325075}" destId="{A8DD0AB3-1234-4504-B714-6DD8A286EAD9}" srcOrd="2" destOrd="0" presId="urn:microsoft.com/office/officeart/2005/8/layout/vList2"/>
    <dgm:cxn modelId="{1A59A41F-C0A8-468E-9891-F2128F99CE56}" type="presParOf" srcId="{1C3D2FC3-C5C8-4890-BEAC-58C485325075}" destId="{57984177-A832-4CA8-A0D6-9825A6BF71CA}" srcOrd="3" destOrd="0" presId="urn:microsoft.com/office/officeart/2005/8/layout/vList2"/>
    <dgm:cxn modelId="{3F255471-55D5-458D-A795-5D84EB485382}" type="presParOf" srcId="{1C3D2FC3-C5C8-4890-BEAC-58C485325075}" destId="{DC991A76-3B80-41FB-B560-8B2D718CB6FD}" srcOrd="4" destOrd="0" presId="urn:microsoft.com/office/officeart/2005/8/layout/vList2"/>
    <dgm:cxn modelId="{F9C7718F-CF92-4131-A241-171703FD9C77}" type="presParOf" srcId="{1C3D2FC3-C5C8-4890-BEAC-58C485325075}" destId="{D1519C91-467E-4726-B325-9E8C8BCD3228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449928-AB7C-4C9C-BA63-262D0ED1A896}">
      <dsp:nvSpPr>
        <dsp:cNvPr id="0" name=""/>
        <dsp:cNvSpPr/>
      </dsp:nvSpPr>
      <dsp:spPr>
        <a:xfrm>
          <a:off x="0" y="121912"/>
          <a:ext cx="7886700" cy="716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1. UX </a:t>
          </a:r>
          <a:r>
            <a:rPr lang="en-US" sz="1800" kern="1200" dirty="0" err="1"/>
            <a:t>antecipada</a:t>
          </a:r>
          <a:r>
            <a:rPr lang="en-US" sz="1800" kern="1200" dirty="0"/>
            <a:t> – </a:t>
          </a:r>
          <a:r>
            <a:rPr lang="en-US" sz="1800" kern="1200" dirty="0" err="1"/>
            <a:t>experiência</a:t>
          </a:r>
          <a:r>
            <a:rPr lang="en-US" sz="1800" kern="1200" dirty="0"/>
            <a:t> </a:t>
          </a:r>
          <a:r>
            <a:rPr lang="en-US" sz="1800" kern="1200" dirty="0" err="1"/>
            <a:t>imaginada</a:t>
          </a:r>
          <a:r>
            <a:rPr lang="en-US" sz="1800" kern="1200" dirty="0"/>
            <a:t> antes do </a:t>
          </a:r>
          <a:r>
            <a:rPr lang="en-US" sz="1800" kern="1200" dirty="0" err="1"/>
            <a:t>uso</a:t>
          </a:r>
          <a:r>
            <a:rPr lang="en-US" sz="1800" kern="1200" dirty="0"/>
            <a:t>. </a:t>
          </a:r>
          <a:r>
            <a:rPr lang="en-US" sz="1800" kern="1200" dirty="0" err="1"/>
            <a:t>Experiência</a:t>
          </a:r>
          <a:r>
            <a:rPr lang="en-US" sz="1800" kern="1200" dirty="0"/>
            <a:t> </a:t>
          </a:r>
          <a:r>
            <a:rPr lang="en-US" sz="1800" kern="1200" dirty="0" err="1"/>
            <a:t>indireta</a:t>
          </a:r>
          <a:r>
            <a:rPr lang="en-US" sz="1800" kern="1200" dirty="0"/>
            <a:t> </a:t>
          </a:r>
          <a:r>
            <a:rPr lang="en-US" sz="1800" kern="1200" dirty="0" err="1"/>
            <a:t>relacionada</a:t>
          </a:r>
          <a:r>
            <a:rPr lang="en-US" sz="1800" kern="1200" dirty="0"/>
            <a:t> a </a:t>
          </a:r>
          <a:r>
            <a:rPr lang="en-US" sz="1800" kern="1200" dirty="0" err="1"/>
            <a:t>expectativas</a:t>
          </a:r>
          <a:r>
            <a:rPr lang="en-US" sz="1800" kern="1200" dirty="0"/>
            <a:t> de </a:t>
          </a:r>
          <a:r>
            <a:rPr lang="en-US" sz="1800" kern="1200" dirty="0" err="1"/>
            <a:t>experiências</a:t>
          </a:r>
          <a:r>
            <a:rPr lang="en-US" sz="1800" kern="1200" dirty="0"/>
            <a:t> </a:t>
          </a:r>
          <a:r>
            <a:rPr lang="en-US" sz="1800" kern="1200" dirty="0" err="1"/>
            <a:t>prévias</a:t>
          </a:r>
          <a:r>
            <a:rPr lang="en-US" sz="1800" kern="1200" dirty="0"/>
            <a:t> e </a:t>
          </a:r>
          <a:r>
            <a:rPr lang="en-US" sz="1800" kern="1200" dirty="0" err="1"/>
            <a:t>outras</a:t>
          </a:r>
          <a:r>
            <a:rPr lang="en-US" sz="1800" kern="1200" dirty="0"/>
            <a:t> </a:t>
          </a:r>
          <a:r>
            <a:rPr lang="en-US" sz="1800" kern="1200" dirty="0" err="1"/>
            <a:t>fontes</a:t>
          </a:r>
          <a:r>
            <a:rPr lang="en-US" sz="1800" kern="1200" dirty="0"/>
            <a:t> de </a:t>
          </a:r>
          <a:r>
            <a:rPr lang="en-US" sz="1800" kern="1200" dirty="0" err="1"/>
            <a:t>informação</a:t>
          </a:r>
          <a:r>
            <a:rPr lang="en-US" sz="1800" kern="1200" dirty="0"/>
            <a:t>.</a:t>
          </a:r>
          <a:endParaRPr lang="pt-BR" sz="1800" kern="1200" dirty="0"/>
        </a:p>
      </dsp:txBody>
      <dsp:txXfrm>
        <a:off x="34954" y="156866"/>
        <a:ext cx="7816792" cy="646132"/>
      </dsp:txXfrm>
    </dsp:sp>
    <dsp:sp modelId="{FFA1D834-E7F6-409C-AE1E-51B00F51A836}">
      <dsp:nvSpPr>
        <dsp:cNvPr id="0" name=""/>
        <dsp:cNvSpPr/>
      </dsp:nvSpPr>
      <dsp:spPr>
        <a:xfrm>
          <a:off x="0" y="889792"/>
          <a:ext cx="7886700" cy="716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2. UX momentânea – experiência durante o uso. Emoções e sentimentos suscitados durante a interação</a:t>
          </a:r>
          <a:endParaRPr lang="en-US" sz="1800" kern="1200" dirty="0"/>
        </a:p>
      </dsp:txBody>
      <dsp:txXfrm>
        <a:off x="34954" y="924746"/>
        <a:ext cx="7816792" cy="646132"/>
      </dsp:txXfrm>
    </dsp:sp>
    <dsp:sp modelId="{6AD3F167-B77B-4996-8447-FA5BB14CC3CF}">
      <dsp:nvSpPr>
        <dsp:cNvPr id="0" name=""/>
        <dsp:cNvSpPr/>
      </dsp:nvSpPr>
      <dsp:spPr>
        <a:xfrm>
          <a:off x="0" y="1657672"/>
          <a:ext cx="7886700" cy="716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3. UX episódica – reflexão sobre a experiência após o uso. Relacionada à apreciação de um episódio específico de uso.</a:t>
          </a:r>
          <a:endParaRPr lang="en-US" sz="1800" kern="1200" dirty="0"/>
        </a:p>
      </dsp:txBody>
      <dsp:txXfrm>
        <a:off x="34954" y="1692626"/>
        <a:ext cx="7816792" cy="646132"/>
      </dsp:txXfrm>
    </dsp:sp>
    <dsp:sp modelId="{A79DABD3-D844-4F51-B16E-147662ACAB31}">
      <dsp:nvSpPr>
        <dsp:cNvPr id="0" name=""/>
        <dsp:cNvSpPr/>
      </dsp:nvSpPr>
      <dsp:spPr>
        <a:xfrm>
          <a:off x="0" y="2425552"/>
          <a:ext cx="7886700" cy="716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4. UX </a:t>
          </a:r>
          <a:r>
            <a:rPr lang="en-US" sz="1800" kern="1200" dirty="0" err="1"/>
            <a:t>acumulada</a:t>
          </a:r>
          <a:r>
            <a:rPr lang="en-US" sz="1800" kern="1200" dirty="0"/>
            <a:t> – </a:t>
          </a:r>
          <a:r>
            <a:rPr lang="en-US" sz="1800" kern="1200" dirty="0" err="1"/>
            <a:t>memória</a:t>
          </a:r>
          <a:r>
            <a:rPr lang="en-US" sz="1800" kern="1200" dirty="0"/>
            <a:t> de </a:t>
          </a:r>
          <a:r>
            <a:rPr lang="en-US" sz="1800" kern="1200" dirty="0" err="1"/>
            <a:t>múltiplos</a:t>
          </a:r>
          <a:r>
            <a:rPr lang="en-US" sz="1800" kern="1200" dirty="0"/>
            <a:t> </a:t>
          </a:r>
          <a:r>
            <a:rPr lang="en-US" sz="1800" kern="1200" dirty="0" err="1"/>
            <a:t>períodos</a:t>
          </a:r>
          <a:r>
            <a:rPr lang="en-US" sz="1800" kern="1200" dirty="0"/>
            <a:t> </a:t>
          </a:r>
          <a:r>
            <a:rPr lang="en-US" sz="1800" kern="1200" dirty="0" err="1"/>
            <a:t>ao</a:t>
          </a:r>
          <a:r>
            <a:rPr lang="en-US" sz="1800" kern="1200" dirty="0"/>
            <a:t> </a:t>
          </a:r>
          <a:r>
            <a:rPr lang="en-US" sz="1800" kern="1200" dirty="0" err="1"/>
            <a:t>longo</a:t>
          </a:r>
          <a:r>
            <a:rPr lang="en-US" sz="1800" kern="1200" dirty="0"/>
            <a:t> do tempo. </a:t>
          </a:r>
          <a:r>
            <a:rPr lang="en-US" sz="1800" kern="1200" dirty="0" err="1"/>
            <a:t>Percepções</a:t>
          </a:r>
          <a:r>
            <a:rPr lang="en-US" sz="1800" kern="1200" dirty="0"/>
            <a:t> </a:t>
          </a:r>
          <a:r>
            <a:rPr lang="en-US" sz="1800" kern="1200" dirty="0" err="1"/>
            <a:t>globais</a:t>
          </a:r>
          <a:r>
            <a:rPr lang="en-US" sz="1800" kern="1200" dirty="0"/>
            <a:t> de um </a:t>
          </a:r>
          <a:r>
            <a:rPr lang="en-US" sz="1800" kern="1200" dirty="0" err="1"/>
            <a:t>produto</a:t>
          </a:r>
          <a:r>
            <a:rPr lang="en-US" sz="1800" kern="1200" dirty="0"/>
            <a:t> </a:t>
          </a:r>
          <a:r>
            <a:rPr lang="en-US" sz="1800" kern="1200" dirty="0" err="1"/>
            <a:t>após</a:t>
          </a:r>
          <a:r>
            <a:rPr lang="en-US" sz="1800" kern="1200" dirty="0"/>
            <a:t> </a:t>
          </a:r>
          <a:r>
            <a:rPr lang="en-US" sz="1800" kern="1200" dirty="0" err="1"/>
            <a:t>vários</a:t>
          </a:r>
          <a:r>
            <a:rPr lang="en-US" sz="1800" kern="1200" dirty="0"/>
            <a:t> </a:t>
          </a:r>
          <a:r>
            <a:rPr lang="en-US" sz="1800" kern="1200" dirty="0" err="1"/>
            <a:t>períodos</a:t>
          </a:r>
          <a:r>
            <a:rPr lang="en-US" sz="1800" kern="1200" dirty="0"/>
            <a:t> de </a:t>
          </a:r>
          <a:r>
            <a:rPr lang="en-US" sz="1800" kern="1200" dirty="0" err="1"/>
            <a:t>uso</a:t>
          </a:r>
          <a:r>
            <a:rPr lang="en-US" sz="1800" kern="1200" dirty="0"/>
            <a:t> e </a:t>
          </a:r>
          <a:r>
            <a:rPr lang="en-US" sz="1800" kern="1200" dirty="0" err="1"/>
            <a:t>não-uso</a:t>
          </a:r>
          <a:r>
            <a:rPr lang="en-US" sz="1800" kern="1200" dirty="0"/>
            <a:t>.</a:t>
          </a:r>
        </a:p>
      </dsp:txBody>
      <dsp:txXfrm>
        <a:off x="34954" y="2460506"/>
        <a:ext cx="7816792" cy="6461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DD09DC-438A-481D-AD9E-E7C60AECF452}">
      <dsp:nvSpPr>
        <dsp:cNvPr id="0" name=""/>
        <dsp:cNvSpPr/>
      </dsp:nvSpPr>
      <dsp:spPr>
        <a:xfrm>
          <a:off x="0" y="226239"/>
          <a:ext cx="8140701" cy="1759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 dirty="0"/>
            <a:t>Pessoas agem com base nas expectativas de emoções futuras, mudam seu comportamento para obter situações esperadas</a:t>
          </a:r>
        </a:p>
      </dsp:txBody>
      <dsp:txXfrm>
        <a:off x="85900" y="312139"/>
        <a:ext cx="7968901" cy="1587880"/>
      </dsp:txXfrm>
    </dsp:sp>
    <dsp:sp modelId="{09ECBC73-6697-4977-AF53-3E3B4B4DAD4D}">
      <dsp:nvSpPr>
        <dsp:cNvPr id="0" name=""/>
        <dsp:cNvSpPr/>
      </dsp:nvSpPr>
      <dsp:spPr>
        <a:xfrm>
          <a:off x="0" y="2078080"/>
          <a:ext cx="8140701" cy="1759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 dirty="0"/>
            <a:t>Pessoas podem derivar utilidade positiva de eventos favoráveis e se preparar para os negativos</a:t>
          </a:r>
        </a:p>
      </dsp:txBody>
      <dsp:txXfrm>
        <a:off x="85900" y="2163980"/>
        <a:ext cx="7968901" cy="15878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1B998C-5D6A-4C96-A068-BFE255AF79CB}">
      <dsp:nvSpPr>
        <dsp:cNvPr id="0" name=""/>
        <dsp:cNvSpPr/>
      </dsp:nvSpPr>
      <dsp:spPr>
        <a:xfrm>
          <a:off x="0" y="1659"/>
          <a:ext cx="7715250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/>
            <a:t>Apresentação do conceito</a:t>
          </a:r>
        </a:p>
      </dsp:txBody>
      <dsp:txXfrm>
        <a:off x="31613" y="33272"/>
        <a:ext cx="7652024" cy="584369"/>
      </dsp:txXfrm>
    </dsp:sp>
    <dsp:sp modelId="{2BD8A75E-AA63-44F7-BCE4-54E57C43DABE}">
      <dsp:nvSpPr>
        <dsp:cNvPr id="0" name=""/>
        <dsp:cNvSpPr/>
      </dsp:nvSpPr>
      <dsp:spPr>
        <a:xfrm>
          <a:off x="0" y="649254"/>
          <a:ext cx="7715250" cy="447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4959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100" kern="1200" dirty="0"/>
            <a:t>Cenários e descrição de uso.</a:t>
          </a:r>
        </a:p>
      </dsp:txBody>
      <dsp:txXfrm>
        <a:off x="0" y="649254"/>
        <a:ext cx="7715250" cy="447120"/>
      </dsp:txXfrm>
    </dsp:sp>
    <dsp:sp modelId="{A8DD0AB3-1234-4504-B714-6DD8A286EAD9}">
      <dsp:nvSpPr>
        <dsp:cNvPr id="0" name=""/>
        <dsp:cNvSpPr/>
      </dsp:nvSpPr>
      <dsp:spPr>
        <a:xfrm>
          <a:off x="0" y="1096374"/>
          <a:ext cx="7715250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/>
            <a:t>Avaliação do conceito</a:t>
          </a:r>
        </a:p>
      </dsp:txBody>
      <dsp:txXfrm>
        <a:off x="31613" y="1127987"/>
        <a:ext cx="7652024" cy="584369"/>
      </dsp:txXfrm>
    </dsp:sp>
    <dsp:sp modelId="{57984177-A832-4CA8-A0D6-9825A6BF71CA}">
      <dsp:nvSpPr>
        <dsp:cNvPr id="0" name=""/>
        <dsp:cNvSpPr/>
      </dsp:nvSpPr>
      <dsp:spPr>
        <a:xfrm>
          <a:off x="0" y="1743969"/>
          <a:ext cx="7715250" cy="447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4959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100" kern="1200" dirty="0"/>
            <a:t>Pares </a:t>
          </a:r>
          <a:r>
            <a:rPr lang="pt-BR" sz="2100" kern="1200"/>
            <a:t>de imagens</a:t>
          </a:r>
          <a:endParaRPr lang="pt-BR" sz="2100" kern="1200" dirty="0"/>
        </a:p>
      </dsp:txBody>
      <dsp:txXfrm>
        <a:off x="0" y="1743969"/>
        <a:ext cx="7715250" cy="447120"/>
      </dsp:txXfrm>
    </dsp:sp>
    <dsp:sp modelId="{DC991A76-3B80-41FB-B560-8B2D718CB6FD}">
      <dsp:nvSpPr>
        <dsp:cNvPr id="0" name=""/>
        <dsp:cNvSpPr/>
      </dsp:nvSpPr>
      <dsp:spPr>
        <a:xfrm>
          <a:off x="0" y="2191089"/>
          <a:ext cx="7715250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/>
            <a:t>Análise de dados</a:t>
          </a:r>
        </a:p>
      </dsp:txBody>
      <dsp:txXfrm>
        <a:off x="31613" y="2222702"/>
        <a:ext cx="7652024" cy="584369"/>
      </dsp:txXfrm>
    </dsp:sp>
    <dsp:sp modelId="{D1519C91-467E-4726-B325-9E8C8BCD3228}">
      <dsp:nvSpPr>
        <dsp:cNvPr id="0" name=""/>
        <dsp:cNvSpPr/>
      </dsp:nvSpPr>
      <dsp:spPr>
        <a:xfrm>
          <a:off x="0" y="2838684"/>
          <a:ext cx="7715250" cy="726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4959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100" kern="1200" dirty="0"/>
            <a:t>Dados transcritos e codificados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100" kern="1200" dirty="0"/>
            <a:t>Categorias adaptadas do Modelo de UX de </a:t>
          </a:r>
          <a:r>
            <a:rPr lang="pt-BR" sz="2100" kern="1200" dirty="0" err="1"/>
            <a:t>Hassenzahl</a:t>
          </a:r>
          <a:r>
            <a:rPr lang="pt-BR" sz="2100" kern="1200" dirty="0"/>
            <a:t>.</a:t>
          </a:r>
        </a:p>
      </dsp:txBody>
      <dsp:txXfrm>
        <a:off x="0" y="2838684"/>
        <a:ext cx="7715250" cy="7265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7864F1-D560-45F8-9790-49CDF7814D97}" type="datetimeFigureOut">
              <a:rPr lang="pt-BR" smtClean="0"/>
              <a:t>07/06/2018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6C0BCF-9311-42B0-A118-DF678B5D650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6349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400"/>
            <a:r>
              <a:rPr lang="pt-BR" altLang="pt-BR" sz="1200" dirty="0">
                <a:ea typeface="Calibri" panose="020F0502020204030204" pitchFamily="34" charset="0"/>
                <a:cs typeface="Arial" panose="020B0604020202020204" pitchFamily="34" charset="0"/>
              </a:rPr>
              <a:t>A apresentação do portfólio é divido em quadrantes, os quais ajudam a estabelecer quais características predominantes o protótipo possui. Estes quadrantes são classificados em supérfluo (</a:t>
            </a:r>
            <a:r>
              <a:rPr lang="pt-BR" altLang="pt-BR" sz="1200" i="1" dirty="0" err="1">
                <a:ea typeface="Calibri" panose="020F0502020204030204" pitchFamily="34" charset="0"/>
                <a:cs typeface="Arial" panose="020B0604020202020204" pitchFamily="34" charset="0"/>
              </a:rPr>
              <a:t>superfluous</a:t>
            </a:r>
            <a:r>
              <a:rPr lang="pt-BR" altLang="pt-BR" sz="1200" dirty="0">
                <a:ea typeface="Calibri" panose="020F0502020204030204" pitchFamily="34" charset="0"/>
                <a:cs typeface="Arial" panose="020B0604020202020204" pitchFamily="34" charset="0"/>
              </a:rPr>
              <a:t>), muito auto orientado</a:t>
            </a:r>
            <a:r>
              <a:rPr lang="pt-BR" altLang="pt-BR" sz="1200" i="1" dirty="0">
                <a:ea typeface="Calibri" panose="020F0502020204030204" pitchFamily="34" charset="0"/>
                <a:cs typeface="Arial" panose="020B0604020202020204" pitchFamily="34" charset="0"/>
              </a:rPr>
              <a:t>(too self-</a:t>
            </a:r>
            <a:r>
              <a:rPr lang="pt-BR" altLang="pt-BR" sz="1200" i="1" dirty="0" err="1">
                <a:ea typeface="Calibri" panose="020F0502020204030204" pitchFamily="34" charset="0"/>
                <a:cs typeface="Arial" panose="020B0604020202020204" pitchFamily="34" charset="0"/>
              </a:rPr>
              <a:t>oriented</a:t>
            </a:r>
            <a:r>
              <a:rPr lang="pt-BR" altLang="pt-BR" sz="1200" dirty="0">
                <a:ea typeface="Calibri" panose="020F0502020204030204" pitchFamily="34" charset="0"/>
                <a:cs typeface="Arial" panose="020B0604020202020204" pitchFamily="34" charset="0"/>
              </a:rPr>
              <a:t>), auto orientado (</a:t>
            </a:r>
            <a:r>
              <a:rPr lang="pt-BR" altLang="pt-BR" sz="1200" i="1" dirty="0">
                <a:ea typeface="Calibri" panose="020F0502020204030204" pitchFamily="34" charset="0"/>
                <a:cs typeface="Arial" panose="020B0604020202020204" pitchFamily="34" charset="0"/>
              </a:rPr>
              <a:t>self-</a:t>
            </a:r>
            <a:r>
              <a:rPr lang="pt-BR" altLang="pt-BR" sz="1200" i="1" dirty="0" err="1">
                <a:ea typeface="Calibri" panose="020F0502020204030204" pitchFamily="34" charset="0"/>
                <a:cs typeface="Arial" panose="020B0604020202020204" pitchFamily="34" charset="0"/>
              </a:rPr>
              <a:t>oriented</a:t>
            </a:r>
            <a:r>
              <a:rPr lang="pt-BR" altLang="pt-BR" sz="1200" dirty="0">
                <a:ea typeface="Calibri" panose="020F0502020204030204" pitchFamily="34" charset="0"/>
                <a:cs typeface="Arial" panose="020B0604020202020204" pitchFamily="34" charset="0"/>
              </a:rPr>
              <a:t>), neutro (</a:t>
            </a:r>
            <a:r>
              <a:rPr lang="pt-BR" altLang="pt-BR" sz="1200" i="1" dirty="0">
                <a:ea typeface="Calibri" panose="020F0502020204030204" pitchFamily="34" charset="0"/>
                <a:cs typeface="Arial" panose="020B0604020202020204" pitchFamily="34" charset="0"/>
              </a:rPr>
              <a:t>neutral</a:t>
            </a:r>
            <a:r>
              <a:rPr lang="pt-BR" altLang="pt-BR" sz="1200" dirty="0">
                <a:ea typeface="Calibri" panose="020F0502020204030204" pitchFamily="34" charset="0"/>
                <a:cs typeface="Arial" panose="020B0604020202020204" pitchFamily="34" charset="0"/>
              </a:rPr>
              <a:t>),  desejado (</a:t>
            </a:r>
            <a:r>
              <a:rPr lang="pt-BR" altLang="pt-BR" sz="1200" i="1" dirty="0" err="1">
                <a:ea typeface="Calibri" panose="020F0502020204030204" pitchFamily="34" charset="0"/>
                <a:cs typeface="Arial" panose="020B0604020202020204" pitchFamily="34" charset="0"/>
              </a:rPr>
              <a:t>desired</a:t>
            </a:r>
            <a:r>
              <a:rPr lang="pt-BR" altLang="pt-BR" sz="1200" dirty="0">
                <a:ea typeface="Calibri" panose="020F0502020204030204" pitchFamily="34" charset="0"/>
                <a:cs typeface="Arial" panose="020B0604020202020204" pitchFamily="34" charset="0"/>
              </a:rPr>
              <a:t>), orientado para tarefas (</a:t>
            </a:r>
            <a:r>
              <a:rPr lang="pt-BR" altLang="pt-BR" sz="1200" i="1" dirty="0" err="1">
                <a:ea typeface="Calibri" panose="020F0502020204030204" pitchFamily="34" charset="0"/>
                <a:cs typeface="Arial" panose="020B0604020202020204" pitchFamily="34" charset="0"/>
              </a:rPr>
              <a:t>task-oriented</a:t>
            </a:r>
            <a:r>
              <a:rPr lang="pt-BR" altLang="pt-BR" sz="1200" dirty="0">
                <a:ea typeface="Calibri" panose="020F0502020204030204" pitchFamily="34" charset="0"/>
                <a:cs typeface="Arial" panose="020B0604020202020204" pitchFamily="34" charset="0"/>
              </a:rPr>
              <a:t>) e muito orientado para tarefas (</a:t>
            </a:r>
            <a:r>
              <a:rPr lang="pt-BR" altLang="pt-BR" sz="1200" i="1" dirty="0">
                <a:ea typeface="Calibri" panose="020F0502020204030204" pitchFamily="34" charset="0"/>
                <a:cs typeface="Arial" panose="020B0604020202020204" pitchFamily="34" charset="0"/>
              </a:rPr>
              <a:t>too </a:t>
            </a:r>
            <a:r>
              <a:rPr lang="pt-BR" altLang="pt-BR" sz="1200" i="1" dirty="0" err="1">
                <a:ea typeface="Calibri" panose="020F0502020204030204" pitchFamily="34" charset="0"/>
                <a:cs typeface="Arial" panose="020B0604020202020204" pitchFamily="34" charset="0"/>
              </a:rPr>
              <a:t>task-oriented</a:t>
            </a:r>
            <a:r>
              <a:rPr lang="pt-BR" altLang="pt-BR" sz="1200" dirty="0">
                <a:ea typeface="Calibri" panose="020F0502020204030204" pitchFamily="34" charset="0"/>
                <a:cs typeface="Arial" panose="020B0604020202020204" pitchFamily="34" charset="0"/>
              </a:rPr>
              <a:t>). Conforme os valores obtidos das dimensões a partir das respostas dos participantes ao instrumento, o protótipo será classificado em uma ou mais regiões destes quadrantes.</a:t>
            </a:r>
            <a:endParaRPr lang="pt-BR" altLang="pt-BR" sz="800" dirty="0"/>
          </a:p>
          <a:p>
            <a:pPr defTabSz="914400"/>
            <a:r>
              <a:rPr lang="pt-BR" altLang="pt-BR" sz="1200" dirty="0">
                <a:ea typeface="Calibri" panose="020F0502020204030204" pitchFamily="34" charset="0"/>
                <a:cs typeface="Arial" panose="020B0604020202020204" pitchFamily="34" charset="0"/>
              </a:rPr>
              <a:t>A Figura 08 ilustra a interseção das qualidades pragmáticas (PQ) e hedônicas (HQ) do protótipo, sendo “P” o valor médio dos resultados das dimensões com o protótipo e o retângulo de confiança indica o desvio padrão.   </a:t>
            </a:r>
            <a:endParaRPr lang="pt-BR" altLang="pt-BR" sz="800" dirty="0"/>
          </a:p>
          <a:p>
            <a:pPr defTabSz="914400"/>
            <a:r>
              <a:rPr lang="pt-BR" altLang="pt-BR" sz="1100" b="1" dirty="0" bmk="_Toc494298104">
                <a:ea typeface="Calibri" panose="020F0502020204030204" pitchFamily="34" charset="0"/>
                <a:cs typeface="Arial" panose="020B0604020202020204" pitchFamily="34" charset="0"/>
              </a:rPr>
              <a:t>Figura 08 - </a:t>
            </a:r>
            <a:r>
              <a:rPr lang="pt-BR" altLang="pt-BR" sz="1100" dirty="0" bmk="_Toc494298104">
                <a:ea typeface="Calibri" panose="020F0502020204030204" pitchFamily="34" charset="0"/>
                <a:cs typeface="Arial" panose="020B0604020202020204" pitchFamily="34" charset="0"/>
              </a:rPr>
              <a:t>Portf</a:t>
            </a:r>
            <a:r>
              <a:rPr lang="pt-BR" altLang="pt-BR" sz="1100" dirty="0" bmk="_Toc494298104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</a:t>
            </a:r>
            <a:r>
              <a:rPr lang="pt-BR" altLang="pt-BR" sz="1100" dirty="0" bmk="_Toc494298104">
                <a:ea typeface="Calibri" panose="020F0502020204030204" pitchFamily="34" charset="0"/>
                <a:cs typeface="Arial" panose="020B0604020202020204" pitchFamily="34" charset="0"/>
              </a:rPr>
              <a:t>lio de Resultados</a:t>
            </a:r>
            <a:endParaRPr lang="pt-BR" altLang="pt-BR" sz="800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C0BCF-9311-42B0-A118-DF678B5D6501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9251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55B8E4-F422-49B6-A5EB-D0C2BB6CD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4E49146-CA21-4B9B-BA76-64AC39AB13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EDD4C92-A03D-419C-905C-D121980BB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3A26-363B-499F-997D-8B79203F277E}" type="datetimeFigureOut">
              <a:rPr lang="pt-BR" smtClean="0"/>
              <a:t>07/06/2018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AFC5B1D-8BE2-48B6-BA5A-0E7345565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F4D7051-760D-4C30-9AD4-B823CA934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89474-DA98-4CC0-B103-36C2886353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7019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BD73FA-93F3-48C2-BD63-9BC06535E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88CC605-0A50-4214-9153-2026BADDAC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1D58EBD-51C7-4883-9BAB-168B9B638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3A26-363B-499F-997D-8B79203F277E}" type="datetimeFigureOut">
              <a:rPr lang="pt-BR" smtClean="0"/>
              <a:t>07/06/2018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37DE1F-38FF-444C-84F5-C07FCF405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7C186C-B78B-4C66-AFA6-5C1871EF8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89474-DA98-4CC0-B103-36C2886353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6334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F3DEECC-8FE1-4DB7-8A0A-0AA15000B9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1ECC87B-3DCC-4313-AECB-3C178A0F1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6552628-E6A9-4C97-91B2-57A32B764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3A26-363B-499F-997D-8B79203F277E}" type="datetimeFigureOut">
              <a:rPr lang="pt-BR" smtClean="0"/>
              <a:t>07/06/2018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EBF0B24-EC27-4E40-A9A9-78FA58040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C6EB664-8E9E-48BB-8457-3EE2D8F2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89474-DA98-4CC0-B103-36C2886353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607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607FCA-25FE-41D3-AD62-0EFEDE318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44D79D5-7FD1-4ACB-AE63-7223C6BA0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3D47F7-9D0A-447F-ACA4-BB2CC527E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3A26-363B-499F-997D-8B79203F277E}" type="datetimeFigureOut">
              <a:rPr lang="pt-BR" smtClean="0"/>
              <a:t>07/06/2018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9A9E87-BE9F-4E2B-B68F-5DDBA7816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EB5A3AA-7FA4-4F0D-8459-27A8E02B7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89474-DA98-4CC0-B103-36C2886353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7770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521694-D446-4068-A9EE-612BBF847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6EFAA51-DD83-4B50-A150-3A6D26F6E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9765876-F6DE-486F-A795-15DC832C7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3A26-363B-499F-997D-8B79203F277E}" type="datetimeFigureOut">
              <a:rPr lang="pt-BR" smtClean="0"/>
              <a:t>07/06/2018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6C87C0D-806E-4F38-B833-72781F50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D274876-6EBA-4557-AF92-78C16C96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89474-DA98-4CC0-B103-36C2886353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4244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C15F55-59BB-467A-AE28-03E397E6B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CF0F9AE-C851-4074-92FF-13EC3B14AD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D4D73C1-B7D3-40CB-B198-86B8A9D690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2729EA3-2063-4538-BAD2-2C935A9D9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3A26-363B-499F-997D-8B79203F277E}" type="datetimeFigureOut">
              <a:rPr lang="pt-BR" smtClean="0"/>
              <a:t>07/06/2018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93F970A-405D-410C-9E34-741AF2ABD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3B1D129-19CA-4FA6-965D-D89CC77C6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89474-DA98-4CC0-B103-36C2886353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9117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149A3E-51A6-4424-81ED-98E084F38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0F95918-357E-4535-95FC-40CE86522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02FE6AD-5C95-4375-9E00-9EEFAE5163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5E04DC3-BDCF-4447-A845-EA7ABEB14F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F358E63-E6B0-40E2-BC9C-09105F91AD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075C610-7F0C-4187-9180-9BB38B844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3A26-363B-499F-997D-8B79203F277E}" type="datetimeFigureOut">
              <a:rPr lang="pt-BR" smtClean="0"/>
              <a:t>07/06/2018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B4BB5AB-5F48-4B92-BA41-5E55A566A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04E6E60-AB06-4873-B896-835E79C64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89474-DA98-4CC0-B103-36C2886353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2884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47EAE5-A269-45E7-9C95-16A0C844D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5825CBA-AB2B-4D8E-95CF-ABC602BAA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3A26-363B-499F-997D-8B79203F277E}" type="datetimeFigureOut">
              <a:rPr lang="pt-BR" smtClean="0"/>
              <a:t>07/06/2018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5CA2516-2F25-48CE-A30A-C29C66AA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FDDA1F5-3F9D-4343-92BA-BAC93EF91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89474-DA98-4CC0-B103-36C2886353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4669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F421922-99B5-4C99-A898-6DE0B4308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3A26-363B-499F-997D-8B79203F277E}" type="datetimeFigureOut">
              <a:rPr lang="pt-BR" smtClean="0"/>
              <a:t>07/06/2018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2F4C2D0-DCBA-4A4F-B8E0-E44036B0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BA8668A-6E93-448C-B851-DA013C5BF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89474-DA98-4CC0-B103-36C2886353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4675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C55638-1535-4997-9A8A-79CF25E75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79525BD-CAD9-43C3-91CE-E8F15E9D3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D787F5F-07B1-419F-96B1-3A65285898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B1809FA-A6DE-4628-A7DA-AD61169C2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3A26-363B-499F-997D-8B79203F277E}" type="datetimeFigureOut">
              <a:rPr lang="pt-BR" smtClean="0"/>
              <a:t>07/06/2018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2BDDCB7-F62B-46D5-99E3-827776195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017478A-43E4-4D0C-9A1B-5D87D662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89474-DA98-4CC0-B103-36C2886353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9752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00085A-08FB-4840-9503-C60D0FDB5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E28C566-645E-4648-952F-09486718DE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F73315C-35D5-4838-A66C-F6924C4FAA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60DC938-5877-422D-AE59-9B74D429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3A26-363B-499F-997D-8B79203F277E}" type="datetimeFigureOut">
              <a:rPr lang="pt-BR" smtClean="0"/>
              <a:t>07/06/2018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CD0A3F8-A846-416B-95A8-032F45D3A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9F1F313-6CA5-479F-95A9-7AB71E401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89474-DA98-4CC0-B103-36C2886353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4389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174905C-6234-4B70-8A4F-A18353E6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72076E2-6213-4C96-8B5B-4E4A0E9FE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6A74906-24D5-46DA-A00B-48B1740266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E3A26-363B-499F-997D-8B79203F277E}" type="datetimeFigureOut">
              <a:rPr lang="pt-BR" smtClean="0"/>
              <a:t>07/06/2018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55D8AE9-0F74-48C7-86BA-5B0907DF72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BE96AF4-73F4-4D77-B74B-E6141A971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89474-DA98-4CC0-B103-36C2886353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5330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bliaonline.com.br/aa/mt/6/28,29+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embed/P43G5Y72PjE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1425" y="620480"/>
            <a:ext cx="168285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46250" y="2466604"/>
            <a:ext cx="721797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44371" y="2327988"/>
            <a:ext cx="220272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9084" y="0"/>
            <a:ext cx="4274916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50294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ítulo 3">
            <a:extLst>
              <a:ext uri="{FF2B5EF4-FFF2-40B4-BE49-F238E27FC236}">
                <a16:creationId xmlns:a16="http://schemas.microsoft.com/office/drawing/2014/main" id="{25065D90-A936-465B-8238-F3FAD2910C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49" y="4525347"/>
            <a:ext cx="5100991" cy="1737360"/>
          </a:xfrm>
        </p:spPr>
        <p:txBody>
          <a:bodyPr anchor="ctr">
            <a:normAutofit/>
          </a:bodyPr>
          <a:lstStyle/>
          <a:p>
            <a:pPr algn="r"/>
            <a:r>
              <a:rPr lang="pt-BR"/>
              <a:t>UX Antecipada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7554D0A3-D035-4EBA-8FAD-8BBAF8C2D5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0943" y="4525347"/>
            <a:ext cx="2444006" cy="1737360"/>
          </a:xfrm>
        </p:spPr>
        <p:txBody>
          <a:bodyPr anchor="ctr">
            <a:normAutofit/>
          </a:bodyPr>
          <a:lstStyle/>
          <a:p>
            <a:pPr algn="l"/>
            <a:r>
              <a:rPr lang="pt-BR" sz="1500" dirty="0"/>
              <a:t>Lucia Filgueiras, Escola Politécnica da USP</a:t>
            </a:r>
          </a:p>
          <a:p>
            <a:pPr algn="l"/>
            <a:r>
              <a:rPr lang="pt-BR" sz="1500" dirty="0"/>
              <a:t>2018</a:t>
            </a:r>
          </a:p>
          <a:p>
            <a:pPr algn="l"/>
            <a:endParaRPr lang="pt-BR" sz="1500" dirty="0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361CEFDE-CD00-4226-969D-F087309B4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1896" y="6356350"/>
            <a:ext cx="274320" cy="365125"/>
          </a:xfrm>
          <a:prstGeom prst="ellipse">
            <a:avLst/>
          </a:prstGeom>
          <a:solidFill>
            <a:srgbClr val="7F7F7F"/>
          </a:solidFill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D8689474-DA98-4CC0-B103-36C288635312}" type="slidenum">
              <a:rPr lang="pt-BR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1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423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0355E4-8836-4DCB-B8AA-CE8C18B1E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Há vários métodos na literatura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F57862E-B1FC-4DA1-9E59-34296450C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Inspeções, experimentos com usuários, experimentos com designers.	</a:t>
            </a:r>
          </a:p>
          <a:p>
            <a:r>
              <a:rPr lang="pt-BR" dirty="0"/>
              <a:t>Técnicas: </a:t>
            </a:r>
            <a:r>
              <a:rPr lang="pt-BR" dirty="0" err="1"/>
              <a:t>focus</a:t>
            </a:r>
            <a:r>
              <a:rPr lang="pt-BR" dirty="0"/>
              <a:t> </a:t>
            </a:r>
            <a:r>
              <a:rPr lang="pt-BR" dirty="0" err="1"/>
              <a:t>groups</a:t>
            </a:r>
            <a:r>
              <a:rPr lang="pt-BR" dirty="0"/>
              <a:t>, cenários, encenação, entrevistas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0668593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1C1681-C113-408C-A384-780898B6A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0" y="3086894"/>
            <a:ext cx="7886700" cy="994172"/>
          </a:xfrm>
        </p:spPr>
        <p:txBody>
          <a:bodyPr/>
          <a:lstStyle/>
          <a:p>
            <a:r>
              <a:rPr lang="pt-BR" dirty="0"/>
              <a:t>Obrigada!</a:t>
            </a:r>
          </a:p>
        </p:txBody>
      </p:sp>
    </p:spTree>
    <p:extLst>
      <p:ext uri="{BB962C8B-B14F-4D97-AF65-F5344CB8AC3E}">
        <p14:creationId xmlns:p14="http://schemas.microsoft.com/office/powerpoint/2010/main" val="3951759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E1ADEA-4D91-4069-9526-2CE0D2E40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Alguns métodos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B7BD415-6707-4992-ACD4-D2D8470075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 err="1"/>
              <a:t>AttrakDiff</a:t>
            </a:r>
            <a:endParaRPr lang="pt-BR" dirty="0"/>
          </a:p>
          <a:p>
            <a:r>
              <a:rPr lang="pt-BR" dirty="0" err="1"/>
              <a:t>Emocards</a:t>
            </a:r>
            <a:endParaRPr lang="pt-BR" dirty="0"/>
          </a:p>
          <a:p>
            <a:r>
              <a:rPr lang="pt-BR" dirty="0" err="1"/>
              <a:t>PrEmo</a:t>
            </a:r>
            <a:endParaRPr lang="pt-BR" dirty="0"/>
          </a:p>
          <a:p>
            <a:r>
              <a:rPr lang="pt-BR" dirty="0"/>
              <a:t> Método de Valência</a:t>
            </a:r>
          </a:p>
          <a:p>
            <a:r>
              <a:rPr lang="pt-BR" dirty="0"/>
              <a:t> </a:t>
            </a:r>
            <a:r>
              <a:rPr lang="pt-BR" dirty="0" err="1"/>
              <a:t>Affect</a:t>
            </a:r>
            <a:r>
              <a:rPr lang="pt-BR" dirty="0"/>
              <a:t> Grid</a:t>
            </a:r>
          </a:p>
          <a:p>
            <a:r>
              <a:rPr lang="pt-BR" dirty="0"/>
              <a:t> PANAS</a:t>
            </a:r>
          </a:p>
          <a:p>
            <a:r>
              <a:rPr lang="pt-BR" dirty="0"/>
              <a:t> AXE - </a:t>
            </a:r>
            <a:r>
              <a:rPr lang="pt-BR" i="1" dirty="0" err="1"/>
              <a:t>Antecipated</a:t>
            </a:r>
            <a:r>
              <a:rPr lang="pt-BR" i="1" dirty="0"/>
              <a:t> Experience </a:t>
            </a:r>
            <a:r>
              <a:rPr lang="pt-BR" i="1" dirty="0" err="1"/>
              <a:t>Evaluation</a:t>
            </a:r>
            <a:r>
              <a:rPr lang="pt-BR" dirty="0"/>
              <a:t>,</a:t>
            </a:r>
          </a:p>
          <a:p>
            <a:r>
              <a:rPr lang="pt-BR" dirty="0"/>
              <a:t> Método de Amostragem da Experiência  (ESM – </a:t>
            </a:r>
            <a:r>
              <a:rPr lang="pt-BR" i="1" dirty="0"/>
              <a:t>Experience </a:t>
            </a:r>
            <a:r>
              <a:rPr lang="pt-BR" i="1" dirty="0" err="1"/>
              <a:t>Sampling</a:t>
            </a:r>
            <a:r>
              <a:rPr lang="pt-BR" i="1" dirty="0"/>
              <a:t> </a:t>
            </a:r>
            <a:r>
              <a:rPr lang="pt-BR" i="1" dirty="0" err="1"/>
              <a:t>Method</a:t>
            </a:r>
            <a:r>
              <a:rPr lang="pt-BR" dirty="0"/>
              <a:t>)</a:t>
            </a:r>
          </a:p>
          <a:p>
            <a:r>
              <a:rPr lang="pt-BR" dirty="0"/>
              <a:t>Sequências Curtas de Interação (SIS – </a:t>
            </a:r>
            <a:r>
              <a:rPr lang="pt-BR" i="1" dirty="0"/>
              <a:t>Short </a:t>
            </a:r>
            <a:r>
              <a:rPr lang="pt-BR" i="1" dirty="0" err="1"/>
              <a:t>Interaction</a:t>
            </a:r>
            <a:r>
              <a:rPr lang="pt-BR" i="1" dirty="0"/>
              <a:t> </a:t>
            </a:r>
            <a:r>
              <a:rPr lang="pt-BR" i="1" dirty="0" err="1"/>
              <a:t>Sequences</a:t>
            </a:r>
            <a:r>
              <a:rPr lang="pt-BR" dirty="0"/>
              <a:t>)</a:t>
            </a:r>
          </a:p>
          <a:p>
            <a:r>
              <a:rPr lang="pt-BR" dirty="0"/>
              <a:t>Escala de atendimento de necessidades</a:t>
            </a:r>
          </a:p>
          <a:p>
            <a:r>
              <a:rPr lang="pt-BR" dirty="0"/>
              <a:t>SUS – </a:t>
            </a:r>
            <a:r>
              <a:rPr lang="pt-BR" i="1" dirty="0"/>
              <a:t>System </a:t>
            </a:r>
            <a:r>
              <a:rPr lang="pt-BR" i="1" dirty="0" err="1"/>
              <a:t>Usability</a:t>
            </a:r>
            <a:r>
              <a:rPr lang="pt-BR" i="1" dirty="0"/>
              <a:t> </a:t>
            </a:r>
            <a:r>
              <a:rPr lang="pt-BR" i="1" dirty="0" err="1"/>
              <a:t>Scale</a:t>
            </a:r>
            <a:endParaRPr lang="pt-BR" i="1" dirty="0"/>
          </a:p>
          <a:p>
            <a:r>
              <a:rPr lang="pt-BR" dirty="0"/>
              <a:t>Método de Explicitação do Discurso Subjacente 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83167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5FAFDBC-3197-442D-9F78-F89DA3DCA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Conceitos e fundamentos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72FD5DE-03FE-477F-BD6C-FF56417F3C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8337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FFA5E0-00EE-4CE9-BC2F-9EC336A0B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Longitudinalidade</a:t>
            </a:r>
            <a:r>
              <a:rPr lang="pt-BR" dirty="0"/>
              <a:t> da UX</a:t>
            </a:r>
            <a:br>
              <a:rPr lang="pt-BR" dirty="0"/>
            </a:br>
            <a:r>
              <a:rPr lang="pt-BR" dirty="0"/>
              <a:t>(Roto et al. 2011, apud Cardoso, 2013).</a:t>
            </a:r>
          </a:p>
        </p:txBody>
      </p:sp>
      <p:grpSp>
        <p:nvGrpSpPr>
          <p:cNvPr id="4" name="Group 79446">
            <a:extLst>
              <a:ext uri="{FF2B5EF4-FFF2-40B4-BE49-F238E27FC236}">
                <a16:creationId xmlns:a16="http://schemas.microsoft.com/office/drawing/2014/main" id="{80AAA162-852C-4783-8F40-CB93D9EF5A6B}"/>
              </a:ext>
            </a:extLst>
          </p:cNvPr>
          <p:cNvGrpSpPr/>
          <p:nvPr/>
        </p:nvGrpSpPr>
        <p:grpSpPr>
          <a:xfrm>
            <a:off x="1314450" y="2904929"/>
            <a:ext cx="6613814" cy="2125114"/>
            <a:chOff x="0" y="-9841"/>
            <a:chExt cx="4049330" cy="1019872"/>
          </a:xfrm>
        </p:grpSpPr>
        <p:sp>
          <p:nvSpPr>
            <p:cNvPr id="5" name="Shape 3717">
              <a:extLst>
                <a:ext uri="{FF2B5EF4-FFF2-40B4-BE49-F238E27FC236}">
                  <a16:creationId xmlns:a16="http://schemas.microsoft.com/office/drawing/2014/main" id="{E11B593E-12C2-4121-9136-856457601301}"/>
                </a:ext>
              </a:extLst>
            </p:cNvPr>
            <p:cNvSpPr/>
            <p:nvPr/>
          </p:nvSpPr>
          <p:spPr>
            <a:xfrm>
              <a:off x="797598" y="782739"/>
              <a:ext cx="306565" cy="227292"/>
            </a:xfrm>
            <a:custGeom>
              <a:avLst/>
              <a:gdLst/>
              <a:ahLst/>
              <a:cxnLst/>
              <a:rect l="0" t="0" r="0" b="0"/>
              <a:pathLst>
                <a:path w="306565" h="227292">
                  <a:moveTo>
                    <a:pt x="205689" y="0"/>
                  </a:moveTo>
                  <a:cubicBezTo>
                    <a:pt x="306565" y="106693"/>
                    <a:pt x="165100" y="227292"/>
                    <a:pt x="74676" y="132181"/>
                  </a:cubicBezTo>
                  <a:cubicBezTo>
                    <a:pt x="48717" y="104877"/>
                    <a:pt x="14199" y="63462"/>
                    <a:pt x="0" y="46228"/>
                  </a:cubicBezTo>
                </a:path>
              </a:pathLst>
            </a:custGeom>
            <a:ln w="9525" cap="flat">
              <a:miter lim="127000"/>
            </a:ln>
          </p:spPr>
          <p:style>
            <a:lnRef idx="1">
              <a:srgbClr val="7791C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pt-BR" sz="2400"/>
            </a:p>
          </p:txBody>
        </p:sp>
        <p:sp>
          <p:nvSpPr>
            <p:cNvPr id="6" name="Shape 3718">
              <a:extLst>
                <a:ext uri="{FF2B5EF4-FFF2-40B4-BE49-F238E27FC236}">
                  <a16:creationId xmlns:a16="http://schemas.microsoft.com/office/drawing/2014/main" id="{21E67A61-0173-4037-9F2F-A0155E146FED}"/>
                </a:ext>
              </a:extLst>
            </p:cNvPr>
            <p:cNvSpPr/>
            <p:nvPr/>
          </p:nvSpPr>
          <p:spPr>
            <a:xfrm>
              <a:off x="787895" y="821004"/>
              <a:ext cx="59906" cy="57645"/>
            </a:xfrm>
            <a:custGeom>
              <a:avLst/>
              <a:gdLst/>
              <a:ahLst/>
              <a:cxnLst/>
              <a:rect l="0" t="0" r="0" b="0"/>
              <a:pathLst>
                <a:path w="59906" h="57645">
                  <a:moveTo>
                    <a:pt x="3188" y="0"/>
                  </a:moveTo>
                  <a:lnTo>
                    <a:pt x="59906" y="7328"/>
                  </a:lnTo>
                  <a:lnTo>
                    <a:pt x="58699" y="16790"/>
                  </a:lnTo>
                  <a:lnTo>
                    <a:pt x="12116" y="10757"/>
                  </a:lnTo>
                  <a:lnTo>
                    <a:pt x="9512" y="57645"/>
                  </a:lnTo>
                  <a:lnTo>
                    <a:pt x="0" y="57112"/>
                  </a:lnTo>
                  <a:lnTo>
                    <a:pt x="318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791C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pt-BR" sz="2400"/>
            </a:p>
          </p:txBody>
        </p:sp>
        <p:sp>
          <p:nvSpPr>
            <p:cNvPr id="7" name="Shape 3719">
              <a:extLst>
                <a:ext uri="{FF2B5EF4-FFF2-40B4-BE49-F238E27FC236}">
                  <a16:creationId xmlns:a16="http://schemas.microsoft.com/office/drawing/2014/main" id="{FA4AF201-F50F-40A4-8ACC-0877A50CDB46}"/>
                </a:ext>
              </a:extLst>
            </p:cNvPr>
            <p:cNvSpPr/>
            <p:nvPr/>
          </p:nvSpPr>
          <p:spPr>
            <a:xfrm>
              <a:off x="1701152" y="782739"/>
              <a:ext cx="306565" cy="227292"/>
            </a:xfrm>
            <a:custGeom>
              <a:avLst/>
              <a:gdLst/>
              <a:ahLst/>
              <a:cxnLst/>
              <a:rect l="0" t="0" r="0" b="0"/>
              <a:pathLst>
                <a:path w="306565" h="227292">
                  <a:moveTo>
                    <a:pt x="205689" y="0"/>
                  </a:moveTo>
                  <a:cubicBezTo>
                    <a:pt x="306565" y="106693"/>
                    <a:pt x="165100" y="227292"/>
                    <a:pt x="74676" y="132181"/>
                  </a:cubicBezTo>
                  <a:cubicBezTo>
                    <a:pt x="48717" y="104877"/>
                    <a:pt x="14199" y="63462"/>
                    <a:pt x="0" y="46228"/>
                  </a:cubicBezTo>
                </a:path>
              </a:pathLst>
            </a:custGeom>
            <a:ln w="9525" cap="flat">
              <a:miter lim="127000"/>
            </a:ln>
          </p:spPr>
          <p:style>
            <a:lnRef idx="1">
              <a:srgbClr val="7791C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pt-BR" sz="2400"/>
            </a:p>
          </p:txBody>
        </p:sp>
        <p:sp>
          <p:nvSpPr>
            <p:cNvPr id="8" name="Shape 3720">
              <a:extLst>
                <a:ext uri="{FF2B5EF4-FFF2-40B4-BE49-F238E27FC236}">
                  <a16:creationId xmlns:a16="http://schemas.microsoft.com/office/drawing/2014/main" id="{8D2D3707-7EF7-43F7-8022-2167E9ABA038}"/>
                </a:ext>
              </a:extLst>
            </p:cNvPr>
            <p:cNvSpPr/>
            <p:nvPr/>
          </p:nvSpPr>
          <p:spPr>
            <a:xfrm>
              <a:off x="1691450" y="821004"/>
              <a:ext cx="59919" cy="57645"/>
            </a:xfrm>
            <a:custGeom>
              <a:avLst/>
              <a:gdLst/>
              <a:ahLst/>
              <a:cxnLst/>
              <a:rect l="0" t="0" r="0" b="0"/>
              <a:pathLst>
                <a:path w="59919" h="57645">
                  <a:moveTo>
                    <a:pt x="3188" y="0"/>
                  </a:moveTo>
                  <a:lnTo>
                    <a:pt x="59919" y="7328"/>
                  </a:lnTo>
                  <a:lnTo>
                    <a:pt x="58700" y="16790"/>
                  </a:lnTo>
                  <a:lnTo>
                    <a:pt x="12129" y="10757"/>
                  </a:lnTo>
                  <a:lnTo>
                    <a:pt x="9512" y="57645"/>
                  </a:lnTo>
                  <a:lnTo>
                    <a:pt x="0" y="57112"/>
                  </a:lnTo>
                  <a:lnTo>
                    <a:pt x="318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791C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pt-BR" sz="2400"/>
            </a:p>
          </p:txBody>
        </p:sp>
        <p:sp>
          <p:nvSpPr>
            <p:cNvPr id="9" name="Shape 3721">
              <a:extLst>
                <a:ext uri="{FF2B5EF4-FFF2-40B4-BE49-F238E27FC236}">
                  <a16:creationId xmlns:a16="http://schemas.microsoft.com/office/drawing/2014/main" id="{DA59C6B8-EE80-417C-AB30-A354A794ED3F}"/>
                </a:ext>
              </a:extLst>
            </p:cNvPr>
            <p:cNvSpPr/>
            <p:nvPr/>
          </p:nvSpPr>
          <p:spPr>
            <a:xfrm>
              <a:off x="2580488" y="782739"/>
              <a:ext cx="306578" cy="227292"/>
            </a:xfrm>
            <a:custGeom>
              <a:avLst/>
              <a:gdLst/>
              <a:ahLst/>
              <a:cxnLst/>
              <a:rect l="0" t="0" r="0" b="0"/>
              <a:pathLst>
                <a:path w="306578" h="227292">
                  <a:moveTo>
                    <a:pt x="205689" y="0"/>
                  </a:moveTo>
                  <a:cubicBezTo>
                    <a:pt x="306578" y="106693"/>
                    <a:pt x="165113" y="227292"/>
                    <a:pt x="74676" y="132181"/>
                  </a:cubicBezTo>
                  <a:cubicBezTo>
                    <a:pt x="48730" y="104877"/>
                    <a:pt x="14199" y="63462"/>
                    <a:pt x="0" y="46228"/>
                  </a:cubicBezTo>
                </a:path>
              </a:pathLst>
            </a:custGeom>
            <a:ln w="9525" cap="flat">
              <a:miter lim="127000"/>
            </a:ln>
          </p:spPr>
          <p:style>
            <a:lnRef idx="1">
              <a:srgbClr val="7791C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pt-BR" sz="2400"/>
            </a:p>
          </p:txBody>
        </p:sp>
        <p:sp>
          <p:nvSpPr>
            <p:cNvPr id="10" name="Shape 3722">
              <a:extLst>
                <a:ext uri="{FF2B5EF4-FFF2-40B4-BE49-F238E27FC236}">
                  <a16:creationId xmlns:a16="http://schemas.microsoft.com/office/drawing/2014/main" id="{7BDFC754-626C-4DA5-B6D6-E7B524698544}"/>
                </a:ext>
              </a:extLst>
            </p:cNvPr>
            <p:cNvSpPr/>
            <p:nvPr/>
          </p:nvSpPr>
          <p:spPr>
            <a:xfrm>
              <a:off x="2570785" y="821004"/>
              <a:ext cx="59918" cy="57645"/>
            </a:xfrm>
            <a:custGeom>
              <a:avLst/>
              <a:gdLst/>
              <a:ahLst/>
              <a:cxnLst/>
              <a:rect l="0" t="0" r="0" b="0"/>
              <a:pathLst>
                <a:path w="59918" h="57645">
                  <a:moveTo>
                    <a:pt x="3187" y="0"/>
                  </a:moveTo>
                  <a:lnTo>
                    <a:pt x="59918" y="7328"/>
                  </a:lnTo>
                  <a:lnTo>
                    <a:pt x="58699" y="16777"/>
                  </a:lnTo>
                  <a:lnTo>
                    <a:pt x="12116" y="10757"/>
                  </a:lnTo>
                  <a:lnTo>
                    <a:pt x="9512" y="57645"/>
                  </a:lnTo>
                  <a:lnTo>
                    <a:pt x="0" y="57112"/>
                  </a:lnTo>
                  <a:lnTo>
                    <a:pt x="318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791C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pt-BR" sz="2400"/>
            </a:p>
          </p:txBody>
        </p:sp>
        <p:sp>
          <p:nvSpPr>
            <p:cNvPr id="11" name="Shape 3723">
              <a:extLst>
                <a:ext uri="{FF2B5EF4-FFF2-40B4-BE49-F238E27FC236}">
                  <a16:creationId xmlns:a16="http://schemas.microsoft.com/office/drawing/2014/main" id="{2E896B07-564E-4C3B-9007-6BD1E0C0B7CB}"/>
                </a:ext>
              </a:extLst>
            </p:cNvPr>
            <p:cNvSpPr/>
            <p:nvPr/>
          </p:nvSpPr>
          <p:spPr>
            <a:xfrm>
              <a:off x="3647491" y="782739"/>
              <a:ext cx="306565" cy="227292"/>
            </a:xfrm>
            <a:custGeom>
              <a:avLst/>
              <a:gdLst/>
              <a:ahLst/>
              <a:cxnLst/>
              <a:rect l="0" t="0" r="0" b="0"/>
              <a:pathLst>
                <a:path w="306565" h="227292">
                  <a:moveTo>
                    <a:pt x="205676" y="0"/>
                  </a:moveTo>
                  <a:cubicBezTo>
                    <a:pt x="306565" y="106693"/>
                    <a:pt x="165112" y="227292"/>
                    <a:pt x="74663" y="132181"/>
                  </a:cubicBezTo>
                  <a:cubicBezTo>
                    <a:pt x="48717" y="104877"/>
                    <a:pt x="14198" y="63462"/>
                    <a:pt x="0" y="46228"/>
                  </a:cubicBezTo>
                </a:path>
              </a:pathLst>
            </a:custGeom>
            <a:ln w="9525" cap="flat">
              <a:miter lim="127000"/>
            </a:ln>
          </p:spPr>
          <p:style>
            <a:lnRef idx="1">
              <a:srgbClr val="7791C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pt-BR" sz="2400"/>
            </a:p>
          </p:txBody>
        </p:sp>
        <p:sp>
          <p:nvSpPr>
            <p:cNvPr id="12" name="Shape 3724">
              <a:extLst>
                <a:ext uri="{FF2B5EF4-FFF2-40B4-BE49-F238E27FC236}">
                  <a16:creationId xmlns:a16="http://schemas.microsoft.com/office/drawing/2014/main" id="{9376E6C3-57B4-4700-8E5A-47C12EA1D8FB}"/>
                </a:ext>
              </a:extLst>
            </p:cNvPr>
            <p:cNvSpPr/>
            <p:nvPr/>
          </p:nvSpPr>
          <p:spPr>
            <a:xfrm>
              <a:off x="3637775" y="821004"/>
              <a:ext cx="59919" cy="57645"/>
            </a:xfrm>
            <a:custGeom>
              <a:avLst/>
              <a:gdLst/>
              <a:ahLst/>
              <a:cxnLst/>
              <a:rect l="0" t="0" r="0" b="0"/>
              <a:pathLst>
                <a:path w="59919" h="57645">
                  <a:moveTo>
                    <a:pt x="3201" y="0"/>
                  </a:moveTo>
                  <a:lnTo>
                    <a:pt x="59919" y="7328"/>
                  </a:lnTo>
                  <a:lnTo>
                    <a:pt x="58712" y="16790"/>
                  </a:lnTo>
                  <a:lnTo>
                    <a:pt x="12129" y="10757"/>
                  </a:lnTo>
                  <a:lnTo>
                    <a:pt x="9525" y="57645"/>
                  </a:lnTo>
                  <a:lnTo>
                    <a:pt x="0" y="57112"/>
                  </a:lnTo>
                  <a:lnTo>
                    <a:pt x="320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791C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pt-BR" sz="2400"/>
            </a:p>
          </p:txBody>
        </p:sp>
        <p:sp>
          <p:nvSpPr>
            <p:cNvPr id="13" name="Shape 3725">
              <a:extLst>
                <a:ext uri="{FF2B5EF4-FFF2-40B4-BE49-F238E27FC236}">
                  <a16:creationId xmlns:a16="http://schemas.microsoft.com/office/drawing/2014/main" id="{0AFD0865-4AEE-4E20-A3CB-B3E87A61931E}"/>
                </a:ext>
              </a:extLst>
            </p:cNvPr>
            <p:cNvSpPr/>
            <p:nvPr/>
          </p:nvSpPr>
          <p:spPr>
            <a:xfrm>
              <a:off x="1003287" y="410502"/>
              <a:ext cx="167081" cy="0"/>
            </a:xfrm>
            <a:custGeom>
              <a:avLst/>
              <a:gdLst/>
              <a:ahLst/>
              <a:cxnLst/>
              <a:rect l="0" t="0" r="0" b="0"/>
              <a:pathLst>
                <a:path w="167081">
                  <a:moveTo>
                    <a:pt x="0" y="0"/>
                  </a:moveTo>
                  <a:lnTo>
                    <a:pt x="167081" y="0"/>
                  </a:lnTo>
                </a:path>
              </a:pathLst>
            </a:custGeom>
            <a:ln w="9525" cap="flat">
              <a:miter lim="127000"/>
            </a:ln>
          </p:spPr>
          <p:style>
            <a:lnRef idx="1">
              <a:srgbClr val="7791C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pt-BR" sz="2400"/>
            </a:p>
          </p:txBody>
        </p:sp>
        <p:sp>
          <p:nvSpPr>
            <p:cNvPr id="14" name="Shape 3726">
              <a:extLst>
                <a:ext uri="{FF2B5EF4-FFF2-40B4-BE49-F238E27FC236}">
                  <a16:creationId xmlns:a16="http://schemas.microsoft.com/office/drawing/2014/main" id="{CF0357BC-5265-43C0-BC69-2F655D7727F9}"/>
                </a:ext>
              </a:extLst>
            </p:cNvPr>
            <p:cNvSpPr/>
            <p:nvPr/>
          </p:nvSpPr>
          <p:spPr>
            <a:xfrm>
              <a:off x="1132319" y="371551"/>
              <a:ext cx="48387" cy="77902"/>
            </a:xfrm>
            <a:custGeom>
              <a:avLst/>
              <a:gdLst/>
              <a:ahLst/>
              <a:cxnLst/>
              <a:rect l="0" t="0" r="0" b="0"/>
              <a:pathLst>
                <a:path w="48387" h="77902">
                  <a:moveTo>
                    <a:pt x="6490" y="0"/>
                  </a:moveTo>
                  <a:lnTo>
                    <a:pt x="48387" y="38964"/>
                  </a:lnTo>
                  <a:lnTo>
                    <a:pt x="6490" y="77902"/>
                  </a:lnTo>
                  <a:lnTo>
                    <a:pt x="0" y="70929"/>
                  </a:lnTo>
                  <a:lnTo>
                    <a:pt x="34404" y="38964"/>
                  </a:lnTo>
                  <a:lnTo>
                    <a:pt x="0" y="6985"/>
                  </a:lnTo>
                  <a:lnTo>
                    <a:pt x="64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791C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pt-BR" sz="2400"/>
            </a:p>
          </p:txBody>
        </p:sp>
        <p:sp>
          <p:nvSpPr>
            <p:cNvPr id="15" name="Shape 3727">
              <a:extLst>
                <a:ext uri="{FF2B5EF4-FFF2-40B4-BE49-F238E27FC236}">
                  <a16:creationId xmlns:a16="http://schemas.microsoft.com/office/drawing/2014/main" id="{4F1385AE-E7C0-4A3B-8E30-E381DE50C4DE}"/>
                </a:ext>
              </a:extLst>
            </p:cNvPr>
            <p:cNvSpPr/>
            <p:nvPr/>
          </p:nvSpPr>
          <p:spPr>
            <a:xfrm>
              <a:off x="1904302" y="410502"/>
              <a:ext cx="167081" cy="0"/>
            </a:xfrm>
            <a:custGeom>
              <a:avLst/>
              <a:gdLst/>
              <a:ahLst/>
              <a:cxnLst/>
              <a:rect l="0" t="0" r="0" b="0"/>
              <a:pathLst>
                <a:path w="167081">
                  <a:moveTo>
                    <a:pt x="0" y="0"/>
                  </a:moveTo>
                  <a:lnTo>
                    <a:pt x="167081" y="0"/>
                  </a:lnTo>
                </a:path>
              </a:pathLst>
            </a:custGeom>
            <a:ln w="9525" cap="flat">
              <a:miter lim="127000"/>
            </a:ln>
          </p:spPr>
          <p:style>
            <a:lnRef idx="1">
              <a:srgbClr val="7791C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pt-BR" sz="2400"/>
            </a:p>
          </p:txBody>
        </p:sp>
        <p:sp>
          <p:nvSpPr>
            <p:cNvPr id="16" name="Shape 3728">
              <a:extLst>
                <a:ext uri="{FF2B5EF4-FFF2-40B4-BE49-F238E27FC236}">
                  <a16:creationId xmlns:a16="http://schemas.microsoft.com/office/drawing/2014/main" id="{B9E80BA0-1C28-4AEB-BB31-08DA1457873F}"/>
                </a:ext>
              </a:extLst>
            </p:cNvPr>
            <p:cNvSpPr/>
            <p:nvPr/>
          </p:nvSpPr>
          <p:spPr>
            <a:xfrm>
              <a:off x="2033334" y="371551"/>
              <a:ext cx="48387" cy="77902"/>
            </a:xfrm>
            <a:custGeom>
              <a:avLst/>
              <a:gdLst/>
              <a:ahLst/>
              <a:cxnLst/>
              <a:rect l="0" t="0" r="0" b="0"/>
              <a:pathLst>
                <a:path w="48387" h="77902">
                  <a:moveTo>
                    <a:pt x="6490" y="0"/>
                  </a:moveTo>
                  <a:lnTo>
                    <a:pt x="48387" y="38964"/>
                  </a:lnTo>
                  <a:lnTo>
                    <a:pt x="6490" y="77902"/>
                  </a:lnTo>
                  <a:lnTo>
                    <a:pt x="0" y="70929"/>
                  </a:lnTo>
                  <a:lnTo>
                    <a:pt x="34392" y="38964"/>
                  </a:lnTo>
                  <a:lnTo>
                    <a:pt x="0" y="6985"/>
                  </a:lnTo>
                  <a:lnTo>
                    <a:pt x="64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791C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pt-BR" sz="2400"/>
            </a:p>
          </p:txBody>
        </p:sp>
        <p:sp>
          <p:nvSpPr>
            <p:cNvPr id="17" name="Shape 3729">
              <a:extLst>
                <a:ext uri="{FF2B5EF4-FFF2-40B4-BE49-F238E27FC236}">
                  <a16:creationId xmlns:a16="http://schemas.microsoft.com/office/drawing/2014/main" id="{50014F66-4389-4ACD-A764-700F89C66DC4}"/>
                </a:ext>
              </a:extLst>
            </p:cNvPr>
            <p:cNvSpPr/>
            <p:nvPr/>
          </p:nvSpPr>
          <p:spPr>
            <a:xfrm>
              <a:off x="2791790" y="410502"/>
              <a:ext cx="167094" cy="0"/>
            </a:xfrm>
            <a:custGeom>
              <a:avLst/>
              <a:gdLst/>
              <a:ahLst/>
              <a:cxnLst/>
              <a:rect l="0" t="0" r="0" b="0"/>
              <a:pathLst>
                <a:path w="167094">
                  <a:moveTo>
                    <a:pt x="0" y="0"/>
                  </a:moveTo>
                  <a:lnTo>
                    <a:pt x="167094" y="0"/>
                  </a:lnTo>
                </a:path>
              </a:pathLst>
            </a:custGeom>
            <a:ln w="9525" cap="flat">
              <a:miter lim="127000"/>
            </a:ln>
          </p:spPr>
          <p:style>
            <a:lnRef idx="1">
              <a:srgbClr val="7791C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pt-BR" sz="2400"/>
            </a:p>
          </p:txBody>
        </p:sp>
        <p:sp>
          <p:nvSpPr>
            <p:cNvPr id="18" name="Shape 3730">
              <a:extLst>
                <a:ext uri="{FF2B5EF4-FFF2-40B4-BE49-F238E27FC236}">
                  <a16:creationId xmlns:a16="http://schemas.microsoft.com/office/drawing/2014/main" id="{B3668E13-3E57-4742-B6FE-4193ADF206D6}"/>
                </a:ext>
              </a:extLst>
            </p:cNvPr>
            <p:cNvSpPr/>
            <p:nvPr/>
          </p:nvSpPr>
          <p:spPr>
            <a:xfrm>
              <a:off x="2920822" y="371551"/>
              <a:ext cx="48387" cy="77902"/>
            </a:xfrm>
            <a:custGeom>
              <a:avLst/>
              <a:gdLst/>
              <a:ahLst/>
              <a:cxnLst/>
              <a:rect l="0" t="0" r="0" b="0"/>
              <a:pathLst>
                <a:path w="48387" h="77902">
                  <a:moveTo>
                    <a:pt x="6502" y="0"/>
                  </a:moveTo>
                  <a:lnTo>
                    <a:pt x="48387" y="38964"/>
                  </a:lnTo>
                  <a:lnTo>
                    <a:pt x="6502" y="77902"/>
                  </a:lnTo>
                  <a:lnTo>
                    <a:pt x="0" y="70929"/>
                  </a:lnTo>
                  <a:lnTo>
                    <a:pt x="34404" y="38964"/>
                  </a:lnTo>
                  <a:lnTo>
                    <a:pt x="0" y="6985"/>
                  </a:lnTo>
                  <a:lnTo>
                    <a:pt x="65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791C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pt-BR" sz="2400"/>
            </a:p>
          </p:txBody>
        </p:sp>
        <p:sp>
          <p:nvSpPr>
            <p:cNvPr id="19" name="Shape 109210">
              <a:extLst>
                <a:ext uri="{FF2B5EF4-FFF2-40B4-BE49-F238E27FC236}">
                  <a16:creationId xmlns:a16="http://schemas.microsoft.com/office/drawing/2014/main" id="{5C4473D1-16E2-4D74-A97B-D1A1F093FDB8}"/>
                </a:ext>
              </a:extLst>
            </p:cNvPr>
            <p:cNvSpPr/>
            <p:nvPr/>
          </p:nvSpPr>
          <p:spPr>
            <a:xfrm>
              <a:off x="370141" y="0"/>
              <a:ext cx="633146" cy="821004"/>
            </a:xfrm>
            <a:custGeom>
              <a:avLst/>
              <a:gdLst/>
              <a:ahLst/>
              <a:cxnLst/>
              <a:rect l="0" t="0" r="0" b="0"/>
              <a:pathLst>
                <a:path w="633146" h="821004">
                  <a:moveTo>
                    <a:pt x="0" y="0"/>
                  </a:moveTo>
                  <a:lnTo>
                    <a:pt x="633146" y="0"/>
                  </a:lnTo>
                  <a:lnTo>
                    <a:pt x="633146" y="821004"/>
                  </a:lnTo>
                  <a:lnTo>
                    <a:pt x="0" y="821004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778A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pt-BR" sz="2400"/>
            </a:p>
          </p:txBody>
        </p:sp>
        <p:pic>
          <p:nvPicPr>
            <p:cNvPr id="20" name="Picture 106005">
              <a:extLst>
                <a:ext uri="{FF2B5EF4-FFF2-40B4-BE49-F238E27FC236}">
                  <a16:creationId xmlns:a16="http://schemas.microsoft.com/office/drawing/2014/main" id="{6C7DC44A-E99F-4186-8E15-D063A5BDBCEC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360680" y="-9841"/>
              <a:ext cx="649224" cy="838200"/>
            </a:xfrm>
            <a:prstGeom prst="rect">
              <a:avLst/>
            </a:prstGeom>
          </p:spPr>
        </p:pic>
        <p:sp>
          <p:nvSpPr>
            <p:cNvPr id="21" name="Rectangle 3733">
              <a:extLst>
                <a:ext uri="{FF2B5EF4-FFF2-40B4-BE49-F238E27FC236}">
                  <a16:creationId xmlns:a16="http://schemas.microsoft.com/office/drawing/2014/main" id="{E59A72E9-072F-4CDB-97E9-F3EDD60D253D}"/>
                </a:ext>
              </a:extLst>
            </p:cNvPr>
            <p:cNvSpPr/>
            <p:nvPr/>
          </p:nvSpPr>
          <p:spPr>
            <a:xfrm>
              <a:off x="0" y="87500"/>
              <a:ext cx="399755" cy="13347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pt-BR" sz="1050" dirty="0">
                  <a:latin typeface="Arial" panose="020B0604020202020204" pitchFamily="34" charset="0"/>
                  <a:ea typeface="Myriad Pro"/>
                  <a:cs typeface="Times New Roman" panose="02020603050405020304" pitchFamily="18" charset="0"/>
                </a:rPr>
                <a:t>Quando:</a:t>
              </a:r>
              <a:endParaRPr lang="pt-BR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3734">
              <a:extLst>
                <a:ext uri="{FF2B5EF4-FFF2-40B4-BE49-F238E27FC236}">
                  <a16:creationId xmlns:a16="http://schemas.microsoft.com/office/drawing/2014/main" id="{A16463C0-0791-4B59-B594-F0912817A568}"/>
                </a:ext>
              </a:extLst>
            </p:cNvPr>
            <p:cNvSpPr/>
            <p:nvPr/>
          </p:nvSpPr>
          <p:spPr>
            <a:xfrm>
              <a:off x="460654" y="87500"/>
              <a:ext cx="601454" cy="13347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pt-BR" sz="1050">
                  <a:solidFill>
                    <a:srgbClr val="FFFEFD"/>
                  </a:solidFill>
                  <a:latin typeface="Arial" panose="020B0604020202020204" pitchFamily="34" charset="0"/>
                  <a:ea typeface="Myriad Pro"/>
                  <a:cs typeface="Times New Roman" panose="02020603050405020304" pitchFamily="18" charset="0"/>
                </a:rPr>
                <a:t>Antes do uso</a:t>
              </a:r>
              <a:endParaRPr lang="pt-BR" sz="135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3735">
              <a:extLst>
                <a:ext uri="{FF2B5EF4-FFF2-40B4-BE49-F238E27FC236}">
                  <a16:creationId xmlns:a16="http://schemas.microsoft.com/office/drawing/2014/main" id="{4E5230FB-0AB1-471A-B058-68310B687E17}"/>
                </a:ext>
              </a:extLst>
            </p:cNvPr>
            <p:cNvSpPr/>
            <p:nvPr/>
          </p:nvSpPr>
          <p:spPr>
            <a:xfrm>
              <a:off x="433394" y="327537"/>
              <a:ext cx="673810" cy="13347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pt-BR" sz="1050">
                  <a:solidFill>
                    <a:srgbClr val="FFFEFD"/>
                  </a:solidFill>
                  <a:latin typeface="Arial" panose="020B0604020202020204" pitchFamily="34" charset="0"/>
                  <a:ea typeface="Myriad Pro"/>
                  <a:cs typeface="Times New Roman" panose="02020603050405020304" pitchFamily="18" charset="0"/>
                </a:rPr>
                <a:t>UX antecipada</a:t>
              </a:r>
              <a:endParaRPr lang="pt-BR" sz="135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3736">
              <a:extLst>
                <a:ext uri="{FF2B5EF4-FFF2-40B4-BE49-F238E27FC236}">
                  <a16:creationId xmlns:a16="http://schemas.microsoft.com/office/drawing/2014/main" id="{19ED3B68-8A5E-4EE1-9D93-9CCB269A37A9}"/>
                </a:ext>
              </a:extLst>
            </p:cNvPr>
            <p:cNvSpPr/>
            <p:nvPr/>
          </p:nvSpPr>
          <p:spPr>
            <a:xfrm>
              <a:off x="446627" y="537099"/>
              <a:ext cx="638609" cy="13347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pt-BR" sz="1050">
                  <a:solidFill>
                    <a:srgbClr val="FFFEFD"/>
                  </a:solidFill>
                  <a:latin typeface="Arial" panose="020B0604020202020204" pitchFamily="34" charset="0"/>
                  <a:ea typeface="Myriad Pro"/>
                  <a:cs typeface="Times New Roman" panose="02020603050405020304" pitchFamily="18" charset="0"/>
                </a:rPr>
                <a:t>Imaginando a</a:t>
              </a:r>
              <a:endParaRPr lang="pt-BR" sz="135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3737">
              <a:extLst>
                <a:ext uri="{FF2B5EF4-FFF2-40B4-BE49-F238E27FC236}">
                  <a16:creationId xmlns:a16="http://schemas.microsoft.com/office/drawing/2014/main" id="{B281549B-19C5-45A9-AEF0-58F500544DE7}"/>
                </a:ext>
              </a:extLst>
            </p:cNvPr>
            <p:cNvSpPr/>
            <p:nvPr/>
          </p:nvSpPr>
          <p:spPr>
            <a:xfrm>
              <a:off x="485659" y="637289"/>
              <a:ext cx="534784" cy="13347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pt-BR" sz="1050">
                  <a:solidFill>
                    <a:srgbClr val="FFFEFD"/>
                  </a:solidFill>
                  <a:latin typeface="Arial" panose="020B0604020202020204" pitchFamily="34" charset="0"/>
                  <a:ea typeface="Myriad Pro"/>
                  <a:cs typeface="Times New Roman" panose="02020603050405020304" pitchFamily="18" charset="0"/>
                </a:rPr>
                <a:t>experiência</a:t>
              </a:r>
              <a:endParaRPr lang="pt-BR" sz="135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Shape 109211">
              <a:extLst>
                <a:ext uri="{FF2B5EF4-FFF2-40B4-BE49-F238E27FC236}">
                  <a16:creationId xmlns:a16="http://schemas.microsoft.com/office/drawing/2014/main" id="{8778040F-C015-41D2-8761-6DFC78704146}"/>
                </a:ext>
              </a:extLst>
            </p:cNvPr>
            <p:cNvSpPr/>
            <p:nvPr/>
          </p:nvSpPr>
          <p:spPr>
            <a:xfrm>
              <a:off x="1180706" y="0"/>
              <a:ext cx="723595" cy="821004"/>
            </a:xfrm>
            <a:custGeom>
              <a:avLst/>
              <a:gdLst/>
              <a:ahLst/>
              <a:cxnLst/>
              <a:rect l="0" t="0" r="0" b="0"/>
              <a:pathLst>
                <a:path w="723595" h="821004">
                  <a:moveTo>
                    <a:pt x="0" y="0"/>
                  </a:moveTo>
                  <a:lnTo>
                    <a:pt x="723595" y="0"/>
                  </a:lnTo>
                  <a:lnTo>
                    <a:pt x="723595" y="821004"/>
                  </a:lnTo>
                  <a:lnTo>
                    <a:pt x="0" y="821004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778A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pt-BR" sz="2400"/>
            </a:p>
          </p:txBody>
        </p:sp>
        <p:pic>
          <p:nvPicPr>
            <p:cNvPr id="27" name="Picture 106006">
              <a:extLst>
                <a:ext uri="{FF2B5EF4-FFF2-40B4-BE49-F238E27FC236}">
                  <a16:creationId xmlns:a16="http://schemas.microsoft.com/office/drawing/2014/main" id="{E209A43F-FFEF-4377-BF2F-2FFE13BF8391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170432" y="-9841"/>
              <a:ext cx="740664" cy="838200"/>
            </a:xfrm>
            <a:prstGeom prst="rect">
              <a:avLst/>
            </a:prstGeom>
          </p:spPr>
        </p:pic>
        <p:sp>
          <p:nvSpPr>
            <p:cNvPr id="28" name="Rectangle 3740">
              <a:extLst>
                <a:ext uri="{FF2B5EF4-FFF2-40B4-BE49-F238E27FC236}">
                  <a16:creationId xmlns:a16="http://schemas.microsoft.com/office/drawing/2014/main" id="{99DA06BB-B6A4-4DA0-9495-4C7F28DF936F}"/>
                </a:ext>
              </a:extLst>
            </p:cNvPr>
            <p:cNvSpPr/>
            <p:nvPr/>
          </p:nvSpPr>
          <p:spPr>
            <a:xfrm>
              <a:off x="1297457" y="87500"/>
              <a:ext cx="651690" cy="13347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pt-BR" sz="1050">
                  <a:solidFill>
                    <a:srgbClr val="FFFEFD"/>
                  </a:solidFill>
                  <a:latin typeface="Arial" panose="020B0604020202020204" pitchFamily="34" charset="0"/>
                  <a:ea typeface="Myriad Pro"/>
                  <a:cs typeface="Times New Roman" panose="02020603050405020304" pitchFamily="18" charset="0"/>
                </a:rPr>
                <a:t>Durante o uso</a:t>
              </a:r>
              <a:endParaRPr lang="pt-BR" sz="135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3741">
              <a:extLst>
                <a:ext uri="{FF2B5EF4-FFF2-40B4-BE49-F238E27FC236}">
                  <a16:creationId xmlns:a16="http://schemas.microsoft.com/office/drawing/2014/main" id="{BC92FF8F-CC1C-4AFF-A870-D88FDB1229AB}"/>
                </a:ext>
              </a:extLst>
            </p:cNvPr>
            <p:cNvSpPr/>
            <p:nvPr/>
          </p:nvSpPr>
          <p:spPr>
            <a:xfrm>
              <a:off x="1248198" y="327537"/>
              <a:ext cx="782932" cy="13347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pt-BR" sz="1050">
                  <a:solidFill>
                    <a:srgbClr val="FFFEFD"/>
                  </a:solidFill>
                  <a:latin typeface="Arial" panose="020B0604020202020204" pitchFamily="34" charset="0"/>
                  <a:ea typeface="Myriad Pro"/>
                  <a:cs typeface="Times New Roman" panose="02020603050405020304" pitchFamily="18" charset="0"/>
                </a:rPr>
                <a:t>UX momentânea</a:t>
              </a:r>
              <a:endParaRPr lang="pt-BR" sz="135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Rectangle 3742">
              <a:extLst>
                <a:ext uri="{FF2B5EF4-FFF2-40B4-BE49-F238E27FC236}">
                  <a16:creationId xmlns:a16="http://schemas.microsoft.com/office/drawing/2014/main" id="{D771A38A-3F8F-49A5-B522-8AAEBA94B53C}"/>
                </a:ext>
              </a:extLst>
            </p:cNvPr>
            <p:cNvSpPr/>
            <p:nvPr/>
          </p:nvSpPr>
          <p:spPr>
            <a:xfrm>
              <a:off x="1328141" y="587194"/>
              <a:ext cx="570206" cy="13347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pt-BR" sz="1050">
                  <a:solidFill>
                    <a:srgbClr val="FFFEFD"/>
                  </a:solidFill>
                  <a:latin typeface="Arial" panose="020B0604020202020204" pitchFamily="34" charset="0"/>
                  <a:ea typeface="Myriad Pro"/>
                  <a:cs typeface="Times New Roman" panose="02020603050405020304" pitchFamily="18" charset="0"/>
                </a:rPr>
                <a:t>Vivenciando</a:t>
              </a:r>
              <a:endParaRPr lang="pt-BR" sz="135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Shape 109212">
              <a:extLst>
                <a:ext uri="{FF2B5EF4-FFF2-40B4-BE49-F238E27FC236}">
                  <a16:creationId xmlns:a16="http://schemas.microsoft.com/office/drawing/2014/main" id="{AED56056-456E-4945-83CE-2EE0D674C0E4}"/>
                </a:ext>
              </a:extLst>
            </p:cNvPr>
            <p:cNvSpPr/>
            <p:nvPr/>
          </p:nvSpPr>
          <p:spPr>
            <a:xfrm>
              <a:off x="2081720" y="0"/>
              <a:ext cx="706196" cy="821004"/>
            </a:xfrm>
            <a:custGeom>
              <a:avLst/>
              <a:gdLst/>
              <a:ahLst/>
              <a:cxnLst/>
              <a:rect l="0" t="0" r="0" b="0"/>
              <a:pathLst>
                <a:path w="706196" h="821004">
                  <a:moveTo>
                    <a:pt x="0" y="0"/>
                  </a:moveTo>
                  <a:lnTo>
                    <a:pt x="706196" y="0"/>
                  </a:lnTo>
                  <a:lnTo>
                    <a:pt x="706196" y="821004"/>
                  </a:lnTo>
                  <a:lnTo>
                    <a:pt x="0" y="821004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778A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pt-BR" sz="2400"/>
            </a:p>
          </p:txBody>
        </p:sp>
        <p:pic>
          <p:nvPicPr>
            <p:cNvPr id="32" name="Picture 106007">
              <a:extLst>
                <a:ext uri="{FF2B5EF4-FFF2-40B4-BE49-F238E27FC236}">
                  <a16:creationId xmlns:a16="http://schemas.microsoft.com/office/drawing/2014/main" id="{1689C380-AC78-4127-9959-6095912A133E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071624" y="-9841"/>
              <a:ext cx="722376" cy="838200"/>
            </a:xfrm>
            <a:prstGeom prst="rect">
              <a:avLst/>
            </a:prstGeom>
          </p:spPr>
        </p:pic>
        <p:sp>
          <p:nvSpPr>
            <p:cNvPr id="33" name="Rectangle 3745">
              <a:extLst>
                <a:ext uri="{FF2B5EF4-FFF2-40B4-BE49-F238E27FC236}">
                  <a16:creationId xmlns:a16="http://schemas.microsoft.com/office/drawing/2014/main" id="{0972EC31-71F3-4E34-AEE4-BF9D59D8951C}"/>
                </a:ext>
              </a:extLst>
            </p:cNvPr>
            <p:cNvSpPr/>
            <p:nvPr/>
          </p:nvSpPr>
          <p:spPr>
            <a:xfrm>
              <a:off x="2243138" y="87500"/>
              <a:ext cx="510010" cy="13347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pt-BR" sz="1050">
                  <a:solidFill>
                    <a:srgbClr val="FFFEFD"/>
                  </a:solidFill>
                  <a:latin typeface="Arial" panose="020B0604020202020204" pitchFamily="34" charset="0"/>
                  <a:ea typeface="Myriad Pro"/>
                  <a:cs typeface="Times New Roman" panose="02020603050405020304" pitchFamily="18" charset="0"/>
                </a:rPr>
                <a:t>Após o uso</a:t>
              </a:r>
              <a:endParaRPr lang="pt-BR" sz="135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Rectangle 3746">
              <a:extLst>
                <a:ext uri="{FF2B5EF4-FFF2-40B4-BE49-F238E27FC236}">
                  <a16:creationId xmlns:a16="http://schemas.microsoft.com/office/drawing/2014/main" id="{BFC37880-4F26-4B56-AD19-CD9557304CE5}"/>
                </a:ext>
              </a:extLst>
            </p:cNvPr>
            <p:cNvSpPr/>
            <p:nvPr/>
          </p:nvSpPr>
          <p:spPr>
            <a:xfrm>
              <a:off x="2209116" y="327537"/>
              <a:ext cx="600410" cy="13347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pt-BR" sz="1050">
                  <a:solidFill>
                    <a:srgbClr val="FFFEFD"/>
                  </a:solidFill>
                  <a:latin typeface="Arial" panose="020B0604020202020204" pitchFamily="34" charset="0"/>
                  <a:ea typeface="Myriad Pro"/>
                  <a:cs typeface="Times New Roman" panose="02020603050405020304" pitchFamily="18" charset="0"/>
                </a:rPr>
                <a:t>UX episódica</a:t>
              </a:r>
              <a:endParaRPr lang="pt-BR" sz="135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Rectangle 3747">
              <a:extLst>
                <a:ext uri="{FF2B5EF4-FFF2-40B4-BE49-F238E27FC236}">
                  <a16:creationId xmlns:a16="http://schemas.microsoft.com/office/drawing/2014/main" id="{6EC90E57-98C9-463C-9DCC-C0720DC655AF}"/>
                </a:ext>
              </a:extLst>
            </p:cNvPr>
            <p:cNvSpPr/>
            <p:nvPr/>
          </p:nvSpPr>
          <p:spPr>
            <a:xfrm>
              <a:off x="2140119" y="537029"/>
              <a:ext cx="188185" cy="13347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pt-BR" sz="1050">
                  <a:solidFill>
                    <a:srgbClr val="FFFEFD"/>
                  </a:solidFill>
                  <a:latin typeface="Arial" panose="020B0604020202020204" pitchFamily="34" charset="0"/>
                  <a:ea typeface="Myriad Pro"/>
                  <a:cs typeface="Times New Roman" panose="02020603050405020304" pitchFamily="18" charset="0"/>
                </a:rPr>
                <a:t>Re</a:t>
              </a:r>
              <a:endParaRPr lang="pt-BR" sz="135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Rectangle 3748">
              <a:extLst>
                <a:ext uri="{FF2B5EF4-FFF2-40B4-BE49-F238E27FC236}">
                  <a16:creationId xmlns:a16="http://schemas.microsoft.com/office/drawing/2014/main" id="{D7D8F100-C486-4EEC-9425-8DF65034E408}"/>
                </a:ext>
              </a:extLst>
            </p:cNvPr>
            <p:cNvSpPr/>
            <p:nvPr/>
          </p:nvSpPr>
          <p:spPr>
            <a:xfrm>
              <a:off x="2227066" y="537099"/>
              <a:ext cx="58075" cy="13347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pt-BR" sz="1050">
                  <a:solidFill>
                    <a:srgbClr val="FFFEFD"/>
                  </a:solidFill>
                  <a:latin typeface="Arial" panose="020B0604020202020204" pitchFamily="34" charset="0"/>
                  <a:ea typeface="Myriad Pro"/>
                  <a:cs typeface="Times New Roman" panose="02020603050405020304" pitchFamily="18" charset="0"/>
                </a:rPr>
                <a:t>fl</a:t>
              </a:r>
              <a:endParaRPr lang="pt-BR" sz="135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Rectangle 3749">
              <a:extLst>
                <a:ext uri="{FF2B5EF4-FFF2-40B4-BE49-F238E27FC236}">
                  <a16:creationId xmlns:a16="http://schemas.microsoft.com/office/drawing/2014/main" id="{31C3DB05-9A29-46D8-AA8D-9327F77950B8}"/>
                </a:ext>
              </a:extLst>
            </p:cNvPr>
            <p:cNvSpPr/>
            <p:nvPr/>
          </p:nvSpPr>
          <p:spPr>
            <a:xfrm>
              <a:off x="2270757" y="537099"/>
              <a:ext cx="609927" cy="13347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pt-BR" sz="1050">
                  <a:solidFill>
                    <a:srgbClr val="FFFEFD"/>
                  </a:solidFill>
                  <a:latin typeface="Arial" panose="020B0604020202020204" pitchFamily="34" charset="0"/>
                  <a:ea typeface="Myriad Pro"/>
                  <a:cs typeface="Times New Roman" panose="02020603050405020304" pitchFamily="18" charset="0"/>
                </a:rPr>
                <a:t>etindo sobre </a:t>
              </a:r>
              <a:endParaRPr lang="pt-BR" sz="135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Rectangle 3750">
              <a:extLst>
                <a:ext uri="{FF2B5EF4-FFF2-40B4-BE49-F238E27FC236}">
                  <a16:creationId xmlns:a16="http://schemas.microsoft.com/office/drawing/2014/main" id="{F3DD9BA8-E5F0-4C6F-8B07-AC3B74AF147F}"/>
                </a:ext>
              </a:extLst>
            </p:cNvPr>
            <p:cNvSpPr/>
            <p:nvPr/>
          </p:nvSpPr>
          <p:spPr>
            <a:xfrm>
              <a:off x="2146990" y="637289"/>
              <a:ext cx="765542" cy="13347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pt-BR" sz="1050">
                  <a:solidFill>
                    <a:srgbClr val="FFFEFD"/>
                  </a:solidFill>
                  <a:latin typeface="Arial" panose="020B0604020202020204" pitchFamily="34" charset="0"/>
                  <a:ea typeface="Myriad Pro"/>
                  <a:cs typeface="Times New Roman" panose="02020603050405020304" pitchFamily="18" charset="0"/>
                </a:rPr>
                <a:t>uma experiência</a:t>
              </a:r>
              <a:endParaRPr lang="pt-BR" sz="135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Shape 109213">
              <a:extLst>
                <a:ext uri="{FF2B5EF4-FFF2-40B4-BE49-F238E27FC236}">
                  <a16:creationId xmlns:a16="http://schemas.microsoft.com/office/drawing/2014/main" id="{F84A86C6-BB5B-48D7-81DE-D5C573602447}"/>
                </a:ext>
              </a:extLst>
            </p:cNvPr>
            <p:cNvSpPr/>
            <p:nvPr/>
          </p:nvSpPr>
          <p:spPr>
            <a:xfrm>
              <a:off x="2969209" y="0"/>
              <a:ext cx="883628" cy="821004"/>
            </a:xfrm>
            <a:custGeom>
              <a:avLst/>
              <a:gdLst/>
              <a:ahLst/>
              <a:cxnLst/>
              <a:rect l="0" t="0" r="0" b="0"/>
              <a:pathLst>
                <a:path w="883628" h="821004">
                  <a:moveTo>
                    <a:pt x="0" y="0"/>
                  </a:moveTo>
                  <a:lnTo>
                    <a:pt x="883628" y="0"/>
                  </a:lnTo>
                  <a:lnTo>
                    <a:pt x="883628" y="821004"/>
                  </a:lnTo>
                  <a:lnTo>
                    <a:pt x="0" y="821004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778A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pt-BR" sz="2400"/>
            </a:p>
          </p:txBody>
        </p:sp>
        <p:pic>
          <p:nvPicPr>
            <p:cNvPr id="40" name="Picture 106008">
              <a:extLst>
                <a:ext uri="{FF2B5EF4-FFF2-40B4-BE49-F238E27FC236}">
                  <a16:creationId xmlns:a16="http://schemas.microsoft.com/office/drawing/2014/main" id="{219735A5-B151-4759-AFE5-F1CE14C6522D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2957576" y="-9841"/>
              <a:ext cx="902208" cy="838200"/>
            </a:xfrm>
            <a:prstGeom prst="rect">
              <a:avLst/>
            </a:prstGeom>
          </p:spPr>
        </p:pic>
        <p:sp>
          <p:nvSpPr>
            <p:cNvPr id="41" name="Rectangle 3753">
              <a:extLst>
                <a:ext uri="{FF2B5EF4-FFF2-40B4-BE49-F238E27FC236}">
                  <a16:creationId xmlns:a16="http://schemas.microsoft.com/office/drawing/2014/main" id="{78839603-0592-4B75-BA46-D6C7C01F00D0}"/>
                </a:ext>
              </a:extLst>
            </p:cNvPr>
            <p:cNvSpPr/>
            <p:nvPr/>
          </p:nvSpPr>
          <p:spPr>
            <a:xfrm>
              <a:off x="3071876" y="87500"/>
              <a:ext cx="902114" cy="13347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pt-BR" sz="1050">
                  <a:solidFill>
                    <a:srgbClr val="FFFEFD"/>
                  </a:solidFill>
                  <a:latin typeface="Arial" panose="020B0604020202020204" pitchFamily="34" charset="0"/>
                  <a:ea typeface="Myriad Pro"/>
                  <a:cs typeface="Times New Roman" panose="02020603050405020304" pitchFamily="18" charset="0"/>
                </a:rPr>
                <a:t>Ao longo do tempo</a:t>
              </a:r>
              <a:endParaRPr lang="pt-BR" sz="135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Rectangle 3754">
              <a:extLst>
                <a:ext uri="{FF2B5EF4-FFF2-40B4-BE49-F238E27FC236}">
                  <a16:creationId xmlns:a16="http://schemas.microsoft.com/office/drawing/2014/main" id="{B7E932EC-F20B-493D-8E81-C1FF6AB59FF3}"/>
                </a:ext>
              </a:extLst>
            </p:cNvPr>
            <p:cNvSpPr/>
            <p:nvPr/>
          </p:nvSpPr>
          <p:spPr>
            <a:xfrm>
              <a:off x="3158373" y="327537"/>
              <a:ext cx="672066" cy="13347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pt-BR" sz="1050">
                  <a:solidFill>
                    <a:srgbClr val="FFFEFD"/>
                  </a:solidFill>
                  <a:latin typeface="Arial" panose="020B0604020202020204" pitchFamily="34" charset="0"/>
                  <a:ea typeface="Myriad Pro"/>
                  <a:cs typeface="Times New Roman" panose="02020603050405020304" pitchFamily="18" charset="0"/>
                </a:rPr>
                <a:t>UX cumulativa</a:t>
              </a:r>
              <a:endParaRPr lang="pt-BR" sz="135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Rectangle 3755">
              <a:extLst>
                <a:ext uri="{FF2B5EF4-FFF2-40B4-BE49-F238E27FC236}">
                  <a16:creationId xmlns:a16="http://schemas.microsoft.com/office/drawing/2014/main" id="{52BB8F2B-4345-49BD-9A25-A8E8B05A6855}"/>
                </a:ext>
              </a:extLst>
            </p:cNvPr>
            <p:cNvSpPr/>
            <p:nvPr/>
          </p:nvSpPr>
          <p:spPr>
            <a:xfrm>
              <a:off x="3026423" y="537099"/>
              <a:ext cx="1022907" cy="13347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pt-BR" sz="1050">
                  <a:solidFill>
                    <a:srgbClr val="FFFEFD"/>
                  </a:solidFill>
                  <a:latin typeface="Arial" panose="020B0604020202020204" pitchFamily="34" charset="0"/>
                  <a:ea typeface="Myriad Pro"/>
                  <a:cs typeface="Times New Roman" panose="02020603050405020304" pitchFamily="18" charset="0"/>
                </a:rPr>
                <a:t>Recordando múltiplos</a:t>
              </a:r>
              <a:endParaRPr lang="pt-BR" sz="135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3756">
              <a:extLst>
                <a:ext uri="{FF2B5EF4-FFF2-40B4-BE49-F238E27FC236}">
                  <a16:creationId xmlns:a16="http://schemas.microsoft.com/office/drawing/2014/main" id="{C48FDBA3-CCA5-4AED-AC75-551FD9CA9AF6}"/>
                </a:ext>
              </a:extLst>
            </p:cNvPr>
            <p:cNvSpPr/>
            <p:nvPr/>
          </p:nvSpPr>
          <p:spPr>
            <a:xfrm>
              <a:off x="3132241" y="637289"/>
              <a:ext cx="741501" cy="13347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pt-BR" sz="1050">
                  <a:solidFill>
                    <a:srgbClr val="FFFEFD"/>
                  </a:solidFill>
                  <a:latin typeface="Arial" panose="020B0604020202020204" pitchFamily="34" charset="0"/>
                  <a:ea typeface="Myriad Pro"/>
                  <a:cs typeface="Times New Roman" panose="02020603050405020304" pitchFamily="18" charset="0"/>
                </a:rPr>
                <a:t>períodos de uso</a:t>
              </a:r>
              <a:endParaRPr lang="pt-BR" sz="135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Rectangle 3757">
              <a:extLst>
                <a:ext uri="{FF2B5EF4-FFF2-40B4-BE49-F238E27FC236}">
                  <a16:creationId xmlns:a16="http://schemas.microsoft.com/office/drawing/2014/main" id="{2D1D6054-F53A-433F-BF0F-7F8272696466}"/>
                </a:ext>
              </a:extLst>
            </p:cNvPr>
            <p:cNvSpPr/>
            <p:nvPr/>
          </p:nvSpPr>
          <p:spPr>
            <a:xfrm>
              <a:off x="73244" y="327537"/>
              <a:ext cx="302370" cy="13347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pt-BR" sz="1050" dirty="0">
                  <a:latin typeface="Arial" panose="020B0604020202020204" pitchFamily="34" charset="0"/>
                  <a:ea typeface="Myriad Pro"/>
                  <a:cs typeface="Times New Roman" panose="02020603050405020304" pitchFamily="18" charset="0"/>
                </a:rPr>
                <a:t>O que</a:t>
              </a:r>
              <a:r>
                <a:rPr lang="pt-BR" sz="1050" dirty="0">
                  <a:solidFill>
                    <a:srgbClr val="181717"/>
                  </a:solidFill>
                  <a:latin typeface="Arial" panose="020B0604020202020204" pitchFamily="34" charset="0"/>
                  <a:ea typeface="Myriad Pro"/>
                  <a:cs typeface="Times New Roman" panose="02020603050405020304" pitchFamily="18" charset="0"/>
                </a:rPr>
                <a:t>:</a:t>
              </a:r>
              <a:endParaRPr lang="pt-BR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Rectangle 3758">
              <a:extLst>
                <a:ext uri="{FF2B5EF4-FFF2-40B4-BE49-F238E27FC236}">
                  <a16:creationId xmlns:a16="http://schemas.microsoft.com/office/drawing/2014/main" id="{ED642C1E-6F03-4F92-AFE3-600A72285100}"/>
                </a:ext>
              </a:extLst>
            </p:cNvPr>
            <p:cNvSpPr/>
            <p:nvPr/>
          </p:nvSpPr>
          <p:spPr>
            <a:xfrm>
              <a:off x="74488" y="587194"/>
              <a:ext cx="300694" cy="13347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pt-BR" sz="1050" dirty="0">
                  <a:latin typeface="Arial" panose="020B0604020202020204" pitchFamily="34" charset="0"/>
                  <a:ea typeface="Myriad Pro"/>
                  <a:cs typeface="Times New Roman" panose="02020603050405020304" pitchFamily="18" charset="0"/>
                </a:rPr>
                <a:t>Como</a:t>
              </a:r>
              <a:r>
                <a:rPr lang="pt-BR" sz="1050" dirty="0">
                  <a:solidFill>
                    <a:srgbClr val="181717"/>
                  </a:solidFill>
                  <a:latin typeface="Arial" panose="020B0604020202020204" pitchFamily="34" charset="0"/>
                  <a:ea typeface="Myriad Pro"/>
                  <a:cs typeface="Times New Roman" panose="02020603050405020304" pitchFamily="18" charset="0"/>
                </a:rPr>
                <a:t>:</a:t>
              </a:r>
              <a:endParaRPr lang="pt-BR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Shape 3759">
              <a:extLst>
                <a:ext uri="{FF2B5EF4-FFF2-40B4-BE49-F238E27FC236}">
                  <a16:creationId xmlns:a16="http://schemas.microsoft.com/office/drawing/2014/main" id="{A4209983-7FE4-4756-A870-D9AFA741A13B}"/>
                </a:ext>
              </a:extLst>
            </p:cNvPr>
            <p:cNvSpPr/>
            <p:nvPr/>
          </p:nvSpPr>
          <p:spPr>
            <a:xfrm>
              <a:off x="686702" y="821005"/>
              <a:ext cx="2724315" cy="180899"/>
            </a:xfrm>
            <a:custGeom>
              <a:avLst/>
              <a:gdLst/>
              <a:ahLst/>
              <a:cxnLst/>
              <a:rect l="0" t="0" r="0" b="0"/>
              <a:pathLst>
                <a:path w="2724315" h="180899">
                  <a:moveTo>
                    <a:pt x="2724315" y="0"/>
                  </a:moveTo>
                  <a:lnTo>
                    <a:pt x="2724315" y="180899"/>
                  </a:lnTo>
                  <a:lnTo>
                    <a:pt x="0" y="180899"/>
                  </a:lnTo>
                  <a:lnTo>
                    <a:pt x="0" y="10338"/>
                  </a:lnTo>
                </a:path>
              </a:pathLst>
            </a:custGeom>
            <a:ln w="9525" cap="flat">
              <a:miter lim="127000"/>
            </a:ln>
          </p:spPr>
          <p:style>
            <a:lnRef idx="1">
              <a:srgbClr val="7791C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pt-BR" sz="2400"/>
            </a:p>
          </p:txBody>
        </p:sp>
        <p:sp>
          <p:nvSpPr>
            <p:cNvPr id="48" name="Shape 3760">
              <a:extLst>
                <a:ext uri="{FF2B5EF4-FFF2-40B4-BE49-F238E27FC236}">
                  <a16:creationId xmlns:a16="http://schemas.microsoft.com/office/drawing/2014/main" id="{6CD59D83-65AF-4F60-95D5-E0ACF53AB49A}"/>
                </a:ext>
              </a:extLst>
            </p:cNvPr>
            <p:cNvSpPr/>
            <p:nvPr/>
          </p:nvSpPr>
          <p:spPr>
            <a:xfrm>
              <a:off x="647751" y="821004"/>
              <a:ext cx="77915" cy="48387"/>
            </a:xfrm>
            <a:custGeom>
              <a:avLst/>
              <a:gdLst/>
              <a:ahLst/>
              <a:cxnLst/>
              <a:rect l="0" t="0" r="0" b="0"/>
              <a:pathLst>
                <a:path w="77915" h="48387">
                  <a:moveTo>
                    <a:pt x="38964" y="0"/>
                  </a:moveTo>
                  <a:lnTo>
                    <a:pt x="77915" y="41897"/>
                  </a:lnTo>
                  <a:lnTo>
                    <a:pt x="70929" y="48387"/>
                  </a:lnTo>
                  <a:lnTo>
                    <a:pt x="38964" y="13983"/>
                  </a:lnTo>
                  <a:lnTo>
                    <a:pt x="6985" y="48387"/>
                  </a:lnTo>
                  <a:lnTo>
                    <a:pt x="0" y="41897"/>
                  </a:lnTo>
                  <a:lnTo>
                    <a:pt x="3896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7791C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pt-BR" sz="2400"/>
            </a:p>
          </p:txBody>
        </p:sp>
      </p:grpSp>
    </p:spTree>
    <p:extLst>
      <p:ext uri="{BB962C8B-B14F-4D97-AF65-F5344CB8AC3E}">
        <p14:creationId xmlns:p14="http://schemas.microsoft.com/office/powerpoint/2010/main" val="35543489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274025-C134-4533-8CB2-D5C5AA37C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Longitudinalidade</a:t>
            </a:r>
            <a:r>
              <a:rPr lang="pt-BR" dirty="0"/>
              <a:t> da UX</a:t>
            </a:r>
            <a:br>
              <a:rPr lang="pt-BR" dirty="0"/>
            </a:br>
            <a:r>
              <a:rPr lang="pt-BR" dirty="0"/>
              <a:t>(Roto, 2011)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DFB0075D-455A-4BC4-A32F-177E50962D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6477309"/>
              </p:ext>
            </p:extLst>
          </p:nvPr>
        </p:nvGraphicFramePr>
        <p:xfrm>
          <a:off x="628650" y="2226469"/>
          <a:ext cx="7886700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74232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39C321-FB42-435D-AB33-E2AE8F7CB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err="1"/>
              <a:t>AttrakDiff</a:t>
            </a:r>
            <a:br>
              <a:rPr lang="pt-BR" dirty="0"/>
            </a:br>
            <a:r>
              <a:rPr lang="pt-BR" dirty="0"/>
              <a:t>(</a:t>
            </a:r>
            <a:r>
              <a:rPr lang="pt-BR" dirty="0" err="1"/>
              <a:t>Hassenzahl</a:t>
            </a:r>
            <a:r>
              <a:rPr lang="pt-BR" dirty="0"/>
              <a:t>, </a:t>
            </a:r>
            <a:r>
              <a:rPr lang="pt-BR" dirty="0" err="1"/>
              <a:t>Burmester</a:t>
            </a:r>
            <a:r>
              <a:rPr lang="pt-BR" dirty="0"/>
              <a:t> e </a:t>
            </a:r>
            <a:r>
              <a:rPr lang="pt-BR" dirty="0" err="1"/>
              <a:t>Koller</a:t>
            </a:r>
            <a:r>
              <a:rPr lang="pt-BR" dirty="0"/>
              <a:t>, 2004)</a:t>
            </a:r>
            <a:br>
              <a:rPr lang="pt-BR" dirty="0"/>
            </a:br>
            <a:r>
              <a:rPr lang="pt-BR" dirty="0"/>
              <a:t>(</a:t>
            </a:r>
            <a:r>
              <a:rPr lang="pt-BR" dirty="0" err="1"/>
              <a:t>Hassenzahl</a:t>
            </a:r>
            <a:r>
              <a:rPr lang="pt-BR" dirty="0"/>
              <a:t> et al., 2008)</a:t>
            </a:r>
            <a:br>
              <a:rPr lang="pt-BR" dirty="0"/>
            </a:br>
            <a:r>
              <a:rPr lang="pt-BR" dirty="0"/>
              <a:t>tradução de </a:t>
            </a:r>
            <a:r>
              <a:rPr lang="pt-BR" dirty="0" err="1"/>
              <a:t>Burmester</a:t>
            </a:r>
            <a:r>
              <a:rPr lang="pt-BR" dirty="0"/>
              <a:t> e </a:t>
            </a:r>
            <a:r>
              <a:rPr lang="pt-BR" dirty="0" err="1"/>
              <a:t>Dufner</a:t>
            </a:r>
            <a:r>
              <a:rPr lang="pt-BR" dirty="0"/>
              <a:t> (2006).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04326CB-D358-43D0-99EB-D5993B85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665268"/>
            <a:ext cx="7886700" cy="282470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t-BR" dirty="0"/>
              <a:t>28 atributos:</a:t>
            </a:r>
            <a:endParaRPr lang="pt-BR" sz="1800" dirty="0"/>
          </a:p>
          <a:p>
            <a:pPr lvl="0"/>
            <a:r>
              <a:rPr lang="pt-BR" dirty="0"/>
              <a:t>Qualidade Pragmática: Descreve a qualidade de um sistema indicando o grau de sucesso que os usuários alcançam o objetivo considerando a facilidade de uso, capacidade de aprendizado, confiabilidade, eficiência, eficácia e uso intuitivo;</a:t>
            </a:r>
            <a:endParaRPr lang="pt-BR" sz="1800" dirty="0"/>
          </a:p>
          <a:p>
            <a:pPr lvl="0"/>
            <a:r>
              <a:rPr lang="pt-BR" dirty="0"/>
              <a:t>Qualidade Hedônica:</a:t>
            </a:r>
            <a:endParaRPr lang="pt-BR" sz="1800" dirty="0"/>
          </a:p>
          <a:p>
            <a:pPr lvl="1"/>
            <a:r>
              <a:rPr lang="pt-BR" dirty="0"/>
              <a:t>Qualidade Hedônica-Estímulo: Indica a maneira que os participantes descrevem experiência na utilização do sistema como interessante, motivadora ou desmotivadora, espontânea e libertadora;</a:t>
            </a:r>
            <a:endParaRPr lang="pt-BR" sz="1500" dirty="0"/>
          </a:p>
          <a:p>
            <a:pPr lvl="1"/>
            <a:r>
              <a:rPr lang="pt-BR" dirty="0"/>
              <a:t>Qualidade Hedônica-Identidade: Indica o quanto o sistema em análise permite que o participante se identifique com ele;</a:t>
            </a:r>
            <a:endParaRPr lang="pt-BR" sz="1500" dirty="0"/>
          </a:p>
          <a:p>
            <a:pPr lvl="0"/>
            <a:r>
              <a:rPr lang="pt-BR" dirty="0"/>
              <a:t>Atratividade: Descreve o valor global do sistema baseado na qualidade de percepção. </a:t>
            </a:r>
            <a:endParaRPr lang="pt-BR" sz="18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4694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4B893188-1939-47DC-9DC4-E54FF1797B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6033313"/>
              </p:ext>
            </p:extLst>
          </p:nvPr>
        </p:nvGraphicFramePr>
        <p:xfrm>
          <a:off x="2119521" y="870651"/>
          <a:ext cx="5102161" cy="51166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5224">
                  <a:extLst>
                    <a:ext uri="{9D8B030D-6E8A-4147-A177-3AD203B41FA5}">
                      <a16:colId xmlns:a16="http://schemas.microsoft.com/office/drawing/2014/main" val="3735696298"/>
                    </a:ext>
                  </a:extLst>
                </a:gridCol>
                <a:gridCol w="1785817">
                  <a:extLst>
                    <a:ext uri="{9D8B030D-6E8A-4147-A177-3AD203B41FA5}">
                      <a16:colId xmlns:a16="http://schemas.microsoft.com/office/drawing/2014/main" val="3248858852"/>
                    </a:ext>
                  </a:extLst>
                </a:gridCol>
                <a:gridCol w="1701120">
                  <a:extLst>
                    <a:ext uri="{9D8B030D-6E8A-4147-A177-3AD203B41FA5}">
                      <a16:colId xmlns:a16="http://schemas.microsoft.com/office/drawing/2014/main" val="2668023779"/>
                    </a:ext>
                  </a:extLst>
                </a:gridCol>
              </a:tblGrid>
              <a:tr h="1403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scale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original anchors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translated anchors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extLst>
                  <a:ext uri="{0D108BD9-81ED-4DB2-BD59-A6C34878D82A}">
                    <a16:rowId xmlns:a16="http://schemas.microsoft.com/office/drawing/2014/main" val="3150462194"/>
                  </a:ext>
                </a:extLst>
              </a:tr>
              <a:tr h="1403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pragmatic quality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extLst>
                  <a:ext uri="{0D108BD9-81ED-4DB2-BD59-A6C34878D82A}">
                    <a16:rowId xmlns:a16="http://schemas.microsoft.com/office/drawing/2014/main" val="2920346090"/>
                  </a:ext>
                </a:extLst>
              </a:tr>
              <a:tr h="1403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PQ_1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technisch   -   menschlich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technical – human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extLst>
                  <a:ext uri="{0D108BD9-81ED-4DB2-BD59-A6C34878D82A}">
                    <a16:rowId xmlns:a16="http://schemas.microsoft.com/office/drawing/2014/main" val="2317787872"/>
                  </a:ext>
                </a:extLst>
              </a:tr>
              <a:tr h="1403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PQ_2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kompliziert - einfach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complicated – simple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extLst>
                  <a:ext uri="{0D108BD9-81ED-4DB2-BD59-A6C34878D82A}">
                    <a16:rowId xmlns:a16="http://schemas.microsoft.com/office/drawing/2014/main" val="886158391"/>
                  </a:ext>
                </a:extLst>
              </a:tr>
              <a:tr h="1403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PQ_3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unpraktisch - praktisch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impractical – practical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extLst>
                  <a:ext uri="{0D108BD9-81ED-4DB2-BD59-A6C34878D82A}">
                    <a16:rowId xmlns:a16="http://schemas.microsoft.com/office/drawing/2014/main" val="84959995"/>
                  </a:ext>
                </a:extLst>
              </a:tr>
              <a:tr h="1403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PQ_4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umständlich - direkt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cumbersome – direct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extLst>
                  <a:ext uri="{0D108BD9-81ED-4DB2-BD59-A6C34878D82A}">
                    <a16:rowId xmlns:a16="http://schemas.microsoft.com/office/drawing/2014/main" val="3881369234"/>
                  </a:ext>
                </a:extLst>
              </a:tr>
              <a:tr h="1403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PQ_5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unberechenbar - voraussagbar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unpredictable – predictable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extLst>
                  <a:ext uri="{0D108BD9-81ED-4DB2-BD59-A6C34878D82A}">
                    <a16:rowId xmlns:a16="http://schemas.microsoft.com/office/drawing/2014/main" val="3119384362"/>
                  </a:ext>
                </a:extLst>
              </a:tr>
              <a:tr h="1403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PQ_6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verwirrend - übersichtlich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confusing – clear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extLst>
                  <a:ext uri="{0D108BD9-81ED-4DB2-BD59-A6C34878D82A}">
                    <a16:rowId xmlns:a16="http://schemas.microsoft.com/office/drawing/2014/main" val="368281692"/>
                  </a:ext>
                </a:extLst>
              </a:tr>
              <a:tr h="1403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PQ_7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widerspenstig - handhabbar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unruly – manageable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extLst>
                  <a:ext uri="{0D108BD9-81ED-4DB2-BD59-A6C34878D82A}">
                    <a16:rowId xmlns:a16="http://schemas.microsoft.com/office/drawing/2014/main" val="4246201622"/>
                  </a:ext>
                </a:extLst>
              </a:tr>
              <a:tr h="2368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hedonic quality – stimulation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extLst>
                  <a:ext uri="{0D108BD9-81ED-4DB2-BD59-A6C34878D82A}">
                    <a16:rowId xmlns:a16="http://schemas.microsoft.com/office/drawing/2014/main" val="827099829"/>
                  </a:ext>
                </a:extLst>
              </a:tr>
              <a:tr h="1403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HQS_1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konventionell - originell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typical – original 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extLst>
                  <a:ext uri="{0D108BD9-81ED-4DB2-BD59-A6C34878D82A}">
                    <a16:rowId xmlns:a16="http://schemas.microsoft.com/office/drawing/2014/main" val="78790540"/>
                  </a:ext>
                </a:extLst>
              </a:tr>
              <a:tr h="1403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HQS_2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phantasielos - kreativ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standard – creative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extLst>
                  <a:ext uri="{0D108BD9-81ED-4DB2-BD59-A6C34878D82A}">
                    <a16:rowId xmlns:a16="http://schemas.microsoft.com/office/drawing/2014/main" val="1916329882"/>
                  </a:ext>
                </a:extLst>
              </a:tr>
              <a:tr h="1403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HQS_3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vorsichtig - mutig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cautious – courageous 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extLst>
                  <a:ext uri="{0D108BD9-81ED-4DB2-BD59-A6C34878D82A}">
                    <a16:rowId xmlns:a16="http://schemas.microsoft.com/office/drawing/2014/main" val="2297267095"/>
                  </a:ext>
                </a:extLst>
              </a:tr>
              <a:tr h="1403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HQS_4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konservativ - innovativ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conservative – innovative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extLst>
                  <a:ext uri="{0D108BD9-81ED-4DB2-BD59-A6C34878D82A}">
                    <a16:rowId xmlns:a16="http://schemas.microsoft.com/office/drawing/2014/main" val="1268653274"/>
                  </a:ext>
                </a:extLst>
              </a:tr>
              <a:tr h="1403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HQS_5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lahm - fesselnd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lame – exciting 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extLst>
                  <a:ext uri="{0D108BD9-81ED-4DB2-BD59-A6C34878D82A}">
                    <a16:rowId xmlns:a16="http://schemas.microsoft.com/office/drawing/2014/main" val="1266560692"/>
                  </a:ext>
                </a:extLst>
              </a:tr>
              <a:tr h="1403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HQS_6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harmlos – herausfordernd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easy – challenging 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extLst>
                  <a:ext uri="{0D108BD9-81ED-4DB2-BD59-A6C34878D82A}">
                    <a16:rowId xmlns:a16="http://schemas.microsoft.com/office/drawing/2014/main" val="1866632840"/>
                  </a:ext>
                </a:extLst>
              </a:tr>
              <a:tr h="1403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HQS_7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herkömmlich - neuartig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commonplace – new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extLst>
                  <a:ext uri="{0D108BD9-81ED-4DB2-BD59-A6C34878D82A}">
                    <a16:rowId xmlns:a16="http://schemas.microsoft.com/office/drawing/2014/main" val="2403240512"/>
                  </a:ext>
                </a:extLst>
              </a:tr>
              <a:tr h="2368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 err="1">
                          <a:effectLst/>
                        </a:rPr>
                        <a:t>hedonic</a:t>
                      </a:r>
                      <a:r>
                        <a:rPr lang="pt-BR" sz="900" dirty="0">
                          <a:effectLst/>
                        </a:rPr>
                        <a:t> </a:t>
                      </a:r>
                      <a:r>
                        <a:rPr lang="pt-BR" sz="900" dirty="0" err="1">
                          <a:effectLst/>
                        </a:rPr>
                        <a:t>quality</a:t>
                      </a:r>
                      <a:r>
                        <a:rPr lang="pt-BR" sz="900" dirty="0">
                          <a:effectLst/>
                        </a:rPr>
                        <a:t> – </a:t>
                      </a:r>
                      <a:r>
                        <a:rPr lang="pt-BR" sz="900" dirty="0" err="1">
                          <a:effectLst/>
                        </a:rPr>
                        <a:t>identification</a:t>
                      </a:r>
                      <a:endParaRPr lang="pt-B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extLst>
                  <a:ext uri="{0D108BD9-81ED-4DB2-BD59-A6C34878D82A}">
                    <a16:rowId xmlns:a16="http://schemas.microsoft.com/office/drawing/2014/main" val="1919674604"/>
                  </a:ext>
                </a:extLst>
              </a:tr>
              <a:tr h="1403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HQI_1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isolierend – verbindend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isolating – integrating 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extLst>
                  <a:ext uri="{0D108BD9-81ED-4DB2-BD59-A6C34878D82A}">
                    <a16:rowId xmlns:a16="http://schemas.microsoft.com/office/drawing/2014/main" val="3639417280"/>
                  </a:ext>
                </a:extLst>
              </a:tr>
              <a:tr h="1403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HQI_2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laienhaft – fachmännisch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amateurish – professional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extLst>
                  <a:ext uri="{0D108BD9-81ED-4DB2-BD59-A6C34878D82A}">
                    <a16:rowId xmlns:a16="http://schemas.microsoft.com/office/drawing/2014/main" val="1610519468"/>
                  </a:ext>
                </a:extLst>
              </a:tr>
              <a:tr h="1403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HQI_3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stillos – stilvoll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gaudy – classy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extLst>
                  <a:ext uri="{0D108BD9-81ED-4DB2-BD59-A6C34878D82A}">
                    <a16:rowId xmlns:a16="http://schemas.microsoft.com/office/drawing/2014/main" val="2221734538"/>
                  </a:ext>
                </a:extLst>
              </a:tr>
              <a:tr h="1403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HQI_4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minderwertig – wertvoll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cheap – valuable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extLst>
                  <a:ext uri="{0D108BD9-81ED-4DB2-BD59-A6C34878D82A}">
                    <a16:rowId xmlns:a16="http://schemas.microsoft.com/office/drawing/2014/main" val="698732363"/>
                  </a:ext>
                </a:extLst>
              </a:tr>
              <a:tr h="1403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HQI_5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ausgrenzend – einbeziehend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non-inclusive – inclusive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extLst>
                  <a:ext uri="{0D108BD9-81ED-4DB2-BD59-A6C34878D82A}">
                    <a16:rowId xmlns:a16="http://schemas.microsoft.com/office/drawing/2014/main" val="2087990919"/>
                  </a:ext>
                </a:extLst>
              </a:tr>
              <a:tr h="2870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HQI_6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trennt mich von Leuten – bringt mich den Leuten näher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takes me distant from people – brings me closer to people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extLst>
                  <a:ext uri="{0D108BD9-81ED-4DB2-BD59-A6C34878D82A}">
                    <a16:rowId xmlns:a16="http://schemas.microsoft.com/office/drawing/2014/main" val="4286013090"/>
                  </a:ext>
                </a:extLst>
              </a:tr>
              <a:tr h="1403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HQI_7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nicht vorzeigbar – vorzeigbar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unpresentable – presentable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extLst>
                  <a:ext uri="{0D108BD9-81ED-4DB2-BD59-A6C34878D82A}">
                    <a16:rowId xmlns:a16="http://schemas.microsoft.com/office/drawing/2014/main" val="3384546276"/>
                  </a:ext>
                </a:extLst>
              </a:tr>
              <a:tr h="2870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evaluational constructs attractiveness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extLst>
                  <a:ext uri="{0D108BD9-81ED-4DB2-BD59-A6C34878D82A}">
                    <a16:rowId xmlns:a16="http://schemas.microsoft.com/office/drawing/2014/main" val="3002570216"/>
                  </a:ext>
                </a:extLst>
              </a:tr>
              <a:tr h="1403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ATT_1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angenehm – unangenehm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pleasant  - unpleasant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extLst>
                  <a:ext uri="{0D108BD9-81ED-4DB2-BD59-A6C34878D82A}">
                    <a16:rowId xmlns:a16="http://schemas.microsoft.com/office/drawing/2014/main" val="1018485008"/>
                  </a:ext>
                </a:extLst>
              </a:tr>
              <a:tr h="1403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ATT_2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hässlich – schön 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ugly – attractive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extLst>
                  <a:ext uri="{0D108BD9-81ED-4DB2-BD59-A6C34878D82A}">
                    <a16:rowId xmlns:a16="http://schemas.microsoft.com/office/drawing/2014/main" val="1401550147"/>
                  </a:ext>
                </a:extLst>
              </a:tr>
              <a:tr h="1403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ATT_3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sympathisch – unsympathisch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likeable – disagreeable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extLst>
                  <a:ext uri="{0D108BD9-81ED-4DB2-BD59-A6C34878D82A}">
                    <a16:rowId xmlns:a16="http://schemas.microsoft.com/office/drawing/2014/main" val="1808571621"/>
                  </a:ext>
                </a:extLst>
              </a:tr>
              <a:tr h="1403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ATT_4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zurückweisend – einladend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rejecting – inviting 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extLst>
                  <a:ext uri="{0D108BD9-81ED-4DB2-BD59-A6C34878D82A}">
                    <a16:rowId xmlns:a16="http://schemas.microsoft.com/office/drawing/2014/main" val="1548102966"/>
                  </a:ext>
                </a:extLst>
              </a:tr>
              <a:tr h="1403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ATT_5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gut – schlecht 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good – bad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extLst>
                  <a:ext uri="{0D108BD9-81ED-4DB2-BD59-A6C34878D82A}">
                    <a16:rowId xmlns:a16="http://schemas.microsoft.com/office/drawing/2014/main" val="2660817125"/>
                  </a:ext>
                </a:extLst>
              </a:tr>
              <a:tr h="1403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ATT_6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abstoBend – anziehend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repelling – appealing 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extLst>
                  <a:ext uri="{0D108BD9-81ED-4DB2-BD59-A6C34878D82A}">
                    <a16:rowId xmlns:a16="http://schemas.microsoft.com/office/drawing/2014/main" val="3678919185"/>
                  </a:ext>
                </a:extLst>
              </a:tr>
              <a:tr h="1403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ATT_7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motivierend - entmutigend</a:t>
                      </a:r>
                      <a:endParaRPr lang="pt-B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 err="1">
                          <a:effectLst/>
                        </a:rPr>
                        <a:t>motivating</a:t>
                      </a:r>
                      <a:r>
                        <a:rPr lang="pt-BR" sz="900" dirty="0">
                          <a:effectLst/>
                        </a:rPr>
                        <a:t> – </a:t>
                      </a:r>
                      <a:r>
                        <a:rPr lang="pt-BR" sz="900" dirty="0" err="1">
                          <a:effectLst/>
                        </a:rPr>
                        <a:t>discouraging</a:t>
                      </a:r>
                      <a:r>
                        <a:rPr lang="pt-BR" sz="900" dirty="0">
                          <a:effectLst/>
                        </a:rPr>
                        <a:t> </a:t>
                      </a:r>
                      <a:endParaRPr lang="pt-B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49" marR="38849" marT="0" marB="0"/>
                </a:tc>
                <a:extLst>
                  <a:ext uri="{0D108BD9-81ED-4DB2-BD59-A6C34878D82A}">
                    <a16:rowId xmlns:a16="http://schemas.microsoft.com/office/drawing/2014/main" val="41866659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4171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462FDA3-3C2C-4DA2-93C9-D8AAE5C80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4150" y="2261592"/>
            <a:ext cx="5915025" cy="3263504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4097" name="Imagem 19">
            <a:extLst>
              <a:ext uri="{FF2B5EF4-FFF2-40B4-BE49-F238E27FC236}">
                <a16:creationId xmlns:a16="http://schemas.microsoft.com/office/drawing/2014/main" id="{468ABF2E-53B7-4B02-A5C1-5E6B39945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7" t="20381" r="8984" b="22554"/>
          <a:stretch>
            <a:fillRect/>
          </a:stretch>
        </p:blipFill>
        <p:spPr bwMode="auto">
          <a:xfrm>
            <a:off x="228600" y="1812050"/>
            <a:ext cx="8004785" cy="348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0000899E-9B3A-4FBA-A57D-54387E456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2970" y="2826157"/>
            <a:ext cx="157806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35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Fonte: attrakdiff.de</a:t>
            </a:r>
            <a:endParaRPr lang="pt-BR" altLang="pt-BR" sz="135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675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6A1AA5D-5C0D-43EC-9DA3-59B586BDF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Antecipação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D39ECD9-5FAB-4720-AF6D-766953B6B7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6474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8E5DB0F-E13E-42F9-89C2-4FD755CD9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Antecipação</a:t>
            </a:r>
            <a:br>
              <a:rPr lang="pt-BR" dirty="0"/>
            </a:br>
            <a:r>
              <a:rPr lang="pt-BR" dirty="0"/>
              <a:t>(Teddy </a:t>
            </a:r>
            <a:r>
              <a:rPr lang="pt-BR" dirty="0" err="1"/>
              <a:t>Yogasara</a:t>
            </a:r>
            <a:r>
              <a:rPr lang="pt-BR" dirty="0"/>
              <a:t>, 2014)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1B194EDF-B530-46D3-A537-354D0F0B6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584450"/>
            <a:ext cx="7537450" cy="290552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Antecipar</a:t>
            </a:r>
            <a:r>
              <a:rPr lang="en-US" dirty="0"/>
              <a:t>: </a:t>
            </a:r>
            <a:r>
              <a:rPr lang="en-US" dirty="0" err="1"/>
              <a:t>projetar</a:t>
            </a:r>
            <a:r>
              <a:rPr lang="en-US" dirty="0"/>
              <a:t>, no que </a:t>
            </a:r>
            <a:r>
              <a:rPr lang="en-US" dirty="0" err="1"/>
              <a:t>está</a:t>
            </a:r>
            <a:r>
              <a:rPr lang="en-US" dirty="0"/>
              <a:t> à </a:t>
            </a:r>
            <a:r>
              <a:rPr lang="en-US" dirty="0" err="1"/>
              <a:t>frente</a:t>
            </a:r>
            <a:r>
              <a:rPr lang="en-US" dirty="0"/>
              <a:t>,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representação</a:t>
            </a:r>
            <a:r>
              <a:rPr lang="en-US" dirty="0"/>
              <a:t> mental </a:t>
            </a:r>
            <a:r>
              <a:rPr lang="en-US" dirty="0" err="1"/>
              <a:t>abstraída</a:t>
            </a:r>
            <a:r>
              <a:rPr lang="en-US" dirty="0"/>
              <a:t> da </a:t>
            </a:r>
            <a:r>
              <a:rPr lang="en-US" dirty="0" err="1"/>
              <a:t>experiência</a:t>
            </a:r>
            <a:r>
              <a:rPr lang="en-US" dirty="0"/>
              <a:t> </a:t>
            </a:r>
            <a:r>
              <a:rPr lang="en-US" dirty="0" err="1"/>
              <a:t>passada</a:t>
            </a:r>
            <a:r>
              <a:rPr lang="en-US" dirty="0"/>
              <a:t>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A </a:t>
            </a:r>
            <a:r>
              <a:rPr lang="en-US" dirty="0" err="1"/>
              <a:t>natureza</a:t>
            </a:r>
            <a:r>
              <a:rPr lang="en-US" dirty="0"/>
              <a:t> é </a:t>
            </a:r>
            <a:r>
              <a:rPr lang="en-US" dirty="0" err="1"/>
              <a:t>entendida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regular (Gestalt) : o que </a:t>
            </a:r>
            <a:r>
              <a:rPr lang="en-US" dirty="0" err="1"/>
              <a:t>aconteceu</a:t>
            </a:r>
            <a:r>
              <a:rPr lang="en-US" dirty="0"/>
              <a:t> antes </a:t>
            </a:r>
            <a:r>
              <a:rPr lang="en-US" dirty="0" err="1"/>
              <a:t>vai</a:t>
            </a:r>
            <a:r>
              <a:rPr lang="en-US" dirty="0"/>
              <a:t> </a:t>
            </a:r>
            <a:r>
              <a:rPr lang="en-US" dirty="0" err="1"/>
              <a:t>acontecer</a:t>
            </a:r>
            <a:r>
              <a:rPr lang="en-US" dirty="0"/>
              <a:t> </a:t>
            </a:r>
            <a:r>
              <a:rPr lang="en-US" dirty="0" err="1"/>
              <a:t>novamente</a:t>
            </a:r>
            <a:r>
              <a:rPr lang="en-US" dirty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75047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42FEE19-AD19-4208-9B03-DDD3E815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Agenda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B04DD5E-5431-463F-AC21-7D289F69D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Por quê, UX Antecipada?</a:t>
            </a:r>
          </a:p>
          <a:p>
            <a:r>
              <a:rPr lang="pt-BR" dirty="0"/>
              <a:t>Conceitos e fundamentos</a:t>
            </a:r>
          </a:p>
          <a:p>
            <a:r>
              <a:rPr lang="pt-BR" dirty="0"/>
              <a:t>Método AXE</a:t>
            </a:r>
          </a:p>
          <a:p>
            <a:r>
              <a:rPr lang="pt-BR" dirty="0"/>
              <a:t>Nossos resultados</a:t>
            </a:r>
          </a:p>
        </p:txBody>
      </p:sp>
    </p:spTree>
    <p:extLst>
      <p:ext uri="{BB962C8B-B14F-4D97-AF65-F5344CB8AC3E}">
        <p14:creationId xmlns:p14="http://schemas.microsoft.com/office/powerpoint/2010/main" val="1147153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7D722F-9202-4882-B152-85E95437A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Antecipação envolve emoções antecipatórias </a:t>
            </a:r>
            <a:r>
              <a:rPr lang="en-US" dirty="0"/>
              <a:t>(MacLeod and Conway, 2005), 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48E791-8D29-466C-9363-89C25C77C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Imaginação</a:t>
            </a:r>
          </a:p>
          <a:p>
            <a:r>
              <a:rPr lang="pt-BR" dirty="0"/>
              <a:t>Tensão</a:t>
            </a:r>
          </a:p>
          <a:p>
            <a:r>
              <a:rPr lang="pt-BR" dirty="0"/>
              <a:t>Previsão</a:t>
            </a:r>
          </a:p>
          <a:p>
            <a:r>
              <a:rPr lang="pt-BR" dirty="0"/>
              <a:t>Reação</a:t>
            </a:r>
          </a:p>
          <a:p>
            <a:r>
              <a:rPr lang="pt-BR" dirty="0"/>
              <a:t>Apreciação</a:t>
            </a:r>
          </a:p>
        </p:txBody>
      </p:sp>
    </p:spTree>
    <p:extLst>
      <p:ext uri="{BB962C8B-B14F-4D97-AF65-F5344CB8AC3E}">
        <p14:creationId xmlns:p14="http://schemas.microsoft.com/office/powerpoint/2010/main" val="3448930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630C99-3394-4F79-B397-7EB6123DE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Antecipação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179DD29-30D8-427C-8EF5-A66B6E2FB1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Antecipar o que vai acontecer como pré-condição para agir </a:t>
            </a:r>
          </a:p>
          <a:p>
            <a:pPr marL="342900" lvl="1" indent="0">
              <a:buNone/>
            </a:pPr>
            <a:r>
              <a:rPr lang="pt-BR" dirty="0"/>
              <a:t>(por exemplo, poupar dinheiro todo mês para a aposentadoria)</a:t>
            </a:r>
          </a:p>
          <a:p>
            <a:endParaRPr lang="pt-BR" dirty="0"/>
          </a:p>
          <a:p>
            <a:r>
              <a:rPr lang="pt-BR" dirty="0"/>
              <a:t>Antecipação como expectativa de uma experiência futura, obtida observando a atual</a:t>
            </a:r>
          </a:p>
          <a:p>
            <a:pPr marL="342900" lvl="1" indent="0">
              <a:buNone/>
            </a:pPr>
            <a:r>
              <a:rPr lang="pt-BR" dirty="0"/>
              <a:t>(por exemplo, fazer um MBA para se preparar para um emprego melhor, como seus colegas)</a:t>
            </a:r>
          </a:p>
          <a:p>
            <a:endParaRPr lang="pt-BR" dirty="0"/>
          </a:p>
          <a:p>
            <a:r>
              <a:rPr lang="pt-BR" dirty="0"/>
              <a:t>Antecipação de um estado futuro, agindo para obtê-lo provocando a sua causa.</a:t>
            </a:r>
          </a:p>
          <a:p>
            <a:pPr marL="342900" lvl="1" indent="0">
              <a:buNone/>
            </a:pPr>
            <a:r>
              <a:rPr lang="pt-BR" dirty="0"/>
              <a:t>(por exemplo, comportar-se para  ser demitido e resgatar o fundo de garantia)</a:t>
            </a:r>
          </a:p>
        </p:txBody>
      </p:sp>
    </p:spTree>
    <p:extLst>
      <p:ext uri="{BB962C8B-B14F-4D97-AF65-F5344CB8AC3E}">
        <p14:creationId xmlns:p14="http://schemas.microsoft.com/office/powerpoint/2010/main" val="18872394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9F5555D-8834-4A15-B142-755CE6CA5B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E pelo que haveis de vestir, por que andais ansiosos? Olhai para os lírios do campo, como crescem; não trabalham nem fiam;</a:t>
            </a:r>
            <a:br>
              <a:rPr lang="pt-BR" dirty="0"/>
            </a:br>
            <a:r>
              <a:rPr lang="pt-BR" dirty="0"/>
              <a:t>contudo vos digo que nem mesmo Salomão em toda a sua glória se vestiu como um deles.</a:t>
            </a:r>
            <a:br>
              <a:rPr lang="pt-BR" dirty="0"/>
            </a:br>
            <a:br>
              <a:rPr lang="pt-BR" dirty="0"/>
            </a:br>
            <a:r>
              <a:rPr lang="pt-BR" dirty="0">
                <a:hlinkClick r:id="rId2"/>
              </a:rPr>
              <a:t>Mateus 6:28,29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87474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360450-EA72-4FA1-B996-7A1D59AFA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37F95642-CEB5-4596-A0FC-58FB1AF949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3297331"/>
              </p:ext>
            </p:extLst>
          </p:nvPr>
        </p:nvGraphicFramePr>
        <p:xfrm>
          <a:off x="533399" y="1397000"/>
          <a:ext cx="814070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735182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3">
            <a:extLst>
              <a:ext uri="{FF2B5EF4-FFF2-40B4-BE49-F238E27FC236}">
                <a16:creationId xmlns:a16="http://schemas.microsoft.com/office/drawing/2014/main" id="{EF7FDEFA-AC8B-436F-83A7-58BE553051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600" y="1517206"/>
            <a:ext cx="8178800" cy="382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8364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FEC4DA5B-427E-4A88-B1D0-A76580D34F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516" y="1339850"/>
            <a:ext cx="6992969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038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7DBA64-8A79-4F2A-B3DE-653F56FFF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Técnicas projetivas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1D619A0-4BCD-41D2-AC36-6CA2E223C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Técnicas projetivas são baseadas na </a:t>
            </a:r>
            <a:r>
              <a:rPr lang="pt-BR" u="sng" dirty="0"/>
              <a:t>hipótese projetiva</a:t>
            </a:r>
            <a:r>
              <a:rPr lang="pt-BR" dirty="0"/>
              <a:t>:  a pessoa sendo testada, ao organizar uma informação ambígua, projeta aspectos da sua própria personalidade.</a:t>
            </a:r>
          </a:p>
          <a:p>
            <a:r>
              <a:rPr lang="pt-BR" dirty="0"/>
              <a:t> Estímulos menos estruturados permitem que as pessoas projetem atitudes, opiniões e </a:t>
            </a:r>
            <a:r>
              <a:rPr lang="pt-BR" dirty="0" err="1"/>
              <a:t>auto-conceito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63024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E2E1FF5-BD06-4867-8008-C24CFC4D8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139554"/>
            <a:ext cx="8024813" cy="2139553"/>
          </a:xfrm>
        </p:spPr>
        <p:txBody>
          <a:bodyPr/>
          <a:lstStyle/>
          <a:p>
            <a:r>
              <a:rPr lang="pt-BR" dirty="0"/>
              <a:t>AXE</a:t>
            </a:r>
            <a:br>
              <a:rPr lang="pt-BR" dirty="0"/>
            </a:br>
            <a:r>
              <a:rPr lang="pt-BR" dirty="0" err="1"/>
              <a:t>Anticipated</a:t>
            </a:r>
            <a:r>
              <a:rPr lang="pt-BR" dirty="0"/>
              <a:t> </a:t>
            </a:r>
            <a:r>
              <a:rPr lang="pt-BR" dirty="0" err="1"/>
              <a:t>eXperience</a:t>
            </a:r>
            <a:r>
              <a:rPr lang="pt-BR" dirty="0"/>
              <a:t> </a:t>
            </a:r>
            <a:r>
              <a:rPr lang="pt-BR" dirty="0" err="1"/>
              <a:t>Evaluation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3F0E859-97B5-4002-A4F6-5EA8CBAB33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(</a:t>
            </a:r>
            <a:r>
              <a:rPr lang="pt-BR" dirty="0" err="1"/>
              <a:t>Gegner</a:t>
            </a:r>
            <a:r>
              <a:rPr lang="pt-BR" dirty="0"/>
              <a:t> e </a:t>
            </a:r>
            <a:r>
              <a:rPr lang="pt-BR" dirty="0" err="1"/>
              <a:t>Runonen</a:t>
            </a:r>
            <a:r>
              <a:rPr lang="pt-BR" dirty="0"/>
              <a:t>, 2012)</a:t>
            </a:r>
          </a:p>
        </p:txBody>
      </p:sp>
    </p:spTree>
    <p:extLst>
      <p:ext uri="{BB962C8B-B14F-4D97-AF65-F5344CB8AC3E}">
        <p14:creationId xmlns:p14="http://schemas.microsoft.com/office/powerpoint/2010/main" val="2179416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23384E-D242-4271-B186-18431BD67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AXE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0C13C9-EEBD-4829-AD65-206566DF6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Autores: Lutz </a:t>
            </a:r>
            <a:r>
              <a:rPr lang="pt-BR" dirty="0" err="1"/>
              <a:t>Gegner</a:t>
            </a:r>
            <a:r>
              <a:rPr lang="pt-BR" dirty="0"/>
              <a:t> &amp; </a:t>
            </a:r>
            <a:r>
              <a:rPr lang="pt-BR" dirty="0" err="1"/>
              <a:t>Mikael</a:t>
            </a:r>
            <a:r>
              <a:rPr lang="pt-BR" dirty="0"/>
              <a:t> </a:t>
            </a:r>
            <a:r>
              <a:rPr lang="pt-BR" dirty="0" err="1"/>
              <a:t>Runonen</a:t>
            </a:r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Desenvolvido</a:t>
            </a:r>
            <a:r>
              <a:rPr lang="en-US" dirty="0"/>
              <a:t> entre 2010 – 2012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projeto</a:t>
            </a:r>
            <a:r>
              <a:rPr lang="en-US" dirty="0"/>
              <a:t> </a:t>
            </a:r>
            <a:r>
              <a:rPr lang="en-US" dirty="0" err="1"/>
              <a:t>colaborativo</a:t>
            </a:r>
            <a:r>
              <a:rPr lang="en-US" dirty="0"/>
              <a:t> entre a Aalto University (</a:t>
            </a:r>
            <a:r>
              <a:rPr lang="en-US" dirty="0" err="1"/>
              <a:t>Departmentos</a:t>
            </a:r>
            <a:r>
              <a:rPr lang="en-US" dirty="0"/>
              <a:t> de Design e Computer Science) e o Nokia Research Center Helsinki.</a:t>
            </a:r>
            <a:endParaRPr lang="pt-BR" dirty="0"/>
          </a:p>
        </p:txBody>
      </p:sp>
      <p:pic>
        <p:nvPicPr>
          <p:cNvPr id="6146" name="Picture 2" descr="Lutz Gegner at Aalto University">
            <a:extLst>
              <a:ext uri="{FF2B5EF4-FFF2-40B4-BE49-F238E27FC236}">
                <a16:creationId xmlns:a16="http://schemas.microsoft.com/office/drawing/2014/main" id="{F67CFBDD-29A7-4766-9379-BF54EA8BE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354" y="259715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A5A4F22-C88A-47A7-A308-4BCC6B48C7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87" b="12687"/>
          <a:stretch/>
        </p:blipFill>
        <p:spPr>
          <a:xfrm>
            <a:off x="3703241" y="259715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435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CB9F9E-27CC-4FD7-8580-3C7255345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Objetivo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BAA7546-32A1-4558-B9B7-F2E146F2C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25266"/>
            <a:ext cx="7886700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2700" dirty="0"/>
          </a:p>
          <a:p>
            <a:pPr marL="0" indent="0">
              <a:buNone/>
            </a:pPr>
            <a:endParaRPr lang="pt-BR" sz="2700" dirty="0"/>
          </a:p>
          <a:p>
            <a:pPr marL="0" indent="0">
              <a:buNone/>
            </a:pPr>
            <a:r>
              <a:rPr lang="pt-BR" sz="2700" dirty="0"/>
              <a:t>Fornecer informações para as equipes de desenvolvimento sobre como os futuros usuários podem experimentar e valorizar um conceito de produto ou serviço.</a:t>
            </a:r>
          </a:p>
          <a:p>
            <a:pPr marL="0" indent="0">
              <a:buNone/>
            </a:pPr>
            <a:endParaRPr lang="pt-BR" sz="2700" dirty="0"/>
          </a:p>
        </p:txBody>
      </p:sp>
    </p:spTree>
    <p:extLst>
      <p:ext uri="{BB962C8B-B14F-4D97-AF65-F5344CB8AC3E}">
        <p14:creationId xmlns:p14="http://schemas.microsoft.com/office/powerpoint/2010/main" val="973301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56DDAC-5230-4B43-850B-C4C52EF8B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Pesquisa precursora</a:t>
            </a:r>
            <a:br>
              <a:rPr lang="pt-BR" dirty="0"/>
            </a:br>
            <a:r>
              <a:rPr lang="pt-BR" sz="2700" dirty="0"/>
              <a:t>Expectativa </a:t>
            </a:r>
            <a:r>
              <a:rPr lang="pt-BR" sz="2700" dirty="0" err="1"/>
              <a:t>vs</a:t>
            </a:r>
            <a:r>
              <a:rPr lang="pt-BR" sz="2700" dirty="0"/>
              <a:t> satisfação: Poupatempo, 2006</a:t>
            </a:r>
            <a:endParaRPr lang="pt-B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131ADBC-3A86-4317-B6FF-34DF82E2F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" y="1658874"/>
            <a:ext cx="6739467" cy="491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20547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3BE454DB-A9F7-4155-8063-926D7C8E99D5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8444" t="66209" r="29789" b="9341"/>
          <a:stretch/>
        </p:blipFill>
        <p:spPr bwMode="auto">
          <a:xfrm>
            <a:off x="240030" y="1627201"/>
            <a:ext cx="8622616" cy="1919923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2AF50E6-2782-4220-AF85-998B64EAD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424729"/>
            <a:ext cx="8354891" cy="697835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ctr"/>
            <a:r>
              <a:rPr lang="en-US" sz="4050">
                <a:solidFill>
                  <a:srgbClr val="FFFFFF"/>
                </a:solidFill>
              </a:rPr>
              <a:t>Visão geral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1961217-8EB8-4998-BD7A-6C033E00C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4522" y="5219024"/>
            <a:ext cx="6858000" cy="315001"/>
          </a:xfrm>
        </p:spPr>
        <p:txBody>
          <a:bodyPr vert="horz" lIns="68580" tIns="34290" rIns="68580" bIns="34290" rtlCol="0">
            <a:normAutofit/>
          </a:bodyPr>
          <a:lstStyle/>
          <a:p>
            <a:pPr marL="0" indent="0" algn="ctr">
              <a:buNone/>
            </a:pPr>
            <a:r>
              <a:rPr lang="en-US" sz="1500">
                <a:solidFill>
                  <a:srgbClr val="4759FE"/>
                </a:solidFill>
              </a:rPr>
              <a:t>AXE usa pares de imagem para suscitar impressões e comentários</a:t>
            </a:r>
          </a:p>
        </p:txBody>
      </p:sp>
    </p:spTree>
    <p:extLst>
      <p:ext uri="{BB962C8B-B14F-4D97-AF65-F5344CB8AC3E}">
        <p14:creationId xmlns:p14="http://schemas.microsoft.com/office/powerpoint/2010/main" val="21005419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155FFA-4A91-4E9C-B838-BEE2E6174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Imagens como estímulo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77A35B3-9298-4D36-A4A9-20FC088A4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Participantes são livres para interpretar</a:t>
            </a:r>
          </a:p>
          <a:p>
            <a:r>
              <a:rPr lang="pt-BR" dirty="0"/>
              <a:t>Não há respostas certas ou erradas</a:t>
            </a:r>
          </a:p>
          <a:p>
            <a:endParaRPr lang="pt-BR" dirty="0"/>
          </a:p>
          <a:p>
            <a:r>
              <a:rPr lang="pt-BR" dirty="0"/>
              <a:t>As imagens foram baseadas no </a:t>
            </a:r>
            <a:r>
              <a:rPr lang="pt-BR" dirty="0" err="1"/>
              <a:t>AttraktDiff</a:t>
            </a:r>
            <a:r>
              <a:rPr lang="pt-BR" dirty="0"/>
              <a:t> de </a:t>
            </a:r>
            <a:r>
              <a:rPr lang="pt-BR" dirty="0" err="1"/>
              <a:t>Hassenzahl</a:t>
            </a:r>
            <a:r>
              <a:rPr lang="pt-BR" dirty="0"/>
              <a:t> </a:t>
            </a:r>
          </a:p>
          <a:p>
            <a:pPr lvl="1"/>
            <a:r>
              <a:rPr lang="pt-BR" dirty="0"/>
              <a:t>Qualidades pragmáticas: usabilidade e utilidade</a:t>
            </a:r>
          </a:p>
          <a:p>
            <a:pPr lvl="1"/>
            <a:r>
              <a:rPr lang="pt-BR" dirty="0"/>
              <a:t>Qualidades hedônicas: identificação, estimulação e evocação</a:t>
            </a:r>
          </a:p>
        </p:txBody>
      </p:sp>
    </p:spTree>
    <p:extLst>
      <p:ext uri="{BB962C8B-B14F-4D97-AF65-F5344CB8AC3E}">
        <p14:creationId xmlns:p14="http://schemas.microsoft.com/office/powerpoint/2010/main" val="38890749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059BB3-5375-43A5-AE87-27BD994B6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50" y="1232297"/>
            <a:ext cx="7886700" cy="994172"/>
          </a:xfrm>
        </p:spPr>
        <p:txBody>
          <a:bodyPr/>
          <a:lstStyle/>
          <a:p>
            <a:r>
              <a:rPr lang="pt-BR" dirty="0"/>
              <a:t>Protocolo em três etapas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37916BD8-738C-4C4C-87B2-8B9B7460F3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7040376"/>
              </p:ext>
            </p:extLst>
          </p:nvPr>
        </p:nvGraphicFramePr>
        <p:xfrm>
          <a:off x="622300" y="2226469"/>
          <a:ext cx="7715250" cy="3566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785699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EA454D-FD1E-4656-BE58-0AF2A9233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Preparação: Objetivos de design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2A96D0-F586-45D1-806F-19DE2FEDE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220641"/>
            <a:ext cx="7886700" cy="789782"/>
          </a:xfrm>
        </p:spPr>
        <p:txBody>
          <a:bodyPr/>
          <a:lstStyle/>
          <a:p>
            <a:r>
              <a:rPr lang="pt-BR" dirty="0"/>
              <a:t>Qual o benefício que o conceito sob teste propõe ao usuário?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046497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C6C500-A335-4B77-9152-788C9025F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Preparação: Material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863294-DD06-4EA5-8FDE-385E8CC225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11 figuras</a:t>
            </a:r>
          </a:p>
          <a:p>
            <a:r>
              <a:rPr lang="pt-BR" dirty="0"/>
              <a:t>1 par como </a:t>
            </a:r>
            <a:r>
              <a:rPr lang="pt-BR" dirty="0" err="1"/>
              <a:t>warm</a:t>
            </a:r>
            <a:r>
              <a:rPr lang="pt-BR" dirty="0"/>
              <a:t> </a:t>
            </a:r>
            <a:r>
              <a:rPr lang="pt-BR" dirty="0" err="1"/>
              <a:t>up</a:t>
            </a:r>
            <a:endParaRPr lang="pt-BR" dirty="0"/>
          </a:p>
          <a:p>
            <a:r>
              <a:rPr lang="pt-BR" dirty="0"/>
              <a:t>Pares extras para significar aspectos de interesse local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55555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20233-1B3A-478E-8CB5-BAECD535B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Preparação: imagens adicionais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D05C4C7-68DB-45A9-BFD9-2297261DBF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Encontrar</a:t>
            </a:r>
            <a:r>
              <a:rPr lang="en-US" dirty="0"/>
              <a:t> </a:t>
            </a:r>
            <a:r>
              <a:rPr lang="en-US" dirty="0" err="1"/>
              <a:t>pelo</a:t>
            </a:r>
            <a:r>
              <a:rPr lang="en-US" dirty="0"/>
              <a:t> </a:t>
            </a:r>
            <a:r>
              <a:rPr lang="en-US" dirty="0" err="1"/>
              <a:t>menos</a:t>
            </a:r>
            <a:r>
              <a:rPr lang="en-US" dirty="0"/>
              <a:t> 10 imagens que </a:t>
            </a:r>
            <a:r>
              <a:rPr lang="en-US" dirty="0" err="1"/>
              <a:t>sejam</a:t>
            </a:r>
            <a:r>
              <a:rPr lang="en-US" dirty="0"/>
              <a:t> </a:t>
            </a:r>
            <a:r>
              <a:rPr lang="en-US" dirty="0" err="1"/>
              <a:t>significativas</a:t>
            </a:r>
            <a:r>
              <a:rPr lang="en-US" dirty="0"/>
              <a:t> e </a:t>
            </a:r>
            <a:r>
              <a:rPr lang="en-US" dirty="0" err="1"/>
              <a:t>escolher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.</a:t>
            </a:r>
          </a:p>
          <a:p>
            <a:r>
              <a:rPr lang="en-US" dirty="0" err="1"/>
              <a:t>Evitar</a:t>
            </a:r>
            <a:r>
              <a:rPr lang="en-US" dirty="0"/>
              <a:t> </a:t>
            </a:r>
            <a:r>
              <a:rPr lang="en-US" dirty="0" err="1"/>
              <a:t>fotos</a:t>
            </a:r>
            <a:r>
              <a:rPr lang="en-US" dirty="0"/>
              <a:t> </a:t>
            </a:r>
            <a:r>
              <a:rPr lang="en-US" dirty="0" err="1"/>
              <a:t>profissionais</a:t>
            </a:r>
            <a:endParaRPr lang="en-US" dirty="0"/>
          </a:p>
          <a:p>
            <a:r>
              <a:rPr lang="en-US" dirty="0" err="1"/>
              <a:t>Evitar</a:t>
            </a:r>
            <a:r>
              <a:rPr lang="en-US" dirty="0"/>
              <a:t> </a:t>
            </a:r>
            <a:r>
              <a:rPr lang="en-US" dirty="0" err="1"/>
              <a:t>viés</a:t>
            </a:r>
            <a:r>
              <a:rPr lang="en-US" dirty="0"/>
              <a:t> de </a:t>
            </a:r>
            <a:r>
              <a:rPr lang="en-US" dirty="0" err="1"/>
              <a:t>gênero</a:t>
            </a:r>
            <a:r>
              <a:rPr lang="en-US" dirty="0"/>
              <a:t>, </a:t>
            </a:r>
            <a:r>
              <a:rPr lang="en-US" dirty="0" err="1"/>
              <a:t>idade</a:t>
            </a:r>
            <a:r>
              <a:rPr lang="en-US" dirty="0"/>
              <a:t>, </a:t>
            </a:r>
            <a:r>
              <a:rPr lang="en-US" dirty="0" err="1"/>
              <a:t>raça</a:t>
            </a:r>
            <a:endParaRPr lang="en-US" dirty="0"/>
          </a:p>
          <a:p>
            <a:r>
              <a:rPr lang="en-US" dirty="0" err="1"/>
              <a:t>Balancear</a:t>
            </a:r>
            <a:r>
              <a:rPr lang="en-US" dirty="0"/>
              <a:t> imagens </a:t>
            </a:r>
            <a:r>
              <a:rPr lang="en-US" dirty="0" err="1"/>
              <a:t>concretas</a:t>
            </a:r>
            <a:r>
              <a:rPr lang="en-US" dirty="0"/>
              <a:t> e </a:t>
            </a:r>
            <a:r>
              <a:rPr lang="en-US" dirty="0" err="1"/>
              <a:t>abstratas</a:t>
            </a:r>
            <a:endParaRPr lang="en-US" dirty="0"/>
          </a:p>
          <a:p>
            <a:r>
              <a:rPr lang="en-US" dirty="0" err="1"/>
              <a:t>Evitar</a:t>
            </a:r>
            <a:r>
              <a:rPr lang="en-US" dirty="0"/>
              <a:t> imagens de </a:t>
            </a:r>
            <a:r>
              <a:rPr lang="en-US" dirty="0" err="1"/>
              <a:t>pessoas</a:t>
            </a:r>
            <a:r>
              <a:rPr lang="en-US" dirty="0"/>
              <a:t> e </a:t>
            </a:r>
            <a:r>
              <a:rPr lang="en-US" dirty="0" err="1"/>
              <a:t>objetos</a:t>
            </a:r>
            <a:r>
              <a:rPr lang="en-US" dirty="0"/>
              <a:t> </a:t>
            </a:r>
            <a:r>
              <a:rPr lang="en-US" dirty="0" err="1"/>
              <a:t>isolados</a:t>
            </a:r>
            <a:r>
              <a:rPr lang="en-US" dirty="0"/>
              <a:t>,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contexto</a:t>
            </a:r>
            <a:endParaRPr lang="en-US" dirty="0"/>
          </a:p>
          <a:p>
            <a:r>
              <a:rPr lang="en-US" dirty="0"/>
              <a:t>O par </a:t>
            </a:r>
            <a:r>
              <a:rPr lang="en-US" dirty="0" err="1"/>
              <a:t>deve</a:t>
            </a:r>
            <a:r>
              <a:rPr lang="en-US" dirty="0"/>
              <a:t> </a:t>
            </a:r>
            <a:r>
              <a:rPr lang="en-US" dirty="0" err="1"/>
              <a:t>ter</a:t>
            </a:r>
            <a:r>
              <a:rPr lang="en-US" dirty="0"/>
              <a:t> </a:t>
            </a:r>
            <a:r>
              <a:rPr lang="en-US" dirty="0" err="1"/>
              <a:t>pelo</a:t>
            </a:r>
            <a:r>
              <a:rPr lang="en-US" dirty="0"/>
              <a:t> </a:t>
            </a:r>
            <a:r>
              <a:rPr lang="en-US" dirty="0" err="1"/>
              <a:t>menos</a:t>
            </a:r>
            <a:r>
              <a:rPr lang="en-US" dirty="0"/>
              <a:t> </a:t>
            </a:r>
            <a:r>
              <a:rPr lang="en-US" dirty="0" err="1"/>
              <a:t>dois</a:t>
            </a:r>
            <a:r>
              <a:rPr lang="en-US" dirty="0"/>
              <a:t> </a:t>
            </a:r>
            <a:r>
              <a:rPr lang="en-US" dirty="0" err="1"/>
              <a:t>significados</a:t>
            </a:r>
            <a:r>
              <a:rPr lang="en-US" dirty="0"/>
              <a:t> </a:t>
            </a:r>
            <a:r>
              <a:rPr lang="en-US" dirty="0" err="1"/>
              <a:t>semanticamente</a:t>
            </a:r>
            <a:r>
              <a:rPr lang="en-US" dirty="0"/>
              <a:t> </a:t>
            </a:r>
            <a:r>
              <a:rPr lang="en-US" dirty="0" err="1"/>
              <a:t>opostos</a:t>
            </a:r>
            <a:r>
              <a:rPr lang="en-US" dirty="0"/>
              <a:t> para ser </a:t>
            </a:r>
            <a:r>
              <a:rPr lang="en-US" dirty="0" err="1"/>
              <a:t>ambíguo</a:t>
            </a:r>
            <a:r>
              <a:rPr lang="en-US" dirty="0"/>
              <a:t> e </a:t>
            </a:r>
            <a:r>
              <a:rPr lang="en-US" dirty="0" err="1"/>
              <a:t>provocar</a:t>
            </a:r>
            <a:r>
              <a:rPr lang="en-US" dirty="0"/>
              <a:t> </a:t>
            </a:r>
            <a:r>
              <a:rPr lang="en-US" dirty="0" err="1"/>
              <a:t>discussão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7399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0DBA7E-8DC8-4C11-BAB5-2F7F471E5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E9F33E38-ED90-4408-BBB1-1382378B7E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4488" y="2360404"/>
            <a:ext cx="5915025" cy="190978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991E3DF-1270-48E6-B8CE-6BF828F3C80A}"/>
              </a:ext>
            </a:extLst>
          </p:cNvPr>
          <p:cNvSpPr txBox="1"/>
          <p:nvPr/>
        </p:nvSpPr>
        <p:spPr>
          <a:xfrm>
            <a:off x="3661943" y="4412902"/>
            <a:ext cx="1863844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50" dirty="0"/>
              <a:t>Relaxado  –   Desafiador</a:t>
            </a:r>
          </a:p>
          <a:p>
            <a:r>
              <a:rPr lang="pt-BR" sz="1350" dirty="0"/>
              <a:t>Intuitivo   –   Treinado</a:t>
            </a:r>
          </a:p>
          <a:p>
            <a:pPr algn="ctr"/>
            <a:r>
              <a:rPr lang="pt-BR" sz="1350" dirty="0"/>
              <a:t>Fácil  –   Difícil</a:t>
            </a:r>
          </a:p>
        </p:txBody>
      </p:sp>
    </p:spTree>
    <p:extLst>
      <p:ext uri="{BB962C8B-B14F-4D97-AF65-F5344CB8AC3E}">
        <p14:creationId xmlns:p14="http://schemas.microsoft.com/office/powerpoint/2010/main" val="41129180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3ADB0F-F64A-40EC-92FD-A00829F37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Apresentação do conceito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54405B-22F1-4920-871C-B8826F0559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Cenários de descrição do conceito</a:t>
            </a:r>
          </a:p>
          <a:p>
            <a:pPr lvl="1"/>
            <a:r>
              <a:rPr lang="pt-BR" dirty="0"/>
              <a:t>Contexto: social, físico, temporal</a:t>
            </a:r>
          </a:p>
          <a:p>
            <a:pPr lvl="1"/>
            <a:r>
              <a:rPr lang="pt-BR" dirty="0"/>
              <a:t>Motivação do usuário</a:t>
            </a:r>
          </a:p>
          <a:p>
            <a:pPr lvl="1"/>
            <a:r>
              <a:rPr lang="pt-BR" dirty="0"/>
              <a:t>Tarefa (em alto nível)</a:t>
            </a:r>
          </a:p>
          <a:p>
            <a:pPr lvl="1"/>
            <a:r>
              <a:rPr lang="pt-BR" dirty="0"/>
              <a:t>Consequência (o que se espera como resultado</a:t>
            </a:r>
          </a:p>
          <a:p>
            <a:pPr lvl="1"/>
            <a:endParaRPr lang="pt-BR" dirty="0"/>
          </a:p>
          <a:p>
            <a:r>
              <a:rPr lang="pt-BR" dirty="0"/>
              <a:t>Protótipos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78DFC8B-9EB0-4A7F-97F2-C88E0A2CAC3C}"/>
              </a:ext>
            </a:extLst>
          </p:cNvPr>
          <p:cNvSpPr/>
          <p:nvPr/>
        </p:nvSpPr>
        <p:spPr>
          <a:xfrm>
            <a:off x="2286000" y="2771128"/>
            <a:ext cx="4572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35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191856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DF2641-95B7-448C-B429-78B12390B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Avaliação do conceito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DBD7D90-4BE7-49F7-AF7E-5682B9CBA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Instruções</a:t>
            </a:r>
          </a:p>
          <a:p>
            <a:r>
              <a:rPr lang="pt-BR" dirty="0" err="1"/>
              <a:t>Warm</a:t>
            </a:r>
            <a:r>
              <a:rPr lang="pt-BR" dirty="0"/>
              <a:t> </a:t>
            </a:r>
            <a:r>
              <a:rPr lang="pt-BR" dirty="0" err="1"/>
              <a:t>up</a:t>
            </a:r>
            <a:endParaRPr lang="pt-BR" dirty="0"/>
          </a:p>
          <a:p>
            <a:r>
              <a:rPr lang="pt-BR" dirty="0"/>
              <a:t>Apresentação dos pares de imagens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945150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0B1C40D-2D5E-44EC-A9C5-C8D664F19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358" y="2307203"/>
            <a:ext cx="7463281" cy="223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217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CAF52DA-528E-44DC-A86E-634ED1CBE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Por quê, UX Antecipada?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7035C03-1813-406E-A85B-876E61E7B9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65949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5688452-5540-4BBD-8BDC-EB70F94E1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358" y="2559089"/>
            <a:ext cx="7463281" cy="173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116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22050C3-5E17-4C72-BDD5-0343A34C6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358" y="2549760"/>
            <a:ext cx="7463281" cy="175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996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BC77C5B-F704-4F6A-87CB-D2A8F789A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358" y="2559089"/>
            <a:ext cx="7463281" cy="173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017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C4F5E9F-A4EE-4436-B36B-7A14EB775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358" y="2559089"/>
            <a:ext cx="7463281" cy="173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204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2AF0F02-F0DA-4546-83CA-FEACD7033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358" y="2549760"/>
            <a:ext cx="7463281" cy="175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223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F212AEF-FBD7-405F-90F0-381F1B458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358" y="2549760"/>
            <a:ext cx="7463281" cy="175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7624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098DA67-A5C4-434B-87D0-C5C78DA79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358" y="2540431"/>
            <a:ext cx="7463281" cy="177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558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E06D0D9-81EE-442C-8244-2ECD94375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358" y="2540431"/>
            <a:ext cx="7463281" cy="177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625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90B6F5E-DCD7-4A7C-848F-66EC9D35C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358" y="2540431"/>
            <a:ext cx="7463281" cy="177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112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6234E9A-7B00-4564-AD7F-4D5879A27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358" y="2540431"/>
            <a:ext cx="7463281" cy="177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23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062B15-EA46-43BE-AA41-396C70E34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60" y="1131094"/>
            <a:ext cx="7886700" cy="994172"/>
          </a:xfrm>
        </p:spPr>
        <p:txBody>
          <a:bodyPr/>
          <a:lstStyle/>
          <a:p>
            <a:r>
              <a:rPr lang="pt-BR" dirty="0"/>
              <a:t>UX antecipada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2439E4-AADD-45DA-8EB7-F29CB200D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660" y="2125266"/>
            <a:ext cx="7886700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Promove experiências positivas</a:t>
            </a:r>
          </a:p>
          <a:p>
            <a:pPr marL="0" indent="0">
              <a:buNone/>
            </a:pPr>
            <a:r>
              <a:rPr lang="pt-BR" dirty="0"/>
              <a:t>Evita ciclos de retrabalho e modificações</a:t>
            </a:r>
          </a:p>
          <a:p>
            <a:pPr marL="0" indent="0">
              <a:buNone/>
            </a:pPr>
            <a:r>
              <a:rPr lang="pt-BR" dirty="0"/>
              <a:t>Permite compreender forças e fraquezas de um produto pela perspectiva do usuário no início do ciclo de vida.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Pessoas não sabem expressar suas necessidades futuras!</a:t>
            </a:r>
          </a:p>
          <a:p>
            <a:pPr marL="0" indent="0">
              <a:buNone/>
            </a:pPr>
            <a:r>
              <a:rPr lang="pt-BR" dirty="0"/>
              <a:t>A verbalização da experiência requer interpretação e contextualização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58720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C353B03-6856-4956-8B13-FBA9FD4C4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358" y="2568418"/>
            <a:ext cx="7463281" cy="171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449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D2F554-38D3-42AB-A71F-F0A0FEC0B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Sessão AXE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EC742A7-42A4-4F05-9742-BD6F3A7E3D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Duração cerca de 1h</a:t>
            </a:r>
          </a:p>
          <a:p>
            <a:r>
              <a:rPr lang="pt-BR" dirty="0"/>
              <a:t>Mínimo 8 participantes</a:t>
            </a:r>
          </a:p>
          <a:p>
            <a:r>
              <a:rPr lang="pt-BR" dirty="0"/>
              <a:t>Ambiente simples, sem interrupção</a:t>
            </a:r>
          </a:p>
          <a:p>
            <a:r>
              <a:rPr lang="pt-BR" dirty="0"/>
              <a:t>Gravação de áudio</a:t>
            </a:r>
          </a:p>
          <a:p>
            <a:r>
              <a:rPr lang="pt-BR" dirty="0"/>
              <a:t>Pessoal:</a:t>
            </a:r>
          </a:p>
          <a:p>
            <a:pPr lvl="1"/>
            <a:r>
              <a:rPr lang="pt-BR" dirty="0"/>
              <a:t>1 moderador</a:t>
            </a:r>
          </a:p>
          <a:p>
            <a:pPr lvl="1"/>
            <a:r>
              <a:rPr lang="pt-BR" dirty="0"/>
              <a:t>1 transcritor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345779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D8A9FF-CBAD-4C73-B285-AECAC9D05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Sessão AXE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6FD634F-1F7E-44F7-A720-6521C35BD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/>
              <a:t>Explicar o setup e equipamentos</a:t>
            </a:r>
          </a:p>
          <a:p>
            <a:r>
              <a:rPr lang="pt-BR"/>
              <a:t>Consentimento para gravação</a:t>
            </a:r>
          </a:p>
          <a:p>
            <a:r>
              <a:rPr lang="pt-BR"/>
              <a:t>Explicar o objetivo da sessão</a:t>
            </a:r>
          </a:p>
          <a:p>
            <a:r>
              <a:rPr lang="pt-BR"/>
              <a:t>Explicar o andamento da sessão</a:t>
            </a:r>
          </a:p>
          <a:p>
            <a:r>
              <a:rPr lang="pt-BR"/>
              <a:t>Apresentar o conceito</a:t>
            </a:r>
          </a:p>
          <a:p>
            <a:pPr lvl="1"/>
            <a:r>
              <a:rPr lang="pt-BR"/>
              <a:t>Descrição</a:t>
            </a:r>
          </a:p>
          <a:p>
            <a:pPr lvl="1"/>
            <a:r>
              <a:rPr lang="pt-BR"/>
              <a:t>Cenários</a:t>
            </a:r>
          </a:p>
          <a:p>
            <a:pPr lvl="1"/>
            <a:r>
              <a:rPr lang="pt-BR"/>
              <a:t>Protótipos</a:t>
            </a:r>
          </a:p>
          <a:p>
            <a:r>
              <a:rPr lang="pt-BR"/>
              <a:t>Esclarecer dúvidas</a:t>
            </a:r>
          </a:p>
          <a:p>
            <a:r>
              <a:rPr lang="pt-BR"/>
              <a:t>Par de aquecimento (alto contraste)</a:t>
            </a:r>
          </a:p>
          <a:p>
            <a:r>
              <a:rPr lang="pt-BR"/>
              <a:t>Pares (3 minutos, em média)</a:t>
            </a:r>
          </a:p>
          <a:p>
            <a:endParaRPr lang="pt-BR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811598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2090FE-9231-433F-8993-7CF3447D2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Questões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D712075-D53C-4031-9C40-FC5BA162BD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3000" dirty="0"/>
              <a:t>Com qual das duas imagens a pessoa associa o conceito. Por quê?</a:t>
            </a:r>
          </a:p>
          <a:p>
            <a:r>
              <a:rPr lang="pt-BR" sz="3000" dirty="0"/>
              <a:t>Qual das imagens é a que deveria ser idealmente associada ao conceito? Por quê?</a:t>
            </a:r>
          </a:p>
          <a:p>
            <a:r>
              <a:rPr lang="pt-BR" sz="3000" dirty="0"/>
              <a:t>O que faria o conceito se aproximar mais da imagem ideal?</a:t>
            </a:r>
          </a:p>
        </p:txBody>
      </p:sp>
    </p:spTree>
    <p:extLst>
      <p:ext uri="{BB962C8B-B14F-4D97-AF65-F5344CB8AC3E}">
        <p14:creationId xmlns:p14="http://schemas.microsoft.com/office/powerpoint/2010/main" val="12686508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E6FE09-29E8-4A03-8F3F-7397D38EF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Cuidado extremo	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5E78CF-A42C-4AA2-AD4E-175565B58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Usar apenas os adjetivos que a pessoa falou</a:t>
            </a:r>
          </a:p>
          <a:p>
            <a:r>
              <a:rPr lang="pt-BR" dirty="0"/>
              <a:t>Pares que não provocarem discussão ou forem difíceis podem ficar para o final</a:t>
            </a:r>
          </a:p>
          <a:p>
            <a:r>
              <a:rPr lang="pt-BR" dirty="0"/>
              <a:t>Não é necessário ter uma ordem rígida</a:t>
            </a:r>
          </a:p>
          <a:p>
            <a:r>
              <a:rPr lang="pt-BR" dirty="0"/>
              <a:t>Deixar o usuário comentar sobre o processo</a:t>
            </a:r>
          </a:p>
        </p:txBody>
      </p:sp>
    </p:spTree>
    <p:extLst>
      <p:ext uri="{BB962C8B-B14F-4D97-AF65-F5344CB8AC3E}">
        <p14:creationId xmlns:p14="http://schemas.microsoft.com/office/powerpoint/2010/main" val="25799016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534FFD-1894-48DE-AA01-A380D23DD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Observações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6174234-3848-418D-8C7B-5B6D863F7E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Questões são bem vindas</a:t>
            </a:r>
          </a:p>
          <a:p>
            <a:r>
              <a:rPr lang="pt-BR" dirty="0"/>
              <a:t>O protótipo deve ficar disponível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202781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6A6ABF-FC61-40E2-A908-617837915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Análise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8CC6A52-82DE-47D0-B686-232D0557EF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Análise de dados qualitativos</a:t>
            </a:r>
          </a:p>
          <a:p>
            <a:r>
              <a:rPr lang="pt-BR" dirty="0"/>
              <a:t>Transcrição e codificação (8:1)</a:t>
            </a:r>
          </a:p>
          <a:p>
            <a:r>
              <a:rPr lang="pt-BR" dirty="0" err="1"/>
              <a:t>Snippets</a:t>
            </a:r>
            <a:endParaRPr lang="pt-BR" dirty="0"/>
          </a:p>
          <a:p>
            <a:r>
              <a:rPr lang="pt-BR" dirty="0"/>
              <a:t>Categorias e dimensões</a:t>
            </a:r>
          </a:p>
          <a:p>
            <a:r>
              <a:rPr lang="pt-BR" dirty="0"/>
              <a:t>Valores subjetivos</a:t>
            </a:r>
          </a:p>
        </p:txBody>
      </p:sp>
    </p:spTree>
    <p:extLst>
      <p:ext uri="{BB962C8B-B14F-4D97-AF65-F5344CB8AC3E}">
        <p14:creationId xmlns:p14="http://schemas.microsoft.com/office/powerpoint/2010/main" val="6655032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C353B03-6856-4956-8B13-FBA9FD4C4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358" y="2568418"/>
            <a:ext cx="7463281" cy="171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900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F5CD3A-5ED8-4E92-996B-3BD8F773C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Análise dos dados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4FC2D23-B56B-424D-9436-315FC9B2C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Transcrição</a:t>
            </a:r>
          </a:p>
          <a:p>
            <a:r>
              <a:rPr lang="pt-BR" dirty="0"/>
              <a:t>Geração de </a:t>
            </a:r>
            <a:r>
              <a:rPr lang="pt-BR" dirty="0" err="1"/>
              <a:t>snippets</a:t>
            </a:r>
            <a:endParaRPr lang="pt-BR" dirty="0"/>
          </a:p>
          <a:p>
            <a:r>
              <a:rPr lang="pt-BR" dirty="0"/>
              <a:t>Classificação em categorias</a:t>
            </a:r>
          </a:p>
        </p:txBody>
      </p:sp>
    </p:spTree>
    <p:extLst>
      <p:ext uri="{BB962C8B-B14F-4D97-AF65-F5344CB8AC3E}">
        <p14:creationId xmlns:p14="http://schemas.microsoft.com/office/powerpoint/2010/main" val="12983742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9703EF62-9EC2-48EC-B763-DD2C2D53C8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1880" y="1699895"/>
            <a:ext cx="5460238" cy="34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813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8ECECB-1CA7-459E-AB18-04B2362F2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300" y="2931914"/>
            <a:ext cx="8636000" cy="994172"/>
          </a:xfrm>
        </p:spPr>
        <p:txBody>
          <a:bodyPr/>
          <a:lstStyle/>
          <a:p>
            <a:r>
              <a:rPr lang="pt-BR" dirty="0"/>
              <a:t>Esse produto é engraçado, me faz rir.</a:t>
            </a:r>
          </a:p>
        </p:txBody>
      </p:sp>
    </p:spTree>
    <p:extLst>
      <p:ext uri="{BB962C8B-B14F-4D97-AF65-F5344CB8AC3E}">
        <p14:creationId xmlns:p14="http://schemas.microsoft.com/office/powerpoint/2010/main" val="3127412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C33FC1-6969-41A8-BFFF-E84C36B25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Categorias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BC53084-85D7-4E52-BFF3-E5EC814745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Estado atual do conceito: como os participantes </a:t>
            </a:r>
            <a:r>
              <a:rPr lang="pt-BR" dirty="0" err="1"/>
              <a:t>vêem</a:t>
            </a:r>
            <a:r>
              <a:rPr lang="pt-BR" dirty="0"/>
              <a:t> o conceito hoje (antecipando)</a:t>
            </a:r>
          </a:p>
          <a:p>
            <a:r>
              <a:rPr lang="pt-BR" dirty="0"/>
              <a:t>Melhoria do conceito: como os participantes pensam que o conceito poderia melhorar.</a:t>
            </a:r>
          </a:p>
        </p:txBody>
      </p:sp>
    </p:spTree>
    <p:extLst>
      <p:ext uri="{BB962C8B-B14F-4D97-AF65-F5344CB8AC3E}">
        <p14:creationId xmlns:p14="http://schemas.microsoft.com/office/powerpoint/2010/main" val="9199648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246A525B-F527-4CB2-810D-51B9C3D47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Perceived</a:t>
            </a:r>
            <a:r>
              <a:rPr lang="pt-BR" dirty="0"/>
              <a:t> </a:t>
            </a:r>
            <a:r>
              <a:rPr lang="pt-BR" dirty="0" err="1"/>
              <a:t>features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396619-595E-44C0-9741-A056CA280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Conceito geral</a:t>
            </a:r>
          </a:p>
          <a:p>
            <a:pPr marL="342900" lvl="1" indent="0">
              <a:buNone/>
            </a:pPr>
            <a:r>
              <a:rPr lang="en-US" i="1" dirty="0"/>
              <a:t> “I don’t feel like I want to have it.”</a:t>
            </a:r>
            <a:endParaRPr lang="pt-BR" dirty="0"/>
          </a:p>
          <a:p>
            <a:r>
              <a:rPr lang="pt-BR" dirty="0"/>
              <a:t>Funcionalidade</a:t>
            </a:r>
          </a:p>
          <a:p>
            <a:pPr marL="342900" lvl="1" indent="0">
              <a:buNone/>
            </a:pPr>
            <a:r>
              <a:rPr lang="en-US" i="1" dirty="0"/>
              <a:t>“I didn’t understand why there was an option to print.”</a:t>
            </a:r>
          </a:p>
          <a:p>
            <a:r>
              <a:rPr lang="en-US" dirty="0" err="1"/>
              <a:t>Apresentação</a:t>
            </a:r>
            <a:endParaRPr lang="en-US" dirty="0"/>
          </a:p>
          <a:p>
            <a:pPr marL="342900" lvl="1" indent="0">
              <a:buNone/>
            </a:pPr>
            <a:r>
              <a:rPr lang="en-US" i="1" dirty="0"/>
              <a:t>“Those rounded corners were quite ugly.”</a:t>
            </a:r>
          </a:p>
          <a:p>
            <a:r>
              <a:rPr lang="en-US" dirty="0" err="1"/>
              <a:t>Interação</a:t>
            </a:r>
            <a:endParaRPr lang="en-US" dirty="0"/>
          </a:p>
          <a:p>
            <a:pPr marL="342900" lvl="1" indent="0">
              <a:buNone/>
            </a:pPr>
            <a:r>
              <a:rPr lang="en-US" i="1" dirty="0"/>
              <a:t>“I think flicking through the data sheets using swipe gestures is really fast.”</a:t>
            </a:r>
          </a:p>
          <a:p>
            <a:r>
              <a:rPr lang="en-US" dirty="0" err="1"/>
              <a:t>Conteúdo</a:t>
            </a:r>
            <a:endParaRPr lang="en-US" dirty="0"/>
          </a:p>
          <a:p>
            <a:pPr marL="342900" lvl="1" indent="0">
              <a:lnSpc>
                <a:spcPct val="100000"/>
              </a:lnSpc>
              <a:buNone/>
            </a:pPr>
            <a:r>
              <a:rPr lang="en-US" i="1" dirty="0"/>
              <a:t>“I didn’t like this system” </a:t>
            </a:r>
            <a:endParaRPr lang="pt-BR" i="1" dirty="0"/>
          </a:p>
        </p:txBody>
      </p:sp>
    </p:spTree>
    <p:extLst>
      <p:ext uri="{BB962C8B-B14F-4D97-AF65-F5344CB8AC3E}">
        <p14:creationId xmlns:p14="http://schemas.microsoft.com/office/powerpoint/2010/main" val="35074306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13E0D4-587F-4755-A520-2D47D1A16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Melhoria do conceito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C0E4029-189B-4F35-BE91-46AF64C17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Sugestões</a:t>
            </a:r>
          </a:p>
          <a:p>
            <a:pPr marL="342900" lvl="1" indent="0">
              <a:buNone/>
            </a:pPr>
            <a:r>
              <a:rPr lang="en-US" i="1" dirty="0"/>
              <a:t>“There should be a back button.”</a:t>
            </a:r>
          </a:p>
          <a:p>
            <a:endParaRPr lang="en-US" i="1" dirty="0"/>
          </a:p>
          <a:p>
            <a:r>
              <a:rPr lang="en-US" dirty="0" err="1"/>
              <a:t>Indesejável</a:t>
            </a:r>
            <a:endParaRPr lang="en-US" dirty="0"/>
          </a:p>
          <a:p>
            <a:pPr marL="342900" lvl="1" indent="0">
              <a:buNone/>
            </a:pPr>
            <a:r>
              <a:rPr lang="en-US" i="1" dirty="0"/>
              <a:t>“That confirmation screen annoys me so much”</a:t>
            </a:r>
          </a:p>
          <a:p>
            <a:endParaRPr lang="en-US" i="1" dirty="0"/>
          </a:p>
          <a:p>
            <a:r>
              <a:rPr lang="en-US" dirty="0"/>
              <a:t>Meta:</a:t>
            </a:r>
          </a:p>
          <a:p>
            <a:pPr marL="342900" lvl="1" indent="0">
              <a:buNone/>
            </a:pPr>
            <a:r>
              <a:rPr lang="en-US" i="1" dirty="0"/>
              <a:t>“I don’t like to carry much stuff with me when I’m </a:t>
            </a:r>
            <a:r>
              <a:rPr lang="pt-BR" i="1" dirty="0"/>
              <a:t>jogging.”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886641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7C75AB-20E3-4FE8-B1E2-7471ABBFB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Atributos associados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B59F5FF-4AA6-476A-B592-4FBA84227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Pragmáticos: usabilidade e utilidade</a:t>
            </a:r>
          </a:p>
          <a:p>
            <a:pPr marL="342900" lvl="1" indent="0">
              <a:buNone/>
            </a:pPr>
            <a:r>
              <a:rPr lang="en-US" i="1" dirty="0"/>
              <a:t>“I think it’s pretty much organized.”</a:t>
            </a:r>
          </a:p>
          <a:p>
            <a:pPr marL="342900" lvl="1" indent="0">
              <a:buNone/>
            </a:pPr>
            <a:endParaRPr lang="pt-BR" dirty="0"/>
          </a:p>
          <a:p>
            <a:r>
              <a:rPr lang="pt-BR" dirty="0"/>
              <a:t>Hedônicos</a:t>
            </a:r>
          </a:p>
          <a:p>
            <a:r>
              <a:rPr lang="pt-BR" dirty="0"/>
              <a:t>Estimulação:</a:t>
            </a:r>
          </a:p>
          <a:p>
            <a:pPr marL="0" indent="0">
              <a:buNone/>
            </a:pPr>
            <a:r>
              <a:rPr lang="en-US" i="1" dirty="0"/>
              <a:t>	“I haven’t seen such a gadget before.”</a:t>
            </a:r>
          </a:p>
          <a:p>
            <a:r>
              <a:rPr lang="en-US" dirty="0" err="1"/>
              <a:t>Identidade</a:t>
            </a:r>
            <a:endParaRPr lang="en-US" dirty="0"/>
          </a:p>
          <a:p>
            <a:pPr marL="0" indent="0">
              <a:buNone/>
            </a:pPr>
            <a:r>
              <a:rPr lang="en-US" i="1" dirty="0"/>
              <a:t>	“This application is for editing pictures.”</a:t>
            </a:r>
          </a:p>
          <a:p>
            <a:r>
              <a:rPr lang="en-US" dirty="0" err="1"/>
              <a:t>Evocação</a:t>
            </a:r>
            <a:endParaRPr lang="en-US" dirty="0"/>
          </a:p>
          <a:p>
            <a:pPr marL="0" indent="0">
              <a:buNone/>
            </a:pPr>
            <a:r>
              <a:rPr lang="en-US" i="1" dirty="0"/>
              <a:t>	“But seeing an emoticon would make me realize of the memories that have passed long </a:t>
            </a:r>
            <a:r>
              <a:rPr lang="pt-BR" i="1" dirty="0" err="1"/>
              <a:t>back</a:t>
            </a:r>
            <a:r>
              <a:rPr lang="pt-BR" i="1" dirty="0"/>
              <a:t>.”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034735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5CC5-60ED-4FB8-BCA7-A44A15EA9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Consequências antecipadas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7B8CB7D-9B1F-4074-A030-50CEC91CF3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Atratividade</a:t>
            </a:r>
          </a:p>
          <a:p>
            <a:pPr marL="342900" lvl="1" indent="0">
              <a:buNone/>
            </a:pPr>
            <a:r>
              <a:rPr lang="en-US" i="1" dirty="0"/>
              <a:t>“This concept satisfies your desire to get connected with others”</a:t>
            </a:r>
          </a:p>
          <a:p>
            <a:pPr marL="342900" lvl="1" indent="0">
              <a:buNone/>
            </a:pPr>
            <a:endParaRPr lang="en-US" i="1" dirty="0"/>
          </a:p>
          <a:p>
            <a:r>
              <a:rPr lang="en-US" dirty="0" err="1"/>
              <a:t>Mudança</a:t>
            </a:r>
            <a:r>
              <a:rPr lang="en-US" dirty="0"/>
              <a:t> </a:t>
            </a:r>
            <a:r>
              <a:rPr lang="en-US" dirty="0" err="1"/>
              <a:t>comportamental</a:t>
            </a:r>
            <a:endParaRPr lang="en-US" dirty="0"/>
          </a:p>
          <a:p>
            <a:pPr marL="342900" lvl="1" indent="0">
              <a:buNone/>
            </a:pPr>
            <a:r>
              <a:rPr lang="en-US" i="1" dirty="0"/>
              <a:t>“I’d listen to more music if I had this product.”</a:t>
            </a:r>
          </a:p>
        </p:txBody>
      </p:sp>
    </p:spTree>
    <p:extLst>
      <p:ext uri="{BB962C8B-B14F-4D97-AF65-F5344CB8AC3E}">
        <p14:creationId xmlns:p14="http://schemas.microsoft.com/office/powerpoint/2010/main" val="40926246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4181402-C643-49D3-BEF9-C314DCD07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Nossa experiência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B4BB7F6-4A8D-4BAF-BE8A-A60097C9B0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25272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087B239-BC72-41FB-B59C-B97D9EFC496B}"/>
              </a:ext>
            </a:extLst>
          </p:cNvPr>
          <p:cNvPicPr/>
          <p:nvPr/>
        </p:nvPicPr>
        <p:blipFill rotWithShape="1">
          <a:blip r:embed="rId2"/>
          <a:srcRect l="36689" t="15050" r="19038" b="6250"/>
          <a:stretch/>
        </p:blipFill>
        <p:spPr bwMode="auto">
          <a:xfrm>
            <a:off x="4227305" y="1503436"/>
            <a:ext cx="4411018" cy="441059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73F38FE-43B1-4D66-B7A3-561944258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78" y="1789367"/>
            <a:ext cx="2743200" cy="2165684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Caso 1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ERP IoT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2100" dirty="0">
                <a:solidFill>
                  <a:srgbClr val="FFFFFF"/>
                </a:solidFill>
              </a:rPr>
              <a:t>Roberto </a:t>
            </a:r>
            <a:r>
              <a:rPr lang="en-US" sz="2100" dirty="0" err="1">
                <a:solidFill>
                  <a:srgbClr val="FFFFFF"/>
                </a:solidFill>
              </a:rPr>
              <a:t>Vagner</a:t>
            </a:r>
            <a:r>
              <a:rPr lang="en-US" sz="2100" dirty="0">
                <a:solidFill>
                  <a:srgbClr val="FFFFFF"/>
                </a:solidFill>
              </a:rPr>
              <a:t> Gomes,  </a:t>
            </a:r>
            <a:r>
              <a:rPr lang="en-US" sz="2100" dirty="0" err="1">
                <a:solidFill>
                  <a:srgbClr val="FFFFFF"/>
                </a:solidFill>
              </a:rPr>
              <a:t>Mestrado</a:t>
            </a:r>
            <a:r>
              <a:rPr lang="en-US" sz="2100" dirty="0">
                <a:solidFill>
                  <a:srgbClr val="FFFFFF"/>
                </a:solidFill>
              </a:rPr>
              <a:t> do IPT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33A3279D-1858-4D9C-A12A-8724AE0EDCE8}"/>
              </a:ext>
            </a:extLst>
          </p:cNvPr>
          <p:cNvSpPr/>
          <p:nvPr/>
        </p:nvSpPr>
        <p:spPr>
          <a:xfrm>
            <a:off x="2045725" y="5357299"/>
            <a:ext cx="150233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350" dirty="0">
                <a:latin typeface="Arial" panose="020B0604020202020204" pitchFamily="34" charset="0"/>
                <a:ea typeface="Calibri" panose="020F0502020204030204" pitchFamily="34" charset="0"/>
              </a:rPr>
              <a:t>(BORGIA, 2014).</a:t>
            </a:r>
            <a:endParaRPr lang="pt-BR" sz="1350" dirty="0"/>
          </a:p>
        </p:txBody>
      </p:sp>
      <p:sp>
        <p:nvSpPr>
          <p:cNvPr id="3" name="Seta: para Baixo 2">
            <a:extLst>
              <a:ext uri="{FF2B5EF4-FFF2-40B4-BE49-F238E27FC236}">
                <a16:creationId xmlns:a16="http://schemas.microsoft.com/office/drawing/2014/main" id="{8E533808-D458-4A0D-B69D-0B71DD1DDEBB}"/>
              </a:ext>
            </a:extLst>
          </p:cNvPr>
          <p:cNvSpPr/>
          <p:nvPr/>
        </p:nvSpPr>
        <p:spPr>
          <a:xfrm>
            <a:off x="6259835" y="1131961"/>
            <a:ext cx="345956" cy="3714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</p:spTree>
    <p:extLst>
      <p:ext uri="{BB962C8B-B14F-4D97-AF65-F5344CB8AC3E}">
        <p14:creationId xmlns:p14="http://schemas.microsoft.com/office/powerpoint/2010/main" val="29680545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FE782-D33B-4AE3-B45E-B7FBCD1AE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99595"/>
            <a:ext cx="7886700" cy="994172"/>
          </a:xfrm>
        </p:spPr>
        <p:txBody>
          <a:bodyPr/>
          <a:lstStyle/>
          <a:p>
            <a:r>
              <a:rPr lang="pt-BR" dirty="0"/>
              <a:t>Conceito: ERP (logística) no paradigma IoT</a:t>
            </a:r>
          </a:p>
        </p:txBody>
      </p:sp>
    </p:spTree>
    <p:extLst>
      <p:ext uri="{BB962C8B-B14F-4D97-AF65-F5344CB8AC3E}">
        <p14:creationId xmlns:p14="http://schemas.microsoft.com/office/powerpoint/2010/main" val="333345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E93F13-C027-4181-85AF-E3C8F4BD6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Problema	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8AD520D-90E2-4DD9-92A0-A16233264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/>
              <a:t>ERPs</a:t>
            </a:r>
            <a:r>
              <a:rPr lang="pt-BR" dirty="0"/>
              <a:t> têm interfaces complexas e de baixa usabilidade</a:t>
            </a:r>
          </a:p>
          <a:p>
            <a:r>
              <a:rPr lang="pt-BR" dirty="0"/>
              <a:t>As empresas têm dificuldade de entender o que é IoT</a:t>
            </a:r>
          </a:p>
          <a:p>
            <a:r>
              <a:rPr lang="pt-BR" dirty="0"/>
              <a:t>Uso de RFID pode simplificar o preenchimento de formulários</a:t>
            </a:r>
          </a:p>
        </p:txBody>
      </p:sp>
    </p:spTree>
    <p:extLst>
      <p:ext uri="{BB962C8B-B14F-4D97-AF65-F5344CB8AC3E}">
        <p14:creationId xmlns:p14="http://schemas.microsoft.com/office/powerpoint/2010/main" val="21356310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5D9749-8B01-46AD-8164-7E7B74A21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Objetivo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8070B73-34F7-42F5-A967-689C4BDEF1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sz="3600" dirty="0"/>
              <a:t>Como os usuários percebem a mudança de paradigma para IoT?</a:t>
            </a:r>
          </a:p>
          <a:p>
            <a:pPr marL="0" indent="0">
              <a:buNone/>
            </a:pPr>
            <a:endParaRPr lang="pt-BR" sz="3600" dirty="0"/>
          </a:p>
          <a:p>
            <a:pPr marL="0" indent="0">
              <a:buNone/>
            </a:pP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893514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52501F-9C96-441F-B7A1-8EFAE2D4C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E31A123-7099-41CB-9AD5-CE994157D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95550"/>
            <a:ext cx="7886700" cy="2994422"/>
          </a:xfrm>
        </p:spPr>
        <p:txBody>
          <a:bodyPr/>
          <a:lstStyle/>
          <a:p>
            <a:pPr marL="0" indent="0" algn="ctr">
              <a:buNone/>
            </a:pPr>
            <a:r>
              <a:rPr lang="pt-BR" sz="3600" dirty="0"/>
              <a:t>As bases para a experiência de usuário positiva são estabelecidas no início do ciclo, na etapa de projeto conceitual!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9154137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:a16="http://schemas.microsoft.com/office/drawing/2014/main" id="{D1C5224A-E878-4BB8-B0A1-BAAFF0ACA757}"/>
              </a:ext>
            </a:extLst>
          </p:cNvPr>
          <p:cNvSpPr/>
          <p:nvPr/>
        </p:nvSpPr>
        <p:spPr>
          <a:xfrm>
            <a:off x="914400" y="2978878"/>
            <a:ext cx="73279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350" dirty="0">
                <a:hlinkClick r:id="rId2"/>
              </a:rPr>
              <a:t>https://www.youtube.com/embed/P43G5Y72PjE</a:t>
            </a:r>
            <a:endParaRPr lang="pt-BR" sz="1350" dirty="0"/>
          </a:p>
          <a:p>
            <a:endParaRPr lang="pt-BR" sz="1350" dirty="0"/>
          </a:p>
        </p:txBody>
      </p:sp>
    </p:spTree>
    <p:extLst>
      <p:ext uri="{BB962C8B-B14F-4D97-AF65-F5344CB8AC3E}">
        <p14:creationId xmlns:p14="http://schemas.microsoft.com/office/powerpoint/2010/main" val="30308816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E31230-8093-46E0-AF05-E4DB1BF14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Experimento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AD6761E-95F3-443B-9D38-256680C7CD2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96"/>
          <a:stretch/>
        </p:blipFill>
        <p:spPr>
          <a:xfrm>
            <a:off x="1955800" y="958850"/>
            <a:ext cx="54356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20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CC22DAA-43F5-4CA0-A55C-60224D899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Imagens adicionais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1E7D5E16-D3C3-4295-8A62-329EE5FE65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Aspectos de segurança</a:t>
            </a:r>
          </a:p>
          <a:p>
            <a:r>
              <a:rPr lang="pt-BR" dirty="0"/>
              <a:t>Aspectos de custo</a:t>
            </a:r>
          </a:p>
        </p:txBody>
      </p:sp>
    </p:spTree>
    <p:extLst>
      <p:ext uri="{BB962C8B-B14F-4D97-AF65-F5344CB8AC3E}">
        <p14:creationId xmlns:p14="http://schemas.microsoft.com/office/powerpoint/2010/main" val="96757191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26D016-69A0-441E-B2BE-B4F47DCB4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4432554"/>
            <a:ext cx="4945642" cy="1218908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r"/>
            <a:r>
              <a:rPr lang="en-US" dirty="0" err="1">
                <a:solidFill>
                  <a:srgbClr val="FFFFFF"/>
                </a:solidFill>
              </a:rPr>
              <a:t>Participantes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7A76D708-5008-453D-ADA3-37EE242457AC}"/>
              </a:ext>
            </a:extLst>
          </p:cNvPr>
          <p:cNvPicPr>
            <a:picLocks noGrp="1"/>
          </p:cNvPicPr>
          <p:nvPr>
            <p:ph sz="half" idx="1"/>
          </p:nvPr>
        </p:nvPicPr>
        <p:blipFill rotWithShape="1">
          <a:blip r:embed="rId2"/>
          <a:srcRect r="3337"/>
          <a:stretch/>
        </p:blipFill>
        <p:spPr>
          <a:xfrm>
            <a:off x="245660" y="1098550"/>
            <a:ext cx="5293730" cy="3080544"/>
          </a:xfrm>
          <a:prstGeom prst="rect">
            <a:avLst/>
          </a:prstGeom>
        </p:spPr>
      </p:pic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9BD1C136-C13C-4FF6-89E1-7B0F384EBA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21990" y="1545544"/>
            <a:ext cx="2568554" cy="3639272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lvl="0"/>
            <a:r>
              <a:rPr lang="en-US" sz="1500">
                <a:solidFill>
                  <a:srgbClr val="FFFFFF"/>
                </a:solidFill>
              </a:rPr>
              <a:t>Experiência com sistema ERP para realização de suas tarefas profissionais igual ou maior que 1 ano,</a:t>
            </a:r>
          </a:p>
          <a:p>
            <a:pPr lvl="0"/>
            <a:r>
              <a:rPr lang="en-US" sz="1500">
                <a:solidFill>
                  <a:srgbClr val="FFFFFF"/>
                </a:solidFill>
              </a:rPr>
              <a:t>Nunca ter utilizado um sistema ERP integrado ao paradigma da Internet das coisas</a:t>
            </a:r>
          </a:p>
          <a:p>
            <a:pPr marL="0"/>
            <a:endParaRPr lang="en-US" sz="1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50838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Imagem 5126">
            <a:extLst>
              <a:ext uri="{FF2B5EF4-FFF2-40B4-BE49-F238E27FC236}">
                <a16:creationId xmlns:a16="http://schemas.microsoft.com/office/drawing/2014/main" id="{2490B2EE-32B6-4C97-86F8-C6FA7894F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7" t="45560" r="27724" b="30006"/>
          <a:stretch>
            <a:fillRect/>
          </a:stretch>
        </p:blipFill>
        <p:spPr bwMode="auto">
          <a:xfrm>
            <a:off x="840358" y="2622036"/>
            <a:ext cx="7463281" cy="160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2408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F1A7C89-02E7-4528-90DF-74798926252F}"/>
              </a:ext>
            </a:extLst>
          </p:cNvPr>
          <p:cNvPicPr/>
          <p:nvPr/>
        </p:nvPicPr>
        <p:blipFill rotWithShape="1">
          <a:blip r:embed="rId2"/>
          <a:srcRect l="8820" t="45043" r="27998" b="30739"/>
          <a:stretch/>
        </p:blipFill>
        <p:spPr bwMode="auto">
          <a:xfrm>
            <a:off x="840358" y="2622120"/>
            <a:ext cx="7463281" cy="1609151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5909140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84808AB-5DA6-45BB-86FF-0F869DD554BF}"/>
              </a:ext>
            </a:extLst>
          </p:cNvPr>
          <p:cNvPicPr/>
          <p:nvPr/>
        </p:nvPicPr>
        <p:blipFill rotWithShape="1">
          <a:blip r:embed="rId2"/>
          <a:srcRect l="8840" t="44951" r="28088" b="30494"/>
          <a:stretch/>
        </p:blipFill>
        <p:spPr bwMode="auto">
          <a:xfrm>
            <a:off x="840358" y="2609500"/>
            <a:ext cx="7463281" cy="163439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3334479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3FB954E-F29E-43AB-81AB-9FA93612248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58" y="2624393"/>
            <a:ext cx="7463281" cy="16046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114776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24139F5-8E43-4C1A-861D-79B472F147B9}"/>
              </a:ext>
            </a:extLst>
          </p:cNvPr>
          <p:cNvPicPr/>
          <p:nvPr/>
        </p:nvPicPr>
        <p:blipFill rotWithShape="1">
          <a:blip r:embed="rId2"/>
          <a:srcRect l="8688" t="44858" r="27765" b="29845"/>
          <a:stretch/>
        </p:blipFill>
        <p:spPr bwMode="auto">
          <a:xfrm>
            <a:off x="482600" y="2513294"/>
            <a:ext cx="8178800" cy="1831412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742146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F55CAAD-8892-488C-B75F-D7718C649C3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" t="8420" r="5454" b="12182"/>
          <a:stretch/>
        </p:blipFill>
        <p:spPr bwMode="auto">
          <a:xfrm>
            <a:off x="840358" y="2628120"/>
            <a:ext cx="7463281" cy="1597151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13403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4B6901-AA64-4390-B320-B397AC388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Problemas (Roto et al. , 2009)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0BC8FAE-5F1E-432F-9033-FA70BABFB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220642"/>
            <a:ext cx="7886700" cy="802481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Não havendo o produto, não há a experiência</a:t>
            </a:r>
          </a:p>
          <a:p>
            <a:pPr marL="0" indent="0">
              <a:buNone/>
            </a:pPr>
            <a:r>
              <a:rPr lang="pt-BR" dirty="0"/>
              <a:t>Não havendo o contexto de uso, não há a experiência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7713952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79948BC-8D6F-4581-B6DB-C00E4F853300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" t="15067" r="5567" b="16294"/>
          <a:stretch/>
        </p:blipFill>
        <p:spPr bwMode="auto">
          <a:xfrm>
            <a:off x="840358" y="2623420"/>
            <a:ext cx="7463281" cy="1606550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6809663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5B4297B-07EE-405A-84C5-4A2D54268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837" y="1820192"/>
            <a:ext cx="8176103" cy="197664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504B357-225F-42F1-BDC6-60001D2D6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258" y="4233998"/>
            <a:ext cx="8074058" cy="905452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ctr"/>
            <a:r>
              <a:rPr lang="en-US" sz="4500" dirty="0" err="1">
                <a:solidFill>
                  <a:srgbClr val="FFFFFF"/>
                </a:solidFill>
              </a:rPr>
              <a:t>Análise</a:t>
            </a:r>
            <a:r>
              <a:rPr lang="en-US" sz="4500" dirty="0">
                <a:solidFill>
                  <a:srgbClr val="FFFFFF"/>
                </a:solidFill>
              </a:rPr>
              <a:t> de dados </a:t>
            </a:r>
            <a:r>
              <a:rPr lang="en-US" sz="4500" dirty="0" err="1">
                <a:solidFill>
                  <a:srgbClr val="FFFFFF"/>
                </a:solidFill>
              </a:rPr>
              <a:t>qualitativos</a:t>
            </a:r>
            <a:endParaRPr lang="en-US" sz="4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02254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03CFB-3C26-484A-B819-66260DA9C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Categorias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592B4A18-2D90-4BFF-AA83-5C68923C302F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8269" t="23071" r="25752" b="4021"/>
          <a:stretch/>
        </p:blipFill>
        <p:spPr bwMode="auto">
          <a:xfrm>
            <a:off x="2222291" y="2469167"/>
            <a:ext cx="4699418" cy="2791206"/>
          </a:xfrm>
          <a:prstGeom prst="rect">
            <a:avLst/>
          </a:prstGeom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189657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CFC238-1007-4918-8435-4F542C013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/>
              <a:t>Características percebidas do produto: Conteúdo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FA1F2D0-55B0-484B-A067-688F7BECF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Percepção de crescimento dos negócios por melhor tecnologia</a:t>
            </a:r>
          </a:p>
          <a:p>
            <a:r>
              <a:rPr lang="pt-BR" dirty="0"/>
              <a:t>Benefícios financeiros</a:t>
            </a:r>
          </a:p>
          <a:p>
            <a:r>
              <a:rPr lang="pt-BR" dirty="0"/>
              <a:t>Simplicidade do conceito</a:t>
            </a:r>
          </a:p>
          <a:p>
            <a:r>
              <a:rPr lang="pt-BR" dirty="0"/>
              <a:t>Melhoria de qualidade de vida</a:t>
            </a:r>
          </a:p>
          <a:p>
            <a:r>
              <a:rPr lang="pt-BR" dirty="0"/>
              <a:t>Menos estresse no trabalho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8301688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CFC238-1007-4918-8435-4F542C013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/>
              <a:t>Características percebidas do produto: Interação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FA1F2D0-55B0-484B-A067-688F7BECF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Processo mais estável</a:t>
            </a:r>
          </a:p>
          <a:p>
            <a:r>
              <a:rPr lang="pt-BR" dirty="0"/>
              <a:t>Agilidade, rapidez, eficiência</a:t>
            </a:r>
          </a:p>
          <a:p>
            <a:r>
              <a:rPr lang="pt-BR" dirty="0"/>
              <a:t>Facilidade na realização da tarefa</a:t>
            </a:r>
          </a:p>
          <a:p>
            <a:r>
              <a:rPr lang="pt-BR" dirty="0"/>
              <a:t>Nível de concentração do profissional</a:t>
            </a:r>
          </a:p>
        </p:txBody>
      </p:sp>
    </p:spTree>
    <p:extLst>
      <p:ext uri="{BB962C8B-B14F-4D97-AF65-F5344CB8AC3E}">
        <p14:creationId xmlns:p14="http://schemas.microsoft.com/office/powerpoint/2010/main" val="67801720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CFC238-1007-4918-8435-4F542C013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/>
              <a:t>Características percebidas do produto: Funcionalidade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FA1F2D0-55B0-484B-A067-688F7BECF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“...esta tecnologia pode ser um mistério... em muitas situações você vai ter alguém operando este equipamento, sem entender exatamente o que está acontecendo, não domina a tecnologia, mas domina a operação e por esse sentido a abstração representou melhor o sentimento...”. (participante #9)</a:t>
            </a:r>
          </a:p>
        </p:txBody>
      </p:sp>
    </p:spTree>
    <p:extLst>
      <p:ext uri="{BB962C8B-B14F-4D97-AF65-F5344CB8AC3E}">
        <p14:creationId xmlns:p14="http://schemas.microsoft.com/office/powerpoint/2010/main" val="50986186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CFC238-1007-4918-8435-4F542C013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/>
              <a:t>Características percebidas do produto: Funcionalidade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FA1F2D0-55B0-484B-A067-688F7BECF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“...esta tecnologia pode ser um mistério... em muitas situações você vai ter alguém operando este equipamento, sem entender exatamente o que está acontecendo, não domina a tecnologia, mas domina a operação e por esse sentido a abstração representou melhor o sentimento...”. (participante #9)</a:t>
            </a:r>
          </a:p>
        </p:txBody>
      </p:sp>
    </p:spTree>
    <p:extLst>
      <p:ext uri="{BB962C8B-B14F-4D97-AF65-F5344CB8AC3E}">
        <p14:creationId xmlns:p14="http://schemas.microsoft.com/office/powerpoint/2010/main" val="418167704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CFC238-1007-4918-8435-4F542C013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/>
              <a:t>Características percebidas do produto: </a:t>
            </a:r>
            <a:br>
              <a:rPr lang="pt-BR" b="1" dirty="0"/>
            </a:br>
            <a:r>
              <a:rPr lang="pt-BR" b="1" dirty="0"/>
              <a:t>Apresentação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FA1F2D0-55B0-484B-A067-688F7BECF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Beleza</a:t>
            </a:r>
          </a:p>
          <a:p>
            <a:r>
              <a:rPr lang="pt-BR" dirty="0"/>
              <a:t>Profissionalismo</a:t>
            </a:r>
          </a:p>
        </p:txBody>
      </p:sp>
    </p:spTree>
    <p:extLst>
      <p:ext uri="{BB962C8B-B14F-4D97-AF65-F5344CB8AC3E}">
        <p14:creationId xmlns:p14="http://schemas.microsoft.com/office/powerpoint/2010/main" val="305141831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3F1A46-655B-4C34-9F8A-60DAFE153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Atributos associados:</a:t>
            </a:r>
            <a:br>
              <a:rPr lang="pt-BR" dirty="0"/>
            </a:br>
            <a:r>
              <a:rPr lang="pt-BR" b="1" dirty="0"/>
              <a:t>Atendimento às necessidades pragmáticas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A39229-F767-47B6-8916-FFA40A6DA6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Utilidade não restrita à distribuição e logística</a:t>
            </a:r>
          </a:p>
          <a:p>
            <a:r>
              <a:rPr lang="pt-BR" dirty="0"/>
              <a:t>Efetividade</a:t>
            </a:r>
          </a:p>
          <a:p>
            <a:r>
              <a:rPr lang="pt-BR" dirty="0"/>
              <a:t>Clareza</a:t>
            </a:r>
          </a:p>
          <a:p>
            <a:r>
              <a:rPr lang="pt-BR" dirty="0"/>
              <a:t>Organização</a:t>
            </a:r>
          </a:p>
          <a:p>
            <a:r>
              <a:rPr lang="pt-BR" dirty="0"/>
              <a:t>Facilidade de navegação</a:t>
            </a:r>
          </a:p>
          <a:p>
            <a:r>
              <a:rPr lang="pt-BR" dirty="0"/>
              <a:t>Padronização</a:t>
            </a:r>
          </a:p>
          <a:p>
            <a:r>
              <a:rPr lang="pt-BR" dirty="0"/>
              <a:t>Superioridade</a:t>
            </a:r>
          </a:p>
          <a:p>
            <a:r>
              <a:rPr lang="pt-BR" dirty="0"/>
              <a:t>“Essa eu associo que as sinalizações elas sejam mais efetivas, não seja possibilidades, não seja jogo, e que ela tenha uma determinação clara quando está positivo e quando não”. (participante #10)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3130353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3F1A46-655B-4C34-9F8A-60DAFE153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Atributos associados:</a:t>
            </a:r>
            <a:br>
              <a:rPr lang="pt-BR" dirty="0"/>
            </a:br>
            <a:r>
              <a:rPr lang="pt-BR" b="1" dirty="0"/>
              <a:t>Atendimento às necessidades hedônicas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A39229-F767-47B6-8916-FFA40A6DA6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Estimulação</a:t>
            </a:r>
          </a:p>
          <a:p>
            <a:pPr marL="0" indent="0">
              <a:buNone/>
            </a:pPr>
            <a:endParaRPr lang="pt-BR" dirty="0"/>
          </a:p>
          <a:p>
            <a:pPr marL="342900" lvl="1" indent="0">
              <a:buNone/>
            </a:pPr>
            <a:r>
              <a:rPr lang="pt-BR" dirty="0"/>
              <a:t>Novidade percebida, aprendizado, engajamento, entusiasmo e diversão</a:t>
            </a:r>
          </a:p>
          <a:p>
            <a:pPr marL="342900" lvl="1" indent="0">
              <a:buNone/>
            </a:pPr>
            <a:r>
              <a:rPr lang="pt-BR" dirty="0"/>
              <a:t>Usuários relaxados, tranquilos e até mesmo mais seguros </a:t>
            </a:r>
          </a:p>
          <a:p>
            <a:pPr marL="342900" lvl="1" indent="0">
              <a:buNone/>
            </a:pPr>
            <a:endParaRPr lang="pt-BR" dirty="0"/>
          </a:p>
          <a:p>
            <a:pPr marL="0" indent="0">
              <a:buNone/>
            </a:pPr>
            <a:endParaRPr lang="pt-BR" sz="1800" dirty="0"/>
          </a:p>
          <a:p>
            <a:r>
              <a:rPr lang="pt-BR" dirty="0"/>
              <a:t>“Essa aqui eu associo ao nível de concentração exigido para execução da tarefa de uma forma ou de outra, ao passo que por uma questão de qualidade de vida e até mesmo de aproveitamento do potencial do ser humano, ele tem que estar um pouco mais tranquilo para que ele possa aproveitar do seu potencial.” (participante #10)</a:t>
            </a:r>
          </a:p>
          <a:p>
            <a:pPr marL="342900" lvl="1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19744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27496C-43DC-48D2-980F-EC2FC7F67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9995" y="2766465"/>
            <a:ext cx="5915025" cy="994172"/>
          </a:xfrm>
        </p:spPr>
        <p:txBody>
          <a:bodyPr>
            <a:normAutofit fontScale="90000"/>
          </a:bodyPr>
          <a:lstStyle/>
          <a:p>
            <a:r>
              <a:rPr lang="pt-BR" dirty="0"/>
              <a:t>Como avaliar a experiência do usuário com algo que ainda não existe?</a:t>
            </a:r>
          </a:p>
        </p:txBody>
      </p:sp>
    </p:spTree>
    <p:extLst>
      <p:ext uri="{BB962C8B-B14F-4D97-AF65-F5344CB8AC3E}">
        <p14:creationId xmlns:p14="http://schemas.microsoft.com/office/powerpoint/2010/main" val="93504355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3F1A46-655B-4C34-9F8A-60DAFE153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Atributos associados:</a:t>
            </a:r>
            <a:br>
              <a:rPr lang="pt-BR" dirty="0"/>
            </a:br>
            <a:r>
              <a:rPr lang="pt-BR" b="1" dirty="0"/>
              <a:t>Atendimento às necessidades hedônicas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A39229-F767-47B6-8916-FFA40A6DA6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Evocação</a:t>
            </a:r>
          </a:p>
          <a:p>
            <a:pPr marL="342900" lvl="1" indent="0">
              <a:buNone/>
            </a:pPr>
            <a:r>
              <a:rPr lang="pt-BR" dirty="0"/>
              <a:t>Modelo atual é arcaico, o novo é vitória, felicidade</a:t>
            </a:r>
          </a:p>
          <a:p>
            <a:pPr marL="342900" lvl="1" indent="0">
              <a:buNone/>
            </a:pPr>
            <a:endParaRPr lang="pt-BR" dirty="0"/>
          </a:p>
          <a:p>
            <a:pPr marL="0" indent="0">
              <a:buNone/>
            </a:pPr>
            <a:endParaRPr lang="pt-BR" sz="1800" dirty="0"/>
          </a:p>
          <a:p>
            <a:r>
              <a:rPr lang="pt-BR" dirty="0"/>
              <a:t>“Eu vejo como pessoas que ganharam algo, venceram, pessoas felizes comemorando o seu mérito ... esboça pessoas felizes comemorando o mérito delas, por executar uma boa função.” (participante #8)</a:t>
            </a:r>
          </a:p>
          <a:p>
            <a:pPr marL="342900" lvl="1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5803127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3F1A46-655B-4C34-9F8A-60DAFE153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Atributos associados:</a:t>
            </a:r>
            <a:br>
              <a:rPr lang="pt-BR" dirty="0"/>
            </a:br>
            <a:r>
              <a:rPr lang="pt-BR" b="1" dirty="0"/>
              <a:t>Atendimento às necessidades hedônicas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A39229-F767-47B6-8916-FFA40A6DA6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Identificação</a:t>
            </a:r>
          </a:p>
          <a:p>
            <a:pPr marL="0" indent="0">
              <a:buNone/>
            </a:pPr>
            <a:endParaRPr lang="pt-BR" dirty="0"/>
          </a:p>
          <a:p>
            <a:pPr marL="342900" lvl="1" indent="0">
              <a:buNone/>
            </a:pPr>
            <a:r>
              <a:rPr lang="pt-BR" dirty="0"/>
              <a:t>Percepção de equipe/time, time vencedor</a:t>
            </a:r>
          </a:p>
          <a:p>
            <a:pPr marL="342900" lvl="1" indent="0">
              <a:buNone/>
            </a:pPr>
            <a:r>
              <a:rPr lang="pt-BR" dirty="0"/>
              <a:t>Não há consenso</a:t>
            </a:r>
          </a:p>
          <a:p>
            <a:pPr marL="342900" lvl="1" indent="0">
              <a:buNone/>
            </a:pPr>
            <a:endParaRPr lang="pt-BR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6995839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3F1A46-655B-4C34-9F8A-60DAFE153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Consequências antecipadas</a:t>
            </a:r>
            <a:br>
              <a:rPr lang="pt-BR" dirty="0"/>
            </a:br>
            <a:r>
              <a:rPr lang="pt-BR" b="1" dirty="0"/>
              <a:t>Atratividade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A39229-F767-47B6-8916-FFA40A6DA6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Melhoria do processo</a:t>
            </a:r>
          </a:p>
          <a:p>
            <a:pPr marL="0" indent="0">
              <a:buNone/>
            </a:pPr>
            <a:r>
              <a:rPr lang="pt-BR" dirty="0"/>
              <a:t>Mitigar riscos</a:t>
            </a:r>
          </a:p>
          <a:p>
            <a:pPr marL="0" indent="0">
              <a:buNone/>
            </a:pPr>
            <a:r>
              <a:rPr lang="pt-BR" dirty="0"/>
              <a:t>Maior segurança</a:t>
            </a:r>
          </a:p>
          <a:p>
            <a:pPr marL="0" indent="0">
              <a:buNone/>
            </a:pPr>
            <a:r>
              <a:rPr lang="pt-BR" dirty="0"/>
              <a:t>Profissionalismo</a:t>
            </a:r>
          </a:p>
          <a:p>
            <a:pPr marL="0" indent="0">
              <a:buNone/>
            </a:pPr>
            <a:r>
              <a:rPr lang="pt-BR" dirty="0"/>
              <a:t>Tarefas bem executadas</a:t>
            </a:r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r>
              <a:rPr lang="pt-BR" dirty="0"/>
              <a:t> “acredito que o conceito vai atrair a vontade das pessoas de se especializarem mais naquela profissão que exercem” (participante #8) .</a:t>
            </a:r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5276618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3F1A46-655B-4C34-9F8A-60DAFE153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Consequências antecipadas</a:t>
            </a:r>
            <a:br>
              <a:rPr lang="pt-BR" dirty="0"/>
            </a:br>
            <a:r>
              <a:rPr lang="pt-BR" b="1" dirty="0"/>
              <a:t>Mudança comportamental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A39229-F767-47B6-8916-FFA40A6DA6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“Com certeza essa imagem que transfere mais tranquilidade, você consegue realizar muito mais tarefas e tem uma imagem de trabalho bem feito, tranquilidade para realizar essa tarefa o aumento de produtividade te sobra algum tempo de lazer ou algo similar.”. (participante #1)</a:t>
            </a:r>
          </a:p>
          <a:p>
            <a:pPr marL="0" indent="0">
              <a:buNone/>
            </a:pPr>
            <a:endParaRPr lang="pt-BR" sz="1800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6145586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E116AD-B4D2-44E3-8EAA-964970F56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Melhoria do conceito</a:t>
            </a:r>
            <a:br>
              <a:rPr lang="pt-BR" b="1" dirty="0"/>
            </a:br>
            <a:r>
              <a:rPr lang="pt-BR" b="1" dirty="0"/>
              <a:t>Sugestões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BAA10DE-2C39-433B-A862-95BB095C2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Tecnologia aplicada ao novo conceito poderia ser utilizada em uma variedade de segmentos e tarefas. </a:t>
            </a:r>
          </a:p>
          <a:p>
            <a:r>
              <a:rPr lang="pt-BR" dirty="0"/>
              <a:t>Automatizar ainda mais o conceito, com o uso de esteiras e portais.</a:t>
            </a:r>
          </a:p>
          <a:p>
            <a:r>
              <a:rPr lang="pt-BR" dirty="0"/>
              <a:t>Quanto menor a interação humana maior a confiabilidade das informações.</a:t>
            </a:r>
          </a:p>
        </p:txBody>
      </p:sp>
    </p:spTree>
    <p:extLst>
      <p:ext uri="{BB962C8B-B14F-4D97-AF65-F5344CB8AC3E}">
        <p14:creationId xmlns:p14="http://schemas.microsoft.com/office/powerpoint/2010/main" val="261646269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E116AD-B4D2-44E3-8EAA-964970F56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Melhoria do conceito</a:t>
            </a:r>
            <a:br>
              <a:rPr lang="pt-BR" b="1" dirty="0"/>
            </a:br>
            <a:r>
              <a:rPr lang="pt-BR" b="1" dirty="0"/>
              <a:t>Meta e Não desejado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BAA10DE-2C39-433B-A862-95BB095C2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Nenhuma observação</a:t>
            </a:r>
          </a:p>
        </p:txBody>
      </p:sp>
    </p:spTree>
    <p:extLst>
      <p:ext uri="{BB962C8B-B14F-4D97-AF65-F5344CB8AC3E}">
        <p14:creationId xmlns:p14="http://schemas.microsoft.com/office/powerpoint/2010/main" val="244491857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907CF8E-6F5E-405A-8D5E-A452070E5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47" y="3081734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pt-BR" dirty="0"/>
              <a:t>Caso 2: Caixa branca</a:t>
            </a:r>
            <a:br>
              <a:rPr lang="pt-BR" dirty="0"/>
            </a:br>
            <a:r>
              <a:rPr lang="pt-BR" sz="2325" dirty="0"/>
              <a:t>Eduardo Pimentel </a:t>
            </a:r>
            <a:r>
              <a:rPr lang="pt-BR" sz="2325" dirty="0" err="1"/>
              <a:t>Ruocco</a:t>
            </a:r>
            <a:br>
              <a:rPr lang="pt-BR" sz="2325" dirty="0"/>
            </a:br>
            <a:r>
              <a:rPr lang="pt-BR" sz="2325" dirty="0"/>
              <a:t>Henrique </a:t>
            </a:r>
            <a:r>
              <a:rPr lang="pt-BR" sz="2325" dirty="0" err="1"/>
              <a:t>Waldemarin</a:t>
            </a:r>
            <a:r>
              <a:rPr lang="pt-BR" sz="2325" dirty="0"/>
              <a:t> </a:t>
            </a:r>
            <a:r>
              <a:rPr lang="pt-BR" sz="2325" dirty="0" err="1"/>
              <a:t>Ioneda</a:t>
            </a:r>
            <a:br>
              <a:rPr lang="pt-BR" sz="2325" dirty="0"/>
            </a:br>
            <a:r>
              <a:rPr lang="pt-BR" sz="2325" dirty="0"/>
              <a:t>Thiago </a:t>
            </a:r>
            <a:r>
              <a:rPr lang="pt-BR" sz="2325" dirty="0" err="1"/>
              <a:t>Ryu</a:t>
            </a:r>
            <a:r>
              <a:rPr lang="pt-BR" sz="2325" dirty="0"/>
              <a:t> </a:t>
            </a:r>
            <a:r>
              <a:rPr lang="pt-BR" sz="2325" dirty="0" err="1"/>
              <a:t>Niwa</a:t>
            </a:r>
            <a:r>
              <a:rPr lang="pt-BR" sz="2325" dirty="0"/>
              <a:t> Murakami</a:t>
            </a:r>
            <a:br>
              <a:rPr lang="pt-BR" sz="2325" dirty="0"/>
            </a:br>
            <a:br>
              <a:rPr lang="pt-BR" sz="2325" dirty="0"/>
            </a:br>
            <a:r>
              <a:rPr lang="pt-BR" sz="2325" dirty="0"/>
              <a:t>TCC EPUSP</a:t>
            </a:r>
            <a:endParaRPr lang="pt-BR" dirty="0"/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2DC4E0E2-C2D0-460D-A5D6-43BD91441B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6753" y="1947068"/>
            <a:ext cx="3239294" cy="32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76513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41DCE9-06D0-4315-9AA5-829069E38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Resultados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AB4EAD-4ED7-4A94-9E5A-068188D11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Aceitação do conceito de uma caixa de </a:t>
            </a:r>
            <a:r>
              <a:rPr lang="pt-BR" dirty="0" err="1"/>
              <a:t>remedios</a:t>
            </a:r>
            <a:r>
              <a:rPr lang="pt-BR" dirty="0"/>
              <a:t> inteligente foi alta, principalmente por modernizar um produto defasado.</a:t>
            </a:r>
          </a:p>
          <a:p>
            <a:r>
              <a:rPr lang="pt-BR" dirty="0"/>
              <a:t>O design do </a:t>
            </a:r>
            <a:r>
              <a:rPr lang="pt-BR" dirty="0" err="1"/>
              <a:t>prototipo</a:t>
            </a:r>
            <a:r>
              <a:rPr lang="pt-BR" dirty="0"/>
              <a:t> montado um dos pontos de maior desconforto dos entrevistados.</a:t>
            </a:r>
          </a:p>
          <a:p>
            <a:r>
              <a:rPr lang="pt-BR" dirty="0"/>
              <a:t>Uso do produto simples e fácil. </a:t>
            </a:r>
          </a:p>
          <a:p>
            <a:r>
              <a:rPr lang="pt-BR" dirty="0"/>
              <a:t>Insegurança quanto a falta de feedbacks do aplicativo ao </a:t>
            </a:r>
            <a:r>
              <a:rPr lang="pt-BR" dirty="0" err="1"/>
              <a:t>congurar</a:t>
            </a:r>
            <a:r>
              <a:rPr lang="pt-BR" dirty="0"/>
              <a:t> a caixa.</a:t>
            </a:r>
          </a:p>
          <a:p>
            <a:r>
              <a:rPr lang="pt-BR" dirty="0"/>
              <a:t>Percepção de aumento de capacidade de organização</a:t>
            </a:r>
          </a:p>
        </p:txBody>
      </p:sp>
    </p:spTree>
    <p:extLst>
      <p:ext uri="{BB962C8B-B14F-4D97-AF65-F5344CB8AC3E}">
        <p14:creationId xmlns:p14="http://schemas.microsoft.com/office/powerpoint/2010/main" val="83087816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9815E0E-C060-4D84-BB11-1906E1D16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87450"/>
            <a:ext cx="7886700" cy="4302522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Não acho que a caixinha lembra uma fruta podre, o </a:t>
            </a:r>
            <a:r>
              <a:rPr lang="pt-BR" dirty="0" err="1"/>
              <a:t>prototipo</a:t>
            </a:r>
            <a:r>
              <a:rPr lang="pt-BR" dirty="0"/>
              <a:t> pode não estar tão bonito e delicado que nem a flor, mas realmente não parece uma maçã jogada no chão</a:t>
            </a:r>
          </a:p>
          <a:p>
            <a:endParaRPr lang="pt-BR" dirty="0"/>
          </a:p>
          <a:p>
            <a:r>
              <a:rPr lang="pt-BR" dirty="0"/>
              <a:t>Acho que a caixa e bem organizada, não me lembrou a </a:t>
            </a:r>
            <a:r>
              <a:rPr lang="pt-BR" dirty="0" err="1"/>
              <a:t>bagunca</a:t>
            </a:r>
            <a:r>
              <a:rPr lang="pt-BR" dirty="0"/>
              <a:t> que esse emaranhado de fios mostra, ela me parece bem simples </a:t>
            </a:r>
            <a:r>
              <a:rPr lang="pt-BR" dirty="0" err="1"/>
              <a:t>tambem</a:t>
            </a:r>
            <a:r>
              <a:rPr lang="pt-BR" dirty="0"/>
              <a:t> que nem os blocos.</a:t>
            </a:r>
          </a:p>
          <a:p>
            <a:endParaRPr lang="pt-BR" dirty="0"/>
          </a:p>
          <a:p>
            <a:r>
              <a:rPr lang="pt-BR" dirty="0"/>
              <a:t>Eu acho que foi simples mas eu tive que entender a interface do app e como a caixa funciona, então como era a primeira vez que eu estava usando, não foi completamente relaxante que nem ficar na praia.</a:t>
            </a:r>
          </a:p>
          <a:p>
            <a:endParaRPr lang="pt-BR" dirty="0"/>
          </a:p>
          <a:p>
            <a:r>
              <a:rPr lang="pt-BR" dirty="0"/>
              <a:t>Bom, acho que tem que ficar pro lado mais monótono mesmo, a caixa não pode te dar uma surpresa que nem cair na agua.</a:t>
            </a:r>
          </a:p>
        </p:txBody>
      </p:sp>
    </p:spTree>
    <p:extLst>
      <p:ext uri="{BB962C8B-B14F-4D97-AF65-F5344CB8AC3E}">
        <p14:creationId xmlns:p14="http://schemas.microsoft.com/office/powerpoint/2010/main" val="12450839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E67FC5-28B8-461B-8C3F-EB4AAEAD3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Em resumo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AAC6BB1-4139-4846-AEF3-C1F32FF2E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AXE consegue evocar atributos de qualidade de valor para cada participante</a:t>
            </a:r>
          </a:p>
          <a:p>
            <a:r>
              <a:rPr lang="pt-BR" dirty="0"/>
              <a:t>AXE consegue motivar o participante a fazer críticas</a:t>
            </a:r>
          </a:p>
          <a:p>
            <a:r>
              <a:rPr lang="pt-BR" dirty="0"/>
              <a:t>Como nem todos os pares são óbvios, o participante elabora bastante a sua opinião.</a:t>
            </a:r>
          </a:p>
        </p:txBody>
      </p:sp>
    </p:spTree>
    <p:extLst>
      <p:ext uri="{BB962C8B-B14F-4D97-AF65-F5344CB8AC3E}">
        <p14:creationId xmlns:p14="http://schemas.microsoft.com/office/powerpoint/2010/main" val="3156105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818</TotalTime>
  <Words>2683</Words>
  <Application>Microsoft Office PowerPoint</Application>
  <PresentationFormat>Apresentação na tela (4:3)</PresentationFormat>
  <Paragraphs>452</Paragraphs>
  <Slides>100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100</vt:i4>
      </vt:variant>
    </vt:vector>
  </HeadingPairs>
  <TitlesOfParts>
    <vt:vector size="106" baseType="lpstr">
      <vt:lpstr>Arial</vt:lpstr>
      <vt:lpstr>Calibri</vt:lpstr>
      <vt:lpstr>Calibri Light</vt:lpstr>
      <vt:lpstr>Myriad Pro</vt:lpstr>
      <vt:lpstr>Times New Roman</vt:lpstr>
      <vt:lpstr>Tema do Office</vt:lpstr>
      <vt:lpstr>UX Antecipada</vt:lpstr>
      <vt:lpstr>Agenda</vt:lpstr>
      <vt:lpstr>Pesquisa precursora Expectativa vs satisfação: Poupatempo, 2006</vt:lpstr>
      <vt:lpstr>Por quê, UX Antecipada?</vt:lpstr>
      <vt:lpstr>UX antecipada</vt:lpstr>
      <vt:lpstr>Esse produto é engraçado, me faz rir.</vt:lpstr>
      <vt:lpstr>Apresentação do PowerPoint</vt:lpstr>
      <vt:lpstr>Problemas (Roto et al. , 2009)</vt:lpstr>
      <vt:lpstr>Como avaliar a experiência do usuário com algo que ainda não existe?</vt:lpstr>
      <vt:lpstr>Há vários métodos na literatura</vt:lpstr>
      <vt:lpstr>Alguns métodos</vt:lpstr>
      <vt:lpstr>Conceitos e fundamentos</vt:lpstr>
      <vt:lpstr>Longitudinalidade da UX (Roto et al. 2011, apud Cardoso, 2013).</vt:lpstr>
      <vt:lpstr>Longitudinalidade da UX (Roto, 2011)</vt:lpstr>
      <vt:lpstr>AttrakDiff (Hassenzahl, Burmester e Koller, 2004) (Hassenzahl et al., 2008) tradução de Burmester e Dufner (2006).</vt:lpstr>
      <vt:lpstr>Apresentação do PowerPoint</vt:lpstr>
      <vt:lpstr>Apresentação do PowerPoint</vt:lpstr>
      <vt:lpstr>Antecipação</vt:lpstr>
      <vt:lpstr>Antecipação (Teddy Yogasara, 2014)</vt:lpstr>
      <vt:lpstr>Antecipação envolve emoções antecipatórias (MacLeod and Conway, 2005), </vt:lpstr>
      <vt:lpstr>Antecipação</vt:lpstr>
      <vt:lpstr>Apresentação do PowerPoint</vt:lpstr>
      <vt:lpstr>Apresentação do PowerPoint</vt:lpstr>
      <vt:lpstr>Apresentação do PowerPoint</vt:lpstr>
      <vt:lpstr>Apresentação do PowerPoint</vt:lpstr>
      <vt:lpstr>Técnicas projetivas</vt:lpstr>
      <vt:lpstr>AXE Anticipated eXperience Evaluation</vt:lpstr>
      <vt:lpstr>AXE</vt:lpstr>
      <vt:lpstr>Objetivo</vt:lpstr>
      <vt:lpstr>Visão geral</vt:lpstr>
      <vt:lpstr>Imagens como estímulo</vt:lpstr>
      <vt:lpstr>Protocolo em três etapas</vt:lpstr>
      <vt:lpstr>Preparação: Objetivos de design</vt:lpstr>
      <vt:lpstr>Preparação: Material</vt:lpstr>
      <vt:lpstr>Preparação: imagens adicionais</vt:lpstr>
      <vt:lpstr>Exemplo</vt:lpstr>
      <vt:lpstr>Apresentação do conceito </vt:lpstr>
      <vt:lpstr>Avaliação do conceito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Sessão AXE</vt:lpstr>
      <vt:lpstr>Sessão AXE</vt:lpstr>
      <vt:lpstr>Questões</vt:lpstr>
      <vt:lpstr>Cuidado extremo </vt:lpstr>
      <vt:lpstr>Observações</vt:lpstr>
      <vt:lpstr>Análise</vt:lpstr>
      <vt:lpstr>Apresentação do PowerPoint</vt:lpstr>
      <vt:lpstr>Análise dos dados</vt:lpstr>
      <vt:lpstr>Apresentação do PowerPoint</vt:lpstr>
      <vt:lpstr>Categorias</vt:lpstr>
      <vt:lpstr>Perceived features</vt:lpstr>
      <vt:lpstr>Melhoria do conceito</vt:lpstr>
      <vt:lpstr>Atributos associados</vt:lpstr>
      <vt:lpstr>Consequências antecipadas</vt:lpstr>
      <vt:lpstr>Nossa experiência</vt:lpstr>
      <vt:lpstr>Caso 1 ERP IoT Roberto Vagner Gomes,  Mestrado do IPT</vt:lpstr>
      <vt:lpstr>Conceito: ERP (logística) no paradigma IoT</vt:lpstr>
      <vt:lpstr>Problema </vt:lpstr>
      <vt:lpstr>Objetivo</vt:lpstr>
      <vt:lpstr>Apresentação do PowerPoint</vt:lpstr>
      <vt:lpstr>Experimento</vt:lpstr>
      <vt:lpstr>Imagens adicionais</vt:lpstr>
      <vt:lpstr>Participantes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Análise de dados qualitativos</vt:lpstr>
      <vt:lpstr>Categorias</vt:lpstr>
      <vt:lpstr>Características percebidas do produto: Conteúdo</vt:lpstr>
      <vt:lpstr>Características percebidas do produto: Interação</vt:lpstr>
      <vt:lpstr>Características percebidas do produto: Funcionalidade</vt:lpstr>
      <vt:lpstr>Características percebidas do produto: Funcionalidade</vt:lpstr>
      <vt:lpstr>Características percebidas do produto:  Apresentação</vt:lpstr>
      <vt:lpstr>Atributos associados: Atendimento às necessidades pragmáticas</vt:lpstr>
      <vt:lpstr>Atributos associados: Atendimento às necessidades hedônicas</vt:lpstr>
      <vt:lpstr>Atributos associados: Atendimento às necessidades hedônicas</vt:lpstr>
      <vt:lpstr>Atributos associados: Atendimento às necessidades hedônicas</vt:lpstr>
      <vt:lpstr>Consequências antecipadas Atratividade</vt:lpstr>
      <vt:lpstr>Consequências antecipadas Mudança comportamental</vt:lpstr>
      <vt:lpstr>Melhoria do conceito Sugestões</vt:lpstr>
      <vt:lpstr>Melhoria do conceito Meta e Não desejado</vt:lpstr>
      <vt:lpstr>Caso 2: Caixa branca Eduardo Pimentel Ruocco Henrique Waldemarin Ioneda Thiago Ryu Niwa Murakami  TCC EPUSP</vt:lpstr>
      <vt:lpstr>Resultados</vt:lpstr>
      <vt:lpstr>Apresentação do PowerPoint</vt:lpstr>
      <vt:lpstr>Em resumo</vt:lpstr>
      <vt:lpstr>Obrigada!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Lucia Filgueiras</dc:creator>
  <cp:lastModifiedBy>Lucia Filgueiras</cp:lastModifiedBy>
  <cp:revision>57</cp:revision>
  <dcterms:created xsi:type="dcterms:W3CDTF">2018-05-22T10:22:31Z</dcterms:created>
  <dcterms:modified xsi:type="dcterms:W3CDTF">2018-06-07T11:19:38Z</dcterms:modified>
</cp:coreProperties>
</file>