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7"/>
  </p:notesMasterIdLst>
  <p:sldIdLst>
    <p:sldId id="256" r:id="rId2"/>
    <p:sldId id="276" r:id="rId3"/>
    <p:sldId id="277" r:id="rId4"/>
    <p:sldId id="293" r:id="rId5"/>
    <p:sldId id="294" r:id="rId6"/>
    <p:sldId id="297" r:id="rId7"/>
    <p:sldId id="296" r:id="rId8"/>
    <p:sldId id="299" r:id="rId9"/>
    <p:sldId id="300" r:id="rId10"/>
    <p:sldId id="298" r:id="rId11"/>
    <p:sldId id="301" r:id="rId12"/>
    <p:sldId id="302" r:id="rId13"/>
    <p:sldId id="303" r:id="rId14"/>
    <p:sldId id="304" r:id="rId15"/>
    <p:sldId id="30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799FF-4F2C-4A01-8A55-4A7E4869AFE4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B86F2-F4E8-437A-87A4-634101B6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p96u8UzvV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i9K3NCMpDO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4F8DE-A2AC-42C4-8276-10A095075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Phonetics &amp; Phonology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B0F90-F8A9-4CC3-9A79-3340B0B03E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John Corbett: USP-CAPES International Fellow</a:t>
            </a:r>
          </a:p>
          <a:p>
            <a:r>
              <a:rPr lang="en-GB" dirty="0"/>
              <a:t>Session 12: English as a Lingua Franca 2: Vowels</a:t>
            </a:r>
          </a:p>
        </p:txBody>
      </p:sp>
    </p:spTree>
    <p:extLst>
      <p:ext uri="{BB962C8B-B14F-4D97-AF65-F5344CB8AC3E}">
        <p14:creationId xmlns:p14="http://schemas.microsoft.com/office/powerpoint/2010/main" val="2687915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Lingua Franca Core:</a:t>
            </a:r>
            <a:br>
              <a:rPr lang="en-GB" dirty="0"/>
            </a:br>
            <a:r>
              <a:rPr lang="en-GB" dirty="0"/>
              <a:t>Weak forms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Weak forms – those mainly grammatical words in unstressed positions in the sentence – can cause intelligibility issues even when they are pronounced by L1 English speakers.</a:t>
            </a:r>
          </a:p>
          <a:p>
            <a:r>
              <a:rPr lang="en-GB" dirty="0"/>
              <a:t>“The vast majority of learners, including many who become fluent bilinguals, use few weak forms other than ‘a’ and ‘the’. In this sense, </a:t>
            </a:r>
            <a:r>
              <a:rPr lang="en-GB" i="1" dirty="0"/>
              <a:t>despite the fact that it is easy to formulate clear rules for weak form use, they are unteachable</a:t>
            </a:r>
            <a:r>
              <a:rPr lang="en-GB" dirty="0"/>
              <a:t>.”</a:t>
            </a:r>
          </a:p>
          <a:p>
            <a:pPr lvl="1"/>
            <a:r>
              <a:rPr lang="en-GB" dirty="0"/>
              <a:t>Jenkins 2000: 147 (emphasis added)</a:t>
            </a:r>
          </a:p>
          <a:p>
            <a:pPr lvl="0">
              <a:buClr>
                <a:srgbClr val="40BAD2"/>
              </a:buClr>
            </a:pPr>
            <a:r>
              <a:rPr lang="en-GB" dirty="0">
                <a:solidFill>
                  <a:srgbClr val="000000">
                    <a:lumMod val="65000"/>
                    <a:lumOff val="35000"/>
                  </a:srgbClr>
                </a:solidFill>
              </a:rPr>
              <a:t>LFC recommendations:</a:t>
            </a:r>
          </a:p>
          <a:p>
            <a:pPr lvl="1">
              <a:buClr>
                <a:srgbClr val="40BAD2"/>
              </a:buClr>
            </a:pPr>
            <a:r>
              <a:rPr lang="en-GB" dirty="0">
                <a:solidFill>
                  <a:srgbClr val="000000">
                    <a:lumMod val="65000"/>
                    <a:lumOff val="35000"/>
                  </a:srgbClr>
                </a:solidFill>
              </a:rPr>
              <a:t>(1) strong version: encourage </a:t>
            </a:r>
            <a:r>
              <a:rPr lang="en-GB" dirty="0">
                <a:solidFill>
                  <a:srgbClr val="FF0000"/>
                </a:solidFill>
              </a:rPr>
              <a:t>full </a:t>
            </a:r>
            <a:r>
              <a:rPr lang="en-GB" dirty="0">
                <a:solidFill>
                  <a:srgbClr val="000000">
                    <a:lumMod val="65000"/>
                    <a:lumOff val="35000"/>
                  </a:srgbClr>
                </a:solidFill>
              </a:rPr>
              <a:t>forms for production but teach weak forms for reception.</a:t>
            </a:r>
          </a:p>
          <a:p>
            <a:pPr lvl="1">
              <a:buClr>
                <a:srgbClr val="40BAD2"/>
              </a:buClr>
            </a:pPr>
            <a:r>
              <a:rPr lang="en-GB" dirty="0">
                <a:solidFill>
                  <a:srgbClr val="000000">
                    <a:lumMod val="65000"/>
                    <a:lumOff val="35000"/>
                  </a:srgbClr>
                </a:solidFill>
              </a:rPr>
              <a:t>(2) weak version (for L2 teachers): don’t worry about teaching unstressed /ə/, but shorten the vowel, while retaining its quality. So…</a:t>
            </a:r>
          </a:p>
          <a:p>
            <a:pPr lvl="1">
              <a:buClr>
                <a:srgbClr val="40BAD2"/>
              </a:buClr>
            </a:pPr>
            <a:r>
              <a:rPr lang="en-GB" dirty="0">
                <a:solidFill>
                  <a:srgbClr val="000000">
                    <a:lumMod val="65000"/>
                    <a:lumOff val="35000"/>
                  </a:srgbClr>
                </a:solidFill>
              </a:rPr>
              <a:t>Don’t change /</a:t>
            </a:r>
            <a:r>
              <a:rPr lang="en-GB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wɔ:z</a:t>
            </a:r>
            <a:r>
              <a:rPr lang="en-GB" dirty="0">
                <a:solidFill>
                  <a:srgbClr val="000000">
                    <a:lumMod val="65000"/>
                    <a:lumOff val="35000"/>
                  </a:srgbClr>
                </a:solidFill>
              </a:rPr>
              <a:t>/ to /</a:t>
            </a:r>
            <a:r>
              <a:rPr lang="en-GB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wəz</a:t>
            </a:r>
            <a:r>
              <a:rPr lang="en-GB" dirty="0">
                <a:solidFill>
                  <a:srgbClr val="000000">
                    <a:lumMod val="65000"/>
                    <a:lumOff val="35000"/>
                  </a:srgbClr>
                </a:solidFill>
              </a:rPr>
              <a:t>/</a:t>
            </a:r>
          </a:p>
          <a:p>
            <a:pPr lvl="1">
              <a:buClr>
                <a:srgbClr val="40BAD2"/>
              </a:buClr>
            </a:pPr>
            <a:r>
              <a:rPr lang="en-GB" dirty="0">
                <a:solidFill>
                  <a:srgbClr val="000000">
                    <a:lumMod val="65000"/>
                    <a:lumOff val="35000"/>
                  </a:srgbClr>
                </a:solidFill>
              </a:rPr>
              <a:t>Change /</a:t>
            </a:r>
            <a:r>
              <a:rPr lang="en-GB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wɔ:z</a:t>
            </a:r>
            <a:r>
              <a:rPr lang="en-GB" dirty="0">
                <a:solidFill>
                  <a:srgbClr val="000000">
                    <a:lumMod val="65000"/>
                    <a:lumOff val="35000"/>
                  </a:srgbClr>
                </a:solidFill>
              </a:rPr>
              <a:t>/ to /</a:t>
            </a:r>
            <a:r>
              <a:rPr lang="en-GB" dirty="0" err="1">
                <a:solidFill>
                  <a:srgbClr val="000000">
                    <a:lumMod val="65000"/>
                    <a:lumOff val="35000"/>
                  </a:srgbClr>
                </a:solidFill>
              </a:rPr>
              <a:t>wɔz</a:t>
            </a:r>
            <a:r>
              <a:rPr lang="en-GB" dirty="0">
                <a:solidFill>
                  <a:srgbClr val="000000">
                    <a:lumMod val="65000"/>
                    <a:lumOff val="35000"/>
                  </a:srgbClr>
                </a:solidFill>
              </a:rPr>
              <a:t>/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286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features of connected speech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L1 speakers and fluent L2 speakers have a speed of about 350 syllables a minute.</a:t>
            </a:r>
          </a:p>
          <a:p>
            <a:r>
              <a:rPr lang="en-GB" dirty="0"/>
              <a:t>Therefore elision, assimilation and linking/intrusive features appear.</a:t>
            </a:r>
          </a:p>
          <a:p>
            <a:r>
              <a:rPr lang="en-GB" dirty="0"/>
              <a:t>Other L2 speakers will be slower. Teaching these processes for slower speech will affect intelligibility and it will not help learners speed up.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LFC recommendation</a:t>
            </a:r>
            <a:r>
              <a:rPr lang="en-GB" dirty="0"/>
              <a:t>: Do NOT teach assimilation, elision or linking features, e.g. /grim </a:t>
            </a:r>
            <a:r>
              <a:rPr lang="en-GB" dirty="0" err="1"/>
              <a:t>pɛn</a:t>
            </a:r>
            <a:r>
              <a:rPr lang="en-GB" dirty="0"/>
              <a:t>/</a:t>
            </a:r>
          </a:p>
          <a:p>
            <a:r>
              <a:rPr lang="en-GB" dirty="0"/>
              <a:t>As they get faster, learners will acquire these processes naturally. Again, like weak forms, you might wish to point them out for listening/reception purposes.</a:t>
            </a:r>
          </a:p>
        </p:txBody>
      </p:sp>
    </p:spTree>
    <p:extLst>
      <p:ext uri="{BB962C8B-B14F-4D97-AF65-F5344CB8AC3E}">
        <p14:creationId xmlns:p14="http://schemas.microsoft.com/office/powerpoint/2010/main" val="1869441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Rhythm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English and Continental Portuguese are said </a:t>
            </a:r>
            <a:r>
              <a:rPr lang="en-GB"/>
              <a:t>to be </a:t>
            </a:r>
            <a:r>
              <a:rPr lang="en-GB" dirty="0"/>
              <a:t>stress-timed.</a:t>
            </a:r>
          </a:p>
          <a:p>
            <a:r>
              <a:rPr lang="en-GB" dirty="0"/>
              <a:t>Brazilian Portuguese and Spanish are said to be syllable-timed.</a:t>
            </a:r>
          </a:p>
          <a:p>
            <a:endParaRPr lang="en-GB" dirty="0"/>
          </a:p>
          <a:p>
            <a:r>
              <a:rPr lang="en-GB" dirty="0"/>
              <a:t>These descriptions are based on idealised articulations, often of nursery rhymes. The distinction has been challenged, and even dismissed as a ‘myth’ (Jenkins 2000: 149)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LFC recommendation</a:t>
            </a:r>
            <a:r>
              <a:rPr lang="en-GB" dirty="0"/>
              <a:t>: forget stress-timing, and forget jazz chants (unless you want to have fun drills). Focus on the lengthening of stressed (nuclear) syllables in word groups.</a:t>
            </a:r>
          </a:p>
        </p:txBody>
      </p:sp>
    </p:spTree>
    <p:extLst>
      <p:ext uri="{BB962C8B-B14F-4D97-AF65-F5344CB8AC3E}">
        <p14:creationId xmlns:p14="http://schemas.microsoft.com/office/powerpoint/2010/main" val="1691079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stress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Word stress itself rarely causes intelligibility issues.</a:t>
            </a:r>
          </a:p>
          <a:p>
            <a:r>
              <a:rPr lang="en-GB" dirty="0"/>
              <a:t>Word stress rules are complex and unteachable.</a:t>
            </a:r>
          </a:p>
          <a:p>
            <a:pPr marL="0" indent="0">
              <a:buNone/>
            </a:pPr>
            <a:r>
              <a:rPr lang="en-GB" dirty="0"/>
              <a:t>BUT…</a:t>
            </a:r>
          </a:p>
          <a:p>
            <a:r>
              <a:rPr lang="en-GB" dirty="0"/>
              <a:t>Misplaced stress affects the aspiration of initial voiceless plosives, which occur in initially stressed syllables, and these are important for intelligibility</a:t>
            </a:r>
          </a:p>
          <a:p>
            <a:pPr marL="0" indent="0">
              <a:buNone/>
            </a:pPr>
            <a:r>
              <a:rPr lang="en-GB" dirty="0"/>
              <a:t>SO</a:t>
            </a:r>
          </a:p>
          <a:p>
            <a:r>
              <a:rPr lang="en-GB" dirty="0">
                <a:solidFill>
                  <a:srgbClr val="FF0000"/>
                </a:solidFill>
              </a:rPr>
              <a:t>LFC recommendation</a:t>
            </a:r>
            <a:r>
              <a:rPr lang="en-GB" dirty="0"/>
              <a:t>: give some simplified guidance, </a:t>
            </a:r>
            <a:r>
              <a:rPr lang="en-GB" dirty="0" err="1"/>
              <a:t>eg</a:t>
            </a:r>
            <a:endParaRPr lang="en-GB" dirty="0"/>
          </a:p>
          <a:p>
            <a:pPr lvl="1"/>
            <a:r>
              <a:rPr lang="en-GB" dirty="0"/>
              <a:t>Most 2-syllable nouns receive stress on the first syllable</a:t>
            </a:r>
          </a:p>
          <a:p>
            <a:pPr lvl="1"/>
            <a:r>
              <a:rPr lang="en-GB" dirty="0"/>
              <a:t>Most 2-syllable verbs receive stress on the second syllable</a:t>
            </a:r>
          </a:p>
          <a:p>
            <a:pPr lvl="1"/>
            <a:r>
              <a:rPr lang="en-GB" dirty="0"/>
              <a:t>Certain suffixes like &lt;-ese&gt; are stressed unless the word is a modifier, </a:t>
            </a:r>
            <a:r>
              <a:rPr lang="en-GB" dirty="0" err="1"/>
              <a:t>eg</a:t>
            </a:r>
            <a:r>
              <a:rPr lang="en-GB" dirty="0"/>
              <a:t> ‘She’s </a:t>
            </a:r>
            <a:r>
              <a:rPr lang="en-GB" dirty="0" err="1"/>
              <a:t>ChiNESE</a:t>
            </a:r>
            <a:r>
              <a:rPr lang="en-GB" dirty="0"/>
              <a:t>’, but ‘She’s a </a:t>
            </a:r>
            <a:r>
              <a:rPr lang="en-GB" dirty="0" err="1"/>
              <a:t>CHInese</a:t>
            </a:r>
            <a:r>
              <a:rPr lang="en-GB" dirty="0"/>
              <a:t> student.’</a:t>
            </a:r>
          </a:p>
          <a:p>
            <a:pPr lvl="1"/>
            <a:r>
              <a:rPr lang="en-GB" dirty="0"/>
              <a:t>Let the learners know that there are many exceptions…</a:t>
            </a:r>
          </a:p>
        </p:txBody>
      </p:sp>
    </p:spTree>
    <p:extLst>
      <p:ext uri="{BB962C8B-B14F-4D97-AF65-F5344CB8AC3E}">
        <p14:creationId xmlns:p14="http://schemas.microsoft.com/office/powerpoint/2010/main" val="1118795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Summing up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short video interview with Jennifer Jenkins:</a:t>
            </a:r>
          </a:p>
          <a:p>
            <a:r>
              <a:rPr lang="en-US" dirty="0">
                <a:hlinkClick r:id="rId2"/>
              </a:rPr>
              <a:t>http://www.youtube.com/watch?v=Gp96u8UzvV4</a:t>
            </a:r>
            <a:r>
              <a:rPr lang="en-US" dirty="0"/>
              <a:t> </a:t>
            </a:r>
          </a:p>
          <a:p>
            <a:endParaRPr lang="en-GB" dirty="0"/>
          </a:p>
          <a:p>
            <a:r>
              <a:rPr lang="en-GB" dirty="0"/>
              <a:t>LFC recommendations challenge many traditional teaching assumptions and practices.</a:t>
            </a:r>
          </a:p>
          <a:p>
            <a:r>
              <a:rPr lang="en-GB" dirty="0"/>
              <a:t>They are therefore controversial.</a:t>
            </a:r>
          </a:p>
          <a:p>
            <a:r>
              <a:rPr lang="en-GB" dirty="0"/>
              <a:t>What are </a:t>
            </a:r>
            <a:r>
              <a:rPr lang="en-GB" i="1" dirty="0"/>
              <a:t>your</a:t>
            </a:r>
            <a:r>
              <a:rPr lang="en-GB" dirty="0"/>
              <a:t> thoughts about them?</a:t>
            </a:r>
          </a:p>
        </p:txBody>
      </p:sp>
    </p:spTree>
    <p:extLst>
      <p:ext uri="{BB962C8B-B14F-4D97-AF65-F5344CB8AC3E}">
        <p14:creationId xmlns:p14="http://schemas.microsoft.com/office/powerpoint/2010/main" val="2028904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week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What do we do now?</a:t>
            </a:r>
          </a:p>
          <a:p>
            <a:pPr lvl="1"/>
            <a:r>
              <a:rPr lang="en-GB" sz="2800" dirty="0"/>
              <a:t>Adapting pronunciation teaching for the Brazilian classroom in the ELF era</a:t>
            </a:r>
          </a:p>
          <a:p>
            <a:pPr lvl="1"/>
            <a:r>
              <a:rPr lang="en-GB" sz="2800" dirty="0"/>
              <a:t>How do you correct students when they have choices!?</a:t>
            </a:r>
          </a:p>
          <a:p>
            <a:pPr lvl="1"/>
            <a:r>
              <a:rPr lang="en-GB" sz="2800" dirty="0"/>
              <a:t>Is intelligibility all there is?</a:t>
            </a:r>
          </a:p>
        </p:txBody>
      </p:sp>
    </p:spTree>
    <p:extLst>
      <p:ext uri="{BB962C8B-B14F-4D97-AF65-F5344CB8AC3E}">
        <p14:creationId xmlns:p14="http://schemas.microsoft.com/office/powerpoint/2010/main" val="32093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</a:rPr>
              <a:t>Today´s session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i="1" u="sng" dirty="0"/>
              <a:t>This session:</a:t>
            </a:r>
          </a:p>
          <a:p>
            <a:pPr eaLnBrk="1" hangingPunct="1">
              <a:defRPr/>
            </a:pPr>
            <a:r>
              <a:rPr lang="en-GB" sz="2800" dirty="0"/>
              <a:t>What are the LFC vowels, and what position does ELF take on vowel length?</a:t>
            </a:r>
          </a:p>
          <a:p>
            <a:pPr eaLnBrk="1" hangingPunct="1">
              <a:defRPr/>
            </a:pPr>
            <a:r>
              <a:rPr lang="en-GB" sz="2800" dirty="0"/>
              <a:t>Is intelligibility all there is to pronunciation learning and teaching?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72996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Review: What is ELF?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867911" y="868679"/>
            <a:ext cx="4099221" cy="5676053"/>
          </a:xfrm>
        </p:spPr>
        <p:txBody>
          <a:bodyPr/>
          <a:lstStyle/>
          <a:p>
            <a:r>
              <a:rPr lang="en-GB" dirty="0"/>
              <a:t>Focus on ‘mutual intelligibility among non-native speakers’ as the goal of teaching and curriculum design</a:t>
            </a:r>
          </a:p>
          <a:p>
            <a:r>
              <a:rPr lang="en-GB" dirty="0"/>
              <a:t>Uses empirical data to determine which sounds cause problems of intelligibility – which sounds are at the root of communication breakdown?</a:t>
            </a:r>
          </a:p>
        </p:txBody>
      </p:sp>
      <p:pic>
        <p:nvPicPr>
          <p:cNvPr id="12" name="Espaço Reservado para Conteúdo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37226" y="1344349"/>
            <a:ext cx="3879584" cy="387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0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Review: LFC consonants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3200401" y="134514"/>
            <a:ext cx="8738679" cy="6588972"/>
          </a:xfrm>
        </p:spPr>
        <p:txBody>
          <a:bodyPr>
            <a:normAutofit/>
          </a:bodyPr>
          <a:lstStyle/>
          <a:p>
            <a:r>
              <a:rPr lang="en-GB" dirty="0"/>
              <a:t>Summary of LFC recommendations on consonants:</a:t>
            </a:r>
          </a:p>
          <a:p>
            <a:pPr lvl="1"/>
            <a:r>
              <a:rPr lang="en-GB" dirty="0"/>
              <a:t>Allow substitutions for /ð/ and /</a:t>
            </a:r>
            <a:r>
              <a:rPr lang="el-GR" dirty="0"/>
              <a:t>θ/ </a:t>
            </a:r>
            <a:endParaRPr lang="en-GB" dirty="0"/>
          </a:p>
          <a:p>
            <a:pPr lvl="1"/>
            <a:r>
              <a:rPr lang="en-GB" dirty="0"/>
              <a:t>Allow substitutions for ‘dark’  [ɫ] </a:t>
            </a:r>
          </a:p>
          <a:p>
            <a:pPr lvl="1"/>
            <a:r>
              <a:rPr lang="en-GB" dirty="0"/>
              <a:t>Encourage the use of GenAm  [ɻ]  and a </a:t>
            </a:r>
            <a:r>
              <a:rPr lang="en-GB" dirty="0" err="1"/>
              <a:t>rhotic</a:t>
            </a:r>
            <a:r>
              <a:rPr lang="en-GB" dirty="0"/>
              <a:t> accent</a:t>
            </a:r>
          </a:p>
          <a:p>
            <a:pPr lvl="1"/>
            <a:r>
              <a:rPr lang="en-GB" dirty="0"/>
              <a:t>Avoid the alveolar flap [ɾ]  in place of intervocalic [t]</a:t>
            </a:r>
          </a:p>
          <a:p>
            <a:pPr lvl="1"/>
            <a:r>
              <a:rPr lang="en-GB" dirty="0"/>
              <a:t>Encourage aspirated initial voiceless plosives [</a:t>
            </a:r>
            <a:r>
              <a:rPr lang="en-GB" dirty="0" err="1"/>
              <a:t>pʰ</a:t>
            </a:r>
            <a:r>
              <a:rPr lang="en-GB" dirty="0"/>
              <a:t>], [</a:t>
            </a:r>
            <a:r>
              <a:rPr lang="en-GB" dirty="0" err="1"/>
              <a:t>tʰ</a:t>
            </a:r>
            <a:r>
              <a:rPr lang="en-GB" dirty="0"/>
              <a:t>] and [</a:t>
            </a:r>
            <a:r>
              <a:rPr lang="en-GB" dirty="0" err="1"/>
              <a:t>kʰ</a:t>
            </a:r>
            <a:r>
              <a:rPr lang="en-GB" dirty="0"/>
              <a:t>] </a:t>
            </a:r>
          </a:p>
          <a:p>
            <a:pPr lvl="1"/>
            <a:r>
              <a:rPr lang="en-US" dirty="0"/>
              <a:t>Train learners to shorten vowels before voiceless/</a:t>
            </a:r>
            <a:r>
              <a:rPr lang="en-US" dirty="0" err="1"/>
              <a:t>fortis</a:t>
            </a:r>
            <a:r>
              <a:rPr lang="en-US" dirty="0"/>
              <a:t> consonants, so the first vowel is slightly shorter in the minimal pairs /pɪk/ and /</a:t>
            </a:r>
            <a:r>
              <a:rPr lang="en-US" dirty="0" err="1"/>
              <a:t>pɪg</a:t>
            </a:r>
            <a:r>
              <a:rPr lang="en-US" dirty="0"/>
              <a:t>/ or /</a:t>
            </a:r>
            <a:r>
              <a:rPr lang="en-US" dirty="0" err="1"/>
              <a:t>si:t</a:t>
            </a:r>
            <a:r>
              <a:rPr lang="en-US" dirty="0"/>
              <a:t>/ and /</a:t>
            </a:r>
            <a:r>
              <a:rPr lang="en-US" dirty="0" err="1"/>
              <a:t>si:d</a:t>
            </a:r>
            <a:r>
              <a:rPr lang="en-US" dirty="0"/>
              <a:t>/.</a:t>
            </a:r>
          </a:p>
          <a:p>
            <a:pPr lvl="1"/>
            <a:r>
              <a:rPr lang="en-US" dirty="0"/>
              <a:t>Additional unstressed vowels in consonant clusters don’t usually cause intelligibility problems, so don’t worry about them. You can say /wɒkɪd/</a:t>
            </a:r>
          </a:p>
          <a:p>
            <a:pPr lvl="1"/>
            <a:r>
              <a:rPr lang="en-US" dirty="0"/>
              <a:t>Insist on full consonant clusters at the beginnings of words. Some Asian learners say [´pɒdʌk] for &lt;product&gt; and that causes problems.</a:t>
            </a:r>
          </a:p>
          <a:p>
            <a:pPr lvl="1"/>
            <a:r>
              <a:rPr lang="en-US" dirty="0"/>
              <a:t>Allow simplification by deletion, especially of /t/ and /d/, in the middle and ends of words, as this is a general feature of L1 RP and </a:t>
            </a:r>
            <a:r>
              <a:rPr lang="en-US" dirty="0" err="1"/>
              <a:t>GenAm</a:t>
            </a:r>
            <a:r>
              <a:rPr lang="en-US" dirty="0"/>
              <a:t> too, e.g. you can delete the medial /t/ in &lt;fact-sheet&gt; and the /d/ in &lt;friendship&gt;. Pronounce the final /t, d/ when they are past-tense markers.</a:t>
            </a:r>
          </a:p>
          <a:p>
            <a:pPr lvl="1"/>
            <a:r>
              <a:rPr lang="en-US" dirty="0"/>
              <a:t>Follow RP in NOT reducing clusters with intervocalic /</a:t>
            </a:r>
            <a:r>
              <a:rPr lang="en-US" dirty="0" err="1"/>
              <a:t>nt</a:t>
            </a:r>
            <a:r>
              <a:rPr lang="en-US" dirty="0"/>
              <a:t>/  to /n/ in words like &lt;international&gt; or &lt;twenty&gt;. Americans often do elide here but it can cause problems with spelling-pronunciation correspondences.</a:t>
            </a:r>
          </a:p>
        </p:txBody>
      </p:sp>
      <p:pic>
        <p:nvPicPr>
          <p:cNvPr id="12" name="Espaço Reservado para Conteúdo 11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9819285" y="134514"/>
            <a:ext cx="1871268" cy="187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8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7887-1608-4923-B308-33D94FF47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Lingua Franca Core (LFC):</a:t>
            </a:r>
            <a:br>
              <a:rPr lang="en-GB" dirty="0"/>
            </a:br>
            <a:r>
              <a:rPr lang="en-GB" dirty="0"/>
              <a:t>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48547-2852-403B-A12A-20E0963B5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English-speaking world (as we have seen) there is a variation in the quality and quantity of vowel articulations in particular words.</a:t>
            </a:r>
          </a:p>
          <a:p>
            <a:r>
              <a:rPr lang="en-GB" dirty="0"/>
              <a:t>L1 English speakers are consistent in their own articulations, but there is variation among groups of speakers.</a:t>
            </a:r>
          </a:p>
          <a:p>
            <a:r>
              <a:rPr lang="en-GB" dirty="0"/>
              <a:t>How do you (and different L1 English speakers) pronounce &lt;dog&gt;?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dog sitting on top of a wooden table posing for the camera&#10;&#10;Description generated with very high confidence">
            <a:extLst>
              <a:ext uri="{FF2B5EF4-FFF2-40B4-BE49-F238E27FC236}">
                <a16:creationId xmlns:a16="http://schemas.microsoft.com/office/drawing/2014/main" id="{79FBFF75-F4BE-4D5B-ABCA-34B14F276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517" y="3674923"/>
            <a:ext cx="2176972" cy="290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4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7887-1608-4923-B308-33D94FF47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Lingua Franca Core (LFC):</a:t>
            </a:r>
            <a:br>
              <a:rPr lang="en-GB" dirty="0"/>
            </a:br>
            <a:r>
              <a:rPr lang="en-GB" dirty="0"/>
              <a:t>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48547-2852-403B-A12A-20E0963B5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&lt;dog&gt; can be pronounced:</a:t>
            </a:r>
          </a:p>
          <a:p>
            <a:pPr lvl="1"/>
            <a:r>
              <a:rPr lang="en-GB" sz="2400" dirty="0"/>
              <a:t>/</a:t>
            </a:r>
            <a:r>
              <a:rPr lang="en-GB" sz="2400" dirty="0" err="1"/>
              <a:t>dɒɡ</a:t>
            </a:r>
            <a:r>
              <a:rPr lang="en-GB" sz="2400" dirty="0"/>
              <a:t>/ RP</a:t>
            </a:r>
          </a:p>
          <a:p>
            <a:pPr lvl="1"/>
            <a:r>
              <a:rPr lang="en-GB" sz="2400" dirty="0"/>
              <a:t>/</a:t>
            </a:r>
            <a:r>
              <a:rPr lang="en-GB" sz="2400" dirty="0" err="1"/>
              <a:t>dɑg</a:t>
            </a:r>
            <a:r>
              <a:rPr lang="en-GB" sz="2400" dirty="0"/>
              <a:t>/ </a:t>
            </a:r>
            <a:r>
              <a:rPr lang="en-GB" sz="2400" dirty="0" err="1"/>
              <a:t>GenAm</a:t>
            </a:r>
            <a:endParaRPr lang="en-GB" sz="2400" dirty="0"/>
          </a:p>
          <a:p>
            <a:pPr lvl="1"/>
            <a:r>
              <a:rPr lang="en-GB" sz="2400" dirty="0"/>
              <a:t>/</a:t>
            </a:r>
            <a:r>
              <a:rPr lang="en-GB" sz="2400" dirty="0" err="1"/>
              <a:t>dʌɡ</a:t>
            </a:r>
            <a:r>
              <a:rPr lang="en-GB" sz="2400" dirty="0"/>
              <a:t>/ Scots</a:t>
            </a:r>
          </a:p>
          <a:p>
            <a:r>
              <a:rPr lang="en-GB" sz="2400" dirty="0"/>
              <a:t>The variation in quality (tongue and lip position) does not seem to cause serious intelligibility problems.</a:t>
            </a:r>
          </a:p>
          <a:p>
            <a:r>
              <a:rPr lang="en-GB" sz="2400" dirty="0"/>
              <a:t>So…why should L2 speakers worry? They might even pronounce it /</a:t>
            </a:r>
            <a:r>
              <a:rPr lang="en-GB" sz="2400" dirty="0" err="1"/>
              <a:t>dʊg</a:t>
            </a:r>
            <a:r>
              <a:rPr lang="en-GB" sz="2400" dirty="0"/>
              <a:t>/.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386106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7887-1608-4923-B308-33D94FF47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Lingua Franca Core (LFC):</a:t>
            </a:r>
            <a:br>
              <a:rPr lang="en-GB" dirty="0"/>
            </a:br>
            <a:r>
              <a:rPr lang="en-GB" dirty="0"/>
              <a:t>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48547-2852-403B-A12A-20E0963B5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variation in quality (tongue and lip position) of vowels does </a:t>
            </a:r>
            <a:r>
              <a:rPr lang="en-GB" i="1" dirty="0"/>
              <a:t>not </a:t>
            </a:r>
            <a:r>
              <a:rPr lang="en-GB" dirty="0"/>
              <a:t>seem to cause serious  L2-L2 speaker intelligibility problems.</a:t>
            </a:r>
          </a:p>
          <a:p>
            <a:r>
              <a:rPr lang="en-GB" dirty="0"/>
              <a:t>Sometimes quantity (duration of production) can cause problems, </a:t>
            </a:r>
          </a:p>
          <a:p>
            <a:r>
              <a:rPr lang="en-GB" i="1" dirty="0"/>
              <a:t>So…</a:t>
            </a:r>
          </a:p>
          <a:p>
            <a:r>
              <a:rPr lang="en-GB" dirty="0"/>
              <a:t>The LFC position is that </a:t>
            </a:r>
          </a:p>
          <a:p>
            <a:pPr lvl="1"/>
            <a:r>
              <a:rPr lang="en-GB" b="1" i="1" dirty="0"/>
              <a:t>Quality </a:t>
            </a:r>
            <a:r>
              <a:rPr lang="en-GB" b="1" dirty="0"/>
              <a:t>of vowel articulation is not an issue </a:t>
            </a:r>
            <a:r>
              <a:rPr lang="en-GB" b="1" i="1" dirty="0"/>
              <a:t>if the L2 speaker maintains consistency</a:t>
            </a:r>
          </a:p>
          <a:p>
            <a:pPr lvl="1"/>
            <a:r>
              <a:rPr lang="en-GB" b="1" dirty="0"/>
              <a:t>Focus should be put on vowel </a:t>
            </a:r>
            <a:r>
              <a:rPr lang="en-GB" b="1" i="1" dirty="0"/>
              <a:t>quantity, </a:t>
            </a:r>
            <a:r>
              <a:rPr lang="en-GB" b="1" dirty="0"/>
              <a:t>particularly for diphthongs</a:t>
            </a:r>
          </a:p>
          <a:p>
            <a:pPr lvl="1"/>
            <a:r>
              <a:rPr lang="en-GB" b="1" dirty="0"/>
              <a:t>So…is this what you should be doing? </a:t>
            </a:r>
            <a:r>
              <a:rPr lang="en-GB" b="1" dirty="0">
                <a:hlinkClick r:id="rId2"/>
              </a:rPr>
              <a:t>http://youtu.be/i9K3NCMpDO8</a:t>
            </a:r>
            <a:r>
              <a:rPr lang="en-GB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486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7887-1608-4923-B308-33D94FF47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Lingua Franca Core (LFC):</a:t>
            </a:r>
            <a:br>
              <a:rPr lang="en-GB" dirty="0"/>
            </a:br>
            <a:r>
              <a:rPr lang="en-GB" dirty="0"/>
              <a:t>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48547-2852-403B-A12A-20E0963B5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“The LFC […] eschews considerations of diphthong quality, with the proviso that whatever quality is used, the length must be that of a diphthong or long vowel, and the variant must be used consistently.”</a:t>
            </a:r>
          </a:p>
          <a:p>
            <a:pPr lvl="1"/>
            <a:r>
              <a:rPr lang="en-GB" dirty="0"/>
              <a:t>Jenkins 2000: 145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Conclusion – it doesn’t matter if you are Henry Higgins or Eliza Doolittle – but you shouldn’t switch between one and the other.</a:t>
            </a:r>
          </a:p>
        </p:txBody>
      </p:sp>
    </p:spTree>
    <p:extLst>
      <p:ext uri="{BB962C8B-B14F-4D97-AF65-F5344CB8AC3E}">
        <p14:creationId xmlns:p14="http://schemas.microsoft.com/office/powerpoint/2010/main" val="2030908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7887-1608-4923-B308-33D94FF47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Lingua Franca Core (LFC):</a:t>
            </a:r>
            <a:br>
              <a:rPr lang="en-GB" dirty="0"/>
            </a:br>
            <a:r>
              <a:rPr lang="en-GB" dirty="0"/>
              <a:t>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48547-2852-403B-A12A-20E0963B5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exception:</a:t>
            </a:r>
          </a:p>
          <a:p>
            <a:r>
              <a:rPr lang="en-GB" dirty="0"/>
              <a:t>The long open mid-central vowel /ɜ:/ is unusual in non-English phonemic systems and it is the least common English monophthong, occurring mainly before /r/ in words like &lt;bird&gt;, &lt;worth&gt; in non-</a:t>
            </a:r>
            <a:r>
              <a:rPr lang="en-GB" dirty="0" err="1"/>
              <a:t>rhotic</a:t>
            </a:r>
            <a:r>
              <a:rPr lang="en-GB" dirty="0"/>
              <a:t> accents.</a:t>
            </a:r>
          </a:p>
          <a:p>
            <a:r>
              <a:rPr lang="en-GB" dirty="0"/>
              <a:t>Some learners substitute /ɑ:/ but that has been shown to cause intelligibility problems, e.g. &lt;curtain&gt; was confused with &lt;carton&gt;</a:t>
            </a:r>
          </a:p>
          <a:p>
            <a:r>
              <a:rPr lang="en-GB" dirty="0"/>
              <a:t>LFC recommends that /ɜ:/ is taught.</a:t>
            </a:r>
          </a:p>
        </p:txBody>
      </p:sp>
    </p:spTree>
    <p:extLst>
      <p:ext uri="{BB962C8B-B14F-4D97-AF65-F5344CB8AC3E}">
        <p14:creationId xmlns:p14="http://schemas.microsoft.com/office/powerpoint/2010/main" val="726135006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 Transcription test and review</Template>
  <TotalTime>991</TotalTime>
  <Words>1298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 2</vt:lpstr>
      <vt:lpstr>Quadro</vt:lpstr>
      <vt:lpstr>Phonetics &amp; Phonology</vt:lpstr>
      <vt:lpstr>Today´s session</vt:lpstr>
      <vt:lpstr>Review: What is ELF?</vt:lpstr>
      <vt:lpstr>Review: LFC consonants</vt:lpstr>
      <vt:lpstr>Lingua Franca Core (LFC): Vowels</vt:lpstr>
      <vt:lpstr>Lingua Franca Core (LFC): Vowels</vt:lpstr>
      <vt:lpstr>Lingua Franca Core (LFC): Vowels</vt:lpstr>
      <vt:lpstr>Lingua Franca Core (LFC): Vowels</vt:lpstr>
      <vt:lpstr>Lingua Franca Core (LFC): Vowels</vt:lpstr>
      <vt:lpstr>Lingua Franca Core: Weak forms</vt:lpstr>
      <vt:lpstr>Other features of connected speech</vt:lpstr>
      <vt:lpstr>Rhythm</vt:lpstr>
      <vt:lpstr>Word stress</vt:lpstr>
      <vt:lpstr>Summing up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 &amp; Phonology</dc:title>
  <dc:creator>John Corbett</dc:creator>
  <cp:lastModifiedBy>John Corbett</cp:lastModifiedBy>
  <cp:revision>97</cp:revision>
  <dcterms:created xsi:type="dcterms:W3CDTF">2018-03-18T20:56:05Z</dcterms:created>
  <dcterms:modified xsi:type="dcterms:W3CDTF">2018-06-08T22:31:18Z</dcterms:modified>
</cp:coreProperties>
</file>