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0"/>
  </p:notesMasterIdLst>
  <p:sldIdLst>
    <p:sldId id="256" r:id="rId2"/>
    <p:sldId id="276" r:id="rId3"/>
    <p:sldId id="296" r:id="rId4"/>
    <p:sldId id="297" r:id="rId5"/>
    <p:sldId id="299" r:id="rId6"/>
    <p:sldId id="277" r:id="rId7"/>
    <p:sldId id="301" r:id="rId8"/>
    <p:sldId id="302" r:id="rId9"/>
    <p:sldId id="300" r:id="rId10"/>
    <p:sldId id="293" r:id="rId11"/>
    <p:sldId id="303" r:id="rId12"/>
    <p:sldId id="304" r:id="rId13"/>
    <p:sldId id="305" r:id="rId14"/>
    <p:sldId id="306" r:id="rId15"/>
    <p:sldId id="307" r:id="rId16"/>
    <p:sldId id="308" r:id="rId17"/>
    <p:sldId id="309" r:id="rId18"/>
    <p:sldId id="31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5" d="100"/>
          <a:sy n="65" d="100"/>
        </p:scale>
        <p:origin x="57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799FF-4F2C-4A01-8A55-4A7E4869AFE4}" type="datetimeFigureOut">
              <a:rPr lang="en-GB" smtClean="0"/>
              <a:t>04/05/2018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B86F2-F4E8-437A-87A4-634101B625E3}" type="slidenum">
              <a:rPr lang="en-GB" smtClean="0"/>
              <a:t>‹#›</a:t>
            </a:fld>
            <a:endParaRPr lang="en-GB"/>
          </a:p>
        </p:txBody>
      </p:sp>
    </p:spTree>
    <p:extLst>
      <p:ext uri="{BB962C8B-B14F-4D97-AF65-F5344CB8AC3E}">
        <p14:creationId xmlns:p14="http://schemas.microsoft.com/office/powerpoint/2010/main" val="385833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pt-BR"/>
              <a:t>Clique para editar o título Mestre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8" name="Date Placeholder 7"/>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8" name="Date Placeholder 7"/>
          <p:cNvSpPr>
            <a:spLocks noGrp="1"/>
          </p:cNvSpPr>
          <p:nvPr>
            <p:ph type="dt" sz="half" idx="10"/>
          </p:nvPr>
        </p:nvSpPr>
        <p:spPr/>
        <p:txBody>
          <a:bodyPr/>
          <a:lstStyle/>
          <a:p>
            <a:fld id="{5586B75A-687E-405C-8A0B-8D00578BA2C3}" type="datetimeFigureOut">
              <a:rPr lang="en-US" dirty="0"/>
              <a:pPr/>
              <a:t>5/4/2018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5/4/2018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iERCcsdfo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thnologue.com/language/e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thnologue.com/language/e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4F8DE-A2AC-42C4-8276-10A095075373}"/>
              </a:ext>
            </a:extLst>
          </p:cNvPr>
          <p:cNvSpPr>
            <a:spLocks noGrp="1"/>
          </p:cNvSpPr>
          <p:nvPr>
            <p:ph type="ctrTitle"/>
          </p:nvPr>
        </p:nvSpPr>
        <p:spPr/>
        <p:txBody>
          <a:bodyPr/>
          <a:lstStyle/>
          <a:p>
            <a:r>
              <a:rPr lang="en-GB" dirty="0"/>
              <a:t>Phonetics &amp; Phonology</a:t>
            </a:r>
          </a:p>
        </p:txBody>
      </p:sp>
      <p:sp>
        <p:nvSpPr>
          <p:cNvPr id="3" name="Subtitle 2">
            <a:extLst>
              <a:ext uri="{FF2B5EF4-FFF2-40B4-BE49-F238E27FC236}">
                <a16:creationId xmlns:a16="http://schemas.microsoft.com/office/drawing/2014/main" id="{B35B0F90-F8A9-4CC3-9A79-3340B0B03E75}"/>
              </a:ext>
            </a:extLst>
          </p:cNvPr>
          <p:cNvSpPr>
            <a:spLocks noGrp="1"/>
          </p:cNvSpPr>
          <p:nvPr>
            <p:ph type="subTitle" idx="1"/>
          </p:nvPr>
        </p:nvSpPr>
        <p:spPr/>
        <p:txBody>
          <a:bodyPr/>
          <a:lstStyle/>
          <a:p>
            <a:r>
              <a:rPr lang="en-GB" dirty="0"/>
              <a:t>John Corbett: USP-CAPES International Fellow</a:t>
            </a:r>
          </a:p>
          <a:p>
            <a:r>
              <a:rPr lang="en-GB" dirty="0"/>
              <a:t>Session 11: English as a Lingua Franca 1: Consonants</a:t>
            </a:r>
          </a:p>
        </p:txBody>
      </p:sp>
    </p:spTree>
    <p:extLst>
      <p:ext uri="{BB962C8B-B14F-4D97-AF65-F5344CB8AC3E}">
        <p14:creationId xmlns:p14="http://schemas.microsoft.com/office/powerpoint/2010/main" val="268791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LFC</a:t>
            </a:r>
            <a:br>
              <a:rPr lang="en-GB" dirty="0"/>
            </a:br>
            <a:r>
              <a:rPr lang="en-GB" dirty="0"/>
              <a:t>consonants:</a:t>
            </a:r>
            <a:br>
              <a:rPr lang="en-GB" dirty="0"/>
            </a:br>
            <a:br>
              <a:rPr lang="en-GB" dirty="0"/>
            </a:br>
            <a:r>
              <a:rPr lang="en-GB" sz="2800" dirty="0"/>
              <a:t>Recommendations</a:t>
            </a:r>
          </a:p>
        </p:txBody>
      </p:sp>
      <p:sp>
        <p:nvSpPr>
          <p:cNvPr id="10" name="Espaço Reservado para Conteúdo 9"/>
          <p:cNvSpPr>
            <a:spLocks noGrp="1"/>
          </p:cNvSpPr>
          <p:nvPr>
            <p:ph idx="1"/>
          </p:nvPr>
        </p:nvSpPr>
        <p:spPr>
          <a:xfrm>
            <a:off x="3200401" y="134514"/>
            <a:ext cx="8738679" cy="6588972"/>
          </a:xfrm>
        </p:spPr>
        <p:txBody>
          <a:bodyPr>
            <a:normAutofit/>
          </a:bodyPr>
          <a:lstStyle/>
          <a:p>
            <a:pPr marL="502920" lvl="1" indent="0">
              <a:buNone/>
            </a:pPr>
            <a:r>
              <a:rPr lang="en-GB" sz="2400" dirty="0">
                <a:solidFill>
                  <a:srgbClr val="FF0000"/>
                </a:solidFill>
              </a:rPr>
              <a:t>Allow substitutions for /ð/ and /</a:t>
            </a:r>
            <a:r>
              <a:rPr lang="el-GR" sz="2400" dirty="0">
                <a:solidFill>
                  <a:srgbClr val="FF0000"/>
                </a:solidFill>
              </a:rPr>
              <a:t>θ/ </a:t>
            </a:r>
            <a:endParaRPr lang="en-GB" sz="2400" dirty="0">
              <a:solidFill>
                <a:srgbClr val="FF0000"/>
              </a:solidFill>
            </a:endParaRPr>
          </a:p>
          <a:p>
            <a:pPr lvl="1"/>
            <a:r>
              <a:rPr lang="en-GB" sz="2400" dirty="0"/>
              <a:t>Substitution of /d/ or /v/ and /t/ or /f/ in words like &lt;this, think&gt; does not affect intelligibility.</a:t>
            </a:r>
          </a:p>
          <a:p>
            <a:pPr lvl="1"/>
            <a:r>
              <a:rPr lang="en-GB" sz="2400" dirty="0"/>
              <a:t>Many L1 accents also make this substitution.</a:t>
            </a:r>
          </a:p>
          <a:p>
            <a:pPr marL="502920" lvl="1" indent="0">
              <a:buNone/>
            </a:pPr>
            <a:endParaRPr lang="en-GB" sz="2400" dirty="0"/>
          </a:p>
          <a:p>
            <a:pPr marL="502920" lvl="1" indent="0">
              <a:buNone/>
            </a:pPr>
            <a:r>
              <a:rPr lang="en-GB" sz="2400" dirty="0">
                <a:solidFill>
                  <a:srgbClr val="FF0000"/>
                </a:solidFill>
              </a:rPr>
              <a:t>Allow substitutions for ‘dark’  [ɫ] </a:t>
            </a:r>
          </a:p>
          <a:p>
            <a:pPr lvl="1"/>
            <a:r>
              <a:rPr lang="en-GB" sz="2400" dirty="0"/>
              <a:t>Substitution of ‘clear’ [l] or even vocalised [ʊ] in words like &lt;milk, bottle&gt; does not affect intelligibility.</a:t>
            </a:r>
          </a:p>
          <a:p>
            <a:pPr lvl="1"/>
            <a:r>
              <a:rPr lang="en-GB" sz="2400" dirty="0"/>
              <a:t>Major L1 accents (like Estuary English) also make vocalise [ɫ]&gt;[ʊ] though it might cause problems in America. </a:t>
            </a:r>
          </a:p>
        </p:txBody>
      </p:sp>
    </p:spTree>
    <p:extLst>
      <p:ext uri="{BB962C8B-B14F-4D97-AF65-F5344CB8AC3E}">
        <p14:creationId xmlns:p14="http://schemas.microsoft.com/office/powerpoint/2010/main" val="21298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LFC consonants</a:t>
            </a:r>
            <a:br>
              <a:rPr lang="en-GB" dirty="0"/>
            </a:br>
            <a:br>
              <a:rPr lang="en-GB" dirty="0"/>
            </a:br>
            <a:r>
              <a:rPr lang="en-GB" sz="2800" dirty="0"/>
              <a:t>Recommendations</a:t>
            </a:r>
          </a:p>
        </p:txBody>
      </p:sp>
      <p:sp>
        <p:nvSpPr>
          <p:cNvPr id="10" name="Espaço Reservado para Conteúdo 9"/>
          <p:cNvSpPr>
            <a:spLocks noGrp="1"/>
          </p:cNvSpPr>
          <p:nvPr>
            <p:ph idx="1"/>
          </p:nvPr>
        </p:nvSpPr>
        <p:spPr>
          <a:xfrm>
            <a:off x="3008671" y="344128"/>
            <a:ext cx="9085006" cy="6379357"/>
          </a:xfrm>
        </p:spPr>
        <p:txBody>
          <a:bodyPr>
            <a:normAutofit/>
          </a:bodyPr>
          <a:lstStyle/>
          <a:p>
            <a:pPr marL="502920" lvl="1" indent="0">
              <a:buNone/>
            </a:pPr>
            <a:r>
              <a:rPr lang="en-GB" sz="2400" dirty="0">
                <a:solidFill>
                  <a:srgbClr val="FF0000"/>
                </a:solidFill>
              </a:rPr>
              <a:t>Encourage the use of GenAm  [ɻ]  and a </a:t>
            </a:r>
            <a:r>
              <a:rPr lang="en-GB" sz="2400" dirty="0" err="1">
                <a:solidFill>
                  <a:srgbClr val="FF0000"/>
                </a:solidFill>
              </a:rPr>
              <a:t>rhotic</a:t>
            </a:r>
            <a:r>
              <a:rPr lang="en-GB" sz="2400" dirty="0">
                <a:solidFill>
                  <a:srgbClr val="FF0000"/>
                </a:solidFill>
              </a:rPr>
              <a:t> accent</a:t>
            </a:r>
          </a:p>
          <a:p>
            <a:pPr lvl="1"/>
            <a:r>
              <a:rPr lang="en-GB" sz="2400" dirty="0"/>
              <a:t>A </a:t>
            </a:r>
            <a:r>
              <a:rPr lang="en-GB" sz="2400" dirty="0" err="1"/>
              <a:t>rhotic</a:t>
            </a:r>
            <a:r>
              <a:rPr lang="en-GB" sz="2400" dirty="0"/>
              <a:t> accent keeps spelling-sound correspondences.</a:t>
            </a:r>
          </a:p>
          <a:p>
            <a:pPr lvl="1"/>
            <a:r>
              <a:rPr lang="en-GB" sz="2400" dirty="0"/>
              <a:t>GenAm voiced retroflex approximant (‘</a:t>
            </a:r>
            <a:r>
              <a:rPr lang="en-GB" sz="2400" dirty="0" err="1"/>
              <a:t>caipira</a:t>
            </a:r>
            <a:r>
              <a:rPr lang="en-GB" sz="2400" dirty="0"/>
              <a:t> r’) is widespread amongst L1 speakers</a:t>
            </a:r>
          </a:p>
          <a:p>
            <a:pPr lvl="1"/>
            <a:r>
              <a:rPr lang="en-GB" sz="2400" dirty="0"/>
              <a:t>Use of GenAm [ɻ]  reduces the number of diphthongs and triphthongs to be learned.</a:t>
            </a:r>
          </a:p>
          <a:p>
            <a:pPr lvl="1"/>
            <a:endParaRPr lang="en-GB" sz="2400" dirty="0"/>
          </a:p>
          <a:p>
            <a:pPr lvl="1"/>
            <a:endParaRPr lang="en-GB" sz="2400" dirty="0"/>
          </a:p>
          <a:p>
            <a:pPr marL="502920" lvl="1" indent="0">
              <a:buNone/>
            </a:pPr>
            <a:r>
              <a:rPr lang="en-GB" sz="2400" dirty="0">
                <a:solidFill>
                  <a:srgbClr val="FF0000"/>
                </a:solidFill>
              </a:rPr>
              <a:t>Encourage intervocalic [t] rather than the voiced alveolar flap [ɾ] </a:t>
            </a:r>
          </a:p>
          <a:p>
            <a:pPr lvl="1"/>
            <a:r>
              <a:rPr lang="en-GB" sz="2400" dirty="0"/>
              <a:t>In words like &lt;matter&gt;, the RP [t] phoneme is preferred because the GenAm [ɾ] causes confusion with voiced [d] : &lt;matter&gt; is confused with &lt;madder&gt;</a:t>
            </a:r>
          </a:p>
        </p:txBody>
      </p:sp>
    </p:spTree>
    <p:extLst>
      <p:ext uri="{BB962C8B-B14F-4D97-AF65-F5344CB8AC3E}">
        <p14:creationId xmlns:p14="http://schemas.microsoft.com/office/powerpoint/2010/main" val="24173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LFC consonants</a:t>
            </a:r>
            <a:br>
              <a:rPr lang="en-GB" dirty="0"/>
            </a:br>
            <a:br>
              <a:rPr lang="en-GB" dirty="0"/>
            </a:br>
            <a:r>
              <a:rPr lang="en-GB" sz="2800" dirty="0"/>
              <a:t>Recommendations</a:t>
            </a:r>
          </a:p>
        </p:txBody>
      </p:sp>
      <p:sp>
        <p:nvSpPr>
          <p:cNvPr id="10" name="Espaço Reservado para Conteúdo 9"/>
          <p:cNvSpPr>
            <a:spLocks noGrp="1"/>
          </p:cNvSpPr>
          <p:nvPr>
            <p:ph idx="1"/>
          </p:nvPr>
        </p:nvSpPr>
        <p:spPr>
          <a:xfrm>
            <a:off x="3200401" y="134514"/>
            <a:ext cx="8738679" cy="6588972"/>
          </a:xfrm>
        </p:spPr>
        <p:txBody>
          <a:bodyPr>
            <a:normAutofit/>
          </a:bodyPr>
          <a:lstStyle/>
          <a:p>
            <a:pPr marL="502920" lvl="1" indent="0">
              <a:buNone/>
            </a:pPr>
            <a:r>
              <a:rPr lang="en-GB" sz="2400" dirty="0">
                <a:solidFill>
                  <a:srgbClr val="FF0000"/>
                </a:solidFill>
              </a:rPr>
              <a:t>Encourage aspirated initial voiceless plosives [</a:t>
            </a:r>
            <a:r>
              <a:rPr lang="en-GB" sz="2400" dirty="0" err="1">
                <a:solidFill>
                  <a:srgbClr val="FF0000"/>
                </a:solidFill>
              </a:rPr>
              <a:t>pʰ</a:t>
            </a:r>
            <a:r>
              <a:rPr lang="en-GB" sz="2400" dirty="0">
                <a:solidFill>
                  <a:srgbClr val="FF0000"/>
                </a:solidFill>
              </a:rPr>
              <a:t>], [</a:t>
            </a:r>
            <a:r>
              <a:rPr lang="en-GB" sz="2400" dirty="0" err="1">
                <a:solidFill>
                  <a:srgbClr val="FF0000"/>
                </a:solidFill>
              </a:rPr>
              <a:t>tʰ</a:t>
            </a:r>
            <a:r>
              <a:rPr lang="en-GB" sz="2400" dirty="0">
                <a:solidFill>
                  <a:srgbClr val="FF0000"/>
                </a:solidFill>
              </a:rPr>
              <a:t>] and [</a:t>
            </a:r>
            <a:r>
              <a:rPr lang="en-GB" sz="2400" dirty="0" err="1">
                <a:solidFill>
                  <a:srgbClr val="FF0000"/>
                </a:solidFill>
              </a:rPr>
              <a:t>kʰ</a:t>
            </a:r>
            <a:r>
              <a:rPr lang="en-GB" sz="2400" dirty="0">
                <a:solidFill>
                  <a:srgbClr val="FF0000"/>
                </a:solidFill>
              </a:rPr>
              <a:t>] </a:t>
            </a:r>
          </a:p>
          <a:p>
            <a:pPr lvl="1"/>
            <a:r>
              <a:rPr lang="en-GB" sz="2400" dirty="0">
                <a:solidFill>
                  <a:schemeClr val="tx1"/>
                </a:solidFill>
              </a:rPr>
              <a:t>If learners do not aspirate voiceless plosives, they are confused with voiced plosives, e.g. &lt;pig, big&gt; are confused.</a:t>
            </a:r>
          </a:p>
          <a:p>
            <a:pPr marL="502920" lvl="1" indent="0">
              <a:buNone/>
            </a:pPr>
            <a:endParaRPr lang="en-GB" sz="2400" dirty="0"/>
          </a:p>
          <a:p>
            <a:pPr marL="502920" lvl="1" indent="0">
              <a:buNone/>
            </a:pPr>
            <a:r>
              <a:rPr lang="en-US" sz="2400" dirty="0">
                <a:solidFill>
                  <a:srgbClr val="FF0000"/>
                </a:solidFill>
              </a:rPr>
              <a:t>Train learners to shorten vowels before voiceless/</a:t>
            </a:r>
            <a:r>
              <a:rPr lang="en-US" sz="2400" dirty="0" err="1">
                <a:solidFill>
                  <a:srgbClr val="FF0000"/>
                </a:solidFill>
              </a:rPr>
              <a:t>fortis</a:t>
            </a:r>
            <a:r>
              <a:rPr lang="en-US" sz="2400" dirty="0">
                <a:solidFill>
                  <a:srgbClr val="FF0000"/>
                </a:solidFill>
              </a:rPr>
              <a:t> consonants, so the first vowel is slightly shorter in the minimal pairs /pɪk/ and /</a:t>
            </a:r>
            <a:r>
              <a:rPr lang="en-US" sz="2400" dirty="0" err="1">
                <a:solidFill>
                  <a:srgbClr val="FF0000"/>
                </a:solidFill>
              </a:rPr>
              <a:t>pɪg</a:t>
            </a:r>
            <a:r>
              <a:rPr lang="en-US" sz="2400" dirty="0">
                <a:solidFill>
                  <a:srgbClr val="FF0000"/>
                </a:solidFill>
              </a:rPr>
              <a:t>/ or /</a:t>
            </a:r>
            <a:r>
              <a:rPr lang="en-US" sz="2400" dirty="0" err="1">
                <a:solidFill>
                  <a:srgbClr val="FF0000"/>
                </a:solidFill>
              </a:rPr>
              <a:t>si:t</a:t>
            </a:r>
            <a:r>
              <a:rPr lang="en-US" sz="2400" dirty="0">
                <a:solidFill>
                  <a:srgbClr val="FF0000"/>
                </a:solidFill>
              </a:rPr>
              <a:t>/ and /</a:t>
            </a:r>
            <a:r>
              <a:rPr lang="en-US" sz="2400" dirty="0" err="1">
                <a:solidFill>
                  <a:srgbClr val="FF0000"/>
                </a:solidFill>
              </a:rPr>
              <a:t>si:d</a:t>
            </a:r>
            <a:r>
              <a:rPr lang="en-US" sz="2400" dirty="0">
                <a:solidFill>
                  <a:srgbClr val="FF0000"/>
                </a:solidFill>
              </a:rPr>
              <a:t>/. Maintain the length before a final voiced/lenis consonant</a:t>
            </a:r>
          </a:p>
          <a:p>
            <a:pPr lvl="1"/>
            <a:r>
              <a:rPr lang="en-US" sz="2400" dirty="0">
                <a:solidFill>
                  <a:schemeClr val="tx1"/>
                </a:solidFill>
              </a:rPr>
              <a:t>The length of vowels seems to cause communication breakdown at times. L1 speakers automatically shorten the vowels before unvoiced consonants, so encourage L2 speakers to do the same in words like &lt;leaf&gt;, &lt;leak&gt; and &lt;sweet&gt; as opposed to &lt;leave&gt;, &lt;league&gt; and &lt;Swede&gt;.</a:t>
            </a:r>
          </a:p>
        </p:txBody>
      </p:sp>
    </p:spTree>
    <p:extLst>
      <p:ext uri="{BB962C8B-B14F-4D97-AF65-F5344CB8AC3E}">
        <p14:creationId xmlns:p14="http://schemas.microsoft.com/office/powerpoint/2010/main" val="327869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64428" y="1128408"/>
            <a:ext cx="2947482" cy="4601183"/>
          </a:xfrm>
        </p:spPr>
        <p:txBody>
          <a:bodyPr/>
          <a:lstStyle/>
          <a:p>
            <a:r>
              <a:rPr lang="en-GB" dirty="0"/>
              <a:t>LFC consonant</a:t>
            </a:r>
            <a:br>
              <a:rPr lang="en-GB" dirty="0"/>
            </a:br>
            <a:r>
              <a:rPr lang="en-GB" dirty="0"/>
              <a:t>clusters:</a:t>
            </a:r>
            <a:br>
              <a:rPr lang="en-GB" dirty="0"/>
            </a:br>
            <a:br>
              <a:rPr lang="en-GB" dirty="0"/>
            </a:br>
            <a:r>
              <a:rPr lang="en-GB" sz="2800" dirty="0"/>
              <a:t>Recommendations</a:t>
            </a:r>
          </a:p>
        </p:txBody>
      </p:sp>
      <p:sp>
        <p:nvSpPr>
          <p:cNvPr id="10" name="Espaço Reservado para Conteúdo 9"/>
          <p:cNvSpPr>
            <a:spLocks noGrp="1"/>
          </p:cNvSpPr>
          <p:nvPr>
            <p:ph idx="1"/>
          </p:nvPr>
        </p:nvSpPr>
        <p:spPr>
          <a:xfrm>
            <a:off x="3200401" y="134514"/>
            <a:ext cx="8738679" cy="6588972"/>
          </a:xfrm>
        </p:spPr>
        <p:txBody>
          <a:bodyPr>
            <a:normAutofit/>
          </a:bodyPr>
          <a:lstStyle/>
          <a:p>
            <a:pPr marL="502920" lvl="1" indent="0">
              <a:buNone/>
            </a:pPr>
            <a:r>
              <a:rPr lang="en-US" sz="2400" dirty="0">
                <a:solidFill>
                  <a:srgbClr val="FF0000"/>
                </a:solidFill>
              </a:rPr>
              <a:t>Allow additional unstressed (epenthetic) vowels in consonant clusters.</a:t>
            </a:r>
          </a:p>
          <a:p>
            <a:pPr lvl="1"/>
            <a:r>
              <a:rPr lang="en-US" sz="2400" dirty="0"/>
              <a:t>Additional unstressed vowels in consonant clusters don’t usually cause intelligibility problems, so don’t worry about them. You can say /’</a:t>
            </a:r>
            <a:r>
              <a:rPr lang="en-US" sz="2400" dirty="0" err="1"/>
              <a:t>wɒkɪd</a:t>
            </a:r>
            <a:r>
              <a:rPr lang="en-US" sz="2400" dirty="0"/>
              <a:t>/ and /</a:t>
            </a:r>
            <a:r>
              <a:rPr lang="en-US" sz="2400" dirty="0" err="1"/>
              <a:t>ə’speɪs</a:t>
            </a:r>
            <a:r>
              <a:rPr lang="en-US" sz="2400" dirty="0"/>
              <a:t>/</a:t>
            </a:r>
          </a:p>
          <a:p>
            <a:pPr lvl="1"/>
            <a:endParaRPr lang="en-US" sz="2400" dirty="0"/>
          </a:p>
          <a:p>
            <a:pPr marL="502920" lvl="1" indent="0">
              <a:buNone/>
            </a:pPr>
            <a:r>
              <a:rPr lang="en-US" sz="2400" dirty="0">
                <a:solidFill>
                  <a:srgbClr val="FF0000"/>
                </a:solidFill>
              </a:rPr>
              <a:t>Insist on</a:t>
            </a:r>
            <a:r>
              <a:rPr lang="en-US" sz="2400" i="1" dirty="0">
                <a:solidFill>
                  <a:srgbClr val="FF0000"/>
                </a:solidFill>
              </a:rPr>
              <a:t> full </a:t>
            </a:r>
            <a:r>
              <a:rPr lang="en-US" sz="2400" dirty="0">
                <a:solidFill>
                  <a:srgbClr val="FF0000"/>
                </a:solidFill>
              </a:rPr>
              <a:t>consonant clusters at the </a:t>
            </a:r>
            <a:r>
              <a:rPr lang="en-US" sz="2400" i="1" dirty="0">
                <a:solidFill>
                  <a:srgbClr val="FF0000"/>
                </a:solidFill>
              </a:rPr>
              <a:t>beginnings </a:t>
            </a:r>
            <a:r>
              <a:rPr lang="en-US" sz="2400" dirty="0">
                <a:solidFill>
                  <a:srgbClr val="FF0000"/>
                </a:solidFill>
              </a:rPr>
              <a:t>of words.</a:t>
            </a:r>
          </a:p>
          <a:p>
            <a:pPr lvl="1"/>
            <a:r>
              <a:rPr lang="en-US" sz="2400" dirty="0"/>
              <a:t> Some Asian learners say [´pɒdʌk] for &lt;product&gt; and that causes problems. There is no intelligibility issue with [´</a:t>
            </a:r>
            <a:r>
              <a:rPr lang="en-US" sz="2400" dirty="0" err="1"/>
              <a:t>pəɻɒdʌk</a:t>
            </a:r>
            <a:r>
              <a:rPr lang="en-US" sz="2400" dirty="0"/>
              <a:t>] </a:t>
            </a:r>
          </a:p>
        </p:txBody>
      </p:sp>
    </p:spTree>
    <p:extLst>
      <p:ext uri="{BB962C8B-B14F-4D97-AF65-F5344CB8AC3E}">
        <p14:creationId xmlns:p14="http://schemas.microsoft.com/office/powerpoint/2010/main" val="1345080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LFC consonant</a:t>
            </a:r>
            <a:br>
              <a:rPr lang="en-GB" dirty="0"/>
            </a:br>
            <a:r>
              <a:rPr lang="en-GB" dirty="0"/>
              <a:t>clusters:</a:t>
            </a:r>
            <a:br>
              <a:rPr lang="en-GB" dirty="0"/>
            </a:br>
            <a:br>
              <a:rPr lang="en-GB" dirty="0"/>
            </a:br>
            <a:r>
              <a:rPr lang="en-GB" sz="2800" dirty="0"/>
              <a:t>Recommendations</a:t>
            </a:r>
            <a:endParaRPr lang="en-GB" dirty="0"/>
          </a:p>
        </p:txBody>
      </p:sp>
      <p:sp>
        <p:nvSpPr>
          <p:cNvPr id="10" name="Espaço Reservado para Conteúdo 9"/>
          <p:cNvSpPr>
            <a:spLocks noGrp="1"/>
          </p:cNvSpPr>
          <p:nvPr>
            <p:ph idx="1"/>
          </p:nvPr>
        </p:nvSpPr>
        <p:spPr>
          <a:xfrm>
            <a:off x="3200401" y="134514"/>
            <a:ext cx="8738679" cy="6588972"/>
          </a:xfrm>
        </p:spPr>
        <p:txBody>
          <a:bodyPr>
            <a:normAutofit/>
          </a:bodyPr>
          <a:lstStyle/>
          <a:p>
            <a:pPr marL="502920" lvl="1" indent="0">
              <a:buNone/>
            </a:pPr>
            <a:r>
              <a:rPr lang="en-US" sz="2400" dirty="0">
                <a:solidFill>
                  <a:srgbClr val="FF0000"/>
                </a:solidFill>
              </a:rPr>
              <a:t>Allow simplification by deletion, especially of /t/ and /d/, in the middle and ends of words</a:t>
            </a:r>
          </a:p>
          <a:p>
            <a:pPr lvl="1"/>
            <a:r>
              <a:rPr lang="en-US" sz="2400" dirty="0"/>
              <a:t>This is a general feature of L1 RP and </a:t>
            </a:r>
            <a:r>
              <a:rPr lang="en-US" sz="2400" dirty="0" err="1"/>
              <a:t>GenAm</a:t>
            </a:r>
            <a:r>
              <a:rPr lang="en-US" sz="2400" dirty="0"/>
              <a:t> too, e.g. you can delete the medial /t/ in &lt;fact-sheet&gt; and the /d/ in &lt;friendship&gt;. </a:t>
            </a:r>
          </a:p>
          <a:p>
            <a:pPr lvl="1"/>
            <a:endParaRPr lang="en-US" sz="2400" dirty="0"/>
          </a:p>
          <a:p>
            <a:pPr marL="502920" lvl="1" indent="0">
              <a:buNone/>
            </a:pPr>
            <a:r>
              <a:rPr lang="en-US" sz="2400" dirty="0">
                <a:solidFill>
                  <a:srgbClr val="FF0000"/>
                </a:solidFill>
              </a:rPr>
              <a:t>Follow RP in NOT reducing clusters with intervocalic /</a:t>
            </a:r>
            <a:r>
              <a:rPr lang="en-US" sz="2400" dirty="0" err="1">
                <a:solidFill>
                  <a:srgbClr val="FF0000"/>
                </a:solidFill>
              </a:rPr>
              <a:t>nt</a:t>
            </a:r>
            <a:r>
              <a:rPr lang="en-US" sz="2400" dirty="0">
                <a:solidFill>
                  <a:srgbClr val="FF0000"/>
                </a:solidFill>
              </a:rPr>
              <a:t>/  to /n/ in words like &lt;international&gt; or &lt;twenty&gt;. </a:t>
            </a:r>
          </a:p>
          <a:p>
            <a:pPr lvl="1"/>
            <a:r>
              <a:rPr lang="en-US" sz="2400" dirty="0"/>
              <a:t>Americans often do elide here but it can cause problems with spelling-pronunciation correspondences.</a:t>
            </a:r>
          </a:p>
        </p:txBody>
      </p:sp>
    </p:spTree>
    <p:extLst>
      <p:ext uri="{BB962C8B-B14F-4D97-AF65-F5344CB8AC3E}">
        <p14:creationId xmlns:p14="http://schemas.microsoft.com/office/powerpoint/2010/main" val="271475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Forbidden substitutions</a:t>
            </a:r>
          </a:p>
        </p:txBody>
      </p:sp>
      <p:sp>
        <p:nvSpPr>
          <p:cNvPr id="10" name="Espaço Reservado para Conteúdo 9"/>
          <p:cNvSpPr>
            <a:spLocks noGrp="1"/>
          </p:cNvSpPr>
          <p:nvPr>
            <p:ph idx="1"/>
          </p:nvPr>
        </p:nvSpPr>
        <p:spPr>
          <a:xfrm>
            <a:off x="3200401" y="134514"/>
            <a:ext cx="8738679" cy="6588972"/>
          </a:xfrm>
        </p:spPr>
        <p:txBody>
          <a:bodyPr>
            <a:normAutofit/>
          </a:bodyPr>
          <a:lstStyle/>
          <a:p>
            <a:r>
              <a:rPr lang="en-US" sz="2400" dirty="0">
                <a:solidFill>
                  <a:srgbClr val="FF0000"/>
                </a:solidFill>
              </a:rPr>
              <a:t>In general, use the consonant in your own phonemic inventory that is closest to the corresponding L1 consonant.</a:t>
            </a:r>
          </a:p>
          <a:p>
            <a:r>
              <a:rPr lang="en-US" sz="2400" dirty="0"/>
              <a:t>However, some transfers cause problems, e.g.</a:t>
            </a:r>
          </a:p>
          <a:p>
            <a:pPr lvl="1"/>
            <a:r>
              <a:rPr lang="en-US" sz="2200" dirty="0"/>
              <a:t>Spanish speakers use a voiced </a:t>
            </a:r>
            <a:r>
              <a:rPr lang="en-US" sz="2200" dirty="0">
                <a:solidFill>
                  <a:srgbClr val="FF0000"/>
                </a:solidFill>
              </a:rPr>
              <a:t>bilabial</a:t>
            </a:r>
            <a:r>
              <a:rPr lang="en-US" sz="2200" dirty="0"/>
              <a:t> </a:t>
            </a:r>
            <a:r>
              <a:rPr lang="en-US" sz="2200" dirty="0">
                <a:solidFill>
                  <a:srgbClr val="FF0000"/>
                </a:solidFill>
              </a:rPr>
              <a:t>fricative [</a:t>
            </a:r>
            <a:r>
              <a:rPr lang="el-GR" sz="2200" dirty="0">
                <a:solidFill>
                  <a:srgbClr val="FF0000"/>
                </a:solidFill>
              </a:rPr>
              <a:t>β</a:t>
            </a:r>
            <a:r>
              <a:rPr lang="en-GB" sz="2200" dirty="0">
                <a:solidFill>
                  <a:srgbClr val="FF0000"/>
                </a:solidFill>
              </a:rPr>
              <a:t>] </a:t>
            </a:r>
            <a:r>
              <a:rPr lang="en-GB" sz="2200" dirty="0"/>
              <a:t>for the voiced </a:t>
            </a:r>
            <a:r>
              <a:rPr lang="en-GB" sz="2200" dirty="0">
                <a:solidFill>
                  <a:srgbClr val="FF0000"/>
                </a:solidFill>
              </a:rPr>
              <a:t>bilabial plosive [b], </a:t>
            </a:r>
            <a:r>
              <a:rPr lang="en-GB" sz="2200" dirty="0"/>
              <a:t>especially between vowels, and this sounds like the voiced </a:t>
            </a:r>
            <a:r>
              <a:rPr lang="en-GB" sz="2200" dirty="0">
                <a:solidFill>
                  <a:srgbClr val="FF0000"/>
                </a:solidFill>
              </a:rPr>
              <a:t>labiodental</a:t>
            </a:r>
            <a:r>
              <a:rPr lang="en-GB" sz="2200" dirty="0"/>
              <a:t> </a:t>
            </a:r>
            <a:r>
              <a:rPr lang="en-GB" sz="2200" dirty="0">
                <a:solidFill>
                  <a:srgbClr val="FF0000"/>
                </a:solidFill>
              </a:rPr>
              <a:t>fricative</a:t>
            </a:r>
            <a:r>
              <a:rPr lang="en-GB" sz="2200" dirty="0"/>
              <a:t> </a:t>
            </a:r>
            <a:r>
              <a:rPr lang="en-GB" sz="2200" dirty="0">
                <a:solidFill>
                  <a:srgbClr val="FF0000"/>
                </a:solidFill>
              </a:rPr>
              <a:t>[v]. </a:t>
            </a:r>
            <a:r>
              <a:rPr lang="en-GB" sz="2200" dirty="0"/>
              <a:t>So there can be a confusion between &lt;habit, have it&gt; and &lt;a berry, a very&gt;.</a:t>
            </a:r>
          </a:p>
          <a:p>
            <a:pPr lvl="1"/>
            <a:r>
              <a:rPr lang="en-GB" sz="2200" dirty="0"/>
              <a:t>Spanish and Portuguese speakers (and also Greeks) transfer their use of </a:t>
            </a:r>
            <a:r>
              <a:rPr lang="en-GB" sz="2200" dirty="0">
                <a:solidFill>
                  <a:srgbClr val="FF0000"/>
                </a:solidFill>
              </a:rPr>
              <a:t>voiced [x] </a:t>
            </a:r>
            <a:r>
              <a:rPr lang="en-GB" sz="2200" dirty="0"/>
              <a:t>to </a:t>
            </a:r>
            <a:r>
              <a:rPr lang="en-GB" sz="2200" dirty="0">
                <a:solidFill>
                  <a:srgbClr val="FF0000"/>
                </a:solidFill>
              </a:rPr>
              <a:t>voiceless [h] </a:t>
            </a:r>
            <a:r>
              <a:rPr lang="en-GB" sz="2200" dirty="0"/>
              <a:t>in words like &lt;house&gt; and this can cause intelligibility issues.</a:t>
            </a:r>
            <a:endParaRPr lang="en-US" sz="2200" dirty="0"/>
          </a:p>
        </p:txBody>
      </p:sp>
    </p:spTree>
    <p:extLst>
      <p:ext uri="{BB962C8B-B14F-4D97-AF65-F5344CB8AC3E}">
        <p14:creationId xmlns:p14="http://schemas.microsoft.com/office/powerpoint/2010/main" val="227454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5716-A19C-4869-B7DF-006132A52B83}"/>
              </a:ext>
            </a:extLst>
          </p:cNvPr>
          <p:cNvSpPr>
            <a:spLocks noGrp="1"/>
          </p:cNvSpPr>
          <p:nvPr>
            <p:ph type="title"/>
          </p:nvPr>
        </p:nvSpPr>
        <p:spPr/>
        <p:txBody>
          <a:bodyPr/>
          <a:lstStyle/>
          <a:p>
            <a:r>
              <a:rPr lang="en-GB" dirty="0"/>
              <a:t>LFC in action</a:t>
            </a:r>
          </a:p>
        </p:txBody>
      </p:sp>
      <p:sp>
        <p:nvSpPr>
          <p:cNvPr id="3" name="Content Placeholder 2">
            <a:extLst>
              <a:ext uri="{FF2B5EF4-FFF2-40B4-BE49-F238E27FC236}">
                <a16:creationId xmlns:a16="http://schemas.microsoft.com/office/drawing/2014/main" id="{02948125-CE0C-4A64-B97A-3DB5335F1077}"/>
              </a:ext>
            </a:extLst>
          </p:cNvPr>
          <p:cNvSpPr>
            <a:spLocks noGrp="1"/>
          </p:cNvSpPr>
          <p:nvPr>
            <p:ph idx="1"/>
          </p:nvPr>
        </p:nvSpPr>
        <p:spPr/>
        <p:txBody>
          <a:bodyPr>
            <a:normAutofit/>
          </a:bodyPr>
          <a:lstStyle/>
          <a:p>
            <a:r>
              <a:rPr lang="en-GB" sz="2400" dirty="0"/>
              <a:t>Almost 20 years after the publication of Jenkins’ book, the recommendations and the principles behind them remain controversial.</a:t>
            </a:r>
          </a:p>
          <a:p>
            <a:r>
              <a:rPr lang="en-GB" sz="2400" dirty="0"/>
              <a:t>Watch this 10-minute video about teaching pronunciation with the LFC.</a:t>
            </a:r>
          </a:p>
          <a:p>
            <a:endParaRPr lang="en-GB" sz="2400" dirty="0"/>
          </a:p>
          <a:p>
            <a:pPr lvl="1"/>
            <a:r>
              <a:rPr lang="en-GB" sz="2200" dirty="0"/>
              <a:t>How should teachers use the LFC with international coursebooks?</a:t>
            </a:r>
          </a:p>
          <a:p>
            <a:pPr lvl="1"/>
            <a:r>
              <a:rPr lang="en-GB" sz="2200" dirty="0"/>
              <a:t>Do you </a:t>
            </a:r>
            <a:r>
              <a:rPr lang="en-GB" sz="2200"/>
              <a:t>agree?</a:t>
            </a:r>
          </a:p>
          <a:p>
            <a:pPr lvl="1"/>
            <a:endParaRPr lang="en-GB" sz="2200" dirty="0"/>
          </a:p>
          <a:p>
            <a:r>
              <a:rPr lang="en-GB" sz="2400" dirty="0">
                <a:hlinkClick r:id="rId2"/>
              </a:rPr>
              <a:t>http://www.youtube.com/watch?v=iERCcsdfoRs</a:t>
            </a:r>
            <a:r>
              <a:rPr lang="en-GB" sz="2400" dirty="0"/>
              <a:t> </a:t>
            </a:r>
          </a:p>
          <a:p>
            <a:endParaRPr lang="en-GB" sz="2400" dirty="0"/>
          </a:p>
          <a:p>
            <a:endParaRPr lang="en-GB" sz="2400" dirty="0"/>
          </a:p>
        </p:txBody>
      </p:sp>
    </p:spTree>
    <p:extLst>
      <p:ext uri="{BB962C8B-B14F-4D97-AF65-F5344CB8AC3E}">
        <p14:creationId xmlns:p14="http://schemas.microsoft.com/office/powerpoint/2010/main" val="91985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8B446-6204-4274-BC6C-B163DA13D14A}"/>
              </a:ext>
            </a:extLst>
          </p:cNvPr>
          <p:cNvSpPr>
            <a:spLocks noGrp="1"/>
          </p:cNvSpPr>
          <p:nvPr>
            <p:ph type="title"/>
          </p:nvPr>
        </p:nvSpPr>
        <p:spPr/>
        <p:txBody>
          <a:bodyPr/>
          <a:lstStyle/>
          <a:p>
            <a:r>
              <a:rPr lang="en-GB" dirty="0"/>
              <a:t>Summing up</a:t>
            </a:r>
          </a:p>
        </p:txBody>
      </p:sp>
      <p:sp>
        <p:nvSpPr>
          <p:cNvPr id="3" name="Content Placeholder 2">
            <a:extLst>
              <a:ext uri="{FF2B5EF4-FFF2-40B4-BE49-F238E27FC236}">
                <a16:creationId xmlns:a16="http://schemas.microsoft.com/office/drawing/2014/main" id="{F57484E5-114D-43F6-99B4-A2FA5A7109D5}"/>
              </a:ext>
            </a:extLst>
          </p:cNvPr>
          <p:cNvSpPr>
            <a:spLocks noGrp="1"/>
          </p:cNvSpPr>
          <p:nvPr>
            <p:ph idx="1"/>
          </p:nvPr>
        </p:nvSpPr>
        <p:spPr/>
        <p:txBody>
          <a:bodyPr/>
          <a:lstStyle/>
          <a:p>
            <a:r>
              <a:rPr lang="en-GB" dirty="0"/>
              <a:t>ELF invites us to readjust our assumptions about why we are teaching and learning English and what kind of pronunciation is acceptable.</a:t>
            </a:r>
          </a:p>
          <a:p>
            <a:r>
              <a:rPr lang="en-GB" dirty="0"/>
              <a:t>The LFC argues that pronunciation models should </a:t>
            </a:r>
            <a:r>
              <a:rPr lang="en-GB" i="1" dirty="0"/>
              <a:t>not </a:t>
            </a:r>
            <a:r>
              <a:rPr lang="en-GB" dirty="0"/>
              <a:t>be about correctness based on any one L1 model.</a:t>
            </a:r>
          </a:p>
          <a:p>
            <a:r>
              <a:rPr lang="en-GB" dirty="0"/>
              <a:t>Instead, pronunciation teaching should draw upon a ‘rational’, evidence-based model that takes </a:t>
            </a:r>
            <a:r>
              <a:rPr lang="en-GB" dirty="0">
                <a:solidFill>
                  <a:srgbClr val="FF0000"/>
                </a:solidFill>
              </a:rPr>
              <a:t>intelligibility </a:t>
            </a:r>
            <a:r>
              <a:rPr lang="en-GB" dirty="0"/>
              <a:t>as its main goal.</a:t>
            </a:r>
          </a:p>
          <a:p>
            <a:r>
              <a:rPr lang="en-GB" dirty="0"/>
              <a:t>This model (a) is based on a </a:t>
            </a:r>
            <a:r>
              <a:rPr lang="en-GB" dirty="0">
                <a:solidFill>
                  <a:srgbClr val="FF0000"/>
                </a:solidFill>
              </a:rPr>
              <a:t>mixture </a:t>
            </a:r>
            <a:r>
              <a:rPr lang="en-GB" dirty="0"/>
              <a:t>of RP and </a:t>
            </a:r>
            <a:r>
              <a:rPr lang="en-GB" dirty="0" err="1"/>
              <a:t>GenAm</a:t>
            </a:r>
            <a:r>
              <a:rPr lang="en-GB" dirty="0"/>
              <a:t>; (b) recommends </a:t>
            </a:r>
            <a:r>
              <a:rPr lang="en-GB" dirty="0">
                <a:solidFill>
                  <a:srgbClr val="FF0000"/>
                </a:solidFill>
              </a:rPr>
              <a:t>substitutions</a:t>
            </a:r>
            <a:r>
              <a:rPr lang="en-GB" dirty="0"/>
              <a:t> to promote learnability when intelligibility is not compromised, and (c) allows for </a:t>
            </a:r>
            <a:r>
              <a:rPr lang="en-GB" dirty="0">
                <a:solidFill>
                  <a:srgbClr val="FF0000"/>
                </a:solidFill>
              </a:rPr>
              <a:t>variation</a:t>
            </a:r>
            <a:r>
              <a:rPr lang="en-GB" dirty="0"/>
              <a:t> in accents.</a:t>
            </a:r>
          </a:p>
        </p:txBody>
      </p:sp>
    </p:spTree>
    <p:extLst>
      <p:ext uri="{BB962C8B-B14F-4D97-AF65-F5344CB8AC3E}">
        <p14:creationId xmlns:p14="http://schemas.microsoft.com/office/powerpoint/2010/main" val="251089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93727-66D4-4917-AF60-E1ABB3411CED}"/>
              </a:ext>
            </a:extLst>
          </p:cNvPr>
          <p:cNvSpPr>
            <a:spLocks noGrp="1"/>
          </p:cNvSpPr>
          <p:nvPr>
            <p:ph type="title"/>
          </p:nvPr>
        </p:nvSpPr>
        <p:spPr/>
        <p:txBody>
          <a:bodyPr/>
          <a:lstStyle/>
          <a:p>
            <a:r>
              <a:rPr lang="en-GB" dirty="0"/>
              <a:t>Next week</a:t>
            </a:r>
          </a:p>
        </p:txBody>
      </p:sp>
      <p:sp>
        <p:nvSpPr>
          <p:cNvPr id="3" name="Content Placeholder 2">
            <a:extLst>
              <a:ext uri="{FF2B5EF4-FFF2-40B4-BE49-F238E27FC236}">
                <a16:creationId xmlns:a16="http://schemas.microsoft.com/office/drawing/2014/main" id="{8450B88D-C22F-4F21-B448-7FF27328A158}"/>
              </a:ext>
            </a:extLst>
          </p:cNvPr>
          <p:cNvSpPr>
            <a:spLocks noGrp="1"/>
          </p:cNvSpPr>
          <p:nvPr>
            <p:ph idx="1"/>
          </p:nvPr>
        </p:nvSpPr>
        <p:spPr/>
        <p:txBody>
          <a:bodyPr>
            <a:normAutofit/>
          </a:bodyPr>
          <a:lstStyle/>
          <a:p>
            <a:r>
              <a:rPr lang="en-GB" sz="2400" dirty="0"/>
              <a:t>Next week we look at the LFC recommendations for vowels and vowel length</a:t>
            </a:r>
          </a:p>
          <a:p>
            <a:r>
              <a:rPr lang="en-GB" sz="2400" dirty="0"/>
              <a:t>We ask if intelligibility is a sufficient goal for pronunciation teaching</a:t>
            </a:r>
          </a:p>
        </p:txBody>
      </p:sp>
    </p:spTree>
    <p:extLst>
      <p:ext uri="{BB962C8B-B14F-4D97-AF65-F5344CB8AC3E}">
        <p14:creationId xmlns:p14="http://schemas.microsoft.com/office/powerpoint/2010/main" val="354843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p:txBody>
          <a:bodyPr/>
          <a:lstStyle/>
          <a:p>
            <a:pPr eaLnBrk="1" hangingPunct="1">
              <a:defRPr/>
            </a:pPr>
            <a:r>
              <a:rPr lang="en-GB" dirty="0">
                <a:solidFill>
                  <a:schemeClr val="bg1"/>
                </a:solidFill>
              </a:rPr>
              <a:t>Today´s session</a:t>
            </a:r>
            <a:endParaRPr lang="en-US" dirty="0">
              <a:solidFill>
                <a:schemeClr val="bg1"/>
              </a:solidFill>
            </a:endParaRPr>
          </a:p>
        </p:txBody>
      </p:sp>
      <p:sp>
        <p:nvSpPr>
          <p:cNvPr id="192515" name="Rectangle 3"/>
          <p:cNvSpPr>
            <a:spLocks noGrp="1" noChangeArrowheads="1"/>
          </p:cNvSpPr>
          <p:nvPr>
            <p:ph type="body" idx="1"/>
          </p:nvPr>
        </p:nvSpPr>
        <p:spPr/>
        <p:txBody>
          <a:bodyPr>
            <a:normAutofit/>
          </a:bodyPr>
          <a:lstStyle/>
          <a:p>
            <a:pPr eaLnBrk="1" hangingPunct="1">
              <a:defRPr/>
            </a:pPr>
            <a:r>
              <a:rPr lang="en-GB" sz="2800" i="1" u="sng" dirty="0"/>
              <a:t>This session:</a:t>
            </a:r>
          </a:p>
          <a:p>
            <a:pPr eaLnBrk="1" hangingPunct="1">
              <a:defRPr/>
            </a:pPr>
            <a:r>
              <a:rPr lang="en-GB" sz="2800" dirty="0"/>
              <a:t>What is ELF (English as a Lingua Franca)?</a:t>
            </a:r>
          </a:p>
          <a:p>
            <a:pPr eaLnBrk="1" hangingPunct="1">
              <a:defRPr/>
            </a:pPr>
            <a:r>
              <a:rPr lang="en-GB" sz="2800" dirty="0"/>
              <a:t>What is the LFC (Lingua Franca Core)?</a:t>
            </a:r>
          </a:p>
          <a:p>
            <a:pPr eaLnBrk="1" hangingPunct="1">
              <a:defRPr/>
            </a:pPr>
            <a:r>
              <a:rPr lang="en-GB" sz="2800" dirty="0"/>
              <a:t>What are the LFC recommendations for teaching the consonants of English</a:t>
            </a:r>
            <a:endParaRPr lang="en-GB" sz="2600" dirty="0"/>
          </a:p>
        </p:txBody>
      </p:sp>
    </p:spTree>
    <p:extLst>
      <p:ext uri="{BB962C8B-B14F-4D97-AF65-F5344CB8AC3E}">
        <p14:creationId xmlns:p14="http://schemas.microsoft.com/office/powerpoint/2010/main" val="729960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63D6-976D-4D5A-92D9-964EF215A747}"/>
              </a:ext>
            </a:extLst>
          </p:cNvPr>
          <p:cNvSpPr>
            <a:spLocks noGrp="1"/>
          </p:cNvSpPr>
          <p:nvPr>
            <p:ph type="title"/>
          </p:nvPr>
        </p:nvSpPr>
        <p:spPr/>
        <p:txBody>
          <a:bodyPr/>
          <a:lstStyle/>
          <a:p>
            <a:r>
              <a:rPr lang="en-GB" dirty="0"/>
              <a:t>The sociolinguistic context</a:t>
            </a:r>
          </a:p>
        </p:txBody>
      </p:sp>
      <p:sp>
        <p:nvSpPr>
          <p:cNvPr id="3" name="Content Placeholder 2">
            <a:extLst>
              <a:ext uri="{FF2B5EF4-FFF2-40B4-BE49-F238E27FC236}">
                <a16:creationId xmlns:a16="http://schemas.microsoft.com/office/drawing/2014/main" id="{A6718994-205C-4291-BCB9-9F80896647BA}"/>
              </a:ext>
            </a:extLst>
          </p:cNvPr>
          <p:cNvSpPr>
            <a:spLocks noGrp="1"/>
          </p:cNvSpPr>
          <p:nvPr>
            <p:ph idx="1"/>
          </p:nvPr>
        </p:nvSpPr>
        <p:spPr/>
        <p:txBody>
          <a:bodyPr>
            <a:normAutofit/>
          </a:bodyPr>
          <a:lstStyle/>
          <a:p>
            <a:r>
              <a:rPr lang="en-GB" sz="2800" dirty="0"/>
              <a:t>Questions to answer:</a:t>
            </a:r>
          </a:p>
          <a:p>
            <a:pPr lvl="1"/>
            <a:r>
              <a:rPr lang="en-GB" sz="2600" dirty="0"/>
              <a:t>Why are you learning English?</a:t>
            </a:r>
          </a:p>
          <a:p>
            <a:pPr lvl="1"/>
            <a:r>
              <a:rPr lang="en-GB" sz="2600" dirty="0"/>
              <a:t>Are you more likely to use English with a native speaker or an L2 English speaker?</a:t>
            </a:r>
          </a:p>
          <a:p>
            <a:pPr lvl="1"/>
            <a:r>
              <a:rPr lang="en-GB" sz="2600" dirty="0"/>
              <a:t>What kind of pronunciation model would be most useful in your likely contexts of use?</a:t>
            </a:r>
          </a:p>
        </p:txBody>
      </p:sp>
    </p:spTree>
    <p:extLst>
      <p:ext uri="{BB962C8B-B14F-4D97-AF65-F5344CB8AC3E}">
        <p14:creationId xmlns:p14="http://schemas.microsoft.com/office/powerpoint/2010/main" val="210763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63D6-976D-4D5A-92D9-964EF215A747}"/>
              </a:ext>
            </a:extLst>
          </p:cNvPr>
          <p:cNvSpPr>
            <a:spLocks noGrp="1"/>
          </p:cNvSpPr>
          <p:nvPr>
            <p:ph type="title"/>
          </p:nvPr>
        </p:nvSpPr>
        <p:spPr/>
        <p:txBody>
          <a:bodyPr/>
          <a:lstStyle/>
          <a:p>
            <a:r>
              <a:rPr lang="en-GB" dirty="0"/>
              <a:t>The sociolinguistic context: </a:t>
            </a:r>
            <a:br>
              <a:rPr lang="en-GB" dirty="0"/>
            </a:br>
            <a:r>
              <a:rPr lang="en-GB" dirty="0"/>
              <a:t>Global English</a:t>
            </a:r>
          </a:p>
        </p:txBody>
      </p:sp>
      <p:sp>
        <p:nvSpPr>
          <p:cNvPr id="3" name="Content Placeholder 2">
            <a:extLst>
              <a:ext uri="{FF2B5EF4-FFF2-40B4-BE49-F238E27FC236}">
                <a16:creationId xmlns:a16="http://schemas.microsoft.com/office/drawing/2014/main" id="{A6718994-205C-4291-BCB9-9F80896647BA}"/>
              </a:ext>
            </a:extLst>
          </p:cNvPr>
          <p:cNvSpPr>
            <a:spLocks noGrp="1"/>
          </p:cNvSpPr>
          <p:nvPr>
            <p:ph idx="1"/>
          </p:nvPr>
        </p:nvSpPr>
        <p:spPr/>
        <p:txBody>
          <a:bodyPr>
            <a:normAutofit/>
          </a:bodyPr>
          <a:lstStyle/>
          <a:p>
            <a:r>
              <a:rPr lang="en-GB" sz="2800" dirty="0">
                <a:hlinkClick r:id="rId2"/>
              </a:rPr>
              <a:t>http://www.ethnologue.com/language/eng</a:t>
            </a:r>
            <a:r>
              <a:rPr lang="en-GB" sz="2800" dirty="0"/>
              <a:t> </a:t>
            </a:r>
          </a:p>
          <a:p>
            <a:endParaRPr lang="en-US" sz="2600" dirty="0"/>
          </a:p>
          <a:p>
            <a:r>
              <a:rPr lang="en-US" sz="2600" dirty="0"/>
              <a:t>58,100,000 in United Kingdom, all users. </a:t>
            </a:r>
          </a:p>
          <a:p>
            <a:pPr lvl="1"/>
            <a:r>
              <a:rPr lang="en-US" sz="2400" dirty="0"/>
              <a:t>L1 users: 56,600,000 (2011 census). </a:t>
            </a:r>
          </a:p>
          <a:p>
            <a:pPr lvl="1"/>
            <a:r>
              <a:rPr lang="en-US" sz="2400" dirty="0"/>
              <a:t>L2 users: 1,500,000 (Crystal 2003a). </a:t>
            </a:r>
          </a:p>
          <a:p>
            <a:r>
              <a:rPr lang="en-US" sz="2600" dirty="0"/>
              <a:t>308,900,000 in United States, all users. </a:t>
            </a:r>
          </a:p>
          <a:p>
            <a:pPr lvl="1"/>
            <a:r>
              <a:rPr lang="en-US" sz="2400" dirty="0"/>
              <a:t>L1 users: 261,000,000 (2016). </a:t>
            </a:r>
          </a:p>
          <a:p>
            <a:pPr lvl="1"/>
            <a:r>
              <a:rPr lang="en-US" sz="2400" dirty="0"/>
              <a:t>L2 users: 47,900,000 (2013).</a:t>
            </a:r>
          </a:p>
          <a:p>
            <a:r>
              <a:rPr lang="en-US" sz="2600" dirty="0"/>
              <a:t>Total users </a:t>
            </a:r>
            <a:r>
              <a:rPr lang="en-US" sz="2600" dirty="0">
                <a:solidFill>
                  <a:srgbClr val="FF0000"/>
                </a:solidFill>
              </a:rPr>
              <a:t>in all countries</a:t>
            </a:r>
            <a:r>
              <a:rPr lang="en-US" sz="2600" dirty="0"/>
              <a:t>: 1,121,806,280 </a:t>
            </a:r>
          </a:p>
          <a:p>
            <a:pPr lvl="1"/>
            <a:r>
              <a:rPr lang="en-US" sz="2400" dirty="0"/>
              <a:t>as L1: </a:t>
            </a:r>
            <a:r>
              <a:rPr lang="en-US" sz="2400" dirty="0">
                <a:solidFill>
                  <a:srgbClr val="FF0000"/>
                </a:solidFill>
              </a:rPr>
              <a:t>378,250,540</a:t>
            </a:r>
            <a:r>
              <a:rPr lang="en-US" sz="2400" dirty="0"/>
              <a:t>; </a:t>
            </a:r>
          </a:p>
          <a:p>
            <a:pPr lvl="1"/>
            <a:r>
              <a:rPr lang="en-US" sz="2400" dirty="0"/>
              <a:t>as L2: </a:t>
            </a:r>
            <a:r>
              <a:rPr lang="en-US" sz="2400" dirty="0">
                <a:solidFill>
                  <a:srgbClr val="FF0000"/>
                </a:solidFill>
              </a:rPr>
              <a:t>743,555,740.</a:t>
            </a:r>
            <a:endParaRPr lang="en-GB" sz="2400" dirty="0">
              <a:solidFill>
                <a:srgbClr val="FF0000"/>
              </a:solidFill>
            </a:endParaRPr>
          </a:p>
        </p:txBody>
      </p:sp>
    </p:spTree>
    <p:extLst>
      <p:ext uri="{BB962C8B-B14F-4D97-AF65-F5344CB8AC3E}">
        <p14:creationId xmlns:p14="http://schemas.microsoft.com/office/powerpoint/2010/main" val="22804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63D6-976D-4D5A-92D9-964EF215A747}"/>
              </a:ext>
            </a:extLst>
          </p:cNvPr>
          <p:cNvSpPr>
            <a:spLocks noGrp="1"/>
          </p:cNvSpPr>
          <p:nvPr>
            <p:ph type="title"/>
          </p:nvPr>
        </p:nvSpPr>
        <p:spPr/>
        <p:txBody>
          <a:bodyPr/>
          <a:lstStyle/>
          <a:p>
            <a:r>
              <a:rPr lang="en-GB" dirty="0"/>
              <a:t>The sociolinguistic context: </a:t>
            </a:r>
            <a:br>
              <a:rPr lang="en-GB" dirty="0"/>
            </a:br>
            <a:r>
              <a:rPr lang="en-GB" dirty="0"/>
              <a:t>Global English</a:t>
            </a:r>
          </a:p>
        </p:txBody>
      </p:sp>
      <p:sp>
        <p:nvSpPr>
          <p:cNvPr id="3" name="Content Placeholder 2">
            <a:extLst>
              <a:ext uri="{FF2B5EF4-FFF2-40B4-BE49-F238E27FC236}">
                <a16:creationId xmlns:a16="http://schemas.microsoft.com/office/drawing/2014/main" id="{A6718994-205C-4291-BCB9-9F80896647BA}"/>
              </a:ext>
            </a:extLst>
          </p:cNvPr>
          <p:cNvSpPr>
            <a:spLocks noGrp="1"/>
          </p:cNvSpPr>
          <p:nvPr>
            <p:ph idx="1"/>
          </p:nvPr>
        </p:nvSpPr>
        <p:spPr/>
        <p:txBody>
          <a:bodyPr>
            <a:normAutofit/>
          </a:bodyPr>
          <a:lstStyle/>
          <a:p>
            <a:r>
              <a:rPr lang="en-GB" sz="2800" dirty="0">
                <a:hlinkClick r:id="rId2"/>
              </a:rPr>
              <a:t>http://www.ethnologue.com/language/eng</a:t>
            </a:r>
            <a:r>
              <a:rPr lang="en-GB" sz="2800" dirty="0"/>
              <a:t> </a:t>
            </a:r>
          </a:p>
          <a:p>
            <a:endParaRPr lang="en-US" sz="2600" dirty="0"/>
          </a:p>
          <a:p>
            <a:r>
              <a:rPr lang="en-US" sz="2600" dirty="0"/>
              <a:t>Total users </a:t>
            </a:r>
            <a:r>
              <a:rPr lang="en-US" sz="2600" dirty="0">
                <a:solidFill>
                  <a:schemeClr val="tx1"/>
                </a:solidFill>
              </a:rPr>
              <a:t>in all countries: 1,121,806,280 </a:t>
            </a:r>
          </a:p>
          <a:p>
            <a:pPr lvl="1"/>
            <a:r>
              <a:rPr lang="en-US" sz="2400" dirty="0">
                <a:solidFill>
                  <a:schemeClr val="tx1"/>
                </a:solidFill>
              </a:rPr>
              <a:t>as L1: 378,250,540; </a:t>
            </a:r>
          </a:p>
          <a:p>
            <a:pPr lvl="1"/>
            <a:r>
              <a:rPr lang="en-US" sz="2400" dirty="0"/>
              <a:t>as L2: </a:t>
            </a:r>
            <a:r>
              <a:rPr lang="en-US" sz="2400" dirty="0">
                <a:solidFill>
                  <a:srgbClr val="FF0000"/>
                </a:solidFill>
              </a:rPr>
              <a:t>743,555,740.</a:t>
            </a:r>
          </a:p>
          <a:p>
            <a:pPr marL="502920" lvl="1" indent="0">
              <a:buNone/>
            </a:pPr>
            <a:endParaRPr lang="en-US" sz="2400" dirty="0">
              <a:solidFill>
                <a:srgbClr val="FF0000"/>
              </a:solidFill>
            </a:endParaRPr>
          </a:p>
          <a:p>
            <a:pPr marL="502920" lvl="1" indent="0">
              <a:buNone/>
            </a:pPr>
            <a:r>
              <a:rPr lang="en-US" sz="2400" dirty="0">
                <a:solidFill>
                  <a:schemeClr val="tx1"/>
                </a:solidFill>
              </a:rPr>
              <a:t>Conclusion: L2 speakers of English are much more likely to interact with other L2 speakers of English than with L1 speakers. L2-L2 interaction is ELF.</a:t>
            </a:r>
          </a:p>
          <a:p>
            <a:pPr marL="502920" lvl="1" indent="0">
              <a:buNone/>
            </a:pPr>
            <a:endParaRPr lang="en-US" sz="2400" dirty="0">
              <a:solidFill>
                <a:schemeClr val="tx1"/>
              </a:solidFill>
            </a:endParaRPr>
          </a:p>
          <a:p>
            <a:pPr marL="502920" lvl="1" indent="0">
              <a:buNone/>
            </a:pPr>
            <a:r>
              <a:rPr lang="en-US" sz="2400" dirty="0">
                <a:solidFill>
                  <a:schemeClr val="tx1"/>
                </a:solidFill>
              </a:rPr>
              <a:t>Why, then, focus </a:t>
            </a:r>
            <a:r>
              <a:rPr lang="en-US" sz="2400" i="1" dirty="0">
                <a:solidFill>
                  <a:schemeClr val="tx1"/>
                </a:solidFill>
              </a:rPr>
              <a:t>strictly</a:t>
            </a:r>
            <a:r>
              <a:rPr lang="en-US" sz="2400" dirty="0">
                <a:solidFill>
                  <a:schemeClr val="tx1"/>
                </a:solidFill>
              </a:rPr>
              <a:t> on L1 models of pronunciation?</a:t>
            </a:r>
            <a:endParaRPr lang="en-GB" sz="2400" dirty="0">
              <a:solidFill>
                <a:schemeClr val="tx1"/>
              </a:solidFill>
            </a:endParaRPr>
          </a:p>
        </p:txBody>
      </p:sp>
    </p:spTree>
    <p:extLst>
      <p:ext uri="{BB962C8B-B14F-4D97-AF65-F5344CB8AC3E}">
        <p14:creationId xmlns:p14="http://schemas.microsoft.com/office/powerpoint/2010/main" val="261888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What is ELF?</a:t>
            </a:r>
          </a:p>
        </p:txBody>
      </p:sp>
      <p:sp>
        <p:nvSpPr>
          <p:cNvPr id="10" name="Espaço Reservado para Conteúdo 9"/>
          <p:cNvSpPr>
            <a:spLocks noGrp="1"/>
          </p:cNvSpPr>
          <p:nvPr>
            <p:ph sz="half" idx="1"/>
          </p:nvPr>
        </p:nvSpPr>
        <p:spPr>
          <a:xfrm>
            <a:off x="3867911" y="868679"/>
            <a:ext cx="4099221" cy="5676053"/>
          </a:xfrm>
        </p:spPr>
        <p:txBody>
          <a:bodyPr>
            <a:normAutofit/>
          </a:bodyPr>
          <a:lstStyle/>
          <a:p>
            <a:r>
              <a:rPr lang="en-GB" sz="2400" dirty="0"/>
              <a:t>Published in 2000</a:t>
            </a:r>
          </a:p>
          <a:p>
            <a:r>
              <a:rPr lang="en-GB" sz="2400" dirty="0"/>
              <a:t>Promised ‘a new approach to English pronunciation teaching`</a:t>
            </a:r>
          </a:p>
          <a:p>
            <a:r>
              <a:rPr lang="en-GB" sz="2400" dirty="0"/>
              <a:t>Focus on ‘mutual intelligibility among </a:t>
            </a:r>
            <a:r>
              <a:rPr lang="en-GB" sz="2400" dirty="0">
                <a:solidFill>
                  <a:srgbClr val="FF0000"/>
                </a:solidFill>
              </a:rPr>
              <a:t>non</a:t>
            </a:r>
            <a:r>
              <a:rPr lang="en-GB" sz="2400" dirty="0"/>
              <a:t>-native speakers’ as the goal of teaching and curriculum design</a:t>
            </a:r>
          </a:p>
          <a:p>
            <a:r>
              <a:rPr lang="en-GB" sz="2400" dirty="0"/>
              <a:t>Uses empirical data to determine </a:t>
            </a:r>
            <a:r>
              <a:rPr lang="en-GB" sz="2400" i="1" dirty="0"/>
              <a:t>which</a:t>
            </a:r>
            <a:r>
              <a:rPr lang="en-GB" sz="2400" dirty="0"/>
              <a:t> sounds cause problems of intelligibility – which sounds are at the root of communication breakdown?</a:t>
            </a:r>
          </a:p>
        </p:txBody>
      </p:sp>
      <p:pic>
        <p:nvPicPr>
          <p:cNvPr id="12" name="Espaço Reservado para Conteúdo 11"/>
          <p:cNvPicPr>
            <a:picLocks noGrp="1" noChangeAspect="1"/>
          </p:cNvPicPr>
          <p:nvPr>
            <p:ph sz="half" idx="2"/>
          </p:nvPr>
        </p:nvPicPr>
        <p:blipFill>
          <a:blip r:embed="rId2"/>
          <a:stretch>
            <a:fillRect/>
          </a:stretch>
        </p:blipFill>
        <p:spPr>
          <a:xfrm>
            <a:off x="7837226" y="1344349"/>
            <a:ext cx="3879584" cy="3879584"/>
          </a:xfrm>
          <a:prstGeom prst="rect">
            <a:avLst/>
          </a:prstGeom>
        </p:spPr>
      </p:pic>
    </p:spTree>
    <p:extLst>
      <p:ext uri="{BB962C8B-B14F-4D97-AF65-F5344CB8AC3E}">
        <p14:creationId xmlns:p14="http://schemas.microsoft.com/office/powerpoint/2010/main" val="127400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What is intelligibility?</a:t>
            </a:r>
          </a:p>
        </p:txBody>
      </p:sp>
      <p:sp>
        <p:nvSpPr>
          <p:cNvPr id="10" name="Espaço Reservado para Conteúdo 9"/>
          <p:cNvSpPr>
            <a:spLocks noGrp="1"/>
          </p:cNvSpPr>
          <p:nvPr>
            <p:ph sz="half" idx="1"/>
          </p:nvPr>
        </p:nvSpPr>
        <p:spPr>
          <a:xfrm>
            <a:off x="3867911" y="868679"/>
            <a:ext cx="4099221" cy="5676053"/>
          </a:xfrm>
        </p:spPr>
        <p:txBody>
          <a:bodyPr/>
          <a:lstStyle/>
          <a:p>
            <a:r>
              <a:rPr lang="en-GB" dirty="0"/>
              <a:t>‘</a:t>
            </a:r>
            <a:r>
              <a:rPr lang="en-GB" sz="2400" dirty="0"/>
              <a:t>Intelligibility’ is a complex phenomenon that depends on issues such as:</a:t>
            </a:r>
          </a:p>
          <a:p>
            <a:pPr lvl="1"/>
            <a:r>
              <a:rPr lang="en-GB" sz="2400" dirty="0"/>
              <a:t>Recognition and interpretation of meaningful contrasts in sound</a:t>
            </a:r>
          </a:p>
          <a:p>
            <a:pPr lvl="1"/>
            <a:r>
              <a:rPr lang="en-GB" sz="2400" dirty="0"/>
              <a:t>Shared context of knowledge</a:t>
            </a:r>
          </a:p>
        </p:txBody>
      </p:sp>
      <p:pic>
        <p:nvPicPr>
          <p:cNvPr id="12" name="Espaço Reservado para Conteúdo 11"/>
          <p:cNvPicPr>
            <a:picLocks noGrp="1" noChangeAspect="1"/>
          </p:cNvPicPr>
          <p:nvPr>
            <p:ph sz="half" idx="2"/>
          </p:nvPr>
        </p:nvPicPr>
        <p:blipFill>
          <a:blip r:embed="rId2"/>
          <a:stretch>
            <a:fillRect/>
          </a:stretch>
        </p:blipFill>
        <p:spPr>
          <a:xfrm>
            <a:off x="7837226" y="1344349"/>
            <a:ext cx="3879584" cy="3879584"/>
          </a:xfrm>
          <a:prstGeom prst="rect">
            <a:avLst/>
          </a:prstGeom>
        </p:spPr>
      </p:pic>
    </p:spTree>
    <p:extLst>
      <p:ext uri="{BB962C8B-B14F-4D97-AF65-F5344CB8AC3E}">
        <p14:creationId xmlns:p14="http://schemas.microsoft.com/office/powerpoint/2010/main" val="267097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61333-AA22-4472-A00A-8D0A88884CD4}"/>
              </a:ext>
            </a:extLst>
          </p:cNvPr>
          <p:cNvSpPr>
            <a:spLocks noGrp="1"/>
          </p:cNvSpPr>
          <p:nvPr>
            <p:ph type="title"/>
          </p:nvPr>
        </p:nvSpPr>
        <p:spPr>
          <a:xfrm>
            <a:off x="252918" y="1123837"/>
            <a:ext cx="3109713" cy="4601183"/>
          </a:xfrm>
        </p:spPr>
        <p:txBody>
          <a:bodyPr/>
          <a:lstStyle/>
          <a:p>
            <a:r>
              <a:rPr lang="en-GB" dirty="0"/>
              <a:t>Example of communication breakdown &amp; repair with little or no shared context</a:t>
            </a:r>
          </a:p>
        </p:txBody>
      </p:sp>
      <p:sp>
        <p:nvSpPr>
          <p:cNvPr id="6" name="Content Placeholder 5">
            <a:extLst>
              <a:ext uri="{FF2B5EF4-FFF2-40B4-BE49-F238E27FC236}">
                <a16:creationId xmlns:a16="http://schemas.microsoft.com/office/drawing/2014/main" id="{AE5AE16B-9095-4EEA-9B48-62C5205735F5}"/>
              </a:ext>
            </a:extLst>
          </p:cNvPr>
          <p:cNvSpPr>
            <a:spLocks noGrp="1"/>
          </p:cNvSpPr>
          <p:nvPr>
            <p:ph idx="1"/>
          </p:nvPr>
        </p:nvSpPr>
        <p:spPr/>
        <p:txBody>
          <a:bodyPr>
            <a:normAutofit/>
          </a:bodyPr>
          <a:lstStyle/>
          <a:p>
            <a:r>
              <a:rPr lang="en-GB" sz="2400" dirty="0"/>
              <a:t>L2-L2 Interaction (a German and Japanese speaker) </a:t>
            </a:r>
          </a:p>
          <a:p>
            <a:r>
              <a:rPr lang="en-GB" sz="2400" dirty="0"/>
              <a:t>J has mentioned ‘let’ cars.</a:t>
            </a:r>
          </a:p>
          <a:p>
            <a:endParaRPr lang="en-GB" sz="2400" dirty="0"/>
          </a:p>
          <a:p>
            <a:pPr marL="0" indent="0">
              <a:buNone/>
            </a:pPr>
            <a:r>
              <a:rPr lang="en-GB" sz="2400" dirty="0"/>
              <a:t>G: I don’t understand the let cars. What do you mean with this.</a:t>
            </a:r>
          </a:p>
          <a:p>
            <a:pPr marL="0" indent="0">
              <a:buNone/>
            </a:pPr>
            <a:r>
              <a:rPr lang="en-GB" sz="2400" dirty="0"/>
              <a:t>J: Let </a:t>
            </a:r>
            <a:r>
              <a:rPr lang="en-GB" sz="2400" dirty="0">
                <a:solidFill>
                  <a:srgbClr val="FF0000"/>
                </a:solidFill>
              </a:rPr>
              <a:t>[lɛt] </a:t>
            </a:r>
            <a:r>
              <a:rPr lang="en-GB" sz="2400" dirty="0"/>
              <a:t>cars? Three red </a:t>
            </a:r>
            <a:r>
              <a:rPr lang="en-GB" sz="2400" dirty="0">
                <a:solidFill>
                  <a:srgbClr val="FF0000"/>
                </a:solidFill>
              </a:rPr>
              <a:t>[</a:t>
            </a:r>
            <a:r>
              <a:rPr lang="en-GB" sz="2400" dirty="0" err="1">
                <a:solidFill>
                  <a:srgbClr val="FF0000"/>
                </a:solidFill>
              </a:rPr>
              <a:t>ɾɛd</a:t>
            </a:r>
            <a:r>
              <a:rPr lang="en-GB" sz="2400" dirty="0">
                <a:solidFill>
                  <a:srgbClr val="FF0000"/>
                </a:solidFill>
              </a:rPr>
              <a:t>] </a:t>
            </a:r>
            <a:r>
              <a:rPr lang="en-GB" sz="2400" dirty="0"/>
              <a:t>cars (very slowly).</a:t>
            </a:r>
          </a:p>
          <a:p>
            <a:pPr marL="0" indent="0">
              <a:buNone/>
            </a:pPr>
            <a:r>
              <a:rPr lang="en-GB" sz="2400" dirty="0"/>
              <a:t>G: Ah, red.</a:t>
            </a:r>
          </a:p>
          <a:p>
            <a:pPr marL="0" indent="0">
              <a:buNone/>
            </a:pPr>
            <a:r>
              <a:rPr lang="en-GB" sz="2400" dirty="0"/>
              <a:t>J: Red.</a:t>
            </a:r>
          </a:p>
          <a:p>
            <a:pPr marL="0" indent="0">
              <a:buNone/>
            </a:pPr>
            <a:r>
              <a:rPr lang="en-GB" sz="2400" dirty="0"/>
              <a:t>G: Now I understand. I understood car to hire, to let. Ah, red, yeah, I see.</a:t>
            </a:r>
          </a:p>
        </p:txBody>
      </p:sp>
    </p:spTree>
    <p:extLst>
      <p:ext uri="{BB962C8B-B14F-4D97-AF65-F5344CB8AC3E}">
        <p14:creationId xmlns:p14="http://schemas.microsoft.com/office/powerpoint/2010/main" val="2060730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a:t>What is LFC?</a:t>
            </a:r>
          </a:p>
        </p:txBody>
      </p:sp>
      <p:sp>
        <p:nvSpPr>
          <p:cNvPr id="10" name="Espaço Reservado para Conteúdo 9"/>
          <p:cNvSpPr>
            <a:spLocks noGrp="1"/>
          </p:cNvSpPr>
          <p:nvPr>
            <p:ph sz="half" idx="1"/>
          </p:nvPr>
        </p:nvSpPr>
        <p:spPr>
          <a:xfrm>
            <a:off x="3867911" y="868679"/>
            <a:ext cx="4099221" cy="5676053"/>
          </a:xfrm>
        </p:spPr>
        <p:txBody>
          <a:bodyPr/>
          <a:lstStyle/>
          <a:p>
            <a:r>
              <a:rPr lang="en-GB" dirty="0"/>
              <a:t>One the basis of her analysis of many L2-L2 speaker interactions, Jenkins proposes a ‘Lingua Franca Core’.</a:t>
            </a:r>
          </a:p>
          <a:p>
            <a:r>
              <a:rPr lang="en-GB" dirty="0"/>
              <a:t>This is a set of recommendations for pronunciation teaching based on which sounds seemed to cause communication breakdown in contexts </a:t>
            </a:r>
            <a:r>
              <a:rPr lang="en-GB" i="1" dirty="0"/>
              <a:t>where there was little or no shared knowledge</a:t>
            </a:r>
          </a:p>
          <a:p>
            <a:r>
              <a:rPr lang="en-GB" dirty="0"/>
              <a:t>The LFC is still based on RP and GenAm models but allows for variation between them and the focus is on intelligibility. Substitutions that do not affect intelligibility are recommended.</a:t>
            </a:r>
          </a:p>
        </p:txBody>
      </p:sp>
      <p:pic>
        <p:nvPicPr>
          <p:cNvPr id="12" name="Espaço Reservado para Conteúdo 11"/>
          <p:cNvPicPr>
            <a:picLocks noGrp="1" noChangeAspect="1"/>
          </p:cNvPicPr>
          <p:nvPr>
            <p:ph sz="half" idx="2"/>
          </p:nvPr>
        </p:nvPicPr>
        <p:blipFill>
          <a:blip r:embed="rId2"/>
          <a:stretch>
            <a:fillRect/>
          </a:stretch>
        </p:blipFill>
        <p:spPr>
          <a:xfrm>
            <a:off x="7837226" y="1344349"/>
            <a:ext cx="3879584" cy="3879584"/>
          </a:xfrm>
          <a:prstGeom prst="rect">
            <a:avLst/>
          </a:prstGeom>
        </p:spPr>
      </p:pic>
    </p:spTree>
    <p:extLst>
      <p:ext uri="{BB962C8B-B14F-4D97-AF65-F5344CB8AC3E}">
        <p14:creationId xmlns:p14="http://schemas.microsoft.com/office/powerpoint/2010/main" val="180054598"/>
      </p:ext>
    </p:extLst>
  </p:cSld>
  <p:clrMapOvr>
    <a:masterClrMapping/>
  </p:clrMapOvr>
</p:sld>
</file>

<file path=ppt/theme/theme1.xml><?xml version="1.0" encoding="utf-8"?>
<a:theme xmlns:a="http://schemas.openxmlformats.org/drawingml/2006/main" name="Quadr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06 Transcription test and review</Template>
  <TotalTime>983</TotalTime>
  <Words>1372</Words>
  <Application>Microsoft Office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Corbel</vt:lpstr>
      <vt:lpstr>Wingdings 2</vt:lpstr>
      <vt:lpstr>Quadro</vt:lpstr>
      <vt:lpstr>Phonetics &amp; Phonology</vt:lpstr>
      <vt:lpstr>Today´s session</vt:lpstr>
      <vt:lpstr>The sociolinguistic context</vt:lpstr>
      <vt:lpstr>The sociolinguistic context:  Global English</vt:lpstr>
      <vt:lpstr>The sociolinguistic context:  Global English</vt:lpstr>
      <vt:lpstr>What is ELF?</vt:lpstr>
      <vt:lpstr>What is intelligibility?</vt:lpstr>
      <vt:lpstr>Example of communication breakdown &amp; repair with little or no shared context</vt:lpstr>
      <vt:lpstr>What is LFC?</vt:lpstr>
      <vt:lpstr>LFC consonants:  Recommendations</vt:lpstr>
      <vt:lpstr>LFC consonants  Recommendations</vt:lpstr>
      <vt:lpstr>LFC consonants  Recommendations</vt:lpstr>
      <vt:lpstr>LFC consonant clusters:  Recommendations</vt:lpstr>
      <vt:lpstr>LFC consonant clusters:  Recommendations</vt:lpstr>
      <vt:lpstr>Forbidden substitutions</vt:lpstr>
      <vt:lpstr>LFC in action</vt:lpstr>
      <vt:lpstr>Summing up</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Phonetics &amp; Phonology</dc:title>
  <dc:creator>John Corbett</dc:creator>
  <cp:lastModifiedBy>John</cp:lastModifiedBy>
  <cp:revision>96</cp:revision>
  <dcterms:created xsi:type="dcterms:W3CDTF">2018-03-18T20:56:05Z</dcterms:created>
  <dcterms:modified xsi:type="dcterms:W3CDTF">2018-05-05T00:17:31Z</dcterms:modified>
</cp:coreProperties>
</file>