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21"/>
  </p:notesMasterIdLst>
  <p:sldIdLst>
    <p:sldId id="256" r:id="rId2"/>
    <p:sldId id="276" r:id="rId3"/>
    <p:sldId id="277" r:id="rId4"/>
    <p:sldId id="278" r:id="rId5"/>
    <p:sldId id="279" r:id="rId6"/>
    <p:sldId id="280" r:id="rId7"/>
    <p:sldId id="282" r:id="rId8"/>
    <p:sldId id="284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5" r:id="rId17"/>
    <p:sldId id="297" r:id="rId18"/>
    <p:sldId id="296" r:id="rId19"/>
    <p:sldId id="298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20" y="7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7799FF-4F2C-4A01-8A55-4A7E4869AFE4}" type="datetimeFigureOut">
              <a:rPr lang="en-GB" smtClean="0"/>
              <a:t>12/04/2018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9B86F2-F4E8-437A-87A4-634101B625E3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8338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4/12/2018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4/12/2018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4/12/2018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4/12/2018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4/12/2018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4/12/2018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accent.gmu.edu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accent.gmu.edu/searchsaa.php?function=detail&amp;speakerid=558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accent.gmu.edu/searchsaa.php?function=detail&amp;speakerid=144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E4F8DE-A2AC-42C4-8276-10A0950753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Phonetics &amp; Phonology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35B0F90-F8A9-4CC3-9A79-3340B0B03E7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John Corbett: USP-CAPES International Fellow</a:t>
            </a:r>
          </a:p>
          <a:p>
            <a:r>
              <a:rPr lang="en-GB" dirty="0"/>
              <a:t>Session </a:t>
            </a:r>
            <a:r>
              <a:rPr lang="en-GB" dirty="0" smtClean="0"/>
              <a:t>8: </a:t>
            </a:r>
            <a:r>
              <a:rPr lang="en-GB" dirty="0"/>
              <a:t>Contrastive analysis: </a:t>
            </a:r>
            <a:r>
              <a:rPr lang="en-GB" dirty="0" smtClean="0"/>
              <a:t>consonants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791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715654A-A3FE-4283-91DB-45DA96886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Other</a:t>
            </a:r>
            <a:r>
              <a:rPr lang="pt-BR" dirty="0" smtClean="0"/>
              <a:t> </a:t>
            </a:r>
            <a:r>
              <a:rPr lang="pt-BR" dirty="0" err="1" smtClean="0"/>
              <a:t>issues</a:t>
            </a:r>
            <a:endParaRPr lang="en-GB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25C058EB-536D-4458-8A01-9E0E68FE788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pt-BR" dirty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sz="half" idx="2"/>
          </p:nvPr>
        </p:nvSpPr>
        <p:spPr>
          <a:xfrm>
            <a:off x="3771900" y="868680"/>
            <a:ext cx="7520940" cy="5120640"/>
          </a:xfrm>
        </p:spPr>
        <p:txBody>
          <a:bodyPr/>
          <a:lstStyle/>
          <a:p>
            <a:r>
              <a:rPr lang="en-GB" dirty="0" smtClean="0"/>
              <a:t>Dark /l/ in final position or before a consonant is often vocalised, that is, it becomes </a:t>
            </a:r>
            <a:r>
              <a:rPr lang="en-GB" dirty="0"/>
              <a:t>a vowel like /</a:t>
            </a:r>
            <a:r>
              <a:rPr lang="en-GB" dirty="0" smtClean="0"/>
              <a:t>ʊ/. This happens in some English accents (</a:t>
            </a:r>
            <a:r>
              <a:rPr lang="en-GB" dirty="0" err="1" smtClean="0"/>
              <a:t>eg</a:t>
            </a:r>
            <a:r>
              <a:rPr lang="en-GB" dirty="0" smtClean="0"/>
              <a:t> in London) too.</a:t>
            </a:r>
          </a:p>
          <a:p>
            <a:r>
              <a:rPr lang="en-GB" dirty="0" smtClean="0"/>
              <a:t>Try saying:		milk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                               	bottle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                                         	heel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1841486"/>
              </p:ext>
            </p:extLst>
          </p:nvPr>
        </p:nvGraphicFramePr>
        <p:xfrm>
          <a:off x="4333876" y="3581399"/>
          <a:ext cx="6066551" cy="23145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4771"/>
                <a:gridCol w="736385"/>
                <a:gridCol w="357505"/>
                <a:gridCol w="815578"/>
                <a:gridCol w="815578"/>
                <a:gridCol w="815578"/>
                <a:gridCol w="815578"/>
                <a:gridCol w="815578"/>
              </a:tblGrid>
              <a:tr h="771525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>
                          <a:solidFill>
                            <a:schemeClr val="tx1"/>
                          </a:solidFill>
                        </a:rPr>
                        <a:t>θ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ð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71525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z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ʃ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ʒ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ʧ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ʤ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k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ɡ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71525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ŋ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l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endParaRPr lang="en-GB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j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w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244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715654A-A3FE-4283-91DB-45DA96886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37956" cy="4601183"/>
          </a:xfrm>
        </p:spPr>
        <p:txBody>
          <a:bodyPr/>
          <a:lstStyle/>
          <a:p>
            <a:r>
              <a:rPr lang="pt-BR" dirty="0" err="1" smtClean="0"/>
              <a:t>Consonant</a:t>
            </a:r>
            <a:r>
              <a:rPr lang="pt-BR" dirty="0" smtClean="0"/>
              <a:t> clusters (</a:t>
            </a:r>
            <a:r>
              <a:rPr lang="pt-BR" dirty="0" err="1" smtClean="0"/>
              <a:t>especially</a:t>
            </a:r>
            <a:r>
              <a:rPr lang="pt-BR" dirty="0" smtClean="0"/>
              <a:t> </a:t>
            </a:r>
            <a:r>
              <a:rPr lang="pt-BR" dirty="0" err="1" smtClean="0"/>
              <a:t>with</a:t>
            </a:r>
            <a:r>
              <a:rPr lang="pt-BR" dirty="0" smtClean="0"/>
              <a:t> /s/)</a:t>
            </a:r>
            <a:br>
              <a:rPr lang="pt-BR" dirty="0" smtClean="0"/>
            </a:br>
            <a:r>
              <a:rPr lang="pt-BR" dirty="0" smtClean="0"/>
              <a:t>&amp; </a:t>
            </a:r>
            <a:r>
              <a:rPr lang="pt-BR" dirty="0" err="1" smtClean="0"/>
              <a:t>juncture</a:t>
            </a:r>
            <a:endParaRPr lang="en-GB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25C058EB-536D-4458-8A01-9E0E68FE788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endParaRPr lang="pt-BR" dirty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sz="half" idx="2"/>
          </p:nvPr>
        </p:nvSpPr>
        <p:spPr>
          <a:xfrm>
            <a:off x="3571875" y="868680"/>
            <a:ext cx="7720965" cy="5120640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The range of consonant clusters in English is much wider than it is in Portuguese and so epenthetic or ‘extra’ unstressed vowels might be added, especially in clusters with initial /s/. This also happens when the same consonant ends one word and starts another (juncture)</a:t>
            </a:r>
            <a:endParaRPr lang="en-GB" dirty="0"/>
          </a:p>
          <a:p>
            <a:r>
              <a:rPr lang="en-GB" dirty="0" smtClean="0"/>
              <a:t>Try saying:</a:t>
            </a:r>
          </a:p>
          <a:p>
            <a:pPr marL="0" indent="0">
              <a:buNone/>
            </a:pPr>
            <a:endParaRPr lang="en-GB" dirty="0" smtClean="0"/>
          </a:p>
          <a:p>
            <a:pPr lvl="1"/>
            <a:r>
              <a:rPr lang="en-GB" dirty="0" smtClean="0"/>
              <a:t> I need space.		I need a nice big steak.</a:t>
            </a:r>
          </a:p>
          <a:p>
            <a:pPr lvl="1"/>
            <a:r>
              <a:rPr lang="en-GB" dirty="0" smtClean="0"/>
              <a:t> I get off at this stop.		At that time we’ll be ready.</a:t>
            </a:r>
          </a:p>
          <a:p>
            <a:pPr marL="0" indent="0">
              <a:buNone/>
            </a:pPr>
            <a:endParaRPr lang="en-GB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Initial clusters that don’t occur at all in Portuguese are /</a:t>
            </a:r>
            <a:r>
              <a:rPr lang="en-GB" dirty="0" err="1" smtClean="0"/>
              <a:t>str</a:t>
            </a:r>
            <a:r>
              <a:rPr lang="en-GB" dirty="0" smtClean="0"/>
              <a:t>/, /</a:t>
            </a:r>
            <a:r>
              <a:rPr lang="en-GB" dirty="0" err="1" smtClean="0"/>
              <a:t>skr</a:t>
            </a:r>
            <a:r>
              <a:rPr lang="en-GB" dirty="0" smtClean="0"/>
              <a:t>/, /</a:t>
            </a:r>
            <a:r>
              <a:rPr lang="en-GB" dirty="0" err="1" smtClean="0"/>
              <a:t>spl</a:t>
            </a:r>
            <a:r>
              <a:rPr lang="en-GB" dirty="0" smtClean="0"/>
              <a:t>/ and /</a:t>
            </a:r>
            <a:r>
              <a:rPr lang="en-GB" dirty="0" err="1" smtClean="0"/>
              <a:t>spr</a:t>
            </a:r>
            <a:r>
              <a:rPr lang="en-GB" dirty="0" smtClean="0"/>
              <a:t>/.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Try saying:</a:t>
            </a:r>
          </a:p>
          <a:p>
            <a:pPr marL="0" indent="0">
              <a:buNone/>
            </a:pPr>
            <a:endParaRPr lang="en-GB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We’re going to be on strike.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It makes me want to scream.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There was an almighty splash!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I won’t see her again until spring.</a:t>
            </a:r>
          </a:p>
        </p:txBody>
      </p:sp>
    </p:spTree>
    <p:extLst>
      <p:ext uri="{BB962C8B-B14F-4D97-AF65-F5344CB8AC3E}">
        <p14:creationId xmlns:p14="http://schemas.microsoft.com/office/powerpoint/2010/main" val="179991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Rhythm</a:t>
            </a:r>
            <a:endParaRPr lang="en-GB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English and European Portuguese are stress-timed languages. Brazilian Portuguese (and some World </a:t>
            </a:r>
            <a:r>
              <a:rPr lang="en-GB" dirty="0" err="1" smtClean="0"/>
              <a:t>Englishes</a:t>
            </a:r>
            <a:r>
              <a:rPr lang="en-GB" dirty="0" smtClean="0"/>
              <a:t>) are syllable-timed. This has effects such as:</a:t>
            </a:r>
          </a:p>
          <a:p>
            <a:r>
              <a:rPr lang="en-GB" dirty="0" smtClean="0"/>
              <a:t>Misplacement of stress on compound nouns, such as </a:t>
            </a:r>
            <a:r>
              <a:rPr lang="en-GB" i="1" dirty="0" smtClean="0"/>
              <a:t>a tea cup</a:t>
            </a:r>
            <a:r>
              <a:rPr lang="en-GB" dirty="0" smtClean="0"/>
              <a:t>.</a:t>
            </a:r>
          </a:p>
          <a:p>
            <a:r>
              <a:rPr lang="en-GB" dirty="0" smtClean="0"/>
              <a:t>Misplacement of stress on longer words, e.g. </a:t>
            </a:r>
            <a:r>
              <a:rPr lang="en-GB" i="1" dirty="0" smtClean="0"/>
              <a:t>demonstrators.</a:t>
            </a:r>
          </a:p>
          <a:p>
            <a:r>
              <a:rPr lang="en-GB" dirty="0" smtClean="0"/>
              <a:t>More weight is given to weak forms, sometimes suggesting unintended emphasis or aggression, e.g. </a:t>
            </a:r>
            <a:r>
              <a:rPr lang="en-GB" i="1" dirty="0" smtClean="0"/>
              <a:t>I wanted his book, not his bag.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55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98CE688-BA60-4DEC-9864-2FFE63878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8" y="1123837"/>
            <a:ext cx="3310089" cy="4601183"/>
          </a:xfrm>
        </p:spPr>
        <p:txBody>
          <a:bodyPr/>
          <a:lstStyle/>
          <a:p>
            <a:r>
              <a:rPr lang="pt-BR" dirty="0"/>
              <a:t>FOCUS ON YOUR OWN ACCENT</a:t>
            </a:r>
            <a:endParaRPr lang="en-GB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064410B5-7261-4022-8942-B075F8280E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200" dirty="0"/>
              <a:t>In </a:t>
            </a:r>
            <a:r>
              <a:rPr lang="pt-BR" sz="3200" dirty="0" err="1"/>
              <a:t>groups</a:t>
            </a:r>
            <a:r>
              <a:rPr lang="pt-BR" sz="3200" dirty="0"/>
              <a:t> </a:t>
            </a:r>
            <a:r>
              <a:rPr lang="pt-BR" sz="3200" dirty="0" err="1"/>
              <a:t>of</a:t>
            </a:r>
            <a:r>
              <a:rPr lang="pt-BR" sz="3200" dirty="0"/>
              <a:t> 2-3 </a:t>
            </a:r>
            <a:r>
              <a:rPr lang="pt-BR" sz="3200" dirty="0" err="1"/>
              <a:t>try</a:t>
            </a:r>
            <a:r>
              <a:rPr lang="pt-BR" sz="3200" dirty="0"/>
              <a:t> </a:t>
            </a:r>
            <a:r>
              <a:rPr lang="pt-BR" sz="3200" dirty="0" err="1"/>
              <a:t>transcribing</a:t>
            </a:r>
            <a:r>
              <a:rPr lang="pt-BR" sz="3200" dirty="0"/>
              <a:t> ALL </a:t>
            </a:r>
            <a:r>
              <a:rPr lang="pt-BR" sz="3200" dirty="0" err="1"/>
              <a:t>of</a:t>
            </a:r>
            <a:r>
              <a:rPr lang="pt-BR" sz="3200" dirty="0"/>
              <a:t> </a:t>
            </a:r>
            <a:r>
              <a:rPr lang="pt-BR" sz="3200" dirty="0" err="1"/>
              <a:t>the</a:t>
            </a:r>
            <a:r>
              <a:rPr lang="pt-BR" sz="3200" dirty="0"/>
              <a:t> </a:t>
            </a:r>
            <a:r>
              <a:rPr lang="pt-BR" sz="3200" dirty="0" err="1"/>
              <a:t>following</a:t>
            </a:r>
            <a:r>
              <a:rPr lang="pt-BR" sz="3200" dirty="0"/>
              <a:t> </a:t>
            </a:r>
            <a:r>
              <a:rPr lang="pt-BR" sz="3200" dirty="0" err="1" smtClean="0"/>
              <a:t>passage</a:t>
            </a:r>
            <a:r>
              <a:rPr lang="pt-BR" sz="3200" dirty="0" smtClean="0"/>
              <a:t> </a:t>
            </a:r>
            <a:r>
              <a:rPr lang="pt-BR" sz="3200" i="1" dirty="0" smtClean="0"/>
              <a:t>in </a:t>
            </a:r>
            <a:r>
              <a:rPr lang="pt-BR" sz="3200" i="1" dirty="0" err="1" smtClean="0"/>
              <a:t>your</a:t>
            </a:r>
            <a:r>
              <a:rPr lang="pt-BR" sz="3200" i="1" dirty="0" smtClean="0"/>
              <a:t> </a:t>
            </a:r>
            <a:r>
              <a:rPr lang="pt-BR" sz="3200" i="1" dirty="0" err="1" smtClean="0"/>
              <a:t>own</a:t>
            </a:r>
            <a:r>
              <a:rPr lang="pt-BR" sz="3200" i="1" dirty="0" smtClean="0"/>
              <a:t> </a:t>
            </a:r>
            <a:r>
              <a:rPr lang="pt-BR" sz="3200" i="1" dirty="0" err="1" smtClean="0"/>
              <a:t>accent</a:t>
            </a:r>
            <a:r>
              <a:rPr lang="pt-BR" sz="3200" dirty="0" smtClean="0"/>
              <a:t>. </a:t>
            </a:r>
            <a:r>
              <a:rPr lang="pt-BR" sz="3200" dirty="0"/>
              <a:t>Are </a:t>
            </a:r>
            <a:r>
              <a:rPr lang="pt-BR" sz="3200" dirty="0" err="1"/>
              <a:t>there</a:t>
            </a:r>
            <a:r>
              <a:rPr lang="pt-BR" sz="3200" dirty="0"/>
              <a:t> </a:t>
            </a:r>
            <a:r>
              <a:rPr lang="pt-BR" sz="3200" dirty="0" err="1"/>
              <a:t>disagreements</a:t>
            </a:r>
            <a:r>
              <a:rPr lang="pt-BR" sz="3200" dirty="0"/>
              <a:t> in </a:t>
            </a:r>
            <a:r>
              <a:rPr lang="pt-BR" sz="3200" dirty="0" err="1"/>
              <a:t>the</a:t>
            </a:r>
            <a:r>
              <a:rPr lang="pt-BR" sz="3200" dirty="0"/>
              <a:t> </a:t>
            </a:r>
            <a:r>
              <a:rPr lang="pt-BR" sz="3200" dirty="0" err="1"/>
              <a:t>group</a:t>
            </a:r>
            <a:r>
              <a:rPr lang="pt-BR" sz="3200" dirty="0"/>
              <a:t> </a:t>
            </a:r>
            <a:r>
              <a:rPr lang="pt-BR" sz="3200" dirty="0" err="1"/>
              <a:t>about</a:t>
            </a:r>
            <a:r>
              <a:rPr lang="pt-BR" sz="3200" dirty="0"/>
              <a:t> </a:t>
            </a:r>
            <a:r>
              <a:rPr lang="pt-BR" sz="3200" dirty="0" err="1"/>
              <a:t>any</a:t>
            </a:r>
            <a:r>
              <a:rPr lang="pt-BR" sz="3200" dirty="0"/>
              <a:t> </a:t>
            </a:r>
            <a:r>
              <a:rPr lang="pt-BR" sz="3200" dirty="0" err="1"/>
              <a:t>of</a:t>
            </a:r>
            <a:r>
              <a:rPr lang="pt-BR" sz="3200" dirty="0"/>
              <a:t> </a:t>
            </a:r>
            <a:r>
              <a:rPr lang="pt-BR" sz="3200" dirty="0" err="1"/>
              <a:t>the</a:t>
            </a:r>
            <a:r>
              <a:rPr lang="pt-BR" sz="3200" dirty="0"/>
              <a:t> </a:t>
            </a:r>
            <a:r>
              <a:rPr lang="pt-BR" sz="3200" dirty="0" err="1"/>
              <a:t>sounds</a:t>
            </a:r>
            <a:r>
              <a:rPr lang="pt-BR" sz="3200" dirty="0"/>
              <a:t> </a:t>
            </a:r>
            <a:r>
              <a:rPr lang="pt-BR" sz="3200" dirty="0" err="1"/>
              <a:t>you</a:t>
            </a:r>
            <a:r>
              <a:rPr lang="pt-BR" sz="3200" dirty="0"/>
              <a:t> </a:t>
            </a:r>
            <a:r>
              <a:rPr lang="pt-BR" sz="3200" dirty="0" err="1" smtClean="0"/>
              <a:t>produce</a:t>
            </a:r>
            <a:r>
              <a:rPr lang="pt-BR" sz="3200" dirty="0"/>
              <a:t>?</a:t>
            </a:r>
            <a:endParaRPr lang="pt-BR" sz="3200" dirty="0"/>
          </a:p>
          <a:p>
            <a:endParaRPr lang="pt-BR" sz="3200" dirty="0"/>
          </a:p>
          <a:p>
            <a:r>
              <a:rPr lang="en-GB" sz="3200" dirty="0"/>
              <a:t>Please call Stella.  Ask her to bring these things with her from the store:  Six spoons of fresh snow peas, five thick slabs of blue cheese, and maybe a snack for her brother Bob.  </a:t>
            </a:r>
          </a:p>
        </p:txBody>
      </p:sp>
    </p:spTree>
    <p:extLst>
      <p:ext uri="{BB962C8B-B14F-4D97-AF65-F5344CB8AC3E}">
        <p14:creationId xmlns:p14="http://schemas.microsoft.com/office/powerpoint/2010/main" val="1267619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574DA6D-52DD-40D4-99EA-99AA83E23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The Speech </a:t>
            </a:r>
            <a:r>
              <a:rPr lang="pt-BR" dirty="0" err="1"/>
              <a:t>Accent</a:t>
            </a:r>
            <a:r>
              <a:rPr lang="pt-BR" dirty="0"/>
              <a:t> </a:t>
            </a:r>
            <a:r>
              <a:rPr lang="pt-BR" dirty="0" err="1"/>
              <a:t>Archive</a:t>
            </a:r>
            <a:endParaRPr lang="en-GB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F30AF5B8-D52A-44E2-986D-4A89C790C9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http://accent.gmu.edu/</a:t>
            </a:r>
            <a:endParaRPr lang="en-GB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xmlns="" id="{A7ED2E8D-EBF6-445B-B212-ED3E078599D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1970" t="8867" r="31317" b="41564"/>
          <a:stretch/>
        </p:blipFill>
        <p:spPr>
          <a:xfrm>
            <a:off x="3869268" y="1671064"/>
            <a:ext cx="6528718" cy="4958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288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7FCE479-E070-4F6C-88C7-FB70A2228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Brazilian</a:t>
            </a:r>
            <a:r>
              <a:rPr lang="pt-BR" dirty="0"/>
              <a:t> speakers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English</a:t>
            </a:r>
            <a:endParaRPr lang="en-GB" dirty="0"/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xmlns="" id="{59C61C6B-1BAC-49F8-AB78-6359F70491C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9738" t="8085" r="29970" b="19412"/>
          <a:stretch/>
        </p:blipFill>
        <p:spPr>
          <a:xfrm>
            <a:off x="4656752" y="840270"/>
            <a:ext cx="4771027" cy="4829077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952786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444F099-870B-4E6A-8487-13C0735D5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Portuguese</a:t>
            </a:r>
            <a:r>
              <a:rPr lang="pt-BR" dirty="0"/>
              <a:t> speaker 14</a:t>
            </a:r>
            <a:endParaRPr lang="en-GB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F298156F-AB92-4794-B5C6-130A11EE0E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800" dirty="0">
                <a:hlinkClick r:id="rId2"/>
              </a:rPr>
              <a:t>http://accent.gmu.edu/searchsaa.php?function=detail&amp;speakerid=558</a:t>
            </a:r>
            <a:endParaRPr lang="en-GB" sz="1800" dirty="0"/>
          </a:p>
          <a:p>
            <a:r>
              <a:rPr lang="pt-BR" sz="1800" dirty="0"/>
              <a:t>N</a:t>
            </a:r>
            <a:r>
              <a:rPr lang="en-GB" sz="1800" dirty="0"/>
              <a:t>arrow transcription (phonetic, not phonemic)</a:t>
            </a:r>
          </a:p>
          <a:p>
            <a:r>
              <a:rPr lang="pt-BR" sz="1800" dirty="0"/>
              <a:t>O</a:t>
            </a:r>
            <a:r>
              <a:rPr lang="en-GB" sz="1800" dirty="0" err="1"/>
              <a:t>bstruent</a:t>
            </a:r>
            <a:r>
              <a:rPr lang="en-GB" sz="1800" dirty="0"/>
              <a:t> = fricative or plosive</a:t>
            </a:r>
          </a:p>
          <a:p>
            <a:endParaRPr lang="en-GB" sz="1800" dirty="0"/>
          </a:p>
          <a:p>
            <a:endParaRPr lang="en-GB" sz="1800" dirty="0"/>
          </a:p>
          <a:p>
            <a:endParaRPr lang="pt-BR" sz="1800" dirty="0"/>
          </a:p>
          <a:p>
            <a:endParaRPr lang="pt-BR" sz="1800" dirty="0"/>
          </a:p>
          <a:p>
            <a:endParaRPr lang="pt-BR" sz="1800" dirty="0"/>
          </a:p>
          <a:p>
            <a:endParaRPr lang="pt-BR" sz="1800" dirty="0"/>
          </a:p>
          <a:p>
            <a:endParaRPr lang="pt-BR" sz="1800" dirty="0"/>
          </a:p>
          <a:p>
            <a:endParaRPr lang="pt-BR" sz="1800" dirty="0"/>
          </a:p>
          <a:p>
            <a:endParaRPr lang="en-GB" sz="1800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xmlns="" id="{72E07159-98D3-4B91-B997-1DFCD2D28A3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0488" t="8544" r="30294" b="26415"/>
          <a:stretch/>
        </p:blipFill>
        <p:spPr>
          <a:xfrm>
            <a:off x="5003067" y="2235311"/>
            <a:ext cx="4733695" cy="4415884"/>
          </a:xfrm>
          <a:prstGeom prst="rect">
            <a:avLst/>
          </a:prstGeom>
          <a:ln w="952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41064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Another Scottish accent…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800" dirty="0">
                <a:hlinkClick r:id="rId2"/>
              </a:rPr>
              <a:t>http://</a:t>
            </a:r>
            <a:r>
              <a:rPr lang="en-GB" sz="1800" dirty="0" smtClean="0">
                <a:hlinkClick r:id="rId2"/>
              </a:rPr>
              <a:t>accent.gmu.edu/searchsaa.php?function=detail&amp;speakerid=144</a:t>
            </a:r>
            <a:endParaRPr lang="en-GB" sz="1800" dirty="0" smtClean="0"/>
          </a:p>
          <a:p>
            <a:endParaRPr lang="en-GB" sz="1800" dirty="0"/>
          </a:p>
          <a:p>
            <a:endParaRPr lang="en-GB" sz="1800" dirty="0" smtClean="0"/>
          </a:p>
          <a:p>
            <a:endParaRPr lang="en-GB" sz="1800" dirty="0"/>
          </a:p>
          <a:p>
            <a:endParaRPr lang="en-GB" sz="1800" dirty="0" smtClean="0"/>
          </a:p>
          <a:p>
            <a:endParaRPr lang="en-GB" sz="1800" dirty="0"/>
          </a:p>
          <a:p>
            <a:endParaRPr lang="en-GB" sz="1800" dirty="0" smtClean="0"/>
          </a:p>
          <a:p>
            <a:endParaRPr lang="en-GB" sz="1800" dirty="0"/>
          </a:p>
          <a:p>
            <a:endParaRPr lang="en-GB" sz="1800" dirty="0" smtClean="0"/>
          </a:p>
          <a:p>
            <a:endParaRPr lang="en-GB" sz="1800" dirty="0"/>
          </a:p>
          <a:p>
            <a:endParaRPr lang="en-GB" sz="18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3"/>
          <a:srcRect l="30288" t="8718" r="30865" b="44274"/>
          <a:stretch/>
        </p:blipFill>
        <p:spPr>
          <a:xfrm>
            <a:off x="3751384" y="1640350"/>
            <a:ext cx="7182977" cy="4889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16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123837"/>
            <a:ext cx="3446585" cy="4601183"/>
          </a:xfrm>
        </p:spPr>
        <p:txBody>
          <a:bodyPr/>
          <a:lstStyle/>
          <a:p>
            <a:r>
              <a:rPr lang="en-GB" dirty="0" smtClean="0"/>
              <a:t>Listen to some other accents too, and check the transcriptions and notes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i="1" dirty="0" smtClean="0"/>
              <a:t>Full passage</a:t>
            </a:r>
          </a:p>
          <a:p>
            <a:r>
              <a:rPr lang="en-US" sz="3200" dirty="0"/>
              <a:t>Please call Stella.  Ask her to bring these things with her from the store:  Six spoons of fresh snow peas, five thick slabs of blue cheese, and maybe a snack for her brother Bob.  We also need a small plastic snake and a big toy frog for the kids.  She can scoop these things into three red bags, and we will go meet her Wednesday at the train </a:t>
            </a:r>
            <a:r>
              <a:rPr lang="en-US" sz="3200" dirty="0" smtClean="0"/>
              <a:t>station.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650451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Next week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400" dirty="0" smtClean="0"/>
              <a:t>Teaching pronunciation: turning knowledge into action 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241488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>
                <a:solidFill>
                  <a:schemeClr val="bg1"/>
                </a:solidFill>
              </a:rPr>
              <a:t>Today´s session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GB" sz="2800" i="1" u="sng" dirty="0"/>
              <a:t>This session:</a:t>
            </a:r>
          </a:p>
          <a:p>
            <a:pPr eaLnBrk="1" hangingPunct="1">
              <a:defRPr/>
            </a:pPr>
            <a:r>
              <a:rPr lang="en-GB" sz="2800" dirty="0"/>
              <a:t>English and Brazilian phonological systems</a:t>
            </a:r>
          </a:p>
          <a:p>
            <a:pPr eaLnBrk="1" hangingPunct="1">
              <a:defRPr/>
            </a:pPr>
            <a:r>
              <a:rPr lang="en-GB" sz="2800" dirty="0" smtClean="0"/>
              <a:t>Consonants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729960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A9D9CD5-F9F6-43DF-89E0-D543DAB7A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Source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information</a:t>
            </a:r>
            <a:r>
              <a:rPr lang="pt-BR" dirty="0"/>
              <a:t> </a:t>
            </a:r>
            <a:endParaRPr lang="en-GB" dirty="0"/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xmlns="" id="{9D336780-43F1-4C80-A4BE-5A3BB41E71C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59778" y="579776"/>
            <a:ext cx="3714160" cy="5980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170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715654A-A3FE-4283-91DB-45DA96886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General</a:t>
            </a:r>
            <a:endParaRPr lang="en-GB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25C058EB-536D-4458-8A01-9E0E68FE78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err="1" smtClean="0"/>
              <a:t>Consonants</a:t>
            </a:r>
            <a:endParaRPr lang="pt-BR" b="1" dirty="0"/>
          </a:p>
          <a:p>
            <a:r>
              <a:rPr lang="pt-BR" dirty="0"/>
              <a:t>RP </a:t>
            </a:r>
            <a:r>
              <a:rPr lang="pt-BR" dirty="0" err="1"/>
              <a:t>English</a:t>
            </a:r>
            <a:r>
              <a:rPr lang="pt-BR" dirty="0"/>
              <a:t> </a:t>
            </a:r>
            <a:r>
              <a:rPr lang="pt-BR" dirty="0" err="1"/>
              <a:t>has</a:t>
            </a:r>
            <a:r>
              <a:rPr lang="pt-BR" dirty="0"/>
              <a:t> </a:t>
            </a:r>
            <a:r>
              <a:rPr lang="pt-BR" dirty="0" smtClean="0"/>
              <a:t>24 </a:t>
            </a:r>
            <a:r>
              <a:rPr lang="pt-BR" dirty="0" err="1" smtClean="0"/>
              <a:t>consonants</a:t>
            </a:r>
            <a:endParaRPr lang="pt-BR" dirty="0"/>
          </a:p>
          <a:p>
            <a:r>
              <a:rPr lang="en-US" dirty="0"/>
              <a:t>The unshaded consonants have near equivalents or equivalents in Brazilian </a:t>
            </a:r>
            <a:r>
              <a:rPr lang="en-US" dirty="0" smtClean="0"/>
              <a:t>Portuguese.</a:t>
            </a:r>
          </a:p>
          <a:p>
            <a:r>
              <a:rPr lang="pt-BR" dirty="0" smtClean="0"/>
              <a:t>When </a:t>
            </a:r>
            <a:r>
              <a:rPr lang="pt-BR" dirty="0" err="1"/>
              <a:t>pronouncing</a:t>
            </a:r>
            <a:r>
              <a:rPr lang="pt-BR" dirty="0"/>
              <a:t> </a:t>
            </a:r>
            <a:r>
              <a:rPr lang="pt-BR" dirty="0" err="1"/>
              <a:t>English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>
                <a:solidFill>
                  <a:srgbClr val="FF0000"/>
                </a:solidFill>
              </a:rPr>
              <a:t>red</a:t>
            </a:r>
            <a:r>
              <a:rPr lang="pt-BR" dirty="0">
                <a:solidFill>
                  <a:srgbClr val="FF0000"/>
                </a:solidFill>
              </a:rPr>
              <a:t> </a:t>
            </a:r>
            <a:r>
              <a:rPr lang="pt-BR" dirty="0" err="1" smtClean="0"/>
              <a:t>consonants</a:t>
            </a:r>
            <a:r>
              <a:rPr lang="pt-BR" dirty="0" smtClean="0"/>
              <a:t> </a:t>
            </a:r>
            <a:r>
              <a:rPr lang="pt-BR" dirty="0" err="1" smtClean="0"/>
              <a:t>can</a:t>
            </a:r>
            <a:r>
              <a:rPr lang="pt-BR" dirty="0" smtClean="0"/>
              <a:t> </a:t>
            </a:r>
            <a:r>
              <a:rPr lang="pt-BR" dirty="0"/>
              <a:t>cause </a:t>
            </a:r>
            <a:r>
              <a:rPr lang="pt-BR" dirty="0" err="1" smtClean="0"/>
              <a:t>most</a:t>
            </a:r>
            <a:r>
              <a:rPr lang="pt-BR" dirty="0" smtClean="0"/>
              <a:t> </a:t>
            </a:r>
            <a:r>
              <a:rPr lang="pt-BR" dirty="0" err="1" smtClean="0"/>
              <a:t>problems</a:t>
            </a:r>
            <a:r>
              <a:rPr lang="pt-BR" dirty="0" smtClean="0"/>
              <a:t>, </a:t>
            </a:r>
            <a:r>
              <a:rPr lang="pt-BR" dirty="0" err="1" smtClean="0"/>
              <a:t>though</a:t>
            </a:r>
            <a:r>
              <a:rPr lang="pt-BR" dirty="0" smtClean="0"/>
              <a:t> </a:t>
            </a:r>
            <a:r>
              <a:rPr lang="pt-BR" dirty="0" err="1" smtClean="0"/>
              <a:t>others</a:t>
            </a:r>
            <a:r>
              <a:rPr lang="pt-BR" dirty="0" smtClean="0"/>
              <a:t> </a:t>
            </a:r>
            <a:r>
              <a:rPr lang="pt-BR" dirty="0" err="1" smtClean="0"/>
              <a:t>can</a:t>
            </a:r>
            <a:r>
              <a:rPr lang="pt-BR" dirty="0" smtClean="0"/>
              <a:t> </a:t>
            </a:r>
            <a:r>
              <a:rPr lang="pt-BR" dirty="0" err="1" smtClean="0"/>
              <a:t>raise</a:t>
            </a:r>
            <a:r>
              <a:rPr lang="pt-BR" dirty="0" smtClean="0"/>
              <a:t> </a:t>
            </a:r>
            <a:r>
              <a:rPr lang="pt-BR" dirty="0" err="1" smtClean="0"/>
              <a:t>issues</a:t>
            </a:r>
            <a:r>
              <a:rPr lang="pt-BR" dirty="0" smtClean="0"/>
              <a:t>.</a:t>
            </a:r>
            <a:endParaRPr lang="pt-BR" dirty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6042355"/>
              </p:ext>
            </p:extLst>
          </p:nvPr>
        </p:nvGraphicFramePr>
        <p:xfrm>
          <a:off x="4124323" y="3424428"/>
          <a:ext cx="5348112" cy="20383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3427"/>
                <a:gridCol w="603601"/>
                <a:gridCol w="668514"/>
                <a:gridCol w="668514"/>
                <a:gridCol w="668514"/>
                <a:gridCol w="668514"/>
                <a:gridCol w="668514"/>
                <a:gridCol w="668514"/>
              </a:tblGrid>
              <a:tr h="67945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>
                          <a:solidFill>
                            <a:schemeClr val="tx1"/>
                          </a:solidFill>
                        </a:rPr>
                        <a:t>θ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ð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7945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z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ʃ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ʒ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ʧ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ʤ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k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ɡ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7945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ŋ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l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j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w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337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715654A-A3FE-4283-91DB-45DA96886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/θ/ </a:t>
            </a:r>
            <a:r>
              <a:rPr lang="pt-BR" dirty="0" err="1"/>
              <a:t>and</a:t>
            </a:r>
            <a:r>
              <a:rPr lang="pt-BR" dirty="0"/>
              <a:t> /ð/ </a:t>
            </a:r>
            <a:endParaRPr lang="en-GB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25C058EB-536D-4458-8A01-9E0E68FE78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When </a:t>
            </a:r>
            <a:r>
              <a:rPr lang="pt-BR" dirty="0" err="1">
                <a:solidFill>
                  <a:schemeClr val="tx1"/>
                </a:solidFill>
              </a:rPr>
              <a:t>pronouncing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English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the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rgbClr val="FF0000"/>
                </a:solidFill>
              </a:rPr>
              <a:t>red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 smtClean="0">
                <a:solidFill>
                  <a:schemeClr val="tx1"/>
                </a:solidFill>
              </a:rPr>
              <a:t>consonants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dirty="0" err="1" smtClean="0">
                <a:solidFill>
                  <a:schemeClr val="tx1"/>
                </a:solidFill>
              </a:rPr>
              <a:t>can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dirty="0">
                <a:solidFill>
                  <a:schemeClr val="tx1"/>
                </a:solidFill>
              </a:rPr>
              <a:t>cause </a:t>
            </a:r>
            <a:r>
              <a:rPr lang="pt-BR" dirty="0" err="1" smtClean="0">
                <a:solidFill>
                  <a:schemeClr val="tx1"/>
                </a:solidFill>
              </a:rPr>
              <a:t>most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dirty="0" err="1" smtClean="0">
                <a:solidFill>
                  <a:schemeClr val="tx1"/>
                </a:solidFill>
              </a:rPr>
              <a:t>problems</a:t>
            </a:r>
            <a:r>
              <a:rPr lang="pt-BR" dirty="0" smtClean="0">
                <a:solidFill>
                  <a:schemeClr val="tx1"/>
                </a:solidFill>
              </a:rPr>
              <a:t>, </a:t>
            </a:r>
            <a:r>
              <a:rPr lang="pt-BR" dirty="0" err="1" smtClean="0">
                <a:solidFill>
                  <a:schemeClr val="tx1"/>
                </a:solidFill>
              </a:rPr>
              <a:t>though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dirty="0" err="1" smtClean="0">
                <a:solidFill>
                  <a:schemeClr val="tx1"/>
                </a:solidFill>
              </a:rPr>
              <a:t>others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dirty="0" err="1" smtClean="0">
                <a:solidFill>
                  <a:schemeClr val="tx1"/>
                </a:solidFill>
              </a:rPr>
              <a:t>can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dirty="0" err="1" smtClean="0">
                <a:solidFill>
                  <a:schemeClr val="tx1"/>
                </a:solidFill>
              </a:rPr>
              <a:t>raise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dirty="0" err="1" smtClean="0">
                <a:solidFill>
                  <a:schemeClr val="tx1"/>
                </a:solidFill>
              </a:rPr>
              <a:t>issues</a:t>
            </a:r>
            <a:r>
              <a:rPr lang="pt-BR" dirty="0" smtClean="0">
                <a:solidFill>
                  <a:schemeClr val="tx1"/>
                </a:solidFill>
              </a:rPr>
              <a:t>.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/</a:t>
            </a:r>
            <a:r>
              <a:rPr lang="el-GR" dirty="0" smtClean="0">
                <a:solidFill>
                  <a:schemeClr val="tx1"/>
                </a:solidFill>
              </a:rPr>
              <a:t>θ</a:t>
            </a:r>
            <a:r>
              <a:rPr lang="pt-BR" dirty="0" smtClean="0">
                <a:solidFill>
                  <a:schemeClr val="tx1"/>
                </a:solidFill>
              </a:rPr>
              <a:t>/ </a:t>
            </a:r>
            <a:r>
              <a:rPr lang="pt-BR" dirty="0" err="1" smtClean="0">
                <a:solidFill>
                  <a:schemeClr val="tx1"/>
                </a:solidFill>
              </a:rPr>
              <a:t>and</a:t>
            </a:r>
            <a:r>
              <a:rPr lang="pt-BR" dirty="0">
                <a:solidFill>
                  <a:schemeClr val="tx1"/>
                </a:solidFill>
              </a:rPr>
              <a:t> /</a:t>
            </a:r>
            <a:r>
              <a:rPr lang="pt-BR" dirty="0" smtClean="0">
                <a:solidFill>
                  <a:schemeClr val="tx1"/>
                </a:solidFill>
              </a:rPr>
              <a:t>ð/ are </a:t>
            </a:r>
            <a:r>
              <a:rPr lang="pt-BR" dirty="0" err="1" smtClean="0">
                <a:solidFill>
                  <a:schemeClr val="tx1"/>
                </a:solidFill>
              </a:rPr>
              <a:t>pronounced</a:t>
            </a:r>
            <a:r>
              <a:rPr lang="pt-BR" dirty="0" smtClean="0">
                <a:solidFill>
                  <a:schemeClr val="tx1"/>
                </a:solidFill>
              </a:rPr>
              <a:t> /s/ </a:t>
            </a:r>
            <a:r>
              <a:rPr lang="pt-BR" dirty="0" err="1" smtClean="0">
                <a:solidFill>
                  <a:schemeClr val="tx1"/>
                </a:solidFill>
              </a:rPr>
              <a:t>and</a:t>
            </a:r>
            <a:r>
              <a:rPr lang="pt-BR" dirty="0" smtClean="0">
                <a:solidFill>
                  <a:schemeClr val="tx1"/>
                </a:solidFill>
              </a:rPr>
              <a:t> /z/ </a:t>
            </a:r>
            <a:r>
              <a:rPr lang="pt-BR" dirty="0" err="1" smtClean="0">
                <a:solidFill>
                  <a:schemeClr val="tx1"/>
                </a:solidFill>
              </a:rPr>
              <a:t>or</a:t>
            </a:r>
            <a:r>
              <a:rPr lang="pt-BR" dirty="0" smtClean="0">
                <a:solidFill>
                  <a:schemeClr val="tx1"/>
                </a:solidFill>
              </a:rPr>
              <a:t> /t/ </a:t>
            </a:r>
            <a:r>
              <a:rPr lang="pt-BR" dirty="0" err="1" smtClean="0">
                <a:solidFill>
                  <a:schemeClr val="tx1"/>
                </a:solidFill>
              </a:rPr>
              <a:t>and</a:t>
            </a:r>
            <a:r>
              <a:rPr lang="pt-BR" dirty="0" smtClean="0">
                <a:solidFill>
                  <a:schemeClr val="tx1"/>
                </a:solidFill>
              </a:rPr>
              <a:t> /d/.</a:t>
            </a:r>
          </a:p>
          <a:p>
            <a:r>
              <a:rPr lang="pt-BR" dirty="0" err="1" smtClean="0">
                <a:solidFill>
                  <a:schemeClr val="tx1"/>
                </a:solidFill>
              </a:rPr>
              <a:t>Try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dirty="0" err="1" smtClean="0">
                <a:solidFill>
                  <a:schemeClr val="tx1"/>
                </a:solidFill>
              </a:rPr>
              <a:t>saying</a:t>
            </a:r>
            <a:r>
              <a:rPr lang="pt-BR" dirty="0" smtClean="0">
                <a:solidFill>
                  <a:schemeClr val="tx1"/>
                </a:solidFill>
              </a:rPr>
              <a:t>... 		</a:t>
            </a:r>
            <a:r>
              <a:rPr lang="pt-BR" dirty="0" err="1" smtClean="0">
                <a:solidFill>
                  <a:schemeClr val="tx1"/>
                </a:solidFill>
              </a:rPr>
              <a:t>think</a:t>
            </a:r>
            <a:r>
              <a:rPr lang="pt-BR" dirty="0" smtClean="0">
                <a:solidFill>
                  <a:schemeClr val="tx1"/>
                </a:solidFill>
              </a:rPr>
              <a:t>		</a:t>
            </a:r>
            <a:r>
              <a:rPr lang="pt-BR" dirty="0" err="1" smtClean="0">
                <a:solidFill>
                  <a:schemeClr val="tx1"/>
                </a:solidFill>
              </a:rPr>
              <a:t>sink</a:t>
            </a:r>
            <a:endParaRPr lang="pt-BR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t-BR" dirty="0" smtClean="0">
                <a:solidFill>
                  <a:schemeClr val="tx1"/>
                </a:solidFill>
              </a:rPr>
              <a:t>                                 		</a:t>
            </a:r>
            <a:r>
              <a:rPr lang="pt-BR" dirty="0" err="1" smtClean="0">
                <a:solidFill>
                  <a:schemeClr val="tx1"/>
                </a:solidFill>
              </a:rPr>
              <a:t>thinker</a:t>
            </a:r>
            <a:r>
              <a:rPr lang="pt-BR" dirty="0" smtClean="0">
                <a:solidFill>
                  <a:schemeClr val="tx1"/>
                </a:solidFill>
              </a:rPr>
              <a:t>		</a:t>
            </a:r>
            <a:r>
              <a:rPr lang="pt-BR" dirty="0" err="1" smtClean="0">
                <a:solidFill>
                  <a:schemeClr val="tx1"/>
                </a:solidFill>
              </a:rPr>
              <a:t>tinker</a:t>
            </a:r>
            <a:endParaRPr lang="pt-BR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t-BR" dirty="0">
                <a:solidFill>
                  <a:schemeClr val="tx1"/>
                </a:solidFill>
              </a:rPr>
              <a:t>	</a:t>
            </a:r>
            <a:r>
              <a:rPr lang="pt-BR" dirty="0" smtClean="0">
                <a:solidFill>
                  <a:schemeClr val="tx1"/>
                </a:solidFill>
              </a:rPr>
              <a:t>		</a:t>
            </a:r>
            <a:r>
              <a:rPr lang="pt-BR" dirty="0" err="1" smtClean="0">
                <a:solidFill>
                  <a:schemeClr val="tx1"/>
                </a:solidFill>
              </a:rPr>
              <a:t>breathes</a:t>
            </a:r>
            <a:r>
              <a:rPr lang="pt-BR" dirty="0" smtClean="0">
                <a:solidFill>
                  <a:schemeClr val="tx1"/>
                </a:solidFill>
              </a:rPr>
              <a:t> 	</a:t>
            </a:r>
            <a:r>
              <a:rPr lang="pt-BR" dirty="0" err="1" smtClean="0">
                <a:solidFill>
                  <a:schemeClr val="tx1"/>
                </a:solidFill>
              </a:rPr>
              <a:t>breeds</a:t>
            </a:r>
            <a:endParaRPr lang="pt-BR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t-BR" dirty="0">
                <a:solidFill>
                  <a:schemeClr val="tx1"/>
                </a:solidFill>
              </a:rPr>
              <a:t>	</a:t>
            </a:r>
            <a:r>
              <a:rPr lang="pt-BR" dirty="0" smtClean="0">
                <a:solidFill>
                  <a:schemeClr val="tx1"/>
                </a:solidFill>
              </a:rPr>
              <a:t>		</a:t>
            </a:r>
            <a:r>
              <a:rPr lang="pt-BR" dirty="0" err="1" smtClean="0">
                <a:solidFill>
                  <a:schemeClr val="tx1"/>
                </a:solidFill>
              </a:rPr>
              <a:t>breathes</a:t>
            </a:r>
            <a:r>
              <a:rPr lang="pt-BR" dirty="0" smtClean="0">
                <a:solidFill>
                  <a:schemeClr val="tx1"/>
                </a:solidFill>
              </a:rPr>
              <a:t>  	</a:t>
            </a:r>
            <a:r>
              <a:rPr lang="pt-BR" dirty="0" err="1" smtClean="0">
                <a:solidFill>
                  <a:schemeClr val="tx1"/>
                </a:solidFill>
              </a:rPr>
              <a:t>breezes</a:t>
            </a:r>
            <a:endParaRPr lang="el-GR" dirty="0">
              <a:solidFill>
                <a:schemeClr val="tx1"/>
              </a:solidFill>
            </a:endParaRPr>
          </a:p>
          <a:p>
            <a:endParaRPr lang="pt-BR" dirty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346535"/>
              </p:ext>
            </p:extLst>
          </p:nvPr>
        </p:nvGraphicFramePr>
        <p:xfrm>
          <a:off x="4743449" y="3648074"/>
          <a:ext cx="5934072" cy="23366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3784"/>
                <a:gridCol w="669734"/>
                <a:gridCol w="741759"/>
                <a:gridCol w="741759"/>
                <a:gridCol w="741759"/>
                <a:gridCol w="741759"/>
                <a:gridCol w="741759"/>
                <a:gridCol w="741759"/>
              </a:tblGrid>
              <a:tr h="778891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>
                          <a:solidFill>
                            <a:schemeClr val="tx1"/>
                          </a:solidFill>
                        </a:rPr>
                        <a:t>θ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ð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778891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z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ʃ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ʒ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ʧ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ʤ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k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ɡ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78891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ŋ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l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j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w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859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715654A-A3FE-4283-91DB-45DA96886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/ʧ/ </a:t>
            </a:r>
            <a:r>
              <a:rPr lang="pt-BR" dirty="0" err="1"/>
              <a:t>and</a:t>
            </a:r>
            <a:r>
              <a:rPr lang="pt-BR" dirty="0"/>
              <a:t> /ʤ/ </a:t>
            </a:r>
            <a:endParaRPr lang="en-GB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25C058EB-536D-4458-8A01-9E0E68FE78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38588" y="864108"/>
            <a:ext cx="7315200" cy="5174742"/>
          </a:xfrm>
        </p:spPr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When </a:t>
            </a:r>
            <a:r>
              <a:rPr lang="pt-BR" dirty="0" err="1">
                <a:solidFill>
                  <a:schemeClr val="tx1"/>
                </a:solidFill>
              </a:rPr>
              <a:t>pronouncing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English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the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rgbClr val="FF0000"/>
                </a:solidFill>
              </a:rPr>
              <a:t>red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 smtClean="0">
                <a:solidFill>
                  <a:schemeClr val="tx1"/>
                </a:solidFill>
              </a:rPr>
              <a:t>consonants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dirty="0" err="1" smtClean="0">
                <a:solidFill>
                  <a:schemeClr val="tx1"/>
                </a:solidFill>
              </a:rPr>
              <a:t>can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dirty="0">
                <a:solidFill>
                  <a:schemeClr val="tx1"/>
                </a:solidFill>
              </a:rPr>
              <a:t>cause </a:t>
            </a:r>
            <a:r>
              <a:rPr lang="pt-BR" dirty="0" err="1" smtClean="0">
                <a:solidFill>
                  <a:schemeClr val="tx1"/>
                </a:solidFill>
              </a:rPr>
              <a:t>most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dirty="0" err="1" smtClean="0">
                <a:solidFill>
                  <a:schemeClr val="tx1"/>
                </a:solidFill>
              </a:rPr>
              <a:t>problems</a:t>
            </a:r>
            <a:r>
              <a:rPr lang="pt-BR" dirty="0" smtClean="0">
                <a:solidFill>
                  <a:schemeClr val="tx1"/>
                </a:solidFill>
              </a:rPr>
              <a:t>, </a:t>
            </a:r>
            <a:r>
              <a:rPr lang="pt-BR" dirty="0" err="1" smtClean="0">
                <a:solidFill>
                  <a:schemeClr val="tx1"/>
                </a:solidFill>
              </a:rPr>
              <a:t>though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dirty="0" err="1" smtClean="0">
                <a:solidFill>
                  <a:schemeClr val="tx1"/>
                </a:solidFill>
              </a:rPr>
              <a:t>others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dirty="0" err="1" smtClean="0">
                <a:solidFill>
                  <a:schemeClr val="tx1"/>
                </a:solidFill>
              </a:rPr>
              <a:t>can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dirty="0" err="1" smtClean="0">
                <a:solidFill>
                  <a:schemeClr val="tx1"/>
                </a:solidFill>
              </a:rPr>
              <a:t>raise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dirty="0" err="1" smtClean="0">
                <a:solidFill>
                  <a:schemeClr val="tx1"/>
                </a:solidFill>
              </a:rPr>
              <a:t>issues</a:t>
            </a:r>
            <a:r>
              <a:rPr lang="pt-BR" dirty="0" smtClean="0">
                <a:solidFill>
                  <a:schemeClr val="tx1"/>
                </a:solidFill>
              </a:rPr>
              <a:t>.</a:t>
            </a:r>
          </a:p>
          <a:p>
            <a:r>
              <a:rPr lang="pt-BR" dirty="0">
                <a:solidFill>
                  <a:schemeClr val="tx1"/>
                </a:solidFill>
              </a:rPr>
              <a:t>/ʧ/ </a:t>
            </a:r>
            <a:r>
              <a:rPr lang="pt-BR" dirty="0" err="1" smtClean="0">
                <a:solidFill>
                  <a:schemeClr val="tx1"/>
                </a:solidFill>
              </a:rPr>
              <a:t>and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dirty="0">
                <a:solidFill>
                  <a:schemeClr val="tx1"/>
                </a:solidFill>
              </a:rPr>
              <a:t>/ʤ/ </a:t>
            </a:r>
            <a:r>
              <a:rPr lang="pt-BR" dirty="0" err="1" smtClean="0">
                <a:solidFill>
                  <a:schemeClr val="tx1"/>
                </a:solidFill>
              </a:rPr>
              <a:t>can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dirty="0" err="1" smtClean="0">
                <a:solidFill>
                  <a:schemeClr val="tx1"/>
                </a:solidFill>
              </a:rPr>
              <a:t>be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dirty="0" err="1" smtClean="0">
                <a:solidFill>
                  <a:schemeClr val="tx1"/>
                </a:solidFill>
              </a:rPr>
              <a:t>realised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dirty="0">
                <a:solidFill>
                  <a:schemeClr val="tx1"/>
                </a:solidFill>
              </a:rPr>
              <a:t>as /</a:t>
            </a:r>
            <a:r>
              <a:rPr lang="pt-BR" dirty="0" smtClean="0">
                <a:solidFill>
                  <a:schemeClr val="tx1"/>
                </a:solidFill>
              </a:rPr>
              <a:t>ʃ/ </a:t>
            </a:r>
            <a:r>
              <a:rPr lang="pt-BR" dirty="0" err="1" smtClean="0">
                <a:solidFill>
                  <a:schemeClr val="tx1"/>
                </a:solidFill>
              </a:rPr>
              <a:t>or</a:t>
            </a:r>
            <a:r>
              <a:rPr lang="pt-BR" dirty="0">
                <a:solidFill>
                  <a:schemeClr val="tx1"/>
                </a:solidFill>
              </a:rPr>
              <a:t> /</a:t>
            </a:r>
            <a:r>
              <a:rPr lang="pt-BR" dirty="0" smtClean="0">
                <a:solidFill>
                  <a:schemeClr val="tx1"/>
                </a:solidFill>
              </a:rPr>
              <a:t>ʒ/</a:t>
            </a:r>
            <a:endParaRPr lang="en-GB" dirty="0" smtClean="0">
              <a:solidFill>
                <a:schemeClr val="tx1"/>
              </a:solidFill>
            </a:endParaRPr>
          </a:p>
          <a:p>
            <a:r>
              <a:rPr lang="en-GB" dirty="0" smtClean="0">
                <a:solidFill>
                  <a:schemeClr val="tx1"/>
                </a:solidFill>
              </a:rPr>
              <a:t>Initial /t/ and /d/ before /i:/ or /ɪ/ or /</a:t>
            </a:r>
            <a:r>
              <a:rPr lang="pt-BR" dirty="0" smtClean="0">
                <a:solidFill>
                  <a:schemeClr val="tx1"/>
                </a:solidFill>
              </a:rPr>
              <a:t>ɛ/ </a:t>
            </a:r>
            <a:r>
              <a:rPr lang="pt-BR" dirty="0" err="1" smtClean="0">
                <a:solidFill>
                  <a:schemeClr val="tx1"/>
                </a:solidFill>
              </a:rPr>
              <a:t>may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dirty="0" err="1" smtClean="0">
                <a:solidFill>
                  <a:schemeClr val="tx1"/>
                </a:solidFill>
              </a:rPr>
              <a:t>be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dirty="0" err="1" smtClean="0">
                <a:solidFill>
                  <a:schemeClr val="tx1"/>
                </a:solidFill>
              </a:rPr>
              <a:t>pronounced</a:t>
            </a:r>
            <a:r>
              <a:rPr lang="pt-BR" dirty="0" smtClean="0">
                <a:solidFill>
                  <a:schemeClr val="tx1"/>
                </a:solidFill>
              </a:rPr>
              <a:t> /ʧ/ </a:t>
            </a:r>
            <a:r>
              <a:rPr lang="pt-BR" dirty="0" err="1" smtClean="0">
                <a:solidFill>
                  <a:schemeClr val="tx1"/>
                </a:solidFill>
              </a:rPr>
              <a:t>or</a:t>
            </a:r>
            <a:r>
              <a:rPr lang="pt-BR" dirty="0" smtClean="0">
                <a:solidFill>
                  <a:schemeClr val="tx1"/>
                </a:solidFill>
              </a:rPr>
              <a:t> /ʤ/ </a:t>
            </a:r>
            <a:endParaRPr lang="en-GB" dirty="0" smtClean="0">
              <a:solidFill>
                <a:schemeClr val="tx1"/>
              </a:solidFill>
            </a:endParaRPr>
          </a:p>
          <a:p>
            <a:r>
              <a:rPr lang="pt-BR" dirty="0" err="1" smtClean="0">
                <a:solidFill>
                  <a:schemeClr val="tx1"/>
                </a:solidFill>
              </a:rPr>
              <a:t>Try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dirty="0" err="1" smtClean="0">
                <a:solidFill>
                  <a:schemeClr val="tx1"/>
                </a:solidFill>
              </a:rPr>
              <a:t>saying</a:t>
            </a:r>
            <a:r>
              <a:rPr lang="pt-BR" dirty="0" smtClean="0">
                <a:solidFill>
                  <a:schemeClr val="tx1"/>
                </a:solidFill>
              </a:rPr>
              <a:t>... 		</a:t>
            </a:r>
            <a:r>
              <a:rPr lang="pt-BR" dirty="0" err="1" smtClean="0">
                <a:solidFill>
                  <a:schemeClr val="tx1"/>
                </a:solidFill>
              </a:rPr>
              <a:t>chair</a:t>
            </a:r>
            <a:r>
              <a:rPr lang="pt-BR" dirty="0" smtClean="0">
                <a:solidFill>
                  <a:schemeClr val="tx1"/>
                </a:solidFill>
              </a:rPr>
              <a:t>		</a:t>
            </a:r>
            <a:r>
              <a:rPr lang="pt-BR" dirty="0" err="1" smtClean="0">
                <a:solidFill>
                  <a:schemeClr val="tx1"/>
                </a:solidFill>
              </a:rPr>
              <a:t>share</a:t>
            </a:r>
            <a:endParaRPr lang="pt-BR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t-BR" dirty="0" smtClean="0">
                <a:solidFill>
                  <a:schemeClr val="tx1"/>
                </a:solidFill>
              </a:rPr>
              <a:t>                                 		</a:t>
            </a:r>
            <a:r>
              <a:rPr lang="pt-BR" dirty="0" err="1" smtClean="0">
                <a:solidFill>
                  <a:schemeClr val="tx1"/>
                </a:solidFill>
              </a:rPr>
              <a:t>pledger</a:t>
            </a:r>
            <a:r>
              <a:rPr lang="pt-BR" dirty="0" smtClean="0">
                <a:solidFill>
                  <a:schemeClr val="tx1"/>
                </a:solidFill>
              </a:rPr>
              <a:t>		</a:t>
            </a:r>
            <a:r>
              <a:rPr lang="pt-BR" dirty="0" err="1" smtClean="0">
                <a:solidFill>
                  <a:schemeClr val="tx1"/>
                </a:solidFill>
              </a:rPr>
              <a:t>pleasure</a:t>
            </a:r>
            <a:endParaRPr lang="pt-BR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t-BR" dirty="0" smtClean="0">
                <a:solidFill>
                  <a:schemeClr val="tx1"/>
                </a:solidFill>
              </a:rPr>
              <a:t>			</a:t>
            </a:r>
            <a:r>
              <a:rPr lang="pt-BR" dirty="0" err="1" smtClean="0">
                <a:solidFill>
                  <a:schemeClr val="tx1"/>
                </a:solidFill>
              </a:rPr>
              <a:t>tease</a:t>
            </a:r>
            <a:r>
              <a:rPr lang="pt-BR" dirty="0" smtClean="0">
                <a:solidFill>
                  <a:schemeClr val="tx1"/>
                </a:solidFill>
              </a:rPr>
              <a:t>	 	</a:t>
            </a:r>
            <a:r>
              <a:rPr lang="pt-BR" dirty="0" err="1" smtClean="0">
                <a:solidFill>
                  <a:schemeClr val="tx1"/>
                </a:solidFill>
              </a:rPr>
              <a:t>cheese</a:t>
            </a:r>
            <a:endParaRPr lang="pt-BR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t-BR" dirty="0" smtClean="0">
                <a:solidFill>
                  <a:schemeClr val="tx1"/>
                </a:solidFill>
              </a:rPr>
              <a:t>			</a:t>
            </a:r>
            <a:r>
              <a:rPr lang="pt-BR" dirty="0" err="1" smtClean="0">
                <a:solidFill>
                  <a:schemeClr val="tx1"/>
                </a:solidFill>
              </a:rPr>
              <a:t>Deans</a:t>
            </a:r>
            <a:r>
              <a:rPr lang="pt-BR" dirty="0" smtClean="0">
                <a:solidFill>
                  <a:schemeClr val="tx1"/>
                </a:solidFill>
              </a:rPr>
              <a:t>	  	jeans</a:t>
            </a:r>
            <a:endParaRPr lang="pt-BR" dirty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0706579"/>
              </p:ext>
            </p:extLst>
          </p:nvPr>
        </p:nvGraphicFramePr>
        <p:xfrm>
          <a:off x="4333876" y="4067174"/>
          <a:ext cx="6524624" cy="2095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4771"/>
                <a:gridCol w="736385"/>
                <a:gridCol w="815578"/>
                <a:gridCol w="815578"/>
                <a:gridCol w="815578"/>
                <a:gridCol w="815578"/>
                <a:gridCol w="815578"/>
                <a:gridCol w="815578"/>
              </a:tblGrid>
              <a:tr h="69850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>
                          <a:solidFill>
                            <a:schemeClr val="tx1"/>
                          </a:solidFill>
                        </a:rPr>
                        <a:t>θ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ð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9850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z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ʃ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ʒ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ʧ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ʤ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k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ɡ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9850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ŋ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l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endParaRPr lang="en-GB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j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w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8741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715654A-A3FE-4283-91DB-45DA96886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/r/ </a:t>
            </a:r>
            <a:r>
              <a:rPr lang="pt-BR" dirty="0" err="1" smtClean="0"/>
              <a:t>and</a:t>
            </a:r>
            <a:r>
              <a:rPr lang="pt-BR" dirty="0" smtClean="0"/>
              <a:t> /h/</a:t>
            </a:r>
            <a:endParaRPr lang="en-GB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25C058EB-536D-4458-8A01-9E0E68FE78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When </a:t>
            </a:r>
            <a:r>
              <a:rPr lang="pt-BR" dirty="0" err="1"/>
              <a:t>pronouncing</a:t>
            </a:r>
            <a:r>
              <a:rPr lang="pt-BR" dirty="0"/>
              <a:t> </a:t>
            </a:r>
            <a:r>
              <a:rPr lang="pt-BR" dirty="0" err="1"/>
              <a:t>English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>
                <a:solidFill>
                  <a:srgbClr val="FF0000"/>
                </a:solidFill>
              </a:rPr>
              <a:t>red</a:t>
            </a:r>
            <a:r>
              <a:rPr lang="pt-BR" dirty="0">
                <a:solidFill>
                  <a:srgbClr val="FF0000"/>
                </a:solidFill>
              </a:rPr>
              <a:t> </a:t>
            </a:r>
            <a:r>
              <a:rPr lang="pt-BR" dirty="0" err="1"/>
              <a:t>consonants</a:t>
            </a:r>
            <a:r>
              <a:rPr lang="pt-BR" dirty="0"/>
              <a:t> </a:t>
            </a:r>
            <a:r>
              <a:rPr lang="pt-BR" dirty="0" err="1"/>
              <a:t>can</a:t>
            </a:r>
            <a:r>
              <a:rPr lang="pt-BR" dirty="0"/>
              <a:t> cause </a:t>
            </a:r>
            <a:r>
              <a:rPr lang="pt-BR" dirty="0" err="1"/>
              <a:t>most</a:t>
            </a:r>
            <a:r>
              <a:rPr lang="pt-BR" dirty="0"/>
              <a:t> </a:t>
            </a:r>
            <a:r>
              <a:rPr lang="pt-BR" dirty="0" err="1"/>
              <a:t>problems</a:t>
            </a:r>
            <a:r>
              <a:rPr lang="pt-BR" dirty="0"/>
              <a:t>, </a:t>
            </a:r>
            <a:r>
              <a:rPr lang="pt-BR" dirty="0" err="1"/>
              <a:t>though</a:t>
            </a:r>
            <a:r>
              <a:rPr lang="pt-BR" dirty="0"/>
              <a:t> </a:t>
            </a:r>
            <a:r>
              <a:rPr lang="pt-BR" dirty="0" err="1"/>
              <a:t>others</a:t>
            </a:r>
            <a:r>
              <a:rPr lang="pt-BR" dirty="0"/>
              <a:t> </a:t>
            </a:r>
            <a:r>
              <a:rPr lang="pt-BR" dirty="0" err="1"/>
              <a:t>can</a:t>
            </a:r>
            <a:r>
              <a:rPr lang="pt-BR" dirty="0"/>
              <a:t> </a:t>
            </a:r>
            <a:r>
              <a:rPr lang="pt-BR" dirty="0" err="1"/>
              <a:t>raise</a:t>
            </a:r>
            <a:r>
              <a:rPr lang="pt-BR" dirty="0"/>
              <a:t> </a:t>
            </a:r>
            <a:r>
              <a:rPr lang="pt-BR" dirty="0" err="1"/>
              <a:t>issues</a:t>
            </a:r>
            <a:r>
              <a:rPr lang="pt-BR" dirty="0"/>
              <a:t>.</a:t>
            </a:r>
          </a:p>
          <a:p>
            <a:r>
              <a:rPr lang="pt-BR" dirty="0"/>
              <a:t>An </a:t>
            </a:r>
            <a:r>
              <a:rPr lang="pt-BR" dirty="0" err="1"/>
              <a:t>initial</a:t>
            </a:r>
            <a:r>
              <a:rPr lang="pt-BR" dirty="0"/>
              <a:t> /r/ in </a:t>
            </a:r>
            <a:r>
              <a:rPr lang="pt-BR" dirty="0" err="1"/>
              <a:t>Portuguse</a:t>
            </a:r>
            <a:r>
              <a:rPr lang="pt-BR" dirty="0"/>
              <a:t> </a:t>
            </a:r>
            <a:r>
              <a:rPr lang="pt-BR" dirty="0" err="1"/>
              <a:t>can</a:t>
            </a:r>
            <a:r>
              <a:rPr lang="pt-BR" dirty="0"/>
              <a:t> </a:t>
            </a:r>
            <a:r>
              <a:rPr lang="pt-BR" dirty="0" err="1"/>
              <a:t>be</a:t>
            </a:r>
            <a:r>
              <a:rPr lang="pt-BR" dirty="0"/>
              <a:t> </a:t>
            </a:r>
            <a:r>
              <a:rPr lang="pt-BR" dirty="0" err="1"/>
              <a:t>realised</a:t>
            </a:r>
            <a:r>
              <a:rPr lang="pt-BR" dirty="0"/>
              <a:t> as </a:t>
            </a:r>
            <a:r>
              <a:rPr lang="pt-BR" dirty="0" err="1"/>
              <a:t>an</a:t>
            </a:r>
            <a:r>
              <a:rPr lang="pt-BR" dirty="0"/>
              <a:t> </a:t>
            </a:r>
            <a:r>
              <a:rPr lang="pt-BR" dirty="0" err="1"/>
              <a:t>unvoiced</a:t>
            </a:r>
            <a:r>
              <a:rPr lang="pt-BR" dirty="0"/>
              <a:t> </a:t>
            </a:r>
            <a:r>
              <a:rPr lang="pt-BR" dirty="0" err="1"/>
              <a:t>trill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can</a:t>
            </a:r>
            <a:r>
              <a:rPr lang="pt-BR" dirty="0"/>
              <a:t> </a:t>
            </a:r>
            <a:r>
              <a:rPr lang="pt-BR" dirty="0" err="1"/>
              <a:t>be</a:t>
            </a:r>
            <a:r>
              <a:rPr lang="pt-BR" dirty="0"/>
              <a:t> </a:t>
            </a:r>
            <a:r>
              <a:rPr lang="pt-BR" dirty="0" err="1"/>
              <a:t>confused</a:t>
            </a:r>
            <a:r>
              <a:rPr lang="pt-BR" dirty="0"/>
              <a:t> </a:t>
            </a:r>
            <a:r>
              <a:rPr lang="pt-BR" dirty="0" err="1"/>
              <a:t>with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fricative</a:t>
            </a:r>
            <a:r>
              <a:rPr lang="pt-BR" dirty="0"/>
              <a:t> /h/.</a:t>
            </a:r>
            <a:endParaRPr lang="en-GB" dirty="0">
              <a:solidFill>
                <a:schemeClr val="tx1"/>
              </a:solidFill>
            </a:endParaRPr>
          </a:p>
          <a:p>
            <a:r>
              <a:rPr lang="pt-BR" dirty="0" err="1">
                <a:solidFill>
                  <a:schemeClr val="tx1"/>
                </a:solidFill>
              </a:rPr>
              <a:t>Initial</a:t>
            </a:r>
            <a:r>
              <a:rPr lang="pt-BR" dirty="0">
                <a:solidFill>
                  <a:schemeClr val="tx1"/>
                </a:solidFill>
              </a:rPr>
              <a:t> /h/ in </a:t>
            </a:r>
            <a:r>
              <a:rPr lang="pt-BR" dirty="0" err="1">
                <a:solidFill>
                  <a:schemeClr val="tx1"/>
                </a:solidFill>
              </a:rPr>
              <a:t>English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has</a:t>
            </a:r>
            <a:r>
              <a:rPr lang="pt-BR" dirty="0">
                <a:solidFill>
                  <a:schemeClr val="tx1"/>
                </a:solidFill>
              </a:rPr>
              <a:t> no </a:t>
            </a:r>
            <a:r>
              <a:rPr lang="pt-BR" dirty="0" err="1">
                <a:solidFill>
                  <a:schemeClr val="tx1"/>
                </a:solidFill>
              </a:rPr>
              <a:t>Portuguese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equivalent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and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is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often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elided</a:t>
            </a:r>
            <a:r>
              <a:rPr lang="pt-BR" dirty="0">
                <a:solidFill>
                  <a:schemeClr val="tx1"/>
                </a:solidFill>
              </a:rPr>
              <a:t>. </a:t>
            </a:r>
            <a:r>
              <a:rPr lang="pt-BR" dirty="0" err="1">
                <a:solidFill>
                  <a:schemeClr val="tx1"/>
                </a:solidFill>
              </a:rPr>
              <a:t>Sometimes</a:t>
            </a:r>
            <a:r>
              <a:rPr lang="pt-BR" dirty="0">
                <a:solidFill>
                  <a:schemeClr val="tx1"/>
                </a:solidFill>
              </a:rPr>
              <a:t> it </a:t>
            </a:r>
            <a:r>
              <a:rPr lang="pt-BR" dirty="0" err="1">
                <a:solidFill>
                  <a:schemeClr val="tx1"/>
                </a:solidFill>
              </a:rPr>
              <a:t>is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added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unnecessariy</a:t>
            </a:r>
            <a:r>
              <a:rPr lang="pt-BR" dirty="0">
                <a:solidFill>
                  <a:schemeClr val="tx1"/>
                </a:solidFill>
              </a:rPr>
              <a:t> (</a:t>
            </a:r>
            <a:r>
              <a:rPr lang="pt-BR" dirty="0" err="1">
                <a:solidFill>
                  <a:schemeClr val="tx1"/>
                </a:solidFill>
              </a:rPr>
              <a:t>eg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i="1" dirty="0" err="1">
                <a:solidFill>
                  <a:schemeClr val="tx1"/>
                </a:solidFill>
              </a:rPr>
              <a:t>ham</a:t>
            </a:r>
            <a:r>
              <a:rPr lang="pt-BR" dirty="0">
                <a:solidFill>
                  <a:schemeClr val="tx1"/>
                </a:solidFill>
              </a:rPr>
              <a:t> for </a:t>
            </a:r>
            <a:r>
              <a:rPr lang="pt-BR" i="1" dirty="0" err="1" smtClean="0"/>
              <a:t>am</a:t>
            </a:r>
            <a:r>
              <a:rPr lang="pt-BR" dirty="0" smtClean="0"/>
              <a:t>)</a:t>
            </a:r>
          </a:p>
          <a:p>
            <a:r>
              <a:rPr lang="pt-BR" dirty="0" err="1" smtClean="0"/>
              <a:t>Try</a:t>
            </a:r>
            <a:r>
              <a:rPr lang="pt-BR" dirty="0" smtClean="0"/>
              <a:t> </a:t>
            </a:r>
            <a:r>
              <a:rPr lang="pt-BR" dirty="0" err="1" smtClean="0"/>
              <a:t>saying</a:t>
            </a:r>
            <a:r>
              <a:rPr lang="pt-BR" dirty="0" smtClean="0"/>
              <a:t>:		</a:t>
            </a:r>
            <a:r>
              <a:rPr lang="pt-BR" dirty="0" err="1" smtClean="0">
                <a:solidFill>
                  <a:schemeClr val="tx1"/>
                </a:solidFill>
              </a:rPr>
              <a:t>read</a:t>
            </a:r>
            <a:r>
              <a:rPr lang="pt-BR" dirty="0" smtClean="0">
                <a:solidFill>
                  <a:schemeClr val="tx1"/>
                </a:solidFill>
              </a:rPr>
              <a:t>	</a:t>
            </a:r>
            <a:r>
              <a:rPr lang="pt-BR" dirty="0" err="1" smtClean="0">
                <a:solidFill>
                  <a:schemeClr val="tx1"/>
                </a:solidFill>
              </a:rPr>
              <a:t>head</a:t>
            </a:r>
            <a:endParaRPr lang="pt-BR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t-BR" dirty="0" smtClean="0">
                <a:solidFill>
                  <a:schemeClr val="tx1"/>
                </a:solidFill>
              </a:rPr>
              <a:t>                                               	</a:t>
            </a:r>
            <a:r>
              <a:rPr lang="pt-BR" dirty="0" err="1" smtClean="0">
                <a:solidFill>
                  <a:schemeClr val="tx1"/>
                </a:solidFill>
              </a:rPr>
              <a:t>right</a:t>
            </a:r>
            <a:r>
              <a:rPr lang="pt-BR" dirty="0" smtClean="0">
                <a:solidFill>
                  <a:schemeClr val="tx1"/>
                </a:solidFill>
              </a:rPr>
              <a:t>	</a:t>
            </a:r>
            <a:r>
              <a:rPr lang="pt-BR" dirty="0" err="1" smtClean="0">
                <a:solidFill>
                  <a:schemeClr val="tx1"/>
                </a:solidFill>
              </a:rPr>
              <a:t>height</a:t>
            </a:r>
            <a:endParaRPr lang="pt-BR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smtClean="0">
                <a:solidFill>
                  <a:schemeClr val="tx1"/>
                </a:solidFill>
              </a:rPr>
              <a:t>            	                                    </a:t>
            </a:r>
            <a:r>
              <a:rPr lang="pt-BR" dirty="0" err="1" smtClean="0">
                <a:solidFill>
                  <a:schemeClr val="tx1"/>
                </a:solidFill>
              </a:rPr>
              <a:t>heat</a:t>
            </a:r>
            <a:r>
              <a:rPr lang="pt-BR" dirty="0" smtClean="0">
                <a:solidFill>
                  <a:schemeClr val="tx1"/>
                </a:solidFill>
              </a:rPr>
              <a:t>	</a:t>
            </a:r>
            <a:r>
              <a:rPr lang="pt-BR" dirty="0" err="1" smtClean="0">
                <a:solidFill>
                  <a:schemeClr val="tx1"/>
                </a:solidFill>
              </a:rPr>
              <a:t>eat</a:t>
            </a:r>
            <a:endParaRPr lang="en-GB" dirty="0">
              <a:solidFill>
                <a:schemeClr val="tx1"/>
              </a:solidFill>
            </a:endParaRPr>
          </a:p>
          <a:p>
            <a:endParaRPr lang="pt-BR" dirty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3102548"/>
              </p:ext>
            </p:extLst>
          </p:nvPr>
        </p:nvGraphicFramePr>
        <p:xfrm>
          <a:off x="4333876" y="3581399"/>
          <a:ext cx="6524624" cy="23145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4771"/>
                <a:gridCol w="736385"/>
                <a:gridCol w="815578"/>
                <a:gridCol w="815578"/>
                <a:gridCol w="815578"/>
                <a:gridCol w="815578"/>
                <a:gridCol w="815578"/>
                <a:gridCol w="815578"/>
              </a:tblGrid>
              <a:tr h="771525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>
                          <a:solidFill>
                            <a:schemeClr val="tx1"/>
                          </a:solidFill>
                        </a:rPr>
                        <a:t>θ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ð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71525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z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ʃ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ʒ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ʧ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ʤ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k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ɡ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71525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ŋ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l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endParaRPr lang="en-GB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j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w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5163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715654A-A3FE-4283-91DB-45DA96886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Other</a:t>
            </a:r>
            <a:r>
              <a:rPr lang="pt-BR" dirty="0" smtClean="0"/>
              <a:t> </a:t>
            </a:r>
            <a:r>
              <a:rPr lang="pt-BR" dirty="0" err="1" smtClean="0"/>
              <a:t>issues</a:t>
            </a:r>
            <a:endParaRPr lang="en-GB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25C058EB-536D-4458-8A01-9E0E68FE788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pt-BR" dirty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sz="half" idx="2"/>
          </p:nvPr>
        </p:nvSpPr>
        <p:spPr>
          <a:xfrm>
            <a:off x="3771900" y="868680"/>
            <a:ext cx="7520940" cy="5120640"/>
          </a:xfrm>
        </p:spPr>
        <p:txBody>
          <a:bodyPr/>
          <a:lstStyle/>
          <a:p>
            <a:r>
              <a:rPr lang="en-GB" dirty="0" smtClean="0"/>
              <a:t>In Brazilian Portuguese, final /s/ and /z/ are generally pronounced /s/.</a:t>
            </a:r>
          </a:p>
          <a:p>
            <a:r>
              <a:rPr lang="en-GB" dirty="0" smtClean="0"/>
              <a:t>Try saying:		rice	rise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                                               dross	draws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		peace	peas</a:t>
            </a:r>
          </a:p>
          <a:p>
            <a:pPr marL="0" indent="0">
              <a:buNone/>
            </a:pPr>
            <a:r>
              <a:rPr lang="en-GB" dirty="0" smtClean="0"/>
              <a:t>Note that in Europe (and Rio) final /s/ and /z/ can be /</a:t>
            </a:r>
            <a:r>
              <a:rPr lang="en-GB" dirty="0"/>
              <a:t>	s/ or /</a:t>
            </a:r>
            <a:r>
              <a:rPr lang="en-GB" dirty="0" smtClean="0"/>
              <a:t>ʃ/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36271"/>
              </p:ext>
            </p:extLst>
          </p:nvPr>
        </p:nvGraphicFramePr>
        <p:xfrm>
          <a:off x="4333876" y="3581399"/>
          <a:ext cx="6524624" cy="23145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4771"/>
                <a:gridCol w="736385"/>
                <a:gridCol w="815578"/>
                <a:gridCol w="815578"/>
                <a:gridCol w="815578"/>
                <a:gridCol w="815578"/>
                <a:gridCol w="815578"/>
                <a:gridCol w="815578"/>
              </a:tblGrid>
              <a:tr h="771525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>
                          <a:solidFill>
                            <a:schemeClr val="tx1"/>
                          </a:solidFill>
                        </a:rPr>
                        <a:t>θ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ð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71525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z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ʃ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ʒ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ʧ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ʤ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k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ɡ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71525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ŋ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l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endParaRPr lang="en-GB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j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w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07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715654A-A3FE-4283-91DB-45DA96886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Other</a:t>
            </a:r>
            <a:r>
              <a:rPr lang="pt-BR" dirty="0" smtClean="0"/>
              <a:t> </a:t>
            </a:r>
            <a:r>
              <a:rPr lang="pt-BR" dirty="0" err="1" smtClean="0"/>
              <a:t>issues</a:t>
            </a:r>
            <a:endParaRPr lang="en-GB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25C058EB-536D-4458-8A01-9E0E68FE788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pt-BR" dirty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sz="half" idx="2"/>
          </p:nvPr>
        </p:nvSpPr>
        <p:spPr>
          <a:xfrm>
            <a:off x="3771900" y="868680"/>
            <a:ext cx="7520940" cy="5120640"/>
          </a:xfrm>
        </p:spPr>
        <p:txBody>
          <a:bodyPr/>
          <a:lstStyle/>
          <a:p>
            <a:r>
              <a:rPr lang="en-GB" dirty="0" smtClean="0"/>
              <a:t>Vowels before /m/, /n</a:t>
            </a:r>
            <a:r>
              <a:rPr lang="en-GB" dirty="0"/>
              <a:t>/, /</a:t>
            </a:r>
            <a:r>
              <a:rPr lang="en-GB" dirty="0" smtClean="0"/>
              <a:t>ŋ/ are nasalised, and so the consonant itself may be practically elided.</a:t>
            </a:r>
          </a:p>
          <a:p>
            <a:r>
              <a:rPr lang="en-GB" dirty="0" smtClean="0"/>
              <a:t>Try saying:		John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                               	calm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                                         	ring</a:t>
            </a:r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9325390"/>
              </p:ext>
            </p:extLst>
          </p:nvPr>
        </p:nvGraphicFramePr>
        <p:xfrm>
          <a:off x="4333876" y="3581399"/>
          <a:ext cx="6524624" cy="23145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4771"/>
                <a:gridCol w="736385"/>
                <a:gridCol w="815578"/>
                <a:gridCol w="815578"/>
                <a:gridCol w="815578"/>
                <a:gridCol w="815578"/>
                <a:gridCol w="815578"/>
                <a:gridCol w="815578"/>
              </a:tblGrid>
              <a:tr h="771525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>
                          <a:solidFill>
                            <a:schemeClr val="tx1"/>
                          </a:solidFill>
                        </a:rPr>
                        <a:t>θ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ð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71525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z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ʃ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ʒ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ʧ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ʤ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k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ɡ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71525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ŋ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l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endParaRPr lang="en-GB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j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w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30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Quadro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06 Transcription test and review</Template>
  <TotalTime>327</TotalTime>
  <Words>892</Words>
  <Application>Microsoft Office PowerPoint</Application>
  <PresentationFormat>Widescreen</PresentationFormat>
  <Paragraphs>334</Paragraphs>
  <Slides>19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Corbel</vt:lpstr>
      <vt:lpstr>Wingdings 2</vt:lpstr>
      <vt:lpstr>Quadro</vt:lpstr>
      <vt:lpstr>Phonetics &amp; Phonology</vt:lpstr>
      <vt:lpstr>Today´s session</vt:lpstr>
      <vt:lpstr>Source of information </vt:lpstr>
      <vt:lpstr>General</vt:lpstr>
      <vt:lpstr>/θ/ and /ð/ </vt:lpstr>
      <vt:lpstr>/ʧ/ and /ʤ/ </vt:lpstr>
      <vt:lpstr>/r/ and /h/</vt:lpstr>
      <vt:lpstr>Other issues</vt:lpstr>
      <vt:lpstr>Other issues</vt:lpstr>
      <vt:lpstr>Other issues</vt:lpstr>
      <vt:lpstr>Consonant clusters (especially with /s/) &amp; juncture</vt:lpstr>
      <vt:lpstr>Rhythm</vt:lpstr>
      <vt:lpstr>FOCUS ON YOUR OWN ACCENT</vt:lpstr>
      <vt:lpstr>The Speech Accent Archive</vt:lpstr>
      <vt:lpstr>Brazilian speakers of English</vt:lpstr>
      <vt:lpstr>Portuguese speaker 14</vt:lpstr>
      <vt:lpstr>Another Scottish accent…</vt:lpstr>
      <vt:lpstr>Listen to some other accents too, and check the transcriptions and notes</vt:lpstr>
      <vt:lpstr>Next week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Phonetics &amp; Phonology</dc:title>
  <dc:creator>John Corbett</dc:creator>
  <cp:lastModifiedBy>Salas de aulas das Letras</cp:lastModifiedBy>
  <cp:revision>35</cp:revision>
  <dcterms:created xsi:type="dcterms:W3CDTF">2018-03-18T20:56:05Z</dcterms:created>
  <dcterms:modified xsi:type="dcterms:W3CDTF">2018-04-12T16:37:43Z</dcterms:modified>
</cp:coreProperties>
</file>