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7"/>
  </p:notesMasterIdLst>
  <p:sldIdLst>
    <p:sldId id="256" r:id="rId2"/>
    <p:sldId id="299" r:id="rId3"/>
    <p:sldId id="276" r:id="rId4"/>
    <p:sldId id="277" r:id="rId5"/>
    <p:sldId id="278" r:id="rId6"/>
    <p:sldId id="279" r:id="rId7"/>
    <p:sldId id="280" r:id="rId8"/>
    <p:sldId id="281" r:id="rId9"/>
    <p:sldId id="282" r:id="rId10"/>
    <p:sldId id="283" r:id="rId11"/>
    <p:sldId id="284" r:id="rId12"/>
    <p:sldId id="285" r:id="rId13"/>
    <p:sldId id="288" r:id="rId14"/>
    <p:sldId id="286" r:id="rId15"/>
    <p:sldId id="287" r:id="rId16"/>
    <p:sldId id="289" r:id="rId17"/>
    <p:sldId id="290" r:id="rId18"/>
    <p:sldId id="291" r:id="rId19"/>
    <p:sldId id="292" r:id="rId20"/>
    <p:sldId id="293" r:id="rId21"/>
    <p:sldId id="294" r:id="rId22"/>
    <p:sldId id="295" r:id="rId23"/>
    <p:sldId id="296" r:id="rId24"/>
    <p:sldId id="298" r:id="rId25"/>
    <p:sldId id="29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5" d="100"/>
          <a:sy n="115" d="100"/>
        </p:scale>
        <p:origin x="31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799FF-4F2C-4A01-8A55-4A7E4869AFE4}" type="datetimeFigureOut">
              <a:rPr lang="en-GB" smtClean="0"/>
              <a:t>04/04/2019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B86F2-F4E8-437A-87A4-634101B625E3}" type="slidenum">
              <a:rPr lang="en-GB" smtClean="0"/>
              <a:t>‹nº›</a:t>
            </a:fld>
            <a:endParaRPr lang="en-GB"/>
          </a:p>
        </p:txBody>
      </p:sp>
    </p:spTree>
    <p:extLst>
      <p:ext uri="{BB962C8B-B14F-4D97-AF65-F5344CB8AC3E}">
        <p14:creationId xmlns:p14="http://schemas.microsoft.com/office/powerpoint/2010/main" val="385833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5586B75A-687E-405C-8A0B-8D00578BA2C3}" type="datetimeFigureOut">
              <a:rPr lang="en-US" dirty="0"/>
              <a:pPr/>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4/4/2019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4/4/2019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4/4/2019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4/4/2019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4/4/2019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youtube.com/watch?v=xe8_aka_ql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youtube.com/watch?v=xe8_aka_ql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4F8DE-A2AC-42C4-8276-10A095075373}"/>
              </a:ext>
            </a:extLst>
          </p:cNvPr>
          <p:cNvSpPr>
            <a:spLocks noGrp="1"/>
          </p:cNvSpPr>
          <p:nvPr>
            <p:ph type="ctrTitle"/>
          </p:nvPr>
        </p:nvSpPr>
        <p:spPr/>
        <p:txBody>
          <a:bodyPr/>
          <a:lstStyle/>
          <a:p>
            <a:r>
              <a:rPr lang="en-GB" dirty="0"/>
              <a:t>Phonetics &amp; Phonology</a:t>
            </a:r>
          </a:p>
        </p:txBody>
      </p:sp>
      <p:sp>
        <p:nvSpPr>
          <p:cNvPr id="3" name="Subtitle 2">
            <a:extLst>
              <a:ext uri="{FF2B5EF4-FFF2-40B4-BE49-F238E27FC236}">
                <a16:creationId xmlns:a16="http://schemas.microsoft.com/office/drawing/2014/main" id="{B35B0F90-F8A9-4CC3-9A79-3340B0B03E75}"/>
              </a:ext>
            </a:extLst>
          </p:cNvPr>
          <p:cNvSpPr>
            <a:spLocks noGrp="1"/>
          </p:cNvSpPr>
          <p:nvPr>
            <p:ph type="subTitle" idx="1"/>
          </p:nvPr>
        </p:nvSpPr>
        <p:spPr/>
        <p:txBody>
          <a:bodyPr/>
          <a:lstStyle/>
          <a:p>
            <a:r>
              <a:rPr lang="en-GB" dirty="0"/>
              <a:t>John Corbett: USP-CAPES International Fellow</a:t>
            </a:r>
          </a:p>
          <a:p>
            <a:r>
              <a:rPr lang="en-GB" dirty="0"/>
              <a:t>Session 7: Contrastive analysis: consonants</a:t>
            </a:r>
          </a:p>
        </p:txBody>
      </p:sp>
    </p:spTree>
    <p:extLst>
      <p:ext uri="{BB962C8B-B14F-4D97-AF65-F5344CB8AC3E}">
        <p14:creationId xmlns:p14="http://schemas.microsoft.com/office/powerpoint/2010/main" val="268791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5654A-A3FE-4283-91DB-45DA96886402}"/>
              </a:ext>
            </a:extLst>
          </p:cNvPr>
          <p:cNvSpPr>
            <a:spLocks noGrp="1"/>
          </p:cNvSpPr>
          <p:nvPr>
            <p:ph type="title"/>
          </p:nvPr>
        </p:nvSpPr>
        <p:spPr/>
        <p:txBody>
          <a:bodyPr/>
          <a:lstStyle/>
          <a:p>
            <a:r>
              <a:rPr lang="pt-BR" dirty="0"/>
              <a:t>/u:/ versus /ʊ/</a:t>
            </a:r>
            <a:br>
              <a:rPr lang="pt-BR" dirty="0"/>
            </a:br>
            <a:endParaRPr lang="en-GB" dirty="0"/>
          </a:p>
        </p:txBody>
      </p:sp>
      <p:sp>
        <p:nvSpPr>
          <p:cNvPr id="3" name="Espaço Reservado para Conteúdo 2">
            <a:extLst>
              <a:ext uri="{FF2B5EF4-FFF2-40B4-BE49-F238E27FC236}">
                <a16:creationId xmlns:a16="http://schemas.microsoft.com/office/drawing/2014/main" id="{25C058EB-536D-4458-8A01-9E0E68FE788C}"/>
              </a:ext>
            </a:extLst>
          </p:cNvPr>
          <p:cNvSpPr>
            <a:spLocks noGrp="1"/>
          </p:cNvSpPr>
          <p:nvPr>
            <p:ph idx="1"/>
          </p:nvPr>
        </p:nvSpPr>
        <p:spPr>
          <a:xfrm>
            <a:off x="3869267" y="864108"/>
            <a:ext cx="7933091" cy="5120640"/>
          </a:xfrm>
        </p:spPr>
        <p:txBody>
          <a:bodyPr/>
          <a:lstStyle/>
          <a:p>
            <a:r>
              <a:rPr lang="pt-BR" dirty="0"/>
              <a:t>/u:/ can </a:t>
            </a:r>
            <a:r>
              <a:rPr lang="pt-BR" dirty="0" err="1"/>
              <a:t>be</a:t>
            </a:r>
            <a:r>
              <a:rPr lang="pt-BR" dirty="0"/>
              <a:t> </a:t>
            </a:r>
            <a:r>
              <a:rPr lang="pt-BR" dirty="0" err="1"/>
              <a:t>confused</a:t>
            </a:r>
            <a:r>
              <a:rPr lang="pt-BR" dirty="0"/>
              <a:t> </a:t>
            </a:r>
            <a:r>
              <a:rPr lang="pt-BR" dirty="0" err="1"/>
              <a:t>with</a:t>
            </a:r>
            <a:r>
              <a:rPr lang="pt-BR" dirty="0"/>
              <a:t> /ʊ/</a:t>
            </a:r>
          </a:p>
          <a:p>
            <a:r>
              <a:rPr lang="pt-BR" dirty="0" err="1"/>
              <a:t>Minimal</a:t>
            </a:r>
            <a:r>
              <a:rPr lang="pt-BR" dirty="0"/>
              <a:t> </a:t>
            </a:r>
            <a:r>
              <a:rPr lang="pt-BR" dirty="0" err="1"/>
              <a:t>pairs</a:t>
            </a:r>
            <a:r>
              <a:rPr lang="pt-BR" dirty="0"/>
              <a:t> (in some </a:t>
            </a:r>
            <a:r>
              <a:rPr lang="pt-BR" dirty="0" err="1"/>
              <a:t>pronunciations</a:t>
            </a:r>
            <a:r>
              <a:rPr lang="pt-BR" dirty="0"/>
              <a:t>...</a:t>
            </a:r>
            <a:r>
              <a:rPr lang="pt-BR" dirty="0" err="1"/>
              <a:t>ie</a:t>
            </a:r>
            <a:r>
              <a:rPr lang="pt-BR" dirty="0"/>
              <a:t> </a:t>
            </a:r>
            <a:r>
              <a:rPr lang="pt-BR" dirty="0" err="1"/>
              <a:t>without</a:t>
            </a:r>
            <a:r>
              <a:rPr lang="pt-BR" dirty="0"/>
              <a:t> /j/ in </a:t>
            </a:r>
            <a:r>
              <a:rPr lang="pt-BR" i="1" dirty="0"/>
              <a:t>Luke, </a:t>
            </a:r>
            <a:r>
              <a:rPr lang="pt-BR" i="1" dirty="0" err="1"/>
              <a:t>suit</a:t>
            </a:r>
            <a:r>
              <a:rPr lang="pt-BR" dirty="0"/>
              <a:t>):</a:t>
            </a:r>
          </a:p>
          <a:p>
            <a:pPr lvl="1"/>
            <a:r>
              <a:rPr lang="en-GB" dirty="0"/>
              <a:t>fool	full</a:t>
            </a:r>
          </a:p>
          <a:p>
            <a:pPr lvl="1"/>
            <a:r>
              <a:rPr lang="en-GB" dirty="0"/>
              <a:t>Luke	look</a:t>
            </a:r>
          </a:p>
          <a:p>
            <a:pPr lvl="1"/>
            <a:r>
              <a:rPr lang="en-GB" dirty="0"/>
              <a:t>pool	pull</a:t>
            </a:r>
          </a:p>
          <a:p>
            <a:pPr lvl="1"/>
            <a:r>
              <a:rPr lang="en-GB" dirty="0"/>
              <a:t>shooed	should</a:t>
            </a:r>
          </a:p>
          <a:p>
            <a:pPr lvl="1"/>
            <a:r>
              <a:rPr lang="en-GB" dirty="0"/>
              <a:t>suit	soot</a:t>
            </a:r>
            <a:endParaRPr lang="pt-BR" dirty="0"/>
          </a:p>
          <a:p>
            <a:pPr marL="0" indent="0">
              <a:buNone/>
            </a:pPr>
            <a:endParaRPr lang="pt-BR" dirty="0"/>
          </a:p>
          <a:p>
            <a:pPr marL="0" indent="0">
              <a:buNone/>
            </a:pPr>
            <a:endParaRPr lang="pt-BR" dirty="0"/>
          </a:p>
          <a:p>
            <a:endParaRPr lang="pt-BR" dirty="0"/>
          </a:p>
          <a:p>
            <a:pPr marL="0" indent="0">
              <a:buNone/>
            </a:pPr>
            <a:endParaRPr lang="en-GB" dirty="0"/>
          </a:p>
        </p:txBody>
      </p:sp>
      <p:graphicFrame>
        <p:nvGraphicFramePr>
          <p:cNvPr id="4" name="Tabela 3">
            <a:extLst>
              <a:ext uri="{FF2B5EF4-FFF2-40B4-BE49-F238E27FC236}">
                <a16:creationId xmlns:a16="http://schemas.microsoft.com/office/drawing/2014/main" id="{BF01B6F9-F264-4114-BCAE-011B93B88F42}"/>
              </a:ext>
            </a:extLst>
          </p:cNvPr>
          <p:cNvGraphicFramePr>
            <a:graphicFrameLocks noGrp="1"/>
          </p:cNvGraphicFramePr>
          <p:nvPr>
            <p:extLst>
              <p:ext uri="{D42A27DB-BD31-4B8C-83A1-F6EECF244321}">
                <p14:modId xmlns:p14="http://schemas.microsoft.com/office/powerpoint/2010/main" val="3128730711"/>
              </p:ext>
            </p:extLst>
          </p:nvPr>
        </p:nvGraphicFramePr>
        <p:xfrm>
          <a:off x="4102873" y="4064838"/>
          <a:ext cx="6057128" cy="2244529"/>
        </p:xfrm>
        <a:graphic>
          <a:graphicData uri="http://schemas.openxmlformats.org/drawingml/2006/table">
            <a:tbl>
              <a:tblPr firstRow="1" bandRow="1">
                <a:tableStyleId>{5C22544A-7EE6-4342-B048-85BDC9FD1C3A}</a:tableStyleId>
              </a:tblPr>
              <a:tblGrid>
                <a:gridCol w="865304">
                  <a:extLst>
                    <a:ext uri="{9D8B030D-6E8A-4147-A177-3AD203B41FA5}">
                      <a16:colId xmlns:a16="http://schemas.microsoft.com/office/drawing/2014/main" val="986095079"/>
                    </a:ext>
                  </a:extLst>
                </a:gridCol>
                <a:gridCol w="865304">
                  <a:extLst>
                    <a:ext uri="{9D8B030D-6E8A-4147-A177-3AD203B41FA5}">
                      <a16:colId xmlns:a16="http://schemas.microsoft.com/office/drawing/2014/main" val="95791606"/>
                    </a:ext>
                  </a:extLst>
                </a:gridCol>
                <a:gridCol w="865304">
                  <a:extLst>
                    <a:ext uri="{9D8B030D-6E8A-4147-A177-3AD203B41FA5}">
                      <a16:colId xmlns:a16="http://schemas.microsoft.com/office/drawing/2014/main" val="3838826833"/>
                    </a:ext>
                  </a:extLst>
                </a:gridCol>
                <a:gridCol w="865304">
                  <a:extLst>
                    <a:ext uri="{9D8B030D-6E8A-4147-A177-3AD203B41FA5}">
                      <a16:colId xmlns:a16="http://schemas.microsoft.com/office/drawing/2014/main" val="4157212774"/>
                    </a:ext>
                  </a:extLst>
                </a:gridCol>
                <a:gridCol w="865304">
                  <a:extLst>
                    <a:ext uri="{9D8B030D-6E8A-4147-A177-3AD203B41FA5}">
                      <a16:colId xmlns:a16="http://schemas.microsoft.com/office/drawing/2014/main" val="1628879099"/>
                    </a:ext>
                  </a:extLst>
                </a:gridCol>
                <a:gridCol w="865304">
                  <a:extLst>
                    <a:ext uri="{9D8B030D-6E8A-4147-A177-3AD203B41FA5}">
                      <a16:colId xmlns:a16="http://schemas.microsoft.com/office/drawing/2014/main" val="2730757274"/>
                    </a:ext>
                  </a:extLst>
                </a:gridCol>
                <a:gridCol w="865304">
                  <a:extLst>
                    <a:ext uri="{9D8B030D-6E8A-4147-A177-3AD203B41FA5}">
                      <a16:colId xmlns:a16="http://schemas.microsoft.com/office/drawing/2014/main" val="2828897725"/>
                    </a:ext>
                  </a:extLst>
                </a:gridCol>
              </a:tblGrid>
              <a:tr h="742134">
                <a:tc>
                  <a:txBody>
                    <a:bodyPr/>
                    <a:lstStyle/>
                    <a:p>
                      <a:pPr algn="ctr"/>
                      <a:r>
                        <a:rPr lang="pt-BR" sz="2400" b="1" dirty="0">
                          <a:ln>
                            <a:noFill/>
                          </a:ln>
                          <a:solidFill>
                            <a:schemeClr val="tx1"/>
                          </a:solidFill>
                        </a:rPr>
                        <a:t>i:</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ɛ</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a:ln>
                            <a:noFill/>
                          </a:ln>
                          <a:solidFill>
                            <a:schemeClr val="tx1"/>
                          </a:solidFill>
                        </a:rPr>
                        <a:t>æ</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a:ln>
                            <a:noFill/>
                          </a:ln>
                          <a:solidFill>
                            <a:schemeClr val="tx1"/>
                          </a:solidFill>
                        </a:rPr>
                        <a:t>eɪ</a:t>
                      </a: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aɪ</a:t>
                      </a:r>
                      <a:endParaRPr lang="pt-BR"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err="1">
                          <a:ln>
                            <a:noFill/>
                          </a:ln>
                          <a:solidFill>
                            <a:schemeClr val="tx1"/>
                          </a:solidFill>
                        </a:rPr>
                        <a:t>ɔɪ</a:t>
                      </a:r>
                      <a:endParaRPr lang="en-GB"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133328"/>
                  </a:ext>
                </a:extLst>
              </a:tr>
              <a:tr h="412297">
                <a:tc>
                  <a:txBody>
                    <a:bodyPr/>
                    <a:lstStyle/>
                    <a:p>
                      <a:pPr algn="ctr"/>
                      <a:r>
                        <a:rPr lang="en-GB" sz="2400" b="1" dirty="0">
                          <a:ln>
                            <a:noFill/>
                          </a:ln>
                          <a:solidFill>
                            <a:schemeClr val="tx1"/>
                          </a:solidFill>
                        </a:rPr>
                        <a:t>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ɒ</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ɔ:</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ʊ</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pt-BR" sz="2400" b="1" dirty="0" err="1">
                          <a:ln>
                            <a:noFill/>
                          </a:ln>
                          <a:solidFill>
                            <a:schemeClr val="tx1"/>
                          </a:solidFill>
                        </a:rPr>
                        <a:t>aʊ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əʊ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4821198"/>
                  </a:ext>
                </a:extLst>
              </a:tr>
              <a:tr h="412297">
                <a:tc rowSpan="2">
                  <a:txBody>
                    <a:bodyPr/>
                    <a:lstStyle/>
                    <a:p>
                      <a:pPr algn="ctr"/>
                      <a:r>
                        <a:rPr lang="pt-BR" sz="2400" b="1" dirty="0">
                          <a:ln>
                            <a:noFill/>
                          </a:ln>
                          <a:solidFill>
                            <a:schemeClr val="tx1"/>
                          </a:solidFill>
                        </a:rPr>
                        <a:t>u:</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ctr"/>
                      <a:r>
                        <a:rPr lang="en-GB" sz="2400" b="1" dirty="0">
                          <a:ln>
                            <a:noFill/>
                          </a:ln>
                          <a:solidFill>
                            <a:schemeClr val="tx1"/>
                          </a:solidFill>
                        </a:rPr>
                        <a:t>ʌ</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ɜ:</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pt-BR" sz="2400" b="1" dirty="0">
                          <a:ln>
                            <a:noFill/>
                          </a:ln>
                          <a:solidFill>
                            <a:schemeClr val="tx1"/>
                          </a:solidFill>
                        </a:rPr>
                        <a:t>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eə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err="1">
                          <a:ln>
                            <a:noFill/>
                          </a:ln>
                          <a:solidFill>
                            <a:schemeClr val="tx1"/>
                          </a:solidFill>
                        </a:rPr>
                        <a:t>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aɪə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5882328"/>
                  </a:ext>
                </a:extLst>
              </a:tr>
              <a:tr h="50716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2400" b="1" dirty="0" err="1">
                          <a:ln>
                            <a:noFill/>
                          </a:ln>
                          <a:solidFill>
                            <a:schemeClr val="tx1"/>
                          </a:solidFill>
                        </a:rPr>
                        <a:t>aʊə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7293516"/>
                  </a:ext>
                </a:extLst>
              </a:tr>
            </a:tbl>
          </a:graphicData>
        </a:graphic>
      </p:graphicFrame>
    </p:spTree>
    <p:extLst>
      <p:ext uri="{BB962C8B-B14F-4D97-AF65-F5344CB8AC3E}">
        <p14:creationId xmlns:p14="http://schemas.microsoft.com/office/powerpoint/2010/main" val="3230534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5654A-A3FE-4283-91DB-45DA96886402}"/>
              </a:ext>
            </a:extLst>
          </p:cNvPr>
          <p:cNvSpPr>
            <a:spLocks noGrp="1"/>
          </p:cNvSpPr>
          <p:nvPr>
            <p:ph type="title"/>
          </p:nvPr>
        </p:nvSpPr>
        <p:spPr/>
        <p:txBody>
          <a:bodyPr/>
          <a:lstStyle/>
          <a:p>
            <a:r>
              <a:rPr lang="pt-BR" dirty="0"/>
              <a:t>/ʌ/ versus /æ/ </a:t>
            </a:r>
            <a:r>
              <a:rPr lang="pt-BR" dirty="0" err="1"/>
              <a:t>and</a:t>
            </a:r>
            <a:r>
              <a:rPr lang="pt-BR" dirty="0"/>
              <a:t> </a:t>
            </a:r>
            <a:r>
              <a:rPr lang="pt-BR" dirty="0" err="1"/>
              <a:t>sometimes</a:t>
            </a:r>
            <a:r>
              <a:rPr lang="pt-BR" dirty="0"/>
              <a:t> /u:/</a:t>
            </a:r>
            <a:br>
              <a:rPr lang="pt-BR" dirty="0"/>
            </a:br>
            <a:r>
              <a:rPr lang="pt-BR" dirty="0"/>
              <a:t/>
            </a:r>
            <a:br>
              <a:rPr lang="pt-BR" dirty="0"/>
            </a:br>
            <a:endParaRPr lang="en-GB" dirty="0"/>
          </a:p>
        </p:txBody>
      </p:sp>
      <p:sp>
        <p:nvSpPr>
          <p:cNvPr id="3" name="Espaço Reservado para Conteúdo 2">
            <a:extLst>
              <a:ext uri="{FF2B5EF4-FFF2-40B4-BE49-F238E27FC236}">
                <a16:creationId xmlns:a16="http://schemas.microsoft.com/office/drawing/2014/main" id="{25C058EB-536D-4458-8A01-9E0E68FE788C}"/>
              </a:ext>
            </a:extLst>
          </p:cNvPr>
          <p:cNvSpPr>
            <a:spLocks noGrp="1"/>
          </p:cNvSpPr>
          <p:nvPr>
            <p:ph idx="1"/>
          </p:nvPr>
        </p:nvSpPr>
        <p:spPr>
          <a:xfrm>
            <a:off x="3869267" y="864108"/>
            <a:ext cx="7933091" cy="5120640"/>
          </a:xfrm>
        </p:spPr>
        <p:txBody>
          <a:bodyPr/>
          <a:lstStyle/>
          <a:p>
            <a:r>
              <a:rPr lang="pt-BR" dirty="0"/>
              <a:t>/ʌ/can </a:t>
            </a:r>
            <a:r>
              <a:rPr lang="pt-BR" dirty="0" err="1"/>
              <a:t>be</a:t>
            </a:r>
            <a:r>
              <a:rPr lang="pt-BR" dirty="0"/>
              <a:t> </a:t>
            </a:r>
            <a:r>
              <a:rPr lang="pt-BR" dirty="0" err="1"/>
              <a:t>confused</a:t>
            </a:r>
            <a:r>
              <a:rPr lang="pt-BR" dirty="0"/>
              <a:t> </a:t>
            </a:r>
            <a:r>
              <a:rPr lang="pt-BR" dirty="0" err="1"/>
              <a:t>with</a:t>
            </a:r>
            <a:r>
              <a:rPr lang="pt-BR" dirty="0"/>
              <a:t> /æ/, </a:t>
            </a:r>
            <a:r>
              <a:rPr lang="pt-BR" dirty="0" err="1"/>
              <a:t>or</a:t>
            </a:r>
            <a:r>
              <a:rPr lang="pt-BR" dirty="0"/>
              <a:t> </a:t>
            </a:r>
            <a:r>
              <a:rPr lang="pt-BR" dirty="0" err="1"/>
              <a:t>sometimes</a:t>
            </a:r>
            <a:r>
              <a:rPr lang="pt-BR" dirty="0"/>
              <a:t> /u:/ </a:t>
            </a:r>
            <a:r>
              <a:rPr lang="pt-BR" dirty="0" err="1"/>
              <a:t>because</a:t>
            </a:r>
            <a:r>
              <a:rPr lang="pt-BR" dirty="0"/>
              <a:t> </a:t>
            </a:r>
            <a:r>
              <a:rPr lang="pt-BR" dirty="0" err="1"/>
              <a:t>of</a:t>
            </a:r>
            <a:r>
              <a:rPr lang="pt-BR" dirty="0"/>
              <a:t> </a:t>
            </a:r>
            <a:r>
              <a:rPr lang="pt-BR" dirty="0" err="1"/>
              <a:t>the</a:t>
            </a:r>
            <a:r>
              <a:rPr lang="pt-BR" dirty="0"/>
              <a:t> </a:t>
            </a:r>
            <a:r>
              <a:rPr lang="pt-BR" dirty="0" err="1"/>
              <a:t>spelling</a:t>
            </a:r>
            <a:r>
              <a:rPr lang="pt-BR" dirty="0"/>
              <a:t>.</a:t>
            </a:r>
          </a:p>
          <a:p>
            <a:r>
              <a:rPr lang="pt-BR" dirty="0" err="1"/>
              <a:t>Minimal</a:t>
            </a:r>
            <a:r>
              <a:rPr lang="pt-BR" dirty="0"/>
              <a:t> </a:t>
            </a:r>
            <a:r>
              <a:rPr lang="pt-BR" dirty="0" err="1"/>
              <a:t>pairs</a:t>
            </a:r>
            <a:r>
              <a:rPr lang="pt-BR" dirty="0"/>
              <a:t>:</a:t>
            </a:r>
          </a:p>
          <a:p>
            <a:pPr lvl="1"/>
            <a:r>
              <a:rPr lang="pt-BR" dirty="0" err="1"/>
              <a:t>hut</a:t>
            </a:r>
            <a:r>
              <a:rPr lang="pt-BR" dirty="0"/>
              <a:t>	</a:t>
            </a:r>
            <a:r>
              <a:rPr lang="pt-BR" dirty="0" err="1"/>
              <a:t>hat</a:t>
            </a:r>
            <a:r>
              <a:rPr lang="pt-BR" dirty="0"/>
              <a:t>	</a:t>
            </a:r>
            <a:r>
              <a:rPr lang="pt-BR" dirty="0" err="1"/>
              <a:t>hoot</a:t>
            </a:r>
            <a:endParaRPr lang="pt-BR" dirty="0"/>
          </a:p>
          <a:p>
            <a:pPr lvl="1"/>
            <a:r>
              <a:rPr lang="pt-BR" dirty="0" err="1"/>
              <a:t>mud</a:t>
            </a:r>
            <a:r>
              <a:rPr lang="pt-BR" dirty="0"/>
              <a:t>	</a:t>
            </a:r>
            <a:r>
              <a:rPr lang="pt-BR" dirty="0" err="1"/>
              <a:t>mad</a:t>
            </a:r>
            <a:r>
              <a:rPr lang="pt-BR" dirty="0"/>
              <a:t>	</a:t>
            </a:r>
            <a:r>
              <a:rPr lang="pt-BR" dirty="0" err="1"/>
              <a:t>mood</a:t>
            </a:r>
            <a:endParaRPr lang="pt-BR" dirty="0"/>
          </a:p>
          <a:p>
            <a:pPr lvl="1"/>
            <a:r>
              <a:rPr lang="pt-BR" dirty="0" err="1"/>
              <a:t>ton</a:t>
            </a:r>
            <a:r>
              <a:rPr lang="pt-BR" dirty="0"/>
              <a:t>	</a:t>
            </a:r>
            <a:r>
              <a:rPr lang="pt-BR" dirty="0" err="1"/>
              <a:t>tan</a:t>
            </a:r>
            <a:endParaRPr lang="pt-BR" dirty="0"/>
          </a:p>
          <a:p>
            <a:pPr lvl="1"/>
            <a:r>
              <a:rPr lang="pt-BR" dirty="0" err="1"/>
              <a:t>run</a:t>
            </a:r>
            <a:r>
              <a:rPr lang="pt-BR" dirty="0"/>
              <a:t>	</a:t>
            </a:r>
            <a:r>
              <a:rPr lang="pt-BR" dirty="0" err="1"/>
              <a:t>ran</a:t>
            </a:r>
            <a:endParaRPr lang="pt-BR" dirty="0"/>
          </a:p>
          <a:p>
            <a:pPr lvl="1"/>
            <a:r>
              <a:rPr lang="pt-BR" dirty="0" err="1"/>
              <a:t>fun</a:t>
            </a:r>
            <a:r>
              <a:rPr lang="pt-BR" dirty="0"/>
              <a:t>	</a:t>
            </a:r>
            <a:r>
              <a:rPr lang="pt-BR" dirty="0" err="1"/>
              <a:t>fan</a:t>
            </a:r>
            <a:endParaRPr lang="pt-BR" dirty="0"/>
          </a:p>
          <a:p>
            <a:pPr marL="0" indent="0">
              <a:buNone/>
            </a:pPr>
            <a:endParaRPr lang="pt-BR" dirty="0"/>
          </a:p>
          <a:p>
            <a:pPr marL="0" indent="0">
              <a:buNone/>
            </a:pPr>
            <a:endParaRPr lang="pt-BR" dirty="0"/>
          </a:p>
          <a:p>
            <a:endParaRPr lang="pt-BR" dirty="0"/>
          </a:p>
          <a:p>
            <a:pPr marL="0" indent="0">
              <a:buNone/>
            </a:pPr>
            <a:endParaRPr lang="en-GB" dirty="0"/>
          </a:p>
        </p:txBody>
      </p:sp>
      <p:graphicFrame>
        <p:nvGraphicFramePr>
          <p:cNvPr id="4" name="Tabela 3">
            <a:extLst>
              <a:ext uri="{FF2B5EF4-FFF2-40B4-BE49-F238E27FC236}">
                <a16:creationId xmlns:a16="http://schemas.microsoft.com/office/drawing/2014/main" id="{BF01B6F9-F264-4114-BCAE-011B93B88F42}"/>
              </a:ext>
            </a:extLst>
          </p:cNvPr>
          <p:cNvGraphicFramePr>
            <a:graphicFrameLocks noGrp="1"/>
          </p:cNvGraphicFramePr>
          <p:nvPr>
            <p:extLst>
              <p:ext uri="{D42A27DB-BD31-4B8C-83A1-F6EECF244321}">
                <p14:modId xmlns:p14="http://schemas.microsoft.com/office/powerpoint/2010/main" val="1269789862"/>
              </p:ext>
            </p:extLst>
          </p:nvPr>
        </p:nvGraphicFramePr>
        <p:xfrm>
          <a:off x="4102873" y="4064838"/>
          <a:ext cx="6057128" cy="2244529"/>
        </p:xfrm>
        <a:graphic>
          <a:graphicData uri="http://schemas.openxmlformats.org/drawingml/2006/table">
            <a:tbl>
              <a:tblPr firstRow="1" bandRow="1">
                <a:tableStyleId>{5C22544A-7EE6-4342-B048-85BDC9FD1C3A}</a:tableStyleId>
              </a:tblPr>
              <a:tblGrid>
                <a:gridCol w="865304">
                  <a:extLst>
                    <a:ext uri="{9D8B030D-6E8A-4147-A177-3AD203B41FA5}">
                      <a16:colId xmlns:a16="http://schemas.microsoft.com/office/drawing/2014/main" val="986095079"/>
                    </a:ext>
                  </a:extLst>
                </a:gridCol>
                <a:gridCol w="865304">
                  <a:extLst>
                    <a:ext uri="{9D8B030D-6E8A-4147-A177-3AD203B41FA5}">
                      <a16:colId xmlns:a16="http://schemas.microsoft.com/office/drawing/2014/main" val="95791606"/>
                    </a:ext>
                  </a:extLst>
                </a:gridCol>
                <a:gridCol w="865304">
                  <a:extLst>
                    <a:ext uri="{9D8B030D-6E8A-4147-A177-3AD203B41FA5}">
                      <a16:colId xmlns:a16="http://schemas.microsoft.com/office/drawing/2014/main" val="3838826833"/>
                    </a:ext>
                  </a:extLst>
                </a:gridCol>
                <a:gridCol w="865304">
                  <a:extLst>
                    <a:ext uri="{9D8B030D-6E8A-4147-A177-3AD203B41FA5}">
                      <a16:colId xmlns:a16="http://schemas.microsoft.com/office/drawing/2014/main" val="4157212774"/>
                    </a:ext>
                  </a:extLst>
                </a:gridCol>
                <a:gridCol w="865304">
                  <a:extLst>
                    <a:ext uri="{9D8B030D-6E8A-4147-A177-3AD203B41FA5}">
                      <a16:colId xmlns:a16="http://schemas.microsoft.com/office/drawing/2014/main" val="1628879099"/>
                    </a:ext>
                  </a:extLst>
                </a:gridCol>
                <a:gridCol w="865304">
                  <a:extLst>
                    <a:ext uri="{9D8B030D-6E8A-4147-A177-3AD203B41FA5}">
                      <a16:colId xmlns:a16="http://schemas.microsoft.com/office/drawing/2014/main" val="2730757274"/>
                    </a:ext>
                  </a:extLst>
                </a:gridCol>
                <a:gridCol w="865304">
                  <a:extLst>
                    <a:ext uri="{9D8B030D-6E8A-4147-A177-3AD203B41FA5}">
                      <a16:colId xmlns:a16="http://schemas.microsoft.com/office/drawing/2014/main" val="2828897725"/>
                    </a:ext>
                  </a:extLst>
                </a:gridCol>
              </a:tblGrid>
              <a:tr h="742134">
                <a:tc>
                  <a:txBody>
                    <a:bodyPr/>
                    <a:lstStyle/>
                    <a:p>
                      <a:pPr algn="ctr"/>
                      <a:r>
                        <a:rPr lang="pt-BR" sz="2400" b="1" dirty="0">
                          <a:ln>
                            <a:noFill/>
                          </a:ln>
                          <a:solidFill>
                            <a:schemeClr val="tx1"/>
                          </a:solidFill>
                        </a:rPr>
                        <a:t>i:</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ɛ</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a:ln>
                            <a:noFill/>
                          </a:ln>
                          <a:solidFill>
                            <a:schemeClr val="tx1"/>
                          </a:solidFill>
                        </a:rPr>
                        <a:t>æ</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pt-BR" sz="2400" b="1" dirty="0">
                          <a:ln>
                            <a:noFill/>
                          </a:ln>
                          <a:solidFill>
                            <a:schemeClr val="tx1"/>
                          </a:solidFill>
                        </a:rPr>
                        <a:t>eɪ</a:t>
                      </a: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aɪ</a:t>
                      </a:r>
                      <a:endParaRPr lang="pt-BR"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err="1">
                          <a:ln>
                            <a:noFill/>
                          </a:ln>
                          <a:solidFill>
                            <a:schemeClr val="tx1"/>
                          </a:solidFill>
                        </a:rPr>
                        <a:t>ɔɪ</a:t>
                      </a:r>
                      <a:endParaRPr lang="en-GB"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133328"/>
                  </a:ext>
                </a:extLst>
              </a:tr>
              <a:tr h="412297">
                <a:tc>
                  <a:txBody>
                    <a:bodyPr/>
                    <a:lstStyle/>
                    <a:p>
                      <a:pPr algn="ctr"/>
                      <a:r>
                        <a:rPr lang="en-GB" sz="2400" b="1" dirty="0">
                          <a:ln>
                            <a:noFill/>
                          </a:ln>
                          <a:solidFill>
                            <a:schemeClr val="tx1"/>
                          </a:solidFill>
                        </a:rPr>
                        <a:t>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ɒ</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ɔ:</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ʊ</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əʊ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4821198"/>
                  </a:ext>
                </a:extLst>
              </a:tr>
              <a:tr h="412297">
                <a:tc rowSpan="2">
                  <a:txBody>
                    <a:bodyPr/>
                    <a:lstStyle/>
                    <a:p>
                      <a:pPr algn="ctr"/>
                      <a:r>
                        <a:rPr lang="pt-BR" sz="2400" b="1" dirty="0">
                          <a:ln>
                            <a:noFill/>
                          </a:ln>
                          <a:solidFill>
                            <a:schemeClr val="tx1"/>
                          </a:solidFill>
                        </a:rPr>
                        <a:t>u:</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algn="ctr"/>
                      <a:r>
                        <a:rPr lang="en-GB" sz="2400" b="1" dirty="0">
                          <a:ln>
                            <a:noFill/>
                          </a:ln>
                          <a:solidFill>
                            <a:schemeClr val="tx1"/>
                          </a:solidFill>
                        </a:rPr>
                        <a:t>ʌ</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algn="ctr"/>
                      <a:r>
                        <a:rPr lang="en-GB" sz="2400" b="1" dirty="0">
                          <a:ln>
                            <a:noFill/>
                          </a:ln>
                          <a:solidFill>
                            <a:schemeClr val="tx1"/>
                          </a:solidFill>
                        </a:rPr>
                        <a:t>ɜ:</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pt-BR" sz="2400" b="1" dirty="0">
                          <a:ln>
                            <a:noFill/>
                          </a:ln>
                          <a:solidFill>
                            <a:schemeClr val="tx1"/>
                          </a:solidFill>
                        </a:rPr>
                        <a:t>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eə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err="1">
                          <a:ln>
                            <a:noFill/>
                          </a:ln>
                          <a:solidFill>
                            <a:schemeClr val="tx1"/>
                          </a:solidFill>
                        </a:rPr>
                        <a:t>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aɪə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5882328"/>
                  </a:ext>
                </a:extLst>
              </a:tr>
              <a:tr h="50716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2400" b="1" dirty="0" err="1">
                          <a:ln>
                            <a:noFill/>
                          </a:ln>
                          <a:solidFill>
                            <a:schemeClr val="tx1"/>
                          </a:solidFill>
                        </a:rPr>
                        <a:t>aʊə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7293516"/>
                  </a:ext>
                </a:extLst>
              </a:tr>
            </a:tbl>
          </a:graphicData>
        </a:graphic>
      </p:graphicFrame>
    </p:spTree>
    <p:extLst>
      <p:ext uri="{BB962C8B-B14F-4D97-AF65-F5344CB8AC3E}">
        <p14:creationId xmlns:p14="http://schemas.microsoft.com/office/powerpoint/2010/main" val="21043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5654A-A3FE-4283-91DB-45DA96886402}"/>
              </a:ext>
            </a:extLst>
          </p:cNvPr>
          <p:cNvSpPr>
            <a:spLocks noGrp="1"/>
          </p:cNvSpPr>
          <p:nvPr>
            <p:ph type="title"/>
          </p:nvPr>
        </p:nvSpPr>
        <p:spPr/>
        <p:txBody>
          <a:bodyPr/>
          <a:lstStyle/>
          <a:p>
            <a:r>
              <a:rPr lang="pt-BR" dirty="0"/>
              <a:t>Unstressed </a:t>
            </a:r>
            <a:r>
              <a:rPr lang="pt-BR" dirty="0" err="1"/>
              <a:t>vowels</a:t>
            </a:r>
            <a:r>
              <a:rPr lang="pt-BR" dirty="0"/>
              <a:t/>
            </a:r>
            <a:br>
              <a:rPr lang="pt-BR" dirty="0"/>
            </a:br>
            <a:r>
              <a:rPr lang="pt-BR" dirty="0"/>
              <a:t/>
            </a:r>
            <a:br>
              <a:rPr lang="pt-BR" dirty="0"/>
            </a:br>
            <a:endParaRPr lang="en-GB" dirty="0"/>
          </a:p>
        </p:txBody>
      </p:sp>
      <p:sp>
        <p:nvSpPr>
          <p:cNvPr id="3" name="Espaço Reservado para Conteúdo 2">
            <a:extLst>
              <a:ext uri="{FF2B5EF4-FFF2-40B4-BE49-F238E27FC236}">
                <a16:creationId xmlns:a16="http://schemas.microsoft.com/office/drawing/2014/main" id="{25C058EB-536D-4458-8A01-9E0E68FE788C}"/>
              </a:ext>
            </a:extLst>
          </p:cNvPr>
          <p:cNvSpPr>
            <a:spLocks noGrp="1"/>
          </p:cNvSpPr>
          <p:nvPr>
            <p:ph idx="1"/>
          </p:nvPr>
        </p:nvSpPr>
        <p:spPr>
          <a:xfrm>
            <a:off x="3869267" y="864108"/>
            <a:ext cx="7933091" cy="5120640"/>
          </a:xfrm>
        </p:spPr>
        <p:txBody>
          <a:bodyPr/>
          <a:lstStyle/>
          <a:p>
            <a:r>
              <a:rPr lang="en-GB" dirty="0"/>
              <a:t>Unstressed vowels are often given their full value by speakers of syllable-timed languages like Portuguese. This affects the pronunciation of weak forms:</a:t>
            </a:r>
          </a:p>
          <a:p>
            <a:r>
              <a:rPr lang="en-GB" u="sng" dirty="0"/>
              <a:t>Non-contrastive (unstressed)	         Contrastive (stressed)</a:t>
            </a:r>
          </a:p>
          <a:p>
            <a:pPr marL="0" indent="0">
              <a:buNone/>
            </a:pPr>
            <a:r>
              <a:rPr lang="pt-BR" dirty="0"/>
              <a:t> 	</a:t>
            </a:r>
            <a:r>
              <a:rPr lang="pt-BR" dirty="0" err="1"/>
              <a:t>the</a:t>
            </a:r>
            <a:r>
              <a:rPr lang="pt-BR" dirty="0"/>
              <a:t> </a:t>
            </a:r>
            <a:r>
              <a:rPr lang="pt-BR" dirty="0" err="1"/>
              <a:t>woman</a:t>
            </a:r>
            <a:r>
              <a:rPr lang="pt-BR" dirty="0"/>
              <a:t>			</a:t>
            </a:r>
            <a:r>
              <a:rPr lang="pt-BR" i="1" dirty="0" err="1"/>
              <a:t>the</a:t>
            </a:r>
            <a:r>
              <a:rPr lang="pt-BR" i="1" dirty="0"/>
              <a:t> </a:t>
            </a:r>
            <a:r>
              <a:rPr lang="pt-BR" dirty="0" err="1"/>
              <a:t>woman</a:t>
            </a:r>
            <a:endParaRPr lang="pt-BR" dirty="0"/>
          </a:p>
          <a:p>
            <a:pPr marL="0" indent="0">
              <a:buNone/>
            </a:pPr>
            <a:r>
              <a:rPr lang="pt-BR" dirty="0"/>
              <a:t>	</a:t>
            </a:r>
            <a:r>
              <a:rPr lang="pt-BR" dirty="0" err="1"/>
              <a:t>an</a:t>
            </a:r>
            <a:r>
              <a:rPr lang="pt-BR" dirty="0"/>
              <a:t> </a:t>
            </a:r>
            <a:r>
              <a:rPr lang="pt-BR" dirty="0" err="1"/>
              <a:t>awful</a:t>
            </a:r>
            <a:r>
              <a:rPr lang="pt-BR" dirty="0"/>
              <a:t> </a:t>
            </a:r>
            <a:r>
              <a:rPr lang="pt-BR" dirty="0" err="1"/>
              <a:t>mistake</a:t>
            </a:r>
            <a:r>
              <a:rPr lang="pt-BR" dirty="0"/>
              <a:t>			</a:t>
            </a:r>
            <a:r>
              <a:rPr lang="pt-BR" i="1" dirty="0" err="1"/>
              <a:t>an</a:t>
            </a:r>
            <a:r>
              <a:rPr lang="pt-BR" i="1" dirty="0"/>
              <a:t> </a:t>
            </a:r>
            <a:r>
              <a:rPr lang="pt-BR" dirty="0" err="1"/>
              <a:t>awful</a:t>
            </a:r>
            <a:r>
              <a:rPr lang="pt-BR" dirty="0"/>
              <a:t> </a:t>
            </a:r>
            <a:r>
              <a:rPr lang="pt-BR" dirty="0" err="1"/>
              <a:t>mistake</a:t>
            </a:r>
            <a:endParaRPr lang="pt-BR" dirty="0"/>
          </a:p>
          <a:p>
            <a:pPr marL="0" indent="0">
              <a:buNone/>
            </a:pPr>
            <a:r>
              <a:rPr lang="pt-BR" dirty="0"/>
              <a:t>	a </a:t>
            </a:r>
            <a:r>
              <a:rPr lang="pt-BR" dirty="0" err="1"/>
              <a:t>text</a:t>
            </a:r>
            <a:r>
              <a:rPr lang="pt-BR" dirty="0"/>
              <a:t>				</a:t>
            </a:r>
            <a:r>
              <a:rPr lang="pt-BR" i="1" dirty="0"/>
              <a:t>´A´ </a:t>
            </a:r>
            <a:r>
              <a:rPr lang="pt-BR" dirty="0" err="1"/>
              <a:t>is</a:t>
            </a:r>
            <a:r>
              <a:rPr lang="pt-BR" dirty="0"/>
              <a:t> for ´</a:t>
            </a:r>
            <a:r>
              <a:rPr lang="pt-BR" dirty="0" err="1"/>
              <a:t>apple</a:t>
            </a:r>
            <a:r>
              <a:rPr lang="pt-BR" dirty="0"/>
              <a:t>´ </a:t>
            </a:r>
          </a:p>
          <a:p>
            <a:endParaRPr lang="pt-BR" dirty="0"/>
          </a:p>
          <a:p>
            <a:pPr marL="0" indent="0">
              <a:buNone/>
            </a:pPr>
            <a:endParaRPr lang="en-GB" dirty="0"/>
          </a:p>
          <a:p>
            <a:pPr marL="0" indent="0">
              <a:buNone/>
            </a:pPr>
            <a:endParaRPr lang="pt-BR" dirty="0"/>
          </a:p>
          <a:p>
            <a:pPr marL="0" indent="0">
              <a:buNone/>
            </a:pPr>
            <a:endParaRPr lang="pt-BR" dirty="0"/>
          </a:p>
          <a:p>
            <a:endParaRPr lang="pt-BR" dirty="0"/>
          </a:p>
          <a:p>
            <a:pPr marL="0" indent="0">
              <a:buNone/>
            </a:pPr>
            <a:endParaRPr lang="en-GB" dirty="0"/>
          </a:p>
        </p:txBody>
      </p:sp>
      <p:graphicFrame>
        <p:nvGraphicFramePr>
          <p:cNvPr id="4" name="Tabela 3">
            <a:extLst>
              <a:ext uri="{FF2B5EF4-FFF2-40B4-BE49-F238E27FC236}">
                <a16:creationId xmlns:a16="http://schemas.microsoft.com/office/drawing/2014/main" id="{BF01B6F9-F264-4114-BCAE-011B93B88F42}"/>
              </a:ext>
            </a:extLst>
          </p:cNvPr>
          <p:cNvGraphicFramePr>
            <a:graphicFrameLocks noGrp="1"/>
          </p:cNvGraphicFramePr>
          <p:nvPr>
            <p:extLst>
              <p:ext uri="{D42A27DB-BD31-4B8C-83A1-F6EECF244321}">
                <p14:modId xmlns:p14="http://schemas.microsoft.com/office/powerpoint/2010/main" val="3007304916"/>
              </p:ext>
            </p:extLst>
          </p:nvPr>
        </p:nvGraphicFramePr>
        <p:xfrm>
          <a:off x="4102873" y="4064838"/>
          <a:ext cx="6057128" cy="2244529"/>
        </p:xfrm>
        <a:graphic>
          <a:graphicData uri="http://schemas.openxmlformats.org/drawingml/2006/table">
            <a:tbl>
              <a:tblPr firstRow="1" bandRow="1">
                <a:tableStyleId>{5C22544A-7EE6-4342-B048-85BDC9FD1C3A}</a:tableStyleId>
              </a:tblPr>
              <a:tblGrid>
                <a:gridCol w="865304">
                  <a:extLst>
                    <a:ext uri="{9D8B030D-6E8A-4147-A177-3AD203B41FA5}">
                      <a16:colId xmlns:a16="http://schemas.microsoft.com/office/drawing/2014/main" val="986095079"/>
                    </a:ext>
                  </a:extLst>
                </a:gridCol>
                <a:gridCol w="865304">
                  <a:extLst>
                    <a:ext uri="{9D8B030D-6E8A-4147-A177-3AD203B41FA5}">
                      <a16:colId xmlns:a16="http://schemas.microsoft.com/office/drawing/2014/main" val="95791606"/>
                    </a:ext>
                  </a:extLst>
                </a:gridCol>
                <a:gridCol w="865304">
                  <a:extLst>
                    <a:ext uri="{9D8B030D-6E8A-4147-A177-3AD203B41FA5}">
                      <a16:colId xmlns:a16="http://schemas.microsoft.com/office/drawing/2014/main" val="3838826833"/>
                    </a:ext>
                  </a:extLst>
                </a:gridCol>
                <a:gridCol w="865304">
                  <a:extLst>
                    <a:ext uri="{9D8B030D-6E8A-4147-A177-3AD203B41FA5}">
                      <a16:colId xmlns:a16="http://schemas.microsoft.com/office/drawing/2014/main" val="4157212774"/>
                    </a:ext>
                  </a:extLst>
                </a:gridCol>
                <a:gridCol w="865304">
                  <a:extLst>
                    <a:ext uri="{9D8B030D-6E8A-4147-A177-3AD203B41FA5}">
                      <a16:colId xmlns:a16="http://schemas.microsoft.com/office/drawing/2014/main" val="1628879099"/>
                    </a:ext>
                  </a:extLst>
                </a:gridCol>
                <a:gridCol w="865304">
                  <a:extLst>
                    <a:ext uri="{9D8B030D-6E8A-4147-A177-3AD203B41FA5}">
                      <a16:colId xmlns:a16="http://schemas.microsoft.com/office/drawing/2014/main" val="2730757274"/>
                    </a:ext>
                  </a:extLst>
                </a:gridCol>
                <a:gridCol w="865304">
                  <a:extLst>
                    <a:ext uri="{9D8B030D-6E8A-4147-A177-3AD203B41FA5}">
                      <a16:colId xmlns:a16="http://schemas.microsoft.com/office/drawing/2014/main" val="2828897725"/>
                    </a:ext>
                  </a:extLst>
                </a:gridCol>
              </a:tblGrid>
              <a:tr h="742134">
                <a:tc>
                  <a:txBody>
                    <a:bodyPr/>
                    <a:lstStyle/>
                    <a:p>
                      <a:pPr algn="ctr"/>
                      <a:r>
                        <a:rPr lang="pt-BR" sz="2400" b="1" dirty="0">
                          <a:ln>
                            <a:noFill/>
                          </a:ln>
                          <a:solidFill>
                            <a:schemeClr val="tx1"/>
                          </a:solidFill>
                        </a:rPr>
                        <a:t>i:</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ɛ</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a:ln>
                            <a:noFill/>
                          </a:ln>
                          <a:solidFill>
                            <a:schemeClr val="tx1"/>
                          </a:solidFill>
                        </a:rPr>
                        <a:t>æ</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a:ln>
                            <a:noFill/>
                          </a:ln>
                          <a:solidFill>
                            <a:schemeClr val="tx1"/>
                          </a:solidFill>
                        </a:rPr>
                        <a:t>eɪ</a:t>
                      </a: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aɪ</a:t>
                      </a:r>
                      <a:endParaRPr lang="pt-BR"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err="1">
                          <a:ln>
                            <a:noFill/>
                          </a:ln>
                          <a:solidFill>
                            <a:schemeClr val="tx1"/>
                          </a:solidFill>
                        </a:rPr>
                        <a:t>ɔɪ</a:t>
                      </a:r>
                      <a:endParaRPr lang="en-GB"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133328"/>
                  </a:ext>
                </a:extLst>
              </a:tr>
              <a:tr h="412297">
                <a:tc>
                  <a:txBody>
                    <a:bodyPr/>
                    <a:lstStyle/>
                    <a:p>
                      <a:pPr algn="ctr"/>
                      <a:r>
                        <a:rPr lang="en-GB" sz="2400" b="1" dirty="0">
                          <a:ln>
                            <a:noFill/>
                          </a:ln>
                          <a:solidFill>
                            <a:schemeClr val="tx1"/>
                          </a:solidFill>
                        </a:rPr>
                        <a:t>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ɒ</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ɔ:</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ʊ</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əʊ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4821198"/>
                  </a:ext>
                </a:extLst>
              </a:tr>
              <a:tr h="412297">
                <a:tc rowSpan="2">
                  <a:txBody>
                    <a:bodyPr/>
                    <a:lstStyle/>
                    <a:p>
                      <a:pPr algn="ctr"/>
                      <a:r>
                        <a:rPr lang="pt-BR" sz="2400" b="1" dirty="0">
                          <a:ln>
                            <a:noFill/>
                          </a:ln>
                          <a:solidFill>
                            <a:schemeClr val="tx1"/>
                          </a:solidFill>
                        </a:rPr>
                        <a:t>u:</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ʌ</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ɜ:</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pt-BR" sz="2400" b="1" dirty="0">
                          <a:ln>
                            <a:noFill/>
                          </a:ln>
                          <a:solidFill>
                            <a:schemeClr val="tx1"/>
                          </a:solidFill>
                        </a:rPr>
                        <a:t>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algn="ctr"/>
                      <a:r>
                        <a:rPr lang="en-GB" sz="2400" b="1" dirty="0">
                          <a:ln>
                            <a:noFill/>
                          </a:ln>
                          <a:solidFill>
                            <a:schemeClr val="tx1"/>
                          </a:solidFill>
                        </a:rPr>
                        <a:t>eə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err="1">
                          <a:ln>
                            <a:noFill/>
                          </a:ln>
                          <a:solidFill>
                            <a:schemeClr val="tx1"/>
                          </a:solidFill>
                        </a:rPr>
                        <a:t>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aɪə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5882328"/>
                  </a:ext>
                </a:extLst>
              </a:tr>
              <a:tr h="50716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2400" b="1" dirty="0" err="1">
                          <a:ln>
                            <a:noFill/>
                          </a:ln>
                          <a:solidFill>
                            <a:schemeClr val="tx1"/>
                          </a:solidFill>
                        </a:rPr>
                        <a:t>aʊə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7293516"/>
                  </a:ext>
                </a:extLst>
              </a:tr>
            </a:tbl>
          </a:graphicData>
        </a:graphic>
      </p:graphicFrame>
    </p:spTree>
    <p:extLst>
      <p:ext uri="{BB962C8B-B14F-4D97-AF65-F5344CB8AC3E}">
        <p14:creationId xmlns:p14="http://schemas.microsoft.com/office/powerpoint/2010/main" val="2894756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5654A-A3FE-4283-91DB-45DA96886402}"/>
              </a:ext>
            </a:extLst>
          </p:cNvPr>
          <p:cNvSpPr>
            <a:spLocks noGrp="1"/>
          </p:cNvSpPr>
          <p:nvPr>
            <p:ph type="title"/>
          </p:nvPr>
        </p:nvSpPr>
        <p:spPr/>
        <p:txBody>
          <a:bodyPr/>
          <a:lstStyle/>
          <a:p>
            <a:r>
              <a:rPr lang="pt-BR" dirty="0"/>
              <a:t>Unstressed </a:t>
            </a:r>
            <a:r>
              <a:rPr lang="pt-BR" dirty="0" err="1"/>
              <a:t>vowels</a:t>
            </a:r>
            <a:r>
              <a:rPr lang="pt-BR" dirty="0"/>
              <a:t/>
            </a:r>
            <a:br>
              <a:rPr lang="pt-BR" dirty="0"/>
            </a:br>
            <a:r>
              <a:rPr lang="pt-BR" dirty="0"/>
              <a:t/>
            </a:r>
            <a:br>
              <a:rPr lang="pt-BR" dirty="0"/>
            </a:br>
            <a:endParaRPr lang="en-GB" dirty="0"/>
          </a:p>
        </p:txBody>
      </p:sp>
      <p:sp>
        <p:nvSpPr>
          <p:cNvPr id="3" name="Espaço Reservado para Conteúdo 2">
            <a:extLst>
              <a:ext uri="{FF2B5EF4-FFF2-40B4-BE49-F238E27FC236}">
                <a16:creationId xmlns:a16="http://schemas.microsoft.com/office/drawing/2014/main" id="{25C058EB-536D-4458-8A01-9E0E68FE788C}"/>
              </a:ext>
            </a:extLst>
          </p:cNvPr>
          <p:cNvSpPr>
            <a:spLocks noGrp="1"/>
          </p:cNvSpPr>
          <p:nvPr>
            <p:ph idx="1"/>
          </p:nvPr>
        </p:nvSpPr>
        <p:spPr>
          <a:xfrm>
            <a:off x="3869267" y="864108"/>
            <a:ext cx="7933091" cy="5120640"/>
          </a:xfrm>
        </p:spPr>
        <p:txBody>
          <a:bodyPr/>
          <a:lstStyle/>
          <a:p>
            <a:r>
              <a:rPr lang="en-GB" dirty="0"/>
              <a:t>It is common to add an intrusive unstressed vowel (‘epenthetic’ vowel) to separate consonants when they are doubled, or when there is a consonant cluster:</a:t>
            </a:r>
          </a:p>
          <a:p>
            <a:r>
              <a:rPr lang="pt-BR" u="sng" dirty="0"/>
              <a:t>J</a:t>
            </a:r>
            <a:r>
              <a:rPr lang="en-GB" u="sng" dirty="0" err="1"/>
              <a:t>uncture</a:t>
            </a:r>
            <a:r>
              <a:rPr lang="en-GB" u="sng" dirty="0"/>
              <a:t> issues</a:t>
            </a:r>
          </a:p>
          <a:p>
            <a:pPr lvl="1"/>
            <a:r>
              <a:rPr lang="pt-BR" dirty="0" err="1"/>
              <a:t>this</a:t>
            </a:r>
            <a:r>
              <a:rPr lang="pt-BR" dirty="0"/>
              <a:t> stop</a:t>
            </a:r>
          </a:p>
          <a:p>
            <a:pPr lvl="1"/>
            <a:r>
              <a:rPr lang="pt-BR" dirty="0" err="1"/>
              <a:t>at</a:t>
            </a:r>
            <a:r>
              <a:rPr lang="pt-BR" dirty="0"/>
              <a:t> </a:t>
            </a:r>
            <a:r>
              <a:rPr lang="pt-BR" dirty="0" err="1"/>
              <a:t>that</a:t>
            </a:r>
            <a:r>
              <a:rPr lang="pt-BR" dirty="0"/>
              <a:t> time</a:t>
            </a:r>
          </a:p>
          <a:p>
            <a:pPr lvl="1"/>
            <a:r>
              <a:rPr lang="pt-BR" dirty="0" err="1"/>
              <a:t>you</a:t>
            </a:r>
            <a:r>
              <a:rPr lang="pt-BR" dirty="0"/>
              <a:t> </a:t>
            </a:r>
            <a:r>
              <a:rPr lang="pt-BR" dirty="0" err="1"/>
              <a:t>have</a:t>
            </a:r>
            <a:r>
              <a:rPr lang="pt-BR" dirty="0"/>
              <a:t> </a:t>
            </a:r>
            <a:r>
              <a:rPr lang="pt-BR" dirty="0" err="1" smtClean="0"/>
              <a:t>space</a:t>
            </a:r>
            <a:endParaRPr lang="pt-BR" dirty="0" smtClean="0"/>
          </a:p>
          <a:p>
            <a:pPr lvl="1"/>
            <a:r>
              <a:rPr lang="pt-BR" dirty="0" smtClean="0"/>
              <a:t>I </a:t>
            </a:r>
            <a:r>
              <a:rPr lang="pt-BR" dirty="0" err="1" smtClean="0"/>
              <a:t>speak</a:t>
            </a:r>
            <a:r>
              <a:rPr lang="pt-BR" dirty="0" smtClean="0"/>
              <a:t> Spanish</a:t>
            </a:r>
            <a:endParaRPr lang="pt-BR" dirty="0"/>
          </a:p>
          <a:p>
            <a:pPr lvl="1"/>
            <a:endParaRPr lang="pt-BR" dirty="0"/>
          </a:p>
          <a:p>
            <a:pPr lvl="1"/>
            <a:r>
              <a:rPr lang="en-GB" dirty="0">
                <a:hlinkClick r:id="rId2"/>
              </a:rPr>
              <a:t>http://www.youtube.com/watch?v=xe8_aka_qlw</a:t>
            </a:r>
            <a:r>
              <a:rPr lang="en-GB" dirty="0"/>
              <a:t> </a:t>
            </a:r>
          </a:p>
          <a:p>
            <a:endParaRPr lang="pt-BR" dirty="0"/>
          </a:p>
          <a:p>
            <a:pPr marL="0" indent="0">
              <a:buNone/>
            </a:pPr>
            <a:endParaRPr lang="en-GB" dirty="0"/>
          </a:p>
          <a:p>
            <a:pPr marL="0" indent="0">
              <a:buNone/>
            </a:pPr>
            <a:endParaRPr lang="pt-BR" dirty="0"/>
          </a:p>
          <a:p>
            <a:pPr marL="0" indent="0">
              <a:buNone/>
            </a:pPr>
            <a:endParaRPr lang="pt-BR" dirty="0"/>
          </a:p>
          <a:p>
            <a:endParaRPr lang="pt-BR" dirty="0"/>
          </a:p>
          <a:p>
            <a:pPr marL="0" indent="0">
              <a:buNone/>
            </a:pPr>
            <a:endParaRPr lang="en-GB" dirty="0"/>
          </a:p>
        </p:txBody>
      </p:sp>
      <p:graphicFrame>
        <p:nvGraphicFramePr>
          <p:cNvPr id="4" name="Tabela 3">
            <a:extLst>
              <a:ext uri="{FF2B5EF4-FFF2-40B4-BE49-F238E27FC236}">
                <a16:creationId xmlns:a16="http://schemas.microsoft.com/office/drawing/2014/main" id="{BF01B6F9-F264-4114-BCAE-011B93B88F42}"/>
              </a:ext>
            </a:extLst>
          </p:cNvPr>
          <p:cNvGraphicFramePr>
            <a:graphicFrameLocks noGrp="1"/>
          </p:cNvGraphicFramePr>
          <p:nvPr>
            <p:extLst>
              <p:ext uri="{D42A27DB-BD31-4B8C-83A1-F6EECF244321}">
                <p14:modId xmlns:p14="http://schemas.microsoft.com/office/powerpoint/2010/main" val="1150380190"/>
              </p:ext>
            </p:extLst>
          </p:nvPr>
        </p:nvGraphicFramePr>
        <p:xfrm>
          <a:off x="4102873" y="4064838"/>
          <a:ext cx="6057128" cy="2244529"/>
        </p:xfrm>
        <a:graphic>
          <a:graphicData uri="http://schemas.openxmlformats.org/drawingml/2006/table">
            <a:tbl>
              <a:tblPr firstRow="1" bandRow="1">
                <a:tableStyleId>{5C22544A-7EE6-4342-B048-85BDC9FD1C3A}</a:tableStyleId>
              </a:tblPr>
              <a:tblGrid>
                <a:gridCol w="865304">
                  <a:extLst>
                    <a:ext uri="{9D8B030D-6E8A-4147-A177-3AD203B41FA5}">
                      <a16:colId xmlns:a16="http://schemas.microsoft.com/office/drawing/2014/main" val="986095079"/>
                    </a:ext>
                  </a:extLst>
                </a:gridCol>
                <a:gridCol w="865304">
                  <a:extLst>
                    <a:ext uri="{9D8B030D-6E8A-4147-A177-3AD203B41FA5}">
                      <a16:colId xmlns:a16="http://schemas.microsoft.com/office/drawing/2014/main" val="95791606"/>
                    </a:ext>
                  </a:extLst>
                </a:gridCol>
                <a:gridCol w="865304">
                  <a:extLst>
                    <a:ext uri="{9D8B030D-6E8A-4147-A177-3AD203B41FA5}">
                      <a16:colId xmlns:a16="http://schemas.microsoft.com/office/drawing/2014/main" val="3838826833"/>
                    </a:ext>
                  </a:extLst>
                </a:gridCol>
                <a:gridCol w="865304">
                  <a:extLst>
                    <a:ext uri="{9D8B030D-6E8A-4147-A177-3AD203B41FA5}">
                      <a16:colId xmlns:a16="http://schemas.microsoft.com/office/drawing/2014/main" val="4157212774"/>
                    </a:ext>
                  </a:extLst>
                </a:gridCol>
                <a:gridCol w="865304">
                  <a:extLst>
                    <a:ext uri="{9D8B030D-6E8A-4147-A177-3AD203B41FA5}">
                      <a16:colId xmlns:a16="http://schemas.microsoft.com/office/drawing/2014/main" val="1628879099"/>
                    </a:ext>
                  </a:extLst>
                </a:gridCol>
                <a:gridCol w="865304">
                  <a:extLst>
                    <a:ext uri="{9D8B030D-6E8A-4147-A177-3AD203B41FA5}">
                      <a16:colId xmlns:a16="http://schemas.microsoft.com/office/drawing/2014/main" val="2730757274"/>
                    </a:ext>
                  </a:extLst>
                </a:gridCol>
                <a:gridCol w="865304">
                  <a:extLst>
                    <a:ext uri="{9D8B030D-6E8A-4147-A177-3AD203B41FA5}">
                      <a16:colId xmlns:a16="http://schemas.microsoft.com/office/drawing/2014/main" val="2828897725"/>
                    </a:ext>
                  </a:extLst>
                </a:gridCol>
              </a:tblGrid>
              <a:tr h="742134">
                <a:tc>
                  <a:txBody>
                    <a:bodyPr/>
                    <a:lstStyle/>
                    <a:p>
                      <a:pPr algn="ctr"/>
                      <a:r>
                        <a:rPr lang="pt-BR" sz="2400" b="1" dirty="0">
                          <a:ln>
                            <a:noFill/>
                          </a:ln>
                          <a:solidFill>
                            <a:schemeClr val="tx1"/>
                          </a:solidFill>
                        </a:rPr>
                        <a:t>i:</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2400" b="1" dirty="0">
                          <a:ln>
                            <a:noFill/>
                          </a:ln>
                          <a:solidFill>
                            <a:schemeClr val="tx1"/>
                          </a:solidFill>
                        </a:rPr>
                        <a:t>ɛ</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a:ln>
                            <a:noFill/>
                          </a:ln>
                          <a:solidFill>
                            <a:schemeClr val="tx1"/>
                          </a:solidFill>
                        </a:rPr>
                        <a:t>æ</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a:ln>
                            <a:noFill/>
                          </a:ln>
                          <a:solidFill>
                            <a:schemeClr val="tx1"/>
                          </a:solidFill>
                        </a:rPr>
                        <a:t>eɪ</a:t>
                      </a: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aɪ</a:t>
                      </a:r>
                      <a:endParaRPr lang="pt-BR"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err="1">
                          <a:ln>
                            <a:noFill/>
                          </a:ln>
                          <a:solidFill>
                            <a:schemeClr val="tx1"/>
                          </a:solidFill>
                        </a:rPr>
                        <a:t>ɔɪ</a:t>
                      </a:r>
                      <a:endParaRPr lang="en-GB"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133328"/>
                  </a:ext>
                </a:extLst>
              </a:tr>
              <a:tr h="412297">
                <a:tc>
                  <a:txBody>
                    <a:bodyPr/>
                    <a:lstStyle/>
                    <a:p>
                      <a:pPr algn="ctr"/>
                      <a:r>
                        <a:rPr lang="en-GB" sz="2400" b="1" dirty="0">
                          <a:ln>
                            <a:noFill/>
                          </a:ln>
                          <a:solidFill>
                            <a:schemeClr val="tx1"/>
                          </a:solidFill>
                        </a:rPr>
                        <a:t>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ɒ</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ɔ:</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ʊ</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əʊ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4821198"/>
                  </a:ext>
                </a:extLst>
              </a:tr>
              <a:tr h="412297">
                <a:tc rowSpan="2">
                  <a:txBody>
                    <a:bodyPr/>
                    <a:lstStyle/>
                    <a:p>
                      <a:pPr algn="ctr"/>
                      <a:r>
                        <a:rPr lang="pt-BR" sz="2400" b="1" dirty="0">
                          <a:ln>
                            <a:noFill/>
                          </a:ln>
                          <a:solidFill>
                            <a:schemeClr val="tx1"/>
                          </a:solidFill>
                        </a:rPr>
                        <a:t>u:</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ʌ</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ɜ:</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pt-BR" sz="2400" b="1" dirty="0">
                          <a:ln>
                            <a:noFill/>
                          </a:ln>
                          <a:solidFill>
                            <a:schemeClr val="tx1"/>
                          </a:solidFill>
                        </a:rPr>
                        <a:t>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algn="ctr"/>
                      <a:r>
                        <a:rPr lang="en-GB" sz="2400" b="1" dirty="0">
                          <a:ln>
                            <a:noFill/>
                          </a:ln>
                          <a:solidFill>
                            <a:schemeClr val="tx1"/>
                          </a:solidFill>
                        </a:rPr>
                        <a:t>eə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err="1">
                          <a:ln>
                            <a:noFill/>
                          </a:ln>
                          <a:solidFill>
                            <a:schemeClr val="tx1"/>
                          </a:solidFill>
                        </a:rPr>
                        <a:t>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aɪə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5882328"/>
                  </a:ext>
                </a:extLst>
              </a:tr>
              <a:tr h="50716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2400" b="1" dirty="0" err="1">
                          <a:ln>
                            <a:noFill/>
                          </a:ln>
                          <a:solidFill>
                            <a:schemeClr val="tx1"/>
                          </a:solidFill>
                        </a:rPr>
                        <a:t>aʊə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7293516"/>
                  </a:ext>
                </a:extLst>
              </a:tr>
            </a:tbl>
          </a:graphicData>
        </a:graphic>
      </p:graphicFrame>
      <p:pic>
        <p:nvPicPr>
          <p:cNvPr id="5" name="Imagem 4">
            <a:extLst>
              <a:ext uri="{FF2B5EF4-FFF2-40B4-BE49-F238E27FC236}">
                <a16:creationId xmlns:a16="http://schemas.microsoft.com/office/drawing/2014/main" id="{D38927FF-B87B-44F8-97D7-E8CADAAC74C7}"/>
              </a:ext>
            </a:extLst>
          </p:cNvPr>
          <p:cNvPicPr>
            <a:picLocks noChangeAspect="1"/>
          </p:cNvPicPr>
          <p:nvPr/>
        </p:nvPicPr>
        <p:blipFill>
          <a:blip r:embed="rId3"/>
          <a:stretch>
            <a:fillRect/>
          </a:stretch>
        </p:blipFill>
        <p:spPr>
          <a:xfrm>
            <a:off x="6692812" y="1520190"/>
            <a:ext cx="2286000" cy="1714500"/>
          </a:xfrm>
          <a:prstGeom prst="rect">
            <a:avLst/>
          </a:prstGeom>
        </p:spPr>
      </p:pic>
    </p:spTree>
    <p:extLst>
      <p:ext uri="{BB962C8B-B14F-4D97-AF65-F5344CB8AC3E}">
        <p14:creationId xmlns:p14="http://schemas.microsoft.com/office/powerpoint/2010/main" val="193262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5654A-A3FE-4283-91DB-45DA96886402}"/>
              </a:ext>
            </a:extLst>
          </p:cNvPr>
          <p:cNvSpPr>
            <a:spLocks noGrp="1"/>
          </p:cNvSpPr>
          <p:nvPr>
            <p:ph type="title"/>
          </p:nvPr>
        </p:nvSpPr>
        <p:spPr/>
        <p:txBody>
          <a:bodyPr/>
          <a:lstStyle/>
          <a:p>
            <a:r>
              <a:rPr lang="pt-BR" dirty="0" err="1"/>
              <a:t>Diphthongs</a:t>
            </a:r>
            <a:r>
              <a:rPr lang="pt-BR" dirty="0"/>
              <a:t>, </a:t>
            </a:r>
            <a:r>
              <a:rPr lang="pt-BR" dirty="0" err="1"/>
              <a:t>especially</a:t>
            </a:r>
            <a:r>
              <a:rPr lang="pt-BR" dirty="0"/>
              <a:t/>
            </a:r>
            <a:br>
              <a:rPr lang="pt-BR" dirty="0"/>
            </a:br>
            <a:r>
              <a:rPr lang="pt-BR" dirty="0"/>
              <a:t>/</a:t>
            </a:r>
            <a:r>
              <a:rPr lang="pt-BR" dirty="0" err="1"/>
              <a:t>ɪə</a:t>
            </a:r>
            <a:r>
              <a:rPr lang="pt-BR" dirty="0"/>
              <a:t>/ </a:t>
            </a:r>
            <a:r>
              <a:rPr lang="pt-BR" dirty="0" err="1"/>
              <a:t>and</a:t>
            </a:r>
            <a:r>
              <a:rPr lang="pt-BR" dirty="0"/>
              <a:t> /</a:t>
            </a:r>
            <a:r>
              <a:rPr lang="pt-BR" dirty="0" err="1"/>
              <a:t>eə</a:t>
            </a:r>
            <a:r>
              <a:rPr lang="pt-BR" dirty="0"/>
              <a:t>/</a:t>
            </a:r>
            <a:br>
              <a:rPr lang="pt-BR" dirty="0"/>
            </a:br>
            <a:r>
              <a:rPr lang="pt-BR" dirty="0"/>
              <a:t/>
            </a:r>
            <a:br>
              <a:rPr lang="pt-BR" dirty="0"/>
            </a:br>
            <a:r>
              <a:rPr lang="pt-BR" dirty="0"/>
              <a:t/>
            </a:r>
            <a:br>
              <a:rPr lang="pt-BR" dirty="0"/>
            </a:br>
            <a:r>
              <a:rPr lang="pt-BR" dirty="0"/>
              <a:t/>
            </a:r>
            <a:br>
              <a:rPr lang="pt-BR" dirty="0"/>
            </a:br>
            <a:endParaRPr lang="en-GB" dirty="0"/>
          </a:p>
        </p:txBody>
      </p:sp>
      <p:sp>
        <p:nvSpPr>
          <p:cNvPr id="3" name="Espaço Reservado para Conteúdo 2">
            <a:extLst>
              <a:ext uri="{FF2B5EF4-FFF2-40B4-BE49-F238E27FC236}">
                <a16:creationId xmlns:a16="http://schemas.microsoft.com/office/drawing/2014/main" id="{25C058EB-536D-4458-8A01-9E0E68FE788C}"/>
              </a:ext>
            </a:extLst>
          </p:cNvPr>
          <p:cNvSpPr>
            <a:spLocks noGrp="1"/>
          </p:cNvSpPr>
          <p:nvPr>
            <p:ph idx="1"/>
          </p:nvPr>
        </p:nvSpPr>
        <p:spPr>
          <a:xfrm>
            <a:off x="3869267" y="864108"/>
            <a:ext cx="7933091" cy="5120640"/>
          </a:xfrm>
        </p:spPr>
        <p:txBody>
          <a:bodyPr/>
          <a:lstStyle/>
          <a:p>
            <a:r>
              <a:rPr lang="en-GB" dirty="0"/>
              <a:t>There are fewer diphthongs in Portuguese than in English. The main problems are usually with those diphthongs used before silent /r/ in non-</a:t>
            </a:r>
            <a:r>
              <a:rPr lang="en-GB" dirty="0" err="1"/>
              <a:t>rhotic</a:t>
            </a:r>
            <a:r>
              <a:rPr lang="en-GB" dirty="0"/>
              <a:t> RP:</a:t>
            </a:r>
          </a:p>
          <a:p>
            <a:r>
              <a:rPr lang="pt-BR" dirty="0" err="1"/>
              <a:t>Minimal</a:t>
            </a:r>
            <a:r>
              <a:rPr lang="pt-BR" dirty="0"/>
              <a:t> </a:t>
            </a:r>
            <a:r>
              <a:rPr lang="pt-BR" dirty="0" err="1"/>
              <a:t>pairs</a:t>
            </a:r>
            <a:endParaRPr lang="pt-BR" dirty="0"/>
          </a:p>
          <a:p>
            <a:pPr lvl="1"/>
            <a:r>
              <a:rPr lang="pt-BR" dirty="0" err="1"/>
              <a:t>fear</a:t>
            </a:r>
            <a:r>
              <a:rPr lang="pt-BR" dirty="0"/>
              <a:t>		fair/fare</a:t>
            </a:r>
          </a:p>
          <a:p>
            <a:pPr lvl="1"/>
            <a:r>
              <a:rPr lang="pt-BR" dirty="0" err="1"/>
              <a:t>beer</a:t>
            </a:r>
            <a:r>
              <a:rPr lang="pt-BR" dirty="0"/>
              <a:t>		</a:t>
            </a:r>
            <a:r>
              <a:rPr lang="pt-BR" dirty="0" err="1"/>
              <a:t>bear</a:t>
            </a:r>
            <a:r>
              <a:rPr lang="pt-BR" dirty="0"/>
              <a:t>/</a:t>
            </a:r>
            <a:r>
              <a:rPr lang="pt-BR" dirty="0" err="1"/>
              <a:t>bare</a:t>
            </a:r>
            <a:endParaRPr lang="pt-BR" dirty="0"/>
          </a:p>
          <a:p>
            <a:pPr lvl="1"/>
            <a:r>
              <a:rPr lang="pt-BR" dirty="0" err="1"/>
              <a:t>deer</a:t>
            </a:r>
            <a:r>
              <a:rPr lang="pt-BR" dirty="0"/>
              <a:t>/</a:t>
            </a:r>
            <a:r>
              <a:rPr lang="pt-BR" dirty="0" err="1"/>
              <a:t>dear</a:t>
            </a:r>
            <a:r>
              <a:rPr lang="pt-BR" dirty="0"/>
              <a:t>		</a:t>
            </a:r>
            <a:r>
              <a:rPr lang="pt-BR" dirty="0" err="1"/>
              <a:t>dare</a:t>
            </a:r>
            <a:endParaRPr lang="pt-BR" dirty="0"/>
          </a:p>
          <a:p>
            <a:pPr lvl="1"/>
            <a:r>
              <a:rPr lang="pt-BR" dirty="0" err="1"/>
              <a:t>hear</a:t>
            </a:r>
            <a:r>
              <a:rPr lang="pt-BR" dirty="0"/>
              <a:t>		</a:t>
            </a:r>
            <a:r>
              <a:rPr lang="pt-BR" dirty="0" err="1"/>
              <a:t>hair</a:t>
            </a:r>
            <a:r>
              <a:rPr lang="pt-BR" dirty="0"/>
              <a:t>/</a:t>
            </a:r>
            <a:r>
              <a:rPr lang="pt-BR" dirty="0" err="1"/>
              <a:t>hare</a:t>
            </a:r>
            <a:endParaRPr lang="pt-BR" dirty="0"/>
          </a:p>
          <a:p>
            <a:pPr marL="0" indent="0">
              <a:buNone/>
            </a:pPr>
            <a:endParaRPr lang="en-GB" dirty="0"/>
          </a:p>
          <a:p>
            <a:pPr marL="0" indent="0">
              <a:buNone/>
            </a:pPr>
            <a:endParaRPr lang="pt-BR" dirty="0"/>
          </a:p>
          <a:p>
            <a:pPr marL="0" indent="0">
              <a:buNone/>
            </a:pPr>
            <a:endParaRPr lang="pt-BR" dirty="0"/>
          </a:p>
          <a:p>
            <a:endParaRPr lang="pt-BR" dirty="0"/>
          </a:p>
          <a:p>
            <a:pPr marL="0" indent="0">
              <a:buNone/>
            </a:pPr>
            <a:endParaRPr lang="en-GB" dirty="0"/>
          </a:p>
        </p:txBody>
      </p:sp>
      <p:graphicFrame>
        <p:nvGraphicFramePr>
          <p:cNvPr id="4" name="Tabela 3">
            <a:extLst>
              <a:ext uri="{FF2B5EF4-FFF2-40B4-BE49-F238E27FC236}">
                <a16:creationId xmlns:a16="http://schemas.microsoft.com/office/drawing/2014/main" id="{BF01B6F9-F264-4114-BCAE-011B93B88F42}"/>
              </a:ext>
            </a:extLst>
          </p:cNvPr>
          <p:cNvGraphicFramePr>
            <a:graphicFrameLocks noGrp="1"/>
          </p:cNvGraphicFramePr>
          <p:nvPr>
            <p:extLst>
              <p:ext uri="{D42A27DB-BD31-4B8C-83A1-F6EECF244321}">
                <p14:modId xmlns:p14="http://schemas.microsoft.com/office/powerpoint/2010/main" val="1296065432"/>
              </p:ext>
            </p:extLst>
          </p:nvPr>
        </p:nvGraphicFramePr>
        <p:xfrm>
          <a:off x="4102873" y="4064838"/>
          <a:ext cx="6057128" cy="2244529"/>
        </p:xfrm>
        <a:graphic>
          <a:graphicData uri="http://schemas.openxmlformats.org/drawingml/2006/table">
            <a:tbl>
              <a:tblPr firstRow="1" bandRow="1">
                <a:tableStyleId>{5C22544A-7EE6-4342-B048-85BDC9FD1C3A}</a:tableStyleId>
              </a:tblPr>
              <a:tblGrid>
                <a:gridCol w="865304">
                  <a:extLst>
                    <a:ext uri="{9D8B030D-6E8A-4147-A177-3AD203B41FA5}">
                      <a16:colId xmlns:a16="http://schemas.microsoft.com/office/drawing/2014/main" val="986095079"/>
                    </a:ext>
                  </a:extLst>
                </a:gridCol>
                <a:gridCol w="865304">
                  <a:extLst>
                    <a:ext uri="{9D8B030D-6E8A-4147-A177-3AD203B41FA5}">
                      <a16:colId xmlns:a16="http://schemas.microsoft.com/office/drawing/2014/main" val="95791606"/>
                    </a:ext>
                  </a:extLst>
                </a:gridCol>
                <a:gridCol w="865304">
                  <a:extLst>
                    <a:ext uri="{9D8B030D-6E8A-4147-A177-3AD203B41FA5}">
                      <a16:colId xmlns:a16="http://schemas.microsoft.com/office/drawing/2014/main" val="3838826833"/>
                    </a:ext>
                  </a:extLst>
                </a:gridCol>
                <a:gridCol w="865304">
                  <a:extLst>
                    <a:ext uri="{9D8B030D-6E8A-4147-A177-3AD203B41FA5}">
                      <a16:colId xmlns:a16="http://schemas.microsoft.com/office/drawing/2014/main" val="4157212774"/>
                    </a:ext>
                  </a:extLst>
                </a:gridCol>
                <a:gridCol w="865304">
                  <a:extLst>
                    <a:ext uri="{9D8B030D-6E8A-4147-A177-3AD203B41FA5}">
                      <a16:colId xmlns:a16="http://schemas.microsoft.com/office/drawing/2014/main" val="1628879099"/>
                    </a:ext>
                  </a:extLst>
                </a:gridCol>
                <a:gridCol w="865304">
                  <a:extLst>
                    <a:ext uri="{9D8B030D-6E8A-4147-A177-3AD203B41FA5}">
                      <a16:colId xmlns:a16="http://schemas.microsoft.com/office/drawing/2014/main" val="2730757274"/>
                    </a:ext>
                  </a:extLst>
                </a:gridCol>
                <a:gridCol w="865304">
                  <a:extLst>
                    <a:ext uri="{9D8B030D-6E8A-4147-A177-3AD203B41FA5}">
                      <a16:colId xmlns:a16="http://schemas.microsoft.com/office/drawing/2014/main" val="2828897725"/>
                    </a:ext>
                  </a:extLst>
                </a:gridCol>
              </a:tblGrid>
              <a:tr h="742134">
                <a:tc>
                  <a:txBody>
                    <a:bodyPr/>
                    <a:lstStyle/>
                    <a:p>
                      <a:pPr algn="ctr"/>
                      <a:r>
                        <a:rPr lang="pt-BR" sz="2400" b="1" dirty="0">
                          <a:ln>
                            <a:noFill/>
                          </a:ln>
                          <a:solidFill>
                            <a:schemeClr val="tx1"/>
                          </a:solidFill>
                        </a:rPr>
                        <a:t>i:</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ɛ</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a:ln>
                            <a:noFill/>
                          </a:ln>
                          <a:solidFill>
                            <a:schemeClr val="tx1"/>
                          </a:solidFill>
                        </a:rPr>
                        <a:t>æ</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a:ln>
                            <a:noFill/>
                          </a:ln>
                          <a:solidFill>
                            <a:schemeClr val="tx1"/>
                          </a:solidFill>
                        </a:rPr>
                        <a:t>eɪ</a:t>
                      </a: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aɪ</a:t>
                      </a:r>
                      <a:endParaRPr lang="pt-BR"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err="1">
                          <a:ln>
                            <a:noFill/>
                          </a:ln>
                          <a:solidFill>
                            <a:schemeClr val="tx1"/>
                          </a:solidFill>
                        </a:rPr>
                        <a:t>ɔɪ</a:t>
                      </a:r>
                      <a:endParaRPr lang="en-GB"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133328"/>
                  </a:ext>
                </a:extLst>
              </a:tr>
              <a:tr h="412297">
                <a:tc>
                  <a:txBody>
                    <a:bodyPr/>
                    <a:lstStyle/>
                    <a:p>
                      <a:pPr algn="ctr"/>
                      <a:r>
                        <a:rPr lang="en-GB" sz="2400" b="1" dirty="0">
                          <a:ln>
                            <a:noFill/>
                          </a:ln>
                          <a:solidFill>
                            <a:schemeClr val="tx1"/>
                          </a:solidFill>
                        </a:rPr>
                        <a:t>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ɒ</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ɔ:</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ʊ</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əʊ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34821198"/>
                  </a:ext>
                </a:extLst>
              </a:tr>
              <a:tr h="412297">
                <a:tc rowSpan="2">
                  <a:txBody>
                    <a:bodyPr/>
                    <a:lstStyle/>
                    <a:p>
                      <a:pPr algn="ctr"/>
                      <a:r>
                        <a:rPr lang="pt-BR" sz="2400" b="1" dirty="0">
                          <a:ln>
                            <a:noFill/>
                          </a:ln>
                          <a:solidFill>
                            <a:schemeClr val="tx1"/>
                          </a:solidFill>
                        </a:rPr>
                        <a:t>u:</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ʌ</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ɜ:</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pt-BR" sz="2400" b="1" dirty="0">
                          <a:ln>
                            <a:noFill/>
                          </a:ln>
                          <a:solidFill>
                            <a:schemeClr val="tx1"/>
                          </a:solidFill>
                        </a:rPr>
                        <a:t>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eə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rowSpan="2">
                  <a:txBody>
                    <a:bodyPr/>
                    <a:lstStyle/>
                    <a:p>
                      <a:pPr algn="ctr"/>
                      <a:r>
                        <a:rPr lang="en-GB" sz="2400" b="1" dirty="0" err="1">
                          <a:ln>
                            <a:noFill/>
                          </a:ln>
                          <a:solidFill>
                            <a:schemeClr val="tx1"/>
                          </a:solidFill>
                        </a:rPr>
                        <a:t>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aɪə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5882328"/>
                  </a:ext>
                </a:extLst>
              </a:tr>
              <a:tr h="50716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2400" b="1" dirty="0" err="1">
                          <a:ln>
                            <a:noFill/>
                          </a:ln>
                          <a:solidFill>
                            <a:schemeClr val="tx1"/>
                          </a:solidFill>
                        </a:rPr>
                        <a:t>aʊə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7293516"/>
                  </a:ext>
                </a:extLst>
              </a:tr>
            </a:tbl>
          </a:graphicData>
        </a:graphic>
      </p:graphicFrame>
    </p:spTree>
    <p:extLst>
      <p:ext uri="{BB962C8B-B14F-4D97-AF65-F5344CB8AC3E}">
        <p14:creationId xmlns:p14="http://schemas.microsoft.com/office/powerpoint/2010/main" val="282109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81E5F2-2D30-451E-A9A7-5AE00DF05987}"/>
              </a:ext>
            </a:extLst>
          </p:cNvPr>
          <p:cNvSpPr>
            <a:spLocks noGrp="1"/>
          </p:cNvSpPr>
          <p:nvPr>
            <p:ph type="title"/>
          </p:nvPr>
        </p:nvSpPr>
        <p:spPr/>
        <p:txBody>
          <a:bodyPr/>
          <a:lstStyle/>
          <a:p>
            <a:endParaRPr lang="en-GB"/>
          </a:p>
        </p:txBody>
      </p:sp>
      <p:pic>
        <p:nvPicPr>
          <p:cNvPr id="4" name="Espaço Reservado para Conteúdo 3">
            <a:extLst>
              <a:ext uri="{FF2B5EF4-FFF2-40B4-BE49-F238E27FC236}">
                <a16:creationId xmlns:a16="http://schemas.microsoft.com/office/drawing/2014/main" id="{436E200B-1D86-4132-878D-F40A90053129}"/>
              </a:ext>
            </a:extLst>
          </p:cNvPr>
          <p:cNvPicPr>
            <a:picLocks noGrp="1" noChangeAspect="1"/>
          </p:cNvPicPr>
          <p:nvPr>
            <p:ph idx="1"/>
          </p:nvPr>
        </p:nvPicPr>
        <p:blipFill>
          <a:blip r:embed="rId2"/>
          <a:stretch>
            <a:fillRect/>
          </a:stretch>
        </p:blipFill>
        <p:spPr>
          <a:xfrm>
            <a:off x="3905885" y="873485"/>
            <a:ext cx="3615055" cy="5431069"/>
          </a:xfrm>
          <a:prstGeom prst="rect">
            <a:avLst/>
          </a:prstGeom>
        </p:spPr>
      </p:pic>
      <p:pic>
        <p:nvPicPr>
          <p:cNvPr id="5" name="Imagem 4">
            <a:extLst>
              <a:ext uri="{FF2B5EF4-FFF2-40B4-BE49-F238E27FC236}">
                <a16:creationId xmlns:a16="http://schemas.microsoft.com/office/drawing/2014/main" id="{2EB8C2E0-3FB2-464A-8C79-724DF625894A}"/>
              </a:ext>
            </a:extLst>
          </p:cNvPr>
          <p:cNvPicPr>
            <a:picLocks noChangeAspect="1"/>
          </p:cNvPicPr>
          <p:nvPr/>
        </p:nvPicPr>
        <p:blipFill>
          <a:blip r:embed="rId3"/>
          <a:stretch>
            <a:fillRect/>
          </a:stretch>
        </p:blipFill>
        <p:spPr>
          <a:xfrm>
            <a:off x="7614420" y="873485"/>
            <a:ext cx="4540724" cy="5675905"/>
          </a:xfrm>
          <a:prstGeom prst="rect">
            <a:avLst/>
          </a:prstGeom>
        </p:spPr>
      </p:pic>
    </p:spTree>
    <p:extLst>
      <p:ext uri="{BB962C8B-B14F-4D97-AF65-F5344CB8AC3E}">
        <p14:creationId xmlns:p14="http://schemas.microsoft.com/office/powerpoint/2010/main" val="1337209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B5899-82E5-43E2-A2B0-391F32A5F966}"/>
              </a:ext>
            </a:extLst>
          </p:cNvPr>
          <p:cNvSpPr>
            <a:spLocks noGrp="1"/>
          </p:cNvSpPr>
          <p:nvPr>
            <p:ph type="title"/>
          </p:nvPr>
        </p:nvSpPr>
        <p:spPr/>
        <p:txBody>
          <a:bodyPr/>
          <a:lstStyle/>
          <a:p>
            <a:r>
              <a:rPr lang="pt-BR" dirty="0" err="1"/>
              <a:t>Advice</a:t>
            </a:r>
            <a:r>
              <a:rPr lang="pt-BR" dirty="0"/>
              <a:t> </a:t>
            </a:r>
            <a:r>
              <a:rPr lang="pt-BR" dirty="0" err="1"/>
              <a:t>on</a:t>
            </a:r>
            <a:r>
              <a:rPr lang="pt-BR" dirty="0"/>
              <a:t> </a:t>
            </a:r>
            <a:r>
              <a:rPr lang="pt-BR" dirty="0" err="1"/>
              <a:t>difficult</a:t>
            </a:r>
            <a:r>
              <a:rPr lang="pt-BR" dirty="0"/>
              <a:t> </a:t>
            </a:r>
            <a:r>
              <a:rPr lang="pt-BR" dirty="0" err="1"/>
              <a:t>vowels</a:t>
            </a:r>
            <a:endParaRPr lang="en-GB" dirty="0"/>
          </a:p>
        </p:txBody>
      </p:sp>
      <p:sp>
        <p:nvSpPr>
          <p:cNvPr id="3" name="Espaço Reservado para Conteúdo 2">
            <a:extLst>
              <a:ext uri="{FF2B5EF4-FFF2-40B4-BE49-F238E27FC236}">
                <a16:creationId xmlns:a16="http://schemas.microsoft.com/office/drawing/2014/main" id="{EB3DB2C7-56EA-46B5-B4EF-9A199EFB3E99}"/>
              </a:ext>
            </a:extLst>
          </p:cNvPr>
          <p:cNvSpPr>
            <a:spLocks noGrp="1"/>
          </p:cNvSpPr>
          <p:nvPr>
            <p:ph idx="1"/>
          </p:nvPr>
        </p:nvSpPr>
        <p:spPr/>
        <p:txBody>
          <a:bodyPr/>
          <a:lstStyle/>
          <a:p>
            <a:r>
              <a:rPr lang="pt-BR" dirty="0"/>
              <a:t>Discovery </a:t>
            </a:r>
            <a:r>
              <a:rPr lang="pt-BR" dirty="0" err="1"/>
              <a:t>activity</a:t>
            </a:r>
            <a:r>
              <a:rPr lang="pt-BR" dirty="0"/>
              <a:t> (</a:t>
            </a:r>
            <a:r>
              <a:rPr lang="pt-BR" dirty="0" err="1"/>
              <a:t>Underhill</a:t>
            </a:r>
            <a:r>
              <a:rPr lang="pt-BR" dirty="0"/>
              <a:t>, pp.18-19)</a:t>
            </a:r>
          </a:p>
          <a:p>
            <a:r>
              <a:rPr lang="pt-BR" dirty="0"/>
              <a:t>1. </a:t>
            </a:r>
            <a:r>
              <a:rPr lang="pt-BR" dirty="0" err="1"/>
              <a:t>Say</a:t>
            </a:r>
            <a:r>
              <a:rPr lang="pt-BR" dirty="0"/>
              <a:t> </a:t>
            </a:r>
            <a:r>
              <a:rPr lang="pt-BR" dirty="0" err="1"/>
              <a:t>the</a:t>
            </a:r>
            <a:r>
              <a:rPr lang="pt-BR" dirty="0"/>
              <a:t> </a:t>
            </a:r>
            <a:r>
              <a:rPr lang="pt-BR" dirty="0" err="1"/>
              <a:t>following</a:t>
            </a:r>
            <a:r>
              <a:rPr lang="pt-BR" dirty="0"/>
              <a:t> </a:t>
            </a:r>
            <a:r>
              <a:rPr lang="pt-BR" dirty="0" err="1"/>
              <a:t>words</a:t>
            </a:r>
            <a:r>
              <a:rPr lang="pt-BR" dirty="0"/>
              <a:t>.</a:t>
            </a:r>
          </a:p>
          <a:p>
            <a:r>
              <a:rPr lang="pt-BR" dirty="0"/>
              <a:t>/</a:t>
            </a:r>
            <a:r>
              <a:rPr lang="pt-BR" dirty="0" err="1"/>
              <a:t>bi:t</a:t>
            </a:r>
            <a:r>
              <a:rPr lang="pt-BR" dirty="0"/>
              <a:t>/	beat</a:t>
            </a:r>
          </a:p>
          <a:p>
            <a:r>
              <a:rPr lang="pt-BR" dirty="0"/>
              <a:t>/</a:t>
            </a:r>
            <a:r>
              <a:rPr lang="pt-BR" dirty="0" err="1"/>
              <a:t>bi:d</a:t>
            </a:r>
            <a:r>
              <a:rPr lang="pt-BR" dirty="0"/>
              <a:t>/	</a:t>
            </a:r>
            <a:r>
              <a:rPr lang="pt-BR" dirty="0" err="1"/>
              <a:t>bead</a:t>
            </a:r>
            <a:endParaRPr lang="pt-BR" dirty="0"/>
          </a:p>
          <a:p>
            <a:r>
              <a:rPr lang="pt-BR" dirty="0" err="1"/>
              <a:t>Say</a:t>
            </a:r>
            <a:r>
              <a:rPr lang="pt-BR" dirty="0"/>
              <a:t> </a:t>
            </a:r>
            <a:r>
              <a:rPr lang="pt-BR" dirty="0" err="1"/>
              <a:t>them</a:t>
            </a:r>
            <a:r>
              <a:rPr lang="pt-BR" dirty="0"/>
              <a:t> </a:t>
            </a:r>
            <a:r>
              <a:rPr lang="pt-BR" dirty="0" err="1"/>
              <a:t>quickly</a:t>
            </a:r>
            <a:r>
              <a:rPr lang="pt-BR" dirty="0"/>
              <a:t> as </a:t>
            </a:r>
            <a:r>
              <a:rPr lang="pt-BR" dirty="0" err="1"/>
              <a:t>well</a:t>
            </a:r>
            <a:r>
              <a:rPr lang="pt-BR" dirty="0"/>
              <a:t> as </a:t>
            </a:r>
            <a:r>
              <a:rPr lang="pt-BR" dirty="0" err="1"/>
              <a:t>drawn</a:t>
            </a:r>
            <a:r>
              <a:rPr lang="pt-BR" dirty="0"/>
              <a:t> out. Can </a:t>
            </a:r>
            <a:r>
              <a:rPr lang="pt-BR" dirty="0" err="1"/>
              <a:t>you</a:t>
            </a:r>
            <a:r>
              <a:rPr lang="pt-BR" dirty="0"/>
              <a:t> </a:t>
            </a:r>
            <a:r>
              <a:rPr lang="pt-BR" dirty="0" err="1"/>
              <a:t>notice</a:t>
            </a:r>
            <a:r>
              <a:rPr lang="pt-BR" dirty="0"/>
              <a:t> </a:t>
            </a:r>
            <a:r>
              <a:rPr lang="pt-BR" dirty="0" err="1"/>
              <a:t>any</a:t>
            </a:r>
            <a:r>
              <a:rPr lang="pt-BR" dirty="0"/>
              <a:t> </a:t>
            </a:r>
            <a:r>
              <a:rPr lang="pt-BR" dirty="0" err="1"/>
              <a:t>difference</a:t>
            </a:r>
            <a:r>
              <a:rPr lang="pt-BR" dirty="0"/>
              <a:t> in </a:t>
            </a:r>
            <a:r>
              <a:rPr lang="pt-BR" dirty="0" err="1" smtClean="0"/>
              <a:t>length</a:t>
            </a:r>
            <a:r>
              <a:rPr lang="pt-BR" dirty="0"/>
              <a:t>?</a:t>
            </a:r>
            <a:r>
              <a:rPr lang="pt-BR" dirty="0" smtClean="0"/>
              <a:t> </a:t>
            </a:r>
            <a:r>
              <a:rPr lang="pt-BR" dirty="0"/>
              <a:t>If </a:t>
            </a:r>
            <a:r>
              <a:rPr lang="pt-BR" dirty="0" err="1"/>
              <a:t>not</a:t>
            </a:r>
            <a:r>
              <a:rPr lang="pt-BR" dirty="0"/>
              <a:t>, </a:t>
            </a:r>
            <a:r>
              <a:rPr lang="pt-BR" dirty="0" err="1"/>
              <a:t>then</a:t>
            </a:r>
            <a:r>
              <a:rPr lang="pt-BR" dirty="0"/>
              <a:t> </a:t>
            </a:r>
            <a:r>
              <a:rPr lang="pt-BR" dirty="0" err="1"/>
              <a:t>shorten</a:t>
            </a:r>
            <a:r>
              <a:rPr lang="pt-BR" dirty="0"/>
              <a:t> </a:t>
            </a:r>
            <a:r>
              <a:rPr lang="pt-BR" dirty="0" err="1"/>
              <a:t>the</a:t>
            </a:r>
            <a:r>
              <a:rPr lang="pt-BR" dirty="0"/>
              <a:t> </a:t>
            </a:r>
            <a:r>
              <a:rPr lang="pt-BR" dirty="0" err="1"/>
              <a:t>duration</a:t>
            </a:r>
            <a:r>
              <a:rPr lang="pt-BR" dirty="0"/>
              <a:t> </a:t>
            </a:r>
            <a:r>
              <a:rPr lang="pt-BR" dirty="0" err="1"/>
              <a:t>you</a:t>
            </a:r>
            <a:r>
              <a:rPr lang="pt-BR" dirty="0"/>
              <a:t> </a:t>
            </a:r>
            <a:r>
              <a:rPr lang="pt-BR" dirty="0" err="1"/>
              <a:t>give</a:t>
            </a:r>
            <a:r>
              <a:rPr lang="pt-BR" dirty="0"/>
              <a:t> </a:t>
            </a:r>
            <a:r>
              <a:rPr lang="pt-BR" dirty="0" err="1"/>
              <a:t>to</a:t>
            </a:r>
            <a:r>
              <a:rPr lang="pt-BR" dirty="0"/>
              <a:t> </a:t>
            </a:r>
            <a:r>
              <a:rPr lang="pt-BR" dirty="0" err="1"/>
              <a:t>each</a:t>
            </a:r>
            <a:r>
              <a:rPr lang="pt-BR" dirty="0"/>
              <a:t> </a:t>
            </a:r>
            <a:r>
              <a:rPr lang="pt-BR" dirty="0" err="1"/>
              <a:t>vowel</a:t>
            </a:r>
            <a:r>
              <a:rPr lang="pt-BR" dirty="0"/>
              <a:t> </a:t>
            </a:r>
            <a:r>
              <a:rPr lang="pt-BR" dirty="0" err="1"/>
              <a:t>until</a:t>
            </a:r>
            <a:r>
              <a:rPr lang="pt-BR" dirty="0"/>
              <a:t> </a:t>
            </a:r>
            <a:r>
              <a:rPr lang="pt-BR" dirty="0" err="1"/>
              <a:t>you</a:t>
            </a:r>
            <a:r>
              <a:rPr lang="pt-BR" dirty="0"/>
              <a:t> </a:t>
            </a:r>
            <a:r>
              <a:rPr lang="pt-BR" dirty="0" err="1"/>
              <a:t>found</a:t>
            </a:r>
            <a:r>
              <a:rPr lang="pt-BR" dirty="0"/>
              <a:t> a point </a:t>
            </a:r>
            <a:r>
              <a:rPr lang="pt-BR" dirty="0" err="1"/>
              <a:t>when</a:t>
            </a:r>
            <a:r>
              <a:rPr lang="pt-BR" dirty="0"/>
              <a:t> </a:t>
            </a:r>
            <a:r>
              <a:rPr lang="pt-BR" dirty="0" err="1"/>
              <a:t>one</a:t>
            </a:r>
            <a:r>
              <a:rPr lang="pt-BR" dirty="0"/>
              <a:t> </a:t>
            </a:r>
            <a:r>
              <a:rPr lang="pt-BR" dirty="0" err="1"/>
              <a:t>of</a:t>
            </a:r>
            <a:r>
              <a:rPr lang="pt-BR" dirty="0"/>
              <a:t> </a:t>
            </a:r>
            <a:r>
              <a:rPr lang="pt-BR" dirty="0" err="1"/>
              <a:t>them</a:t>
            </a:r>
            <a:r>
              <a:rPr lang="pt-BR" dirty="0"/>
              <a:t> still </a:t>
            </a:r>
            <a:r>
              <a:rPr lang="pt-BR" dirty="0" err="1"/>
              <a:t>sounds</a:t>
            </a:r>
            <a:r>
              <a:rPr lang="pt-BR" dirty="0"/>
              <a:t> </a:t>
            </a:r>
            <a:r>
              <a:rPr lang="pt-BR" dirty="0" err="1"/>
              <a:t>acceptable</a:t>
            </a:r>
            <a:r>
              <a:rPr lang="pt-BR" dirty="0"/>
              <a:t> </a:t>
            </a:r>
            <a:r>
              <a:rPr lang="pt-BR" dirty="0" err="1"/>
              <a:t>while</a:t>
            </a:r>
            <a:r>
              <a:rPr lang="pt-BR" dirty="0"/>
              <a:t> </a:t>
            </a:r>
            <a:r>
              <a:rPr lang="pt-BR" dirty="0" err="1"/>
              <a:t>the</a:t>
            </a:r>
            <a:r>
              <a:rPr lang="pt-BR" dirty="0"/>
              <a:t> </a:t>
            </a:r>
            <a:r>
              <a:rPr lang="pt-BR" dirty="0" err="1"/>
              <a:t>other</a:t>
            </a:r>
            <a:r>
              <a:rPr lang="pt-BR" dirty="0"/>
              <a:t> </a:t>
            </a:r>
            <a:r>
              <a:rPr lang="pt-BR" dirty="0" err="1"/>
              <a:t>has</a:t>
            </a:r>
            <a:r>
              <a:rPr lang="pt-BR" dirty="0"/>
              <a:t> </a:t>
            </a:r>
            <a:r>
              <a:rPr lang="pt-BR" dirty="0" err="1"/>
              <a:t>become</a:t>
            </a:r>
            <a:r>
              <a:rPr lang="pt-BR" dirty="0"/>
              <a:t> too short </a:t>
            </a:r>
            <a:r>
              <a:rPr lang="pt-BR" dirty="0" err="1"/>
              <a:t>to</a:t>
            </a:r>
            <a:r>
              <a:rPr lang="pt-BR" dirty="0"/>
              <a:t> </a:t>
            </a:r>
            <a:r>
              <a:rPr lang="pt-BR" dirty="0" err="1"/>
              <a:t>be</a:t>
            </a:r>
            <a:r>
              <a:rPr lang="pt-BR" dirty="0"/>
              <a:t> </a:t>
            </a:r>
            <a:r>
              <a:rPr lang="pt-BR" dirty="0" err="1"/>
              <a:t>identifiable</a:t>
            </a:r>
            <a:r>
              <a:rPr lang="pt-BR" dirty="0"/>
              <a:t>. </a:t>
            </a:r>
            <a:r>
              <a:rPr lang="pt-BR" dirty="0" err="1"/>
              <a:t>Which</a:t>
            </a:r>
            <a:r>
              <a:rPr lang="pt-BR" dirty="0"/>
              <a:t> </a:t>
            </a:r>
            <a:r>
              <a:rPr lang="pt-BR" dirty="0" err="1"/>
              <a:t>is</a:t>
            </a:r>
            <a:r>
              <a:rPr lang="pt-BR" dirty="0"/>
              <a:t> </a:t>
            </a:r>
            <a:r>
              <a:rPr lang="pt-BR" dirty="0" err="1"/>
              <a:t>which</a:t>
            </a:r>
            <a:r>
              <a:rPr lang="pt-BR" dirty="0"/>
              <a:t>?</a:t>
            </a:r>
          </a:p>
          <a:p>
            <a:endParaRPr lang="pt-BR" dirty="0"/>
          </a:p>
        </p:txBody>
      </p:sp>
    </p:spTree>
    <p:extLst>
      <p:ext uri="{BB962C8B-B14F-4D97-AF65-F5344CB8AC3E}">
        <p14:creationId xmlns:p14="http://schemas.microsoft.com/office/powerpoint/2010/main" val="1001264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B5899-82E5-43E2-A2B0-391F32A5F966}"/>
              </a:ext>
            </a:extLst>
          </p:cNvPr>
          <p:cNvSpPr>
            <a:spLocks noGrp="1"/>
          </p:cNvSpPr>
          <p:nvPr>
            <p:ph type="title"/>
          </p:nvPr>
        </p:nvSpPr>
        <p:spPr/>
        <p:txBody>
          <a:bodyPr/>
          <a:lstStyle/>
          <a:p>
            <a:r>
              <a:rPr lang="pt-BR" dirty="0" err="1"/>
              <a:t>Consciousness</a:t>
            </a:r>
            <a:r>
              <a:rPr lang="pt-BR" dirty="0"/>
              <a:t> </a:t>
            </a:r>
            <a:r>
              <a:rPr lang="pt-BR" dirty="0" err="1"/>
              <a:t>raising</a:t>
            </a:r>
            <a:r>
              <a:rPr lang="pt-BR" dirty="0"/>
              <a:t> </a:t>
            </a:r>
            <a:r>
              <a:rPr lang="pt-BR" dirty="0" err="1"/>
              <a:t>activities</a:t>
            </a:r>
            <a:endParaRPr lang="en-GB" dirty="0"/>
          </a:p>
        </p:txBody>
      </p:sp>
      <p:sp>
        <p:nvSpPr>
          <p:cNvPr id="3" name="Espaço Reservado para Conteúdo 2">
            <a:extLst>
              <a:ext uri="{FF2B5EF4-FFF2-40B4-BE49-F238E27FC236}">
                <a16:creationId xmlns:a16="http://schemas.microsoft.com/office/drawing/2014/main" id="{EB3DB2C7-56EA-46B5-B4EF-9A199EFB3E99}"/>
              </a:ext>
            </a:extLst>
          </p:cNvPr>
          <p:cNvSpPr>
            <a:spLocks noGrp="1"/>
          </p:cNvSpPr>
          <p:nvPr>
            <p:ph idx="1"/>
          </p:nvPr>
        </p:nvSpPr>
        <p:spPr/>
        <p:txBody>
          <a:bodyPr/>
          <a:lstStyle/>
          <a:p>
            <a:r>
              <a:rPr lang="pt-BR" u="sng" dirty="0"/>
              <a:t>Discovery </a:t>
            </a:r>
            <a:r>
              <a:rPr lang="pt-BR" u="sng" dirty="0" err="1"/>
              <a:t>activity</a:t>
            </a:r>
            <a:r>
              <a:rPr lang="pt-BR" u="sng" dirty="0"/>
              <a:t> </a:t>
            </a:r>
            <a:r>
              <a:rPr lang="pt-BR" dirty="0"/>
              <a:t>(</a:t>
            </a:r>
            <a:r>
              <a:rPr lang="pt-BR" dirty="0" err="1"/>
              <a:t>Underhill</a:t>
            </a:r>
            <a:r>
              <a:rPr lang="pt-BR" dirty="0"/>
              <a:t>, pp.18-19)</a:t>
            </a:r>
          </a:p>
          <a:p>
            <a:r>
              <a:rPr lang="pt-BR" dirty="0"/>
              <a:t>1. </a:t>
            </a:r>
            <a:r>
              <a:rPr lang="pt-BR" dirty="0" err="1"/>
              <a:t>Say</a:t>
            </a:r>
            <a:r>
              <a:rPr lang="pt-BR" dirty="0"/>
              <a:t> </a:t>
            </a:r>
            <a:r>
              <a:rPr lang="pt-BR" dirty="0" err="1"/>
              <a:t>the</a:t>
            </a:r>
            <a:r>
              <a:rPr lang="pt-BR" dirty="0"/>
              <a:t> </a:t>
            </a:r>
            <a:r>
              <a:rPr lang="pt-BR" dirty="0" err="1"/>
              <a:t>following</a:t>
            </a:r>
            <a:r>
              <a:rPr lang="pt-BR" dirty="0"/>
              <a:t> </a:t>
            </a:r>
            <a:r>
              <a:rPr lang="pt-BR" dirty="0" err="1"/>
              <a:t>words</a:t>
            </a:r>
            <a:r>
              <a:rPr lang="pt-BR" dirty="0"/>
              <a:t>.</a:t>
            </a:r>
          </a:p>
          <a:p>
            <a:r>
              <a:rPr lang="pt-BR" dirty="0"/>
              <a:t>/</a:t>
            </a:r>
            <a:r>
              <a:rPr lang="pt-BR" dirty="0" err="1"/>
              <a:t>bi:t</a:t>
            </a:r>
            <a:r>
              <a:rPr lang="pt-BR" dirty="0"/>
              <a:t>/	beat</a:t>
            </a:r>
          </a:p>
          <a:p>
            <a:r>
              <a:rPr lang="pt-BR" dirty="0"/>
              <a:t>/</a:t>
            </a:r>
            <a:r>
              <a:rPr lang="pt-BR" dirty="0" err="1"/>
              <a:t>bi:d</a:t>
            </a:r>
            <a:r>
              <a:rPr lang="pt-BR" dirty="0"/>
              <a:t>/	</a:t>
            </a:r>
            <a:r>
              <a:rPr lang="pt-BR" dirty="0" err="1"/>
              <a:t>bead</a:t>
            </a:r>
            <a:endParaRPr lang="pt-BR" dirty="0"/>
          </a:p>
          <a:p>
            <a:r>
              <a:rPr lang="pt-BR" dirty="0" err="1"/>
              <a:t>Say</a:t>
            </a:r>
            <a:r>
              <a:rPr lang="pt-BR" dirty="0"/>
              <a:t> </a:t>
            </a:r>
            <a:r>
              <a:rPr lang="pt-BR" dirty="0" err="1"/>
              <a:t>them</a:t>
            </a:r>
            <a:r>
              <a:rPr lang="pt-BR" dirty="0"/>
              <a:t> </a:t>
            </a:r>
            <a:r>
              <a:rPr lang="pt-BR" dirty="0" err="1"/>
              <a:t>quickly</a:t>
            </a:r>
            <a:r>
              <a:rPr lang="pt-BR" dirty="0"/>
              <a:t> as </a:t>
            </a:r>
            <a:r>
              <a:rPr lang="pt-BR" dirty="0" err="1"/>
              <a:t>well</a:t>
            </a:r>
            <a:r>
              <a:rPr lang="pt-BR" dirty="0"/>
              <a:t> as </a:t>
            </a:r>
            <a:r>
              <a:rPr lang="pt-BR" dirty="0" err="1"/>
              <a:t>drawn</a:t>
            </a:r>
            <a:r>
              <a:rPr lang="pt-BR" dirty="0"/>
              <a:t> out. Can </a:t>
            </a:r>
            <a:r>
              <a:rPr lang="pt-BR" dirty="0" err="1"/>
              <a:t>you</a:t>
            </a:r>
            <a:r>
              <a:rPr lang="pt-BR" dirty="0"/>
              <a:t> </a:t>
            </a:r>
            <a:r>
              <a:rPr lang="pt-BR" dirty="0" err="1"/>
              <a:t>notice</a:t>
            </a:r>
            <a:r>
              <a:rPr lang="pt-BR" dirty="0"/>
              <a:t> </a:t>
            </a:r>
            <a:r>
              <a:rPr lang="pt-BR" dirty="0" err="1"/>
              <a:t>any</a:t>
            </a:r>
            <a:r>
              <a:rPr lang="pt-BR" dirty="0"/>
              <a:t> </a:t>
            </a:r>
            <a:r>
              <a:rPr lang="pt-BR" dirty="0" err="1"/>
              <a:t>difference</a:t>
            </a:r>
            <a:r>
              <a:rPr lang="pt-BR" dirty="0"/>
              <a:t> in </a:t>
            </a:r>
            <a:r>
              <a:rPr lang="pt-BR" dirty="0" err="1"/>
              <a:t>length</a:t>
            </a:r>
            <a:r>
              <a:rPr lang="pt-BR" dirty="0"/>
              <a:t>. If </a:t>
            </a:r>
            <a:r>
              <a:rPr lang="pt-BR" dirty="0" err="1"/>
              <a:t>not</a:t>
            </a:r>
            <a:r>
              <a:rPr lang="pt-BR" dirty="0"/>
              <a:t>, </a:t>
            </a:r>
            <a:r>
              <a:rPr lang="pt-BR" dirty="0" err="1"/>
              <a:t>then</a:t>
            </a:r>
            <a:r>
              <a:rPr lang="pt-BR" dirty="0"/>
              <a:t> </a:t>
            </a:r>
            <a:r>
              <a:rPr lang="pt-BR" dirty="0" err="1"/>
              <a:t>shorten</a:t>
            </a:r>
            <a:r>
              <a:rPr lang="pt-BR" dirty="0"/>
              <a:t> </a:t>
            </a:r>
            <a:r>
              <a:rPr lang="pt-BR" dirty="0" err="1"/>
              <a:t>the</a:t>
            </a:r>
            <a:r>
              <a:rPr lang="pt-BR" dirty="0"/>
              <a:t> </a:t>
            </a:r>
            <a:r>
              <a:rPr lang="pt-BR" dirty="0" err="1"/>
              <a:t>duration</a:t>
            </a:r>
            <a:r>
              <a:rPr lang="pt-BR" dirty="0"/>
              <a:t> </a:t>
            </a:r>
            <a:r>
              <a:rPr lang="pt-BR" dirty="0" err="1"/>
              <a:t>you</a:t>
            </a:r>
            <a:r>
              <a:rPr lang="pt-BR" dirty="0"/>
              <a:t> </a:t>
            </a:r>
            <a:r>
              <a:rPr lang="pt-BR" dirty="0" err="1"/>
              <a:t>give</a:t>
            </a:r>
            <a:r>
              <a:rPr lang="pt-BR" dirty="0"/>
              <a:t> </a:t>
            </a:r>
            <a:r>
              <a:rPr lang="pt-BR" dirty="0" err="1"/>
              <a:t>to</a:t>
            </a:r>
            <a:r>
              <a:rPr lang="pt-BR" dirty="0"/>
              <a:t> </a:t>
            </a:r>
            <a:r>
              <a:rPr lang="pt-BR" dirty="0" err="1"/>
              <a:t>each</a:t>
            </a:r>
            <a:r>
              <a:rPr lang="pt-BR" dirty="0"/>
              <a:t> </a:t>
            </a:r>
            <a:r>
              <a:rPr lang="pt-BR" dirty="0" err="1"/>
              <a:t>vowel</a:t>
            </a:r>
            <a:r>
              <a:rPr lang="pt-BR" dirty="0"/>
              <a:t> </a:t>
            </a:r>
            <a:r>
              <a:rPr lang="pt-BR" dirty="0" err="1"/>
              <a:t>until</a:t>
            </a:r>
            <a:r>
              <a:rPr lang="pt-BR" dirty="0"/>
              <a:t> </a:t>
            </a:r>
            <a:r>
              <a:rPr lang="pt-BR" dirty="0" err="1"/>
              <a:t>you</a:t>
            </a:r>
            <a:r>
              <a:rPr lang="pt-BR" dirty="0"/>
              <a:t> </a:t>
            </a:r>
            <a:r>
              <a:rPr lang="pt-BR" dirty="0" err="1"/>
              <a:t>found</a:t>
            </a:r>
            <a:r>
              <a:rPr lang="pt-BR" dirty="0"/>
              <a:t> a point </a:t>
            </a:r>
            <a:r>
              <a:rPr lang="pt-BR" dirty="0" err="1"/>
              <a:t>when</a:t>
            </a:r>
            <a:r>
              <a:rPr lang="pt-BR" dirty="0"/>
              <a:t> </a:t>
            </a:r>
            <a:r>
              <a:rPr lang="pt-BR" dirty="0" err="1"/>
              <a:t>one</a:t>
            </a:r>
            <a:r>
              <a:rPr lang="pt-BR" dirty="0"/>
              <a:t> </a:t>
            </a:r>
            <a:r>
              <a:rPr lang="pt-BR" dirty="0" err="1"/>
              <a:t>of</a:t>
            </a:r>
            <a:r>
              <a:rPr lang="pt-BR" dirty="0"/>
              <a:t> </a:t>
            </a:r>
            <a:r>
              <a:rPr lang="pt-BR" dirty="0" err="1"/>
              <a:t>them</a:t>
            </a:r>
            <a:r>
              <a:rPr lang="pt-BR" dirty="0"/>
              <a:t> still </a:t>
            </a:r>
            <a:r>
              <a:rPr lang="pt-BR" dirty="0" err="1"/>
              <a:t>sounds</a:t>
            </a:r>
            <a:r>
              <a:rPr lang="pt-BR" dirty="0"/>
              <a:t> </a:t>
            </a:r>
            <a:r>
              <a:rPr lang="pt-BR" dirty="0" err="1"/>
              <a:t>acceptable</a:t>
            </a:r>
            <a:r>
              <a:rPr lang="pt-BR" dirty="0"/>
              <a:t> </a:t>
            </a:r>
            <a:r>
              <a:rPr lang="pt-BR" dirty="0" err="1"/>
              <a:t>while</a:t>
            </a:r>
            <a:r>
              <a:rPr lang="pt-BR" dirty="0"/>
              <a:t> </a:t>
            </a:r>
            <a:r>
              <a:rPr lang="pt-BR" dirty="0" err="1"/>
              <a:t>the</a:t>
            </a:r>
            <a:r>
              <a:rPr lang="pt-BR" dirty="0"/>
              <a:t> </a:t>
            </a:r>
            <a:r>
              <a:rPr lang="pt-BR" dirty="0" err="1"/>
              <a:t>other</a:t>
            </a:r>
            <a:r>
              <a:rPr lang="pt-BR" dirty="0"/>
              <a:t> </a:t>
            </a:r>
            <a:r>
              <a:rPr lang="pt-BR" dirty="0" err="1"/>
              <a:t>has</a:t>
            </a:r>
            <a:r>
              <a:rPr lang="pt-BR" dirty="0"/>
              <a:t> </a:t>
            </a:r>
            <a:r>
              <a:rPr lang="pt-BR" dirty="0" err="1"/>
              <a:t>become</a:t>
            </a:r>
            <a:r>
              <a:rPr lang="pt-BR" dirty="0"/>
              <a:t> too short </a:t>
            </a:r>
            <a:r>
              <a:rPr lang="pt-BR" dirty="0" err="1"/>
              <a:t>to</a:t>
            </a:r>
            <a:r>
              <a:rPr lang="pt-BR" dirty="0"/>
              <a:t> </a:t>
            </a:r>
            <a:r>
              <a:rPr lang="pt-BR" dirty="0" err="1"/>
              <a:t>be</a:t>
            </a:r>
            <a:r>
              <a:rPr lang="pt-BR" dirty="0"/>
              <a:t> </a:t>
            </a:r>
            <a:r>
              <a:rPr lang="pt-BR" dirty="0" err="1"/>
              <a:t>identifiable</a:t>
            </a:r>
            <a:r>
              <a:rPr lang="pt-BR" dirty="0"/>
              <a:t>. </a:t>
            </a:r>
            <a:r>
              <a:rPr lang="pt-BR" dirty="0" err="1"/>
              <a:t>Which</a:t>
            </a:r>
            <a:r>
              <a:rPr lang="pt-BR" dirty="0"/>
              <a:t> </a:t>
            </a:r>
            <a:r>
              <a:rPr lang="pt-BR" dirty="0" err="1"/>
              <a:t>is</a:t>
            </a:r>
            <a:r>
              <a:rPr lang="pt-BR" dirty="0"/>
              <a:t> </a:t>
            </a:r>
            <a:r>
              <a:rPr lang="pt-BR" dirty="0" err="1"/>
              <a:t>which</a:t>
            </a:r>
            <a:r>
              <a:rPr lang="pt-BR" dirty="0"/>
              <a:t>?</a:t>
            </a:r>
          </a:p>
          <a:p>
            <a:r>
              <a:rPr lang="pt-BR" dirty="0" err="1"/>
              <a:t>What</a:t>
            </a:r>
            <a:r>
              <a:rPr lang="pt-BR" dirty="0"/>
              <a:t> </a:t>
            </a:r>
            <a:r>
              <a:rPr lang="pt-BR" dirty="0" err="1"/>
              <a:t>you</a:t>
            </a:r>
            <a:r>
              <a:rPr lang="pt-BR" dirty="0"/>
              <a:t> </a:t>
            </a:r>
            <a:r>
              <a:rPr lang="pt-BR" i="1" dirty="0" err="1" smtClean="0"/>
              <a:t>might</a:t>
            </a:r>
            <a:r>
              <a:rPr lang="pt-BR" dirty="0" smtClean="0"/>
              <a:t> </a:t>
            </a:r>
            <a:r>
              <a:rPr lang="pt-BR" dirty="0"/>
              <a:t>observe </a:t>
            </a:r>
            <a:r>
              <a:rPr lang="pt-BR" dirty="0" err="1"/>
              <a:t>is</a:t>
            </a:r>
            <a:r>
              <a:rPr lang="pt-BR" dirty="0"/>
              <a:t> </a:t>
            </a:r>
            <a:r>
              <a:rPr lang="pt-BR" dirty="0" err="1"/>
              <a:t>that</a:t>
            </a:r>
            <a:r>
              <a:rPr lang="pt-BR" dirty="0"/>
              <a:t> /i:/ in </a:t>
            </a:r>
            <a:r>
              <a:rPr lang="pt-BR" i="1" dirty="0" err="1"/>
              <a:t>bead</a:t>
            </a:r>
            <a:r>
              <a:rPr lang="pt-BR" dirty="0"/>
              <a:t> </a:t>
            </a:r>
            <a:r>
              <a:rPr lang="pt-BR" dirty="0" err="1"/>
              <a:t>tends</a:t>
            </a:r>
            <a:r>
              <a:rPr lang="pt-BR" dirty="0"/>
              <a:t> (</a:t>
            </a:r>
            <a:r>
              <a:rPr lang="pt-BR" dirty="0" err="1"/>
              <a:t>or</a:t>
            </a:r>
            <a:r>
              <a:rPr lang="pt-BR" dirty="0"/>
              <a:t> </a:t>
            </a:r>
            <a:r>
              <a:rPr lang="pt-BR" dirty="0" err="1"/>
              <a:t>needs</a:t>
            </a:r>
            <a:r>
              <a:rPr lang="pt-BR" dirty="0"/>
              <a:t>) </a:t>
            </a:r>
            <a:r>
              <a:rPr lang="pt-BR" dirty="0" err="1"/>
              <a:t>to</a:t>
            </a:r>
            <a:r>
              <a:rPr lang="pt-BR" dirty="0"/>
              <a:t> </a:t>
            </a:r>
            <a:r>
              <a:rPr lang="pt-BR" dirty="0" err="1"/>
              <a:t>be</a:t>
            </a:r>
            <a:r>
              <a:rPr lang="pt-BR" dirty="0"/>
              <a:t> a </a:t>
            </a:r>
            <a:r>
              <a:rPr lang="pt-BR" dirty="0" err="1"/>
              <a:t>little</a:t>
            </a:r>
            <a:r>
              <a:rPr lang="pt-BR" dirty="0"/>
              <a:t> </a:t>
            </a:r>
            <a:r>
              <a:rPr lang="pt-BR" dirty="0" err="1"/>
              <a:t>longer</a:t>
            </a:r>
            <a:r>
              <a:rPr lang="pt-BR" dirty="0"/>
              <a:t> </a:t>
            </a:r>
            <a:r>
              <a:rPr lang="pt-BR" dirty="0" err="1"/>
              <a:t>than</a:t>
            </a:r>
            <a:r>
              <a:rPr lang="pt-BR" dirty="0"/>
              <a:t> /i:/ in </a:t>
            </a:r>
            <a:r>
              <a:rPr lang="pt-BR" i="1" dirty="0"/>
              <a:t>beat. </a:t>
            </a:r>
            <a:r>
              <a:rPr lang="pt-BR" dirty="0" err="1"/>
              <a:t>Don’t</a:t>
            </a:r>
            <a:r>
              <a:rPr lang="pt-BR" dirty="0"/>
              <a:t> </a:t>
            </a:r>
            <a:r>
              <a:rPr lang="pt-BR" dirty="0" err="1"/>
              <a:t>be</a:t>
            </a:r>
            <a:r>
              <a:rPr lang="pt-BR" dirty="0"/>
              <a:t> </a:t>
            </a:r>
            <a:r>
              <a:rPr lang="pt-BR" dirty="0" err="1"/>
              <a:t>put</a:t>
            </a:r>
            <a:r>
              <a:rPr lang="pt-BR" dirty="0"/>
              <a:t> off </a:t>
            </a:r>
            <a:r>
              <a:rPr lang="pt-BR" dirty="0" err="1"/>
              <a:t>by</a:t>
            </a:r>
            <a:r>
              <a:rPr lang="pt-BR" dirty="0"/>
              <a:t> </a:t>
            </a:r>
            <a:r>
              <a:rPr lang="pt-BR" dirty="0" err="1"/>
              <a:t>the</a:t>
            </a:r>
            <a:r>
              <a:rPr lang="pt-BR" dirty="0"/>
              <a:t> </a:t>
            </a:r>
            <a:r>
              <a:rPr lang="pt-BR" dirty="0" err="1"/>
              <a:t>fact</a:t>
            </a:r>
            <a:r>
              <a:rPr lang="pt-BR" dirty="0"/>
              <a:t> </a:t>
            </a:r>
            <a:r>
              <a:rPr lang="pt-BR" dirty="0" err="1"/>
              <a:t>that</a:t>
            </a:r>
            <a:r>
              <a:rPr lang="pt-BR" dirty="0"/>
              <a:t> </a:t>
            </a:r>
            <a:r>
              <a:rPr lang="pt-BR" dirty="0" err="1"/>
              <a:t>you</a:t>
            </a:r>
            <a:r>
              <a:rPr lang="pt-BR" dirty="0"/>
              <a:t> can </a:t>
            </a:r>
            <a:r>
              <a:rPr lang="pt-BR" dirty="0" err="1"/>
              <a:t>give</a:t>
            </a:r>
            <a:r>
              <a:rPr lang="pt-BR" dirty="0"/>
              <a:t> </a:t>
            </a:r>
            <a:r>
              <a:rPr lang="pt-BR" dirty="0" err="1"/>
              <a:t>them</a:t>
            </a:r>
            <a:r>
              <a:rPr lang="pt-BR" dirty="0"/>
              <a:t> </a:t>
            </a:r>
            <a:r>
              <a:rPr lang="pt-BR" dirty="0" err="1"/>
              <a:t>both</a:t>
            </a:r>
            <a:r>
              <a:rPr lang="pt-BR" dirty="0"/>
              <a:t> </a:t>
            </a:r>
            <a:r>
              <a:rPr lang="pt-BR" dirty="0" err="1"/>
              <a:t>the</a:t>
            </a:r>
            <a:r>
              <a:rPr lang="pt-BR" dirty="0"/>
              <a:t> </a:t>
            </a:r>
            <a:r>
              <a:rPr lang="pt-BR" dirty="0" err="1"/>
              <a:t>same</a:t>
            </a:r>
            <a:r>
              <a:rPr lang="pt-BR" dirty="0"/>
              <a:t> </a:t>
            </a:r>
            <a:r>
              <a:rPr lang="pt-BR" dirty="0" err="1"/>
              <a:t>length</a:t>
            </a:r>
            <a:r>
              <a:rPr lang="pt-BR" dirty="0"/>
              <a:t>.</a:t>
            </a:r>
          </a:p>
          <a:p>
            <a:endParaRPr lang="pt-BR" dirty="0"/>
          </a:p>
        </p:txBody>
      </p:sp>
    </p:spTree>
    <p:extLst>
      <p:ext uri="{BB962C8B-B14F-4D97-AF65-F5344CB8AC3E}">
        <p14:creationId xmlns:p14="http://schemas.microsoft.com/office/powerpoint/2010/main" val="2319797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B5899-82E5-43E2-A2B0-391F32A5F966}"/>
              </a:ext>
            </a:extLst>
          </p:cNvPr>
          <p:cNvSpPr>
            <a:spLocks noGrp="1"/>
          </p:cNvSpPr>
          <p:nvPr>
            <p:ph type="title"/>
          </p:nvPr>
        </p:nvSpPr>
        <p:spPr/>
        <p:txBody>
          <a:bodyPr/>
          <a:lstStyle/>
          <a:p>
            <a:r>
              <a:rPr lang="pt-BR" dirty="0" err="1"/>
              <a:t>Consciousness</a:t>
            </a:r>
            <a:r>
              <a:rPr lang="pt-BR" dirty="0"/>
              <a:t> </a:t>
            </a:r>
            <a:r>
              <a:rPr lang="pt-BR" dirty="0" err="1"/>
              <a:t>raising</a:t>
            </a:r>
            <a:r>
              <a:rPr lang="pt-BR" dirty="0"/>
              <a:t> </a:t>
            </a:r>
            <a:r>
              <a:rPr lang="pt-BR" dirty="0" err="1"/>
              <a:t>activities</a:t>
            </a:r>
            <a:endParaRPr lang="en-GB" dirty="0"/>
          </a:p>
        </p:txBody>
      </p:sp>
      <p:sp>
        <p:nvSpPr>
          <p:cNvPr id="3" name="Espaço Reservado para Conteúdo 2">
            <a:extLst>
              <a:ext uri="{FF2B5EF4-FFF2-40B4-BE49-F238E27FC236}">
                <a16:creationId xmlns:a16="http://schemas.microsoft.com/office/drawing/2014/main" id="{EB3DB2C7-56EA-46B5-B4EF-9A199EFB3E99}"/>
              </a:ext>
            </a:extLst>
          </p:cNvPr>
          <p:cNvSpPr>
            <a:spLocks noGrp="1"/>
          </p:cNvSpPr>
          <p:nvPr>
            <p:ph idx="1"/>
          </p:nvPr>
        </p:nvSpPr>
        <p:spPr/>
        <p:txBody>
          <a:bodyPr/>
          <a:lstStyle/>
          <a:p>
            <a:r>
              <a:rPr lang="pt-BR" u="sng" dirty="0"/>
              <a:t>Discovery </a:t>
            </a:r>
            <a:r>
              <a:rPr lang="pt-BR" u="sng" dirty="0" err="1"/>
              <a:t>activity</a:t>
            </a:r>
            <a:r>
              <a:rPr lang="pt-BR" u="sng" dirty="0"/>
              <a:t> </a:t>
            </a:r>
            <a:r>
              <a:rPr lang="pt-BR" dirty="0"/>
              <a:t>(</a:t>
            </a:r>
            <a:r>
              <a:rPr lang="pt-BR" dirty="0" err="1"/>
              <a:t>Underhill</a:t>
            </a:r>
            <a:r>
              <a:rPr lang="pt-BR" dirty="0"/>
              <a:t>, pp.18-19)</a:t>
            </a:r>
          </a:p>
          <a:p>
            <a:r>
              <a:rPr lang="pt-BR" dirty="0"/>
              <a:t>2. </a:t>
            </a:r>
            <a:r>
              <a:rPr lang="pt-BR" dirty="0" err="1"/>
              <a:t>Here</a:t>
            </a:r>
            <a:r>
              <a:rPr lang="pt-BR" dirty="0"/>
              <a:t> </a:t>
            </a:r>
            <a:r>
              <a:rPr lang="pt-BR" dirty="0" err="1"/>
              <a:t>is</a:t>
            </a:r>
            <a:r>
              <a:rPr lang="pt-BR" dirty="0"/>
              <a:t> </a:t>
            </a:r>
            <a:r>
              <a:rPr lang="pt-BR" dirty="0" err="1"/>
              <a:t>the</a:t>
            </a:r>
            <a:r>
              <a:rPr lang="pt-BR" dirty="0"/>
              <a:t> </a:t>
            </a:r>
            <a:r>
              <a:rPr lang="pt-BR" dirty="0" err="1"/>
              <a:t>same</a:t>
            </a:r>
            <a:r>
              <a:rPr lang="pt-BR" dirty="0"/>
              <a:t> </a:t>
            </a:r>
            <a:r>
              <a:rPr lang="pt-BR" dirty="0" err="1" smtClean="0"/>
              <a:t>experiment</a:t>
            </a:r>
            <a:r>
              <a:rPr lang="pt-BR" dirty="0" smtClean="0"/>
              <a:t> </a:t>
            </a:r>
            <a:r>
              <a:rPr lang="pt-BR" dirty="0" err="1"/>
              <a:t>with</a:t>
            </a:r>
            <a:r>
              <a:rPr lang="pt-BR" dirty="0"/>
              <a:t> /ɪ/</a:t>
            </a:r>
          </a:p>
          <a:p>
            <a:r>
              <a:rPr lang="pt-BR" dirty="0"/>
              <a:t>/</a:t>
            </a:r>
            <a:r>
              <a:rPr lang="pt-BR" dirty="0" err="1"/>
              <a:t>bɪt</a:t>
            </a:r>
            <a:r>
              <a:rPr lang="pt-BR" dirty="0"/>
              <a:t>/	bit</a:t>
            </a:r>
          </a:p>
          <a:p>
            <a:r>
              <a:rPr lang="pt-BR" dirty="0"/>
              <a:t>/</a:t>
            </a:r>
            <a:r>
              <a:rPr lang="pt-BR" dirty="0" err="1"/>
              <a:t>bɪd</a:t>
            </a:r>
            <a:r>
              <a:rPr lang="pt-BR" dirty="0"/>
              <a:t>/	</a:t>
            </a:r>
            <a:r>
              <a:rPr lang="pt-BR" dirty="0" err="1"/>
              <a:t>bid</a:t>
            </a:r>
            <a:endParaRPr lang="pt-BR" dirty="0"/>
          </a:p>
          <a:p>
            <a:r>
              <a:rPr lang="pt-BR" dirty="0" err="1"/>
              <a:t>Say</a:t>
            </a:r>
            <a:r>
              <a:rPr lang="pt-BR" dirty="0"/>
              <a:t> </a:t>
            </a:r>
            <a:r>
              <a:rPr lang="pt-BR" dirty="0" err="1"/>
              <a:t>each</a:t>
            </a:r>
            <a:r>
              <a:rPr lang="pt-BR" dirty="0"/>
              <a:t> </a:t>
            </a:r>
            <a:r>
              <a:rPr lang="pt-BR" dirty="0" err="1"/>
              <a:t>aloud</a:t>
            </a:r>
            <a:r>
              <a:rPr lang="pt-BR" dirty="0"/>
              <a:t> </a:t>
            </a:r>
            <a:r>
              <a:rPr lang="pt-BR" dirty="0" err="1"/>
              <a:t>and</a:t>
            </a:r>
            <a:r>
              <a:rPr lang="pt-BR" dirty="0"/>
              <a:t> </a:t>
            </a:r>
            <a:r>
              <a:rPr lang="pt-BR" dirty="0" err="1"/>
              <a:t>whispered</a:t>
            </a:r>
            <a:r>
              <a:rPr lang="pt-BR" dirty="0"/>
              <a:t>. Can </a:t>
            </a:r>
            <a:r>
              <a:rPr lang="pt-BR" dirty="0" err="1"/>
              <a:t>you</a:t>
            </a:r>
            <a:r>
              <a:rPr lang="pt-BR" dirty="0"/>
              <a:t> </a:t>
            </a:r>
            <a:r>
              <a:rPr lang="pt-BR" dirty="0" err="1"/>
              <a:t>notice</a:t>
            </a:r>
            <a:r>
              <a:rPr lang="pt-BR" dirty="0"/>
              <a:t> </a:t>
            </a:r>
            <a:r>
              <a:rPr lang="pt-BR" dirty="0" err="1"/>
              <a:t>any</a:t>
            </a:r>
            <a:r>
              <a:rPr lang="pt-BR" dirty="0"/>
              <a:t> </a:t>
            </a:r>
            <a:r>
              <a:rPr lang="pt-BR" dirty="0" err="1"/>
              <a:t>difference</a:t>
            </a:r>
            <a:r>
              <a:rPr lang="pt-BR" dirty="0"/>
              <a:t> in </a:t>
            </a:r>
            <a:r>
              <a:rPr lang="pt-BR" dirty="0" err="1"/>
              <a:t>length</a:t>
            </a:r>
            <a:r>
              <a:rPr lang="pt-BR" dirty="0"/>
              <a:t>? </a:t>
            </a:r>
            <a:r>
              <a:rPr lang="en-GB" dirty="0"/>
              <a:t>If not, then shorten the duration you give to each vowel until you found a point when one of them still sounds acceptable while the other has become too short to be identifiable. Which is which?</a:t>
            </a:r>
          </a:p>
          <a:p>
            <a:pPr marL="0" indent="0">
              <a:buNone/>
            </a:pPr>
            <a:endParaRPr lang="pt-BR" dirty="0"/>
          </a:p>
        </p:txBody>
      </p:sp>
    </p:spTree>
    <p:extLst>
      <p:ext uri="{BB962C8B-B14F-4D97-AF65-F5344CB8AC3E}">
        <p14:creationId xmlns:p14="http://schemas.microsoft.com/office/powerpoint/2010/main" val="2075698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B5899-82E5-43E2-A2B0-391F32A5F966}"/>
              </a:ext>
            </a:extLst>
          </p:cNvPr>
          <p:cNvSpPr>
            <a:spLocks noGrp="1"/>
          </p:cNvSpPr>
          <p:nvPr>
            <p:ph type="title"/>
          </p:nvPr>
        </p:nvSpPr>
        <p:spPr/>
        <p:txBody>
          <a:bodyPr/>
          <a:lstStyle/>
          <a:p>
            <a:r>
              <a:rPr lang="pt-BR" dirty="0" err="1"/>
              <a:t>Consciousness</a:t>
            </a:r>
            <a:r>
              <a:rPr lang="pt-BR" dirty="0"/>
              <a:t> </a:t>
            </a:r>
            <a:r>
              <a:rPr lang="pt-BR" dirty="0" err="1"/>
              <a:t>raising</a:t>
            </a:r>
            <a:r>
              <a:rPr lang="pt-BR" dirty="0"/>
              <a:t> </a:t>
            </a:r>
            <a:r>
              <a:rPr lang="pt-BR" dirty="0" err="1"/>
              <a:t>activities</a:t>
            </a:r>
            <a:endParaRPr lang="en-GB" dirty="0"/>
          </a:p>
        </p:txBody>
      </p:sp>
      <p:sp>
        <p:nvSpPr>
          <p:cNvPr id="3" name="Espaço Reservado para Conteúdo 2">
            <a:extLst>
              <a:ext uri="{FF2B5EF4-FFF2-40B4-BE49-F238E27FC236}">
                <a16:creationId xmlns:a16="http://schemas.microsoft.com/office/drawing/2014/main" id="{EB3DB2C7-56EA-46B5-B4EF-9A199EFB3E99}"/>
              </a:ext>
            </a:extLst>
          </p:cNvPr>
          <p:cNvSpPr>
            <a:spLocks noGrp="1"/>
          </p:cNvSpPr>
          <p:nvPr>
            <p:ph idx="1"/>
          </p:nvPr>
        </p:nvSpPr>
        <p:spPr/>
        <p:txBody>
          <a:bodyPr/>
          <a:lstStyle/>
          <a:p>
            <a:r>
              <a:rPr lang="pt-BR" u="sng" dirty="0"/>
              <a:t>Discovery </a:t>
            </a:r>
            <a:r>
              <a:rPr lang="pt-BR" u="sng" dirty="0" err="1"/>
              <a:t>activity</a:t>
            </a:r>
            <a:r>
              <a:rPr lang="pt-BR" u="sng" dirty="0"/>
              <a:t> </a:t>
            </a:r>
            <a:r>
              <a:rPr lang="pt-BR" dirty="0"/>
              <a:t>(</a:t>
            </a:r>
            <a:r>
              <a:rPr lang="pt-BR" dirty="0" err="1"/>
              <a:t>Underhill</a:t>
            </a:r>
            <a:r>
              <a:rPr lang="pt-BR" dirty="0"/>
              <a:t>, pp.18-19)</a:t>
            </a:r>
          </a:p>
          <a:p>
            <a:r>
              <a:rPr lang="pt-BR" dirty="0"/>
              <a:t>2. </a:t>
            </a:r>
            <a:r>
              <a:rPr lang="pt-BR" dirty="0" err="1"/>
              <a:t>Here</a:t>
            </a:r>
            <a:r>
              <a:rPr lang="pt-BR" dirty="0"/>
              <a:t> </a:t>
            </a:r>
            <a:r>
              <a:rPr lang="pt-BR" dirty="0" err="1"/>
              <a:t>is</a:t>
            </a:r>
            <a:r>
              <a:rPr lang="pt-BR" dirty="0"/>
              <a:t> </a:t>
            </a:r>
            <a:r>
              <a:rPr lang="pt-BR" dirty="0" err="1"/>
              <a:t>the</a:t>
            </a:r>
            <a:r>
              <a:rPr lang="pt-BR" dirty="0"/>
              <a:t> </a:t>
            </a:r>
            <a:r>
              <a:rPr lang="pt-BR" dirty="0" err="1"/>
              <a:t>same</a:t>
            </a:r>
            <a:r>
              <a:rPr lang="pt-BR" dirty="0"/>
              <a:t> </a:t>
            </a:r>
            <a:r>
              <a:rPr lang="pt-BR" dirty="0" err="1" smtClean="0"/>
              <a:t>experiment</a:t>
            </a:r>
            <a:r>
              <a:rPr lang="pt-BR" dirty="0" smtClean="0"/>
              <a:t> </a:t>
            </a:r>
            <a:r>
              <a:rPr lang="pt-BR" dirty="0" err="1"/>
              <a:t>with</a:t>
            </a:r>
            <a:r>
              <a:rPr lang="pt-BR" dirty="0"/>
              <a:t> /ɪ/</a:t>
            </a:r>
          </a:p>
          <a:p>
            <a:r>
              <a:rPr lang="pt-BR" dirty="0"/>
              <a:t>/</a:t>
            </a:r>
            <a:r>
              <a:rPr lang="pt-BR" dirty="0" err="1"/>
              <a:t>bɪt</a:t>
            </a:r>
            <a:r>
              <a:rPr lang="pt-BR" dirty="0"/>
              <a:t>/	bit</a:t>
            </a:r>
          </a:p>
          <a:p>
            <a:r>
              <a:rPr lang="pt-BR" dirty="0"/>
              <a:t>/</a:t>
            </a:r>
            <a:r>
              <a:rPr lang="pt-BR" dirty="0" err="1"/>
              <a:t>bɪd</a:t>
            </a:r>
            <a:r>
              <a:rPr lang="pt-BR" dirty="0"/>
              <a:t>/	</a:t>
            </a:r>
            <a:r>
              <a:rPr lang="pt-BR" dirty="0" err="1"/>
              <a:t>bid</a:t>
            </a:r>
            <a:endParaRPr lang="pt-BR" dirty="0"/>
          </a:p>
          <a:p>
            <a:r>
              <a:rPr lang="pt-BR" dirty="0" err="1"/>
              <a:t>Say</a:t>
            </a:r>
            <a:r>
              <a:rPr lang="pt-BR" dirty="0"/>
              <a:t> </a:t>
            </a:r>
            <a:r>
              <a:rPr lang="pt-BR" dirty="0" err="1"/>
              <a:t>each</a:t>
            </a:r>
            <a:r>
              <a:rPr lang="pt-BR" dirty="0"/>
              <a:t> </a:t>
            </a:r>
            <a:r>
              <a:rPr lang="pt-BR" dirty="0" err="1"/>
              <a:t>aloud</a:t>
            </a:r>
            <a:r>
              <a:rPr lang="pt-BR" dirty="0"/>
              <a:t> </a:t>
            </a:r>
            <a:r>
              <a:rPr lang="pt-BR" dirty="0" err="1"/>
              <a:t>and</a:t>
            </a:r>
            <a:r>
              <a:rPr lang="pt-BR" dirty="0"/>
              <a:t> </a:t>
            </a:r>
            <a:r>
              <a:rPr lang="pt-BR" dirty="0" err="1"/>
              <a:t>whispered</a:t>
            </a:r>
            <a:r>
              <a:rPr lang="pt-BR" dirty="0"/>
              <a:t>. Can </a:t>
            </a:r>
            <a:r>
              <a:rPr lang="pt-BR" dirty="0" err="1"/>
              <a:t>you</a:t>
            </a:r>
            <a:r>
              <a:rPr lang="pt-BR" dirty="0"/>
              <a:t> </a:t>
            </a:r>
            <a:r>
              <a:rPr lang="pt-BR" dirty="0" err="1"/>
              <a:t>notice</a:t>
            </a:r>
            <a:r>
              <a:rPr lang="pt-BR" dirty="0"/>
              <a:t> </a:t>
            </a:r>
            <a:r>
              <a:rPr lang="pt-BR" dirty="0" err="1"/>
              <a:t>any</a:t>
            </a:r>
            <a:r>
              <a:rPr lang="pt-BR" dirty="0"/>
              <a:t> </a:t>
            </a:r>
            <a:r>
              <a:rPr lang="pt-BR" dirty="0" err="1"/>
              <a:t>difference</a:t>
            </a:r>
            <a:r>
              <a:rPr lang="pt-BR" dirty="0"/>
              <a:t> in </a:t>
            </a:r>
            <a:r>
              <a:rPr lang="pt-BR" dirty="0" err="1"/>
              <a:t>length</a:t>
            </a:r>
            <a:r>
              <a:rPr lang="pt-BR" dirty="0"/>
              <a:t>? </a:t>
            </a:r>
            <a:r>
              <a:rPr lang="en-GB" dirty="0"/>
              <a:t>If not, then shorten the duration you give to each vowel until you found a point when one of them still sounds acceptable while the other has become too short to be identifiable. Which is which?</a:t>
            </a:r>
          </a:p>
          <a:p>
            <a:r>
              <a:rPr lang="pt-BR" dirty="0" err="1"/>
              <a:t>Even</a:t>
            </a:r>
            <a:r>
              <a:rPr lang="pt-BR" dirty="0"/>
              <a:t> </a:t>
            </a:r>
            <a:r>
              <a:rPr lang="pt-BR" dirty="0" err="1"/>
              <a:t>if</a:t>
            </a:r>
            <a:r>
              <a:rPr lang="pt-BR" dirty="0"/>
              <a:t> </a:t>
            </a:r>
            <a:r>
              <a:rPr lang="pt-BR" dirty="0" err="1"/>
              <a:t>you</a:t>
            </a:r>
            <a:r>
              <a:rPr lang="pt-BR" dirty="0"/>
              <a:t> </a:t>
            </a:r>
            <a:r>
              <a:rPr lang="pt-BR" dirty="0" err="1"/>
              <a:t>can´t</a:t>
            </a:r>
            <a:r>
              <a:rPr lang="pt-BR" dirty="0"/>
              <a:t> </a:t>
            </a:r>
            <a:r>
              <a:rPr lang="pt-BR" dirty="0" err="1"/>
              <a:t>find</a:t>
            </a:r>
            <a:r>
              <a:rPr lang="pt-BR" dirty="0"/>
              <a:t> </a:t>
            </a:r>
            <a:r>
              <a:rPr lang="pt-BR" dirty="0" err="1"/>
              <a:t>any</a:t>
            </a:r>
            <a:r>
              <a:rPr lang="pt-BR" dirty="0"/>
              <a:t> </a:t>
            </a:r>
            <a:r>
              <a:rPr lang="pt-BR" dirty="0" err="1"/>
              <a:t>difference</a:t>
            </a:r>
            <a:r>
              <a:rPr lang="pt-BR" dirty="0"/>
              <a:t>, </a:t>
            </a:r>
            <a:r>
              <a:rPr lang="pt-BR" dirty="0" err="1"/>
              <a:t>the</a:t>
            </a:r>
            <a:r>
              <a:rPr lang="pt-BR" dirty="0"/>
              <a:t> </a:t>
            </a:r>
            <a:r>
              <a:rPr lang="pt-BR" dirty="0" err="1"/>
              <a:t>action</a:t>
            </a:r>
            <a:r>
              <a:rPr lang="pt-BR" dirty="0"/>
              <a:t> </a:t>
            </a:r>
            <a:r>
              <a:rPr lang="pt-BR" dirty="0" err="1"/>
              <a:t>of</a:t>
            </a:r>
            <a:r>
              <a:rPr lang="pt-BR" dirty="0"/>
              <a:t> </a:t>
            </a:r>
            <a:r>
              <a:rPr lang="pt-BR" dirty="0" err="1"/>
              <a:t>trying</a:t>
            </a:r>
            <a:r>
              <a:rPr lang="pt-BR" dirty="0"/>
              <a:t> </a:t>
            </a:r>
            <a:r>
              <a:rPr lang="pt-BR" dirty="0" err="1"/>
              <a:t>to</a:t>
            </a:r>
            <a:r>
              <a:rPr lang="pt-BR" dirty="0"/>
              <a:t> observe </a:t>
            </a:r>
            <a:r>
              <a:rPr lang="pt-BR" dirty="0" err="1"/>
              <a:t>length</a:t>
            </a:r>
            <a:r>
              <a:rPr lang="pt-BR" dirty="0"/>
              <a:t> more </a:t>
            </a:r>
            <a:r>
              <a:rPr lang="pt-BR" dirty="0" err="1"/>
              <a:t>accurately</a:t>
            </a:r>
            <a:r>
              <a:rPr lang="pt-BR" dirty="0"/>
              <a:t> </a:t>
            </a:r>
            <a:r>
              <a:rPr lang="pt-BR" dirty="0" err="1"/>
              <a:t>will</a:t>
            </a:r>
            <a:r>
              <a:rPr lang="pt-BR" dirty="0"/>
              <a:t> help </a:t>
            </a:r>
            <a:r>
              <a:rPr lang="pt-BR" dirty="0" err="1"/>
              <a:t>develop</a:t>
            </a:r>
            <a:r>
              <a:rPr lang="pt-BR" dirty="0"/>
              <a:t> y0ur </a:t>
            </a:r>
            <a:r>
              <a:rPr lang="pt-BR" dirty="0" err="1"/>
              <a:t>sensitivity</a:t>
            </a:r>
            <a:r>
              <a:rPr lang="pt-BR" dirty="0"/>
              <a:t> </a:t>
            </a:r>
            <a:r>
              <a:rPr lang="pt-BR" dirty="0" err="1"/>
              <a:t>to</a:t>
            </a:r>
            <a:r>
              <a:rPr lang="pt-BR" dirty="0"/>
              <a:t> </a:t>
            </a:r>
            <a:r>
              <a:rPr lang="pt-BR" dirty="0" err="1"/>
              <a:t>the</a:t>
            </a:r>
            <a:r>
              <a:rPr lang="pt-BR" dirty="0"/>
              <a:t> </a:t>
            </a:r>
            <a:r>
              <a:rPr lang="pt-BR" dirty="0" err="1"/>
              <a:t>variables</a:t>
            </a:r>
            <a:r>
              <a:rPr lang="pt-BR" dirty="0"/>
              <a:t> </a:t>
            </a:r>
            <a:r>
              <a:rPr lang="pt-BR" dirty="0" err="1"/>
              <a:t>of</a:t>
            </a:r>
            <a:r>
              <a:rPr lang="pt-BR" dirty="0"/>
              <a:t> </a:t>
            </a:r>
            <a:r>
              <a:rPr lang="pt-BR" dirty="0" err="1"/>
              <a:t>sound</a:t>
            </a:r>
            <a:r>
              <a:rPr lang="pt-BR" dirty="0"/>
              <a:t> </a:t>
            </a:r>
            <a:r>
              <a:rPr lang="pt-BR" dirty="0" err="1"/>
              <a:t>production</a:t>
            </a:r>
            <a:r>
              <a:rPr lang="pt-BR" dirty="0"/>
              <a:t>. </a:t>
            </a:r>
            <a:r>
              <a:rPr lang="pt-BR" dirty="0">
                <a:solidFill>
                  <a:schemeClr val="accent6"/>
                </a:solidFill>
              </a:rPr>
              <a:t>In </a:t>
            </a:r>
            <a:r>
              <a:rPr lang="pt-BR" dirty="0" err="1">
                <a:solidFill>
                  <a:schemeClr val="accent6"/>
                </a:solidFill>
              </a:rPr>
              <a:t>my</a:t>
            </a:r>
            <a:r>
              <a:rPr lang="pt-BR" dirty="0">
                <a:solidFill>
                  <a:schemeClr val="accent6"/>
                </a:solidFill>
              </a:rPr>
              <a:t> [</a:t>
            </a:r>
            <a:r>
              <a:rPr lang="pt-BR" dirty="0" err="1">
                <a:solidFill>
                  <a:schemeClr val="accent6"/>
                </a:solidFill>
              </a:rPr>
              <a:t>ie</a:t>
            </a:r>
            <a:r>
              <a:rPr lang="pt-BR" dirty="0">
                <a:solidFill>
                  <a:schemeClr val="accent6"/>
                </a:solidFill>
              </a:rPr>
              <a:t> Adrian </a:t>
            </a:r>
            <a:r>
              <a:rPr lang="pt-BR" dirty="0" err="1">
                <a:solidFill>
                  <a:schemeClr val="accent6"/>
                </a:solidFill>
              </a:rPr>
              <a:t>Underhill´s</a:t>
            </a:r>
            <a:r>
              <a:rPr lang="pt-BR" dirty="0">
                <a:solidFill>
                  <a:schemeClr val="accent6"/>
                </a:solidFill>
              </a:rPr>
              <a:t>] </a:t>
            </a:r>
            <a:r>
              <a:rPr lang="pt-BR" dirty="0" err="1">
                <a:solidFill>
                  <a:schemeClr val="accent6"/>
                </a:solidFill>
              </a:rPr>
              <a:t>opinion</a:t>
            </a:r>
            <a:r>
              <a:rPr lang="pt-BR" dirty="0">
                <a:solidFill>
                  <a:schemeClr val="accent6"/>
                </a:solidFill>
              </a:rPr>
              <a:t> it </a:t>
            </a:r>
            <a:r>
              <a:rPr lang="pt-BR" dirty="0" err="1">
                <a:solidFill>
                  <a:schemeClr val="accent6"/>
                </a:solidFill>
              </a:rPr>
              <a:t>is</a:t>
            </a:r>
            <a:r>
              <a:rPr lang="pt-BR" dirty="0">
                <a:solidFill>
                  <a:schemeClr val="accent6"/>
                </a:solidFill>
              </a:rPr>
              <a:t> </a:t>
            </a:r>
            <a:r>
              <a:rPr lang="pt-BR" dirty="0" err="1">
                <a:solidFill>
                  <a:schemeClr val="accent6"/>
                </a:solidFill>
              </a:rPr>
              <a:t>your</a:t>
            </a:r>
            <a:r>
              <a:rPr lang="pt-BR" dirty="0">
                <a:solidFill>
                  <a:schemeClr val="accent6"/>
                </a:solidFill>
              </a:rPr>
              <a:t> </a:t>
            </a:r>
            <a:r>
              <a:rPr lang="pt-BR" dirty="0" err="1">
                <a:solidFill>
                  <a:schemeClr val="accent6"/>
                </a:solidFill>
              </a:rPr>
              <a:t>sensitivity</a:t>
            </a:r>
            <a:r>
              <a:rPr lang="pt-BR" dirty="0">
                <a:solidFill>
                  <a:schemeClr val="accent6"/>
                </a:solidFill>
              </a:rPr>
              <a:t> </a:t>
            </a:r>
            <a:r>
              <a:rPr lang="pt-BR" dirty="0" err="1">
                <a:solidFill>
                  <a:schemeClr val="accent6"/>
                </a:solidFill>
              </a:rPr>
              <a:t>rather</a:t>
            </a:r>
            <a:r>
              <a:rPr lang="pt-BR" dirty="0">
                <a:solidFill>
                  <a:schemeClr val="accent6"/>
                </a:solidFill>
              </a:rPr>
              <a:t> </a:t>
            </a:r>
            <a:r>
              <a:rPr lang="pt-BR" dirty="0" err="1">
                <a:solidFill>
                  <a:schemeClr val="accent6"/>
                </a:solidFill>
              </a:rPr>
              <a:t>than</a:t>
            </a:r>
            <a:r>
              <a:rPr lang="pt-BR" dirty="0">
                <a:solidFill>
                  <a:schemeClr val="accent6"/>
                </a:solidFill>
              </a:rPr>
              <a:t> </a:t>
            </a:r>
            <a:r>
              <a:rPr lang="pt-BR" dirty="0" err="1">
                <a:solidFill>
                  <a:schemeClr val="accent6"/>
                </a:solidFill>
              </a:rPr>
              <a:t>your</a:t>
            </a:r>
            <a:r>
              <a:rPr lang="pt-BR" dirty="0">
                <a:solidFill>
                  <a:schemeClr val="accent6"/>
                </a:solidFill>
              </a:rPr>
              <a:t> </a:t>
            </a:r>
            <a:r>
              <a:rPr lang="pt-BR" dirty="0" err="1">
                <a:solidFill>
                  <a:schemeClr val="accent6"/>
                </a:solidFill>
              </a:rPr>
              <a:t>accuracy</a:t>
            </a:r>
            <a:r>
              <a:rPr lang="pt-BR" dirty="0">
                <a:solidFill>
                  <a:schemeClr val="accent6"/>
                </a:solidFill>
              </a:rPr>
              <a:t> </a:t>
            </a:r>
            <a:r>
              <a:rPr lang="pt-BR" dirty="0" err="1">
                <a:solidFill>
                  <a:schemeClr val="accent6"/>
                </a:solidFill>
              </a:rPr>
              <a:t>that</a:t>
            </a:r>
            <a:r>
              <a:rPr lang="pt-BR" dirty="0">
                <a:solidFill>
                  <a:schemeClr val="accent6"/>
                </a:solidFill>
              </a:rPr>
              <a:t> </a:t>
            </a:r>
            <a:r>
              <a:rPr lang="pt-BR" dirty="0" err="1">
                <a:solidFill>
                  <a:schemeClr val="accent6"/>
                </a:solidFill>
              </a:rPr>
              <a:t>ultimately</a:t>
            </a:r>
            <a:r>
              <a:rPr lang="pt-BR" dirty="0">
                <a:solidFill>
                  <a:schemeClr val="accent6"/>
                </a:solidFill>
              </a:rPr>
              <a:t> </a:t>
            </a:r>
            <a:r>
              <a:rPr lang="pt-BR" dirty="0" err="1">
                <a:solidFill>
                  <a:schemeClr val="accent6"/>
                </a:solidFill>
              </a:rPr>
              <a:t>facilitates</a:t>
            </a:r>
            <a:r>
              <a:rPr lang="pt-BR" dirty="0">
                <a:solidFill>
                  <a:schemeClr val="accent6"/>
                </a:solidFill>
              </a:rPr>
              <a:t> </a:t>
            </a:r>
            <a:r>
              <a:rPr lang="pt-BR" dirty="0" err="1">
                <a:solidFill>
                  <a:schemeClr val="accent6"/>
                </a:solidFill>
              </a:rPr>
              <a:t>your</a:t>
            </a:r>
            <a:r>
              <a:rPr lang="pt-BR" dirty="0">
                <a:solidFill>
                  <a:schemeClr val="accent6"/>
                </a:solidFill>
              </a:rPr>
              <a:t> </a:t>
            </a:r>
            <a:r>
              <a:rPr lang="pt-BR" dirty="0" err="1">
                <a:solidFill>
                  <a:schemeClr val="accent6"/>
                </a:solidFill>
              </a:rPr>
              <a:t>learners</a:t>
            </a:r>
            <a:r>
              <a:rPr lang="pt-BR" dirty="0">
                <a:solidFill>
                  <a:schemeClr val="accent6"/>
                </a:solidFill>
              </a:rPr>
              <a:t>´ </a:t>
            </a:r>
            <a:r>
              <a:rPr lang="pt-BR" dirty="0" err="1">
                <a:solidFill>
                  <a:schemeClr val="accent6"/>
                </a:solidFill>
              </a:rPr>
              <a:t>learning</a:t>
            </a:r>
            <a:r>
              <a:rPr lang="pt-BR" dirty="0"/>
              <a:t>.</a:t>
            </a:r>
          </a:p>
          <a:p>
            <a:endParaRPr lang="pt-BR" dirty="0"/>
          </a:p>
        </p:txBody>
      </p:sp>
    </p:spTree>
    <p:extLst>
      <p:ext uri="{BB962C8B-B14F-4D97-AF65-F5344CB8AC3E}">
        <p14:creationId xmlns:p14="http://schemas.microsoft.com/office/powerpoint/2010/main" val="186701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3600" dirty="0" err="1" smtClean="0"/>
              <a:t>What</a:t>
            </a:r>
            <a:r>
              <a:rPr lang="pt-BR" sz="3600" dirty="0" smtClean="0"/>
              <a:t> </a:t>
            </a:r>
            <a:r>
              <a:rPr lang="pt-BR" sz="3600" dirty="0" err="1" smtClean="0"/>
              <a:t>is</a:t>
            </a:r>
            <a:r>
              <a:rPr lang="pt-BR" sz="3600" dirty="0" smtClean="0"/>
              <a:t> </a:t>
            </a:r>
            <a:r>
              <a:rPr lang="pt-BR" sz="3600" dirty="0" err="1" smtClean="0"/>
              <a:t>my</a:t>
            </a:r>
            <a:r>
              <a:rPr lang="pt-BR" sz="3600" dirty="0" smtClean="0"/>
              <a:t> </a:t>
            </a:r>
            <a:r>
              <a:rPr lang="pt-BR" sz="3600" dirty="0" err="1" smtClean="0"/>
              <a:t>accent</a:t>
            </a:r>
            <a:r>
              <a:rPr lang="pt-BR" sz="3600" dirty="0" smtClean="0"/>
              <a:t>?</a:t>
            </a:r>
          </a:p>
          <a:p>
            <a:endParaRPr lang="pt-BR" sz="3600" dirty="0"/>
          </a:p>
          <a:p>
            <a:endParaRPr lang="pt-BR" sz="3600" dirty="0" smtClean="0"/>
          </a:p>
          <a:p>
            <a:endParaRPr lang="pt-BR" sz="3600" dirty="0"/>
          </a:p>
          <a:p>
            <a:pPr marL="0" indent="0">
              <a:buNone/>
            </a:pPr>
            <a:endParaRPr lang="pt-BR" sz="3600" dirty="0"/>
          </a:p>
        </p:txBody>
      </p:sp>
      <p:pic>
        <p:nvPicPr>
          <p:cNvPr id="1026" name="Picture 2" descr="C:\Users\letras\Downloads\IMG_44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0932" y="2654488"/>
            <a:ext cx="4949588" cy="371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683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B5899-82E5-43E2-A2B0-391F32A5F966}"/>
              </a:ext>
            </a:extLst>
          </p:cNvPr>
          <p:cNvSpPr>
            <a:spLocks noGrp="1"/>
          </p:cNvSpPr>
          <p:nvPr>
            <p:ph type="title"/>
          </p:nvPr>
        </p:nvSpPr>
        <p:spPr/>
        <p:txBody>
          <a:bodyPr/>
          <a:lstStyle/>
          <a:p>
            <a:r>
              <a:rPr lang="pt-BR" dirty="0" err="1"/>
              <a:t>Consciousness</a:t>
            </a:r>
            <a:r>
              <a:rPr lang="pt-BR" dirty="0"/>
              <a:t> </a:t>
            </a:r>
            <a:r>
              <a:rPr lang="pt-BR" dirty="0" err="1"/>
              <a:t>raising</a:t>
            </a:r>
            <a:r>
              <a:rPr lang="pt-BR" dirty="0"/>
              <a:t> </a:t>
            </a:r>
            <a:r>
              <a:rPr lang="pt-BR" dirty="0" err="1"/>
              <a:t>activities</a:t>
            </a:r>
            <a:endParaRPr lang="en-GB" dirty="0"/>
          </a:p>
        </p:txBody>
      </p:sp>
      <p:sp>
        <p:nvSpPr>
          <p:cNvPr id="3" name="Espaço Reservado para Conteúdo 2">
            <a:extLst>
              <a:ext uri="{FF2B5EF4-FFF2-40B4-BE49-F238E27FC236}">
                <a16:creationId xmlns:a16="http://schemas.microsoft.com/office/drawing/2014/main" id="{EB3DB2C7-56EA-46B5-B4EF-9A199EFB3E99}"/>
              </a:ext>
            </a:extLst>
          </p:cNvPr>
          <p:cNvSpPr>
            <a:spLocks noGrp="1"/>
          </p:cNvSpPr>
          <p:nvPr>
            <p:ph idx="1"/>
          </p:nvPr>
        </p:nvSpPr>
        <p:spPr/>
        <p:txBody>
          <a:bodyPr/>
          <a:lstStyle/>
          <a:p>
            <a:r>
              <a:rPr lang="pt-BR" u="sng" dirty="0"/>
              <a:t>Discovery </a:t>
            </a:r>
            <a:r>
              <a:rPr lang="pt-BR" u="sng" dirty="0" err="1"/>
              <a:t>activity</a:t>
            </a:r>
            <a:r>
              <a:rPr lang="pt-BR" u="sng" dirty="0"/>
              <a:t> </a:t>
            </a:r>
            <a:r>
              <a:rPr lang="pt-BR" dirty="0"/>
              <a:t>(</a:t>
            </a:r>
            <a:r>
              <a:rPr lang="pt-BR" dirty="0" err="1"/>
              <a:t>Underhill</a:t>
            </a:r>
            <a:r>
              <a:rPr lang="pt-BR" dirty="0"/>
              <a:t>, pp.18-19)</a:t>
            </a:r>
          </a:p>
          <a:p>
            <a:r>
              <a:rPr lang="pt-BR" dirty="0"/>
              <a:t>3. </a:t>
            </a:r>
            <a:r>
              <a:rPr lang="pt-BR" dirty="0" err="1"/>
              <a:t>Now</a:t>
            </a:r>
            <a:r>
              <a:rPr lang="pt-BR" dirty="0"/>
              <a:t> compare </a:t>
            </a:r>
            <a:r>
              <a:rPr lang="pt-BR" dirty="0" err="1"/>
              <a:t>the</a:t>
            </a:r>
            <a:r>
              <a:rPr lang="pt-BR" dirty="0"/>
              <a:t> </a:t>
            </a:r>
            <a:r>
              <a:rPr lang="pt-BR" dirty="0" err="1"/>
              <a:t>relative</a:t>
            </a:r>
            <a:r>
              <a:rPr lang="pt-BR" dirty="0"/>
              <a:t> </a:t>
            </a:r>
            <a:r>
              <a:rPr lang="pt-BR" dirty="0" err="1"/>
              <a:t>length</a:t>
            </a:r>
            <a:r>
              <a:rPr lang="pt-BR" dirty="0"/>
              <a:t> </a:t>
            </a:r>
            <a:r>
              <a:rPr lang="pt-BR" dirty="0" err="1"/>
              <a:t>of</a:t>
            </a:r>
            <a:r>
              <a:rPr lang="pt-BR" dirty="0"/>
              <a:t> /i:/ </a:t>
            </a:r>
            <a:r>
              <a:rPr lang="pt-BR" dirty="0" err="1"/>
              <a:t>and</a:t>
            </a:r>
            <a:r>
              <a:rPr lang="pt-BR" dirty="0"/>
              <a:t> /ɪ/ in </a:t>
            </a:r>
            <a:r>
              <a:rPr lang="pt-BR" dirty="0" err="1"/>
              <a:t>this</a:t>
            </a:r>
            <a:r>
              <a:rPr lang="pt-BR" dirty="0"/>
              <a:t> </a:t>
            </a:r>
            <a:r>
              <a:rPr lang="pt-BR" dirty="0" err="1"/>
              <a:t>context</a:t>
            </a:r>
            <a:r>
              <a:rPr lang="pt-BR" dirty="0"/>
              <a:t>:</a:t>
            </a:r>
          </a:p>
          <a:p>
            <a:r>
              <a:rPr lang="pt-BR" dirty="0"/>
              <a:t>/</a:t>
            </a:r>
            <a:r>
              <a:rPr lang="pt-BR" dirty="0" err="1"/>
              <a:t>bi:t</a:t>
            </a:r>
            <a:r>
              <a:rPr lang="pt-BR" dirty="0"/>
              <a:t>/	beat</a:t>
            </a:r>
          </a:p>
          <a:p>
            <a:r>
              <a:rPr lang="pt-BR" dirty="0"/>
              <a:t>/</a:t>
            </a:r>
            <a:r>
              <a:rPr lang="pt-BR" dirty="0" err="1"/>
              <a:t>bɪd</a:t>
            </a:r>
            <a:r>
              <a:rPr lang="pt-BR" dirty="0"/>
              <a:t>/	</a:t>
            </a:r>
            <a:r>
              <a:rPr lang="pt-BR" dirty="0" err="1"/>
              <a:t>bid</a:t>
            </a:r>
            <a:endParaRPr lang="pt-BR" dirty="0"/>
          </a:p>
          <a:p>
            <a:endParaRPr lang="pt-BR" dirty="0"/>
          </a:p>
        </p:txBody>
      </p:sp>
    </p:spTree>
    <p:extLst>
      <p:ext uri="{BB962C8B-B14F-4D97-AF65-F5344CB8AC3E}">
        <p14:creationId xmlns:p14="http://schemas.microsoft.com/office/powerpoint/2010/main" val="376263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B5899-82E5-43E2-A2B0-391F32A5F966}"/>
              </a:ext>
            </a:extLst>
          </p:cNvPr>
          <p:cNvSpPr>
            <a:spLocks noGrp="1"/>
          </p:cNvSpPr>
          <p:nvPr>
            <p:ph type="title"/>
          </p:nvPr>
        </p:nvSpPr>
        <p:spPr/>
        <p:txBody>
          <a:bodyPr/>
          <a:lstStyle/>
          <a:p>
            <a:r>
              <a:rPr lang="pt-BR" dirty="0" err="1"/>
              <a:t>Consciousness</a:t>
            </a:r>
            <a:r>
              <a:rPr lang="pt-BR" dirty="0"/>
              <a:t> </a:t>
            </a:r>
            <a:r>
              <a:rPr lang="pt-BR" dirty="0" err="1"/>
              <a:t>raising</a:t>
            </a:r>
            <a:r>
              <a:rPr lang="pt-BR" dirty="0"/>
              <a:t> </a:t>
            </a:r>
            <a:r>
              <a:rPr lang="pt-BR" dirty="0" err="1"/>
              <a:t>activities</a:t>
            </a:r>
            <a:endParaRPr lang="en-GB" dirty="0"/>
          </a:p>
        </p:txBody>
      </p:sp>
      <p:sp>
        <p:nvSpPr>
          <p:cNvPr id="3" name="Espaço Reservado para Conteúdo 2">
            <a:extLst>
              <a:ext uri="{FF2B5EF4-FFF2-40B4-BE49-F238E27FC236}">
                <a16:creationId xmlns:a16="http://schemas.microsoft.com/office/drawing/2014/main" id="{EB3DB2C7-56EA-46B5-B4EF-9A199EFB3E99}"/>
              </a:ext>
            </a:extLst>
          </p:cNvPr>
          <p:cNvSpPr>
            <a:spLocks noGrp="1"/>
          </p:cNvSpPr>
          <p:nvPr>
            <p:ph idx="1"/>
          </p:nvPr>
        </p:nvSpPr>
        <p:spPr/>
        <p:txBody>
          <a:bodyPr/>
          <a:lstStyle/>
          <a:p>
            <a:r>
              <a:rPr lang="pt-BR" u="sng" dirty="0"/>
              <a:t>Discovery </a:t>
            </a:r>
            <a:r>
              <a:rPr lang="pt-BR" u="sng" dirty="0" err="1"/>
              <a:t>activity</a:t>
            </a:r>
            <a:r>
              <a:rPr lang="pt-BR" u="sng" dirty="0"/>
              <a:t> </a:t>
            </a:r>
            <a:r>
              <a:rPr lang="pt-BR" dirty="0"/>
              <a:t>(</a:t>
            </a:r>
            <a:r>
              <a:rPr lang="pt-BR" dirty="0" err="1"/>
              <a:t>Underhill</a:t>
            </a:r>
            <a:r>
              <a:rPr lang="pt-BR" dirty="0"/>
              <a:t>, pp.18-19)</a:t>
            </a:r>
          </a:p>
          <a:p>
            <a:r>
              <a:rPr lang="pt-BR" dirty="0"/>
              <a:t>3. </a:t>
            </a:r>
            <a:r>
              <a:rPr lang="pt-BR" dirty="0" err="1"/>
              <a:t>Now</a:t>
            </a:r>
            <a:r>
              <a:rPr lang="pt-BR" dirty="0"/>
              <a:t> compare </a:t>
            </a:r>
            <a:r>
              <a:rPr lang="pt-BR" dirty="0" err="1"/>
              <a:t>the</a:t>
            </a:r>
            <a:r>
              <a:rPr lang="pt-BR" dirty="0"/>
              <a:t> </a:t>
            </a:r>
            <a:r>
              <a:rPr lang="pt-BR" dirty="0" err="1"/>
              <a:t>relative</a:t>
            </a:r>
            <a:r>
              <a:rPr lang="pt-BR" dirty="0"/>
              <a:t> </a:t>
            </a:r>
            <a:r>
              <a:rPr lang="pt-BR" dirty="0" err="1"/>
              <a:t>length</a:t>
            </a:r>
            <a:r>
              <a:rPr lang="pt-BR" dirty="0"/>
              <a:t> </a:t>
            </a:r>
            <a:r>
              <a:rPr lang="pt-BR" dirty="0" err="1"/>
              <a:t>of</a:t>
            </a:r>
            <a:r>
              <a:rPr lang="pt-BR" dirty="0"/>
              <a:t> /i:/ </a:t>
            </a:r>
            <a:r>
              <a:rPr lang="pt-BR" dirty="0" err="1"/>
              <a:t>and</a:t>
            </a:r>
            <a:r>
              <a:rPr lang="pt-BR" dirty="0"/>
              <a:t> /ɪ/ in </a:t>
            </a:r>
            <a:r>
              <a:rPr lang="pt-BR" dirty="0" err="1"/>
              <a:t>this</a:t>
            </a:r>
            <a:r>
              <a:rPr lang="pt-BR" dirty="0"/>
              <a:t> </a:t>
            </a:r>
            <a:r>
              <a:rPr lang="pt-BR" dirty="0" err="1"/>
              <a:t>context</a:t>
            </a:r>
            <a:r>
              <a:rPr lang="pt-BR" dirty="0"/>
              <a:t>:</a:t>
            </a:r>
          </a:p>
          <a:p>
            <a:r>
              <a:rPr lang="pt-BR" dirty="0"/>
              <a:t>/</a:t>
            </a:r>
            <a:r>
              <a:rPr lang="pt-BR" dirty="0" err="1"/>
              <a:t>bi:t</a:t>
            </a:r>
            <a:r>
              <a:rPr lang="pt-BR" dirty="0"/>
              <a:t>/	beat</a:t>
            </a:r>
          </a:p>
          <a:p>
            <a:r>
              <a:rPr lang="pt-BR" dirty="0"/>
              <a:t>/</a:t>
            </a:r>
            <a:r>
              <a:rPr lang="pt-BR" dirty="0" err="1"/>
              <a:t>bɪd</a:t>
            </a:r>
            <a:r>
              <a:rPr lang="pt-BR" dirty="0"/>
              <a:t>/	</a:t>
            </a:r>
            <a:r>
              <a:rPr lang="pt-BR" dirty="0" err="1"/>
              <a:t>bid</a:t>
            </a:r>
            <a:endParaRPr lang="pt-BR" dirty="0"/>
          </a:p>
          <a:p>
            <a:endParaRPr lang="pt-BR" dirty="0"/>
          </a:p>
          <a:p>
            <a:r>
              <a:rPr lang="pt-BR" dirty="0" err="1"/>
              <a:t>Here</a:t>
            </a:r>
            <a:r>
              <a:rPr lang="pt-BR" dirty="0"/>
              <a:t> </a:t>
            </a:r>
            <a:r>
              <a:rPr lang="pt-BR" dirty="0" err="1"/>
              <a:t>you</a:t>
            </a:r>
            <a:r>
              <a:rPr lang="pt-BR" dirty="0"/>
              <a:t> </a:t>
            </a:r>
            <a:r>
              <a:rPr lang="pt-BR" dirty="0" err="1"/>
              <a:t>may</a:t>
            </a:r>
            <a:r>
              <a:rPr lang="pt-BR" dirty="0"/>
              <a:t> </a:t>
            </a:r>
            <a:r>
              <a:rPr lang="pt-BR" dirty="0" err="1"/>
              <a:t>find</a:t>
            </a:r>
            <a:r>
              <a:rPr lang="pt-BR" dirty="0"/>
              <a:t> </a:t>
            </a:r>
            <a:r>
              <a:rPr lang="pt-BR" dirty="0" err="1"/>
              <a:t>that</a:t>
            </a:r>
            <a:r>
              <a:rPr lang="pt-BR" dirty="0"/>
              <a:t> </a:t>
            </a:r>
            <a:r>
              <a:rPr lang="pt-BR" dirty="0" err="1"/>
              <a:t>the</a:t>
            </a:r>
            <a:r>
              <a:rPr lang="pt-BR" dirty="0"/>
              <a:t> </a:t>
            </a:r>
            <a:r>
              <a:rPr lang="pt-BR" dirty="0" smtClean="0"/>
              <a:t>‘</a:t>
            </a:r>
            <a:r>
              <a:rPr lang="pt-BR" dirty="0" err="1" smtClean="0"/>
              <a:t>long</a:t>
            </a:r>
            <a:r>
              <a:rPr lang="pt-BR" dirty="0" smtClean="0"/>
              <a:t>’ </a:t>
            </a:r>
            <a:r>
              <a:rPr lang="pt-BR" dirty="0" err="1"/>
              <a:t>and</a:t>
            </a:r>
            <a:r>
              <a:rPr lang="pt-BR" dirty="0"/>
              <a:t> </a:t>
            </a:r>
            <a:r>
              <a:rPr lang="pt-BR" dirty="0" err="1"/>
              <a:t>the</a:t>
            </a:r>
            <a:r>
              <a:rPr lang="pt-BR" dirty="0"/>
              <a:t> </a:t>
            </a:r>
            <a:r>
              <a:rPr lang="pt-BR" dirty="0" smtClean="0"/>
              <a:t>‘short’ </a:t>
            </a:r>
            <a:r>
              <a:rPr lang="pt-BR" dirty="0" err="1"/>
              <a:t>vowel</a:t>
            </a:r>
            <a:r>
              <a:rPr lang="pt-BR" dirty="0"/>
              <a:t> </a:t>
            </a:r>
            <a:r>
              <a:rPr lang="pt-BR" dirty="0" smtClean="0"/>
              <a:t>are in </a:t>
            </a:r>
            <a:r>
              <a:rPr lang="pt-BR" dirty="0" err="1" smtClean="0"/>
              <a:t>fact</a:t>
            </a:r>
            <a:r>
              <a:rPr lang="pt-BR" dirty="0" smtClean="0"/>
              <a:t> </a:t>
            </a:r>
            <a:r>
              <a:rPr lang="pt-BR" dirty="0" err="1"/>
              <a:t>roughly</a:t>
            </a:r>
            <a:r>
              <a:rPr lang="pt-BR" dirty="0"/>
              <a:t> </a:t>
            </a:r>
            <a:r>
              <a:rPr lang="pt-BR" dirty="0" err="1"/>
              <a:t>the</a:t>
            </a:r>
            <a:r>
              <a:rPr lang="pt-BR" dirty="0"/>
              <a:t> </a:t>
            </a:r>
            <a:r>
              <a:rPr lang="pt-BR" dirty="0" err="1"/>
              <a:t>same</a:t>
            </a:r>
            <a:r>
              <a:rPr lang="pt-BR" dirty="0"/>
              <a:t> </a:t>
            </a:r>
            <a:r>
              <a:rPr lang="pt-BR" dirty="0" err="1"/>
              <a:t>length</a:t>
            </a:r>
            <a:r>
              <a:rPr lang="pt-BR" dirty="0"/>
              <a:t>. </a:t>
            </a:r>
            <a:r>
              <a:rPr lang="pt-BR" i="1" dirty="0" err="1"/>
              <a:t>So</a:t>
            </a:r>
            <a:r>
              <a:rPr lang="pt-BR" i="1" dirty="0"/>
              <a:t> </a:t>
            </a:r>
            <a:r>
              <a:rPr lang="pt-BR" i="1" dirty="0" err="1"/>
              <a:t>what</a:t>
            </a:r>
            <a:r>
              <a:rPr lang="pt-BR" i="1" dirty="0"/>
              <a:t> </a:t>
            </a:r>
            <a:r>
              <a:rPr lang="pt-BR" i="1" dirty="0" err="1"/>
              <a:t>is</a:t>
            </a:r>
            <a:r>
              <a:rPr lang="pt-BR" i="1" dirty="0"/>
              <a:t> </a:t>
            </a:r>
            <a:r>
              <a:rPr lang="pt-BR" i="1" dirty="0" err="1"/>
              <a:t>going</a:t>
            </a:r>
            <a:r>
              <a:rPr lang="pt-BR" i="1" dirty="0"/>
              <a:t> </a:t>
            </a:r>
            <a:r>
              <a:rPr lang="pt-BR" i="1" dirty="0" err="1"/>
              <a:t>on</a:t>
            </a:r>
            <a:r>
              <a:rPr lang="pt-BR" i="1" dirty="0"/>
              <a:t>?</a:t>
            </a:r>
          </a:p>
          <a:p>
            <a:endParaRPr lang="pt-BR" dirty="0"/>
          </a:p>
        </p:txBody>
      </p:sp>
    </p:spTree>
    <p:extLst>
      <p:ext uri="{BB962C8B-B14F-4D97-AF65-F5344CB8AC3E}">
        <p14:creationId xmlns:p14="http://schemas.microsoft.com/office/powerpoint/2010/main" val="101458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B5899-82E5-43E2-A2B0-391F32A5F966}"/>
              </a:ext>
            </a:extLst>
          </p:cNvPr>
          <p:cNvSpPr>
            <a:spLocks noGrp="1"/>
          </p:cNvSpPr>
          <p:nvPr>
            <p:ph type="title"/>
          </p:nvPr>
        </p:nvSpPr>
        <p:spPr/>
        <p:txBody>
          <a:bodyPr/>
          <a:lstStyle/>
          <a:p>
            <a:r>
              <a:rPr lang="pt-BR" dirty="0" err="1"/>
              <a:t>Consciousness</a:t>
            </a:r>
            <a:r>
              <a:rPr lang="pt-BR" dirty="0"/>
              <a:t> </a:t>
            </a:r>
            <a:r>
              <a:rPr lang="pt-BR" dirty="0" err="1"/>
              <a:t>raising</a:t>
            </a:r>
            <a:r>
              <a:rPr lang="pt-BR" dirty="0"/>
              <a:t> </a:t>
            </a:r>
            <a:r>
              <a:rPr lang="pt-BR" dirty="0" err="1"/>
              <a:t>activities</a:t>
            </a:r>
            <a:endParaRPr lang="en-GB" dirty="0"/>
          </a:p>
        </p:txBody>
      </p:sp>
      <p:sp>
        <p:nvSpPr>
          <p:cNvPr id="3" name="Espaço Reservado para Conteúdo 2">
            <a:extLst>
              <a:ext uri="{FF2B5EF4-FFF2-40B4-BE49-F238E27FC236}">
                <a16:creationId xmlns:a16="http://schemas.microsoft.com/office/drawing/2014/main" id="{EB3DB2C7-56EA-46B5-B4EF-9A199EFB3E99}"/>
              </a:ext>
            </a:extLst>
          </p:cNvPr>
          <p:cNvSpPr>
            <a:spLocks noGrp="1"/>
          </p:cNvSpPr>
          <p:nvPr>
            <p:ph idx="1"/>
          </p:nvPr>
        </p:nvSpPr>
        <p:spPr/>
        <p:txBody>
          <a:bodyPr/>
          <a:lstStyle/>
          <a:p>
            <a:r>
              <a:rPr lang="pt-BR" u="sng" dirty="0"/>
              <a:t>Discovery </a:t>
            </a:r>
            <a:r>
              <a:rPr lang="pt-BR" u="sng" dirty="0" err="1"/>
              <a:t>activity</a:t>
            </a:r>
            <a:r>
              <a:rPr lang="pt-BR" u="sng" dirty="0"/>
              <a:t> </a:t>
            </a:r>
            <a:r>
              <a:rPr lang="pt-BR" dirty="0"/>
              <a:t>(</a:t>
            </a:r>
            <a:r>
              <a:rPr lang="pt-BR" dirty="0" err="1"/>
              <a:t>Underhill</a:t>
            </a:r>
            <a:r>
              <a:rPr lang="pt-BR" dirty="0"/>
              <a:t>, pp.18-19)</a:t>
            </a:r>
          </a:p>
          <a:p>
            <a:r>
              <a:rPr lang="pt-BR" i="1" dirty="0" err="1"/>
              <a:t>Commentary</a:t>
            </a:r>
            <a:endParaRPr lang="pt-BR" i="1" dirty="0"/>
          </a:p>
          <a:p>
            <a:r>
              <a:rPr lang="pt-BR" dirty="0"/>
              <a:t>The general </a:t>
            </a:r>
            <a:r>
              <a:rPr lang="pt-BR" dirty="0" err="1"/>
              <a:t>tendency</a:t>
            </a:r>
            <a:r>
              <a:rPr lang="pt-BR" dirty="0"/>
              <a:t> </a:t>
            </a:r>
            <a:r>
              <a:rPr lang="pt-BR" dirty="0" err="1"/>
              <a:t>you</a:t>
            </a:r>
            <a:r>
              <a:rPr lang="pt-BR" dirty="0"/>
              <a:t> </a:t>
            </a:r>
            <a:r>
              <a:rPr lang="pt-BR" dirty="0" err="1"/>
              <a:t>may</a:t>
            </a:r>
            <a:r>
              <a:rPr lang="pt-BR" dirty="0"/>
              <a:t> </a:t>
            </a:r>
            <a:r>
              <a:rPr lang="pt-BR" dirty="0" err="1"/>
              <a:t>have</a:t>
            </a:r>
            <a:r>
              <a:rPr lang="pt-BR" dirty="0"/>
              <a:t> </a:t>
            </a:r>
            <a:r>
              <a:rPr lang="pt-BR" dirty="0" err="1"/>
              <a:t>observed</a:t>
            </a:r>
            <a:r>
              <a:rPr lang="pt-BR" dirty="0"/>
              <a:t> in </a:t>
            </a:r>
            <a:r>
              <a:rPr lang="pt-BR" dirty="0" err="1"/>
              <a:t>these</a:t>
            </a:r>
            <a:r>
              <a:rPr lang="pt-BR" dirty="0"/>
              <a:t> </a:t>
            </a:r>
            <a:r>
              <a:rPr lang="pt-BR" dirty="0" err="1"/>
              <a:t>examples</a:t>
            </a:r>
            <a:r>
              <a:rPr lang="pt-BR" dirty="0"/>
              <a:t> </a:t>
            </a:r>
            <a:r>
              <a:rPr lang="pt-BR" dirty="0" err="1"/>
              <a:t>is</a:t>
            </a:r>
            <a:r>
              <a:rPr lang="pt-BR" dirty="0"/>
              <a:t> </a:t>
            </a:r>
            <a:r>
              <a:rPr lang="pt-BR" dirty="0" err="1"/>
              <a:t>that</a:t>
            </a:r>
            <a:r>
              <a:rPr lang="pt-BR" dirty="0"/>
              <a:t> </a:t>
            </a:r>
            <a:r>
              <a:rPr lang="pt-BR" dirty="0" err="1"/>
              <a:t>vowels</a:t>
            </a:r>
            <a:r>
              <a:rPr lang="pt-BR" dirty="0"/>
              <a:t> are</a:t>
            </a:r>
            <a:r>
              <a:rPr lang="pt-BR" dirty="0">
                <a:solidFill>
                  <a:schemeClr val="accent6"/>
                </a:solidFill>
              </a:rPr>
              <a:t> </a:t>
            </a:r>
            <a:r>
              <a:rPr lang="pt-BR" dirty="0" err="1">
                <a:solidFill>
                  <a:schemeClr val="accent6"/>
                </a:solidFill>
              </a:rPr>
              <a:t>shortened</a:t>
            </a:r>
            <a:r>
              <a:rPr lang="pt-BR" dirty="0">
                <a:solidFill>
                  <a:schemeClr val="accent6"/>
                </a:solidFill>
              </a:rPr>
              <a:t> </a:t>
            </a:r>
            <a:r>
              <a:rPr lang="pt-BR" dirty="0"/>
              <a:t>in </a:t>
            </a:r>
            <a:r>
              <a:rPr lang="pt-BR" dirty="0" err="1"/>
              <a:t>stressed</a:t>
            </a:r>
            <a:r>
              <a:rPr lang="pt-BR" dirty="0"/>
              <a:t> </a:t>
            </a:r>
            <a:r>
              <a:rPr lang="pt-BR" dirty="0" err="1"/>
              <a:t>syllables</a:t>
            </a:r>
            <a:r>
              <a:rPr lang="pt-BR" dirty="0"/>
              <a:t> </a:t>
            </a:r>
            <a:r>
              <a:rPr lang="pt-BR" dirty="0" err="1"/>
              <a:t>closed</a:t>
            </a:r>
            <a:r>
              <a:rPr lang="pt-BR" dirty="0"/>
              <a:t> </a:t>
            </a:r>
            <a:r>
              <a:rPr lang="pt-BR" dirty="0" err="1"/>
              <a:t>by</a:t>
            </a:r>
            <a:r>
              <a:rPr lang="pt-BR" dirty="0"/>
              <a:t> a </a:t>
            </a:r>
            <a:r>
              <a:rPr lang="pt-BR" i="1" dirty="0" err="1"/>
              <a:t>fortis</a:t>
            </a:r>
            <a:r>
              <a:rPr lang="pt-BR" dirty="0"/>
              <a:t> [</a:t>
            </a:r>
            <a:r>
              <a:rPr lang="pt-BR" dirty="0" err="1"/>
              <a:t>unvoiced</a:t>
            </a:r>
            <a:r>
              <a:rPr lang="pt-BR" dirty="0"/>
              <a:t>] </a:t>
            </a:r>
            <a:r>
              <a:rPr lang="pt-BR" dirty="0" err="1"/>
              <a:t>consonant</a:t>
            </a:r>
            <a:r>
              <a:rPr lang="pt-BR" dirty="0"/>
              <a:t>, e.g. /p, t, ʧ, k, f, </a:t>
            </a:r>
            <a:r>
              <a:rPr lang="el-GR" dirty="0"/>
              <a:t>θ</a:t>
            </a:r>
            <a:r>
              <a:rPr lang="pt-BR" dirty="0"/>
              <a:t>, s, ʃ/ </a:t>
            </a:r>
            <a:r>
              <a:rPr lang="pt-BR" dirty="0" err="1"/>
              <a:t>and</a:t>
            </a:r>
            <a:r>
              <a:rPr lang="pt-BR" dirty="0"/>
              <a:t> are </a:t>
            </a:r>
            <a:r>
              <a:rPr lang="pt-BR" dirty="0" err="1">
                <a:solidFill>
                  <a:schemeClr val="accent6"/>
                </a:solidFill>
              </a:rPr>
              <a:t>given</a:t>
            </a:r>
            <a:r>
              <a:rPr lang="pt-BR" dirty="0">
                <a:solidFill>
                  <a:schemeClr val="accent6"/>
                </a:solidFill>
              </a:rPr>
              <a:t> more </a:t>
            </a:r>
            <a:r>
              <a:rPr lang="pt-BR" dirty="0" err="1">
                <a:solidFill>
                  <a:schemeClr val="accent6"/>
                </a:solidFill>
              </a:rPr>
              <a:t>length</a:t>
            </a:r>
            <a:r>
              <a:rPr lang="pt-BR" dirty="0">
                <a:solidFill>
                  <a:schemeClr val="accent6"/>
                </a:solidFill>
              </a:rPr>
              <a:t> </a:t>
            </a:r>
            <a:r>
              <a:rPr lang="pt-BR" dirty="0"/>
              <a:t>in </a:t>
            </a:r>
            <a:r>
              <a:rPr lang="pt-BR" dirty="0" err="1"/>
              <a:t>stressed</a:t>
            </a:r>
            <a:r>
              <a:rPr lang="pt-BR" dirty="0"/>
              <a:t> </a:t>
            </a:r>
            <a:r>
              <a:rPr lang="pt-BR" dirty="0" err="1"/>
              <a:t>syllables</a:t>
            </a:r>
            <a:r>
              <a:rPr lang="pt-BR" dirty="0"/>
              <a:t> </a:t>
            </a:r>
            <a:r>
              <a:rPr lang="pt-BR" dirty="0" err="1"/>
              <a:t>closed</a:t>
            </a:r>
            <a:r>
              <a:rPr lang="pt-BR" dirty="0"/>
              <a:t> </a:t>
            </a:r>
            <a:r>
              <a:rPr lang="pt-BR" dirty="0" err="1"/>
              <a:t>by</a:t>
            </a:r>
            <a:r>
              <a:rPr lang="pt-BR" dirty="0"/>
              <a:t> a </a:t>
            </a:r>
            <a:r>
              <a:rPr lang="pt-BR" i="1" dirty="0"/>
              <a:t>lenis</a:t>
            </a:r>
            <a:r>
              <a:rPr lang="pt-BR" dirty="0"/>
              <a:t> [</a:t>
            </a:r>
            <a:r>
              <a:rPr lang="pt-BR" dirty="0" err="1"/>
              <a:t>voiced</a:t>
            </a:r>
            <a:r>
              <a:rPr lang="pt-BR" dirty="0"/>
              <a:t>] </a:t>
            </a:r>
            <a:r>
              <a:rPr lang="pt-BR" dirty="0" err="1"/>
              <a:t>consonant</a:t>
            </a:r>
            <a:r>
              <a:rPr lang="pt-BR" dirty="0"/>
              <a:t>, </a:t>
            </a:r>
            <a:r>
              <a:rPr lang="pt-BR" dirty="0" err="1"/>
              <a:t>eg</a:t>
            </a:r>
            <a:r>
              <a:rPr lang="pt-BR" dirty="0"/>
              <a:t> /b, d, ʤ, ɡ, v, ð, z, ʒ/. </a:t>
            </a:r>
          </a:p>
          <a:p>
            <a:pPr marL="0" indent="0">
              <a:buNone/>
            </a:pPr>
            <a:endParaRPr lang="pt-BR" dirty="0"/>
          </a:p>
          <a:p>
            <a:r>
              <a:rPr lang="pt-BR" dirty="0"/>
              <a:t>(</a:t>
            </a:r>
            <a:r>
              <a:rPr lang="pt-BR" i="1" dirty="0"/>
              <a:t>Fortis, </a:t>
            </a:r>
            <a:r>
              <a:rPr lang="pt-BR" dirty="0" err="1"/>
              <a:t>meaning</a:t>
            </a:r>
            <a:r>
              <a:rPr lang="pt-BR" dirty="0"/>
              <a:t> </a:t>
            </a:r>
            <a:r>
              <a:rPr lang="pt-BR" dirty="0" smtClean="0"/>
              <a:t>‘Strong’, </a:t>
            </a:r>
            <a:r>
              <a:rPr lang="pt-BR" dirty="0" err="1"/>
              <a:t>describes</a:t>
            </a:r>
            <a:r>
              <a:rPr lang="pt-BR" dirty="0"/>
              <a:t> </a:t>
            </a:r>
            <a:r>
              <a:rPr lang="pt-BR" dirty="0" err="1"/>
              <a:t>consonants</a:t>
            </a:r>
            <a:r>
              <a:rPr lang="pt-BR" dirty="0"/>
              <a:t> </a:t>
            </a:r>
            <a:r>
              <a:rPr lang="pt-BR" dirty="0" err="1"/>
              <a:t>characteristically</a:t>
            </a:r>
            <a:r>
              <a:rPr lang="pt-BR" dirty="0"/>
              <a:t> </a:t>
            </a:r>
            <a:r>
              <a:rPr lang="pt-BR" dirty="0" err="1"/>
              <a:t>produced</a:t>
            </a:r>
            <a:r>
              <a:rPr lang="pt-BR" dirty="0"/>
              <a:t> </a:t>
            </a:r>
            <a:r>
              <a:rPr lang="pt-BR" dirty="0" err="1"/>
              <a:t>with</a:t>
            </a:r>
            <a:r>
              <a:rPr lang="pt-BR" dirty="0"/>
              <a:t> </a:t>
            </a:r>
            <a:r>
              <a:rPr lang="pt-BR" dirty="0" err="1"/>
              <a:t>strong</a:t>
            </a:r>
            <a:r>
              <a:rPr lang="pt-BR" dirty="0"/>
              <a:t> </a:t>
            </a:r>
            <a:r>
              <a:rPr lang="pt-BR" dirty="0" err="1"/>
              <a:t>breath</a:t>
            </a:r>
            <a:r>
              <a:rPr lang="pt-BR" dirty="0"/>
              <a:t> force. In </a:t>
            </a:r>
            <a:r>
              <a:rPr lang="pt-BR" dirty="0" err="1"/>
              <a:t>English</a:t>
            </a:r>
            <a:r>
              <a:rPr lang="pt-BR" dirty="0"/>
              <a:t>, </a:t>
            </a:r>
            <a:r>
              <a:rPr lang="pt-BR" dirty="0" err="1"/>
              <a:t>these</a:t>
            </a:r>
            <a:r>
              <a:rPr lang="pt-BR" dirty="0"/>
              <a:t> are </a:t>
            </a:r>
            <a:r>
              <a:rPr lang="pt-BR" dirty="0" err="1"/>
              <a:t>coincidentally</a:t>
            </a:r>
            <a:r>
              <a:rPr lang="pt-BR" dirty="0"/>
              <a:t> </a:t>
            </a:r>
            <a:r>
              <a:rPr lang="pt-BR" dirty="0" err="1"/>
              <a:t>the</a:t>
            </a:r>
            <a:r>
              <a:rPr lang="pt-BR" dirty="0"/>
              <a:t> </a:t>
            </a:r>
            <a:r>
              <a:rPr lang="pt-BR" dirty="0" err="1"/>
              <a:t>unvoiced</a:t>
            </a:r>
            <a:r>
              <a:rPr lang="pt-BR" dirty="0"/>
              <a:t> </a:t>
            </a:r>
            <a:r>
              <a:rPr lang="pt-BR" dirty="0" err="1"/>
              <a:t>consonants</a:t>
            </a:r>
            <a:r>
              <a:rPr lang="pt-BR" dirty="0"/>
              <a:t>. </a:t>
            </a:r>
            <a:r>
              <a:rPr lang="pt-BR" i="1" dirty="0"/>
              <a:t>Lenis</a:t>
            </a:r>
            <a:r>
              <a:rPr lang="pt-BR" dirty="0"/>
              <a:t>, </a:t>
            </a:r>
            <a:r>
              <a:rPr lang="pt-BR" dirty="0" err="1"/>
              <a:t>meaning</a:t>
            </a:r>
            <a:r>
              <a:rPr lang="pt-BR" dirty="0"/>
              <a:t> </a:t>
            </a:r>
            <a:r>
              <a:rPr lang="pt-BR" dirty="0" smtClean="0"/>
              <a:t>‘</a:t>
            </a:r>
            <a:r>
              <a:rPr lang="pt-BR" dirty="0" err="1" smtClean="0"/>
              <a:t>gentle</a:t>
            </a:r>
            <a:r>
              <a:rPr lang="pt-BR" dirty="0" smtClean="0"/>
              <a:t>’,</a:t>
            </a:r>
            <a:r>
              <a:rPr lang="pt-BR" dirty="0" err="1" smtClean="0"/>
              <a:t>describes</a:t>
            </a:r>
            <a:r>
              <a:rPr lang="pt-BR" dirty="0" smtClean="0"/>
              <a:t> </a:t>
            </a:r>
            <a:r>
              <a:rPr lang="pt-BR" dirty="0" err="1"/>
              <a:t>consonants</a:t>
            </a:r>
            <a:r>
              <a:rPr lang="pt-BR" dirty="0"/>
              <a:t> </a:t>
            </a:r>
            <a:r>
              <a:rPr lang="pt-BR" dirty="0" err="1"/>
              <a:t>characteristically</a:t>
            </a:r>
            <a:r>
              <a:rPr lang="pt-BR" dirty="0"/>
              <a:t> </a:t>
            </a:r>
            <a:r>
              <a:rPr lang="pt-BR" dirty="0" err="1"/>
              <a:t>produced</a:t>
            </a:r>
            <a:r>
              <a:rPr lang="pt-BR" dirty="0"/>
              <a:t> </a:t>
            </a:r>
            <a:r>
              <a:rPr lang="pt-BR" dirty="0" err="1"/>
              <a:t>with</a:t>
            </a:r>
            <a:r>
              <a:rPr lang="pt-BR" dirty="0"/>
              <a:t> </a:t>
            </a:r>
            <a:r>
              <a:rPr lang="pt-BR" dirty="0" err="1"/>
              <a:t>weaker</a:t>
            </a:r>
            <a:r>
              <a:rPr lang="pt-BR" dirty="0"/>
              <a:t> </a:t>
            </a:r>
            <a:r>
              <a:rPr lang="pt-BR" dirty="0" err="1"/>
              <a:t>breath</a:t>
            </a:r>
            <a:r>
              <a:rPr lang="pt-BR" dirty="0"/>
              <a:t> force. In </a:t>
            </a:r>
            <a:r>
              <a:rPr lang="pt-BR" dirty="0" err="1"/>
              <a:t>English</a:t>
            </a:r>
            <a:r>
              <a:rPr lang="pt-BR" dirty="0"/>
              <a:t> </a:t>
            </a:r>
            <a:r>
              <a:rPr lang="pt-BR" dirty="0" err="1"/>
              <a:t>these</a:t>
            </a:r>
            <a:r>
              <a:rPr lang="pt-BR" dirty="0"/>
              <a:t> are </a:t>
            </a:r>
            <a:r>
              <a:rPr lang="pt-BR" dirty="0" err="1"/>
              <a:t>coincidentally</a:t>
            </a:r>
            <a:r>
              <a:rPr lang="pt-BR" dirty="0"/>
              <a:t> </a:t>
            </a:r>
            <a:r>
              <a:rPr lang="pt-BR" dirty="0" err="1"/>
              <a:t>the</a:t>
            </a:r>
            <a:r>
              <a:rPr lang="pt-BR" dirty="0"/>
              <a:t> </a:t>
            </a:r>
            <a:r>
              <a:rPr lang="pt-BR" dirty="0" err="1"/>
              <a:t>voiced</a:t>
            </a:r>
            <a:r>
              <a:rPr lang="pt-BR" dirty="0"/>
              <a:t> </a:t>
            </a:r>
            <a:r>
              <a:rPr lang="pt-BR" dirty="0" err="1"/>
              <a:t>consonants</a:t>
            </a:r>
            <a:r>
              <a:rPr lang="pt-BR" dirty="0"/>
              <a:t>.) </a:t>
            </a:r>
          </a:p>
        </p:txBody>
      </p:sp>
    </p:spTree>
    <p:extLst>
      <p:ext uri="{BB962C8B-B14F-4D97-AF65-F5344CB8AC3E}">
        <p14:creationId xmlns:p14="http://schemas.microsoft.com/office/powerpoint/2010/main" val="1470903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B5899-82E5-43E2-A2B0-391F32A5F966}"/>
              </a:ext>
            </a:extLst>
          </p:cNvPr>
          <p:cNvSpPr>
            <a:spLocks noGrp="1"/>
          </p:cNvSpPr>
          <p:nvPr>
            <p:ph type="title"/>
          </p:nvPr>
        </p:nvSpPr>
        <p:spPr/>
        <p:txBody>
          <a:bodyPr/>
          <a:lstStyle/>
          <a:p>
            <a:r>
              <a:rPr lang="pt-BR" dirty="0" err="1"/>
              <a:t>Consciousness</a:t>
            </a:r>
            <a:r>
              <a:rPr lang="pt-BR" dirty="0"/>
              <a:t> </a:t>
            </a:r>
            <a:r>
              <a:rPr lang="pt-BR" dirty="0" err="1"/>
              <a:t>raising</a:t>
            </a:r>
            <a:r>
              <a:rPr lang="pt-BR" dirty="0"/>
              <a:t> </a:t>
            </a:r>
            <a:r>
              <a:rPr lang="pt-BR" dirty="0" err="1"/>
              <a:t>activities</a:t>
            </a:r>
            <a:endParaRPr lang="en-GB" dirty="0"/>
          </a:p>
        </p:txBody>
      </p:sp>
      <p:sp>
        <p:nvSpPr>
          <p:cNvPr id="3" name="Espaço Reservado para Conteúdo 2">
            <a:extLst>
              <a:ext uri="{FF2B5EF4-FFF2-40B4-BE49-F238E27FC236}">
                <a16:creationId xmlns:a16="http://schemas.microsoft.com/office/drawing/2014/main" id="{EB3DB2C7-56EA-46B5-B4EF-9A199EFB3E99}"/>
              </a:ext>
            </a:extLst>
          </p:cNvPr>
          <p:cNvSpPr>
            <a:spLocks noGrp="1"/>
          </p:cNvSpPr>
          <p:nvPr>
            <p:ph idx="1"/>
          </p:nvPr>
        </p:nvSpPr>
        <p:spPr/>
        <p:txBody>
          <a:bodyPr/>
          <a:lstStyle/>
          <a:p>
            <a:r>
              <a:rPr lang="pt-BR" u="sng" dirty="0"/>
              <a:t>Discovery </a:t>
            </a:r>
            <a:r>
              <a:rPr lang="pt-BR" u="sng" dirty="0" err="1"/>
              <a:t>activity</a:t>
            </a:r>
            <a:r>
              <a:rPr lang="pt-BR" u="sng" dirty="0"/>
              <a:t> </a:t>
            </a:r>
            <a:r>
              <a:rPr lang="pt-BR" dirty="0"/>
              <a:t>(</a:t>
            </a:r>
            <a:r>
              <a:rPr lang="pt-BR" dirty="0" err="1"/>
              <a:t>Underhill</a:t>
            </a:r>
            <a:r>
              <a:rPr lang="pt-BR" dirty="0"/>
              <a:t>, pp.18-19)</a:t>
            </a:r>
          </a:p>
          <a:p>
            <a:r>
              <a:rPr lang="pt-BR" i="1" dirty="0" err="1"/>
              <a:t>Commentary</a:t>
            </a:r>
            <a:endParaRPr lang="pt-BR" i="1" dirty="0"/>
          </a:p>
          <a:p>
            <a:r>
              <a:rPr lang="pt-BR" dirty="0" err="1"/>
              <a:t>This</a:t>
            </a:r>
            <a:r>
              <a:rPr lang="pt-BR" dirty="0"/>
              <a:t> </a:t>
            </a:r>
            <a:r>
              <a:rPr lang="pt-BR" dirty="0" err="1"/>
              <a:t>tendency</a:t>
            </a:r>
            <a:r>
              <a:rPr lang="pt-BR" dirty="0"/>
              <a:t> (</a:t>
            </a:r>
            <a:r>
              <a:rPr lang="pt-BR" dirty="0" err="1"/>
              <a:t>and</a:t>
            </a:r>
            <a:r>
              <a:rPr lang="pt-BR" dirty="0"/>
              <a:t> it </a:t>
            </a:r>
            <a:r>
              <a:rPr lang="pt-BR" dirty="0" err="1"/>
              <a:t>is</a:t>
            </a:r>
            <a:r>
              <a:rPr lang="pt-BR" dirty="0"/>
              <a:t> a </a:t>
            </a:r>
            <a:r>
              <a:rPr lang="pt-BR" dirty="0" err="1"/>
              <a:t>tendency</a:t>
            </a:r>
            <a:r>
              <a:rPr lang="pt-BR" dirty="0"/>
              <a:t>, </a:t>
            </a:r>
            <a:r>
              <a:rPr lang="pt-BR" dirty="0" err="1"/>
              <a:t>not</a:t>
            </a:r>
            <a:r>
              <a:rPr lang="pt-BR" dirty="0"/>
              <a:t> a </a:t>
            </a:r>
            <a:r>
              <a:rPr lang="pt-BR" dirty="0" err="1"/>
              <a:t>rule</a:t>
            </a:r>
            <a:r>
              <a:rPr lang="pt-BR" dirty="0"/>
              <a:t>) </a:t>
            </a:r>
            <a:r>
              <a:rPr lang="pt-BR" dirty="0" err="1"/>
              <a:t>operates</a:t>
            </a:r>
            <a:r>
              <a:rPr lang="pt-BR" dirty="0"/>
              <a:t> </a:t>
            </a:r>
            <a:r>
              <a:rPr lang="pt-BR" dirty="0" err="1"/>
              <a:t>on</a:t>
            </a:r>
            <a:r>
              <a:rPr lang="pt-BR" dirty="0"/>
              <a:t> </a:t>
            </a:r>
            <a:r>
              <a:rPr lang="pt-BR" dirty="0" err="1"/>
              <a:t>both</a:t>
            </a:r>
            <a:r>
              <a:rPr lang="pt-BR" dirty="0"/>
              <a:t> </a:t>
            </a:r>
            <a:r>
              <a:rPr lang="pt-BR" dirty="0" err="1"/>
              <a:t>long</a:t>
            </a:r>
            <a:r>
              <a:rPr lang="pt-BR" dirty="0"/>
              <a:t> </a:t>
            </a:r>
            <a:r>
              <a:rPr lang="pt-BR" dirty="0" err="1"/>
              <a:t>and</a:t>
            </a:r>
            <a:r>
              <a:rPr lang="pt-BR" dirty="0"/>
              <a:t> short </a:t>
            </a:r>
            <a:r>
              <a:rPr lang="pt-BR" dirty="0" err="1"/>
              <a:t>vowels</a:t>
            </a:r>
            <a:r>
              <a:rPr lang="pt-BR" dirty="0"/>
              <a:t> (</a:t>
            </a:r>
            <a:r>
              <a:rPr lang="pt-BR" dirty="0" err="1"/>
              <a:t>ie</a:t>
            </a:r>
            <a:r>
              <a:rPr lang="pt-BR" dirty="0"/>
              <a:t> </a:t>
            </a:r>
            <a:r>
              <a:rPr lang="pt-BR" dirty="0" err="1"/>
              <a:t>with</a:t>
            </a:r>
            <a:r>
              <a:rPr lang="pt-BR" dirty="0"/>
              <a:t> </a:t>
            </a:r>
            <a:r>
              <a:rPr lang="pt-BR" dirty="0" err="1"/>
              <a:t>and</a:t>
            </a:r>
            <a:r>
              <a:rPr lang="pt-BR" dirty="0"/>
              <a:t> </a:t>
            </a:r>
            <a:r>
              <a:rPr lang="pt-BR" dirty="0" err="1"/>
              <a:t>without</a:t>
            </a:r>
            <a:r>
              <a:rPr lang="pt-BR" dirty="0"/>
              <a:t> </a:t>
            </a:r>
            <a:r>
              <a:rPr lang="pt-BR" dirty="0" err="1"/>
              <a:t>length</a:t>
            </a:r>
            <a:r>
              <a:rPr lang="pt-BR" dirty="0"/>
              <a:t> </a:t>
            </a:r>
            <a:r>
              <a:rPr lang="pt-BR" dirty="0" err="1"/>
              <a:t>marks</a:t>
            </a:r>
            <a:r>
              <a:rPr lang="pt-BR" dirty="0"/>
              <a:t>), </a:t>
            </a:r>
            <a:r>
              <a:rPr lang="pt-BR" dirty="0" err="1"/>
              <a:t>so</a:t>
            </a:r>
            <a:r>
              <a:rPr lang="pt-BR" dirty="0"/>
              <a:t> </a:t>
            </a:r>
            <a:r>
              <a:rPr lang="pt-BR" dirty="0" err="1"/>
              <a:t>that</a:t>
            </a:r>
            <a:r>
              <a:rPr lang="pt-BR" dirty="0"/>
              <a:t> in </a:t>
            </a:r>
            <a:r>
              <a:rPr lang="pt-BR" dirty="0" err="1"/>
              <a:t>the</a:t>
            </a:r>
            <a:r>
              <a:rPr lang="pt-BR" dirty="0"/>
              <a:t> </a:t>
            </a:r>
            <a:r>
              <a:rPr lang="pt-BR" dirty="0" err="1"/>
              <a:t>previous</a:t>
            </a:r>
            <a:r>
              <a:rPr lang="pt-BR" dirty="0"/>
              <a:t> </a:t>
            </a:r>
            <a:r>
              <a:rPr lang="pt-BR" dirty="0" err="1"/>
              <a:t>activity</a:t>
            </a:r>
            <a:r>
              <a:rPr lang="pt-BR" dirty="0"/>
              <a:t>, </a:t>
            </a:r>
            <a:r>
              <a:rPr lang="pt-BR" dirty="0" err="1"/>
              <a:t>you</a:t>
            </a:r>
            <a:r>
              <a:rPr lang="pt-BR" dirty="0"/>
              <a:t> </a:t>
            </a:r>
            <a:r>
              <a:rPr lang="pt-BR" dirty="0" err="1"/>
              <a:t>may</a:t>
            </a:r>
            <a:r>
              <a:rPr lang="pt-BR" dirty="0"/>
              <a:t> </a:t>
            </a:r>
            <a:r>
              <a:rPr lang="pt-BR" dirty="0" err="1"/>
              <a:t>have</a:t>
            </a:r>
            <a:r>
              <a:rPr lang="pt-BR" dirty="0"/>
              <a:t> </a:t>
            </a:r>
            <a:r>
              <a:rPr lang="pt-BR" dirty="0" err="1"/>
              <a:t>found</a:t>
            </a:r>
            <a:r>
              <a:rPr lang="pt-BR" dirty="0"/>
              <a:t> </a:t>
            </a:r>
            <a:r>
              <a:rPr lang="pt-BR" dirty="0" err="1"/>
              <a:t>that</a:t>
            </a:r>
            <a:r>
              <a:rPr lang="pt-BR" dirty="0"/>
              <a:t> a </a:t>
            </a:r>
            <a:r>
              <a:rPr lang="pt-BR" dirty="0" err="1"/>
              <a:t>long</a:t>
            </a:r>
            <a:r>
              <a:rPr lang="pt-BR" dirty="0"/>
              <a:t> </a:t>
            </a:r>
            <a:r>
              <a:rPr lang="pt-BR" dirty="0" err="1"/>
              <a:t>vowel</a:t>
            </a:r>
            <a:r>
              <a:rPr lang="pt-BR" dirty="0"/>
              <a:t> /i:/ </a:t>
            </a:r>
            <a:r>
              <a:rPr lang="pt-BR" dirty="0" err="1"/>
              <a:t>before</a:t>
            </a:r>
            <a:r>
              <a:rPr lang="pt-BR" dirty="0"/>
              <a:t> </a:t>
            </a:r>
            <a:r>
              <a:rPr lang="pt-BR" dirty="0" err="1"/>
              <a:t>an</a:t>
            </a:r>
            <a:r>
              <a:rPr lang="pt-BR" dirty="0"/>
              <a:t> </a:t>
            </a:r>
            <a:r>
              <a:rPr lang="pt-BR" i="1" dirty="0" err="1"/>
              <a:t>unvoiced</a:t>
            </a:r>
            <a:r>
              <a:rPr lang="pt-BR" i="1" dirty="0"/>
              <a:t> </a:t>
            </a:r>
            <a:r>
              <a:rPr lang="pt-BR" dirty="0" err="1"/>
              <a:t>consonant</a:t>
            </a:r>
            <a:r>
              <a:rPr lang="pt-BR" dirty="0"/>
              <a:t> can </a:t>
            </a:r>
            <a:r>
              <a:rPr lang="pt-BR" dirty="0" err="1"/>
              <a:t>be</a:t>
            </a:r>
            <a:r>
              <a:rPr lang="pt-BR" dirty="0"/>
              <a:t> </a:t>
            </a:r>
            <a:r>
              <a:rPr lang="pt-BR" dirty="0" err="1"/>
              <a:t>approximately</a:t>
            </a:r>
            <a:r>
              <a:rPr lang="pt-BR" dirty="0"/>
              <a:t> </a:t>
            </a:r>
            <a:r>
              <a:rPr lang="pt-BR" dirty="0" err="1"/>
              <a:t>the</a:t>
            </a:r>
            <a:r>
              <a:rPr lang="pt-BR" dirty="0"/>
              <a:t> </a:t>
            </a:r>
            <a:r>
              <a:rPr lang="pt-BR" dirty="0" err="1"/>
              <a:t>same</a:t>
            </a:r>
            <a:r>
              <a:rPr lang="pt-BR" dirty="0"/>
              <a:t> </a:t>
            </a:r>
            <a:r>
              <a:rPr lang="pt-BR" dirty="0" err="1"/>
              <a:t>length</a:t>
            </a:r>
            <a:r>
              <a:rPr lang="pt-BR" dirty="0"/>
              <a:t> as a short </a:t>
            </a:r>
            <a:r>
              <a:rPr lang="pt-BR" dirty="0" err="1"/>
              <a:t>vowel</a:t>
            </a:r>
            <a:r>
              <a:rPr lang="pt-BR" dirty="0"/>
              <a:t> /ɪ/ </a:t>
            </a:r>
            <a:r>
              <a:rPr lang="pt-BR" dirty="0" err="1"/>
              <a:t>before</a:t>
            </a:r>
            <a:r>
              <a:rPr lang="pt-BR" dirty="0"/>
              <a:t> a </a:t>
            </a:r>
            <a:r>
              <a:rPr lang="pt-BR" i="1" dirty="0" err="1"/>
              <a:t>voiced</a:t>
            </a:r>
            <a:r>
              <a:rPr lang="pt-BR" dirty="0"/>
              <a:t> </a:t>
            </a:r>
            <a:r>
              <a:rPr lang="pt-BR" dirty="0" err="1"/>
              <a:t>consonant</a:t>
            </a:r>
            <a:r>
              <a:rPr lang="pt-BR" dirty="0"/>
              <a:t>.</a:t>
            </a:r>
          </a:p>
          <a:p>
            <a:endParaRPr lang="pt-BR" dirty="0"/>
          </a:p>
          <a:p>
            <a:r>
              <a:rPr lang="pt-BR" dirty="0" err="1"/>
              <a:t>Length</a:t>
            </a:r>
            <a:r>
              <a:rPr lang="pt-BR" dirty="0"/>
              <a:t> </a:t>
            </a:r>
            <a:r>
              <a:rPr lang="pt-BR" dirty="0" err="1"/>
              <a:t>marks</a:t>
            </a:r>
            <a:r>
              <a:rPr lang="pt-BR" dirty="0"/>
              <a:t> do </a:t>
            </a:r>
            <a:r>
              <a:rPr lang="pt-BR" dirty="0" err="1"/>
              <a:t>not</a:t>
            </a:r>
            <a:r>
              <a:rPr lang="pt-BR" dirty="0"/>
              <a:t> </a:t>
            </a:r>
            <a:r>
              <a:rPr lang="pt-BR" dirty="0" err="1"/>
              <a:t>indicate</a:t>
            </a:r>
            <a:r>
              <a:rPr lang="pt-BR" dirty="0"/>
              <a:t> </a:t>
            </a:r>
            <a:r>
              <a:rPr lang="pt-BR" dirty="0" err="1"/>
              <a:t>that</a:t>
            </a:r>
            <a:r>
              <a:rPr lang="pt-BR" dirty="0"/>
              <a:t> a </a:t>
            </a:r>
            <a:r>
              <a:rPr lang="pt-BR" dirty="0" err="1"/>
              <a:t>vowel</a:t>
            </a:r>
            <a:r>
              <a:rPr lang="pt-BR" dirty="0"/>
              <a:t> </a:t>
            </a:r>
            <a:r>
              <a:rPr lang="pt-BR" dirty="0" err="1"/>
              <a:t>is</a:t>
            </a:r>
            <a:r>
              <a:rPr lang="pt-BR" dirty="0"/>
              <a:t> </a:t>
            </a:r>
            <a:r>
              <a:rPr lang="pt-BR" b="1" dirty="0" err="1"/>
              <a:t>absolutely</a:t>
            </a:r>
            <a:r>
              <a:rPr lang="pt-BR" dirty="0"/>
              <a:t> </a:t>
            </a:r>
            <a:r>
              <a:rPr lang="pt-BR" dirty="0" err="1"/>
              <a:t>longer</a:t>
            </a:r>
            <a:r>
              <a:rPr lang="pt-BR" dirty="0"/>
              <a:t> </a:t>
            </a:r>
            <a:r>
              <a:rPr lang="pt-BR" dirty="0" err="1"/>
              <a:t>all</a:t>
            </a:r>
            <a:r>
              <a:rPr lang="pt-BR" dirty="0"/>
              <a:t> </a:t>
            </a:r>
            <a:r>
              <a:rPr lang="pt-BR" dirty="0" err="1"/>
              <a:t>the</a:t>
            </a:r>
            <a:r>
              <a:rPr lang="pt-BR" dirty="0"/>
              <a:t> time. </a:t>
            </a:r>
            <a:r>
              <a:rPr lang="pt-BR" dirty="0" err="1"/>
              <a:t>Length</a:t>
            </a:r>
            <a:r>
              <a:rPr lang="pt-BR" dirty="0"/>
              <a:t> </a:t>
            </a:r>
            <a:r>
              <a:rPr lang="pt-BR" dirty="0" err="1"/>
              <a:t>is</a:t>
            </a:r>
            <a:r>
              <a:rPr lang="pt-BR" dirty="0"/>
              <a:t> quite a </a:t>
            </a:r>
            <a:r>
              <a:rPr lang="pt-BR" dirty="0" err="1"/>
              <a:t>variable</a:t>
            </a:r>
            <a:r>
              <a:rPr lang="pt-BR" dirty="0"/>
              <a:t> </a:t>
            </a:r>
            <a:r>
              <a:rPr lang="pt-BR" dirty="0" err="1"/>
              <a:t>matter</a:t>
            </a:r>
            <a:r>
              <a:rPr lang="pt-BR" dirty="0"/>
              <a:t>, </a:t>
            </a:r>
            <a:r>
              <a:rPr lang="pt-BR" dirty="0" err="1"/>
              <a:t>depending</a:t>
            </a:r>
            <a:r>
              <a:rPr lang="pt-BR" dirty="0"/>
              <a:t> </a:t>
            </a:r>
            <a:r>
              <a:rPr lang="pt-BR" dirty="0" err="1"/>
              <a:t>particularly</a:t>
            </a:r>
            <a:r>
              <a:rPr lang="pt-BR" dirty="0"/>
              <a:t> </a:t>
            </a:r>
            <a:r>
              <a:rPr lang="pt-BR" dirty="0" err="1"/>
              <a:t>on</a:t>
            </a:r>
            <a:r>
              <a:rPr lang="pt-BR" dirty="0"/>
              <a:t> </a:t>
            </a:r>
            <a:r>
              <a:rPr lang="pt-BR" dirty="0" err="1"/>
              <a:t>whether</a:t>
            </a:r>
            <a:r>
              <a:rPr lang="pt-BR" dirty="0"/>
              <a:t> </a:t>
            </a:r>
            <a:r>
              <a:rPr lang="pt-BR" dirty="0" err="1"/>
              <a:t>the</a:t>
            </a:r>
            <a:r>
              <a:rPr lang="pt-BR" dirty="0"/>
              <a:t> </a:t>
            </a:r>
            <a:r>
              <a:rPr lang="pt-BR" dirty="0" err="1"/>
              <a:t>syllable</a:t>
            </a:r>
            <a:r>
              <a:rPr lang="pt-BR" dirty="0"/>
              <a:t> </a:t>
            </a:r>
            <a:r>
              <a:rPr lang="pt-BR" dirty="0" err="1"/>
              <a:t>is</a:t>
            </a:r>
            <a:r>
              <a:rPr lang="pt-BR" dirty="0"/>
              <a:t> </a:t>
            </a:r>
            <a:r>
              <a:rPr lang="pt-BR" dirty="0" err="1"/>
              <a:t>stressed</a:t>
            </a:r>
            <a:r>
              <a:rPr lang="pt-BR" dirty="0"/>
              <a:t> </a:t>
            </a:r>
            <a:r>
              <a:rPr lang="pt-BR" dirty="0" err="1"/>
              <a:t>or</a:t>
            </a:r>
            <a:r>
              <a:rPr lang="pt-BR" dirty="0"/>
              <a:t> </a:t>
            </a:r>
            <a:r>
              <a:rPr lang="pt-BR" dirty="0" err="1"/>
              <a:t>not</a:t>
            </a:r>
            <a:r>
              <a:rPr lang="pt-BR" dirty="0"/>
              <a:t> [...] </a:t>
            </a:r>
            <a:r>
              <a:rPr lang="pt-BR" dirty="0" err="1"/>
              <a:t>and</a:t>
            </a:r>
            <a:r>
              <a:rPr lang="pt-BR" dirty="0"/>
              <a:t> </a:t>
            </a:r>
            <a:r>
              <a:rPr lang="pt-BR" dirty="0" err="1"/>
              <a:t>on</a:t>
            </a:r>
            <a:r>
              <a:rPr lang="pt-BR" dirty="0"/>
              <a:t> </a:t>
            </a:r>
            <a:r>
              <a:rPr lang="pt-BR" dirty="0" err="1"/>
              <a:t>the</a:t>
            </a:r>
            <a:r>
              <a:rPr lang="pt-BR" dirty="0"/>
              <a:t> </a:t>
            </a:r>
            <a:r>
              <a:rPr lang="pt-BR" dirty="0" err="1"/>
              <a:t>quality</a:t>
            </a:r>
            <a:r>
              <a:rPr lang="pt-BR" dirty="0"/>
              <a:t> </a:t>
            </a:r>
            <a:r>
              <a:rPr lang="pt-BR" dirty="0" err="1"/>
              <a:t>of</a:t>
            </a:r>
            <a:r>
              <a:rPr lang="pt-BR" dirty="0"/>
              <a:t> </a:t>
            </a:r>
            <a:r>
              <a:rPr lang="pt-BR" dirty="0" err="1"/>
              <a:t>the</a:t>
            </a:r>
            <a:r>
              <a:rPr lang="pt-BR" dirty="0"/>
              <a:t> </a:t>
            </a:r>
            <a:r>
              <a:rPr lang="pt-BR" dirty="0" err="1"/>
              <a:t>neighbouring</a:t>
            </a:r>
            <a:r>
              <a:rPr lang="pt-BR" dirty="0"/>
              <a:t> </a:t>
            </a:r>
            <a:r>
              <a:rPr lang="pt-BR" dirty="0" err="1"/>
              <a:t>sounds</a:t>
            </a:r>
            <a:r>
              <a:rPr lang="pt-BR" dirty="0"/>
              <a:t>.</a:t>
            </a:r>
          </a:p>
        </p:txBody>
      </p:sp>
    </p:spTree>
    <p:extLst>
      <p:ext uri="{BB962C8B-B14F-4D97-AF65-F5344CB8AC3E}">
        <p14:creationId xmlns:p14="http://schemas.microsoft.com/office/powerpoint/2010/main" val="2271409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F0DF7-F426-49BA-95E7-FF4244D59A01}"/>
              </a:ext>
            </a:extLst>
          </p:cNvPr>
          <p:cNvSpPr>
            <a:spLocks noGrp="1"/>
          </p:cNvSpPr>
          <p:nvPr>
            <p:ph type="title"/>
          </p:nvPr>
        </p:nvSpPr>
        <p:spPr/>
        <p:txBody>
          <a:bodyPr/>
          <a:lstStyle/>
          <a:p>
            <a:r>
              <a:rPr lang="pt-BR" dirty="0"/>
              <a:t>For </a:t>
            </a:r>
            <a:r>
              <a:rPr lang="pt-BR" dirty="0" err="1"/>
              <a:t>your</a:t>
            </a:r>
            <a:r>
              <a:rPr lang="pt-BR" dirty="0"/>
              <a:t> </a:t>
            </a:r>
            <a:r>
              <a:rPr lang="pt-BR" dirty="0" err="1"/>
              <a:t>own</a:t>
            </a:r>
            <a:r>
              <a:rPr lang="pt-BR" dirty="0"/>
              <a:t> </a:t>
            </a:r>
            <a:r>
              <a:rPr lang="pt-BR" dirty="0" err="1"/>
              <a:t>practice</a:t>
            </a:r>
            <a:endParaRPr lang="en-GB" dirty="0"/>
          </a:p>
        </p:txBody>
      </p:sp>
      <p:sp>
        <p:nvSpPr>
          <p:cNvPr id="3" name="Espaço Reservado para Conteúdo 2">
            <a:extLst>
              <a:ext uri="{FF2B5EF4-FFF2-40B4-BE49-F238E27FC236}">
                <a16:creationId xmlns:a16="http://schemas.microsoft.com/office/drawing/2014/main" id="{86EB5424-7071-4CD2-A83F-4554336FB3B7}"/>
              </a:ext>
            </a:extLst>
          </p:cNvPr>
          <p:cNvSpPr>
            <a:spLocks noGrp="1"/>
          </p:cNvSpPr>
          <p:nvPr>
            <p:ph idx="1"/>
          </p:nvPr>
        </p:nvSpPr>
        <p:spPr/>
        <p:txBody>
          <a:bodyPr>
            <a:normAutofit/>
          </a:bodyPr>
          <a:lstStyle/>
          <a:p>
            <a:r>
              <a:rPr lang="en-GB" dirty="0"/>
              <a:t>They try to make you comfortable, they try to put you in a quite nice situation, with the standard food, that </a:t>
            </a:r>
            <a:r>
              <a:rPr lang="en-GB" dirty="0" smtClean="0"/>
              <a:t>looks </a:t>
            </a:r>
            <a:r>
              <a:rPr lang="en-GB" dirty="0"/>
              <a:t>more like dog food, than food proper for wild animals, all right? If you try to compare, the situations and the environment that we live in here with the environment that we live in Brazil, there is a big difference. Here, you live in a very small place with all the technological advances possible. You have... eh... everything sorted out, double glazing, you know, your heating, and everything. In Brazil - but you don't have space!  In Brazil you have space although you don't have all this technological, you know, double glazing and things like that... ...you know... but you have space and... eh... we need space to live, we need space to feel that we are part of the world, not a kind </a:t>
            </a:r>
            <a:r>
              <a:rPr lang="en-GB" dirty="0" smtClean="0"/>
              <a:t>of, </a:t>
            </a:r>
            <a:r>
              <a:rPr lang="en-GB" dirty="0"/>
              <a:t>a piece of object in a box!</a:t>
            </a:r>
          </a:p>
          <a:p>
            <a:endParaRPr lang="en-GB" dirty="0"/>
          </a:p>
          <a:p>
            <a:r>
              <a:rPr lang="en-GB" dirty="0">
                <a:hlinkClick r:id="rId2"/>
              </a:rPr>
              <a:t>http://www.youtube.com/watch?v=xe8_aka_qlw</a:t>
            </a:r>
            <a:r>
              <a:rPr lang="en-GB" dirty="0"/>
              <a:t>  </a:t>
            </a:r>
          </a:p>
        </p:txBody>
      </p:sp>
      <p:pic>
        <p:nvPicPr>
          <p:cNvPr id="4" name="Imagem 3">
            <a:extLst>
              <a:ext uri="{FF2B5EF4-FFF2-40B4-BE49-F238E27FC236}">
                <a16:creationId xmlns:a16="http://schemas.microsoft.com/office/drawing/2014/main" id="{60E2FF90-5FED-45D9-83E6-8B65A8FFED0B}"/>
              </a:ext>
            </a:extLst>
          </p:cNvPr>
          <p:cNvPicPr>
            <a:picLocks noChangeAspect="1"/>
          </p:cNvPicPr>
          <p:nvPr/>
        </p:nvPicPr>
        <p:blipFill>
          <a:blip r:embed="rId3"/>
          <a:stretch>
            <a:fillRect/>
          </a:stretch>
        </p:blipFill>
        <p:spPr>
          <a:xfrm>
            <a:off x="340001" y="4056044"/>
            <a:ext cx="2564767" cy="1928704"/>
          </a:xfrm>
          <a:prstGeom prst="rect">
            <a:avLst/>
          </a:prstGeom>
        </p:spPr>
      </p:pic>
    </p:spTree>
    <p:extLst>
      <p:ext uri="{BB962C8B-B14F-4D97-AF65-F5344CB8AC3E}">
        <p14:creationId xmlns:p14="http://schemas.microsoft.com/office/powerpoint/2010/main" val="1549405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3D4463-F990-4216-BBE0-B533DB7514F0}"/>
              </a:ext>
            </a:extLst>
          </p:cNvPr>
          <p:cNvSpPr>
            <a:spLocks noGrp="1"/>
          </p:cNvSpPr>
          <p:nvPr>
            <p:ph type="title"/>
          </p:nvPr>
        </p:nvSpPr>
        <p:spPr/>
        <p:txBody>
          <a:bodyPr/>
          <a:lstStyle/>
          <a:p>
            <a:r>
              <a:rPr lang="pt-BR" dirty="0" err="1"/>
              <a:t>Take</a:t>
            </a:r>
            <a:r>
              <a:rPr lang="pt-BR" dirty="0"/>
              <a:t> home </a:t>
            </a:r>
            <a:r>
              <a:rPr lang="pt-BR" dirty="0" err="1"/>
              <a:t>messages</a:t>
            </a:r>
            <a:endParaRPr lang="en-GB" dirty="0"/>
          </a:p>
        </p:txBody>
      </p:sp>
      <p:sp>
        <p:nvSpPr>
          <p:cNvPr id="3" name="Espaço Reservado para Conteúdo 2">
            <a:extLst>
              <a:ext uri="{FF2B5EF4-FFF2-40B4-BE49-F238E27FC236}">
                <a16:creationId xmlns:a16="http://schemas.microsoft.com/office/drawing/2014/main" id="{0032E8A7-671A-40AD-9C25-12A884F4D76B}"/>
              </a:ext>
            </a:extLst>
          </p:cNvPr>
          <p:cNvSpPr>
            <a:spLocks noGrp="1"/>
          </p:cNvSpPr>
          <p:nvPr>
            <p:ph idx="1"/>
          </p:nvPr>
        </p:nvSpPr>
        <p:spPr/>
        <p:txBody>
          <a:bodyPr/>
          <a:lstStyle/>
          <a:p>
            <a:r>
              <a:rPr lang="pt-BR" dirty="0" err="1"/>
              <a:t>Today</a:t>
            </a:r>
            <a:r>
              <a:rPr lang="pt-BR" dirty="0"/>
              <a:t> </a:t>
            </a:r>
            <a:r>
              <a:rPr lang="pt-BR" dirty="0" err="1"/>
              <a:t>we</a:t>
            </a:r>
            <a:r>
              <a:rPr lang="pt-BR" dirty="0"/>
              <a:t> </a:t>
            </a:r>
            <a:r>
              <a:rPr lang="pt-BR" dirty="0" err="1"/>
              <a:t>have</a:t>
            </a:r>
            <a:r>
              <a:rPr lang="pt-BR" dirty="0"/>
              <a:t> </a:t>
            </a:r>
            <a:r>
              <a:rPr lang="pt-BR" dirty="0" err="1"/>
              <a:t>looked</a:t>
            </a:r>
            <a:r>
              <a:rPr lang="pt-BR" dirty="0"/>
              <a:t> </a:t>
            </a:r>
            <a:r>
              <a:rPr lang="pt-BR" dirty="0" err="1"/>
              <a:t>at</a:t>
            </a:r>
            <a:r>
              <a:rPr lang="pt-BR" dirty="0"/>
              <a:t> </a:t>
            </a:r>
            <a:r>
              <a:rPr lang="pt-BR" dirty="0" err="1"/>
              <a:t>those</a:t>
            </a:r>
            <a:r>
              <a:rPr lang="pt-BR" dirty="0"/>
              <a:t> </a:t>
            </a:r>
            <a:r>
              <a:rPr lang="pt-BR" dirty="0" err="1"/>
              <a:t>vowels</a:t>
            </a:r>
            <a:r>
              <a:rPr lang="pt-BR" dirty="0"/>
              <a:t> </a:t>
            </a:r>
            <a:r>
              <a:rPr lang="pt-BR" dirty="0" err="1"/>
              <a:t>that</a:t>
            </a:r>
            <a:r>
              <a:rPr lang="pt-BR" dirty="0"/>
              <a:t> are </a:t>
            </a:r>
            <a:r>
              <a:rPr lang="pt-BR" dirty="0" err="1"/>
              <a:t>known</a:t>
            </a:r>
            <a:r>
              <a:rPr lang="pt-BR" dirty="0"/>
              <a:t> </a:t>
            </a:r>
            <a:r>
              <a:rPr lang="pt-BR" dirty="0" err="1"/>
              <a:t>to</a:t>
            </a:r>
            <a:r>
              <a:rPr lang="pt-BR" dirty="0"/>
              <a:t> cause particular </a:t>
            </a:r>
            <a:r>
              <a:rPr lang="pt-BR" dirty="0" err="1"/>
              <a:t>difficulties</a:t>
            </a:r>
            <a:r>
              <a:rPr lang="pt-BR" dirty="0"/>
              <a:t> for </a:t>
            </a:r>
            <a:r>
              <a:rPr lang="pt-BR" dirty="0" err="1"/>
              <a:t>Portuguese</a:t>
            </a:r>
            <a:r>
              <a:rPr lang="pt-BR" dirty="0"/>
              <a:t> speakers, </a:t>
            </a:r>
            <a:r>
              <a:rPr lang="pt-BR" dirty="0" err="1"/>
              <a:t>because</a:t>
            </a:r>
            <a:r>
              <a:rPr lang="pt-BR" dirty="0"/>
              <a:t> </a:t>
            </a:r>
            <a:r>
              <a:rPr lang="pt-BR" dirty="0" err="1"/>
              <a:t>of</a:t>
            </a:r>
            <a:r>
              <a:rPr lang="pt-BR" dirty="0"/>
              <a:t> </a:t>
            </a:r>
            <a:r>
              <a:rPr lang="pt-BR" dirty="0" err="1"/>
              <a:t>the</a:t>
            </a:r>
            <a:r>
              <a:rPr lang="pt-BR" dirty="0"/>
              <a:t> </a:t>
            </a:r>
            <a:r>
              <a:rPr lang="pt-BR" dirty="0" err="1"/>
              <a:t>differences</a:t>
            </a:r>
            <a:r>
              <a:rPr lang="pt-BR" dirty="0"/>
              <a:t> in </a:t>
            </a:r>
            <a:r>
              <a:rPr lang="pt-BR" dirty="0" err="1"/>
              <a:t>the</a:t>
            </a:r>
            <a:r>
              <a:rPr lang="pt-BR" dirty="0"/>
              <a:t> </a:t>
            </a:r>
            <a:r>
              <a:rPr lang="pt-BR" dirty="0" err="1"/>
              <a:t>two</a:t>
            </a:r>
            <a:r>
              <a:rPr lang="pt-BR" dirty="0"/>
              <a:t> </a:t>
            </a:r>
            <a:r>
              <a:rPr lang="pt-BR" dirty="0" err="1"/>
              <a:t>phonemic</a:t>
            </a:r>
            <a:r>
              <a:rPr lang="pt-BR" dirty="0"/>
              <a:t> systems.</a:t>
            </a:r>
          </a:p>
          <a:p>
            <a:r>
              <a:rPr lang="pt-BR" dirty="0"/>
              <a:t>It </a:t>
            </a:r>
            <a:r>
              <a:rPr lang="pt-BR" dirty="0" err="1"/>
              <a:t>is</a:t>
            </a:r>
            <a:r>
              <a:rPr lang="pt-BR" dirty="0"/>
              <a:t> </a:t>
            </a:r>
            <a:r>
              <a:rPr lang="pt-BR" dirty="0" err="1"/>
              <a:t>assumed</a:t>
            </a:r>
            <a:r>
              <a:rPr lang="pt-BR" dirty="0"/>
              <a:t> </a:t>
            </a:r>
            <a:r>
              <a:rPr lang="pt-BR" dirty="0" err="1"/>
              <a:t>by</a:t>
            </a:r>
            <a:r>
              <a:rPr lang="pt-BR" dirty="0"/>
              <a:t> </a:t>
            </a:r>
            <a:r>
              <a:rPr lang="pt-BR" dirty="0" err="1"/>
              <a:t>most</a:t>
            </a:r>
            <a:r>
              <a:rPr lang="pt-BR" dirty="0"/>
              <a:t> </a:t>
            </a:r>
            <a:r>
              <a:rPr lang="pt-BR" dirty="0" err="1"/>
              <a:t>teachers</a:t>
            </a:r>
            <a:r>
              <a:rPr lang="pt-BR" dirty="0"/>
              <a:t>/</a:t>
            </a:r>
            <a:r>
              <a:rPr lang="pt-BR" dirty="0" err="1"/>
              <a:t>phoneticians</a:t>
            </a:r>
            <a:r>
              <a:rPr lang="pt-BR" dirty="0"/>
              <a:t> </a:t>
            </a:r>
            <a:r>
              <a:rPr lang="pt-BR" dirty="0" err="1"/>
              <a:t>that</a:t>
            </a:r>
            <a:r>
              <a:rPr lang="pt-BR" dirty="0"/>
              <a:t> </a:t>
            </a:r>
            <a:r>
              <a:rPr lang="pt-BR" dirty="0" err="1"/>
              <a:t>we</a:t>
            </a:r>
            <a:r>
              <a:rPr lang="pt-BR" dirty="0"/>
              <a:t> can use </a:t>
            </a:r>
            <a:r>
              <a:rPr lang="pt-BR" dirty="0" err="1"/>
              <a:t>contrastive</a:t>
            </a:r>
            <a:r>
              <a:rPr lang="pt-BR" dirty="0"/>
              <a:t> </a:t>
            </a:r>
            <a:r>
              <a:rPr lang="pt-BR" dirty="0" err="1"/>
              <a:t>activities</a:t>
            </a:r>
            <a:r>
              <a:rPr lang="pt-BR" dirty="0"/>
              <a:t> (</a:t>
            </a:r>
            <a:r>
              <a:rPr lang="pt-BR" dirty="0" err="1"/>
              <a:t>often</a:t>
            </a:r>
            <a:r>
              <a:rPr lang="pt-BR" dirty="0"/>
              <a:t> </a:t>
            </a:r>
            <a:r>
              <a:rPr lang="pt-BR" dirty="0" err="1"/>
              <a:t>based</a:t>
            </a:r>
            <a:r>
              <a:rPr lang="pt-BR" dirty="0"/>
              <a:t> </a:t>
            </a:r>
            <a:r>
              <a:rPr lang="pt-BR" dirty="0" err="1"/>
              <a:t>on</a:t>
            </a:r>
            <a:r>
              <a:rPr lang="pt-BR" dirty="0"/>
              <a:t> </a:t>
            </a:r>
            <a:r>
              <a:rPr lang="pt-BR" b="1" dirty="0" err="1"/>
              <a:t>minimal</a:t>
            </a:r>
            <a:r>
              <a:rPr lang="pt-BR" b="1" dirty="0"/>
              <a:t> </a:t>
            </a:r>
            <a:r>
              <a:rPr lang="pt-BR" b="1" dirty="0" err="1"/>
              <a:t>pairs</a:t>
            </a:r>
            <a:r>
              <a:rPr lang="pt-BR" dirty="0"/>
              <a:t>) </a:t>
            </a:r>
            <a:r>
              <a:rPr lang="pt-BR" dirty="0" err="1"/>
              <a:t>to</a:t>
            </a:r>
            <a:r>
              <a:rPr lang="pt-BR" dirty="0"/>
              <a:t> do ´</a:t>
            </a:r>
            <a:r>
              <a:rPr lang="pt-BR" dirty="0" err="1"/>
              <a:t>ear</a:t>
            </a:r>
            <a:r>
              <a:rPr lang="pt-BR" dirty="0"/>
              <a:t> training´ - </a:t>
            </a:r>
            <a:r>
              <a:rPr lang="pt-BR" dirty="0" err="1"/>
              <a:t>that</a:t>
            </a:r>
            <a:r>
              <a:rPr lang="pt-BR" dirty="0"/>
              <a:t> </a:t>
            </a:r>
            <a:r>
              <a:rPr lang="pt-BR" dirty="0" err="1"/>
              <a:t>is</a:t>
            </a:r>
            <a:r>
              <a:rPr lang="pt-BR" dirty="0"/>
              <a:t>, </a:t>
            </a:r>
            <a:r>
              <a:rPr lang="pt-BR" dirty="0" err="1"/>
              <a:t>to</a:t>
            </a:r>
            <a:r>
              <a:rPr lang="pt-BR" dirty="0"/>
              <a:t> improve </a:t>
            </a:r>
            <a:r>
              <a:rPr lang="pt-BR" dirty="0" err="1"/>
              <a:t>your</a:t>
            </a:r>
            <a:r>
              <a:rPr lang="pt-BR" dirty="0"/>
              <a:t> </a:t>
            </a:r>
            <a:r>
              <a:rPr lang="pt-BR" dirty="0" err="1"/>
              <a:t>perception</a:t>
            </a:r>
            <a:r>
              <a:rPr lang="pt-BR" dirty="0"/>
              <a:t> </a:t>
            </a:r>
            <a:r>
              <a:rPr lang="pt-BR" dirty="0" err="1"/>
              <a:t>of</a:t>
            </a:r>
            <a:r>
              <a:rPr lang="pt-BR" dirty="0"/>
              <a:t> </a:t>
            </a:r>
            <a:r>
              <a:rPr lang="pt-BR" dirty="0" err="1"/>
              <a:t>the</a:t>
            </a:r>
            <a:r>
              <a:rPr lang="pt-BR" dirty="0"/>
              <a:t> </a:t>
            </a:r>
            <a:r>
              <a:rPr lang="pt-BR" dirty="0" err="1"/>
              <a:t>slight</a:t>
            </a:r>
            <a:r>
              <a:rPr lang="pt-BR" dirty="0"/>
              <a:t> </a:t>
            </a:r>
            <a:r>
              <a:rPr lang="pt-BR" dirty="0" err="1"/>
              <a:t>differences</a:t>
            </a:r>
            <a:r>
              <a:rPr lang="pt-BR" dirty="0"/>
              <a:t> in </a:t>
            </a:r>
            <a:r>
              <a:rPr lang="pt-BR" dirty="0" err="1"/>
              <a:t>quality</a:t>
            </a:r>
            <a:r>
              <a:rPr lang="pt-BR" dirty="0"/>
              <a:t> </a:t>
            </a:r>
            <a:r>
              <a:rPr lang="pt-BR" dirty="0" err="1"/>
              <a:t>and</a:t>
            </a:r>
            <a:r>
              <a:rPr lang="pt-BR" dirty="0"/>
              <a:t> </a:t>
            </a:r>
            <a:r>
              <a:rPr lang="pt-BR" dirty="0" err="1"/>
              <a:t>length</a:t>
            </a:r>
            <a:r>
              <a:rPr lang="pt-BR" dirty="0"/>
              <a:t> </a:t>
            </a:r>
            <a:r>
              <a:rPr lang="pt-BR" dirty="0" err="1"/>
              <a:t>of</a:t>
            </a:r>
            <a:r>
              <a:rPr lang="pt-BR" dirty="0"/>
              <a:t> </a:t>
            </a:r>
            <a:r>
              <a:rPr lang="pt-BR" dirty="0" err="1"/>
              <a:t>vowels</a:t>
            </a:r>
            <a:r>
              <a:rPr lang="pt-BR" dirty="0"/>
              <a:t> in </a:t>
            </a:r>
            <a:r>
              <a:rPr lang="pt-BR" dirty="0" err="1"/>
              <a:t>the</a:t>
            </a:r>
            <a:r>
              <a:rPr lang="pt-BR" dirty="0"/>
              <a:t> </a:t>
            </a:r>
            <a:r>
              <a:rPr lang="pt-BR" dirty="0" err="1"/>
              <a:t>target</a:t>
            </a:r>
            <a:r>
              <a:rPr lang="pt-BR" dirty="0"/>
              <a:t> system.</a:t>
            </a:r>
          </a:p>
          <a:p>
            <a:r>
              <a:rPr lang="pt-BR" dirty="0" err="1"/>
              <a:t>Ear</a:t>
            </a:r>
            <a:r>
              <a:rPr lang="pt-BR" dirty="0"/>
              <a:t> training </a:t>
            </a:r>
            <a:r>
              <a:rPr lang="pt-BR" dirty="0" err="1"/>
              <a:t>raises</a:t>
            </a:r>
            <a:r>
              <a:rPr lang="pt-BR" dirty="0"/>
              <a:t> </a:t>
            </a:r>
            <a:r>
              <a:rPr lang="pt-BR" dirty="0" err="1"/>
              <a:t>your</a:t>
            </a:r>
            <a:r>
              <a:rPr lang="pt-BR" dirty="0"/>
              <a:t> </a:t>
            </a:r>
            <a:r>
              <a:rPr lang="pt-BR" dirty="0" err="1"/>
              <a:t>sensitivity</a:t>
            </a:r>
            <a:r>
              <a:rPr lang="pt-BR" dirty="0"/>
              <a:t> </a:t>
            </a:r>
            <a:r>
              <a:rPr lang="pt-BR" dirty="0" err="1"/>
              <a:t>or</a:t>
            </a:r>
            <a:r>
              <a:rPr lang="pt-BR" dirty="0"/>
              <a:t> </a:t>
            </a:r>
            <a:r>
              <a:rPr lang="pt-BR" dirty="0" err="1"/>
              <a:t>consciousness</a:t>
            </a:r>
            <a:r>
              <a:rPr lang="pt-BR" dirty="0"/>
              <a:t> </a:t>
            </a:r>
            <a:r>
              <a:rPr lang="pt-BR" dirty="0" err="1"/>
              <a:t>of</a:t>
            </a:r>
            <a:r>
              <a:rPr lang="pt-BR" dirty="0"/>
              <a:t> </a:t>
            </a:r>
            <a:r>
              <a:rPr lang="pt-BR" dirty="0" err="1"/>
              <a:t>phonemic</a:t>
            </a:r>
            <a:r>
              <a:rPr lang="pt-BR" dirty="0"/>
              <a:t> </a:t>
            </a:r>
            <a:r>
              <a:rPr lang="pt-BR" dirty="0" err="1"/>
              <a:t>contrasts</a:t>
            </a:r>
            <a:r>
              <a:rPr lang="pt-BR" dirty="0"/>
              <a:t> </a:t>
            </a:r>
            <a:r>
              <a:rPr lang="pt-BR" dirty="0" err="1"/>
              <a:t>by</a:t>
            </a:r>
            <a:r>
              <a:rPr lang="pt-BR" dirty="0"/>
              <a:t> </a:t>
            </a:r>
            <a:r>
              <a:rPr lang="pt-BR" dirty="0" err="1"/>
              <a:t>systematic</a:t>
            </a:r>
            <a:r>
              <a:rPr lang="pt-BR" dirty="0"/>
              <a:t> </a:t>
            </a:r>
            <a:r>
              <a:rPr lang="pt-BR" dirty="0" err="1"/>
              <a:t>and</a:t>
            </a:r>
            <a:r>
              <a:rPr lang="pt-BR" dirty="0"/>
              <a:t> </a:t>
            </a:r>
            <a:r>
              <a:rPr lang="pt-BR" dirty="0" err="1"/>
              <a:t>repeated</a:t>
            </a:r>
            <a:r>
              <a:rPr lang="pt-BR" dirty="0"/>
              <a:t> </a:t>
            </a:r>
            <a:r>
              <a:rPr lang="pt-BR" dirty="0" err="1"/>
              <a:t>exposure</a:t>
            </a:r>
            <a:r>
              <a:rPr lang="pt-BR" dirty="0"/>
              <a:t> </a:t>
            </a:r>
            <a:r>
              <a:rPr lang="pt-BR" dirty="0" err="1"/>
              <a:t>to</a:t>
            </a:r>
            <a:r>
              <a:rPr lang="pt-BR" dirty="0"/>
              <a:t> </a:t>
            </a:r>
            <a:r>
              <a:rPr lang="pt-BR" dirty="0" err="1"/>
              <a:t>phonemes</a:t>
            </a:r>
            <a:r>
              <a:rPr lang="pt-BR" dirty="0"/>
              <a:t> in </a:t>
            </a:r>
            <a:r>
              <a:rPr lang="pt-BR" dirty="0" err="1"/>
              <a:t>contrasting</a:t>
            </a:r>
            <a:r>
              <a:rPr lang="pt-BR" dirty="0"/>
              <a:t> </a:t>
            </a:r>
            <a:r>
              <a:rPr lang="pt-BR" dirty="0" err="1"/>
              <a:t>contexts</a:t>
            </a:r>
            <a:r>
              <a:rPr lang="pt-BR" dirty="0"/>
              <a:t>.</a:t>
            </a:r>
          </a:p>
          <a:p>
            <a:r>
              <a:rPr lang="pt-BR" dirty="0"/>
              <a:t>It </a:t>
            </a:r>
            <a:r>
              <a:rPr lang="pt-BR" dirty="0" err="1"/>
              <a:t>is</a:t>
            </a:r>
            <a:r>
              <a:rPr lang="pt-BR" dirty="0"/>
              <a:t> </a:t>
            </a:r>
            <a:r>
              <a:rPr lang="pt-BR" dirty="0" err="1"/>
              <a:t>further</a:t>
            </a:r>
            <a:r>
              <a:rPr lang="pt-BR" dirty="0"/>
              <a:t> </a:t>
            </a:r>
            <a:r>
              <a:rPr lang="pt-BR" dirty="0" err="1"/>
              <a:t>assumed</a:t>
            </a:r>
            <a:r>
              <a:rPr lang="pt-BR" dirty="0"/>
              <a:t> </a:t>
            </a:r>
            <a:r>
              <a:rPr lang="pt-BR" dirty="0" err="1"/>
              <a:t>that</a:t>
            </a:r>
            <a:r>
              <a:rPr lang="pt-BR" dirty="0"/>
              <a:t> as </a:t>
            </a:r>
            <a:r>
              <a:rPr lang="pt-BR" dirty="0" err="1"/>
              <a:t>your</a:t>
            </a:r>
            <a:r>
              <a:rPr lang="pt-BR" dirty="0"/>
              <a:t> </a:t>
            </a:r>
            <a:r>
              <a:rPr lang="pt-BR" dirty="0" err="1"/>
              <a:t>perception</a:t>
            </a:r>
            <a:r>
              <a:rPr lang="pt-BR" dirty="0"/>
              <a:t> </a:t>
            </a:r>
            <a:r>
              <a:rPr lang="pt-BR" dirty="0" err="1"/>
              <a:t>of</a:t>
            </a:r>
            <a:r>
              <a:rPr lang="pt-BR" dirty="0"/>
              <a:t> </a:t>
            </a:r>
            <a:r>
              <a:rPr lang="pt-BR" dirty="0" err="1"/>
              <a:t>phonemic</a:t>
            </a:r>
            <a:r>
              <a:rPr lang="pt-BR" dirty="0"/>
              <a:t> </a:t>
            </a:r>
            <a:r>
              <a:rPr lang="pt-BR" dirty="0" err="1"/>
              <a:t>contrasts</a:t>
            </a:r>
            <a:r>
              <a:rPr lang="pt-BR" dirty="0"/>
              <a:t> improves, </a:t>
            </a:r>
            <a:r>
              <a:rPr lang="pt-BR" dirty="0" err="1"/>
              <a:t>your</a:t>
            </a:r>
            <a:r>
              <a:rPr lang="pt-BR" dirty="0"/>
              <a:t> </a:t>
            </a:r>
            <a:r>
              <a:rPr lang="pt-BR" dirty="0" err="1"/>
              <a:t>production</a:t>
            </a:r>
            <a:r>
              <a:rPr lang="pt-BR" dirty="0"/>
              <a:t> </a:t>
            </a:r>
            <a:r>
              <a:rPr lang="pt-BR" dirty="0" err="1"/>
              <a:t>of</a:t>
            </a:r>
            <a:r>
              <a:rPr lang="pt-BR" dirty="0"/>
              <a:t> </a:t>
            </a:r>
            <a:r>
              <a:rPr lang="pt-BR" dirty="0" err="1"/>
              <a:t>those</a:t>
            </a:r>
            <a:r>
              <a:rPr lang="pt-BR" dirty="0"/>
              <a:t> </a:t>
            </a:r>
            <a:r>
              <a:rPr lang="pt-BR" dirty="0" err="1"/>
              <a:t>contrasts</a:t>
            </a:r>
            <a:r>
              <a:rPr lang="pt-BR" dirty="0"/>
              <a:t> </a:t>
            </a:r>
            <a:r>
              <a:rPr lang="pt-BR" dirty="0" err="1"/>
              <a:t>will</a:t>
            </a:r>
            <a:r>
              <a:rPr lang="pt-BR" dirty="0"/>
              <a:t> </a:t>
            </a:r>
            <a:r>
              <a:rPr lang="pt-BR" dirty="0" err="1"/>
              <a:t>also</a:t>
            </a:r>
            <a:r>
              <a:rPr lang="pt-BR" dirty="0"/>
              <a:t> improve.</a:t>
            </a:r>
            <a:endParaRPr lang="en-GB" dirty="0"/>
          </a:p>
        </p:txBody>
      </p:sp>
    </p:spTree>
    <p:extLst>
      <p:ext uri="{BB962C8B-B14F-4D97-AF65-F5344CB8AC3E}">
        <p14:creationId xmlns:p14="http://schemas.microsoft.com/office/powerpoint/2010/main" val="81408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rrowheads="1"/>
          </p:cNvSpPr>
          <p:nvPr>
            <p:ph type="title"/>
          </p:nvPr>
        </p:nvSpPr>
        <p:spPr/>
        <p:txBody>
          <a:bodyPr/>
          <a:lstStyle/>
          <a:p>
            <a:pPr eaLnBrk="1" hangingPunct="1">
              <a:defRPr/>
            </a:pPr>
            <a:r>
              <a:rPr lang="en-GB" dirty="0">
                <a:solidFill>
                  <a:schemeClr val="bg1"/>
                </a:solidFill>
              </a:rPr>
              <a:t>Today´s session</a:t>
            </a:r>
            <a:endParaRPr lang="en-US" dirty="0">
              <a:solidFill>
                <a:schemeClr val="bg1"/>
              </a:solidFill>
            </a:endParaRPr>
          </a:p>
        </p:txBody>
      </p:sp>
      <p:sp>
        <p:nvSpPr>
          <p:cNvPr id="192515" name="Rectangle 3"/>
          <p:cNvSpPr>
            <a:spLocks noGrp="1" noChangeArrowheads="1"/>
          </p:cNvSpPr>
          <p:nvPr>
            <p:ph type="body" idx="1"/>
          </p:nvPr>
        </p:nvSpPr>
        <p:spPr/>
        <p:txBody>
          <a:bodyPr>
            <a:normAutofit/>
          </a:bodyPr>
          <a:lstStyle/>
          <a:p>
            <a:pPr eaLnBrk="1" hangingPunct="1">
              <a:defRPr/>
            </a:pPr>
            <a:r>
              <a:rPr lang="en-GB" sz="2800" i="1" u="sng" dirty="0"/>
              <a:t>This session:</a:t>
            </a:r>
          </a:p>
          <a:p>
            <a:pPr eaLnBrk="1" hangingPunct="1">
              <a:defRPr/>
            </a:pPr>
            <a:r>
              <a:rPr lang="en-GB" sz="2800" dirty="0"/>
              <a:t>English and Brazilian phonological systems</a:t>
            </a:r>
          </a:p>
          <a:p>
            <a:pPr eaLnBrk="1" hangingPunct="1">
              <a:defRPr/>
            </a:pPr>
            <a:r>
              <a:rPr lang="en-GB" sz="2800" dirty="0"/>
              <a:t>Vowels</a:t>
            </a:r>
            <a:endParaRPr lang="en-GB" sz="2600" dirty="0"/>
          </a:p>
        </p:txBody>
      </p:sp>
    </p:spTree>
    <p:extLst>
      <p:ext uri="{BB962C8B-B14F-4D97-AF65-F5344CB8AC3E}">
        <p14:creationId xmlns:p14="http://schemas.microsoft.com/office/powerpoint/2010/main" val="72996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D9CD5-F9F6-43DF-89E0-D543DAB7A1CC}"/>
              </a:ext>
            </a:extLst>
          </p:cNvPr>
          <p:cNvSpPr>
            <a:spLocks noGrp="1"/>
          </p:cNvSpPr>
          <p:nvPr>
            <p:ph type="title"/>
          </p:nvPr>
        </p:nvSpPr>
        <p:spPr/>
        <p:txBody>
          <a:bodyPr/>
          <a:lstStyle/>
          <a:p>
            <a:r>
              <a:rPr lang="pt-BR" dirty="0" err="1"/>
              <a:t>Source</a:t>
            </a:r>
            <a:r>
              <a:rPr lang="pt-BR" dirty="0"/>
              <a:t> </a:t>
            </a:r>
            <a:r>
              <a:rPr lang="pt-BR" dirty="0" err="1"/>
              <a:t>of</a:t>
            </a:r>
            <a:r>
              <a:rPr lang="pt-BR" dirty="0"/>
              <a:t> </a:t>
            </a:r>
            <a:r>
              <a:rPr lang="pt-BR" dirty="0" err="1"/>
              <a:t>information</a:t>
            </a:r>
            <a:r>
              <a:rPr lang="pt-BR" dirty="0"/>
              <a:t> </a:t>
            </a:r>
            <a:endParaRPr lang="en-GB" dirty="0"/>
          </a:p>
        </p:txBody>
      </p:sp>
      <p:pic>
        <p:nvPicPr>
          <p:cNvPr id="4" name="Espaço Reservado para Conteúdo 3">
            <a:extLst>
              <a:ext uri="{FF2B5EF4-FFF2-40B4-BE49-F238E27FC236}">
                <a16:creationId xmlns:a16="http://schemas.microsoft.com/office/drawing/2014/main" id="{9D336780-43F1-4C80-A4BE-5A3BB41E71CA}"/>
              </a:ext>
            </a:extLst>
          </p:cNvPr>
          <p:cNvPicPr>
            <a:picLocks noGrp="1" noChangeAspect="1"/>
          </p:cNvPicPr>
          <p:nvPr>
            <p:ph idx="1"/>
          </p:nvPr>
        </p:nvPicPr>
        <p:blipFill>
          <a:blip r:embed="rId2"/>
          <a:stretch>
            <a:fillRect/>
          </a:stretch>
        </p:blipFill>
        <p:spPr>
          <a:xfrm>
            <a:off x="5759778" y="579776"/>
            <a:ext cx="3714160" cy="5980427"/>
          </a:xfrm>
          <a:prstGeom prst="rect">
            <a:avLst/>
          </a:prstGeom>
        </p:spPr>
      </p:pic>
    </p:spTree>
    <p:extLst>
      <p:ext uri="{BB962C8B-B14F-4D97-AF65-F5344CB8AC3E}">
        <p14:creationId xmlns:p14="http://schemas.microsoft.com/office/powerpoint/2010/main" val="219170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5654A-A3FE-4283-91DB-45DA96886402}"/>
              </a:ext>
            </a:extLst>
          </p:cNvPr>
          <p:cNvSpPr>
            <a:spLocks noGrp="1"/>
          </p:cNvSpPr>
          <p:nvPr>
            <p:ph type="title"/>
          </p:nvPr>
        </p:nvSpPr>
        <p:spPr/>
        <p:txBody>
          <a:bodyPr/>
          <a:lstStyle/>
          <a:p>
            <a:r>
              <a:rPr lang="pt-BR" dirty="0"/>
              <a:t>General</a:t>
            </a:r>
            <a:endParaRPr lang="en-GB" dirty="0"/>
          </a:p>
        </p:txBody>
      </p:sp>
      <p:sp>
        <p:nvSpPr>
          <p:cNvPr id="3" name="Espaço Reservado para Conteúdo 2">
            <a:extLst>
              <a:ext uri="{FF2B5EF4-FFF2-40B4-BE49-F238E27FC236}">
                <a16:creationId xmlns:a16="http://schemas.microsoft.com/office/drawing/2014/main" id="{25C058EB-536D-4458-8A01-9E0E68FE788C}"/>
              </a:ext>
            </a:extLst>
          </p:cNvPr>
          <p:cNvSpPr>
            <a:spLocks noGrp="1"/>
          </p:cNvSpPr>
          <p:nvPr>
            <p:ph idx="1"/>
          </p:nvPr>
        </p:nvSpPr>
        <p:spPr/>
        <p:txBody>
          <a:bodyPr/>
          <a:lstStyle/>
          <a:p>
            <a:r>
              <a:rPr lang="pt-BR" b="1" dirty="0" err="1"/>
              <a:t>Vowels</a:t>
            </a:r>
            <a:endParaRPr lang="pt-BR" b="1" dirty="0"/>
          </a:p>
          <a:p>
            <a:r>
              <a:rPr lang="pt-BR" dirty="0"/>
              <a:t>RP </a:t>
            </a:r>
            <a:r>
              <a:rPr lang="pt-BR" dirty="0" err="1"/>
              <a:t>English</a:t>
            </a:r>
            <a:r>
              <a:rPr lang="pt-BR" dirty="0"/>
              <a:t> </a:t>
            </a:r>
            <a:r>
              <a:rPr lang="pt-BR" dirty="0" err="1"/>
              <a:t>has</a:t>
            </a:r>
            <a:r>
              <a:rPr lang="pt-BR" dirty="0"/>
              <a:t> 12 </a:t>
            </a:r>
            <a:r>
              <a:rPr lang="pt-BR" dirty="0" err="1"/>
              <a:t>vowels</a:t>
            </a:r>
            <a:r>
              <a:rPr lang="pt-BR" dirty="0"/>
              <a:t> </a:t>
            </a:r>
            <a:r>
              <a:rPr lang="pt-BR" dirty="0" err="1"/>
              <a:t>and</a:t>
            </a:r>
            <a:r>
              <a:rPr lang="pt-BR" dirty="0"/>
              <a:t> 10 </a:t>
            </a:r>
            <a:r>
              <a:rPr lang="pt-BR" dirty="0" err="1"/>
              <a:t>diphthongs</a:t>
            </a:r>
            <a:endParaRPr lang="pt-BR" dirty="0"/>
          </a:p>
          <a:p>
            <a:r>
              <a:rPr lang="pt-BR" dirty="0" err="1"/>
              <a:t>Brazilian</a:t>
            </a:r>
            <a:r>
              <a:rPr lang="pt-BR" dirty="0"/>
              <a:t> </a:t>
            </a:r>
            <a:r>
              <a:rPr lang="pt-BR" dirty="0" err="1"/>
              <a:t>Portuguese</a:t>
            </a:r>
            <a:r>
              <a:rPr lang="pt-BR" dirty="0"/>
              <a:t> </a:t>
            </a:r>
            <a:r>
              <a:rPr lang="pt-BR" dirty="0" err="1"/>
              <a:t>has</a:t>
            </a:r>
            <a:r>
              <a:rPr lang="pt-BR" dirty="0"/>
              <a:t> 8 </a:t>
            </a:r>
            <a:r>
              <a:rPr lang="pt-BR" dirty="0" err="1"/>
              <a:t>vowels</a:t>
            </a:r>
            <a:r>
              <a:rPr lang="pt-BR" dirty="0"/>
              <a:t> </a:t>
            </a:r>
            <a:r>
              <a:rPr lang="pt-BR" dirty="0" err="1"/>
              <a:t>and</a:t>
            </a:r>
            <a:r>
              <a:rPr lang="pt-BR" dirty="0"/>
              <a:t> 6 </a:t>
            </a:r>
            <a:r>
              <a:rPr lang="pt-BR" dirty="0" err="1"/>
              <a:t>diphthongs</a:t>
            </a:r>
            <a:endParaRPr lang="pt-BR" dirty="0"/>
          </a:p>
          <a:p>
            <a:r>
              <a:rPr lang="pt-BR" dirty="0" err="1"/>
              <a:t>When</a:t>
            </a:r>
            <a:r>
              <a:rPr lang="pt-BR" dirty="0"/>
              <a:t> </a:t>
            </a:r>
            <a:r>
              <a:rPr lang="pt-BR" dirty="0" err="1"/>
              <a:t>pronouncing</a:t>
            </a:r>
            <a:r>
              <a:rPr lang="pt-BR" dirty="0"/>
              <a:t> </a:t>
            </a:r>
            <a:r>
              <a:rPr lang="pt-BR" dirty="0" err="1"/>
              <a:t>English</a:t>
            </a:r>
            <a:r>
              <a:rPr lang="pt-BR" dirty="0"/>
              <a:t> </a:t>
            </a:r>
            <a:r>
              <a:rPr lang="pt-BR" dirty="0" err="1"/>
              <a:t>the</a:t>
            </a:r>
            <a:r>
              <a:rPr lang="pt-BR" dirty="0"/>
              <a:t> </a:t>
            </a:r>
            <a:r>
              <a:rPr lang="pt-BR" dirty="0" err="1">
                <a:solidFill>
                  <a:srgbClr val="FF0000"/>
                </a:solidFill>
              </a:rPr>
              <a:t>red</a:t>
            </a:r>
            <a:r>
              <a:rPr lang="pt-BR" dirty="0">
                <a:solidFill>
                  <a:srgbClr val="FF0000"/>
                </a:solidFill>
              </a:rPr>
              <a:t> </a:t>
            </a:r>
            <a:r>
              <a:rPr lang="pt-BR" dirty="0" err="1"/>
              <a:t>vowels</a:t>
            </a:r>
            <a:r>
              <a:rPr lang="pt-BR" dirty="0"/>
              <a:t> can cause </a:t>
            </a:r>
            <a:r>
              <a:rPr lang="pt-BR" dirty="0" err="1"/>
              <a:t>problems</a:t>
            </a:r>
            <a:r>
              <a:rPr lang="pt-BR" dirty="0"/>
              <a:t>.</a:t>
            </a:r>
          </a:p>
          <a:p>
            <a:r>
              <a:rPr lang="pt-BR" dirty="0"/>
              <a:t>The </a:t>
            </a:r>
            <a:r>
              <a:rPr lang="pt-BR" dirty="0" err="1"/>
              <a:t>unshaded</a:t>
            </a:r>
            <a:r>
              <a:rPr lang="pt-BR" dirty="0"/>
              <a:t> </a:t>
            </a:r>
            <a:r>
              <a:rPr lang="pt-BR" dirty="0" err="1"/>
              <a:t>vowels</a:t>
            </a:r>
            <a:r>
              <a:rPr lang="pt-BR" dirty="0"/>
              <a:t> </a:t>
            </a:r>
            <a:r>
              <a:rPr lang="pt-BR" dirty="0" err="1"/>
              <a:t>have</a:t>
            </a:r>
            <a:r>
              <a:rPr lang="pt-BR" dirty="0"/>
              <a:t> </a:t>
            </a:r>
            <a:r>
              <a:rPr lang="pt-BR" dirty="0" err="1"/>
              <a:t>near</a:t>
            </a:r>
            <a:r>
              <a:rPr lang="pt-BR" dirty="0"/>
              <a:t> </a:t>
            </a:r>
            <a:r>
              <a:rPr lang="pt-BR" dirty="0" err="1"/>
              <a:t>equivalents</a:t>
            </a:r>
            <a:r>
              <a:rPr lang="pt-BR" dirty="0"/>
              <a:t> </a:t>
            </a:r>
            <a:r>
              <a:rPr lang="pt-BR" dirty="0" err="1"/>
              <a:t>or</a:t>
            </a:r>
            <a:r>
              <a:rPr lang="pt-BR" dirty="0"/>
              <a:t> </a:t>
            </a:r>
            <a:r>
              <a:rPr lang="pt-BR" dirty="0" err="1"/>
              <a:t>equivalents</a:t>
            </a:r>
            <a:r>
              <a:rPr lang="pt-BR" dirty="0"/>
              <a:t> in </a:t>
            </a:r>
            <a:r>
              <a:rPr lang="pt-BR" dirty="0" err="1"/>
              <a:t>Portuguese</a:t>
            </a:r>
            <a:r>
              <a:rPr lang="pt-BR" dirty="0"/>
              <a:t>.</a:t>
            </a:r>
          </a:p>
          <a:p>
            <a:endParaRPr lang="pt-BR" dirty="0"/>
          </a:p>
          <a:p>
            <a:endParaRPr lang="pt-BR" dirty="0"/>
          </a:p>
          <a:p>
            <a:endParaRPr lang="pt-BR" dirty="0"/>
          </a:p>
          <a:p>
            <a:endParaRPr lang="pt-BR" dirty="0"/>
          </a:p>
          <a:p>
            <a:endParaRPr lang="pt-BR" dirty="0"/>
          </a:p>
          <a:p>
            <a:endParaRPr lang="pt-BR" dirty="0"/>
          </a:p>
          <a:p>
            <a:pPr marL="0" indent="0">
              <a:buNone/>
            </a:pPr>
            <a:endParaRPr lang="en-GB" dirty="0"/>
          </a:p>
        </p:txBody>
      </p:sp>
      <p:graphicFrame>
        <p:nvGraphicFramePr>
          <p:cNvPr id="4" name="Tabela 3">
            <a:extLst>
              <a:ext uri="{FF2B5EF4-FFF2-40B4-BE49-F238E27FC236}">
                <a16:creationId xmlns:a16="http://schemas.microsoft.com/office/drawing/2014/main" id="{BF01B6F9-F264-4114-BCAE-011B93B88F42}"/>
              </a:ext>
            </a:extLst>
          </p:cNvPr>
          <p:cNvGraphicFramePr>
            <a:graphicFrameLocks noGrp="1"/>
          </p:cNvGraphicFramePr>
          <p:nvPr>
            <p:extLst>
              <p:ext uri="{D42A27DB-BD31-4B8C-83A1-F6EECF244321}">
                <p14:modId xmlns:p14="http://schemas.microsoft.com/office/powerpoint/2010/main" val="582047773"/>
              </p:ext>
            </p:extLst>
          </p:nvPr>
        </p:nvGraphicFramePr>
        <p:xfrm>
          <a:off x="4102873" y="3337089"/>
          <a:ext cx="6057128" cy="2299765"/>
        </p:xfrm>
        <a:graphic>
          <a:graphicData uri="http://schemas.openxmlformats.org/drawingml/2006/table">
            <a:tbl>
              <a:tblPr firstRow="1" bandRow="1">
                <a:tableStyleId>{5C22544A-7EE6-4342-B048-85BDC9FD1C3A}</a:tableStyleId>
              </a:tblPr>
              <a:tblGrid>
                <a:gridCol w="865304">
                  <a:extLst>
                    <a:ext uri="{9D8B030D-6E8A-4147-A177-3AD203B41FA5}">
                      <a16:colId xmlns:a16="http://schemas.microsoft.com/office/drawing/2014/main" val="986095079"/>
                    </a:ext>
                  </a:extLst>
                </a:gridCol>
                <a:gridCol w="865304">
                  <a:extLst>
                    <a:ext uri="{9D8B030D-6E8A-4147-A177-3AD203B41FA5}">
                      <a16:colId xmlns:a16="http://schemas.microsoft.com/office/drawing/2014/main" val="95791606"/>
                    </a:ext>
                  </a:extLst>
                </a:gridCol>
                <a:gridCol w="865304">
                  <a:extLst>
                    <a:ext uri="{9D8B030D-6E8A-4147-A177-3AD203B41FA5}">
                      <a16:colId xmlns:a16="http://schemas.microsoft.com/office/drawing/2014/main" val="3838826833"/>
                    </a:ext>
                  </a:extLst>
                </a:gridCol>
                <a:gridCol w="865304">
                  <a:extLst>
                    <a:ext uri="{9D8B030D-6E8A-4147-A177-3AD203B41FA5}">
                      <a16:colId xmlns:a16="http://schemas.microsoft.com/office/drawing/2014/main" val="4157212774"/>
                    </a:ext>
                  </a:extLst>
                </a:gridCol>
                <a:gridCol w="865304">
                  <a:extLst>
                    <a:ext uri="{9D8B030D-6E8A-4147-A177-3AD203B41FA5}">
                      <a16:colId xmlns:a16="http://schemas.microsoft.com/office/drawing/2014/main" val="1628879099"/>
                    </a:ext>
                  </a:extLst>
                </a:gridCol>
                <a:gridCol w="865304">
                  <a:extLst>
                    <a:ext uri="{9D8B030D-6E8A-4147-A177-3AD203B41FA5}">
                      <a16:colId xmlns:a16="http://schemas.microsoft.com/office/drawing/2014/main" val="2730757274"/>
                    </a:ext>
                  </a:extLst>
                </a:gridCol>
                <a:gridCol w="865304">
                  <a:extLst>
                    <a:ext uri="{9D8B030D-6E8A-4147-A177-3AD203B41FA5}">
                      <a16:colId xmlns:a16="http://schemas.microsoft.com/office/drawing/2014/main" val="2828897725"/>
                    </a:ext>
                  </a:extLst>
                </a:gridCol>
              </a:tblGrid>
              <a:tr h="662386">
                <a:tc>
                  <a:txBody>
                    <a:bodyPr/>
                    <a:lstStyle/>
                    <a:p>
                      <a:pPr algn="ctr"/>
                      <a:r>
                        <a:rPr lang="pt-BR" sz="2400" b="1" dirty="0">
                          <a:ln>
                            <a:noFill/>
                          </a:ln>
                          <a:solidFill>
                            <a:schemeClr val="tx1"/>
                          </a:solidFill>
                        </a:rPr>
                        <a:t>i:</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2400" b="1" dirty="0">
                          <a:ln>
                            <a:noFill/>
                          </a:ln>
                          <a:solidFill>
                            <a:schemeClr val="tx1"/>
                          </a:solidFill>
                        </a:rPr>
                        <a:t>ɛ</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a:ln>
                            <a:noFill/>
                          </a:ln>
                          <a:solidFill>
                            <a:schemeClr val="tx1"/>
                          </a:solidFill>
                        </a:rPr>
                        <a:t>æ</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pt-BR" sz="2400" b="1" dirty="0">
                          <a:ln>
                            <a:noFill/>
                          </a:ln>
                          <a:solidFill>
                            <a:schemeClr val="tx1"/>
                          </a:solidFill>
                        </a:rPr>
                        <a:t>eɪ</a:t>
                      </a: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aɪ</a:t>
                      </a:r>
                      <a:endParaRPr lang="pt-BR"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err="1">
                          <a:ln>
                            <a:noFill/>
                          </a:ln>
                          <a:solidFill>
                            <a:schemeClr val="tx1"/>
                          </a:solidFill>
                        </a:rPr>
                        <a:t>ɔɪ</a:t>
                      </a:r>
                      <a:endParaRPr lang="en-GB"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133328"/>
                  </a:ext>
                </a:extLst>
              </a:tr>
              <a:tr h="367992">
                <a:tc>
                  <a:txBody>
                    <a:bodyPr/>
                    <a:lstStyle/>
                    <a:p>
                      <a:pPr algn="ctr"/>
                      <a:r>
                        <a:rPr lang="en-GB" sz="2400" b="1" dirty="0">
                          <a:ln>
                            <a:noFill/>
                          </a:ln>
                          <a:solidFill>
                            <a:schemeClr val="tx1"/>
                          </a:solidFill>
                        </a:rPr>
                        <a:t>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ɒ</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2400" b="1" dirty="0">
                          <a:ln>
                            <a:noFill/>
                          </a:ln>
                          <a:solidFill>
                            <a:schemeClr val="tx1"/>
                          </a:solidFill>
                        </a:rPr>
                        <a:t>ɔ:</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ʊ</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pt-BR" sz="2400" b="1" dirty="0" err="1">
                          <a:ln>
                            <a:noFill/>
                          </a:ln>
                          <a:solidFill>
                            <a:schemeClr val="tx1"/>
                          </a:solidFill>
                        </a:rPr>
                        <a:t>aʊ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əʊ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2400" b="1" dirty="0">
                          <a:ln>
                            <a:noFill/>
                          </a:ln>
                          <a:solidFill>
                            <a:schemeClr val="tx1"/>
                          </a:solidFill>
                        </a:rPr>
                        <a:t>ɪə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34821198"/>
                  </a:ext>
                </a:extLst>
              </a:tr>
              <a:tr h="367992">
                <a:tc rowSpan="2">
                  <a:txBody>
                    <a:bodyPr/>
                    <a:lstStyle/>
                    <a:p>
                      <a:pPr algn="ctr"/>
                      <a:r>
                        <a:rPr lang="pt-BR" sz="2400" b="1" dirty="0">
                          <a:ln>
                            <a:noFill/>
                          </a:ln>
                          <a:solidFill>
                            <a:schemeClr val="tx1"/>
                          </a:solidFill>
                        </a:rPr>
                        <a:t>u:</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ʌ</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algn="ctr"/>
                      <a:r>
                        <a:rPr lang="en-GB" sz="2400" b="1" dirty="0">
                          <a:ln>
                            <a:noFill/>
                          </a:ln>
                          <a:solidFill>
                            <a:schemeClr val="tx1"/>
                          </a:solidFill>
                        </a:rPr>
                        <a:t>ɜ:</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algn="ctr"/>
                      <a:r>
                        <a:rPr lang="pt-BR" sz="2400" b="1" dirty="0">
                          <a:ln>
                            <a:noFill/>
                          </a:ln>
                          <a:solidFill>
                            <a:schemeClr val="tx1"/>
                          </a:solidFill>
                        </a:rPr>
                        <a:t>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algn="ctr"/>
                      <a:r>
                        <a:rPr lang="en-GB" sz="2400" b="1" dirty="0">
                          <a:ln>
                            <a:noFill/>
                          </a:ln>
                          <a:solidFill>
                            <a:schemeClr val="tx1"/>
                          </a:solidFill>
                        </a:rPr>
                        <a:t>eə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err="1">
                          <a:ln>
                            <a:noFill/>
                          </a:ln>
                          <a:solidFill>
                            <a:schemeClr val="tx1"/>
                          </a:solidFill>
                        </a:rPr>
                        <a:t>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2400" b="1" dirty="0" err="1">
                          <a:ln>
                            <a:noFill/>
                          </a:ln>
                          <a:solidFill>
                            <a:schemeClr val="tx1"/>
                          </a:solidFill>
                        </a:rPr>
                        <a:t>aɪə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5882328"/>
                  </a:ext>
                </a:extLst>
              </a:tr>
              <a:tr h="56240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2400" b="1" dirty="0" err="1">
                          <a:ln>
                            <a:noFill/>
                          </a:ln>
                          <a:solidFill>
                            <a:schemeClr val="tx1"/>
                          </a:solidFill>
                        </a:rPr>
                        <a:t>aʊə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7293516"/>
                  </a:ext>
                </a:extLst>
              </a:tr>
            </a:tbl>
          </a:graphicData>
        </a:graphic>
      </p:graphicFrame>
    </p:spTree>
    <p:extLst>
      <p:ext uri="{BB962C8B-B14F-4D97-AF65-F5344CB8AC3E}">
        <p14:creationId xmlns:p14="http://schemas.microsoft.com/office/powerpoint/2010/main" val="1043373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5654A-A3FE-4283-91DB-45DA96886402}"/>
              </a:ext>
            </a:extLst>
          </p:cNvPr>
          <p:cNvSpPr>
            <a:spLocks noGrp="1"/>
          </p:cNvSpPr>
          <p:nvPr>
            <p:ph type="title"/>
          </p:nvPr>
        </p:nvSpPr>
        <p:spPr/>
        <p:txBody>
          <a:bodyPr/>
          <a:lstStyle/>
          <a:p>
            <a:r>
              <a:rPr lang="pt-BR" dirty="0"/>
              <a:t>/i:/ versus /ɪ/</a:t>
            </a:r>
            <a:br>
              <a:rPr lang="pt-BR" dirty="0"/>
            </a:br>
            <a:endParaRPr lang="en-GB" dirty="0"/>
          </a:p>
        </p:txBody>
      </p:sp>
      <p:sp>
        <p:nvSpPr>
          <p:cNvPr id="3" name="Espaço Reservado para Conteúdo 2">
            <a:extLst>
              <a:ext uri="{FF2B5EF4-FFF2-40B4-BE49-F238E27FC236}">
                <a16:creationId xmlns:a16="http://schemas.microsoft.com/office/drawing/2014/main" id="{25C058EB-536D-4458-8A01-9E0E68FE788C}"/>
              </a:ext>
            </a:extLst>
          </p:cNvPr>
          <p:cNvSpPr>
            <a:spLocks noGrp="1"/>
          </p:cNvSpPr>
          <p:nvPr>
            <p:ph idx="1"/>
          </p:nvPr>
        </p:nvSpPr>
        <p:spPr>
          <a:xfrm>
            <a:off x="3869267" y="864108"/>
            <a:ext cx="7933091" cy="5120640"/>
          </a:xfrm>
        </p:spPr>
        <p:txBody>
          <a:bodyPr/>
          <a:lstStyle/>
          <a:p>
            <a:r>
              <a:rPr lang="pt-BR" dirty="0"/>
              <a:t>/i:/ </a:t>
            </a:r>
            <a:r>
              <a:rPr lang="pt-BR" dirty="0" err="1"/>
              <a:t>is</a:t>
            </a:r>
            <a:r>
              <a:rPr lang="pt-BR" dirty="0"/>
              <a:t> </a:t>
            </a:r>
            <a:r>
              <a:rPr lang="pt-BR" dirty="0" err="1"/>
              <a:t>shortened</a:t>
            </a:r>
            <a:r>
              <a:rPr lang="pt-BR" dirty="0"/>
              <a:t> </a:t>
            </a:r>
            <a:r>
              <a:rPr lang="pt-BR" dirty="0" err="1"/>
              <a:t>by</a:t>
            </a:r>
            <a:r>
              <a:rPr lang="pt-BR" dirty="0"/>
              <a:t> </a:t>
            </a:r>
            <a:r>
              <a:rPr lang="pt-BR" dirty="0" err="1"/>
              <a:t>Portuguese</a:t>
            </a:r>
            <a:r>
              <a:rPr lang="pt-BR" dirty="0"/>
              <a:t> speakers </a:t>
            </a:r>
            <a:r>
              <a:rPr lang="pt-BR" dirty="0" err="1"/>
              <a:t>and</a:t>
            </a:r>
            <a:r>
              <a:rPr lang="pt-BR" dirty="0"/>
              <a:t> can </a:t>
            </a:r>
            <a:r>
              <a:rPr lang="pt-BR" dirty="0" err="1"/>
              <a:t>be</a:t>
            </a:r>
            <a:r>
              <a:rPr lang="pt-BR" dirty="0"/>
              <a:t> </a:t>
            </a:r>
            <a:r>
              <a:rPr lang="pt-BR" dirty="0" err="1"/>
              <a:t>confused</a:t>
            </a:r>
            <a:r>
              <a:rPr lang="pt-BR" dirty="0"/>
              <a:t> </a:t>
            </a:r>
            <a:r>
              <a:rPr lang="pt-BR" dirty="0" err="1"/>
              <a:t>with</a:t>
            </a:r>
            <a:r>
              <a:rPr lang="pt-BR" dirty="0"/>
              <a:t> /ɪ/</a:t>
            </a:r>
          </a:p>
          <a:p>
            <a:r>
              <a:rPr lang="pt-BR" dirty="0" err="1"/>
              <a:t>Minimal</a:t>
            </a:r>
            <a:r>
              <a:rPr lang="pt-BR" dirty="0"/>
              <a:t> </a:t>
            </a:r>
            <a:r>
              <a:rPr lang="pt-BR" dirty="0" err="1"/>
              <a:t>pairs</a:t>
            </a:r>
            <a:r>
              <a:rPr lang="pt-BR" dirty="0"/>
              <a:t>:</a:t>
            </a:r>
          </a:p>
          <a:p>
            <a:pPr lvl="1"/>
            <a:r>
              <a:rPr lang="en-GB" dirty="0"/>
              <a:t>rich	reach</a:t>
            </a:r>
          </a:p>
          <a:p>
            <a:pPr lvl="1"/>
            <a:r>
              <a:rPr lang="en-GB" dirty="0"/>
              <a:t>hit	heat</a:t>
            </a:r>
          </a:p>
          <a:p>
            <a:pPr lvl="1"/>
            <a:r>
              <a:rPr lang="en-GB" dirty="0"/>
              <a:t>live	leave</a:t>
            </a:r>
          </a:p>
          <a:p>
            <a:pPr lvl="1"/>
            <a:r>
              <a:rPr lang="en-GB" dirty="0"/>
              <a:t>bin	bean</a:t>
            </a:r>
          </a:p>
          <a:p>
            <a:pPr lvl="1"/>
            <a:r>
              <a:rPr lang="en-GB" dirty="0"/>
              <a:t>Tim	team</a:t>
            </a:r>
            <a:endParaRPr lang="pt-BR" dirty="0"/>
          </a:p>
          <a:p>
            <a:pPr marL="0" indent="0">
              <a:buNone/>
            </a:pPr>
            <a:endParaRPr lang="pt-BR" dirty="0"/>
          </a:p>
          <a:p>
            <a:pPr marL="0" indent="0">
              <a:buNone/>
            </a:pPr>
            <a:endParaRPr lang="pt-BR" dirty="0"/>
          </a:p>
          <a:p>
            <a:endParaRPr lang="pt-BR" dirty="0"/>
          </a:p>
          <a:p>
            <a:pPr marL="0" indent="0">
              <a:buNone/>
            </a:pPr>
            <a:endParaRPr lang="en-GB" dirty="0"/>
          </a:p>
        </p:txBody>
      </p:sp>
      <p:graphicFrame>
        <p:nvGraphicFramePr>
          <p:cNvPr id="4" name="Tabela 3">
            <a:extLst>
              <a:ext uri="{FF2B5EF4-FFF2-40B4-BE49-F238E27FC236}">
                <a16:creationId xmlns:a16="http://schemas.microsoft.com/office/drawing/2014/main" id="{BF01B6F9-F264-4114-BCAE-011B93B88F42}"/>
              </a:ext>
            </a:extLst>
          </p:cNvPr>
          <p:cNvGraphicFramePr>
            <a:graphicFrameLocks noGrp="1"/>
          </p:cNvGraphicFramePr>
          <p:nvPr>
            <p:extLst>
              <p:ext uri="{D42A27DB-BD31-4B8C-83A1-F6EECF244321}">
                <p14:modId xmlns:p14="http://schemas.microsoft.com/office/powerpoint/2010/main" val="1865509943"/>
              </p:ext>
            </p:extLst>
          </p:nvPr>
        </p:nvGraphicFramePr>
        <p:xfrm>
          <a:off x="4102873" y="4064838"/>
          <a:ext cx="6057128" cy="2244529"/>
        </p:xfrm>
        <a:graphic>
          <a:graphicData uri="http://schemas.openxmlformats.org/drawingml/2006/table">
            <a:tbl>
              <a:tblPr firstRow="1" bandRow="1">
                <a:tableStyleId>{5C22544A-7EE6-4342-B048-85BDC9FD1C3A}</a:tableStyleId>
              </a:tblPr>
              <a:tblGrid>
                <a:gridCol w="865304">
                  <a:extLst>
                    <a:ext uri="{9D8B030D-6E8A-4147-A177-3AD203B41FA5}">
                      <a16:colId xmlns:a16="http://schemas.microsoft.com/office/drawing/2014/main" val="986095079"/>
                    </a:ext>
                  </a:extLst>
                </a:gridCol>
                <a:gridCol w="865304">
                  <a:extLst>
                    <a:ext uri="{9D8B030D-6E8A-4147-A177-3AD203B41FA5}">
                      <a16:colId xmlns:a16="http://schemas.microsoft.com/office/drawing/2014/main" val="95791606"/>
                    </a:ext>
                  </a:extLst>
                </a:gridCol>
                <a:gridCol w="865304">
                  <a:extLst>
                    <a:ext uri="{9D8B030D-6E8A-4147-A177-3AD203B41FA5}">
                      <a16:colId xmlns:a16="http://schemas.microsoft.com/office/drawing/2014/main" val="3838826833"/>
                    </a:ext>
                  </a:extLst>
                </a:gridCol>
                <a:gridCol w="865304">
                  <a:extLst>
                    <a:ext uri="{9D8B030D-6E8A-4147-A177-3AD203B41FA5}">
                      <a16:colId xmlns:a16="http://schemas.microsoft.com/office/drawing/2014/main" val="4157212774"/>
                    </a:ext>
                  </a:extLst>
                </a:gridCol>
                <a:gridCol w="865304">
                  <a:extLst>
                    <a:ext uri="{9D8B030D-6E8A-4147-A177-3AD203B41FA5}">
                      <a16:colId xmlns:a16="http://schemas.microsoft.com/office/drawing/2014/main" val="1628879099"/>
                    </a:ext>
                  </a:extLst>
                </a:gridCol>
                <a:gridCol w="865304">
                  <a:extLst>
                    <a:ext uri="{9D8B030D-6E8A-4147-A177-3AD203B41FA5}">
                      <a16:colId xmlns:a16="http://schemas.microsoft.com/office/drawing/2014/main" val="2730757274"/>
                    </a:ext>
                  </a:extLst>
                </a:gridCol>
                <a:gridCol w="865304">
                  <a:extLst>
                    <a:ext uri="{9D8B030D-6E8A-4147-A177-3AD203B41FA5}">
                      <a16:colId xmlns:a16="http://schemas.microsoft.com/office/drawing/2014/main" val="2828897725"/>
                    </a:ext>
                  </a:extLst>
                </a:gridCol>
              </a:tblGrid>
              <a:tr h="742134">
                <a:tc>
                  <a:txBody>
                    <a:bodyPr/>
                    <a:lstStyle/>
                    <a:p>
                      <a:pPr algn="ctr"/>
                      <a:r>
                        <a:rPr lang="pt-BR" sz="2400" b="1" dirty="0">
                          <a:ln>
                            <a:noFill/>
                          </a:ln>
                          <a:solidFill>
                            <a:schemeClr val="tx1"/>
                          </a:solidFill>
                        </a:rPr>
                        <a:t>i:</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400" b="1" dirty="0">
                          <a:ln>
                            <a:noFill/>
                          </a:ln>
                          <a:solidFill>
                            <a:schemeClr val="tx1"/>
                          </a:solidFill>
                        </a:rPr>
                        <a:t>ɪ</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2400" b="1" dirty="0">
                          <a:ln>
                            <a:noFill/>
                          </a:ln>
                          <a:solidFill>
                            <a:schemeClr val="tx1"/>
                          </a:solidFill>
                        </a:rPr>
                        <a:t>ɛ</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a:ln>
                            <a:noFill/>
                          </a:ln>
                          <a:solidFill>
                            <a:schemeClr val="tx1"/>
                          </a:solidFill>
                        </a:rPr>
                        <a:t>æ</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a:ln>
                            <a:noFill/>
                          </a:ln>
                          <a:solidFill>
                            <a:schemeClr val="tx1"/>
                          </a:solidFill>
                        </a:rPr>
                        <a:t>eɪ</a:t>
                      </a: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aɪ</a:t>
                      </a:r>
                      <a:endParaRPr lang="pt-BR"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err="1">
                          <a:ln>
                            <a:noFill/>
                          </a:ln>
                          <a:solidFill>
                            <a:schemeClr val="tx1"/>
                          </a:solidFill>
                        </a:rPr>
                        <a:t>ɔɪ</a:t>
                      </a:r>
                      <a:endParaRPr lang="en-GB"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133328"/>
                  </a:ext>
                </a:extLst>
              </a:tr>
              <a:tr h="412297">
                <a:tc>
                  <a:txBody>
                    <a:bodyPr/>
                    <a:lstStyle/>
                    <a:p>
                      <a:pPr algn="ctr"/>
                      <a:r>
                        <a:rPr lang="en-GB" sz="2400" b="1" dirty="0">
                          <a:ln>
                            <a:noFill/>
                          </a:ln>
                          <a:solidFill>
                            <a:schemeClr val="tx1"/>
                          </a:solidFill>
                        </a:rPr>
                        <a:t>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ɒ</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ɔ:</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ʊ</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əʊ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4821198"/>
                  </a:ext>
                </a:extLst>
              </a:tr>
              <a:tr h="412297">
                <a:tc rowSpan="2">
                  <a:txBody>
                    <a:bodyPr/>
                    <a:lstStyle/>
                    <a:p>
                      <a:pPr algn="ctr"/>
                      <a:r>
                        <a:rPr lang="pt-BR" sz="2400" b="1" dirty="0">
                          <a:ln>
                            <a:noFill/>
                          </a:ln>
                          <a:solidFill>
                            <a:schemeClr val="tx1"/>
                          </a:solidFill>
                        </a:rPr>
                        <a:t>u:</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ʌ</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ɜ:</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pt-BR" sz="2400" b="1" dirty="0">
                          <a:ln>
                            <a:noFill/>
                          </a:ln>
                          <a:solidFill>
                            <a:schemeClr val="tx1"/>
                          </a:solidFill>
                        </a:rPr>
                        <a:t>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eə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err="1">
                          <a:ln>
                            <a:noFill/>
                          </a:ln>
                          <a:solidFill>
                            <a:schemeClr val="tx1"/>
                          </a:solidFill>
                        </a:rPr>
                        <a:t>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aɪə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5882328"/>
                  </a:ext>
                </a:extLst>
              </a:tr>
              <a:tr h="50716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2400" b="1" dirty="0" err="1">
                          <a:ln>
                            <a:noFill/>
                          </a:ln>
                          <a:solidFill>
                            <a:schemeClr val="tx1"/>
                          </a:solidFill>
                        </a:rPr>
                        <a:t>aʊə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7293516"/>
                  </a:ext>
                </a:extLst>
              </a:tr>
            </a:tbl>
          </a:graphicData>
        </a:graphic>
      </p:graphicFrame>
    </p:spTree>
    <p:extLst>
      <p:ext uri="{BB962C8B-B14F-4D97-AF65-F5344CB8AC3E}">
        <p14:creationId xmlns:p14="http://schemas.microsoft.com/office/powerpoint/2010/main" val="210926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5654A-A3FE-4283-91DB-45DA96886402}"/>
              </a:ext>
            </a:extLst>
          </p:cNvPr>
          <p:cNvSpPr>
            <a:spLocks noGrp="1"/>
          </p:cNvSpPr>
          <p:nvPr>
            <p:ph type="title"/>
          </p:nvPr>
        </p:nvSpPr>
        <p:spPr/>
        <p:txBody>
          <a:bodyPr/>
          <a:lstStyle/>
          <a:p>
            <a:r>
              <a:rPr lang="pt-BR"/>
              <a:t>/ɛ/ versus /æ/</a:t>
            </a:r>
            <a:br>
              <a:rPr lang="pt-BR"/>
            </a:br>
            <a:endParaRPr lang="en-GB" dirty="0"/>
          </a:p>
        </p:txBody>
      </p:sp>
      <p:sp>
        <p:nvSpPr>
          <p:cNvPr id="3" name="Espaço Reservado para Conteúdo 2">
            <a:extLst>
              <a:ext uri="{FF2B5EF4-FFF2-40B4-BE49-F238E27FC236}">
                <a16:creationId xmlns:a16="http://schemas.microsoft.com/office/drawing/2014/main" id="{25C058EB-536D-4458-8A01-9E0E68FE788C}"/>
              </a:ext>
            </a:extLst>
          </p:cNvPr>
          <p:cNvSpPr>
            <a:spLocks noGrp="1"/>
          </p:cNvSpPr>
          <p:nvPr>
            <p:ph idx="1"/>
          </p:nvPr>
        </p:nvSpPr>
        <p:spPr>
          <a:xfrm>
            <a:off x="3869267" y="864108"/>
            <a:ext cx="7933091" cy="5120640"/>
          </a:xfrm>
        </p:spPr>
        <p:txBody>
          <a:bodyPr/>
          <a:lstStyle/>
          <a:p>
            <a:r>
              <a:rPr lang="pt-BR" dirty="0"/>
              <a:t>/ɛ/ can </a:t>
            </a:r>
            <a:r>
              <a:rPr lang="pt-BR" dirty="0" err="1"/>
              <a:t>be</a:t>
            </a:r>
            <a:r>
              <a:rPr lang="pt-BR" dirty="0"/>
              <a:t> </a:t>
            </a:r>
            <a:r>
              <a:rPr lang="pt-BR" dirty="0" err="1"/>
              <a:t>confused</a:t>
            </a:r>
            <a:r>
              <a:rPr lang="pt-BR" dirty="0"/>
              <a:t> </a:t>
            </a:r>
            <a:r>
              <a:rPr lang="pt-BR" dirty="0" err="1"/>
              <a:t>with</a:t>
            </a:r>
            <a:r>
              <a:rPr lang="pt-BR" dirty="0"/>
              <a:t> /æ/</a:t>
            </a:r>
          </a:p>
          <a:p>
            <a:r>
              <a:rPr lang="pt-BR" dirty="0" err="1"/>
              <a:t>Minimal</a:t>
            </a:r>
            <a:r>
              <a:rPr lang="pt-BR" dirty="0"/>
              <a:t> </a:t>
            </a:r>
            <a:r>
              <a:rPr lang="pt-BR" dirty="0" err="1"/>
              <a:t>pairs</a:t>
            </a:r>
            <a:r>
              <a:rPr lang="pt-BR" dirty="0"/>
              <a:t>:</a:t>
            </a:r>
          </a:p>
          <a:p>
            <a:pPr lvl="1"/>
            <a:r>
              <a:rPr lang="en-GB" dirty="0"/>
              <a:t>beg	bag</a:t>
            </a:r>
          </a:p>
          <a:p>
            <a:pPr lvl="1"/>
            <a:r>
              <a:rPr lang="en-GB" dirty="0"/>
              <a:t>head	had</a:t>
            </a:r>
          </a:p>
          <a:p>
            <a:pPr lvl="1"/>
            <a:r>
              <a:rPr lang="en-GB" dirty="0"/>
              <a:t>leg	lag</a:t>
            </a:r>
          </a:p>
          <a:p>
            <a:pPr lvl="1"/>
            <a:r>
              <a:rPr lang="en-GB" dirty="0"/>
              <a:t>bread	Brad</a:t>
            </a:r>
          </a:p>
          <a:p>
            <a:pPr lvl="1"/>
            <a:r>
              <a:rPr lang="en-GB" dirty="0"/>
              <a:t>ten	tan</a:t>
            </a:r>
            <a:endParaRPr lang="pt-BR" dirty="0"/>
          </a:p>
          <a:p>
            <a:pPr marL="0" indent="0">
              <a:buNone/>
            </a:pPr>
            <a:endParaRPr lang="pt-BR" dirty="0"/>
          </a:p>
          <a:p>
            <a:pPr marL="0" indent="0">
              <a:buNone/>
            </a:pPr>
            <a:endParaRPr lang="pt-BR" dirty="0"/>
          </a:p>
          <a:p>
            <a:endParaRPr lang="pt-BR" dirty="0"/>
          </a:p>
          <a:p>
            <a:pPr marL="0" indent="0">
              <a:buNone/>
            </a:pPr>
            <a:endParaRPr lang="en-GB" dirty="0"/>
          </a:p>
        </p:txBody>
      </p:sp>
      <p:graphicFrame>
        <p:nvGraphicFramePr>
          <p:cNvPr id="4" name="Tabela 3">
            <a:extLst>
              <a:ext uri="{FF2B5EF4-FFF2-40B4-BE49-F238E27FC236}">
                <a16:creationId xmlns:a16="http://schemas.microsoft.com/office/drawing/2014/main" id="{BF01B6F9-F264-4114-BCAE-011B93B88F42}"/>
              </a:ext>
            </a:extLst>
          </p:cNvPr>
          <p:cNvGraphicFramePr>
            <a:graphicFrameLocks noGrp="1"/>
          </p:cNvGraphicFramePr>
          <p:nvPr>
            <p:extLst>
              <p:ext uri="{D42A27DB-BD31-4B8C-83A1-F6EECF244321}">
                <p14:modId xmlns:p14="http://schemas.microsoft.com/office/powerpoint/2010/main" val="3219555808"/>
              </p:ext>
            </p:extLst>
          </p:nvPr>
        </p:nvGraphicFramePr>
        <p:xfrm>
          <a:off x="4102873" y="4064838"/>
          <a:ext cx="6057128" cy="2244529"/>
        </p:xfrm>
        <a:graphic>
          <a:graphicData uri="http://schemas.openxmlformats.org/drawingml/2006/table">
            <a:tbl>
              <a:tblPr firstRow="1" bandRow="1">
                <a:tableStyleId>{5C22544A-7EE6-4342-B048-85BDC9FD1C3A}</a:tableStyleId>
              </a:tblPr>
              <a:tblGrid>
                <a:gridCol w="865304">
                  <a:extLst>
                    <a:ext uri="{9D8B030D-6E8A-4147-A177-3AD203B41FA5}">
                      <a16:colId xmlns:a16="http://schemas.microsoft.com/office/drawing/2014/main" val="986095079"/>
                    </a:ext>
                  </a:extLst>
                </a:gridCol>
                <a:gridCol w="865304">
                  <a:extLst>
                    <a:ext uri="{9D8B030D-6E8A-4147-A177-3AD203B41FA5}">
                      <a16:colId xmlns:a16="http://schemas.microsoft.com/office/drawing/2014/main" val="95791606"/>
                    </a:ext>
                  </a:extLst>
                </a:gridCol>
                <a:gridCol w="865304">
                  <a:extLst>
                    <a:ext uri="{9D8B030D-6E8A-4147-A177-3AD203B41FA5}">
                      <a16:colId xmlns:a16="http://schemas.microsoft.com/office/drawing/2014/main" val="3838826833"/>
                    </a:ext>
                  </a:extLst>
                </a:gridCol>
                <a:gridCol w="865304">
                  <a:extLst>
                    <a:ext uri="{9D8B030D-6E8A-4147-A177-3AD203B41FA5}">
                      <a16:colId xmlns:a16="http://schemas.microsoft.com/office/drawing/2014/main" val="4157212774"/>
                    </a:ext>
                  </a:extLst>
                </a:gridCol>
                <a:gridCol w="865304">
                  <a:extLst>
                    <a:ext uri="{9D8B030D-6E8A-4147-A177-3AD203B41FA5}">
                      <a16:colId xmlns:a16="http://schemas.microsoft.com/office/drawing/2014/main" val="1628879099"/>
                    </a:ext>
                  </a:extLst>
                </a:gridCol>
                <a:gridCol w="865304">
                  <a:extLst>
                    <a:ext uri="{9D8B030D-6E8A-4147-A177-3AD203B41FA5}">
                      <a16:colId xmlns:a16="http://schemas.microsoft.com/office/drawing/2014/main" val="2730757274"/>
                    </a:ext>
                  </a:extLst>
                </a:gridCol>
                <a:gridCol w="865304">
                  <a:extLst>
                    <a:ext uri="{9D8B030D-6E8A-4147-A177-3AD203B41FA5}">
                      <a16:colId xmlns:a16="http://schemas.microsoft.com/office/drawing/2014/main" val="2828897725"/>
                    </a:ext>
                  </a:extLst>
                </a:gridCol>
              </a:tblGrid>
              <a:tr h="742134">
                <a:tc>
                  <a:txBody>
                    <a:bodyPr/>
                    <a:lstStyle/>
                    <a:p>
                      <a:pPr algn="ctr"/>
                      <a:r>
                        <a:rPr lang="pt-BR" sz="2400" b="1" dirty="0">
                          <a:ln>
                            <a:noFill/>
                          </a:ln>
                          <a:solidFill>
                            <a:schemeClr val="tx1"/>
                          </a:solidFill>
                        </a:rPr>
                        <a:t>i:</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ɛ</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pt-BR" sz="2400" b="1" dirty="0">
                          <a:ln>
                            <a:noFill/>
                          </a:ln>
                          <a:solidFill>
                            <a:schemeClr val="tx1"/>
                          </a:solidFill>
                        </a:rPr>
                        <a:t>æ</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pt-BR" sz="2400" b="1" dirty="0">
                          <a:ln>
                            <a:noFill/>
                          </a:ln>
                          <a:solidFill>
                            <a:schemeClr val="tx1"/>
                          </a:solidFill>
                        </a:rPr>
                        <a:t>eɪ</a:t>
                      </a: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aɪ</a:t>
                      </a:r>
                      <a:endParaRPr lang="pt-BR"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err="1">
                          <a:ln>
                            <a:noFill/>
                          </a:ln>
                          <a:solidFill>
                            <a:schemeClr val="tx1"/>
                          </a:solidFill>
                        </a:rPr>
                        <a:t>ɔɪ</a:t>
                      </a:r>
                      <a:endParaRPr lang="en-GB"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133328"/>
                  </a:ext>
                </a:extLst>
              </a:tr>
              <a:tr h="412297">
                <a:tc>
                  <a:txBody>
                    <a:bodyPr/>
                    <a:lstStyle/>
                    <a:p>
                      <a:pPr algn="ctr"/>
                      <a:r>
                        <a:rPr lang="en-GB" sz="2400" b="1" dirty="0">
                          <a:ln>
                            <a:noFill/>
                          </a:ln>
                          <a:solidFill>
                            <a:schemeClr val="tx1"/>
                          </a:solidFill>
                        </a:rPr>
                        <a:t>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ɒ</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ɔ:</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ʊ</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əʊ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4821198"/>
                  </a:ext>
                </a:extLst>
              </a:tr>
              <a:tr h="412297">
                <a:tc rowSpan="2">
                  <a:txBody>
                    <a:bodyPr/>
                    <a:lstStyle/>
                    <a:p>
                      <a:pPr algn="ctr"/>
                      <a:r>
                        <a:rPr lang="pt-BR" sz="2400" b="1" dirty="0">
                          <a:ln>
                            <a:noFill/>
                          </a:ln>
                          <a:solidFill>
                            <a:schemeClr val="tx1"/>
                          </a:solidFill>
                        </a:rPr>
                        <a:t>u:</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ʌ</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ɜ:</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pt-BR" sz="2400" b="1" dirty="0">
                          <a:ln>
                            <a:noFill/>
                          </a:ln>
                          <a:solidFill>
                            <a:schemeClr val="tx1"/>
                          </a:solidFill>
                        </a:rPr>
                        <a:t>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eə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err="1">
                          <a:ln>
                            <a:noFill/>
                          </a:ln>
                          <a:solidFill>
                            <a:schemeClr val="tx1"/>
                          </a:solidFill>
                        </a:rPr>
                        <a:t>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aɪə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5882328"/>
                  </a:ext>
                </a:extLst>
              </a:tr>
              <a:tr h="50716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2400" b="1" dirty="0" err="1">
                          <a:ln>
                            <a:noFill/>
                          </a:ln>
                          <a:solidFill>
                            <a:schemeClr val="tx1"/>
                          </a:solidFill>
                        </a:rPr>
                        <a:t>aʊə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7293516"/>
                  </a:ext>
                </a:extLst>
              </a:tr>
            </a:tbl>
          </a:graphicData>
        </a:graphic>
      </p:graphicFrame>
    </p:spTree>
    <p:extLst>
      <p:ext uri="{BB962C8B-B14F-4D97-AF65-F5344CB8AC3E}">
        <p14:creationId xmlns:p14="http://schemas.microsoft.com/office/powerpoint/2010/main" val="2629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5654A-A3FE-4283-91DB-45DA96886402}"/>
              </a:ext>
            </a:extLst>
          </p:cNvPr>
          <p:cNvSpPr>
            <a:spLocks noGrp="1"/>
          </p:cNvSpPr>
          <p:nvPr>
            <p:ph type="title"/>
          </p:nvPr>
        </p:nvSpPr>
        <p:spPr/>
        <p:txBody>
          <a:bodyPr/>
          <a:lstStyle/>
          <a:p>
            <a:r>
              <a:rPr lang="pt-BR" dirty="0"/>
              <a:t>/ɑ:/ versus /æ/</a:t>
            </a:r>
            <a:br>
              <a:rPr lang="pt-BR" dirty="0"/>
            </a:br>
            <a:endParaRPr lang="en-GB" dirty="0"/>
          </a:p>
        </p:txBody>
      </p:sp>
      <p:sp>
        <p:nvSpPr>
          <p:cNvPr id="3" name="Espaço Reservado para Conteúdo 2">
            <a:extLst>
              <a:ext uri="{FF2B5EF4-FFF2-40B4-BE49-F238E27FC236}">
                <a16:creationId xmlns:a16="http://schemas.microsoft.com/office/drawing/2014/main" id="{25C058EB-536D-4458-8A01-9E0E68FE788C}"/>
              </a:ext>
            </a:extLst>
          </p:cNvPr>
          <p:cNvSpPr>
            <a:spLocks noGrp="1"/>
          </p:cNvSpPr>
          <p:nvPr>
            <p:ph idx="1"/>
          </p:nvPr>
        </p:nvSpPr>
        <p:spPr>
          <a:xfrm>
            <a:off x="3869267" y="864108"/>
            <a:ext cx="7933091" cy="5120640"/>
          </a:xfrm>
        </p:spPr>
        <p:txBody>
          <a:bodyPr/>
          <a:lstStyle/>
          <a:p>
            <a:r>
              <a:rPr lang="pt-BR" dirty="0"/>
              <a:t>/ɑ:/ </a:t>
            </a:r>
            <a:r>
              <a:rPr lang="pt-BR" dirty="0" err="1"/>
              <a:t>is</a:t>
            </a:r>
            <a:r>
              <a:rPr lang="pt-BR" dirty="0"/>
              <a:t> </a:t>
            </a:r>
            <a:r>
              <a:rPr lang="pt-BR" dirty="0" err="1"/>
              <a:t>shortened</a:t>
            </a:r>
            <a:r>
              <a:rPr lang="pt-BR" dirty="0"/>
              <a:t> </a:t>
            </a:r>
            <a:r>
              <a:rPr lang="pt-BR" dirty="0" err="1"/>
              <a:t>by</a:t>
            </a:r>
            <a:r>
              <a:rPr lang="pt-BR" dirty="0"/>
              <a:t> </a:t>
            </a:r>
            <a:r>
              <a:rPr lang="pt-BR" dirty="0" err="1"/>
              <a:t>Portuguese</a:t>
            </a:r>
            <a:r>
              <a:rPr lang="pt-BR" dirty="0"/>
              <a:t> speakers </a:t>
            </a:r>
            <a:r>
              <a:rPr lang="pt-BR" dirty="0" err="1"/>
              <a:t>and</a:t>
            </a:r>
            <a:r>
              <a:rPr lang="pt-BR" dirty="0"/>
              <a:t> can </a:t>
            </a:r>
            <a:r>
              <a:rPr lang="pt-BR" dirty="0" err="1"/>
              <a:t>be</a:t>
            </a:r>
            <a:r>
              <a:rPr lang="pt-BR" dirty="0"/>
              <a:t> </a:t>
            </a:r>
            <a:r>
              <a:rPr lang="pt-BR" dirty="0" err="1"/>
              <a:t>confused</a:t>
            </a:r>
            <a:r>
              <a:rPr lang="pt-BR" dirty="0"/>
              <a:t> </a:t>
            </a:r>
            <a:r>
              <a:rPr lang="pt-BR" dirty="0" err="1"/>
              <a:t>with</a:t>
            </a:r>
            <a:r>
              <a:rPr lang="pt-BR" dirty="0"/>
              <a:t> /æ/</a:t>
            </a:r>
          </a:p>
          <a:p>
            <a:r>
              <a:rPr lang="pt-BR" dirty="0"/>
              <a:t>(</a:t>
            </a:r>
            <a:r>
              <a:rPr lang="pt-BR" dirty="0" err="1"/>
              <a:t>This</a:t>
            </a:r>
            <a:r>
              <a:rPr lang="pt-BR" dirty="0"/>
              <a:t> </a:t>
            </a:r>
            <a:r>
              <a:rPr lang="pt-BR" dirty="0" err="1"/>
              <a:t>happens</a:t>
            </a:r>
            <a:r>
              <a:rPr lang="pt-BR" dirty="0"/>
              <a:t> in Scotland too!)</a:t>
            </a:r>
          </a:p>
          <a:p>
            <a:r>
              <a:rPr lang="pt-BR" dirty="0" err="1"/>
              <a:t>Minimal</a:t>
            </a:r>
            <a:r>
              <a:rPr lang="pt-BR" dirty="0"/>
              <a:t> </a:t>
            </a:r>
            <a:r>
              <a:rPr lang="pt-BR" dirty="0" err="1"/>
              <a:t>pairs</a:t>
            </a:r>
            <a:r>
              <a:rPr lang="pt-BR" dirty="0"/>
              <a:t>:</a:t>
            </a:r>
          </a:p>
          <a:p>
            <a:pPr lvl="1"/>
            <a:r>
              <a:rPr lang="en-GB" dirty="0"/>
              <a:t>aunt	ant</a:t>
            </a:r>
          </a:p>
          <a:p>
            <a:pPr lvl="1"/>
            <a:r>
              <a:rPr lang="en-GB" dirty="0"/>
              <a:t>hard	had</a:t>
            </a:r>
          </a:p>
          <a:p>
            <a:pPr lvl="1"/>
            <a:r>
              <a:rPr lang="en-GB" dirty="0"/>
              <a:t>bard	bad</a:t>
            </a:r>
          </a:p>
          <a:p>
            <a:pPr lvl="1"/>
            <a:r>
              <a:rPr lang="en-GB" dirty="0"/>
              <a:t>heart	hat</a:t>
            </a:r>
          </a:p>
          <a:p>
            <a:pPr lvl="1"/>
            <a:r>
              <a:rPr lang="en-GB" dirty="0"/>
              <a:t>art	at</a:t>
            </a:r>
            <a:endParaRPr lang="pt-BR" dirty="0"/>
          </a:p>
          <a:p>
            <a:pPr marL="0" indent="0">
              <a:buNone/>
            </a:pPr>
            <a:endParaRPr lang="pt-BR" dirty="0"/>
          </a:p>
          <a:p>
            <a:pPr marL="0" indent="0">
              <a:buNone/>
            </a:pPr>
            <a:endParaRPr lang="pt-BR" dirty="0"/>
          </a:p>
          <a:p>
            <a:endParaRPr lang="pt-BR" dirty="0"/>
          </a:p>
          <a:p>
            <a:pPr marL="0" indent="0">
              <a:buNone/>
            </a:pPr>
            <a:endParaRPr lang="en-GB" dirty="0"/>
          </a:p>
        </p:txBody>
      </p:sp>
      <p:graphicFrame>
        <p:nvGraphicFramePr>
          <p:cNvPr id="4" name="Tabela 3">
            <a:extLst>
              <a:ext uri="{FF2B5EF4-FFF2-40B4-BE49-F238E27FC236}">
                <a16:creationId xmlns:a16="http://schemas.microsoft.com/office/drawing/2014/main" id="{BF01B6F9-F264-4114-BCAE-011B93B88F42}"/>
              </a:ext>
            </a:extLst>
          </p:cNvPr>
          <p:cNvGraphicFramePr>
            <a:graphicFrameLocks noGrp="1"/>
          </p:cNvGraphicFramePr>
          <p:nvPr>
            <p:extLst>
              <p:ext uri="{D42A27DB-BD31-4B8C-83A1-F6EECF244321}">
                <p14:modId xmlns:p14="http://schemas.microsoft.com/office/powerpoint/2010/main" val="2062322365"/>
              </p:ext>
            </p:extLst>
          </p:nvPr>
        </p:nvGraphicFramePr>
        <p:xfrm>
          <a:off x="4102873" y="4064838"/>
          <a:ext cx="6057128" cy="2244529"/>
        </p:xfrm>
        <a:graphic>
          <a:graphicData uri="http://schemas.openxmlformats.org/drawingml/2006/table">
            <a:tbl>
              <a:tblPr firstRow="1" bandRow="1">
                <a:tableStyleId>{5C22544A-7EE6-4342-B048-85BDC9FD1C3A}</a:tableStyleId>
              </a:tblPr>
              <a:tblGrid>
                <a:gridCol w="865304">
                  <a:extLst>
                    <a:ext uri="{9D8B030D-6E8A-4147-A177-3AD203B41FA5}">
                      <a16:colId xmlns:a16="http://schemas.microsoft.com/office/drawing/2014/main" val="986095079"/>
                    </a:ext>
                  </a:extLst>
                </a:gridCol>
                <a:gridCol w="865304">
                  <a:extLst>
                    <a:ext uri="{9D8B030D-6E8A-4147-A177-3AD203B41FA5}">
                      <a16:colId xmlns:a16="http://schemas.microsoft.com/office/drawing/2014/main" val="95791606"/>
                    </a:ext>
                  </a:extLst>
                </a:gridCol>
                <a:gridCol w="865304">
                  <a:extLst>
                    <a:ext uri="{9D8B030D-6E8A-4147-A177-3AD203B41FA5}">
                      <a16:colId xmlns:a16="http://schemas.microsoft.com/office/drawing/2014/main" val="3838826833"/>
                    </a:ext>
                  </a:extLst>
                </a:gridCol>
                <a:gridCol w="865304">
                  <a:extLst>
                    <a:ext uri="{9D8B030D-6E8A-4147-A177-3AD203B41FA5}">
                      <a16:colId xmlns:a16="http://schemas.microsoft.com/office/drawing/2014/main" val="4157212774"/>
                    </a:ext>
                  </a:extLst>
                </a:gridCol>
                <a:gridCol w="865304">
                  <a:extLst>
                    <a:ext uri="{9D8B030D-6E8A-4147-A177-3AD203B41FA5}">
                      <a16:colId xmlns:a16="http://schemas.microsoft.com/office/drawing/2014/main" val="1628879099"/>
                    </a:ext>
                  </a:extLst>
                </a:gridCol>
                <a:gridCol w="865304">
                  <a:extLst>
                    <a:ext uri="{9D8B030D-6E8A-4147-A177-3AD203B41FA5}">
                      <a16:colId xmlns:a16="http://schemas.microsoft.com/office/drawing/2014/main" val="2730757274"/>
                    </a:ext>
                  </a:extLst>
                </a:gridCol>
                <a:gridCol w="865304">
                  <a:extLst>
                    <a:ext uri="{9D8B030D-6E8A-4147-A177-3AD203B41FA5}">
                      <a16:colId xmlns:a16="http://schemas.microsoft.com/office/drawing/2014/main" val="2828897725"/>
                    </a:ext>
                  </a:extLst>
                </a:gridCol>
              </a:tblGrid>
              <a:tr h="742134">
                <a:tc>
                  <a:txBody>
                    <a:bodyPr/>
                    <a:lstStyle/>
                    <a:p>
                      <a:pPr algn="ctr"/>
                      <a:r>
                        <a:rPr lang="pt-BR" sz="2400" b="1" dirty="0">
                          <a:ln>
                            <a:noFill/>
                          </a:ln>
                          <a:solidFill>
                            <a:schemeClr val="tx1"/>
                          </a:solidFill>
                        </a:rPr>
                        <a:t>i:</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ɛ</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a:ln>
                            <a:noFill/>
                          </a:ln>
                          <a:solidFill>
                            <a:schemeClr val="tx1"/>
                          </a:solidFill>
                        </a:rPr>
                        <a:t>æ</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pt-BR" sz="2400" b="1" dirty="0">
                          <a:ln>
                            <a:noFill/>
                          </a:ln>
                          <a:solidFill>
                            <a:schemeClr val="tx1"/>
                          </a:solidFill>
                        </a:rPr>
                        <a:t>eɪ</a:t>
                      </a: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aɪ</a:t>
                      </a:r>
                      <a:endParaRPr lang="pt-BR"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err="1">
                          <a:ln>
                            <a:noFill/>
                          </a:ln>
                          <a:solidFill>
                            <a:schemeClr val="tx1"/>
                          </a:solidFill>
                        </a:rPr>
                        <a:t>ɔɪ</a:t>
                      </a:r>
                      <a:endParaRPr lang="en-GB"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133328"/>
                  </a:ext>
                </a:extLst>
              </a:tr>
              <a:tr h="412297">
                <a:tc>
                  <a:txBody>
                    <a:bodyPr/>
                    <a:lstStyle/>
                    <a:p>
                      <a:pPr algn="ctr"/>
                      <a:r>
                        <a:rPr lang="en-GB" sz="2400" b="1" dirty="0">
                          <a:ln>
                            <a:noFill/>
                          </a:ln>
                          <a:solidFill>
                            <a:schemeClr val="tx1"/>
                          </a:solidFill>
                        </a:rPr>
                        <a:t>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400" b="1" dirty="0">
                          <a:ln>
                            <a:noFill/>
                          </a:ln>
                          <a:solidFill>
                            <a:schemeClr val="tx1"/>
                          </a:solidFill>
                        </a:rPr>
                        <a:t>ɒ</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ɔ:</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ʊ</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əʊ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4821198"/>
                  </a:ext>
                </a:extLst>
              </a:tr>
              <a:tr h="412297">
                <a:tc rowSpan="2">
                  <a:txBody>
                    <a:bodyPr/>
                    <a:lstStyle/>
                    <a:p>
                      <a:pPr algn="ctr"/>
                      <a:r>
                        <a:rPr lang="pt-BR" sz="2400" b="1" dirty="0">
                          <a:ln>
                            <a:noFill/>
                          </a:ln>
                          <a:solidFill>
                            <a:schemeClr val="tx1"/>
                          </a:solidFill>
                        </a:rPr>
                        <a:t>u:</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ʌ</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ɜ:</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pt-BR" sz="2400" b="1" dirty="0">
                          <a:ln>
                            <a:noFill/>
                          </a:ln>
                          <a:solidFill>
                            <a:schemeClr val="tx1"/>
                          </a:solidFill>
                        </a:rPr>
                        <a:t>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eə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err="1">
                          <a:ln>
                            <a:noFill/>
                          </a:ln>
                          <a:solidFill>
                            <a:schemeClr val="tx1"/>
                          </a:solidFill>
                        </a:rPr>
                        <a:t>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aɪə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5882328"/>
                  </a:ext>
                </a:extLst>
              </a:tr>
              <a:tr h="50716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2400" b="1" dirty="0" err="1">
                          <a:ln>
                            <a:noFill/>
                          </a:ln>
                          <a:solidFill>
                            <a:schemeClr val="tx1"/>
                          </a:solidFill>
                        </a:rPr>
                        <a:t>aʊə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7293516"/>
                  </a:ext>
                </a:extLst>
              </a:tr>
            </a:tbl>
          </a:graphicData>
        </a:graphic>
      </p:graphicFrame>
    </p:spTree>
    <p:extLst>
      <p:ext uri="{BB962C8B-B14F-4D97-AF65-F5344CB8AC3E}">
        <p14:creationId xmlns:p14="http://schemas.microsoft.com/office/powerpoint/2010/main" val="284500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5654A-A3FE-4283-91DB-45DA96886402}"/>
              </a:ext>
            </a:extLst>
          </p:cNvPr>
          <p:cNvSpPr>
            <a:spLocks noGrp="1"/>
          </p:cNvSpPr>
          <p:nvPr>
            <p:ph type="title"/>
          </p:nvPr>
        </p:nvSpPr>
        <p:spPr/>
        <p:txBody>
          <a:bodyPr/>
          <a:lstStyle/>
          <a:p>
            <a:r>
              <a:rPr lang="pt-BR" dirty="0"/>
              <a:t>/ɔ:/ versus /ɒ/ </a:t>
            </a:r>
            <a:r>
              <a:rPr lang="pt-BR" dirty="0" err="1"/>
              <a:t>and</a:t>
            </a:r>
            <a:r>
              <a:rPr lang="pt-BR" dirty="0"/>
              <a:t> /ʌ/</a:t>
            </a:r>
            <a:br>
              <a:rPr lang="pt-BR" dirty="0"/>
            </a:br>
            <a:r>
              <a:rPr lang="pt-BR" dirty="0"/>
              <a:t/>
            </a:r>
            <a:br>
              <a:rPr lang="pt-BR" dirty="0"/>
            </a:br>
            <a:endParaRPr lang="en-GB" dirty="0"/>
          </a:p>
        </p:txBody>
      </p:sp>
      <p:sp>
        <p:nvSpPr>
          <p:cNvPr id="3" name="Espaço Reservado para Conteúdo 2">
            <a:extLst>
              <a:ext uri="{FF2B5EF4-FFF2-40B4-BE49-F238E27FC236}">
                <a16:creationId xmlns:a16="http://schemas.microsoft.com/office/drawing/2014/main" id="{25C058EB-536D-4458-8A01-9E0E68FE788C}"/>
              </a:ext>
            </a:extLst>
          </p:cNvPr>
          <p:cNvSpPr>
            <a:spLocks noGrp="1"/>
          </p:cNvSpPr>
          <p:nvPr>
            <p:ph idx="1"/>
          </p:nvPr>
        </p:nvSpPr>
        <p:spPr>
          <a:xfrm>
            <a:off x="3869267" y="864108"/>
            <a:ext cx="7933091" cy="5120640"/>
          </a:xfrm>
        </p:spPr>
        <p:txBody>
          <a:bodyPr/>
          <a:lstStyle/>
          <a:p>
            <a:r>
              <a:rPr lang="pt-BR" dirty="0"/>
              <a:t>/ɔ:/ can </a:t>
            </a:r>
            <a:r>
              <a:rPr lang="pt-BR" dirty="0" err="1"/>
              <a:t>be</a:t>
            </a:r>
            <a:r>
              <a:rPr lang="pt-BR" dirty="0"/>
              <a:t> </a:t>
            </a:r>
            <a:r>
              <a:rPr lang="pt-BR" dirty="0" err="1"/>
              <a:t>confused</a:t>
            </a:r>
            <a:r>
              <a:rPr lang="pt-BR" dirty="0"/>
              <a:t> </a:t>
            </a:r>
            <a:r>
              <a:rPr lang="pt-BR" dirty="0" err="1"/>
              <a:t>with</a:t>
            </a:r>
            <a:r>
              <a:rPr lang="pt-BR" dirty="0"/>
              <a:t> /ɒ/, </a:t>
            </a:r>
            <a:r>
              <a:rPr lang="pt-BR" dirty="0" err="1"/>
              <a:t>or</a:t>
            </a:r>
            <a:r>
              <a:rPr lang="pt-BR" dirty="0"/>
              <a:t> </a:t>
            </a:r>
            <a:r>
              <a:rPr lang="pt-BR" dirty="0" err="1"/>
              <a:t>sometimes</a:t>
            </a:r>
            <a:r>
              <a:rPr lang="pt-BR" dirty="0"/>
              <a:t> /ʌ/</a:t>
            </a:r>
          </a:p>
          <a:p>
            <a:r>
              <a:rPr lang="pt-BR" dirty="0"/>
              <a:t>(</a:t>
            </a:r>
            <a:r>
              <a:rPr lang="pt-BR" dirty="0" err="1"/>
              <a:t>Again</a:t>
            </a:r>
            <a:r>
              <a:rPr lang="pt-BR" dirty="0"/>
              <a:t>, </a:t>
            </a:r>
            <a:r>
              <a:rPr lang="pt-BR" dirty="0" err="1"/>
              <a:t>this</a:t>
            </a:r>
            <a:r>
              <a:rPr lang="pt-BR" dirty="0"/>
              <a:t> </a:t>
            </a:r>
            <a:r>
              <a:rPr lang="pt-BR" dirty="0" err="1"/>
              <a:t>happens</a:t>
            </a:r>
            <a:r>
              <a:rPr lang="pt-BR" dirty="0"/>
              <a:t> in Scotland too!)</a:t>
            </a:r>
          </a:p>
          <a:p>
            <a:r>
              <a:rPr lang="pt-BR" dirty="0" err="1"/>
              <a:t>Minimal</a:t>
            </a:r>
            <a:r>
              <a:rPr lang="pt-BR" dirty="0"/>
              <a:t> </a:t>
            </a:r>
            <a:r>
              <a:rPr lang="pt-BR" dirty="0" err="1"/>
              <a:t>pairs</a:t>
            </a:r>
            <a:r>
              <a:rPr lang="pt-BR" dirty="0"/>
              <a:t>:</a:t>
            </a:r>
          </a:p>
          <a:p>
            <a:pPr lvl="1"/>
            <a:r>
              <a:rPr lang="en-GB" dirty="0"/>
              <a:t>caught	cot	cut</a:t>
            </a:r>
          </a:p>
          <a:p>
            <a:pPr lvl="1"/>
            <a:r>
              <a:rPr lang="en-GB" dirty="0"/>
              <a:t>sport	spot</a:t>
            </a:r>
          </a:p>
          <a:p>
            <a:pPr lvl="1"/>
            <a:r>
              <a:rPr lang="en-GB" sz="1800" dirty="0"/>
              <a:t>              	hot	hut</a:t>
            </a:r>
          </a:p>
          <a:p>
            <a:pPr lvl="1"/>
            <a:r>
              <a:rPr lang="en-GB" dirty="0"/>
              <a:t>corn	con</a:t>
            </a:r>
          </a:p>
          <a:p>
            <a:pPr lvl="1"/>
            <a:r>
              <a:rPr lang="en-GB" dirty="0"/>
              <a:t>fawn		fun</a:t>
            </a:r>
            <a:endParaRPr lang="pt-BR" dirty="0"/>
          </a:p>
          <a:p>
            <a:pPr marL="0" indent="0">
              <a:buNone/>
            </a:pPr>
            <a:endParaRPr lang="pt-BR" dirty="0"/>
          </a:p>
          <a:p>
            <a:pPr marL="0" indent="0">
              <a:buNone/>
            </a:pPr>
            <a:endParaRPr lang="pt-BR" dirty="0"/>
          </a:p>
          <a:p>
            <a:endParaRPr lang="pt-BR" dirty="0"/>
          </a:p>
          <a:p>
            <a:pPr marL="0" indent="0">
              <a:buNone/>
            </a:pPr>
            <a:endParaRPr lang="en-GB" dirty="0"/>
          </a:p>
        </p:txBody>
      </p:sp>
      <p:graphicFrame>
        <p:nvGraphicFramePr>
          <p:cNvPr id="4" name="Tabela 3">
            <a:extLst>
              <a:ext uri="{FF2B5EF4-FFF2-40B4-BE49-F238E27FC236}">
                <a16:creationId xmlns:a16="http://schemas.microsoft.com/office/drawing/2014/main" id="{BF01B6F9-F264-4114-BCAE-011B93B88F42}"/>
              </a:ext>
            </a:extLst>
          </p:cNvPr>
          <p:cNvGraphicFramePr>
            <a:graphicFrameLocks noGrp="1"/>
          </p:cNvGraphicFramePr>
          <p:nvPr>
            <p:extLst>
              <p:ext uri="{D42A27DB-BD31-4B8C-83A1-F6EECF244321}">
                <p14:modId xmlns:p14="http://schemas.microsoft.com/office/powerpoint/2010/main" val="4114944692"/>
              </p:ext>
            </p:extLst>
          </p:nvPr>
        </p:nvGraphicFramePr>
        <p:xfrm>
          <a:off x="4102873" y="4064838"/>
          <a:ext cx="6057128" cy="2244529"/>
        </p:xfrm>
        <a:graphic>
          <a:graphicData uri="http://schemas.openxmlformats.org/drawingml/2006/table">
            <a:tbl>
              <a:tblPr firstRow="1" bandRow="1">
                <a:tableStyleId>{5C22544A-7EE6-4342-B048-85BDC9FD1C3A}</a:tableStyleId>
              </a:tblPr>
              <a:tblGrid>
                <a:gridCol w="865304">
                  <a:extLst>
                    <a:ext uri="{9D8B030D-6E8A-4147-A177-3AD203B41FA5}">
                      <a16:colId xmlns:a16="http://schemas.microsoft.com/office/drawing/2014/main" val="986095079"/>
                    </a:ext>
                  </a:extLst>
                </a:gridCol>
                <a:gridCol w="865304">
                  <a:extLst>
                    <a:ext uri="{9D8B030D-6E8A-4147-A177-3AD203B41FA5}">
                      <a16:colId xmlns:a16="http://schemas.microsoft.com/office/drawing/2014/main" val="95791606"/>
                    </a:ext>
                  </a:extLst>
                </a:gridCol>
                <a:gridCol w="865304">
                  <a:extLst>
                    <a:ext uri="{9D8B030D-6E8A-4147-A177-3AD203B41FA5}">
                      <a16:colId xmlns:a16="http://schemas.microsoft.com/office/drawing/2014/main" val="3838826833"/>
                    </a:ext>
                  </a:extLst>
                </a:gridCol>
                <a:gridCol w="865304">
                  <a:extLst>
                    <a:ext uri="{9D8B030D-6E8A-4147-A177-3AD203B41FA5}">
                      <a16:colId xmlns:a16="http://schemas.microsoft.com/office/drawing/2014/main" val="4157212774"/>
                    </a:ext>
                  </a:extLst>
                </a:gridCol>
                <a:gridCol w="865304">
                  <a:extLst>
                    <a:ext uri="{9D8B030D-6E8A-4147-A177-3AD203B41FA5}">
                      <a16:colId xmlns:a16="http://schemas.microsoft.com/office/drawing/2014/main" val="1628879099"/>
                    </a:ext>
                  </a:extLst>
                </a:gridCol>
                <a:gridCol w="865304">
                  <a:extLst>
                    <a:ext uri="{9D8B030D-6E8A-4147-A177-3AD203B41FA5}">
                      <a16:colId xmlns:a16="http://schemas.microsoft.com/office/drawing/2014/main" val="2730757274"/>
                    </a:ext>
                  </a:extLst>
                </a:gridCol>
                <a:gridCol w="865304">
                  <a:extLst>
                    <a:ext uri="{9D8B030D-6E8A-4147-A177-3AD203B41FA5}">
                      <a16:colId xmlns:a16="http://schemas.microsoft.com/office/drawing/2014/main" val="2828897725"/>
                    </a:ext>
                  </a:extLst>
                </a:gridCol>
              </a:tblGrid>
              <a:tr h="742134">
                <a:tc>
                  <a:txBody>
                    <a:bodyPr/>
                    <a:lstStyle/>
                    <a:p>
                      <a:pPr algn="ctr"/>
                      <a:r>
                        <a:rPr lang="pt-BR" sz="2400" b="1" dirty="0">
                          <a:ln>
                            <a:noFill/>
                          </a:ln>
                          <a:solidFill>
                            <a:schemeClr val="tx1"/>
                          </a:solidFill>
                        </a:rPr>
                        <a:t>i:</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ɛ</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a:ln>
                            <a:noFill/>
                          </a:ln>
                          <a:solidFill>
                            <a:schemeClr val="tx1"/>
                          </a:solidFill>
                        </a:rPr>
                        <a:t>æ</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a:ln>
                            <a:noFill/>
                          </a:ln>
                          <a:solidFill>
                            <a:schemeClr val="tx1"/>
                          </a:solidFill>
                        </a:rPr>
                        <a:t>eɪ</a:t>
                      </a: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aɪ</a:t>
                      </a:r>
                      <a:endParaRPr lang="pt-BR"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err="1">
                          <a:ln>
                            <a:noFill/>
                          </a:ln>
                          <a:solidFill>
                            <a:schemeClr val="tx1"/>
                          </a:solidFill>
                        </a:rPr>
                        <a:t>ɔɪ</a:t>
                      </a:r>
                      <a:endParaRPr lang="en-GB" sz="2400" b="1" dirty="0">
                        <a:ln>
                          <a:noFill/>
                        </a:ln>
                        <a:solidFill>
                          <a:schemeClr val="tx1"/>
                        </a:solidFill>
                      </a:endParaRPr>
                    </a:p>
                    <a:p>
                      <a:pPr algn="ct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133328"/>
                  </a:ext>
                </a:extLst>
              </a:tr>
              <a:tr h="412297">
                <a:tc>
                  <a:txBody>
                    <a:bodyPr/>
                    <a:lstStyle/>
                    <a:p>
                      <a:pPr algn="ctr"/>
                      <a:r>
                        <a:rPr lang="en-GB" sz="2400" b="1" dirty="0">
                          <a:ln>
                            <a:noFill/>
                          </a:ln>
                          <a:solidFill>
                            <a:schemeClr val="tx1"/>
                          </a:solidFill>
                        </a:rPr>
                        <a:t>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ɒ</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2400" b="1" dirty="0">
                          <a:ln>
                            <a:noFill/>
                          </a:ln>
                          <a:solidFill>
                            <a:schemeClr val="tx1"/>
                          </a:solidFill>
                        </a:rPr>
                        <a:t>ɔ:</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400" b="1" dirty="0">
                          <a:ln>
                            <a:noFill/>
                          </a:ln>
                          <a:solidFill>
                            <a:schemeClr val="tx1"/>
                          </a:solidFill>
                        </a:rPr>
                        <a:t>ʊ</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t-BR" sz="2400" b="1" dirty="0" err="1">
                          <a:ln>
                            <a:noFill/>
                          </a:ln>
                          <a:solidFill>
                            <a:schemeClr val="tx1"/>
                          </a:solidFill>
                        </a:rPr>
                        <a:t>aʊ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əʊ</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n>
                            <a:noFill/>
                          </a:ln>
                          <a:solidFill>
                            <a:schemeClr val="tx1"/>
                          </a:solidFill>
                        </a:rPr>
                        <a:t>ɪə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4821198"/>
                  </a:ext>
                </a:extLst>
              </a:tr>
              <a:tr h="412297">
                <a:tc rowSpan="2">
                  <a:txBody>
                    <a:bodyPr/>
                    <a:lstStyle/>
                    <a:p>
                      <a:pPr algn="ctr"/>
                      <a:r>
                        <a:rPr lang="pt-BR" sz="2400" b="1" dirty="0">
                          <a:ln>
                            <a:noFill/>
                          </a:ln>
                          <a:solidFill>
                            <a:schemeClr val="tx1"/>
                          </a:solidFill>
                        </a:rPr>
                        <a:t>u:</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ʌ</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algn="ctr"/>
                      <a:r>
                        <a:rPr lang="en-GB" sz="2400" b="1" dirty="0">
                          <a:ln>
                            <a:noFill/>
                          </a:ln>
                          <a:solidFill>
                            <a:schemeClr val="tx1"/>
                          </a:solidFill>
                        </a:rPr>
                        <a:t>ɜ:</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pt-BR" sz="2400" b="1" dirty="0">
                          <a:ln>
                            <a:noFill/>
                          </a:ln>
                          <a:solidFill>
                            <a:schemeClr val="tx1"/>
                          </a:solidFill>
                        </a:rPr>
                        <a:t>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a:ln>
                            <a:noFill/>
                          </a:ln>
                          <a:solidFill>
                            <a:schemeClr val="tx1"/>
                          </a:solidFill>
                        </a:rPr>
                        <a:t>eə</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2400" b="1" dirty="0" err="1">
                          <a:ln>
                            <a:noFill/>
                          </a:ln>
                          <a:solidFill>
                            <a:schemeClr val="tx1"/>
                          </a:solidFill>
                        </a:rPr>
                        <a:t>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err="1">
                          <a:ln>
                            <a:noFill/>
                          </a:ln>
                          <a:solidFill>
                            <a:schemeClr val="tx1"/>
                          </a:solidFill>
                        </a:rPr>
                        <a:t>aɪə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5882328"/>
                  </a:ext>
                </a:extLst>
              </a:tr>
              <a:tr h="50716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2400" b="1" dirty="0" err="1">
                          <a:ln>
                            <a:noFill/>
                          </a:ln>
                          <a:solidFill>
                            <a:schemeClr val="tx1"/>
                          </a:solidFill>
                        </a:rPr>
                        <a:t>aʊə</a:t>
                      </a:r>
                      <a:endParaRPr lang="en-GB" sz="2400" b="1" dirty="0">
                        <a:ln>
                          <a:noFill/>
                        </a:ln>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7293516"/>
                  </a:ext>
                </a:extLst>
              </a:tr>
            </a:tbl>
          </a:graphicData>
        </a:graphic>
      </p:graphicFrame>
    </p:spTree>
    <p:extLst>
      <p:ext uri="{BB962C8B-B14F-4D97-AF65-F5344CB8AC3E}">
        <p14:creationId xmlns:p14="http://schemas.microsoft.com/office/powerpoint/2010/main" val="1674741957"/>
      </p:ext>
    </p:extLst>
  </p:cSld>
  <p:clrMapOvr>
    <a:masterClrMapping/>
  </p:clrMapOvr>
</p:sld>
</file>

<file path=ppt/theme/theme1.xml><?xml version="1.0" encoding="utf-8"?>
<a:theme xmlns:a="http://schemas.openxmlformats.org/drawingml/2006/main" name="Quadr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06 Transcription test and review</Template>
  <TotalTime>199</TotalTime>
  <Words>1376</Words>
  <Application>Microsoft Office PowerPoint</Application>
  <PresentationFormat>Widescreen</PresentationFormat>
  <Paragraphs>396</Paragraphs>
  <Slides>25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25</vt:i4>
      </vt:variant>
    </vt:vector>
  </HeadingPairs>
  <TitlesOfParts>
    <vt:vector size="29" baseType="lpstr">
      <vt:lpstr>Calibri</vt:lpstr>
      <vt:lpstr>Corbel</vt:lpstr>
      <vt:lpstr>Wingdings 2</vt:lpstr>
      <vt:lpstr>Quadro</vt:lpstr>
      <vt:lpstr>Phonetics &amp; Phonology</vt:lpstr>
      <vt:lpstr>Apresentação do PowerPoint</vt:lpstr>
      <vt:lpstr>Today´s session</vt:lpstr>
      <vt:lpstr>Source of information </vt:lpstr>
      <vt:lpstr>General</vt:lpstr>
      <vt:lpstr>/i:/ versus /ɪ/ </vt:lpstr>
      <vt:lpstr>/ɛ/ versus /æ/ </vt:lpstr>
      <vt:lpstr>/ɑ:/ versus /æ/ </vt:lpstr>
      <vt:lpstr>/ɔ:/ versus /ɒ/ and /ʌ/  </vt:lpstr>
      <vt:lpstr>/u:/ versus /ʊ/ </vt:lpstr>
      <vt:lpstr>/ʌ/ versus /æ/ and sometimes /u:/  </vt:lpstr>
      <vt:lpstr>Unstressed vowels  </vt:lpstr>
      <vt:lpstr>Unstressed vowels  </vt:lpstr>
      <vt:lpstr>Diphthongs, especially /ɪə/ and /eə/    </vt:lpstr>
      <vt:lpstr>Apresentação do PowerPoint</vt:lpstr>
      <vt:lpstr>Advice on difficult vowels</vt:lpstr>
      <vt:lpstr>Consciousness raising activities</vt:lpstr>
      <vt:lpstr>Consciousness raising activities</vt:lpstr>
      <vt:lpstr>Consciousness raising activities</vt:lpstr>
      <vt:lpstr>Consciousness raising activities</vt:lpstr>
      <vt:lpstr>Consciousness raising activities</vt:lpstr>
      <vt:lpstr>Consciousness raising activities</vt:lpstr>
      <vt:lpstr>Consciousness raising activities</vt:lpstr>
      <vt:lpstr>For your own practice</vt:lpstr>
      <vt:lpstr>Take home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Phonetics &amp; Phonology</dc:title>
  <dc:creator>John Corbett</dc:creator>
  <cp:lastModifiedBy>Salas de aulas das Letras</cp:lastModifiedBy>
  <cp:revision>23</cp:revision>
  <dcterms:created xsi:type="dcterms:W3CDTF">2018-03-18T20:56:05Z</dcterms:created>
  <dcterms:modified xsi:type="dcterms:W3CDTF">2019-04-04T19:49:12Z</dcterms:modified>
</cp:coreProperties>
</file>