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19"/>
  </p:notesMasterIdLst>
  <p:sldIdLst>
    <p:sldId id="256" r:id="rId2"/>
    <p:sldId id="276" r:id="rId3"/>
    <p:sldId id="310" r:id="rId4"/>
    <p:sldId id="311" r:id="rId5"/>
    <p:sldId id="312" r:id="rId6"/>
    <p:sldId id="313" r:id="rId7"/>
    <p:sldId id="314" r:id="rId8"/>
    <p:sldId id="315" r:id="rId9"/>
    <p:sldId id="316" r:id="rId10"/>
    <p:sldId id="317" r:id="rId11"/>
    <p:sldId id="318" r:id="rId12"/>
    <p:sldId id="328" r:id="rId13"/>
    <p:sldId id="324" r:id="rId14"/>
    <p:sldId id="325" r:id="rId15"/>
    <p:sldId id="326" r:id="rId16"/>
    <p:sldId id="327" r:id="rId17"/>
    <p:sldId id="329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34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7799FF-4F2C-4A01-8A55-4A7E4869AFE4}" type="datetimeFigureOut">
              <a:rPr lang="en-GB" smtClean="0"/>
              <a:t>12/04/2018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9B86F2-F4E8-437A-87A4-634101B625E3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8338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4/12/2018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4/12/2018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4/12/2018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4/12/2018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4/12/2018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4/12/2018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ux1lVI0YNqA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L1JJe7ng9SI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E4F8DE-A2AC-42C4-8276-10A0950753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Phonetics &amp; Phonology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35B0F90-F8A9-4CC3-9A79-3340B0B03E7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John Corbett: USP-CAPES International Fellow</a:t>
            </a:r>
          </a:p>
          <a:p>
            <a:r>
              <a:rPr lang="en-GB" dirty="0"/>
              <a:t>Session 6: Transcription test and review (evening class)</a:t>
            </a:r>
          </a:p>
        </p:txBody>
      </p:sp>
    </p:spTree>
    <p:extLst>
      <p:ext uri="{BB962C8B-B14F-4D97-AF65-F5344CB8AC3E}">
        <p14:creationId xmlns:p14="http://schemas.microsoft.com/office/powerpoint/2010/main" val="268791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D42BEEF-E854-4C86-985C-2F21ECE7C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AT THE SEMINARY OF SAINT GEORGE</a:t>
            </a:r>
            <a:endParaRPr lang="en-GB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B282173E-E1BC-401F-BDD5-D68D484E3E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0" y="864108"/>
            <a:ext cx="8050339" cy="5120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000" dirty="0"/>
              <a:t>RP</a:t>
            </a:r>
          </a:p>
          <a:p>
            <a:pPr marL="0" indent="0">
              <a:buNone/>
            </a:pPr>
            <a:r>
              <a:rPr lang="en-GB" sz="4000" dirty="0"/>
              <a:t>ət  </a:t>
            </a:r>
            <a:r>
              <a:rPr lang="en-GB" sz="4000" dirty="0" err="1"/>
              <a:t>ðə</a:t>
            </a:r>
            <a:r>
              <a:rPr lang="en-GB" sz="4000" dirty="0"/>
              <a:t> ˈsemɪnəri əv ˈseɪnt ˈ</a:t>
            </a:r>
            <a:r>
              <a:rPr lang="en-GB" sz="4000" dirty="0" err="1"/>
              <a:t>ʤɔ:ʤ</a:t>
            </a:r>
            <a:endParaRPr lang="en-GB" sz="4000" dirty="0"/>
          </a:p>
          <a:p>
            <a:pPr marL="0" indent="0">
              <a:buNone/>
            </a:pPr>
            <a:r>
              <a:rPr lang="en-GB" sz="4000" dirty="0"/>
              <a:t>ət  </a:t>
            </a:r>
            <a:r>
              <a:rPr lang="en-GB" sz="4000" dirty="0" err="1"/>
              <a:t>ðə</a:t>
            </a:r>
            <a:r>
              <a:rPr lang="en-GB" sz="4000" dirty="0"/>
              <a:t> ˈsemɪnəri əv sən(t) ˈ</a:t>
            </a:r>
            <a:r>
              <a:rPr lang="en-GB" sz="4000" dirty="0" err="1"/>
              <a:t>ʤɔ:ʤ</a:t>
            </a:r>
            <a:endParaRPr lang="en-GB" sz="4000" dirty="0"/>
          </a:p>
          <a:p>
            <a:pPr marL="0" indent="0">
              <a:buNone/>
            </a:pPr>
            <a:endParaRPr lang="en-GB" sz="4000" dirty="0"/>
          </a:p>
          <a:p>
            <a:pPr marL="0" indent="0">
              <a:buNone/>
            </a:pPr>
            <a:r>
              <a:rPr lang="en-GB" sz="4000" dirty="0"/>
              <a:t>USA</a:t>
            </a:r>
          </a:p>
          <a:p>
            <a:pPr marL="0" indent="0">
              <a:buNone/>
            </a:pPr>
            <a:r>
              <a:rPr lang="en-GB" sz="4000" dirty="0"/>
              <a:t>ət  </a:t>
            </a:r>
            <a:r>
              <a:rPr lang="en-GB" sz="4000" dirty="0" err="1"/>
              <a:t>ðə</a:t>
            </a:r>
            <a:r>
              <a:rPr lang="en-GB" sz="4000" dirty="0"/>
              <a:t> </a:t>
            </a:r>
            <a:r>
              <a:rPr lang="pt-BR" sz="4000" dirty="0">
                <a:solidFill>
                  <a:srgbClr val="000000"/>
                </a:solidFill>
                <a:latin typeface="Lucida Sans Unicode" panose="020B0602030504020204" pitchFamily="34" charset="0"/>
              </a:rPr>
              <a:t>ˈsemɪˌneri əv ˈ</a:t>
            </a:r>
            <a:r>
              <a:rPr lang="pt-BR" sz="4000" dirty="0" err="1">
                <a:solidFill>
                  <a:srgbClr val="000000"/>
                </a:solidFill>
                <a:latin typeface="Lucida Sans Unicode" panose="020B0602030504020204" pitchFamily="34" charset="0"/>
              </a:rPr>
              <a:t>seɪnt</a:t>
            </a:r>
            <a:r>
              <a:rPr lang="pt-BR" sz="4000" dirty="0">
                <a:solidFill>
                  <a:srgbClr val="000000"/>
                </a:solidFill>
                <a:latin typeface="Lucida Sans Unicode" panose="020B0602030504020204" pitchFamily="34" charset="0"/>
              </a:rPr>
              <a:t> ˈ</a:t>
            </a:r>
            <a:r>
              <a:rPr lang="pt-BR" sz="4000" dirty="0" err="1">
                <a:solidFill>
                  <a:srgbClr val="000000"/>
                </a:solidFill>
                <a:latin typeface="Lucida Sans Unicode" panose="020B0602030504020204" pitchFamily="34" charset="0"/>
              </a:rPr>
              <a:t>ʤɔrʤ</a:t>
            </a:r>
            <a:endParaRPr lang="pt-BR" sz="4000" dirty="0">
              <a:solidFill>
                <a:srgbClr val="000000"/>
              </a:solidFill>
              <a:latin typeface="Lucida Sans Unicode" panose="020B0602030504020204" pitchFamily="34" charset="0"/>
            </a:endParaRPr>
          </a:p>
          <a:p>
            <a:pPr marL="0" indent="0">
              <a:buNone/>
            </a:pPr>
            <a:r>
              <a:rPr lang="en-GB" sz="4000" dirty="0"/>
              <a:t>ət  </a:t>
            </a:r>
            <a:r>
              <a:rPr lang="en-GB" sz="4000" dirty="0" err="1"/>
              <a:t>ðə</a:t>
            </a:r>
            <a:r>
              <a:rPr lang="en-GB" sz="4000" dirty="0"/>
              <a:t> </a:t>
            </a:r>
            <a:r>
              <a:rPr lang="pt-BR" sz="4000" dirty="0">
                <a:solidFill>
                  <a:srgbClr val="000000"/>
                </a:solidFill>
                <a:latin typeface="Lucida Sans Unicode" panose="020B0602030504020204" pitchFamily="34" charset="0"/>
              </a:rPr>
              <a:t>ˈsemɪˌneri əv </a:t>
            </a:r>
            <a:r>
              <a:rPr lang="pt-BR" sz="4000" dirty="0" err="1">
                <a:solidFill>
                  <a:srgbClr val="000000"/>
                </a:solidFill>
                <a:latin typeface="Lucida Sans Unicode" panose="020B0602030504020204" pitchFamily="34" charset="0"/>
              </a:rPr>
              <a:t>sən</a:t>
            </a:r>
            <a:r>
              <a:rPr lang="pt-BR" sz="4000" dirty="0">
                <a:solidFill>
                  <a:srgbClr val="000000"/>
                </a:solidFill>
                <a:latin typeface="Lucida Sans Unicode" panose="020B0602030504020204" pitchFamily="34" charset="0"/>
              </a:rPr>
              <a:t>(t) ˈ</a:t>
            </a:r>
            <a:r>
              <a:rPr lang="pt-BR" sz="4000" dirty="0" err="1">
                <a:solidFill>
                  <a:srgbClr val="000000"/>
                </a:solidFill>
                <a:latin typeface="Lucida Sans Unicode" panose="020B0602030504020204" pitchFamily="34" charset="0"/>
              </a:rPr>
              <a:t>ʤɔrʤ</a:t>
            </a:r>
            <a:endParaRPr lang="pt-BR" sz="4000" dirty="0">
              <a:solidFill>
                <a:srgbClr val="000000"/>
              </a:solidFill>
              <a:latin typeface="Lucida Sans Unicode" panose="020B0602030504020204" pitchFamily="34" charset="0"/>
            </a:endParaRPr>
          </a:p>
          <a:p>
            <a:pPr marL="0" indent="0">
              <a:buNone/>
            </a:pPr>
            <a:endParaRPr lang="pt-BR" sz="4000" dirty="0"/>
          </a:p>
          <a:p>
            <a:pPr marL="0" indent="0">
              <a:buNone/>
            </a:pP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146539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B179CA6-72E5-4044-BE5E-D4D2F506F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What</a:t>
            </a:r>
            <a:r>
              <a:rPr lang="pt-BR" dirty="0"/>
              <a:t> </a:t>
            </a:r>
            <a:r>
              <a:rPr lang="pt-BR" dirty="0" err="1"/>
              <a:t>was</a:t>
            </a:r>
            <a:r>
              <a:rPr lang="pt-BR" dirty="0"/>
              <a:t> </a:t>
            </a:r>
            <a:r>
              <a:rPr lang="pt-BR" dirty="0" err="1"/>
              <a:t>all</a:t>
            </a:r>
            <a:r>
              <a:rPr lang="pt-BR" dirty="0"/>
              <a:t> </a:t>
            </a:r>
            <a:r>
              <a:rPr lang="pt-BR" dirty="0" err="1"/>
              <a:t>that</a:t>
            </a:r>
            <a:r>
              <a:rPr lang="pt-BR" dirty="0"/>
              <a:t> </a:t>
            </a:r>
            <a:r>
              <a:rPr lang="pt-BR" dirty="0" err="1"/>
              <a:t>about</a:t>
            </a:r>
            <a:r>
              <a:rPr lang="pt-BR" dirty="0"/>
              <a:t>...?</a:t>
            </a:r>
            <a:endParaRPr lang="en-GB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A76E76FC-0AC5-4EB2-9EFF-E428F38587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The </a:t>
            </a:r>
            <a:r>
              <a:rPr lang="pt-BR" dirty="0" err="1"/>
              <a:t>quizzes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transcription</a:t>
            </a:r>
            <a:r>
              <a:rPr lang="pt-BR" dirty="0"/>
              <a:t> </a:t>
            </a:r>
            <a:r>
              <a:rPr lang="pt-BR" dirty="0" err="1"/>
              <a:t>exercises</a:t>
            </a:r>
            <a:r>
              <a:rPr lang="pt-BR" dirty="0"/>
              <a:t> are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check</a:t>
            </a:r>
            <a:r>
              <a:rPr lang="pt-BR" dirty="0"/>
              <a:t> </a:t>
            </a:r>
            <a:r>
              <a:rPr lang="pt-BR" dirty="0" err="1"/>
              <a:t>your</a:t>
            </a:r>
            <a:r>
              <a:rPr lang="pt-BR" dirty="0"/>
              <a:t> </a:t>
            </a:r>
            <a:r>
              <a:rPr lang="pt-BR" dirty="0" err="1"/>
              <a:t>progress</a:t>
            </a:r>
            <a:r>
              <a:rPr lang="pt-BR" dirty="0"/>
              <a:t> in </a:t>
            </a:r>
            <a:r>
              <a:rPr lang="pt-BR" dirty="0" err="1"/>
              <a:t>becoming</a:t>
            </a:r>
            <a:r>
              <a:rPr lang="pt-BR" dirty="0"/>
              <a:t> familiar </a:t>
            </a:r>
            <a:r>
              <a:rPr lang="pt-BR" dirty="0" err="1"/>
              <a:t>with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IPA </a:t>
            </a:r>
            <a:r>
              <a:rPr lang="pt-BR" dirty="0" err="1"/>
              <a:t>symbols</a:t>
            </a:r>
            <a:r>
              <a:rPr lang="pt-BR" dirty="0"/>
              <a:t> – </a:t>
            </a:r>
            <a:r>
              <a:rPr lang="pt-BR" dirty="0" err="1"/>
              <a:t>but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real </a:t>
            </a:r>
            <a:r>
              <a:rPr lang="pt-BR" dirty="0" err="1"/>
              <a:t>reason</a:t>
            </a:r>
            <a:r>
              <a:rPr lang="pt-BR" dirty="0"/>
              <a:t> </a:t>
            </a:r>
            <a:r>
              <a:rPr lang="pt-BR" dirty="0" err="1"/>
              <a:t>is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sensitize</a:t>
            </a:r>
            <a:r>
              <a:rPr lang="pt-BR" dirty="0"/>
              <a:t> </a:t>
            </a:r>
            <a:r>
              <a:rPr lang="pt-BR" dirty="0" err="1"/>
              <a:t>you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sounds</a:t>
            </a:r>
            <a:r>
              <a:rPr lang="pt-BR" dirty="0"/>
              <a:t> </a:t>
            </a:r>
            <a:r>
              <a:rPr lang="pt-BR" dirty="0" err="1"/>
              <a:t>they</a:t>
            </a:r>
            <a:r>
              <a:rPr lang="pt-BR" dirty="0"/>
              <a:t> </a:t>
            </a:r>
            <a:r>
              <a:rPr lang="pt-BR" dirty="0" err="1"/>
              <a:t>represent</a:t>
            </a:r>
            <a:r>
              <a:rPr lang="pt-BR" dirty="0"/>
              <a:t>. </a:t>
            </a:r>
          </a:p>
          <a:p>
            <a:r>
              <a:rPr lang="pt-BR" dirty="0" err="1"/>
              <a:t>This</a:t>
            </a:r>
            <a:r>
              <a:rPr lang="pt-BR" dirty="0"/>
              <a:t> </a:t>
            </a:r>
            <a:r>
              <a:rPr lang="pt-BR" dirty="0" err="1"/>
              <a:t>part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course</a:t>
            </a:r>
            <a:r>
              <a:rPr lang="pt-BR" dirty="0"/>
              <a:t> </a:t>
            </a:r>
            <a:r>
              <a:rPr lang="pt-BR" dirty="0" err="1"/>
              <a:t>is</a:t>
            </a:r>
            <a:r>
              <a:rPr lang="pt-BR" dirty="0"/>
              <a:t> </a:t>
            </a:r>
            <a:r>
              <a:rPr lang="pt-BR" dirty="0" err="1"/>
              <a:t>now</a:t>
            </a:r>
            <a:r>
              <a:rPr lang="pt-BR" dirty="0"/>
              <a:t> </a:t>
            </a:r>
            <a:r>
              <a:rPr lang="pt-BR" dirty="0" err="1"/>
              <a:t>coming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end...</a:t>
            </a:r>
            <a:r>
              <a:rPr lang="pt-BR" dirty="0" err="1"/>
              <a:t>but</a:t>
            </a:r>
            <a:r>
              <a:rPr lang="pt-BR" dirty="0"/>
              <a:t> </a:t>
            </a:r>
            <a:r>
              <a:rPr lang="pt-BR" dirty="0" err="1"/>
              <a:t>we’ll</a:t>
            </a:r>
            <a:r>
              <a:rPr lang="pt-BR" dirty="0"/>
              <a:t> still be </a:t>
            </a:r>
            <a:r>
              <a:rPr lang="pt-BR" dirty="0" err="1"/>
              <a:t>using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IPA </a:t>
            </a:r>
            <a:r>
              <a:rPr lang="pt-BR" dirty="0" err="1"/>
              <a:t>symbols</a:t>
            </a:r>
            <a:r>
              <a:rPr lang="pt-BR" dirty="0"/>
              <a:t> for </a:t>
            </a:r>
            <a:r>
              <a:rPr lang="pt-BR" dirty="0" err="1"/>
              <a:t>convenience</a:t>
            </a:r>
            <a:r>
              <a:rPr lang="pt-BR" dirty="0"/>
              <a:t>,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assumption</a:t>
            </a:r>
            <a:r>
              <a:rPr lang="pt-BR" dirty="0"/>
              <a:t> </a:t>
            </a:r>
            <a:r>
              <a:rPr lang="pt-BR" dirty="0" err="1"/>
              <a:t>is</a:t>
            </a:r>
            <a:r>
              <a:rPr lang="pt-BR" dirty="0"/>
              <a:t> </a:t>
            </a:r>
            <a:r>
              <a:rPr lang="pt-BR" dirty="0" err="1"/>
              <a:t>that</a:t>
            </a:r>
            <a:r>
              <a:rPr lang="pt-BR" dirty="0"/>
              <a:t> </a:t>
            </a:r>
            <a:r>
              <a:rPr lang="pt-BR" dirty="0" err="1"/>
              <a:t>you</a:t>
            </a:r>
            <a:r>
              <a:rPr lang="pt-BR" dirty="0"/>
              <a:t> </a:t>
            </a:r>
            <a:r>
              <a:rPr lang="pt-BR" dirty="0" err="1"/>
              <a:t>will</a:t>
            </a:r>
            <a:r>
              <a:rPr lang="pt-BR" dirty="0"/>
              <a:t> continue </a:t>
            </a:r>
            <a:r>
              <a:rPr lang="pt-BR" dirty="0" err="1"/>
              <a:t>to</a:t>
            </a:r>
            <a:r>
              <a:rPr lang="pt-BR" dirty="0"/>
              <a:t> improve </a:t>
            </a:r>
            <a:r>
              <a:rPr lang="pt-BR" dirty="0" err="1"/>
              <a:t>your</a:t>
            </a:r>
            <a:r>
              <a:rPr lang="pt-BR" dirty="0"/>
              <a:t> </a:t>
            </a:r>
            <a:r>
              <a:rPr lang="pt-BR" dirty="0" err="1"/>
              <a:t>awareness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English</a:t>
            </a:r>
            <a:r>
              <a:rPr lang="pt-BR" dirty="0"/>
              <a:t> </a:t>
            </a:r>
            <a:r>
              <a:rPr lang="pt-BR" dirty="0" err="1"/>
              <a:t>sounds</a:t>
            </a:r>
            <a:r>
              <a:rPr lang="pt-BR" dirty="0"/>
              <a:t>.</a:t>
            </a:r>
          </a:p>
          <a:p>
            <a:r>
              <a:rPr lang="pt-BR" dirty="0" err="1"/>
              <a:t>We</a:t>
            </a:r>
            <a:r>
              <a:rPr lang="pt-BR" dirty="0"/>
              <a:t> </a:t>
            </a:r>
            <a:r>
              <a:rPr lang="pt-BR" dirty="0" err="1"/>
              <a:t>now</a:t>
            </a:r>
            <a:r>
              <a:rPr lang="pt-BR" dirty="0"/>
              <a:t> </a:t>
            </a:r>
            <a:r>
              <a:rPr lang="pt-BR" dirty="0" err="1"/>
              <a:t>turn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more </a:t>
            </a:r>
            <a:r>
              <a:rPr lang="pt-BR" dirty="0" err="1"/>
              <a:t>pedagogical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practical</a:t>
            </a:r>
            <a:r>
              <a:rPr lang="pt-BR" dirty="0"/>
              <a:t> </a:t>
            </a:r>
            <a:r>
              <a:rPr lang="pt-BR" dirty="0" err="1"/>
              <a:t>concerns</a:t>
            </a:r>
            <a:r>
              <a:rPr lang="pt-BR" dirty="0"/>
              <a:t> </a:t>
            </a:r>
          </a:p>
          <a:p>
            <a:pPr lvl="1"/>
            <a:r>
              <a:rPr lang="pt-BR" dirty="0" err="1"/>
              <a:t>your</a:t>
            </a:r>
            <a:r>
              <a:rPr lang="pt-BR" dirty="0"/>
              <a:t> </a:t>
            </a:r>
            <a:r>
              <a:rPr lang="pt-BR" dirty="0" err="1"/>
              <a:t>pronunciation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English</a:t>
            </a:r>
            <a:endParaRPr lang="pt-BR" dirty="0"/>
          </a:p>
          <a:p>
            <a:pPr lvl="1"/>
            <a:r>
              <a:rPr lang="pt-BR" dirty="0" err="1"/>
              <a:t>issues</a:t>
            </a:r>
            <a:r>
              <a:rPr lang="pt-BR" dirty="0"/>
              <a:t> </a:t>
            </a:r>
            <a:r>
              <a:rPr lang="pt-BR" dirty="0" err="1"/>
              <a:t>particularly</a:t>
            </a:r>
            <a:r>
              <a:rPr lang="pt-BR" dirty="0"/>
              <a:t> </a:t>
            </a:r>
            <a:r>
              <a:rPr lang="pt-BR" dirty="0" err="1"/>
              <a:t>affecting</a:t>
            </a:r>
            <a:r>
              <a:rPr lang="pt-BR" dirty="0"/>
              <a:t> </a:t>
            </a:r>
            <a:r>
              <a:rPr lang="pt-BR" dirty="0" err="1"/>
              <a:t>Brazilian</a:t>
            </a:r>
            <a:r>
              <a:rPr lang="pt-BR" dirty="0"/>
              <a:t> </a:t>
            </a:r>
            <a:r>
              <a:rPr lang="pt-BR" dirty="0" err="1"/>
              <a:t>learners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English</a:t>
            </a:r>
            <a:endParaRPr lang="pt-BR" dirty="0"/>
          </a:p>
          <a:p>
            <a:pPr lvl="1"/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teaching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pronunication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37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But</a:t>
            </a:r>
            <a:r>
              <a:rPr lang="pt-BR" dirty="0"/>
              <a:t> </a:t>
            </a:r>
            <a:r>
              <a:rPr lang="pt-BR" dirty="0" err="1"/>
              <a:t>first</a:t>
            </a:r>
            <a:r>
              <a:rPr lang="pt-BR" dirty="0"/>
              <a:t> a </a:t>
            </a:r>
            <a:r>
              <a:rPr lang="pt-BR" dirty="0" err="1"/>
              <a:t>diversion</a:t>
            </a:r>
            <a:r>
              <a:rPr lang="pt-BR" dirty="0"/>
              <a:t>...</a:t>
            </a:r>
            <a:br>
              <a:rPr lang="pt-BR" dirty="0"/>
            </a:br>
            <a:r>
              <a:rPr lang="pt-BR" dirty="0"/>
              <a:t>Performance: rap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Last week a class member asked about the ‘prosody’ of English. Arguably there is a standard four beat unit underlying much English speech (and poetry, dramatic verse and song). Genres like rap ‘impose’ this structure of four strong stresses on the song line. A number of unstressed syllables come in between the main stresses, even – in songs – on important lexical items where – in everyday speech – you would stress them. So where would you put the strong stresses/beats?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6237" y="3107264"/>
            <a:ext cx="4952830" cy="3438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238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But</a:t>
            </a:r>
            <a:r>
              <a:rPr lang="pt-BR" dirty="0"/>
              <a:t> </a:t>
            </a:r>
            <a:r>
              <a:rPr lang="pt-BR" dirty="0" err="1"/>
              <a:t>first</a:t>
            </a:r>
            <a:r>
              <a:rPr lang="pt-BR" dirty="0"/>
              <a:t> a </a:t>
            </a:r>
            <a:r>
              <a:rPr lang="pt-BR" dirty="0" err="1"/>
              <a:t>diversion</a:t>
            </a:r>
            <a:r>
              <a:rPr lang="pt-BR" dirty="0"/>
              <a:t>...</a:t>
            </a:r>
            <a:br>
              <a:rPr lang="pt-BR" dirty="0"/>
            </a:br>
            <a:r>
              <a:rPr lang="pt-BR" dirty="0"/>
              <a:t>Performance: rap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Where would you put the stress when performing this song (extract from Kendrick Lamar, ‘Poetic Justice’)?</a:t>
            </a:r>
          </a:p>
          <a:p>
            <a:r>
              <a:rPr lang="en-US" dirty="0"/>
              <a:t>You live life on an everyday basis</a:t>
            </a:r>
            <a:br>
              <a:rPr lang="en-US" dirty="0"/>
            </a:br>
            <a:r>
              <a:rPr lang="en-US" dirty="0"/>
              <a:t>With poetic justice, poetic justice</a:t>
            </a:r>
            <a:br>
              <a:rPr lang="en-US" dirty="0"/>
            </a:br>
            <a:r>
              <a:rPr lang="en-US" dirty="0"/>
              <a:t>If I told you that a flower bloomed </a:t>
            </a:r>
          </a:p>
          <a:p>
            <a:r>
              <a:rPr lang="en-US" dirty="0"/>
              <a:t>In a dark room would you trust it?</a:t>
            </a:r>
            <a:br>
              <a:rPr lang="en-US" dirty="0"/>
            </a:br>
            <a:r>
              <a:rPr lang="en-US" dirty="0"/>
              <a:t>I mean, I write poems in these songs dedicated to you when</a:t>
            </a:r>
            <a:br>
              <a:rPr lang="en-US" dirty="0"/>
            </a:br>
            <a:r>
              <a:rPr lang="en-US" dirty="0"/>
              <a:t>You're in the mood for empathy, there's blood in my pen</a:t>
            </a:r>
            <a:br>
              <a:rPr lang="en-US" dirty="0"/>
            </a:br>
            <a:r>
              <a:rPr lang="en-US" dirty="0"/>
              <a:t>Better yet, where your friends and '</a:t>
            </a:r>
            <a:r>
              <a:rPr lang="en-US" dirty="0" err="1"/>
              <a:t>em</a:t>
            </a:r>
            <a:r>
              <a:rPr lang="en-US" dirty="0"/>
              <a:t>?</a:t>
            </a:r>
            <a:br>
              <a:rPr lang="en-US" dirty="0"/>
            </a:br>
            <a:r>
              <a:rPr lang="en-US" dirty="0"/>
              <a:t>I really </a:t>
            </a:r>
            <a:r>
              <a:rPr lang="en-US" dirty="0" err="1"/>
              <a:t>wanna</a:t>
            </a:r>
            <a:r>
              <a:rPr lang="en-US" dirty="0"/>
              <a:t> know you all</a:t>
            </a:r>
            <a:br>
              <a:rPr lang="en-US" dirty="0"/>
            </a:br>
            <a:r>
              <a:rPr lang="en-US" dirty="0"/>
              <a:t>I really </a:t>
            </a:r>
            <a:r>
              <a:rPr lang="en-US" dirty="0" err="1"/>
              <a:t>wanna</a:t>
            </a:r>
            <a:r>
              <a:rPr lang="en-US" dirty="0"/>
              <a:t> show you off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57924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3082948" cy="4601183"/>
          </a:xfrm>
        </p:spPr>
        <p:txBody>
          <a:bodyPr/>
          <a:lstStyle/>
          <a:p>
            <a:r>
              <a:rPr lang="pt-BR" dirty="0"/>
              <a:t>Performance: rap: 4-beat </a:t>
            </a:r>
            <a:r>
              <a:rPr lang="pt-BR" dirty="0" err="1"/>
              <a:t>lines</a:t>
            </a:r>
            <a:r>
              <a:rPr lang="pt-BR" dirty="0"/>
              <a:t> (</a:t>
            </a:r>
            <a:r>
              <a:rPr lang="pt-BR" dirty="0" err="1"/>
              <a:t>with</a:t>
            </a:r>
            <a:r>
              <a:rPr lang="pt-BR" dirty="0"/>
              <a:t> some </a:t>
            </a:r>
            <a:r>
              <a:rPr lang="pt-BR" dirty="0" err="1"/>
              <a:t>variation</a:t>
            </a:r>
            <a:r>
              <a:rPr lang="pt-BR" dirty="0"/>
              <a:t>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Where would you put the stress when performing this song (extract from Kendrick Lamar, ‘Poetic Justice’)?</a:t>
            </a:r>
          </a:p>
          <a:p>
            <a:pPr marL="182563" indent="-182563"/>
            <a:r>
              <a:rPr lang="en-US" dirty="0"/>
              <a:t>You </a:t>
            </a:r>
            <a:r>
              <a:rPr lang="en-US" b="1" dirty="0"/>
              <a:t>live</a:t>
            </a:r>
            <a:r>
              <a:rPr lang="en-US" dirty="0"/>
              <a:t> life </a:t>
            </a:r>
            <a:r>
              <a:rPr lang="en-US" b="1" dirty="0"/>
              <a:t>on</a:t>
            </a:r>
            <a:r>
              <a:rPr lang="en-US" dirty="0"/>
              <a:t> an </a:t>
            </a:r>
            <a:r>
              <a:rPr lang="en-US" b="1" dirty="0"/>
              <a:t>ev</a:t>
            </a:r>
            <a:r>
              <a:rPr lang="en-US" dirty="0"/>
              <a:t>eryday </a:t>
            </a:r>
            <a:r>
              <a:rPr lang="en-US" b="1" dirty="0"/>
              <a:t>ba</a:t>
            </a:r>
            <a:r>
              <a:rPr lang="en-US" dirty="0"/>
              <a:t>sis</a:t>
            </a:r>
            <a:br>
              <a:rPr lang="en-US" dirty="0"/>
            </a:br>
            <a:r>
              <a:rPr lang="en-US" dirty="0"/>
              <a:t>With </a:t>
            </a:r>
            <a:r>
              <a:rPr lang="en-US" b="1" dirty="0"/>
              <a:t>poet</a:t>
            </a:r>
            <a:r>
              <a:rPr lang="en-US" dirty="0"/>
              <a:t>ic </a:t>
            </a:r>
            <a:r>
              <a:rPr lang="en-US" b="1" dirty="0"/>
              <a:t>ju</a:t>
            </a:r>
            <a:r>
              <a:rPr lang="en-US" dirty="0"/>
              <a:t>stice, </a:t>
            </a:r>
            <a:r>
              <a:rPr lang="en-US" b="1" dirty="0"/>
              <a:t>poet</a:t>
            </a:r>
            <a:r>
              <a:rPr lang="en-US" dirty="0"/>
              <a:t>ic </a:t>
            </a:r>
            <a:r>
              <a:rPr lang="en-US" b="1" dirty="0"/>
              <a:t>ju</a:t>
            </a:r>
            <a:r>
              <a:rPr lang="en-US" dirty="0"/>
              <a:t>stice</a:t>
            </a:r>
            <a:br>
              <a:rPr lang="en-US" dirty="0"/>
            </a:br>
            <a:r>
              <a:rPr lang="en-US" dirty="0"/>
              <a:t>If I </a:t>
            </a:r>
            <a:r>
              <a:rPr lang="en-US" b="1" dirty="0"/>
              <a:t>told</a:t>
            </a:r>
            <a:r>
              <a:rPr lang="en-US" dirty="0"/>
              <a:t> </a:t>
            </a:r>
            <a:r>
              <a:rPr lang="en-US" b="1" dirty="0"/>
              <a:t>you</a:t>
            </a:r>
            <a:r>
              <a:rPr lang="en-US" dirty="0"/>
              <a:t> that a </a:t>
            </a:r>
            <a:r>
              <a:rPr lang="en-US" b="1" dirty="0"/>
              <a:t>flow</a:t>
            </a:r>
            <a:r>
              <a:rPr lang="en-US" dirty="0"/>
              <a:t>er </a:t>
            </a:r>
            <a:r>
              <a:rPr lang="en-US" b="1" dirty="0"/>
              <a:t>bloomed</a:t>
            </a:r>
            <a:r>
              <a:rPr lang="en-US" dirty="0"/>
              <a:t> </a:t>
            </a:r>
          </a:p>
          <a:p>
            <a:pPr marL="182563" indent="-182563"/>
            <a:r>
              <a:rPr lang="en-US" dirty="0"/>
              <a:t>In a</a:t>
            </a:r>
            <a:r>
              <a:rPr lang="en-US" b="1" dirty="0"/>
              <a:t> dark</a:t>
            </a:r>
            <a:r>
              <a:rPr lang="en-US" dirty="0"/>
              <a:t> </a:t>
            </a:r>
            <a:r>
              <a:rPr lang="en-US" b="1" dirty="0"/>
              <a:t>room would</a:t>
            </a:r>
            <a:r>
              <a:rPr lang="en-US" dirty="0"/>
              <a:t> you </a:t>
            </a:r>
            <a:r>
              <a:rPr lang="en-US" b="1" dirty="0"/>
              <a:t>trust </a:t>
            </a:r>
            <a:r>
              <a:rPr lang="en-US" dirty="0"/>
              <a:t>it?</a:t>
            </a:r>
            <a:br>
              <a:rPr lang="en-US" dirty="0"/>
            </a:br>
            <a:r>
              <a:rPr lang="en-US" dirty="0"/>
              <a:t>I mean, I write </a:t>
            </a:r>
            <a:r>
              <a:rPr lang="en-US" b="1" dirty="0"/>
              <a:t>poems</a:t>
            </a:r>
            <a:r>
              <a:rPr lang="en-US" dirty="0"/>
              <a:t> in these </a:t>
            </a:r>
            <a:r>
              <a:rPr lang="en-US" b="1" dirty="0"/>
              <a:t>songs</a:t>
            </a:r>
            <a:r>
              <a:rPr lang="en-US" dirty="0"/>
              <a:t> dedi</a:t>
            </a:r>
            <a:r>
              <a:rPr lang="en-US" b="1" dirty="0"/>
              <a:t>cat</a:t>
            </a:r>
            <a:r>
              <a:rPr lang="en-US" dirty="0"/>
              <a:t>ed to</a:t>
            </a:r>
            <a:r>
              <a:rPr lang="en-US" b="1" dirty="0"/>
              <a:t> you </a:t>
            </a:r>
            <a:r>
              <a:rPr lang="en-US" dirty="0"/>
              <a:t>when</a:t>
            </a:r>
            <a:br>
              <a:rPr lang="en-US" dirty="0"/>
            </a:br>
            <a:r>
              <a:rPr lang="en-US" dirty="0"/>
              <a:t>You're in the </a:t>
            </a:r>
            <a:r>
              <a:rPr lang="en-US" b="1" dirty="0"/>
              <a:t>mood</a:t>
            </a:r>
            <a:r>
              <a:rPr lang="en-US" dirty="0"/>
              <a:t> for </a:t>
            </a:r>
            <a:r>
              <a:rPr lang="en-US" b="1" dirty="0"/>
              <a:t>em</a:t>
            </a:r>
            <a:r>
              <a:rPr lang="en-US" dirty="0"/>
              <a:t>pathy, there's </a:t>
            </a:r>
            <a:r>
              <a:rPr lang="en-US" b="1" dirty="0"/>
              <a:t>blood</a:t>
            </a:r>
            <a:r>
              <a:rPr lang="en-US" dirty="0"/>
              <a:t> in my</a:t>
            </a:r>
            <a:r>
              <a:rPr lang="en-US" b="1" dirty="0"/>
              <a:t> pen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Bet</a:t>
            </a:r>
            <a:r>
              <a:rPr lang="en-US" dirty="0"/>
              <a:t>ter </a:t>
            </a:r>
            <a:r>
              <a:rPr lang="en-US" b="1" dirty="0"/>
              <a:t>yet</a:t>
            </a:r>
            <a:r>
              <a:rPr lang="en-US" dirty="0"/>
              <a:t>, where your </a:t>
            </a:r>
            <a:r>
              <a:rPr lang="en-US" b="1" dirty="0"/>
              <a:t>friends</a:t>
            </a:r>
            <a:r>
              <a:rPr lang="en-US" dirty="0"/>
              <a:t> and </a:t>
            </a:r>
            <a:r>
              <a:rPr lang="en-US" b="1" dirty="0"/>
              <a:t>'</a:t>
            </a:r>
            <a:r>
              <a:rPr lang="en-US" b="1" dirty="0" err="1"/>
              <a:t>em</a:t>
            </a:r>
            <a:r>
              <a:rPr lang="en-US" dirty="0"/>
              <a:t>?</a:t>
            </a:r>
            <a:br>
              <a:rPr lang="en-US" dirty="0"/>
            </a:br>
            <a:r>
              <a:rPr lang="en-US" dirty="0"/>
              <a:t>I </a:t>
            </a:r>
            <a:r>
              <a:rPr lang="en-US" b="1" dirty="0"/>
              <a:t>real</a:t>
            </a:r>
            <a:r>
              <a:rPr lang="en-US" dirty="0"/>
              <a:t>ly </a:t>
            </a:r>
            <a:r>
              <a:rPr lang="en-US" b="1" dirty="0" err="1"/>
              <a:t>wa</a:t>
            </a:r>
            <a:r>
              <a:rPr lang="en-US" dirty="0" err="1"/>
              <a:t>nna</a:t>
            </a:r>
            <a:r>
              <a:rPr lang="en-US" dirty="0"/>
              <a:t> </a:t>
            </a:r>
            <a:r>
              <a:rPr lang="en-US" b="1" dirty="0"/>
              <a:t>know</a:t>
            </a:r>
            <a:r>
              <a:rPr lang="en-US" dirty="0"/>
              <a:t> you </a:t>
            </a:r>
            <a:r>
              <a:rPr lang="en-US" b="1" dirty="0"/>
              <a:t>all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 </a:t>
            </a:r>
            <a:r>
              <a:rPr lang="en-US" b="1" dirty="0"/>
              <a:t>real</a:t>
            </a:r>
            <a:r>
              <a:rPr lang="en-US" dirty="0"/>
              <a:t>ly </a:t>
            </a:r>
            <a:r>
              <a:rPr lang="en-US" b="1" dirty="0" err="1"/>
              <a:t>wa</a:t>
            </a:r>
            <a:r>
              <a:rPr lang="en-US" dirty="0" err="1"/>
              <a:t>nna</a:t>
            </a:r>
            <a:r>
              <a:rPr lang="en-US" dirty="0"/>
              <a:t> </a:t>
            </a:r>
            <a:r>
              <a:rPr lang="en-US" b="1" dirty="0"/>
              <a:t>show</a:t>
            </a:r>
            <a:r>
              <a:rPr lang="en-US" dirty="0"/>
              <a:t> you </a:t>
            </a:r>
            <a:r>
              <a:rPr lang="en-US" b="1" dirty="0"/>
              <a:t>off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pt-BR" b="1" dirty="0">
                <a:hlinkClick r:id="rId2"/>
              </a:rPr>
              <a:t>http://www.youtube.com/watch?v=ux1lVI0YNqA</a:t>
            </a:r>
            <a:r>
              <a:rPr lang="pt-BR" b="1" dirty="0"/>
              <a:t> (</a:t>
            </a:r>
            <a:r>
              <a:rPr lang="pt-BR" b="1" dirty="0" err="1"/>
              <a:t>Explicit</a:t>
            </a:r>
            <a:r>
              <a:rPr lang="pt-BR" b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67191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Performance: rap: </a:t>
            </a:r>
            <a:r>
              <a:rPr lang="pt-BR" dirty="0" err="1"/>
              <a:t>where</a:t>
            </a:r>
            <a:r>
              <a:rPr lang="pt-BR" dirty="0"/>
              <a:t> do </a:t>
            </a:r>
            <a:r>
              <a:rPr lang="pt-BR" dirty="0" err="1"/>
              <a:t>put</a:t>
            </a:r>
            <a:r>
              <a:rPr lang="pt-BR" dirty="0"/>
              <a:t> </a:t>
            </a:r>
            <a:r>
              <a:rPr lang="pt-BR" dirty="0" err="1"/>
              <a:t>your</a:t>
            </a:r>
            <a:r>
              <a:rPr lang="pt-BR" dirty="0"/>
              <a:t> four (</a:t>
            </a:r>
            <a:r>
              <a:rPr lang="pt-BR" dirty="0" err="1"/>
              <a:t>or</a:t>
            </a:r>
            <a:r>
              <a:rPr lang="pt-BR" dirty="0"/>
              <a:t> </a:t>
            </a:r>
            <a:r>
              <a:rPr lang="pt-BR" dirty="0" err="1"/>
              <a:t>two</a:t>
            </a:r>
            <a:r>
              <a:rPr lang="pt-BR" dirty="0"/>
              <a:t>) </a:t>
            </a:r>
            <a:r>
              <a:rPr lang="pt-BR" dirty="0" err="1"/>
              <a:t>main</a:t>
            </a:r>
            <a:r>
              <a:rPr lang="pt-BR" dirty="0"/>
              <a:t> beats?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Where would you put the stress when performing this song (extract from Nicki </a:t>
            </a:r>
            <a:r>
              <a:rPr lang="en-US" dirty="0" err="1"/>
              <a:t>Minaj</a:t>
            </a:r>
            <a:r>
              <a:rPr lang="en-US" dirty="0"/>
              <a:t>, ‘Truffle Butter’)?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Yo</a:t>
            </a:r>
            <a:r>
              <a:rPr lang="en-US" dirty="0"/>
              <a:t>, </a:t>
            </a:r>
            <a:r>
              <a:rPr lang="en-US" dirty="0" err="1"/>
              <a:t>thinkin</a:t>
            </a:r>
            <a:r>
              <a:rPr lang="en-US" dirty="0"/>
              <a:t>' out loud</a:t>
            </a:r>
          </a:p>
          <a:p>
            <a:pPr marL="0" indent="0">
              <a:buNone/>
            </a:pPr>
            <a:r>
              <a:rPr lang="en-US" dirty="0"/>
              <a:t>I must have about a </a:t>
            </a:r>
            <a:r>
              <a:rPr lang="en-US" dirty="0" err="1"/>
              <a:t>milli</a:t>
            </a:r>
            <a:r>
              <a:rPr lang="en-US" dirty="0"/>
              <a:t> on me right now</a:t>
            </a:r>
          </a:p>
          <a:p>
            <a:pPr marL="0" indent="0">
              <a:buNone/>
            </a:pPr>
            <a:r>
              <a:rPr lang="en-US" dirty="0"/>
              <a:t>And I </a:t>
            </a:r>
            <a:r>
              <a:rPr lang="en-US" dirty="0" err="1"/>
              <a:t>ain't</a:t>
            </a:r>
            <a:r>
              <a:rPr lang="en-US" dirty="0"/>
              <a:t> </a:t>
            </a:r>
            <a:r>
              <a:rPr lang="en-US" dirty="0" err="1"/>
              <a:t>talkin</a:t>
            </a:r>
            <a:r>
              <a:rPr lang="en-US" dirty="0"/>
              <a:t>' about that Lil Wayne record</a:t>
            </a:r>
          </a:p>
          <a:p>
            <a:pPr marL="0" indent="0">
              <a:buNone/>
            </a:pPr>
            <a:r>
              <a:rPr lang="en-US" dirty="0"/>
              <a:t>I'm still the highest </a:t>
            </a:r>
            <a:r>
              <a:rPr lang="en-US" dirty="0" err="1"/>
              <a:t>sellin</a:t>
            </a:r>
            <a:r>
              <a:rPr lang="en-US" dirty="0"/>
              <a:t>' female rapper, for the record</a:t>
            </a:r>
          </a:p>
          <a:p>
            <a:pPr marL="0" indent="0">
              <a:buNone/>
            </a:pPr>
            <a:r>
              <a:rPr lang="en-US" dirty="0"/>
              <a:t>Man, this a sixty five million single sold</a:t>
            </a:r>
          </a:p>
          <a:p>
            <a:pPr marL="0" indent="0">
              <a:buNone/>
            </a:pPr>
            <a:r>
              <a:rPr lang="en-US" dirty="0"/>
              <a:t>I </a:t>
            </a:r>
            <a:r>
              <a:rPr lang="en-US" dirty="0" err="1"/>
              <a:t>ain't</a:t>
            </a:r>
            <a:r>
              <a:rPr lang="en-US" dirty="0"/>
              <a:t> </a:t>
            </a:r>
            <a:r>
              <a:rPr lang="en-US" dirty="0" err="1"/>
              <a:t>gotta</a:t>
            </a:r>
            <a:r>
              <a:rPr lang="en-US" dirty="0"/>
              <a:t> compete with a single soul</a:t>
            </a:r>
          </a:p>
          <a:p>
            <a:pPr marL="0" indent="0">
              <a:buNone/>
            </a:pPr>
            <a:r>
              <a:rPr lang="en-US" dirty="0"/>
              <a:t>I'm good with the ballpoint game, finger roll</a:t>
            </a:r>
          </a:p>
          <a:p>
            <a:pPr marL="0" indent="0">
              <a:buNone/>
            </a:pPr>
            <a:r>
              <a:rPr lang="en-US" dirty="0"/>
              <a:t>Ask me how to do it, I don't tell a single soul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3014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Performance: rap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Yo</a:t>
            </a:r>
            <a:r>
              <a:rPr lang="en-US" dirty="0"/>
              <a:t>, </a:t>
            </a:r>
            <a:r>
              <a:rPr lang="en-US" b="1" dirty="0" err="1"/>
              <a:t>think</a:t>
            </a:r>
            <a:r>
              <a:rPr lang="en-US" dirty="0" err="1"/>
              <a:t>in</a:t>
            </a:r>
            <a:r>
              <a:rPr lang="en-US" dirty="0"/>
              <a:t>' out </a:t>
            </a:r>
            <a:r>
              <a:rPr lang="en-US" b="1" dirty="0"/>
              <a:t>loud</a:t>
            </a:r>
          </a:p>
          <a:p>
            <a:pPr marL="0" indent="0">
              <a:buNone/>
            </a:pPr>
            <a:r>
              <a:rPr lang="en-US" dirty="0"/>
              <a:t>I </a:t>
            </a:r>
            <a:r>
              <a:rPr lang="en-US" b="1" dirty="0"/>
              <a:t>must</a:t>
            </a:r>
            <a:r>
              <a:rPr lang="en-US" dirty="0"/>
              <a:t> have about a </a:t>
            </a:r>
            <a:r>
              <a:rPr lang="en-US" b="1" dirty="0" err="1"/>
              <a:t>mil</a:t>
            </a:r>
            <a:r>
              <a:rPr lang="en-US" dirty="0" err="1"/>
              <a:t>li</a:t>
            </a:r>
            <a:r>
              <a:rPr lang="en-US" dirty="0"/>
              <a:t> on </a:t>
            </a:r>
            <a:r>
              <a:rPr lang="en-US" b="1" dirty="0"/>
              <a:t>me</a:t>
            </a:r>
            <a:r>
              <a:rPr lang="en-US" dirty="0"/>
              <a:t> right </a:t>
            </a:r>
            <a:r>
              <a:rPr lang="en-US" b="1" dirty="0"/>
              <a:t>now</a:t>
            </a:r>
          </a:p>
          <a:p>
            <a:pPr marL="0" indent="0">
              <a:buNone/>
            </a:pPr>
            <a:r>
              <a:rPr lang="en-US" dirty="0"/>
              <a:t>And I </a:t>
            </a:r>
            <a:r>
              <a:rPr lang="en-US" b="1" dirty="0" err="1"/>
              <a:t>ain't</a:t>
            </a:r>
            <a:r>
              <a:rPr lang="en-US" dirty="0"/>
              <a:t> </a:t>
            </a:r>
            <a:r>
              <a:rPr lang="en-US" dirty="0" err="1"/>
              <a:t>talkin</a:t>
            </a:r>
            <a:r>
              <a:rPr lang="en-US" dirty="0"/>
              <a:t>' a</a:t>
            </a:r>
            <a:r>
              <a:rPr lang="en-US" b="1" dirty="0"/>
              <a:t>bout</a:t>
            </a:r>
            <a:r>
              <a:rPr lang="en-US" dirty="0"/>
              <a:t> that </a:t>
            </a:r>
            <a:r>
              <a:rPr lang="en-US" b="1" dirty="0"/>
              <a:t>Lil</a:t>
            </a:r>
            <a:r>
              <a:rPr lang="en-US" dirty="0"/>
              <a:t> Wayne </a:t>
            </a:r>
            <a:r>
              <a:rPr lang="en-US" b="1" dirty="0"/>
              <a:t>re</a:t>
            </a:r>
            <a:r>
              <a:rPr lang="en-US" dirty="0"/>
              <a:t>cord</a:t>
            </a:r>
          </a:p>
          <a:p>
            <a:pPr marL="0" indent="0">
              <a:buNone/>
            </a:pPr>
            <a:r>
              <a:rPr lang="en-US" dirty="0"/>
              <a:t>I'm still the </a:t>
            </a:r>
            <a:r>
              <a:rPr lang="en-US" b="1" dirty="0"/>
              <a:t>high</a:t>
            </a:r>
            <a:r>
              <a:rPr lang="en-US" dirty="0"/>
              <a:t>est </a:t>
            </a:r>
            <a:r>
              <a:rPr lang="en-US" dirty="0" err="1"/>
              <a:t>sellin</a:t>
            </a:r>
            <a:r>
              <a:rPr lang="en-US" dirty="0"/>
              <a:t>' </a:t>
            </a:r>
            <a:r>
              <a:rPr lang="en-US" b="1" dirty="0"/>
              <a:t>fe</a:t>
            </a:r>
            <a:r>
              <a:rPr lang="en-US" dirty="0"/>
              <a:t>male </a:t>
            </a:r>
            <a:r>
              <a:rPr lang="en-US" b="1" dirty="0"/>
              <a:t>ra</a:t>
            </a:r>
            <a:r>
              <a:rPr lang="en-US" dirty="0"/>
              <a:t>pper, for the </a:t>
            </a:r>
            <a:r>
              <a:rPr lang="en-US" b="1" dirty="0"/>
              <a:t>re</a:t>
            </a:r>
            <a:r>
              <a:rPr lang="en-US" dirty="0"/>
              <a:t>cord</a:t>
            </a:r>
          </a:p>
          <a:p>
            <a:pPr marL="0" indent="0">
              <a:buNone/>
            </a:pPr>
            <a:r>
              <a:rPr lang="en-US" dirty="0"/>
              <a:t>Man, this a </a:t>
            </a:r>
            <a:r>
              <a:rPr lang="en-US" b="1" dirty="0"/>
              <a:t>six</a:t>
            </a:r>
            <a:r>
              <a:rPr lang="en-US" dirty="0"/>
              <a:t>ty five </a:t>
            </a:r>
            <a:r>
              <a:rPr lang="en-US" b="1" dirty="0"/>
              <a:t>mi</a:t>
            </a:r>
            <a:r>
              <a:rPr lang="en-US" dirty="0"/>
              <a:t>llion </a:t>
            </a:r>
            <a:r>
              <a:rPr lang="en-US" b="1" dirty="0"/>
              <a:t>sing</a:t>
            </a:r>
            <a:r>
              <a:rPr lang="en-US" dirty="0"/>
              <a:t>le </a:t>
            </a:r>
            <a:r>
              <a:rPr lang="en-US" b="1" dirty="0"/>
              <a:t>sold</a:t>
            </a:r>
          </a:p>
          <a:p>
            <a:pPr marL="0" indent="0">
              <a:buNone/>
            </a:pPr>
            <a:r>
              <a:rPr lang="en-US" dirty="0"/>
              <a:t>I </a:t>
            </a:r>
            <a:r>
              <a:rPr lang="en-US" b="1" dirty="0" err="1"/>
              <a:t>ain't</a:t>
            </a:r>
            <a:r>
              <a:rPr lang="en-US" dirty="0"/>
              <a:t> </a:t>
            </a:r>
            <a:r>
              <a:rPr lang="en-US" dirty="0" err="1"/>
              <a:t>gotta</a:t>
            </a:r>
            <a:r>
              <a:rPr lang="en-US" dirty="0"/>
              <a:t> comp</a:t>
            </a:r>
            <a:r>
              <a:rPr lang="en-US" b="1" dirty="0"/>
              <a:t>ete</a:t>
            </a:r>
            <a:r>
              <a:rPr lang="en-US" dirty="0"/>
              <a:t> with a </a:t>
            </a:r>
            <a:r>
              <a:rPr lang="en-US" b="1" dirty="0"/>
              <a:t>sing</a:t>
            </a:r>
            <a:r>
              <a:rPr lang="en-US" dirty="0"/>
              <a:t>le </a:t>
            </a:r>
            <a:r>
              <a:rPr lang="en-US" b="1" dirty="0"/>
              <a:t>soul</a:t>
            </a:r>
          </a:p>
          <a:p>
            <a:pPr marL="0" indent="0">
              <a:buNone/>
            </a:pPr>
            <a:r>
              <a:rPr lang="en-US" dirty="0"/>
              <a:t>I'm </a:t>
            </a:r>
            <a:r>
              <a:rPr lang="en-US" b="1" dirty="0"/>
              <a:t>good</a:t>
            </a:r>
            <a:r>
              <a:rPr lang="en-US" dirty="0"/>
              <a:t> with the </a:t>
            </a:r>
            <a:r>
              <a:rPr lang="en-US" b="1" dirty="0"/>
              <a:t>ball</a:t>
            </a:r>
            <a:r>
              <a:rPr lang="en-US" dirty="0"/>
              <a:t>point </a:t>
            </a:r>
            <a:r>
              <a:rPr lang="en-US" b="1" dirty="0"/>
              <a:t>game</a:t>
            </a:r>
            <a:r>
              <a:rPr lang="en-US" dirty="0"/>
              <a:t>, finger </a:t>
            </a:r>
            <a:r>
              <a:rPr lang="en-US" b="1" dirty="0"/>
              <a:t>roll</a:t>
            </a:r>
          </a:p>
          <a:p>
            <a:pPr marL="0" indent="0">
              <a:buNone/>
            </a:pPr>
            <a:r>
              <a:rPr lang="en-US" b="1" dirty="0"/>
              <a:t>Ask</a:t>
            </a:r>
            <a:r>
              <a:rPr lang="en-US" dirty="0"/>
              <a:t> me how to </a:t>
            </a:r>
            <a:r>
              <a:rPr lang="en-US" b="1" dirty="0"/>
              <a:t>do</a:t>
            </a:r>
            <a:r>
              <a:rPr lang="en-US" dirty="0"/>
              <a:t> it, I </a:t>
            </a:r>
            <a:r>
              <a:rPr lang="en-US" b="1" dirty="0"/>
              <a:t>don't</a:t>
            </a:r>
            <a:r>
              <a:rPr lang="en-US" dirty="0"/>
              <a:t> tell a single </a:t>
            </a:r>
            <a:r>
              <a:rPr lang="en-US" b="1" dirty="0"/>
              <a:t>soul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pt-BR" dirty="0">
                <a:hlinkClick r:id="rId2"/>
              </a:rPr>
              <a:t>http://www.youtube.com/watch?v=L1JJe7ng9SI</a:t>
            </a:r>
            <a:r>
              <a:rPr lang="pt-BR" dirty="0"/>
              <a:t> </a:t>
            </a:r>
            <a:r>
              <a:rPr lang="pt-BR" b="1" dirty="0"/>
              <a:t>(</a:t>
            </a:r>
            <a:r>
              <a:rPr lang="pt-BR" b="1" i="1" dirty="0" err="1"/>
              <a:t>Very</a:t>
            </a:r>
            <a:r>
              <a:rPr lang="pt-BR" b="1" i="1" dirty="0"/>
              <a:t> </a:t>
            </a:r>
            <a:r>
              <a:rPr lang="pt-BR" b="1" dirty="0" err="1"/>
              <a:t>explicit</a:t>
            </a:r>
            <a:r>
              <a:rPr lang="pt-BR" b="1" dirty="0"/>
              <a:t>...)</a:t>
            </a:r>
          </a:p>
        </p:txBody>
      </p:sp>
    </p:spTree>
    <p:extLst>
      <p:ext uri="{BB962C8B-B14F-4D97-AF65-F5344CB8AC3E}">
        <p14:creationId xmlns:p14="http://schemas.microsoft.com/office/powerpoint/2010/main" val="3981444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000" dirty="0" smtClean="0"/>
              <a:t>See </a:t>
            </a:r>
            <a:r>
              <a:rPr lang="en-GB" sz="4000" smtClean="0"/>
              <a:t>you next week…</a:t>
            </a:r>
            <a:endParaRPr lang="en-GB" sz="4000"/>
          </a:p>
        </p:txBody>
      </p:sp>
    </p:spTree>
    <p:extLst>
      <p:ext uri="{BB962C8B-B14F-4D97-AF65-F5344CB8AC3E}">
        <p14:creationId xmlns:p14="http://schemas.microsoft.com/office/powerpoint/2010/main" val="3590681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>
                <a:solidFill>
                  <a:schemeClr val="bg1"/>
                </a:solidFill>
              </a:rPr>
              <a:t>Today´s session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GB" sz="2800" i="1" u="sng" dirty="0"/>
              <a:t>This session:</a:t>
            </a:r>
          </a:p>
          <a:p>
            <a:pPr eaLnBrk="1" hangingPunct="1">
              <a:defRPr/>
            </a:pPr>
            <a:r>
              <a:rPr lang="en-GB" sz="2800" dirty="0"/>
              <a:t>Transcription test (30 mins)</a:t>
            </a:r>
          </a:p>
          <a:p>
            <a:pPr eaLnBrk="1" hangingPunct="1">
              <a:defRPr/>
            </a:pPr>
            <a:r>
              <a:rPr lang="en-GB" sz="2800" dirty="0"/>
              <a:t>Review of the course so far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729960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9B805CA-1456-45AE-B61C-DC49F2C64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Peer</a:t>
            </a:r>
            <a:r>
              <a:rPr lang="pt-BR" dirty="0"/>
              <a:t> </a:t>
            </a:r>
            <a:r>
              <a:rPr lang="pt-BR" dirty="0" err="1"/>
              <a:t>marking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BFB136D8-9BD4-4DAF-887A-BE25473ED7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Exchange </a:t>
            </a:r>
            <a:r>
              <a:rPr lang="pt-BR" dirty="0" err="1"/>
              <a:t>your</a:t>
            </a:r>
            <a:r>
              <a:rPr lang="pt-BR" dirty="0"/>
              <a:t> </a:t>
            </a:r>
            <a:r>
              <a:rPr lang="pt-BR" dirty="0" err="1"/>
              <a:t>test</a:t>
            </a:r>
            <a:r>
              <a:rPr lang="pt-BR" dirty="0"/>
              <a:t> </a:t>
            </a:r>
            <a:r>
              <a:rPr lang="pt-BR" dirty="0" err="1"/>
              <a:t>with</a:t>
            </a:r>
            <a:r>
              <a:rPr lang="pt-BR" dirty="0"/>
              <a:t> a </a:t>
            </a:r>
            <a:r>
              <a:rPr lang="pt-BR" dirty="0" err="1"/>
              <a:t>partner</a:t>
            </a:r>
            <a:endParaRPr lang="pt-BR" dirty="0"/>
          </a:p>
          <a:p>
            <a:r>
              <a:rPr lang="pt-BR" dirty="0"/>
              <a:t>Look </a:t>
            </a:r>
            <a:r>
              <a:rPr lang="pt-BR" dirty="0" err="1"/>
              <a:t>at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correct</a:t>
            </a:r>
            <a:r>
              <a:rPr lang="pt-BR" dirty="0"/>
              <a:t> </a:t>
            </a:r>
            <a:r>
              <a:rPr lang="pt-BR" dirty="0" err="1"/>
              <a:t>answer</a:t>
            </a:r>
            <a:r>
              <a:rPr lang="pt-BR" dirty="0"/>
              <a:t> </a:t>
            </a:r>
            <a:r>
              <a:rPr lang="pt-BR" dirty="0" err="1"/>
              <a:t>on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slide.</a:t>
            </a:r>
          </a:p>
          <a:p>
            <a:r>
              <a:rPr lang="pt-BR" dirty="0" err="1" smtClean="0"/>
              <a:t>Deduct</a:t>
            </a:r>
            <a:r>
              <a:rPr lang="pt-BR" dirty="0"/>
              <a:t> </a:t>
            </a:r>
            <a:r>
              <a:rPr lang="pt-BR" dirty="0" smtClean="0"/>
              <a:t>1/4 (0.25) </a:t>
            </a:r>
            <a:r>
              <a:rPr lang="pt-BR" dirty="0" err="1" smtClean="0"/>
              <a:t>mark</a:t>
            </a:r>
            <a:r>
              <a:rPr lang="pt-BR" dirty="0" smtClean="0"/>
              <a:t> </a:t>
            </a:r>
            <a:r>
              <a:rPr lang="pt-BR" dirty="0"/>
              <a:t>for </a:t>
            </a:r>
            <a:r>
              <a:rPr lang="pt-BR" dirty="0" err="1"/>
              <a:t>each</a:t>
            </a:r>
            <a:r>
              <a:rPr lang="pt-BR" dirty="0"/>
              <a:t> </a:t>
            </a:r>
            <a:r>
              <a:rPr lang="pt-BR" dirty="0" err="1"/>
              <a:t>error</a:t>
            </a:r>
            <a:r>
              <a:rPr lang="pt-BR" dirty="0"/>
              <a:t> in </a:t>
            </a:r>
            <a:r>
              <a:rPr lang="pt-BR" dirty="0" err="1"/>
              <a:t>transcription</a:t>
            </a:r>
            <a:r>
              <a:rPr lang="pt-BR" dirty="0"/>
              <a:t>, </a:t>
            </a:r>
            <a:r>
              <a:rPr lang="pt-BR" dirty="0" err="1"/>
              <a:t>eg</a:t>
            </a:r>
            <a:endParaRPr lang="pt-BR" dirty="0"/>
          </a:p>
          <a:p>
            <a:endParaRPr lang="pt-BR" dirty="0"/>
          </a:p>
          <a:p>
            <a:r>
              <a:rPr lang="pt-BR" dirty="0"/>
              <a:t>CHEESE AND BISCUITS		ˈ</a:t>
            </a:r>
            <a:r>
              <a:rPr lang="pt-BR" dirty="0" err="1"/>
              <a:t>ʧi:</a:t>
            </a:r>
            <a:r>
              <a:rPr lang="pt-BR" b="1" dirty="0" err="1">
                <a:solidFill>
                  <a:srgbClr val="FF0000"/>
                </a:solidFill>
              </a:rPr>
              <a:t>s</a:t>
            </a:r>
            <a:r>
              <a:rPr lang="pt-BR" dirty="0"/>
              <a:t> </a:t>
            </a:r>
            <a:r>
              <a:rPr lang="pt-BR" dirty="0" err="1"/>
              <a:t>ən</a:t>
            </a:r>
            <a:r>
              <a:rPr lang="pt-BR" dirty="0"/>
              <a:t> ˈ</a:t>
            </a:r>
            <a:r>
              <a:rPr lang="pt-BR" dirty="0" err="1" smtClean="0"/>
              <a:t>bɪskɪt</a:t>
            </a:r>
            <a:r>
              <a:rPr lang="pt-BR" dirty="0" err="1" smtClean="0">
                <a:solidFill>
                  <a:srgbClr val="FF0000"/>
                </a:solidFill>
              </a:rPr>
              <a:t>z</a:t>
            </a:r>
            <a:r>
              <a:rPr lang="pt-BR" dirty="0" smtClean="0"/>
              <a:t>    </a:t>
            </a:r>
            <a:r>
              <a:rPr lang="pt-BR" dirty="0"/>
              <a:t>- </a:t>
            </a:r>
            <a:r>
              <a:rPr lang="pt-BR" dirty="0" smtClean="0"/>
              <a:t>1/2</a:t>
            </a:r>
            <a:r>
              <a:rPr lang="pt-BR" dirty="0" smtClean="0"/>
              <a:t>  </a:t>
            </a:r>
            <a:endParaRPr lang="pt-BR" dirty="0"/>
          </a:p>
          <a:p>
            <a:endParaRPr lang="pt-BR" dirty="0"/>
          </a:p>
          <a:p>
            <a:r>
              <a:rPr lang="pt-BR" dirty="0" err="1"/>
              <a:t>If</a:t>
            </a:r>
            <a:r>
              <a:rPr lang="pt-BR" dirty="0"/>
              <a:t> </a:t>
            </a:r>
            <a:r>
              <a:rPr lang="pt-BR" dirty="0" err="1"/>
              <a:t>you</a:t>
            </a:r>
            <a:r>
              <a:rPr lang="pt-BR" dirty="0"/>
              <a:t> are in </a:t>
            </a:r>
            <a:r>
              <a:rPr lang="pt-BR" dirty="0" err="1"/>
              <a:t>doubt</a:t>
            </a:r>
            <a:r>
              <a:rPr lang="pt-BR" dirty="0"/>
              <a:t>, </a:t>
            </a:r>
            <a:r>
              <a:rPr lang="pt-BR" dirty="0" err="1"/>
              <a:t>either</a:t>
            </a:r>
            <a:r>
              <a:rPr lang="pt-BR" dirty="0"/>
              <a:t> ASK </a:t>
            </a:r>
            <a:r>
              <a:rPr lang="pt-BR" dirty="0" err="1"/>
              <a:t>or</a:t>
            </a:r>
            <a:r>
              <a:rPr lang="pt-BR" dirty="0"/>
              <a:t> </a:t>
            </a:r>
            <a:r>
              <a:rPr lang="pt-BR" dirty="0" err="1"/>
              <a:t>put</a:t>
            </a:r>
            <a:r>
              <a:rPr lang="pt-BR" dirty="0"/>
              <a:t> ‘ </a:t>
            </a:r>
            <a:r>
              <a:rPr lang="pt-BR" dirty="0">
                <a:solidFill>
                  <a:srgbClr val="FF0000"/>
                </a:solidFill>
              </a:rPr>
              <a:t>?</a:t>
            </a:r>
            <a:r>
              <a:rPr lang="pt-BR" dirty="0"/>
              <a:t> ’</a:t>
            </a:r>
          </a:p>
          <a:p>
            <a:endParaRPr lang="pt-BR" dirty="0"/>
          </a:p>
          <a:p>
            <a:r>
              <a:rPr lang="pt-BR" dirty="0"/>
              <a:t>At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end</a:t>
            </a:r>
            <a:r>
              <a:rPr lang="pt-BR" dirty="0"/>
              <a:t>, </a:t>
            </a:r>
            <a:r>
              <a:rPr lang="pt-BR" dirty="0" err="1"/>
              <a:t>count</a:t>
            </a:r>
            <a:r>
              <a:rPr lang="pt-BR" dirty="0"/>
              <a:t> </a:t>
            </a:r>
            <a:r>
              <a:rPr lang="pt-BR" dirty="0" err="1"/>
              <a:t>up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marks</a:t>
            </a:r>
            <a:r>
              <a:rPr lang="pt-BR" dirty="0"/>
              <a:t> </a:t>
            </a:r>
            <a:r>
              <a:rPr lang="pt-BR" dirty="0" err="1"/>
              <a:t>deducted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subtract</a:t>
            </a:r>
            <a:r>
              <a:rPr lang="pt-BR" dirty="0"/>
              <a:t> </a:t>
            </a:r>
            <a:r>
              <a:rPr lang="pt-BR" dirty="0" err="1"/>
              <a:t>from</a:t>
            </a:r>
            <a:r>
              <a:rPr lang="pt-BR" dirty="0"/>
              <a:t> 12.</a:t>
            </a:r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7808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C33AE84-D693-4409-B7E4-2FF6CF489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SYNTAX</a:t>
            </a:r>
            <a:endParaRPr lang="en-GB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EC206078-D977-4EFB-AB95-1F8420B4E5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3600" dirty="0"/>
              <a:t> </a:t>
            </a:r>
          </a:p>
          <a:p>
            <a:pPr marL="0" indent="0">
              <a:buNone/>
            </a:pPr>
            <a:endParaRPr lang="en-GB" sz="3600" dirty="0"/>
          </a:p>
          <a:p>
            <a:pPr marL="0" indent="0">
              <a:buNone/>
            </a:pPr>
            <a:r>
              <a:rPr lang="en-GB" sz="3600" dirty="0"/>
              <a:t>ˈsɪntæks</a:t>
            </a:r>
          </a:p>
          <a:p>
            <a:pPr marL="0" indent="0">
              <a:buNone/>
            </a:pPr>
            <a:endParaRPr lang="pt-BR" sz="3600" dirty="0"/>
          </a:p>
          <a:p>
            <a:pPr marL="0" indent="0">
              <a:buNone/>
            </a:pPr>
            <a:r>
              <a:rPr lang="pt-BR" sz="3600" i="1" dirty="0" err="1"/>
              <a:t>Acceptable</a:t>
            </a:r>
            <a:r>
              <a:rPr lang="pt-BR" sz="3600" i="1" dirty="0"/>
              <a:t> </a:t>
            </a:r>
            <a:r>
              <a:rPr lang="pt-BR" sz="3600" i="1" dirty="0" err="1"/>
              <a:t>alternative</a:t>
            </a:r>
            <a:r>
              <a:rPr lang="pt-BR" sz="3600" i="1" dirty="0"/>
              <a:t>: </a:t>
            </a:r>
            <a:r>
              <a:rPr lang="en-GB" sz="3600" dirty="0"/>
              <a:t>ˈ</a:t>
            </a:r>
            <a:r>
              <a:rPr lang="en-GB" sz="3600" dirty="0" err="1"/>
              <a:t>sɪntaks</a:t>
            </a:r>
            <a:endParaRPr lang="en-GB" sz="3600" dirty="0"/>
          </a:p>
          <a:p>
            <a:pPr marL="0" indent="0">
              <a:buNone/>
            </a:pPr>
            <a:endParaRPr lang="en-GB" sz="3600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5367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1E73747-19B8-4BDD-B26B-F9A8F2CFB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WE’LL VISIT THEM IN MAY</a:t>
            </a:r>
            <a:endParaRPr lang="en-GB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6C820220-89D1-4066-AD94-FD748FAA81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/>
              <a:t>	</a:t>
            </a:r>
            <a:r>
              <a:rPr lang="en-GB" sz="4400" dirty="0" err="1"/>
              <a:t>wi:l</a:t>
            </a:r>
            <a:r>
              <a:rPr lang="en-GB" sz="4400" dirty="0"/>
              <a:t>  ˈ</a:t>
            </a:r>
            <a:r>
              <a:rPr lang="en-GB" sz="4400" dirty="0" err="1"/>
              <a:t>vɪzɪt</a:t>
            </a:r>
            <a:r>
              <a:rPr lang="en-GB" sz="4400" dirty="0"/>
              <a:t> </a:t>
            </a:r>
            <a:r>
              <a:rPr lang="en-GB" sz="4400" dirty="0" err="1"/>
              <a:t>ðəm</a:t>
            </a:r>
            <a:r>
              <a:rPr lang="en-GB" sz="4400" dirty="0"/>
              <a:t> ɪn ˈ</a:t>
            </a:r>
            <a:r>
              <a:rPr lang="en-GB" sz="4400" dirty="0" err="1"/>
              <a:t>meɪ</a:t>
            </a:r>
            <a:endParaRPr lang="en-GB" sz="4400" dirty="0"/>
          </a:p>
          <a:p>
            <a:pPr marL="0" indent="0">
              <a:buNone/>
            </a:pPr>
            <a:endParaRPr lang="pt-BR" sz="2800" dirty="0"/>
          </a:p>
          <a:p>
            <a:pPr marL="0" indent="0">
              <a:buNone/>
            </a:pPr>
            <a:endParaRPr lang="pt-BR" sz="2800" dirty="0"/>
          </a:p>
          <a:p>
            <a:pPr marL="0" indent="0">
              <a:buNone/>
            </a:pPr>
            <a:r>
              <a:rPr lang="pt-BR" sz="2800" dirty="0"/>
              <a:t>P</a:t>
            </a:r>
            <a:r>
              <a:rPr lang="en-GB" sz="2800" dirty="0" err="1"/>
              <a:t>ossible</a:t>
            </a:r>
            <a:r>
              <a:rPr lang="en-GB" sz="2800" dirty="0"/>
              <a:t> variant weak form of ‘we’ll’: 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dirty="0"/>
              <a:t>	</a:t>
            </a:r>
            <a:r>
              <a:rPr lang="en-GB" sz="2800" dirty="0" err="1"/>
              <a:t>wəl</a:t>
            </a:r>
            <a:r>
              <a:rPr lang="en-GB" sz="2800" dirty="0"/>
              <a:t> ˈ</a:t>
            </a:r>
            <a:r>
              <a:rPr lang="en-GB" sz="2800" dirty="0" err="1"/>
              <a:t>vɪzɪt</a:t>
            </a:r>
            <a:r>
              <a:rPr lang="en-GB" sz="2800" dirty="0"/>
              <a:t> </a:t>
            </a:r>
            <a:r>
              <a:rPr lang="en-GB" sz="2800" dirty="0" err="1"/>
              <a:t>ðəm</a:t>
            </a:r>
            <a:r>
              <a:rPr lang="en-GB" sz="2800" dirty="0"/>
              <a:t> ɪn ˈ</a:t>
            </a:r>
            <a:r>
              <a:rPr lang="en-GB" sz="2800" dirty="0" err="1"/>
              <a:t>meɪ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22322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3664E14-3B31-4EC7-A1C2-D6C019C07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3081488" cy="4601183"/>
          </a:xfrm>
        </p:spPr>
        <p:txBody>
          <a:bodyPr/>
          <a:lstStyle/>
          <a:p>
            <a:r>
              <a:rPr lang="en-GB" dirty="0"/>
              <a:t>HOPEFULLY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2F236789-0F23-441F-A7EE-DF3A37D2D7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4000" dirty="0"/>
              <a:t>ˈ</a:t>
            </a:r>
            <a:r>
              <a:rPr lang="pt-BR" sz="4000" dirty="0" err="1"/>
              <a:t>həʊpf</a:t>
            </a:r>
            <a:r>
              <a:rPr lang="pt-BR" sz="4000" dirty="0"/>
              <a:t>(ə)li  (RP)</a:t>
            </a:r>
          </a:p>
          <a:p>
            <a:pPr marL="0" indent="0">
              <a:buNone/>
            </a:pPr>
            <a:r>
              <a:rPr lang="pt-BR" sz="4000" dirty="0"/>
              <a:t>ˈh0ʊpf(ə)li   (</a:t>
            </a:r>
            <a:r>
              <a:rPr lang="pt-BR" sz="4000" dirty="0" err="1"/>
              <a:t>Gen</a:t>
            </a:r>
            <a:r>
              <a:rPr lang="pt-BR" sz="4000" dirty="0"/>
              <a:t> AM)</a:t>
            </a:r>
          </a:p>
          <a:p>
            <a:pPr marL="0" indent="0">
              <a:buNone/>
            </a:pPr>
            <a:endParaRPr lang="pt-BR" sz="4000" dirty="0"/>
          </a:p>
          <a:p>
            <a:pPr marL="0" indent="0">
              <a:buNone/>
            </a:pPr>
            <a:r>
              <a:rPr lang="pt-BR" sz="3200" dirty="0"/>
              <a:t>Notes: </a:t>
            </a:r>
          </a:p>
          <a:p>
            <a:pPr marL="0" indent="0">
              <a:buNone/>
            </a:pPr>
            <a:r>
              <a:rPr lang="pt-BR" sz="3200" dirty="0" err="1"/>
              <a:t>Unstressed</a:t>
            </a:r>
            <a:r>
              <a:rPr lang="pt-BR" sz="3200" dirty="0"/>
              <a:t> </a:t>
            </a:r>
            <a:r>
              <a:rPr lang="pt-BR" sz="3200" dirty="0" err="1"/>
              <a:t>vowel</a:t>
            </a:r>
            <a:r>
              <a:rPr lang="pt-BR" sz="3200" dirty="0"/>
              <a:t> in </a:t>
            </a:r>
            <a:r>
              <a:rPr lang="pt-BR" sz="3200" dirty="0" err="1"/>
              <a:t>second</a:t>
            </a:r>
            <a:r>
              <a:rPr lang="pt-BR" sz="3200" dirty="0"/>
              <a:t> </a:t>
            </a:r>
            <a:r>
              <a:rPr lang="pt-BR" sz="3200" dirty="0" err="1"/>
              <a:t>syllable</a:t>
            </a:r>
            <a:r>
              <a:rPr lang="pt-BR" sz="3200" dirty="0"/>
              <a:t> – </a:t>
            </a:r>
            <a:r>
              <a:rPr lang="pt-BR" sz="3200" dirty="0" err="1"/>
              <a:t>could</a:t>
            </a:r>
            <a:r>
              <a:rPr lang="pt-BR" sz="3200" dirty="0"/>
              <a:t> </a:t>
            </a:r>
            <a:r>
              <a:rPr lang="pt-BR" sz="3200" dirty="0" err="1"/>
              <a:t>be</a:t>
            </a:r>
            <a:r>
              <a:rPr lang="pt-BR" sz="3200" dirty="0"/>
              <a:t> </a:t>
            </a:r>
            <a:r>
              <a:rPr lang="pt-BR" sz="3200" dirty="0" err="1"/>
              <a:t>elided</a:t>
            </a:r>
            <a:r>
              <a:rPr lang="pt-BR" sz="3200" dirty="0"/>
              <a:t> </a:t>
            </a:r>
            <a:r>
              <a:rPr lang="pt-BR" sz="3200" dirty="0" err="1"/>
              <a:t>to</a:t>
            </a:r>
            <a:r>
              <a:rPr lang="pt-BR" sz="3200" dirty="0"/>
              <a:t> </a:t>
            </a:r>
            <a:r>
              <a:rPr lang="pt-BR" sz="3200" dirty="0" err="1"/>
              <a:t>syllabic</a:t>
            </a:r>
            <a:r>
              <a:rPr lang="pt-BR" sz="3200" dirty="0"/>
              <a:t> /l/</a:t>
            </a:r>
          </a:p>
          <a:p>
            <a:pPr marL="0" indent="0">
              <a:buNone/>
            </a:pPr>
            <a:r>
              <a:rPr lang="pt-BR" sz="3200" dirty="0" err="1"/>
              <a:t>There</a:t>
            </a:r>
            <a:r>
              <a:rPr lang="pt-BR" sz="3200" dirty="0"/>
              <a:t> are </a:t>
            </a:r>
            <a:r>
              <a:rPr lang="pt-BR" sz="3200" dirty="0" err="1"/>
              <a:t>different</a:t>
            </a:r>
            <a:r>
              <a:rPr lang="pt-BR" sz="3200" dirty="0"/>
              <a:t> </a:t>
            </a:r>
            <a:r>
              <a:rPr lang="pt-BR" sz="3200" dirty="0" err="1"/>
              <a:t>possible</a:t>
            </a:r>
            <a:r>
              <a:rPr lang="pt-BR" sz="3200" dirty="0"/>
              <a:t> </a:t>
            </a:r>
            <a:r>
              <a:rPr lang="pt-BR" sz="3200" dirty="0" err="1"/>
              <a:t>realisations</a:t>
            </a:r>
            <a:r>
              <a:rPr lang="pt-BR" sz="3200" dirty="0"/>
              <a:t> </a:t>
            </a:r>
            <a:r>
              <a:rPr lang="pt-BR" sz="3200" dirty="0" err="1"/>
              <a:t>of</a:t>
            </a:r>
            <a:r>
              <a:rPr lang="pt-BR" sz="3200" dirty="0"/>
              <a:t> </a:t>
            </a:r>
            <a:r>
              <a:rPr lang="pt-BR" sz="3200" dirty="0" err="1"/>
              <a:t>the</a:t>
            </a:r>
            <a:r>
              <a:rPr lang="pt-BR" sz="3200" dirty="0"/>
              <a:t> final short </a:t>
            </a:r>
            <a:r>
              <a:rPr lang="pt-BR" sz="3200" dirty="0" err="1"/>
              <a:t>unstressed</a:t>
            </a:r>
            <a:r>
              <a:rPr lang="pt-BR" sz="3200" dirty="0"/>
              <a:t> </a:t>
            </a:r>
            <a:r>
              <a:rPr lang="pt-BR" sz="3200" dirty="0" err="1"/>
              <a:t>vowel</a:t>
            </a:r>
            <a:r>
              <a:rPr lang="pt-BR" sz="3200" dirty="0"/>
              <a:t> 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67547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9DBCBDD-1528-48BB-9E65-517790901B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DON’T PUSH</a:t>
            </a:r>
            <a:endParaRPr lang="en-GB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8590B25D-0B79-4B8D-92AF-F6C140E143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7" y="864108"/>
            <a:ext cx="7806265" cy="5120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000" dirty="0"/>
              <a:t>Careful pronunciation: ˈdəʊnt ˈpʊʃ</a:t>
            </a:r>
          </a:p>
          <a:p>
            <a:pPr marL="0" indent="0">
              <a:buNone/>
            </a:pPr>
            <a:r>
              <a:rPr lang="en-GB" sz="4000" dirty="0"/>
              <a:t>Fast versions: ˈ</a:t>
            </a:r>
            <a:r>
              <a:rPr lang="en-GB" sz="4000" dirty="0" err="1"/>
              <a:t>dəʊn</a:t>
            </a:r>
            <a:r>
              <a:rPr lang="en-GB" sz="4000" dirty="0"/>
              <a:t> ˈpʊʃ     </a:t>
            </a:r>
          </a:p>
          <a:p>
            <a:pPr marL="0" indent="0">
              <a:buNone/>
            </a:pPr>
            <a:r>
              <a:rPr lang="en-GB" sz="4000" dirty="0"/>
              <a:t>			   ˈ</a:t>
            </a:r>
            <a:r>
              <a:rPr lang="en-GB" sz="4000" dirty="0" err="1"/>
              <a:t>dəʊm</a:t>
            </a:r>
            <a:r>
              <a:rPr lang="en-GB" sz="4000" dirty="0"/>
              <a:t> ˈpʊʃ</a:t>
            </a:r>
          </a:p>
        </p:txBody>
      </p:sp>
    </p:spTree>
    <p:extLst>
      <p:ext uri="{BB962C8B-B14F-4D97-AF65-F5344CB8AC3E}">
        <p14:creationId xmlns:p14="http://schemas.microsoft.com/office/powerpoint/2010/main" val="797038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C857CC6-69F3-4807-8B2E-1882E2717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RAN QUICKLY</a:t>
            </a:r>
            <a:endParaRPr lang="en-GB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E29A2833-83FF-44DD-B2F2-149005C39C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6800" y="864108"/>
            <a:ext cx="8288868" cy="5120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000" dirty="0"/>
              <a:t>Careful pronunciation:ˈræn ˈ</a:t>
            </a:r>
            <a:r>
              <a:rPr lang="en-GB" sz="4000" dirty="0" err="1"/>
              <a:t>kwɪkli</a:t>
            </a:r>
            <a:endParaRPr lang="en-GB" sz="4000" dirty="0"/>
          </a:p>
          <a:p>
            <a:pPr marL="0" indent="0">
              <a:buNone/>
            </a:pPr>
            <a:r>
              <a:rPr lang="en-GB" sz="4000" dirty="0"/>
              <a:t>Fast pronunciation: ˈ</a:t>
            </a:r>
            <a:r>
              <a:rPr lang="en-GB" sz="4000" dirty="0" err="1"/>
              <a:t>ræŋ</a:t>
            </a:r>
            <a:r>
              <a:rPr lang="en-GB" sz="4000" dirty="0"/>
              <a:t> ˈ</a:t>
            </a:r>
            <a:r>
              <a:rPr lang="en-GB" sz="4000" dirty="0" err="1"/>
              <a:t>kwɪkli</a:t>
            </a:r>
            <a:endParaRPr lang="pt-BR" sz="4000" dirty="0"/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8466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A859439-5734-444A-96F2-E03234405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STATIONARY CYCLE</a:t>
            </a:r>
            <a:endParaRPr lang="en-GB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649B4D18-1942-4C54-A025-C670906340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sz="4000" dirty="0"/>
              <a:t>ˈsteɪʃ(ə)n(ə)ri ˈ</a:t>
            </a:r>
            <a:r>
              <a:rPr lang="pt-BR" sz="4000" dirty="0" err="1"/>
              <a:t>saɪk</a:t>
            </a:r>
            <a:r>
              <a:rPr lang="pt-BR" sz="4000" dirty="0"/>
              <a:t>(ə)l</a:t>
            </a: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sz="3600" dirty="0"/>
              <a:t>American </a:t>
            </a:r>
            <a:r>
              <a:rPr lang="pt-BR" sz="3600" dirty="0" err="1"/>
              <a:t>pronunciation</a:t>
            </a:r>
            <a:r>
              <a:rPr lang="pt-BR" sz="3600" dirty="0"/>
              <a:t> </a:t>
            </a:r>
            <a:r>
              <a:rPr lang="pt-BR" sz="3600" dirty="0" err="1"/>
              <a:t>would</a:t>
            </a:r>
            <a:r>
              <a:rPr lang="pt-BR" sz="3600" dirty="0"/>
              <a:t> </a:t>
            </a:r>
            <a:r>
              <a:rPr lang="pt-BR" sz="3600" dirty="0" err="1"/>
              <a:t>be</a:t>
            </a:r>
            <a:r>
              <a:rPr lang="pt-BR" sz="3600" dirty="0"/>
              <a:t> </a:t>
            </a:r>
          </a:p>
          <a:p>
            <a:pPr marL="0" indent="0">
              <a:buNone/>
            </a:pPr>
            <a:endParaRPr lang="pt-BR" sz="3600" dirty="0"/>
          </a:p>
          <a:p>
            <a:pPr marL="0" indent="0">
              <a:buNone/>
            </a:pPr>
            <a:r>
              <a:rPr lang="pt-BR" sz="3600" dirty="0"/>
              <a:t>ˈsteɪʃ(ə)</a:t>
            </a:r>
            <a:r>
              <a:rPr lang="pt-BR" sz="3600" dirty="0" err="1"/>
              <a:t>nˌeriˈsaɪk</a:t>
            </a:r>
            <a:r>
              <a:rPr lang="pt-BR" sz="3600" dirty="0"/>
              <a:t>(ə)l/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9981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1708</TotalTime>
  <Words>695</Words>
  <Application>Microsoft Office PowerPoint</Application>
  <PresentationFormat>Personalizar</PresentationFormat>
  <Paragraphs>112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8" baseType="lpstr">
      <vt:lpstr>Frame</vt:lpstr>
      <vt:lpstr>Phonetics &amp; Phonology</vt:lpstr>
      <vt:lpstr>Today´s session</vt:lpstr>
      <vt:lpstr>Peer marking</vt:lpstr>
      <vt:lpstr>SYNTAX</vt:lpstr>
      <vt:lpstr>WE’LL VISIT THEM IN MAY</vt:lpstr>
      <vt:lpstr>HOPEFULLY</vt:lpstr>
      <vt:lpstr>DON’T PUSH</vt:lpstr>
      <vt:lpstr>RAN QUICKLY</vt:lpstr>
      <vt:lpstr>STATIONARY CYCLE</vt:lpstr>
      <vt:lpstr>AT THE SEMINARY OF SAINT GEORGE</vt:lpstr>
      <vt:lpstr>What was all that about...?</vt:lpstr>
      <vt:lpstr>But first a diversion... Performance: rap</vt:lpstr>
      <vt:lpstr>But first a diversion... Performance: rap</vt:lpstr>
      <vt:lpstr>Performance: rap: 4-beat lines (with some variation)</vt:lpstr>
      <vt:lpstr>Performance: rap: where do put your four (or two) main beats?</vt:lpstr>
      <vt:lpstr>Performance: rap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Phonetics &amp; Phonology</dc:title>
  <dc:creator>John</dc:creator>
  <cp:lastModifiedBy>Aucani</cp:lastModifiedBy>
  <cp:revision>141</cp:revision>
  <dcterms:created xsi:type="dcterms:W3CDTF">2017-12-26T13:31:32Z</dcterms:created>
  <dcterms:modified xsi:type="dcterms:W3CDTF">2018-04-12T18:18:38Z</dcterms:modified>
</cp:coreProperties>
</file>