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7"/>
  </p:notesMasterIdLst>
  <p:sldIdLst>
    <p:sldId id="256" r:id="rId2"/>
    <p:sldId id="276" r:id="rId3"/>
    <p:sldId id="277" r:id="rId4"/>
    <p:sldId id="278" r:id="rId5"/>
    <p:sldId id="281" r:id="rId6"/>
    <p:sldId id="279" r:id="rId7"/>
    <p:sldId id="282" r:id="rId8"/>
    <p:sldId id="283" r:id="rId9"/>
    <p:sldId id="280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1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Phonetics &amp;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5: Syllable structure and stress</a:t>
            </a:r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4AAB02-310B-465F-8188-FA70F410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Word stress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FA4D28-5DE7-41CD-9B2A-039FC2810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u="sng" dirty="0" err="1"/>
              <a:t>Pairwork</a:t>
            </a:r>
            <a:r>
              <a:rPr lang="pt-BR" sz="2800" i="1" u="sng" dirty="0"/>
              <a:t>/In </a:t>
            </a:r>
            <a:r>
              <a:rPr lang="pt-BR" sz="2800" i="1" u="sng" dirty="0" err="1"/>
              <a:t>threes</a:t>
            </a:r>
            <a:endParaRPr lang="pt-BR" sz="2800" i="1" u="sng" dirty="0"/>
          </a:p>
          <a:p>
            <a:r>
              <a:rPr lang="pt-BR" sz="2800" dirty="0" err="1"/>
              <a:t>Spoken</a:t>
            </a:r>
            <a:r>
              <a:rPr lang="pt-BR" sz="2800" dirty="0"/>
              <a:t> in </a:t>
            </a:r>
            <a:r>
              <a:rPr lang="pt-BR" sz="2800" dirty="0" err="1"/>
              <a:t>isolation</a:t>
            </a:r>
            <a:r>
              <a:rPr lang="pt-BR" sz="2800" dirty="0"/>
              <a:t>, some </a:t>
            </a:r>
            <a:r>
              <a:rPr lang="pt-BR" sz="2800" dirty="0" err="1"/>
              <a:t>syllables</a:t>
            </a:r>
            <a:r>
              <a:rPr lang="pt-BR" sz="2800" dirty="0"/>
              <a:t> in </a:t>
            </a:r>
            <a:r>
              <a:rPr lang="pt-BR" sz="2800" dirty="0" err="1"/>
              <a:t>English</a:t>
            </a:r>
            <a:r>
              <a:rPr lang="pt-BR" sz="2800" dirty="0"/>
              <a:t> </a:t>
            </a:r>
            <a:r>
              <a:rPr lang="pt-BR" sz="2800" dirty="0" err="1"/>
              <a:t>words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greater</a:t>
            </a:r>
            <a:r>
              <a:rPr lang="pt-BR" sz="2800" dirty="0"/>
              <a:t> stress </a:t>
            </a:r>
            <a:r>
              <a:rPr lang="pt-BR" sz="2800" dirty="0" err="1"/>
              <a:t>than</a:t>
            </a:r>
            <a:r>
              <a:rPr lang="pt-BR" sz="2800" dirty="0"/>
              <a:t> </a:t>
            </a:r>
            <a:r>
              <a:rPr lang="pt-BR" sz="2800" dirty="0" err="1"/>
              <a:t>others</a:t>
            </a:r>
            <a:r>
              <a:rPr lang="pt-BR" sz="2800" dirty="0"/>
              <a:t>. </a:t>
            </a:r>
            <a:r>
              <a:rPr lang="pt-BR" sz="2800" dirty="0" err="1"/>
              <a:t>Identify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syllables</a:t>
            </a:r>
            <a:r>
              <a:rPr lang="pt-BR" sz="2800" dirty="0"/>
              <a:t> </a:t>
            </a:r>
            <a:r>
              <a:rPr lang="pt-BR" sz="2800" dirty="0" err="1"/>
              <a:t>that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most</a:t>
            </a:r>
            <a:r>
              <a:rPr lang="pt-BR" sz="2800" dirty="0"/>
              <a:t> stress in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following</a:t>
            </a:r>
            <a:r>
              <a:rPr lang="pt-BR" sz="2800" dirty="0"/>
              <a:t> 3-4 </a:t>
            </a:r>
            <a:r>
              <a:rPr lang="pt-BR" sz="2800" dirty="0" err="1"/>
              <a:t>syllable</a:t>
            </a:r>
            <a:r>
              <a:rPr lang="pt-BR" sz="2800" dirty="0"/>
              <a:t> </a:t>
            </a:r>
            <a:r>
              <a:rPr lang="pt-BR" sz="2800" dirty="0" err="1"/>
              <a:t>words</a:t>
            </a:r>
            <a:r>
              <a:rPr lang="pt-BR" sz="2800" dirty="0"/>
              <a:t>:</a:t>
            </a:r>
          </a:p>
          <a:p>
            <a:pPr lvl="1"/>
            <a:endParaRPr lang="pt-BR" sz="2800" dirty="0"/>
          </a:p>
          <a:p>
            <a:pPr marL="502920" lvl="1" indent="0">
              <a:buNone/>
            </a:pPr>
            <a:r>
              <a:rPr lang="pt-BR" sz="2800" dirty="0"/>
              <a:t>/pəteɪtəʊ/	</a:t>
            </a:r>
          </a:p>
          <a:p>
            <a:pPr marL="502920" lvl="1" indent="0">
              <a:buNone/>
            </a:pPr>
            <a:r>
              <a:rPr lang="pt-BR" sz="2800" dirty="0"/>
              <a:t>/əpɑ:tmənt/	</a:t>
            </a:r>
          </a:p>
          <a:p>
            <a:pPr marL="502920" lvl="1" indent="0">
              <a:buNone/>
            </a:pPr>
            <a:r>
              <a:rPr lang="pt-BR" sz="2800" dirty="0"/>
              <a:t>/</a:t>
            </a:r>
            <a:r>
              <a:rPr lang="pt-BR" sz="2800" dirty="0" err="1"/>
              <a:t>rɪleɪʃənʃɪp</a:t>
            </a:r>
            <a:r>
              <a:rPr lang="pt-BR" sz="2800" dirty="0"/>
              <a:t>/</a:t>
            </a:r>
          </a:p>
          <a:p>
            <a:pPr marL="50292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64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4AAB02-310B-465F-8188-FA70F410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Word stress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FA4D28-5DE7-41CD-9B2A-039FC2810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u="sng" dirty="0" err="1"/>
              <a:t>Pairwork</a:t>
            </a:r>
            <a:r>
              <a:rPr lang="pt-BR" sz="2800" i="1" u="sng" dirty="0"/>
              <a:t>/In </a:t>
            </a:r>
            <a:r>
              <a:rPr lang="pt-BR" sz="2800" i="1" u="sng" dirty="0" err="1"/>
              <a:t>threes</a:t>
            </a:r>
            <a:endParaRPr lang="pt-BR" sz="2800" i="1" u="sng" dirty="0"/>
          </a:p>
          <a:p>
            <a:r>
              <a:rPr lang="pt-BR" sz="2800" dirty="0" err="1"/>
              <a:t>Spoken</a:t>
            </a:r>
            <a:r>
              <a:rPr lang="pt-BR" sz="2800" dirty="0"/>
              <a:t> in </a:t>
            </a:r>
            <a:r>
              <a:rPr lang="pt-BR" sz="2800" dirty="0" err="1"/>
              <a:t>isolation</a:t>
            </a:r>
            <a:r>
              <a:rPr lang="pt-BR" sz="2800" dirty="0"/>
              <a:t>, some </a:t>
            </a:r>
            <a:r>
              <a:rPr lang="pt-BR" sz="2800" dirty="0" err="1"/>
              <a:t>syllables</a:t>
            </a:r>
            <a:r>
              <a:rPr lang="pt-BR" sz="2800" dirty="0"/>
              <a:t> in </a:t>
            </a:r>
            <a:r>
              <a:rPr lang="pt-BR" sz="2800" dirty="0" err="1"/>
              <a:t>English</a:t>
            </a:r>
            <a:r>
              <a:rPr lang="pt-BR" sz="2800" dirty="0"/>
              <a:t> </a:t>
            </a:r>
            <a:r>
              <a:rPr lang="pt-BR" sz="2800" dirty="0" err="1"/>
              <a:t>words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greater</a:t>
            </a:r>
            <a:r>
              <a:rPr lang="pt-BR" sz="2800" dirty="0"/>
              <a:t> stress </a:t>
            </a:r>
            <a:r>
              <a:rPr lang="pt-BR" sz="2800" dirty="0" err="1"/>
              <a:t>than</a:t>
            </a:r>
            <a:r>
              <a:rPr lang="pt-BR" sz="2800" dirty="0"/>
              <a:t> </a:t>
            </a:r>
            <a:r>
              <a:rPr lang="pt-BR" sz="2800" dirty="0" err="1"/>
              <a:t>others</a:t>
            </a:r>
            <a:r>
              <a:rPr lang="pt-BR" sz="2800" dirty="0"/>
              <a:t>. </a:t>
            </a:r>
            <a:r>
              <a:rPr lang="pt-BR" sz="2800" dirty="0" err="1"/>
              <a:t>Identify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syllables</a:t>
            </a:r>
            <a:r>
              <a:rPr lang="pt-BR" sz="2800" dirty="0"/>
              <a:t> </a:t>
            </a:r>
            <a:r>
              <a:rPr lang="pt-BR" sz="2800" dirty="0" err="1"/>
              <a:t>that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most</a:t>
            </a:r>
            <a:r>
              <a:rPr lang="pt-BR" sz="2800" dirty="0"/>
              <a:t> stress in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following</a:t>
            </a:r>
            <a:r>
              <a:rPr lang="pt-BR" sz="2800" dirty="0"/>
              <a:t> 3-4 </a:t>
            </a:r>
            <a:r>
              <a:rPr lang="pt-BR" sz="2800" dirty="0" err="1"/>
              <a:t>syllable</a:t>
            </a:r>
            <a:r>
              <a:rPr lang="pt-BR" sz="2800" dirty="0"/>
              <a:t> </a:t>
            </a:r>
            <a:r>
              <a:rPr lang="pt-BR" sz="2800" dirty="0" err="1"/>
              <a:t>words</a:t>
            </a:r>
            <a:r>
              <a:rPr lang="pt-BR" sz="2800" dirty="0"/>
              <a:t>:</a:t>
            </a:r>
          </a:p>
          <a:p>
            <a:pPr lvl="1"/>
            <a:endParaRPr lang="pt-BR" sz="2800" dirty="0"/>
          </a:p>
          <a:p>
            <a:pPr marL="502920" lvl="1" indent="0">
              <a:buNone/>
            </a:pPr>
            <a:r>
              <a:rPr lang="pt-BR" sz="2800" dirty="0"/>
              <a:t>/</a:t>
            </a:r>
            <a:r>
              <a:rPr lang="pt-BR" sz="2800" dirty="0" err="1"/>
              <a:t>pəˈteɪtəʊ</a:t>
            </a:r>
            <a:r>
              <a:rPr lang="pt-BR" sz="2800" dirty="0"/>
              <a:t>/	</a:t>
            </a:r>
          </a:p>
          <a:p>
            <a:pPr marL="502920" lvl="1" indent="0">
              <a:buNone/>
            </a:pPr>
            <a:r>
              <a:rPr lang="pt-BR" sz="2800" dirty="0"/>
              <a:t>/</a:t>
            </a:r>
            <a:r>
              <a:rPr lang="pt-BR" sz="2800" dirty="0" err="1"/>
              <a:t>əˈpɑ:tmənt</a:t>
            </a:r>
            <a:r>
              <a:rPr lang="pt-BR" sz="2800" dirty="0"/>
              <a:t>/	</a:t>
            </a:r>
          </a:p>
          <a:p>
            <a:pPr marL="502920" lvl="1" indent="0">
              <a:buNone/>
            </a:pPr>
            <a:r>
              <a:rPr lang="pt-BR" sz="2800" dirty="0"/>
              <a:t>/</a:t>
            </a:r>
            <a:r>
              <a:rPr lang="pt-BR" sz="2800" dirty="0" err="1"/>
              <a:t>rɪˈ</a:t>
            </a:r>
            <a:r>
              <a:rPr lang="pt-BR" sz="2800" dirty="0" err="1"/>
              <a:t>leɪʃənʃɪp</a:t>
            </a:r>
            <a:r>
              <a:rPr lang="pt-BR" sz="2800" dirty="0"/>
              <a:t>/</a:t>
            </a:r>
          </a:p>
          <a:p>
            <a:pPr marL="502920" lvl="1" indent="0">
              <a:buNone/>
            </a:pPr>
            <a:endParaRPr lang="pt-BR" dirty="0"/>
          </a:p>
          <a:p>
            <a:pPr marL="502920" lvl="1" indent="0">
              <a:buNone/>
            </a:pPr>
            <a:r>
              <a:rPr lang="pt-BR" dirty="0"/>
              <a:t>Note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here</a:t>
            </a:r>
            <a:r>
              <a:rPr lang="pt-BR" dirty="0"/>
              <a:t> I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placed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mark</a:t>
            </a:r>
            <a:r>
              <a:rPr lang="pt-BR" dirty="0"/>
              <a:t> </a:t>
            </a:r>
            <a:r>
              <a:rPr lang="pt-BR" dirty="0" err="1"/>
              <a:t>before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consonant</a:t>
            </a:r>
            <a:r>
              <a:rPr lang="pt-BR" dirty="0"/>
              <a:t>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assumption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boundary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7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7BA3BD-9106-46AC-8EAB-0E0CE8B9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for stress placement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7710687-80DE-41E7-A19B-CB0FB386B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needs to be taken into consideration when we place the stress in English?</a:t>
            </a:r>
          </a:p>
          <a:p>
            <a:pPr lvl="1"/>
            <a:r>
              <a:rPr lang="en-GB" dirty="0"/>
              <a:t>Is the word </a:t>
            </a:r>
            <a:r>
              <a:rPr lang="en-GB" dirty="0">
                <a:solidFill>
                  <a:srgbClr val="FF0000"/>
                </a:solidFill>
              </a:rPr>
              <a:t>morphologically simple </a:t>
            </a:r>
            <a:r>
              <a:rPr lang="en-GB" dirty="0"/>
              <a:t>or </a:t>
            </a:r>
            <a:r>
              <a:rPr lang="en-GB" dirty="0">
                <a:solidFill>
                  <a:srgbClr val="FF0000"/>
                </a:solidFill>
              </a:rPr>
              <a:t>complex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 are there affixes; is the word a compound or not)?</a:t>
            </a:r>
          </a:p>
          <a:p>
            <a:pPr lvl="1"/>
            <a:r>
              <a:rPr lang="en-GB" dirty="0"/>
              <a:t>What </a:t>
            </a:r>
            <a:r>
              <a:rPr lang="en-GB" dirty="0">
                <a:solidFill>
                  <a:srgbClr val="FF0000"/>
                </a:solidFill>
              </a:rPr>
              <a:t>grammatical category </a:t>
            </a:r>
            <a:r>
              <a:rPr lang="en-GB" dirty="0"/>
              <a:t>does the word belong to?</a:t>
            </a:r>
          </a:p>
          <a:p>
            <a:pPr lvl="1"/>
            <a:r>
              <a:rPr lang="en-GB" dirty="0"/>
              <a:t>How many </a:t>
            </a:r>
            <a:r>
              <a:rPr lang="en-GB" dirty="0">
                <a:solidFill>
                  <a:srgbClr val="FF0000"/>
                </a:solidFill>
              </a:rPr>
              <a:t>syllables</a:t>
            </a:r>
            <a:r>
              <a:rPr lang="en-GB" dirty="0"/>
              <a:t> are in the word?</a:t>
            </a:r>
          </a:p>
          <a:p>
            <a:pPr lvl="1"/>
            <a:r>
              <a:rPr lang="en-GB" dirty="0"/>
              <a:t>What is the </a:t>
            </a:r>
            <a:r>
              <a:rPr lang="en-GB" dirty="0">
                <a:solidFill>
                  <a:srgbClr val="FF0000"/>
                </a:solidFill>
              </a:rPr>
              <a:t>phonological structure </a:t>
            </a:r>
            <a:r>
              <a:rPr lang="en-GB" dirty="0"/>
              <a:t>of the syllables (onset, </a:t>
            </a:r>
            <a:r>
              <a:rPr lang="en-GB" dirty="0">
                <a:solidFill>
                  <a:srgbClr val="FF0000"/>
                </a:solidFill>
              </a:rPr>
              <a:t>nucleus </a:t>
            </a:r>
            <a:r>
              <a:rPr lang="en-GB" dirty="0"/>
              <a:t>and</a:t>
            </a:r>
            <a:r>
              <a:rPr lang="en-GB" dirty="0">
                <a:solidFill>
                  <a:srgbClr val="FF0000"/>
                </a:solidFill>
              </a:rPr>
              <a:t> coda</a:t>
            </a:r>
            <a:r>
              <a:rPr lang="en-GB" dirty="0"/>
              <a:t>)?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5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327F1C-87FF-499A-8B48-21075741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sample </a:t>
            </a:r>
            <a:r>
              <a:rPr lang="pt-BR" dirty="0" err="1"/>
              <a:t>of</a:t>
            </a:r>
            <a:r>
              <a:rPr lang="pt-BR" dirty="0"/>
              <a:t> stress-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rules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D74A0A-2981-4929-827E-DB054170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: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deduce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?</a:t>
            </a:r>
          </a:p>
          <a:p>
            <a:endParaRPr lang="pt-BR" dirty="0"/>
          </a:p>
          <a:p>
            <a:r>
              <a:rPr lang="pt-BR" dirty="0"/>
              <a:t>2-syllable </a:t>
            </a:r>
            <a:r>
              <a:rPr lang="pt-BR" dirty="0" err="1"/>
              <a:t>verbs</a:t>
            </a:r>
            <a:r>
              <a:rPr lang="pt-BR" dirty="0"/>
              <a:t> &amp; </a:t>
            </a:r>
            <a:r>
              <a:rPr lang="pt-BR" dirty="0" err="1"/>
              <a:t>adjectives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dirty="0" err="1"/>
              <a:t>apply</a:t>
            </a:r>
            <a:r>
              <a:rPr lang="pt-BR" dirty="0"/>
              <a:t>	əplaɪ		</a:t>
            </a:r>
            <a:r>
              <a:rPr lang="pt-BR" dirty="0" err="1"/>
              <a:t>enter</a:t>
            </a:r>
            <a:r>
              <a:rPr lang="pt-BR" dirty="0"/>
              <a:t>	ɛntə</a:t>
            </a:r>
          </a:p>
          <a:p>
            <a:pPr lvl="1"/>
            <a:r>
              <a:rPr lang="pt-BR" dirty="0" err="1"/>
              <a:t>attract</a:t>
            </a:r>
            <a:r>
              <a:rPr lang="pt-BR" dirty="0"/>
              <a:t>	ətrækt		open	əʊpən</a:t>
            </a:r>
          </a:p>
          <a:p>
            <a:pPr lvl="1"/>
            <a:r>
              <a:rPr lang="pt-BR" dirty="0" err="1"/>
              <a:t>arrive</a:t>
            </a:r>
            <a:r>
              <a:rPr lang="pt-BR" dirty="0"/>
              <a:t>	əraɪv		</a:t>
            </a:r>
            <a:r>
              <a:rPr lang="pt-BR" dirty="0" err="1"/>
              <a:t>envy</a:t>
            </a:r>
            <a:r>
              <a:rPr lang="pt-BR" dirty="0"/>
              <a:t>	</a:t>
            </a:r>
            <a:r>
              <a:rPr lang="pt-BR" dirty="0" err="1"/>
              <a:t>ɛnve</a:t>
            </a:r>
            <a:r>
              <a:rPr lang="pt-BR" dirty="0"/>
              <a:t> or ɛnvi 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assist</a:t>
            </a:r>
            <a:r>
              <a:rPr lang="pt-BR" dirty="0"/>
              <a:t>	əsɪst		</a:t>
            </a:r>
            <a:r>
              <a:rPr lang="pt-BR" dirty="0" err="1"/>
              <a:t>equal</a:t>
            </a:r>
            <a:r>
              <a:rPr lang="pt-BR" dirty="0"/>
              <a:t>	i:kwəl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divine</a:t>
            </a:r>
            <a:r>
              <a:rPr lang="pt-BR" dirty="0"/>
              <a:t>	dɪvaɪn		total	təʊtəl</a:t>
            </a:r>
          </a:p>
          <a:p>
            <a:pPr lvl="1"/>
            <a:r>
              <a:rPr lang="pt-BR" dirty="0" err="1"/>
              <a:t>alive</a:t>
            </a:r>
            <a:r>
              <a:rPr lang="pt-BR" dirty="0"/>
              <a:t> 	əlaɪv		</a:t>
            </a:r>
            <a:r>
              <a:rPr lang="pt-BR" dirty="0" err="1"/>
              <a:t>even</a:t>
            </a:r>
            <a:r>
              <a:rPr lang="pt-BR" dirty="0"/>
              <a:t>	i:vən</a:t>
            </a:r>
          </a:p>
          <a:p>
            <a:pPr lvl="1"/>
            <a:r>
              <a:rPr lang="pt-BR" dirty="0"/>
              <a:t>correct	</a:t>
            </a:r>
            <a:r>
              <a:rPr lang="pt-BR" dirty="0" err="1"/>
              <a:t>kərɛkt</a:t>
            </a:r>
            <a:endParaRPr lang="pt-BR" dirty="0"/>
          </a:p>
          <a:p>
            <a:pPr marL="502920" lvl="1" indent="0">
              <a:buNone/>
            </a:pPr>
            <a:endParaRPr lang="pt-BR" dirty="0"/>
          </a:p>
          <a:p>
            <a:endParaRPr lang="pt-BR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C768B50E-A1BF-4CB2-A5CC-B4599E96A221}"/>
              </a:ext>
            </a:extLst>
          </p:cNvPr>
          <p:cNvCxnSpPr/>
          <p:nvPr/>
        </p:nvCxnSpPr>
        <p:spPr>
          <a:xfrm>
            <a:off x="6954473" y="2768367"/>
            <a:ext cx="0" cy="22482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327F1C-87FF-499A-8B48-21075741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 stress-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(1)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D74A0A-2981-4929-827E-DB0541707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95415"/>
          </a:xfrm>
        </p:spPr>
        <p:txBody>
          <a:bodyPr>
            <a:normAutofit fontScale="92500" lnSpcReduction="20000"/>
          </a:bodyPr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: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deduce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?</a:t>
            </a:r>
          </a:p>
          <a:p>
            <a:endParaRPr lang="pt-BR" dirty="0"/>
          </a:p>
          <a:p>
            <a:r>
              <a:rPr lang="pt-BR" dirty="0"/>
              <a:t>2-syllable </a:t>
            </a:r>
            <a:r>
              <a:rPr lang="pt-BR" dirty="0" err="1"/>
              <a:t>verbs</a:t>
            </a:r>
            <a:r>
              <a:rPr lang="pt-BR" dirty="0"/>
              <a:t> &amp; </a:t>
            </a:r>
            <a:r>
              <a:rPr lang="pt-BR" dirty="0" err="1"/>
              <a:t>adjectives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dirty="0" err="1"/>
              <a:t>apply</a:t>
            </a:r>
            <a:r>
              <a:rPr lang="pt-BR" dirty="0"/>
              <a:t>	</a:t>
            </a:r>
            <a:r>
              <a:rPr lang="pt-BR" dirty="0" err="1"/>
              <a:t>əˈpl</a:t>
            </a:r>
            <a:r>
              <a:rPr lang="pt-BR" dirty="0" err="1">
                <a:solidFill>
                  <a:srgbClr val="FF0000"/>
                </a:solidFill>
              </a:rPr>
              <a:t>aɪ</a:t>
            </a:r>
            <a:r>
              <a:rPr lang="pt-BR" dirty="0"/>
              <a:t>		</a:t>
            </a:r>
            <a:r>
              <a:rPr lang="pt-BR" dirty="0" err="1"/>
              <a:t>enter</a:t>
            </a:r>
            <a:r>
              <a:rPr lang="pt-BR" dirty="0"/>
              <a:t>	ˈɛnt</a:t>
            </a:r>
            <a:r>
              <a:rPr lang="pt-BR" dirty="0">
                <a:solidFill>
                  <a:srgbClr val="FF0000"/>
                </a:solidFill>
              </a:rPr>
              <a:t>ə</a:t>
            </a:r>
          </a:p>
          <a:p>
            <a:pPr lvl="1"/>
            <a:r>
              <a:rPr lang="pt-BR" dirty="0" err="1"/>
              <a:t>attract</a:t>
            </a:r>
            <a:r>
              <a:rPr lang="pt-BR" dirty="0"/>
              <a:t>	</a:t>
            </a:r>
            <a:r>
              <a:rPr lang="pt-BR" dirty="0" err="1"/>
              <a:t>əˈtræ</a:t>
            </a:r>
            <a:r>
              <a:rPr lang="pt-BR" dirty="0" err="1">
                <a:solidFill>
                  <a:srgbClr val="FF0000"/>
                </a:solidFill>
              </a:rPr>
              <a:t>kt</a:t>
            </a:r>
            <a:r>
              <a:rPr lang="pt-BR" dirty="0"/>
              <a:t>		open	ˈəʊp</a:t>
            </a:r>
            <a:r>
              <a:rPr lang="pt-BR" dirty="0">
                <a:solidFill>
                  <a:srgbClr val="FF0000"/>
                </a:solidFill>
              </a:rPr>
              <a:t>ən</a:t>
            </a:r>
          </a:p>
          <a:p>
            <a:pPr lvl="1"/>
            <a:r>
              <a:rPr lang="pt-BR" dirty="0" err="1"/>
              <a:t>arrive</a:t>
            </a:r>
            <a:r>
              <a:rPr lang="pt-BR" dirty="0"/>
              <a:t>	</a:t>
            </a:r>
            <a:r>
              <a:rPr lang="pt-BR" dirty="0" err="1"/>
              <a:t>əˈr</a:t>
            </a:r>
            <a:r>
              <a:rPr lang="pt-BR" dirty="0" err="1">
                <a:solidFill>
                  <a:srgbClr val="FF0000"/>
                </a:solidFill>
              </a:rPr>
              <a:t>aɪ</a:t>
            </a:r>
            <a:r>
              <a:rPr lang="pt-BR" dirty="0" err="1"/>
              <a:t>v</a:t>
            </a:r>
            <a:r>
              <a:rPr lang="pt-BR" dirty="0"/>
              <a:t>		</a:t>
            </a:r>
            <a:r>
              <a:rPr lang="pt-BR" dirty="0" err="1"/>
              <a:t>envy</a:t>
            </a:r>
            <a:r>
              <a:rPr lang="pt-BR" dirty="0"/>
              <a:t>	ˈ</a:t>
            </a:r>
            <a:r>
              <a:rPr lang="pt-BR" dirty="0" err="1"/>
              <a:t>ɛnv</a:t>
            </a:r>
            <a:r>
              <a:rPr lang="pt-BR" dirty="0" err="1">
                <a:solidFill>
                  <a:srgbClr val="FF0000"/>
                </a:solidFill>
              </a:rPr>
              <a:t>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or ˈɛnv</a:t>
            </a:r>
            <a:r>
              <a:rPr lang="pt-BR" dirty="0">
                <a:solidFill>
                  <a:srgbClr val="FF0000"/>
                </a:solidFill>
              </a:rPr>
              <a:t>i </a:t>
            </a:r>
          </a:p>
          <a:p>
            <a:pPr lvl="1"/>
            <a:r>
              <a:rPr lang="pt-BR" dirty="0" err="1"/>
              <a:t>assist</a:t>
            </a:r>
            <a:r>
              <a:rPr lang="pt-BR" dirty="0"/>
              <a:t>	</a:t>
            </a:r>
            <a:r>
              <a:rPr lang="pt-BR" dirty="0" err="1"/>
              <a:t>əˈsɪ</a:t>
            </a:r>
            <a:r>
              <a:rPr lang="pt-BR" dirty="0" err="1">
                <a:solidFill>
                  <a:srgbClr val="FF0000"/>
                </a:solidFill>
              </a:rPr>
              <a:t>st</a:t>
            </a:r>
            <a:r>
              <a:rPr lang="pt-BR" dirty="0"/>
              <a:t>		</a:t>
            </a:r>
            <a:r>
              <a:rPr lang="pt-BR" dirty="0" err="1"/>
              <a:t>equal</a:t>
            </a:r>
            <a:r>
              <a:rPr lang="pt-BR" dirty="0"/>
              <a:t>	ˈ</a:t>
            </a:r>
            <a:r>
              <a:rPr lang="pt-BR" dirty="0" err="1"/>
              <a:t>i:kw</a:t>
            </a:r>
            <a:r>
              <a:rPr lang="pt-BR" dirty="0" err="1">
                <a:solidFill>
                  <a:srgbClr val="FF0000"/>
                </a:solidFill>
              </a:rPr>
              <a:t>əl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/>
          </a:p>
          <a:p>
            <a:pPr lvl="1"/>
            <a:r>
              <a:rPr lang="pt-BR" dirty="0" err="1"/>
              <a:t>divine</a:t>
            </a:r>
            <a:r>
              <a:rPr lang="pt-BR" dirty="0"/>
              <a:t>	</a:t>
            </a:r>
            <a:r>
              <a:rPr lang="pt-BR" dirty="0" err="1"/>
              <a:t>dɪˈv</a:t>
            </a:r>
            <a:r>
              <a:rPr lang="pt-BR" dirty="0" err="1">
                <a:solidFill>
                  <a:srgbClr val="FF0000"/>
                </a:solidFill>
              </a:rPr>
              <a:t>aɪ</a:t>
            </a:r>
            <a:r>
              <a:rPr lang="pt-BR" dirty="0" err="1"/>
              <a:t>n</a:t>
            </a:r>
            <a:r>
              <a:rPr lang="pt-BR" dirty="0"/>
              <a:t>		total	ˈtəʊt</a:t>
            </a:r>
            <a:r>
              <a:rPr lang="pt-BR" dirty="0">
                <a:solidFill>
                  <a:srgbClr val="FF0000"/>
                </a:solidFill>
              </a:rPr>
              <a:t>əl</a:t>
            </a:r>
          </a:p>
          <a:p>
            <a:pPr lvl="1"/>
            <a:r>
              <a:rPr lang="pt-BR" dirty="0" err="1"/>
              <a:t>alive</a:t>
            </a:r>
            <a:r>
              <a:rPr lang="pt-BR" dirty="0"/>
              <a:t> 	</a:t>
            </a:r>
            <a:r>
              <a:rPr lang="pt-BR" dirty="0" err="1"/>
              <a:t>əˈl</a:t>
            </a:r>
            <a:r>
              <a:rPr lang="pt-BR" dirty="0" err="1">
                <a:solidFill>
                  <a:srgbClr val="FF0000"/>
                </a:solidFill>
              </a:rPr>
              <a:t>aɪ</a:t>
            </a:r>
            <a:r>
              <a:rPr lang="pt-BR" dirty="0" err="1"/>
              <a:t>v</a:t>
            </a:r>
            <a:r>
              <a:rPr lang="pt-BR" dirty="0"/>
              <a:t>		</a:t>
            </a:r>
            <a:r>
              <a:rPr lang="pt-BR" dirty="0" err="1"/>
              <a:t>even</a:t>
            </a:r>
            <a:r>
              <a:rPr lang="pt-BR" dirty="0"/>
              <a:t>	ˈ</a:t>
            </a:r>
            <a:r>
              <a:rPr lang="pt-BR" dirty="0" err="1"/>
              <a:t>i:v</a:t>
            </a:r>
            <a:r>
              <a:rPr lang="pt-BR" dirty="0" err="1">
                <a:solidFill>
                  <a:srgbClr val="FF0000"/>
                </a:solidFill>
              </a:rPr>
              <a:t>ən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correct	</a:t>
            </a:r>
            <a:r>
              <a:rPr lang="pt-BR" dirty="0" err="1"/>
              <a:t>kərɛ</a:t>
            </a:r>
            <a:r>
              <a:rPr lang="pt-BR" dirty="0" err="1">
                <a:solidFill>
                  <a:srgbClr val="FF0000"/>
                </a:solidFill>
              </a:rPr>
              <a:t>kt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/>
          </a:p>
          <a:p>
            <a:pPr marL="502920" lvl="1" indent="0">
              <a:buNone/>
            </a:pPr>
            <a:endParaRPr lang="pt-BR" dirty="0"/>
          </a:p>
          <a:p>
            <a:r>
              <a:rPr lang="pt-BR" dirty="0"/>
              <a:t>Stress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The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contains</a:t>
            </a:r>
            <a:r>
              <a:rPr lang="pt-BR" dirty="0"/>
              <a:t> a short </a:t>
            </a:r>
            <a:r>
              <a:rPr lang="pt-BR" dirty="0" err="1"/>
              <a:t>vowel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(or no) final </a:t>
            </a:r>
            <a:r>
              <a:rPr lang="pt-BR" dirty="0" err="1"/>
              <a:t>consonant</a:t>
            </a:r>
            <a:r>
              <a:rPr lang="pt-BR" dirty="0"/>
              <a:t>.</a:t>
            </a:r>
          </a:p>
          <a:p>
            <a:r>
              <a:rPr lang="pt-BR" dirty="0"/>
              <a:t>Stress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:</a:t>
            </a:r>
          </a:p>
          <a:p>
            <a:pPr lvl="1"/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contains</a:t>
            </a:r>
            <a:r>
              <a:rPr lang="pt-BR" dirty="0"/>
              <a:t> 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, a </a:t>
            </a:r>
            <a:r>
              <a:rPr lang="pt-BR" dirty="0" err="1"/>
              <a:t>diphthong</a:t>
            </a:r>
            <a:r>
              <a:rPr lang="pt-BR" dirty="0"/>
              <a:t> or </a:t>
            </a:r>
            <a:r>
              <a:rPr lang="pt-BR" dirty="0" err="1"/>
              <a:t>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a </a:t>
            </a:r>
            <a:r>
              <a:rPr lang="pt-BR" dirty="0" err="1"/>
              <a:t>consonant</a:t>
            </a:r>
            <a:r>
              <a:rPr lang="pt-BR" dirty="0"/>
              <a:t> cluster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C768B50E-A1BF-4CB2-A5CC-B4599E96A221}"/>
              </a:ext>
            </a:extLst>
          </p:cNvPr>
          <p:cNvCxnSpPr/>
          <p:nvPr/>
        </p:nvCxnSpPr>
        <p:spPr>
          <a:xfrm>
            <a:off x="6979640" y="2223082"/>
            <a:ext cx="0" cy="22482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8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E46BFA-B3DD-41C0-AE6E-EA1EDBDD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 stress-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(2)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AB0C67-4BE4-48E1-9189-3CBC28E9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3-syllable </a:t>
            </a:r>
            <a:r>
              <a:rPr lang="pt-BR" dirty="0" err="1"/>
              <a:t>words</a:t>
            </a:r>
            <a:r>
              <a:rPr lang="pt-BR" dirty="0"/>
              <a:t>. Figure out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? (</a:t>
            </a:r>
            <a:r>
              <a:rPr lang="pt-BR" dirty="0" err="1"/>
              <a:t>They’re</a:t>
            </a:r>
            <a:r>
              <a:rPr lang="pt-BR" dirty="0"/>
              <a:t> </a:t>
            </a:r>
            <a:r>
              <a:rPr lang="pt-BR" dirty="0" err="1"/>
              <a:t>different</a:t>
            </a:r>
            <a:r>
              <a:rPr lang="pt-BR" dirty="0"/>
              <a:t> for </a:t>
            </a:r>
            <a:r>
              <a:rPr lang="pt-BR" dirty="0" err="1"/>
              <a:t>verbs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for </a:t>
            </a:r>
            <a:r>
              <a:rPr lang="pt-BR" dirty="0" err="1"/>
              <a:t>nouns</a:t>
            </a:r>
            <a:r>
              <a:rPr lang="pt-BR" dirty="0"/>
              <a:t>...)</a:t>
            </a:r>
          </a:p>
          <a:p>
            <a:endParaRPr lang="pt-BR" dirty="0"/>
          </a:p>
          <a:p>
            <a:r>
              <a:rPr lang="pt-BR" i="1" dirty="0" err="1"/>
              <a:t>Verbs</a:t>
            </a:r>
            <a:endParaRPr lang="pt-BR" i="1" dirty="0"/>
          </a:p>
          <a:p>
            <a:r>
              <a:rPr lang="pt-BR" dirty="0" err="1"/>
              <a:t>encounter</a:t>
            </a:r>
            <a:r>
              <a:rPr lang="pt-BR" dirty="0"/>
              <a:t>	ɪŋkaʊntə	</a:t>
            </a:r>
            <a:r>
              <a:rPr lang="pt-BR" dirty="0" err="1"/>
              <a:t>entertain</a:t>
            </a:r>
            <a:r>
              <a:rPr lang="pt-BR" dirty="0"/>
              <a:t>	ɛntəteɪn</a:t>
            </a:r>
          </a:p>
          <a:p>
            <a:r>
              <a:rPr lang="pt-BR" dirty="0"/>
              <a:t>determine	dɪtɜ:mɪn	</a:t>
            </a:r>
            <a:r>
              <a:rPr lang="pt-BR" dirty="0" err="1"/>
              <a:t>resurrect</a:t>
            </a:r>
            <a:r>
              <a:rPr lang="pt-BR" dirty="0"/>
              <a:t>	rɛzərɛkt</a:t>
            </a:r>
          </a:p>
          <a:p>
            <a:endParaRPr lang="pt-BR" dirty="0"/>
          </a:p>
          <a:p>
            <a:r>
              <a:rPr lang="pt-BR" i="1" dirty="0" err="1"/>
              <a:t>Nouns</a:t>
            </a:r>
            <a:endParaRPr lang="pt-BR" i="1" dirty="0"/>
          </a:p>
          <a:p>
            <a:r>
              <a:rPr lang="pt-BR" dirty="0"/>
              <a:t>mimosa	mɪməʊzə	</a:t>
            </a:r>
            <a:r>
              <a:rPr lang="pt-BR" dirty="0" err="1"/>
              <a:t>disaster</a:t>
            </a:r>
            <a:r>
              <a:rPr lang="pt-BR" dirty="0"/>
              <a:t>		</a:t>
            </a:r>
            <a:r>
              <a:rPr lang="pt-BR" dirty="0" err="1"/>
              <a:t>dɪzɑ:stə</a:t>
            </a:r>
            <a:endParaRPr lang="pt-BR" dirty="0"/>
          </a:p>
          <a:p>
            <a:r>
              <a:rPr lang="pt-BR" dirty="0" err="1"/>
              <a:t>potato</a:t>
            </a:r>
            <a:r>
              <a:rPr lang="pt-BR" dirty="0"/>
              <a:t>		pəteɪtəʊ	</a:t>
            </a:r>
            <a:r>
              <a:rPr lang="pt-BR" dirty="0" err="1"/>
              <a:t>synopsis</a:t>
            </a:r>
            <a:r>
              <a:rPr lang="pt-BR" dirty="0"/>
              <a:t>		sɪnɒpsɪs</a:t>
            </a:r>
          </a:p>
          <a:p>
            <a:r>
              <a:rPr lang="pt-BR" dirty="0"/>
              <a:t>quantity	kwɒntɪte	</a:t>
            </a:r>
            <a:r>
              <a:rPr lang="pt-BR" dirty="0" err="1"/>
              <a:t>emperor</a:t>
            </a:r>
            <a:r>
              <a:rPr lang="pt-BR" dirty="0"/>
              <a:t>		ɛmpərə</a:t>
            </a:r>
          </a:p>
          <a:p>
            <a:r>
              <a:rPr lang="pt-BR" dirty="0"/>
              <a:t>cinema	sɪnɪmə		</a:t>
            </a:r>
            <a:r>
              <a:rPr lang="pt-BR" dirty="0" err="1"/>
              <a:t>custody</a:t>
            </a:r>
            <a:r>
              <a:rPr lang="pt-BR" dirty="0"/>
              <a:t>		kʌstəde</a:t>
            </a:r>
          </a:p>
        </p:txBody>
      </p:sp>
    </p:spTree>
    <p:extLst>
      <p:ext uri="{BB962C8B-B14F-4D97-AF65-F5344CB8AC3E}">
        <p14:creationId xmlns:p14="http://schemas.microsoft.com/office/powerpoint/2010/main" val="31908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E46BFA-B3DD-41C0-AE6E-EA1EDBDD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 stress-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(2)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AB0C67-4BE4-48E1-9189-3CBC28E9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3-syllable </a:t>
            </a:r>
            <a:r>
              <a:rPr lang="pt-BR" dirty="0" err="1"/>
              <a:t>words</a:t>
            </a:r>
            <a:r>
              <a:rPr lang="pt-BR" dirty="0"/>
              <a:t>. Figure out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? (</a:t>
            </a:r>
            <a:r>
              <a:rPr lang="pt-BR" dirty="0" err="1"/>
              <a:t>They’re</a:t>
            </a:r>
            <a:r>
              <a:rPr lang="pt-BR" dirty="0"/>
              <a:t> </a:t>
            </a:r>
            <a:r>
              <a:rPr lang="pt-BR" dirty="0" err="1"/>
              <a:t>different</a:t>
            </a:r>
            <a:r>
              <a:rPr lang="pt-BR" dirty="0"/>
              <a:t> for </a:t>
            </a:r>
            <a:r>
              <a:rPr lang="pt-BR" dirty="0" err="1"/>
              <a:t>verbs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for </a:t>
            </a:r>
            <a:r>
              <a:rPr lang="pt-BR" dirty="0" err="1"/>
              <a:t>nouns</a:t>
            </a:r>
            <a:r>
              <a:rPr lang="pt-BR" dirty="0"/>
              <a:t>...)</a:t>
            </a:r>
          </a:p>
          <a:p>
            <a:endParaRPr lang="pt-BR" dirty="0"/>
          </a:p>
          <a:p>
            <a:r>
              <a:rPr lang="pt-BR" i="1" dirty="0" err="1"/>
              <a:t>Verbs</a:t>
            </a:r>
            <a:endParaRPr lang="pt-BR" i="1" dirty="0"/>
          </a:p>
          <a:p>
            <a:r>
              <a:rPr lang="pt-BR" dirty="0" err="1"/>
              <a:t>encounter</a:t>
            </a:r>
            <a:r>
              <a:rPr lang="pt-BR" dirty="0"/>
              <a:t>	</a:t>
            </a:r>
            <a:r>
              <a:rPr lang="pt-BR" dirty="0" err="1"/>
              <a:t>ɪŋˈkaʊnt</a:t>
            </a:r>
            <a:r>
              <a:rPr lang="pt-BR" dirty="0" err="1">
                <a:solidFill>
                  <a:schemeClr val="accent6"/>
                </a:solidFill>
              </a:rPr>
              <a:t>ə</a:t>
            </a:r>
            <a:r>
              <a:rPr lang="pt-BR" dirty="0"/>
              <a:t>	</a:t>
            </a:r>
            <a:r>
              <a:rPr lang="pt-BR" dirty="0" err="1"/>
              <a:t>entertain</a:t>
            </a:r>
            <a:r>
              <a:rPr lang="pt-BR" dirty="0"/>
              <a:t>	ɛntəˈt</a:t>
            </a:r>
            <a:r>
              <a:rPr lang="pt-BR" dirty="0">
                <a:solidFill>
                  <a:schemeClr val="accent6"/>
                </a:solidFill>
              </a:rPr>
              <a:t>eɪ</a:t>
            </a:r>
            <a:r>
              <a:rPr lang="pt-BR" dirty="0"/>
              <a:t>n</a:t>
            </a:r>
          </a:p>
          <a:p>
            <a:r>
              <a:rPr lang="pt-BR" dirty="0"/>
              <a:t>determine	</a:t>
            </a:r>
            <a:r>
              <a:rPr lang="pt-BR" dirty="0" err="1"/>
              <a:t>dɪˈtɜ:m</a:t>
            </a:r>
            <a:r>
              <a:rPr lang="pt-BR" dirty="0" err="1">
                <a:solidFill>
                  <a:schemeClr val="accent6"/>
                </a:solidFill>
              </a:rPr>
              <a:t>ɪn</a:t>
            </a:r>
            <a:r>
              <a:rPr lang="pt-BR" dirty="0"/>
              <a:t>	</a:t>
            </a:r>
            <a:r>
              <a:rPr lang="pt-BR" dirty="0" err="1"/>
              <a:t>resurrect</a:t>
            </a:r>
            <a:r>
              <a:rPr lang="pt-BR" dirty="0"/>
              <a:t>	</a:t>
            </a:r>
            <a:r>
              <a:rPr lang="pt-BR" dirty="0" err="1"/>
              <a:t>rɛzəˈrɛ</a:t>
            </a:r>
            <a:r>
              <a:rPr lang="pt-BR" dirty="0" err="1">
                <a:solidFill>
                  <a:schemeClr val="accent6"/>
                </a:solidFill>
              </a:rPr>
              <a:t>kt</a:t>
            </a:r>
            <a:endParaRPr lang="pt-BR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accent6"/>
              </a:solidFill>
            </a:endParaRPr>
          </a:p>
          <a:p>
            <a:r>
              <a:rPr lang="pt-BR" dirty="0"/>
              <a:t>The final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it </a:t>
            </a:r>
            <a:r>
              <a:rPr lang="pt-BR" dirty="0" err="1"/>
              <a:t>contains</a:t>
            </a:r>
            <a:r>
              <a:rPr lang="pt-BR" dirty="0"/>
              <a:t> 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or </a:t>
            </a:r>
            <a:r>
              <a:rPr lang="pt-BR" dirty="0" err="1"/>
              <a:t>diphthong</a:t>
            </a:r>
            <a:r>
              <a:rPr lang="pt-BR" dirty="0"/>
              <a:t> or </a:t>
            </a:r>
            <a:r>
              <a:rPr lang="pt-BR" dirty="0" err="1"/>
              <a:t>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consonant</a:t>
            </a:r>
            <a:r>
              <a:rPr lang="pt-BR" dirty="0"/>
              <a:t>;</a:t>
            </a:r>
          </a:p>
          <a:p>
            <a:r>
              <a:rPr lang="pt-BR" dirty="0"/>
              <a:t>The </a:t>
            </a:r>
            <a:r>
              <a:rPr lang="pt-BR" dirty="0" err="1"/>
              <a:t>penultimate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last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a short </a:t>
            </a:r>
            <a:r>
              <a:rPr lang="pt-BR" dirty="0" err="1"/>
              <a:t>vowel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consonant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8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E46BFA-B3DD-41C0-AE6E-EA1EDBDD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 stress-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(2)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AB0C67-4BE4-48E1-9189-3CBC28E9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3-syllable </a:t>
            </a:r>
            <a:r>
              <a:rPr lang="pt-BR" dirty="0" err="1"/>
              <a:t>words</a:t>
            </a:r>
            <a:r>
              <a:rPr lang="pt-BR" dirty="0"/>
              <a:t>. Figure out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? (</a:t>
            </a:r>
            <a:r>
              <a:rPr lang="pt-BR" dirty="0" err="1"/>
              <a:t>They’re</a:t>
            </a:r>
            <a:r>
              <a:rPr lang="pt-BR" dirty="0"/>
              <a:t> </a:t>
            </a:r>
            <a:r>
              <a:rPr lang="pt-BR" dirty="0" err="1"/>
              <a:t>different</a:t>
            </a:r>
            <a:r>
              <a:rPr lang="pt-BR" dirty="0"/>
              <a:t> for </a:t>
            </a:r>
            <a:r>
              <a:rPr lang="pt-BR" dirty="0" err="1"/>
              <a:t>verbs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for </a:t>
            </a:r>
            <a:r>
              <a:rPr lang="pt-BR" dirty="0" err="1"/>
              <a:t>nouns</a:t>
            </a:r>
            <a:r>
              <a:rPr lang="pt-BR" dirty="0"/>
              <a:t>...)</a:t>
            </a:r>
          </a:p>
          <a:p>
            <a:endParaRPr lang="pt-BR" dirty="0"/>
          </a:p>
          <a:p>
            <a:r>
              <a:rPr lang="pt-BR" i="1" dirty="0" err="1"/>
              <a:t>Nouns</a:t>
            </a:r>
            <a:endParaRPr lang="pt-BR" i="1" dirty="0"/>
          </a:p>
          <a:p>
            <a:r>
              <a:rPr lang="pt-BR" dirty="0"/>
              <a:t>mimosa	mɪˈm</a:t>
            </a:r>
            <a:r>
              <a:rPr lang="pt-BR" dirty="0">
                <a:solidFill>
                  <a:schemeClr val="accent6"/>
                </a:solidFill>
              </a:rPr>
              <a:t>əʊz</a:t>
            </a:r>
            <a:r>
              <a:rPr lang="pt-BR" dirty="0"/>
              <a:t>ə	</a:t>
            </a:r>
            <a:r>
              <a:rPr lang="pt-BR" dirty="0" err="1"/>
              <a:t>disaster</a:t>
            </a:r>
            <a:r>
              <a:rPr lang="pt-BR" dirty="0"/>
              <a:t>		</a:t>
            </a:r>
            <a:r>
              <a:rPr lang="pt-BR" dirty="0" err="1"/>
              <a:t>dɪˈz</a:t>
            </a:r>
            <a:r>
              <a:rPr lang="pt-BR" dirty="0" err="1">
                <a:solidFill>
                  <a:schemeClr val="accent6"/>
                </a:solidFill>
              </a:rPr>
              <a:t>ɑ:st</a:t>
            </a:r>
            <a:r>
              <a:rPr lang="pt-BR" dirty="0" err="1">
                <a:solidFill>
                  <a:schemeClr val="tx1"/>
                </a:solidFill>
              </a:rPr>
              <a:t>ə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/>
              <a:t>potato</a:t>
            </a:r>
            <a:r>
              <a:rPr lang="pt-BR" dirty="0"/>
              <a:t>		pəˈt</a:t>
            </a:r>
            <a:r>
              <a:rPr lang="pt-BR" dirty="0">
                <a:solidFill>
                  <a:schemeClr val="accent6"/>
                </a:solidFill>
              </a:rPr>
              <a:t>eɪt</a:t>
            </a:r>
            <a:r>
              <a:rPr lang="pt-BR" dirty="0"/>
              <a:t>əʊ	</a:t>
            </a:r>
            <a:r>
              <a:rPr lang="pt-BR" dirty="0" err="1"/>
              <a:t>synopsis</a:t>
            </a:r>
            <a:r>
              <a:rPr lang="pt-BR" dirty="0"/>
              <a:t>		sɪˈn</a:t>
            </a:r>
            <a:r>
              <a:rPr lang="pt-BR" dirty="0">
                <a:solidFill>
                  <a:schemeClr val="accent6"/>
                </a:solidFill>
              </a:rPr>
              <a:t>ɒps</a:t>
            </a:r>
            <a:r>
              <a:rPr lang="pt-BR" dirty="0"/>
              <a:t>ɪs</a:t>
            </a:r>
          </a:p>
          <a:p>
            <a:r>
              <a:rPr lang="pt-BR" dirty="0"/>
              <a:t>quantity	ˈkwɒnt</a:t>
            </a:r>
            <a:r>
              <a:rPr lang="pt-BR" dirty="0">
                <a:solidFill>
                  <a:schemeClr val="accent6"/>
                </a:solidFill>
              </a:rPr>
              <a:t>ɪ</a:t>
            </a:r>
            <a:r>
              <a:rPr lang="pt-BR" dirty="0"/>
              <a:t>t</a:t>
            </a:r>
            <a:r>
              <a:rPr lang="pt-BR" dirty="0">
                <a:solidFill>
                  <a:schemeClr val="accent6"/>
                </a:solidFill>
              </a:rPr>
              <a:t>e</a:t>
            </a:r>
            <a:r>
              <a:rPr lang="pt-BR" dirty="0"/>
              <a:t>	</a:t>
            </a:r>
            <a:r>
              <a:rPr lang="pt-BR" dirty="0" err="1"/>
              <a:t>emperor</a:t>
            </a:r>
            <a:r>
              <a:rPr lang="pt-BR" dirty="0"/>
              <a:t>		ˈɛmp</a:t>
            </a:r>
            <a:r>
              <a:rPr lang="pt-BR" dirty="0">
                <a:solidFill>
                  <a:schemeClr val="accent6"/>
                </a:solidFill>
              </a:rPr>
              <a:t>ə</a:t>
            </a:r>
            <a:r>
              <a:rPr lang="pt-BR" dirty="0"/>
              <a:t>r</a:t>
            </a:r>
            <a:r>
              <a:rPr lang="pt-BR" dirty="0">
                <a:solidFill>
                  <a:schemeClr val="accent6"/>
                </a:solidFill>
              </a:rPr>
              <a:t>ə</a:t>
            </a:r>
          </a:p>
          <a:p>
            <a:r>
              <a:rPr lang="pt-BR" dirty="0"/>
              <a:t>cinema		ˈsɪn</a:t>
            </a:r>
            <a:r>
              <a:rPr lang="pt-BR" dirty="0">
                <a:solidFill>
                  <a:schemeClr val="accent6"/>
                </a:solidFill>
              </a:rPr>
              <a:t>ɪ</a:t>
            </a:r>
            <a:r>
              <a:rPr lang="pt-BR" dirty="0"/>
              <a:t>m</a:t>
            </a:r>
            <a:r>
              <a:rPr lang="pt-BR" dirty="0">
                <a:solidFill>
                  <a:schemeClr val="accent6"/>
                </a:solidFill>
              </a:rPr>
              <a:t>ə	</a:t>
            </a:r>
            <a:r>
              <a:rPr lang="pt-BR" dirty="0"/>
              <a:t>	</a:t>
            </a:r>
            <a:r>
              <a:rPr lang="pt-BR" dirty="0" err="1"/>
              <a:t>custody</a:t>
            </a:r>
            <a:r>
              <a:rPr lang="pt-BR" dirty="0"/>
              <a:t>		ˈkʌst</a:t>
            </a:r>
            <a:r>
              <a:rPr lang="pt-BR" dirty="0">
                <a:solidFill>
                  <a:schemeClr val="accent6"/>
                </a:solidFill>
              </a:rPr>
              <a:t>ə</a:t>
            </a:r>
            <a:r>
              <a:rPr lang="pt-BR" dirty="0"/>
              <a:t>d</a:t>
            </a:r>
            <a:r>
              <a:rPr lang="pt-BR" dirty="0">
                <a:solidFill>
                  <a:schemeClr val="accent6"/>
                </a:solidFill>
              </a:rPr>
              <a:t>e</a:t>
            </a:r>
          </a:p>
          <a:p>
            <a:endParaRPr lang="pt-BR" dirty="0"/>
          </a:p>
          <a:p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final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contains</a:t>
            </a:r>
            <a:r>
              <a:rPr lang="pt-BR" dirty="0"/>
              <a:t> a short </a:t>
            </a:r>
            <a:r>
              <a:rPr lang="pt-BR" dirty="0" err="1"/>
              <a:t>vowel</a:t>
            </a:r>
            <a:r>
              <a:rPr lang="pt-BR" dirty="0"/>
              <a:t> or /</a:t>
            </a:r>
            <a:r>
              <a:rPr lang="pt-BR" dirty="0" err="1"/>
              <a:t>əʊ</a:t>
            </a:r>
            <a:r>
              <a:rPr lang="pt-BR" dirty="0"/>
              <a:t>/ 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.</a:t>
            </a:r>
          </a:p>
          <a:p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penultimate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contains</a:t>
            </a:r>
            <a:r>
              <a:rPr lang="pt-BR" dirty="0"/>
              <a:t> 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or a </a:t>
            </a:r>
            <a:r>
              <a:rPr lang="pt-BR" dirty="0" err="1"/>
              <a:t>diphthong</a:t>
            </a:r>
            <a:r>
              <a:rPr lang="pt-BR" dirty="0"/>
              <a:t>, or </a:t>
            </a:r>
            <a:r>
              <a:rPr lang="pt-BR" dirty="0" err="1"/>
              <a:t>if</a:t>
            </a:r>
            <a:r>
              <a:rPr lang="pt-BR" dirty="0"/>
              <a:t> it </a:t>
            </a:r>
            <a:r>
              <a:rPr lang="pt-BR" dirty="0" err="1"/>
              <a:t>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consonant</a:t>
            </a:r>
            <a:r>
              <a:rPr lang="pt-BR" dirty="0"/>
              <a:t>, </a:t>
            </a:r>
            <a:r>
              <a:rPr lang="pt-BR" dirty="0" err="1"/>
              <a:t>then</a:t>
            </a:r>
            <a:r>
              <a:rPr lang="pt-BR" dirty="0"/>
              <a:t> it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.</a:t>
            </a:r>
          </a:p>
          <a:p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final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penultimate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contain</a:t>
            </a:r>
            <a:r>
              <a:rPr lang="pt-BR" dirty="0"/>
              <a:t> a short </a:t>
            </a:r>
            <a:r>
              <a:rPr lang="pt-BR" dirty="0" err="1"/>
              <a:t>vowel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penultimate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consonant</a:t>
            </a:r>
            <a:r>
              <a:rPr lang="pt-BR" dirty="0"/>
              <a:t>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.</a:t>
            </a:r>
          </a:p>
          <a:p>
            <a:r>
              <a:rPr lang="pt-BR" dirty="0"/>
              <a:t>PHEW!</a:t>
            </a:r>
          </a:p>
        </p:txBody>
      </p:sp>
    </p:spTree>
    <p:extLst>
      <p:ext uri="{BB962C8B-B14F-4D97-AF65-F5344CB8AC3E}">
        <p14:creationId xmlns:p14="http://schemas.microsoft.com/office/powerpoint/2010/main" val="2804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704BF1-DDBC-4E73-AF7F-634582C7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Tendencies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exceptions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0B86F8C-3A57-473D-9310-6ACF8768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previous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,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see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stress </a:t>
            </a:r>
            <a:r>
              <a:rPr lang="pt-BR" dirty="0" err="1"/>
              <a:t>generally</a:t>
            </a:r>
            <a:r>
              <a:rPr lang="pt-BR" dirty="0"/>
              <a:t> </a:t>
            </a:r>
            <a:r>
              <a:rPr lang="pt-BR" dirty="0" err="1"/>
              <a:t>tends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placed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containing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endParaRPr lang="pt-BR" dirty="0"/>
          </a:p>
          <a:p>
            <a:pPr lvl="1"/>
            <a:r>
              <a:rPr lang="pt-BR" dirty="0"/>
              <a:t>a </a:t>
            </a:r>
            <a:r>
              <a:rPr lang="pt-BR" dirty="0" err="1"/>
              <a:t>diphthong</a:t>
            </a:r>
            <a:endParaRPr lang="pt-BR" dirty="0"/>
          </a:p>
          <a:p>
            <a:pPr lvl="1"/>
            <a:r>
              <a:rPr lang="pt-BR" dirty="0"/>
              <a:t>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final </a:t>
            </a:r>
            <a:r>
              <a:rPr lang="pt-BR" dirty="0" err="1"/>
              <a:t>consonant</a:t>
            </a:r>
            <a:endParaRPr lang="pt-BR" dirty="0"/>
          </a:p>
          <a:p>
            <a:pPr lvl="1"/>
            <a:endParaRPr lang="pt-BR" dirty="0"/>
          </a:p>
          <a:p>
            <a:pPr marL="502920" lvl="1" indent="0">
              <a:buNone/>
            </a:pP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a 3-syllable </a:t>
            </a:r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noun</a:t>
            </a:r>
            <a:r>
              <a:rPr lang="pt-BR" dirty="0"/>
              <a:t> </a:t>
            </a:r>
            <a:r>
              <a:rPr lang="pt-BR" i="1" dirty="0" err="1"/>
              <a:t>ending</a:t>
            </a:r>
            <a:r>
              <a:rPr lang="pt-BR" dirty="0"/>
              <a:t> in a </a:t>
            </a:r>
            <a:r>
              <a:rPr lang="pt-BR" dirty="0" err="1"/>
              <a:t>diphthong</a:t>
            </a:r>
            <a:r>
              <a:rPr lang="pt-BR" dirty="0"/>
              <a:t> or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or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consonant</a:t>
            </a:r>
            <a:r>
              <a:rPr lang="pt-BR" dirty="0"/>
              <a:t>...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goes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i="1" dirty="0" err="1"/>
              <a:t>first</a:t>
            </a:r>
            <a:r>
              <a:rPr lang="pt-BR" i="1" dirty="0"/>
              <a:t> </a:t>
            </a:r>
            <a:r>
              <a:rPr lang="pt-BR" dirty="0" err="1"/>
              <a:t>syllable</a:t>
            </a:r>
            <a:r>
              <a:rPr lang="pt-BR" dirty="0"/>
              <a:t>: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intellect</a:t>
            </a:r>
            <a:r>
              <a:rPr lang="pt-BR" dirty="0"/>
              <a:t>		ˈ</a:t>
            </a:r>
            <a:r>
              <a:rPr lang="pt-BR" dirty="0" err="1"/>
              <a:t>ɪntɪlɛ</a:t>
            </a:r>
            <a:r>
              <a:rPr lang="pt-BR" dirty="0" err="1">
                <a:solidFill>
                  <a:schemeClr val="accent6"/>
                </a:solidFill>
              </a:rPr>
              <a:t>kt</a:t>
            </a:r>
            <a:endParaRPr lang="pt-BR" dirty="0">
              <a:solidFill>
                <a:schemeClr val="accent6"/>
              </a:solidFill>
            </a:endParaRPr>
          </a:p>
          <a:p>
            <a:pPr lvl="1"/>
            <a:r>
              <a:rPr lang="pt-BR" dirty="0"/>
              <a:t>alkali		ˈælkəl</a:t>
            </a:r>
            <a:r>
              <a:rPr lang="pt-BR" dirty="0">
                <a:solidFill>
                  <a:schemeClr val="accent6"/>
                </a:solidFill>
              </a:rPr>
              <a:t>aɪ</a:t>
            </a:r>
          </a:p>
          <a:p>
            <a:pPr lvl="1"/>
            <a:r>
              <a:rPr lang="pt-BR" dirty="0" err="1"/>
              <a:t>paradise</a:t>
            </a:r>
            <a:r>
              <a:rPr lang="pt-BR" dirty="0"/>
              <a:t>		ˈ</a:t>
            </a:r>
            <a:r>
              <a:rPr lang="pt-BR" dirty="0" err="1"/>
              <a:t>pærəd</a:t>
            </a:r>
            <a:r>
              <a:rPr lang="pt-BR" dirty="0" err="1">
                <a:solidFill>
                  <a:schemeClr val="accent6"/>
                </a:solidFill>
              </a:rPr>
              <a:t>aɪ</a:t>
            </a:r>
            <a:r>
              <a:rPr lang="pt-BR" dirty="0" err="1"/>
              <a:t>z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2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7BA3BD-9106-46AC-8EAB-0E0CE8B9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for stress placement: recap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7710687-80DE-41E7-A19B-CB0FB386B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needs to be taken into consideration when we place the stress in English?</a:t>
            </a:r>
          </a:p>
          <a:p>
            <a:pPr lvl="1"/>
            <a:r>
              <a:rPr lang="en-GB" dirty="0"/>
              <a:t>Is the word </a:t>
            </a:r>
            <a:r>
              <a:rPr lang="en-GB" dirty="0">
                <a:solidFill>
                  <a:srgbClr val="FF0000"/>
                </a:solidFill>
              </a:rPr>
              <a:t>morphologically simple </a:t>
            </a:r>
            <a:r>
              <a:rPr lang="en-GB" dirty="0"/>
              <a:t>or </a:t>
            </a:r>
            <a:r>
              <a:rPr lang="en-GB" dirty="0">
                <a:solidFill>
                  <a:srgbClr val="FF0000"/>
                </a:solidFill>
              </a:rPr>
              <a:t>complex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 are there affixes; is the word a compound or not)?</a:t>
            </a:r>
          </a:p>
          <a:p>
            <a:pPr lvl="1"/>
            <a:r>
              <a:rPr lang="en-GB" dirty="0"/>
              <a:t>What </a:t>
            </a:r>
            <a:r>
              <a:rPr lang="en-GB" dirty="0">
                <a:solidFill>
                  <a:srgbClr val="FF0000"/>
                </a:solidFill>
              </a:rPr>
              <a:t>grammatical category </a:t>
            </a:r>
            <a:r>
              <a:rPr lang="en-GB" dirty="0"/>
              <a:t>does the word belong to?</a:t>
            </a:r>
          </a:p>
          <a:p>
            <a:pPr lvl="1"/>
            <a:r>
              <a:rPr lang="en-GB" dirty="0"/>
              <a:t>How many </a:t>
            </a:r>
            <a:r>
              <a:rPr lang="en-GB" dirty="0">
                <a:solidFill>
                  <a:srgbClr val="FF0000"/>
                </a:solidFill>
              </a:rPr>
              <a:t>syllables</a:t>
            </a:r>
            <a:r>
              <a:rPr lang="en-GB" dirty="0"/>
              <a:t> are in the word?</a:t>
            </a:r>
          </a:p>
          <a:p>
            <a:pPr lvl="1"/>
            <a:r>
              <a:rPr lang="en-GB" dirty="0"/>
              <a:t>What is the </a:t>
            </a:r>
            <a:r>
              <a:rPr lang="en-GB" dirty="0">
                <a:solidFill>
                  <a:srgbClr val="FF0000"/>
                </a:solidFill>
              </a:rPr>
              <a:t>phonological structure </a:t>
            </a:r>
            <a:r>
              <a:rPr lang="en-GB" dirty="0"/>
              <a:t>of the syllables (onset, </a:t>
            </a:r>
            <a:r>
              <a:rPr lang="en-GB" dirty="0">
                <a:solidFill>
                  <a:srgbClr val="FF0000"/>
                </a:solidFill>
              </a:rPr>
              <a:t>nucleus and coda</a:t>
            </a:r>
            <a:r>
              <a:rPr lang="en-GB" dirty="0"/>
              <a:t>)?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2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Today´s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i="1" u="sng" dirty="0"/>
              <a:t>This session:</a:t>
            </a:r>
          </a:p>
          <a:p>
            <a:pPr eaLnBrk="1" hangingPunct="1">
              <a:defRPr/>
            </a:pPr>
            <a:r>
              <a:rPr lang="en-GB" sz="2800" dirty="0"/>
              <a:t>Syllable structure</a:t>
            </a:r>
          </a:p>
          <a:p>
            <a:pPr eaLnBrk="1" hangingPunct="1">
              <a:defRPr/>
            </a:pPr>
            <a:r>
              <a:rPr lang="en-GB" sz="2800" dirty="0"/>
              <a:t>Word stress</a:t>
            </a:r>
          </a:p>
          <a:p>
            <a:pPr lvl="1">
              <a:defRPr/>
            </a:pPr>
            <a:r>
              <a:rPr lang="en-GB" sz="2600" dirty="0"/>
              <a:t>Morphologically simple and complex words</a:t>
            </a:r>
          </a:p>
          <a:p>
            <a:pPr lvl="1">
              <a:defRPr/>
            </a:pPr>
            <a:r>
              <a:rPr lang="en-GB" sz="2600" dirty="0"/>
              <a:t>Rules governing word stress</a:t>
            </a:r>
          </a:p>
        </p:txBody>
      </p:sp>
    </p:spTree>
    <p:extLst>
      <p:ext uri="{BB962C8B-B14F-4D97-AF65-F5344CB8AC3E}">
        <p14:creationId xmlns:p14="http://schemas.microsoft.com/office/powerpoint/2010/main" val="7299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01FF9C-873E-437A-9A9A-9B8992A6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69789" cy="4601183"/>
          </a:xfrm>
        </p:spPr>
        <p:txBody>
          <a:bodyPr/>
          <a:lstStyle/>
          <a:p>
            <a:r>
              <a:rPr lang="pt-BR" dirty="0"/>
              <a:t>Stress </a:t>
            </a:r>
            <a:r>
              <a:rPr lang="pt-BR" dirty="0" err="1"/>
              <a:t>placement</a:t>
            </a:r>
            <a:r>
              <a:rPr lang="pt-BR" dirty="0"/>
              <a:t> in </a:t>
            </a:r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complex</a:t>
            </a:r>
            <a:r>
              <a:rPr lang="pt-BR" dirty="0"/>
              <a:t> </a:t>
            </a:r>
            <a:r>
              <a:rPr lang="pt-BR" dirty="0" err="1"/>
              <a:t>words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6EDBD5E-70C2-4D7A-AE4E-D51CED704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Morphologically</a:t>
            </a:r>
            <a:r>
              <a:rPr lang="pt-BR" dirty="0"/>
              <a:t> </a:t>
            </a:r>
            <a:r>
              <a:rPr lang="pt-BR" dirty="0" err="1"/>
              <a:t>complex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are </a:t>
            </a:r>
            <a:r>
              <a:rPr lang="pt-BR" dirty="0" err="1"/>
              <a:t>polysyllabic</a:t>
            </a:r>
            <a:r>
              <a:rPr lang="pt-BR" dirty="0"/>
              <a:t> </a:t>
            </a:r>
            <a:r>
              <a:rPr lang="pt-BR" dirty="0" err="1"/>
              <a:t>because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: 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combine 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stem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>
                <a:solidFill>
                  <a:srgbClr val="FF0000"/>
                </a:solidFill>
              </a:rPr>
              <a:t>affixes</a:t>
            </a:r>
            <a:r>
              <a:rPr lang="pt-BR" dirty="0"/>
              <a:t>, </a:t>
            </a:r>
            <a:r>
              <a:rPr lang="pt-BR" dirty="0" err="1"/>
              <a:t>ie</a:t>
            </a:r>
            <a:r>
              <a:rPr lang="pt-BR" dirty="0"/>
              <a:t> prefixes </a:t>
            </a:r>
            <a:r>
              <a:rPr lang="pt-BR" dirty="0" err="1"/>
              <a:t>and</a:t>
            </a:r>
            <a:r>
              <a:rPr lang="pt-BR" dirty="0"/>
              <a:t> sufixes, e.g. </a:t>
            </a:r>
            <a:r>
              <a:rPr lang="pt-BR" i="1" dirty="0"/>
              <a:t>per-, sub-, -</a:t>
            </a:r>
            <a:r>
              <a:rPr lang="pt-BR" i="1" dirty="0" err="1"/>
              <a:t>ion</a:t>
            </a:r>
            <a:r>
              <a:rPr lang="pt-BR" i="1" dirty="0"/>
              <a:t>, -ate, </a:t>
            </a:r>
            <a:r>
              <a:rPr lang="pt-BR" dirty="0"/>
              <a:t>etc. (</a:t>
            </a:r>
            <a:r>
              <a:rPr lang="pt-BR" dirty="0" err="1"/>
              <a:t>Because</a:t>
            </a:r>
            <a:r>
              <a:rPr lang="pt-BR" dirty="0"/>
              <a:t> some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affixes</a:t>
            </a:r>
            <a:r>
              <a:rPr lang="pt-BR" dirty="0"/>
              <a:t> are </a:t>
            </a:r>
            <a:r>
              <a:rPr lang="pt-BR" dirty="0" err="1"/>
              <a:t>inherited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languages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dirty="0" err="1"/>
              <a:t>Latin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distinction</a:t>
            </a:r>
            <a:r>
              <a:rPr lang="pt-BR" dirty="0"/>
              <a:t> </a:t>
            </a:r>
            <a:r>
              <a:rPr lang="pt-BR" dirty="0" err="1"/>
              <a:t>between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complex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always</a:t>
            </a:r>
            <a:r>
              <a:rPr lang="pt-BR" dirty="0"/>
              <a:t> </a:t>
            </a:r>
            <a:r>
              <a:rPr lang="pt-BR" dirty="0" err="1"/>
              <a:t>easy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draw</a:t>
            </a:r>
            <a:r>
              <a:rPr lang="pt-BR" dirty="0"/>
              <a:t>.) </a:t>
            </a:r>
            <a:r>
              <a:rPr lang="pt-BR" dirty="0" err="1"/>
              <a:t>Examples</a:t>
            </a:r>
            <a:r>
              <a:rPr lang="pt-BR" dirty="0"/>
              <a:t> include </a:t>
            </a:r>
            <a:r>
              <a:rPr lang="pt-BR" dirty="0" err="1"/>
              <a:t>un+pleasant</a:t>
            </a:r>
            <a:r>
              <a:rPr lang="pt-BR" dirty="0"/>
              <a:t>, </a:t>
            </a:r>
            <a:r>
              <a:rPr lang="pt-BR" dirty="0" err="1"/>
              <a:t>de+stress</a:t>
            </a:r>
            <a:r>
              <a:rPr lang="pt-BR" dirty="0"/>
              <a:t>, </a:t>
            </a:r>
            <a:r>
              <a:rPr lang="pt-BR" dirty="0" err="1"/>
              <a:t>magnet+ic</a:t>
            </a:r>
            <a:r>
              <a:rPr lang="pt-BR" dirty="0"/>
              <a:t>, </a:t>
            </a:r>
            <a:r>
              <a:rPr lang="pt-BR" dirty="0" err="1"/>
              <a:t>person+ality</a:t>
            </a:r>
            <a:r>
              <a:rPr lang="pt-BR" dirty="0"/>
              <a:t>. 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Combine </a:t>
            </a:r>
            <a:r>
              <a:rPr lang="pt-BR" dirty="0" err="1">
                <a:solidFill>
                  <a:srgbClr val="FF0000"/>
                </a:solidFill>
              </a:rPr>
              <a:t>two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stems</a:t>
            </a:r>
            <a:r>
              <a:rPr lang="pt-BR" dirty="0">
                <a:solidFill>
                  <a:srgbClr val="FF0000"/>
                </a:solidFill>
              </a:rPr>
              <a:t> (</a:t>
            </a:r>
            <a:r>
              <a:rPr lang="pt-BR" dirty="0" err="1">
                <a:solidFill>
                  <a:srgbClr val="FF0000"/>
                </a:solidFill>
              </a:rPr>
              <a:t>plus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any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affixes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err="1"/>
              <a:t>into</a:t>
            </a:r>
            <a:r>
              <a:rPr lang="pt-BR" dirty="0"/>
              <a:t> a </a:t>
            </a:r>
            <a:r>
              <a:rPr lang="pt-BR" dirty="0" err="1">
                <a:solidFill>
                  <a:srgbClr val="FF0000"/>
                </a:solidFill>
              </a:rPr>
              <a:t>compound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/>
              <a:t>word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i="1" dirty="0"/>
              <a:t>ice cream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i="1" dirty="0" err="1">
                <a:solidFill>
                  <a:schemeClr val="tx1"/>
                </a:solidFill>
              </a:rPr>
              <a:t>bad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i="1" dirty="0" err="1">
                <a:solidFill>
                  <a:schemeClr val="tx1"/>
                </a:solidFill>
              </a:rPr>
              <a:t>temper+ed</a:t>
            </a:r>
            <a:r>
              <a:rPr lang="pt-BR" i="1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pt-BR" i="1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endParaRPr lang="pt-BR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7458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F4BAB9-7B42-425B-8938-91B591E0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affixes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stress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0B8F8A-0BEC-4F5B-8A2F-051B50899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 err="1"/>
              <a:t>Pairwork</a:t>
            </a:r>
            <a:r>
              <a:rPr lang="pt-BR" i="1" dirty="0"/>
              <a:t>/In </a:t>
            </a:r>
            <a:r>
              <a:rPr lang="pt-BR" i="1" dirty="0" err="1"/>
              <a:t>threes</a:t>
            </a:r>
            <a:endParaRPr lang="pt-BR" i="1" dirty="0"/>
          </a:p>
          <a:p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effect</a:t>
            </a:r>
            <a:r>
              <a:rPr lang="pt-BR" dirty="0"/>
              <a:t> </a:t>
            </a:r>
            <a:r>
              <a:rPr lang="pt-BR" dirty="0" err="1"/>
              <a:t>might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affixes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stress?</a:t>
            </a:r>
          </a:p>
          <a:p>
            <a:r>
              <a:rPr lang="pt-BR" dirty="0" err="1"/>
              <a:t>Say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out </a:t>
            </a:r>
            <a:r>
              <a:rPr lang="pt-BR" dirty="0" err="1"/>
              <a:t>loud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consider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lack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it)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affix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stress:</a:t>
            </a:r>
          </a:p>
          <a:p>
            <a:endParaRPr lang="pt-BR" dirty="0"/>
          </a:p>
          <a:p>
            <a:pPr lvl="1"/>
            <a:r>
              <a:rPr lang="pt-BR" dirty="0"/>
              <a:t>person	pɜ:sən		</a:t>
            </a:r>
            <a:r>
              <a:rPr lang="pt-BR" dirty="0" err="1"/>
              <a:t>personality</a:t>
            </a:r>
            <a:r>
              <a:rPr lang="pt-BR" dirty="0"/>
              <a:t>	pɜ:sənælɪte</a:t>
            </a:r>
          </a:p>
          <a:p>
            <a:pPr lvl="1"/>
            <a:r>
              <a:rPr lang="pt-BR" dirty="0" err="1"/>
              <a:t>pleasant</a:t>
            </a:r>
            <a:r>
              <a:rPr lang="pt-BR" dirty="0"/>
              <a:t>	plɛzənt		</a:t>
            </a:r>
            <a:r>
              <a:rPr lang="pt-BR" dirty="0" err="1"/>
              <a:t>unpleasant</a:t>
            </a:r>
            <a:r>
              <a:rPr lang="pt-BR" dirty="0"/>
              <a:t>	</a:t>
            </a:r>
            <a:r>
              <a:rPr lang="pt-BR" dirty="0">
                <a:solidFill>
                  <a:srgbClr val="202020"/>
                </a:solidFill>
                <a:latin typeface="Segoe UI" panose="020B0502040204020203" pitchFamily="34" charset="0"/>
              </a:rPr>
              <a:t> ʌn</a:t>
            </a:r>
            <a:r>
              <a:rPr lang="pt-BR" dirty="0"/>
              <a:t>plɛzənt</a:t>
            </a:r>
          </a:p>
          <a:p>
            <a:pPr lvl="1"/>
            <a:r>
              <a:rPr lang="pt-BR" dirty="0"/>
              <a:t>magnet	mægnət		</a:t>
            </a:r>
            <a:r>
              <a:rPr lang="pt-BR" dirty="0" err="1"/>
              <a:t>magnetic</a:t>
            </a:r>
            <a:r>
              <a:rPr lang="pt-BR" dirty="0"/>
              <a:t>		məgnɛtɪk</a:t>
            </a:r>
          </a:p>
        </p:txBody>
      </p:sp>
    </p:spTree>
    <p:extLst>
      <p:ext uri="{BB962C8B-B14F-4D97-AF65-F5344CB8AC3E}">
        <p14:creationId xmlns:p14="http://schemas.microsoft.com/office/powerpoint/2010/main" val="25825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F4BAB9-7B42-425B-8938-91B591E0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affixes on word stress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0B8F8A-0BEC-4F5B-8A2F-051B50899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 err="1"/>
              <a:t>Pairwork</a:t>
            </a:r>
            <a:r>
              <a:rPr lang="pt-BR" i="1" dirty="0"/>
              <a:t>/In </a:t>
            </a:r>
            <a:r>
              <a:rPr lang="pt-BR" i="1" dirty="0" err="1"/>
              <a:t>threes</a:t>
            </a:r>
            <a:endParaRPr lang="pt-BR" i="1" dirty="0"/>
          </a:p>
          <a:p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effect</a:t>
            </a:r>
            <a:r>
              <a:rPr lang="pt-BR" dirty="0"/>
              <a:t> </a:t>
            </a:r>
            <a:r>
              <a:rPr lang="pt-BR" dirty="0" err="1"/>
              <a:t>might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affixes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stress?</a:t>
            </a:r>
          </a:p>
          <a:p>
            <a:r>
              <a:rPr lang="pt-BR" dirty="0" err="1"/>
              <a:t>Say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out </a:t>
            </a:r>
            <a:r>
              <a:rPr lang="pt-BR" dirty="0" err="1"/>
              <a:t>loud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consider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affix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stress:</a:t>
            </a:r>
          </a:p>
          <a:p>
            <a:endParaRPr lang="pt-BR" dirty="0"/>
          </a:p>
          <a:p>
            <a:pPr lvl="1"/>
            <a:r>
              <a:rPr lang="pt-BR" dirty="0"/>
              <a:t>(1)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affix</a:t>
            </a:r>
            <a:r>
              <a:rPr lang="pt-BR" dirty="0"/>
              <a:t> </a:t>
            </a:r>
            <a:r>
              <a:rPr lang="pt-BR" dirty="0" err="1"/>
              <a:t>takes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stress:</a:t>
            </a:r>
          </a:p>
          <a:p>
            <a:pPr lvl="1"/>
            <a:r>
              <a:rPr lang="pt-BR" dirty="0"/>
              <a:t>person	ˈpɜ:sən		</a:t>
            </a:r>
            <a:r>
              <a:rPr lang="pt-BR" dirty="0" err="1"/>
              <a:t>personality</a:t>
            </a:r>
            <a:r>
              <a:rPr lang="pt-BR" dirty="0"/>
              <a:t>	</a:t>
            </a:r>
            <a:r>
              <a:rPr lang="pt-BR" dirty="0" err="1"/>
              <a:t>pɜ:sənˈælɪte</a:t>
            </a:r>
            <a:endParaRPr lang="pt-BR" dirty="0"/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(2)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remains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it </a:t>
            </a:r>
            <a:r>
              <a:rPr lang="pt-BR" dirty="0" err="1"/>
              <a:t>originally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:</a:t>
            </a:r>
          </a:p>
          <a:p>
            <a:pPr lvl="1"/>
            <a:r>
              <a:rPr lang="pt-BR" dirty="0" err="1"/>
              <a:t>pleasant</a:t>
            </a:r>
            <a:r>
              <a:rPr lang="pt-BR" dirty="0"/>
              <a:t>	ˈplɛzənt		</a:t>
            </a:r>
            <a:r>
              <a:rPr lang="pt-BR" dirty="0" err="1"/>
              <a:t>unpleasant</a:t>
            </a:r>
            <a:r>
              <a:rPr lang="pt-BR" dirty="0"/>
              <a:t>	</a:t>
            </a:r>
            <a:r>
              <a:rPr lang="pt-BR" dirty="0">
                <a:solidFill>
                  <a:srgbClr val="202020"/>
                </a:solidFill>
                <a:latin typeface="Segoe UI" panose="020B0502040204020203" pitchFamily="34" charset="0"/>
              </a:rPr>
              <a:t> ʌnˈ</a:t>
            </a:r>
            <a:r>
              <a:rPr lang="pt-BR" dirty="0"/>
              <a:t>plɛzənt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(3)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presence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affix</a:t>
            </a:r>
            <a:r>
              <a:rPr lang="pt-BR" dirty="0"/>
              <a:t> moves 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to</a:t>
            </a:r>
            <a:r>
              <a:rPr lang="pt-BR" dirty="0"/>
              <a:t> a </a:t>
            </a:r>
            <a:r>
              <a:rPr lang="pt-BR" dirty="0" err="1"/>
              <a:t>different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magnet	ˈmægnət		</a:t>
            </a:r>
            <a:r>
              <a:rPr lang="pt-BR" dirty="0" err="1"/>
              <a:t>magnetic</a:t>
            </a:r>
            <a:r>
              <a:rPr lang="pt-BR" dirty="0"/>
              <a:t>		</a:t>
            </a:r>
            <a:r>
              <a:rPr lang="pt-BR" dirty="0" err="1"/>
              <a:t>məgˈnɛtɪk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7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2A01AC-7CA9-4409-9FD3-B84045F5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good</a:t>
            </a:r>
            <a:r>
              <a:rPr lang="pt-BR" dirty="0"/>
              <a:t> are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ears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B7426D-2CD8-4429-B45F-665ECBFC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435" y="864108"/>
            <a:ext cx="7759815" cy="5120640"/>
          </a:xfrm>
        </p:spPr>
        <p:txBody>
          <a:bodyPr/>
          <a:lstStyle/>
          <a:p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happens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add</a:t>
            </a:r>
            <a:r>
              <a:rPr lang="pt-BR" dirty="0"/>
              <a:t> a </a:t>
            </a:r>
            <a:r>
              <a:rPr lang="pt-BR" dirty="0" err="1"/>
              <a:t>suffix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?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Japan	ʤəpæn		</a:t>
            </a:r>
            <a:r>
              <a:rPr lang="pt-BR" dirty="0" err="1"/>
              <a:t>Japanese</a:t>
            </a:r>
            <a:r>
              <a:rPr lang="pt-BR" dirty="0"/>
              <a:t>		ʤæpəni:z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4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2A01AC-7CA9-4409-9FD3-B84045F5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Complications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B7426D-2CD8-4429-B45F-665ECBFC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435" y="864108"/>
            <a:ext cx="7759815" cy="5120640"/>
          </a:xfrm>
        </p:spPr>
        <p:txBody>
          <a:bodyPr/>
          <a:lstStyle/>
          <a:p>
            <a:r>
              <a:rPr lang="pt-BR" dirty="0"/>
              <a:t>The general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previous</a:t>
            </a:r>
            <a:r>
              <a:rPr lang="pt-BR" dirty="0"/>
              <a:t> slide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some </a:t>
            </a:r>
            <a:r>
              <a:rPr lang="pt-BR" dirty="0" err="1"/>
              <a:t>complicated</a:t>
            </a:r>
            <a:r>
              <a:rPr lang="pt-BR" dirty="0"/>
              <a:t> </a:t>
            </a:r>
            <a:r>
              <a:rPr lang="pt-BR" dirty="0" err="1"/>
              <a:t>variations</a:t>
            </a:r>
            <a:r>
              <a:rPr lang="pt-BR" dirty="0"/>
              <a:t>. For </a:t>
            </a:r>
            <a:r>
              <a:rPr lang="pt-BR" dirty="0" err="1"/>
              <a:t>example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 ‘Japan’ </a:t>
            </a:r>
            <a:r>
              <a:rPr lang="pt-BR" dirty="0" err="1"/>
              <a:t>carries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.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add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suffix</a:t>
            </a:r>
            <a:r>
              <a:rPr lang="pt-BR" dirty="0"/>
              <a:t> ‘-</a:t>
            </a:r>
            <a:r>
              <a:rPr lang="pt-BR" dirty="0" err="1"/>
              <a:t>ese</a:t>
            </a:r>
            <a:r>
              <a:rPr lang="pt-BR" dirty="0"/>
              <a:t>’,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moves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suffix</a:t>
            </a:r>
            <a:r>
              <a:rPr lang="pt-BR" dirty="0"/>
              <a:t> (</a:t>
            </a:r>
            <a:r>
              <a:rPr lang="pt-BR" dirty="0" err="1"/>
              <a:t>rule</a:t>
            </a:r>
            <a:r>
              <a:rPr lang="pt-BR" dirty="0"/>
              <a:t> 1)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secondary</a:t>
            </a:r>
            <a:r>
              <a:rPr lang="pt-BR" dirty="0"/>
              <a:t> stress moves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 (</a:t>
            </a:r>
            <a:r>
              <a:rPr lang="pt-BR" dirty="0" err="1"/>
              <a:t>rule</a:t>
            </a:r>
            <a:r>
              <a:rPr lang="pt-BR" dirty="0"/>
              <a:t> 3),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changes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quality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vowels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Japan	ʤəˈpæn		</a:t>
            </a:r>
            <a:r>
              <a:rPr lang="pt-BR" dirty="0" err="1"/>
              <a:t>Japanese</a:t>
            </a:r>
            <a:r>
              <a:rPr lang="pt-BR" dirty="0"/>
              <a:t>	ˌʤæpənˈi:z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5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EDC888-1ADB-49E7-9EAF-400158BB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interest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amusement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DA541AB-2247-469E-859A-40718B0ED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learn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heart</a:t>
            </a:r>
            <a:r>
              <a:rPr lang="pt-BR" dirty="0"/>
              <a:t>, </a:t>
            </a:r>
            <a:r>
              <a:rPr lang="pt-BR" dirty="0" err="1"/>
              <a:t>obviously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interesting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note some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dirty="0" err="1"/>
              <a:t>suffixes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generally</a:t>
            </a:r>
            <a:r>
              <a:rPr lang="pt-BR" dirty="0"/>
              <a:t> (1) </a:t>
            </a:r>
            <a:r>
              <a:rPr lang="pt-BR" dirty="0" err="1"/>
              <a:t>carry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(2)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affect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(3) </a:t>
            </a:r>
            <a:r>
              <a:rPr lang="pt-BR" dirty="0" err="1"/>
              <a:t>change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. </a:t>
            </a:r>
            <a:r>
              <a:rPr lang="pt-BR" dirty="0" err="1"/>
              <a:t>Listen</a:t>
            </a:r>
            <a:r>
              <a:rPr lang="pt-BR" dirty="0"/>
              <a:t> out for </a:t>
            </a:r>
            <a:r>
              <a:rPr lang="pt-BR" dirty="0" err="1"/>
              <a:t>them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EFA6AF0-C0B7-4D95-952A-F1CDEC6D5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84972"/>
              </p:ext>
            </p:extLst>
          </p:nvPr>
        </p:nvGraphicFramePr>
        <p:xfrm>
          <a:off x="3514988" y="2164360"/>
          <a:ext cx="8011485" cy="31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495">
                  <a:extLst>
                    <a:ext uri="{9D8B030D-6E8A-4147-A177-3AD203B41FA5}">
                      <a16:colId xmlns:a16="http://schemas.microsoft.com/office/drawing/2014/main" xmlns="" val="2720825689"/>
                    </a:ext>
                  </a:extLst>
                </a:gridCol>
                <a:gridCol w="2670495">
                  <a:extLst>
                    <a:ext uri="{9D8B030D-6E8A-4147-A177-3AD203B41FA5}">
                      <a16:colId xmlns:a16="http://schemas.microsoft.com/office/drawing/2014/main" xmlns="" val="4082958228"/>
                    </a:ext>
                  </a:extLst>
                </a:gridCol>
                <a:gridCol w="2670495">
                  <a:extLst>
                    <a:ext uri="{9D8B030D-6E8A-4147-A177-3AD203B41FA5}">
                      <a16:colId xmlns:a16="http://schemas.microsoft.com/office/drawing/2014/main" xmlns="" val="624548919"/>
                    </a:ext>
                  </a:extLst>
                </a:gridCol>
              </a:tblGrid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Carrying </a:t>
                      </a:r>
                      <a:r>
                        <a:rPr lang="pt-BR" dirty="0" err="1"/>
                        <a:t>primary</a:t>
                      </a:r>
                      <a:r>
                        <a:rPr lang="pt-BR" dirty="0"/>
                        <a:t>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 </a:t>
                      </a:r>
                      <a:r>
                        <a:rPr lang="pt-BR" dirty="0" err="1"/>
                        <a:t>change</a:t>
                      </a:r>
                      <a:r>
                        <a:rPr lang="pt-BR" dirty="0"/>
                        <a:t> in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Change</a:t>
                      </a:r>
                      <a:r>
                        <a:rPr lang="pt-BR" dirty="0"/>
                        <a:t> in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8745756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ain</a:t>
                      </a:r>
                      <a:r>
                        <a:rPr lang="pt-BR" dirty="0"/>
                        <a:t> (</a:t>
                      </a:r>
                      <a:r>
                        <a:rPr lang="pt-BR" dirty="0" err="1"/>
                        <a:t>verbs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only</a:t>
                      </a:r>
                      <a:r>
                        <a:rPr lang="pt-BR" dirty="0"/>
                        <a:t>): </a:t>
                      </a:r>
                      <a:r>
                        <a:rPr lang="pt-BR" i="1" dirty="0" err="1"/>
                        <a:t>entertain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able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comfortable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eous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courageous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1535310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refugee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-al: </a:t>
                      </a:r>
                      <a:r>
                        <a:rPr lang="pt-BR" i="1" dirty="0" err="1"/>
                        <a:t>refusal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graphy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photography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8442597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eer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mountaineer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en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widen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ial</a:t>
                      </a:r>
                      <a:r>
                        <a:rPr lang="pt-BR" dirty="0"/>
                        <a:t>: </a:t>
                      </a:r>
                      <a:r>
                        <a:rPr lang="pt-BR" i="1" dirty="0"/>
                        <a:t>proverbial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3914056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ese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Portuguese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 </a:t>
                      </a:r>
                      <a:r>
                        <a:rPr lang="pt-BR" dirty="0" err="1"/>
                        <a:t>ful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wonderful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ic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climatic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4250295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ette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cigarette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ing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amazing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ion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perfection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681730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esque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picturesque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 </a:t>
                      </a:r>
                      <a:r>
                        <a:rPr lang="pt-BR" dirty="0" err="1"/>
                        <a:t>ish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devilish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ity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tranquillity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4709439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61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EDC888-1ADB-49E7-9EAF-400158BB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interest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amusement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DA541AB-2247-469E-859A-40718B0ED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101" y="864108"/>
            <a:ext cx="7451367" cy="5587026"/>
          </a:xfrm>
        </p:spPr>
        <p:txBody>
          <a:bodyPr>
            <a:normAutofit/>
          </a:bodyPr>
          <a:lstStyle/>
          <a:p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learn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heart</a:t>
            </a:r>
            <a:r>
              <a:rPr lang="pt-BR" dirty="0"/>
              <a:t>, </a:t>
            </a:r>
            <a:r>
              <a:rPr lang="pt-BR" dirty="0" err="1"/>
              <a:t>obviously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interesting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note some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dirty="0" err="1"/>
              <a:t>suffixes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>
                <a:solidFill>
                  <a:srgbClr val="FF0000"/>
                </a:solidFill>
              </a:rPr>
              <a:t>generally</a:t>
            </a:r>
            <a:r>
              <a:rPr lang="pt-BR" dirty="0"/>
              <a:t> (1) </a:t>
            </a:r>
            <a:r>
              <a:rPr lang="pt-BR" dirty="0" err="1"/>
              <a:t>carry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(2)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affect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(3) </a:t>
            </a:r>
            <a:r>
              <a:rPr lang="pt-BR" dirty="0" err="1"/>
              <a:t>change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. </a:t>
            </a:r>
            <a:r>
              <a:rPr lang="pt-BR" dirty="0" err="1"/>
              <a:t>Listen</a:t>
            </a:r>
            <a:r>
              <a:rPr lang="pt-BR" dirty="0"/>
              <a:t> out for </a:t>
            </a:r>
            <a:r>
              <a:rPr lang="pt-BR" dirty="0" err="1"/>
              <a:t>them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 err="1"/>
              <a:t>Warning</a:t>
            </a:r>
            <a:r>
              <a:rPr lang="pt-BR" dirty="0"/>
              <a:t>: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suffixes</a:t>
            </a:r>
            <a:r>
              <a:rPr lang="pt-BR" dirty="0"/>
              <a:t>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i="1" dirty="0" err="1"/>
              <a:t>always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effects</a:t>
            </a:r>
            <a:r>
              <a:rPr lang="pt-BR" dirty="0"/>
              <a:t> </a:t>
            </a:r>
            <a:r>
              <a:rPr lang="pt-BR" dirty="0" err="1"/>
              <a:t>shown</a:t>
            </a:r>
            <a:r>
              <a:rPr lang="pt-BR" dirty="0"/>
              <a:t> </a:t>
            </a:r>
            <a:r>
              <a:rPr lang="pt-BR" dirty="0" err="1"/>
              <a:t>above</a:t>
            </a:r>
            <a:r>
              <a:rPr lang="pt-BR" dirty="0"/>
              <a:t>.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speech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phonological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also</a:t>
            </a:r>
            <a:r>
              <a:rPr lang="pt-BR" dirty="0"/>
              <a:t> </a:t>
            </a:r>
            <a:r>
              <a:rPr lang="pt-BR" dirty="0" err="1"/>
              <a:t>impact</a:t>
            </a:r>
            <a:r>
              <a:rPr lang="pt-BR" dirty="0"/>
              <a:t>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 </a:t>
            </a:r>
            <a:r>
              <a:rPr lang="pt-BR" dirty="0" err="1"/>
              <a:t>differ</a:t>
            </a:r>
            <a:r>
              <a:rPr lang="pt-BR" dirty="0"/>
              <a:t>. The </a:t>
            </a:r>
            <a:r>
              <a:rPr lang="pt-BR" dirty="0" err="1"/>
              <a:t>purpose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slide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really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more </a:t>
            </a:r>
            <a:r>
              <a:rPr lang="pt-BR" dirty="0" err="1"/>
              <a:t>aware</a:t>
            </a:r>
            <a:r>
              <a:rPr lang="pt-BR" dirty="0"/>
              <a:t>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EFA6AF0-C0B7-4D95-952A-F1CDEC6D5691}"/>
              </a:ext>
            </a:extLst>
          </p:cNvPr>
          <p:cNvGraphicFramePr>
            <a:graphicFrameLocks noGrp="1"/>
          </p:cNvGraphicFramePr>
          <p:nvPr/>
        </p:nvGraphicFramePr>
        <p:xfrm>
          <a:off x="3514988" y="2164360"/>
          <a:ext cx="8011485" cy="31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495">
                  <a:extLst>
                    <a:ext uri="{9D8B030D-6E8A-4147-A177-3AD203B41FA5}">
                      <a16:colId xmlns:a16="http://schemas.microsoft.com/office/drawing/2014/main" xmlns="" val="2720825689"/>
                    </a:ext>
                  </a:extLst>
                </a:gridCol>
                <a:gridCol w="2670495">
                  <a:extLst>
                    <a:ext uri="{9D8B030D-6E8A-4147-A177-3AD203B41FA5}">
                      <a16:colId xmlns:a16="http://schemas.microsoft.com/office/drawing/2014/main" xmlns="" val="4082958228"/>
                    </a:ext>
                  </a:extLst>
                </a:gridCol>
                <a:gridCol w="2670495">
                  <a:extLst>
                    <a:ext uri="{9D8B030D-6E8A-4147-A177-3AD203B41FA5}">
                      <a16:colId xmlns:a16="http://schemas.microsoft.com/office/drawing/2014/main" xmlns="" val="624548919"/>
                    </a:ext>
                  </a:extLst>
                </a:gridCol>
              </a:tblGrid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Carrying </a:t>
                      </a:r>
                      <a:r>
                        <a:rPr lang="pt-BR" dirty="0" err="1"/>
                        <a:t>primary</a:t>
                      </a:r>
                      <a:r>
                        <a:rPr lang="pt-BR" dirty="0"/>
                        <a:t>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 </a:t>
                      </a:r>
                      <a:r>
                        <a:rPr lang="pt-BR" dirty="0" err="1"/>
                        <a:t>change</a:t>
                      </a:r>
                      <a:r>
                        <a:rPr lang="pt-BR" dirty="0"/>
                        <a:t> in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Change</a:t>
                      </a:r>
                      <a:r>
                        <a:rPr lang="pt-BR" dirty="0"/>
                        <a:t> in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8745756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ain</a:t>
                      </a:r>
                      <a:r>
                        <a:rPr lang="pt-BR" dirty="0"/>
                        <a:t> (</a:t>
                      </a:r>
                      <a:r>
                        <a:rPr lang="pt-BR" dirty="0" err="1"/>
                        <a:t>verbs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only</a:t>
                      </a:r>
                      <a:r>
                        <a:rPr lang="pt-BR" dirty="0"/>
                        <a:t>): </a:t>
                      </a:r>
                      <a:r>
                        <a:rPr lang="pt-BR" i="1" dirty="0" err="1"/>
                        <a:t>entertain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able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comfortable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eous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courageous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1535310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refugee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-al: </a:t>
                      </a:r>
                      <a:r>
                        <a:rPr lang="pt-BR" i="1" dirty="0" err="1"/>
                        <a:t>refusal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graphy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photography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8442597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eer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mountaineer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en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widen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ial</a:t>
                      </a:r>
                      <a:r>
                        <a:rPr lang="pt-BR" dirty="0"/>
                        <a:t>: </a:t>
                      </a:r>
                      <a:r>
                        <a:rPr lang="pt-BR" i="1" dirty="0"/>
                        <a:t>proverbial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3914056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ese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Portuguese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 </a:t>
                      </a:r>
                      <a:r>
                        <a:rPr lang="pt-BR" dirty="0" err="1"/>
                        <a:t>ful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wonderful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ic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climatic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4250295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ette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cigarette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ing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amazing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ion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perfection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681730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esque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picturesque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 </a:t>
                      </a:r>
                      <a:r>
                        <a:rPr lang="pt-BR" dirty="0" err="1"/>
                        <a:t>ish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devilish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-</a:t>
                      </a:r>
                      <a:r>
                        <a:rPr lang="pt-BR" dirty="0" err="1"/>
                        <a:t>ity</a:t>
                      </a:r>
                      <a:r>
                        <a:rPr lang="pt-BR" dirty="0"/>
                        <a:t>: </a:t>
                      </a:r>
                      <a:r>
                        <a:rPr lang="pt-BR" i="1" dirty="0" err="1"/>
                        <a:t>tranquillity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4709439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etc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61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1C87D0-D2AF-4B3D-829D-1316E4CA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prefixes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17C4CC-B01F-4B4D-B143-B3481D35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Prefixes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behave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regularity</a:t>
            </a:r>
            <a:r>
              <a:rPr lang="pt-BR" dirty="0"/>
              <a:t> as </a:t>
            </a:r>
            <a:r>
              <a:rPr lang="pt-BR" dirty="0" err="1"/>
              <a:t>suffixes</a:t>
            </a:r>
            <a:r>
              <a:rPr lang="pt-BR" dirty="0"/>
              <a:t>. No </a:t>
            </a:r>
            <a:r>
              <a:rPr lang="pt-BR" dirty="0" err="1"/>
              <a:t>prefix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1 </a:t>
            </a:r>
            <a:r>
              <a:rPr lang="pt-BR" dirty="0" err="1"/>
              <a:t>or</a:t>
            </a:r>
            <a:r>
              <a:rPr lang="pt-BR" dirty="0"/>
              <a:t> 2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carries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in ‘natural’ </a:t>
            </a:r>
            <a:r>
              <a:rPr lang="pt-BR" dirty="0" err="1"/>
              <a:t>conversation</a:t>
            </a:r>
            <a:r>
              <a:rPr lang="pt-BR" dirty="0"/>
              <a:t> (</a:t>
            </a:r>
            <a:r>
              <a:rPr lang="pt-BR" dirty="0" err="1"/>
              <a:t>though</a:t>
            </a:r>
            <a:r>
              <a:rPr lang="pt-BR" dirty="0"/>
              <a:t> in </a:t>
            </a:r>
            <a:r>
              <a:rPr lang="pt-BR" dirty="0" err="1"/>
              <a:t>context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might</a:t>
            </a:r>
            <a:r>
              <a:rPr lang="pt-BR" dirty="0"/>
              <a:t> </a:t>
            </a:r>
            <a:r>
              <a:rPr lang="pt-BR" dirty="0" err="1"/>
              <a:t>put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prefix</a:t>
            </a:r>
            <a:r>
              <a:rPr lang="pt-BR" dirty="0"/>
              <a:t> for </a:t>
            </a:r>
            <a:r>
              <a:rPr lang="pt-BR" dirty="0" err="1"/>
              <a:t>contrastive</a:t>
            </a:r>
            <a:r>
              <a:rPr lang="pt-BR" dirty="0"/>
              <a:t> </a:t>
            </a:r>
            <a:r>
              <a:rPr lang="pt-BR" dirty="0" err="1"/>
              <a:t>purposes</a:t>
            </a:r>
            <a:r>
              <a:rPr lang="pt-BR" dirty="0"/>
              <a:t>).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say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prefixes </a:t>
            </a:r>
            <a:r>
              <a:rPr lang="pt-BR" dirty="0" err="1"/>
              <a:t>generally</a:t>
            </a:r>
            <a:r>
              <a:rPr lang="pt-BR" dirty="0"/>
              <a:t> </a:t>
            </a:r>
            <a:r>
              <a:rPr lang="pt-BR" dirty="0" err="1"/>
              <a:t>don’t</a:t>
            </a:r>
            <a:r>
              <a:rPr lang="pt-BR" dirty="0"/>
              <a:t> </a:t>
            </a:r>
            <a:r>
              <a:rPr lang="pt-BR" dirty="0" err="1"/>
              <a:t>affect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(</a:t>
            </a:r>
            <a:r>
              <a:rPr lang="pt-BR" dirty="0" err="1"/>
              <a:t>rule</a:t>
            </a:r>
            <a:r>
              <a:rPr lang="pt-BR" dirty="0"/>
              <a:t> 2), </a:t>
            </a:r>
            <a:r>
              <a:rPr lang="pt-BR" dirty="0" err="1"/>
              <a:t>unless</a:t>
            </a:r>
            <a:r>
              <a:rPr lang="pt-BR" dirty="0"/>
              <a:t>...</a:t>
            </a:r>
          </a:p>
          <a:p>
            <a:endParaRPr lang="pt-BR" dirty="0"/>
          </a:p>
          <a:p>
            <a:r>
              <a:rPr lang="pt-BR" dirty="0"/>
              <a:t>DICK: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a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unpleasant</a:t>
            </a:r>
            <a:r>
              <a:rPr lang="pt-BR" dirty="0"/>
              <a:t> </a:t>
            </a:r>
            <a:r>
              <a:rPr lang="pt-BR" dirty="0" err="1"/>
              <a:t>party</a:t>
            </a:r>
            <a:r>
              <a:rPr lang="pt-BR" dirty="0"/>
              <a:t>.		ʌnˈplɛzənt</a:t>
            </a:r>
          </a:p>
          <a:p>
            <a:r>
              <a:rPr lang="pt-BR" dirty="0"/>
              <a:t>JANE: </a:t>
            </a:r>
            <a:r>
              <a:rPr lang="pt-BR" dirty="0" err="1"/>
              <a:t>Did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say</a:t>
            </a:r>
            <a:r>
              <a:rPr lang="pt-BR" dirty="0"/>
              <a:t> ‘</a:t>
            </a:r>
            <a:r>
              <a:rPr lang="pt-BR" dirty="0" err="1"/>
              <a:t>pleasant</a:t>
            </a:r>
            <a:r>
              <a:rPr lang="pt-BR" dirty="0"/>
              <a:t>’?</a:t>
            </a:r>
          </a:p>
          <a:p>
            <a:r>
              <a:rPr lang="pt-BR" dirty="0"/>
              <a:t>DICK: No, I </a:t>
            </a:r>
            <a:r>
              <a:rPr lang="pt-BR" dirty="0" err="1"/>
              <a:t>said</a:t>
            </a:r>
            <a:r>
              <a:rPr lang="pt-BR" dirty="0"/>
              <a:t> it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i="1" dirty="0" err="1"/>
              <a:t>un</a:t>
            </a:r>
            <a:r>
              <a:rPr lang="pt-BR" dirty="0" err="1"/>
              <a:t>pleasant</a:t>
            </a:r>
            <a:r>
              <a:rPr lang="pt-BR" dirty="0"/>
              <a:t>.		ˈ</a:t>
            </a:r>
            <a:r>
              <a:rPr lang="pt-BR" dirty="0" err="1"/>
              <a:t>ʌnˌplɛzənt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4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B529CE-2B56-4EBC-938F-04AD8C65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And</a:t>
            </a:r>
            <a:r>
              <a:rPr lang="pt-BR" dirty="0"/>
              <a:t> (</a:t>
            </a:r>
            <a:r>
              <a:rPr lang="pt-BR" dirty="0" err="1"/>
              <a:t>almost</a:t>
            </a:r>
            <a:r>
              <a:rPr lang="pt-BR" dirty="0"/>
              <a:t>) </a:t>
            </a:r>
            <a:r>
              <a:rPr lang="pt-BR" dirty="0" err="1"/>
              <a:t>finally</a:t>
            </a:r>
            <a:r>
              <a:rPr lang="pt-BR" dirty="0"/>
              <a:t>... </a:t>
            </a:r>
            <a:r>
              <a:rPr lang="pt-BR" dirty="0" err="1"/>
              <a:t>compound</a:t>
            </a:r>
            <a:r>
              <a:rPr lang="pt-BR" dirty="0"/>
              <a:t> </a:t>
            </a:r>
            <a:r>
              <a:rPr lang="pt-BR" dirty="0" err="1"/>
              <a:t>words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D6566B6-AA52-4AB0-BA6B-0DC2E7C1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Compound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are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two</a:t>
            </a:r>
            <a:r>
              <a:rPr lang="pt-BR" dirty="0"/>
              <a:t> </a:t>
            </a:r>
            <a:r>
              <a:rPr lang="pt-BR" dirty="0" err="1"/>
              <a:t>stems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associated</a:t>
            </a:r>
            <a:r>
              <a:rPr lang="pt-BR" dirty="0"/>
              <a:t> </a:t>
            </a:r>
            <a:r>
              <a:rPr lang="pt-BR" dirty="0" err="1"/>
              <a:t>affixes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i="1" dirty="0" err="1"/>
              <a:t>loudspeaker</a:t>
            </a:r>
            <a:r>
              <a:rPr lang="pt-BR" i="1" dirty="0"/>
              <a:t> </a:t>
            </a:r>
            <a:r>
              <a:rPr lang="pt-BR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bad-tempered</a:t>
            </a:r>
            <a:r>
              <a:rPr lang="pt-BR" i="1" dirty="0"/>
              <a:t>.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question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whether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should</a:t>
            </a:r>
            <a:r>
              <a:rPr lang="pt-BR" dirty="0"/>
              <a:t> go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element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compound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65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80A11E-6E8D-4581-B6E8-FF5384CF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 </a:t>
            </a:r>
            <a:r>
              <a:rPr lang="pt-BR" dirty="0" err="1"/>
              <a:t>rules</a:t>
            </a:r>
            <a:r>
              <a:rPr lang="pt-BR" dirty="0"/>
              <a:t> for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compounds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8228A25-BFB0-4AB4-91BA-D33FB6AD0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497815" cy="5120640"/>
          </a:xfrm>
        </p:spPr>
        <p:txBody>
          <a:bodyPr/>
          <a:lstStyle/>
          <a:p>
            <a:r>
              <a:rPr lang="pt-BR" dirty="0"/>
              <a:t>In </a:t>
            </a:r>
            <a:r>
              <a:rPr lang="pt-BR" dirty="0" err="1"/>
              <a:t>pairs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threes</a:t>
            </a:r>
            <a:r>
              <a:rPr lang="pt-BR" dirty="0"/>
              <a:t> (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time)</a:t>
            </a:r>
          </a:p>
          <a:p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figure out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stem</a:t>
            </a:r>
            <a:r>
              <a:rPr lang="pt-BR" dirty="0"/>
              <a:t> </a:t>
            </a:r>
            <a:r>
              <a:rPr lang="pt-BR" dirty="0" err="1"/>
              <a:t>gets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stress?</a:t>
            </a:r>
          </a:p>
          <a:p>
            <a:endParaRPr lang="pt-BR" dirty="0"/>
          </a:p>
          <a:p>
            <a:r>
              <a:rPr lang="pt-BR" dirty="0" err="1"/>
              <a:t>loudspeaker</a:t>
            </a:r>
            <a:r>
              <a:rPr lang="pt-BR" dirty="0"/>
              <a:t>	laʊdspi:kə	</a:t>
            </a:r>
            <a:r>
              <a:rPr lang="pt-BR" dirty="0" err="1"/>
              <a:t>typewriter</a:t>
            </a:r>
            <a:r>
              <a:rPr lang="pt-BR" dirty="0"/>
              <a:t>	taɪpraɪtə</a:t>
            </a:r>
          </a:p>
          <a:p>
            <a:r>
              <a:rPr lang="pt-BR" dirty="0" err="1"/>
              <a:t>bad-tempered</a:t>
            </a:r>
            <a:r>
              <a:rPr lang="pt-BR" dirty="0"/>
              <a:t>	bæd tɛmpəd	</a:t>
            </a:r>
            <a:r>
              <a:rPr lang="pt-BR" dirty="0" err="1"/>
              <a:t>sunrise</a:t>
            </a:r>
            <a:r>
              <a:rPr lang="pt-BR" dirty="0"/>
              <a:t>		sʌnraɪz</a:t>
            </a:r>
          </a:p>
          <a:p>
            <a:r>
              <a:rPr lang="pt-BR" dirty="0" err="1"/>
              <a:t>second-class</a:t>
            </a:r>
            <a:r>
              <a:rPr lang="pt-BR" dirty="0"/>
              <a:t>	sɛkəŋ klɑ:s	</a:t>
            </a:r>
            <a:r>
              <a:rPr lang="pt-BR" dirty="0" err="1"/>
              <a:t>suitcase</a:t>
            </a:r>
            <a:r>
              <a:rPr lang="pt-BR" dirty="0"/>
              <a:t>		sju:tkeɪs</a:t>
            </a:r>
          </a:p>
          <a:p>
            <a:r>
              <a:rPr lang="pt-BR" dirty="0" err="1"/>
              <a:t>three-wheeler</a:t>
            </a:r>
            <a:r>
              <a:rPr lang="pt-BR" dirty="0"/>
              <a:t>	</a:t>
            </a:r>
            <a:r>
              <a:rPr lang="el-GR" dirty="0"/>
              <a:t>θ</a:t>
            </a:r>
            <a:r>
              <a:rPr lang="pt-BR" dirty="0"/>
              <a:t>ri: </a:t>
            </a:r>
            <a:r>
              <a:rPr lang="pt-BR" dirty="0" err="1"/>
              <a:t>wi:lə</a:t>
            </a:r>
            <a:r>
              <a:rPr lang="pt-BR" dirty="0"/>
              <a:t>		</a:t>
            </a:r>
            <a:r>
              <a:rPr lang="pt-BR" dirty="0" err="1"/>
              <a:t>tea-cup</a:t>
            </a:r>
            <a:r>
              <a:rPr lang="pt-BR" dirty="0"/>
              <a:t>		</a:t>
            </a:r>
            <a:r>
              <a:rPr lang="pt-BR" dirty="0" err="1"/>
              <a:t>ti:kʌp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9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F98745-2484-4B72-A054-0BCF75AD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–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divisions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99A7DA-D681-42B7-9364-CE062572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</a:t>
            </a:r>
            <a:r>
              <a:rPr lang="pt-BR" b="1" i="1" dirty="0" err="1"/>
              <a:t>above</a:t>
            </a:r>
            <a:r>
              <a:rPr lang="pt-BR" b="1" i="1" dirty="0"/>
              <a:t>.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say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things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it:</a:t>
            </a:r>
          </a:p>
          <a:p>
            <a:pPr lvl="1"/>
            <a:r>
              <a:rPr lang="pt-BR" dirty="0"/>
              <a:t>It </a:t>
            </a:r>
            <a:r>
              <a:rPr lang="pt-BR" dirty="0" err="1"/>
              <a:t>has</a:t>
            </a:r>
            <a:r>
              <a:rPr lang="pt-BR" dirty="0"/>
              <a:t> FIVE </a:t>
            </a:r>
            <a:r>
              <a:rPr lang="pt-BR" dirty="0" err="1"/>
              <a:t>orthographical</a:t>
            </a:r>
            <a:r>
              <a:rPr lang="pt-BR" dirty="0"/>
              <a:t> </a:t>
            </a:r>
            <a:r>
              <a:rPr lang="pt-BR" dirty="0" err="1"/>
              <a:t>letters</a:t>
            </a:r>
            <a:r>
              <a:rPr lang="pt-BR" dirty="0"/>
              <a:t>: &lt;a&gt;, &lt;b&gt;, &lt;o&gt;, &lt;v&gt;, &lt;e&gt;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It </a:t>
            </a:r>
            <a:r>
              <a:rPr lang="pt-BR" dirty="0" err="1"/>
              <a:t>contains</a:t>
            </a:r>
            <a:r>
              <a:rPr lang="pt-BR" dirty="0"/>
              <a:t> FOUR </a:t>
            </a:r>
            <a:r>
              <a:rPr lang="pt-BR" dirty="0" err="1"/>
              <a:t>phonemes</a:t>
            </a:r>
            <a:r>
              <a:rPr lang="pt-BR" dirty="0"/>
              <a:t>: /əbʌv/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 err="1"/>
              <a:t>There</a:t>
            </a:r>
            <a:r>
              <a:rPr lang="pt-BR" dirty="0"/>
              <a:t> are TWO </a:t>
            </a:r>
            <a:r>
              <a:rPr lang="pt-BR" dirty="0" err="1"/>
              <a:t>syllables</a:t>
            </a:r>
            <a:r>
              <a:rPr lang="pt-BR" dirty="0"/>
              <a:t>: /ə/ </a:t>
            </a:r>
            <a:r>
              <a:rPr lang="pt-BR" dirty="0" err="1"/>
              <a:t>and</a:t>
            </a:r>
            <a:r>
              <a:rPr lang="pt-BR" dirty="0"/>
              <a:t> /</a:t>
            </a:r>
            <a:r>
              <a:rPr lang="pt-BR" dirty="0" err="1"/>
              <a:t>bʌv</a:t>
            </a:r>
            <a:r>
              <a:rPr lang="pt-BR" dirty="0"/>
              <a:t>/  or  A#BOVE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The </a:t>
            </a:r>
            <a:r>
              <a:rPr lang="pt-BR" dirty="0" err="1"/>
              <a:t>first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pronounced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less</a:t>
            </a:r>
            <a:r>
              <a:rPr lang="pt-BR" dirty="0"/>
              <a:t> force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(it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)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The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pronounced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more force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(it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): /</a:t>
            </a:r>
            <a:r>
              <a:rPr lang="pt-BR" dirty="0" err="1"/>
              <a:t>ə'bʌv</a:t>
            </a:r>
            <a:r>
              <a:rPr lang="pt-BR" dirty="0"/>
              <a:t>/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83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80A11E-6E8D-4581-B6E8-FF5384CF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 </a:t>
            </a:r>
            <a:r>
              <a:rPr lang="pt-BR" dirty="0" err="1"/>
              <a:t>rules</a:t>
            </a:r>
            <a:r>
              <a:rPr lang="pt-BR" dirty="0"/>
              <a:t> for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compounds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8228A25-BFB0-4AB4-91BA-D33FB6AD0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497815" cy="5120640"/>
          </a:xfrm>
        </p:spPr>
        <p:txBody>
          <a:bodyPr/>
          <a:lstStyle/>
          <a:p>
            <a:r>
              <a:rPr lang="pt-BR" dirty="0" err="1"/>
              <a:t>Generally</a:t>
            </a:r>
            <a:r>
              <a:rPr lang="pt-BR" dirty="0"/>
              <a:t>...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initial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adjectival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numeric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goes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i="1" dirty="0" err="1"/>
              <a:t>second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.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initial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noun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goes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i="1" dirty="0" err="1"/>
              <a:t>first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 err="1"/>
              <a:t>loudspeaker</a:t>
            </a:r>
            <a:r>
              <a:rPr lang="pt-BR" dirty="0"/>
              <a:t>	ˌlaʊdˈspi:kə	</a:t>
            </a:r>
            <a:r>
              <a:rPr lang="pt-BR" dirty="0" err="1"/>
              <a:t>typewriter</a:t>
            </a:r>
            <a:r>
              <a:rPr lang="pt-BR" dirty="0"/>
              <a:t>	ˈ</a:t>
            </a:r>
            <a:r>
              <a:rPr lang="pt-BR" dirty="0" err="1"/>
              <a:t>taɪpˌraɪtə</a:t>
            </a:r>
            <a:endParaRPr lang="pt-BR" dirty="0"/>
          </a:p>
          <a:p>
            <a:r>
              <a:rPr lang="pt-BR" dirty="0" err="1"/>
              <a:t>bad-tempered</a:t>
            </a:r>
            <a:r>
              <a:rPr lang="pt-BR" dirty="0"/>
              <a:t>	ˌbæd ˈtɛmpəd	</a:t>
            </a:r>
            <a:r>
              <a:rPr lang="pt-BR" dirty="0" err="1"/>
              <a:t>sunrise</a:t>
            </a:r>
            <a:r>
              <a:rPr lang="pt-BR" dirty="0"/>
              <a:t>		ˈ</a:t>
            </a:r>
            <a:r>
              <a:rPr lang="pt-BR" dirty="0" err="1"/>
              <a:t>sʌnˌraɪz</a:t>
            </a:r>
            <a:endParaRPr lang="pt-BR" dirty="0"/>
          </a:p>
          <a:p>
            <a:r>
              <a:rPr lang="pt-BR" dirty="0" err="1"/>
              <a:t>second-class</a:t>
            </a:r>
            <a:r>
              <a:rPr lang="pt-BR" dirty="0"/>
              <a:t>	ˌsɛkəŋ ˈklɑ:s	</a:t>
            </a:r>
            <a:r>
              <a:rPr lang="pt-BR" dirty="0" err="1"/>
              <a:t>suitcase</a:t>
            </a:r>
            <a:r>
              <a:rPr lang="pt-BR" dirty="0"/>
              <a:t>		ˈ</a:t>
            </a:r>
            <a:r>
              <a:rPr lang="pt-BR" dirty="0" err="1"/>
              <a:t>sju:tˌkeɪs</a:t>
            </a:r>
            <a:endParaRPr lang="pt-BR" dirty="0"/>
          </a:p>
          <a:p>
            <a:r>
              <a:rPr lang="pt-BR" dirty="0" err="1"/>
              <a:t>three-wheeler</a:t>
            </a:r>
            <a:r>
              <a:rPr lang="pt-BR" dirty="0"/>
              <a:t>	ˌ</a:t>
            </a:r>
            <a:r>
              <a:rPr lang="el-GR" dirty="0"/>
              <a:t>θ</a:t>
            </a:r>
            <a:r>
              <a:rPr lang="pt-BR" dirty="0"/>
              <a:t>ri: ˈwi:lə	</a:t>
            </a:r>
            <a:r>
              <a:rPr lang="pt-BR" dirty="0" err="1"/>
              <a:t>tea-cup</a:t>
            </a:r>
            <a:r>
              <a:rPr lang="pt-BR" dirty="0"/>
              <a:t>		ˈti:ˌ</a:t>
            </a:r>
            <a:r>
              <a:rPr lang="pt-BR" dirty="0" err="1"/>
              <a:t>kʌp</a:t>
            </a:r>
            <a:endParaRPr lang="pt-BR" dirty="0"/>
          </a:p>
          <a:p>
            <a:endParaRPr lang="pt-BR" dirty="0"/>
          </a:p>
          <a:p>
            <a:r>
              <a:rPr lang="pt-BR" dirty="0"/>
              <a:t>BUT </a:t>
            </a:r>
            <a:r>
              <a:rPr lang="pt-BR" dirty="0" err="1"/>
              <a:t>there</a:t>
            </a:r>
            <a:r>
              <a:rPr lang="pt-BR" dirty="0"/>
              <a:t> are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exceptions</a:t>
            </a:r>
            <a:r>
              <a:rPr lang="pt-BR" dirty="0"/>
              <a:t>, </a:t>
            </a:r>
            <a:r>
              <a:rPr lang="pt-BR" dirty="0" err="1"/>
              <a:t>often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are </a:t>
            </a:r>
            <a:r>
              <a:rPr lang="pt-BR" dirty="0" err="1"/>
              <a:t>now</a:t>
            </a:r>
            <a:r>
              <a:rPr lang="pt-BR" dirty="0"/>
              <a:t> </a:t>
            </a:r>
            <a:r>
              <a:rPr lang="pt-BR" dirty="0" err="1"/>
              <a:t>thought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as individual </a:t>
            </a:r>
            <a:r>
              <a:rPr lang="pt-BR" dirty="0" err="1"/>
              <a:t>units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compounds</a:t>
            </a:r>
            <a:r>
              <a:rPr lang="pt-BR" dirty="0"/>
              <a:t>, </a:t>
            </a:r>
            <a:r>
              <a:rPr lang="pt-BR" dirty="0" err="1"/>
              <a:t>eg</a:t>
            </a:r>
            <a:r>
              <a:rPr lang="pt-BR" dirty="0"/>
              <a:t> 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greenhouse</a:t>
            </a:r>
            <a:r>
              <a:rPr lang="pt-BR" dirty="0"/>
              <a:t> 	ˈ</a:t>
            </a:r>
            <a:r>
              <a:rPr lang="pt-BR" dirty="0" err="1"/>
              <a:t>gri:nˌhaʊs</a:t>
            </a:r>
            <a:r>
              <a:rPr lang="pt-BR" dirty="0"/>
              <a:t>	</a:t>
            </a:r>
            <a:r>
              <a:rPr lang="pt-BR" dirty="0" err="1"/>
              <a:t>adj+noun</a:t>
            </a:r>
            <a:r>
              <a:rPr lang="pt-BR" dirty="0"/>
              <a:t> </a:t>
            </a:r>
            <a:r>
              <a:rPr lang="pt-BR" dirty="0" err="1"/>
              <a:t>patterns</a:t>
            </a:r>
            <a:endParaRPr lang="pt-BR" dirty="0"/>
          </a:p>
          <a:p>
            <a:pPr lvl="1"/>
            <a:r>
              <a:rPr lang="pt-BR" dirty="0"/>
              <a:t>gentleman		ˈ</a:t>
            </a:r>
            <a:r>
              <a:rPr lang="pt-BR" dirty="0" err="1"/>
              <a:t>ʤɛntəlmən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2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7DD43-AE79-46A8-A44F-D1620E15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finally</a:t>
            </a:r>
            <a:r>
              <a:rPr lang="pt-BR" dirty="0"/>
              <a:t>... </a:t>
            </a:r>
            <a:r>
              <a:rPr lang="pt-BR" dirty="0" err="1"/>
              <a:t>word-class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pairs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93F8E7-3047-4E30-A29D-AFE457C63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There</a:t>
            </a:r>
            <a:r>
              <a:rPr lang="pt-BR" dirty="0"/>
              <a:t> are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2-syllable </a:t>
            </a:r>
            <a:r>
              <a:rPr lang="pt-BR" dirty="0" err="1"/>
              <a:t>words</a:t>
            </a:r>
            <a:r>
              <a:rPr lang="pt-BR" dirty="0"/>
              <a:t> in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spelling</a:t>
            </a:r>
            <a:r>
              <a:rPr lang="pt-BR" dirty="0"/>
              <a:t> as </a:t>
            </a:r>
            <a:r>
              <a:rPr lang="pt-BR" dirty="0" err="1"/>
              <a:t>noun</a:t>
            </a:r>
            <a:r>
              <a:rPr lang="pt-BR" dirty="0"/>
              <a:t>/</a:t>
            </a:r>
            <a:r>
              <a:rPr lang="pt-BR" dirty="0" err="1"/>
              <a:t>adjective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verb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differs</a:t>
            </a:r>
            <a:r>
              <a:rPr lang="pt-BR" dirty="0"/>
              <a:t>.</a:t>
            </a:r>
          </a:p>
          <a:p>
            <a:r>
              <a:rPr lang="pt-BR" dirty="0" err="1"/>
              <a:t>How</a:t>
            </a:r>
            <a:r>
              <a:rPr lang="pt-BR" dirty="0"/>
              <a:t> do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pronounce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as N/A </a:t>
            </a:r>
            <a:r>
              <a:rPr lang="pt-BR" dirty="0" err="1"/>
              <a:t>or</a:t>
            </a:r>
            <a:r>
              <a:rPr lang="pt-BR" dirty="0"/>
              <a:t> V?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AB4F234B-ACFF-4757-ADB6-F206B145A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49548"/>
              </p:ext>
            </p:extLst>
          </p:nvPr>
        </p:nvGraphicFramePr>
        <p:xfrm>
          <a:off x="3600742" y="27583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7992107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5881955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77612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118613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Noun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or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Adjective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Verb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98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045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conduct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conduct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69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contract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contract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974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desert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desert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53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export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export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734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insult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insult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099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record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record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73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3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7DD43-AE79-46A8-A44F-D1620E15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finally</a:t>
            </a:r>
            <a:r>
              <a:rPr lang="pt-BR" dirty="0"/>
              <a:t>... </a:t>
            </a:r>
            <a:r>
              <a:rPr lang="pt-BR" dirty="0" err="1"/>
              <a:t>word-class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pairs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93F8E7-3047-4E30-A29D-AFE457C63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There</a:t>
            </a:r>
            <a:r>
              <a:rPr lang="pt-BR" dirty="0"/>
              <a:t> are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2-syllable </a:t>
            </a:r>
            <a:r>
              <a:rPr lang="pt-BR" dirty="0" err="1"/>
              <a:t>words</a:t>
            </a:r>
            <a:r>
              <a:rPr lang="pt-BR" dirty="0"/>
              <a:t> in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spelling</a:t>
            </a:r>
            <a:r>
              <a:rPr lang="pt-BR" dirty="0"/>
              <a:t> as </a:t>
            </a:r>
            <a:r>
              <a:rPr lang="pt-BR" dirty="0" err="1"/>
              <a:t>noun</a:t>
            </a:r>
            <a:r>
              <a:rPr lang="pt-BR" dirty="0"/>
              <a:t>/</a:t>
            </a:r>
            <a:r>
              <a:rPr lang="pt-BR" dirty="0" err="1"/>
              <a:t>adjective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verb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stress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differs</a:t>
            </a:r>
            <a:r>
              <a:rPr lang="pt-BR" dirty="0"/>
              <a:t>.</a:t>
            </a:r>
          </a:p>
          <a:p>
            <a:r>
              <a:rPr lang="pt-BR" dirty="0"/>
              <a:t>Note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a </a:t>
            </a:r>
            <a:r>
              <a:rPr lang="pt-BR" dirty="0" err="1"/>
              <a:t>full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in </a:t>
            </a:r>
            <a:r>
              <a:rPr lang="pt-BR" dirty="0" err="1"/>
              <a:t>certain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as a </a:t>
            </a:r>
            <a:r>
              <a:rPr lang="pt-BR" dirty="0" err="1"/>
              <a:t>consequence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shift in stress </a:t>
            </a:r>
            <a:r>
              <a:rPr lang="pt-BR" dirty="0" err="1"/>
              <a:t>placement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AB4F234B-ACFF-4757-ADB6-F206B145A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78605"/>
              </p:ext>
            </p:extLst>
          </p:nvPr>
        </p:nvGraphicFramePr>
        <p:xfrm>
          <a:off x="3600742" y="3012300"/>
          <a:ext cx="81280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7992107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5881955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77612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118613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err="1"/>
                        <a:t>Noun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or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Adjective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Verb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98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ˈæbstrækt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æbˈstrækt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045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conduct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ˈkɒndʌkt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conduct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kənˈdʌkt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69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contract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ˈkɒntrækt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contract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kənˈtrækt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974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desert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ˈdɛzət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desert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dəˈzɜ:t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53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export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ˈɛkspɔ:t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export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ɪkˈspɔ:t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734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insult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ˈɪnsʌlt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insult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ɪnˈsʌlt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099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record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ˈrɛkɔ:d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record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rɪˈkɔ:d</a:t>
                      </a:r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73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8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65AAE5-7D06-4258-8B68-70C3C413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Summing</a:t>
            </a:r>
            <a:r>
              <a:rPr lang="pt-BR" dirty="0"/>
              <a:t> </a:t>
            </a:r>
            <a:r>
              <a:rPr lang="pt-BR" dirty="0" err="1"/>
              <a:t>up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37E393A-B3A8-4B5F-9A18-ECAB2265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Individual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are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relatively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(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suggest</a:t>
            </a:r>
            <a:r>
              <a:rPr lang="pt-BR" dirty="0"/>
              <a:t> a 3-part </a:t>
            </a:r>
            <a:r>
              <a:rPr lang="pt-BR" dirty="0" err="1"/>
              <a:t>distinction</a:t>
            </a:r>
            <a:r>
              <a:rPr lang="pt-BR" dirty="0"/>
              <a:t>: </a:t>
            </a:r>
            <a:r>
              <a:rPr lang="pt-BR" dirty="0" err="1"/>
              <a:t>primary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secondary</a:t>
            </a:r>
            <a:r>
              <a:rPr lang="pt-BR" dirty="0"/>
              <a:t> stress,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, in </a:t>
            </a:r>
            <a:r>
              <a:rPr lang="pt-BR" dirty="0" err="1"/>
              <a:t>polysyllabic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)</a:t>
            </a:r>
          </a:p>
          <a:p>
            <a:r>
              <a:rPr lang="en-US" dirty="0"/>
              <a:t>Unlike Portuguese, English utterances are stress-timed: there is a regular ‘beat’ of stressed syllables separated by an irregular number of relatively unstressed syllables. (Portuguese speakers pay more attention to length, and so syllables get relatively equal weighting in stress).</a:t>
            </a:r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stress </a:t>
            </a:r>
            <a:r>
              <a:rPr lang="pt-BR" dirty="0" err="1"/>
              <a:t>depends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factors</a:t>
            </a:r>
            <a:r>
              <a:rPr lang="pt-BR" dirty="0"/>
              <a:t> (</a:t>
            </a:r>
            <a:r>
              <a:rPr lang="pt-BR" dirty="0" err="1"/>
              <a:t>morphological</a:t>
            </a:r>
            <a:r>
              <a:rPr lang="pt-BR" dirty="0"/>
              <a:t> </a:t>
            </a:r>
            <a:r>
              <a:rPr lang="pt-BR" dirty="0" err="1"/>
              <a:t>complexity</a:t>
            </a:r>
            <a:r>
              <a:rPr lang="pt-BR" dirty="0"/>
              <a:t>,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speech, </a:t>
            </a:r>
            <a:r>
              <a:rPr lang="pt-BR" dirty="0" err="1"/>
              <a:t>phonological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some individual </a:t>
            </a:r>
            <a:r>
              <a:rPr lang="pt-BR" dirty="0" err="1"/>
              <a:t>variation</a:t>
            </a:r>
            <a:r>
              <a:rPr lang="pt-BR" dirty="0"/>
              <a:t>...</a:t>
            </a:r>
          </a:p>
          <a:p>
            <a:r>
              <a:rPr lang="pt-BR" dirty="0"/>
              <a:t>As a </a:t>
            </a:r>
            <a:r>
              <a:rPr lang="pt-BR" dirty="0" err="1"/>
              <a:t>rough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,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placed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nucleus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diphthong</a:t>
            </a:r>
            <a:r>
              <a:rPr lang="pt-BR" dirty="0"/>
              <a:t>,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coda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two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more </a:t>
            </a:r>
            <a:r>
              <a:rPr lang="pt-BR" dirty="0" err="1"/>
              <a:t>consonants</a:t>
            </a:r>
            <a:r>
              <a:rPr lang="pt-BR" dirty="0"/>
              <a:t>.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speech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morphological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counteract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.</a:t>
            </a:r>
          </a:p>
          <a:p>
            <a:r>
              <a:rPr lang="pt-BR" dirty="0"/>
              <a:t>The moral...?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2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65AAE5-7D06-4258-8B68-70C3C413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Summing</a:t>
            </a:r>
            <a:r>
              <a:rPr lang="pt-BR" dirty="0"/>
              <a:t> </a:t>
            </a:r>
            <a:r>
              <a:rPr lang="pt-BR" dirty="0" err="1"/>
              <a:t>up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37E393A-B3A8-4B5F-9A18-ECAB2265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Individual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are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relatively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(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suggest</a:t>
            </a:r>
            <a:r>
              <a:rPr lang="pt-BR" dirty="0"/>
              <a:t> a 3-part </a:t>
            </a:r>
            <a:r>
              <a:rPr lang="pt-BR" dirty="0" err="1"/>
              <a:t>distinction</a:t>
            </a:r>
            <a:r>
              <a:rPr lang="pt-BR" dirty="0"/>
              <a:t>: </a:t>
            </a:r>
            <a:r>
              <a:rPr lang="pt-BR" dirty="0" err="1"/>
              <a:t>primary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secondary</a:t>
            </a:r>
            <a:r>
              <a:rPr lang="pt-BR" dirty="0"/>
              <a:t> stress,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, in </a:t>
            </a:r>
            <a:r>
              <a:rPr lang="pt-BR" dirty="0" err="1"/>
              <a:t>polysyllabic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)</a:t>
            </a:r>
          </a:p>
          <a:p>
            <a:r>
              <a:rPr lang="pt-BR" dirty="0"/>
              <a:t>Unlike </a:t>
            </a:r>
            <a:r>
              <a:rPr lang="pt-BR" dirty="0" err="1"/>
              <a:t>Portuguese</a:t>
            </a:r>
            <a:r>
              <a:rPr lang="pt-BR" dirty="0"/>
              <a:t>,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utterances</a:t>
            </a:r>
            <a:r>
              <a:rPr lang="pt-BR" dirty="0"/>
              <a:t> are stress-</a:t>
            </a:r>
            <a:r>
              <a:rPr lang="pt-BR" dirty="0" err="1"/>
              <a:t>timed</a:t>
            </a:r>
            <a:r>
              <a:rPr lang="pt-BR" dirty="0"/>
              <a:t>: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regular ‘beat’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separated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irregular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relatively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. (</a:t>
            </a:r>
            <a:r>
              <a:rPr lang="pt-BR" dirty="0" err="1"/>
              <a:t>Portuguese</a:t>
            </a:r>
            <a:r>
              <a:rPr lang="pt-BR" dirty="0"/>
              <a:t> speakers </a:t>
            </a:r>
            <a:r>
              <a:rPr lang="pt-BR" dirty="0" err="1"/>
              <a:t>pay</a:t>
            </a:r>
            <a:r>
              <a:rPr lang="pt-BR" dirty="0"/>
              <a:t> more </a:t>
            </a:r>
            <a:r>
              <a:rPr lang="pt-BR" dirty="0" err="1"/>
              <a:t>attention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length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get</a:t>
            </a:r>
            <a:r>
              <a:rPr lang="pt-BR" dirty="0"/>
              <a:t> </a:t>
            </a:r>
            <a:r>
              <a:rPr lang="pt-BR" dirty="0" err="1"/>
              <a:t>relatively</a:t>
            </a:r>
            <a:r>
              <a:rPr lang="pt-BR" dirty="0"/>
              <a:t> </a:t>
            </a:r>
            <a:r>
              <a:rPr lang="pt-BR" dirty="0" err="1"/>
              <a:t>equal</a:t>
            </a:r>
            <a:r>
              <a:rPr lang="pt-BR" dirty="0"/>
              <a:t> </a:t>
            </a:r>
            <a:r>
              <a:rPr lang="pt-BR" dirty="0" err="1"/>
              <a:t>weighting</a:t>
            </a:r>
            <a:r>
              <a:rPr lang="pt-BR" dirty="0"/>
              <a:t> in stress).</a:t>
            </a:r>
          </a:p>
          <a:p>
            <a:r>
              <a:rPr lang="pt-BR" dirty="0"/>
              <a:t>The </a:t>
            </a:r>
            <a:r>
              <a:rPr lang="pt-BR" dirty="0" err="1"/>
              <a:t>placement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stress </a:t>
            </a:r>
            <a:r>
              <a:rPr lang="pt-BR" dirty="0" err="1"/>
              <a:t>depends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factors</a:t>
            </a:r>
            <a:r>
              <a:rPr lang="pt-BR" dirty="0"/>
              <a:t> (</a:t>
            </a:r>
            <a:r>
              <a:rPr lang="pt-BR" dirty="0" err="1"/>
              <a:t>morphological</a:t>
            </a:r>
            <a:r>
              <a:rPr lang="pt-BR" dirty="0"/>
              <a:t> </a:t>
            </a:r>
            <a:r>
              <a:rPr lang="pt-BR" dirty="0" err="1"/>
              <a:t>complexity</a:t>
            </a:r>
            <a:r>
              <a:rPr lang="pt-BR" dirty="0"/>
              <a:t>,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speech, </a:t>
            </a:r>
            <a:r>
              <a:rPr lang="pt-BR" dirty="0" err="1"/>
              <a:t>phonological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some individual </a:t>
            </a:r>
            <a:r>
              <a:rPr lang="pt-BR" dirty="0" err="1"/>
              <a:t>variation</a:t>
            </a:r>
            <a:r>
              <a:rPr lang="pt-BR" dirty="0"/>
              <a:t>...</a:t>
            </a:r>
          </a:p>
          <a:p>
            <a:r>
              <a:rPr lang="pt-BR" dirty="0"/>
              <a:t>As a </a:t>
            </a:r>
            <a:r>
              <a:rPr lang="pt-BR" dirty="0" err="1"/>
              <a:t>rough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, </a:t>
            </a:r>
            <a:r>
              <a:rPr lang="pt-BR" dirty="0" err="1"/>
              <a:t>primary</a:t>
            </a:r>
            <a:r>
              <a:rPr lang="pt-BR" dirty="0"/>
              <a:t> stress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placed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nucleus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long</a:t>
            </a:r>
            <a:r>
              <a:rPr lang="pt-BR" dirty="0"/>
              <a:t> </a:t>
            </a:r>
            <a:r>
              <a:rPr lang="pt-BR" dirty="0" err="1"/>
              <a:t>vowel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diphthong</a:t>
            </a:r>
            <a:r>
              <a:rPr lang="pt-BR" dirty="0"/>
              <a:t>,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coda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two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more </a:t>
            </a:r>
            <a:r>
              <a:rPr lang="pt-BR" dirty="0" err="1"/>
              <a:t>consonants</a:t>
            </a:r>
            <a:r>
              <a:rPr lang="pt-BR" dirty="0"/>
              <a:t>.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speech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morphological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counteract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.</a:t>
            </a:r>
          </a:p>
          <a:p>
            <a:r>
              <a:rPr lang="pt-BR" dirty="0"/>
              <a:t>The moral...? </a:t>
            </a:r>
            <a:r>
              <a:rPr lang="pt-BR" i="1" dirty="0" err="1">
                <a:solidFill>
                  <a:srgbClr val="C00000"/>
                </a:solidFill>
              </a:rPr>
              <a:t>Listen</a:t>
            </a:r>
            <a:r>
              <a:rPr lang="pt-BR" i="1" dirty="0">
                <a:solidFill>
                  <a:srgbClr val="C00000"/>
                </a:solidFill>
              </a:rPr>
              <a:t>!!!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0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B805CA-1456-45AE-B61C-DC49F2C6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Preview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B136D8-9BD4-4DAF-887A-BE25473ED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 err="1"/>
              <a:t>See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next</a:t>
            </a:r>
            <a:r>
              <a:rPr lang="pt-BR" dirty="0"/>
              <a:t> </a:t>
            </a:r>
            <a:r>
              <a:rPr lang="pt-BR" dirty="0" err="1"/>
              <a:t>week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do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 </a:t>
            </a:r>
            <a:r>
              <a:rPr lang="pt-BR" dirty="0" err="1"/>
              <a:t>transcription</a:t>
            </a:r>
            <a:r>
              <a:rPr lang="pt-BR" dirty="0"/>
              <a:t> </a:t>
            </a:r>
            <a:r>
              <a:rPr lang="pt-BR" dirty="0" err="1"/>
              <a:t>test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we’ll</a:t>
            </a:r>
            <a:r>
              <a:rPr lang="pt-BR" dirty="0"/>
              <a:t> review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content</a:t>
            </a:r>
            <a:r>
              <a:rPr lang="pt-BR" dirty="0"/>
              <a:t>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far</a:t>
            </a:r>
            <a:r>
              <a:rPr lang="pt-BR" dirty="0"/>
              <a:t> </a:t>
            </a:r>
            <a:r>
              <a:rPr lang="pt-BR" dirty="0" err="1"/>
              <a:t>before</a:t>
            </a:r>
            <a:r>
              <a:rPr lang="pt-BR" dirty="0"/>
              <a:t> </a:t>
            </a:r>
            <a:r>
              <a:rPr lang="pt-BR" dirty="0" err="1"/>
              <a:t>turning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dirty="0" err="1"/>
              <a:t>attention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</a:p>
          <a:p>
            <a:r>
              <a:rPr lang="pt-BR" dirty="0"/>
              <a:t>(a) </a:t>
            </a:r>
            <a:r>
              <a:rPr lang="pt-BR" dirty="0" err="1"/>
              <a:t>Portuguese-English</a:t>
            </a:r>
            <a:r>
              <a:rPr lang="pt-BR" dirty="0"/>
              <a:t> </a:t>
            </a:r>
            <a:r>
              <a:rPr lang="pt-BR" dirty="0" err="1"/>
              <a:t>differences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</a:p>
          <a:p>
            <a:r>
              <a:rPr lang="pt-BR" dirty="0"/>
              <a:t>(b) </a:t>
            </a: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teach</a:t>
            </a:r>
            <a:r>
              <a:rPr lang="pt-BR" dirty="0"/>
              <a:t>/</a:t>
            </a:r>
            <a:r>
              <a:rPr lang="pt-BR" dirty="0" err="1"/>
              <a:t>learn</a:t>
            </a:r>
            <a:r>
              <a:rPr lang="pt-BR" dirty="0"/>
              <a:t>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pronunciation</a:t>
            </a:r>
            <a:r>
              <a:rPr lang="pt-BR" dirty="0"/>
              <a:t> as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adult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 err="1"/>
              <a:t>Have</a:t>
            </a:r>
            <a:r>
              <a:rPr lang="pt-BR" dirty="0"/>
              <a:t> a </a:t>
            </a:r>
            <a:r>
              <a:rPr lang="pt-BR" dirty="0" err="1"/>
              <a:t>good</a:t>
            </a:r>
            <a:r>
              <a:rPr lang="pt-BR" dirty="0"/>
              <a:t> </a:t>
            </a:r>
            <a:r>
              <a:rPr lang="pt-BR" dirty="0" err="1"/>
              <a:t>week</a:t>
            </a:r>
            <a:r>
              <a:rPr lang="pt-BR" dirty="0"/>
              <a:t>!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0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F98745-2484-4B72-A054-0BCF75AD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–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divisions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99A7DA-D681-42B7-9364-CE062572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1" indent="0">
              <a:buNone/>
            </a:pPr>
            <a:r>
              <a:rPr lang="pt-BR" u="sng" dirty="0" err="1"/>
              <a:t>Discuss</a:t>
            </a:r>
            <a:r>
              <a:rPr lang="pt-BR" u="sng" dirty="0"/>
              <a:t> in </a:t>
            </a:r>
            <a:r>
              <a:rPr lang="pt-BR" u="sng" dirty="0" err="1"/>
              <a:t>pairs</a:t>
            </a:r>
            <a:r>
              <a:rPr lang="pt-BR" u="sng" dirty="0"/>
              <a:t>/</a:t>
            </a:r>
            <a:r>
              <a:rPr lang="pt-BR" u="sng" dirty="0" err="1"/>
              <a:t>threes</a:t>
            </a:r>
            <a:r>
              <a:rPr lang="pt-BR" u="sng" dirty="0"/>
              <a:t>:</a:t>
            </a:r>
          </a:p>
          <a:p>
            <a:pPr lvl="1"/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do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?</a:t>
            </a:r>
          </a:p>
          <a:p>
            <a:pPr lvl="1"/>
            <a:r>
              <a:rPr lang="pt-BR" dirty="0" err="1"/>
              <a:t>Where</a:t>
            </a:r>
            <a:r>
              <a:rPr lang="pt-BR" dirty="0"/>
              <a:t> 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divisions</a:t>
            </a:r>
            <a:r>
              <a:rPr lang="pt-BR" dirty="0"/>
              <a:t>?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AGAINST</a:t>
            </a:r>
          </a:p>
          <a:p>
            <a:pPr lvl="1"/>
            <a:r>
              <a:rPr lang="pt-BR" dirty="0"/>
              <a:t>ENTER</a:t>
            </a:r>
          </a:p>
          <a:p>
            <a:pPr lvl="1"/>
            <a:r>
              <a:rPr lang="pt-BR" dirty="0"/>
              <a:t>EQUIP</a:t>
            </a:r>
          </a:p>
          <a:p>
            <a:pPr lvl="1"/>
            <a:r>
              <a:rPr lang="pt-BR" dirty="0"/>
              <a:t>SAINT ANDREWS</a:t>
            </a:r>
          </a:p>
        </p:txBody>
      </p:sp>
    </p:spTree>
    <p:extLst>
      <p:ext uri="{BB962C8B-B14F-4D97-AF65-F5344CB8AC3E}">
        <p14:creationId xmlns:p14="http://schemas.microsoft.com/office/powerpoint/2010/main" val="33150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F98745-2484-4B72-A054-0BCF75AD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–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where</a:t>
            </a:r>
            <a:r>
              <a:rPr lang="pt-BR" dirty="0"/>
              <a:t> 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divisions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99A7DA-D681-42B7-9364-CE062572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1" indent="0">
              <a:buNone/>
            </a:pPr>
            <a:r>
              <a:rPr lang="pt-BR" u="sng" dirty="0" err="1"/>
              <a:t>Discuss</a:t>
            </a:r>
            <a:r>
              <a:rPr lang="pt-BR" u="sng" dirty="0"/>
              <a:t> in </a:t>
            </a:r>
            <a:r>
              <a:rPr lang="pt-BR" u="sng" dirty="0" err="1"/>
              <a:t>pairs</a:t>
            </a:r>
            <a:r>
              <a:rPr lang="pt-BR" u="sng" dirty="0"/>
              <a:t>/</a:t>
            </a:r>
            <a:r>
              <a:rPr lang="pt-BR" u="sng" dirty="0" err="1"/>
              <a:t>threes</a:t>
            </a:r>
            <a:r>
              <a:rPr lang="pt-BR" u="sng" dirty="0"/>
              <a:t>:</a:t>
            </a:r>
          </a:p>
          <a:p>
            <a:pPr lvl="1"/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 do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?</a:t>
            </a:r>
          </a:p>
          <a:p>
            <a:pPr lvl="1"/>
            <a:r>
              <a:rPr lang="pt-BR" dirty="0" err="1"/>
              <a:t>Where</a:t>
            </a:r>
            <a:r>
              <a:rPr lang="pt-BR" dirty="0"/>
              <a:t> 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divisions</a:t>
            </a:r>
            <a:r>
              <a:rPr lang="pt-BR" dirty="0"/>
              <a:t>? </a:t>
            </a:r>
            <a:r>
              <a:rPr lang="pt-BR" dirty="0" err="1"/>
              <a:t>Possible</a:t>
            </a:r>
            <a:r>
              <a:rPr lang="pt-BR" dirty="0"/>
              <a:t> </a:t>
            </a:r>
            <a:r>
              <a:rPr lang="pt-BR" dirty="0" err="1"/>
              <a:t>answers</a:t>
            </a:r>
            <a:r>
              <a:rPr lang="pt-BR" dirty="0"/>
              <a:t> (</a:t>
            </a:r>
            <a:r>
              <a:rPr lang="pt-BR" dirty="0" err="1"/>
              <a:t>accents</a:t>
            </a:r>
            <a:r>
              <a:rPr lang="pt-BR" dirty="0"/>
              <a:t> </a:t>
            </a:r>
            <a:r>
              <a:rPr lang="pt-BR" dirty="0" err="1"/>
              <a:t>vary</a:t>
            </a:r>
            <a:r>
              <a:rPr lang="pt-BR" dirty="0"/>
              <a:t>!):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A#GAINST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EN#TER    ENT#ER</a:t>
            </a:r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/ɛ </a:t>
            </a:r>
            <a:r>
              <a:rPr lang="pt-BR" dirty="0" err="1"/>
              <a:t>kwɪp</a:t>
            </a:r>
            <a:r>
              <a:rPr lang="pt-BR" dirty="0"/>
              <a:t>/    /</a:t>
            </a:r>
            <a:r>
              <a:rPr lang="pt-BR" dirty="0" err="1"/>
              <a:t>ɛk</a:t>
            </a:r>
            <a:r>
              <a:rPr lang="pt-BR" dirty="0"/>
              <a:t> </a:t>
            </a:r>
            <a:r>
              <a:rPr lang="pt-BR" dirty="0" err="1"/>
              <a:t>wɪp</a:t>
            </a:r>
            <a:r>
              <a:rPr lang="pt-BR" dirty="0" smtClean="0"/>
              <a:t>/	(note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spelling</a:t>
            </a:r>
            <a:r>
              <a:rPr lang="pt-BR" dirty="0" smtClean="0"/>
              <a:t> </a:t>
            </a:r>
            <a:r>
              <a:rPr lang="pt-BR" dirty="0" err="1" smtClean="0"/>
              <a:t>doesn</a:t>
            </a:r>
            <a:r>
              <a:rPr lang="pt-BR" dirty="0" err="1" smtClean="0"/>
              <a:t>’t</a:t>
            </a:r>
            <a:r>
              <a:rPr lang="pt-BR" dirty="0" smtClean="0"/>
              <a:t> help </a:t>
            </a:r>
            <a:r>
              <a:rPr lang="pt-BR" dirty="0" err="1" smtClean="0"/>
              <a:t>much</a:t>
            </a:r>
            <a:r>
              <a:rPr lang="pt-BR" dirty="0" smtClean="0"/>
              <a:t> </a:t>
            </a:r>
            <a:r>
              <a:rPr lang="pt-BR" dirty="0" err="1" smtClean="0"/>
              <a:t>here</a:t>
            </a:r>
            <a:r>
              <a:rPr lang="pt-BR" dirty="0" smtClean="0"/>
              <a:t>)</a:t>
            </a:r>
            <a:endParaRPr lang="pt-BR" dirty="0"/>
          </a:p>
          <a:p>
            <a:pPr marL="502920" lvl="1" indent="0">
              <a:buNone/>
            </a:pPr>
            <a:endParaRPr lang="pt-BR" dirty="0"/>
          </a:p>
          <a:p>
            <a:pPr lvl="1"/>
            <a:r>
              <a:rPr lang="pt-BR" dirty="0"/>
              <a:t>SAINT#AN#DREWS   SAIN# TAN#DREWS  SAIN#TAND#REWS</a:t>
            </a:r>
          </a:p>
        </p:txBody>
      </p:sp>
    </p:spTree>
    <p:extLst>
      <p:ext uri="{BB962C8B-B14F-4D97-AF65-F5344CB8AC3E}">
        <p14:creationId xmlns:p14="http://schemas.microsoft.com/office/powerpoint/2010/main" val="9260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CE43EF-2897-4057-82D2-F491D7E5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 smtClean="0"/>
              <a:t>structure</a:t>
            </a:r>
            <a:r>
              <a:rPr lang="pt-BR" dirty="0" smtClean="0"/>
              <a:t>: 3 </a:t>
            </a:r>
            <a:r>
              <a:rPr lang="pt-BR" dirty="0" err="1" smtClean="0"/>
              <a:t>main</a:t>
            </a:r>
            <a:r>
              <a:rPr lang="pt-BR" dirty="0" smtClean="0"/>
              <a:t> </a:t>
            </a:r>
            <a:r>
              <a:rPr lang="pt-BR" dirty="0" err="1" smtClean="0"/>
              <a:t>parts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29097A1-B7D4-4C67-9121-EAB68BC9F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err="1">
                <a:solidFill>
                  <a:srgbClr val="FF0000"/>
                </a:solidFill>
              </a:rPr>
              <a:t>Syllable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err="1"/>
              <a:t>Onset</a:t>
            </a:r>
            <a:r>
              <a:rPr lang="pt-BR" dirty="0"/>
              <a:t>                		</a:t>
            </a:r>
            <a:r>
              <a:rPr lang="pt-BR" dirty="0" err="1">
                <a:solidFill>
                  <a:srgbClr val="FF0000"/>
                </a:solidFill>
              </a:rPr>
              <a:t>Rhyme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			</a:t>
            </a:r>
            <a:r>
              <a:rPr lang="pt-BR" b="1" dirty="0" err="1">
                <a:solidFill>
                  <a:srgbClr val="FF0000"/>
                </a:solidFill>
              </a:rPr>
              <a:t>Nucleus</a:t>
            </a:r>
            <a:r>
              <a:rPr lang="pt-BR" dirty="0">
                <a:solidFill>
                  <a:srgbClr val="FF0000"/>
                </a:solidFill>
              </a:rPr>
              <a:t>	</a:t>
            </a:r>
            <a:r>
              <a:rPr lang="pt-BR" dirty="0"/>
              <a:t>	</a:t>
            </a:r>
            <a:r>
              <a:rPr lang="pt-BR" b="1" dirty="0" err="1"/>
              <a:t>Coda</a:t>
            </a:r>
            <a:endParaRPr lang="pt-BR" b="1" dirty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         	   CC                                   </a:t>
            </a:r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dirty="0"/>
              <a:t>		   CC</a:t>
            </a:r>
          </a:p>
          <a:p>
            <a:pPr marL="0" indent="0">
              <a:buNone/>
            </a:pPr>
            <a:r>
              <a:rPr lang="pt-BR" dirty="0"/>
              <a:t>		</a:t>
            </a:r>
          </a:p>
          <a:p>
            <a:pPr marL="0" indent="0">
              <a:buNone/>
            </a:pPr>
            <a:r>
              <a:rPr lang="pt-BR" dirty="0"/>
              <a:t>		    </a:t>
            </a:r>
            <a:r>
              <a:rPr lang="pt-BR" dirty="0" err="1"/>
              <a:t>pl</a:t>
            </a:r>
            <a:r>
              <a:rPr lang="pt-BR" dirty="0"/>
              <a:t>		        i:	                      </a:t>
            </a:r>
            <a:r>
              <a:rPr lang="pt-BR" dirty="0" err="1"/>
              <a:t>zd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9D9DEF1F-E16D-44B3-8393-4E568D8E8BBE}"/>
              </a:ext>
            </a:extLst>
          </p:cNvPr>
          <p:cNvCxnSpPr/>
          <p:nvPr/>
        </p:nvCxnSpPr>
        <p:spPr>
          <a:xfrm flipH="1">
            <a:off x="6400800" y="1702965"/>
            <a:ext cx="1023457" cy="461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8220E199-A497-41B8-8BDC-C31E4C87D862}"/>
              </a:ext>
            </a:extLst>
          </p:cNvPr>
          <p:cNvCxnSpPr/>
          <p:nvPr/>
        </p:nvCxnSpPr>
        <p:spPr>
          <a:xfrm>
            <a:off x="7432646" y="1702965"/>
            <a:ext cx="1048624" cy="494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188141EE-06CB-4366-9016-141E22F6B1A0}"/>
              </a:ext>
            </a:extLst>
          </p:cNvPr>
          <p:cNvCxnSpPr/>
          <p:nvPr/>
        </p:nvCxnSpPr>
        <p:spPr>
          <a:xfrm>
            <a:off x="6096000" y="2608976"/>
            <a:ext cx="0" cy="1635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57683238-CD7A-4965-9042-136D27B96DA0}"/>
              </a:ext>
            </a:extLst>
          </p:cNvPr>
          <p:cNvCxnSpPr/>
          <p:nvPr/>
        </p:nvCxnSpPr>
        <p:spPr>
          <a:xfrm>
            <a:off x="6096000" y="4723002"/>
            <a:ext cx="0" cy="453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29A58390-39BE-4CD7-94A0-86C750B44D56}"/>
              </a:ext>
            </a:extLst>
          </p:cNvPr>
          <p:cNvCxnSpPr/>
          <p:nvPr/>
        </p:nvCxnSpPr>
        <p:spPr>
          <a:xfrm flipH="1">
            <a:off x="8229600" y="2608976"/>
            <a:ext cx="620785" cy="746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xmlns="" id="{F37FEF73-ECC0-4E62-9110-BA2830BA66C2}"/>
              </a:ext>
            </a:extLst>
          </p:cNvPr>
          <p:cNvCxnSpPr/>
          <p:nvPr/>
        </p:nvCxnSpPr>
        <p:spPr>
          <a:xfrm>
            <a:off x="8850385" y="2608976"/>
            <a:ext cx="738232" cy="820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669C924B-C441-4D0F-8755-2BBD4D9653BA}"/>
              </a:ext>
            </a:extLst>
          </p:cNvPr>
          <p:cNvCxnSpPr/>
          <p:nvPr/>
        </p:nvCxnSpPr>
        <p:spPr>
          <a:xfrm>
            <a:off x="8045042" y="3892492"/>
            <a:ext cx="0" cy="3523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B41D69D8-A488-4AF2-B63D-8BD4DB8F6E86}"/>
              </a:ext>
            </a:extLst>
          </p:cNvPr>
          <p:cNvCxnSpPr/>
          <p:nvPr/>
        </p:nvCxnSpPr>
        <p:spPr>
          <a:xfrm>
            <a:off x="8045042" y="4723002"/>
            <a:ext cx="0" cy="335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xmlns="" id="{B454ADCF-F43C-4DE0-9705-E0A3AF94A23C}"/>
              </a:ext>
            </a:extLst>
          </p:cNvPr>
          <p:cNvCxnSpPr/>
          <p:nvPr/>
        </p:nvCxnSpPr>
        <p:spPr>
          <a:xfrm>
            <a:off x="9714451" y="3791824"/>
            <a:ext cx="0" cy="453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xmlns="" id="{A190216E-8F3B-4855-B61B-BCD918D01794}"/>
              </a:ext>
            </a:extLst>
          </p:cNvPr>
          <p:cNvCxnSpPr/>
          <p:nvPr/>
        </p:nvCxnSpPr>
        <p:spPr>
          <a:xfrm>
            <a:off x="9714451" y="4664278"/>
            <a:ext cx="0" cy="453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8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2A2014-E560-4099-821A-83E0D5BD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Onset</a:t>
            </a:r>
            <a:r>
              <a:rPr lang="pt-BR" dirty="0"/>
              <a:t>, </a:t>
            </a:r>
            <a:r>
              <a:rPr lang="pt-BR" dirty="0" err="1"/>
              <a:t>nucleus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rhyme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09A7BC-CBCF-4865-AC58-BCD11381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Identify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boundaries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onset</a:t>
            </a:r>
            <a:r>
              <a:rPr lang="pt-BR" dirty="0"/>
              <a:t>, </a:t>
            </a:r>
            <a:r>
              <a:rPr lang="pt-BR" dirty="0" err="1"/>
              <a:t>nucleus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rhyme</a:t>
            </a:r>
            <a:r>
              <a:rPr lang="pt-BR" dirty="0"/>
              <a:t> (for </a:t>
            </a:r>
            <a:r>
              <a:rPr lang="pt-BR" dirty="0" err="1"/>
              <a:t>you</a:t>
            </a:r>
            <a:r>
              <a:rPr lang="pt-BR" dirty="0"/>
              <a:t>) in </a:t>
            </a:r>
            <a:r>
              <a:rPr lang="pt-BR" dirty="0" err="1"/>
              <a:t>each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words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phrases</a:t>
            </a:r>
            <a:r>
              <a:rPr lang="pt-BR" dirty="0"/>
              <a:t>:</a:t>
            </a:r>
          </a:p>
          <a:p>
            <a:endParaRPr lang="pt-BR" dirty="0"/>
          </a:p>
          <a:p>
            <a:r>
              <a:rPr lang="pt-BR" dirty="0"/>
              <a:t>INTERNATIONAL</a:t>
            </a:r>
          </a:p>
          <a:p>
            <a:r>
              <a:rPr lang="pt-BR" dirty="0"/>
              <a:t>THE STRAIN</a:t>
            </a:r>
          </a:p>
          <a:p>
            <a:r>
              <a:rPr lang="pt-BR" dirty="0"/>
              <a:t>THIS TRAIN</a:t>
            </a:r>
          </a:p>
        </p:txBody>
      </p:sp>
    </p:spTree>
    <p:extLst>
      <p:ext uri="{BB962C8B-B14F-4D97-AF65-F5344CB8AC3E}">
        <p14:creationId xmlns:p14="http://schemas.microsoft.com/office/powerpoint/2010/main" val="9398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6646CA-10C5-430D-BC59-5EF11380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Issues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think</a:t>
            </a:r>
            <a:r>
              <a:rPr lang="pt-BR" dirty="0"/>
              <a:t> </a:t>
            </a:r>
            <a:r>
              <a:rPr lang="pt-BR" dirty="0" err="1"/>
              <a:t>about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A8AB0B5-F71F-4960-B711-54FBBB15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Some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accents</a:t>
            </a:r>
            <a:r>
              <a:rPr lang="pt-BR" dirty="0"/>
              <a:t> </a:t>
            </a:r>
            <a:r>
              <a:rPr lang="pt-BR" dirty="0" err="1"/>
              <a:t>prefer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onset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a </a:t>
            </a:r>
            <a:r>
              <a:rPr lang="pt-BR"/>
              <a:t>consonant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possible</a:t>
            </a:r>
            <a:r>
              <a:rPr lang="pt-BR" dirty="0"/>
              <a:t>, </a:t>
            </a:r>
            <a:r>
              <a:rPr lang="pt-BR" dirty="0" err="1"/>
              <a:t>so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IN # TER # NA # TIO # NAL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Do </a:t>
            </a:r>
            <a:r>
              <a:rPr lang="pt-BR" dirty="0" err="1"/>
              <a:t>you</a:t>
            </a:r>
            <a:r>
              <a:rPr lang="pt-BR" dirty="0"/>
              <a:t>?</a:t>
            </a:r>
          </a:p>
          <a:p>
            <a:endParaRPr lang="pt-BR" dirty="0"/>
          </a:p>
          <a:p>
            <a:r>
              <a:rPr lang="pt-BR" dirty="0"/>
              <a:t>Do THE STRAIN </a:t>
            </a:r>
            <a:r>
              <a:rPr lang="pt-BR" dirty="0" err="1"/>
              <a:t>and</a:t>
            </a:r>
            <a:r>
              <a:rPr lang="pt-BR" dirty="0"/>
              <a:t> THIS TRAIN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boundary</a:t>
            </a:r>
            <a:r>
              <a:rPr lang="pt-BR" dirty="0"/>
              <a:t> for </a:t>
            </a:r>
            <a:r>
              <a:rPr lang="pt-BR" dirty="0" err="1"/>
              <a:t>you</a:t>
            </a:r>
            <a:r>
              <a:rPr lang="pt-BR" dirty="0"/>
              <a:t>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THE#STRAIN  </a:t>
            </a:r>
            <a:r>
              <a:rPr lang="pt-BR" dirty="0" err="1"/>
              <a:t>and</a:t>
            </a:r>
            <a:r>
              <a:rPr lang="pt-BR" dirty="0"/>
              <a:t> THI#STRAIN</a:t>
            </a:r>
          </a:p>
        </p:txBody>
      </p:sp>
    </p:spTree>
    <p:extLst>
      <p:ext uri="{BB962C8B-B14F-4D97-AF65-F5344CB8AC3E}">
        <p14:creationId xmlns:p14="http://schemas.microsoft.com/office/powerpoint/2010/main" val="20332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DFFCE4-4D7C-4EE7-BF37-B3EAB643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timing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1D87A29-4A0A-41B5-85EE-E61DE84D6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languages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use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 smtClean="0"/>
              <a:t>differences</a:t>
            </a:r>
            <a:r>
              <a:rPr lang="pt-BR" dirty="0" smtClean="0"/>
              <a:t> </a:t>
            </a:r>
            <a:r>
              <a:rPr lang="pt-BR" dirty="0"/>
              <a:t>in </a:t>
            </a:r>
            <a:r>
              <a:rPr lang="pt-BR" dirty="0" err="1"/>
              <a:t>pitch</a:t>
            </a:r>
            <a:r>
              <a:rPr lang="pt-BR" dirty="0"/>
              <a:t>, </a:t>
            </a:r>
            <a:r>
              <a:rPr lang="pt-BR" dirty="0" err="1"/>
              <a:t>loudness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speed</a:t>
            </a:r>
            <a:r>
              <a:rPr lang="pt-BR" dirty="0"/>
              <a:t> (tempo). </a:t>
            </a:r>
            <a:r>
              <a:rPr lang="pt-BR" dirty="0" err="1"/>
              <a:t>Together</a:t>
            </a:r>
            <a:r>
              <a:rPr lang="pt-BR" dirty="0"/>
              <a:t>, </a:t>
            </a:r>
            <a:r>
              <a:rPr lang="pt-BR" dirty="0" err="1"/>
              <a:t>pitch</a:t>
            </a:r>
            <a:r>
              <a:rPr lang="pt-BR" dirty="0"/>
              <a:t> </a:t>
            </a:r>
            <a:r>
              <a:rPr lang="pt-BR" dirty="0" err="1"/>
              <a:t>loudness</a:t>
            </a:r>
            <a:r>
              <a:rPr lang="pt-BR" dirty="0"/>
              <a:t> &amp; tempo </a:t>
            </a:r>
            <a:r>
              <a:rPr lang="pt-BR" dirty="0" err="1"/>
              <a:t>contribute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i="1" dirty="0" err="1"/>
              <a:t>rhythm</a:t>
            </a:r>
            <a:r>
              <a:rPr lang="pt-BR" i="1" dirty="0"/>
              <a:t> </a:t>
            </a:r>
            <a:r>
              <a:rPr lang="pt-BR" dirty="0" err="1"/>
              <a:t>of</a:t>
            </a:r>
            <a:r>
              <a:rPr lang="pt-BR" dirty="0"/>
              <a:t> speech.</a:t>
            </a:r>
          </a:p>
          <a:p>
            <a:r>
              <a:rPr lang="pt-BR" dirty="0" err="1"/>
              <a:t>Languages</a:t>
            </a:r>
            <a:r>
              <a:rPr lang="pt-BR" dirty="0"/>
              <a:t> </a:t>
            </a:r>
            <a:r>
              <a:rPr lang="pt-BR" dirty="0" err="1"/>
              <a:t>differ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way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</a:t>
            </a:r>
            <a:r>
              <a:rPr lang="pt-BR" dirty="0" err="1"/>
              <a:t>rhythmical</a:t>
            </a:r>
            <a:r>
              <a:rPr lang="pt-BR" dirty="0"/>
              <a:t> </a:t>
            </a:r>
            <a:r>
              <a:rPr lang="pt-BR" dirty="0" err="1"/>
              <a:t>contrasts</a:t>
            </a:r>
            <a:r>
              <a:rPr lang="pt-BR" dirty="0"/>
              <a:t>. </a:t>
            </a:r>
          </a:p>
          <a:p>
            <a:r>
              <a:rPr lang="pt-BR" dirty="0" err="1"/>
              <a:t>Syllable</a:t>
            </a:r>
            <a:r>
              <a:rPr lang="pt-BR" dirty="0"/>
              <a:t> </a:t>
            </a:r>
            <a:r>
              <a:rPr lang="pt-BR" dirty="0" err="1"/>
              <a:t>length</a:t>
            </a:r>
            <a:r>
              <a:rPr lang="pt-BR" dirty="0"/>
              <a:t> (</a:t>
            </a:r>
            <a:r>
              <a:rPr lang="pt-BR" dirty="0" err="1"/>
              <a:t>long</a:t>
            </a:r>
            <a:r>
              <a:rPr lang="pt-BR" dirty="0"/>
              <a:t> versus short) </a:t>
            </a:r>
            <a:r>
              <a:rPr lang="pt-BR" dirty="0" err="1"/>
              <a:t>is</a:t>
            </a:r>
            <a:r>
              <a:rPr lang="pt-BR" dirty="0"/>
              <a:t> a crucial </a:t>
            </a:r>
            <a:r>
              <a:rPr lang="pt-BR" dirty="0" err="1"/>
              <a:t>feature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>
                <a:solidFill>
                  <a:srgbClr val="FF0000"/>
                </a:solidFill>
              </a:rPr>
              <a:t>syllable-timed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languages</a:t>
            </a:r>
            <a:r>
              <a:rPr lang="pt-BR" dirty="0"/>
              <a:t>,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Latin</a:t>
            </a:r>
            <a:r>
              <a:rPr lang="pt-BR" dirty="0"/>
              <a:t> (=Romance </a:t>
            </a:r>
            <a:r>
              <a:rPr lang="pt-BR" dirty="0" err="1"/>
              <a:t>languages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dirty="0" err="1"/>
              <a:t>Portuguese</a:t>
            </a:r>
            <a:r>
              <a:rPr lang="pt-BR" dirty="0"/>
              <a:t>).</a:t>
            </a:r>
          </a:p>
          <a:p>
            <a:r>
              <a:rPr lang="pt-BR" dirty="0"/>
              <a:t>Stress (</a:t>
            </a:r>
            <a:r>
              <a:rPr lang="pt-BR" dirty="0" err="1"/>
              <a:t>stressed</a:t>
            </a:r>
            <a:r>
              <a:rPr lang="pt-BR" dirty="0"/>
              <a:t> versus </a:t>
            </a:r>
            <a:r>
              <a:rPr lang="pt-BR" dirty="0" err="1"/>
              <a:t>unstressed</a:t>
            </a:r>
            <a:r>
              <a:rPr lang="pt-BR" dirty="0"/>
              <a:t>) </a:t>
            </a:r>
            <a:r>
              <a:rPr lang="pt-BR" dirty="0" err="1"/>
              <a:t>is</a:t>
            </a:r>
            <a:r>
              <a:rPr lang="pt-BR" dirty="0"/>
              <a:t> a crucial </a:t>
            </a:r>
            <a:r>
              <a:rPr lang="pt-BR" dirty="0" err="1"/>
              <a:t>feature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stress-</a:t>
            </a:r>
            <a:r>
              <a:rPr lang="pt-BR" dirty="0" err="1">
                <a:solidFill>
                  <a:srgbClr val="FF0000"/>
                </a:solidFill>
              </a:rPr>
              <a:t>timed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languages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(=</a:t>
            </a:r>
            <a:r>
              <a:rPr lang="pt-BR" dirty="0" err="1"/>
              <a:t>Germanic</a:t>
            </a:r>
            <a:r>
              <a:rPr lang="pt-BR" dirty="0"/>
              <a:t> </a:t>
            </a:r>
            <a:r>
              <a:rPr lang="pt-BR" dirty="0" err="1"/>
              <a:t>languages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dirty="0" err="1"/>
              <a:t>English</a:t>
            </a:r>
            <a:r>
              <a:rPr lang="pt-BR" dirty="0"/>
              <a:t>).</a:t>
            </a:r>
          </a:p>
          <a:p>
            <a:r>
              <a:rPr lang="pt-BR" dirty="0" err="1"/>
              <a:t>Pitch</a:t>
            </a:r>
            <a:r>
              <a:rPr lang="pt-BR" dirty="0"/>
              <a:t> (high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low</a:t>
            </a:r>
            <a:r>
              <a:rPr lang="pt-BR" dirty="0"/>
              <a:t> tones) </a:t>
            </a:r>
            <a:r>
              <a:rPr lang="pt-BR" dirty="0" err="1"/>
              <a:t>is</a:t>
            </a:r>
            <a:r>
              <a:rPr lang="pt-BR" dirty="0"/>
              <a:t> a crucial </a:t>
            </a:r>
            <a:r>
              <a:rPr lang="pt-BR" dirty="0" err="1"/>
              <a:t>feature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tonal </a:t>
            </a:r>
            <a:r>
              <a:rPr lang="pt-BR" dirty="0" err="1"/>
              <a:t>languages</a:t>
            </a:r>
            <a:r>
              <a:rPr lang="pt-BR" dirty="0"/>
              <a:t> (=</a:t>
            </a:r>
            <a:r>
              <a:rPr lang="pt-BR" dirty="0" err="1"/>
              <a:t>Asian</a:t>
            </a:r>
            <a:r>
              <a:rPr lang="pt-BR" dirty="0"/>
              <a:t> </a:t>
            </a:r>
            <a:r>
              <a:rPr lang="pt-BR" dirty="0" err="1"/>
              <a:t>languages</a:t>
            </a:r>
            <a:r>
              <a:rPr lang="pt-BR" dirty="0"/>
              <a:t>, </a:t>
            </a:r>
            <a:r>
              <a:rPr lang="pt-BR" dirty="0" err="1"/>
              <a:t>like</a:t>
            </a:r>
            <a:r>
              <a:rPr lang="pt-BR" dirty="0"/>
              <a:t> </a:t>
            </a:r>
            <a:r>
              <a:rPr lang="pt-BR" dirty="0" err="1"/>
              <a:t>Putonghua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Cantonese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 err="1"/>
              <a:t>English</a:t>
            </a:r>
            <a:r>
              <a:rPr lang="pt-BR" dirty="0"/>
              <a:t> speech </a:t>
            </a:r>
            <a:r>
              <a:rPr lang="pt-BR" dirty="0" err="1"/>
              <a:t>makes</a:t>
            </a:r>
            <a:r>
              <a:rPr lang="pt-BR" dirty="0"/>
              <a:t> use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, </a:t>
            </a:r>
            <a:r>
              <a:rPr lang="pt-BR" dirty="0" err="1"/>
              <a:t>produced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roughly</a:t>
            </a:r>
            <a:r>
              <a:rPr lang="pt-BR" dirty="0"/>
              <a:t> regular </a:t>
            </a:r>
            <a:r>
              <a:rPr lang="pt-BR" dirty="0" err="1"/>
              <a:t>periods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time,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separated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an</a:t>
            </a:r>
            <a:r>
              <a:rPr lang="pt-BR" dirty="0"/>
              <a:t> irregular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unstressed</a:t>
            </a:r>
            <a:r>
              <a:rPr lang="pt-BR" dirty="0"/>
              <a:t> </a:t>
            </a:r>
            <a:r>
              <a:rPr lang="pt-BR" dirty="0" err="1"/>
              <a:t>syllables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3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1366</TotalTime>
  <Words>2192</Words>
  <Application>Microsoft Office PowerPoint</Application>
  <PresentationFormat>Widescreen</PresentationFormat>
  <Paragraphs>396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0" baseType="lpstr">
      <vt:lpstr>Calibri</vt:lpstr>
      <vt:lpstr>Corbel</vt:lpstr>
      <vt:lpstr>Segoe UI</vt:lpstr>
      <vt:lpstr>Wingdings 2</vt:lpstr>
      <vt:lpstr>Frame</vt:lpstr>
      <vt:lpstr>Phonetics &amp; Phonology</vt:lpstr>
      <vt:lpstr>Today´s session</vt:lpstr>
      <vt:lpstr>How many syllables – and where are the divisions?</vt:lpstr>
      <vt:lpstr>How many syllables – and where are the divisions?</vt:lpstr>
      <vt:lpstr>How many syllables – and where are the divisions?</vt:lpstr>
      <vt:lpstr>Syllable structure: 3 main parts</vt:lpstr>
      <vt:lpstr>Onset, nucleus and rhyme</vt:lpstr>
      <vt:lpstr>Issues to think about</vt:lpstr>
      <vt:lpstr>Syllable and stressed timing</vt:lpstr>
      <vt:lpstr>Word stress</vt:lpstr>
      <vt:lpstr>Word stress</vt:lpstr>
      <vt:lpstr>Rules for stress placement</vt:lpstr>
      <vt:lpstr>A sample of stress-placement rules</vt:lpstr>
      <vt:lpstr>Some stress-placement rules (1)</vt:lpstr>
      <vt:lpstr>Some stress-placement rules (2)</vt:lpstr>
      <vt:lpstr>Some stress-placement rules (2)</vt:lpstr>
      <vt:lpstr>Some stress-placement rules (2)</vt:lpstr>
      <vt:lpstr>Tendencies and exceptions</vt:lpstr>
      <vt:lpstr>Rules for stress placement: recap</vt:lpstr>
      <vt:lpstr>Stress placement in morphologically complex words</vt:lpstr>
      <vt:lpstr>The impact of affixes on word stress</vt:lpstr>
      <vt:lpstr>The impact of affixes on word stress</vt:lpstr>
      <vt:lpstr>How good are your ears?</vt:lpstr>
      <vt:lpstr>Complications</vt:lpstr>
      <vt:lpstr>For your interest and amusement</vt:lpstr>
      <vt:lpstr>For your interest and amusement</vt:lpstr>
      <vt:lpstr>A quick word about prefixes</vt:lpstr>
      <vt:lpstr>And (almost) finally... compound words</vt:lpstr>
      <vt:lpstr>General rules for stress placement on compounds</vt:lpstr>
      <vt:lpstr>General rules for stress placement on compounds</vt:lpstr>
      <vt:lpstr>And finally... word-class pairs</vt:lpstr>
      <vt:lpstr>And finally... word-class pairs</vt:lpstr>
      <vt:lpstr>Summing up</vt:lpstr>
      <vt:lpstr>Summing up</vt:lpstr>
      <vt:lpstr>Preview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</dc:creator>
  <cp:lastModifiedBy>Salas de aulas das Letras</cp:lastModifiedBy>
  <cp:revision>115</cp:revision>
  <dcterms:created xsi:type="dcterms:W3CDTF">2017-12-26T13:31:32Z</dcterms:created>
  <dcterms:modified xsi:type="dcterms:W3CDTF">2018-04-05T13:19:53Z</dcterms:modified>
</cp:coreProperties>
</file>