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306" r:id="rId9"/>
    <p:sldId id="307" r:id="rId10"/>
    <p:sldId id="282" r:id="rId11"/>
    <p:sldId id="283" r:id="rId12"/>
    <p:sldId id="284" r:id="rId13"/>
    <p:sldId id="285" r:id="rId14"/>
    <p:sldId id="286" r:id="rId15"/>
    <p:sldId id="287" r:id="rId16"/>
    <p:sldId id="309" r:id="rId17"/>
    <p:sldId id="310" r:id="rId18"/>
    <p:sldId id="29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90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799FF-4F2C-4A01-8A55-4A7E4869AFE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86F2-F4E8-437A-87A4-634101B625E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C204DC-F4C9-4FE2-8562-A3FD53E3964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2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0D3F8C-E084-49A3-933F-7ACC67494F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3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5E9AEC-BEB6-49F9-A105-65E0F63B01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8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5E9AEC-BEB6-49F9-A105-65E0F63B01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60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5E9AEC-BEB6-49F9-A105-65E0F63B010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65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C83954-8900-4899-BC4E-209E40FC1A5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/>
              <a:t>And was not one historically</a:t>
            </a:r>
          </a:p>
          <a:p>
            <a:pPr eaLnBrk="1" hangingPunct="1"/>
            <a:r>
              <a:rPr lang="en-GB"/>
              <a:t>Some scots do it in idear</a:t>
            </a:r>
          </a:p>
        </p:txBody>
      </p:sp>
    </p:spTree>
    <p:extLst>
      <p:ext uri="{BB962C8B-B14F-4D97-AF65-F5344CB8AC3E}">
        <p14:creationId xmlns:p14="http://schemas.microsoft.com/office/powerpoint/2010/main" val="4189811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C7467A-98B6-4944-9B0C-2A639D73550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0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e8_aka_ql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E4F8DE-A2AC-42C4-8276-10A095075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Phonetics &amp; Phonology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35B0F90-F8A9-4CC3-9A79-3340B0B03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Corbett: USP-CAPES International Fellow</a:t>
            </a:r>
          </a:p>
          <a:p>
            <a:r>
              <a:rPr lang="en-GB" dirty="0"/>
              <a:t>Session 4: Sounds in context: elision, assimilation, etc</a:t>
            </a:r>
          </a:p>
        </p:txBody>
      </p:sp>
    </p:spTree>
    <p:extLst>
      <p:ext uri="{BB962C8B-B14F-4D97-AF65-F5344CB8AC3E}">
        <p14:creationId xmlns:p14="http://schemas.microsoft.com/office/powerpoint/2010/main" val="2687915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2467" y="832207"/>
            <a:ext cx="2866490" cy="516790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dirty="0"/>
              <a:t>Connected speech processes:  Elision + Assimilation                              can apply in sequence</a:t>
            </a:r>
            <a:endParaRPr lang="en-US" sz="4000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9792" y="832207"/>
            <a:ext cx="7715893" cy="55130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second ha</a:t>
            </a:r>
            <a:r>
              <a:rPr lang="en-GB" sz="3200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p</a:t>
            </a: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olicemen’s vests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/hand p…/</a:t>
            </a:r>
          </a:p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han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p…/		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elision of /d/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/ham p…/		+ assimilation</a:t>
            </a:r>
            <a:r>
              <a:rPr lang="en-GB" i="1" dirty="0"/>
              <a:t>	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673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1515" y="1047964"/>
            <a:ext cx="2856215" cy="467474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dirty="0"/>
              <a:t>Connected speech processes:  Elision + Assimilation</a:t>
            </a:r>
            <a:br>
              <a:rPr lang="en-GB" sz="4000" dirty="0"/>
            </a:br>
            <a:r>
              <a:rPr lang="en-GB" sz="4000" dirty="0"/>
              <a:t>can apply in sequence</a:t>
            </a:r>
            <a:endParaRPr lang="en-US" sz="4000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8840" y="873304"/>
            <a:ext cx="7551506" cy="547193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second hand policemen’s ve</a:t>
            </a:r>
            <a:r>
              <a:rPr lang="en-GB" sz="3200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sh</a:t>
            </a: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op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vɛst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ʃ…/</a:t>
            </a:r>
          </a:p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vɛs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ʃ …/		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elision of /t/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vɛʃ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ʃ …/		+ assimilation</a:t>
            </a:r>
            <a:r>
              <a:rPr lang="en-GB" i="1" dirty="0"/>
              <a:t>	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0801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Coalescence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When two phonemes merge to produce a third, different phoneme</a:t>
            </a:r>
          </a:p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would you 	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 j/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 /ʤ/</a:t>
            </a: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					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wu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  <a:sym typeface="SILDoulos IPA93" pitchFamily="2" charset="2"/>
              </a:rPr>
              <a:t>d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sym typeface="SILDoulos IPA93" pitchFamily="2" charset="2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  <a:sym typeface="SILDoulos IPA93" pitchFamily="2" charset="2"/>
              </a:rPr>
              <a:t>ju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 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wu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ʤu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/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>
              <a:latin typeface="Doulos SIL" pitchFamily="2" charset="0"/>
              <a:sym typeface="Symbol" pitchFamily="18" charset="2"/>
            </a:endParaRPr>
          </a:p>
          <a:p>
            <a:pPr eaLnBrk="1" hangingPunct="1">
              <a:defRPr/>
            </a:pPr>
            <a:endParaRPr lang="en-GB" dirty="0">
              <a:latin typeface="Doulos SIL" pitchFamily="2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2125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‘Linking’ /r/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3213" y="544530"/>
            <a:ext cx="8147407" cy="566106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pronunciation of /r/ at the ends of words in accents that don’t normally have /r/ in this position (a.k.a. </a:t>
            </a:r>
            <a:r>
              <a:rPr lang="en-GB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en-GB" sz="32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rhotic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accents)</a:t>
            </a:r>
          </a:p>
          <a:p>
            <a:pPr lvl="1" eaLnBrk="1" hangingPunct="1"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beer 		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(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ScE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	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657600" lvl="8" indent="0">
              <a:buNone/>
              <a:defRPr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bɪə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(RP)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beer and wine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bɪə</a:t>
            </a:r>
            <a:r>
              <a:rPr lang="en-GB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ən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waɪn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(RP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02920" lvl="1" indent="0" eaLnBrk="1" hangingPunct="1">
              <a:buNone/>
              <a:defRPr/>
            </a:pP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far 		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far/ (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ScE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657600" lvl="8" indent="0">
              <a:buNone/>
              <a:defRPr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fɑ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:/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(RP)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far away	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fɑ</a:t>
            </a:r>
            <a:r>
              <a:rPr lang="en-GB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əweɪ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(RP)</a:t>
            </a:r>
          </a:p>
        </p:txBody>
      </p:sp>
    </p:spTree>
    <p:extLst>
      <p:ext uri="{BB962C8B-B14F-4D97-AF65-F5344CB8AC3E}">
        <p14:creationId xmlns:p14="http://schemas.microsoft.com/office/powerpoint/2010/main" val="2749517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‘Intrusive’ /r/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0889" y="780837"/>
            <a:ext cx="7654247" cy="57596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Like linking /r/, but in words where there is no &lt;r&gt; in the spelling.</a:t>
            </a:r>
          </a:p>
          <a:p>
            <a:pPr eaLnBrk="1" hangingPunct="1">
              <a:defRPr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idea			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aɪdɪə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 (RP)</a:t>
            </a: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the idea of it 	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aɪdɪə</a:t>
            </a:r>
            <a:r>
              <a:rPr lang="en-GB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əv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ɪt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 (RP)</a:t>
            </a: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law 		 	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lɔ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 (RP)</a:t>
            </a: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law and order	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lɔ</a:t>
            </a:r>
            <a:r>
              <a:rPr lang="en-GB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ən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ɔdə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/ (RP)</a:t>
            </a:r>
          </a:p>
        </p:txBody>
      </p:sp>
    </p:spTree>
    <p:extLst>
      <p:ext uri="{BB962C8B-B14F-4D97-AF65-F5344CB8AC3E}">
        <p14:creationId xmlns:p14="http://schemas.microsoft.com/office/powerpoint/2010/main" val="2493753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</a:rPr>
              <a:t>Q. Why do connected speech processes happen?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0341" y="739739"/>
            <a:ext cx="7962471" cy="53864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A. Because the vocal organs aren’t like the keys of a typewriter.</a:t>
            </a:r>
          </a:p>
          <a:p>
            <a:pPr lvl="1" eaLnBrk="1" hangingPunct="1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don’t move discretely (i.e. in jumps), but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continuously.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Skilled movements are smooth 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efficient.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prepare in advance for upcoming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articulations.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leave out non-essential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4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7BA4D5-ECE0-4198-91D8-0BFD0E63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Transfer</a:t>
            </a:r>
            <a:r>
              <a:rPr lang="pt-BR" dirty="0"/>
              <a:t> </a:t>
            </a:r>
            <a:r>
              <a:rPr lang="pt-BR" dirty="0" err="1"/>
              <a:t>issues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F4EFF26-593C-4DE2-B1ED-6F34DF2B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are some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affecting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some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Portuguese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speakers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pronounce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e.g.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insertion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intrusive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extra (´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epenthetic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´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vowels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consonants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saying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clothes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	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kləʊðz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1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steam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	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sti:m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1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park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	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pɑ:k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1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gate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	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geɪt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1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	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kæb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1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lvl="1" indent="0">
              <a:buNone/>
            </a:pP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02920" lvl="1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lvl="1" indent="0">
              <a:buNone/>
            </a:pP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hear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intrusive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listen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Brazilian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puma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saying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´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´ in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clip: </a:t>
            </a:r>
          </a:p>
          <a:p>
            <a:pPr marL="502920" lvl="1" indent="0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http://www.youtube.com/watch?v=xe8_aka_qlw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0729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17D00F7-05D0-44B5-A3C9-C7D4518F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More </a:t>
            </a:r>
            <a:r>
              <a:rPr lang="pt-BR" dirty="0" err="1"/>
              <a:t>transfer</a:t>
            </a:r>
            <a:r>
              <a:rPr lang="pt-BR" dirty="0"/>
              <a:t> </a:t>
            </a:r>
            <a:r>
              <a:rPr lang="pt-BR" dirty="0" err="1"/>
              <a:t>issues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0AEEDF8-A06F-4DC1-AE31-80261844B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some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Portuguese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speakers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drop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unstressed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vowels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unstressed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vowels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pronouncing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/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sɪti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coffee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kɒfi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office /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ɒfɪs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Brazilian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puma’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clip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hear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dropped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unstressed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vowels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? Are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puma’s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50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Connected speech processes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eaLnBrk="1" hangingPunct="1"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They can change the shape of a word:</a:t>
            </a:r>
          </a:p>
          <a:p>
            <a:pPr lvl="1" eaLnBrk="1" hangingPunct="1"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BUT they don´t necessarily make words more difficult to understand for L1 speakers</a:t>
            </a:r>
          </a:p>
          <a:p>
            <a:pPr lvl="1" eaLnBrk="1" hangingPunct="1"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They may offer a challenge to L2 learners´ listening.</a:t>
            </a:r>
          </a:p>
          <a:p>
            <a:pPr lvl="1" eaLnBrk="1" hangingPunct="1"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Since the phonological systems of Brazilian Portuguese and English are different, there might be ´negative transfer´ of Brazilian Portuguese phonological processes to English speech.</a:t>
            </a:r>
          </a:p>
        </p:txBody>
      </p:sp>
    </p:spTree>
    <p:extLst>
      <p:ext uri="{BB962C8B-B14F-4D97-AF65-F5344CB8AC3E}">
        <p14:creationId xmlns:p14="http://schemas.microsoft.com/office/powerpoint/2010/main" val="234484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Changing the shape of a word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i="1" u="sng" dirty="0"/>
              <a:t>This session:</a:t>
            </a:r>
          </a:p>
          <a:p>
            <a:pPr eaLnBrk="1" hangingPunct="1">
              <a:defRPr/>
            </a:pPr>
            <a:r>
              <a:rPr lang="en-GB" sz="2800" dirty="0"/>
              <a:t>Strong and weak forms</a:t>
            </a:r>
          </a:p>
          <a:p>
            <a:pPr eaLnBrk="1" hangingPunct="1">
              <a:defRPr/>
            </a:pPr>
            <a:r>
              <a:rPr lang="en-GB" sz="2800" dirty="0"/>
              <a:t>Connected speech processes:</a:t>
            </a:r>
          </a:p>
          <a:p>
            <a:pPr lvl="1" eaLnBrk="1" hangingPunct="1">
              <a:defRPr/>
            </a:pPr>
            <a:r>
              <a:rPr lang="en-GB" sz="2800" dirty="0"/>
              <a:t>Assimilation</a:t>
            </a:r>
          </a:p>
          <a:p>
            <a:pPr lvl="1" eaLnBrk="1" hangingPunct="1">
              <a:defRPr/>
            </a:pPr>
            <a:r>
              <a:rPr lang="en-GB" sz="2800" dirty="0"/>
              <a:t>Elision</a:t>
            </a:r>
          </a:p>
          <a:p>
            <a:pPr lvl="1" eaLnBrk="1" hangingPunct="1">
              <a:defRPr/>
            </a:pPr>
            <a:r>
              <a:rPr lang="en-GB" sz="2800" dirty="0"/>
              <a:t>Coalescence</a:t>
            </a:r>
          </a:p>
          <a:p>
            <a:pPr lvl="1" eaLnBrk="1" hangingPunct="1">
              <a:defRPr/>
            </a:pPr>
            <a:r>
              <a:rPr lang="en-GB" sz="2800" dirty="0"/>
              <a:t>‘Linking’ and ‘intrusive’ /r/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96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Strong and weak forms</a:t>
            </a: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3600" dirty="0"/>
              <a:t>A set of words in English have</a:t>
            </a:r>
          </a:p>
          <a:p>
            <a:pPr eaLnBrk="1" hangingPunct="1">
              <a:defRPr/>
            </a:pPr>
            <a:r>
              <a:rPr lang="en-GB" sz="3600" dirty="0"/>
              <a:t>‘strong’ forms – </a:t>
            </a:r>
            <a:r>
              <a:rPr lang="en-GB" sz="3600" i="1" dirty="0"/>
              <a:t>stressed</a:t>
            </a:r>
          </a:p>
          <a:p>
            <a:pPr eaLnBrk="1" hangingPunct="1">
              <a:defRPr/>
            </a:pPr>
            <a:r>
              <a:rPr lang="en-GB" sz="3600" dirty="0"/>
              <a:t>‘weak’ forms - </a:t>
            </a:r>
            <a:r>
              <a:rPr lang="en-GB" sz="3600" i="1" dirty="0"/>
              <a:t>unstressed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04711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Strong and weak forms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568" y="968883"/>
            <a:ext cx="8189382" cy="512064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eaLnBrk="1" hangingPunct="1"/>
            <a:r>
              <a:rPr lang="en-GB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28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wɔz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GB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was </a:t>
            </a:r>
            <a:r>
              <a:rPr lang="en-GB" sz="28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weak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	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wəz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 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wɪz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 /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wʌz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Strong and weak forms</a:t>
            </a:r>
            <a:endParaRPr lang="en-U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8026" y="765313"/>
            <a:ext cx="8216980" cy="54100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60+ such words in English 	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strong	  	weak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of		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 of tea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ɔv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	  	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ə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/, 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ɪv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them	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them about it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ðɛm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	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ðəm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ðm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 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him		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said to him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 smtClean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hɪm</a:t>
            </a:r>
            <a:r>
              <a:rPr lang="en-GB" sz="28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		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ɪm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that he said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ðat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	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ðət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 </a:t>
            </a:r>
            <a:r>
              <a:rPr lang="en-GB" sz="2400" i="1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etc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will		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I’ll go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wɪl</a:t>
            </a:r>
            <a:r>
              <a:rPr lang="en-GB" sz="28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	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	/l/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would	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I’d go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wud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		/d/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and		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 and chips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latin typeface="Arial" panose="020B0604020202020204" pitchFamily="34" charset="0"/>
                <a:ea typeface="Doulos SIL" pitchFamily="2" charset="0"/>
                <a:cs typeface="Arial" panose="020B0604020202020204" pitchFamily="34" charset="0"/>
              </a:rPr>
              <a:t>/and/		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/n/</a:t>
            </a:r>
            <a:endParaRPr lang="en-GB" sz="2400" i="1" dirty="0">
              <a:latin typeface="Arial" panose="020B0604020202020204" pitchFamily="34" charset="0"/>
              <a:ea typeface="Doulos SIL" panose="0200050007000002000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i="1" dirty="0"/>
              <a:t>	…	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312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/>
              <a:t>Connected speech processes: </a:t>
            </a:r>
            <a:r>
              <a:rPr lang="en-GB" sz="4000" i="1" dirty="0">
                <a:solidFill>
                  <a:schemeClr val="bg1"/>
                </a:solidFill>
              </a:rPr>
              <a:t>Assimilation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When one segment becomes more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simil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 to a neighbouring sound, because of the influence of that sound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in Paisley		</a:t>
            </a:r>
            <a:r>
              <a:rPr lang="en-GB" sz="2400" dirty="0" smtClean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/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n/ 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 /m/ before /p/</a:t>
            </a:r>
            <a:endParaRPr lang="en-GB" sz="2400" i="1" dirty="0">
              <a:latin typeface="Arial" panose="020B0604020202020204" pitchFamily="34" charset="0"/>
              <a:ea typeface="Doulos SIL" panose="0200050007000002000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400" i="1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in </a:t>
            </a:r>
            <a:r>
              <a:rPr lang="en-GB" sz="2400" i="1" dirty="0" err="1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Carluke</a:t>
            </a:r>
            <a:r>
              <a:rPr lang="en-GB" sz="2400" i="1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		</a:t>
            </a:r>
            <a:r>
              <a:rPr lang="en-GB" sz="2400" dirty="0" smtClean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/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n/ 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 /ŋ/ before /k/</a:t>
            </a:r>
          </a:p>
          <a:p>
            <a:pPr eaLnBrk="1" hangingPunct="1">
              <a:defRPr/>
            </a:pPr>
            <a:r>
              <a:rPr lang="en-GB" sz="2400" i="1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this shop 		</a:t>
            </a:r>
            <a:r>
              <a:rPr lang="en-GB" sz="2400" dirty="0" smtClean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/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s/ 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en-GB" sz="24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 /ʃ/ before /ʃ/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(cf.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fish shop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0318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/>
              <a:t>Connected speech processes:   </a:t>
            </a:r>
            <a:r>
              <a:rPr lang="en-GB" sz="4000" i="1" dirty="0">
                <a:solidFill>
                  <a:schemeClr val="bg1"/>
                </a:solidFill>
              </a:rPr>
              <a:t>Elision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739740"/>
            <a:ext cx="7233435" cy="583251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Loss of segment(s) or syllable(s)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brand new 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elision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/d/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last night 	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elision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/t/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class tests 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tɛs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:]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elision of second /t/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policem</a:t>
            </a:r>
            <a:r>
              <a:rPr lang="en-GB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n’s vest</a:t>
            </a:r>
            <a:r>
              <a:rPr lang="en-GB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plismnz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vɛs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elision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/ə/, /t/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26464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/>
              <a:t>Connected speech processes:   </a:t>
            </a:r>
            <a:r>
              <a:rPr lang="en-GB" sz="4000" i="1" dirty="0">
                <a:solidFill>
                  <a:schemeClr val="bg1"/>
                </a:solidFill>
              </a:rPr>
              <a:t>Elision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1425" y="739739"/>
            <a:ext cx="7972211" cy="554804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Transcribe this!!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Worcester library’s opening on Wednesdays in February!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503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/>
              <a:t>Connected speech processes:   </a:t>
            </a:r>
            <a:r>
              <a:rPr lang="en-GB" sz="4000" i="1" dirty="0">
                <a:solidFill>
                  <a:schemeClr val="bg1"/>
                </a:solidFill>
              </a:rPr>
              <a:t>Elision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739739"/>
            <a:ext cx="8096036" cy="554804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Transcribe this!!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Worcester library’s opening on Wednesdays in February!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32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wu:stə</a:t>
            </a:r>
            <a:r>
              <a:rPr lang="en-GB" sz="32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 laɪbriz əʊpnɪŋ </a:t>
            </a:r>
            <a:r>
              <a:rPr lang="en-GB" sz="3200" dirty="0" err="1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ən</a:t>
            </a:r>
            <a:r>
              <a:rPr lang="en-GB" sz="32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 wɛnzdeɪz n </a:t>
            </a:r>
            <a:r>
              <a:rPr lang="en-GB" sz="3200" dirty="0" err="1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fɛbrɪ</a:t>
            </a:r>
            <a:r>
              <a:rPr lang="en-GB" sz="3200" dirty="0">
                <a:latin typeface="Arial" panose="020B0604020202020204" pitchFamily="34" charset="0"/>
                <a:ea typeface="Doulos SIL" panose="02000500070000020004" charset="0"/>
                <a:cs typeface="Arial" panose="020B0604020202020204" pitchFamily="34" charset="0"/>
              </a:rPr>
              <a:t>/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defRPr/>
            </a:pPr>
            <a:endParaRPr lang="en-GB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78623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998</TotalTime>
  <Words>536</Words>
  <Application>Microsoft Office PowerPoint</Application>
  <PresentationFormat>Personalizar</PresentationFormat>
  <Paragraphs>144</Paragraphs>
  <Slides>18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Frame</vt:lpstr>
      <vt:lpstr>Phonetics &amp; Phonology</vt:lpstr>
      <vt:lpstr>Changing the shape of a word</vt:lpstr>
      <vt:lpstr>Strong and weak forms</vt:lpstr>
      <vt:lpstr>Strong and weak forms</vt:lpstr>
      <vt:lpstr>Strong and weak forms</vt:lpstr>
      <vt:lpstr>Connected speech processes: Assimilation</vt:lpstr>
      <vt:lpstr>Connected speech processes:   Elision</vt:lpstr>
      <vt:lpstr>Connected speech processes:   Elision</vt:lpstr>
      <vt:lpstr>Connected speech processes:   Elision</vt:lpstr>
      <vt:lpstr>Connected speech processes:  Elision + Assimilation                              can apply in sequence</vt:lpstr>
      <vt:lpstr>Connected speech processes:  Elision + Assimilation can apply in sequence</vt:lpstr>
      <vt:lpstr>Coalescence</vt:lpstr>
      <vt:lpstr>‘Linking’ /r/</vt:lpstr>
      <vt:lpstr>‘Intrusive’ /r/</vt:lpstr>
      <vt:lpstr>Q. Why do connected speech processes happen?</vt:lpstr>
      <vt:lpstr>Transfer issues</vt:lpstr>
      <vt:lpstr>More transfer issues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 &amp; Phonology</dc:title>
  <dc:creator>John</dc:creator>
  <cp:lastModifiedBy>Aucani</cp:lastModifiedBy>
  <cp:revision>77</cp:revision>
  <dcterms:created xsi:type="dcterms:W3CDTF">2017-12-26T13:31:32Z</dcterms:created>
  <dcterms:modified xsi:type="dcterms:W3CDTF">2019-03-14T17:52:19Z</dcterms:modified>
</cp:coreProperties>
</file>