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82" r:id="rId12"/>
    <p:sldId id="281" r:id="rId13"/>
    <p:sldId id="263" r:id="rId14"/>
    <p:sldId id="268" r:id="rId15"/>
    <p:sldId id="269" r:id="rId16"/>
    <p:sldId id="284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99FF-4F2C-4A01-8A55-4A7E4869AFE4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B86F2-F4E8-437A-87A4-634101B62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.be/KgmO32Idwu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F8DE-A2AC-42C4-8276-10A095075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Phonetics &amp; Phonology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B0F90-F8A9-4CC3-9A79-3340B0B0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Corbett: USP-CAPES International Fellow</a:t>
            </a:r>
          </a:p>
          <a:p>
            <a:r>
              <a:rPr lang="en-GB" dirty="0"/>
              <a:t>Session 2: Phonemes and allophones</a:t>
            </a:r>
          </a:p>
        </p:txBody>
      </p:sp>
    </p:spTree>
    <p:extLst>
      <p:ext uri="{BB962C8B-B14F-4D97-AF65-F5344CB8AC3E}">
        <p14:creationId xmlns:p14="http://schemas.microsoft.com/office/powerpoint/2010/main" val="2687915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D498-BBEF-4CBC-B12A-5781C234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concept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CC61-12B6-467C-9A59-7EC777AB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Which if these is </a:t>
            </a:r>
            <a:r>
              <a:rPr lang="en-GB" sz="2800" dirty="0">
                <a:solidFill>
                  <a:srgbClr val="FF0000"/>
                </a:solidFill>
              </a:rPr>
              <a:t>NOT </a:t>
            </a:r>
            <a:r>
              <a:rPr lang="en-GB" sz="2800" dirty="0"/>
              <a:t>a minimal pair? Why not?</a:t>
            </a:r>
          </a:p>
          <a:p>
            <a:endParaRPr lang="en-GB" dirty="0"/>
          </a:p>
          <a:p>
            <a:r>
              <a:rPr lang="en-GB" sz="2800" dirty="0"/>
              <a:t>TIN	  	v	TIM		tɪn	</a:t>
            </a:r>
            <a:r>
              <a:rPr lang="en-GB" sz="2800" dirty="0" err="1"/>
              <a:t>tɪm</a:t>
            </a:r>
            <a:endParaRPr lang="en-GB" sz="2800" dirty="0"/>
          </a:p>
          <a:p>
            <a:r>
              <a:rPr lang="en-GB" sz="2800" dirty="0"/>
              <a:t>TEEN	v	TEAM		tin	</a:t>
            </a:r>
            <a:r>
              <a:rPr lang="en-GB" sz="2800" dirty="0" err="1"/>
              <a:t>tim</a:t>
            </a:r>
            <a:endParaRPr lang="en-GB" sz="2800" dirty="0"/>
          </a:p>
          <a:p>
            <a:r>
              <a:rPr lang="en-GB" sz="2800" dirty="0"/>
              <a:t>THIN	v	SIN		</a:t>
            </a:r>
            <a:r>
              <a:rPr lang="el-GR" sz="2800" dirty="0"/>
              <a:t>θ</a:t>
            </a:r>
            <a:r>
              <a:rPr lang="en-US" sz="2800" dirty="0" err="1"/>
              <a:t>ɪn</a:t>
            </a:r>
            <a:r>
              <a:rPr lang="en-US" sz="2800" dirty="0"/>
              <a:t>   	</a:t>
            </a:r>
            <a:r>
              <a:rPr lang="en-US" sz="2800" dirty="0" err="1"/>
              <a:t>sɪn</a:t>
            </a:r>
            <a:endParaRPr lang="en-GB" sz="2800" dirty="0"/>
          </a:p>
          <a:p>
            <a:r>
              <a:rPr lang="en-GB" sz="2800" dirty="0"/>
              <a:t>SCENE  	v	 SEEM	sin	sim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SIN  		v	SEEM</a:t>
            </a:r>
            <a:r>
              <a:rPr lang="en-GB" sz="2800" dirty="0"/>
              <a:t>		</a:t>
            </a:r>
            <a:r>
              <a:rPr lang="en-GB" sz="2800" dirty="0" err="1"/>
              <a:t>s</a:t>
            </a:r>
            <a:r>
              <a:rPr lang="en-GB" sz="2800" dirty="0" err="1">
                <a:solidFill>
                  <a:srgbClr val="FF0000"/>
                </a:solidFill>
              </a:rPr>
              <a:t>ɪn</a:t>
            </a:r>
            <a:r>
              <a:rPr lang="en-GB" sz="2800" dirty="0"/>
              <a:t>	s</a:t>
            </a:r>
            <a:r>
              <a:rPr lang="en-GB" sz="2800" dirty="0">
                <a:solidFill>
                  <a:srgbClr val="FF0000"/>
                </a:solidFill>
              </a:rPr>
              <a:t>im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818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62AE-B4FC-4CAE-91AC-64B1813C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minimal pair is causing problems here?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5D56E2-B23F-4EE0-8EF4-7A762B63E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4501" y="868363"/>
            <a:ext cx="2880336" cy="51212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42529-E5C2-45AC-8B44-10C11C43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983" y="868680"/>
            <a:ext cx="4224129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26849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62AE-B4FC-4CAE-91AC-64B1813C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minimal pair is causing problems here?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5D56E2-B23F-4EE0-8EF4-7A762B63E3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4501" y="868363"/>
            <a:ext cx="2880336" cy="512127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42529-E5C2-45AC-8B44-10C11C43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3983" y="868680"/>
            <a:ext cx="4224129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chips 	v	ships</a:t>
            </a:r>
          </a:p>
          <a:p>
            <a:pPr marL="0" indent="0">
              <a:buNone/>
            </a:pPr>
            <a:r>
              <a:rPr lang="en-GB" sz="3200" dirty="0"/>
              <a:t>/</a:t>
            </a:r>
            <a:r>
              <a:rPr lang="en-GB" sz="3200" dirty="0" err="1">
                <a:solidFill>
                  <a:srgbClr val="FF0000"/>
                </a:solidFill>
              </a:rPr>
              <a:t>tʃ</a:t>
            </a:r>
            <a:r>
              <a:rPr lang="en-GB" sz="3200" dirty="0" err="1"/>
              <a:t>ɪps</a:t>
            </a:r>
            <a:r>
              <a:rPr lang="en-GB" sz="3200" dirty="0"/>
              <a:t>/		/</a:t>
            </a:r>
            <a:r>
              <a:rPr lang="en-GB" sz="3200" dirty="0" err="1">
                <a:solidFill>
                  <a:srgbClr val="FF0000"/>
                </a:solidFill>
              </a:rPr>
              <a:t>ʃ</a:t>
            </a:r>
            <a:r>
              <a:rPr lang="en-GB" sz="3200" dirty="0" err="1"/>
              <a:t>ɪps</a:t>
            </a:r>
            <a:r>
              <a:rPr lang="en-GB" sz="3200" dirty="0"/>
              <a:t>/	</a:t>
            </a:r>
          </a:p>
        </p:txBody>
      </p:sp>
    </p:spTree>
    <p:extLst>
      <p:ext uri="{BB962C8B-B14F-4D97-AF65-F5344CB8AC3E}">
        <p14:creationId xmlns:p14="http://schemas.microsoft.com/office/powerpoint/2010/main" val="47315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9D0B-F189-4438-9125-0C15FC8E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Phonemic differences between accents of English: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two close back rounded vowels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B7EAF-CC31-40FB-A272-080A21F7E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7912" y="775252"/>
            <a:ext cx="3474720" cy="5214068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pull </a:t>
            </a:r>
          </a:p>
          <a:p>
            <a:r>
              <a:rPr lang="en-GB" sz="3200" dirty="0"/>
              <a:t>FOOT vowel: /ʊ/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5321A-9952-4360-9EB4-5EE212115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2381" y="1123836"/>
            <a:ext cx="3914968" cy="5263183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pool </a:t>
            </a:r>
          </a:p>
          <a:p>
            <a:r>
              <a:rPr lang="nl-NL" sz="3200" dirty="0"/>
              <a:t>GOOSE vowel: /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l-NL" sz="3200" dirty="0"/>
              <a:t>:,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nl-NL" sz="3200" dirty="0"/>
              <a:t>/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D0CD-73F2-4C51-8679-7E259772D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21" y="2943793"/>
            <a:ext cx="4601403" cy="34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207787-78ED-4E9F-844A-D364C2C7B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story so far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C6F42F-5F7E-4D5A-AB4C-3D98B17D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Units of sound are called </a:t>
            </a:r>
            <a:r>
              <a:rPr lang="en-GB" sz="2800" dirty="0">
                <a:solidFill>
                  <a:srgbClr val="FF0000"/>
                </a:solidFill>
              </a:rPr>
              <a:t>phonemes</a:t>
            </a:r>
            <a:r>
              <a:rPr lang="en-GB" sz="2800" dirty="0"/>
              <a:t>.</a:t>
            </a:r>
          </a:p>
          <a:p>
            <a:r>
              <a:rPr lang="en-GB" sz="2800" dirty="0"/>
              <a:t>Each language uses a </a:t>
            </a:r>
            <a:r>
              <a:rPr lang="en-GB" sz="2800" dirty="0">
                <a:solidFill>
                  <a:srgbClr val="FF0000"/>
                </a:solidFill>
              </a:rPr>
              <a:t>different set of phonemes</a:t>
            </a:r>
            <a:r>
              <a:rPr lang="en-GB" sz="2800" dirty="0"/>
              <a:t> to distinguish meaning.</a:t>
            </a:r>
          </a:p>
          <a:p>
            <a:r>
              <a:rPr lang="en-GB" sz="2800" dirty="0"/>
              <a:t>We use </a:t>
            </a:r>
            <a:r>
              <a:rPr lang="en-GB" sz="2800" dirty="0">
                <a:solidFill>
                  <a:srgbClr val="FF0000"/>
                </a:solidFill>
              </a:rPr>
              <a:t>minimal pairs </a:t>
            </a:r>
            <a:r>
              <a:rPr lang="en-GB" sz="2800" dirty="0"/>
              <a:t>to identify the phonemes in each language (its </a:t>
            </a:r>
            <a:r>
              <a:rPr lang="en-GB" sz="2800" dirty="0">
                <a:solidFill>
                  <a:srgbClr val="FF0000"/>
                </a:solidFill>
              </a:rPr>
              <a:t>phonemic inventory</a:t>
            </a:r>
            <a:r>
              <a:rPr lang="en-GB" sz="2800" dirty="0"/>
              <a:t>).</a:t>
            </a:r>
          </a:p>
          <a:p>
            <a:r>
              <a:rPr lang="en-GB" sz="2800" dirty="0"/>
              <a:t>Minimal pairs are also used in language teaching.</a:t>
            </a:r>
          </a:p>
          <a:p>
            <a:r>
              <a:rPr lang="en-GB" sz="2800" i="1" dirty="0"/>
              <a:t>BUT</a:t>
            </a:r>
          </a:p>
          <a:p>
            <a:r>
              <a:rPr lang="en-GB" sz="2800" dirty="0"/>
              <a:t>Not all accents of a language have the same phonemic inventory.</a:t>
            </a:r>
          </a:p>
        </p:txBody>
      </p:sp>
    </p:spTree>
    <p:extLst>
      <p:ext uri="{BB962C8B-B14F-4D97-AF65-F5344CB8AC3E}">
        <p14:creationId xmlns:p14="http://schemas.microsoft.com/office/powerpoint/2010/main" val="2676107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3069-B19E-4A0E-9827-DE6AAF9C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Variations in the articulations of phonemes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9CB4-AD59-450B-9D02-C3AE940D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8845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Try saying ‘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/>
              <a:t>ight’ and hold the /l/ sound.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Try saying ‘mi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/>
              <a:t>k’ and hold the /l/ sound.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Alternate between the /l/ of ‘light’ &amp; ‘milk’.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Try saying ‘light’ but use the /l/ sound from ‘milk’.</a:t>
            </a:r>
          </a:p>
          <a:p>
            <a:pPr marL="0" indent="0">
              <a:buNone/>
            </a:pPr>
            <a:r>
              <a:rPr lang="en-GB" sz="2400" dirty="0"/>
              <a:t>        Now you’re Irish.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33503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3069-B19E-4A0E-9827-DE6AAF9C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Variations in the articulations of phonemes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D9CB4-AD59-450B-9D02-C3AE940D6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689941" cy="5884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       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	Use the /l/ from ‘milk’ to say </a:t>
            </a:r>
            <a:r>
              <a:rPr lang="en-GB" sz="2400" i="1" dirty="0"/>
              <a:t>all </a:t>
            </a:r>
            <a:r>
              <a:rPr lang="en-GB" sz="2400" dirty="0"/>
              <a:t>the /l/s in:</a:t>
            </a:r>
          </a:p>
          <a:p>
            <a:pPr marL="960120" lvl="1" indent="-457200">
              <a:buFont typeface="+mj-lt"/>
              <a:buAutoNum type="arabicPeriod"/>
            </a:pPr>
            <a:endParaRPr lang="en-GB" sz="2200" dirty="0"/>
          </a:p>
          <a:p>
            <a:pPr marL="502920" lvl="1" indent="0">
              <a:buNone/>
            </a:pPr>
            <a:r>
              <a:rPr lang="en-US" sz="2200" dirty="0"/>
              <a:t>If you are 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ooking for ransom I can te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 you I don't have money, but what I do have are a very particu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ar set of ski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s. Ski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s I have acquired over a very 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ong career. Ski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s that make me a nightmare for peop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e 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ike you. If you </a:t>
            </a:r>
            <a:r>
              <a:rPr lang="en-US" sz="2200" dirty="0">
                <a:solidFill>
                  <a:srgbClr val="FF0000"/>
                </a:solidFill>
              </a:rPr>
              <a:t>l</a:t>
            </a:r>
            <a:r>
              <a:rPr lang="en-US" sz="2200" dirty="0"/>
              <a:t>et my daughter go now, that'</a:t>
            </a:r>
            <a:r>
              <a:rPr lang="en-US" sz="2200" dirty="0">
                <a:solidFill>
                  <a:srgbClr val="FF0000"/>
                </a:solidFill>
              </a:rPr>
              <a:t>ll </a:t>
            </a:r>
            <a:r>
              <a:rPr lang="en-US" sz="2200" dirty="0"/>
              <a:t>be the end of it. I w</a:t>
            </a:r>
            <a:r>
              <a:rPr lang="en-US" sz="2200" dirty="0">
                <a:solidFill>
                  <a:srgbClr val="FF0000"/>
                </a:solidFill>
              </a:rPr>
              <a:t>ill</a:t>
            </a:r>
            <a:r>
              <a:rPr lang="en-US" sz="2200" dirty="0"/>
              <a:t> not look for you, I w</a:t>
            </a:r>
            <a:r>
              <a:rPr lang="en-US" sz="2200" dirty="0">
                <a:solidFill>
                  <a:srgbClr val="FF0000"/>
                </a:solidFill>
              </a:rPr>
              <a:t>ill</a:t>
            </a:r>
            <a:r>
              <a:rPr lang="en-US" sz="2200" dirty="0"/>
              <a:t> not pursue you. But if you don't, I wi</a:t>
            </a:r>
            <a:r>
              <a:rPr lang="en-US" sz="2200" dirty="0">
                <a:solidFill>
                  <a:srgbClr val="FF0000"/>
                </a:solidFill>
              </a:rPr>
              <a:t>ll </a:t>
            </a:r>
            <a:r>
              <a:rPr lang="en-US" sz="2200" dirty="0"/>
              <a:t>look for you, I wi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 find you, and I wi</a:t>
            </a:r>
            <a:r>
              <a:rPr lang="en-US" sz="2200" dirty="0">
                <a:solidFill>
                  <a:srgbClr val="FF0000"/>
                </a:solidFill>
              </a:rPr>
              <a:t>ll</a:t>
            </a:r>
            <a:r>
              <a:rPr lang="en-US" sz="2200" dirty="0"/>
              <a:t> ki</a:t>
            </a:r>
            <a:r>
              <a:rPr lang="en-US" sz="2200" dirty="0">
                <a:solidFill>
                  <a:srgbClr val="FF0000"/>
                </a:solidFill>
              </a:rPr>
              <a:t>ll </a:t>
            </a:r>
            <a:r>
              <a:rPr lang="en-US" sz="2200" dirty="0"/>
              <a:t>you.</a:t>
            </a:r>
          </a:p>
          <a:p>
            <a:pPr marL="502920" lvl="1" indent="0">
              <a:buNone/>
            </a:pPr>
            <a:endParaRPr lang="en-GB" sz="2400" dirty="0"/>
          </a:p>
          <a:p>
            <a:pPr lvl="1"/>
            <a:r>
              <a:rPr lang="en-GB" sz="2200" dirty="0">
                <a:hlinkClick r:id="rId2"/>
              </a:rPr>
              <a:t>http://youtu.be/KgmO32IdwuE</a:t>
            </a:r>
            <a:r>
              <a:rPr lang="en-GB" sz="2200" dirty="0"/>
              <a:t>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DF926-E4D3-42F4-BF3E-BBEDF772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29" y="219285"/>
            <a:ext cx="3618206" cy="18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07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EFDF-AE1A-4B16-90B7-0157F1A3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happening in my mouth??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FD78FC-B1F1-47BC-B2F9-57656CB05F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16845" y="1218680"/>
            <a:ext cx="3475038" cy="418210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466009-8249-4E95-A00B-F6A074829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For the /l/ in ‘milk,’ the back of the tongue is raised towards the velum (soft palate) because that is where the next sound /k/ will be articulated.</a:t>
            </a:r>
          </a:p>
          <a:p>
            <a:r>
              <a:rPr lang="en-GB" dirty="0"/>
              <a:t>This is ‘velar /l/’ or ‘dark /l/’</a:t>
            </a:r>
          </a:p>
          <a:p>
            <a:r>
              <a:rPr lang="en-GB" dirty="0"/>
              <a:t>The /l/ in ‘light’ or ‘skill’ etc is ‘clear /l/.</a:t>
            </a:r>
          </a:p>
          <a:p>
            <a:r>
              <a:rPr lang="en-GB" dirty="0"/>
              <a:t>Dark and clear /l/ have different distributions in different accents.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75B5069E-5FAC-431B-ABA8-73F0FA889C8E}"/>
              </a:ext>
            </a:extLst>
          </p:cNvPr>
          <p:cNvSpPr/>
          <p:nvPr/>
        </p:nvSpPr>
        <p:spPr>
          <a:xfrm rot="2676922">
            <a:off x="6633489" y="20176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8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9E0F-F31F-4375-AC8C-8282EA2AF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Phonemes and allophones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2C25-E1DF-46ED-9D57-39204B393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English does NOT use the difference in sound between light and dark /l/ to change meaning. </a:t>
            </a:r>
          </a:p>
          <a:p>
            <a:r>
              <a:rPr lang="en-GB" sz="2400" dirty="0"/>
              <a:t>You can, if you want, say ‘light’ with a dark /l/ and ‘milk’ with a clear or light /l/.</a:t>
            </a:r>
          </a:p>
          <a:p>
            <a:r>
              <a:rPr lang="en-GB" sz="2400" dirty="0"/>
              <a:t>Therefore, dark and clear /l/ are NOT phonemes but allophones, </a:t>
            </a:r>
            <a:r>
              <a:rPr lang="en-GB" sz="2400" dirty="0" err="1"/>
              <a:t>ie</a:t>
            </a:r>
            <a:r>
              <a:rPr lang="en-GB" sz="2400" dirty="0"/>
              <a:t> variations in the production of the same ‘unit of sound’.</a:t>
            </a:r>
          </a:p>
          <a:p>
            <a:r>
              <a:rPr lang="en-GB" sz="2400" dirty="0"/>
              <a:t>We show phonemes with slash brackets /l/</a:t>
            </a:r>
          </a:p>
          <a:p>
            <a:r>
              <a:rPr lang="en-GB" sz="2400" dirty="0"/>
              <a:t>We show allophones with square brackets [l] and [ɫ].</a:t>
            </a:r>
          </a:p>
          <a:p>
            <a:r>
              <a:rPr lang="en-GB" sz="2400" dirty="0"/>
              <a:t>Therefore /l/ includes [l] and [ɫ]</a:t>
            </a:r>
          </a:p>
        </p:txBody>
      </p:sp>
    </p:spTree>
    <p:extLst>
      <p:ext uri="{BB962C8B-B14F-4D97-AF65-F5344CB8AC3E}">
        <p14:creationId xmlns:p14="http://schemas.microsoft.com/office/powerpoint/2010/main" val="317462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DC06-E895-4AA1-B9E2-252E008D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Distribution of clear and dark /l/ in RP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EF593-FAB8-41E9-8018-7DDF32433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884562"/>
          </a:xfrm>
        </p:spPr>
        <p:txBody>
          <a:bodyPr>
            <a:normAutofit/>
          </a:bodyPr>
          <a:lstStyle/>
          <a:p>
            <a:r>
              <a:rPr lang="en-US" dirty="0"/>
              <a:t>Some words with clear /l/:</a:t>
            </a:r>
          </a:p>
          <a:p>
            <a:r>
              <a:rPr lang="en-US" dirty="0"/>
              <a:t>leaf	[</a:t>
            </a:r>
            <a:r>
              <a:rPr lang="en-US" dirty="0" err="1"/>
              <a:t>lif</a:t>
            </a:r>
            <a:r>
              <a:rPr lang="en-US" dirty="0"/>
              <a:t>]		black   	[</a:t>
            </a:r>
            <a:r>
              <a:rPr lang="en-US" dirty="0" err="1"/>
              <a:t>blæk</a:t>
            </a:r>
            <a:r>
              <a:rPr lang="en-US" dirty="0"/>
              <a:t>]		lose	[luz]</a:t>
            </a:r>
          </a:p>
          <a:p>
            <a:endParaRPr lang="en-US" dirty="0"/>
          </a:p>
          <a:p>
            <a:r>
              <a:rPr lang="en-US" dirty="0"/>
              <a:t>Some words with dark /l/:</a:t>
            </a:r>
          </a:p>
          <a:p>
            <a:r>
              <a:rPr lang="en-US" dirty="0"/>
              <a:t>pool   	[</a:t>
            </a:r>
            <a:r>
              <a:rPr lang="en-US" dirty="0" err="1"/>
              <a:t>puɫ</a:t>
            </a:r>
            <a:r>
              <a:rPr lang="en-US" dirty="0"/>
              <a:t>]		milk	[</a:t>
            </a:r>
            <a:r>
              <a:rPr lang="en-US" dirty="0" err="1"/>
              <a:t>mɪɫk</a:t>
            </a:r>
            <a:r>
              <a:rPr lang="en-US" dirty="0"/>
              <a:t>]		full	[</a:t>
            </a:r>
            <a:r>
              <a:rPr lang="en-US" dirty="0" err="1"/>
              <a:t>fʊɫ</a:t>
            </a:r>
            <a:r>
              <a:rPr lang="en-US" dirty="0"/>
              <a:t>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words with both kinds of /l/:</a:t>
            </a:r>
          </a:p>
          <a:p>
            <a:r>
              <a:rPr lang="en-US" dirty="0"/>
              <a:t>lull	[</a:t>
            </a:r>
            <a:r>
              <a:rPr lang="en-US" dirty="0" err="1"/>
              <a:t>lʌɫ</a:t>
            </a:r>
            <a:r>
              <a:rPr lang="en-US" dirty="0"/>
              <a:t>]		flail	[fleɫ]		little	[</a:t>
            </a:r>
            <a:r>
              <a:rPr lang="en-US" dirty="0" err="1"/>
              <a:t>lɪtɫ</a:t>
            </a:r>
            <a:r>
              <a:rPr lang="en-US" dirty="0"/>
              <a:t>]</a:t>
            </a:r>
          </a:p>
          <a:p>
            <a:endParaRPr lang="en-US" dirty="0"/>
          </a:p>
          <a:p>
            <a:r>
              <a:rPr lang="en-US" dirty="0"/>
              <a:t>In RP…</a:t>
            </a:r>
          </a:p>
          <a:p>
            <a:pPr lvl="1"/>
            <a:r>
              <a:rPr lang="en-US" dirty="0"/>
              <a:t>the clear allophone is used before vowels when they are in the same syllable, </a:t>
            </a:r>
          </a:p>
          <a:p>
            <a:pPr lvl="1"/>
            <a:r>
              <a:rPr lang="en-US" dirty="0"/>
              <a:t>the dark allophone is used when the /l/ precedes a consonant or is in syllable-final position before silence.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73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05DE5-4D32-437F-BD75-8ED745F4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8A62-E003-451B-A9CB-40E425273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Review of IPA symbols: transcription test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Phonemes and allophones</a:t>
            </a:r>
          </a:p>
          <a:p>
            <a:r>
              <a:rPr lang="en-US" sz="3200" dirty="0"/>
              <a:t>Minimal pairs</a:t>
            </a:r>
          </a:p>
          <a:p>
            <a:r>
              <a:rPr lang="en-US" sz="3200" dirty="0"/>
              <a:t>Variations in sound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879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97A37-D264-48D9-8CD1-9CCC2CE5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allophones in English: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aspirated voiceless</a:t>
            </a:r>
            <a:br>
              <a:rPr lang="en-GB" dirty="0"/>
            </a:br>
            <a:r>
              <a:rPr lang="en-GB" dirty="0"/>
              <a:t>plosives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3A7F-F7F1-4F43-9298-D54FF2118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Voiceless plosives /p, k, t/ are </a:t>
            </a:r>
            <a:r>
              <a:rPr lang="en-GB" dirty="0">
                <a:solidFill>
                  <a:srgbClr val="FF0000"/>
                </a:solidFill>
              </a:rPr>
              <a:t>aspirated </a:t>
            </a:r>
            <a:r>
              <a:rPr lang="en-GB" dirty="0"/>
              <a:t>when they are word-initial in English and when they begin a stressed syllable within a word.</a:t>
            </a:r>
          </a:p>
          <a:p>
            <a:r>
              <a:rPr lang="en-GB" dirty="0"/>
              <a:t>In Portuguese they aren’t.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Take a piece of paper and put it in front of your lips.</a:t>
            </a:r>
          </a:p>
          <a:p>
            <a:r>
              <a:rPr lang="en-GB" dirty="0"/>
              <a:t>Compare </a:t>
            </a:r>
            <a:r>
              <a:rPr lang="en-GB" i="1" dirty="0"/>
              <a:t>pin  </a:t>
            </a:r>
            <a:r>
              <a:rPr lang="en-GB" dirty="0"/>
              <a:t>[</a:t>
            </a:r>
            <a:r>
              <a:rPr lang="en-GB" dirty="0" err="1"/>
              <a:t>pʰɪn</a:t>
            </a:r>
            <a:r>
              <a:rPr lang="en-GB" dirty="0"/>
              <a:t>] and  </a:t>
            </a:r>
            <a:r>
              <a:rPr lang="en-GB" i="1" dirty="0"/>
              <a:t>spin </a:t>
            </a:r>
            <a:r>
              <a:rPr lang="en-GB" dirty="0"/>
              <a:t>[</a:t>
            </a:r>
            <a:r>
              <a:rPr lang="en-GB" dirty="0" err="1"/>
              <a:t>spɪn</a:t>
            </a:r>
            <a:r>
              <a:rPr lang="en-GB" dirty="0"/>
              <a:t>]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If you don’t aspirate, people sometimes hear your voiceless plosives as voiced.</a:t>
            </a:r>
          </a:p>
          <a:p>
            <a:pPr lvl="1"/>
            <a:r>
              <a:rPr lang="en-GB" dirty="0"/>
              <a:t>tie 	v	die</a:t>
            </a:r>
          </a:p>
          <a:p>
            <a:pPr lvl="1"/>
            <a:r>
              <a:rPr lang="en-GB" dirty="0"/>
              <a:t>peg	v	beg</a:t>
            </a:r>
          </a:p>
          <a:p>
            <a:pPr lvl="1"/>
            <a:r>
              <a:rPr lang="en-GB" dirty="0"/>
              <a:t>Kate	v	gate</a:t>
            </a:r>
          </a:p>
        </p:txBody>
      </p:sp>
    </p:spTree>
    <p:extLst>
      <p:ext uri="{BB962C8B-B14F-4D97-AF65-F5344CB8AC3E}">
        <p14:creationId xmlns:p14="http://schemas.microsoft.com/office/powerpoint/2010/main" val="2504878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1CF-4879-4ED1-93E7-4A1B7AC5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allophones in English: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different types of /t/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37C9-6F86-4C63-9452-9C5821E5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How do you pronounce the phoneme /t/ in these words?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400" dirty="0"/>
              <a:t>stop</a:t>
            </a:r>
          </a:p>
          <a:p>
            <a:pPr lvl="1"/>
            <a:r>
              <a:rPr lang="en-GB" sz="2400" dirty="0"/>
              <a:t>top</a:t>
            </a:r>
          </a:p>
          <a:p>
            <a:pPr lvl="1"/>
            <a:r>
              <a:rPr lang="en-GB" sz="2400" dirty="0"/>
              <a:t>button</a:t>
            </a:r>
          </a:p>
          <a:p>
            <a:pPr lvl="1"/>
            <a:r>
              <a:rPr lang="en-GB" sz="2400" dirty="0"/>
              <a:t>cat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8299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1CF-4879-4ED1-93E7-4A1B7AC5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allophones in English: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2. different types of /t/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37C9-6F86-4C63-9452-9C5821E5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834866"/>
          </a:xfrm>
        </p:spPr>
        <p:txBody>
          <a:bodyPr>
            <a:normAutofit/>
          </a:bodyPr>
          <a:lstStyle/>
          <a:p>
            <a:r>
              <a:rPr lang="en-GB" sz="2400" dirty="0"/>
              <a:t>How do you pronounce the phoneme /t/ in these words?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sz="2400" dirty="0"/>
              <a:t>stop		[t]	</a:t>
            </a:r>
          </a:p>
          <a:p>
            <a:pPr lvl="1"/>
            <a:r>
              <a:rPr lang="en-GB" sz="2400" dirty="0"/>
              <a:t>top		[</a:t>
            </a:r>
            <a:r>
              <a:rPr lang="en-GB" sz="2400" dirty="0" err="1"/>
              <a:t>tʰ</a:t>
            </a:r>
            <a:r>
              <a:rPr lang="en-GB" sz="2400" dirty="0"/>
              <a:t>]	aspirated</a:t>
            </a:r>
          </a:p>
          <a:p>
            <a:pPr lvl="1"/>
            <a:r>
              <a:rPr lang="en-GB" sz="2400" dirty="0"/>
              <a:t>button		[ʔ]	glottal stop</a:t>
            </a:r>
          </a:p>
          <a:p>
            <a:pPr lvl="1"/>
            <a:r>
              <a:rPr lang="en-GB" sz="2400" dirty="0"/>
              <a:t>cat		[ t̚ ]	unreleased /t/</a:t>
            </a:r>
          </a:p>
          <a:p>
            <a:pPr lvl="1"/>
            <a:endParaRPr lang="en-GB" sz="2400" dirty="0"/>
          </a:p>
          <a:p>
            <a:pPr marL="502920" lvl="1" indent="0">
              <a:buNone/>
            </a:pPr>
            <a:r>
              <a:rPr lang="en-GB" sz="2400" dirty="0"/>
              <a:t>These allophones are all found in one accent in complementary distribution</a:t>
            </a:r>
          </a:p>
          <a:p>
            <a:pPr marL="502920" lvl="1" indent="0">
              <a:buNone/>
            </a:pPr>
            <a:endParaRPr lang="en-GB" sz="2400" dirty="0"/>
          </a:p>
          <a:p>
            <a:pPr marL="502920" lvl="1" indent="0">
              <a:buNone/>
            </a:pPr>
            <a:endParaRPr lang="en-US" sz="2400" dirty="0"/>
          </a:p>
          <a:p>
            <a:pPr marL="502920" lvl="1" indent="0">
              <a:buNone/>
            </a:pPr>
            <a:r>
              <a:rPr lang="en-US" sz="2400" dirty="0"/>
              <a:t>Dental [t̪ ] is found in some accents of English instead of alveolar [t].</a:t>
            </a:r>
          </a:p>
          <a:p>
            <a:pPr marL="502920" lvl="1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13234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1CF-4879-4ED1-93E7-4A1B7AC5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allophones in English: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different types of /r/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37C9-6F86-4C63-9452-9C5821E5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7"/>
            <a:ext cx="7315200" cy="5636083"/>
          </a:xfrm>
        </p:spPr>
        <p:txBody>
          <a:bodyPr/>
          <a:lstStyle/>
          <a:p>
            <a:r>
              <a:rPr lang="en-GB" sz="2400" dirty="0"/>
              <a:t>How do speakers of different accents pronounce /r/ in these words?</a:t>
            </a:r>
          </a:p>
          <a:p>
            <a:endParaRPr lang="en-GB" sz="2400" dirty="0"/>
          </a:p>
          <a:p>
            <a:pPr lvl="1"/>
            <a:r>
              <a:rPr lang="en-GB" sz="2200" dirty="0"/>
              <a:t>right</a:t>
            </a:r>
          </a:p>
          <a:p>
            <a:pPr lvl="1"/>
            <a:r>
              <a:rPr lang="en-GB" sz="2200" dirty="0"/>
              <a:t>arrow</a:t>
            </a:r>
          </a:p>
          <a:p>
            <a:pPr lvl="1"/>
            <a:r>
              <a:rPr lang="en-GB" sz="2200" dirty="0"/>
              <a:t>card</a:t>
            </a:r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marL="502920" lvl="1" indent="0">
              <a:buNone/>
            </a:pPr>
            <a:endParaRPr lang="en-GB" sz="2200" dirty="0"/>
          </a:p>
          <a:p>
            <a:pPr marL="502920" lvl="1" indent="0">
              <a:buNone/>
            </a:pPr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  <a:p>
            <a:pPr lvl="1"/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3255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11CF-4879-4ED1-93E7-4A1B7AC5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allophones in English: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3. different types of /r/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37C9-6F86-4C63-9452-9C5821E52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7"/>
            <a:ext cx="7888723" cy="5636083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How do speakers of different accents pronounce /r/ in these words?</a:t>
            </a:r>
          </a:p>
          <a:p>
            <a:endParaRPr lang="en-GB" sz="2400" dirty="0"/>
          </a:p>
          <a:p>
            <a:pPr lvl="1"/>
            <a:r>
              <a:rPr lang="en-GB" sz="2200" dirty="0"/>
              <a:t>right </a:t>
            </a:r>
          </a:p>
          <a:p>
            <a:pPr lvl="1"/>
            <a:r>
              <a:rPr lang="en-GB" sz="2200" dirty="0"/>
              <a:t>arrow</a:t>
            </a:r>
          </a:p>
          <a:p>
            <a:pPr lvl="1"/>
            <a:r>
              <a:rPr lang="en-GB" sz="2200" dirty="0"/>
              <a:t>ca</a:t>
            </a:r>
            <a:r>
              <a:rPr lang="en-GB" sz="2200" dirty="0">
                <a:solidFill>
                  <a:srgbClr val="FF0000"/>
                </a:solidFill>
              </a:rPr>
              <a:t>r</a:t>
            </a:r>
            <a:r>
              <a:rPr lang="en-GB" sz="2200" dirty="0"/>
              <a:t>d (</a:t>
            </a:r>
            <a:r>
              <a:rPr lang="en-GB" sz="2200" dirty="0">
                <a:solidFill>
                  <a:srgbClr val="FF0000"/>
                </a:solidFill>
              </a:rPr>
              <a:t>NOT</a:t>
            </a:r>
            <a:r>
              <a:rPr lang="en-GB" sz="2200" dirty="0"/>
              <a:t> pronounced in </a:t>
            </a:r>
            <a:r>
              <a:rPr lang="en-GB" sz="2200" dirty="0">
                <a:solidFill>
                  <a:srgbClr val="FF0000"/>
                </a:solidFill>
              </a:rPr>
              <a:t>non-</a:t>
            </a:r>
            <a:r>
              <a:rPr lang="en-GB" sz="2200" dirty="0" err="1">
                <a:solidFill>
                  <a:srgbClr val="FF0000"/>
                </a:solidFill>
              </a:rPr>
              <a:t>rhotic</a:t>
            </a:r>
            <a:r>
              <a:rPr lang="en-GB" sz="2200" dirty="0"/>
              <a:t> accents)</a:t>
            </a:r>
          </a:p>
          <a:p>
            <a:pPr marL="502920" lvl="1" indent="0">
              <a:buNone/>
            </a:pPr>
            <a:endParaRPr lang="en-GB" sz="2200" dirty="0"/>
          </a:p>
          <a:p>
            <a:pPr marL="502920" lvl="1" indent="0">
              <a:buNone/>
            </a:pPr>
            <a:r>
              <a:rPr lang="en-US" sz="2200" dirty="0"/>
              <a:t>Depending on accent, /r/ can be articulated in a number of ways, e.g.: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postalveolar approximant [ɹ̠] (RP and General American)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retroflex approximant [ɻ] (most Irish and some American accents)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labiodental approximant [ʋ] (some London accents; r-labialization)</a:t>
            </a:r>
          </a:p>
          <a:p>
            <a:pPr marL="502920" lvl="1" indent="0">
              <a:buNone/>
            </a:pPr>
            <a:endParaRPr lang="en-US" sz="2200" dirty="0"/>
          </a:p>
          <a:p>
            <a:pPr lvl="1"/>
            <a:r>
              <a:rPr lang="en-US" sz="2200" dirty="0"/>
              <a:t>alveolar trill [r] (conservative Scottish accents)</a:t>
            </a:r>
            <a:endParaRPr lang="en-GB" sz="2200" dirty="0"/>
          </a:p>
          <a:p>
            <a:pPr marL="502920" lvl="1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06186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B9AF-876A-4095-A478-C686D193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Too much information?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87C1AA-C3B8-4009-B959-C8A7497004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2188" y="2976294"/>
            <a:ext cx="3514827" cy="351482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DAA77D-0FB7-41D7-88CB-A678E757CE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03199" y="366878"/>
            <a:ext cx="4817776" cy="48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3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7B48C9-E6C7-498F-B228-C4268CAC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65743-1807-4131-84B2-92934E719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036" y="864107"/>
            <a:ext cx="8126858" cy="5608611"/>
          </a:xfrm>
        </p:spPr>
        <p:txBody>
          <a:bodyPr>
            <a:normAutofit/>
          </a:bodyPr>
          <a:lstStyle/>
          <a:p>
            <a:r>
              <a:rPr lang="en-GB" sz="2400" dirty="0"/>
              <a:t>Different languages have different phonemic inventories.</a:t>
            </a:r>
          </a:p>
          <a:p>
            <a:r>
              <a:rPr lang="en-GB" sz="2400" dirty="0"/>
              <a:t>So do different accents of the same language.</a:t>
            </a:r>
          </a:p>
          <a:p>
            <a:r>
              <a:rPr lang="en-GB" sz="2400" dirty="0"/>
              <a:t>We use minimal pairs to identify phonemes (units of sound that distinguish meanings in a given language)</a:t>
            </a:r>
          </a:p>
          <a:p>
            <a:r>
              <a:rPr lang="en-GB" sz="2400" dirty="0"/>
              <a:t>But phonemes are really ‘sets’ that have different ‘members’ (allophones)</a:t>
            </a:r>
          </a:p>
          <a:p>
            <a:r>
              <a:rPr lang="en-GB" sz="2400" dirty="0"/>
              <a:t>Allophones don’t change the meanings of words, but they do impact upon perception and they indicate different social and geographical accents. Distribution of allophones might also make a speaker sound more or less ‘foreign’.</a:t>
            </a:r>
          </a:p>
        </p:txBody>
      </p:sp>
    </p:spTree>
    <p:extLst>
      <p:ext uri="{BB962C8B-B14F-4D97-AF65-F5344CB8AC3E}">
        <p14:creationId xmlns:p14="http://schemas.microsoft.com/office/powerpoint/2010/main" val="297066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EEF5-AE16-4F69-8A8E-882E47BC1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Friendly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CBF7A-EA2E-4143-992C-A792EC682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manage the information you need to process, focus on the accent you want to use as your model and learn the symbols (mainly the phonemes and perhaps a few key allophones) that are relevant to the articulations in that accent.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/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ju</a:t>
            </a:r>
            <a:r>
              <a:rPr lang="en-GB" sz="3200" dirty="0"/>
              <a:t> </a:t>
            </a:r>
            <a:r>
              <a:rPr lang="en-GB" sz="3200" dirty="0" err="1"/>
              <a:t>nɛkst</a:t>
            </a:r>
            <a:r>
              <a:rPr lang="en-GB" sz="3200" dirty="0"/>
              <a:t> </a:t>
            </a:r>
            <a:r>
              <a:rPr lang="en-GB" sz="3200" dirty="0" err="1"/>
              <a:t>wik</a:t>
            </a:r>
            <a:r>
              <a:rPr lang="en-GB" sz="3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3789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C1A78-CE3F-447F-94A2-0FE0D9C00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Review: consonants and vowels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59ED-4252-41F8-B368-2D98DA4ADE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articulation of consonants usually involves an </a:t>
            </a:r>
            <a:r>
              <a:rPr lang="en-US" sz="3200" dirty="0">
                <a:solidFill>
                  <a:srgbClr val="FF0000"/>
                </a:solidFill>
              </a:rPr>
              <a:t>obstruction (or near obstruction)</a:t>
            </a:r>
            <a:r>
              <a:rPr lang="en-US" sz="3200" dirty="0">
                <a:solidFill>
                  <a:schemeClr val="tx1"/>
                </a:solidFill>
              </a:rPr>
              <a:t> of the air flow.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We can therefore classify consonants partly by </a:t>
            </a:r>
            <a:r>
              <a:rPr lang="en-US" sz="3200" dirty="0">
                <a:solidFill>
                  <a:srgbClr val="FF0000"/>
                </a:solidFill>
              </a:rPr>
              <a:t>where</a:t>
            </a:r>
            <a:r>
              <a:rPr lang="en-US" sz="3200" dirty="0">
                <a:solidFill>
                  <a:schemeClr val="tx1"/>
                </a:solidFill>
              </a:rPr>
              <a:t> the obstruction occurs and </a:t>
            </a:r>
            <a:r>
              <a:rPr lang="en-US" sz="3200" dirty="0">
                <a:solidFill>
                  <a:srgbClr val="FF0000"/>
                </a:solidFill>
              </a:rPr>
              <a:t>how </a:t>
            </a:r>
            <a:r>
              <a:rPr lang="en-US" sz="3200" dirty="0">
                <a:solidFill>
                  <a:schemeClr val="tx1"/>
                </a:solidFill>
              </a:rPr>
              <a:t>the air gets out. (</a:t>
            </a:r>
            <a:r>
              <a:rPr lang="en-US" sz="3200" dirty="0">
                <a:solidFill>
                  <a:srgbClr val="FF0000"/>
                </a:solidFill>
              </a:rPr>
              <a:t>Place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dirty="0">
                <a:solidFill>
                  <a:srgbClr val="FF0000"/>
                </a:solidFill>
              </a:rPr>
              <a:t>manner</a:t>
            </a:r>
            <a:r>
              <a:rPr lang="en-US" sz="3200" dirty="0">
                <a:solidFill>
                  <a:schemeClr val="tx1"/>
                </a:solidFill>
              </a:rPr>
              <a:t> of articulation).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With vowels, however there is </a:t>
            </a:r>
            <a:r>
              <a:rPr lang="en-US" sz="3200" dirty="0">
                <a:solidFill>
                  <a:srgbClr val="FF0000"/>
                </a:solidFill>
              </a:rPr>
              <a:t>no obstruction in the airflow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>
                <a:solidFill>
                  <a:schemeClr val="tx1"/>
                </a:solidFill>
              </a:rPr>
              <a:t>We classify vowels with reference to the where the </a:t>
            </a:r>
            <a:r>
              <a:rPr lang="en-US" sz="3200" dirty="0">
                <a:solidFill>
                  <a:srgbClr val="FF0000"/>
                </a:solidFill>
              </a:rPr>
              <a:t>tongue</a:t>
            </a:r>
            <a:r>
              <a:rPr lang="en-US" sz="3200" dirty="0">
                <a:solidFill>
                  <a:schemeClr val="tx1"/>
                </a:solidFill>
              </a:rPr>
              <a:t> is highest in the vowel space and the spreading/rounding of the </a:t>
            </a:r>
            <a:r>
              <a:rPr lang="en-US" sz="3200" dirty="0">
                <a:solidFill>
                  <a:srgbClr val="FF0000"/>
                </a:solidFill>
              </a:rPr>
              <a:t>lips.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507F00-7C98-4206-817E-9D7EB5E159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00265" y="1123837"/>
            <a:ext cx="3866480" cy="464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33AD78-5231-4D2C-93A8-5741D996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Phonemes &amp; minimal pairs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835C0-6BF0-4949-AF01-95C4ABEA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596348"/>
            <a:ext cx="7315200" cy="5388400"/>
          </a:xfrm>
        </p:spPr>
        <p:txBody>
          <a:bodyPr/>
          <a:lstStyle/>
          <a:p>
            <a:r>
              <a:rPr lang="en-GB" sz="2400" dirty="0"/>
              <a:t>Vowels and consonants are ‘units of sound’ or </a:t>
            </a:r>
            <a:r>
              <a:rPr lang="en-GB" sz="2400" dirty="0">
                <a:solidFill>
                  <a:srgbClr val="FF0000"/>
                </a:solidFill>
              </a:rPr>
              <a:t>phonemes.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Each spoken language has its own inventory of phonemes.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 identify the phonemes of any given language by asking – for any given sequence of sounds – </a:t>
            </a:r>
            <a:r>
              <a:rPr lang="en-GB" sz="2400" dirty="0">
                <a:solidFill>
                  <a:srgbClr val="FF0000"/>
                </a:solidFill>
              </a:rPr>
              <a:t>what changes in pronunciation cause a change in meaning</a:t>
            </a:r>
            <a:r>
              <a:rPr lang="en-GB" sz="2400" dirty="0">
                <a:solidFill>
                  <a:schemeClr val="tx1"/>
                </a:solidFill>
              </a:rPr>
              <a:t>?</a:t>
            </a:r>
          </a:p>
          <a:p>
            <a:r>
              <a:rPr lang="en-GB" sz="2400" dirty="0">
                <a:solidFill>
                  <a:schemeClr val="tx1"/>
                </a:solidFill>
              </a:rPr>
              <a:t>Minimal pairs: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</a:t>
            </a:r>
            <a:r>
              <a:rPr lang="en-GB" sz="2400" dirty="0">
                <a:solidFill>
                  <a:schemeClr val="tx1"/>
                </a:solidFill>
              </a:rPr>
              <a:t>ill 	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GB" sz="2400" dirty="0">
                <a:solidFill>
                  <a:schemeClr val="tx1"/>
                </a:solidFill>
              </a:rPr>
              <a:t>ill</a:t>
            </a:r>
          </a:p>
          <a:p>
            <a:r>
              <a:rPr lang="en-GB" sz="2400" dirty="0">
                <a:solidFill>
                  <a:schemeClr val="tx1"/>
                </a:solidFill>
              </a:rPr>
              <a:t>b</a:t>
            </a:r>
            <a:r>
              <a:rPr lang="en-GB" sz="2400" dirty="0">
                <a:solidFill>
                  <a:srgbClr val="FF0000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ll	b</a:t>
            </a:r>
            <a:r>
              <a:rPr lang="en-GB" sz="2400" dirty="0">
                <a:solidFill>
                  <a:srgbClr val="FF0000"/>
                </a:solidFill>
              </a:rPr>
              <a:t>u</a:t>
            </a:r>
            <a:r>
              <a:rPr lang="en-GB" sz="2400" dirty="0">
                <a:solidFill>
                  <a:schemeClr val="tx1"/>
                </a:solidFill>
              </a:rPr>
              <a:t>ll</a:t>
            </a:r>
          </a:p>
          <a:p>
            <a:r>
              <a:rPr lang="en-GB" sz="2400" dirty="0">
                <a:solidFill>
                  <a:schemeClr val="tx1"/>
                </a:solidFill>
              </a:rPr>
              <a:t>bi</a:t>
            </a:r>
            <a:r>
              <a:rPr lang="en-GB" sz="2400" dirty="0">
                <a:solidFill>
                  <a:srgbClr val="FF0000"/>
                </a:solidFill>
              </a:rPr>
              <a:t>ll</a:t>
            </a:r>
            <a:r>
              <a:rPr lang="en-GB" sz="2400" dirty="0">
                <a:solidFill>
                  <a:schemeClr val="tx1"/>
                </a:solidFill>
              </a:rPr>
              <a:t>	bi</a:t>
            </a:r>
            <a:r>
              <a:rPr lang="en-GB" sz="2400" dirty="0">
                <a:solidFill>
                  <a:srgbClr val="FF0000"/>
                </a:solidFill>
              </a:rPr>
              <a:t>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7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913E0-E509-4D4A-8EED-613B95FF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uses of minimal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30939-FA22-48F2-BEF8-50BA98D29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Minimal pairs are used by phoneticians to identify which units of sound (phonemes) are contrastive in any language.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Minimal pairs are used by language teachers to raise learners awareness of the second language’s phonemic system.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Problematical minimal pairs for different learners of English</a:t>
            </a:r>
          </a:p>
          <a:p>
            <a:r>
              <a:rPr lang="en-GB" sz="2400" dirty="0">
                <a:solidFill>
                  <a:srgbClr val="FF0000"/>
                </a:solidFill>
              </a:rPr>
              <a:t>b</a:t>
            </a:r>
            <a:r>
              <a:rPr lang="en-GB" sz="2400" dirty="0"/>
              <a:t>ear  </a:t>
            </a:r>
            <a:r>
              <a:rPr lang="en-GB" sz="2400" dirty="0">
                <a:solidFill>
                  <a:srgbClr val="FF0000"/>
                </a:solidFill>
              </a:rPr>
              <a:t>p</a:t>
            </a:r>
            <a:r>
              <a:rPr lang="en-GB" sz="2400" dirty="0"/>
              <a:t>air				(Arabic L1)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r</a:t>
            </a:r>
            <a:r>
              <a:rPr lang="en-GB" sz="2400" dirty="0"/>
              <a:t>ung </a:t>
            </a:r>
            <a:r>
              <a:rPr lang="en-GB" sz="2400" dirty="0">
                <a:solidFill>
                  <a:srgbClr val="FF0000"/>
                </a:solidFill>
              </a:rPr>
              <a:t>l</a:t>
            </a:r>
            <a:r>
              <a:rPr lang="en-GB" sz="2400" dirty="0"/>
              <a:t>ung 				(Japanese L1)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B" sz="2400" dirty="0"/>
              <a:t>ink  </a:t>
            </a:r>
            <a:r>
              <a:rPr lang="en-GB" sz="2400" dirty="0">
                <a:solidFill>
                  <a:srgbClr val="FF0000"/>
                </a:solidFill>
              </a:rPr>
              <a:t>th</a:t>
            </a:r>
            <a:r>
              <a:rPr lang="en-GB" sz="2400" dirty="0"/>
              <a:t>ink	</a:t>
            </a:r>
            <a:r>
              <a:rPr lang="en-GB" sz="2400" i="1" dirty="0"/>
              <a:t>or    </a:t>
            </a:r>
            <a:r>
              <a:rPr lang="en-GB" sz="2400" dirty="0"/>
              <a:t>wi</a:t>
            </a:r>
            <a:r>
              <a:rPr lang="en-GB" sz="2400" dirty="0">
                <a:solidFill>
                  <a:srgbClr val="FF0000"/>
                </a:solidFill>
              </a:rPr>
              <a:t>th   </a:t>
            </a:r>
            <a:r>
              <a:rPr lang="en-GB" sz="2400" dirty="0"/>
              <a:t>wi</a:t>
            </a:r>
            <a:r>
              <a:rPr lang="en-GB" sz="2400" dirty="0">
                <a:solidFill>
                  <a:srgbClr val="FF0000"/>
                </a:solidFill>
              </a:rPr>
              <a:t>t</a:t>
            </a:r>
            <a:r>
              <a:rPr lang="en-GB" sz="2400" dirty="0"/>
              <a:t>		(Portuguese L1)</a:t>
            </a:r>
          </a:p>
        </p:txBody>
      </p:sp>
    </p:spTree>
    <p:extLst>
      <p:ext uri="{BB962C8B-B14F-4D97-AF65-F5344CB8AC3E}">
        <p14:creationId xmlns:p14="http://schemas.microsoft.com/office/powerpoint/2010/main" val="191194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579B-FC43-4BEB-AF4B-3D15DB18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Hours of harmless fun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E78F57-E2AE-4229-B8B7-07043ED65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2433" y="1805001"/>
            <a:ext cx="3352800" cy="476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F0C03C-247F-435A-A151-A62EA967E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98" y="563470"/>
            <a:ext cx="3523742" cy="46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0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D115-E9B9-4830-ADFA-B326CFF0D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RP and Gen Am inventory of vowels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0FEF6-012D-44AF-B662-E71FA6D8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John Wells, </a:t>
            </a:r>
            <a:r>
              <a:rPr lang="en-US" i="1" dirty="0"/>
              <a:t>Accents of English</a:t>
            </a:r>
            <a:r>
              <a:rPr lang="en-US" dirty="0"/>
              <a:t>, vol. 1 (CUP, 1982)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A3870-DE3A-401E-9E32-9AFA0C3FB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8"/>
          <a:stretch/>
        </p:blipFill>
        <p:spPr>
          <a:xfrm>
            <a:off x="3869268" y="635673"/>
            <a:ext cx="6893959" cy="44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1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7F99-22A9-44DB-A6C2-8228B205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Minimal pairs that will drive you crazy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80EA-E4A4-4B1E-ACAB-03239C78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Find a willing partner (or two). One person chooses a word from Column A or B and says it aloud to the partner(s). The partner(s) must identify the correct row &amp; column, e.g. ‘tin’ is  1A.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9D77D4-271E-48DB-B106-F4B2EC68C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307093"/>
              </p:ext>
            </p:extLst>
          </p:nvPr>
        </p:nvGraphicFramePr>
        <p:xfrm>
          <a:off x="3955775" y="2425148"/>
          <a:ext cx="6818244" cy="3032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748">
                  <a:extLst>
                    <a:ext uri="{9D8B030D-6E8A-4147-A177-3AD203B41FA5}">
                      <a16:colId xmlns:a16="http://schemas.microsoft.com/office/drawing/2014/main" val="2601416592"/>
                    </a:ext>
                  </a:extLst>
                </a:gridCol>
                <a:gridCol w="2272748">
                  <a:extLst>
                    <a:ext uri="{9D8B030D-6E8A-4147-A177-3AD203B41FA5}">
                      <a16:colId xmlns:a16="http://schemas.microsoft.com/office/drawing/2014/main" val="1548655229"/>
                    </a:ext>
                  </a:extLst>
                </a:gridCol>
                <a:gridCol w="2272748">
                  <a:extLst>
                    <a:ext uri="{9D8B030D-6E8A-4147-A177-3AD203B41FA5}">
                      <a16:colId xmlns:a16="http://schemas.microsoft.com/office/drawing/2014/main" val="2608671496"/>
                    </a:ext>
                  </a:extLst>
                </a:gridCol>
              </a:tblGrid>
              <a:tr h="589340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60922"/>
                  </a:ext>
                </a:extLst>
              </a:tr>
              <a:tr h="589340">
                <a:tc>
                  <a:txBody>
                    <a:bodyPr/>
                    <a:lstStyle/>
                    <a:p>
                      <a:r>
                        <a:rPr lang="en-GB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012887"/>
                  </a:ext>
                </a:extLst>
              </a:tr>
              <a:tr h="67555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teen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93249"/>
                  </a:ext>
                </a:extLst>
              </a:tr>
              <a:tr h="589340">
                <a:tc>
                  <a:txBody>
                    <a:bodyPr/>
                    <a:lstStyle/>
                    <a:p>
                      <a:r>
                        <a:rPr lang="en-GB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thin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024395"/>
                  </a:ext>
                </a:extLst>
              </a:tr>
              <a:tr h="589340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</a:rPr>
                        <a:t>seem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923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5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D498-BBEF-4CBC-B12A-5781C2349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Quick concept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ACC61-12B6-467C-9A59-7EC777AB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Which if these is NOT a minimal pair? Why not?</a:t>
            </a:r>
          </a:p>
          <a:p>
            <a:endParaRPr lang="en-GB" dirty="0"/>
          </a:p>
          <a:p>
            <a:r>
              <a:rPr lang="en-GB" sz="2800" dirty="0"/>
              <a:t>TIN	  	v	TIM		</a:t>
            </a:r>
          </a:p>
          <a:p>
            <a:r>
              <a:rPr lang="en-GB" sz="2800" dirty="0"/>
              <a:t>TEEN	v	TEAM		</a:t>
            </a:r>
          </a:p>
          <a:p>
            <a:r>
              <a:rPr lang="en-GB" sz="2800" dirty="0"/>
              <a:t>THIN	v	SIN		</a:t>
            </a:r>
          </a:p>
          <a:p>
            <a:r>
              <a:rPr lang="en-GB" sz="2800" dirty="0"/>
              <a:t>SCENE  	v	 SEEM	</a:t>
            </a:r>
          </a:p>
          <a:p>
            <a:r>
              <a:rPr lang="en-GB" sz="2800" dirty="0">
                <a:solidFill>
                  <a:schemeClr val="tx1"/>
                </a:solidFill>
              </a:rPr>
              <a:t>SIN  		v	SEEM	</a:t>
            </a:r>
            <a:r>
              <a:rPr lang="en-GB" sz="2800" dirty="0"/>
              <a:t>	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5536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803</TotalTime>
  <Words>1145</Words>
  <Application>Microsoft Office PowerPoint</Application>
  <PresentationFormat>Widescreen</PresentationFormat>
  <Paragraphs>220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Corbel</vt:lpstr>
      <vt:lpstr>Times New Roman</vt:lpstr>
      <vt:lpstr>Wingdings 2</vt:lpstr>
      <vt:lpstr>Frame</vt:lpstr>
      <vt:lpstr>Phonetics &amp; Phonology</vt:lpstr>
      <vt:lpstr>Today’s session</vt:lpstr>
      <vt:lpstr>Review: consonants and vowels</vt:lpstr>
      <vt:lpstr>Phonemes &amp; minimal pairs</vt:lpstr>
      <vt:lpstr>The uses of minimal pairs</vt:lpstr>
      <vt:lpstr>Hours of harmless fun</vt:lpstr>
      <vt:lpstr>The RP and Gen Am inventory of vowels </vt:lpstr>
      <vt:lpstr>Minimal pairs that will drive you crazy</vt:lpstr>
      <vt:lpstr>Quick concept check</vt:lpstr>
      <vt:lpstr>Quick concept check</vt:lpstr>
      <vt:lpstr>Which minimal pair is causing problems here?</vt:lpstr>
      <vt:lpstr>Which minimal pair is causing problems here?</vt:lpstr>
      <vt:lpstr>Phonemic differences between accents of English:  two close back rounded vowels</vt:lpstr>
      <vt:lpstr>The story so far</vt:lpstr>
      <vt:lpstr>Variations in the articulations of phonemes</vt:lpstr>
      <vt:lpstr>Variations in the articulations of phonemes</vt:lpstr>
      <vt:lpstr>What is happening in my mouth??</vt:lpstr>
      <vt:lpstr>Phonemes and allophones</vt:lpstr>
      <vt:lpstr>Distribution of clear and dark /l/ in RP  </vt:lpstr>
      <vt:lpstr>Some other allophones in English:   aspirated voiceless plosives</vt:lpstr>
      <vt:lpstr>Some other allophones in English:  2. different types of /t/</vt:lpstr>
      <vt:lpstr>Some other allophones in English:  2. different types of /t/</vt:lpstr>
      <vt:lpstr>Some other allophones in English:  3. different types of /r/</vt:lpstr>
      <vt:lpstr>Some other allophones in English:  3. different types of /r/</vt:lpstr>
      <vt:lpstr>Too much information?</vt:lpstr>
      <vt:lpstr>Take home messages</vt:lpstr>
      <vt:lpstr>Friendly advice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Phonetics &amp; Phonology</dc:title>
  <dc:creator>John</dc:creator>
  <cp:lastModifiedBy>John</cp:lastModifiedBy>
  <cp:revision>61</cp:revision>
  <dcterms:created xsi:type="dcterms:W3CDTF">2017-12-26T13:31:32Z</dcterms:created>
  <dcterms:modified xsi:type="dcterms:W3CDTF">2018-01-23T20:28:30Z</dcterms:modified>
</cp:coreProperties>
</file>