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98" r:id="rId6"/>
    <p:sldId id="278" r:id="rId7"/>
    <p:sldId id="282" r:id="rId8"/>
    <p:sldId id="285" r:id="rId9"/>
    <p:sldId id="286" r:id="rId10"/>
    <p:sldId id="288" r:id="rId11"/>
    <p:sldId id="283" r:id="rId12"/>
    <p:sldId id="279" r:id="rId13"/>
    <p:sldId id="280" r:id="rId14"/>
    <p:sldId id="281" r:id="rId15"/>
    <p:sldId id="289" r:id="rId16"/>
    <p:sldId id="291" r:id="rId17"/>
    <p:sldId id="292" r:id="rId18"/>
    <p:sldId id="294" r:id="rId19"/>
    <p:sldId id="295" r:id="rId20"/>
    <p:sldId id="296" r:id="rId21"/>
    <p:sldId id="293" r:id="rId22"/>
    <p:sldId id="297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799FF-4F2C-4A01-8A55-4A7E4869AFE4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86F2-F4E8-437A-87A4-634101B625E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3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465A9C-0005-4122-AB20-80986D302BC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4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DB074A-0F61-42C1-9191-4CC8C57445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DB074A-0F61-42C1-9191-4CC8C57445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0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charset="0"/>
              </a:rPr>
              <a:t>For your personal use later on at home. 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9214B-233E-4789-A57B-4C46556B1F6F}" type="slidenum">
              <a:rPr lang="en-GB" smtClean="0">
                <a:latin typeface="Arial" pitchFamily="34" charset="0"/>
              </a:rPr>
              <a:pPr>
                <a:defRPr/>
              </a:pPr>
              <a:t>11</a:t>
            </a:fld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0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\\cfsg01.campus.gla.ac.uk\SSD_Dept_Data_D\SCS\SCSPublic\Research\JSS\Jane's%20current%20files\Jane\TEACHING\Level1A\4l.wav" TargetMode="External"/><Relationship Id="rId13" Type="http://schemas.microsoft.com/office/2007/relationships/media" Target="file:///\\cfsg01.campus.gla.ac.uk\SSD_Dept_Data_D\SCS\SCSPublic\Research\JSS\Jane's%20current%20files\Jane\TEACHING\Level1A\7l.wav" TargetMode="External"/><Relationship Id="rId18" Type="http://schemas.openxmlformats.org/officeDocument/2006/relationships/notesSlide" Target="../notesSlides/notesSlide3.xml"/><Relationship Id="rId3" Type="http://schemas.microsoft.com/office/2007/relationships/media" Target="../media/media3.wav"/><Relationship Id="rId21" Type="http://schemas.openxmlformats.org/officeDocument/2006/relationships/image" Target="../media/image12.png"/><Relationship Id="rId7" Type="http://schemas.microsoft.com/office/2007/relationships/media" Target="file:///\\cfsg01.campus.gla.ac.uk\SSD_Dept_Data_D\SCS\SCSPublic\Research\JSS\Jane's%20current%20files\Jane\TEACHING\Level1A\4l.wav" TargetMode="External"/><Relationship Id="rId12" Type="http://schemas.openxmlformats.org/officeDocument/2006/relationships/audio" Target="file:///\\cfsg01.campus.gla.ac.uk\SSD_Dept_Data_D\SCS\SCSPublic\Research\JSS\Jane's%20current%20files\Jane\TEACHING\Level1A\6l.wav" TargetMode="External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6" Type="http://schemas.openxmlformats.org/officeDocument/2006/relationships/audio" Target="file:///\\cfsg01.campus.gla.ac.uk\SSD_Dept_Data_D\SCS\SCSPublic\Research\JSS\Jane's%20current%20files\Jane\TEACHING\Level1A\8l.wav" TargetMode="External"/><Relationship Id="rId20" Type="http://schemas.openxmlformats.org/officeDocument/2006/relationships/image" Target="../media/image11.png"/><Relationship Id="rId1" Type="http://schemas.microsoft.com/office/2007/relationships/media" Target="../media/media2.wav"/><Relationship Id="rId6" Type="http://schemas.openxmlformats.org/officeDocument/2006/relationships/audio" Target="file:///\\cfsg01.campus.gla.ac.uk\SSD_Dept_Data_D\SCS\SCSPublic\Research\JSS\Jane's%20current%20files\Jane\TEACHING\Level1A\3l.wav" TargetMode="External"/><Relationship Id="rId11" Type="http://schemas.microsoft.com/office/2007/relationships/media" Target="file:///\\cfsg01.campus.gla.ac.uk\SSD_Dept_Data_D\SCS\SCSPublic\Research\JSS\Jane's%20current%20files\Jane\TEACHING\Level1A\6l.wav" TargetMode="External"/><Relationship Id="rId24" Type="http://schemas.openxmlformats.org/officeDocument/2006/relationships/image" Target="../media/image15.png"/><Relationship Id="rId5" Type="http://schemas.microsoft.com/office/2007/relationships/media" Target="file:///\\cfsg01.campus.gla.ac.uk\SSD_Dept_Data_D\SCS\SCSPublic\Research\JSS\Jane's%20current%20files\Jane\TEACHING\Level1A\3l.wav" TargetMode="External"/><Relationship Id="rId15" Type="http://schemas.microsoft.com/office/2007/relationships/media" Target="file:///\\cfsg01.campus.gla.ac.uk\SSD_Dept_Data_D\SCS\SCSPublic\Research\JSS\Jane's%20current%20files\Jane\TEACHING\Level1A\8l.wav" TargetMode="External"/><Relationship Id="rId23" Type="http://schemas.openxmlformats.org/officeDocument/2006/relationships/image" Target="../media/image14.png"/><Relationship Id="rId10" Type="http://schemas.openxmlformats.org/officeDocument/2006/relationships/audio" Target="file:///\\cfsg01.campus.gla.ac.uk\SSD_Dept_Data_D\SCS\SCSPublic\Research\JSS\Jane's%20current%20files\Jane\TEACHING\Level1A\5l.wav" TargetMode="External"/><Relationship Id="rId19" Type="http://schemas.openxmlformats.org/officeDocument/2006/relationships/image" Target="../media/image10.png"/><Relationship Id="rId4" Type="http://schemas.openxmlformats.org/officeDocument/2006/relationships/audio" Target="../media/media3.wav"/><Relationship Id="rId9" Type="http://schemas.microsoft.com/office/2007/relationships/media" Target="file:///\\cfsg01.campus.gla.ac.uk\SSD_Dept_Data_D\SCS\SCSPublic\Research\JSS\Jane's%20current%20files\Jane\TEACHING\Level1A\5l.wav" TargetMode="External"/><Relationship Id="rId14" Type="http://schemas.openxmlformats.org/officeDocument/2006/relationships/audio" Target="file:///\\cfsg01.campus.gla.ac.uk\SSD_Dept_Data_D\SCS\SCSPublic\Research\JSS\Jane's%20current%20files\Jane\TEACHING\Level1A\7l.wav" TargetMode="External"/><Relationship Id="rId2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UIAe4p2I7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Az_UvnUeu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en.wikipedia.org/wiki/Image:Cardinal_vowel_tongue_position-back(png).svg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hyperlink" Target="http://en.wikipedia.org/wiki/Image:Cardinal_vowel_tongue_position-front.png" TargetMode="Externa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E4F8DE-A2AC-42C4-8276-10A095075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Phonetics &amp; Phonology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35B0F90-F8A9-4CC3-9A79-3340B0B03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John Corbett: USP-CAPES International Fellow</a:t>
            </a:r>
          </a:p>
          <a:p>
            <a:r>
              <a:rPr lang="en-GB" dirty="0"/>
              <a:t>Session 2: Vowels and Diphthongs</a:t>
            </a:r>
          </a:p>
        </p:txBody>
      </p:sp>
    </p:spTree>
    <p:extLst>
      <p:ext uri="{BB962C8B-B14F-4D97-AF65-F5344CB8AC3E}">
        <p14:creationId xmlns:p14="http://schemas.microsoft.com/office/powerpoint/2010/main" val="268791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5450" y="1253447"/>
            <a:ext cx="2727326" cy="46439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/>
              <a:t>The Vowel Quadrilateral                  showing the 8 Primary Cardinal Vowels</a:t>
            </a:r>
            <a:endParaRPr lang="en-US" sz="32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28765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GB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/>
              <a:t>	</a:t>
            </a:r>
            <a:endParaRPr lang="en-US"/>
          </a:p>
        </p:txBody>
      </p:sp>
      <p:pic>
        <p:nvPicPr>
          <p:cNvPr id="23556" name="Picture 4" descr="Reproduction of The International Phonetic Alphabet - Vowels.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71950" y="1295437"/>
            <a:ext cx="6513174" cy="51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829271" y="2531580"/>
            <a:ext cx="333375" cy="257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467543" y="3506645"/>
            <a:ext cx="333375" cy="257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824185" y="4472126"/>
            <a:ext cx="333375" cy="257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643687" y="5491164"/>
            <a:ext cx="333375" cy="257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0639880" y="5491163"/>
            <a:ext cx="333375" cy="257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0485099" y="4234491"/>
            <a:ext cx="257175" cy="257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0629901" y="3367088"/>
            <a:ext cx="257175" cy="257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0577959" y="2310581"/>
            <a:ext cx="257175" cy="257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4857751" y="2393879"/>
            <a:ext cx="800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5480134" y="3433968"/>
            <a:ext cx="1021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 rot="10800000" flipH="1" flipV="1">
            <a:off x="5849068" y="4359968"/>
            <a:ext cx="5850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6669947" y="5392666"/>
            <a:ext cx="15739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10685123" y="5392666"/>
            <a:ext cx="359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10437867" y="4162425"/>
            <a:ext cx="449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10613749" y="3284019"/>
            <a:ext cx="359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10552095" y="2280211"/>
            <a:ext cx="336835" cy="37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4" name="1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5221135" y="2551591"/>
            <a:ext cx="304800" cy="304800"/>
          </a:xfrm>
          <a:prstGeom prst="rect">
            <a:avLst/>
          </a:prstGeom>
        </p:spPr>
      </p:pic>
      <p:pic>
        <p:nvPicPr>
          <p:cNvPr id="45" name="2l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5790434" y="3375676"/>
            <a:ext cx="304800" cy="304800"/>
          </a:xfrm>
          <a:prstGeom prst="rect">
            <a:avLst/>
          </a:prstGeom>
        </p:spPr>
      </p:pic>
      <p:pic>
        <p:nvPicPr>
          <p:cNvPr id="46" name="3l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6306561" y="4448313"/>
            <a:ext cx="304800" cy="304800"/>
          </a:xfrm>
          <a:prstGeom prst="rect">
            <a:avLst/>
          </a:prstGeom>
        </p:spPr>
      </p:pic>
      <p:pic>
        <p:nvPicPr>
          <p:cNvPr id="47" name="4l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7029451" y="5491164"/>
            <a:ext cx="304800" cy="304800"/>
          </a:xfrm>
          <a:prstGeom prst="rect">
            <a:avLst/>
          </a:prstGeom>
        </p:spPr>
      </p:pic>
      <p:pic>
        <p:nvPicPr>
          <p:cNvPr id="48" name="5l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10415713" y="5410163"/>
            <a:ext cx="304800" cy="304800"/>
          </a:xfrm>
          <a:prstGeom prst="rect">
            <a:avLst/>
          </a:prstGeom>
        </p:spPr>
      </p:pic>
      <p:pic>
        <p:nvPicPr>
          <p:cNvPr id="49" name="6l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0180299" y="4262412"/>
            <a:ext cx="304800" cy="304800"/>
          </a:xfrm>
          <a:prstGeom prst="rect">
            <a:avLst/>
          </a:prstGeom>
        </p:spPr>
      </p:pic>
      <p:pic>
        <p:nvPicPr>
          <p:cNvPr id="50" name="7l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0287001" y="3343315"/>
            <a:ext cx="304800" cy="304800"/>
          </a:xfrm>
          <a:prstGeom prst="rect">
            <a:avLst/>
          </a:prstGeom>
        </p:spPr>
      </p:pic>
      <p:pic>
        <p:nvPicPr>
          <p:cNvPr id="52" name="8l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0317396" y="23217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8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1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2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6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99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2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2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78650" cy="46011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For home study</a:t>
            </a:r>
            <a:r>
              <a:rPr lang="en-GB" dirty="0">
                <a:solidFill>
                  <a:schemeClr val="bg1"/>
                </a:solidFill>
                <a:hlinkClick r:id="rId3"/>
              </a:rPr>
              <a:t/>
            </a:r>
            <a:br>
              <a:rPr lang="en-GB" dirty="0">
                <a:solidFill>
                  <a:schemeClr val="bg1"/>
                </a:solidFill>
                <a:hlinkClick r:id="rId3"/>
              </a:rPr>
            </a:br>
            <a:r>
              <a:rPr lang="en-GB" dirty="0">
                <a:solidFill>
                  <a:schemeClr val="bg1"/>
                </a:solidFill>
                <a:hlinkClick r:id="rId3"/>
              </a:rPr>
              <a:t/>
            </a:r>
            <a:br>
              <a:rPr lang="en-GB" dirty="0">
                <a:solidFill>
                  <a:schemeClr val="bg1"/>
                </a:solidFill>
                <a:hlinkClick r:id="rId3"/>
              </a:rPr>
            </a:br>
            <a:r>
              <a:rPr lang="en-GB" dirty="0">
                <a:solidFill>
                  <a:schemeClr val="bg1"/>
                </a:solidFill>
                <a:hlinkClick r:id="rId3"/>
              </a:rPr>
              <a:t>http://www.youtube.com/watch?v=6UIAe4p2I74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7541" y="1003406"/>
            <a:ext cx="8127863" cy="5233007"/>
          </a:xfrm>
          <a:noFill/>
        </p:spPr>
      </p:pic>
    </p:spTree>
    <p:extLst>
      <p:ext uri="{BB962C8B-B14F-4D97-AF65-F5344CB8AC3E}">
        <p14:creationId xmlns:p14="http://schemas.microsoft.com/office/powerpoint/2010/main" val="2353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C79BF-0B87-4261-B4F5-44A4389D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 real world: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Actual vowels in the vowel space…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DCE756-03C4-45B9-8E15-3CFF0D58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This chart shows the position of 10 vowels available in a Scottish accent, in the context  </a:t>
            </a:r>
            <a:r>
              <a:rPr lang="en-GB" sz="2800" dirty="0" err="1">
                <a:solidFill>
                  <a:srgbClr val="FF0000"/>
                </a:solidFill>
              </a:rPr>
              <a:t>h____t</a:t>
            </a:r>
            <a:r>
              <a:rPr lang="en-GB" sz="2800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61E758-952A-44E1-873F-4AE0F954E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27" t="52707" r="42822" b="14466"/>
          <a:stretch/>
        </p:blipFill>
        <p:spPr>
          <a:xfrm>
            <a:off x="5288946" y="2469855"/>
            <a:ext cx="5057897" cy="398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2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B610D-BFFB-44E5-855B-D1D9F0FE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‘Float’ vowel symbols.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ECA0D8-B1C8-40C9-BF61-61289811F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way that individuals pronounce vowels varies considerably. Some ‘float’ vowels occupy a potentially large territory in the vowel space.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CA8EC6-BD2D-49A1-88AF-F7D25F9A0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5" t="42693" r="45321" b="19431"/>
          <a:stretch/>
        </p:blipFill>
        <p:spPr>
          <a:xfrm>
            <a:off x="5016711" y="2286757"/>
            <a:ext cx="4621275" cy="43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1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A17CB9-6289-4B5F-A4BC-129E4099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vowel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BE088-029C-4474-B73A-788FAA10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Monophthongs and diphthongs</a:t>
            </a:r>
          </a:p>
          <a:p>
            <a:pPr lvl="1"/>
            <a:r>
              <a:rPr lang="en-GB" sz="2600" dirty="0"/>
              <a:t>Say ‘</a:t>
            </a:r>
            <a:r>
              <a:rPr lang="en-GB" sz="2600" dirty="0">
                <a:solidFill>
                  <a:srgbClr val="FF0000"/>
                </a:solidFill>
              </a:rPr>
              <a:t>boo</a:t>
            </a:r>
            <a:r>
              <a:rPr lang="en-GB" sz="2600" dirty="0"/>
              <a:t>!’ then ‘</a:t>
            </a:r>
            <a:r>
              <a:rPr lang="en-GB" sz="2600" dirty="0">
                <a:solidFill>
                  <a:srgbClr val="FF0000"/>
                </a:solidFill>
              </a:rPr>
              <a:t>boy</a:t>
            </a:r>
            <a:r>
              <a:rPr lang="en-GB" sz="2600" dirty="0"/>
              <a:t>’. </a:t>
            </a:r>
          </a:p>
          <a:p>
            <a:pPr lvl="1"/>
            <a:r>
              <a:rPr lang="en-GB" sz="2600" dirty="0"/>
              <a:t>Pay attention to </a:t>
            </a:r>
            <a:r>
              <a:rPr lang="en-GB" sz="2600" dirty="0">
                <a:solidFill>
                  <a:srgbClr val="FF0000"/>
                </a:solidFill>
              </a:rPr>
              <a:t>tongue movement</a:t>
            </a:r>
            <a:r>
              <a:rPr lang="en-GB" sz="2600" dirty="0"/>
              <a:t>.</a:t>
            </a:r>
          </a:p>
          <a:p>
            <a:pPr lvl="1"/>
            <a:r>
              <a:rPr lang="en-GB" sz="2600" dirty="0"/>
              <a:t>Diphthongs are often called ‘</a:t>
            </a:r>
            <a:r>
              <a:rPr lang="en-GB" sz="2600" dirty="0">
                <a:solidFill>
                  <a:srgbClr val="FF0000"/>
                </a:solidFill>
              </a:rPr>
              <a:t>glides</a:t>
            </a:r>
            <a:r>
              <a:rPr lang="en-GB" sz="2600" dirty="0"/>
              <a:t>’.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Short and long monophthongs</a:t>
            </a:r>
          </a:p>
          <a:p>
            <a:pPr lvl="1"/>
            <a:r>
              <a:rPr lang="en-GB" sz="2600" dirty="0"/>
              <a:t>Say ‘</a:t>
            </a:r>
            <a:r>
              <a:rPr lang="en-GB" sz="2600" dirty="0">
                <a:solidFill>
                  <a:srgbClr val="FF0000"/>
                </a:solidFill>
              </a:rPr>
              <a:t>grid</a:t>
            </a:r>
            <a:r>
              <a:rPr lang="en-GB" sz="2600" dirty="0"/>
              <a:t>’ and then ‘</a:t>
            </a:r>
            <a:r>
              <a:rPr lang="en-GB" sz="2600" dirty="0">
                <a:solidFill>
                  <a:srgbClr val="FF0000"/>
                </a:solidFill>
              </a:rPr>
              <a:t>greed</a:t>
            </a:r>
            <a:r>
              <a:rPr lang="en-GB" sz="2600" dirty="0"/>
              <a:t>’</a:t>
            </a:r>
          </a:p>
          <a:p>
            <a:pPr lvl="1"/>
            <a:r>
              <a:rPr lang="en-GB" sz="2600" dirty="0"/>
              <a:t>Scottish ‘</a:t>
            </a:r>
            <a:r>
              <a:rPr lang="en-GB" sz="2600" dirty="0">
                <a:solidFill>
                  <a:srgbClr val="FF0000"/>
                </a:solidFill>
              </a:rPr>
              <a:t>greed</a:t>
            </a:r>
            <a:r>
              <a:rPr lang="en-GB" sz="2600" dirty="0"/>
              <a:t>’ versus ‘</a:t>
            </a:r>
            <a:r>
              <a:rPr lang="en-GB" sz="2600" dirty="0">
                <a:solidFill>
                  <a:schemeClr val="tx1"/>
                </a:solidFill>
              </a:rPr>
              <a:t>a</a:t>
            </a:r>
            <a:r>
              <a:rPr lang="en-GB" sz="2600" dirty="0">
                <a:solidFill>
                  <a:srgbClr val="FF0000"/>
                </a:solidFill>
              </a:rPr>
              <a:t>greed</a:t>
            </a:r>
            <a:r>
              <a:rPr lang="en-GB" sz="2600" dirty="0"/>
              <a:t>’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Stressed and unstressed vowels</a:t>
            </a:r>
          </a:p>
          <a:p>
            <a:pPr lvl="1"/>
            <a:r>
              <a:rPr lang="en-GB" sz="2600" dirty="0"/>
              <a:t>Say ‘</a:t>
            </a:r>
            <a:r>
              <a:rPr lang="en-GB" sz="2600" dirty="0">
                <a:solidFill>
                  <a:srgbClr val="FF0000"/>
                </a:solidFill>
              </a:rPr>
              <a:t>a</a:t>
            </a:r>
            <a:r>
              <a:rPr lang="en-GB" sz="2600" dirty="0"/>
              <a:t>pple’ and then ‘</a:t>
            </a:r>
            <a:r>
              <a:rPr lang="en-GB" sz="2600" dirty="0">
                <a:solidFill>
                  <a:srgbClr val="FF0000"/>
                </a:solidFill>
              </a:rPr>
              <a:t>a</a:t>
            </a:r>
            <a:r>
              <a:rPr lang="en-GB" sz="2600" dirty="0"/>
              <a:t>greed’</a:t>
            </a:r>
          </a:p>
          <a:p>
            <a:pPr lvl="1"/>
            <a:r>
              <a:rPr lang="en-GB" sz="2600" dirty="0"/>
              <a:t>Say ‘</a:t>
            </a:r>
            <a:r>
              <a:rPr lang="en-GB" sz="2600" dirty="0">
                <a:solidFill>
                  <a:srgbClr val="FF0000"/>
                </a:solidFill>
              </a:rPr>
              <a:t>ea</a:t>
            </a:r>
            <a:r>
              <a:rPr lang="en-GB" sz="2600" dirty="0"/>
              <a:t>t’ and ‘</a:t>
            </a:r>
            <a:r>
              <a:rPr lang="en-GB" sz="2600" dirty="0">
                <a:solidFill>
                  <a:srgbClr val="FF0000"/>
                </a:solidFill>
              </a:rPr>
              <a:t>i</a:t>
            </a:r>
            <a:r>
              <a:rPr lang="en-GB" sz="2600" dirty="0"/>
              <a:t>t’ and ‘d</a:t>
            </a:r>
            <a:r>
              <a:rPr lang="en-GB" sz="2600" dirty="0">
                <a:solidFill>
                  <a:srgbClr val="FF0000"/>
                </a:solidFill>
              </a:rPr>
              <a:t>ay</a:t>
            </a:r>
            <a:r>
              <a:rPr lang="en-GB" sz="2600" dirty="0"/>
              <a:t>’ and then ‘happ</a:t>
            </a:r>
            <a:r>
              <a:rPr lang="en-GB" sz="2600" dirty="0">
                <a:solidFill>
                  <a:srgbClr val="FF0000"/>
                </a:solidFill>
              </a:rPr>
              <a:t>y</a:t>
            </a:r>
            <a:r>
              <a:rPr lang="en-GB" sz="26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41624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6CCEB-F840-41B8-9EA1-53ED0818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86182" cy="4601183"/>
          </a:xfrm>
        </p:spPr>
        <p:txBody>
          <a:bodyPr/>
          <a:lstStyle/>
          <a:p>
            <a:r>
              <a:rPr lang="en-GB" dirty="0"/>
              <a:t>Monophthongs &amp; diphthongs in different accents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C4F5968-6625-466D-8B3A-0D399883E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56" t="21464" r="25919" b="16363"/>
          <a:stretch/>
        </p:blipFill>
        <p:spPr>
          <a:xfrm>
            <a:off x="3685660" y="738975"/>
            <a:ext cx="7811122" cy="534332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0565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6CCEB-F840-41B8-9EA1-53ED0818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86182" cy="4601183"/>
          </a:xfrm>
        </p:spPr>
        <p:txBody>
          <a:bodyPr/>
          <a:lstStyle/>
          <a:p>
            <a:r>
              <a:rPr lang="en-GB" dirty="0"/>
              <a:t>Monophthongs in different accents:</a:t>
            </a:r>
            <a:br>
              <a:rPr lang="en-GB" dirty="0"/>
            </a:br>
            <a:r>
              <a:rPr lang="en-GB" dirty="0"/>
              <a:t>s</a:t>
            </a:r>
            <a:r>
              <a:rPr lang="en-GB" dirty="0">
                <a:solidFill>
                  <a:srgbClr val="FFFF00"/>
                </a:solidFill>
              </a:rPr>
              <a:t>e</a:t>
            </a:r>
            <a:r>
              <a:rPr lang="en-GB" dirty="0"/>
              <a:t>ven &amp; el</a:t>
            </a:r>
            <a:r>
              <a:rPr lang="en-GB" dirty="0">
                <a:solidFill>
                  <a:srgbClr val="FFFF00"/>
                </a:solidFill>
              </a:rPr>
              <a:t>e</a:t>
            </a:r>
            <a:r>
              <a:rPr lang="en-GB" dirty="0"/>
              <a:t>ven</a:t>
            </a:r>
            <a:br>
              <a:rPr lang="en-GB" dirty="0"/>
            </a:br>
            <a:r>
              <a:rPr lang="en-GB" dirty="0"/>
              <a:t>in a Central </a:t>
            </a:r>
            <a:r>
              <a:rPr lang="en-GB" dirty="0" err="1"/>
              <a:t>Scotttish</a:t>
            </a:r>
            <a:r>
              <a:rPr lang="en-GB" dirty="0"/>
              <a:t> accent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C4F5968-6625-466D-8B3A-0D399883E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56" t="43469" r="25919" b="52944"/>
          <a:stretch/>
        </p:blipFill>
        <p:spPr>
          <a:xfrm>
            <a:off x="3685660" y="1202076"/>
            <a:ext cx="7811122" cy="4726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6F1301-F366-4EE8-94BC-BC8424202A41}"/>
              </a:ext>
            </a:extLst>
          </p:cNvPr>
          <p:cNvSpPr/>
          <p:nvPr/>
        </p:nvSpPr>
        <p:spPr>
          <a:xfrm>
            <a:off x="4820478" y="2126973"/>
            <a:ext cx="5456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http://www.youtube.com/watch?v=sAz_UvnUeuU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2AE14F-540F-486B-83EF-2A8C805F36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43" t="33523" r="36220" b="8740"/>
          <a:stretch/>
        </p:blipFill>
        <p:spPr>
          <a:xfrm>
            <a:off x="4820478" y="2547148"/>
            <a:ext cx="3874458" cy="23114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9FA990-EDC7-4CBD-A9D5-2D414AD313B5}"/>
              </a:ext>
            </a:extLst>
          </p:cNvPr>
          <p:cNvSpPr/>
          <p:nvPr/>
        </p:nvSpPr>
        <p:spPr>
          <a:xfrm>
            <a:off x="4361793" y="4909490"/>
            <a:ext cx="6253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22 tokens of “eleven”</a:t>
            </a:r>
          </a:p>
          <a:p>
            <a:r>
              <a:rPr lang="en-US" dirty="0"/>
              <a:t>2 speakers, 4 “accents”</a:t>
            </a:r>
          </a:p>
          <a:p>
            <a:r>
              <a:rPr lang="en-US" dirty="0"/>
              <a:t>None of them are pronounced in exactly the same way</a:t>
            </a:r>
          </a:p>
          <a:p>
            <a:r>
              <a:rPr lang="en-US" dirty="0"/>
              <a:t>But all mean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261374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3B620-3C20-45D6-AF69-7E6EA022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diphthongs in different accents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A6EFCF-7E1D-4F1B-9EA6-BF3DCD1B1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330" y="864108"/>
            <a:ext cx="7646138" cy="5120640"/>
          </a:xfrm>
        </p:spPr>
        <p:txBody>
          <a:bodyPr/>
          <a:lstStyle/>
          <a:p>
            <a:r>
              <a:rPr lang="en-GB" dirty="0"/>
              <a:t>Closing diphthongs: the tongue moves upwards (‘tied’)</a:t>
            </a:r>
          </a:p>
          <a:p>
            <a:r>
              <a:rPr lang="en-GB" dirty="0"/>
              <a:t>Centring diphthongs: the tongue moves towards the centre (‘boy’, dear’)</a:t>
            </a:r>
          </a:p>
          <a:p>
            <a:r>
              <a:rPr lang="en-GB" dirty="0"/>
              <a:t>OR</a:t>
            </a:r>
          </a:p>
          <a:p>
            <a:r>
              <a:rPr lang="en-GB" dirty="0"/>
              <a:t>Falling diphthongs: the opening vowel is louder than the concluding (‘tied’, ‘house’)</a:t>
            </a:r>
          </a:p>
          <a:p>
            <a:r>
              <a:rPr lang="en-GB" dirty="0"/>
              <a:t>Rising diphthongs: the opening vowel is quieter than the concluding (Scottish ‘tide’)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06103E-5D8C-4302-813F-5C2C5C4A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988" y="3731455"/>
            <a:ext cx="8035224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5856E-6846-4305-899B-43540FF4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Unstressed vowels in different accents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5561F77-8277-4B08-A90B-3CE6072A2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59" t="32478" r="26392" b="41676"/>
          <a:stretch/>
        </p:blipFill>
        <p:spPr>
          <a:xfrm>
            <a:off x="3466064" y="2332917"/>
            <a:ext cx="8560284" cy="25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7B281-B8A2-48FA-8288-CECE6EE6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vowels in RP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4E4BAD-6CDC-4D59-AF4D-88BA01C0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long vowels in RP are:</a:t>
            </a:r>
          </a:p>
          <a:p>
            <a:r>
              <a:rPr lang="en-US" dirty="0"/>
              <a:t>SEAT /i:/ </a:t>
            </a:r>
          </a:p>
          <a:p>
            <a:r>
              <a:rPr lang="en-US" dirty="0"/>
              <a:t>FOOL /u:/</a:t>
            </a:r>
          </a:p>
          <a:p>
            <a:r>
              <a:rPr lang="en-US" dirty="0"/>
              <a:t>PALM /ɑ:/ </a:t>
            </a:r>
          </a:p>
          <a:p>
            <a:r>
              <a:rPr lang="en-US" dirty="0"/>
              <a:t>BIRTH, BERTH /ɜː/ </a:t>
            </a:r>
          </a:p>
          <a:p>
            <a:r>
              <a:rPr lang="en-US" dirty="0"/>
              <a:t>CAUGHT, HORSE, HOARSE, /ɔː/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4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05DE5-4D32-437F-BD75-8ED745F4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8E8A62-E003-451B-A9CB-40E425273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Review of consonants: IPA symbols</a:t>
            </a:r>
          </a:p>
          <a:p>
            <a:r>
              <a:rPr lang="en-US" sz="3200" dirty="0"/>
              <a:t>The vowels of English</a:t>
            </a:r>
          </a:p>
          <a:p>
            <a:r>
              <a:rPr lang="en-US" sz="3200" dirty="0"/>
              <a:t>Mono</a:t>
            </a:r>
            <a:r>
              <a:rPr lang="en-US" sz="3200" dirty="0">
                <a:solidFill>
                  <a:srgbClr val="FF0000"/>
                </a:solidFill>
              </a:rPr>
              <a:t>phth</a:t>
            </a:r>
            <a:r>
              <a:rPr lang="en-US" sz="3200" dirty="0"/>
              <a:t>ongs and di</a:t>
            </a:r>
            <a:r>
              <a:rPr lang="en-US" sz="3200" dirty="0">
                <a:solidFill>
                  <a:srgbClr val="FF0000"/>
                </a:solidFill>
              </a:rPr>
              <a:t>phth</a:t>
            </a:r>
            <a:r>
              <a:rPr lang="en-US" sz="3200" dirty="0"/>
              <a:t>ongs</a:t>
            </a:r>
          </a:p>
          <a:p>
            <a:r>
              <a:rPr lang="en-US" sz="3200" dirty="0"/>
              <a:t>Vowels in different accents of English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879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7B281-B8A2-48FA-8288-CECE6EE6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and long vowels in RP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4E4BAD-6CDC-4D59-AF4D-88BA01C0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short vowels in RP are</a:t>
            </a:r>
          </a:p>
          <a:p>
            <a:r>
              <a:rPr lang="en-US" dirty="0"/>
              <a:t>SIT  /ɪ/</a:t>
            </a:r>
          </a:p>
          <a:p>
            <a:r>
              <a:rPr lang="en-US" dirty="0"/>
              <a:t>FULL /ʊ/ </a:t>
            </a:r>
          </a:p>
          <a:p>
            <a:r>
              <a:rPr lang="en-US" dirty="0"/>
              <a:t>S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VER, S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VEN  /ɛ/ [Some phoneticians use /e/ for this vowel in RP]</a:t>
            </a:r>
          </a:p>
          <a:p>
            <a:r>
              <a:rPr lang="en-US" dirty="0"/>
              <a:t>CUT /ʌ/ </a:t>
            </a:r>
          </a:p>
          <a:p>
            <a:r>
              <a:rPr lang="en-US" dirty="0"/>
              <a:t>PAM /a/  [Some phoneticians use /æ/]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GO, FATH</a:t>
            </a:r>
            <a:r>
              <a:rPr lang="en-US" dirty="0">
                <a:solidFill>
                  <a:srgbClr val="FF0000"/>
                </a:solidFill>
              </a:rPr>
              <a:t>ER</a:t>
            </a:r>
            <a:r>
              <a:rPr lang="en-US" dirty="0"/>
              <a:t>, CHIN</a:t>
            </a:r>
            <a:r>
              <a:rPr lang="en-US" dirty="0">
                <a:solidFill>
                  <a:srgbClr val="FF0000"/>
                </a:solidFill>
              </a:rPr>
              <a:t>A, </a:t>
            </a:r>
            <a:r>
              <a:rPr lang="en-US" dirty="0">
                <a:solidFill>
                  <a:schemeClr val="tx1"/>
                </a:solidFill>
              </a:rPr>
              <a:t>PIT</a:t>
            </a:r>
            <a:r>
              <a:rPr lang="en-US" dirty="0">
                <a:solidFill>
                  <a:srgbClr val="FF0000"/>
                </a:solidFill>
              </a:rPr>
              <a:t>IE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/>
              <a:t>  /ə/ ‘schwa’ </a:t>
            </a:r>
          </a:p>
          <a:p>
            <a:r>
              <a:rPr lang="en-US" dirty="0"/>
              <a:t>HAPP</a:t>
            </a:r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/>
              <a:t> /i/ ‘unstressed’</a:t>
            </a:r>
          </a:p>
          <a:p>
            <a:r>
              <a:rPr lang="en-US" dirty="0"/>
              <a:t>COT /ɒ/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575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xmlns="" id="{620ED543-FAA1-4DCE-9389-ED7358DAA554}"/>
              </a:ext>
            </a:extLst>
          </p:cNvPr>
          <p:cNvSpPr/>
          <p:nvPr/>
        </p:nvSpPr>
        <p:spPr>
          <a:xfrm>
            <a:off x="6096000" y="89453"/>
            <a:ext cx="5761383" cy="450242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3E7268-5E52-4C46-B129-8CE1FEBDA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Don’t panic!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CD29931-C11C-4B81-B927-5D7A325D2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1601" y="3926865"/>
            <a:ext cx="2826094" cy="2108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F54186-9361-4A5A-BE4B-AAE58C620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026" y="878501"/>
            <a:ext cx="3558767" cy="2829703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xmlns="" id="{D7C8DD54-D6BE-4A64-AA49-76B5B41D79D5}"/>
              </a:ext>
            </a:extLst>
          </p:cNvPr>
          <p:cNvSpPr/>
          <p:nvPr/>
        </p:nvSpPr>
        <p:spPr>
          <a:xfrm>
            <a:off x="5788445" y="3242882"/>
            <a:ext cx="466581" cy="50598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527ECC19-11A2-4E99-AE4A-350F22A0A27D}"/>
              </a:ext>
            </a:extLst>
          </p:cNvPr>
          <p:cNvSpPr/>
          <p:nvPr/>
        </p:nvSpPr>
        <p:spPr>
          <a:xfrm>
            <a:off x="5645426" y="3677479"/>
            <a:ext cx="306422" cy="37768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3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FD2D4-AF63-4C3A-B673-AC1E9C82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it easy (or easier…) on yourself…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AA2687-0614-4A0D-871B-3054C976D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744663" cy="5778430"/>
          </a:xfrm>
        </p:spPr>
        <p:txBody>
          <a:bodyPr>
            <a:normAutofit/>
          </a:bodyPr>
          <a:lstStyle/>
          <a:p>
            <a:r>
              <a:rPr lang="en-GB" sz="2400" dirty="0"/>
              <a:t>You</a:t>
            </a:r>
            <a:r>
              <a:rPr lang="en-GB" sz="2400" dirty="0">
                <a:solidFill>
                  <a:srgbClr val="FF0000"/>
                </a:solidFill>
              </a:rPr>
              <a:t> don’t </a:t>
            </a:r>
            <a:r>
              <a:rPr lang="en-GB" sz="2400" dirty="0"/>
              <a:t>need to learn </a:t>
            </a:r>
            <a:r>
              <a:rPr lang="en-GB" sz="2400" dirty="0">
                <a:solidFill>
                  <a:srgbClr val="FF0000"/>
                </a:solidFill>
              </a:rPr>
              <a:t>all</a:t>
            </a:r>
            <a:r>
              <a:rPr lang="en-GB" sz="2400" dirty="0"/>
              <a:t> the IPA symbols. But it helps a lot of you learn the common ones for a standard reference accent (</a:t>
            </a:r>
            <a:r>
              <a:rPr lang="en-GB" sz="2400" dirty="0" err="1"/>
              <a:t>eg</a:t>
            </a:r>
            <a:r>
              <a:rPr lang="en-GB" sz="2400" dirty="0"/>
              <a:t> RP or </a:t>
            </a:r>
            <a:r>
              <a:rPr lang="en-GB" sz="2400" dirty="0" err="1"/>
              <a:t>GenAm</a:t>
            </a:r>
            <a:r>
              <a:rPr lang="en-GB" sz="2400" dirty="0"/>
              <a:t>).</a:t>
            </a:r>
          </a:p>
          <a:p>
            <a:r>
              <a:rPr lang="en-GB" sz="2400" dirty="0"/>
              <a:t>I am </a:t>
            </a:r>
            <a:r>
              <a:rPr lang="en-GB" sz="2400" dirty="0">
                <a:solidFill>
                  <a:srgbClr val="FF0000"/>
                </a:solidFill>
              </a:rPr>
              <a:t>NOT</a:t>
            </a:r>
            <a:r>
              <a:rPr lang="en-GB" sz="2400" dirty="0"/>
              <a:t> going to test you on other accents. Not even Scottish. </a:t>
            </a:r>
          </a:p>
          <a:p>
            <a:r>
              <a:rPr lang="en-GB" sz="2400" dirty="0"/>
              <a:t>With practice, these symbols are </a:t>
            </a:r>
            <a:r>
              <a:rPr lang="en-GB" sz="2400" dirty="0">
                <a:solidFill>
                  <a:srgbClr val="FF0000"/>
                </a:solidFill>
              </a:rPr>
              <a:t>easily </a:t>
            </a:r>
            <a:r>
              <a:rPr lang="en-GB" sz="2400" dirty="0"/>
              <a:t>learned. Most of them derive from standard English orthography, slightly adapted.</a:t>
            </a:r>
          </a:p>
          <a:p>
            <a:r>
              <a:rPr lang="en-GB" sz="2400" dirty="0"/>
              <a:t>For fun, there will be a transcription</a:t>
            </a:r>
            <a:r>
              <a:rPr lang="en-GB" sz="2400" dirty="0">
                <a:solidFill>
                  <a:srgbClr val="FF0000"/>
                </a:solidFill>
              </a:rPr>
              <a:t> test </a:t>
            </a:r>
            <a:r>
              <a:rPr lang="en-GB" sz="2400" dirty="0"/>
              <a:t>next week. I will supply you with a list of IPA symbols for vowels and consonants. The purpose of this is not to make you suffer…but also to help you become familiar with the symbols.</a:t>
            </a:r>
          </a:p>
          <a:p>
            <a:r>
              <a:rPr lang="en-GB" sz="2400" dirty="0"/>
              <a:t>A </a:t>
            </a:r>
            <a:r>
              <a:rPr lang="en-GB" sz="2400" dirty="0">
                <a:solidFill>
                  <a:srgbClr val="FF0000"/>
                </a:solidFill>
              </a:rPr>
              <a:t>practice </a:t>
            </a:r>
            <a:r>
              <a:rPr lang="en-GB" sz="2400" dirty="0"/>
              <a:t>transcription test is on </a:t>
            </a:r>
            <a:r>
              <a:rPr lang="en-GB" sz="2400" dirty="0" err="1"/>
              <a:t>moodle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435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923AD-C9A4-4294-B926-F36CEBD2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DBD10A-3E97-4FFC-B09B-12623E00B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/</a:t>
            </a:r>
            <a:r>
              <a:rPr lang="en-GB" sz="3200" dirty="0" err="1">
                <a:solidFill>
                  <a:srgbClr val="FF0000"/>
                </a:solidFill>
              </a:rPr>
              <a:t>si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ju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nɛkst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err="1">
                <a:solidFill>
                  <a:srgbClr val="FF0000"/>
                </a:solidFill>
              </a:rPr>
              <a:t>wik</a:t>
            </a:r>
            <a:r>
              <a:rPr lang="en-GB" sz="3200" dirty="0">
                <a:solidFill>
                  <a:srgbClr val="FF0000"/>
                </a:solidFill>
              </a:rPr>
              <a:t>/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Contact info: </a:t>
            </a:r>
            <a:r>
              <a:rPr lang="en-GB" sz="3200" dirty="0" smtClean="0"/>
              <a:t>jcorbett@usp.br</a:t>
            </a:r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Make </a:t>
            </a:r>
            <a:r>
              <a:rPr lang="en-GB" sz="3200" dirty="0"/>
              <a:t>sure you can access </a:t>
            </a:r>
            <a:r>
              <a:rPr lang="en-GB" sz="3200" dirty="0" err="1"/>
              <a:t>moodle</a:t>
            </a:r>
            <a:r>
              <a:rPr lang="en-GB" sz="3200" dirty="0"/>
              <a:t>!</a:t>
            </a:r>
          </a:p>
          <a:p>
            <a:r>
              <a:rPr lang="en-GB" sz="3200" dirty="0"/>
              <a:t>Next week…transcription test!!</a:t>
            </a:r>
          </a:p>
        </p:txBody>
      </p:sp>
    </p:spTree>
    <p:extLst>
      <p:ext uri="{BB962C8B-B14F-4D97-AF65-F5344CB8AC3E}">
        <p14:creationId xmlns:p14="http://schemas.microsoft.com/office/powerpoint/2010/main" val="405694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8C1A78-CE3F-447F-94A2-0FE0D9C0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difference between a consonant and a vowel?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4659ED-4252-41F8-B368-2D98DA4ADE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articulation of consonants usually involves an </a:t>
            </a:r>
            <a:r>
              <a:rPr lang="en-US" sz="3200" dirty="0">
                <a:solidFill>
                  <a:srgbClr val="FF0000"/>
                </a:solidFill>
              </a:rPr>
              <a:t>obstruction (or near obstruction)</a:t>
            </a:r>
            <a:r>
              <a:rPr lang="en-US" sz="3200" dirty="0">
                <a:solidFill>
                  <a:schemeClr val="tx1"/>
                </a:solidFill>
              </a:rPr>
              <a:t> of the air flow.</a:t>
            </a:r>
          </a:p>
          <a:p>
            <a:r>
              <a:rPr lang="en-US" sz="3200" dirty="0">
                <a:solidFill>
                  <a:schemeClr val="tx1"/>
                </a:solidFill>
              </a:rPr>
              <a:t>We can therefore classify consonants partly by </a:t>
            </a:r>
            <a:r>
              <a:rPr lang="en-US" sz="3200" dirty="0">
                <a:solidFill>
                  <a:srgbClr val="FF0000"/>
                </a:solidFill>
              </a:rPr>
              <a:t>where</a:t>
            </a:r>
            <a:r>
              <a:rPr lang="en-US" sz="3200" dirty="0">
                <a:solidFill>
                  <a:schemeClr val="tx1"/>
                </a:solidFill>
              </a:rPr>
              <a:t> the obstruction occurs and </a:t>
            </a:r>
            <a:r>
              <a:rPr lang="en-US" sz="3200" dirty="0">
                <a:solidFill>
                  <a:srgbClr val="FF0000"/>
                </a:solidFill>
              </a:rPr>
              <a:t>how </a:t>
            </a:r>
            <a:r>
              <a:rPr lang="en-US" sz="3200" dirty="0">
                <a:solidFill>
                  <a:schemeClr val="tx1"/>
                </a:solidFill>
              </a:rPr>
              <a:t>the air gets out. (</a:t>
            </a:r>
            <a:r>
              <a:rPr lang="en-US" sz="3200" dirty="0">
                <a:solidFill>
                  <a:srgbClr val="FF0000"/>
                </a:solidFill>
              </a:rPr>
              <a:t>Place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dirty="0">
                <a:solidFill>
                  <a:srgbClr val="FF0000"/>
                </a:solidFill>
              </a:rPr>
              <a:t>manner</a:t>
            </a:r>
            <a:r>
              <a:rPr lang="en-US" sz="3200" dirty="0">
                <a:solidFill>
                  <a:schemeClr val="tx1"/>
                </a:solidFill>
              </a:rPr>
              <a:t> of articulation).</a:t>
            </a:r>
          </a:p>
          <a:p>
            <a:r>
              <a:rPr lang="en-US" sz="3200" dirty="0">
                <a:solidFill>
                  <a:schemeClr val="tx1"/>
                </a:solidFill>
              </a:rPr>
              <a:t>With vowels, however there is </a:t>
            </a:r>
            <a:r>
              <a:rPr lang="en-US" sz="3200" dirty="0">
                <a:solidFill>
                  <a:srgbClr val="FF0000"/>
                </a:solidFill>
              </a:rPr>
              <a:t>no obstruction in the airflow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507F00-7C98-4206-817E-9D7EB5E159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00265" y="1123837"/>
            <a:ext cx="3866480" cy="464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E728B-FB46-4C9F-AF3F-1E13F5E7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Q: So how do we classify vowels if </a:t>
            </a:r>
            <a:br>
              <a:rPr lang="en-GB" sz="2800" dirty="0"/>
            </a:br>
            <a:r>
              <a:rPr lang="en-GB" sz="2800" dirty="0"/>
              <a:t>there is no obstruction?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A: (</a:t>
            </a:r>
            <a:r>
              <a:rPr lang="en-GB" sz="2800" dirty="0" err="1"/>
              <a:t>i</a:t>
            </a:r>
            <a:r>
              <a:rPr lang="en-GB" sz="2800" dirty="0"/>
              <a:t>) Plot where the tongue is at its highest (=closest to the palate) in the vowel space </a:t>
            </a:r>
            <a:br>
              <a:rPr lang="en-GB" sz="2800" dirty="0"/>
            </a:br>
            <a:r>
              <a:rPr lang="en-GB" sz="2800" dirty="0"/>
              <a:t>&amp; (ii) lip rounding.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B53EB28-FC9D-4182-88A2-489D0A8686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37722" y="1123837"/>
            <a:ext cx="3916239" cy="470972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BA994849-40A6-4C30-B66A-1F09D4FE9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6681" t="31695" r="40689" b="25085"/>
          <a:stretch/>
        </p:blipFill>
        <p:spPr>
          <a:xfrm>
            <a:off x="7733097" y="278300"/>
            <a:ext cx="4295437" cy="32003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920337-B4C2-4152-925B-A90A23E40D1B}"/>
              </a:ext>
            </a:extLst>
          </p:cNvPr>
          <p:cNvSpPr/>
          <p:nvPr/>
        </p:nvSpPr>
        <p:spPr>
          <a:xfrm>
            <a:off x="5770179" y="2592918"/>
            <a:ext cx="798787" cy="1164072"/>
          </a:xfrm>
          <a:prstGeom prst="rect">
            <a:avLst/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xmlns="" id="{8AC6343A-EA2D-4CD3-8B98-DC9B19F1A4B3}"/>
              </a:ext>
            </a:extLst>
          </p:cNvPr>
          <p:cNvSpPr/>
          <p:nvPr/>
        </p:nvSpPr>
        <p:spPr>
          <a:xfrm flipH="1">
            <a:off x="5055476" y="2592918"/>
            <a:ext cx="998484" cy="1164073"/>
          </a:xfrm>
          <a:prstGeom prst="flowChartInputOutput">
            <a:avLst/>
          </a:prstGeom>
          <a:gradFill>
            <a:gsLst>
              <a:gs pos="6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5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98144-F8AF-4C3D-911E-0BB4EA79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Lip 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09249A-C3C2-4033-85D2-A4D28BB901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800" dirty="0"/>
              <a:t>Lips SPREAD</a:t>
            </a:r>
          </a:p>
          <a:p>
            <a:r>
              <a:rPr lang="en-GB" sz="2800" dirty="0"/>
              <a:t>n</a:t>
            </a:r>
            <a:r>
              <a:rPr lang="en-GB" sz="2800" dirty="0">
                <a:solidFill>
                  <a:srgbClr val="FF0000"/>
                </a:solidFill>
              </a:rPr>
              <a:t>ee</a:t>
            </a:r>
            <a:r>
              <a:rPr lang="en-GB" sz="2800" dirty="0"/>
              <a:t>dy</a:t>
            </a:r>
          </a:p>
          <a:p>
            <a:r>
              <a:rPr lang="en-GB" sz="2800" dirty="0"/>
              <a:t>kn</a:t>
            </a:r>
            <a:r>
              <a:rPr lang="en-GB" sz="2800" dirty="0">
                <a:solidFill>
                  <a:srgbClr val="FF0000"/>
                </a:solidFill>
              </a:rPr>
              <a:t>i</a:t>
            </a:r>
            <a:r>
              <a:rPr lang="en-GB" sz="2800" dirty="0"/>
              <a:t>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20EBAD-06E0-4027-AAE6-FEE3C4FE4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120" y="975360"/>
            <a:ext cx="3474720" cy="5120640"/>
          </a:xfrm>
        </p:spPr>
        <p:txBody>
          <a:bodyPr/>
          <a:lstStyle/>
          <a:p>
            <a:r>
              <a:rPr lang="en-GB" sz="2400" dirty="0"/>
              <a:t>Lips ROUNDED</a:t>
            </a:r>
          </a:p>
          <a:p>
            <a:r>
              <a:rPr lang="en-GB" sz="2400" dirty="0"/>
              <a:t>n</a:t>
            </a:r>
            <a:r>
              <a:rPr lang="en-GB" sz="2400" dirty="0">
                <a:solidFill>
                  <a:srgbClr val="FF0000"/>
                </a:solidFill>
              </a:rPr>
              <a:t>au</a:t>
            </a:r>
            <a:r>
              <a:rPr lang="en-GB" sz="2400" dirty="0"/>
              <a:t>ghty</a:t>
            </a:r>
          </a:p>
          <a:p>
            <a:r>
              <a:rPr lang="en-GB" sz="2400" dirty="0"/>
              <a:t>kn</a:t>
            </a:r>
            <a:r>
              <a:rPr lang="en-GB" sz="2400" dirty="0">
                <a:solidFill>
                  <a:srgbClr val="FF0000"/>
                </a:solidFill>
              </a:rPr>
              <a:t>o</a:t>
            </a:r>
            <a:r>
              <a:rPr lang="en-GB" sz="2400" dirty="0"/>
              <a:t>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34E3F1-02F3-469B-BF7F-6722E587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823" y="3424428"/>
            <a:ext cx="1670449" cy="2475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02CE-1406-4FE8-9D85-DEDC9E69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478" y="3034250"/>
            <a:ext cx="125588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2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96579-A188-403C-9738-69564854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Points of Reference: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The Cardinal Vowels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8396DD5E-D6B8-41D6-853C-5E63EC4A1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Cardinal 1: [</a:t>
            </a:r>
            <a:r>
              <a:rPr lang="en-GB" sz="2400" dirty="0" err="1"/>
              <a:t>i</a:t>
            </a:r>
            <a:r>
              <a:rPr lang="en-GB" sz="2400" dirty="0"/>
              <a:t>] front close unrounded vowel</a:t>
            </a:r>
          </a:p>
          <a:p>
            <a:r>
              <a:rPr lang="en-GB" sz="2400" dirty="0"/>
              <a:t>Cardinal 5: [ɑ] open back unrounded vowel</a:t>
            </a:r>
          </a:p>
          <a:p>
            <a:r>
              <a:rPr lang="en-GB" sz="2400" dirty="0"/>
              <a:t>Cardinal 7: [o] back close-mid unrounded vowel</a:t>
            </a:r>
          </a:p>
          <a:p>
            <a:r>
              <a:rPr lang="en-GB" sz="2400" dirty="0"/>
              <a:t>Cardinal 3: [ɛ] front open-mid unrounded vowel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C3B455-172C-4D95-9DEF-EC524354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55" y="2755025"/>
            <a:ext cx="7795464" cy="370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3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Cardinal Vowels</a:t>
            </a: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The Cardinal Vowels:</a:t>
            </a:r>
          </a:p>
          <a:p>
            <a:pPr lvl="1"/>
            <a:r>
              <a:rPr lang="en-GB" sz="2800" b="1" dirty="0">
                <a:solidFill>
                  <a:schemeClr val="tx1"/>
                </a:solidFill>
              </a:rPr>
              <a:t>abstract</a:t>
            </a:r>
            <a:r>
              <a:rPr lang="en-GB" sz="2800" dirty="0">
                <a:solidFill>
                  <a:schemeClr val="tx1"/>
                </a:solidFill>
              </a:rPr>
              <a:t> system of </a:t>
            </a:r>
            <a:r>
              <a:rPr lang="en-GB" sz="2800" b="1" dirty="0">
                <a:solidFill>
                  <a:schemeClr val="tx1"/>
                </a:solidFill>
              </a:rPr>
              <a:t>reference vowels</a:t>
            </a:r>
          </a:p>
          <a:p>
            <a:pPr lvl="1"/>
            <a:r>
              <a:rPr lang="en-GB" sz="2800" dirty="0">
                <a:solidFill>
                  <a:schemeClr val="tx1"/>
                </a:solidFill>
              </a:rPr>
              <a:t>which we use to help us describe the vowels of any accent or language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5" descr="daniel_j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54" y="346129"/>
            <a:ext cx="1905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07107" y="3282847"/>
            <a:ext cx="66406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18 cardinal vowels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8 ‘primary’ &amp;  10 ‘secondary’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at the extreme edges of the vowel space</a:t>
            </a:r>
          </a:p>
        </p:txBody>
      </p:sp>
    </p:spTree>
    <p:extLst>
      <p:ext uri="{BB962C8B-B14F-4D97-AF65-F5344CB8AC3E}">
        <p14:creationId xmlns:p14="http://schemas.microsoft.com/office/powerpoint/2010/main" val="415077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The Cardinal Vowels</a:t>
            </a:r>
            <a:br>
              <a:rPr lang="en-GB" dirty="0"/>
            </a:br>
            <a:r>
              <a:rPr lang="en-GB" dirty="0"/>
              <a:t>&amp; Daniel Jones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066" y="534256"/>
            <a:ext cx="6460733" cy="5918932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/>
              <a:t>A system </a:t>
            </a:r>
            <a:r>
              <a:rPr lang="en-GB" b="1" dirty="0">
                <a:solidFill>
                  <a:schemeClr val="tx1"/>
                </a:solidFill>
              </a:rPr>
              <a:t>of </a:t>
            </a:r>
            <a:r>
              <a:rPr lang="en-GB" b="1" dirty="0">
                <a:solidFill>
                  <a:srgbClr val="FF0000"/>
                </a:solidFill>
              </a:rPr>
              <a:t>abstract reference </a:t>
            </a:r>
            <a:r>
              <a:rPr lang="en-GB" b="1" dirty="0"/>
              <a:t>vowels</a:t>
            </a:r>
            <a:r>
              <a:rPr lang="en-GB" sz="28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/>
              <a:t>	</a:t>
            </a:r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r>
              <a:rPr lang="en-GB" sz="2800" i="1" dirty="0"/>
              <a:t>Not </a:t>
            </a:r>
            <a:r>
              <a:rPr lang="en-GB" sz="2800" dirty="0"/>
              <a:t>the actual vowels of any language </a:t>
            </a:r>
          </a:p>
          <a:p>
            <a:pPr eaLnBrk="1" hangingPunct="1">
              <a:defRPr/>
            </a:pPr>
            <a:r>
              <a:rPr lang="en-GB" sz="2800" i="1" dirty="0"/>
              <a:t>Not </a:t>
            </a:r>
            <a:r>
              <a:rPr lang="en-GB" sz="2800" dirty="0"/>
              <a:t>the vowels of English </a:t>
            </a:r>
          </a:p>
          <a:p>
            <a:pPr eaLnBrk="1" hangingPunct="1">
              <a:defRPr/>
            </a:pPr>
            <a:r>
              <a:rPr lang="en-GB" sz="2800" i="1" dirty="0"/>
              <a:t>Not </a:t>
            </a:r>
            <a:r>
              <a:rPr lang="en-GB" sz="2800" dirty="0"/>
              <a:t>‘more important’ than any other vowels </a:t>
            </a:r>
          </a:p>
        </p:txBody>
      </p:sp>
      <p:pic>
        <p:nvPicPr>
          <p:cNvPr id="21508" name="Picture 4" descr="daniel_jo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627" y="1487612"/>
            <a:ext cx="1905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53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5450" y="1253447"/>
            <a:ext cx="2727326" cy="46439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200" dirty="0"/>
              <a:t>Tongue positions for the 8 Primary Cardinal Vowels</a:t>
            </a:r>
            <a:endParaRPr lang="en-US" sz="32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28765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GB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/>
              <a:t>	</a:t>
            </a:r>
            <a:endParaRPr lang="en-US"/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10098934" y="893407"/>
            <a:ext cx="485775" cy="31437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3591" name="Picture 42" descr="180px-Cardinal_vowel_tongue_position-front">
            <a:hlinkClick r:id="rId5" tooltip="Highest tongue positions of cardinal front vowel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5820" y="1877194"/>
            <a:ext cx="3994166" cy="397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2" name="Picture 43" descr="180px-Cardinal_vowel_tongue_position-back%28png%29">
            <a:hlinkClick r:id="rId7" tooltip="Highest tongue positions of cardinal back vowel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45362" y="1925389"/>
            <a:ext cx="3971977" cy="397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5437258" y="815370"/>
            <a:ext cx="485457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Recordings by Daniel Jones, at age 75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pic>
        <p:nvPicPr>
          <p:cNvPr id="59440" name="1to885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79909" y="941961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3" fill="hold"/>
                                        <p:tgtEl>
                                          <p:spTgt spid="59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4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4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427</TotalTime>
  <Words>789</Words>
  <Application>Microsoft Office PowerPoint</Application>
  <PresentationFormat>Personalizar</PresentationFormat>
  <Paragraphs>162</Paragraphs>
  <Slides>23</Slides>
  <Notes>4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Frame</vt:lpstr>
      <vt:lpstr>Phonetics &amp; Phonology</vt:lpstr>
      <vt:lpstr>Today’s session</vt:lpstr>
      <vt:lpstr>What is the difference between a consonant and a vowel?</vt:lpstr>
      <vt:lpstr>Q: So how do we classify vowels if  there is no obstruction?  A: (i) Plot where the tongue is at its highest (=closest to the palate) in the vowel space  &amp; (ii) lip rounding.</vt:lpstr>
      <vt:lpstr>Lip rounding</vt:lpstr>
      <vt:lpstr>Points of Reference:   The Cardinal Vowels</vt:lpstr>
      <vt:lpstr>The Cardinal Vowels</vt:lpstr>
      <vt:lpstr>The Cardinal Vowels &amp; Daniel Jones</vt:lpstr>
      <vt:lpstr>Tongue positions for the 8 Primary Cardinal Vowels</vt:lpstr>
      <vt:lpstr>The Vowel Quadrilateral                  showing the 8 Primary Cardinal Vowels</vt:lpstr>
      <vt:lpstr>For home study  http://www.youtube.com/watch?v=6UIAe4p2I74</vt:lpstr>
      <vt:lpstr>In the real world:  Actual vowels in the vowel space…</vt:lpstr>
      <vt:lpstr>‘Float’ vowel symbols. </vt:lpstr>
      <vt:lpstr>Types of vowel</vt:lpstr>
      <vt:lpstr>Monophthongs &amp; diphthongs in different accents</vt:lpstr>
      <vt:lpstr>Monophthongs in different accents: seven &amp; eleven in a Central Scotttish accent</vt:lpstr>
      <vt:lpstr>More diphthongs in different accents</vt:lpstr>
      <vt:lpstr>Unstressed vowels in different accents</vt:lpstr>
      <vt:lpstr>Long vowels in RP</vt:lpstr>
      <vt:lpstr>Short and long vowels in RP</vt:lpstr>
      <vt:lpstr>Don’t panic!</vt:lpstr>
      <vt:lpstr>Making it easy (or easier…) on yourself…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&amp; Phonology</dc:title>
  <dc:creator>John</dc:creator>
  <cp:lastModifiedBy>Aucani</cp:lastModifiedBy>
  <cp:revision>41</cp:revision>
  <dcterms:created xsi:type="dcterms:W3CDTF">2017-12-26T13:31:32Z</dcterms:created>
  <dcterms:modified xsi:type="dcterms:W3CDTF">2019-03-07T16:55:59Z</dcterms:modified>
</cp:coreProperties>
</file>