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9" r:id="rId3"/>
    <p:sldId id="298" r:id="rId4"/>
    <p:sldId id="299" r:id="rId5"/>
    <p:sldId id="300" r:id="rId6"/>
    <p:sldId id="301" r:id="rId7"/>
    <p:sldId id="381" r:id="rId8"/>
    <p:sldId id="382" r:id="rId9"/>
    <p:sldId id="383" r:id="rId10"/>
    <p:sldId id="384" r:id="rId11"/>
    <p:sldId id="385" r:id="rId12"/>
    <p:sldId id="386" r:id="rId13"/>
    <p:sldId id="260" r:id="rId14"/>
    <p:sldId id="343" r:id="rId15"/>
    <p:sldId id="344" r:id="rId16"/>
    <p:sldId id="345" r:id="rId17"/>
    <p:sldId id="346" r:id="rId18"/>
    <p:sldId id="347" r:id="rId19"/>
    <p:sldId id="257" r:id="rId20"/>
    <p:sldId id="311" r:id="rId21"/>
    <p:sldId id="312" r:id="rId22"/>
    <p:sldId id="387" r:id="rId23"/>
    <p:sldId id="388" r:id="rId24"/>
    <p:sldId id="389" r:id="rId25"/>
    <p:sldId id="390" r:id="rId26"/>
    <p:sldId id="391" r:id="rId27"/>
    <p:sldId id="392" r:id="rId28"/>
    <p:sldId id="393" r:id="rId29"/>
    <p:sldId id="394"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72" r:id="rId46"/>
    <p:sldId id="363" r:id="rId47"/>
    <p:sldId id="364" r:id="rId48"/>
    <p:sldId id="365" r:id="rId49"/>
    <p:sldId id="366" r:id="rId50"/>
    <p:sldId id="367" r:id="rId51"/>
    <p:sldId id="368" r:id="rId52"/>
    <p:sldId id="369" r:id="rId53"/>
    <p:sldId id="370" r:id="rId54"/>
    <p:sldId id="371" r:id="rId55"/>
    <p:sldId id="395" r:id="rId56"/>
    <p:sldId id="412" r:id="rId57"/>
    <p:sldId id="413" r:id="rId58"/>
    <p:sldId id="414" r:id="rId59"/>
    <p:sldId id="415" r:id="rId60"/>
    <p:sldId id="396" r:id="rId61"/>
    <p:sldId id="403" r:id="rId62"/>
    <p:sldId id="404" r:id="rId63"/>
    <p:sldId id="405" r:id="rId64"/>
    <p:sldId id="406" r:id="rId65"/>
    <p:sldId id="407" r:id="rId66"/>
    <p:sldId id="408" r:id="rId67"/>
    <p:sldId id="409" r:id="rId68"/>
    <p:sldId id="410" r:id="rId69"/>
    <p:sldId id="411" r:id="rId70"/>
    <p:sldId id="397" r:id="rId71"/>
    <p:sldId id="398" r:id="rId72"/>
    <p:sldId id="399" r:id="rId73"/>
    <p:sldId id="400" r:id="rId74"/>
    <p:sldId id="401" r:id="rId75"/>
    <p:sldId id="402" r:id="rId76"/>
    <p:sldId id="438" r:id="rId77"/>
    <p:sldId id="439" r:id="rId78"/>
    <p:sldId id="440" r:id="rId79"/>
    <p:sldId id="441" r:id="rId80"/>
    <p:sldId id="442" r:id="rId81"/>
    <p:sldId id="443" r:id="rId82"/>
    <p:sldId id="449" r:id="rId83"/>
    <p:sldId id="448" r:id="rId84"/>
    <p:sldId id="447" r:id="rId85"/>
    <p:sldId id="453" r:id="rId86"/>
    <p:sldId id="452" r:id="rId87"/>
    <p:sldId id="451" r:id="rId88"/>
    <p:sldId id="450" r:id="rId89"/>
    <p:sldId id="445" r:id="rId90"/>
    <p:sldId id="456" r:id="rId91"/>
    <p:sldId id="455" r:id="rId92"/>
    <p:sldId id="454" r:id="rId93"/>
    <p:sldId id="446" r:id="rId94"/>
    <p:sldId id="459" r:id="rId95"/>
    <p:sldId id="458" r:id="rId96"/>
    <p:sldId id="457" r:id="rId9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38E2FA4-9BDA-45AD-A315-C9EC2BB227E7}" type="datetimeFigureOut">
              <a:rPr lang="pt-BR"/>
              <a:pPr>
                <a:defRPr/>
              </a:pPr>
              <a:t>03/05/2016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5F259BC-D362-4EAE-B770-59E00F4F8156}"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830C6E2-9A7D-457E-8BF9-8E162E1C18F4}" type="datetimeFigureOut">
              <a:rPr lang="pt-BR"/>
              <a:pPr>
                <a:defRPr/>
              </a:pPr>
              <a:t>03/05/2016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8AF1F8A-6B34-4FC1-AE38-CF2CCCC76A53}"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E3584DE-8488-408E-A0E0-1B86CA780002}" type="datetimeFigureOut">
              <a:rPr lang="pt-BR"/>
              <a:pPr>
                <a:defRPr/>
              </a:pPr>
              <a:t>03/05/2016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0540605-27FC-400B-905A-87E949945758}"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9AB6C37-3434-4B1B-AA7C-83CB131DF9EE}" type="datetimeFigureOut">
              <a:rPr lang="pt-BR"/>
              <a:pPr>
                <a:defRPr/>
              </a:pPr>
              <a:t>03/05/2016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5933C75-C0A9-4251-8D8E-EC12F6FB4ED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D12D727D-933F-4774-8499-AA7A22AECF0E}" type="datetimeFigureOut">
              <a:rPr lang="pt-BR"/>
              <a:pPr>
                <a:defRPr/>
              </a:pPr>
              <a:t>03/05/2016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62C6B5B-B461-48C8-9967-A26E9284B23E}"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574EB6D-D108-4A5E-9116-4CE8DDE92FB9}" type="datetimeFigureOut">
              <a:rPr lang="pt-BR"/>
              <a:pPr>
                <a:defRPr/>
              </a:pPr>
              <a:t>03/05/2016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644CDC3-4766-48EB-820B-9ED7526EAA4E}"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11A56634-6A6E-4928-8BFB-0DD360A2B8F1}" type="datetimeFigureOut">
              <a:rPr lang="pt-BR"/>
              <a:pPr>
                <a:defRPr/>
              </a:pPr>
              <a:t>03/05/2016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694AC7F-C61B-4702-A57B-315AB5078A7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E34D5B1E-DAC1-4D72-B3A2-CAA3426D8EB6}" type="datetimeFigureOut">
              <a:rPr lang="pt-BR"/>
              <a:pPr>
                <a:defRPr/>
              </a:pPr>
              <a:t>03/05/2016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9D091E3-1F0E-4D16-830B-0D910946A49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E486907-E68A-4621-BA4E-16FA1964730C}" type="datetimeFigureOut">
              <a:rPr lang="pt-BR"/>
              <a:pPr>
                <a:defRPr/>
              </a:pPr>
              <a:t>03/05/2016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9C7078DA-0FF0-494F-844A-F3CF820DE306}"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4A604FFD-4BE4-4CC2-90FA-CAAD9D875CFD}" type="datetimeFigureOut">
              <a:rPr lang="pt-BR"/>
              <a:pPr>
                <a:defRPr/>
              </a:pPr>
              <a:t>03/05/2016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BE5C515-7DDB-47C0-8334-2F4C6A0070A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2BE5254-01A4-4310-92B9-79D29D7E5837}" type="datetimeFigureOut">
              <a:rPr lang="pt-BR"/>
              <a:pPr>
                <a:defRPr/>
              </a:pPr>
              <a:t>03/05/2016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080860E-6EB8-45C9-B2B7-9C05E564C25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4099"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F6C360-D30B-45E0-B21A-1ECD1ECB8E09}" type="datetimeFigureOut">
              <a:rPr lang="pt-BR"/>
              <a:pPr>
                <a:defRPr/>
              </a:pPr>
              <a:t>03/05/2016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7EF705-2464-4938-B49D-573861578DD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package" Target="../embeddings/Documento_do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8.xml.rels><?xml version="1.0" encoding="UTF-8" standalone="yes"?>
<Relationships xmlns="http://schemas.openxmlformats.org/package/2006/relationships"><Relationship Id="rId3" Type="http://schemas.openxmlformats.org/officeDocument/2006/relationships/package" Target="../embeddings/Documento_do_Microsoft_Office_Word2.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package" Target="../embeddings/Documento_do_Microsoft_Office_Word3.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85888" y="2705100"/>
            <a:ext cx="6372225" cy="1754188"/>
          </a:xfrm>
          <a:prstGeom prst="rect">
            <a:avLst/>
          </a:prstGeom>
          <a:noFill/>
        </p:spPr>
        <p:txBody>
          <a:bodyPr>
            <a:spAutoFit/>
          </a:bodyPr>
          <a:lstStyle/>
          <a:p>
            <a:pPr>
              <a:defRPr/>
            </a:pPr>
            <a:r>
              <a:rPr lang="es-ES" sz="5400" b="1" dirty="0">
                <a:solidFill>
                  <a:srgbClr val="C00000"/>
                </a:solidFill>
                <a:latin typeface="+mn-lt"/>
              </a:rPr>
              <a:t>ESTAR, TENER y HABER (impersonal)</a:t>
            </a:r>
            <a:endParaRPr lang="es-ES" sz="54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5" name="CaixaDeTexto 1"/>
          <p:cNvSpPr txBox="1">
            <a:spLocks noChangeArrowheads="1"/>
          </p:cNvSpPr>
          <p:nvPr/>
        </p:nvSpPr>
        <p:spPr bwMode="auto">
          <a:xfrm>
            <a:off x="4500563" y="1773238"/>
            <a:ext cx="4030662" cy="2984500"/>
          </a:xfrm>
          <a:prstGeom prst="rect">
            <a:avLst/>
          </a:prstGeom>
          <a:noFill/>
          <a:ln w="9525">
            <a:noFill/>
            <a:miter lim="800000"/>
            <a:headEnd/>
            <a:tailEnd/>
          </a:ln>
        </p:spPr>
        <p:txBody>
          <a:bodyPr>
            <a:spAutoFit/>
          </a:bodyPr>
          <a:lstStyle/>
          <a:p>
            <a:pPr marL="514350" indent="-514350">
              <a:defRPr/>
            </a:pPr>
            <a:r>
              <a:rPr lang="es-ES" sz="2400" dirty="0">
                <a:latin typeface="+mn-lt"/>
              </a:rPr>
              <a:t>a1)</a:t>
            </a:r>
            <a:r>
              <a:rPr lang="es-ES" sz="2400" i="1" dirty="0">
                <a:latin typeface="+mn-lt"/>
              </a:rPr>
              <a:t>Mi</a:t>
            </a:r>
            <a:r>
              <a:rPr lang="es-ES" sz="2400" dirty="0">
                <a:latin typeface="+mn-lt"/>
              </a:rPr>
              <a:t> </a:t>
            </a:r>
            <a:r>
              <a:rPr lang="es-ES" sz="2400" i="1" dirty="0">
                <a:latin typeface="+mn-lt"/>
              </a:rPr>
              <a:t>casa </a:t>
            </a:r>
            <a:r>
              <a:rPr lang="es-ES" sz="2400" b="1" i="1" dirty="0">
                <a:solidFill>
                  <a:srgbClr val="C00000"/>
                </a:solidFill>
                <a:latin typeface="+mn-lt"/>
              </a:rPr>
              <a:t>tiene</a:t>
            </a:r>
            <a:r>
              <a:rPr lang="es-ES" sz="2400" i="1" dirty="0">
                <a:latin typeface="+mn-lt"/>
              </a:rPr>
              <a:t> un pequeño jardín</a:t>
            </a:r>
            <a:r>
              <a:rPr lang="es-ES" sz="2400" dirty="0">
                <a:latin typeface="+mn-lt"/>
              </a:rPr>
              <a:t>. </a:t>
            </a:r>
          </a:p>
          <a:p>
            <a:pPr marL="514350" indent="-514350">
              <a:defRPr/>
            </a:pPr>
            <a:r>
              <a:rPr lang="es-ES" sz="2400" dirty="0">
                <a:latin typeface="+mn-lt"/>
              </a:rPr>
              <a:t>b1) </a:t>
            </a:r>
            <a:r>
              <a:rPr lang="es-ES" sz="2400" i="1" dirty="0">
                <a:latin typeface="+mn-lt"/>
              </a:rPr>
              <a:t>San Pablo </a:t>
            </a:r>
            <a:r>
              <a:rPr lang="es-ES" sz="2400" b="1" i="1" dirty="0">
                <a:solidFill>
                  <a:srgbClr val="C00000"/>
                </a:solidFill>
                <a:latin typeface="+mn-lt"/>
              </a:rPr>
              <a:t>tiene</a:t>
            </a:r>
            <a:r>
              <a:rPr lang="es-ES" sz="2400" i="1" dirty="0">
                <a:latin typeface="+mn-lt"/>
              </a:rPr>
              <a:t> muchos restaurantes</a:t>
            </a:r>
          </a:p>
          <a:p>
            <a:pPr marL="514350" indent="-514350">
              <a:defRPr/>
            </a:pPr>
            <a:r>
              <a:rPr lang="es-ES" sz="2400" dirty="0">
                <a:latin typeface="+mn-lt"/>
              </a:rPr>
              <a:t>		</a:t>
            </a:r>
          </a:p>
          <a:p>
            <a:pPr marL="514350" indent="-514350">
              <a:defRPr/>
            </a:pPr>
            <a:endParaRPr lang="es-ES" sz="2400" dirty="0">
              <a:latin typeface="+mn-lt"/>
            </a:endParaRPr>
          </a:p>
          <a:p>
            <a:pPr marL="514350" indent="-514350">
              <a:defRPr/>
            </a:pP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4500563" y="3429000"/>
            <a:ext cx="4103687" cy="1754188"/>
          </a:xfrm>
          <a:prstGeom prst="rect">
            <a:avLst/>
          </a:prstGeom>
          <a:noFill/>
          <a:ln w="9525">
            <a:noFill/>
            <a:miter lim="800000"/>
            <a:headEnd/>
            <a:tailEnd/>
          </a:ln>
        </p:spPr>
        <p:txBody>
          <a:bodyPr>
            <a:spAutoFit/>
          </a:bodyPr>
          <a:lstStyle/>
          <a:p>
            <a:pPr marL="514350" indent="-514350">
              <a:defRPr/>
            </a:pPr>
            <a:r>
              <a:rPr lang="es-ES" sz="2800" dirty="0">
                <a:latin typeface="Arial"/>
                <a:cs typeface="Arial"/>
              </a:rPr>
              <a:t>►</a:t>
            </a:r>
            <a:r>
              <a:rPr lang="es-ES" sz="2800" dirty="0">
                <a:latin typeface="+mn-lt"/>
              </a:rPr>
              <a:t>¿Qué función en a1 y b1 tienen:</a:t>
            </a:r>
          </a:p>
          <a:p>
            <a:pPr marL="514350" indent="-514350">
              <a:defRPr/>
            </a:pPr>
            <a:r>
              <a:rPr lang="es-ES" sz="2800" dirty="0">
                <a:latin typeface="+mn-lt"/>
              </a:rPr>
              <a:t>	</a:t>
            </a:r>
            <a:r>
              <a:rPr lang="es-ES" sz="2400" dirty="0">
                <a:latin typeface="+mn-lt"/>
              </a:rPr>
              <a:t>Mi casa?</a:t>
            </a:r>
          </a:p>
          <a:p>
            <a:pPr marL="514350" indent="-514350">
              <a:defRPr/>
            </a:pPr>
            <a:r>
              <a:rPr lang="es-ES" sz="2400" dirty="0">
                <a:latin typeface="+mn-lt"/>
              </a:rPr>
              <a:t>	San Pablo?</a:t>
            </a:r>
            <a:r>
              <a:rPr lang="es-ES" sz="2000" dirty="0"/>
              <a:t>  </a:t>
            </a:r>
          </a:p>
        </p:txBody>
      </p:sp>
      <p:grpSp>
        <p:nvGrpSpPr>
          <p:cNvPr id="14342" name="Grupo 6"/>
          <p:cNvGrpSpPr>
            <a:grpSpLocks/>
          </p:cNvGrpSpPr>
          <p:nvPr/>
        </p:nvGrpSpPr>
        <p:grpSpPr bwMode="auto">
          <a:xfrm>
            <a:off x="6588125" y="4437063"/>
            <a:ext cx="2270125" cy="504825"/>
            <a:chOff x="3779838" y="4508500"/>
            <a:chExt cx="2270125" cy="504825"/>
          </a:xfrm>
        </p:grpSpPr>
        <p:sp>
          <p:nvSpPr>
            <p:cNvPr id="8" name="Seta para a direita 7"/>
            <p:cNvSpPr/>
            <p:nvPr/>
          </p:nvSpPr>
          <p:spPr>
            <a:xfrm>
              <a:off x="3779838" y="4508500"/>
              <a:ext cx="1008063" cy="5048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p:nvPr/>
          </p:nvSpPr>
          <p:spPr>
            <a:xfrm>
              <a:off x="5076826" y="4508500"/>
              <a:ext cx="973137" cy="461962"/>
            </a:xfrm>
            <a:prstGeom prst="rect">
              <a:avLst/>
            </a:prstGeom>
            <a:noFill/>
            <a:ln>
              <a:solidFill>
                <a:schemeClr val="tx2">
                  <a:lumMod val="75000"/>
                </a:schemeClr>
              </a:solidFill>
            </a:ln>
          </p:spPr>
          <p:txBody>
            <a:bodyPr wrap="none">
              <a:spAutoFit/>
            </a:bodyPr>
            <a:lstStyle/>
            <a:p>
              <a:pPr>
                <a:defRPr/>
              </a:pPr>
              <a:r>
                <a:rPr lang="es-ES" sz="2400" b="1" dirty="0">
                  <a:solidFill>
                    <a:schemeClr val="accent1">
                      <a:lumMod val="50000"/>
                    </a:schemeClr>
                  </a:solidFill>
                  <a:latin typeface="+mn-lt"/>
                </a:rPr>
                <a:t>sujeto</a:t>
              </a:r>
            </a:p>
          </p:txBody>
        </p:sp>
      </p:grpSp>
      <p:sp>
        <p:nvSpPr>
          <p:cNvPr id="10"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5" name="CaixaDeTexto 1"/>
          <p:cNvSpPr txBox="1">
            <a:spLocks noChangeArrowheads="1"/>
          </p:cNvSpPr>
          <p:nvPr/>
        </p:nvSpPr>
        <p:spPr bwMode="auto">
          <a:xfrm>
            <a:off x="4500563" y="1773238"/>
            <a:ext cx="4030662" cy="2984500"/>
          </a:xfrm>
          <a:prstGeom prst="rect">
            <a:avLst/>
          </a:prstGeom>
          <a:noFill/>
          <a:ln w="9525">
            <a:noFill/>
            <a:miter lim="800000"/>
            <a:headEnd/>
            <a:tailEnd/>
          </a:ln>
        </p:spPr>
        <p:txBody>
          <a:bodyPr>
            <a:spAutoFit/>
          </a:bodyPr>
          <a:lstStyle/>
          <a:p>
            <a:pPr marL="514350" indent="-514350">
              <a:defRPr/>
            </a:pPr>
            <a:r>
              <a:rPr lang="es-ES" sz="2400" dirty="0">
                <a:latin typeface="+mn-lt"/>
              </a:rPr>
              <a:t>a1)</a:t>
            </a:r>
            <a:r>
              <a:rPr lang="es-ES" sz="2400" i="1" dirty="0">
                <a:latin typeface="+mn-lt"/>
              </a:rPr>
              <a:t>Mi</a:t>
            </a:r>
            <a:r>
              <a:rPr lang="es-ES" sz="2400" dirty="0">
                <a:latin typeface="+mn-lt"/>
              </a:rPr>
              <a:t> </a:t>
            </a:r>
            <a:r>
              <a:rPr lang="es-ES" sz="2400" i="1" dirty="0">
                <a:latin typeface="+mn-lt"/>
              </a:rPr>
              <a:t>casa </a:t>
            </a:r>
            <a:r>
              <a:rPr lang="es-ES" sz="2400" b="1" i="1" dirty="0">
                <a:solidFill>
                  <a:srgbClr val="C00000"/>
                </a:solidFill>
                <a:latin typeface="+mn-lt"/>
              </a:rPr>
              <a:t>tiene</a:t>
            </a:r>
            <a:r>
              <a:rPr lang="es-ES" sz="2400" i="1" dirty="0">
                <a:latin typeface="+mn-lt"/>
              </a:rPr>
              <a:t> un pequeño jardín</a:t>
            </a:r>
            <a:r>
              <a:rPr lang="es-ES" sz="2400" dirty="0">
                <a:latin typeface="+mn-lt"/>
              </a:rPr>
              <a:t>. </a:t>
            </a:r>
          </a:p>
          <a:p>
            <a:pPr marL="514350" indent="-514350">
              <a:defRPr/>
            </a:pPr>
            <a:r>
              <a:rPr lang="es-ES" sz="2400" dirty="0">
                <a:latin typeface="+mn-lt"/>
              </a:rPr>
              <a:t>b1) </a:t>
            </a:r>
            <a:r>
              <a:rPr lang="es-ES" sz="2400" i="1" dirty="0">
                <a:latin typeface="+mn-lt"/>
              </a:rPr>
              <a:t>San Pablo </a:t>
            </a:r>
            <a:r>
              <a:rPr lang="es-ES" sz="2400" b="1" i="1" dirty="0">
                <a:solidFill>
                  <a:srgbClr val="C00000"/>
                </a:solidFill>
                <a:latin typeface="+mn-lt"/>
              </a:rPr>
              <a:t>tiene</a:t>
            </a:r>
            <a:r>
              <a:rPr lang="es-ES" sz="2400" i="1" dirty="0">
                <a:latin typeface="+mn-lt"/>
              </a:rPr>
              <a:t> muchos restaurantes</a:t>
            </a:r>
          </a:p>
          <a:p>
            <a:pPr marL="514350" indent="-514350">
              <a:defRPr/>
            </a:pPr>
            <a:r>
              <a:rPr lang="es-ES" sz="2400" dirty="0">
                <a:latin typeface="+mn-lt"/>
              </a:rPr>
              <a:t>		</a:t>
            </a:r>
          </a:p>
          <a:p>
            <a:pPr marL="514350" indent="-514350">
              <a:defRPr/>
            </a:pPr>
            <a:endParaRPr lang="es-ES" sz="2400" dirty="0">
              <a:latin typeface="+mn-lt"/>
            </a:endParaRPr>
          </a:p>
          <a:p>
            <a:pPr marL="514350" indent="-514350">
              <a:defRPr/>
            </a:pP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4500563" y="3429000"/>
            <a:ext cx="4103687" cy="1754188"/>
          </a:xfrm>
          <a:prstGeom prst="rect">
            <a:avLst/>
          </a:prstGeom>
          <a:noFill/>
          <a:ln w="9525">
            <a:noFill/>
            <a:miter lim="800000"/>
            <a:headEnd/>
            <a:tailEnd/>
          </a:ln>
        </p:spPr>
        <p:txBody>
          <a:bodyPr>
            <a:spAutoFit/>
          </a:bodyPr>
          <a:lstStyle/>
          <a:p>
            <a:pPr marL="514350" indent="-514350">
              <a:defRPr/>
            </a:pPr>
            <a:r>
              <a:rPr lang="es-ES" sz="2800" dirty="0">
                <a:latin typeface="Arial"/>
                <a:cs typeface="Arial"/>
              </a:rPr>
              <a:t>►</a:t>
            </a:r>
            <a:r>
              <a:rPr lang="es-ES" sz="2800" dirty="0">
                <a:latin typeface="+mn-lt"/>
              </a:rPr>
              <a:t>¿Qué función en a1 y b1 tienen:</a:t>
            </a:r>
          </a:p>
          <a:p>
            <a:pPr marL="514350" indent="-514350">
              <a:defRPr/>
            </a:pPr>
            <a:r>
              <a:rPr lang="es-ES" sz="2800" dirty="0">
                <a:latin typeface="+mn-lt"/>
              </a:rPr>
              <a:t>	</a:t>
            </a:r>
            <a:r>
              <a:rPr lang="es-ES" sz="2400" dirty="0">
                <a:latin typeface="+mn-lt"/>
              </a:rPr>
              <a:t>Mi casa?</a:t>
            </a:r>
          </a:p>
          <a:p>
            <a:pPr marL="514350" indent="-514350">
              <a:defRPr/>
            </a:pPr>
            <a:r>
              <a:rPr lang="es-ES" sz="2400" dirty="0">
                <a:latin typeface="+mn-lt"/>
              </a:rPr>
              <a:t>	San Pablo?</a:t>
            </a:r>
            <a:r>
              <a:rPr lang="es-ES" sz="2000" dirty="0"/>
              <a:t>  </a:t>
            </a:r>
          </a:p>
        </p:txBody>
      </p:sp>
      <p:grpSp>
        <p:nvGrpSpPr>
          <p:cNvPr id="15366" name="Grupo 6"/>
          <p:cNvGrpSpPr>
            <a:grpSpLocks/>
          </p:cNvGrpSpPr>
          <p:nvPr/>
        </p:nvGrpSpPr>
        <p:grpSpPr bwMode="auto">
          <a:xfrm>
            <a:off x="6588125" y="4437063"/>
            <a:ext cx="2270125" cy="504825"/>
            <a:chOff x="3779838" y="4508500"/>
            <a:chExt cx="2270125" cy="504825"/>
          </a:xfrm>
        </p:grpSpPr>
        <p:sp>
          <p:nvSpPr>
            <p:cNvPr id="8" name="Seta para a direita 7"/>
            <p:cNvSpPr/>
            <p:nvPr/>
          </p:nvSpPr>
          <p:spPr>
            <a:xfrm>
              <a:off x="3779838" y="4508500"/>
              <a:ext cx="1008063" cy="5048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p:nvPr/>
          </p:nvSpPr>
          <p:spPr>
            <a:xfrm>
              <a:off x="5076826" y="4508500"/>
              <a:ext cx="973137" cy="461962"/>
            </a:xfrm>
            <a:prstGeom prst="rect">
              <a:avLst/>
            </a:prstGeom>
            <a:noFill/>
            <a:ln>
              <a:solidFill>
                <a:schemeClr val="tx2">
                  <a:lumMod val="75000"/>
                </a:schemeClr>
              </a:solidFill>
            </a:ln>
          </p:spPr>
          <p:txBody>
            <a:bodyPr wrap="none">
              <a:spAutoFit/>
            </a:bodyPr>
            <a:lstStyle/>
            <a:p>
              <a:pPr>
                <a:defRPr/>
              </a:pPr>
              <a:r>
                <a:rPr lang="es-ES" sz="2400" b="1" dirty="0">
                  <a:solidFill>
                    <a:schemeClr val="accent1">
                      <a:lumMod val="50000"/>
                    </a:schemeClr>
                  </a:solidFill>
                  <a:latin typeface="+mn-lt"/>
                </a:rPr>
                <a:t>sujeto</a:t>
              </a:r>
            </a:p>
          </p:txBody>
        </p:sp>
      </p:grpSp>
      <p:sp>
        <p:nvSpPr>
          <p:cNvPr id="10" name="CaixaDeTexto 1"/>
          <p:cNvSpPr txBox="1">
            <a:spLocks noChangeArrowheads="1"/>
          </p:cNvSpPr>
          <p:nvPr/>
        </p:nvSpPr>
        <p:spPr bwMode="auto">
          <a:xfrm>
            <a:off x="4500563" y="5300663"/>
            <a:ext cx="4464050" cy="847725"/>
          </a:xfrm>
          <a:prstGeom prst="rect">
            <a:avLst/>
          </a:prstGeom>
          <a:noFill/>
          <a:ln w="9525">
            <a:noFill/>
            <a:miter lim="800000"/>
            <a:headEnd/>
            <a:tailEnd/>
          </a:ln>
        </p:spPr>
        <p:txBody>
          <a:bodyPr>
            <a:spAutoFit/>
          </a:bodyPr>
          <a:lstStyle/>
          <a:p>
            <a:pPr marL="514350" indent="-514350">
              <a:defRPr/>
            </a:pPr>
            <a:r>
              <a:rPr lang="es-ES" sz="2500" dirty="0">
                <a:latin typeface="Arial"/>
                <a:cs typeface="Arial"/>
              </a:rPr>
              <a:t>►</a:t>
            </a:r>
            <a:r>
              <a:rPr lang="es-ES" sz="2400" dirty="0">
                <a:latin typeface="+mj-lt"/>
              </a:rPr>
              <a:t>¿Qué función tienen las mismas expresiones en a y  b?</a:t>
            </a:r>
            <a:endParaRPr lang="es-ES" sz="2000" dirty="0"/>
          </a:p>
        </p:txBody>
      </p:sp>
      <p:sp>
        <p:nvSpPr>
          <p:cNvPr id="11"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5" name="CaixaDeTexto 1"/>
          <p:cNvSpPr txBox="1">
            <a:spLocks noChangeArrowheads="1"/>
          </p:cNvSpPr>
          <p:nvPr/>
        </p:nvSpPr>
        <p:spPr bwMode="auto">
          <a:xfrm>
            <a:off x="4500563" y="1773238"/>
            <a:ext cx="4030662" cy="2984500"/>
          </a:xfrm>
          <a:prstGeom prst="rect">
            <a:avLst/>
          </a:prstGeom>
          <a:noFill/>
          <a:ln w="9525">
            <a:noFill/>
            <a:miter lim="800000"/>
            <a:headEnd/>
            <a:tailEnd/>
          </a:ln>
        </p:spPr>
        <p:txBody>
          <a:bodyPr>
            <a:spAutoFit/>
          </a:bodyPr>
          <a:lstStyle/>
          <a:p>
            <a:pPr marL="514350" indent="-514350">
              <a:defRPr/>
            </a:pPr>
            <a:r>
              <a:rPr lang="es-ES" sz="2400" dirty="0">
                <a:latin typeface="+mn-lt"/>
              </a:rPr>
              <a:t>a1)</a:t>
            </a:r>
            <a:r>
              <a:rPr lang="es-ES" sz="2400" i="1" dirty="0">
                <a:latin typeface="+mn-lt"/>
              </a:rPr>
              <a:t>Mi</a:t>
            </a:r>
            <a:r>
              <a:rPr lang="es-ES" sz="2400" dirty="0">
                <a:latin typeface="+mn-lt"/>
              </a:rPr>
              <a:t> </a:t>
            </a:r>
            <a:r>
              <a:rPr lang="es-ES" sz="2400" i="1" dirty="0">
                <a:latin typeface="+mn-lt"/>
              </a:rPr>
              <a:t>casa </a:t>
            </a:r>
            <a:r>
              <a:rPr lang="es-ES" sz="2400" b="1" i="1" dirty="0">
                <a:solidFill>
                  <a:srgbClr val="C00000"/>
                </a:solidFill>
                <a:latin typeface="+mn-lt"/>
              </a:rPr>
              <a:t>tiene</a:t>
            </a:r>
            <a:r>
              <a:rPr lang="es-ES" sz="2400" i="1" dirty="0">
                <a:latin typeface="+mn-lt"/>
              </a:rPr>
              <a:t> un pequeño jardín</a:t>
            </a:r>
            <a:r>
              <a:rPr lang="es-ES" sz="2400" dirty="0">
                <a:latin typeface="+mn-lt"/>
              </a:rPr>
              <a:t>. </a:t>
            </a:r>
          </a:p>
          <a:p>
            <a:pPr marL="514350" indent="-514350">
              <a:defRPr/>
            </a:pPr>
            <a:r>
              <a:rPr lang="es-ES" sz="2400" dirty="0">
                <a:latin typeface="+mn-lt"/>
              </a:rPr>
              <a:t>b1) </a:t>
            </a:r>
            <a:r>
              <a:rPr lang="es-ES" sz="2400" i="1" dirty="0">
                <a:latin typeface="+mn-lt"/>
              </a:rPr>
              <a:t>San Pablo </a:t>
            </a:r>
            <a:r>
              <a:rPr lang="es-ES" sz="2400" b="1" i="1" dirty="0">
                <a:solidFill>
                  <a:srgbClr val="C00000"/>
                </a:solidFill>
                <a:latin typeface="+mn-lt"/>
              </a:rPr>
              <a:t>tiene</a:t>
            </a:r>
            <a:r>
              <a:rPr lang="es-ES" sz="2400" i="1" dirty="0">
                <a:latin typeface="+mn-lt"/>
              </a:rPr>
              <a:t> muchos restaurantes</a:t>
            </a:r>
          </a:p>
          <a:p>
            <a:pPr marL="514350" indent="-514350">
              <a:defRPr/>
            </a:pPr>
            <a:r>
              <a:rPr lang="es-ES" sz="2400" dirty="0">
                <a:latin typeface="+mn-lt"/>
              </a:rPr>
              <a:t>		</a:t>
            </a:r>
          </a:p>
          <a:p>
            <a:pPr marL="514350" indent="-514350">
              <a:defRPr/>
            </a:pPr>
            <a:endParaRPr lang="es-ES" sz="2400" dirty="0">
              <a:latin typeface="+mn-lt"/>
            </a:endParaRPr>
          </a:p>
          <a:p>
            <a:pPr marL="514350" indent="-514350">
              <a:defRPr/>
            </a:pP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4500563" y="3429000"/>
            <a:ext cx="4103687" cy="1754188"/>
          </a:xfrm>
          <a:prstGeom prst="rect">
            <a:avLst/>
          </a:prstGeom>
          <a:noFill/>
          <a:ln w="9525">
            <a:noFill/>
            <a:miter lim="800000"/>
            <a:headEnd/>
            <a:tailEnd/>
          </a:ln>
        </p:spPr>
        <p:txBody>
          <a:bodyPr>
            <a:spAutoFit/>
          </a:bodyPr>
          <a:lstStyle/>
          <a:p>
            <a:pPr marL="514350" indent="-514350">
              <a:defRPr/>
            </a:pPr>
            <a:r>
              <a:rPr lang="es-ES" sz="2800" dirty="0">
                <a:latin typeface="Arial"/>
                <a:cs typeface="Arial"/>
              </a:rPr>
              <a:t>►</a:t>
            </a:r>
            <a:r>
              <a:rPr lang="es-ES" sz="2800" dirty="0">
                <a:latin typeface="+mn-lt"/>
              </a:rPr>
              <a:t>¿Qué función en a1 y b1 tienen:</a:t>
            </a:r>
          </a:p>
          <a:p>
            <a:pPr marL="514350" indent="-514350">
              <a:defRPr/>
            </a:pPr>
            <a:r>
              <a:rPr lang="es-ES" sz="2800" dirty="0">
                <a:latin typeface="+mn-lt"/>
              </a:rPr>
              <a:t>	</a:t>
            </a:r>
            <a:r>
              <a:rPr lang="es-ES" sz="2400" dirty="0">
                <a:latin typeface="+mn-lt"/>
              </a:rPr>
              <a:t>Mi casa?</a:t>
            </a:r>
          </a:p>
          <a:p>
            <a:pPr marL="514350" indent="-514350">
              <a:defRPr/>
            </a:pPr>
            <a:r>
              <a:rPr lang="es-ES" sz="2400" dirty="0">
                <a:latin typeface="+mn-lt"/>
              </a:rPr>
              <a:t>	San Pablo?</a:t>
            </a:r>
            <a:r>
              <a:rPr lang="es-ES" sz="2000" dirty="0"/>
              <a:t>  </a:t>
            </a:r>
          </a:p>
        </p:txBody>
      </p:sp>
      <p:grpSp>
        <p:nvGrpSpPr>
          <p:cNvPr id="16390" name="Grupo 6"/>
          <p:cNvGrpSpPr>
            <a:grpSpLocks/>
          </p:cNvGrpSpPr>
          <p:nvPr/>
        </p:nvGrpSpPr>
        <p:grpSpPr bwMode="auto">
          <a:xfrm>
            <a:off x="6588125" y="4437063"/>
            <a:ext cx="2270125" cy="504825"/>
            <a:chOff x="3779838" y="4508500"/>
            <a:chExt cx="2270125" cy="504825"/>
          </a:xfrm>
        </p:grpSpPr>
        <p:sp>
          <p:nvSpPr>
            <p:cNvPr id="8" name="Seta para a direita 7"/>
            <p:cNvSpPr/>
            <p:nvPr/>
          </p:nvSpPr>
          <p:spPr>
            <a:xfrm>
              <a:off x="3779838" y="4508500"/>
              <a:ext cx="1008063" cy="5048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p:nvPr/>
          </p:nvSpPr>
          <p:spPr>
            <a:xfrm>
              <a:off x="5076826" y="4508500"/>
              <a:ext cx="973137" cy="461962"/>
            </a:xfrm>
            <a:prstGeom prst="rect">
              <a:avLst/>
            </a:prstGeom>
            <a:noFill/>
            <a:ln>
              <a:solidFill>
                <a:schemeClr val="tx2">
                  <a:lumMod val="75000"/>
                </a:schemeClr>
              </a:solidFill>
            </a:ln>
          </p:spPr>
          <p:txBody>
            <a:bodyPr wrap="none">
              <a:spAutoFit/>
            </a:bodyPr>
            <a:lstStyle/>
            <a:p>
              <a:pPr>
                <a:defRPr/>
              </a:pPr>
              <a:r>
                <a:rPr lang="es-ES" sz="2400" b="1" dirty="0">
                  <a:solidFill>
                    <a:schemeClr val="accent1">
                      <a:lumMod val="50000"/>
                    </a:schemeClr>
                  </a:solidFill>
                  <a:latin typeface="+mn-lt"/>
                </a:rPr>
                <a:t>sujeto</a:t>
              </a:r>
            </a:p>
          </p:txBody>
        </p:sp>
      </p:grpSp>
      <p:sp>
        <p:nvSpPr>
          <p:cNvPr id="10" name="CaixaDeTexto 1"/>
          <p:cNvSpPr txBox="1">
            <a:spLocks noChangeArrowheads="1"/>
          </p:cNvSpPr>
          <p:nvPr/>
        </p:nvSpPr>
        <p:spPr bwMode="auto">
          <a:xfrm>
            <a:off x="4500563" y="5300663"/>
            <a:ext cx="4464050" cy="847725"/>
          </a:xfrm>
          <a:prstGeom prst="rect">
            <a:avLst/>
          </a:prstGeom>
          <a:noFill/>
          <a:ln w="9525">
            <a:noFill/>
            <a:miter lim="800000"/>
            <a:headEnd/>
            <a:tailEnd/>
          </a:ln>
        </p:spPr>
        <p:txBody>
          <a:bodyPr>
            <a:spAutoFit/>
          </a:bodyPr>
          <a:lstStyle/>
          <a:p>
            <a:pPr marL="514350" indent="-514350">
              <a:defRPr/>
            </a:pPr>
            <a:r>
              <a:rPr lang="es-ES" sz="2500" dirty="0">
                <a:latin typeface="Arial"/>
                <a:cs typeface="Arial"/>
              </a:rPr>
              <a:t>►</a:t>
            </a:r>
            <a:r>
              <a:rPr lang="es-ES" sz="2400" dirty="0">
                <a:latin typeface="+mj-lt"/>
              </a:rPr>
              <a:t>¿Qué función tienen las mismas expresiones en a y  b?</a:t>
            </a:r>
            <a:endParaRPr lang="es-ES" sz="2000" dirty="0"/>
          </a:p>
        </p:txBody>
      </p:sp>
      <p:sp>
        <p:nvSpPr>
          <p:cNvPr id="11" name="CaixaDeTexto 10"/>
          <p:cNvSpPr txBox="1"/>
          <p:nvPr/>
        </p:nvSpPr>
        <p:spPr>
          <a:xfrm>
            <a:off x="4751388" y="6165850"/>
            <a:ext cx="4105275" cy="400050"/>
          </a:xfrm>
          <a:prstGeom prst="rect">
            <a:avLst/>
          </a:prstGeom>
          <a:noFill/>
          <a:ln>
            <a:solidFill>
              <a:schemeClr val="tx2">
                <a:lumMod val="75000"/>
              </a:schemeClr>
            </a:solidFill>
          </a:ln>
        </p:spPr>
        <p:txBody>
          <a:bodyPr>
            <a:spAutoFit/>
          </a:bodyPr>
          <a:lstStyle/>
          <a:p>
            <a:pPr>
              <a:defRPr/>
            </a:pPr>
            <a:r>
              <a:rPr lang="es-ES" sz="2000" b="1" dirty="0">
                <a:solidFill>
                  <a:schemeClr val="accent1">
                    <a:lumMod val="50000"/>
                  </a:schemeClr>
                </a:solidFill>
                <a:latin typeface="+mn-lt"/>
              </a:rPr>
              <a:t>complemento circunstancial de lugar </a:t>
            </a:r>
          </a:p>
        </p:txBody>
      </p:sp>
      <p:sp>
        <p:nvSpPr>
          <p:cNvPr id="12"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23850" y="1585913"/>
          <a:ext cx="8496300" cy="4948237"/>
        </p:xfrm>
        <a:graphic>
          <a:graphicData uri="http://schemas.openxmlformats.org/drawingml/2006/table">
            <a:tbl>
              <a:tblPr/>
              <a:tblGrid>
                <a:gridCol w="4248473"/>
                <a:gridCol w="4248473"/>
              </a:tblGrid>
              <a:tr h="548460">
                <a:tc gridSpan="2">
                  <a:txBody>
                    <a:bodyPr/>
                    <a:lstStyle/>
                    <a:p>
                      <a:pPr marL="457200" algn="ctr">
                        <a:lnSpc>
                          <a:spcPct val="115000"/>
                        </a:lnSpc>
                        <a:spcAft>
                          <a:spcPts val="0"/>
                        </a:spcAft>
                      </a:pPr>
                      <a:r>
                        <a:rPr lang="es-ES_tradnl" sz="2800" b="1" dirty="0">
                          <a:latin typeface="Arial" pitchFamily="34" charset="0"/>
                          <a:ea typeface="Calibri"/>
                          <a:cs typeface="Arial" pitchFamily="34" charset="0"/>
                        </a:rPr>
                        <a:t>Sistematizando:</a:t>
                      </a:r>
                      <a:endParaRPr lang="pt-BR" sz="28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r>
              <a:tr h="470109">
                <a:tc>
                  <a:txBody>
                    <a:bodyPr/>
                    <a:lstStyle/>
                    <a:p>
                      <a:pPr marL="457200" algn="ctr">
                        <a:lnSpc>
                          <a:spcPct val="115000"/>
                        </a:lnSpc>
                        <a:spcAft>
                          <a:spcPts val="0"/>
                        </a:spcAft>
                      </a:pPr>
                      <a:r>
                        <a:rPr lang="es-ES_tradnl" sz="3200" b="1" dirty="0">
                          <a:solidFill>
                            <a:schemeClr val="bg1"/>
                          </a:solidFill>
                          <a:latin typeface="Calibri"/>
                          <a:ea typeface="Calibri"/>
                          <a:cs typeface="Times New Roman"/>
                        </a:rPr>
                        <a:t>HAY</a:t>
                      </a:r>
                      <a:endParaRPr lang="pt-BR" sz="3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ctr">
                        <a:lnSpc>
                          <a:spcPct val="115000"/>
                        </a:lnSpc>
                        <a:spcAft>
                          <a:spcPts val="0"/>
                        </a:spcAft>
                      </a:pPr>
                      <a:r>
                        <a:rPr lang="es-ES_tradnl" sz="3200" b="1" dirty="0">
                          <a:solidFill>
                            <a:schemeClr val="bg1"/>
                          </a:solidFill>
                          <a:latin typeface="Calibri"/>
                          <a:ea typeface="Calibri"/>
                          <a:cs typeface="Times New Roman"/>
                        </a:rPr>
                        <a:t>TENER</a:t>
                      </a:r>
                      <a:endParaRPr lang="pt-BR" sz="3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839217">
                <a:tc>
                  <a:txBody>
                    <a:bodyPr/>
                    <a:lstStyle/>
                    <a:p>
                      <a:pPr marL="457200">
                        <a:lnSpc>
                          <a:spcPct val="115000"/>
                        </a:lnSpc>
                        <a:spcAft>
                          <a:spcPts val="0"/>
                        </a:spcAft>
                      </a:pPr>
                      <a:r>
                        <a:rPr lang="es-ES_tradnl" sz="2000" b="1" dirty="0" smtClean="0">
                          <a:latin typeface="Arial" pitchFamily="34" charset="0"/>
                          <a:ea typeface="Calibri"/>
                          <a:cs typeface="Arial" pitchFamily="34" charset="0"/>
                        </a:rPr>
                        <a:t>* Expresa </a:t>
                      </a:r>
                      <a:r>
                        <a:rPr lang="es-ES_tradnl" sz="2000" b="1" dirty="0">
                          <a:latin typeface="Arial" pitchFamily="34" charset="0"/>
                          <a:ea typeface="Calibri"/>
                          <a:cs typeface="Arial" pitchFamily="34" charset="0"/>
                        </a:rPr>
                        <a:t>existencia</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FF0000"/>
                          </a:solidFill>
                          <a:latin typeface="Comic Sans MS" pitchFamily="66" charset="0"/>
                          <a:ea typeface="Calibri"/>
                          <a:cs typeface="Arial" pitchFamily="34" charset="0"/>
                        </a:rPr>
                        <a:t>Hay </a:t>
                      </a:r>
                      <a:r>
                        <a:rPr lang="es-ES_tradnl" sz="1800" i="1" dirty="0">
                          <a:solidFill>
                            <a:srgbClr val="FF0000"/>
                          </a:solidFill>
                          <a:latin typeface="Comic Sans MS" pitchFamily="66" charset="0"/>
                          <a:ea typeface="Calibri"/>
                          <a:cs typeface="Arial" pitchFamily="34" charset="0"/>
                        </a:rPr>
                        <a:t>pocos alumnos en la escuela hoy</a:t>
                      </a:r>
                      <a:r>
                        <a:rPr lang="es-ES_tradnl" sz="1800" i="1" dirty="0" smtClean="0">
                          <a:solidFill>
                            <a:srgbClr val="FF0000"/>
                          </a:solidFill>
                          <a:latin typeface="Comic Sans MS" pitchFamily="66" charset="0"/>
                          <a:ea typeface="Calibri"/>
                          <a:cs typeface="Arial" pitchFamily="34" charset="0"/>
                        </a:rPr>
                        <a:t>.</a:t>
                      </a:r>
                      <a:endParaRPr lang="pt-BR" sz="1800" i="1" dirty="0">
                        <a:solidFill>
                          <a:srgbClr val="FF0000"/>
                        </a:solidFill>
                        <a:latin typeface="Comic Sans MS" pitchFamily="66" charset="0"/>
                        <a:ea typeface="Calibri"/>
                        <a:cs typeface="Arial" pitchFamily="34" charset="0"/>
                      </a:endParaRPr>
                    </a:p>
                    <a:p>
                      <a:pPr marL="457200">
                        <a:lnSpc>
                          <a:spcPct val="115000"/>
                        </a:lnSpc>
                        <a:spcAft>
                          <a:spcPts val="0"/>
                        </a:spcAft>
                      </a:pPr>
                      <a:r>
                        <a:rPr lang="es-ES_tradnl" sz="2000" b="1" dirty="0" smtClean="0">
                          <a:latin typeface="Arial" pitchFamily="34" charset="0"/>
                          <a:ea typeface="Calibri"/>
                          <a:cs typeface="Arial" pitchFamily="34" charset="0"/>
                        </a:rPr>
                        <a:t>* Es </a:t>
                      </a:r>
                      <a:r>
                        <a:rPr lang="es-ES_tradnl" sz="2000" b="1" dirty="0">
                          <a:latin typeface="Arial" pitchFamily="34" charset="0"/>
                          <a:ea typeface="Calibri"/>
                          <a:cs typeface="Arial" pitchFamily="34" charset="0"/>
                        </a:rPr>
                        <a:t>impersonal  [enunciado sin sujeto]</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FF0000"/>
                          </a:solidFill>
                          <a:latin typeface="Comic Sans MS" pitchFamily="66" charset="0"/>
                          <a:ea typeface="Calibri"/>
                          <a:cs typeface="Arial" pitchFamily="34" charset="0"/>
                        </a:rPr>
                        <a:t>No </a:t>
                      </a:r>
                      <a:r>
                        <a:rPr lang="es-ES_tradnl" sz="1800" i="1" dirty="0">
                          <a:solidFill>
                            <a:srgbClr val="FF0000"/>
                          </a:solidFill>
                          <a:latin typeface="Comic Sans MS" pitchFamily="66" charset="0"/>
                          <a:ea typeface="Calibri"/>
                          <a:cs typeface="Arial" pitchFamily="34" charset="0"/>
                        </a:rPr>
                        <a:t>hay problemas en tu proyecto</a:t>
                      </a:r>
                      <a:r>
                        <a:rPr lang="es-ES_tradnl" sz="1800" i="1" dirty="0" smtClean="0">
                          <a:solidFill>
                            <a:srgbClr val="FF0000"/>
                          </a:solidFill>
                          <a:latin typeface="Comic Sans MS" pitchFamily="66" charset="0"/>
                          <a:ea typeface="Calibri"/>
                          <a:cs typeface="Arial" pitchFamily="34" charset="0"/>
                        </a:rPr>
                        <a:t>.</a:t>
                      </a:r>
                      <a:endParaRPr lang="pt-BR" sz="1800" i="1" dirty="0">
                        <a:solidFill>
                          <a:srgbClr val="FF0000"/>
                        </a:solidFill>
                        <a:latin typeface="Comic Sans MS" pitchFamily="66" charset="0"/>
                        <a:ea typeface="Calibri"/>
                        <a:cs typeface="Arial" pitchFamily="34" charset="0"/>
                      </a:endParaRPr>
                    </a:p>
                    <a:p>
                      <a:pPr marL="457200">
                        <a:lnSpc>
                          <a:spcPct val="115000"/>
                        </a:lnSpc>
                        <a:spcAft>
                          <a:spcPts val="0"/>
                        </a:spcAft>
                      </a:pPr>
                      <a:r>
                        <a:rPr lang="es-ES_tradnl" sz="2000" b="1" dirty="0" smtClean="0">
                          <a:latin typeface="Arial" pitchFamily="34" charset="0"/>
                          <a:ea typeface="Calibri"/>
                          <a:cs typeface="Arial" pitchFamily="34" charset="0"/>
                        </a:rPr>
                        <a:t>* Es </a:t>
                      </a:r>
                      <a:r>
                        <a:rPr lang="es-ES_tradnl" sz="2000" b="1" dirty="0">
                          <a:latin typeface="Arial" pitchFamily="34" charset="0"/>
                          <a:ea typeface="Calibri"/>
                          <a:cs typeface="Arial" pitchFamily="34" charset="0"/>
                        </a:rPr>
                        <a:t>invariable</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FF0000"/>
                          </a:solidFill>
                          <a:latin typeface="Comic Sans MS" pitchFamily="66" charset="0"/>
                          <a:ea typeface="Calibri"/>
                          <a:cs typeface="Arial" pitchFamily="34" charset="0"/>
                        </a:rPr>
                        <a:t>Para </a:t>
                      </a:r>
                      <a:r>
                        <a:rPr lang="es-ES_tradnl" sz="1800" i="1" dirty="0">
                          <a:solidFill>
                            <a:srgbClr val="FF0000"/>
                          </a:solidFill>
                          <a:latin typeface="Comic Sans MS" pitchFamily="66" charset="0"/>
                          <a:ea typeface="Calibri"/>
                          <a:cs typeface="Arial" pitchFamily="34" charset="0"/>
                        </a:rPr>
                        <a:t>comer hay leche y también hay frutas</a:t>
                      </a:r>
                      <a:r>
                        <a:rPr lang="es-ES_tradnl" sz="1800" i="1" dirty="0" smtClean="0">
                          <a:solidFill>
                            <a:srgbClr val="FF0000"/>
                          </a:solidFill>
                          <a:latin typeface="Comic Sans MS" pitchFamily="66" charset="0"/>
                          <a:ea typeface="Calibri"/>
                          <a:cs typeface="Arial" pitchFamily="34" charset="0"/>
                        </a:rPr>
                        <a:t>.</a:t>
                      </a:r>
                      <a:endParaRPr lang="pt-BR" sz="1800" i="1" dirty="0">
                        <a:solidFill>
                          <a:srgbClr val="FF0000"/>
                        </a:solidFill>
                        <a:latin typeface="Comic Sans MS" pitchFamily="66"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r>
                        <a:rPr lang="es-ES_tradnl" sz="2000" b="1" dirty="0" smtClean="0">
                          <a:latin typeface="Arial" pitchFamily="34" charset="0"/>
                          <a:ea typeface="Calibri"/>
                          <a:cs typeface="Arial" pitchFamily="34" charset="0"/>
                        </a:rPr>
                        <a:t>* Expresa </a:t>
                      </a:r>
                      <a:r>
                        <a:rPr lang="es-ES_tradnl" sz="2000" b="1" dirty="0">
                          <a:latin typeface="Arial" pitchFamily="34" charset="0"/>
                          <a:ea typeface="Calibri"/>
                          <a:cs typeface="Arial" pitchFamily="34" charset="0"/>
                        </a:rPr>
                        <a:t>posesión</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002060"/>
                          </a:solidFill>
                          <a:latin typeface="Comic Sans MS" pitchFamily="66" charset="0"/>
                          <a:ea typeface="Calibri"/>
                          <a:cs typeface="Arial" pitchFamily="34" charset="0"/>
                        </a:rPr>
                        <a:t>Esta </a:t>
                      </a:r>
                      <a:r>
                        <a:rPr lang="es-ES_tradnl" sz="1800" i="1" dirty="0">
                          <a:solidFill>
                            <a:srgbClr val="002060"/>
                          </a:solidFill>
                          <a:latin typeface="Comic Sans MS" pitchFamily="66" charset="0"/>
                          <a:ea typeface="Calibri"/>
                          <a:cs typeface="Arial" pitchFamily="34" charset="0"/>
                        </a:rPr>
                        <a:t>escuela tiene muchos alumnos</a:t>
                      </a:r>
                      <a:r>
                        <a:rPr lang="es-ES_tradnl" sz="1800" i="1" dirty="0" smtClean="0">
                          <a:solidFill>
                            <a:srgbClr val="002060"/>
                          </a:solidFill>
                          <a:latin typeface="Comic Sans MS" pitchFamily="66" charset="0"/>
                          <a:ea typeface="Calibri"/>
                          <a:cs typeface="Arial" pitchFamily="34" charset="0"/>
                        </a:rPr>
                        <a:t>.</a:t>
                      </a:r>
                      <a:endParaRPr lang="pt-BR" sz="1800" i="1" dirty="0">
                        <a:solidFill>
                          <a:srgbClr val="002060"/>
                        </a:solidFill>
                        <a:latin typeface="Comic Sans MS" pitchFamily="66" charset="0"/>
                        <a:ea typeface="Calibri"/>
                        <a:cs typeface="Arial" pitchFamily="34" charset="0"/>
                      </a:endParaRPr>
                    </a:p>
                    <a:p>
                      <a:pPr marL="457200">
                        <a:lnSpc>
                          <a:spcPct val="115000"/>
                        </a:lnSpc>
                        <a:spcAft>
                          <a:spcPts val="0"/>
                        </a:spcAft>
                      </a:pPr>
                      <a:r>
                        <a:rPr lang="es-ES_tradnl" sz="2000" b="1" dirty="0" smtClean="0">
                          <a:latin typeface="Arial" pitchFamily="34" charset="0"/>
                          <a:ea typeface="Calibri"/>
                          <a:cs typeface="Arial" pitchFamily="34" charset="0"/>
                        </a:rPr>
                        <a:t>* Necesita </a:t>
                      </a:r>
                      <a:r>
                        <a:rPr lang="es-ES_tradnl" sz="2000" b="1" dirty="0">
                          <a:latin typeface="Arial" pitchFamily="34" charset="0"/>
                          <a:ea typeface="Calibri"/>
                          <a:cs typeface="Arial" pitchFamily="34" charset="0"/>
                        </a:rPr>
                        <a:t>sujeto</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002060"/>
                          </a:solidFill>
                          <a:latin typeface="Comic Sans MS" pitchFamily="66" charset="0"/>
                          <a:ea typeface="Calibri"/>
                          <a:cs typeface="Arial" pitchFamily="34" charset="0"/>
                        </a:rPr>
                        <a:t>Tu </a:t>
                      </a:r>
                      <a:r>
                        <a:rPr lang="es-ES_tradnl" sz="1800" i="1" dirty="0">
                          <a:solidFill>
                            <a:srgbClr val="002060"/>
                          </a:solidFill>
                          <a:latin typeface="Comic Sans MS" pitchFamily="66" charset="0"/>
                          <a:ea typeface="Calibri"/>
                          <a:cs typeface="Arial" pitchFamily="34" charset="0"/>
                        </a:rPr>
                        <a:t>proyecto tiene muchos problemas</a:t>
                      </a:r>
                      <a:r>
                        <a:rPr lang="es-ES_tradnl" sz="1800" i="1" dirty="0" smtClean="0">
                          <a:solidFill>
                            <a:srgbClr val="002060"/>
                          </a:solidFill>
                          <a:latin typeface="Comic Sans MS" pitchFamily="66" charset="0"/>
                          <a:ea typeface="Calibri"/>
                          <a:cs typeface="Arial" pitchFamily="34" charset="0"/>
                        </a:rPr>
                        <a:t>.</a:t>
                      </a:r>
                      <a:endParaRPr lang="pt-BR" sz="1800" i="1" dirty="0">
                        <a:solidFill>
                          <a:srgbClr val="002060"/>
                        </a:solidFill>
                        <a:latin typeface="Comic Sans MS" pitchFamily="66" charset="0"/>
                        <a:ea typeface="Calibri"/>
                        <a:cs typeface="Arial" pitchFamily="34" charset="0"/>
                      </a:endParaRPr>
                    </a:p>
                    <a:p>
                      <a:pPr marL="457200">
                        <a:lnSpc>
                          <a:spcPct val="115000"/>
                        </a:lnSpc>
                        <a:spcAft>
                          <a:spcPts val="0"/>
                        </a:spcAft>
                      </a:pPr>
                      <a:r>
                        <a:rPr lang="es-ES_tradnl" sz="2000" b="1" dirty="0" smtClean="0">
                          <a:latin typeface="Arial" pitchFamily="34" charset="0"/>
                          <a:ea typeface="Calibri"/>
                          <a:cs typeface="Arial" pitchFamily="34" charset="0"/>
                        </a:rPr>
                        <a:t>* Es </a:t>
                      </a:r>
                      <a:r>
                        <a:rPr lang="es-ES_tradnl" sz="2000" b="1" dirty="0">
                          <a:latin typeface="Arial" pitchFamily="34" charset="0"/>
                          <a:ea typeface="Calibri"/>
                          <a:cs typeface="Arial" pitchFamily="34" charset="0"/>
                        </a:rPr>
                        <a:t>variable  [sujeto y verbo concuerdan]</a:t>
                      </a:r>
                      <a:endParaRPr lang="pt-BR" sz="2000" b="1" dirty="0">
                        <a:latin typeface="Arial" pitchFamily="34" charset="0"/>
                        <a:ea typeface="Calibri"/>
                        <a:cs typeface="Arial" pitchFamily="34" charset="0"/>
                      </a:endParaRPr>
                    </a:p>
                    <a:p>
                      <a:pPr marL="457200" algn="l">
                        <a:lnSpc>
                          <a:spcPct val="115000"/>
                        </a:lnSpc>
                        <a:spcAft>
                          <a:spcPts val="0"/>
                        </a:spcAft>
                      </a:pPr>
                      <a:r>
                        <a:rPr lang="es-ES_tradnl" sz="1800" i="1" dirty="0" smtClean="0">
                          <a:solidFill>
                            <a:srgbClr val="002060"/>
                          </a:solidFill>
                          <a:latin typeface="Comic Sans MS" pitchFamily="66" charset="0"/>
                          <a:ea typeface="Calibri"/>
                          <a:cs typeface="Arial" pitchFamily="34" charset="0"/>
                        </a:rPr>
                        <a:t>Yo </a:t>
                      </a:r>
                      <a:r>
                        <a:rPr lang="es-ES_tradnl" sz="1800" i="1" dirty="0">
                          <a:solidFill>
                            <a:srgbClr val="002060"/>
                          </a:solidFill>
                          <a:latin typeface="Comic Sans MS" pitchFamily="66" charset="0"/>
                          <a:ea typeface="Calibri"/>
                          <a:cs typeface="Arial" pitchFamily="34" charset="0"/>
                        </a:rPr>
                        <a:t>tengo buenas ideas y tú tienes dinero: a ver si montamos un negocio juntos</a:t>
                      </a:r>
                      <a:r>
                        <a:rPr lang="es-ES_tradnl" sz="1800" i="1" dirty="0" smtClean="0">
                          <a:solidFill>
                            <a:srgbClr val="002060"/>
                          </a:solidFill>
                          <a:latin typeface="Comic Sans MS" pitchFamily="66" charset="0"/>
                          <a:ea typeface="Calibri"/>
                          <a:cs typeface="Arial" pitchFamily="34" charset="0"/>
                        </a:rPr>
                        <a:t>…</a:t>
                      </a:r>
                      <a:endParaRPr lang="pt-BR" sz="1800" i="1" dirty="0">
                        <a:solidFill>
                          <a:srgbClr val="002060"/>
                        </a:solidFill>
                        <a:latin typeface="Comic Sans MS" pitchFamily="66"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742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libri" pitchFamily="34" charset="0"/>
            </a:endParaRPr>
          </a:p>
        </p:txBody>
      </p:sp>
      <p:sp>
        <p:nvSpPr>
          <p:cNvPr id="4" name="CaixaDeTexto 3"/>
          <p:cNvSpPr txBox="1"/>
          <p:nvPr/>
        </p:nvSpPr>
        <p:spPr>
          <a:xfrm>
            <a:off x="1752600" y="182563"/>
            <a:ext cx="5638800" cy="1200150"/>
          </a:xfrm>
          <a:prstGeom prst="rect">
            <a:avLst/>
          </a:prstGeom>
          <a:noFill/>
          <a:ln>
            <a:solidFill>
              <a:schemeClr val="tx1"/>
            </a:solidFill>
          </a:ln>
        </p:spPr>
        <p:txBody>
          <a:bodyPr wrap="none">
            <a:spAutoFit/>
          </a:bodyPr>
          <a:lstStyle/>
          <a:p>
            <a:pPr fontAlgn="auto">
              <a:spcBef>
                <a:spcPts val="0"/>
              </a:spcBef>
              <a:spcAft>
                <a:spcPts val="0"/>
              </a:spcAft>
              <a:defRPr/>
            </a:pPr>
            <a:r>
              <a:rPr lang="es-ES" sz="2400" dirty="0">
                <a:latin typeface="+mn-lt"/>
                <a:cs typeface="Arial" pitchFamily="34" charset="0"/>
              </a:rPr>
              <a:t>FÍJATE:   </a:t>
            </a:r>
          </a:p>
          <a:p>
            <a:pPr fontAlgn="auto">
              <a:spcBef>
                <a:spcPts val="0"/>
              </a:spcBef>
              <a:spcAft>
                <a:spcPts val="0"/>
              </a:spcAft>
              <a:defRPr/>
            </a:pPr>
            <a:r>
              <a:rPr lang="es-ES" sz="2400" dirty="0">
                <a:latin typeface="+mn-lt"/>
                <a:cs typeface="Arial" pitchFamily="34" charset="0"/>
              </a:rPr>
              <a:t>X </a:t>
            </a:r>
            <a:r>
              <a:rPr lang="es-ES" sz="2400" i="1" dirty="0">
                <a:latin typeface="+mn-lt"/>
                <a:cs typeface="Arial" pitchFamily="34" charset="0"/>
              </a:rPr>
              <a:t>En San Pablo </a:t>
            </a:r>
            <a:r>
              <a:rPr lang="es-ES" sz="2400" b="1" i="1" dirty="0">
                <a:solidFill>
                  <a:srgbClr val="002060"/>
                </a:solidFill>
                <a:latin typeface="+mn-lt"/>
                <a:cs typeface="Arial" pitchFamily="34" charset="0"/>
              </a:rPr>
              <a:t>tiene</a:t>
            </a:r>
            <a:r>
              <a:rPr lang="es-ES" sz="2400" i="1" dirty="0">
                <a:latin typeface="+mn-lt"/>
                <a:cs typeface="Arial" pitchFamily="34" charset="0"/>
              </a:rPr>
              <a:t> mucha contaminación.</a:t>
            </a:r>
          </a:p>
          <a:p>
            <a:pPr fontAlgn="auto">
              <a:spcBef>
                <a:spcPts val="0"/>
              </a:spcBef>
              <a:spcAft>
                <a:spcPts val="0"/>
              </a:spcAft>
              <a:buFont typeface="Wingdings" pitchFamily="2" charset="2"/>
              <a:buChar char="ü"/>
              <a:defRPr/>
            </a:pPr>
            <a:r>
              <a:rPr lang="es-ES" sz="2400" i="1" dirty="0">
                <a:latin typeface="+mn-lt"/>
                <a:cs typeface="Arial" pitchFamily="34" charset="0"/>
              </a:rPr>
              <a:t>En</a:t>
            </a:r>
            <a:r>
              <a:rPr lang="es-ES" sz="2400" i="1" dirty="0">
                <a:solidFill>
                  <a:srgbClr val="00B050"/>
                </a:solidFill>
                <a:latin typeface="+mn-lt"/>
                <a:cs typeface="Arial" pitchFamily="34" charset="0"/>
              </a:rPr>
              <a:t> </a:t>
            </a:r>
            <a:r>
              <a:rPr lang="es-ES" sz="2400" i="1" dirty="0">
                <a:latin typeface="+mn-lt"/>
                <a:cs typeface="Arial" pitchFamily="34" charset="0"/>
              </a:rPr>
              <a:t>San Pablo</a:t>
            </a:r>
            <a:r>
              <a:rPr lang="es-ES" sz="2400" i="1" dirty="0">
                <a:solidFill>
                  <a:srgbClr val="00B050"/>
                </a:solidFill>
                <a:latin typeface="+mn-lt"/>
                <a:cs typeface="Arial" pitchFamily="34" charset="0"/>
              </a:rPr>
              <a:t> </a:t>
            </a:r>
            <a:r>
              <a:rPr lang="es-ES" sz="2400" b="1" i="1" dirty="0">
                <a:solidFill>
                  <a:srgbClr val="FF0000"/>
                </a:solidFill>
                <a:latin typeface="+mn-lt"/>
                <a:cs typeface="Arial" pitchFamily="34" charset="0"/>
              </a:rPr>
              <a:t>hay</a:t>
            </a:r>
            <a:r>
              <a:rPr lang="es-ES" sz="2400" i="1" dirty="0">
                <a:solidFill>
                  <a:srgbClr val="00B050"/>
                </a:solidFill>
                <a:latin typeface="+mn-lt"/>
                <a:cs typeface="Arial" pitchFamily="34" charset="0"/>
              </a:rPr>
              <a:t> </a:t>
            </a:r>
            <a:r>
              <a:rPr lang="es-ES" sz="2400" i="1" dirty="0">
                <a:latin typeface="+mn-lt"/>
                <a:cs typeface="Arial" pitchFamily="34" charset="0"/>
              </a:rPr>
              <a:t>mucha contaminación.</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8425" y="692150"/>
          <a:ext cx="5913438" cy="5486400"/>
        </p:xfrm>
        <a:graphic>
          <a:graphicData uri="http://schemas.openxmlformats.org/drawingml/2006/table">
            <a:tbl>
              <a:tblPr firstRow="1" bandRow="1">
                <a:tableStyleId>{2D5ABB26-0587-4C30-8999-92F81FD0307C}</a:tableStyleId>
              </a:tblPr>
              <a:tblGrid>
                <a:gridCol w="5913398"/>
              </a:tblGrid>
              <a:tr h="252000">
                <a:tc>
                  <a:txBody>
                    <a:bodyPr/>
                    <a:lstStyle/>
                    <a:p>
                      <a:pPr>
                        <a:buFont typeface="Wingdings" pitchFamily="2" charset="2"/>
                        <a:buNone/>
                      </a:pPr>
                      <a:r>
                        <a:rPr lang="es-ES" sz="2200" baseline="0" noProof="0" dirty="0" smtClean="0"/>
                        <a:t>4.1  Hay muchas playas bonitas en el Nordeste.</a:t>
                      </a:r>
                      <a:endParaRPr lang="es-ES" sz="2200" noProof="0" dirty="0"/>
                    </a:p>
                  </a:txBody>
                  <a:tcPr/>
                </a:tc>
              </a:tr>
              <a:tr h="360000">
                <a:tc>
                  <a:txBody>
                    <a:bodyPr/>
                    <a:lstStyle/>
                    <a:p>
                      <a:endParaRPr lang="es-ES" sz="2400" noProof="0" dirty="0"/>
                    </a:p>
                  </a:txBody>
                  <a:tcPr/>
                </a:tc>
              </a:tr>
              <a:tr h="360000">
                <a:tc>
                  <a:txBody>
                    <a:bodyPr/>
                    <a:lstStyle/>
                    <a:p>
                      <a:pPr>
                        <a:buFont typeface="Wingdings" pitchFamily="2" charset="2"/>
                        <a:buNone/>
                      </a:pPr>
                      <a:endParaRPr lang="es-ES" sz="2400" noProof="0" dirty="0"/>
                    </a:p>
                  </a:txBody>
                  <a:tcPr/>
                </a:tc>
              </a:tr>
              <a:tr h="252000">
                <a:tc>
                  <a:txBody>
                    <a:bodyPr/>
                    <a:lstStyle/>
                    <a:p>
                      <a:r>
                        <a:rPr lang="es-ES" sz="2200" noProof="0" dirty="0" smtClean="0"/>
                        <a:t>4.2  Estas empresas todavía tienen plazas de trabajo para ingenieros.</a:t>
                      </a:r>
                      <a:endParaRPr lang="es-ES" sz="2200" noProof="0" dirty="0"/>
                    </a:p>
                  </a:txBody>
                  <a:tcPr/>
                </a:tc>
              </a:tr>
              <a:tr h="252000">
                <a:tc>
                  <a:txBody>
                    <a:bodyPr/>
                    <a:lstStyle/>
                    <a:p>
                      <a:pPr>
                        <a:buFont typeface="Wingdings" pitchFamily="2" charset="2"/>
                        <a:buNone/>
                      </a:pPr>
                      <a:endParaRPr lang="es-ES" sz="2400" noProof="0" dirty="0"/>
                    </a:p>
                  </a:txBody>
                  <a:tcPr/>
                </a:tc>
              </a:tr>
              <a:tr h="252000">
                <a:tc>
                  <a:txBody>
                    <a:bodyPr/>
                    <a:lstStyle/>
                    <a:p>
                      <a:endParaRPr lang="es-ES" sz="2400" noProof="0" dirty="0"/>
                    </a:p>
                  </a:txBody>
                  <a:tcPr/>
                </a:tc>
              </a:tr>
              <a:tr h="252000">
                <a:tc>
                  <a:txBody>
                    <a:bodyPr/>
                    <a:lstStyle/>
                    <a:p>
                      <a:pPr>
                        <a:buFont typeface="Wingdings" pitchFamily="2" charset="2"/>
                        <a:buNone/>
                      </a:pPr>
                      <a:r>
                        <a:rPr lang="es-ES" sz="2200" noProof="0" dirty="0" smtClean="0"/>
                        <a:t>4.3  Hay más casas que edificios en los barrios de Miraflores y San Pedro.</a:t>
                      </a:r>
                      <a:endParaRPr lang="es-ES" sz="2200" noProof="0" dirty="0"/>
                    </a:p>
                  </a:txBody>
                  <a:tcPr/>
                </a:tc>
              </a:tr>
              <a:tr h="252000">
                <a:tc>
                  <a:txBody>
                    <a:bodyPr/>
                    <a:lstStyle/>
                    <a:p>
                      <a:endParaRPr lang="es-ES" sz="2400" noProof="0" dirty="0" smtClean="0"/>
                    </a:p>
                    <a:p>
                      <a:endParaRPr lang="es-ES" sz="2400" noProof="0" dirty="0"/>
                    </a:p>
                  </a:txBody>
                  <a:tcPr/>
                </a:tc>
              </a:tr>
              <a:tr h="252000">
                <a:tc>
                  <a:txBody>
                    <a:bodyPr/>
                    <a:lstStyle/>
                    <a:p>
                      <a:pPr>
                        <a:buFont typeface="Wingdings" pitchFamily="2" charset="2"/>
                        <a:buNone/>
                      </a:pPr>
                      <a:r>
                        <a:rPr lang="es-ES" sz="2200" noProof="0" dirty="0" smtClean="0"/>
                        <a:t>4.4  Aquella zona tiene pocas estaciones de metro.</a:t>
                      </a:r>
                      <a:endParaRPr lang="es-ES" sz="2200" noProof="0" dirty="0"/>
                    </a:p>
                  </a:txBody>
                  <a:tcPr/>
                </a:tc>
              </a:tr>
              <a:tr h="252000">
                <a:tc>
                  <a:txBody>
                    <a:bodyPr/>
                    <a:lstStyle/>
                    <a:p>
                      <a:endParaRPr lang="es-ES" sz="2400" noProof="0" dirty="0"/>
                    </a:p>
                  </a:txBody>
                  <a:tcPr/>
                </a:tc>
              </a:tr>
            </a:tbl>
          </a:graphicData>
        </a:graphic>
      </p:graphicFrame>
      <p:grpSp>
        <p:nvGrpSpPr>
          <p:cNvPr id="18445" name="Grupo 4"/>
          <p:cNvGrpSpPr>
            <a:grpSpLocks/>
          </p:cNvGrpSpPr>
          <p:nvPr/>
        </p:nvGrpSpPr>
        <p:grpSpPr bwMode="auto">
          <a:xfrm>
            <a:off x="0" y="0"/>
            <a:ext cx="1187450" cy="523875"/>
            <a:chOff x="0" y="0"/>
            <a:chExt cx="1187624" cy="523220"/>
          </a:xfrm>
        </p:grpSpPr>
        <p:sp>
          <p:nvSpPr>
            <p:cNvPr id="3" name="CaixaDeTexto 2"/>
            <p:cNvSpPr txBox="1"/>
            <p:nvPr/>
          </p:nvSpPr>
          <p:spPr>
            <a:xfrm>
              <a:off x="0" y="0"/>
              <a:ext cx="720831" cy="523220"/>
            </a:xfrm>
            <a:prstGeom prst="rect">
              <a:avLst/>
            </a:prstGeom>
            <a:solidFill>
              <a:schemeClr val="accent1">
                <a:lumMod val="50000"/>
              </a:schemeClr>
            </a:solidFill>
          </p:spPr>
          <p:txBody>
            <a:bodyPr>
              <a:spAutoFit/>
            </a:bodyPr>
            <a:lstStyle/>
            <a:p>
              <a:pPr>
                <a:defRPr/>
              </a:pPr>
              <a:r>
                <a:rPr lang="pt-BR" sz="2800" dirty="0">
                  <a:solidFill>
                    <a:srgbClr val="FF0000"/>
                  </a:solidFill>
                </a:rPr>
                <a:t>3.7</a:t>
              </a:r>
              <a:endParaRPr lang="pt-BR" sz="2800" dirty="0">
                <a:solidFill>
                  <a:srgbClr val="FF0000"/>
                </a:solidFill>
              </a:endParaRPr>
            </a:p>
          </p:txBody>
        </p:sp>
        <p:sp>
          <p:nvSpPr>
            <p:cNvPr id="4" name="CaixaDeTexto 3"/>
            <p:cNvSpPr txBox="1"/>
            <p:nvPr/>
          </p:nvSpPr>
          <p:spPr>
            <a:xfrm>
              <a:off x="755761" y="0"/>
              <a:ext cx="431863" cy="523220"/>
            </a:xfrm>
            <a:prstGeom prst="rect">
              <a:avLst/>
            </a:prstGeom>
            <a:solidFill>
              <a:schemeClr val="accent1">
                <a:lumMod val="50000"/>
              </a:schemeClr>
            </a:solidFill>
          </p:spPr>
          <p:txBody>
            <a:bodyPr>
              <a:spAutoFit/>
            </a:bodyPr>
            <a:lstStyle/>
            <a:p>
              <a:pPr>
                <a:defRPr/>
              </a:pPr>
              <a:r>
                <a:rPr lang="pt-BR" sz="2800" dirty="0">
                  <a:solidFill>
                    <a:srgbClr val="FF0000"/>
                  </a:solidFill>
                </a:rPr>
                <a:t>4</a:t>
              </a:r>
            </a:p>
          </p:txBody>
        </p:sp>
      </p:grpSp>
      <p:sp>
        <p:nvSpPr>
          <p:cNvPr id="6" name="CaixaDeTexto 5"/>
          <p:cNvSpPr txBox="1"/>
          <p:nvPr/>
        </p:nvSpPr>
        <p:spPr>
          <a:xfrm>
            <a:off x="1619250" y="0"/>
            <a:ext cx="3600450" cy="523875"/>
          </a:xfrm>
          <a:prstGeom prst="rect">
            <a:avLst/>
          </a:prstGeom>
          <a:noFill/>
        </p:spPr>
        <p:txBody>
          <a:bodyPr>
            <a:spAutoFit/>
          </a:bodyPr>
          <a:lstStyle/>
          <a:p>
            <a:pPr>
              <a:defRPr/>
            </a:pPr>
            <a:r>
              <a:rPr lang="es-ES" sz="2800" b="1" dirty="0">
                <a:solidFill>
                  <a:srgbClr val="C00000"/>
                </a:solidFill>
                <a:latin typeface="+mj-lt"/>
              </a:rPr>
              <a:t>Reformular las frases:</a:t>
            </a:r>
          </a:p>
        </p:txBody>
      </p:sp>
      <p:grpSp>
        <p:nvGrpSpPr>
          <p:cNvPr id="18447" name="Grupo 6"/>
          <p:cNvGrpSpPr>
            <a:grpSpLocks/>
          </p:cNvGrpSpPr>
          <p:nvPr/>
        </p:nvGrpSpPr>
        <p:grpSpPr bwMode="auto">
          <a:xfrm>
            <a:off x="6673850" y="-4763"/>
            <a:ext cx="2498725" cy="6862763"/>
            <a:chOff x="7944000" y="1196752"/>
            <a:chExt cx="1211176" cy="3532308"/>
          </a:xfrm>
        </p:grpSpPr>
        <p:pic>
          <p:nvPicPr>
            <p:cNvPr id="18448" name="Picture 28" descr="http://turismo.culturamix.com/blog/wp-content/gallery/praias-do-nordeste/praias-do-nordeste8.jpg"/>
            <p:cNvPicPr>
              <a:picLocks noChangeAspect="1" noChangeArrowheads="1"/>
            </p:cNvPicPr>
            <p:nvPr/>
          </p:nvPicPr>
          <p:blipFill>
            <a:blip r:embed="rId2" cstate="print"/>
            <a:srcRect/>
            <a:stretch>
              <a:fillRect/>
            </a:stretch>
          </p:blipFill>
          <p:spPr bwMode="auto">
            <a:xfrm>
              <a:off x="7945310" y="1196752"/>
              <a:ext cx="1198690" cy="900000"/>
            </a:xfrm>
            <a:prstGeom prst="rect">
              <a:avLst/>
            </a:prstGeom>
            <a:noFill/>
            <a:ln w="9525">
              <a:noFill/>
              <a:miter lim="800000"/>
              <a:headEnd/>
              <a:tailEnd/>
            </a:ln>
          </p:spPr>
        </p:pic>
        <p:pic>
          <p:nvPicPr>
            <p:cNvPr id="18449" name="Picture 2" descr="http://construirnordeste.com.br/novo/wp-content/uploads/2012/06/60A23D54-16BF-4130-91C5-A0C2DA7F03E5_engenharia-iapi.jpg"/>
            <p:cNvPicPr>
              <a:picLocks noChangeAspect="1" noChangeArrowheads="1"/>
            </p:cNvPicPr>
            <p:nvPr/>
          </p:nvPicPr>
          <p:blipFill>
            <a:blip r:embed="rId3" cstate="print"/>
            <a:srcRect b="33473"/>
            <a:stretch>
              <a:fillRect/>
            </a:stretch>
          </p:blipFill>
          <p:spPr bwMode="auto">
            <a:xfrm>
              <a:off x="7956376" y="2106388"/>
              <a:ext cx="1198800" cy="908469"/>
            </a:xfrm>
            <a:prstGeom prst="rect">
              <a:avLst/>
            </a:prstGeom>
            <a:noFill/>
            <a:ln w="9525">
              <a:noFill/>
              <a:miter lim="800000"/>
              <a:headEnd/>
              <a:tailEnd/>
            </a:ln>
          </p:spPr>
        </p:pic>
        <p:pic>
          <p:nvPicPr>
            <p:cNvPr id="18450" name="Picture 6" descr="http://www.elevadorbrasil.com/noticias/wp-content/uploads/2011/02/estacion.jpg"/>
            <p:cNvPicPr>
              <a:picLocks noChangeAspect="1" noChangeArrowheads="1"/>
            </p:cNvPicPr>
            <p:nvPr/>
          </p:nvPicPr>
          <p:blipFill>
            <a:blip r:embed="rId4" cstate="print"/>
            <a:srcRect/>
            <a:stretch>
              <a:fillRect/>
            </a:stretch>
          </p:blipFill>
          <p:spPr bwMode="auto">
            <a:xfrm>
              <a:off x="7945200" y="3933056"/>
              <a:ext cx="1198800" cy="796004"/>
            </a:xfrm>
            <a:prstGeom prst="rect">
              <a:avLst/>
            </a:prstGeom>
            <a:noFill/>
            <a:ln w="9525">
              <a:noFill/>
              <a:miter lim="800000"/>
              <a:headEnd/>
              <a:tailEnd/>
            </a:ln>
          </p:spPr>
        </p:pic>
        <p:pic>
          <p:nvPicPr>
            <p:cNvPr id="18451" name="Picture 12" descr="http://i450.photobucket.com/albums/qq225/Puconato/BarrioResidencial.jpg"/>
            <p:cNvPicPr>
              <a:picLocks noChangeAspect="1" noChangeArrowheads="1"/>
            </p:cNvPicPr>
            <p:nvPr/>
          </p:nvPicPr>
          <p:blipFill>
            <a:blip r:embed="rId5" cstate="print"/>
            <a:srcRect/>
            <a:stretch>
              <a:fillRect/>
            </a:stretch>
          </p:blipFill>
          <p:spPr bwMode="auto">
            <a:xfrm>
              <a:off x="7944000" y="3028424"/>
              <a:ext cx="1200000" cy="90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8425" y="692150"/>
          <a:ext cx="5913438" cy="5273675"/>
        </p:xfrm>
        <a:graphic>
          <a:graphicData uri="http://schemas.openxmlformats.org/drawingml/2006/table">
            <a:tbl>
              <a:tblPr firstRow="1" bandRow="1">
                <a:tableStyleId>{2D5ABB26-0587-4C30-8999-92F81FD0307C}</a:tableStyleId>
              </a:tblPr>
              <a:tblGrid>
                <a:gridCol w="5913398"/>
              </a:tblGrid>
              <a:tr h="288000">
                <a:tc>
                  <a:txBody>
                    <a:bodyPr/>
                    <a:lstStyle/>
                    <a:p>
                      <a:pPr>
                        <a:buFont typeface="Wingdings" pitchFamily="2" charset="2"/>
                        <a:buNone/>
                      </a:pPr>
                      <a:r>
                        <a:rPr lang="es-ES" sz="2200" baseline="0" noProof="0" dirty="0" smtClean="0"/>
                        <a:t>4.1  Hay muchas playas bonitas en el Nordeste.</a:t>
                      </a:r>
                      <a:endParaRPr lang="es-ES" sz="2200" noProof="0" dirty="0"/>
                    </a:p>
                  </a:txBody>
                  <a:tcPr/>
                </a:tc>
              </a:tr>
              <a:tr h="288000">
                <a:tc>
                  <a:txBody>
                    <a:bodyPr/>
                    <a:lstStyle/>
                    <a:p>
                      <a:r>
                        <a:rPr lang="es-ES" sz="2200" i="1" noProof="0" dirty="0" smtClean="0">
                          <a:solidFill>
                            <a:srgbClr val="C00000"/>
                          </a:solidFill>
                        </a:rPr>
                        <a:t>El Nordeste tiene muchas playas</a:t>
                      </a:r>
                      <a:r>
                        <a:rPr lang="es-ES" sz="2200" i="1" baseline="0" noProof="0" dirty="0" smtClean="0">
                          <a:solidFill>
                            <a:srgbClr val="C00000"/>
                          </a:solidFill>
                        </a:rPr>
                        <a:t> bonitas.</a:t>
                      </a:r>
                      <a:endParaRPr lang="es-ES" sz="2200" i="1" noProof="0" dirty="0">
                        <a:solidFill>
                          <a:srgbClr val="C00000"/>
                        </a:solidFill>
                      </a:endParaRPr>
                    </a:p>
                  </a:txBody>
                  <a:tcPr/>
                </a:tc>
              </a:tr>
              <a:tr h="288000">
                <a:tc>
                  <a:txBody>
                    <a:bodyPr/>
                    <a:lstStyle/>
                    <a:p>
                      <a:pPr>
                        <a:buFont typeface="Wingdings" pitchFamily="2" charset="2"/>
                        <a:buNone/>
                      </a:pPr>
                      <a:endParaRPr lang="es-ES" sz="2200" noProof="0" dirty="0"/>
                    </a:p>
                  </a:txBody>
                  <a:tcPr/>
                </a:tc>
              </a:tr>
              <a:tr h="288000">
                <a:tc>
                  <a:txBody>
                    <a:bodyPr/>
                    <a:lstStyle/>
                    <a:p>
                      <a:r>
                        <a:rPr lang="es-ES" sz="2200" noProof="0" dirty="0" smtClean="0"/>
                        <a:t>4.2  Estas empresas todavía tienen plazas de trabajo para ingenieros.</a:t>
                      </a:r>
                      <a:endParaRPr lang="es-ES" sz="2200" noProof="0" dirty="0"/>
                    </a:p>
                  </a:txBody>
                  <a:tcPr/>
                </a:tc>
              </a:tr>
              <a:tr h="288000">
                <a:tc>
                  <a:txBody>
                    <a:bodyPr/>
                    <a:lstStyle/>
                    <a:p>
                      <a:pPr>
                        <a:buFont typeface="Wingdings" pitchFamily="2" charset="2"/>
                        <a:buNone/>
                      </a:pPr>
                      <a:endParaRPr lang="es-ES" sz="2200" noProof="0" dirty="0"/>
                    </a:p>
                  </a:txBody>
                  <a:tcPr/>
                </a:tc>
              </a:tr>
              <a:tr h="288000">
                <a:tc>
                  <a:txBody>
                    <a:bodyPr/>
                    <a:lstStyle/>
                    <a:p>
                      <a:endParaRPr lang="es-ES" sz="2200" noProof="0" dirty="0"/>
                    </a:p>
                  </a:txBody>
                  <a:tcPr/>
                </a:tc>
              </a:tr>
              <a:tr h="288000">
                <a:tc>
                  <a:txBody>
                    <a:bodyPr/>
                    <a:lstStyle/>
                    <a:p>
                      <a:pPr>
                        <a:buFont typeface="Wingdings" pitchFamily="2" charset="2"/>
                        <a:buNone/>
                      </a:pPr>
                      <a:r>
                        <a:rPr lang="es-ES" sz="2200" noProof="0" dirty="0" smtClean="0"/>
                        <a:t>4.3  Hay más casas que edificios en los barrios de Miraflores y San Pedro.</a:t>
                      </a:r>
                      <a:endParaRPr lang="es-ES" sz="2200" noProof="0" dirty="0"/>
                    </a:p>
                  </a:txBody>
                  <a:tcPr/>
                </a:tc>
              </a:tr>
              <a:tr h="288000">
                <a:tc>
                  <a:txBody>
                    <a:bodyPr/>
                    <a:lstStyle/>
                    <a:p>
                      <a:endParaRPr lang="es-ES" sz="2200" noProof="0" dirty="0" smtClean="0"/>
                    </a:p>
                    <a:p>
                      <a:endParaRPr lang="es-ES" sz="2200" noProof="0" dirty="0"/>
                    </a:p>
                  </a:txBody>
                  <a:tcPr/>
                </a:tc>
              </a:tr>
              <a:tr h="288000">
                <a:tc>
                  <a:txBody>
                    <a:bodyPr/>
                    <a:lstStyle/>
                    <a:p>
                      <a:pPr>
                        <a:buFont typeface="Wingdings" pitchFamily="2" charset="2"/>
                        <a:buNone/>
                      </a:pPr>
                      <a:r>
                        <a:rPr lang="es-ES" sz="2200" noProof="0" dirty="0" smtClean="0"/>
                        <a:t>4.4  Aquella zona tiene pocas estaciones de metro.</a:t>
                      </a:r>
                      <a:endParaRPr lang="es-ES" sz="2200" noProof="0" dirty="0"/>
                    </a:p>
                  </a:txBody>
                  <a:tcPr/>
                </a:tc>
              </a:tr>
              <a:tr h="288000">
                <a:tc>
                  <a:txBody>
                    <a:bodyPr/>
                    <a:lstStyle/>
                    <a:p>
                      <a:endParaRPr lang="es-ES" sz="2200" noProof="0" dirty="0"/>
                    </a:p>
                  </a:txBody>
                  <a:tcPr/>
                </a:tc>
              </a:tr>
            </a:tbl>
          </a:graphicData>
        </a:graphic>
      </p:graphicFrame>
      <p:sp>
        <p:nvSpPr>
          <p:cNvPr id="9" name="CaixaDeTexto 8"/>
          <p:cNvSpPr txBox="1"/>
          <p:nvPr/>
        </p:nvSpPr>
        <p:spPr>
          <a:xfrm>
            <a:off x="1619250" y="0"/>
            <a:ext cx="3600450" cy="523875"/>
          </a:xfrm>
          <a:prstGeom prst="rect">
            <a:avLst/>
          </a:prstGeom>
          <a:noFill/>
        </p:spPr>
        <p:txBody>
          <a:bodyPr>
            <a:spAutoFit/>
          </a:bodyPr>
          <a:lstStyle/>
          <a:p>
            <a:pPr>
              <a:defRPr/>
            </a:pPr>
            <a:r>
              <a:rPr lang="es-ES" sz="2800" b="1" dirty="0">
                <a:solidFill>
                  <a:srgbClr val="C00000"/>
                </a:solidFill>
                <a:latin typeface="+mj-lt"/>
              </a:rPr>
              <a:t>Reformular las frases:</a:t>
            </a:r>
          </a:p>
        </p:txBody>
      </p:sp>
      <p:grpSp>
        <p:nvGrpSpPr>
          <p:cNvPr id="19470" name="Grupo 9"/>
          <p:cNvGrpSpPr>
            <a:grpSpLocks/>
          </p:cNvGrpSpPr>
          <p:nvPr/>
        </p:nvGrpSpPr>
        <p:grpSpPr bwMode="auto">
          <a:xfrm>
            <a:off x="6673850" y="-4763"/>
            <a:ext cx="2498725" cy="6862763"/>
            <a:chOff x="7944000" y="1196752"/>
            <a:chExt cx="1211176" cy="3532308"/>
          </a:xfrm>
        </p:grpSpPr>
        <p:pic>
          <p:nvPicPr>
            <p:cNvPr id="19474" name="Picture 28" descr="http://turismo.culturamix.com/blog/wp-content/gallery/praias-do-nordeste/praias-do-nordeste8.jpg"/>
            <p:cNvPicPr>
              <a:picLocks noChangeAspect="1" noChangeArrowheads="1"/>
            </p:cNvPicPr>
            <p:nvPr/>
          </p:nvPicPr>
          <p:blipFill>
            <a:blip r:embed="rId2" cstate="print"/>
            <a:srcRect/>
            <a:stretch>
              <a:fillRect/>
            </a:stretch>
          </p:blipFill>
          <p:spPr bwMode="auto">
            <a:xfrm>
              <a:off x="7945310" y="1196752"/>
              <a:ext cx="1198690" cy="900000"/>
            </a:xfrm>
            <a:prstGeom prst="rect">
              <a:avLst/>
            </a:prstGeom>
            <a:noFill/>
            <a:ln w="9525">
              <a:noFill/>
              <a:miter lim="800000"/>
              <a:headEnd/>
              <a:tailEnd/>
            </a:ln>
          </p:spPr>
        </p:pic>
        <p:pic>
          <p:nvPicPr>
            <p:cNvPr id="19475" name="Picture 2" descr="http://construirnordeste.com.br/novo/wp-content/uploads/2012/06/60A23D54-16BF-4130-91C5-A0C2DA7F03E5_engenharia-iapi.jpg"/>
            <p:cNvPicPr>
              <a:picLocks noChangeAspect="1" noChangeArrowheads="1"/>
            </p:cNvPicPr>
            <p:nvPr/>
          </p:nvPicPr>
          <p:blipFill>
            <a:blip r:embed="rId3" cstate="print"/>
            <a:srcRect b="33473"/>
            <a:stretch>
              <a:fillRect/>
            </a:stretch>
          </p:blipFill>
          <p:spPr bwMode="auto">
            <a:xfrm>
              <a:off x="7956376" y="2106388"/>
              <a:ext cx="1198800" cy="908469"/>
            </a:xfrm>
            <a:prstGeom prst="rect">
              <a:avLst/>
            </a:prstGeom>
            <a:noFill/>
            <a:ln w="9525">
              <a:noFill/>
              <a:miter lim="800000"/>
              <a:headEnd/>
              <a:tailEnd/>
            </a:ln>
          </p:spPr>
        </p:pic>
        <p:pic>
          <p:nvPicPr>
            <p:cNvPr id="19476" name="Picture 6" descr="http://www.elevadorbrasil.com/noticias/wp-content/uploads/2011/02/estacion.jpg"/>
            <p:cNvPicPr>
              <a:picLocks noChangeAspect="1" noChangeArrowheads="1"/>
            </p:cNvPicPr>
            <p:nvPr/>
          </p:nvPicPr>
          <p:blipFill>
            <a:blip r:embed="rId4" cstate="print"/>
            <a:srcRect/>
            <a:stretch>
              <a:fillRect/>
            </a:stretch>
          </p:blipFill>
          <p:spPr bwMode="auto">
            <a:xfrm>
              <a:off x="7945200" y="3933056"/>
              <a:ext cx="1198800" cy="796004"/>
            </a:xfrm>
            <a:prstGeom prst="rect">
              <a:avLst/>
            </a:prstGeom>
            <a:noFill/>
            <a:ln w="9525">
              <a:noFill/>
              <a:miter lim="800000"/>
              <a:headEnd/>
              <a:tailEnd/>
            </a:ln>
          </p:spPr>
        </p:pic>
        <p:pic>
          <p:nvPicPr>
            <p:cNvPr id="19477" name="Picture 12" descr="http://i450.photobucket.com/albums/qq225/Puconato/BarrioResidencial.jpg"/>
            <p:cNvPicPr>
              <a:picLocks noChangeAspect="1" noChangeArrowheads="1"/>
            </p:cNvPicPr>
            <p:nvPr/>
          </p:nvPicPr>
          <p:blipFill>
            <a:blip r:embed="rId5" cstate="print"/>
            <a:srcRect/>
            <a:stretch>
              <a:fillRect/>
            </a:stretch>
          </p:blipFill>
          <p:spPr bwMode="auto">
            <a:xfrm>
              <a:off x="7944000" y="3028424"/>
              <a:ext cx="1200000" cy="900000"/>
            </a:xfrm>
            <a:prstGeom prst="rect">
              <a:avLst/>
            </a:prstGeom>
            <a:noFill/>
            <a:ln w="9525">
              <a:noFill/>
              <a:miter lim="800000"/>
              <a:headEnd/>
              <a:tailEnd/>
            </a:ln>
          </p:spPr>
        </p:pic>
      </p:grpSp>
      <p:grpSp>
        <p:nvGrpSpPr>
          <p:cNvPr id="19471" name="Grupo 4"/>
          <p:cNvGrpSpPr>
            <a:grpSpLocks/>
          </p:cNvGrpSpPr>
          <p:nvPr/>
        </p:nvGrpSpPr>
        <p:grpSpPr bwMode="auto">
          <a:xfrm>
            <a:off x="0" y="0"/>
            <a:ext cx="1187450" cy="523875"/>
            <a:chOff x="0" y="0"/>
            <a:chExt cx="1187624" cy="523220"/>
          </a:xfrm>
        </p:grpSpPr>
        <p:sp>
          <p:nvSpPr>
            <p:cNvPr id="13" name="CaixaDeTexto 12"/>
            <p:cNvSpPr txBox="1"/>
            <p:nvPr/>
          </p:nvSpPr>
          <p:spPr>
            <a:xfrm>
              <a:off x="0" y="0"/>
              <a:ext cx="720831" cy="523220"/>
            </a:xfrm>
            <a:prstGeom prst="rect">
              <a:avLst/>
            </a:prstGeom>
            <a:solidFill>
              <a:schemeClr val="accent1">
                <a:lumMod val="50000"/>
              </a:schemeClr>
            </a:solidFill>
          </p:spPr>
          <p:txBody>
            <a:bodyPr>
              <a:spAutoFit/>
            </a:bodyPr>
            <a:lstStyle/>
            <a:p>
              <a:pPr>
                <a:defRPr/>
              </a:pPr>
              <a:r>
                <a:rPr lang="pt-BR" sz="2800" dirty="0">
                  <a:solidFill>
                    <a:srgbClr val="FF0000"/>
                  </a:solidFill>
                </a:rPr>
                <a:t>3.7</a:t>
              </a:r>
              <a:endParaRPr lang="pt-BR" sz="2800" dirty="0">
                <a:solidFill>
                  <a:srgbClr val="FF0000"/>
                </a:solidFill>
              </a:endParaRPr>
            </a:p>
          </p:txBody>
        </p:sp>
        <p:sp>
          <p:nvSpPr>
            <p:cNvPr id="14" name="CaixaDeTexto 13"/>
            <p:cNvSpPr txBox="1"/>
            <p:nvPr/>
          </p:nvSpPr>
          <p:spPr>
            <a:xfrm>
              <a:off x="755761" y="0"/>
              <a:ext cx="431863" cy="523220"/>
            </a:xfrm>
            <a:prstGeom prst="rect">
              <a:avLst/>
            </a:prstGeom>
            <a:solidFill>
              <a:schemeClr val="accent1">
                <a:lumMod val="50000"/>
              </a:schemeClr>
            </a:solidFill>
          </p:spPr>
          <p:txBody>
            <a:bodyPr>
              <a:spAutoFit/>
            </a:bodyPr>
            <a:lstStyle/>
            <a:p>
              <a:pPr>
                <a:defRPr/>
              </a:pPr>
              <a:r>
                <a:rPr lang="pt-BR" sz="2800" dirty="0">
                  <a:solidFill>
                    <a:srgbClr val="FF0000"/>
                  </a:solidFill>
                </a:rPr>
                <a:t>4</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8425" y="692150"/>
          <a:ext cx="5913438" cy="5608638"/>
        </p:xfrm>
        <a:graphic>
          <a:graphicData uri="http://schemas.openxmlformats.org/drawingml/2006/table">
            <a:tbl>
              <a:tblPr firstRow="1" bandRow="1">
                <a:tableStyleId>{2D5ABB26-0587-4C30-8999-92F81FD0307C}</a:tableStyleId>
              </a:tblPr>
              <a:tblGrid>
                <a:gridCol w="5913398"/>
              </a:tblGrid>
              <a:tr h="288000">
                <a:tc>
                  <a:txBody>
                    <a:bodyPr/>
                    <a:lstStyle/>
                    <a:p>
                      <a:pPr>
                        <a:buFont typeface="Wingdings" pitchFamily="2" charset="2"/>
                        <a:buNone/>
                      </a:pPr>
                      <a:r>
                        <a:rPr lang="es-ES" sz="2200" baseline="0" noProof="0" dirty="0" smtClean="0"/>
                        <a:t>4.1  Hay muchas playas bonitas en el Nordeste.</a:t>
                      </a:r>
                      <a:endParaRPr lang="es-ES" sz="2200" noProof="0" dirty="0"/>
                    </a:p>
                  </a:txBody>
                  <a:tcPr/>
                </a:tc>
              </a:tr>
              <a:tr h="288000">
                <a:tc>
                  <a:txBody>
                    <a:bodyPr/>
                    <a:lstStyle/>
                    <a:p>
                      <a:r>
                        <a:rPr lang="es-ES" sz="2200" i="1" noProof="0" dirty="0" smtClean="0">
                          <a:solidFill>
                            <a:srgbClr val="C00000"/>
                          </a:solidFill>
                        </a:rPr>
                        <a:t>El Nordeste tiene muchas playas</a:t>
                      </a:r>
                      <a:r>
                        <a:rPr lang="es-ES" sz="2200" i="1" baseline="0" noProof="0" dirty="0" smtClean="0">
                          <a:solidFill>
                            <a:srgbClr val="C00000"/>
                          </a:solidFill>
                        </a:rPr>
                        <a:t> bonitas.</a:t>
                      </a:r>
                      <a:endParaRPr lang="es-ES" sz="2200" i="1" noProof="0" dirty="0">
                        <a:solidFill>
                          <a:srgbClr val="C00000"/>
                        </a:solidFill>
                      </a:endParaRPr>
                    </a:p>
                  </a:txBody>
                  <a:tcPr/>
                </a:tc>
              </a:tr>
              <a:tr h="288000">
                <a:tc>
                  <a:txBody>
                    <a:bodyPr/>
                    <a:lstStyle/>
                    <a:p>
                      <a:pPr>
                        <a:buFont typeface="Wingdings" pitchFamily="2" charset="2"/>
                        <a:buNone/>
                      </a:pPr>
                      <a:endParaRPr lang="es-ES" sz="2200" noProof="0" dirty="0"/>
                    </a:p>
                  </a:txBody>
                  <a:tcPr/>
                </a:tc>
              </a:tr>
              <a:tr h="288000">
                <a:tc>
                  <a:txBody>
                    <a:bodyPr/>
                    <a:lstStyle/>
                    <a:p>
                      <a:r>
                        <a:rPr lang="es-ES" sz="2200" noProof="0" dirty="0" smtClean="0"/>
                        <a:t>4.2  Estas empresas todavía tienen plazas de trabajo para ingenieros.</a:t>
                      </a:r>
                      <a:endParaRPr lang="es-ES" sz="2200" noProof="0" dirty="0"/>
                    </a:p>
                  </a:txBody>
                  <a:tcPr/>
                </a:tc>
              </a:tr>
              <a:tr h="288000">
                <a:tc>
                  <a:txBody>
                    <a:bodyPr/>
                    <a:lstStyle/>
                    <a:p>
                      <a:pPr>
                        <a:buFont typeface="Wingdings" pitchFamily="2" charset="2"/>
                        <a:buNone/>
                      </a:pPr>
                      <a:r>
                        <a:rPr lang="es-ES" sz="2200" i="1" noProof="0" dirty="0" smtClean="0">
                          <a:solidFill>
                            <a:srgbClr val="C00000"/>
                          </a:solidFill>
                        </a:rPr>
                        <a:t>En</a:t>
                      </a:r>
                      <a:r>
                        <a:rPr lang="es-ES" sz="2200" i="1" baseline="0" noProof="0" dirty="0" smtClean="0">
                          <a:solidFill>
                            <a:srgbClr val="C00000"/>
                          </a:solidFill>
                        </a:rPr>
                        <a:t> estas empresas todavía hay plazas de trabajo para ingenieros.</a:t>
                      </a:r>
                      <a:endParaRPr lang="es-ES" sz="2200" i="1" noProof="0" dirty="0">
                        <a:solidFill>
                          <a:srgbClr val="C00000"/>
                        </a:solidFill>
                      </a:endParaRPr>
                    </a:p>
                  </a:txBody>
                  <a:tcPr/>
                </a:tc>
              </a:tr>
              <a:tr h="288000">
                <a:tc>
                  <a:txBody>
                    <a:bodyPr/>
                    <a:lstStyle/>
                    <a:p>
                      <a:endParaRPr lang="es-ES" sz="2200" noProof="0" dirty="0"/>
                    </a:p>
                  </a:txBody>
                  <a:tcPr/>
                </a:tc>
              </a:tr>
              <a:tr h="288000">
                <a:tc>
                  <a:txBody>
                    <a:bodyPr/>
                    <a:lstStyle/>
                    <a:p>
                      <a:pPr>
                        <a:buFont typeface="Wingdings" pitchFamily="2" charset="2"/>
                        <a:buNone/>
                      </a:pPr>
                      <a:r>
                        <a:rPr lang="es-ES" sz="2200" noProof="0" dirty="0" smtClean="0"/>
                        <a:t>4.3  Hay más casas que edificios en los barrios de Miraflores y San Pedro.</a:t>
                      </a:r>
                      <a:endParaRPr lang="es-ES" sz="2200" noProof="0" dirty="0"/>
                    </a:p>
                  </a:txBody>
                  <a:tcPr/>
                </a:tc>
              </a:tr>
              <a:tr h="288000">
                <a:tc>
                  <a:txBody>
                    <a:bodyPr/>
                    <a:lstStyle/>
                    <a:p>
                      <a:endParaRPr lang="es-ES" sz="2200" noProof="0" dirty="0" smtClean="0"/>
                    </a:p>
                    <a:p>
                      <a:endParaRPr lang="es-ES" sz="2200" noProof="0" dirty="0"/>
                    </a:p>
                  </a:txBody>
                  <a:tcPr/>
                </a:tc>
              </a:tr>
              <a:tr h="288000">
                <a:tc>
                  <a:txBody>
                    <a:bodyPr/>
                    <a:lstStyle/>
                    <a:p>
                      <a:pPr>
                        <a:buFont typeface="Wingdings" pitchFamily="2" charset="2"/>
                        <a:buNone/>
                      </a:pPr>
                      <a:r>
                        <a:rPr lang="es-ES" sz="2200" noProof="0" dirty="0" smtClean="0"/>
                        <a:t>4.4  Aquella zona tiene pocas estaciones de metro.</a:t>
                      </a:r>
                      <a:endParaRPr lang="es-ES" sz="2200" noProof="0" dirty="0"/>
                    </a:p>
                  </a:txBody>
                  <a:tcPr/>
                </a:tc>
              </a:tr>
              <a:tr h="288000">
                <a:tc>
                  <a:txBody>
                    <a:bodyPr/>
                    <a:lstStyle/>
                    <a:p>
                      <a:endParaRPr lang="es-ES" sz="2200" noProof="0" dirty="0"/>
                    </a:p>
                  </a:txBody>
                  <a:tcPr/>
                </a:tc>
              </a:tr>
            </a:tbl>
          </a:graphicData>
        </a:graphic>
      </p:graphicFrame>
      <p:sp>
        <p:nvSpPr>
          <p:cNvPr id="8" name="CaixaDeTexto 7"/>
          <p:cNvSpPr txBox="1"/>
          <p:nvPr/>
        </p:nvSpPr>
        <p:spPr>
          <a:xfrm>
            <a:off x="1619250" y="0"/>
            <a:ext cx="3600450" cy="523875"/>
          </a:xfrm>
          <a:prstGeom prst="rect">
            <a:avLst/>
          </a:prstGeom>
          <a:noFill/>
        </p:spPr>
        <p:txBody>
          <a:bodyPr>
            <a:spAutoFit/>
          </a:bodyPr>
          <a:lstStyle/>
          <a:p>
            <a:pPr>
              <a:defRPr/>
            </a:pPr>
            <a:r>
              <a:rPr lang="es-ES" sz="2800" b="1" dirty="0">
                <a:solidFill>
                  <a:srgbClr val="C00000"/>
                </a:solidFill>
                <a:latin typeface="+mj-lt"/>
              </a:rPr>
              <a:t>Reformular las frases:</a:t>
            </a:r>
          </a:p>
        </p:txBody>
      </p:sp>
      <p:grpSp>
        <p:nvGrpSpPr>
          <p:cNvPr id="20494" name="Grupo 8"/>
          <p:cNvGrpSpPr>
            <a:grpSpLocks/>
          </p:cNvGrpSpPr>
          <p:nvPr/>
        </p:nvGrpSpPr>
        <p:grpSpPr bwMode="auto">
          <a:xfrm>
            <a:off x="6673850" y="-4763"/>
            <a:ext cx="2498725" cy="6862763"/>
            <a:chOff x="7944000" y="1196752"/>
            <a:chExt cx="1211176" cy="3532308"/>
          </a:xfrm>
        </p:grpSpPr>
        <p:pic>
          <p:nvPicPr>
            <p:cNvPr id="20498" name="Picture 28" descr="http://turismo.culturamix.com/blog/wp-content/gallery/praias-do-nordeste/praias-do-nordeste8.jpg"/>
            <p:cNvPicPr>
              <a:picLocks noChangeAspect="1" noChangeArrowheads="1"/>
            </p:cNvPicPr>
            <p:nvPr/>
          </p:nvPicPr>
          <p:blipFill>
            <a:blip r:embed="rId2" cstate="print"/>
            <a:srcRect/>
            <a:stretch>
              <a:fillRect/>
            </a:stretch>
          </p:blipFill>
          <p:spPr bwMode="auto">
            <a:xfrm>
              <a:off x="7945310" y="1196752"/>
              <a:ext cx="1198690" cy="900000"/>
            </a:xfrm>
            <a:prstGeom prst="rect">
              <a:avLst/>
            </a:prstGeom>
            <a:noFill/>
            <a:ln w="9525">
              <a:noFill/>
              <a:miter lim="800000"/>
              <a:headEnd/>
              <a:tailEnd/>
            </a:ln>
          </p:spPr>
        </p:pic>
        <p:pic>
          <p:nvPicPr>
            <p:cNvPr id="20499" name="Picture 2" descr="http://construirnordeste.com.br/novo/wp-content/uploads/2012/06/60A23D54-16BF-4130-91C5-A0C2DA7F03E5_engenharia-iapi.jpg"/>
            <p:cNvPicPr>
              <a:picLocks noChangeAspect="1" noChangeArrowheads="1"/>
            </p:cNvPicPr>
            <p:nvPr/>
          </p:nvPicPr>
          <p:blipFill>
            <a:blip r:embed="rId3" cstate="print"/>
            <a:srcRect b="33473"/>
            <a:stretch>
              <a:fillRect/>
            </a:stretch>
          </p:blipFill>
          <p:spPr bwMode="auto">
            <a:xfrm>
              <a:off x="7956376" y="2106388"/>
              <a:ext cx="1198800" cy="908469"/>
            </a:xfrm>
            <a:prstGeom prst="rect">
              <a:avLst/>
            </a:prstGeom>
            <a:noFill/>
            <a:ln w="9525">
              <a:noFill/>
              <a:miter lim="800000"/>
              <a:headEnd/>
              <a:tailEnd/>
            </a:ln>
          </p:spPr>
        </p:pic>
        <p:pic>
          <p:nvPicPr>
            <p:cNvPr id="20500" name="Picture 6" descr="http://www.elevadorbrasil.com/noticias/wp-content/uploads/2011/02/estacion.jpg"/>
            <p:cNvPicPr>
              <a:picLocks noChangeAspect="1" noChangeArrowheads="1"/>
            </p:cNvPicPr>
            <p:nvPr/>
          </p:nvPicPr>
          <p:blipFill>
            <a:blip r:embed="rId4" cstate="print"/>
            <a:srcRect/>
            <a:stretch>
              <a:fillRect/>
            </a:stretch>
          </p:blipFill>
          <p:spPr bwMode="auto">
            <a:xfrm>
              <a:off x="7945200" y="3933056"/>
              <a:ext cx="1198800" cy="796004"/>
            </a:xfrm>
            <a:prstGeom prst="rect">
              <a:avLst/>
            </a:prstGeom>
            <a:noFill/>
            <a:ln w="9525">
              <a:noFill/>
              <a:miter lim="800000"/>
              <a:headEnd/>
              <a:tailEnd/>
            </a:ln>
          </p:spPr>
        </p:pic>
        <p:pic>
          <p:nvPicPr>
            <p:cNvPr id="20501" name="Picture 12" descr="http://i450.photobucket.com/albums/qq225/Puconato/BarrioResidencial.jpg"/>
            <p:cNvPicPr>
              <a:picLocks noChangeAspect="1" noChangeArrowheads="1"/>
            </p:cNvPicPr>
            <p:nvPr/>
          </p:nvPicPr>
          <p:blipFill>
            <a:blip r:embed="rId5" cstate="print"/>
            <a:srcRect/>
            <a:stretch>
              <a:fillRect/>
            </a:stretch>
          </p:blipFill>
          <p:spPr bwMode="auto">
            <a:xfrm>
              <a:off x="7944000" y="3028424"/>
              <a:ext cx="1200000" cy="900000"/>
            </a:xfrm>
            <a:prstGeom prst="rect">
              <a:avLst/>
            </a:prstGeom>
            <a:noFill/>
            <a:ln w="9525">
              <a:noFill/>
              <a:miter lim="800000"/>
              <a:headEnd/>
              <a:tailEnd/>
            </a:ln>
          </p:spPr>
        </p:pic>
      </p:grpSp>
      <p:grpSp>
        <p:nvGrpSpPr>
          <p:cNvPr id="20495" name="Grupo 4"/>
          <p:cNvGrpSpPr>
            <a:grpSpLocks/>
          </p:cNvGrpSpPr>
          <p:nvPr/>
        </p:nvGrpSpPr>
        <p:grpSpPr bwMode="auto">
          <a:xfrm>
            <a:off x="0" y="0"/>
            <a:ext cx="1187450" cy="523875"/>
            <a:chOff x="0" y="0"/>
            <a:chExt cx="1187624" cy="523220"/>
          </a:xfrm>
        </p:grpSpPr>
        <p:sp>
          <p:nvSpPr>
            <p:cNvPr id="13" name="CaixaDeTexto 12"/>
            <p:cNvSpPr txBox="1"/>
            <p:nvPr/>
          </p:nvSpPr>
          <p:spPr>
            <a:xfrm>
              <a:off x="0" y="0"/>
              <a:ext cx="720831" cy="523220"/>
            </a:xfrm>
            <a:prstGeom prst="rect">
              <a:avLst/>
            </a:prstGeom>
            <a:solidFill>
              <a:schemeClr val="accent1">
                <a:lumMod val="50000"/>
              </a:schemeClr>
            </a:solidFill>
          </p:spPr>
          <p:txBody>
            <a:bodyPr>
              <a:spAutoFit/>
            </a:bodyPr>
            <a:lstStyle/>
            <a:p>
              <a:pPr>
                <a:defRPr/>
              </a:pPr>
              <a:r>
                <a:rPr lang="pt-BR" sz="2800" dirty="0">
                  <a:solidFill>
                    <a:srgbClr val="FF0000"/>
                  </a:solidFill>
                </a:rPr>
                <a:t>3.7</a:t>
              </a:r>
              <a:endParaRPr lang="pt-BR" sz="2800" dirty="0">
                <a:solidFill>
                  <a:srgbClr val="FF0000"/>
                </a:solidFill>
              </a:endParaRPr>
            </a:p>
          </p:txBody>
        </p:sp>
        <p:sp>
          <p:nvSpPr>
            <p:cNvPr id="14" name="CaixaDeTexto 13"/>
            <p:cNvSpPr txBox="1"/>
            <p:nvPr/>
          </p:nvSpPr>
          <p:spPr>
            <a:xfrm>
              <a:off x="755761" y="0"/>
              <a:ext cx="431863" cy="523220"/>
            </a:xfrm>
            <a:prstGeom prst="rect">
              <a:avLst/>
            </a:prstGeom>
            <a:solidFill>
              <a:schemeClr val="accent1">
                <a:lumMod val="50000"/>
              </a:schemeClr>
            </a:solidFill>
          </p:spPr>
          <p:txBody>
            <a:bodyPr>
              <a:spAutoFit/>
            </a:bodyPr>
            <a:lstStyle/>
            <a:p>
              <a:pPr>
                <a:defRPr/>
              </a:pPr>
              <a:r>
                <a:rPr lang="pt-BR" sz="2800" dirty="0">
                  <a:solidFill>
                    <a:srgbClr val="FF0000"/>
                  </a:solidFill>
                </a:rPr>
                <a:t>4</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8425" y="692150"/>
          <a:ext cx="5913438" cy="5981700"/>
        </p:xfrm>
        <a:graphic>
          <a:graphicData uri="http://schemas.openxmlformats.org/drawingml/2006/table">
            <a:tbl>
              <a:tblPr firstRow="1" bandRow="1">
                <a:tableStyleId>{2D5ABB26-0587-4C30-8999-92F81FD0307C}</a:tableStyleId>
              </a:tblPr>
              <a:tblGrid>
                <a:gridCol w="5913398"/>
              </a:tblGrid>
              <a:tr h="288000">
                <a:tc>
                  <a:txBody>
                    <a:bodyPr/>
                    <a:lstStyle/>
                    <a:p>
                      <a:pPr>
                        <a:buFont typeface="Wingdings" pitchFamily="2" charset="2"/>
                        <a:buNone/>
                      </a:pPr>
                      <a:r>
                        <a:rPr lang="es-ES" sz="2200" baseline="0" noProof="0" dirty="0" smtClean="0"/>
                        <a:t>4.1  Hay muchas playas bonitas en el Nordeste.</a:t>
                      </a:r>
                      <a:endParaRPr lang="es-ES" sz="2200" noProof="0" dirty="0"/>
                    </a:p>
                  </a:txBody>
                  <a:tcPr/>
                </a:tc>
              </a:tr>
              <a:tr h="288000">
                <a:tc>
                  <a:txBody>
                    <a:bodyPr/>
                    <a:lstStyle/>
                    <a:p>
                      <a:r>
                        <a:rPr lang="es-ES" sz="2200" i="1" noProof="0" dirty="0" smtClean="0">
                          <a:solidFill>
                            <a:srgbClr val="C00000"/>
                          </a:solidFill>
                        </a:rPr>
                        <a:t>El Nordeste tiene muchas playas</a:t>
                      </a:r>
                      <a:r>
                        <a:rPr lang="es-ES" sz="2200" i="1" baseline="0" noProof="0" dirty="0" smtClean="0">
                          <a:solidFill>
                            <a:srgbClr val="C00000"/>
                          </a:solidFill>
                        </a:rPr>
                        <a:t> bonitas.</a:t>
                      </a:r>
                      <a:endParaRPr lang="es-ES" sz="2200" i="1" noProof="0" dirty="0">
                        <a:solidFill>
                          <a:srgbClr val="C00000"/>
                        </a:solidFill>
                      </a:endParaRPr>
                    </a:p>
                  </a:txBody>
                  <a:tcPr/>
                </a:tc>
              </a:tr>
              <a:tr h="288000">
                <a:tc>
                  <a:txBody>
                    <a:bodyPr/>
                    <a:lstStyle/>
                    <a:p>
                      <a:pPr>
                        <a:buFont typeface="Wingdings" pitchFamily="2" charset="2"/>
                        <a:buNone/>
                      </a:pPr>
                      <a:endParaRPr lang="es-ES" sz="2200" noProof="0" dirty="0"/>
                    </a:p>
                  </a:txBody>
                  <a:tcPr/>
                </a:tc>
              </a:tr>
              <a:tr h="288000">
                <a:tc>
                  <a:txBody>
                    <a:bodyPr/>
                    <a:lstStyle/>
                    <a:p>
                      <a:r>
                        <a:rPr lang="es-ES" sz="2200" noProof="0" dirty="0" smtClean="0"/>
                        <a:t>4.2  Estas empresas todavía tienen plazas de trabajo para ingenieros.</a:t>
                      </a:r>
                      <a:endParaRPr lang="es-ES" sz="2200" noProof="0" dirty="0"/>
                    </a:p>
                  </a:txBody>
                  <a:tcPr/>
                </a:tc>
              </a:tr>
              <a:tr h="288000">
                <a:tc>
                  <a:txBody>
                    <a:bodyPr/>
                    <a:lstStyle/>
                    <a:p>
                      <a:pPr>
                        <a:buFont typeface="Wingdings" pitchFamily="2" charset="2"/>
                        <a:buNone/>
                      </a:pPr>
                      <a:r>
                        <a:rPr lang="es-ES" sz="2200" i="1" noProof="0" dirty="0" smtClean="0">
                          <a:solidFill>
                            <a:srgbClr val="C00000"/>
                          </a:solidFill>
                        </a:rPr>
                        <a:t>En</a:t>
                      </a:r>
                      <a:r>
                        <a:rPr lang="es-ES" sz="2200" i="1" baseline="0" noProof="0" dirty="0" smtClean="0">
                          <a:solidFill>
                            <a:srgbClr val="C00000"/>
                          </a:solidFill>
                        </a:rPr>
                        <a:t> estas empresas todavía hay plazas de trabajo para ingenieros.</a:t>
                      </a:r>
                      <a:endParaRPr lang="es-ES" sz="2200" i="1" noProof="0" dirty="0">
                        <a:solidFill>
                          <a:srgbClr val="C00000"/>
                        </a:solidFill>
                      </a:endParaRPr>
                    </a:p>
                  </a:txBody>
                  <a:tcPr/>
                </a:tc>
              </a:tr>
              <a:tr h="288000">
                <a:tc>
                  <a:txBody>
                    <a:bodyPr/>
                    <a:lstStyle/>
                    <a:p>
                      <a:endParaRPr lang="es-ES" sz="2200" noProof="0" dirty="0"/>
                    </a:p>
                  </a:txBody>
                  <a:tcPr/>
                </a:tc>
              </a:tr>
              <a:tr h="288000">
                <a:tc>
                  <a:txBody>
                    <a:bodyPr/>
                    <a:lstStyle/>
                    <a:p>
                      <a:pPr>
                        <a:buFont typeface="Wingdings" pitchFamily="2" charset="2"/>
                        <a:buNone/>
                      </a:pPr>
                      <a:r>
                        <a:rPr lang="es-ES" sz="2200" noProof="0" dirty="0" smtClean="0"/>
                        <a:t>4.3  Hay más casas que edificios en los barrios de Miraflores y San Pedro.</a:t>
                      </a:r>
                      <a:endParaRPr lang="es-ES" sz="2200" noProof="0" dirty="0"/>
                    </a:p>
                  </a:txBody>
                  <a:tcPr/>
                </a:tc>
              </a:tr>
              <a:tr h="288000">
                <a:tc>
                  <a:txBody>
                    <a:bodyPr/>
                    <a:lstStyle/>
                    <a:p>
                      <a:r>
                        <a:rPr lang="es-ES" sz="2200" i="1" noProof="0" dirty="0" smtClean="0">
                          <a:solidFill>
                            <a:srgbClr val="C00000"/>
                          </a:solidFill>
                        </a:rPr>
                        <a:t>Los barrios de Miraflores y San Pedro tienen más casas que edificios.</a:t>
                      </a:r>
                    </a:p>
                    <a:p>
                      <a:endParaRPr lang="es-ES" sz="2200" noProof="0" dirty="0"/>
                    </a:p>
                  </a:txBody>
                  <a:tcPr/>
                </a:tc>
              </a:tr>
              <a:tr h="288000">
                <a:tc>
                  <a:txBody>
                    <a:bodyPr/>
                    <a:lstStyle/>
                    <a:p>
                      <a:pPr>
                        <a:buFont typeface="Wingdings" pitchFamily="2" charset="2"/>
                        <a:buNone/>
                      </a:pPr>
                      <a:r>
                        <a:rPr lang="es-ES" sz="2200" noProof="0" dirty="0" smtClean="0"/>
                        <a:t>4.4  Aquella zona tiene pocas estaciones de metro.</a:t>
                      </a:r>
                      <a:endParaRPr lang="es-ES" sz="2200" noProof="0" dirty="0"/>
                    </a:p>
                  </a:txBody>
                  <a:tcPr/>
                </a:tc>
              </a:tr>
              <a:tr h="465282">
                <a:tc>
                  <a:txBody>
                    <a:bodyPr/>
                    <a:lstStyle/>
                    <a:p>
                      <a:endParaRPr lang="es-ES" sz="2200" noProof="0" dirty="0"/>
                    </a:p>
                  </a:txBody>
                  <a:tcPr/>
                </a:tc>
              </a:tr>
            </a:tbl>
          </a:graphicData>
        </a:graphic>
      </p:graphicFrame>
      <p:sp>
        <p:nvSpPr>
          <p:cNvPr id="8" name="CaixaDeTexto 7"/>
          <p:cNvSpPr txBox="1"/>
          <p:nvPr/>
        </p:nvSpPr>
        <p:spPr>
          <a:xfrm>
            <a:off x="1619250" y="0"/>
            <a:ext cx="3600450" cy="523875"/>
          </a:xfrm>
          <a:prstGeom prst="rect">
            <a:avLst/>
          </a:prstGeom>
          <a:noFill/>
        </p:spPr>
        <p:txBody>
          <a:bodyPr>
            <a:spAutoFit/>
          </a:bodyPr>
          <a:lstStyle/>
          <a:p>
            <a:pPr>
              <a:defRPr/>
            </a:pPr>
            <a:r>
              <a:rPr lang="es-ES" sz="2800" b="1" dirty="0">
                <a:solidFill>
                  <a:srgbClr val="C00000"/>
                </a:solidFill>
                <a:latin typeface="+mj-lt"/>
              </a:rPr>
              <a:t>Reformular las frases:</a:t>
            </a:r>
          </a:p>
        </p:txBody>
      </p:sp>
      <p:grpSp>
        <p:nvGrpSpPr>
          <p:cNvPr id="21518" name="Grupo 8"/>
          <p:cNvGrpSpPr>
            <a:grpSpLocks/>
          </p:cNvGrpSpPr>
          <p:nvPr/>
        </p:nvGrpSpPr>
        <p:grpSpPr bwMode="auto">
          <a:xfrm>
            <a:off x="6673850" y="-4763"/>
            <a:ext cx="2498725" cy="6862763"/>
            <a:chOff x="7944000" y="1196752"/>
            <a:chExt cx="1211176" cy="3532308"/>
          </a:xfrm>
        </p:grpSpPr>
        <p:pic>
          <p:nvPicPr>
            <p:cNvPr id="21522" name="Picture 28" descr="http://turismo.culturamix.com/blog/wp-content/gallery/praias-do-nordeste/praias-do-nordeste8.jpg"/>
            <p:cNvPicPr>
              <a:picLocks noChangeAspect="1" noChangeArrowheads="1"/>
            </p:cNvPicPr>
            <p:nvPr/>
          </p:nvPicPr>
          <p:blipFill>
            <a:blip r:embed="rId2" cstate="print"/>
            <a:srcRect/>
            <a:stretch>
              <a:fillRect/>
            </a:stretch>
          </p:blipFill>
          <p:spPr bwMode="auto">
            <a:xfrm>
              <a:off x="7945310" y="1196752"/>
              <a:ext cx="1198690" cy="900000"/>
            </a:xfrm>
            <a:prstGeom prst="rect">
              <a:avLst/>
            </a:prstGeom>
            <a:noFill/>
            <a:ln w="9525">
              <a:noFill/>
              <a:miter lim="800000"/>
              <a:headEnd/>
              <a:tailEnd/>
            </a:ln>
          </p:spPr>
        </p:pic>
        <p:pic>
          <p:nvPicPr>
            <p:cNvPr id="21523" name="Picture 2" descr="http://construirnordeste.com.br/novo/wp-content/uploads/2012/06/60A23D54-16BF-4130-91C5-A0C2DA7F03E5_engenharia-iapi.jpg"/>
            <p:cNvPicPr>
              <a:picLocks noChangeAspect="1" noChangeArrowheads="1"/>
            </p:cNvPicPr>
            <p:nvPr/>
          </p:nvPicPr>
          <p:blipFill>
            <a:blip r:embed="rId3" cstate="print"/>
            <a:srcRect b="33473"/>
            <a:stretch>
              <a:fillRect/>
            </a:stretch>
          </p:blipFill>
          <p:spPr bwMode="auto">
            <a:xfrm>
              <a:off x="7956376" y="2106388"/>
              <a:ext cx="1198800" cy="908469"/>
            </a:xfrm>
            <a:prstGeom prst="rect">
              <a:avLst/>
            </a:prstGeom>
            <a:noFill/>
            <a:ln w="9525">
              <a:noFill/>
              <a:miter lim="800000"/>
              <a:headEnd/>
              <a:tailEnd/>
            </a:ln>
          </p:spPr>
        </p:pic>
        <p:pic>
          <p:nvPicPr>
            <p:cNvPr id="21524" name="Picture 6" descr="http://www.elevadorbrasil.com/noticias/wp-content/uploads/2011/02/estacion.jpg"/>
            <p:cNvPicPr>
              <a:picLocks noChangeAspect="1" noChangeArrowheads="1"/>
            </p:cNvPicPr>
            <p:nvPr/>
          </p:nvPicPr>
          <p:blipFill>
            <a:blip r:embed="rId4" cstate="print"/>
            <a:srcRect/>
            <a:stretch>
              <a:fillRect/>
            </a:stretch>
          </p:blipFill>
          <p:spPr bwMode="auto">
            <a:xfrm>
              <a:off x="7945200" y="3933056"/>
              <a:ext cx="1198800" cy="796004"/>
            </a:xfrm>
            <a:prstGeom prst="rect">
              <a:avLst/>
            </a:prstGeom>
            <a:noFill/>
            <a:ln w="9525">
              <a:noFill/>
              <a:miter lim="800000"/>
              <a:headEnd/>
              <a:tailEnd/>
            </a:ln>
          </p:spPr>
        </p:pic>
        <p:pic>
          <p:nvPicPr>
            <p:cNvPr id="21525" name="Picture 12" descr="http://i450.photobucket.com/albums/qq225/Puconato/BarrioResidencial.jpg"/>
            <p:cNvPicPr>
              <a:picLocks noChangeAspect="1" noChangeArrowheads="1"/>
            </p:cNvPicPr>
            <p:nvPr/>
          </p:nvPicPr>
          <p:blipFill>
            <a:blip r:embed="rId5" cstate="print"/>
            <a:srcRect/>
            <a:stretch>
              <a:fillRect/>
            </a:stretch>
          </p:blipFill>
          <p:spPr bwMode="auto">
            <a:xfrm>
              <a:off x="7944000" y="3028424"/>
              <a:ext cx="1200000" cy="900000"/>
            </a:xfrm>
            <a:prstGeom prst="rect">
              <a:avLst/>
            </a:prstGeom>
            <a:noFill/>
            <a:ln w="9525">
              <a:noFill/>
              <a:miter lim="800000"/>
              <a:headEnd/>
              <a:tailEnd/>
            </a:ln>
          </p:spPr>
        </p:pic>
      </p:grpSp>
      <p:grpSp>
        <p:nvGrpSpPr>
          <p:cNvPr id="21519" name="Grupo 4"/>
          <p:cNvGrpSpPr>
            <a:grpSpLocks/>
          </p:cNvGrpSpPr>
          <p:nvPr/>
        </p:nvGrpSpPr>
        <p:grpSpPr bwMode="auto">
          <a:xfrm>
            <a:off x="0" y="0"/>
            <a:ext cx="1187450" cy="523875"/>
            <a:chOff x="0" y="0"/>
            <a:chExt cx="1187624" cy="523220"/>
          </a:xfrm>
        </p:grpSpPr>
        <p:sp>
          <p:nvSpPr>
            <p:cNvPr id="13" name="CaixaDeTexto 12"/>
            <p:cNvSpPr txBox="1"/>
            <p:nvPr/>
          </p:nvSpPr>
          <p:spPr>
            <a:xfrm>
              <a:off x="0" y="0"/>
              <a:ext cx="720831" cy="523220"/>
            </a:xfrm>
            <a:prstGeom prst="rect">
              <a:avLst/>
            </a:prstGeom>
            <a:solidFill>
              <a:schemeClr val="accent1">
                <a:lumMod val="50000"/>
              </a:schemeClr>
            </a:solidFill>
          </p:spPr>
          <p:txBody>
            <a:bodyPr>
              <a:spAutoFit/>
            </a:bodyPr>
            <a:lstStyle/>
            <a:p>
              <a:pPr>
                <a:defRPr/>
              </a:pPr>
              <a:r>
                <a:rPr lang="pt-BR" sz="2800" dirty="0">
                  <a:solidFill>
                    <a:srgbClr val="FF0000"/>
                  </a:solidFill>
                </a:rPr>
                <a:t>3.7</a:t>
              </a:r>
              <a:endParaRPr lang="pt-BR" sz="2800" dirty="0">
                <a:solidFill>
                  <a:srgbClr val="FF0000"/>
                </a:solidFill>
              </a:endParaRPr>
            </a:p>
          </p:txBody>
        </p:sp>
        <p:sp>
          <p:nvSpPr>
            <p:cNvPr id="14" name="CaixaDeTexto 13"/>
            <p:cNvSpPr txBox="1"/>
            <p:nvPr/>
          </p:nvSpPr>
          <p:spPr>
            <a:xfrm>
              <a:off x="755761" y="0"/>
              <a:ext cx="431863" cy="523220"/>
            </a:xfrm>
            <a:prstGeom prst="rect">
              <a:avLst/>
            </a:prstGeom>
            <a:solidFill>
              <a:schemeClr val="accent1">
                <a:lumMod val="50000"/>
              </a:schemeClr>
            </a:solidFill>
          </p:spPr>
          <p:txBody>
            <a:bodyPr>
              <a:spAutoFit/>
            </a:bodyPr>
            <a:lstStyle/>
            <a:p>
              <a:pPr>
                <a:defRPr/>
              </a:pPr>
              <a:r>
                <a:rPr lang="pt-BR" sz="2800" dirty="0">
                  <a:solidFill>
                    <a:srgbClr val="FF0000"/>
                  </a:solidFill>
                </a:rPr>
                <a:t>4</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8425" y="692150"/>
          <a:ext cx="6057900" cy="5981700"/>
        </p:xfrm>
        <a:graphic>
          <a:graphicData uri="http://schemas.openxmlformats.org/drawingml/2006/table">
            <a:tbl>
              <a:tblPr firstRow="1" bandRow="1">
                <a:tableStyleId>{2D5ABB26-0587-4C30-8999-92F81FD0307C}</a:tableStyleId>
              </a:tblPr>
              <a:tblGrid>
                <a:gridCol w="6057414"/>
              </a:tblGrid>
              <a:tr h="288000">
                <a:tc>
                  <a:txBody>
                    <a:bodyPr/>
                    <a:lstStyle/>
                    <a:p>
                      <a:pPr>
                        <a:buFont typeface="Wingdings" pitchFamily="2" charset="2"/>
                        <a:buNone/>
                      </a:pPr>
                      <a:r>
                        <a:rPr lang="es-ES" sz="2200" baseline="0" noProof="0" dirty="0" smtClean="0"/>
                        <a:t>4.1  Hay muchas playas bonitas en el Nordeste.</a:t>
                      </a:r>
                      <a:endParaRPr lang="es-ES" sz="2200" noProof="0" dirty="0"/>
                    </a:p>
                  </a:txBody>
                  <a:tcPr/>
                </a:tc>
              </a:tr>
              <a:tr h="288000">
                <a:tc>
                  <a:txBody>
                    <a:bodyPr/>
                    <a:lstStyle/>
                    <a:p>
                      <a:r>
                        <a:rPr lang="es-ES" sz="2200" i="1" noProof="0" dirty="0" smtClean="0">
                          <a:solidFill>
                            <a:srgbClr val="C00000"/>
                          </a:solidFill>
                        </a:rPr>
                        <a:t>El Nordeste tiene muchas playas</a:t>
                      </a:r>
                      <a:r>
                        <a:rPr lang="es-ES" sz="2200" i="1" baseline="0" noProof="0" dirty="0" smtClean="0">
                          <a:solidFill>
                            <a:srgbClr val="C00000"/>
                          </a:solidFill>
                        </a:rPr>
                        <a:t> bonitas.</a:t>
                      </a:r>
                      <a:endParaRPr lang="es-ES" sz="2200" i="1" noProof="0" dirty="0">
                        <a:solidFill>
                          <a:srgbClr val="C00000"/>
                        </a:solidFill>
                      </a:endParaRPr>
                    </a:p>
                  </a:txBody>
                  <a:tcPr/>
                </a:tc>
              </a:tr>
              <a:tr h="288000">
                <a:tc>
                  <a:txBody>
                    <a:bodyPr/>
                    <a:lstStyle/>
                    <a:p>
                      <a:pPr>
                        <a:buFont typeface="Wingdings" pitchFamily="2" charset="2"/>
                        <a:buNone/>
                      </a:pPr>
                      <a:endParaRPr lang="es-ES" sz="2200" noProof="0" dirty="0"/>
                    </a:p>
                  </a:txBody>
                  <a:tcPr/>
                </a:tc>
              </a:tr>
              <a:tr h="288000">
                <a:tc>
                  <a:txBody>
                    <a:bodyPr/>
                    <a:lstStyle/>
                    <a:p>
                      <a:r>
                        <a:rPr lang="es-ES" sz="2200" noProof="0" dirty="0" smtClean="0"/>
                        <a:t>4.2  Estas empresas todavía tienen plazas de trabajo para ingenieros.</a:t>
                      </a:r>
                      <a:endParaRPr lang="es-ES" sz="2200" noProof="0" dirty="0"/>
                    </a:p>
                  </a:txBody>
                  <a:tcPr/>
                </a:tc>
              </a:tr>
              <a:tr h="288000">
                <a:tc>
                  <a:txBody>
                    <a:bodyPr/>
                    <a:lstStyle/>
                    <a:p>
                      <a:pPr>
                        <a:buFont typeface="Wingdings" pitchFamily="2" charset="2"/>
                        <a:buNone/>
                      </a:pPr>
                      <a:r>
                        <a:rPr lang="es-ES" sz="2200" i="1" noProof="0" dirty="0" smtClean="0">
                          <a:solidFill>
                            <a:srgbClr val="C00000"/>
                          </a:solidFill>
                        </a:rPr>
                        <a:t>En</a:t>
                      </a:r>
                      <a:r>
                        <a:rPr lang="es-ES" sz="2200" i="1" baseline="0" noProof="0" dirty="0" smtClean="0">
                          <a:solidFill>
                            <a:srgbClr val="C00000"/>
                          </a:solidFill>
                        </a:rPr>
                        <a:t> estas empresas todavía hay plazas de trabajo para ingenieros.</a:t>
                      </a:r>
                      <a:endParaRPr lang="es-ES" sz="2200" i="1" noProof="0" dirty="0">
                        <a:solidFill>
                          <a:srgbClr val="C00000"/>
                        </a:solidFill>
                      </a:endParaRPr>
                    </a:p>
                  </a:txBody>
                  <a:tcPr/>
                </a:tc>
              </a:tr>
              <a:tr h="288000">
                <a:tc>
                  <a:txBody>
                    <a:bodyPr/>
                    <a:lstStyle/>
                    <a:p>
                      <a:endParaRPr lang="es-ES" sz="2200" noProof="0" dirty="0"/>
                    </a:p>
                  </a:txBody>
                  <a:tcPr/>
                </a:tc>
              </a:tr>
              <a:tr h="288000">
                <a:tc>
                  <a:txBody>
                    <a:bodyPr/>
                    <a:lstStyle/>
                    <a:p>
                      <a:pPr>
                        <a:buFont typeface="Wingdings" pitchFamily="2" charset="2"/>
                        <a:buNone/>
                      </a:pPr>
                      <a:r>
                        <a:rPr lang="es-ES" sz="2200" noProof="0" dirty="0" smtClean="0"/>
                        <a:t>4.3  Hay más casas que edificios en los barrios de Miraflores y San Pedro.</a:t>
                      </a:r>
                      <a:endParaRPr lang="es-ES" sz="2200" noProof="0" dirty="0"/>
                    </a:p>
                  </a:txBody>
                  <a:tcPr/>
                </a:tc>
              </a:tr>
              <a:tr h="288000">
                <a:tc>
                  <a:txBody>
                    <a:bodyPr/>
                    <a:lstStyle/>
                    <a:p>
                      <a:r>
                        <a:rPr lang="es-ES" sz="2200" i="1" noProof="0" dirty="0" smtClean="0">
                          <a:solidFill>
                            <a:srgbClr val="C00000"/>
                          </a:solidFill>
                        </a:rPr>
                        <a:t>Los barrios de Miraflores y San Pedro tienen más casas que edificios.</a:t>
                      </a:r>
                    </a:p>
                    <a:p>
                      <a:endParaRPr lang="es-ES" sz="2200" noProof="0" dirty="0"/>
                    </a:p>
                  </a:txBody>
                  <a:tcPr/>
                </a:tc>
              </a:tr>
              <a:tr h="288000">
                <a:tc>
                  <a:txBody>
                    <a:bodyPr/>
                    <a:lstStyle/>
                    <a:p>
                      <a:pPr>
                        <a:buFont typeface="Wingdings" pitchFamily="2" charset="2"/>
                        <a:buNone/>
                      </a:pPr>
                      <a:r>
                        <a:rPr lang="es-ES" sz="2200" noProof="0" dirty="0" smtClean="0"/>
                        <a:t>4.4  Aquella zona tiene pocas estaciones de metro.</a:t>
                      </a:r>
                      <a:endParaRPr lang="es-ES" sz="2200" noProof="0" dirty="0"/>
                    </a:p>
                  </a:txBody>
                  <a:tcPr/>
                </a:tc>
              </a:tr>
              <a:tr h="465282">
                <a:tc>
                  <a:txBody>
                    <a:bodyPr/>
                    <a:lstStyle/>
                    <a:p>
                      <a:r>
                        <a:rPr lang="es-ES" sz="2200" i="1" baseline="0" noProof="0" dirty="0" smtClean="0">
                          <a:solidFill>
                            <a:srgbClr val="C00000"/>
                          </a:solidFill>
                        </a:rPr>
                        <a:t>En aquella zona hay pocas estaciones de metro.</a:t>
                      </a:r>
                      <a:endParaRPr lang="es-ES" sz="2200" i="1" noProof="0" dirty="0">
                        <a:solidFill>
                          <a:srgbClr val="C00000"/>
                        </a:solidFill>
                      </a:endParaRPr>
                    </a:p>
                  </a:txBody>
                  <a:tcPr/>
                </a:tc>
              </a:tr>
            </a:tbl>
          </a:graphicData>
        </a:graphic>
      </p:graphicFrame>
      <p:sp>
        <p:nvSpPr>
          <p:cNvPr id="8" name="CaixaDeTexto 7"/>
          <p:cNvSpPr txBox="1"/>
          <p:nvPr/>
        </p:nvSpPr>
        <p:spPr>
          <a:xfrm>
            <a:off x="1619250" y="0"/>
            <a:ext cx="3600450" cy="523875"/>
          </a:xfrm>
          <a:prstGeom prst="rect">
            <a:avLst/>
          </a:prstGeom>
          <a:noFill/>
        </p:spPr>
        <p:txBody>
          <a:bodyPr>
            <a:spAutoFit/>
          </a:bodyPr>
          <a:lstStyle/>
          <a:p>
            <a:pPr>
              <a:defRPr/>
            </a:pPr>
            <a:r>
              <a:rPr lang="es-ES" sz="2800" b="1" dirty="0">
                <a:solidFill>
                  <a:srgbClr val="C00000"/>
                </a:solidFill>
                <a:latin typeface="+mj-lt"/>
              </a:rPr>
              <a:t>Reformular las frases:</a:t>
            </a:r>
          </a:p>
        </p:txBody>
      </p:sp>
      <p:grpSp>
        <p:nvGrpSpPr>
          <p:cNvPr id="22542" name="Grupo 8"/>
          <p:cNvGrpSpPr>
            <a:grpSpLocks/>
          </p:cNvGrpSpPr>
          <p:nvPr/>
        </p:nvGrpSpPr>
        <p:grpSpPr bwMode="auto">
          <a:xfrm>
            <a:off x="6673850" y="-4763"/>
            <a:ext cx="2498725" cy="6862763"/>
            <a:chOff x="7944000" y="1196752"/>
            <a:chExt cx="1211176" cy="3532308"/>
          </a:xfrm>
        </p:grpSpPr>
        <p:pic>
          <p:nvPicPr>
            <p:cNvPr id="22546" name="Picture 28" descr="http://turismo.culturamix.com/blog/wp-content/gallery/praias-do-nordeste/praias-do-nordeste8.jpg"/>
            <p:cNvPicPr>
              <a:picLocks noChangeAspect="1" noChangeArrowheads="1"/>
            </p:cNvPicPr>
            <p:nvPr/>
          </p:nvPicPr>
          <p:blipFill>
            <a:blip r:embed="rId2" cstate="print"/>
            <a:srcRect/>
            <a:stretch>
              <a:fillRect/>
            </a:stretch>
          </p:blipFill>
          <p:spPr bwMode="auto">
            <a:xfrm>
              <a:off x="7945310" y="1196752"/>
              <a:ext cx="1198690" cy="900000"/>
            </a:xfrm>
            <a:prstGeom prst="rect">
              <a:avLst/>
            </a:prstGeom>
            <a:noFill/>
            <a:ln w="9525">
              <a:noFill/>
              <a:miter lim="800000"/>
              <a:headEnd/>
              <a:tailEnd/>
            </a:ln>
          </p:spPr>
        </p:pic>
        <p:pic>
          <p:nvPicPr>
            <p:cNvPr id="22547" name="Picture 2" descr="http://construirnordeste.com.br/novo/wp-content/uploads/2012/06/60A23D54-16BF-4130-91C5-A0C2DA7F03E5_engenharia-iapi.jpg"/>
            <p:cNvPicPr>
              <a:picLocks noChangeAspect="1" noChangeArrowheads="1"/>
            </p:cNvPicPr>
            <p:nvPr/>
          </p:nvPicPr>
          <p:blipFill>
            <a:blip r:embed="rId3" cstate="print"/>
            <a:srcRect b="33473"/>
            <a:stretch>
              <a:fillRect/>
            </a:stretch>
          </p:blipFill>
          <p:spPr bwMode="auto">
            <a:xfrm>
              <a:off x="7956376" y="2106388"/>
              <a:ext cx="1198800" cy="908469"/>
            </a:xfrm>
            <a:prstGeom prst="rect">
              <a:avLst/>
            </a:prstGeom>
            <a:noFill/>
            <a:ln w="9525">
              <a:noFill/>
              <a:miter lim="800000"/>
              <a:headEnd/>
              <a:tailEnd/>
            </a:ln>
          </p:spPr>
        </p:pic>
        <p:pic>
          <p:nvPicPr>
            <p:cNvPr id="22548" name="Picture 6" descr="http://www.elevadorbrasil.com/noticias/wp-content/uploads/2011/02/estacion.jpg"/>
            <p:cNvPicPr>
              <a:picLocks noChangeAspect="1" noChangeArrowheads="1"/>
            </p:cNvPicPr>
            <p:nvPr/>
          </p:nvPicPr>
          <p:blipFill>
            <a:blip r:embed="rId4" cstate="print"/>
            <a:srcRect/>
            <a:stretch>
              <a:fillRect/>
            </a:stretch>
          </p:blipFill>
          <p:spPr bwMode="auto">
            <a:xfrm>
              <a:off x="7945200" y="3933056"/>
              <a:ext cx="1198800" cy="796004"/>
            </a:xfrm>
            <a:prstGeom prst="rect">
              <a:avLst/>
            </a:prstGeom>
            <a:noFill/>
            <a:ln w="9525">
              <a:noFill/>
              <a:miter lim="800000"/>
              <a:headEnd/>
              <a:tailEnd/>
            </a:ln>
          </p:spPr>
        </p:pic>
        <p:pic>
          <p:nvPicPr>
            <p:cNvPr id="22549" name="Picture 12" descr="http://i450.photobucket.com/albums/qq225/Puconato/BarrioResidencial.jpg"/>
            <p:cNvPicPr>
              <a:picLocks noChangeAspect="1" noChangeArrowheads="1"/>
            </p:cNvPicPr>
            <p:nvPr/>
          </p:nvPicPr>
          <p:blipFill>
            <a:blip r:embed="rId5" cstate="print"/>
            <a:srcRect/>
            <a:stretch>
              <a:fillRect/>
            </a:stretch>
          </p:blipFill>
          <p:spPr bwMode="auto">
            <a:xfrm>
              <a:off x="7944000" y="3028424"/>
              <a:ext cx="1200000" cy="900000"/>
            </a:xfrm>
            <a:prstGeom prst="rect">
              <a:avLst/>
            </a:prstGeom>
            <a:noFill/>
            <a:ln w="9525">
              <a:noFill/>
              <a:miter lim="800000"/>
              <a:headEnd/>
              <a:tailEnd/>
            </a:ln>
          </p:spPr>
        </p:pic>
      </p:grpSp>
      <p:grpSp>
        <p:nvGrpSpPr>
          <p:cNvPr id="22543" name="Grupo 4"/>
          <p:cNvGrpSpPr>
            <a:grpSpLocks/>
          </p:cNvGrpSpPr>
          <p:nvPr/>
        </p:nvGrpSpPr>
        <p:grpSpPr bwMode="auto">
          <a:xfrm>
            <a:off x="0" y="0"/>
            <a:ext cx="1187450" cy="523875"/>
            <a:chOff x="0" y="0"/>
            <a:chExt cx="1187624" cy="523220"/>
          </a:xfrm>
        </p:grpSpPr>
        <p:sp>
          <p:nvSpPr>
            <p:cNvPr id="13" name="CaixaDeTexto 12"/>
            <p:cNvSpPr txBox="1"/>
            <p:nvPr/>
          </p:nvSpPr>
          <p:spPr>
            <a:xfrm>
              <a:off x="0" y="0"/>
              <a:ext cx="720831" cy="523220"/>
            </a:xfrm>
            <a:prstGeom prst="rect">
              <a:avLst/>
            </a:prstGeom>
            <a:solidFill>
              <a:schemeClr val="accent1">
                <a:lumMod val="50000"/>
              </a:schemeClr>
            </a:solidFill>
          </p:spPr>
          <p:txBody>
            <a:bodyPr>
              <a:spAutoFit/>
            </a:bodyPr>
            <a:lstStyle/>
            <a:p>
              <a:pPr>
                <a:defRPr/>
              </a:pPr>
              <a:r>
                <a:rPr lang="pt-BR" sz="2800" dirty="0">
                  <a:solidFill>
                    <a:srgbClr val="FF0000"/>
                  </a:solidFill>
                </a:rPr>
                <a:t>3.7</a:t>
              </a:r>
              <a:endParaRPr lang="pt-BR" sz="2800" dirty="0">
                <a:solidFill>
                  <a:srgbClr val="FF0000"/>
                </a:solidFill>
              </a:endParaRPr>
            </a:p>
          </p:txBody>
        </p:sp>
        <p:sp>
          <p:nvSpPr>
            <p:cNvPr id="14" name="CaixaDeTexto 13"/>
            <p:cNvSpPr txBox="1"/>
            <p:nvPr/>
          </p:nvSpPr>
          <p:spPr>
            <a:xfrm>
              <a:off x="755761" y="0"/>
              <a:ext cx="431863" cy="523220"/>
            </a:xfrm>
            <a:prstGeom prst="rect">
              <a:avLst/>
            </a:prstGeom>
            <a:solidFill>
              <a:schemeClr val="accent1">
                <a:lumMod val="50000"/>
              </a:schemeClr>
            </a:solidFill>
          </p:spPr>
          <p:txBody>
            <a:bodyPr>
              <a:spAutoFit/>
            </a:bodyPr>
            <a:lstStyle/>
            <a:p>
              <a:pPr>
                <a:defRPr/>
              </a:pPr>
              <a:r>
                <a:rPr lang="pt-BR" sz="2800" dirty="0">
                  <a:solidFill>
                    <a:srgbClr val="FF0000"/>
                  </a:solidFill>
                </a:rPr>
                <a:t>4</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2185988"/>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fontAlgn="auto">
              <a:spcBef>
                <a:spcPts val="0"/>
              </a:spcBef>
              <a:spcAft>
                <a:spcPts val="0"/>
              </a:spcAft>
              <a:defRPr/>
            </a:pPr>
            <a:r>
              <a:rPr lang="es-ES"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p:cNvSpPr txBox="1">
            <a:spLocks noChangeArrowheads="1"/>
          </p:cNvSpPr>
          <p:nvPr/>
        </p:nvSpPr>
        <p:spPr bwMode="auto">
          <a:xfrm>
            <a:off x="0" y="0"/>
            <a:ext cx="4140200" cy="2862263"/>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a:defRPr/>
            </a:pPr>
            <a:r>
              <a:rPr lang="es-ES" sz="2000" dirty="0"/>
              <a:t>     </a:t>
            </a:r>
          </a:p>
          <a:p>
            <a:pPr>
              <a:defRPr/>
            </a:pPr>
            <a:endParaRPr lang="es-E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3908425"/>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marL="514350" indent="-514350" fontAlgn="auto">
              <a:spcBef>
                <a:spcPts val="0"/>
              </a:spcBef>
              <a:spcAft>
                <a:spcPts val="0"/>
              </a:spcAft>
              <a:defRPr/>
            </a:pPr>
            <a:endParaRPr lang="es-ES" sz="2800" dirty="0">
              <a:latin typeface="+mn-lt"/>
              <a:cs typeface="Arial" pitchFamily="34" charset="0"/>
            </a:endParaRPr>
          </a:p>
          <a:p>
            <a:pPr fontAlgn="auto">
              <a:spcBef>
                <a:spcPts val="0"/>
              </a:spcBef>
              <a:spcAft>
                <a:spcPts val="0"/>
              </a:spcAft>
              <a:defRPr/>
            </a:pPr>
            <a:r>
              <a:rPr lang="es-ES"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
        <p:nvSpPr>
          <p:cNvPr id="7" name="CaixaDeTexto 6"/>
          <p:cNvSpPr txBox="1"/>
          <p:nvPr/>
        </p:nvSpPr>
        <p:spPr>
          <a:xfrm>
            <a:off x="4500563" y="1700213"/>
            <a:ext cx="4643437" cy="831850"/>
          </a:xfrm>
          <a:prstGeom prst="rect">
            <a:avLst/>
          </a:prstGeom>
          <a:noFill/>
        </p:spPr>
        <p:txBody>
          <a:bodyPr>
            <a:spAutoFit/>
          </a:bodyPr>
          <a:lstStyle/>
          <a:p>
            <a:pPr fontAlgn="auto">
              <a:spcBef>
                <a:spcPts val="0"/>
              </a:spcBef>
              <a:spcAft>
                <a:spcPts val="0"/>
              </a:spcAft>
              <a:defRPr/>
            </a:pPr>
            <a:r>
              <a:rPr lang="es-ES" sz="2400" i="1" dirty="0">
                <a:latin typeface="+mn-lt"/>
              </a:rPr>
              <a:t>O </a:t>
            </a:r>
            <a:r>
              <a:rPr lang="es-ES" sz="2400" i="1" dirty="0" err="1">
                <a:latin typeface="+mn-lt"/>
              </a:rPr>
              <a:t>Metrô</a:t>
            </a:r>
            <a:r>
              <a:rPr lang="es-ES" sz="2400" i="1" dirty="0">
                <a:latin typeface="+mn-lt"/>
              </a:rPr>
              <a:t>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é </a:t>
            </a:r>
            <a:r>
              <a:rPr lang="es-ES" sz="2400" i="1" dirty="0">
                <a:latin typeface="+mn-lt"/>
              </a:rPr>
              <a:t>/ </a:t>
            </a:r>
            <a:r>
              <a:rPr lang="es-ES" sz="2400" i="1" dirty="0" err="1">
                <a:solidFill>
                  <a:srgbClr val="C00000"/>
                </a:solidFill>
                <a:latin typeface="+mn-lt"/>
              </a:rPr>
              <a:t>fica</a:t>
            </a:r>
            <a:r>
              <a:rPr lang="es-ES" sz="2400" i="1" dirty="0">
                <a:latin typeface="+mn-lt"/>
              </a:rPr>
              <a:t> </a:t>
            </a:r>
            <a:r>
              <a:rPr lang="es-ES" sz="2400" i="1" dirty="0" err="1">
                <a:latin typeface="+mn-lt"/>
              </a:rPr>
              <a:t>perto</a:t>
            </a:r>
            <a:r>
              <a:rPr lang="es-ES" sz="2400" i="1" dirty="0">
                <a:latin typeface="+mn-lt"/>
              </a:rPr>
              <a:t> </a:t>
            </a:r>
            <a:r>
              <a:rPr lang="es-ES" sz="2400" i="1" dirty="0" err="1">
                <a:latin typeface="+mn-lt"/>
              </a:rPr>
              <a:t>daqui</a:t>
            </a:r>
            <a:r>
              <a:rPr lang="es-ES" sz="2400" i="1" dirty="0">
                <a:latin typeface="+mn-lt"/>
              </a:rPr>
              <a:t>.</a:t>
            </a:r>
            <a:r>
              <a:rPr lang="es-ES" sz="2400" dirty="0">
                <a:latin typeface="+mn-lt"/>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
        <p:nvSpPr>
          <p:cNvPr id="7" name="CaixaDeTexto 6"/>
          <p:cNvSpPr txBox="1"/>
          <p:nvPr/>
        </p:nvSpPr>
        <p:spPr>
          <a:xfrm>
            <a:off x="4500563" y="1700213"/>
            <a:ext cx="4643437" cy="831850"/>
          </a:xfrm>
          <a:prstGeom prst="rect">
            <a:avLst/>
          </a:prstGeom>
          <a:noFill/>
        </p:spPr>
        <p:txBody>
          <a:bodyPr>
            <a:spAutoFit/>
          </a:bodyPr>
          <a:lstStyle/>
          <a:p>
            <a:pPr fontAlgn="auto">
              <a:spcBef>
                <a:spcPts val="0"/>
              </a:spcBef>
              <a:spcAft>
                <a:spcPts val="0"/>
              </a:spcAft>
              <a:defRPr/>
            </a:pPr>
            <a:r>
              <a:rPr lang="es-ES" sz="2400" i="1" dirty="0">
                <a:latin typeface="+mn-lt"/>
              </a:rPr>
              <a:t>O </a:t>
            </a:r>
            <a:r>
              <a:rPr lang="es-ES" sz="2400" i="1" dirty="0" err="1">
                <a:latin typeface="+mn-lt"/>
              </a:rPr>
              <a:t>Metrô</a:t>
            </a:r>
            <a:r>
              <a:rPr lang="es-ES" sz="2400" i="1" dirty="0">
                <a:latin typeface="+mn-lt"/>
              </a:rPr>
              <a:t>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é </a:t>
            </a:r>
            <a:r>
              <a:rPr lang="es-ES" sz="2400" i="1" dirty="0">
                <a:latin typeface="+mn-lt"/>
              </a:rPr>
              <a:t>/ </a:t>
            </a:r>
            <a:r>
              <a:rPr lang="es-ES" sz="2400" i="1" dirty="0" err="1">
                <a:solidFill>
                  <a:srgbClr val="C00000"/>
                </a:solidFill>
                <a:latin typeface="+mn-lt"/>
              </a:rPr>
              <a:t>fica</a:t>
            </a:r>
            <a:r>
              <a:rPr lang="es-ES" sz="2400" i="1" dirty="0">
                <a:latin typeface="+mn-lt"/>
              </a:rPr>
              <a:t> </a:t>
            </a:r>
            <a:r>
              <a:rPr lang="es-ES" sz="2400" i="1" dirty="0" err="1">
                <a:latin typeface="+mn-lt"/>
              </a:rPr>
              <a:t>perto</a:t>
            </a:r>
            <a:r>
              <a:rPr lang="es-ES" sz="2400" i="1" dirty="0">
                <a:latin typeface="+mn-lt"/>
              </a:rPr>
              <a:t> </a:t>
            </a:r>
            <a:r>
              <a:rPr lang="es-ES" sz="2400" i="1" dirty="0" err="1">
                <a:latin typeface="+mn-lt"/>
              </a:rPr>
              <a:t>daqui</a:t>
            </a:r>
            <a:r>
              <a:rPr lang="es-ES" sz="2400" i="1" dirty="0">
                <a:latin typeface="+mn-lt"/>
              </a:rPr>
              <a:t>.</a:t>
            </a:r>
            <a:r>
              <a:rPr lang="es-ES" sz="2400" dirty="0">
                <a:latin typeface="+mn-lt"/>
              </a:rPr>
              <a:t> </a:t>
            </a:r>
          </a:p>
        </p:txBody>
      </p:sp>
      <p:sp>
        <p:nvSpPr>
          <p:cNvPr id="8" name="CaixaDeTexto 7"/>
          <p:cNvSpPr txBox="1"/>
          <p:nvPr/>
        </p:nvSpPr>
        <p:spPr>
          <a:xfrm>
            <a:off x="4500563" y="2565400"/>
            <a:ext cx="4643437" cy="13843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español</a:t>
            </a:r>
            <a:r>
              <a:rPr lang="es-ES" sz="2800" dirty="0">
                <a:latin typeface="+mn-lt"/>
                <a:cs typeface="Arial" pitchFamily="34" charset="0"/>
              </a:rPr>
              <a:t>, además de ESTAR, se usa QUEDAR para localizar lugares en el espacio:</a:t>
            </a:r>
            <a:endParaRPr lang="es-ES" sz="24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
        <p:nvSpPr>
          <p:cNvPr id="7" name="CaixaDeTexto 6"/>
          <p:cNvSpPr txBox="1"/>
          <p:nvPr/>
        </p:nvSpPr>
        <p:spPr>
          <a:xfrm>
            <a:off x="4500563" y="1700213"/>
            <a:ext cx="4643437" cy="831850"/>
          </a:xfrm>
          <a:prstGeom prst="rect">
            <a:avLst/>
          </a:prstGeom>
          <a:noFill/>
        </p:spPr>
        <p:txBody>
          <a:bodyPr>
            <a:spAutoFit/>
          </a:bodyPr>
          <a:lstStyle/>
          <a:p>
            <a:pPr fontAlgn="auto">
              <a:spcBef>
                <a:spcPts val="0"/>
              </a:spcBef>
              <a:spcAft>
                <a:spcPts val="0"/>
              </a:spcAft>
              <a:defRPr/>
            </a:pPr>
            <a:r>
              <a:rPr lang="es-ES" sz="2400" i="1" dirty="0">
                <a:latin typeface="+mn-lt"/>
              </a:rPr>
              <a:t>O </a:t>
            </a:r>
            <a:r>
              <a:rPr lang="es-ES" sz="2400" i="1" dirty="0" err="1">
                <a:latin typeface="+mn-lt"/>
              </a:rPr>
              <a:t>Metrô</a:t>
            </a:r>
            <a:r>
              <a:rPr lang="es-ES" sz="2400" i="1" dirty="0">
                <a:latin typeface="+mn-lt"/>
              </a:rPr>
              <a:t>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é </a:t>
            </a:r>
            <a:r>
              <a:rPr lang="es-ES" sz="2400" i="1" dirty="0">
                <a:latin typeface="+mn-lt"/>
              </a:rPr>
              <a:t>/ </a:t>
            </a:r>
            <a:r>
              <a:rPr lang="es-ES" sz="2400" i="1" dirty="0" err="1">
                <a:solidFill>
                  <a:srgbClr val="C00000"/>
                </a:solidFill>
                <a:latin typeface="+mn-lt"/>
              </a:rPr>
              <a:t>fica</a:t>
            </a:r>
            <a:r>
              <a:rPr lang="es-ES" sz="2400" i="1" dirty="0">
                <a:latin typeface="+mn-lt"/>
              </a:rPr>
              <a:t> </a:t>
            </a:r>
            <a:r>
              <a:rPr lang="es-ES" sz="2400" i="1" dirty="0" err="1">
                <a:latin typeface="+mn-lt"/>
              </a:rPr>
              <a:t>perto</a:t>
            </a:r>
            <a:r>
              <a:rPr lang="es-ES" sz="2400" i="1" dirty="0">
                <a:latin typeface="+mn-lt"/>
              </a:rPr>
              <a:t> </a:t>
            </a:r>
            <a:r>
              <a:rPr lang="es-ES" sz="2400" i="1" dirty="0" err="1">
                <a:latin typeface="+mn-lt"/>
              </a:rPr>
              <a:t>daqui</a:t>
            </a:r>
            <a:r>
              <a:rPr lang="es-ES" sz="2400" i="1" dirty="0">
                <a:latin typeface="+mn-lt"/>
              </a:rPr>
              <a:t>.</a:t>
            </a:r>
            <a:r>
              <a:rPr lang="es-ES" sz="2400" dirty="0">
                <a:latin typeface="+mn-lt"/>
              </a:rPr>
              <a:t> </a:t>
            </a:r>
          </a:p>
        </p:txBody>
      </p:sp>
      <p:sp>
        <p:nvSpPr>
          <p:cNvPr id="8" name="CaixaDeTexto 7"/>
          <p:cNvSpPr txBox="1"/>
          <p:nvPr/>
        </p:nvSpPr>
        <p:spPr>
          <a:xfrm>
            <a:off x="4500563" y="2565400"/>
            <a:ext cx="4643437" cy="13843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español</a:t>
            </a:r>
            <a:r>
              <a:rPr lang="es-ES" sz="2800" dirty="0">
                <a:latin typeface="+mn-lt"/>
                <a:cs typeface="Arial" pitchFamily="34" charset="0"/>
              </a:rPr>
              <a:t>, además de ESTAR, se usa QUEDAR para localizar lugares en el espacio:</a:t>
            </a:r>
            <a:endParaRPr lang="es-ES" sz="2400" dirty="0">
              <a:latin typeface="+mn-lt"/>
            </a:endParaRPr>
          </a:p>
        </p:txBody>
      </p:sp>
      <p:sp>
        <p:nvSpPr>
          <p:cNvPr id="9" name="CaixaDeTexto 8"/>
          <p:cNvSpPr txBox="1"/>
          <p:nvPr/>
        </p:nvSpPr>
        <p:spPr>
          <a:xfrm>
            <a:off x="4500563" y="3933825"/>
            <a:ext cx="4643437" cy="830263"/>
          </a:xfrm>
          <a:prstGeom prst="rect">
            <a:avLst/>
          </a:prstGeom>
          <a:noFill/>
        </p:spPr>
        <p:txBody>
          <a:bodyPr>
            <a:spAutoFit/>
          </a:bodyPr>
          <a:lstStyle/>
          <a:p>
            <a:pPr fontAlgn="auto">
              <a:spcBef>
                <a:spcPts val="0"/>
              </a:spcBef>
              <a:spcAft>
                <a:spcPts val="0"/>
              </a:spcAft>
              <a:defRPr/>
            </a:pPr>
            <a:r>
              <a:rPr lang="es-ES" sz="2400" i="1" dirty="0">
                <a:latin typeface="+mn-lt"/>
              </a:rPr>
              <a:t>El Metro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queda</a:t>
            </a:r>
            <a:r>
              <a:rPr lang="es-ES" sz="2400" i="1" dirty="0">
                <a:latin typeface="+mn-lt"/>
              </a:rPr>
              <a:t> cerca de aquí.</a:t>
            </a:r>
            <a:endParaRPr lang="es-ES" sz="24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
        <p:nvSpPr>
          <p:cNvPr id="7" name="CaixaDeTexto 6"/>
          <p:cNvSpPr txBox="1"/>
          <p:nvPr/>
        </p:nvSpPr>
        <p:spPr>
          <a:xfrm>
            <a:off x="4500563" y="1700213"/>
            <a:ext cx="4643437" cy="831850"/>
          </a:xfrm>
          <a:prstGeom prst="rect">
            <a:avLst/>
          </a:prstGeom>
          <a:noFill/>
        </p:spPr>
        <p:txBody>
          <a:bodyPr>
            <a:spAutoFit/>
          </a:bodyPr>
          <a:lstStyle/>
          <a:p>
            <a:pPr fontAlgn="auto">
              <a:spcBef>
                <a:spcPts val="0"/>
              </a:spcBef>
              <a:spcAft>
                <a:spcPts val="0"/>
              </a:spcAft>
              <a:defRPr/>
            </a:pPr>
            <a:r>
              <a:rPr lang="es-ES" sz="2400" i="1" dirty="0">
                <a:latin typeface="+mn-lt"/>
              </a:rPr>
              <a:t>O </a:t>
            </a:r>
            <a:r>
              <a:rPr lang="es-ES" sz="2400" i="1" dirty="0" err="1">
                <a:latin typeface="+mn-lt"/>
              </a:rPr>
              <a:t>Metrô</a:t>
            </a:r>
            <a:r>
              <a:rPr lang="es-ES" sz="2400" i="1" dirty="0">
                <a:latin typeface="+mn-lt"/>
              </a:rPr>
              <a:t>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é </a:t>
            </a:r>
            <a:r>
              <a:rPr lang="es-ES" sz="2400" i="1" dirty="0">
                <a:latin typeface="+mn-lt"/>
              </a:rPr>
              <a:t>/ </a:t>
            </a:r>
            <a:r>
              <a:rPr lang="es-ES" sz="2400" i="1" dirty="0" err="1">
                <a:solidFill>
                  <a:srgbClr val="C00000"/>
                </a:solidFill>
                <a:latin typeface="+mn-lt"/>
              </a:rPr>
              <a:t>fica</a:t>
            </a:r>
            <a:r>
              <a:rPr lang="es-ES" sz="2400" i="1" dirty="0">
                <a:latin typeface="+mn-lt"/>
              </a:rPr>
              <a:t> </a:t>
            </a:r>
            <a:r>
              <a:rPr lang="es-ES" sz="2400" i="1" dirty="0" err="1">
                <a:latin typeface="+mn-lt"/>
              </a:rPr>
              <a:t>perto</a:t>
            </a:r>
            <a:r>
              <a:rPr lang="es-ES" sz="2400" i="1" dirty="0">
                <a:latin typeface="+mn-lt"/>
              </a:rPr>
              <a:t> </a:t>
            </a:r>
            <a:r>
              <a:rPr lang="es-ES" sz="2400" i="1" dirty="0" err="1">
                <a:latin typeface="+mn-lt"/>
              </a:rPr>
              <a:t>daqui</a:t>
            </a:r>
            <a:r>
              <a:rPr lang="es-ES" sz="2400" i="1" dirty="0">
                <a:latin typeface="+mn-lt"/>
              </a:rPr>
              <a:t>.</a:t>
            </a:r>
            <a:r>
              <a:rPr lang="es-ES" sz="2400" dirty="0">
                <a:latin typeface="+mn-lt"/>
              </a:rPr>
              <a:t> </a:t>
            </a:r>
          </a:p>
        </p:txBody>
      </p:sp>
      <p:sp>
        <p:nvSpPr>
          <p:cNvPr id="8" name="CaixaDeTexto 7"/>
          <p:cNvSpPr txBox="1"/>
          <p:nvPr/>
        </p:nvSpPr>
        <p:spPr>
          <a:xfrm>
            <a:off x="4500563" y="2565400"/>
            <a:ext cx="4643437" cy="13843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español</a:t>
            </a:r>
            <a:r>
              <a:rPr lang="es-ES" sz="2800" dirty="0">
                <a:latin typeface="+mn-lt"/>
                <a:cs typeface="Arial" pitchFamily="34" charset="0"/>
              </a:rPr>
              <a:t>, además de ESTAR, se usa QUEDAR para localizar lugares en el espacio:</a:t>
            </a:r>
            <a:endParaRPr lang="es-ES" sz="2400" dirty="0">
              <a:latin typeface="+mn-lt"/>
            </a:endParaRPr>
          </a:p>
        </p:txBody>
      </p:sp>
      <p:sp>
        <p:nvSpPr>
          <p:cNvPr id="9" name="CaixaDeTexto 8"/>
          <p:cNvSpPr txBox="1"/>
          <p:nvPr/>
        </p:nvSpPr>
        <p:spPr>
          <a:xfrm>
            <a:off x="4500563" y="3933825"/>
            <a:ext cx="4643437" cy="830263"/>
          </a:xfrm>
          <a:prstGeom prst="rect">
            <a:avLst/>
          </a:prstGeom>
          <a:noFill/>
        </p:spPr>
        <p:txBody>
          <a:bodyPr>
            <a:spAutoFit/>
          </a:bodyPr>
          <a:lstStyle/>
          <a:p>
            <a:pPr fontAlgn="auto">
              <a:spcBef>
                <a:spcPts val="0"/>
              </a:spcBef>
              <a:spcAft>
                <a:spcPts val="0"/>
              </a:spcAft>
              <a:defRPr/>
            </a:pPr>
            <a:r>
              <a:rPr lang="es-ES" sz="2400" i="1" dirty="0">
                <a:latin typeface="+mn-lt"/>
              </a:rPr>
              <a:t>El Metro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queda</a:t>
            </a:r>
            <a:r>
              <a:rPr lang="es-ES" sz="2400" i="1" dirty="0">
                <a:latin typeface="+mn-lt"/>
              </a:rPr>
              <a:t> cerca de aquí.</a:t>
            </a:r>
            <a:endParaRPr lang="es-ES" sz="2400" dirty="0">
              <a:latin typeface="+mn-lt"/>
            </a:endParaRPr>
          </a:p>
        </p:txBody>
      </p:sp>
      <p:sp>
        <p:nvSpPr>
          <p:cNvPr id="32778" name="CaixaDeTexto 2"/>
          <p:cNvSpPr txBox="1">
            <a:spLocks noChangeArrowheads="1"/>
          </p:cNvSpPr>
          <p:nvPr/>
        </p:nvSpPr>
        <p:spPr bwMode="auto">
          <a:xfrm>
            <a:off x="4859338" y="4797425"/>
            <a:ext cx="3743325" cy="922338"/>
          </a:xfrm>
          <a:prstGeom prst="rect">
            <a:avLst/>
          </a:prstGeom>
          <a:noFill/>
          <a:ln w="9525">
            <a:solidFill>
              <a:schemeClr val="tx1"/>
            </a:solidFill>
            <a:miter lim="800000"/>
            <a:headEnd/>
            <a:tailEnd/>
          </a:ln>
        </p:spPr>
        <p:txBody>
          <a:bodyPr>
            <a:spAutoFit/>
          </a:bodyPr>
          <a:lstStyle/>
          <a:p>
            <a:r>
              <a:rPr lang="es-ES"/>
              <a:t>Más frecuente/ adecuado:</a:t>
            </a:r>
          </a:p>
          <a:p>
            <a:r>
              <a:rPr lang="es-ES" i="1"/>
              <a:t>— ¿Dónde </a:t>
            </a:r>
            <a:r>
              <a:rPr lang="es-ES" i="1">
                <a:solidFill>
                  <a:srgbClr val="C00000"/>
                </a:solidFill>
              </a:rPr>
              <a:t>está</a:t>
            </a:r>
            <a:r>
              <a:rPr lang="es-ES" i="1"/>
              <a:t> el MASP?</a:t>
            </a:r>
          </a:p>
          <a:p>
            <a:r>
              <a:rPr lang="es-ES" i="1"/>
              <a:t>— </a:t>
            </a:r>
            <a:r>
              <a:rPr lang="es-ES" i="1">
                <a:solidFill>
                  <a:srgbClr val="C00000"/>
                </a:solidFill>
              </a:rPr>
              <a:t>Está</a:t>
            </a:r>
            <a:r>
              <a:rPr lang="es-ES" i="1"/>
              <a:t> en la Avenida Paulista.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3851275" cy="4278313"/>
          </a:xfrm>
          <a:prstGeom prst="rect">
            <a:avLst/>
          </a:prstGeom>
          <a:noFill/>
        </p:spPr>
        <p:txBody>
          <a:bodyPr>
            <a:spAutoFit/>
          </a:bodyPr>
          <a:lstStyle/>
          <a:p>
            <a:pPr fontAlgn="auto">
              <a:spcBef>
                <a:spcPts val="0"/>
              </a:spcBef>
              <a:spcAft>
                <a:spcPts val="0"/>
              </a:spcAft>
              <a:defRPr/>
            </a:pPr>
            <a:r>
              <a:rPr lang="es-ES" sz="3600" b="1" dirty="0">
                <a:solidFill>
                  <a:srgbClr val="C00000"/>
                </a:solidFill>
                <a:latin typeface="+mn-lt"/>
                <a:cs typeface="Arial" pitchFamily="34" charset="0"/>
              </a:rPr>
              <a:t>ESTAR</a:t>
            </a:r>
          </a:p>
          <a:p>
            <a:pPr fontAlgn="auto">
              <a:spcBef>
                <a:spcPts val="0"/>
              </a:spcBef>
              <a:spcAft>
                <a:spcPts val="0"/>
              </a:spcAft>
              <a:defRPr/>
            </a:pPr>
            <a:endParaRPr lang="es-ES" sz="2400" dirty="0">
              <a:latin typeface="+mn-lt"/>
              <a:cs typeface="+mn-cs"/>
            </a:endParaRPr>
          </a:p>
          <a:p>
            <a:pPr fontAlgn="auto">
              <a:spcBef>
                <a:spcPts val="0"/>
              </a:spcBef>
              <a:spcAft>
                <a:spcPts val="0"/>
              </a:spcAft>
              <a:defRPr/>
            </a:pPr>
            <a:r>
              <a:rPr lang="es-ES" sz="2800" b="1" dirty="0">
                <a:latin typeface="Arial"/>
                <a:cs typeface="Arial"/>
              </a:rPr>
              <a:t>►</a:t>
            </a:r>
            <a:r>
              <a:rPr lang="es-ES" sz="2800" b="1" dirty="0">
                <a:solidFill>
                  <a:srgbClr val="C00000"/>
                </a:solidFill>
                <a:latin typeface="+mn-lt"/>
                <a:cs typeface="Arial" pitchFamily="34" charset="0"/>
              </a:rPr>
              <a:t>Estar</a:t>
            </a:r>
            <a:r>
              <a:rPr lang="es-ES" sz="2800" dirty="0">
                <a:latin typeface="+mn-lt"/>
                <a:cs typeface="Arial" pitchFamily="34" charset="0"/>
              </a:rPr>
              <a:t> sirve, entre otras cosas, para:</a:t>
            </a:r>
          </a:p>
          <a:p>
            <a:pPr marL="514350" indent="-514350" fontAlgn="auto">
              <a:spcBef>
                <a:spcPts val="0"/>
              </a:spcBef>
              <a:spcAft>
                <a:spcPts val="0"/>
              </a:spcAft>
              <a:buFontTx/>
              <a:buAutoNum type="arabicPeriod"/>
              <a:defRPr/>
            </a:pPr>
            <a:r>
              <a:rPr lang="es-ES" sz="2800" dirty="0">
                <a:latin typeface="+mn-lt"/>
                <a:cs typeface="Arial" pitchFamily="34" charset="0"/>
              </a:rPr>
              <a:t>Localizar personas, animales, objetos, lugares:</a:t>
            </a:r>
          </a:p>
          <a:p>
            <a:pPr fontAlgn="auto">
              <a:spcBef>
                <a:spcPts val="0"/>
              </a:spcBef>
              <a:spcAft>
                <a:spcPts val="0"/>
              </a:spcAft>
              <a:defRPr/>
            </a:pPr>
            <a:r>
              <a:rPr lang="es-ES" sz="2400" i="1" dirty="0">
                <a:latin typeface="+mn-lt"/>
              </a:rPr>
              <a:t>¿Dónde </a:t>
            </a:r>
            <a:r>
              <a:rPr lang="es-ES" sz="2400" b="1" i="1" dirty="0">
                <a:solidFill>
                  <a:srgbClr val="C00000"/>
                </a:solidFill>
                <a:latin typeface="+mn-lt"/>
              </a:rPr>
              <a:t>estamos</a:t>
            </a:r>
            <a:r>
              <a:rPr lang="es-ES" sz="2400" i="1" dirty="0">
                <a:latin typeface="+mn-lt"/>
              </a:rPr>
              <a:t> ? </a:t>
            </a:r>
          </a:p>
          <a:p>
            <a:pPr fontAlgn="auto">
              <a:spcBef>
                <a:spcPts val="0"/>
              </a:spcBef>
              <a:spcAft>
                <a:spcPts val="0"/>
              </a:spcAft>
              <a:defRPr/>
            </a:pPr>
            <a:r>
              <a:rPr lang="es-ES" sz="2400" i="1" dirty="0">
                <a:latin typeface="+mn-lt"/>
              </a:rPr>
              <a:t>Los informes </a:t>
            </a:r>
            <a:r>
              <a:rPr lang="es-ES" sz="2400" b="1" i="1" dirty="0">
                <a:solidFill>
                  <a:srgbClr val="C00000"/>
                </a:solidFill>
                <a:latin typeface="+mn-lt"/>
              </a:rPr>
              <a:t>están</a:t>
            </a:r>
            <a:r>
              <a:rPr lang="es-ES" sz="2400" i="1" dirty="0">
                <a:latin typeface="+mn-lt"/>
              </a:rPr>
              <a:t> aquí.</a:t>
            </a:r>
          </a:p>
          <a:p>
            <a:pPr fontAlgn="auto">
              <a:spcBef>
                <a:spcPts val="0"/>
              </a:spcBef>
              <a:spcAft>
                <a:spcPts val="0"/>
              </a:spcAft>
              <a:defRPr/>
            </a:pPr>
            <a:r>
              <a:rPr lang="es-ES" sz="2400" i="1" dirty="0">
                <a:latin typeface="+mn-lt"/>
              </a:rPr>
              <a:t>Perú </a:t>
            </a:r>
            <a:r>
              <a:rPr lang="es-ES" sz="2400" b="1" i="1" dirty="0">
                <a:solidFill>
                  <a:srgbClr val="C00000"/>
                </a:solidFill>
                <a:latin typeface="+mn-lt"/>
              </a:rPr>
              <a:t>está</a:t>
            </a:r>
            <a:r>
              <a:rPr lang="es-ES" sz="2400" i="1" dirty="0">
                <a:latin typeface="+mn-lt"/>
              </a:rPr>
              <a:t> en Sudamérica.</a:t>
            </a:r>
            <a:r>
              <a:rPr lang="es-ES" sz="2000" dirty="0">
                <a:latin typeface="Arial" pitchFamily="34" charset="0"/>
                <a:cs typeface="Arial" pitchFamily="34" charset="0"/>
              </a:rPr>
              <a:t>      </a:t>
            </a:r>
          </a:p>
        </p:txBody>
      </p:sp>
      <p:sp>
        <p:nvSpPr>
          <p:cNvPr id="3" name="CaixaDeTexto 2"/>
          <p:cNvSpPr txBox="1"/>
          <p:nvPr/>
        </p:nvSpPr>
        <p:spPr>
          <a:xfrm>
            <a:off x="0" y="4437063"/>
            <a:ext cx="3744913" cy="954087"/>
          </a:xfrm>
          <a:prstGeom prst="rect">
            <a:avLst/>
          </a:prstGeom>
          <a:noFill/>
        </p:spPr>
        <p:txBody>
          <a:bodyPr>
            <a:spAutoFit/>
          </a:bodyPr>
          <a:lstStyle/>
          <a:p>
            <a:pPr fontAlgn="auto">
              <a:spcBef>
                <a:spcPts val="0"/>
              </a:spcBef>
              <a:spcAft>
                <a:spcPts val="0"/>
              </a:spcAft>
              <a:defRPr/>
            </a:pPr>
            <a:r>
              <a:rPr lang="es-ES" sz="2800" dirty="0">
                <a:latin typeface="+mn-lt"/>
                <a:cs typeface="Arial" pitchFamily="34" charset="0"/>
              </a:rPr>
              <a:t>2.   Preguntar sobre algo que sabemos que existe:</a:t>
            </a:r>
            <a:r>
              <a:rPr lang="es-ES" sz="2000" dirty="0">
                <a:latin typeface="Arial" pitchFamily="34" charset="0"/>
                <a:cs typeface="Arial" pitchFamily="34" charset="0"/>
              </a:rPr>
              <a:t>      </a:t>
            </a:r>
          </a:p>
        </p:txBody>
      </p:sp>
      <p:sp>
        <p:nvSpPr>
          <p:cNvPr id="4" name="CaixaDeTexto 3"/>
          <p:cNvSpPr txBox="1"/>
          <p:nvPr/>
        </p:nvSpPr>
        <p:spPr>
          <a:xfrm>
            <a:off x="0" y="5516563"/>
            <a:ext cx="4167188" cy="461962"/>
          </a:xfrm>
          <a:prstGeom prst="rect">
            <a:avLst/>
          </a:prstGeom>
          <a:noFill/>
        </p:spPr>
        <p:txBody>
          <a:bodyPr wrap="none">
            <a:spAutoFit/>
          </a:bodyPr>
          <a:lstStyle/>
          <a:p>
            <a:pPr marL="514350" indent="-514350" fontAlgn="auto">
              <a:spcBef>
                <a:spcPts val="0"/>
              </a:spcBef>
              <a:spcAft>
                <a:spcPts val="0"/>
              </a:spcAft>
              <a:defRPr/>
            </a:pPr>
            <a:r>
              <a:rPr lang="es-ES" sz="2400" i="1" dirty="0">
                <a:latin typeface="+mn-lt"/>
              </a:rPr>
              <a:t>¿Dónde </a:t>
            </a:r>
            <a:r>
              <a:rPr lang="es-ES" sz="2400" b="1" i="1" dirty="0">
                <a:solidFill>
                  <a:srgbClr val="C00000"/>
                </a:solidFill>
                <a:latin typeface="+mn-lt"/>
              </a:rPr>
              <a:t>está</a:t>
            </a:r>
            <a:r>
              <a:rPr lang="es-ES" sz="2400" i="1" dirty="0">
                <a:latin typeface="+mn-lt"/>
              </a:rPr>
              <a:t> el Café </a:t>
            </a:r>
            <a:r>
              <a:rPr lang="es-ES" sz="2400" i="1" dirty="0" err="1">
                <a:latin typeface="+mn-lt"/>
              </a:rPr>
              <a:t>Tortoni</a:t>
            </a:r>
            <a:r>
              <a:rPr lang="es-ES" sz="2400" i="1" dirty="0">
                <a:latin typeface="+mn-lt"/>
              </a:rPr>
              <a:t>?</a:t>
            </a:r>
            <a:r>
              <a:rPr lang="es-ES" sz="2000" dirty="0">
                <a:latin typeface="Arial" pitchFamily="34" charset="0"/>
                <a:cs typeface="Arial" pitchFamily="34" charset="0"/>
              </a:rPr>
              <a:t>      </a:t>
            </a:r>
          </a:p>
        </p:txBody>
      </p:sp>
      <p:sp>
        <p:nvSpPr>
          <p:cNvPr id="5" name="Retângulo 4"/>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4500563" y="0"/>
            <a:ext cx="3816350" cy="18161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portugués</a:t>
            </a:r>
            <a:r>
              <a:rPr lang="es-ES" sz="2800" dirty="0">
                <a:latin typeface="+mn-lt"/>
                <a:cs typeface="Arial" pitchFamily="34" charset="0"/>
              </a:rPr>
              <a:t> también se usan SER y FICAR para</a:t>
            </a:r>
          </a:p>
          <a:p>
            <a:pPr fontAlgn="auto">
              <a:spcBef>
                <a:spcPts val="0"/>
              </a:spcBef>
              <a:spcAft>
                <a:spcPts val="0"/>
              </a:spcAft>
              <a:defRPr/>
            </a:pPr>
            <a:r>
              <a:rPr lang="es-ES" sz="2800" dirty="0">
                <a:latin typeface="+mn-lt"/>
                <a:cs typeface="Arial" pitchFamily="34" charset="0"/>
              </a:rPr>
              <a:t>localizar lugares en el espacio:</a:t>
            </a:r>
            <a:endParaRPr lang="es-ES" sz="2400" dirty="0">
              <a:latin typeface="+mn-lt"/>
            </a:endParaRPr>
          </a:p>
        </p:txBody>
      </p:sp>
      <p:sp>
        <p:nvSpPr>
          <p:cNvPr id="7" name="CaixaDeTexto 6"/>
          <p:cNvSpPr txBox="1"/>
          <p:nvPr/>
        </p:nvSpPr>
        <p:spPr>
          <a:xfrm>
            <a:off x="4500563" y="1700213"/>
            <a:ext cx="4643437" cy="831850"/>
          </a:xfrm>
          <a:prstGeom prst="rect">
            <a:avLst/>
          </a:prstGeom>
          <a:noFill/>
        </p:spPr>
        <p:txBody>
          <a:bodyPr>
            <a:spAutoFit/>
          </a:bodyPr>
          <a:lstStyle/>
          <a:p>
            <a:pPr fontAlgn="auto">
              <a:spcBef>
                <a:spcPts val="0"/>
              </a:spcBef>
              <a:spcAft>
                <a:spcPts val="0"/>
              </a:spcAft>
              <a:defRPr/>
            </a:pPr>
            <a:r>
              <a:rPr lang="es-ES" sz="2400" i="1" dirty="0">
                <a:latin typeface="+mn-lt"/>
              </a:rPr>
              <a:t>O </a:t>
            </a:r>
            <a:r>
              <a:rPr lang="es-ES" sz="2400" i="1" dirty="0" err="1">
                <a:latin typeface="+mn-lt"/>
              </a:rPr>
              <a:t>Metrô</a:t>
            </a:r>
            <a:r>
              <a:rPr lang="es-ES" sz="2400" i="1" dirty="0">
                <a:latin typeface="+mn-lt"/>
              </a:rPr>
              <a:t>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é </a:t>
            </a:r>
            <a:r>
              <a:rPr lang="es-ES" sz="2400" i="1" dirty="0">
                <a:latin typeface="+mn-lt"/>
              </a:rPr>
              <a:t>/ </a:t>
            </a:r>
            <a:r>
              <a:rPr lang="es-ES" sz="2400" i="1" dirty="0" err="1">
                <a:solidFill>
                  <a:srgbClr val="C00000"/>
                </a:solidFill>
                <a:latin typeface="+mn-lt"/>
              </a:rPr>
              <a:t>fica</a:t>
            </a:r>
            <a:r>
              <a:rPr lang="es-ES" sz="2400" i="1" dirty="0">
                <a:latin typeface="+mn-lt"/>
              </a:rPr>
              <a:t> </a:t>
            </a:r>
            <a:r>
              <a:rPr lang="es-ES" sz="2400" i="1" dirty="0" err="1">
                <a:latin typeface="+mn-lt"/>
              </a:rPr>
              <a:t>perto</a:t>
            </a:r>
            <a:r>
              <a:rPr lang="es-ES" sz="2400" i="1" dirty="0">
                <a:latin typeface="+mn-lt"/>
              </a:rPr>
              <a:t> </a:t>
            </a:r>
            <a:r>
              <a:rPr lang="es-ES" sz="2400" i="1" dirty="0" err="1">
                <a:latin typeface="+mn-lt"/>
              </a:rPr>
              <a:t>daqui</a:t>
            </a:r>
            <a:r>
              <a:rPr lang="es-ES" sz="2400" i="1" dirty="0">
                <a:latin typeface="+mn-lt"/>
              </a:rPr>
              <a:t>.</a:t>
            </a:r>
            <a:r>
              <a:rPr lang="es-ES" sz="2400" dirty="0">
                <a:latin typeface="+mn-lt"/>
              </a:rPr>
              <a:t> </a:t>
            </a:r>
          </a:p>
        </p:txBody>
      </p:sp>
      <p:sp>
        <p:nvSpPr>
          <p:cNvPr id="8" name="CaixaDeTexto 7"/>
          <p:cNvSpPr txBox="1"/>
          <p:nvPr/>
        </p:nvSpPr>
        <p:spPr>
          <a:xfrm>
            <a:off x="4500563" y="2565400"/>
            <a:ext cx="4643437" cy="1384300"/>
          </a:xfrm>
          <a:prstGeom prst="rect">
            <a:avLst/>
          </a:prstGeom>
          <a:noFill/>
        </p:spPr>
        <p:txBody>
          <a:bodyPr>
            <a:spAutoFit/>
          </a:bodyPr>
          <a:lstStyle/>
          <a:p>
            <a:pPr fontAlgn="auto">
              <a:spcBef>
                <a:spcPts val="0"/>
              </a:spcBef>
              <a:spcAft>
                <a:spcPts val="0"/>
              </a:spcAft>
              <a:defRPr/>
            </a:pPr>
            <a:r>
              <a:rPr lang="es-ES" sz="2800" dirty="0">
                <a:latin typeface="Arial"/>
                <a:cs typeface="Arial"/>
              </a:rPr>
              <a:t>►</a:t>
            </a:r>
            <a:r>
              <a:rPr lang="es-ES" sz="2800" dirty="0">
                <a:latin typeface="+mn-lt"/>
                <a:cs typeface="Arial" pitchFamily="34" charset="0"/>
              </a:rPr>
              <a:t>En </a:t>
            </a:r>
            <a:r>
              <a:rPr lang="es-ES" sz="2800" b="1" dirty="0">
                <a:solidFill>
                  <a:schemeClr val="tx2">
                    <a:lumMod val="75000"/>
                  </a:schemeClr>
                </a:solidFill>
                <a:latin typeface="+mn-lt"/>
                <a:cs typeface="Arial" pitchFamily="34" charset="0"/>
              </a:rPr>
              <a:t>español</a:t>
            </a:r>
            <a:r>
              <a:rPr lang="es-ES" sz="2800" dirty="0">
                <a:latin typeface="+mn-lt"/>
                <a:cs typeface="Arial" pitchFamily="34" charset="0"/>
              </a:rPr>
              <a:t>, además de ESTAR, se usa QUEDAR para localizar lugares en el espacio:</a:t>
            </a:r>
            <a:endParaRPr lang="es-ES" sz="2400" dirty="0">
              <a:latin typeface="+mn-lt"/>
            </a:endParaRPr>
          </a:p>
        </p:txBody>
      </p:sp>
      <p:sp>
        <p:nvSpPr>
          <p:cNvPr id="9" name="CaixaDeTexto 8"/>
          <p:cNvSpPr txBox="1"/>
          <p:nvPr/>
        </p:nvSpPr>
        <p:spPr>
          <a:xfrm>
            <a:off x="4500563" y="3933825"/>
            <a:ext cx="4643437" cy="830263"/>
          </a:xfrm>
          <a:prstGeom prst="rect">
            <a:avLst/>
          </a:prstGeom>
          <a:noFill/>
        </p:spPr>
        <p:txBody>
          <a:bodyPr>
            <a:spAutoFit/>
          </a:bodyPr>
          <a:lstStyle/>
          <a:p>
            <a:pPr fontAlgn="auto">
              <a:spcBef>
                <a:spcPts val="0"/>
              </a:spcBef>
              <a:spcAft>
                <a:spcPts val="0"/>
              </a:spcAft>
              <a:defRPr/>
            </a:pPr>
            <a:r>
              <a:rPr lang="es-ES" sz="2400" i="1" dirty="0">
                <a:latin typeface="+mn-lt"/>
              </a:rPr>
              <a:t>El Metro Vila Mariana </a:t>
            </a:r>
            <a:r>
              <a:rPr lang="es-ES" sz="2400" i="1" dirty="0">
                <a:solidFill>
                  <a:srgbClr val="C00000"/>
                </a:solidFill>
                <a:latin typeface="+mn-lt"/>
              </a:rPr>
              <a:t>está</a:t>
            </a:r>
            <a:r>
              <a:rPr lang="es-ES" sz="2400" i="1" dirty="0">
                <a:latin typeface="+mn-lt"/>
              </a:rPr>
              <a:t>/ </a:t>
            </a:r>
            <a:r>
              <a:rPr lang="es-ES" sz="2400" i="1" dirty="0">
                <a:solidFill>
                  <a:srgbClr val="C00000"/>
                </a:solidFill>
                <a:latin typeface="+mn-lt"/>
              </a:rPr>
              <a:t>queda</a:t>
            </a:r>
            <a:r>
              <a:rPr lang="es-ES" sz="2400" i="1" dirty="0">
                <a:latin typeface="+mn-lt"/>
              </a:rPr>
              <a:t> cerca de aquí.</a:t>
            </a:r>
            <a:endParaRPr lang="es-ES" sz="2400" dirty="0">
              <a:latin typeface="+mn-lt"/>
            </a:endParaRPr>
          </a:p>
        </p:txBody>
      </p:sp>
      <p:grpSp>
        <p:nvGrpSpPr>
          <p:cNvPr id="33802" name="Grupo 11"/>
          <p:cNvGrpSpPr>
            <a:grpSpLocks/>
          </p:cNvGrpSpPr>
          <p:nvPr/>
        </p:nvGrpSpPr>
        <p:grpSpPr bwMode="auto">
          <a:xfrm>
            <a:off x="4859338" y="4797425"/>
            <a:ext cx="3744912" cy="1930400"/>
            <a:chOff x="4859338" y="4797425"/>
            <a:chExt cx="3744912" cy="1930400"/>
          </a:xfrm>
        </p:grpSpPr>
        <p:sp>
          <p:nvSpPr>
            <p:cNvPr id="33803" name="CaixaDeTexto 2"/>
            <p:cNvSpPr txBox="1">
              <a:spLocks noChangeArrowheads="1"/>
            </p:cNvSpPr>
            <p:nvPr/>
          </p:nvSpPr>
          <p:spPr bwMode="auto">
            <a:xfrm>
              <a:off x="4859338" y="4797425"/>
              <a:ext cx="3743325" cy="922338"/>
            </a:xfrm>
            <a:prstGeom prst="rect">
              <a:avLst/>
            </a:prstGeom>
            <a:noFill/>
            <a:ln w="9525">
              <a:solidFill>
                <a:schemeClr val="tx1"/>
              </a:solidFill>
              <a:miter lim="800000"/>
              <a:headEnd/>
              <a:tailEnd/>
            </a:ln>
          </p:spPr>
          <p:txBody>
            <a:bodyPr>
              <a:spAutoFit/>
            </a:bodyPr>
            <a:lstStyle/>
            <a:p>
              <a:r>
                <a:rPr lang="es-ES"/>
                <a:t>Más frecuente/ adecuado:</a:t>
              </a:r>
            </a:p>
            <a:p>
              <a:r>
                <a:rPr lang="es-ES" i="1"/>
                <a:t>— ¿Dónde </a:t>
              </a:r>
              <a:r>
                <a:rPr lang="es-ES" i="1">
                  <a:solidFill>
                    <a:srgbClr val="C00000"/>
                  </a:solidFill>
                </a:rPr>
                <a:t>está</a:t>
              </a:r>
              <a:r>
                <a:rPr lang="es-ES" i="1"/>
                <a:t> el MASP?</a:t>
              </a:r>
            </a:p>
            <a:p>
              <a:r>
                <a:rPr lang="es-ES" i="1"/>
                <a:t>— </a:t>
              </a:r>
              <a:r>
                <a:rPr lang="es-ES" i="1">
                  <a:solidFill>
                    <a:srgbClr val="C00000"/>
                  </a:solidFill>
                </a:rPr>
                <a:t>Está</a:t>
              </a:r>
              <a:r>
                <a:rPr lang="es-ES" i="1"/>
                <a:t> en la Avenida Paulista.</a:t>
              </a:r>
            </a:p>
          </p:txBody>
        </p:sp>
        <p:sp>
          <p:nvSpPr>
            <p:cNvPr id="33804" name="CaixaDeTexto 3"/>
            <p:cNvSpPr txBox="1">
              <a:spLocks noChangeArrowheads="1"/>
            </p:cNvSpPr>
            <p:nvPr/>
          </p:nvSpPr>
          <p:spPr bwMode="auto">
            <a:xfrm>
              <a:off x="4859338" y="5805488"/>
              <a:ext cx="3744912" cy="922337"/>
            </a:xfrm>
            <a:prstGeom prst="rect">
              <a:avLst/>
            </a:prstGeom>
            <a:noFill/>
            <a:ln w="9525">
              <a:solidFill>
                <a:schemeClr val="tx1"/>
              </a:solidFill>
              <a:miter lim="800000"/>
              <a:headEnd/>
              <a:tailEnd/>
            </a:ln>
          </p:spPr>
          <p:txBody>
            <a:bodyPr>
              <a:spAutoFit/>
            </a:bodyPr>
            <a:lstStyle/>
            <a:p>
              <a:r>
                <a:rPr lang="pt-BR"/>
                <a:t>No adecuado:</a:t>
              </a:r>
            </a:p>
            <a:p>
              <a:r>
                <a:rPr lang="pt-BR" i="1"/>
                <a:t>— ¿Dónde </a:t>
              </a:r>
              <a:r>
                <a:rPr lang="pt-BR" i="1">
                  <a:solidFill>
                    <a:srgbClr val="C00000"/>
                  </a:solidFill>
                </a:rPr>
                <a:t>es</a:t>
              </a:r>
              <a:r>
                <a:rPr lang="pt-BR" i="1"/>
                <a:t> el MASP?</a:t>
              </a:r>
            </a:p>
            <a:p>
              <a:r>
                <a:rPr lang="pt-BR" i="1"/>
                <a:t>— </a:t>
              </a:r>
              <a:r>
                <a:rPr lang="pt-BR" i="1">
                  <a:solidFill>
                    <a:srgbClr val="C00000"/>
                  </a:solidFill>
                </a:rPr>
                <a:t>Es</a:t>
              </a:r>
              <a:r>
                <a:rPr lang="pt-BR" i="1"/>
                <a:t> en la Avenida Paulista.</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p:cNvSpPr txBox="1">
            <a:spLocks noChangeArrowheads="1"/>
          </p:cNvSpPr>
          <p:nvPr/>
        </p:nvSpPr>
        <p:spPr bwMode="auto">
          <a:xfrm>
            <a:off x="0" y="0"/>
            <a:ext cx="4140200" cy="41544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endParaRPr lang="es-ES" sz="2800" dirty="0">
              <a:latin typeface="+mn-lt"/>
            </a:endParaRPr>
          </a:p>
          <a:p>
            <a:pPr>
              <a:defRPr/>
            </a:pPr>
            <a:r>
              <a:rPr lang="es-ES" sz="2000" dirty="0"/>
              <a:t>     </a:t>
            </a:r>
          </a:p>
          <a:p>
            <a:pPr>
              <a:defRPr/>
            </a:pPr>
            <a:endParaRPr lang="es-E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________  mi mochila?</a:t>
                      </a:r>
                      <a:endParaRPr lang="es-ES" sz="2200" noProof="0" dirty="0"/>
                    </a:p>
                  </a:txBody>
                  <a:tcPr/>
                </a:tc>
              </a:tr>
              <a:tr h="465282">
                <a:tc>
                  <a:txBody>
                    <a:bodyPr/>
                    <a:lstStyle/>
                    <a:p>
                      <a:r>
                        <a:rPr lang="es-ES" sz="2200" noProof="0" dirty="0" smtClean="0"/>
                        <a:t>b)  Si me llama Pablo, dile que (yo) no  ________  en casa.</a:t>
                      </a:r>
                      <a:endParaRPr lang="es-ES" sz="2200" noProof="0" dirty="0"/>
                    </a:p>
                  </a:txBody>
                  <a:tcPr/>
                </a:tc>
              </a:tr>
              <a:tr h="465282">
                <a:tc>
                  <a:txBody>
                    <a:bodyPr/>
                    <a:lstStyle/>
                    <a:p>
                      <a:pPr>
                        <a:buFont typeface="Wingdings" pitchFamily="2" charset="2"/>
                        <a:buNone/>
                      </a:pPr>
                      <a:r>
                        <a:rPr lang="es-ES" sz="2200" noProof="0" dirty="0" smtClean="0"/>
                        <a:t>c)  ¿Las llaves?  Creo que  ________  en el estudio, sobre la mesa.</a:t>
                      </a:r>
                      <a:endParaRPr lang="es-ES" sz="2200" noProof="0" dirty="0"/>
                    </a:p>
                  </a:txBody>
                  <a:tcPr/>
                </a:tc>
              </a:tr>
              <a:tr h="465282">
                <a:tc>
                  <a:txBody>
                    <a:bodyPr/>
                    <a:lstStyle/>
                    <a:p>
                      <a:r>
                        <a:rPr lang="es-ES" sz="2200" noProof="0" dirty="0" smtClean="0"/>
                        <a:t>d)  </a:t>
                      </a:r>
                      <a:r>
                        <a:rPr lang="es-ES" sz="2100" noProof="0" dirty="0" smtClean="0"/>
                        <a:t>El Sr. Pérez  ________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________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3" name="CaixaDeTexto 2"/>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________  en casa.</a:t>
                      </a:r>
                      <a:endParaRPr lang="es-ES" sz="2200" noProof="0" dirty="0"/>
                    </a:p>
                  </a:txBody>
                  <a:tcPr/>
                </a:tc>
              </a:tr>
              <a:tr h="465282">
                <a:tc>
                  <a:txBody>
                    <a:bodyPr/>
                    <a:lstStyle/>
                    <a:p>
                      <a:pPr>
                        <a:buFont typeface="Wingdings" pitchFamily="2" charset="2"/>
                        <a:buNone/>
                      </a:pPr>
                      <a:r>
                        <a:rPr lang="es-ES" sz="2200" noProof="0" dirty="0" smtClean="0"/>
                        <a:t>c)  ¿Las llaves?  Creo que  ________  en el estudio, sobre la mesa.</a:t>
                      </a:r>
                      <a:endParaRPr lang="es-ES" sz="2200" noProof="0" dirty="0"/>
                    </a:p>
                  </a:txBody>
                  <a:tcPr/>
                </a:tc>
              </a:tr>
              <a:tr h="465282">
                <a:tc>
                  <a:txBody>
                    <a:bodyPr/>
                    <a:lstStyle/>
                    <a:p>
                      <a:r>
                        <a:rPr lang="es-ES" sz="2200" noProof="0" dirty="0" smtClean="0"/>
                        <a:t>d)  </a:t>
                      </a:r>
                      <a:r>
                        <a:rPr lang="es-ES" sz="2100" noProof="0" dirty="0" smtClean="0"/>
                        <a:t>El Sr. Pérez  ________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________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________  en el estudio, sobre la mesa.</a:t>
                      </a:r>
                      <a:endParaRPr lang="es-ES" sz="2200" noProof="0" dirty="0"/>
                    </a:p>
                  </a:txBody>
                  <a:tcPr/>
                </a:tc>
              </a:tr>
              <a:tr h="465282">
                <a:tc>
                  <a:txBody>
                    <a:bodyPr/>
                    <a:lstStyle/>
                    <a:p>
                      <a:r>
                        <a:rPr lang="es-ES" sz="2200" noProof="0" dirty="0" smtClean="0"/>
                        <a:t>d)  </a:t>
                      </a:r>
                      <a:r>
                        <a:rPr lang="es-ES" sz="2100" noProof="0" dirty="0" smtClean="0"/>
                        <a:t>El Sr. Pérez  ________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________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________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________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________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6" name="CaixaDeTexto 5"/>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a:t>
                      </a:r>
                      <a:r>
                        <a:rPr lang="es-ES" sz="2100" b="1" i="1" noProof="0" dirty="0" smtClean="0">
                          <a:solidFill>
                            <a:srgbClr val="C00000"/>
                          </a:solidFill>
                        </a:rPr>
                        <a:t>están</a:t>
                      </a:r>
                      <a:r>
                        <a:rPr lang="es-ES" sz="2100" noProof="0" dirty="0" smtClean="0"/>
                        <a:t>  en la cancha.  El partido va a empezar pronto.</a:t>
                      </a:r>
                      <a:endParaRPr lang="es-ES" sz="2100" noProof="0" dirty="0"/>
                    </a:p>
                  </a:txBody>
                  <a:tcPr/>
                </a:tc>
              </a:tr>
              <a:tr h="465282">
                <a:tc>
                  <a:txBody>
                    <a:bodyPr/>
                    <a:lstStyle/>
                    <a:p>
                      <a:r>
                        <a:rPr lang="es-ES" sz="2200" noProof="0" dirty="0" smtClean="0"/>
                        <a:t>f)  ¿Usted  ________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6" name="CaixaDeTexto 5"/>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a:t>
                      </a:r>
                      <a:r>
                        <a:rPr lang="es-ES" sz="2100" b="1" i="1" noProof="0" dirty="0" smtClean="0">
                          <a:solidFill>
                            <a:srgbClr val="C00000"/>
                          </a:solidFill>
                        </a:rPr>
                        <a:t>están</a:t>
                      </a:r>
                      <a:r>
                        <a:rPr lang="es-ES" sz="2100" noProof="0" dirty="0" smtClean="0"/>
                        <a:t>  en la cancha.  El partido va a empezar pronto.</a:t>
                      </a:r>
                      <a:endParaRPr lang="es-ES" sz="2100" noProof="0" dirty="0"/>
                    </a:p>
                  </a:txBody>
                  <a:tcPr/>
                </a:tc>
              </a:tr>
              <a:tr h="465282">
                <a:tc>
                  <a:txBody>
                    <a:bodyPr/>
                    <a:lstStyle/>
                    <a:p>
                      <a:r>
                        <a:rPr lang="es-ES" sz="2200" noProof="0" dirty="0" smtClean="0"/>
                        <a:t>f)  ¿Usted  </a:t>
                      </a:r>
                      <a:r>
                        <a:rPr lang="es-ES" sz="2200" b="1" i="1" noProof="0" dirty="0" smtClean="0">
                          <a:solidFill>
                            <a:srgbClr val="C00000"/>
                          </a:solidFill>
                        </a:rPr>
                        <a:t>está </a:t>
                      </a:r>
                      <a:r>
                        <a:rPr lang="es-ES" sz="2200" noProof="0" dirty="0" smtClean="0"/>
                        <a:t>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________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a:t>
                      </a:r>
                      <a:r>
                        <a:rPr lang="es-ES" sz="2100" b="1" i="1" noProof="0" dirty="0" smtClean="0">
                          <a:solidFill>
                            <a:srgbClr val="C00000"/>
                          </a:solidFill>
                        </a:rPr>
                        <a:t>están</a:t>
                      </a:r>
                      <a:r>
                        <a:rPr lang="es-ES" sz="2100" noProof="0" dirty="0" smtClean="0"/>
                        <a:t>  en la cancha.  El partido va a empezar pronto.</a:t>
                      </a:r>
                      <a:endParaRPr lang="es-ES" sz="2100" noProof="0" dirty="0"/>
                    </a:p>
                  </a:txBody>
                  <a:tcPr/>
                </a:tc>
              </a:tr>
              <a:tr h="465282">
                <a:tc>
                  <a:txBody>
                    <a:bodyPr/>
                    <a:lstStyle/>
                    <a:p>
                      <a:r>
                        <a:rPr lang="es-ES" sz="2200" noProof="0" dirty="0" smtClean="0"/>
                        <a:t>f)  ¿Usted  </a:t>
                      </a:r>
                      <a:r>
                        <a:rPr lang="es-ES" sz="2200" b="1" i="1" noProof="0" dirty="0" smtClean="0">
                          <a:solidFill>
                            <a:srgbClr val="C00000"/>
                          </a:solidFill>
                        </a:rPr>
                        <a:t>está </a:t>
                      </a:r>
                      <a:r>
                        <a:rPr lang="es-ES" sz="2200" noProof="0" dirty="0" smtClean="0"/>
                        <a:t>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a:t>
                      </a:r>
                      <a:r>
                        <a:rPr lang="es-ES" sz="2100" b="1" i="1" baseline="0" noProof="0" dirty="0" smtClean="0">
                          <a:solidFill>
                            <a:srgbClr val="C00000"/>
                          </a:solidFill>
                        </a:rPr>
                        <a:t>estáis </a:t>
                      </a:r>
                      <a:r>
                        <a:rPr lang="es-ES" sz="2100" baseline="0" noProof="0" dirty="0" smtClean="0"/>
                        <a:t> en la oficina, paso a veros dentro de un rato. </a:t>
                      </a:r>
                      <a:endParaRPr lang="es-ES" sz="2100" noProof="0" dirty="0"/>
                    </a:p>
                  </a:txBody>
                  <a:tcPr/>
                </a:tc>
              </a:tr>
              <a:tr h="465282">
                <a:tc>
                  <a:txBody>
                    <a:bodyPr/>
                    <a:lstStyle/>
                    <a:p>
                      <a:r>
                        <a:rPr lang="es-ES" sz="2200" noProof="0" dirty="0" smtClean="0"/>
                        <a:t>h)  Paula, ¿dónde  ________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a:t>
                      </a:r>
                      <a:r>
                        <a:rPr lang="es-ES" sz="2100" b="1" i="1" noProof="0" dirty="0" smtClean="0">
                          <a:solidFill>
                            <a:srgbClr val="C00000"/>
                          </a:solidFill>
                        </a:rPr>
                        <a:t>están</a:t>
                      </a:r>
                      <a:r>
                        <a:rPr lang="es-ES" sz="2100" noProof="0" dirty="0" smtClean="0"/>
                        <a:t>  en la cancha.  El partido va a empezar pronto.</a:t>
                      </a:r>
                      <a:endParaRPr lang="es-ES" sz="2100" noProof="0" dirty="0"/>
                    </a:p>
                  </a:txBody>
                  <a:tcPr/>
                </a:tc>
              </a:tr>
              <a:tr h="465282">
                <a:tc>
                  <a:txBody>
                    <a:bodyPr/>
                    <a:lstStyle/>
                    <a:p>
                      <a:r>
                        <a:rPr lang="es-ES" sz="2200" noProof="0" dirty="0" smtClean="0"/>
                        <a:t>f)  ¿Usted  </a:t>
                      </a:r>
                      <a:r>
                        <a:rPr lang="es-ES" sz="2200" b="1" i="1" noProof="0" dirty="0" smtClean="0">
                          <a:solidFill>
                            <a:srgbClr val="C00000"/>
                          </a:solidFill>
                        </a:rPr>
                        <a:t>está </a:t>
                      </a:r>
                      <a:r>
                        <a:rPr lang="es-ES" sz="2200" noProof="0" dirty="0" smtClean="0"/>
                        <a:t>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a:t>
                      </a:r>
                      <a:r>
                        <a:rPr lang="es-ES" sz="2100" b="1" i="1" baseline="0" noProof="0" dirty="0" smtClean="0">
                          <a:solidFill>
                            <a:srgbClr val="C00000"/>
                          </a:solidFill>
                        </a:rPr>
                        <a:t>estáis </a:t>
                      </a:r>
                      <a:r>
                        <a:rPr lang="es-ES" sz="2100" baseline="0" noProof="0" dirty="0" smtClean="0"/>
                        <a:t> en la oficina, paso a veros dentro de un rato. </a:t>
                      </a:r>
                      <a:endParaRPr lang="es-ES" sz="2100" noProof="0" dirty="0"/>
                    </a:p>
                  </a:txBody>
                  <a:tcPr/>
                </a:tc>
              </a:tr>
              <a:tr h="465282">
                <a:tc>
                  <a:txBody>
                    <a:bodyPr/>
                    <a:lstStyle/>
                    <a:p>
                      <a:r>
                        <a:rPr lang="es-ES" sz="2200" noProof="0" dirty="0" smtClean="0"/>
                        <a:t>h)  Paula, ¿dónde  </a:t>
                      </a:r>
                      <a:r>
                        <a:rPr lang="es-ES" sz="2200" b="1" i="1" noProof="0" dirty="0" smtClean="0">
                          <a:solidFill>
                            <a:srgbClr val="C00000"/>
                          </a:solidFill>
                        </a:rPr>
                        <a:t>estás</a:t>
                      </a:r>
                      <a:r>
                        <a:rPr lang="es-ES" sz="2200" noProof="0" dirty="0" smtClean="0"/>
                        <a:t>  (tú)?  Necesito hablarte lo antes posible</a:t>
                      </a:r>
                    </a:p>
                  </a:txBody>
                  <a:tcPr/>
                </a:tc>
              </a:tr>
              <a:tr h="465282">
                <a:tc>
                  <a:txBody>
                    <a:bodyPr/>
                    <a:lstStyle/>
                    <a:p>
                      <a:pPr>
                        <a:buFont typeface="Wingdings" pitchFamily="2" charset="2"/>
                        <a:buNone/>
                      </a:pPr>
                      <a:r>
                        <a:rPr lang="es-ES" sz="2200" noProof="0" dirty="0" smtClean="0"/>
                        <a:t>i)  Tus maletas ya  ________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288" y="981075"/>
          <a:ext cx="8569325" cy="5467350"/>
        </p:xfrm>
        <a:graphic>
          <a:graphicData uri="http://schemas.openxmlformats.org/drawingml/2006/table">
            <a:tbl>
              <a:tblPr firstRow="1" bandRow="1">
                <a:tableStyleId>{2D5ABB26-0587-4C30-8999-92F81FD0307C}</a:tableStyleId>
              </a:tblPr>
              <a:tblGrid>
                <a:gridCol w="8568952"/>
              </a:tblGrid>
              <a:tr h="465282">
                <a:tc>
                  <a:txBody>
                    <a:bodyPr/>
                    <a:lstStyle/>
                    <a:p>
                      <a:r>
                        <a:rPr lang="es-ES" sz="2800" b="1" noProof="0" dirty="0" smtClean="0">
                          <a:latin typeface="Trebuchet MS" pitchFamily="34" charset="0"/>
                        </a:rPr>
                        <a:t>Completa las frases abajo con el verbo ESTAR:</a:t>
                      </a:r>
                      <a:endParaRPr lang="es-ES" sz="28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baseline="0" noProof="0" dirty="0" smtClean="0"/>
                        <a:t>a)  Oye, ¿dónde  </a:t>
                      </a:r>
                      <a:r>
                        <a:rPr lang="es-ES" sz="2200" b="1" i="1" baseline="0" noProof="0" dirty="0" smtClean="0">
                          <a:solidFill>
                            <a:srgbClr val="C00000"/>
                          </a:solidFill>
                        </a:rPr>
                        <a:t>está</a:t>
                      </a:r>
                      <a:r>
                        <a:rPr lang="es-ES" sz="2200" baseline="0" noProof="0" dirty="0" smtClean="0"/>
                        <a:t>  mi mochila?</a:t>
                      </a:r>
                      <a:endParaRPr lang="es-ES" sz="2200" noProof="0" dirty="0"/>
                    </a:p>
                  </a:txBody>
                  <a:tcPr/>
                </a:tc>
              </a:tr>
              <a:tr h="465282">
                <a:tc>
                  <a:txBody>
                    <a:bodyPr/>
                    <a:lstStyle/>
                    <a:p>
                      <a:r>
                        <a:rPr lang="es-ES" sz="2200" noProof="0" dirty="0" smtClean="0"/>
                        <a:t>b)  Si me llama Pablo, dile que (yo) no  </a:t>
                      </a:r>
                      <a:r>
                        <a:rPr lang="es-ES" sz="2200" b="1" i="1" noProof="0" dirty="0" smtClean="0">
                          <a:solidFill>
                            <a:srgbClr val="C00000"/>
                          </a:solidFill>
                        </a:rPr>
                        <a:t>estoy</a:t>
                      </a:r>
                      <a:r>
                        <a:rPr lang="es-ES" sz="2200" noProof="0" dirty="0" smtClean="0"/>
                        <a:t>  en casa.</a:t>
                      </a:r>
                      <a:endParaRPr lang="es-ES" sz="2200" noProof="0" dirty="0"/>
                    </a:p>
                  </a:txBody>
                  <a:tcPr/>
                </a:tc>
              </a:tr>
              <a:tr h="465282">
                <a:tc>
                  <a:txBody>
                    <a:bodyPr/>
                    <a:lstStyle/>
                    <a:p>
                      <a:pPr>
                        <a:buFont typeface="Wingdings" pitchFamily="2" charset="2"/>
                        <a:buNone/>
                      </a:pPr>
                      <a:r>
                        <a:rPr lang="es-ES" sz="2200" noProof="0" dirty="0" smtClean="0"/>
                        <a:t>c)  ¿Las llaves?  Creo que  </a:t>
                      </a:r>
                      <a:r>
                        <a:rPr lang="es-ES" sz="2200" b="1" i="1" noProof="0" dirty="0" smtClean="0">
                          <a:solidFill>
                            <a:srgbClr val="C00000"/>
                          </a:solidFill>
                        </a:rPr>
                        <a:t>están</a:t>
                      </a:r>
                      <a:r>
                        <a:rPr lang="es-ES" sz="2200" noProof="0" dirty="0" smtClean="0"/>
                        <a:t>  en el estudio, sobre la mesa.</a:t>
                      </a:r>
                      <a:endParaRPr lang="es-ES" sz="2200" noProof="0" dirty="0"/>
                    </a:p>
                  </a:txBody>
                  <a:tcPr/>
                </a:tc>
              </a:tr>
              <a:tr h="465282">
                <a:tc>
                  <a:txBody>
                    <a:bodyPr/>
                    <a:lstStyle/>
                    <a:p>
                      <a:r>
                        <a:rPr lang="es-ES" sz="2200" noProof="0" dirty="0" smtClean="0"/>
                        <a:t>d)  </a:t>
                      </a:r>
                      <a:r>
                        <a:rPr lang="es-ES" sz="2100" noProof="0" dirty="0" smtClean="0"/>
                        <a:t>El Sr. Pérez  </a:t>
                      </a:r>
                      <a:r>
                        <a:rPr lang="es-ES" sz="2100" b="1" i="1" noProof="0" dirty="0" smtClean="0">
                          <a:solidFill>
                            <a:srgbClr val="C00000"/>
                          </a:solidFill>
                        </a:rPr>
                        <a:t>está</a:t>
                      </a:r>
                      <a:r>
                        <a:rPr lang="es-ES" sz="2100" noProof="0" dirty="0" smtClean="0"/>
                        <a:t>  en su despacho, pero no</a:t>
                      </a:r>
                      <a:r>
                        <a:rPr lang="es-ES" sz="2100" baseline="0" noProof="0" dirty="0" smtClean="0"/>
                        <a:t> lo puede atender ahora.</a:t>
                      </a:r>
                      <a:endParaRPr lang="es-ES" sz="2100" noProof="0" dirty="0"/>
                    </a:p>
                  </a:txBody>
                  <a:tcPr/>
                </a:tc>
              </a:tr>
              <a:tr h="465282">
                <a:tc>
                  <a:txBody>
                    <a:bodyPr/>
                    <a:lstStyle/>
                    <a:p>
                      <a:pPr>
                        <a:buFont typeface="Wingdings" pitchFamily="2" charset="2"/>
                        <a:buNone/>
                      </a:pPr>
                      <a:r>
                        <a:rPr lang="es-ES" sz="2200" noProof="0" dirty="0" smtClean="0"/>
                        <a:t>e)  </a:t>
                      </a:r>
                      <a:r>
                        <a:rPr lang="es-ES" sz="2100" noProof="0" dirty="0" smtClean="0"/>
                        <a:t>Los atletas ya  </a:t>
                      </a:r>
                      <a:r>
                        <a:rPr lang="es-ES" sz="2100" b="1" i="1" noProof="0" dirty="0" smtClean="0">
                          <a:solidFill>
                            <a:srgbClr val="C00000"/>
                          </a:solidFill>
                        </a:rPr>
                        <a:t>están</a:t>
                      </a:r>
                      <a:r>
                        <a:rPr lang="es-ES" sz="2100" noProof="0" dirty="0" smtClean="0"/>
                        <a:t>  en la cancha.  El partido va a empezar pronto.</a:t>
                      </a:r>
                      <a:endParaRPr lang="es-ES" sz="2100" noProof="0" dirty="0"/>
                    </a:p>
                  </a:txBody>
                  <a:tcPr/>
                </a:tc>
              </a:tr>
              <a:tr h="465282">
                <a:tc>
                  <a:txBody>
                    <a:bodyPr/>
                    <a:lstStyle/>
                    <a:p>
                      <a:r>
                        <a:rPr lang="es-ES" sz="2200" noProof="0" dirty="0" smtClean="0"/>
                        <a:t>f)  ¿Usted  </a:t>
                      </a:r>
                      <a:r>
                        <a:rPr lang="es-ES" sz="2200" b="1" i="1" noProof="0" dirty="0" smtClean="0">
                          <a:solidFill>
                            <a:srgbClr val="C00000"/>
                          </a:solidFill>
                        </a:rPr>
                        <a:t>está </a:t>
                      </a:r>
                      <a:r>
                        <a:rPr lang="es-ES" sz="2200" noProof="0" dirty="0" smtClean="0"/>
                        <a:t> aquí hace mucho tiempo?</a:t>
                      </a:r>
                      <a:endParaRPr lang="es-ES" sz="2200" noProof="0" dirty="0"/>
                    </a:p>
                  </a:txBody>
                  <a:tcPr/>
                </a:tc>
              </a:tr>
              <a:tr h="465282">
                <a:tc>
                  <a:txBody>
                    <a:bodyPr/>
                    <a:lstStyle/>
                    <a:p>
                      <a:pPr>
                        <a:buFont typeface="Wingdings" pitchFamily="2" charset="2"/>
                        <a:buNone/>
                      </a:pPr>
                      <a:r>
                        <a:rPr lang="es-ES" sz="2200" noProof="0" dirty="0" smtClean="0"/>
                        <a:t>g)  </a:t>
                      </a:r>
                      <a:r>
                        <a:rPr lang="es-ES" sz="2100" noProof="0" dirty="0" smtClean="0"/>
                        <a:t>Si (vosotros) aún </a:t>
                      </a:r>
                      <a:r>
                        <a:rPr lang="es-ES" sz="2100" baseline="0" noProof="0" dirty="0" smtClean="0"/>
                        <a:t> </a:t>
                      </a:r>
                      <a:r>
                        <a:rPr lang="es-ES" sz="2100" b="1" i="1" baseline="0" noProof="0" dirty="0" smtClean="0">
                          <a:solidFill>
                            <a:srgbClr val="C00000"/>
                          </a:solidFill>
                        </a:rPr>
                        <a:t>estáis </a:t>
                      </a:r>
                      <a:r>
                        <a:rPr lang="es-ES" sz="2100" baseline="0" noProof="0" dirty="0" smtClean="0"/>
                        <a:t> en la oficina, paso a veros dentro de un rato. </a:t>
                      </a:r>
                      <a:endParaRPr lang="es-ES" sz="2100" noProof="0" dirty="0"/>
                    </a:p>
                  </a:txBody>
                  <a:tcPr/>
                </a:tc>
              </a:tr>
              <a:tr h="465282">
                <a:tc>
                  <a:txBody>
                    <a:bodyPr/>
                    <a:lstStyle/>
                    <a:p>
                      <a:r>
                        <a:rPr lang="es-ES" sz="2200" noProof="0" dirty="0" smtClean="0"/>
                        <a:t>h)  Paula, ¿dónde  </a:t>
                      </a:r>
                      <a:r>
                        <a:rPr lang="es-ES" sz="2200" b="1" i="1" noProof="0" dirty="0" smtClean="0">
                          <a:solidFill>
                            <a:srgbClr val="C00000"/>
                          </a:solidFill>
                        </a:rPr>
                        <a:t>estás</a:t>
                      </a:r>
                      <a:r>
                        <a:rPr lang="es-ES" sz="2200" noProof="0" dirty="0" smtClean="0"/>
                        <a:t>  (tú)?  Necesito hablarte lo antes posible</a:t>
                      </a:r>
                    </a:p>
                  </a:txBody>
                  <a:tcPr/>
                </a:tc>
              </a:tr>
              <a:tr h="465282">
                <a:tc>
                  <a:txBody>
                    <a:bodyPr/>
                    <a:lstStyle/>
                    <a:p>
                      <a:pPr>
                        <a:buFont typeface="Wingdings" pitchFamily="2" charset="2"/>
                        <a:buNone/>
                      </a:pPr>
                      <a:r>
                        <a:rPr lang="es-ES" sz="2200" noProof="0" dirty="0" smtClean="0"/>
                        <a:t>i)  Tus maletas ya  </a:t>
                      </a:r>
                      <a:r>
                        <a:rPr lang="es-ES" sz="2200" b="1" i="1" noProof="0" dirty="0" smtClean="0">
                          <a:solidFill>
                            <a:srgbClr val="C00000"/>
                          </a:solidFill>
                        </a:rPr>
                        <a:t>están</a:t>
                      </a:r>
                      <a:r>
                        <a:rPr lang="es-ES" sz="2200" noProof="0" dirty="0" smtClean="0"/>
                        <a:t>  en el taxi.  Date prisa,</a:t>
                      </a:r>
                      <a:r>
                        <a:rPr lang="es-ES" sz="2200" baseline="0" noProof="0" dirty="0" smtClean="0"/>
                        <a:t> estamos retrasados.</a:t>
                      </a:r>
                      <a:endParaRPr lang="es-ES" sz="2200" noProof="0" dirty="0"/>
                    </a:p>
                  </a:txBody>
                  <a:tcPr/>
                </a:tc>
              </a:tr>
              <a:tr h="465282">
                <a:tc>
                  <a:txBody>
                    <a:bodyPr/>
                    <a:lstStyle/>
                    <a:p>
                      <a:endParaRPr lang="es-ES" sz="2200" noProof="0" dirty="0"/>
                    </a:p>
                  </a:txBody>
                  <a:tcPr/>
                </a:tc>
              </a:tr>
            </a:tbl>
          </a:graphicData>
        </a:graphic>
      </p:graphicFrame>
      <p:sp>
        <p:nvSpPr>
          <p:cNvPr id="4" name="CaixaDeTexto 3"/>
          <p:cNvSpPr txBox="1"/>
          <p:nvPr/>
        </p:nvSpPr>
        <p:spPr>
          <a:xfrm>
            <a:off x="8496300" y="0"/>
            <a:ext cx="647700" cy="1016000"/>
          </a:xfrm>
          <a:prstGeom prst="rect">
            <a:avLst/>
          </a:prstGeom>
          <a:solidFill>
            <a:schemeClr val="accent1">
              <a:lumMod val="50000"/>
            </a:schemeClr>
          </a:solidFill>
        </p:spPr>
        <p:txBody>
          <a:bodyPr>
            <a:spAutoFit/>
          </a:bodyPr>
          <a:lstStyle/>
          <a:p>
            <a:pPr>
              <a:defRPr/>
            </a:pPr>
            <a:r>
              <a:rPr lang="pt-BR" sz="6000" dirty="0">
                <a:solidFill>
                  <a:srgbClr val="FF0000"/>
                </a:solidFill>
              </a:rPr>
              <a:t>1</a:t>
            </a:r>
          </a:p>
        </p:txBody>
      </p:sp>
      <p:sp>
        <p:nvSpPr>
          <p:cNvPr id="5" name="CaixaDeTexto 4"/>
          <p:cNvSpPr txBox="1"/>
          <p:nvPr/>
        </p:nvSpPr>
        <p:spPr>
          <a:xfrm>
            <a:off x="4211638"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p:cNvSpPr txBox="1">
            <a:spLocks noChangeArrowheads="1"/>
          </p:cNvSpPr>
          <p:nvPr/>
        </p:nvSpPr>
        <p:spPr bwMode="auto">
          <a:xfrm>
            <a:off x="0" y="0"/>
            <a:ext cx="4140200" cy="5200650"/>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  </a:t>
            </a:r>
          </a:p>
          <a:p>
            <a:pPr>
              <a:defRPr/>
            </a:pPr>
            <a:r>
              <a:rPr lang="es-ES" sz="2000" dirty="0"/>
              <a:t>     </a:t>
            </a:r>
          </a:p>
          <a:p>
            <a:pPr>
              <a:defRPr/>
            </a:pPr>
            <a:endParaRPr lang="es-E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upo 6"/>
          <p:cNvGrpSpPr>
            <a:grpSpLocks/>
          </p:cNvGrpSpPr>
          <p:nvPr/>
        </p:nvGrpSpPr>
        <p:grpSpPr bwMode="auto">
          <a:xfrm>
            <a:off x="5508625" y="0"/>
            <a:ext cx="3635375" cy="6858000"/>
            <a:chOff x="1763688" y="1052736"/>
            <a:chExt cx="2784308" cy="3750611"/>
          </a:xfrm>
        </p:grpSpPr>
        <p:pic>
          <p:nvPicPr>
            <p:cNvPr id="45065"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45066"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256338"/>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______  muy a gusto</a:t>
                      </a:r>
                      <a:r>
                        <a:rPr lang="es-ES" sz="2200" baseline="0" noProof="0" dirty="0" smtClean="0"/>
                        <a:t> aquí.  Al entrar,  ______  una ventana al fondo, que da a un parque.  Delante de la ventana,  ______  mi escritorio: me gusta ver el paisaje mientras trabajo.  A la derecha,  ______  un armario, donde  ______  mis ropas y otros objetos.  A la izquierda,  ______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bl>
          </a:graphicData>
        </a:graphic>
      </p:graphicFrame>
      <p:grpSp>
        <p:nvGrpSpPr>
          <p:cNvPr id="45062" name="Grupo 4"/>
          <p:cNvGrpSpPr>
            <a:grpSpLocks/>
          </p:cNvGrpSpPr>
          <p:nvPr/>
        </p:nvGrpSpPr>
        <p:grpSpPr bwMode="auto">
          <a:xfrm>
            <a:off x="7970838" y="0"/>
            <a:ext cx="1173162" cy="523875"/>
            <a:chOff x="0" y="0"/>
            <a:chExt cx="1173556" cy="523220"/>
          </a:xfrm>
        </p:grpSpPr>
        <p:sp>
          <p:nvSpPr>
            <p:cNvPr id="3" name="CaixaDeTexto 2"/>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4" name="CaixaDeTexto 3"/>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upo 11"/>
          <p:cNvGrpSpPr>
            <a:grpSpLocks/>
          </p:cNvGrpSpPr>
          <p:nvPr/>
        </p:nvGrpSpPr>
        <p:grpSpPr bwMode="auto">
          <a:xfrm>
            <a:off x="5508625" y="0"/>
            <a:ext cx="3635375" cy="6858000"/>
            <a:chOff x="1763688" y="1052736"/>
            <a:chExt cx="2784308" cy="3750611"/>
          </a:xfrm>
        </p:grpSpPr>
        <p:pic>
          <p:nvPicPr>
            <p:cNvPr id="46090"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46091"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______  una ventana al fondo, que da a un parque.  Delante de la ventana,  ______  mi escritorio: me gusta ver el paisaje mientras trabajo.  A la derecha,  ______  un armario, donde  ______  mis ropas y otros objetos.  A la izquierda,  ______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46087"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upo 11"/>
          <p:cNvGrpSpPr>
            <a:grpSpLocks/>
          </p:cNvGrpSpPr>
          <p:nvPr/>
        </p:nvGrpSpPr>
        <p:grpSpPr bwMode="auto">
          <a:xfrm>
            <a:off x="5508625" y="0"/>
            <a:ext cx="3635375" cy="6858000"/>
            <a:chOff x="1763688" y="1052736"/>
            <a:chExt cx="2784308" cy="3750611"/>
          </a:xfrm>
        </p:grpSpPr>
        <p:pic>
          <p:nvPicPr>
            <p:cNvPr id="47114"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47115"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______  mi escritorio: me gusta ver el paisaje mientras trabajo.  A la derecha,  ______  un armario, donde  ______  mis ropas y otros objetos.  A la izquierda,  ______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47111"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upo 11"/>
          <p:cNvGrpSpPr>
            <a:grpSpLocks/>
          </p:cNvGrpSpPr>
          <p:nvPr/>
        </p:nvGrpSpPr>
        <p:grpSpPr bwMode="auto">
          <a:xfrm>
            <a:off x="5508625" y="0"/>
            <a:ext cx="3635375" cy="6858000"/>
            <a:chOff x="1763688" y="1052736"/>
            <a:chExt cx="2784308" cy="3750611"/>
          </a:xfrm>
        </p:grpSpPr>
        <p:pic>
          <p:nvPicPr>
            <p:cNvPr id="48138"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48139"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______  un armario, donde  ______  mis ropas y otros objetos.  A la izquierda,  ______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48135"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upo 11"/>
          <p:cNvGrpSpPr>
            <a:grpSpLocks/>
          </p:cNvGrpSpPr>
          <p:nvPr/>
        </p:nvGrpSpPr>
        <p:grpSpPr bwMode="auto">
          <a:xfrm>
            <a:off x="5508625" y="0"/>
            <a:ext cx="3635375" cy="6858000"/>
            <a:chOff x="1763688" y="1052736"/>
            <a:chExt cx="2784308" cy="3750611"/>
          </a:xfrm>
        </p:grpSpPr>
        <p:pic>
          <p:nvPicPr>
            <p:cNvPr id="49162"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49163"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______  mis ropas y otros objetos.  A la izquierda,  ______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49159"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o 11"/>
          <p:cNvGrpSpPr>
            <a:grpSpLocks/>
          </p:cNvGrpSpPr>
          <p:nvPr/>
        </p:nvGrpSpPr>
        <p:grpSpPr bwMode="auto">
          <a:xfrm>
            <a:off x="5508625" y="0"/>
            <a:ext cx="3635375" cy="6858000"/>
            <a:chOff x="1763688" y="1052736"/>
            <a:chExt cx="2784308" cy="3750611"/>
          </a:xfrm>
        </p:grpSpPr>
        <p:pic>
          <p:nvPicPr>
            <p:cNvPr id="50186"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0187"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______</a:t>
                      </a:r>
                      <a:r>
                        <a:rPr lang="es-ES" sz="2200" b="1" i="1" baseline="0" noProof="0" dirty="0" smtClean="0">
                          <a:solidFill>
                            <a:srgbClr val="C00000"/>
                          </a:solidFill>
                        </a:rPr>
                        <a:t> </a:t>
                      </a:r>
                      <a:r>
                        <a:rPr lang="es-ES" sz="2200" baseline="0" noProof="0" dirty="0" smtClean="0"/>
                        <a:t>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0183"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upo 11"/>
          <p:cNvGrpSpPr>
            <a:grpSpLocks/>
          </p:cNvGrpSpPr>
          <p:nvPr/>
        </p:nvGrpSpPr>
        <p:grpSpPr bwMode="auto">
          <a:xfrm>
            <a:off x="5508625" y="0"/>
            <a:ext cx="3635375" cy="6858000"/>
            <a:chOff x="1763688" y="1052736"/>
            <a:chExt cx="2784308" cy="3750611"/>
          </a:xfrm>
        </p:grpSpPr>
        <p:pic>
          <p:nvPicPr>
            <p:cNvPr id="51210"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1211"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______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1207"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upo 11"/>
          <p:cNvGrpSpPr>
            <a:grpSpLocks/>
          </p:cNvGrpSpPr>
          <p:nvPr/>
        </p:nvGrpSpPr>
        <p:grpSpPr bwMode="auto">
          <a:xfrm>
            <a:off x="5508625" y="0"/>
            <a:ext cx="3635375" cy="6858000"/>
            <a:chOff x="1763688" y="1052736"/>
            <a:chExt cx="2784308" cy="3750611"/>
          </a:xfrm>
        </p:grpSpPr>
        <p:pic>
          <p:nvPicPr>
            <p:cNvPr id="52234"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2235"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______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2231"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upo 11"/>
          <p:cNvGrpSpPr>
            <a:grpSpLocks/>
          </p:cNvGrpSpPr>
          <p:nvPr/>
        </p:nvGrpSpPr>
        <p:grpSpPr bwMode="auto">
          <a:xfrm>
            <a:off x="5508625" y="0"/>
            <a:ext cx="3635375" cy="6858000"/>
            <a:chOff x="1763688" y="1052736"/>
            <a:chExt cx="2784308" cy="3750611"/>
          </a:xfrm>
        </p:grpSpPr>
        <p:pic>
          <p:nvPicPr>
            <p:cNvPr id="53258"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3259"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______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3255"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upo 11"/>
          <p:cNvGrpSpPr>
            <a:grpSpLocks/>
          </p:cNvGrpSpPr>
          <p:nvPr/>
        </p:nvGrpSpPr>
        <p:grpSpPr bwMode="auto">
          <a:xfrm>
            <a:off x="5508625" y="0"/>
            <a:ext cx="3635375" cy="6858000"/>
            <a:chOff x="1763688" y="1052736"/>
            <a:chExt cx="2784308" cy="3750611"/>
          </a:xfrm>
        </p:grpSpPr>
        <p:pic>
          <p:nvPicPr>
            <p:cNvPr id="54282"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4283"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______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4279"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p:cNvSpPr txBox="1">
            <a:spLocks noChangeArrowheads="1"/>
          </p:cNvSpPr>
          <p:nvPr/>
        </p:nvSpPr>
        <p:spPr bwMode="auto">
          <a:xfrm>
            <a:off x="0" y="0"/>
            <a:ext cx="4211638" cy="680243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a:t>
            </a:r>
            <a:r>
              <a:rPr lang="es-ES" sz="2400" dirty="0">
                <a:latin typeface="+mn-lt"/>
              </a:rPr>
              <a:t> </a:t>
            </a:r>
            <a:r>
              <a:rPr lang="es-ES" sz="2400" i="1" dirty="0">
                <a:latin typeface="+mn-lt"/>
              </a:rPr>
              <a:t>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defRPr/>
            </a:pPr>
            <a:r>
              <a:rPr lang="es-ES" sz="2800" dirty="0">
                <a:latin typeface="+mn-lt"/>
              </a:rPr>
              <a:t>2.   Preguntar sobre algo que no se sabe si existe:</a:t>
            </a:r>
          </a:p>
          <a:p>
            <a:pPr marL="514350" indent="-514350">
              <a:defRPr/>
            </a:pPr>
            <a:r>
              <a:rPr lang="es-ES" sz="2400" dirty="0">
                <a:latin typeface="+mn-lt"/>
              </a:rPr>
              <a:t>  </a:t>
            </a:r>
          </a:p>
          <a:p>
            <a:pPr>
              <a:defRPr/>
            </a:pPr>
            <a:r>
              <a:rPr lang="es-ES" sz="2000" dirty="0"/>
              <a:t>     </a:t>
            </a:r>
          </a:p>
          <a:p>
            <a:pPr>
              <a:defRPr/>
            </a:pPr>
            <a:endParaRPr lang="es-E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upo 11"/>
          <p:cNvGrpSpPr>
            <a:grpSpLocks/>
          </p:cNvGrpSpPr>
          <p:nvPr/>
        </p:nvGrpSpPr>
        <p:grpSpPr bwMode="auto">
          <a:xfrm>
            <a:off x="5508625" y="0"/>
            <a:ext cx="3635375" cy="6858000"/>
            <a:chOff x="1763688" y="1052736"/>
            <a:chExt cx="2784308" cy="3750611"/>
          </a:xfrm>
        </p:grpSpPr>
        <p:pic>
          <p:nvPicPr>
            <p:cNvPr id="55306"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5307"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a:t>
                      </a:r>
                      <a:r>
                        <a:rPr lang="es-ES" sz="2200" b="1" i="1" baseline="0" noProof="0" dirty="0" smtClean="0">
                          <a:solidFill>
                            <a:srgbClr val="C00000"/>
                          </a:solidFill>
                        </a:rPr>
                        <a:t>hay</a:t>
                      </a:r>
                      <a:r>
                        <a:rPr lang="es-ES" sz="2200" baseline="0" noProof="0" dirty="0" smtClean="0"/>
                        <a:t>  un rincón donde  ______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5303"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upo 11"/>
          <p:cNvGrpSpPr>
            <a:grpSpLocks/>
          </p:cNvGrpSpPr>
          <p:nvPr/>
        </p:nvGrpSpPr>
        <p:grpSpPr bwMode="auto">
          <a:xfrm>
            <a:off x="5508625" y="0"/>
            <a:ext cx="3635375" cy="6858000"/>
            <a:chOff x="1763688" y="1052736"/>
            <a:chExt cx="2784308" cy="3750611"/>
          </a:xfrm>
        </p:grpSpPr>
        <p:pic>
          <p:nvPicPr>
            <p:cNvPr id="56330"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6331"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a:t>
                      </a:r>
                      <a:r>
                        <a:rPr lang="es-ES" sz="2200" b="1" i="1" baseline="0" noProof="0" dirty="0" smtClean="0">
                          <a:solidFill>
                            <a:srgbClr val="C00000"/>
                          </a:solidFill>
                        </a:rPr>
                        <a:t>hay</a:t>
                      </a:r>
                      <a:r>
                        <a:rPr lang="es-ES" sz="2200" baseline="0" noProof="0" dirty="0" smtClean="0"/>
                        <a:t>  un rincón donde     </a:t>
                      </a:r>
                      <a:r>
                        <a:rPr lang="es-ES" sz="2200" b="1" i="1" baseline="0" noProof="0" dirty="0" smtClean="0">
                          <a:solidFill>
                            <a:srgbClr val="C00000"/>
                          </a:solidFill>
                        </a:rPr>
                        <a:t>está</a:t>
                      </a:r>
                      <a:r>
                        <a:rPr lang="es-ES" sz="2200" baseline="0" noProof="0" dirty="0" smtClean="0"/>
                        <a:t>    mi bicicleta.  ______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6327"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upo 11"/>
          <p:cNvGrpSpPr>
            <a:grpSpLocks/>
          </p:cNvGrpSpPr>
          <p:nvPr/>
        </p:nvGrpSpPr>
        <p:grpSpPr bwMode="auto">
          <a:xfrm>
            <a:off x="5508625" y="0"/>
            <a:ext cx="3635375" cy="6858000"/>
            <a:chOff x="1763688" y="1052736"/>
            <a:chExt cx="2784308" cy="3750611"/>
          </a:xfrm>
        </p:grpSpPr>
        <p:pic>
          <p:nvPicPr>
            <p:cNvPr id="57354"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7355"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a:t>
                      </a:r>
                      <a:r>
                        <a:rPr lang="es-ES" sz="2200" b="1" i="1" baseline="0" noProof="0" dirty="0" smtClean="0">
                          <a:solidFill>
                            <a:srgbClr val="C00000"/>
                          </a:solidFill>
                        </a:rPr>
                        <a:t>hay</a:t>
                      </a:r>
                      <a:r>
                        <a:rPr lang="es-ES" sz="2200" baseline="0" noProof="0" dirty="0" smtClean="0"/>
                        <a:t>  un rincón donde     </a:t>
                      </a:r>
                      <a:r>
                        <a:rPr lang="es-ES" sz="2200" b="1" i="1" baseline="0" noProof="0" dirty="0" smtClean="0">
                          <a:solidFill>
                            <a:srgbClr val="C00000"/>
                          </a:solidFill>
                        </a:rPr>
                        <a:t>está</a:t>
                      </a:r>
                      <a:r>
                        <a:rPr lang="es-ES" sz="2200" baseline="0" noProof="0" dirty="0" smtClean="0"/>
                        <a:t>    mi bicicleta.      </a:t>
                      </a:r>
                      <a:r>
                        <a:rPr lang="es-ES" sz="2200" b="1" i="1" baseline="0" noProof="0" dirty="0" smtClean="0">
                          <a:solidFill>
                            <a:srgbClr val="C00000"/>
                          </a:solidFill>
                        </a:rPr>
                        <a:t>Hay </a:t>
                      </a:r>
                      <a:r>
                        <a:rPr lang="es-ES" sz="2200" baseline="0" noProof="0" dirty="0" smtClean="0"/>
                        <a:t>   también una alfombra, que  ______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7351" name="Grupo 4"/>
          <p:cNvGrpSpPr>
            <a:grpSpLocks/>
          </p:cNvGrpSpPr>
          <p:nvPr/>
        </p:nvGrpSpPr>
        <p:grpSpPr bwMode="auto">
          <a:xfrm>
            <a:off x="7970838" y="0"/>
            <a:ext cx="1173162" cy="523875"/>
            <a:chOff x="0" y="0"/>
            <a:chExt cx="1173556" cy="523220"/>
          </a:xfrm>
        </p:grpSpPr>
        <p:sp>
          <p:nvSpPr>
            <p:cNvPr id="12" name="CaixaDeTexto 11"/>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3" name="CaixaDeTexto 12"/>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upo 11"/>
          <p:cNvGrpSpPr>
            <a:grpSpLocks/>
          </p:cNvGrpSpPr>
          <p:nvPr/>
        </p:nvGrpSpPr>
        <p:grpSpPr bwMode="auto">
          <a:xfrm>
            <a:off x="5508625" y="0"/>
            <a:ext cx="3635375" cy="6858000"/>
            <a:chOff x="1763688" y="1052736"/>
            <a:chExt cx="2784308" cy="3750611"/>
          </a:xfrm>
        </p:grpSpPr>
        <p:pic>
          <p:nvPicPr>
            <p:cNvPr id="58378"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8379"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a:t>
                      </a:r>
                      <a:r>
                        <a:rPr lang="es-ES" sz="2200" b="1" i="1" baseline="0" noProof="0" dirty="0" smtClean="0">
                          <a:solidFill>
                            <a:srgbClr val="C00000"/>
                          </a:solidFill>
                        </a:rPr>
                        <a:t>hay</a:t>
                      </a:r>
                      <a:r>
                        <a:rPr lang="es-ES" sz="2200" baseline="0" noProof="0" dirty="0" smtClean="0"/>
                        <a:t>  un rincón donde     </a:t>
                      </a:r>
                      <a:r>
                        <a:rPr lang="es-ES" sz="2200" b="1" i="1" baseline="0" noProof="0" dirty="0" smtClean="0">
                          <a:solidFill>
                            <a:srgbClr val="C00000"/>
                          </a:solidFill>
                        </a:rPr>
                        <a:t>está</a:t>
                      </a:r>
                      <a:r>
                        <a:rPr lang="es-ES" sz="2200" baseline="0" noProof="0" dirty="0" smtClean="0"/>
                        <a:t>    mi bicicleta.      </a:t>
                      </a:r>
                      <a:r>
                        <a:rPr lang="es-ES" sz="2200" b="1" i="1" baseline="0" noProof="0" dirty="0" smtClean="0">
                          <a:solidFill>
                            <a:srgbClr val="C00000"/>
                          </a:solidFill>
                        </a:rPr>
                        <a:t>Hay </a:t>
                      </a:r>
                      <a:r>
                        <a:rPr lang="es-ES" sz="2200" baseline="0" noProof="0" dirty="0" smtClean="0"/>
                        <a:t>   también una alfombra, que    </a:t>
                      </a:r>
                      <a:r>
                        <a:rPr lang="es-ES" sz="2200" b="1" i="1" baseline="0" noProof="0" dirty="0" smtClean="0">
                          <a:solidFill>
                            <a:srgbClr val="C00000"/>
                          </a:solidFill>
                        </a:rPr>
                        <a:t>está </a:t>
                      </a:r>
                      <a:r>
                        <a:rPr lang="es-ES" sz="2200" baseline="0" noProof="0" dirty="0" smtClean="0"/>
                        <a:t>   en el centro de la habitación.  Por fin, al lado de la ventana,  ______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8375" name="Grupo 4"/>
          <p:cNvGrpSpPr>
            <a:grpSpLocks/>
          </p:cNvGrpSpPr>
          <p:nvPr/>
        </p:nvGrpSpPr>
        <p:grpSpPr bwMode="auto">
          <a:xfrm>
            <a:off x="7970838" y="0"/>
            <a:ext cx="1173162" cy="523875"/>
            <a:chOff x="0" y="0"/>
            <a:chExt cx="1173556" cy="523220"/>
          </a:xfrm>
        </p:grpSpPr>
        <p:sp>
          <p:nvSpPr>
            <p:cNvPr id="15" name="CaixaDeTexto 14"/>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6" name="CaixaDeTexto 15"/>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upo 11"/>
          <p:cNvGrpSpPr>
            <a:grpSpLocks/>
          </p:cNvGrpSpPr>
          <p:nvPr/>
        </p:nvGrpSpPr>
        <p:grpSpPr bwMode="auto">
          <a:xfrm>
            <a:off x="5508625" y="0"/>
            <a:ext cx="3635375" cy="6858000"/>
            <a:chOff x="1763688" y="1052736"/>
            <a:chExt cx="2784308" cy="3750611"/>
          </a:xfrm>
        </p:grpSpPr>
        <p:pic>
          <p:nvPicPr>
            <p:cNvPr id="59402" name="Picture 2" descr="http://images.gta-travel.com/HH/Images/E/BCN/BCN-AGO-2.jpg"/>
            <p:cNvPicPr>
              <a:picLocks noChangeAspect="1" noChangeArrowheads="1"/>
            </p:cNvPicPr>
            <p:nvPr/>
          </p:nvPicPr>
          <p:blipFill>
            <a:blip r:embed="rId2" cstate="print"/>
            <a:srcRect t="13792"/>
            <a:stretch>
              <a:fillRect/>
            </a:stretch>
          </p:blipFill>
          <p:spPr bwMode="auto">
            <a:xfrm>
              <a:off x="1763688" y="1052736"/>
              <a:ext cx="2784308" cy="1800200"/>
            </a:xfrm>
            <a:prstGeom prst="rect">
              <a:avLst/>
            </a:prstGeom>
            <a:noFill/>
            <a:ln w="9525">
              <a:noFill/>
              <a:miter lim="800000"/>
              <a:headEnd/>
              <a:tailEnd/>
            </a:ln>
          </p:spPr>
        </p:pic>
        <p:pic>
          <p:nvPicPr>
            <p:cNvPr id="59403" name="Picture 4" descr="http://img718.imageshack.us/img718/4296/img0025ai.jpg"/>
            <p:cNvPicPr>
              <a:picLocks noChangeAspect="1" noChangeArrowheads="1"/>
            </p:cNvPicPr>
            <p:nvPr/>
          </p:nvPicPr>
          <p:blipFill>
            <a:blip r:embed="rId3" cstate="print"/>
            <a:srcRect t="2953" b="11407"/>
            <a:stretch>
              <a:fillRect/>
            </a:stretch>
          </p:blipFill>
          <p:spPr bwMode="auto">
            <a:xfrm>
              <a:off x="1763688" y="2896808"/>
              <a:ext cx="2782800" cy="1906539"/>
            </a:xfrm>
            <a:prstGeom prst="rect">
              <a:avLst/>
            </a:prstGeom>
            <a:noFill/>
            <a:ln w="9525">
              <a:noFill/>
              <a:miter lim="800000"/>
              <a:headEnd/>
              <a:tailEnd/>
            </a:ln>
          </p:spPr>
        </p:pic>
      </p:grpSp>
      <p:graphicFrame>
        <p:nvGraphicFramePr>
          <p:cNvPr id="2" name="Tabela 1"/>
          <p:cNvGraphicFramePr>
            <a:graphicFrameLocks noGrp="1"/>
          </p:cNvGraphicFramePr>
          <p:nvPr/>
        </p:nvGraphicFramePr>
        <p:xfrm>
          <a:off x="0" y="0"/>
          <a:ext cx="5508625" cy="6721475"/>
        </p:xfrm>
        <a:graphic>
          <a:graphicData uri="http://schemas.openxmlformats.org/drawingml/2006/table">
            <a:tbl>
              <a:tblPr firstRow="1" bandRow="1">
                <a:tableStyleId>{2D5ABB26-0587-4C30-8999-92F81FD0307C}</a:tableStyleId>
              </a:tblPr>
              <a:tblGrid>
                <a:gridCol w="5508104"/>
              </a:tblGrid>
              <a:tr h="465282">
                <a:tc>
                  <a:txBody>
                    <a:bodyPr/>
                    <a:lstStyle/>
                    <a:p>
                      <a:r>
                        <a:rPr lang="es-ES" sz="2200" b="1" noProof="0" dirty="0" smtClean="0">
                          <a:latin typeface="Trebuchet MS" pitchFamily="34" charset="0"/>
                        </a:rPr>
                        <a:t>Completa el texto usando HAY o ESTAR:</a:t>
                      </a:r>
                      <a:endParaRPr lang="es-ES" sz="2200" b="1" noProof="0" dirty="0">
                        <a:latin typeface="Trebuchet MS" pitchFamily="34" charset="0"/>
                      </a:endParaRPr>
                    </a:p>
                  </a:txBody>
                  <a:tcPr/>
                </a:tc>
              </a:tr>
              <a:tr h="465282">
                <a:tc>
                  <a:txBody>
                    <a:bodyPr/>
                    <a:lstStyle/>
                    <a:p>
                      <a:pPr>
                        <a:buFont typeface="Wingdings" pitchFamily="2" charset="2"/>
                        <a:buNone/>
                      </a:pPr>
                      <a:endParaRPr lang="es-ES" sz="2200" baseline="0" noProof="0" dirty="0" smtClean="0"/>
                    </a:p>
                    <a:p>
                      <a:pPr>
                        <a:buFont typeface="Wingdings" pitchFamily="2" charset="2"/>
                        <a:buNone/>
                      </a:pPr>
                      <a:r>
                        <a:rPr lang="es-ES" sz="2200" noProof="0" dirty="0" smtClean="0"/>
                        <a:t>Bueno, mi habitación es pequeña, pero confortable.  </a:t>
                      </a:r>
                      <a:r>
                        <a:rPr lang="es-ES" sz="2200" b="1" i="1" noProof="0" dirty="0" smtClean="0">
                          <a:solidFill>
                            <a:srgbClr val="C00000"/>
                          </a:solidFill>
                        </a:rPr>
                        <a:t>Estoy</a:t>
                      </a:r>
                      <a:r>
                        <a:rPr lang="es-ES" sz="2200" noProof="0" dirty="0" smtClean="0"/>
                        <a:t>  muy a gusto</a:t>
                      </a:r>
                      <a:r>
                        <a:rPr lang="es-ES" sz="2200" baseline="0" noProof="0" dirty="0" smtClean="0"/>
                        <a:t> aquí.  Al entrar,      </a:t>
                      </a:r>
                      <a:r>
                        <a:rPr lang="es-ES" sz="2200" b="1" i="1" baseline="0" noProof="0" dirty="0" smtClean="0">
                          <a:solidFill>
                            <a:srgbClr val="C00000"/>
                          </a:solidFill>
                        </a:rPr>
                        <a:t>hay</a:t>
                      </a:r>
                      <a:r>
                        <a:rPr lang="es-ES" sz="2200" baseline="0" noProof="0" dirty="0" smtClean="0"/>
                        <a:t>    una ventana al fondo, que da a un parque.  Delante de la ventana,  </a:t>
                      </a:r>
                      <a:r>
                        <a:rPr lang="es-ES" sz="2200" b="1" i="1" baseline="0" noProof="0" dirty="0" smtClean="0">
                          <a:solidFill>
                            <a:srgbClr val="C00000"/>
                          </a:solidFill>
                        </a:rPr>
                        <a:t>está </a:t>
                      </a:r>
                      <a:r>
                        <a:rPr lang="es-ES" sz="2200" baseline="0" noProof="0" dirty="0" smtClean="0"/>
                        <a:t> mi escritorio: me gusta ver el paisaje mientras trabajo.  A la derecha,  </a:t>
                      </a:r>
                      <a:r>
                        <a:rPr lang="es-ES" sz="2200" b="1" i="1" baseline="0" noProof="0" dirty="0" smtClean="0">
                          <a:solidFill>
                            <a:srgbClr val="C00000"/>
                          </a:solidFill>
                        </a:rPr>
                        <a:t>hay</a:t>
                      </a:r>
                      <a:r>
                        <a:rPr lang="es-ES" sz="2200" baseline="0" noProof="0" dirty="0" smtClean="0"/>
                        <a:t>  un armario, donde   </a:t>
                      </a:r>
                      <a:r>
                        <a:rPr lang="es-ES" sz="2200" b="1" i="1" baseline="0" noProof="0" dirty="0" smtClean="0">
                          <a:solidFill>
                            <a:srgbClr val="C00000"/>
                          </a:solidFill>
                        </a:rPr>
                        <a:t>están </a:t>
                      </a:r>
                      <a:r>
                        <a:rPr lang="es-ES" sz="2200" baseline="0" noProof="0" dirty="0" smtClean="0"/>
                        <a:t>  mis ropas y otros objetos.  A la izquierda,  </a:t>
                      </a:r>
                      <a:r>
                        <a:rPr lang="es-ES" sz="2200" b="1" i="1" baseline="0" noProof="0" dirty="0" smtClean="0">
                          <a:solidFill>
                            <a:srgbClr val="C00000"/>
                          </a:solidFill>
                        </a:rPr>
                        <a:t>está </a:t>
                      </a:r>
                      <a:r>
                        <a:rPr lang="es-ES" sz="2200" baseline="0" noProof="0" dirty="0" smtClean="0"/>
                        <a:t> mi cama, y al lado     </a:t>
                      </a:r>
                      <a:r>
                        <a:rPr lang="es-ES" sz="2200" b="1" i="1" baseline="0" noProof="0" dirty="0" smtClean="0">
                          <a:solidFill>
                            <a:srgbClr val="C00000"/>
                          </a:solidFill>
                        </a:rPr>
                        <a:t>hay</a:t>
                      </a:r>
                      <a:r>
                        <a:rPr lang="es-ES" sz="2200" baseline="0" noProof="0" dirty="0" smtClean="0"/>
                        <a:t>     una mesilla de noche.    </a:t>
                      </a:r>
                      <a:r>
                        <a:rPr lang="es-ES" sz="2200" b="1" i="1" baseline="0" noProof="0" dirty="0" smtClean="0">
                          <a:solidFill>
                            <a:srgbClr val="C00000"/>
                          </a:solidFill>
                        </a:rPr>
                        <a:t>Hay </a:t>
                      </a:r>
                      <a:r>
                        <a:rPr lang="es-ES" sz="2200" baseline="0" noProof="0" dirty="0" smtClean="0"/>
                        <a:t>   también una estantería, en la pared opuesta a la ventana, donde  </a:t>
                      </a:r>
                      <a:r>
                        <a:rPr lang="es-ES" sz="2200" b="1" i="1" baseline="0" noProof="0" dirty="0" smtClean="0">
                          <a:solidFill>
                            <a:srgbClr val="C00000"/>
                          </a:solidFill>
                        </a:rPr>
                        <a:t>están</a:t>
                      </a:r>
                      <a:r>
                        <a:rPr lang="es-ES" sz="2200" baseline="0" noProof="0" dirty="0" smtClean="0"/>
                        <a:t>  mis libros y carpetas.  Detrás de la puerta,    </a:t>
                      </a:r>
                      <a:r>
                        <a:rPr lang="es-ES" sz="2200" b="1" i="1" baseline="0" noProof="0" dirty="0" smtClean="0">
                          <a:solidFill>
                            <a:srgbClr val="C00000"/>
                          </a:solidFill>
                        </a:rPr>
                        <a:t>hay</a:t>
                      </a:r>
                      <a:r>
                        <a:rPr lang="es-ES" sz="2200" baseline="0" noProof="0" dirty="0" smtClean="0"/>
                        <a:t>  un rincón donde     </a:t>
                      </a:r>
                      <a:r>
                        <a:rPr lang="es-ES" sz="2200" b="1" i="1" baseline="0" noProof="0" dirty="0" smtClean="0">
                          <a:solidFill>
                            <a:srgbClr val="C00000"/>
                          </a:solidFill>
                        </a:rPr>
                        <a:t>está</a:t>
                      </a:r>
                      <a:r>
                        <a:rPr lang="es-ES" sz="2200" baseline="0" noProof="0" dirty="0" smtClean="0"/>
                        <a:t>    mi bicicleta.      </a:t>
                      </a:r>
                      <a:r>
                        <a:rPr lang="es-ES" sz="2200" b="1" i="1" baseline="0" noProof="0" dirty="0" smtClean="0">
                          <a:solidFill>
                            <a:srgbClr val="C00000"/>
                          </a:solidFill>
                        </a:rPr>
                        <a:t>Hay </a:t>
                      </a:r>
                      <a:r>
                        <a:rPr lang="es-ES" sz="2200" baseline="0" noProof="0" dirty="0" smtClean="0"/>
                        <a:t>   también una alfombra, que    </a:t>
                      </a:r>
                      <a:r>
                        <a:rPr lang="es-ES" sz="2200" b="1" i="1" baseline="0" noProof="0" dirty="0" smtClean="0">
                          <a:solidFill>
                            <a:srgbClr val="C00000"/>
                          </a:solidFill>
                        </a:rPr>
                        <a:t>está </a:t>
                      </a:r>
                      <a:r>
                        <a:rPr lang="es-ES" sz="2200" baseline="0" noProof="0" dirty="0" smtClean="0"/>
                        <a:t>   en el centro de la habitación.  Por fin, al lado de la ventana,    </a:t>
                      </a:r>
                      <a:r>
                        <a:rPr lang="es-ES" sz="2200" b="1" i="1" baseline="0" noProof="0" dirty="0" smtClean="0">
                          <a:solidFill>
                            <a:srgbClr val="C00000"/>
                          </a:solidFill>
                        </a:rPr>
                        <a:t>hay </a:t>
                      </a:r>
                      <a:r>
                        <a:rPr lang="es-ES" sz="2200" baseline="0" noProof="0" dirty="0" smtClean="0"/>
                        <a:t>   un cuadro donde cuelgo notas y fotos.</a:t>
                      </a:r>
                      <a:endParaRPr lang="es-ES" sz="2200" noProof="0" dirty="0"/>
                    </a:p>
                  </a:txBody>
                  <a:tcPr/>
                </a:tc>
              </a:tr>
              <a:tr h="465282">
                <a:tc>
                  <a:txBody>
                    <a:bodyPr/>
                    <a:lstStyle/>
                    <a:p>
                      <a:endParaRPr lang="es-ES" sz="2200" noProof="0" dirty="0"/>
                    </a:p>
                  </a:txBody>
                  <a:tcPr/>
                </a:tc>
              </a:tr>
            </a:tbl>
          </a:graphicData>
        </a:graphic>
      </p:graphicFrame>
      <p:grpSp>
        <p:nvGrpSpPr>
          <p:cNvPr id="59399" name="Grupo 4"/>
          <p:cNvGrpSpPr>
            <a:grpSpLocks/>
          </p:cNvGrpSpPr>
          <p:nvPr/>
        </p:nvGrpSpPr>
        <p:grpSpPr bwMode="auto">
          <a:xfrm>
            <a:off x="7970838" y="0"/>
            <a:ext cx="1173162" cy="523875"/>
            <a:chOff x="0" y="0"/>
            <a:chExt cx="1173556" cy="523220"/>
          </a:xfrm>
        </p:grpSpPr>
        <p:sp>
          <p:nvSpPr>
            <p:cNvPr id="15" name="CaixaDeTexto 14"/>
            <p:cNvSpPr txBox="1"/>
            <p:nvPr/>
          </p:nvSpPr>
          <p:spPr>
            <a:xfrm>
              <a:off x="0" y="0"/>
              <a:ext cx="720967" cy="523220"/>
            </a:xfrm>
            <a:prstGeom prst="rect">
              <a:avLst/>
            </a:prstGeom>
            <a:solidFill>
              <a:schemeClr val="accent1">
                <a:lumMod val="50000"/>
              </a:schemeClr>
            </a:solidFill>
          </p:spPr>
          <p:txBody>
            <a:bodyPr>
              <a:spAutoFit/>
            </a:bodyPr>
            <a:lstStyle/>
            <a:p>
              <a:pPr>
                <a:defRPr/>
              </a:pPr>
              <a:r>
                <a:rPr lang="pt-BR" sz="2800" dirty="0">
                  <a:solidFill>
                    <a:srgbClr val="FF0000"/>
                  </a:solidFill>
                </a:rPr>
                <a:t>3.8</a:t>
              </a:r>
              <a:endParaRPr lang="pt-BR" sz="2800" dirty="0">
                <a:solidFill>
                  <a:srgbClr val="FF0000"/>
                </a:solidFill>
              </a:endParaRPr>
            </a:p>
          </p:txBody>
        </p:sp>
        <p:sp>
          <p:nvSpPr>
            <p:cNvPr id="16" name="CaixaDeTexto 15"/>
            <p:cNvSpPr txBox="1"/>
            <p:nvPr/>
          </p:nvSpPr>
          <p:spPr>
            <a:xfrm>
              <a:off x="741611" y="0"/>
              <a:ext cx="431945" cy="523220"/>
            </a:xfrm>
            <a:prstGeom prst="rect">
              <a:avLst/>
            </a:prstGeom>
            <a:solidFill>
              <a:schemeClr val="accent1">
                <a:lumMod val="50000"/>
              </a:schemeClr>
            </a:solidFill>
          </p:spPr>
          <p:txBody>
            <a:bodyPr>
              <a:spAutoFit/>
            </a:bodyPr>
            <a:lstStyle/>
            <a:p>
              <a:pPr>
                <a:defRPr/>
              </a:pPr>
              <a:r>
                <a:rPr lang="pt-BR" sz="2800" dirty="0">
                  <a:solidFill>
                    <a:srgbClr val="FF0000"/>
                  </a:solidFill>
                </a:rPr>
                <a:t>2</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
        <p:nvSpPr>
          <p:cNvPr id="60419"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0420"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0421" name="CaixaDeTexto 8"/>
          <p:cNvSpPr txBox="1">
            <a:spLocks noChangeArrowheads="1"/>
          </p:cNvSpPr>
          <p:nvPr/>
        </p:nvSpPr>
        <p:spPr bwMode="auto">
          <a:xfrm>
            <a:off x="84138" y="890588"/>
            <a:ext cx="4416425" cy="5076825"/>
          </a:xfrm>
          <a:prstGeom prst="rect">
            <a:avLst/>
          </a:prstGeom>
          <a:noFill/>
          <a:ln w="9525">
            <a:noFill/>
            <a:miter lim="800000"/>
            <a:headEnd/>
            <a:tailEnd/>
          </a:ln>
        </p:spPr>
        <p:txBody>
          <a:bodyPr>
            <a:spAutoFit/>
          </a:bodyPr>
          <a:lstStyle/>
          <a:p>
            <a:r>
              <a:rPr lang="es-ES"/>
              <a:t>Estimada Juana, </a:t>
            </a:r>
            <a:endParaRPr lang="es-ES" b="1"/>
          </a:p>
          <a:p>
            <a:r>
              <a:rPr lang="es-ES"/>
              <a:t> </a:t>
            </a:r>
            <a:endParaRPr lang="es-ES" b="1"/>
          </a:p>
          <a:p>
            <a:r>
              <a:rPr lang="es-ES"/>
              <a:t>Tú y tus amigas habéis elegido uno de mis lugares favoritos. El problema es que los últimos años Lucero se ha convertido en el sitio de la moda y, claro, eso ha provocado una subida en los precios. Y si decides ir en verano, bueno, ________ que gastar mucho más.  Sin embargo, todavía quedan lugares baratos, ¡no desanimes!   ________ una pensión cerca de la Plaza Morelos, La Vista, que _________ habitaciones dobles por solamente 30 euros, pero sin baño.  Otra posibilidad son los hostales Sanjuan y Milagros, que __________ en la Calle Ancha, con habitaciones individuales a partir de 25 euros (sin baño).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1443"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1444" name="CaixaDeTexto 8"/>
          <p:cNvSpPr txBox="1">
            <a:spLocks noChangeArrowheads="1"/>
          </p:cNvSpPr>
          <p:nvPr/>
        </p:nvSpPr>
        <p:spPr bwMode="auto">
          <a:xfrm>
            <a:off x="84138" y="890588"/>
            <a:ext cx="4416425" cy="5076825"/>
          </a:xfrm>
          <a:prstGeom prst="rect">
            <a:avLst/>
          </a:prstGeom>
          <a:noFill/>
          <a:ln w="9525">
            <a:noFill/>
            <a:miter lim="800000"/>
            <a:headEnd/>
            <a:tailEnd/>
          </a:ln>
        </p:spPr>
        <p:txBody>
          <a:bodyPr>
            <a:spAutoFit/>
          </a:bodyPr>
          <a:lstStyle/>
          <a:p>
            <a:r>
              <a:rPr lang="es-ES"/>
              <a:t>Estimada Juana, </a:t>
            </a:r>
            <a:endParaRPr lang="es-ES" b="1"/>
          </a:p>
          <a:p>
            <a:r>
              <a:rPr lang="es-ES"/>
              <a:t> </a:t>
            </a:r>
            <a:endParaRPr lang="es-ES" b="1"/>
          </a:p>
          <a:p>
            <a:r>
              <a:rPr lang="es-ES"/>
              <a:t>Tú y tus amigas habéis elegido uno de mis lugares favoritos. El problema es que los últimos años Lucero se ha convertido en el sitio de la moda y, claro, eso ha provocado una subida en los precios. Y si decides ir en verano, bueno,   </a:t>
            </a:r>
            <a:r>
              <a:rPr lang="es-ES" b="1">
                <a:solidFill>
                  <a:srgbClr val="C00000"/>
                </a:solidFill>
              </a:rPr>
              <a:t>tienes</a:t>
            </a:r>
            <a:r>
              <a:rPr lang="es-ES"/>
              <a:t>   que gastar mucho más.  Sin embargo, todavía quedan lugares baratos, ¡no desanimes!   ________ una pensión cerca de la Plaza Morelos, La Vista, que _________ habitaciones dobles por solamente 30 euros, pero sin baño.  Otra posibilidad son los hostales Sanjuan y Milagros, que __________ en la Calle Ancha, con habitaciones individuales a partir de 25 euros (sin baño). </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2467"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2468" name="CaixaDeTexto 8"/>
          <p:cNvSpPr txBox="1">
            <a:spLocks noChangeArrowheads="1"/>
          </p:cNvSpPr>
          <p:nvPr/>
        </p:nvSpPr>
        <p:spPr bwMode="auto">
          <a:xfrm>
            <a:off x="84138" y="890588"/>
            <a:ext cx="4416425" cy="5076825"/>
          </a:xfrm>
          <a:prstGeom prst="rect">
            <a:avLst/>
          </a:prstGeom>
          <a:noFill/>
          <a:ln w="9525">
            <a:noFill/>
            <a:miter lim="800000"/>
            <a:headEnd/>
            <a:tailEnd/>
          </a:ln>
        </p:spPr>
        <p:txBody>
          <a:bodyPr>
            <a:spAutoFit/>
          </a:bodyPr>
          <a:lstStyle/>
          <a:p>
            <a:r>
              <a:rPr lang="es-ES"/>
              <a:t>Estimada Juana, </a:t>
            </a:r>
            <a:endParaRPr lang="es-ES" b="1"/>
          </a:p>
          <a:p>
            <a:r>
              <a:rPr lang="es-ES"/>
              <a:t> </a:t>
            </a:r>
            <a:endParaRPr lang="es-ES" b="1"/>
          </a:p>
          <a:p>
            <a:r>
              <a:rPr lang="es-ES"/>
              <a:t>Tú y tus amigas habéis elegido uno de mis lugares favoritos. El problema es que los últimos años Lucero se ha convertido en el sitio de la moda y, claro, eso ha provocado una subida en los precios. Y si decides ir en verano, bueno,   </a:t>
            </a:r>
            <a:r>
              <a:rPr lang="es-ES" b="1">
                <a:solidFill>
                  <a:srgbClr val="C00000"/>
                </a:solidFill>
              </a:rPr>
              <a:t>tienes</a:t>
            </a:r>
            <a:r>
              <a:rPr lang="es-ES"/>
              <a:t>   que gastar mucho más.  Sin embargo, todavía quedan lugares baratos, ¡no desanimes!           </a:t>
            </a:r>
            <a:r>
              <a:rPr lang="es-ES" b="1">
                <a:solidFill>
                  <a:srgbClr val="C00000"/>
                </a:solidFill>
              </a:rPr>
              <a:t>Hay  </a:t>
            </a:r>
            <a:r>
              <a:rPr lang="es-ES"/>
              <a:t>    una pensión cerca de la Plaza Morelos, La Vista, que _________ habitaciones dobles por solamente 30 euros, pero sin baño.  Otra posibilidad son los hostales Sanjuan y Milagros, que __________ en la Calle Ancha, con habitaciones individuales a partir de 25 euros (sin baño). </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3491"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3492" name="CaixaDeTexto 8"/>
          <p:cNvSpPr txBox="1">
            <a:spLocks noChangeArrowheads="1"/>
          </p:cNvSpPr>
          <p:nvPr/>
        </p:nvSpPr>
        <p:spPr bwMode="auto">
          <a:xfrm>
            <a:off x="84138" y="890588"/>
            <a:ext cx="4416425" cy="5076825"/>
          </a:xfrm>
          <a:prstGeom prst="rect">
            <a:avLst/>
          </a:prstGeom>
          <a:noFill/>
          <a:ln w="9525">
            <a:noFill/>
            <a:miter lim="800000"/>
            <a:headEnd/>
            <a:tailEnd/>
          </a:ln>
        </p:spPr>
        <p:txBody>
          <a:bodyPr>
            <a:spAutoFit/>
          </a:bodyPr>
          <a:lstStyle/>
          <a:p>
            <a:r>
              <a:rPr lang="es-ES"/>
              <a:t>Estimada Juana, </a:t>
            </a:r>
            <a:endParaRPr lang="es-ES" b="1"/>
          </a:p>
          <a:p>
            <a:r>
              <a:rPr lang="es-ES"/>
              <a:t> </a:t>
            </a:r>
            <a:endParaRPr lang="es-ES" b="1"/>
          </a:p>
          <a:p>
            <a:r>
              <a:rPr lang="es-ES"/>
              <a:t>Tú y tus amigas habéis elegido uno de mis lugares favoritos. El problema es que los últimos años Lucero se ha convertido en el sitio de la moda y, claro, eso ha provocado una subida en los precios. Y si decides ir en verano, bueno,   </a:t>
            </a:r>
            <a:r>
              <a:rPr lang="es-ES" b="1">
                <a:solidFill>
                  <a:srgbClr val="C00000"/>
                </a:solidFill>
              </a:rPr>
              <a:t>tienes</a:t>
            </a:r>
            <a:r>
              <a:rPr lang="es-ES"/>
              <a:t>   que gastar mucho más.  Sin embargo, todavía quedan lugares baratos, ¡no desanimes!           </a:t>
            </a:r>
            <a:r>
              <a:rPr lang="es-ES" b="1">
                <a:solidFill>
                  <a:srgbClr val="C00000"/>
                </a:solidFill>
              </a:rPr>
              <a:t>Hay  </a:t>
            </a:r>
            <a:r>
              <a:rPr lang="es-ES"/>
              <a:t>    una pensión cerca de la Plaza Morelos, La Vista, que </a:t>
            </a:r>
            <a:r>
              <a:rPr lang="es-ES" b="1">
                <a:solidFill>
                  <a:srgbClr val="C00000"/>
                </a:solidFill>
              </a:rPr>
              <a:t>tiene </a:t>
            </a:r>
            <a:r>
              <a:rPr lang="es-ES"/>
              <a:t>    habitaciones dobles por solamente 30 euros, pero sin baño.  Otra posibilidad son los hostales Sanjuan y Milagros, que __________ en la Calle Ancha, con habitaciones individuales a partir de 25 euros (sin baño). </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4515"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4516" name="CaixaDeTexto 8"/>
          <p:cNvSpPr txBox="1">
            <a:spLocks noChangeArrowheads="1"/>
          </p:cNvSpPr>
          <p:nvPr/>
        </p:nvSpPr>
        <p:spPr bwMode="auto">
          <a:xfrm>
            <a:off x="84138" y="890588"/>
            <a:ext cx="4416425" cy="5076825"/>
          </a:xfrm>
          <a:prstGeom prst="rect">
            <a:avLst/>
          </a:prstGeom>
          <a:noFill/>
          <a:ln w="9525">
            <a:noFill/>
            <a:miter lim="800000"/>
            <a:headEnd/>
            <a:tailEnd/>
          </a:ln>
        </p:spPr>
        <p:txBody>
          <a:bodyPr>
            <a:spAutoFit/>
          </a:bodyPr>
          <a:lstStyle/>
          <a:p>
            <a:r>
              <a:rPr lang="es-ES"/>
              <a:t>Estimada Juana, </a:t>
            </a:r>
            <a:endParaRPr lang="es-ES" b="1"/>
          </a:p>
          <a:p>
            <a:r>
              <a:rPr lang="es-ES"/>
              <a:t> </a:t>
            </a:r>
            <a:endParaRPr lang="es-ES" b="1"/>
          </a:p>
          <a:p>
            <a:r>
              <a:rPr lang="es-ES"/>
              <a:t>Tú y tus amigas habéis elegido uno de mis lugares favoritos. El problema es que los últimos años Lucero se ha convertido en el sitio de la moda y, claro, eso ha provocado una subida en los precios. Y si decides ir en verano, bueno,   </a:t>
            </a:r>
            <a:r>
              <a:rPr lang="es-ES" b="1">
                <a:solidFill>
                  <a:srgbClr val="C00000"/>
                </a:solidFill>
              </a:rPr>
              <a:t>tienes</a:t>
            </a:r>
            <a:r>
              <a:rPr lang="es-ES"/>
              <a:t>   que gastar mucho más.  Sin embargo, todavía quedan lugares baratos, ¡no desanimes!           </a:t>
            </a:r>
            <a:r>
              <a:rPr lang="es-ES" b="1">
                <a:solidFill>
                  <a:srgbClr val="C00000"/>
                </a:solidFill>
              </a:rPr>
              <a:t>Hay  </a:t>
            </a:r>
            <a:r>
              <a:rPr lang="es-ES"/>
              <a:t>    una pensión cerca de la Plaza Morelos, La Vista, que </a:t>
            </a:r>
            <a:r>
              <a:rPr lang="es-ES" b="1">
                <a:solidFill>
                  <a:srgbClr val="C00000"/>
                </a:solidFill>
              </a:rPr>
              <a:t>tiene </a:t>
            </a:r>
            <a:r>
              <a:rPr lang="es-ES"/>
              <a:t>    habitaciones dobles por solamente 30 euros, pero sin baño.  Otra posibilidad son los hostales Sanjuan y Milagros, que     </a:t>
            </a:r>
            <a:r>
              <a:rPr lang="es-ES" b="1">
                <a:solidFill>
                  <a:srgbClr val="C00000"/>
                </a:solidFill>
              </a:rPr>
              <a:t>están</a:t>
            </a:r>
            <a:r>
              <a:rPr lang="es-ES"/>
              <a:t>     en la Calle Ancha, con habitaciones individuales a partir de 25 euros (sin baño). </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p:cNvSpPr txBox="1">
            <a:spLocks noChangeArrowheads="1"/>
          </p:cNvSpPr>
          <p:nvPr/>
        </p:nvSpPr>
        <p:spPr bwMode="auto">
          <a:xfrm>
            <a:off x="0" y="0"/>
            <a:ext cx="4211638" cy="7294563"/>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000" dirty="0"/>
              <a:t>     </a:t>
            </a:r>
          </a:p>
          <a:p>
            <a:pPr>
              <a:defRPr/>
            </a:pPr>
            <a:endParaRPr lang="es-E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5539"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5540"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________ un hotel en la autopista N-II, km 30: se llama Torrente y __________ habitaciones dobles con baño a partir de 35 euros.  Todas las habitaciones ____________ aire acondicionado y televisión por cable.  El albergue juvenil (Youth Hostel) también __________ en la N-II, km 25 y ofrece habitaciones colectivas, pero creo que ya no ________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6563"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6564"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__________ habitaciones dobles con baño a partir de 35 euros.  Todas las habitaciones ____________ aire acondicionado y televisión por cable.  El albergue juvenil (Youth Hostel) también __________ en la N-II, km 25 y ofrece habitaciones colectivas, pero creo que ya no ________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7587"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7588"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____________ aire acondicionado y televisión por cable.  El albergue juvenil (Youth Hostel) también __________ en la N-II, km 25 y ofrece habitaciones colectivas, pero creo que ya no ________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8611"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8612"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__________ en la N-II, km 25 y ofrece habitaciones colectivas, pero creo que ya no ________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69635"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69636"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________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0659"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0660"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a:t>
            </a:r>
            <a:r>
              <a:rPr lang="es-ES" b="1">
                <a:solidFill>
                  <a:srgbClr val="C00000"/>
                </a:solidFill>
              </a:rPr>
              <a:t>hay </a:t>
            </a:r>
            <a:r>
              <a:rPr lang="es-ES"/>
              <a:t>       reservas para el verano.  La opción más barata _________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1683"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1684"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a:t>
            </a:r>
            <a:r>
              <a:rPr lang="es-ES" b="1">
                <a:solidFill>
                  <a:srgbClr val="C00000"/>
                </a:solidFill>
              </a:rPr>
              <a:t>hay </a:t>
            </a:r>
            <a:r>
              <a:rPr lang="es-ES"/>
              <a:t>       reservas para el verano.  La opción más barata     </a:t>
            </a:r>
            <a:r>
              <a:rPr lang="es-ES" b="1">
                <a:solidFill>
                  <a:srgbClr val="C00000"/>
                </a:solidFill>
              </a:rPr>
              <a:t>está</a:t>
            </a:r>
            <a:r>
              <a:rPr lang="es-ES"/>
              <a:t>      a 5 km del centro de Lucero: es el camping Ardilla Roja, que ___________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2707"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2708"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a:t>
            </a:r>
            <a:r>
              <a:rPr lang="es-ES" b="1">
                <a:solidFill>
                  <a:srgbClr val="C00000"/>
                </a:solidFill>
              </a:rPr>
              <a:t>hay </a:t>
            </a:r>
            <a:r>
              <a:rPr lang="es-ES"/>
              <a:t>       reservas para el verano.  La opción más barata     </a:t>
            </a:r>
            <a:r>
              <a:rPr lang="es-ES" b="1">
                <a:solidFill>
                  <a:srgbClr val="C00000"/>
                </a:solidFill>
              </a:rPr>
              <a:t>está</a:t>
            </a:r>
            <a:r>
              <a:rPr lang="es-ES"/>
              <a:t>      a 5 km del centro de Lucero: es el camping Ardilla Roja, que    </a:t>
            </a:r>
            <a:r>
              <a:rPr lang="es-ES" b="1">
                <a:solidFill>
                  <a:srgbClr val="C00000"/>
                </a:solidFill>
              </a:rPr>
              <a:t>tiene  </a:t>
            </a:r>
            <a:r>
              <a:rPr lang="es-ES"/>
              <a:t>      instalaciones modernas, cocina, piscina y gimnasio.  Si (tú) _________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3731"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3732"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a:t>
            </a:r>
            <a:r>
              <a:rPr lang="es-ES" b="1">
                <a:solidFill>
                  <a:srgbClr val="C00000"/>
                </a:solidFill>
              </a:rPr>
              <a:t>hay </a:t>
            </a:r>
            <a:r>
              <a:rPr lang="es-ES"/>
              <a:t>       reservas para el verano.  La opción más barata     </a:t>
            </a:r>
            <a:r>
              <a:rPr lang="es-ES" b="1">
                <a:solidFill>
                  <a:srgbClr val="C00000"/>
                </a:solidFill>
              </a:rPr>
              <a:t>está</a:t>
            </a:r>
            <a:r>
              <a:rPr lang="es-ES"/>
              <a:t>      a 5 km del centro de Lucero: es el camping Ardilla Roja, que    </a:t>
            </a:r>
            <a:r>
              <a:rPr lang="es-ES" b="1">
                <a:solidFill>
                  <a:srgbClr val="C00000"/>
                </a:solidFill>
              </a:rPr>
              <a:t>tiene  </a:t>
            </a:r>
            <a:r>
              <a:rPr lang="es-ES"/>
              <a:t>      instalaciones modernas, cocina, piscina y gimnasio.  Si (tú)    </a:t>
            </a:r>
            <a:r>
              <a:rPr lang="es-ES" b="1">
                <a:solidFill>
                  <a:srgbClr val="C00000"/>
                </a:solidFill>
              </a:rPr>
              <a:t>estás</a:t>
            </a:r>
            <a:r>
              <a:rPr lang="es-ES"/>
              <a:t>    dispuesta a un contacto más efectivo con la naturaleza (incluidos los mosquitos) y ___________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4755"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4756" name="CaixaDeTexto 8"/>
          <p:cNvSpPr txBox="1">
            <a:spLocks noChangeArrowheads="1"/>
          </p:cNvSpPr>
          <p:nvPr/>
        </p:nvSpPr>
        <p:spPr bwMode="auto">
          <a:xfrm>
            <a:off x="84138" y="890588"/>
            <a:ext cx="4416425" cy="5908675"/>
          </a:xfrm>
          <a:prstGeom prst="rect">
            <a:avLst/>
          </a:prstGeom>
          <a:noFill/>
          <a:ln w="9525">
            <a:noFill/>
            <a:miter lim="800000"/>
            <a:headEnd/>
            <a:tailEnd/>
          </a:ln>
        </p:spPr>
        <p:txBody>
          <a:bodyPr>
            <a:spAutoFit/>
          </a:bodyPr>
          <a:lstStyle/>
          <a:p>
            <a:r>
              <a:rPr lang="es-ES"/>
              <a:t>Si quieres un sitio confortable y fuera de la zona central,     </a:t>
            </a:r>
            <a:r>
              <a:rPr lang="es-ES" b="1">
                <a:solidFill>
                  <a:srgbClr val="C00000"/>
                </a:solidFill>
              </a:rPr>
              <a:t>hay  </a:t>
            </a:r>
            <a:r>
              <a:rPr lang="es-ES"/>
              <a:t>  un hotel en la autopista N-II, km 30: se llama Torrente y </a:t>
            </a:r>
            <a:r>
              <a:rPr lang="es-ES" b="1">
                <a:solidFill>
                  <a:srgbClr val="C00000"/>
                </a:solidFill>
              </a:rPr>
              <a:t>tiene  </a:t>
            </a:r>
            <a:r>
              <a:rPr lang="es-ES"/>
              <a:t>          habitaciones dobles con baño a partir de 35 euros.  Todas las habitaciones     </a:t>
            </a:r>
            <a:r>
              <a:rPr lang="es-ES" b="1">
                <a:solidFill>
                  <a:srgbClr val="C00000"/>
                </a:solidFill>
              </a:rPr>
              <a:t>tienen </a:t>
            </a:r>
            <a:r>
              <a:rPr lang="es-ES"/>
              <a:t>    aire acondicionado y televisión por cable.  El albergue juvenil (Youth Hostel) también  </a:t>
            </a:r>
            <a:r>
              <a:rPr lang="es-ES" b="1">
                <a:solidFill>
                  <a:srgbClr val="C00000"/>
                </a:solidFill>
              </a:rPr>
              <a:t>está </a:t>
            </a:r>
            <a:r>
              <a:rPr lang="es-ES"/>
              <a:t>      en la N-II, km 25 y ofrece habitaciones colectivas, pero creo que ya no     </a:t>
            </a:r>
            <a:r>
              <a:rPr lang="es-ES" b="1">
                <a:solidFill>
                  <a:srgbClr val="C00000"/>
                </a:solidFill>
              </a:rPr>
              <a:t>hay </a:t>
            </a:r>
            <a:r>
              <a:rPr lang="es-ES"/>
              <a:t>       reservas para el verano.  La opción más barata     </a:t>
            </a:r>
            <a:r>
              <a:rPr lang="es-ES" b="1">
                <a:solidFill>
                  <a:srgbClr val="C00000"/>
                </a:solidFill>
              </a:rPr>
              <a:t>está</a:t>
            </a:r>
            <a:r>
              <a:rPr lang="es-ES"/>
              <a:t>      a 5 km del centro de Lucero: es el camping Ardilla Roja, que    </a:t>
            </a:r>
            <a:r>
              <a:rPr lang="es-ES" b="1">
                <a:solidFill>
                  <a:srgbClr val="C00000"/>
                </a:solidFill>
              </a:rPr>
              <a:t>tiene  </a:t>
            </a:r>
            <a:r>
              <a:rPr lang="es-ES"/>
              <a:t>      instalaciones modernas, cocina, piscina y gimnasio.  Si (tú)    </a:t>
            </a:r>
            <a:r>
              <a:rPr lang="es-ES" b="1">
                <a:solidFill>
                  <a:srgbClr val="C00000"/>
                </a:solidFill>
              </a:rPr>
              <a:t>estás</a:t>
            </a:r>
            <a:r>
              <a:rPr lang="es-ES"/>
              <a:t>    dispuesta a un contacto más efectivo con la naturaleza (incluidos los mosquitos) y    </a:t>
            </a:r>
            <a:r>
              <a:rPr lang="es-ES" b="1">
                <a:solidFill>
                  <a:srgbClr val="C00000"/>
                </a:solidFill>
              </a:rPr>
              <a:t>tienes </a:t>
            </a:r>
            <a:r>
              <a:rPr lang="es-ES"/>
              <a:t>      ganas de reposo y tranquilidad, ése es el lugar que te recomiendo.</a:t>
            </a:r>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5779"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5780"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___________ carpa, en el camping os pueden alquilar una a buen precio.  Para comer, la opción más barata es el Mesón Talavera: allá ________ platos riquísimos de la gastronomía nativa.  Lucero no ________ restaurantes de comida rápida, pero allá ________ dos supermercados, y uno de ellos _______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6803"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6804"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a:t>
            </a:r>
            <a:r>
              <a:rPr lang="es-AR" b="1">
                <a:solidFill>
                  <a:srgbClr val="C00000"/>
                </a:solidFill>
              </a:rPr>
              <a:t>tenéis</a:t>
            </a:r>
            <a:r>
              <a:rPr lang="es-AR"/>
              <a:t>    carpa, en el camping os pueden alquilar una a buen precio.  Para comer, la opción más barata es el Mesón Talavera: allá ________ platos riquísimos de la gastronomía nativa.  Lucero no ________ restaurantes de comida rápida, pero allá ________ dos supermercados, y uno de ellos _______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7827"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7828"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a:t>
            </a:r>
            <a:r>
              <a:rPr lang="es-AR" b="1">
                <a:solidFill>
                  <a:srgbClr val="C00000"/>
                </a:solidFill>
              </a:rPr>
              <a:t>tenéis</a:t>
            </a:r>
            <a:r>
              <a:rPr lang="es-AR"/>
              <a:t>    carpa, en el camping os pueden alquilar una a buen precio.  Para comer, la opción más barata es el Mesón Talavera: allá </a:t>
            </a:r>
            <a:r>
              <a:rPr lang="es-AR" b="1">
                <a:solidFill>
                  <a:srgbClr val="C00000"/>
                </a:solidFill>
              </a:rPr>
              <a:t>hay </a:t>
            </a:r>
            <a:r>
              <a:rPr lang="es-AR"/>
              <a:t>    platos riquísimos de la gastronomía nativa.  Lucero no ________ restaurantes de comida rápida, pero allá ________ dos supermercados, y uno de ellos _______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8851"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8852"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a:t>
            </a:r>
            <a:r>
              <a:rPr lang="es-AR" b="1">
                <a:solidFill>
                  <a:srgbClr val="C00000"/>
                </a:solidFill>
              </a:rPr>
              <a:t>tenéis</a:t>
            </a:r>
            <a:r>
              <a:rPr lang="es-AR"/>
              <a:t>    carpa, en el camping os pueden alquilar una a buen precio.  Para comer, la opción más barata es el Mesón Talavera: allá </a:t>
            </a:r>
            <a:r>
              <a:rPr lang="es-AR" b="1">
                <a:solidFill>
                  <a:srgbClr val="C00000"/>
                </a:solidFill>
              </a:rPr>
              <a:t>hay </a:t>
            </a:r>
            <a:r>
              <a:rPr lang="es-AR"/>
              <a:t>    platos riquísimos de la gastronomía nativa.  Lucero no   </a:t>
            </a:r>
            <a:r>
              <a:rPr lang="es-AR" b="1">
                <a:solidFill>
                  <a:srgbClr val="C00000"/>
                </a:solidFill>
              </a:rPr>
              <a:t>tiene </a:t>
            </a:r>
            <a:r>
              <a:rPr lang="es-AR"/>
              <a:t>restaurantes de comida rápida, pero allá ________ dos supermercados, y uno de ellos _______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79875"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79876"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a:t>
            </a:r>
            <a:r>
              <a:rPr lang="es-AR" b="1">
                <a:solidFill>
                  <a:srgbClr val="C00000"/>
                </a:solidFill>
              </a:rPr>
              <a:t>tenéis</a:t>
            </a:r>
            <a:r>
              <a:rPr lang="es-AR"/>
              <a:t>    carpa, en el camping os pueden alquilar una a buen precio.  Para comer, la opción más barata es el Mesón Talavera: allá </a:t>
            </a:r>
            <a:r>
              <a:rPr lang="es-AR" b="1">
                <a:solidFill>
                  <a:srgbClr val="C00000"/>
                </a:solidFill>
              </a:rPr>
              <a:t>hay </a:t>
            </a:r>
            <a:r>
              <a:rPr lang="es-AR"/>
              <a:t>    platos riquísimos de la gastronomía nativa.  Lucero no   </a:t>
            </a:r>
            <a:r>
              <a:rPr lang="es-AR" b="1">
                <a:solidFill>
                  <a:srgbClr val="C00000"/>
                </a:solidFill>
              </a:rPr>
              <a:t>tiene </a:t>
            </a:r>
            <a:r>
              <a:rPr lang="es-AR"/>
              <a:t>restaurantes de comida rápida, pero allá </a:t>
            </a:r>
            <a:r>
              <a:rPr lang="es-AR" b="1">
                <a:solidFill>
                  <a:srgbClr val="C00000"/>
                </a:solidFill>
              </a:rPr>
              <a:t>hay </a:t>
            </a:r>
            <a:r>
              <a:rPr lang="es-AR"/>
              <a:t>    dos supermercados, y uno de ellos _______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ixaDeTexto 4"/>
          <p:cNvSpPr txBox="1">
            <a:spLocks noChangeArrowheads="1"/>
          </p:cNvSpPr>
          <p:nvPr/>
        </p:nvSpPr>
        <p:spPr bwMode="auto">
          <a:xfrm>
            <a:off x="900113" y="0"/>
            <a:ext cx="3311525" cy="523875"/>
          </a:xfrm>
          <a:prstGeom prst="rect">
            <a:avLst/>
          </a:prstGeom>
          <a:noFill/>
          <a:ln w="9525">
            <a:noFill/>
            <a:miter lim="800000"/>
            <a:headEnd/>
            <a:tailEnd/>
          </a:ln>
        </p:spPr>
        <p:txBody>
          <a:bodyPr>
            <a:spAutoFit/>
          </a:bodyPr>
          <a:lstStyle/>
          <a:p>
            <a:r>
              <a:rPr lang="es-ES" sz="2800" b="1">
                <a:latin typeface="Trebuchet MS" pitchFamily="34" charset="0"/>
              </a:rPr>
              <a:t>Correo de lectores</a:t>
            </a:r>
          </a:p>
        </p:txBody>
      </p:sp>
      <p:pic>
        <p:nvPicPr>
          <p:cNvPr id="80899" name="Picture 2" descr="http://3.bp.blogspot.com/-JmqK576hczM/Tf954vE_-qI/AAAAAAAABC4/CZCQqR3NOM8/s1600/Frutillar1.jpg"/>
          <p:cNvPicPr>
            <a:picLocks noChangeAspect="1" noChangeArrowheads="1"/>
          </p:cNvPicPr>
          <p:nvPr/>
        </p:nvPicPr>
        <p:blipFill>
          <a:blip r:embed="rId2" cstate="print"/>
          <a:srcRect l="26555" r="30341"/>
          <a:stretch>
            <a:fillRect/>
          </a:stretch>
        </p:blipFill>
        <p:spPr bwMode="auto">
          <a:xfrm>
            <a:off x="4643438" y="14288"/>
            <a:ext cx="4500562" cy="6858000"/>
          </a:xfrm>
          <a:prstGeom prst="rect">
            <a:avLst/>
          </a:prstGeom>
          <a:noFill/>
          <a:ln w="9525">
            <a:noFill/>
            <a:miter lim="800000"/>
            <a:headEnd/>
            <a:tailEnd/>
          </a:ln>
        </p:spPr>
      </p:pic>
      <p:sp>
        <p:nvSpPr>
          <p:cNvPr id="80900" name="CaixaDeTexto 8"/>
          <p:cNvSpPr txBox="1">
            <a:spLocks noChangeArrowheads="1"/>
          </p:cNvSpPr>
          <p:nvPr/>
        </p:nvSpPr>
        <p:spPr bwMode="auto">
          <a:xfrm>
            <a:off x="84138" y="890588"/>
            <a:ext cx="4416425" cy="3970337"/>
          </a:xfrm>
          <a:prstGeom prst="rect">
            <a:avLst/>
          </a:prstGeom>
          <a:noFill/>
          <a:ln w="9525">
            <a:noFill/>
            <a:miter lim="800000"/>
            <a:headEnd/>
            <a:tailEnd/>
          </a:ln>
        </p:spPr>
        <p:txBody>
          <a:bodyPr>
            <a:spAutoFit/>
          </a:bodyPr>
          <a:lstStyle/>
          <a:p>
            <a:r>
              <a:rPr lang="es-AR"/>
              <a:t>Además, si (vosotras) no    </a:t>
            </a:r>
            <a:r>
              <a:rPr lang="es-AR" b="1">
                <a:solidFill>
                  <a:srgbClr val="C00000"/>
                </a:solidFill>
              </a:rPr>
              <a:t>tenéis</a:t>
            </a:r>
            <a:r>
              <a:rPr lang="es-AR"/>
              <a:t>    carpa, en el camping os pueden alquilar una a buen precio.  Para comer, la opción más barata es el Mesón Talavera: allá </a:t>
            </a:r>
            <a:r>
              <a:rPr lang="es-AR" b="1">
                <a:solidFill>
                  <a:srgbClr val="C00000"/>
                </a:solidFill>
              </a:rPr>
              <a:t>hay </a:t>
            </a:r>
            <a:r>
              <a:rPr lang="es-AR"/>
              <a:t>    platos riquísimos de la gastronomía nativa.  Lucero no   </a:t>
            </a:r>
            <a:r>
              <a:rPr lang="es-AR" b="1">
                <a:solidFill>
                  <a:srgbClr val="C00000"/>
                </a:solidFill>
              </a:rPr>
              <a:t>tiene </a:t>
            </a:r>
            <a:r>
              <a:rPr lang="es-AR"/>
              <a:t>restaurantes de comida rápida, pero allá </a:t>
            </a:r>
            <a:r>
              <a:rPr lang="es-AR" b="1">
                <a:solidFill>
                  <a:srgbClr val="C00000"/>
                </a:solidFill>
              </a:rPr>
              <a:t>hay </a:t>
            </a:r>
            <a:r>
              <a:rPr lang="es-AR"/>
              <a:t>    dos supermercados, y uno de ellos   </a:t>
            </a:r>
            <a:r>
              <a:rPr lang="es-AR" b="1">
                <a:solidFill>
                  <a:srgbClr val="C00000"/>
                </a:solidFill>
              </a:rPr>
              <a:t>está</a:t>
            </a:r>
            <a:r>
              <a:rPr lang="es-AR"/>
              <a:t>   a sólo 200m del camping.  Bueno, espero haber podido ayudaros con esas indicaciones.       </a:t>
            </a:r>
            <a:endParaRPr lang="pt-BR" b="1"/>
          </a:p>
          <a:p>
            <a:r>
              <a:rPr lang="es-AR"/>
              <a:t> </a:t>
            </a:r>
            <a:endParaRPr lang="pt-BR" b="1"/>
          </a:p>
          <a:p>
            <a:r>
              <a:rPr lang="es-AR"/>
              <a:t>Un cordial saludo</a:t>
            </a:r>
            <a:endParaRPr lang="pt-BR" b="1"/>
          </a:p>
          <a:p>
            <a:r>
              <a:rPr lang="pt-BR"/>
              <a:t>Ainoa</a:t>
            </a:r>
            <a:endParaRPr lang="es-ES"/>
          </a:p>
        </p:txBody>
      </p:sp>
      <p:sp>
        <p:nvSpPr>
          <p:cNvPr id="6" name="CaixaDeTexto 5"/>
          <p:cNvSpPr txBox="1"/>
          <p:nvPr/>
        </p:nvSpPr>
        <p:spPr>
          <a:xfrm>
            <a:off x="0" y="0"/>
            <a:ext cx="720725" cy="523875"/>
          </a:xfrm>
          <a:prstGeom prst="rect">
            <a:avLst/>
          </a:prstGeom>
          <a:solidFill>
            <a:schemeClr val="accent1">
              <a:lumMod val="50000"/>
            </a:schemeClr>
          </a:solidFill>
        </p:spPr>
        <p:txBody>
          <a:bodyPr>
            <a:spAutoFit/>
          </a:bodyPr>
          <a:lstStyle/>
          <a:p>
            <a:pPr>
              <a:defRPr/>
            </a:pPr>
            <a:r>
              <a:rPr lang="pt-BR" sz="2800" dirty="0">
                <a:solidFill>
                  <a:srgbClr val="FF0000"/>
                </a:solidFill>
              </a:rPr>
              <a:t>3.9</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900113" cy="523875"/>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81923" name="CaixaDeTexto 8"/>
          <p:cNvSpPr txBox="1">
            <a:spLocks noChangeArrowheads="1"/>
          </p:cNvSpPr>
          <p:nvPr/>
        </p:nvSpPr>
        <p:spPr bwMode="auto">
          <a:xfrm>
            <a:off x="593725" y="765175"/>
            <a:ext cx="7956550" cy="708025"/>
          </a:xfrm>
          <a:prstGeom prst="rect">
            <a:avLst/>
          </a:prstGeom>
          <a:noFill/>
          <a:ln w="9525">
            <a:noFill/>
            <a:miter lim="800000"/>
            <a:headEnd/>
            <a:tailEnd/>
          </a:ln>
        </p:spPr>
        <p:txBody>
          <a:bodyPr>
            <a:spAutoFit/>
          </a:bodyPr>
          <a:lstStyle/>
          <a:p>
            <a:r>
              <a:rPr lang="es-ES" sz="2000"/>
              <a:t>►Para hablar de lo que hacemos en el momento en que hablamos, normalmente usamos la construcción </a:t>
            </a:r>
            <a:r>
              <a:rPr lang="es-ES" sz="2000" b="1"/>
              <a:t>ESTAR</a:t>
            </a:r>
            <a:r>
              <a:rPr lang="es-ES" sz="2000"/>
              <a:t> [presente] </a:t>
            </a:r>
            <a:r>
              <a:rPr lang="es-ES" sz="2000" b="1"/>
              <a:t>+ gerundio</a:t>
            </a:r>
            <a:endParaRPr lang="es-ES" sz="2000"/>
          </a:p>
        </p:txBody>
      </p:sp>
      <p:sp>
        <p:nvSpPr>
          <p:cNvPr id="81924" name="CaixaDeTexto 4"/>
          <p:cNvSpPr txBox="1">
            <a:spLocks noChangeArrowheads="1"/>
          </p:cNvSpPr>
          <p:nvPr/>
        </p:nvSpPr>
        <p:spPr bwMode="auto">
          <a:xfrm>
            <a:off x="931863" y="0"/>
            <a:ext cx="7956550" cy="523875"/>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estás haciendo ahora?: ESTAR + gerundio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aixaDeTexto 4"/>
          <p:cNvSpPr txBox="1">
            <a:spLocks noChangeArrowheads="1"/>
          </p:cNvSpPr>
          <p:nvPr/>
        </p:nvSpPr>
        <p:spPr bwMode="auto">
          <a:xfrm>
            <a:off x="931863" y="0"/>
            <a:ext cx="7956550" cy="523875"/>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estás haciendo ahora?: ESTAR + gerundio</a:t>
            </a:r>
          </a:p>
        </p:txBody>
      </p:sp>
      <p:sp>
        <p:nvSpPr>
          <p:cNvPr id="1028" name="CaixaDeTexto 8"/>
          <p:cNvSpPr txBox="1">
            <a:spLocks noChangeArrowheads="1"/>
          </p:cNvSpPr>
          <p:nvPr/>
        </p:nvSpPr>
        <p:spPr bwMode="auto">
          <a:xfrm>
            <a:off x="593725" y="765175"/>
            <a:ext cx="7956550" cy="708025"/>
          </a:xfrm>
          <a:prstGeom prst="rect">
            <a:avLst/>
          </a:prstGeom>
          <a:noFill/>
          <a:ln w="9525">
            <a:noFill/>
            <a:miter lim="800000"/>
            <a:headEnd/>
            <a:tailEnd/>
          </a:ln>
        </p:spPr>
        <p:txBody>
          <a:bodyPr>
            <a:spAutoFit/>
          </a:bodyPr>
          <a:lstStyle/>
          <a:p>
            <a:r>
              <a:rPr lang="es-ES" sz="2000"/>
              <a:t>►Para hablar de lo que hacemos en el momento en que hablamos, normalmente usamos la construcción </a:t>
            </a:r>
            <a:r>
              <a:rPr lang="es-ES" sz="2000" b="1"/>
              <a:t>ESTAR</a:t>
            </a:r>
            <a:r>
              <a:rPr lang="es-ES" sz="2000"/>
              <a:t> [presente] </a:t>
            </a:r>
            <a:r>
              <a:rPr lang="es-ES" sz="2000" b="1"/>
              <a:t>+ gerundio</a:t>
            </a:r>
            <a:endParaRPr lang="es-ES" sz="2000"/>
          </a:p>
        </p:txBody>
      </p:sp>
      <p:graphicFrame>
        <p:nvGraphicFramePr>
          <p:cNvPr id="1026" name="Object 3"/>
          <p:cNvGraphicFramePr>
            <a:graphicFrameLocks noChangeAspect="1"/>
          </p:cNvGraphicFramePr>
          <p:nvPr/>
        </p:nvGraphicFramePr>
        <p:xfrm>
          <a:off x="249238" y="1700213"/>
          <a:ext cx="8688387" cy="3557587"/>
        </p:xfrm>
        <a:graphic>
          <a:graphicData uri="http://schemas.openxmlformats.org/presentationml/2006/ole">
            <p:oleObj spid="_x0000_s1026" name="Documento" r:id="rId3" imgW="6267256" imgH="2165534" progId="Word.Document.12">
              <p:embed/>
            </p:oleObj>
          </a:graphicData>
        </a:graphic>
      </p:graphicFrame>
      <p:sp>
        <p:nvSpPr>
          <p:cNvPr id="6" name="CaixaDeTexto 5"/>
          <p:cNvSpPr txBox="1"/>
          <p:nvPr/>
        </p:nvSpPr>
        <p:spPr>
          <a:xfrm>
            <a:off x="0" y="0"/>
            <a:ext cx="900113" cy="523875"/>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ixaDeTexto 4"/>
          <p:cNvSpPr txBox="1">
            <a:spLocks noChangeArrowheads="1"/>
          </p:cNvSpPr>
          <p:nvPr/>
        </p:nvSpPr>
        <p:spPr bwMode="auto">
          <a:xfrm>
            <a:off x="931863" y="0"/>
            <a:ext cx="7956550" cy="523875"/>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estás haciendo ahora?: ESTAR + gerundio</a:t>
            </a:r>
          </a:p>
        </p:txBody>
      </p:sp>
      <p:sp>
        <p:nvSpPr>
          <p:cNvPr id="2052" name="CaixaDeTexto 8"/>
          <p:cNvSpPr txBox="1">
            <a:spLocks noChangeArrowheads="1"/>
          </p:cNvSpPr>
          <p:nvPr/>
        </p:nvSpPr>
        <p:spPr bwMode="auto">
          <a:xfrm>
            <a:off x="593725" y="765175"/>
            <a:ext cx="7956550" cy="708025"/>
          </a:xfrm>
          <a:prstGeom prst="rect">
            <a:avLst/>
          </a:prstGeom>
          <a:noFill/>
          <a:ln w="9525">
            <a:noFill/>
            <a:miter lim="800000"/>
            <a:headEnd/>
            <a:tailEnd/>
          </a:ln>
        </p:spPr>
        <p:txBody>
          <a:bodyPr>
            <a:spAutoFit/>
          </a:bodyPr>
          <a:lstStyle/>
          <a:p>
            <a:r>
              <a:rPr lang="es-ES" sz="2000"/>
              <a:t>►Para hablar de lo que hacemos en el momento en que hablamos, normalmente usamos la construcción </a:t>
            </a:r>
            <a:r>
              <a:rPr lang="es-ES" sz="2000" b="1"/>
              <a:t>ESTAR</a:t>
            </a:r>
            <a:r>
              <a:rPr lang="es-ES" sz="2000"/>
              <a:t> [presente] </a:t>
            </a:r>
            <a:r>
              <a:rPr lang="es-ES" sz="2000" b="1"/>
              <a:t>+ gerundio</a:t>
            </a:r>
            <a:endParaRPr lang="es-ES" sz="2000"/>
          </a:p>
        </p:txBody>
      </p:sp>
      <p:graphicFrame>
        <p:nvGraphicFramePr>
          <p:cNvPr id="2050" name="Object 3"/>
          <p:cNvGraphicFramePr>
            <a:graphicFrameLocks noChangeAspect="1"/>
          </p:cNvGraphicFramePr>
          <p:nvPr/>
        </p:nvGraphicFramePr>
        <p:xfrm>
          <a:off x="249238" y="1700213"/>
          <a:ext cx="8688387" cy="3557587"/>
        </p:xfrm>
        <a:graphic>
          <a:graphicData uri="http://schemas.openxmlformats.org/presentationml/2006/ole">
            <p:oleObj spid="_x0000_s2050" name="Documento" r:id="rId3" imgW="6267256" imgH="2165534" progId="Word.Document.12">
              <p:embed/>
            </p:oleObj>
          </a:graphicData>
        </a:graphic>
      </p:graphicFrame>
      <p:sp>
        <p:nvSpPr>
          <p:cNvPr id="2053" name="CaixaDeTexto 5"/>
          <p:cNvSpPr txBox="1">
            <a:spLocks noChangeArrowheads="1"/>
          </p:cNvSpPr>
          <p:nvPr/>
        </p:nvSpPr>
        <p:spPr bwMode="auto">
          <a:xfrm>
            <a:off x="161925" y="4829175"/>
            <a:ext cx="8820150" cy="400050"/>
          </a:xfrm>
          <a:prstGeom prst="rect">
            <a:avLst/>
          </a:prstGeom>
          <a:noFill/>
          <a:ln w="9525">
            <a:noFill/>
            <a:miter lim="800000"/>
            <a:headEnd/>
            <a:tailEnd/>
          </a:ln>
        </p:spPr>
        <p:txBody>
          <a:bodyPr>
            <a:spAutoFit/>
          </a:bodyPr>
          <a:lstStyle/>
          <a:p>
            <a:r>
              <a:rPr lang="es-ES" sz="2000"/>
              <a:t>►Práctica: Escribe verbos em gerundio referentes a las siguientes palabras:</a:t>
            </a:r>
          </a:p>
        </p:txBody>
      </p:sp>
      <p:grpSp>
        <p:nvGrpSpPr>
          <p:cNvPr id="2054" name="Grupo 13"/>
          <p:cNvGrpSpPr>
            <a:grpSpLocks/>
          </p:cNvGrpSpPr>
          <p:nvPr/>
        </p:nvGrpSpPr>
        <p:grpSpPr bwMode="auto">
          <a:xfrm>
            <a:off x="1987550" y="5300663"/>
            <a:ext cx="5168900" cy="1306512"/>
            <a:chOff x="1987528" y="5301208"/>
            <a:chExt cx="5168944" cy="1305436"/>
          </a:xfrm>
        </p:grpSpPr>
        <p:grpSp>
          <p:nvGrpSpPr>
            <p:cNvPr id="2056" name="Grupo 6"/>
            <p:cNvGrpSpPr>
              <a:grpSpLocks/>
            </p:cNvGrpSpPr>
            <p:nvPr/>
          </p:nvGrpSpPr>
          <p:grpSpPr bwMode="auto">
            <a:xfrm>
              <a:off x="1987528" y="5301208"/>
              <a:ext cx="5168944" cy="993600"/>
              <a:chOff x="3563888" y="2492896"/>
              <a:chExt cx="5168944" cy="993600"/>
            </a:xfrm>
          </p:grpSpPr>
          <p:pic>
            <p:nvPicPr>
              <p:cNvPr id="2060" name="Picture 8" descr="http://3.bp.blogspot.com/-uM2qWpdImSo/TwG1QeHKboI/AAAAAAAABcU/OBBlvZTynvk/s1600/%257B53714cc7457a7c292ca27ed78becfb68%257D_biblioteca_201_20gr.jpg"/>
              <p:cNvPicPr>
                <a:picLocks noChangeAspect="1" noChangeArrowheads="1"/>
              </p:cNvPicPr>
              <p:nvPr/>
            </p:nvPicPr>
            <p:blipFill>
              <a:blip r:embed="rId4" cstate="print"/>
              <a:srcRect/>
              <a:stretch>
                <a:fillRect/>
              </a:stretch>
            </p:blipFill>
            <p:spPr bwMode="auto">
              <a:xfrm>
                <a:off x="3563888" y="2492896"/>
                <a:ext cx="1620000" cy="993103"/>
              </a:xfrm>
              <a:prstGeom prst="rect">
                <a:avLst/>
              </a:prstGeom>
              <a:noFill/>
              <a:ln w="9525">
                <a:noFill/>
                <a:miter lim="800000"/>
                <a:headEnd/>
                <a:tailEnd/>
              </a:ln>
            </p:spPr>
          </p:pic>
          <p:pic>
            <p:nvPicPr>
              <p:cNvPr id="2061" name="Picture 10" descr="http://www.grings.com.br/site/images/stories/E-festa_5707_1024x768.jpg"/>
              <p:cNvPicPr>
                <a:picLocks noChangeAspect="1" noChangeArrowheads="1"/>
              </p:cNvPicPr>
              <p:nvPr/>
            </p:nvPicPr>
            <p:blipFill>
              <a:blip r:embed="rId5" cstate="print"/>
              <a:srcRect/>
              <a:stretch>
                <a:fillRect/>
              </a:stretch>
            </p:blipFill>
            <p:spPr bwMode="auto">
              <a:xfrm>
                <a:off x="5364088" y="2492896"/>
                <a:ext cx="1584176" cy="993600"/>
              </a:xfrm>
              <a:prstGeom prst="rect">
                <a:avLst/>
              </a:prstGeom>
              <a:noFill/>
              <a:ln w="9525">
                <a:noFill/>
                <a:miter lim="800000"/>
                <a:headEnd/>
                <a:tailEnd/>
              </a:ln>
            </p:spPr>
          </p:pic>
          <p:pic>
            <p:nvPicPr>
              <p:cNvPr id="2062" name="Picture 12" descr="http://img.estadao.com.br/fotos/63/B7/25/63B725B924834A4A91D273B9BB8892B2.jpg"/>
              <p:cNvPicPr>
                <a:picLocks noChangeAspect="1" noChangeArrowheads="1"/>
              </p:cNvPicPr>
              <p:nvPr/>
            </p:nvPicPr>
            <p:blipFill>
              <a:blip r:embed="rId6" cstate="print"/>
              <a:srcRect b="9438"/>
              <a:stretch>
                <a:fillRect/>
              </a:stretch>
            </p:blipFill>
            <p:spPr bwMode="auto">
              <a:xfrm>
                <a:off x="7136152" y="2492896"/>
                <a:ext cx="1596680" cy="993600"/>
              </a:xfrm>
              <a:prstGeom prst="rect">
                <a:avLst/>
              </a:prstGeom>
              <a:noFill/>
              <a:ln w="9525">
                <a:noFill/>
                <a:miter lim="800000"/>
                <a:headEnd/>
                <a:tailEnd/>
              </a:ln>
            </p:spPr>
          </p:pic>
        </p:grpSp>
        <p:sp>
          <p:nvSpPr>
            <p:cNvPr id="2057" name="CaixaDeTexto 10"/>
            <p:cNvSpPr txBox="1">
              <a:spLocks noChangeArrowheads="1"/>
            </p:cNvSpPr>
            <p:nvPr/>
          </p:nvSpPr>
          <p:spPr bwMode="auto">
            <a:xfrm>
              <a:off x="2267744" y="6237312"/>
              <a:ext cx="1080120" cy="369332"/>
            </a:xfrm>
            <a:prstGeom prst="rect">
              <a:avLst/>
            </a:prstGeom>
            <a:noFill/>
            <a:ln w="9525">
              <a:noFill/>
              <a:miter lim="800000"/>
              <a:headEnd/>
              <a:tailEnd/>
            </a:ln>
          </p:spPr>
          <p:txBody>
            <a:bodyPr>
              <a:spAutoFit/>
            </a:bodyPr>
            <a:lstStyle/>
            <a:p>
              <a:r>
                <a:rPr lang="es-ES" b="1">
                  <a:solidFill>
                    <a:srgbClr val="C00000"/>
                  </a:solidFill>
                </a:rPr>
                <a:t>escuela</a:t>
              </a:r>
            </a:p>
          </p:txBody>
        </p:sp>
        <p:sp>
          <p:nvSpPr>
            <p:cNvPr id="2058" name="CaixaDeTexto 11"/>
            <p:cNvSpPr txBox="1">
              <a:spLocks noChangeArrowheads="1"/>
            </p:cNvSpPr>
            <p:nvPr/>
          </p:nvSpPr>
          <p:spPr bwMode="auto">
            <a:xfrm>
              <a:off x="4139952" y="6237312"/>
              <a:ext cx="792088" cy="369332"/>
            </a:xfrm>
            <a:prstGeom prst="rect">
              <a:avLst/>
            </a:prstGeom>
            <a:noFill/>
            <a:ln w="9525">
              <a:noFill/>
              <a:miter lim="800000"/>
              <a:headEnd/>
              <a:tailEnd/>
            </a:ln>
          </p:spPr>
          <p:txBody>
            <a:bodyPr>
              <a:spAutoFit/>
            </a:bodyPr>
            <a:lstStyle/>
            <a:p>
              <a:r>
                <a:rPr lang="es-ES" b="1">
                  <a:solidFill>
                    <a:srgbClr val="C00000"/>
                  </a:solidFill>
                </a:rPr>
                <a:t>fiesta</a:t>
              </a:r>
            </a:p>
          </p:txBody>
        </p:sp>
        <p:sp>
          <p:nvSpPr>
            <p:cNvPr id="2059" name="CaixaDeTexto 12"/>
            <p:cNvSpPr txBox="1">
              <a:spLocks noChangeArrowheads="1"/>
            </p:cNvSpPr>
            <p:nvPr/>
          </p:nvSpPr>
          <p:spPr bwMode="auto">
            <a:xfrm>
              <a:off x="5940152" y="6237312"/>
              <a:ext cx="792088" cy="369332"/>
            </a:xfrm>
            <a:prstGeom prst="rect">
              <a:avLst/>
            </a:prstGeom>
            <a:noFill/>
            <a:ln w="9525">
              <a:noFill/>
              <a:miter lim="800000"/>
              <a:headEnd/>
              <a:tailEnd/>
            </a:ln>
          </p:spPr>
          <p:txBody>
            <a:bodyPr>
              <a:spAutoFit/>
            </a:bodyPr>
            <a:lstStyle/>
            <a:p>
              <a:r>
                <a:rPr lang="es-ES" b="1">
                  <a:solidFill>
                    <a:srgbClr val="C00000"/>
                  </a:solidFill>
                </a:rPr>
                <a:t>playa</a:t>
              </a:r>
            </a:p>
          </p:txBody>
        </p:sp>
      </p:grpSp>
      <p:sp>
        <p:nvSpPr>
          <p:cNvPr id="15" name="CaixaDeTexto 14"/>
          <p:cNvSpPr txBox="1"/>
          <p:nvPr/>
        </p:nvSpPr>
        <p:spPr>
          <a:xfrm>
            <a:off x="0" y="0"/>
            <a:ext cx="900113" cy="523875"/>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pSp>
        <p:nvGrpSpPr>
          <p:cNvPr id="3076" name="Grupo 15"/>
          <p:cNvGrpSpPr>
            <a:grpSpLocks/>
          </p:cNvGrpSpPr>
          <p:nvPr/>
        </p:nvGrpSpPr>
        <p:grpSpPr bwMode="auto">
          <a:xfrm>
            <a:off x="0" y="0"/>
            <a:ext cx="1347788" cy="523875"/>
            <a:chOff x="0" y="0"/>
            <a:chExt cx="1347376" cy="523220"/>
          </a:xfrm>
        </p:grpSpPr>
        <p:sp>
          <p:nvSpPr>
            <p:cNvPr id="3" name="CaixaDeTexto 2"/>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5" name="CaixaDeTexto 14"/>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graphicFrame>
        <p:nvGraphicFramePr>
          <p:cNvPr id="3074" name="Object 3"/>
          <p:cNvGraphicFramePr>
            <a:graphicFrameLocks noChangeAspect="1"/>
          </p:cNvGraphicFramePr>
          <p:nvPr/>
        </p:nvGraphicFramePr>
        <p:xfrm>
          <a:off x="3276600" y="0"/>
          <a:ext cx="5867400" cy="6977063"/>
        </p:xfrm>
        <a:graphic>
          <a:graphicData uri="http://schemas.openxmlformats.org/presentationml/2006/ole">
            <p:oleObj spid="_x0000_s3074" name="Documento" r:id="rId3" imgW="6182418" imgH="8040945"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5" name="CaixaDeTexto 1"/>
          <p:cNvSpPr txBox="1">
            <a:spLocks noChangeArrowheads="1"/>
          </p:cNvSpPr>
          <p:nvPr/>
        </p:nvSpPr>
        <p:spPr bwMode="auto">
          <a:xfrm>
            <a:off x="4500563" y="1773238"/>
            <a:ext cx="4030662" cy="2984500"/>
          </a:xfrm>
          <a:prstGeom prst="rect">
            <a:avLst/>
          </a:prstGeom>
          <a:noFill/>
          <a:ln w="9525">
            <a:noFill/>
            <a:miter lim="800000"/>
            <a:headEnd/>
            <a:tailEnd/>
          </a:ln>
        </p:spPr>
        <p:txBody>
          <a:bodyPr>
            <a:spAutoFit/>
          </a:bodyPr>
          <a:lstStyle/>
          <a:p>
            <a:pPr marL="514350" indent="-514350">
              <a:defRPr/>
            </a:pPr>
            <a:r>
              <a:rPr lang="es-ES" sz="2400" dirty="0">
                <a:latin typeface="+mn-lt"/>
              </a:rPr>
              <a:t>a1)</a:t>
            </a:r>
            <a:r>
              <a:rPr lang="es-ES" sz="2400" i="1" dirty="0">
                <a:latin typeface="+mn-lt"/>
              </a:rPr>
              <a:t>Mi</a:t>
            </a:r>
            <a:r>
              <a:rPr lang="es-ES" sz="2400" dirty="0">
                <a:latin typeface="+mn-lt"/>
              </a:rPr>
              <a:t> </a:t>
            </a:r>
            <a:r>
              <a:rPr lang="es-ES" sz="2400" i="1" dirty="0">
                <a:latin typeface="+mn-lt"/>
              </a:rPr>
              <a:t>casa </a:t>
            </a:r>
            <a:r>
              <a:rPr lang="es-ES" sz="2400" b="1" i="1" dirty="0">
                <a:solidFill>
                  <a:srgbClr val="C00000"/>
                </a:solidFill>
                <a:latin typeface="+mn-lt"/>
              </a:rPr>
              <a:t>tiene</a:t>
            </a:r>
            <a:r>
              <a:rPr lang="es-ES" sz="2400" i="1" dirty="0">
                <a:latin typeface="+mn-lt"/>
              </a:rPr>
              <a:t> un pequeño jardín</a:t>
            </a:r>
            <a:r>
              <a:rPr lang="es-ES" sz="2400" dirty="0">
                <a:latin typeface="+mn-lt"/>
              </a:rPr>
              <a:t>. </a:t>
            </a:r>
          </a:p>
          <a:p>
            <a:pPr marL="514350" indent="-514350">
              <a:defRPr/>
            </a:pPr>
            <a:r>
              <a:rPr lang="es-ES" sz="2400" dirty="0">
                <a:latin typeface="+mn-lt"/>
              </a:rPr>
              <a:t>b1) </a:t>
            </a:r>
            <a:r>
              <a:rPr lang="es-ES" sz="2400" i="1" dirty="0">
                <a:latin typeface="+mn-lt"/>
              </a:rPr>
              <a:t>San Pablo </a:t>
            </a:r>
            <a:r>
              <a:rPr lang="es-ES" sz="2400" b="1" i="1" dirty="0">
                <a:solidFill>
                  <a:srgbClr val="C00000"/>
                </a:solidFill>
                <a:latin typeface="+mn-lt"/>
              </a:rPr>
              <a:t>tiene</a:t>
            </a:r>
            <a:r>
              <a:rPr lang="es-ES" sz="2400" i="1" dirty="0">
                <a:latin typeface="+mn-lt"/>
              </a:rPr>
              <a:t> muchos restaurantes</a:t>
            </a:r>
          </a:p>
          <a:p>
            <a:pPr marL="514350" indent="-514350">
              <a:defRPr/>
            </a:pPr>
            <a:r>
              <a:rPr lang="es-ES" sz="2400" dirty="0">
                <a:latin typeface="+mn-lt"/>
              </a:rPr>
              <a:t>		</a:t>
            </a:r>
          </a:p>
          <a:p>
            <a:pPr marL="514350" indent="-514350">
              <a:defRPr/>
            </a:pPr>
            <a:endParaRPr lang="es-ES" sz="2400" dirty="0">
              <a:latin typeface="+mn-lt"/>
            </a:endParaRPr>
          </a:p>
          <a:p>
            <a:pPr marL="514350" indent="-514350">
              <a:defRPr/>
            </a:pP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a:t>
                      </a:r>
                      <a:endParaRPr lang="es-ES" sz="2000" b="1" noProof="0" dirty="0"/>
                    </a:p>
                  </a:txBody>
                  <a:tcPr/>
                </a:tc>
              </a:tr>
              <a:tr h="370840">
                <a:tc>
                  <a:txBody>
                    <a:bodyPr/>
                    <a:lstStyle/>
                    <a:p>
                      <a:r>
                        <a:rPr lang="es-ES" sz="2000" b="1" noProof="0" dirty="0" smtClean="0"/>
                        <a:t>Quique y Nacho</a:t>
                      </a:r>
                      <a:endParaRPr lang="es-ES" sz="2000" b="1" noProof="0" dirty="0"/>
                    </a:p>
                  </a:txBody>
                  <a:tcPr/>
                </a:tc>
              </a:tr>
              <a:tr h="370840">
                <a:tc>
                  <a:txBody>
                    <a:bodyPr/>
                    <a:lstStyle/>
                    <a:p>
                      <a:r>
                        <a:rPr lang="es-ES" sz="2000" b="1" noProof="0" dirty="0" smtClean="0"/>
                        <a:t>Pepe</a:t>
                      </a:r>
                      <a:endParaRPr lang="es-ES" sz="2000" b="1" noProof="0" dirty="0"/>
                    </a:p>
                  </a:txBody>
                  <a:tcPr/>
                </a:tc>
              </a:tr>
              <a:tr h="370840">
                <a:tc>
                  <a:txBody>
                    <a:bodyPr/>
                    <a:lstStyle/>
                    <a:p>
                      <a:r>
                        <a:rPr lang="es-ES" sz="2000" b="1" noProof="0" dirty="0" smtClean="0"/>
                        <a:t>Miguelito</a:t>
                      </a:r>
                      <a:endParaRPr lang="es-ES" sz="2000" b="1" noProof="0" dirty="0"/>
                    </a:p>
                  </a:txBody>
                  <a:tcPr/>
                </a:tc>
              </a:tr>
              <a:tr h="370840">
                <a:tc>
                  <a:txBody>
                    <a:bodyPr/>
                    <a:lstStyle/>
                    <a:p>
                      <a:r>
                        <a:rPr lang="es-ES" sz="2000" b="1" noProof="0" dirty="0" smtClean="0"/>
                        <a:t>Iván</a:t>
                      </a:r>
                      <a:endParaRPr lang="es-ES" sz="2000" b="1" noProof="0" dirty="0"/>
                    </a:p>
                  </a:txBody>
                  <a:tcPr/>
                </a:tc>
              </a:tr>
              <a:tr h="370840">
                <a:tc>
                  <a:txBody>
                    <a:bodyPr/>
                    <a:lstStyle/>
                    <a:p>
                      <a:r>
                        <a:rPr lang="es-ES" sz="2000" b="1" noProof="0" dirty="0" smtClean="0"/>
                        <a:t>Lucho</a:t>
                      </a:r>
                      <a:endParaRPr lang="es-ES" sz="2000" b="1" noProof="0" dirty="0"/>
                    </a:p>
                  </a:txBody>
                  <a:tcPr/>
                </a:tc>
              </a:tr>
              <a:tr h="370840">
                <a:tc>
                  <a:txBody>
                    <a:bodyPr/>
                    <a:lstStyle/>
                    <a:p>
                      <a:r>
                        <a:rPr lang="es-ES" sz="2000" b="1" noProof="0" dirty="0" smtClean="0"/>
                        <a:t>Pedro</a:t>
                      </a:r>
                      <a:endParaRPr lang="es-ES" sz="2000" b="1" noProof="0" dirty="0"/>
                    </a:p>
                  </a:txBody>
                  <a:tcPr/>
                </a:tc>
              </a:tr>
              <a:tr h="370840">
                <a:tc>
                  <a:txBody>
                    <a:bodyPr/>
                    <a:lstStyle/>
                    <a:p>
                      <a:r>
                        <a:rPr lang="es-ES" sz="2000" b="1" noProof="0" dirty="0" smtClean="0"/>
                        <a:t>Felipe</a:t>
                      </a:r>
                      <a:endParaRPr lang="es-ES" sz="2000" b="1" noProof="0" dirty="0"/>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2964"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endParaRPr lang="es-ES" sz="2000" b="1" i="1" noProof="0" dirty="0">
                        <a:solidFill>
                          <a:srgbClr val="C00000"/>
                        </a:solidFill>
                      </a:endParaRPr>
                    </a:p>
                  </a:txBody>
                  <a:tcPr/>
                </a:tc>
              </a:tr>
              <a:tr h="370840">
                <a:tc>
                  <a:txBody>
                    <a:bodyPr/>
                    <a:lstStyle/>
                    <a:p>
                      <a:r>
                        <a:rPr lang="es-ES" sz="2000" b="1" noProof="0" dirty="0" smtClean="0"/>
                        <a:t>Pepe </a:t>
                      </a:r>
                      <a:endParaRPr lang="es-ES" sz="2000" b="1" i="1" noProof="0" dirty="0">
                        <a:solidFill>
                          <a:srgbClr val="C00000"/>
                        </a:solidFill>
                      </a:endParaRPr>
                    </a:p>
                  </a:txBody>
                  <a:tcPr/>
                </a:tc>
              </a:tr>
              <a:tr h="370840">
                <a:tc>
                  <a:txBody>
                    <a:bodyPr/>
                    <a:lstStyle/>
                    <a:p>
                      <a:r>
                        <a:rPr lang="es-ES" sz="2000" b="1" noProof="0" dirty="0" smtClean="0"/>
                        <a:t>Miguelito </a:t>
                      </a:r>
                      <a:endParaRPr lang="es-ES" sz="2000" b="1" i="1" noProof="0" dirty="0">
                        <a:solidFill>
                          <a:srgbClr val="C00000"/>
                        </a:solidFill>
                      </a:endParaRPr>
                    </a:p>
                  </a:txBody>
                  <a:tcPr/>
                </a:tc>
              </a:tr>
              <a:tr h="370840">
                <a:tc>
                  <a:txBody>
                    <a:bodyPr/>
                    <a:lstStyle/>
                    <a:p>
                      <a:r>
                        <a:rPr lang="es-ES" sz="2000" b="1" noProof="0" dirty="0" smtClean="0"/>
                        <a:t>Iván</a:t>
                      </a:r>
                      <a:endParaRPr lang="es-ES" sz="2000" b="1" noProof="0" dirty="0"/>
                    </a:p>
                  </a:txBody>
                  <a:tcPr/>
                </a:tc>
              </a:tr>
              <a:tr h="370840">
                <a:tc>
                  <a:txBody>
                    <a:bodyPr/>
                    <a:lstStyle/>
                    <a:p>
                      <a:r>
                        <a:rPr lang="es-ES" sz="2000" b="1" noProof="0" dirty="0" smtClean="0"/>
                        <a:t>Lucho</a:t>
                      </a:r>
                      <a:endParaRPr lang="es-ES" sz="2000" b="1" noProof="0" dirty="0"/>
                    </a:p>
                  </a:txBody>
                  <a:tcPr/>
                </a:tc>
              </a:tr>
              <a:tr h="370840">
                <a:tc>
                  <a:txBody>
                    <a:bodyPr/>
                    <a:lstStyle/>
                    <a:p>
                      <a:r>
                        <a:rPr lang="es-ES" sz="2000" b="1" noProof="0" dirty="0" smtClean="0"/>
                        <a:t>Pedro</a:t>
                      </a:r>
                      <a:endParaRPr lang="es-ES" sz="2000" b="1" noProof="0" dirty="0"/>
                    </a:p>
                  </a:txBody>
                  <a:tcPr/>
                </a:tc>
              </a:tr>
              <a:tr h="370840">
                <a:tc>
                  <a:txBody>
                    <a:bodyPr/>
                    <a:lstStyle/>
                    <a:p>
                      <a:r>
                        <a:rPr lang="es-ES" sz="2000" b="1" noProof="0" dirty="0" smtClean="0"/>
                        <a:t>Felipe</a:t>
                      </a:r>
                      <a:endParaRPr lang="es-ES" sz="2000" b="1" noProof="0" dirty="0"/>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3988"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endParaRPr lang="es-ES" sz="2000" b="1" i="1" noProof="0" dirty="0">
                        <a:solidFill>
                          <a:srgbClr val="C00000"/>
                        </a:solidFill>
                      </a:endParaRPr>
                    </a:p>
                  </a:txBody>
                  <a:tcPr/>
                </a:tc>
              </a:tr>
              <a:tr h="370840">
                <a:tc>
                  <a:txBody>
                    <a:bodyPr/>
                    <a:lstStyle/>
                    <a:p>
                      <a:r>
                        <a:rPr lang="es-ES" sz="2000" b="1" noProof="0" dirty="0" smtClean="0"/>
                        <a:t>Miguelito </a:t>
                      </a:r>
                      <a:endParaRPr lang="es-ES" sz="2000" b="1" i="1" noProof="0" dirty="0">
                        <a:solidFill>
                          <a:srgbClr val="C00000"/>
                        </a:solidFill>
                      </a:endParaRPr>
                    </a:p>
                  </a:txBody>
                  <a:tcPr/>
                </a:tc>
              </a:tr>
              <a:tr h="370840">
                <a:tc>
                  <a:txBody>
                    <a:bodyPr/>
                    <a:lstStyle/>
                    <a:p>
                      <a:r>
                        <a:rPr lang="es-ES" sz="2000" b="1" noProof="0" dirty="0" smtClean="0"/>
                        <a:t>Iván</a:t>
                      </a:r>
                      <a:endParaRPr lang="es-ES" sz="2000" b="1" noProof="0" dirty="0"/>
                    </a:p>
                  </a:txBody>
                  <a:tcPr/>
                </a:tc>
              </a:tr>
              <a:tr h="370840">
                <a:tc>
                  <a:txBody>
                    <a:bodyPr/>
                    <a:lstStyle/>
                    <a:p>
                      <a:r>
                        <a:rPr lang="es-ES" sz="2000" b="1" noProof="0" dirty="0" smtClean="0"/>
                        <a:t>Lucho</a:t>
                      </a:r>
                      <a:endParaRPr lang="es-ES" sz="2000" b="1" noProof="0" dirty="0"/>
                    </a:p>
                  </a:txBody>
                  <a:tcPr/>
                </a:tc>
              </a:tr>
              <a:tr h="370840">
                <a:tc>
                  <a:txBody>
                    <a:bodyPr/>
                    <a:lstStyle/>
                    <a:p>
                      <a:r>
                        <a:rPr lang="es-ES" sz="2000" b="1" noProof="0" dirty="0" smtClean="0"/>
                        <a:t>Pedro</a:t>
                      </a:r>
                      <a:endParaRPr lang="es-ES" sz="2000" b="1" noProof="0" dirty="0"/>
                    </a:p>
                  </a:txBody>
                  <a:tcPr/>
                </a:tc>
              </a:tr>
              <a:tr h="370840">
                <a:tc>
                  <a:txBody>
                    <a:bodyPr/>
                    <a:lstStyle/>
                    <a:p>
                      <a:r>
                        <a:rPr lang="es-ES" sz="2000" b="1" noProof="0" dirty="0" smtClean="0"/>
                        <a:t>Felipe</a:t>
                      </a:r>
                      <a:endParaRPr lang="es-ES" sz="2000" b="1" noProof="0" dirty="0"/>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5012"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endParaRPr lang="es-ES" sz="2000" b="1" i="1" noProof="0" dirty="0">
                        <a:solidFill>
                          <a:srgbClr val="C00000"/>
                        </a:solidFill>
                      </a:endParaRPr>
                    </a:p>
                  </a:txBody>
                  <a:tcPr/>
                </a:tc>
              </a:tr>
              <a:tr h="370840">
                <a:tc>
                  <a:txBody>
                    <a:bodyPr/>
                    <a:lstStyle/>
                    <a:p>
                      <a:r>
                        <a:rPr lang="es-ES" sz="2000" b="1" noProof="0" dirty="0" smtClean="0"/>
                        <a:t>Iván</a:t>
                      </a:r>
                      <a:endParaRPr lang="es-ES" sz="2000" b="1" noProof="0" dirty="0"/>
                    </a:p>
                  </a:txBody>
                  <a:tcPr/>
                </a:tc>
              </a:tr>
              <a:tr h="370840">
                <a:tc>
                  <a:txBody>
                    <a:bodyPr/>
                    <a:lstStyle/>
                    <a:p>
                      <a:r>
                        <a:rPr lang="es-ES" sz="2000" b="1" noProof="0" dirty="0" smtClean="0"/>
                        <a:t>Lucho</a:t>
                      </a:r>
                      <a:endParaRPr lang="es-ES" sz="2000" b="1" noProof="0" dirty="0"/>
                    </a:p>
                  </a:txBody>
                  <a:tcPr/>
                </a:tc>
              </a:tr>
              <a:tr h="370840">
                <a:tc>
                  <a:txBody>
                    <a:bodyPr/>
                    <a:lstStyle/>
                    <a:p>
                      <a:r>
                        <a:rPr lang="es-ES" sz="2000" b="1" noProof="0" dirty="0" smtClean="0"/>
                        <a:t>Pedro</a:t>
                      </a:r>
                      <a:endParaRPr lang="es-ES" sz="2000" b="1" noProof="0" dirty="0"/>
                    </a:p>
                  </a:txBody>
                  <a:tcPr/>
                </a:tc>
              </a:tr>
              <a:tr h="370840">
                <a:tc>
                  <a:txBody>
                    <a:bodyPr/>
                    <a:lstStyle/>
                    <a:p>
                      <a:r>
                        <a:rPr lang="es-ES" sz="2000" b="1" noProof="0" dirty="0" smtClean="0"/>
                        <a:t>Felipe</a:t>
                      </a:r>
                      <a:endParaRPr lang="es-ES" sz="2000" b="1" noProof="0" dirty="0"/>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6036"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a:t>
                      </a:r>
                      <a:endParaRPr lang="es-ES" sz="2000" b="1" noProof="0" dirty="0"/>
                    </a:p>
                  </a:txBody>
                  <a:tcPr/>
                </a:tc>
              </a:tr>
              <a:tr h="370840">
                <a:tc>
                  <a:txBody>
                    <a:bodyPr/>
                    <a:lstStyle/>
                    <a:p>
                      <a:r>
                        <a:rPr lang="es-ES" sz="2000" b="1" noProof="0" dirty="0" smtClean="0"/>
                        <a:t>Lucho</a:t>
                      </a:r>
                      <a:endParaRPr lang="es-ES" sz="2000" b="1" noProof="0" dirty="0"/>
                    </a:p>
                  </a:txBody>
                  <a:tcPr/>
                </a:tc>
              </a:tr>
              <a:tr h="370840">
                <a:tc>
                  <a:txBody>
                    <a:bodyPr/>
                    <a:lstStyle/>
                    <a:p>
                      <a:r>
                        <a:rPr lang="es-ES" sz="2000" b="1" noProof="0" dirty="0" smtClean="0"/>
                        <a:t>Pedro</a:t>
                      </a:r>
                      <a:endParaRPr lang="es-ES" sz="2000" b="1" noProof="0" dirty="0"/>
                    </a:p>
                  </a:txBody>
                  <a:tcPr/>
                </a:tc>
              </a:tr>
              <a:tr h="370840">
                <a:tc>
                  <a:txBody>
                    <a:bodyPr/>
                    <a:lstStyle/>
                    <a:p>
                      <a:r>
                        <a:rPr lang="es-ES" sz="2000" b="1" noProof="0" dirty="0" smtClean="0"/>
                        <a:t>Felipe</a:t>
                      </a:r>
                      <a:endParaRPr lang="es-ES" sz="2000" b="1" noProof="0" dirty="0"/>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7060"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endParaRPr lang="es-ES" sz="2000" b="1" i="1" noProof="0" dirty="0">
                        <a:solidFill>
                          <a:srgbClr val="C00000"/>
                        </a:solidFill>
                      </a:endParaRPr>
                    </a:p>
                  </a:txBody>
                  <a:tcPr/>
                </a:tc>
              </a:tr>
              <a:tr h="370840">
                <a:tc>
                  <a:txBody>
                    <a:bodyPr/>
                    <a:lstStyle/>
                    <a:p>
                      <a:r>
                        <a:rPr lang="es-ES" sz="2000" b="1" noProof="0" dirty="0" smtClean="0"/>
                        <a:t>Pedro </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8084"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89108"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0132"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a:t>
                      </a:r>
                      <a:endParaRPr lang="es-ES" sz="2000" b="1" noProof="0" dirty="0"/>
                    </a:p>
                  </a:txBody>
                  <a:tcPr/>
                </a:tc>
              </a:tr>
              <a:tr h="370840">
                <a:tc>
                  <a:txBody>
                    <a:bodyPr/>
                    <a:lstStyle/>
                    <a:p>
                      <a:r>
                        <a:rPr lang="es-ES" sz="2000" b="1" noProof="0" dirty="0" smtClean="0"/>
                        <a:t>Víctor</a:t>
                      </a:r>
                      <a:endParaRPr lang="es-ES" sz="2000" b="1" noProof="0" dirty="0"/>
                    </a:p>
                  </a:txBody>
                  <a:tcPr/>
                </a:tc>
              </a:tr>
              <a:tr h="370840">
                <a:tc>
                  <a:txBody>
                    <a:bodyPr/>
                    <a:lstStyle/>
                    <a:p>
                      <a:r>
                        <a:rPr lang="es-ES" sz="2000" b="1" noProof="0" dirty="0" smtClean="0"/>
                        <a:t>Borja</a:t>
                      </a:r>
                      <a:endParaRPr lang="es-ES" sz="2000" b="1" noProof="0" dirty="0"/>
                    </a:p>
                  </a:txBody>
                  <a:tcPr/>
                </a:tc>
              </a:tr>
              <a:tr h="370840">
                <a:tc>
                  <a:txBody>
                    <a:bodyPr/>
                    <a:lstStyle/>
                    <a:p>
                      <a:r>
                        <a:rPr lang="es-ES" sz="2000" b="1" noProof="0" dirty="0" smtClean="0"/>
                        <a:t>Pablito</a:t>
                      </a:r>
                      <a:endParaRPr lang="es-ES" sz="2000" b="1" noProof="0" dirty="0"/>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1156"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endParaRPr lang="es-ES" sz="2000" b="1" i="1" noProof="0" dirty="0">
                        <a:solidFill>
                          <a:srgbClr val="C00000"/>
                        </a:solidFill>
                      </a:endParaRPr>
                    </a:p>
                  </a:txBody>
                  <a:tcPr/>
                </a:tc>
              </a:tr>
              <a:tr h="370840">
                <a:tc>
                  <a:txBody>
                    <a:bodyPr/>
                    <a:lstStyle/>
                    <a:p>
                      <a:r>
                        <a:rPr lang="es-ES" sz="2000" b="1" noProof="0" dirty="0" smtClean="0"/>
                        <a:t>Borja </a:t>
                      </a:r>
                      <a:endParaRPr lang="es-ES" sz="2000" b="1" i="1" noProof="0" dirty="0">
                        <a:solidFill>
                          <a:srgbClr val="C00000"/>
                        </a:solidFill>
                      </a:endParaRPr>
                    </a:p>
                  </a:txBody>
                  <a:tcPr/>
                </a:tc>
              </a:tr>
              <a:tr h="370840">
                <a:tc>
                  <a:txBody>
                    <a:bodyPr/>
                    <a:lstStyle/>
                    <a:p>
                      <a:r>
                        <a:rPr lang="es-ES" sz="2000" b="1" noProof="0" dirty="0" smtClean="0"/>
                        <a:t>Pablito </a:t>
                      </a:r>
                      <a:endParaRPr lang="es-ES" sz="2000" b="1" i="1" noProof="0" dirty="0">
                        <a:solidFill>
                          <a:srgbClr val="C00000"/>
                        </a:solidFill>
                      </a:endParaRPr>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2180"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00563" y="0"/>
            <a:ext cx="464343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CaixaDeTexto 1"/>
          <p:cNvSpPr txBox="1">
            <a:spLocks noChangeArrowheads="1"/>
          </p:cNvSpPr>
          <p:nvPr/>
        </p:nvSpPr>
        <p:spPr bwMode="auto">
          <a:xfrm>
            <a:off x="4500563" y="0"/>
            <a:ext cx="4030662" cy="2554288"/>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  vs.  TENER</a:t>
            </a:r>
          </a:p>
          <a:p>
            <a:pPr>
              <a:defRPr/>
            </a:pPr>
            <a:endParaRPr lang="pt-BR" sz="2000" dirty="0"/>
          </a:p>
          <a:p>
            <a:pPr marL="514350" indent="-514350">
              <a:defRPr/>
            </a:pPr>
            <a:r>
              <a:rPr lang="es-ES" sz="2800" dirty="0">
                <a:latin typeface="Arial"/>
                <a:cs typeface="Arial"/>
              </a:rPr>
              <a:t>►</a:t>
            </a:r>
            <a:r>
              <a:rPr lang="es-ES" sz="2800" dirty="0">
                <a:latin typeface="+mn-lt"/>
              </a:rPr>
              <a:t>Reformulando las frases </a:t>
            </a:r>
            <a:r>
              <a:rPr lang="es-ES" sz="2800" b="1" dirty="0">
                <a:latin typeface="+mn-lt"/>
              </a:rPr>
              <a:t>a</a:t>
            </a:r>
            <a:r>
              <a:rPr lang="es-ES" sz="2800" dirty="0">
                <a:latin typeface="+mn-lt"/>
              </a:rPr>
              <a:t>  y  </a:t>
            </a:r>
            <a:r>
              <a:rPr lang="es-ES" sz="2800" b="1" dirty="0">
                <a:latin typeface="+mn-lt"/>
              </a:rPr>
              <a:t>b </a:t>
            </a:r>
            <a:r>
              <a:rPr lang="es-ES" sz="2800" dirty="0">
                <a:latin typeface="+mn-lt"/>
              </a:rPr>
              <a:t>con TENER:</a:t>
            </a:r>
          </a:p>
          <a:p>
            <a:pPr marL="514350" indent="-514350">
              <a:defRPr/>
            </a:pPr>
            <a:r>
              <a:rPr lang="es-ES" sz="2800" dirty="0">
                <a:latin typeface="+mn-lt"/>
              </a:rPr>
              <a:t>		</a:t>
            </a:r>
            <a:endParaRPr lang="es-ES" sz="2400" dirty="0">
              <a:latin typeface="+mn-lt"/>
            </a:endParaRPr>
          </a:p>
          <a:p>
            <a:pPr>
              <a:defRPr/>
            </a:pPr>
            <a:endParaRPr lang="es-ES" sz="2000" dirty="0"/>
          </a:p>
        </p:txBody>
      </p:sp>
      <p:sp>
        <p:nvSpPr>
          <p:cNvPr id="5" name="CaixaDeTexto 1"/>
          <p:cNvSpPr txBox="1">
            <a:spLocks noChangeArrowheads="1"/>
          </p:cNvSpPr>
          <p:nvPr/>
        </p:nvSpPr>
        <p:spPr bwMode="auto">
          <a:xfrm>
            <a:off x="4500563" y="1773238"/>
            <a:ext cx="4030662" cy="2984500"/>
          </a:xfrm>
          <a:prstGeom prst="rect">
            <a:avLst/>
          </a:prstGeom>
          <a:noFill/>
          <a:ln w="9525">
            <a:noFill/>
            <a:miter lim="800000"/>
            <a:headEnd/>
            <a:tailEnd/>
          </a:ln>
        </p:spPr>
        <p:txBody>
          <a:bodyPr>
            <a:spAutoFit/>
          </a:bodyPr>
          <a:lstStyle/>
          <a:p>
            <a:pPr marL="514350" indent="-514350">
              <a:defRPr/>
            </a:pPr>
            <a:r>
              <a:rPr lang="es-ES" sz="2400" dirty="0">
                <a:latin typeface="+mn-lt"/>
              </a:rPr>
              <a:t>a1)</a:t>
            </a:r>
            <a:r>
              <a:rPr lang="es-ES" sz="2400" i="1" dirty="0">
                <a:latin typeface="+mn-lt"/>
              </a:rPr>
              <a:t>Mi</a:t>
            </a:r>
            <a:r>
              <a:rPr lang="es-ES" sz="2400" dirty="0">
                <a:latin typeface="+mn-lt"/>
              </a:rPr>
              <a:t> </a:t>
            </a:r>
            <a:r>
              <a:rPr lang="es-ES" sz="2400" i="1" dirty="0">
                <a:latin typeface="+mn-lt"/>
              </a:rPr>
              <a:t>casa </a:t>
            </a:r>
            <a:r>
              <a:rPr lang="es-ES" sz="2400" b="1" i="1" dirty="0">
                <a:solidFill>
                  <a:srgbClr val="C00000"/>
                </a:solidFill>
                <a:latin typeface="+mn-lt"/>
              </a:rPr>
              <a:t>tiene</a:t>
            </a:r>
            <a:r>
              <a:rPr lang="es-ES" sz="2400" i="1" dirty="0">
                <a:latin typeface="+mn-lt"/>
              </a:rPr>
              <a:t> un pequeño jardín</a:t>
            </a:r>
            <a:r>
              <a:rPr lang="es-ES" sz="2400" dirty="0">
                <a:latin typeface="+mn-lt"/>
              </a:rPr>
              <a:t>. </a:t>
            </a:r>
          </a:p>
          <a:p>
            <a:pPr marL="514350" indent="-514350">
              <a:defRPr/>
            </a:pPr>
            <a:r>
              <a:rPr lang="es-ES" sz="2400" dirty="0">
                <a:latin typeface="+mn-lt"/>
              </a:rPr>
              <a:t>b1) </a:t>
            </a:r>
            <a:r>
              <a:rPr lang="es-ES" sz="2400" i="1" dirty="0">
                <a:latin typeface="+mn-lt"/>
              </a:rPr>
              <a:t>San Pablo </a:t>
            </a:r>
            <a:r>
              <a:rPr lang="es-ES" sz="2400" b="1" i="1" dirty="0">
                <a:solidFill>
                  <a:srgbClr val="C00000"/>
                </a:solidFill>
                <a:latin typeface="+mn-lt"/>
              </a:rPr>
              <a:t>tiene</a:t>
            </a:r>
            <a:r>
              <a:rPr lang="es-ES" sz="2400" i="1" dirty="0">
                <a:latin typeface="+mn-lt"/>
              </a:rPr>
              <a:t> muchos restaurantes</a:t>
            </a:r>
          </a:p>
          <a:p>
            <a:pPr marL="514350" indent="-514350">
              <a:defRPr/>
            </a:pPr>
            <a:r>
              <a:rPr lang="es-ES" sz="2400" dirty="0">
                <a:latin typeface="+mn-lt"/>
              </a:rPr>
              <a:t>		</a:t>
            </a:r>
          </a:p>
          <a:p>
            <a:pPr marL="514350" indent="-514350">
              <a:defRPr/>
            </a:pPr>
            <a:endParaRPr lang="es-ES" sz="2400" dirty="0">
              <a:latin typeface="+mn-lt"/>
            </a:endParaRPr>
          </a:p>
          <a:p>
            <a:pPr marL="514350" indent="-514350">
              <a:defRPr/>
            </a:pPr>
            <a:endParaRPr lang="es-ES" sz="2400" dirty="0">
              <a:latin typeface="+mn-lt"/>
            </a:endParaRPr>
          </a:p>
          <a:p>
            <a:pPr>
              <a:defRPr/>
            </a:pPr>
            <a:endParaRPr lang="es-ES" sz="2000" dirty="0"/>
          </a:p>
        </p:txBody>
      </p:sp>
      <p:sp>
        <p:nvSpPr>
          <p:cNvPr id="6" name="CaixaDeTexto 1"/>
          <p:cNvSpPr txBox="1">
            <a:spLocks noChangeArrowheads="1"/>
          </p:cNvSpPr>
          <p:nvPr/>
        </p:nvSpPr>
        <p:spPr bwMode="auto">
          <a:xfrm>
            <a:off x="4500563" y="3429000"/>
            <a:ext cx="4103687" cy="1754188"/>
          </a:xfrm>
          <a:prstGeom prst="rect">
            <a:avLst/>
          </a:prstGeom>
          <a:noFill/>
          <a:ln w="9525">
            <a:noFill/>
            <a:miter lim="800000"/>
            <a:headEnd/>
            <a:tailEnd/>
          </a:ln>
        </p:spPr>
        <p:txBody>
          <a:bodyPr>
            <a:spAutoFit/>
          </a:bodyPr>
          <a:lstStyle/>
          <a:p>
            <a:pPr marL="514350" indent="-514350">
              <a:defRPr/>
            </a:pPr>
            <a:r>
              <a:rPr lang="es-ES" sz="2800" dirty="0">
                <a:latin typeface="Arial"/>
                <a:cs typeface="Arial"/>
              </a:rPr>
              <a:t>►</a:t>
            </a:r>
            <a:r>
              <a:rPr lang="es-ES" sz="2800" dirty="0">
                <a:latin typeface="+mn-lt"/>
              </a:rPr>
              <a:t>¿Qué función en a1 y b1 tienen:</a:t>
            </a:r>
          </a:p>
          <a:p>
            <a:pPr marL="514350" indent="-514350">
              <a:defRPr/>
            </a:pPr>
            <a:r>
              <a:rPr lang="es-ES" sz="2800" dirty="0">
                <a:latin typeface="+mn-lt"/>
              </a:rPr>
              <a:t>		</a:t>
            </a:r>
            <a:r>
              <a:rPr lang="es-ES" sz="2400" dirty="0">
                <a:latin typeface="+mn-lt"/>
              </a:rPr>
              <a:t>Mi casa?</a:t>
            </a:r>
          </a:p>
          <a:p>
            <a:pPr marL="514350" indent="-514350">
              <a:defRPr/>
            </a:pPr>
            <a:r>
              <a:rPr lang="es-ES" sz="2400" dirty="0">
                <a:latin typeface="+mn-lt"/>
              </a:rPr>
              <a:t>		San Pablo?</a:t>
            </a:r>
            <a:r>
              <a:rPr lang="es-ES" sz="2000" dirty="0"/>
              <a:t>  </a:t>
            </a:r>
          </a:p>
        </p:txBody>
      </p:sp>
      <p:sp>
        <p:nvSpPr>
          <p:cNvPr id="7" name="CaixaDeTexto 1"/>
          <p:cNvSpPr txBox="1">
            <a:spLocks noChangeArrowheads="1"/>
          </p:cNvSpPr>
          <p:nvPr/>
        </p:nvSpPr>
        <p:spPr bwMode="auto">
          <a:xfrm>
            <a:off x="0" y="0"/>
            <a:ext cx="4211638" cy="6924675"/>
          </a:xfrm>
          <a:prstGeom prst="rect">
            <a:avLst/>
          </a:prstGeom>
          <a:noFill/>
          <a:ln w="9525">
            <a:noFill/>
            <a:miter lim="800000"/>
            <a:headEnd/>
            <a:tailEnd/>
          </a:ln>
        </p:spPr>
        <p:txBody>
          <a:bodyPr>
            <a:spAutoFit/>
          </a:bodyPr>
          <a:lstStyle/>
          <a:p>
            <a:pPr>
              <a:defRPr/>
            </a:pPr>
            <a:r>
              <a:rPr lang="pt-BR" sz="3600" b="1" dirty="0">
                <a:solidFill>
                  <a:srgbClr val="C00000"/>
                </a:solidFill>
                <a:latin typeface="+mn-lt"/>
              </a:rPr>
              <a:t>HAY</a:t>
            </a:r>
          </a:p>
          <a:p>
            <a:pPr>
              <a:defRPr/>
            </a:pPr>
            <a:endParaRPr lang="pt-BR" sz="2000" dirty="0"/>
          </a:p>
          <a:p>
            <a:pPr>
              <a:defRPr/>
            </a:pPr>
            <a:r>
              <a:rPr lang="es-ES" sz="2800" b="1" dirty="0">
                <a:solidFill>
                  <a:srgbClr val="C00000"/>
                </a:solidFill>
                <a:latin typeface="+mn-lt"/>
              </a:rPr>
              <a:t>Hay</a:t>
            </a:r>
            <a:r>
              <a:rPr lang="es-ES" sz="2800" dirty="0">
                <a:latin typeface="+mn-lt"/>
              </a:rPr>
              <a:t> es la forma impersonal </a:t>
            </a:r>
            <a:r>
              <a:rPr lang="es-ES" sz="2800" dirty="0">
                <a:latin typeface="+mn-lt"/>
              </a:rPr>
              <a:t>de </a:t>
            </a:r>
            <a:r>
              <a:rPr lang="es-ES" sz="2800" b="1" dirty="0">
                <a:solidFill>
                  <a:srgbClr val="C00000"/>
                </a:solidFill>
                <a:latin typeface="+mn-lt"/>
              </a:rPr>
              <a:t>haber </a:t>
            </a:r>
            <a:r>
              <a:rPr lang="es-ES" sz="2800" dirty="0">
                <a:latin typeface="+mn-lt"/>
              </a:rPr>
              <a:t>en el presente.</a:t>
            </a:r>
            <a:endParaRPr lang="es-ES" sz="2800" dirty="0">
              <a:latin typeface="+mn-lt"/>
            </a:endParaRPr>
          </a:p>
          <a:p>
            <a:pPr>
              <a:defRPr/>
            </a:pPr>
            <a:r>
              <a:rPr lang="es-ES" sz="2800" dirty="0">
                <a:latin typeface="+mn-lt"/>
              </a:rPr>
              <a:t> </a:t>
            </a:r>
            <a:r>
              <a:rPr lang="es-ES" sz="2800" dirty="0">
                <a:latin typeface="Arial"/>
                <a:cs typeface="Arial"/>
              </a:rPr>
              <a:t>►</a:t>
            </a:r>
            <a:r>
              <a:rPr lang="es-ES" sz="2800" dirty="0">
                <a:latin typeface="+mn-lt"/>
              </a:rPr>
              <a:t>Usamos </a:t>
            </a:r>
            <a:r>
              <a:rPr lang="es-ES" sz="2800" b="1" dirty="0">
                <a:solidFill>
                  <a:srgbClr val="C00000"/>
                </a:solidFill>
                <a:latin typeface="+mn-lt"/>
              </a:rPr>
              <a:t>hay</a:t>
            </a:r>
            <a:r>
              <a:rPr lang="es-ES" sz="2800" dirty="0">
                <a:latin typeface="+mn-lt"/>
              </a:rPr>
              <a:t> para:</a:t>
            </a:r>
          </a:p>
          <a:p>
            <a:pPr marL="514350" indent="-514350">
              <a:buFontTx/>
              <a:buAutoNum type="arabicPeriod"/>
              <a:defRPr/>
            </a:pPr>
            <a:r>
              <a:rPr lang="es-ES" sz="2800" dirty="0">
                <a:latin typeface="+mn-lt"/>
              </a:rPr>
              <a:t>Expresar la existencia de algo:</a:t>
            </a:r>
          </a:p>
          <a:p>
            <a:pPr marL="514350" indent="-514350">
              <a:defRPr/>
            </a:pPr>
            <a:r>
              <a:rPr lang="es-ES" sz="2400" dirty="0">
                <a:latin typeface="+mn-lt"/>
              </a:rPr>
              <a:t>a)</a:t>
            </a:r>
            <a:r>
              <a:rPr lang="es-ES" sz="2400" i="1" dirty="0">
                <a:latin typeface="+mn-lt"/>
              </a:rPr>
              <a:t>En mi casa </a:t>
            </a:r>
            <a:r>
              <a:rPr lang="es-ES" sz="2400" b="1" i="1" dirty="0">
                <a:solidFill>
                  <a:srgbClr val="C00000"/>
                </a:solidFill>
                <a:latin typeface="+mn-lt"/>
              </a:rPr>
              <a:t>hay</a:t>
            </a:r>
            <a:r>
              <a:rPr lang="es-ES" sz="2400" i="1" dirty="0">
                <a:latin typeface="+mn-lt"/>
              </a:rPr>
              <a:t> un pequeño jardín. </a:t>
            </a:r>
            <a:r>
              <a:rPr lang="es-ES" sz="2400" dirty="0">
                <a:latin typeface="+mn-lt"/>
              </a:rPr>
              <a:t>[</a:t>
            </a:r>
            <a:r>
              <a:rPr lang="es-ES" sz="2400" dirty="0" err="1">
                <a:latin typeface="+mn-lt"/>
              </a:rPr>
              <a:t>sing</a:t>
            </a:r>
            <a:r>
              <a:rPr lang="es-ES" sz="2400" dirty="0">
                <a:latin typeface="+mn-lt"/>
              </a:rPr>
              <a:t>.]</a:t>
            </a:r>
          </a:p>
          <a:p>
            <a:pPr marL="514350" indent="-514350">
              <a:defRPr/>
            </a:pPr>
            <a:r>
              <a:rPr lang="es-ES" sz="2400" dirty="0">
                <a:latin typeface="+mn-lt"/>
              </a:rPr>
              <a:t>b)</a:t>
            </a:r>
            <a:r>
              <a:rPr lang="es-ES" sz="2400" b="1" i="1" dirty="0">
                <a:solidFill>
                  <a:srgbClr val="C00000"/>
                </a:solidFill>
                <a:latin typeface="+mn-lt"/>
              </a:rPr>
              <a:t>Hay</a:t>
            </a:r>
            <a:r>
              <a:rPr lang="es-ES" sz="2400" i="1" dirty="0">
                <a:latin typeface="+mn-lt"/>
              </a:rPr>
              <a:t> muchos restaurantes en San Pablo. </a:t>
            </a:r>
            <a:r>
              <a:rPr lang="es-ES" sz="2400" dirty="0">
                <a:latin typeface="+mn-lt"/>
              </a:rPr>
              <a:t>[pl.]</a:t>
            </a:r>
          </a:p>
          <a:p>
            <a:pPr marL="514350" indent="-514350">
              <a:defRPr/>
            </a:pPr>
            <a:endParaRPr lang="es-ES" sz="2400" dirty="0">
              <a:latin typeface="+mn-lt"/>
            </a:endParaRPr>
          </a:p>
          <a:p>
            <a:pPr marL="514350" indent="-514350">
              <a:buFontTx/>
              <a:buAutoNum type="arabicPeriod" startAt="2"/>
              <a:defRPr/>
            </a:pPr>
            <a:r>
              <a:rPr lang="es-ES" sz="2800" dirty="0">
                <a:latin typeface="+mn-lt"/>
              </a:rPr>
              <a:t>Preguntar sobre algo que no se sabe si existe:</a:t>
            </a:r>
          </a:p>
          <a:p>
            <a:pPr marL="514350" indent="-514350">
              <a:defRPr/>
            </a:pPr>
            <a:r>
              <a:rPr lang="es-ES" sz="2400" dirty="0">
                <a:latin typeface="+mn-lt"/>
              </a:rPr>
              <a:t>c)</a:t>
            </a:r>
            <a:r>
              <a:rPr lang="es-ES" sz="2400" i="1" dirty="0">
                <a:latin typeface="+mn-lt"/>
              </a:rPr>
              <a:t>¿</a:t>
            </a:r>
            <a:r>
              <a:rPr lang="es-ES" sz="2400" b="1" i="1" dirty="0">
                <a:solidFill>
                  <a:srgbClr val="C00000"/>
                </a:solidFill>
                <a:latin typeface="+mn-lt"/>
              </a:rPr>
              <a:t>Hay</a:t>
            </a:r>
            <a:r>
              <a:rPr lang="es-ES" sz="2400" i="1" dirty="0">
                <a:latin typeface="+mn-lt"/>
              </a:rPr>
              <a:t> jardín en tu casa?</a:t>
            </a:r>
          </a:p>
          <a:p>
            <a:pPr marL="514350" indent="-514350">
              <a:defRPr/>
            </a:pPr>
            <a:r>
              <a:rPr lang="es-ES" sz="2400" dirty="0">
                <a:latin typeface="+mn-lt"/>
              </a:rPr>
              <a:t>d)</a:t>
            </a:r>
            <a:r>
              <a:rPr lang="es-ES" sz="2400" i="1" dirty="0">
                <a:latin typeface="+mn-lt"/>
              </a:rPr>
              <a:t>¿</a:t>
            </a:r>
            <a:r>
              <a:rPr lang="es-ES" sz="2400" b="1" i="1" dirty="0">
                <a:solidFill>
                  <a:srgbClr val="C00000"/>
                </a:solidFill>
                <a:latin typeface="+mn-lt"/>
              </a:rPr>
              <a:t>Hay</a:t>
            </a:r>
            <a:r>
              <a:rPr lang="es-ES" sz="2400" i="1" dirty="0">
                <a:latin typeface="+mn-lt"/>
              </a:rPr>
              <a:t> un supermercado en esta calle</a:t>
            </a:r>
            <a:r>
              <a:rPr lang="es-ES" sz="2400" i="1" dirty="0">
                <a:latin typeface="+mn-lt"/>
              </a:rPr>
              <a:t>?</a:t>
            </a:r>
            <a:r>
              <a:rPr lang="es-ES" sz="2000" dirty="0"/>
              <a:t>   </a:t>
            </a:r>
            <a:endParaRPr lang="es-E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endParaRPr lang="es-ES" sz="2000" b="1" i="1" noProof="0" dirty="0">
                        <a:solidFill>
                          <a:srgbClr val="C00000"/>
                        </a:solidFill>
                      </a:endParaRPr>
                    </a:p>
                  </a:txBody>
                  <a:tcPr/>
                </a:tc>
              </a:tr>
              <a:tr h="370840">
                <a:tc>
                  <a:txBody>
                    <a:bodyPr/>
                    <a:lstStyle/>
                    <a:p>
                      <a:r>
                        <a:rPr lang="es-ES" sz="2000" b="1" noProof="0" dirty="0" smtClean="0"/>
                        <a:t>Pablito </a:t>
                      </a:r>
                      <a:endParaRPr lang="es-ES" sz="2000" b="1" i="1" noProof="0" dirty="0">
                        <a:solidFill>
                          <a:srgbClr val="C00000"/>
                        </a:solidFill>
                      </a:endParaRPr>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3204"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endParaRPr lang="es-ES" sz="2000" b="1" i="1" noProof="0" dirty="0">
                        <a:solidFill>
                          <a:srgbClr val="C00000"/>
                        </a:solidFill>
                      </a:endParaRPr>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4228"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r>
                        <a:rPr lang="es-ES" sz="2000" b="1" i="1" noProof="0" dirty="0" smtClean="0">
                          <a:solidFill>
                            <a:srgbClr val="C00000"/>
                          </a:solidFill>
                        </a:rPr>
                        <a:t>está corriendo por la</a:t>
                      </a:r>
                      <a:r>
                        <a:rPr lang="es-ES" sz="2000" b="1" i="1" baseline="0" noProof="0" dirty="0" smtClean="0">
                          <a:solidFill>
                            <a:srgbClr val="C00000"/>
                          </a:solidFill>
                        </a:rPr>
                        <a:t> sala.</a:t>
                      </a:r>
                      <a:endParaRPr lang="es-ES" sz="2000" b="1" i="1" noProof="0" dirty="0">
                        <a:solidFill>
                          <a:srgbClr val="C00000"/>
                        </a:solidFill>
                      </a:endParaRPr>
                    </a:p>
                  </a:txBody>
                  <a:tcPr/>
                </a:tc>
              </a:tr>
              <a:tr h="370840">
                <a:tc>
                  <a:txBody>
                    <a:bodyPr/>
                    <a:lstStyle/>
                    <a:p>
                      <a:r>
                        <a:rPr lang="es-ES" sz="2000" b="1" noProof="0" dirty="0" smtClean="0"/>
                        <a:t>Jorge</a:t>
                      </a:r>
                      <a:endParaRPr lang="es-ES" sz="2000" b="1" noProof="0" dirty="0"/>
                    </a:p>
                  </a:txBody>
                  <a:tcPr/>
                </a:tc>
              </a:tr>
              <a:tr h="370840">
                <a:tc>
                  <a:txBody>
                    <a:bodyPr/>
                    <a:lstStyle/>
                    <a:p>
                      <a:r>
                        <a:rPr lang="es-ES" sz="2000" b="1" noProof="0" dirty="0" smtClean="0"/>
                        <a:t>Alejandro</a:t>
                      </a:r>
                      <a:endParaRPr lang="es-ES" sz="2000" b="1" noProof="0" dirty="0"/>
                    </a:p>
                  </a:txBody>
                  <a:tcPr/>
                </a:tc>
              </a:tr>
              <a:tr h="370840">
                <a:tc>
                  <a:txBody>
                    <a:bodyPr/>
                    <a:lstStyle/>
                    <a:p>
                      <a:r>
                        <a:rPr lang="es-ES" sz="2000" b="1" noProof="0" dirty="0" smtClean="0"/>
                        <a:t>Julio y Manolo</a:t>
                      </a:r>
                      <a:endParaRPr lang="es-ES" sz="2000" b="1" noProof="0" dirty="0"/>
                    </a:p>
                  </a:txBody>
                  <a:tcPr/>
                </a:tc>
              </a:tr>
              <a:tr h="370840">
                <a:tc>
                  <a:txBody>
                    <a:bodyPr/>
                    <a:lstStyle/>
                    <a:p>
                      <a:r>
                        <a:rPr lang="es-ES" sz="2000" b="1" noProof="0" dirty="0" smtClean="0"/>
                        <a:t>Diego</a:t>
                      </a:r>
                      <a:endParaRPr lang="es-ES" sz="2000" b="1" noProof="0" dirty="0"/>
                    </a:p>
                  </a:txBody>
                  <a:tcPr/>
                </a:tc>
              </a:tr>
            </a:tbl>
          </a:graphicData>
        </a:graphic>
      </p:graphicFrame>
      <p:grpSp>
        <p:nvGrpSpPr>
          <p:cNvPr id="95252"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r>
                        <a:rPr lang="es-ES" sz="2000" b="1" i="1" noProof="0" dirty="0" smtClean="0">
                          <a:solidFill>
                            <a:srgbClr val="C00000"/>
                          </a:solidFill>
                        </a:rPr>
                        <a:t>está corriendo por la</a:t>
                      </a:r>
                      <a:r>
                        <a:rPr lang="es-ES" sz="2000" b="1" i="1" baseline="0" noProof="0" dirty="0" smtClean="0">
                          <a:solidFill>
                            <a:srgbClr val="C00000"/>
                          </a:solidFill>
                        </a:rPr>
                        <a:t> sala.</a:t>
                      </a:r>
                      <a:endParaRPr lang="es-ES" sz="2000" b="1" i="1" noProof="0" dirty="0">
                        <a:solidFill>
                          <a:srgbClr val="C00000"/>
                        </a:solidFill>
                      </a:endParaRPr>
                    </a:p>
                  </a:txBody>
                  <a:tcPr/>
                </a:tc>
              </a:tr>
              <a:tr h="370840">
                <a:tc>
                  <a:txBody>
                    <a:bodyPr/>
                    <a:lstStyle/>
                    <a:p>
                      <a:r>
                        <a:rPr lang="es-ES" sz="2000" b="1" noProof="0" dirty="0" smtClean="0"/>
                        <a:t>Jorge </a:t>
                      </a:r>
                      <a:r>
                        <a:rPr lang="es-ES" sz="2000" b="1" i="1" noProof="0" dirty="0" smtClean="0">
                          <a:solidFill>
                            <a:srgbClr val="C00000"/>
                          </a:solidFill>
                        </a:rPr>
                        <a:t>está burlándose de Borja.</a:t>
                      </a:r>
                      <a:endParaRPr lang="es-ES" sz="2000" b="1" i="1" noProof="0" dirty="0">
                        <a:solidFill>
                          <a:srgbClr val="C00000"/>
                        </a:solidFill>
                      </a:endParaRPr>
                    </a:p>
                  </a:txBody>
                  <a:tcPr/>
                </a:tc>
              </a:tr>
              <a:tr h="370840">
                <a:tc>
                  <a:txBody>
                    <a:bodyPr/>
                    <a:lstStyle/>
                    <a:p>
                      <a:r>
                        <a:rPr lang="es-ES" sz="2000" b="1" noProof="0" dirty="0" smtClean="0"/>
                        <a:t>Alejandro </a:t>
                      </a:r>
                      <a:endParaRPr lang="es-ES" sz="2000" b="1" i="1" noProof="0" dirty="0">
                        <a:solidFill>
                          <a:srgbClr val="C00000"/>
                        </a:solidFill>
                      </a:endParaRPr>
                    </a:p>
                  </a:txBody>
                  <a:tcPr/>
                </a:tc>
              </a:tr>
              <a:tr h="370840">
                <a:tc>
                  <a:txBody>
                    <a:bodyPr/>
                    <a:lstStyle/>
                    <a:p>
                      <a:r>
                        <a:rPr lang="es-ES" sz="2000" b="1" noProof="0" dirty="0" smtClean="0"/>
                        <a:t>Julio y Manolo </a:t>
                      </a:r>
                      <a:endParaRPr lang="es-ES" sz="2000" b="1" i="1" noProof="0" dirty="0">
                        <a:solidFill>
                          <a:srgbClr val="C00000"/>
                        </a:solidFill>
                      </a:endParaRPr>
                    </a:p>
                  </a:txBody>
                  <a:tcPr/>
                </a:tc>
              </a:tr>
              <a:tr h="370840">
                <a:tc>
                  <a:txBody>
                    <a:bodyPr/>
                    <a:lstStyle/>
                    <a:p>
                      <a:r>
                        <a:rPr lang="es-ES" sz="2000" b="1" noProof="0" dirty="0" smtClean="0"/>
                        <a:t>Diego </a:t>
                      </a:r>
                      <a:endParaRPr lang="es-ES" sz="2000" b="1" i="1" noProof="0" dirty="0">
                        <a:solidFill>
                          <a:srgbClr val="C00000"/>
                        </a:solidFill>
                      </a:endParaRPr>
                    </a:p>
                  </a:txBody>
                  <a:tcPr/>
                </a:tc>
              </a:tr>
            </a:tbl>
          </a:graphicData>
        </a:graphic>
      </p:graphicFrame>
      <p:grpSp>
        <p:nvGrpSpPr>
          <p:cNvPr id="96276"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r>
                        <a:rPr lang="es-ES" sz="2000" b="1" i="1" noProof="0" dirty="0" smtClean="0">
                          <a:solidFill>
                            <a:srgbClr val="C00000"/>
                          </a:solidFill>
                        </a:rPr>
                        <a:t>está corriendo por la</a:t>
                      </a:r>
                      <a:r>
                        <a:rPr lang="es-ES" sz="2000" b="1" i="1" baseline="0" noProof="0" dirty="0" smtClean="0">
                          <a:solidFill>
                            <a:srgbClr val="C00000"/>
                          </a:solidFill>
                        </a:rPr>
                        <a:t> sala.</a:t>
                      </a:r>
                      <a:endParaRPr lang="es-ES" sz="2000" b="1" i="1" noProof="0" dirty="0">
                        <a:solidFill>
                          <a:srgbClr val="C00000"/>
                        </a:solidFill>
                      </a:endParaRPr>
                    </a:p>
                  </a:txBody>
                  <a:tcPr/>
                </a:tc>
              </a:tr>
              <a:tr h="370840">
                <a:tc>
                  <a:txBody>
                    <a:bodyPr/>
                    <a:lstStyle/>
                    <a:p>
                      <a:r>
                        <a:rPr lang="es-ES" sz="2000" b="1" noProof="0" dirty="0" smtClean="0"/>
                        <a:t>Jorge </a:t>
                      </a:r>
                      <a:r>
                        <a:rPr lang="es-ES" sz="2000" b="1" i="1" noProof="0" dirty="0" smtClean="0">
                          <a:solidFill>
                            <a:srgbClr val="C00000"/>
                          </a:solidFill>
                        </a:rPr>
                        <a:t>está burlándose de Borja.</a:t>
                      </a:r>
                      <a:endParaRPr lang="es-ES" sz="2000" b="1" i="1" noProof="0" dirty="0">
                        <a:solidFill>
                          <a:srgbClr val="C00000"/>
                        </a:solidFill>
                      </a:endParaRPr>
                    </a:p>
                  </a:txBody>
                  <a:tcPr/>
                </a:tc>
              </a:tr>
              <a:tr h="370840">
                <a:tc>
                  <a:txBody>
                    <a:bodyPr/>
                    <a:lstStyle/>
                    <a:p>
                      <a:r>
                        <a:rPr lang="es-ES" sz="2000" b="1" noProof="0" dirty="0" smtClean="0"/>
                        <a:t>Alejandro </a:t>
                      </a:r>
                      <a:r>
                        <a:rPr lang="es-ES" sz="2000" b="1" i="1" noProof="0" dirty="0" smtClean="0">
                          <a:solidFill>
                            <a:srgbClr val="C00000"/>
                          </a:solidFill>
                        </a:rPr>
                        <a:t>está dibujando.</a:t>
                      </a:r>
                      <a:endParaRPr lang="es-ES" sz="2000" b="1" i="1" noProof="0" dirty="0">
                        <a:solidFill>
                          <a:srgbClr val="C00000"/>
                        </a:solidFill>
                      </a:endParaRPr>
                    </a:p>
                  </a:txBody>
                  <a:tcPr/>
                </a:tc>
              </a:tr>
              <a:tr h="370840">
                <a:tc>
                  <a:txBody>
                    <a:bodyPr/>
                    <a:lstStyle/>
                    <a:p>
                      <a:r>
                        <a:rPr lang="es-ES" sz="2000" b="1" noProof="0" dirty="0" smtClean="0"/>
                        <a:t>Julio y Manolo </a:t>
                      </a:r>
                      <a:endParaRPr lang="es-ES" sz="2000" b="1" i="1" noProof="0" dirty="0">
                        <a:solidFill>
                          <a:srgbClr val="C00000"/>
                        </a:solidFill>
                      </a:endParaRPr>
                    </a:p>
                  </a:txBody>
                  <a:tcPr/>
                </a:tc>
              </a:tr>
              <a:tr h="370840">
                <a:tc>
                  <a:txBody>
                    <a:bodyPr/>
                    <a:lstStyle/>
                    <a:p>
                      <a:r>
                        <a:rPr lang="es-ES" sz="2000" b="1" noProof="0" dirty="0" smtClean="0"/>
                        <a:t>Diego </a:t>
                      </a:r>
                      <a:endParaRPr lang="es-ES" sz="2000" b="1" i="1" noProof="0" dirty="0">
                        <a:solidFill>
                          <a:srgbClr val="C00000"/>
                        </a:solidFill>
                      </a:endParaRPr>
                    </a:p>
                  </a:txBody>
                  <a:tcPr/>
                </a:tc>
              </a:tr>
            </a:tbl>
          </a:graphicData>
        </a:graphic>
      </p:graphicFrame>
      <p:grpSp>
        <p:nvGrpSpPr>
          <p:cNvPr id="97300"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r>
                        <a:rPr lang="es-ES" sz="2000" b="1" i="1" noProof="0" dirty="0" smtClean="0">
                          <a:solidFill>
                            <a:srgbClr val="C00000"/>
                          </a:solidFill>
                        </a:rPr>
                        <a:t>está corriendo por la</a:t>
                      </a:r>
                      <a:r>
                        <a:rPr lang="es-ES" sz="2000" b="1" i="1" baseline="0" noProof="0" dirty="0" smtClean="0">
                          <a:solidFill>
                            <a:srgbClr val="C00000"/>
                          </a:solidFill>
                        </a:rPr>
                        <a:t> sala.</a:t>
                      </a:r>
                      <a:endParaRPr lang="es-ES" sz="2000" b="1" i="1" noProof="0" dirty="0">
                        <a:solidFill>
                          <a:srgbClr val="C00000"/>
                        </a:solidFill>
                      </a:endParaRPr>
                    </a:p>
                  </a:txBody>
                  <a:tcPr/>
                </a:tc>
              </a:tr>
              <a:tr h="370840">
                <a:tc>
                  <a:txBody>
                    <a:bodyPr/>
                    <a:lstStyle/>
                    <a:p>
                      <a:r>
                        <a:rPr lang="es-ES" sz="2000" b="1" noProof="0" dirty="0" smtClean="0"/>
                        <a:t>Jorge </a:t>
                      </a:r>
                      <a:r>
                        <a:rPr lang="es-ES" sz="2000" b="1" i="1" noProof="0" dirty="0" smtClean="0">
                          <a:solidFill>
                            <a:srgbClr val="C00000"/>
                          </a:solidFill>
                        </a:rPr>
                        <a:t>está burlándose de Borja.</a:t>
                      </a:r>
                      <a:endParaRPr lang="es-ES" sz="2000" b="1" i="1" noProof="0" dirty="0">
                        <a:solidFill>
                          <a:srgbClr val="C00000"/>
                        </a:solidFill>
                      </a:endParaRPr>
                    </a:p>
                  </a:txBody>
                  <a:tcPr/>
                </a:tc>
              </a:tr>
              <a:tr h="370840">
                <a:tc>
                  <a:txBody>
                    <a:bodyPr/>
                    <a:lstStyle/>
                    <a:p>
                      <a:r>
                        <a:rPr lang="es-ES" sz="2000" b="1" noProof="0" dirty="0" smtClean="0"/>
                        <a:t>Alejandro </a:t>
                      </a:r>
                      <a:r>
                        <a:rPr lang="es-ES" sz="2000" b="1" i="1" noProof="0" dirty="0" smtClean="0">
                          <a:solidFill>
                            <a:srgbClr val="C00000"/>
                          </a:solidFill>
                        </a:rPr>
                        <a:t>está dibujando.</a:t>
                      </a:r>
                      <a:endParaRPr lang="es-ES" sz="2000" b="1" i="1" noProof="0" dirty="0">
                        <a:solidFill>
                          <a:srgbClr val="C00000"/>
                        </a:solidFill>
                      </a:endParaRPr>
                    </a:p>
                  </a:txBody>
                  <a:tcPr/>
                </a:tc>
              </a:tr>
              <a:tr h="370840">
                <a:tc>
                  <a:txBody>
                    <a:bodyPr/>
                    <a:lstStyle/>
                    <a:p>
                      <a:r>
                        <a:rPr lang="es-ES" sz="2000" b="1" noProof="0" dirty="0" smtClean="0"/>
                        <a:t>Julio y Manolo </a:t>
                      </a:r>
                      <a:r>
                        <a:rPr lang="es-ES" sz="2000" b="1" i="1" noProof="0" dirty="0" smtClean="0">
                          <a:solidFill>
                            <a:srgbClr val="C00000"/>
                          </a:solidFill>
                        </a:rPr>
                        <a:t>están</a:t>
                      </a:r>
                      <a:r>
                        <a:rPr lang="es-ES" sz="2000" b="1" i="1" baseline="0" noProof="0" dirty="0" smtClean="0">
                          <a:solidFill>
                            <a:srgbClr val="C00000"/>
                          </a:solidFill>
                        </a:rPr>
                        <a:t> peleándose.</a:t>
                      </a:r>
                      <a:endParaRPr lang="es-ES" sz="2000" b="1" i="1" noProof="0" dirty="0">
                        <a:solidFill>
                          <a:srgbClr val="C00000"/>
                        </a:solidFill>
                      </a:endParaRPr>
                    </a:p>
                  </a:txBody>
                  <a:tcPr/>
                </a:tc>
              </a:tr>
              <a:tr h="370840">
                <a:tc>
                  <a:txBody>
                    <a:bodyPr/>
                    <a:lstStyle/>
                    <a:p>
                      <a:r>
                        <a:rPr lang="es-ES" sz="2000" b="1" noProof="0" dirty="0" smtClean="0"/>
                        <a:t>Diego </a:t>
                      </a:r>
                      <a:endParaRPr lang="es-ES" sz="2000" b="1" i="1" noProof="0" dirty="0">
                        <a:solidFill>
                          <a:srgbClr val="C00000"/>
                        </a:solidFill>
                      </a:endParaRPr>
                    </a:p>
                  </a:txBody>
                  <a:tcPr/>
                </a:tc>
              </a:tr>
            </a:tbl>
          </a:graphicData>
        </a:graphic>
      </p:graphicFrame>
      <p:grpSp>
        <p:nvGrpSpPr>
          <p:cNvPr id="98324"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aixaDeTexto 4"/>
          <p:cNvSpPr txBox="1">
            <a:spLocks noChangeArrowheads="1"/>
          </p:cNvSpPr>
          <p:nvPr/>
        </p:nvSpPr>
        <p:spPr bwMode="auto">
          <a:xfrm>
            <a:off x="0" y="2951163"/>
            <a:ext cx="3276600" cy="1385887"/>
          </a:xfrm>
          <a:prstGeom prst="rect">
            <a:avLst/>
          </a:prstGeom>
          <a:noFill/>
          <a:ln w="9525">
            <a:noFill/>
            <a:miter lim="800000"/>
            <a:headEnd/>
            <a:tailEnd/>
          </a:ln>
        </p:spPr>
        <p:txBody>
          <a:bodyPr>
            <a:spAutoFit/>
          </a:bodyPr>
          <a:lstStyle/>
          <a:p>
            <a:pPr algn="ctr"/>
            <a:r>
              <a:rPr lang="es-ES" sz="2800" b="1">
                <a:solidFill>
                  <a:srgbClr val="C00000"/>
                </a:solidFill>
                <a:latin typeface="Trebuchet MS" pitchFamily="34" charset="0"/>
              </a:rPr>
              <a:t>¿Qué están haciendo los niños?</a:t>
            </a:r>
          </a:p>
        </p:txBody>
      </p:sp>
      <p:graphicFrame>
        <p:nvGraphicFramePr>
          <p:cNvPr id="7" name="Tabela 6"/>
          <p:cNvGraphicFramePr>
            <a:graphicFrameLocks noGrp="1"/>
          </p:cNvGraphicFramePr>
          <p:nvPr/>
        </p:nvGraphicFramePr>
        <p:xfrm>
          <a:off x="2855913" y="258763"/>
          <a:ext cx="6096000" cy="6340475"/>
        </p:xfrm>
        <a:graphic>
          <a:graphicData uri="http://schemas.openxmlformats.org/drawingml/2006/table">
            <a:tbl>
              <a:tblPr firstRow="1" bandRow="1">
                <a:tableStyleId>{2D5ABB26-0587-4C30-8999-92F81FD0307C}</a:tableStyleId>
              </a:tblPr>
              <a:tblGrid>
                <a:gridCol w="6096000"/>
              </a:tblGrid>
              <a:tr h="370840">
                <a:tc>
                  <a:txBody>
                    <a:bodyPr/>
                    <a:lstStyle/>
                    <a:p>
                      <a:r>
                        <a:rPr lang="es-ES" sz="2000" b="1" noProof="0" dirty="0" smtClean="0"/>
                        <a:t>Andrés </a:t>
                      </a:r>
                      <a:r>
                        <a:rPr lang="es-ES" sz="2000" b="1" i="1" noProof="0" dirty="0" smtClean="0">
                          <a:solidFill>
                            <a:srgbClr val="C00000"/>
                          </a:solidFill>
                        </a:rPr>
                        <a:t>está columpiándose en la lámpara.</a:t>
                      </a:r>
                      <a:endParaRPr lang="es-ES" sz="2000" b="1" i="1" noProof="0" dirty="0">
                        <a:solidFill>
                          <a:srgbClr val="C00000"/>
                        </a:solidFill>
                      </a:endParaRPr>
                    </a:p>
                  </a:txBody>
                  <a:tcPr/>
                </a:tc>
              </a:tr>
              <a:tr h="370840">
                <a:tc>
                  <a:txBody>
                    <a:bodyPr/>
                    <a:lstStyle/>
                    <a:p>
                      <a:r>
                        <a:rPr lang="es-ES" sz="2000" b="1" noProof="0" dirty="0" smtClean="0"/>
                        <a:t>Quique y Nacho </a:t>
                      </a:r>
                      <a:r>
                        <a:rPr lang="es-ES" sz="2000" b="1" i="1" noProof="0" dirty="0" smtClean="0">
                          <a:solidFill>
                            <a:srgbClr val="C00000"/>
                          </a:solidFill>
                        </a:rPr>
                        <a:t>están luchando.</a:t>
                      </a:r>
                      <a:endParaRPr lang="es-ES" sz="2000" b="1" i="1" noProof="0" dirty="0">
                        <a:solidFill>
                          <a:srgbClr val="C00000"/>
                        </a:solidFill>
                      </a:endParaRPr>
                    </a:p>
                  </a:txBody>
                  <a:tcPr/>
                </a:tc>
              </a:tr>
              <a:tr h="370840">
                <a:tc>
                  <a:txBody>
                    <a:bodyPr/>
                    <a:lstStyle/>
                    <a:p>
                      <a:r>
                        <a:rPr lang="es-ES" sz="2000" b="1" noProof="0" dirty="0" smtClean="0"/>
                        <a:t>Pepe </a:t>
                      </a:r>
                      <a:r>
                        <a:rPr lang="es-ES" sz="2000" b="1" i="1" noProof="0" dirty="0" smtClean="0">
                          <a:solidFill>
                            <a:srgbClr val="C00000"/>
                          </a:solidFill>
                        </a:rPr>
                        <a:t>está cantando.</a:t>
                      </a:r>
                      <a:endParaRPr lang="es-ES" sz="2000" b="1" i="1" noProof="0" dirty="0">
                        <a:solidFill>
                          <a:srgbClr val="C00000"/>
                        </a:solidFill>
                      </a:endParaRPr>
                    </a:p>
                  </a:txBody>
                  <a:tcPr/>
                </a:tc>
              </a:tr>
              <a:tr h="370840">
                <a:tc>
                  <a:txBody>
                    <a:bodyPr/>
                    <a:lstStyle/>
                    <a:p>
                      <a:r>
                        <a:rPr lang="es-ES" sz="2000" b="1" noProof="0" dirty="0" smtClean="0"/>
                        <a:t>Miguelito </a:t>
                      </a:r>
                      <a:r>
                        <a:rPr lang="es-ES" sz="2000" b="1" i="1" noProof="0" dirty="0" smtClean="0">
                          <a:solidFill>
                            <a:srgbClr val="C00000"/>
                          </a:solidFill>
                        </a:rPr>
                        <a:t>está jugando con la cruz.</a:t>
                      </a:r>
                      <a:endParaRPr lang="es-ES" sz="2000" b="1" i="1" noProof="0" dirty="0">
                        <a:solidFill>
                          <a:srgbClr val="C00000"/>
                        </a:solidFill>
                      </a:endParaRPr>
                    </a:p>
                  </a:txBody>
                  <a:tcPr/>
                </a:tc>
              </a:tr>
              <a:tr h="370840">
                <a:tc>
                  <a:txBody>
                    <a:bodyPr/>
                    <a:lstStyle/>
                    <a:p>
                      <a:r>
                        <a:rPr lang="es-ES" sz="2000" b="1" noProof="0" dirty="0" smtClean="0"/>
                        <a:t>Iván </a:t>
                      </a:r>
                      <a:r>
                        <a:rPr lang="es-ES" sz="2000" b="1" i="1" noProof="0" dirty="0" smtClean="0">
                          <a:solidFill>
                            <a:srgbClr val="C00000"/>
                          </a:solidFill>
                        </a:rPr>
                        <a:t>está</a:t>
                      </a:r>
                      <a:r>
                        <a:rPr lang="es-ES" sz="2000" b="1" i="1" baseline="0" noProof="0" dirty="0" smtClean="0">
                          <a:solidFill>
                            <a:srgbClr val="C00000"/>
                          </a:solidFill>
                        </a:rPr>
                        <a:t> meando.</a:t>
                      </a:r>
                      <a:endParaRPr lang="es-ES" sz="2000" b="1" i="1" noProof="0" dirty="0">
                        <a:solidFill>
                          <a:srgbClr val="C00000"/>
                        </a:solidFill>
                      </a:endParaRPr>
                    </a:p>
                  </a:txBody>
                  <a:tcPr/>
                </a:tc>
              </a:tr>
              <a:tr h="370840">
                <a:tc>
                  <a:txBody>
                    <a:bodyPr/>
                    <a:lstStyle/>
                    <a:p>
                      <a:r>
                        <a:rPr lang="es-ES" sz="2000" b="1" noProof="0" dirty="0" smtClean="0"/>
                        <a:t>Lucho </a:t>
                      </a:r>
                      <a:r>
                        <a:rPr lang="es-ES" sz="2000" b="1" i="1" noProof="0" dirty="0" smtClean="0">
                          <a:solidFill>
                            <a:srgbClr val="C00000"/>
                          </a:solidFill>
                        </a:rPr>
                        <a:t>está quemando papeles.</a:t>
                      </a:r>
                      <a:endParaRPr lang="es-ES" sz="2000" b="1" i="1" noProof="0" dirty="0">
                        <a:solidFill>
                          <a:srgbClr val="C00000"/>
                        </a:solidFill>
                      </a:endParaRPr>
                    </a:p>
                  </a:txBody>
                  <a:tcPr/>
                </a:tc>
              </a:tr>
              <a:tr h="370840">
                <a:tc>
                  <a:txBody>
                    <a:bodyPr/>
                    <a:lstStyle/>
                    <a:p>
                      <a:r>
                        <a:rPr lang="es-ES" sz="2000" b="1" noProof="0" dirty="0" smtClean="0"/>
                        <a:t>Pedro </a:t>
                      </a:r>
                      <a:r>
                        <a:rPr lang="es-ES" sz="2000" b="1" i="1" noProof="0" dirty="0" smtClean="0">
                          <a:solidFill>
                            <a:srgbClr val="C00000"/>
                          </a:solidFill>
                        </a:rPr>
                        <a:t>está vaciando el bolso de algún colega.</a:t>
                      </a:r>
                      <a:endParaRPr lang="es-ES" sz="2000" b="1" i="1" noProof="0" dirty="0">
                        <a:solidFill>
                          <a:srgbClr val="C00000"/>
                        </a:solidFill>
                      </a:endParaRPr>
                    </a:p>
                  </a:txBody>
                  <a:tcPr/>
                </a:tc>
              </a:tr>
              <a:tr h="370840">
                <a:tc>
                  <a:txBody>
                    <a:bodyPr/>
                    <a:lstStyle/>
                    <a:p>
                      <a:r>
                        <a:rPr lang="es-ES" sz="2000" b="1" noProof="0" dirty="0" smtClean="0"/>
                        <a:t>Felipe </a:t>
                      </a:r>
                      <a:r>
                        <a:rPr lang="es-ES" sz="2000" b="1" i="1" noProof="0" dirty="0" smtClean="0">
                          <a:solidFill>
                            <a:srgbClr val="C00000"/>
                          </a:solidFill>
                        </a:rPr>
                        <a:t>está equilibrándose sobre el globo</a:t>
                      </a:r>
                      <a:r>
                        <a:rPr lang="es-ES" sz="2000" b="1" i="1" baseline="0" noProof="0" dirty="0" smtClean="0">
                          <a:solidFill>
                            <a:srgbClr val="C00000"/>
                          </a:solidFill>
                        </a:rPr>
                        <a:t> terráqueo.</a:t>
                      </a:r>
                      <a:r>
                        <a:rPr lang="es-ES" sz="2000" b="1" i="1" noProof="0" dirty="0" smtClean="0">
                          <a:solidFill>
                            <a:srgbClr val="C00000"/>
                          </a:solidFill>
                        </a:rPr>
                        <a:t> </a:t>
                      </a:r>
                      <a:endParaRPr lang="es-ES" sz="2000" b="1" i="1" noProof="0" dirty="0">
                        <a:solidFill>
                          <a:srgbClr val="C00000"/>
                        </a:solidFill>
                      </a:endParaRPr>
                    </a:p>
                  </a:txBody>
                  <a:tcPr/>
                </a:tc>
              </a:tr>
              <a:tr h="370840">
                <a:tc>
                  <a:txBody>
                    <a:bodyPr/>
                    <a:lstStyle/>
                    <a:p>
                      <a:r>
                        <a:rPr lang="es-ES" sz="2000" b="1" noProof="0" dirty="0" smtClean="0"/>
                        <a:t>Juan </a:t>
                      </a:r>
                      <a:r>
                        <a:rPr lang="es-ES" sz="2000" b="1" i="1" noProof="0" dirty="0" smtClean="0">
                          <a:solidFill>
                            <a:srgbClr val="C00000"/>
                          </a:solidFill>
                        </a:rPr>
                        <a:t>está bailando.</a:t>
                      </a:r>
                      <a:endParaRPr lang="es-ES" sz="2000" b="1" i="1" noProof="0" dirty="0">
                        <a:solidFill>
                          <a:srgbClr val="C00000"/>
                        </a:solidFill>
                      </a:endParaRPr>
                    </a:p>
                  </a:txBody>
                  <a:tcPr/>
                </a:tc>
              </a:tr>
              <a:tr h="370840">
                <a:tc>
                  <a:txBody>
                    <a:bodyPr/>
                    <a:lstStyle/>
                    <a:p>
                      <a:r>
                        <a:rPr lang="es-ES" sz="2000" b="1" noProof="0" dirty="0" smtClean="0"/>
                        <a:t>Víctor </a:t>
                      </a:r>
                      <a:r>
                        <a:rPr lang="es-ES" sz="2000" b="1" i="1" noProof="0" dirty="0" smtClean="0">
                          <a:solidFill>
                            <a:srgbClr val="C00000"/>
                          </a:solidFill>
                        </a:rPr>
                        <a:t>está haciendo muecas.</a:t>
                      </a:r>
                      <a:endParaRPr lang="es-ES" sz="2000" b="1" i="1" noProof="0" dirty="0">
                        <a:solidFill>
                          <a:srgbClr val="C00000"/>
                        </a:solidFill>
                      </a:endParaRPr>
                    </a:p>
                  </a:txBody>
                  <a:tcPr/>
                </a:tc>
              </a:tr>
              <a:tr h="370840">
                <a:tc>
                  <a:txBody>
                    <a:bodyPr/>
                    <a:lstStyle/>
                    <a:p>
                      <a:r>
                        <a:rPr lang="es-ES" sz="2000" b="1" noProof="0" dirty="0" smtClean="0"/>
                        <a:t>Borja </a:t>
                      </a:r>
                      <a:r>
                        <a:rPr lang="es-ES" sz="2000" b="1" i="1" noProof="0" dirty="0" smtClean="0">
                          <a:solidFill>
                            <a:srgbClr val="C00000"/>
                          </a:solidFill>
                        </a:rPr>
                        <a:t>está llorando.</a:t>
                      </a:r>
                      <a:endParaRPr lang="es-ES" sz="2000" b="1" i="1" noProof="0" dirty="0">
                        <a:solidFill>
                          <a:srgbClr val="C00000"/>
                        </a:solidFill>
                      </a:endParaRPr>
                    </a:p>
                  </a:txBody>
                  <a:tcPr/>
                </a:tc>
              </a:tr>
              <a:tr h="370840">
                <a:tc>
                  <a:txBody>
                    <a:bodyPr/>
                    <a:lstStyle/>
                    <a:p>
                      <a:r>
                        <a:rPr lang="es-ES" sz="2000" b="1" noProof="0" dirty="0" smtClean="0"/>
                        <a:t>Pablito </a:t>
                      </a:r>
                      <a:r>
                        <a:rPr lang="es-ES" sz="2000" b="1" i="1" noProof="0" dirty="0" smtClean="0">
                          <a:solidFill>
                            <a:srgbClr val="C00000"/>
                          </a:solidFill>
                        </a:rPr>
                        <a:t>está corriendo por la</a:t>
                      </a:r>
                      <a:r>
                        <a:rPr lang="es-ES" sz="2000" b="1" i="1" baseline="0" noProof="0" dirty="0" smtClean="0">
                          <a:solidFill>
                            <a:srgbClr val="C00000"/>
                          </a:solidFill>
                        </a:rPr>
                        <a:t> sala.</a:t>
                      </a:r>
                      <a:endParaRPr lang="es-ES" sz="2000" b="1" i="1" noProof="0" dirty="0">
                        <a:solidFill>
                          <a:srgbClr val="C00000"/>
                        </a:solidFill>
                      </a:endParaRPr>
                    </a:p>
                  </a:txBody>
                  <a:tcPr/>
                </a:tc>
              </a:tr>
              <a:tr h="370840">
                <a:tc>
                  <a:txBody>
                    <a:bodyPr/>
                    <a:lstStyle/>
                    <a:p>
                      <a:r>
                        <a:rPr lang="es-ES" sz="2000" b="1" noProof="0" dirty="0" smtClean="0"/>
                        <a:t>Jorge </a:t>
                      </a:r>
                      <a:r>
                        <a:rPr lang="es-ES" sz="2000" b="1" i="1" noProof="0" dirty="0" smtClean="0">
                          <a:solidFill>
                            <a:srgbClr val="C00000"/>
                          </a:solidFill>
                        </a:rPr>
                        <a:t>está burlándose de Borja.</a:t>
                      </a:r>
                      <a:endParaRPr lang="es-ES" sz="2000" b="1" i="1" noProof="0" dirty="0">
                        <a:solidFill>
                          <a:srgbClr val="C00000"/>
                        </a:solidFill>
                      </a:endParaRPr>
                    </a:p>
                  </a:txBody>
                  <a:tcPr/>
                </a:tc>
              </a:tr>
              <a:tr h="370840">
                <a:tc>
                  <a:txBody>
                    <a:bodyPr/>
                    <a:lstStyle/>
                    <a:p>
                      <a:r>
                        <a:rPr lang="es-ES" sz="2000" b="1" noProof="0" dirty="0" smtClean="0"/>
                        <a:t>Alejandro </a:t>
                      </a:r>
                      <a:r>
                        <a:rPr lang="es-ES" sz="2000" b="1" i="1" noProof="0" dirty="0" smtClean="0">
                          <a:solidFill>
                            <a:srgbClr val="C00000"/>
                          </a:solidFill>
                        </a:rPr>
                        <a:t>está dibujando.</a:t>
                      </a:r>
                      <a:endParaRPr lang="es-ES" sz="2000" b="1" i="1" noProof="0" dirty="0">
                        <a:solidFill>
                          <a:srgbClr val="C00000"/>
                        </a:solidFill>
                      </a:endParaRPr>
                    </a:p>
                  </a:txBody>
                  <a:tcPr/>
                </a:tc>
              </a:tr>
              <a:tr h="370840">
                <a:tc>
                  <a:txBody>
                    <a:bodyPr/>
                    <a:lstStyle/>
                    <a:p>
                      <a:r>
                        <a:rPr lang="es-ES" sz="2000" b="1" noProof="0" dirty="0" smtClean="0"/>
                        <a:t>Julio y Manolo </a:t>
                      </a:r>
                      <a:r>
                        <a:rPr lang="es-ES" sz="2000" b="1" i="1" noProof="0" dirty="0" smtClean="0">
                          <a:solidFill>
                            <a:srgbClr val="C00000"/>
                          </a:solidFill>
                        </a:rPr>
                        <a:t>están</a:t>
                      </a:r>
                      <a:r>
                        <a:rPr lang="es-ES" sz="2000" b="1" i="1" baseline="0" noProof="0" dirty="0" smtClean="0">
                          <a:solidFill>
                            <a:srgbClr val="C00000"/>
                          </a:solidFill>
                        </a:rPr>
                        <a:t> peleándose.</a:t>
                      </a:r>
                      <a:endParaRPr lang="es-ES" sz="2000" b="1" i="1" noProof="0" dirty="0">
                        <a:solidFill>
                          <a:srgbClr val="C00000"/>
                        </a:solidFill>
                      </a:endParaRPr>
                    </a:p>
                  </a:txBody>
                  <a:tcPr/>
                </a:tc>
              </a:tr>
              <a:tr h="370840">
                <a:tc>
                  <a:txBody>
                    <a:bodyPr/>
                    <a:lstStyle/>
                    <a:p>
                      <a:r>
                        <a:rPr lang="es-ES" sz="2000" b="1" noProof="0" dirty="0" smtClean="0"/>
                        <a:t>Diego </a:t>
                      </a:r>
                      <a:r>
                        <a:rPr lang="es-ES" sz="2000" b="1" i="1" noProof="0" dirty="0" smtClean="0">
                          <a:solidFill>
                            <a:srgbClr val="C00000"/>
                          </a:solidFill>
                        </a:rPr>
                        <a:t>está fumando.</a:t>
                      </a:r>
                      <a:endParaRPr lang="es-ES" sz="2000" b="1" i="1" noProof="0" dirty="0">
                        <a:solidFill>
                          <a:srgbClr val="C00000"/>
                        </a:solidFill>
                      </a:endParaRPr>
                    </a:p>
                  </a:txBody>
                  <a:tcPr/>
                </a:tc>
              </a:tr>
            </a:tbl>
          </a:graphicData>
        </a:graphic>
      </p:graphicFrame>
      <p:grpSp>
        <p:nvGrpSpPr>
          <p:cNvPr id="99348" name="Grupo 15"/>
          <p:cNvGrpSpPr>
            <a:grpSpLocks/>
          </p:cNvGrpSpPr>
          <p:nvPr/>
        </p:nvGrpSpPr>
        <p:grpSpPr bwMode="auto">
          <a:xfrm>
            <a:off x="0" y="0"/>
            <a:ext cx="1347788" cy="523875"/>
            <a:chOff x="0" y="0"/>
            <a:chExt cx="1347376" cy="523220"/>
          </a:xfrm>
        </p:grpSpPr>
        <p:sp>
          <p:nvSpPr>
            <p:cNvPr id="9" name="CaixaDeTexto 8"/>
            <p:cNvSpPr txBox="1"/>
            <p:nvPr/>
          </p:nvSpPr>
          <p:spPr>
            <a:xfrm>
              <a:off x="0" y="0"/>
              <a:ext cx="899838" cy="523220"/>
            </a:xfrm>
            <a:prstGeom prst="rect">
              <a:avLst/>
            </a:prstGeom>
            <a:solidFill>
              <a:schemeClr val="accent1">
                <a:lumMod val="50000"/>
              </a:schemeClr>
            </a:solidFill>
          </p:spPr>
          <p:txBody>
            <a:bodyPr>
              <a:spAutoFit/>
            </a:bodyPr>
            <a:lstStyle/>
            <a:p>
              <a:pPr>
                <a:defRPr/>
              </a:pPr>
              <a:r>
                <a:rPr lang="pt-BR" sz="2800" dirty="0">
                  <a:solidFill>
                    <a:srgbClr val="FF0000"/>
                  </a:solidFill>
                </a:rPr>
                <a:t>3.10</a:t>
              </a:r>
              <a:endParaRPr lang="pt-BR" sz="2800" dirty="0">
                <a:solidFill>
                  <a:srgbClr val="FF0000"/>
                </a:solidFill>
              </a:endParaRPr>
            </a:p>
          </p:txBody>
        </p:sp>
        <p:sp>
          <p:nvSpPr>
            <p:cNvPr id="10" name="CaixaDeTexto 9"/>
            <p:cNvSpPr txBox="1"/>
            <p:nvPr/>
          </p:nvSpPr>
          <p:spPr>
            <a:xfrm>
              <a:off x="915708" y="0"/>
              <a:ext cx="431668" cy="523220"/>
            </a:xfrm>
            <a:prstGeom prst="rect">
              <a:avLst/>
            </a:prstGeom>
            <a:solidFill>
              <a:schemeClr val="accent1">
                <a:lumMod val="50000"/>
              </a:schemeClr>
            </a:solidFill>
          </p:spPr>
          <p:txBody>
            <a:bodyPr>
              <a:spAutoFit/>
            </a:bodyPr>
            <a:lstStyle/>
            <a:p>
              <a:pPr>
                <a:defRPr/>
              </a:pPr>
              <a:r>
                <a:rPr lang="pt-BR" sz="2800" dirty="0">
                  <a:solidFill>
                    <a:srgbClr val="FF0000"/>
                  </a:solidFill>
                </a:rPr>
                <a:t>3</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9224</Words>
  <Application>Microsoft Office PowerPoint</Application>
  <PresentationFormat>Apresentação na tela (4:3)</PresentationFormat>
  <Paragraphs>990</Paragraphs>
  <Slides>96</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incorporados</vt:lpstr>
      </vt:variant>
      <vt:variant>
        <vt:i4>1</vt:i4>
      </vt:variant>
      <vt:variant>
        <vt:lpstr>Títulos de slides</vt:lpstr>
      </vt:variant>
      <vt:variant>
        <vt:i4>96</vt:i4>
      </vt:variant>
    </vt:vector>
  </HeadingPairs>
  <TitlesOfParts>
    <vt:vector size="104" baseType="lpstr">
      <vt:lpstr>Arial</vt:lpstr>
      <vt:lpstr>Calibri</vt:lpstr>
      <vt:lpstr>Times New Roman</vt:lpstr>
      <vt:lpstr>Comic Sans MS</vt:lpstr>
      <vt:lpstr>Wingdings</vt:lpstr>
      <vt:lpstr>Trebuchet MS</vt:lpstr>
      <vt:lpstr>Tema do Office</vt:lpstr>
      <vt:lpstr>Documento do Microsoft Office Word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Silvio Koiti Sato</dc:creator>
  <cp:lastModifiedBy>silvio sato</cp:lastModifiedBy>
  <cp:revision>272</cp:revision>
  <dcterms:created xsi:type="dcterms:W3CDTF">2007-08-27T12:23:18Z</dcterms:created>
  <dcterms:modified xsi:type="dcterms:W3CDTF">2016-05-03T14:10:03Z</dcterms:modified>
</cp:coreProperties>
</file>