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2" r:id="rId3"/>
    <p:sldId id="261" r:id="rId4"/>
    <p:sldId id="262" r:id="rId5"/>
    <p:sldId id="263" r:id="rId6"/>
    <p:sldId id="264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13" r:id="rId15"/>
    <p:sldId id="330" r:id="rId16"/>
    <p:sldId id="328" r:id="rId17"/>
    <p:sldId id="314" r:id="rId18"/>
    <p:sldId id="329" r:id="rId19"/>
    <p:sldId id="315" r:id="rId20"/>
    <p:sldId id="327" r:id="rId21"/>
    <p:sldId id="318" r:id="rId22"/>
    <p:sldId id="319" r:id="rId23"/>
    <p:sldId id="331" r:id="rId24"/>
    <p:sldId id="333" r:id="rId25"/>
    <p:sldId id="334" r:id="rId26"/>
    <p:sldId id="335" r:id="rId27"/>
    <p:sldId id="275" r:id="rId28"/>
    <p:sldId id="277" r:id="rId29"/>
    <p:sldId id="278" r:id="rId30"/>
    <p:sldId id="279" r:id="rId31"/>
    <p:sldId id="280" r:id="rId32"/>
    <p:sldId id="281" r:id="rId33"/>
    <p:sldId id="283" r:id="rId34"/>
    <p:sldId id="336" r:id="rId35"/>
    <p:sldId id="338" r:id="rId36"/>
    <p:sldId id="337" r:id="rId37"/>
    <p:sldId id="293" r:id="rId38"/>
    <p:sldId id="294" r:id="rId39"/>
    <p:sldId id="295" r:id="rId40"/>
    <p:sldId id="296" r:id="rId41"/>
    <p:sldId id="297" r:id="rId42"/>
    <p:sldId id="298" r:id="rId43"/>
    <p:sldId id="348" r:id="rId44"/>
    <p:sldId id="349" r:id="rId45"/>
    <p:sldId id="284" r:id="rId46"/>
    <p:sldId id="285" r:id="rId47"/>
    <p:sldId id="299" r:id="rId48"/>
    <p:sldId id="300" r:id="rId49"/>
    <p:sldId id="339" r:id="rId50"/>
    <p:sldId id="301" r:id="rId51"/>
    <p:sldId id="304" r:id="rId52"/>
    <p:sldId id="305" r:id="rId53"/>
    <p:sldId id="302" r:id="rId54"/>
    <p:sldId id="303" r:id="rId55"/>
    <p:sldId id="345" r:id="rId56"/>
    <p:sldId id="340" r:id="rId57"/>
    <p:sldId id="341" r:id="rId58"/>
    <p:sldId id="342" r:id="rId59"/>
    <p:sldId id="343" r:id="rId60"/>
    <p:sldId id="347" r:id="rId61"/>
    <p:sldId id="257" r:id="rId62"/>
    <p:sldId id="346" r:id="rId63"/>
    <p:sldId id="259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FF"/>
    <a:srgbClr val="FFDD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1" autoAdjust="0"/>
  </p:normalViewPr>
  <p:slideViewPr>
    <p:cSldViewPr>
      <p:cViewPr varScale="1">
        <p:scale>
          <a:sx n="108" d="100"/>
          <a:sy n="10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24E2-DB5B-49E7-A138-EE724D4A068D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C0A87-F36F-4997-AE32-B3871E4B60B9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09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acometimento</a:t>
            </a:r>
            <a:r>
              <a:rPr lang="pt-BR" baseline="0" dirty="0" smtClean="0"/>
              <a:t> dos vasos hepáticos e a consequente hipertensão portal e esplenomegalia é que difere essa doença de outras parasitoses intestinais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0A87-F36F-4997-AE32-B3871E4B60B9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59300" cy="3419475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Camadas mucosa e submucosa do intestino delgado apresentando reação granulomatosa sistematizada e reacional ao ovo do Schistosoma mansoni. Ao redor do ovo do S. mansoni encontram-se dispostos macrófagos e células epitelióides, além de alguns eosinófilos, formando um granuloma organizado (Obj. 40x).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0A87-F36F-4997-AE32-B3871E4B60B9}" type="slidenum">
              <a:rPr lang="pt-BR" smtClean="0"/>
              <a:pPr/>
              <a:t>51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Parênquima pulmonar apresentando reação granulomatosa ao ovo do Schistosoma mansoni. Ao redor do ovo do S. mansoni encontram-se dispostos macrófagos, células epitelióides e célula gigante tipo Langhans, formando um granuloma organizado (Obj. 40x).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0A87-F36F-4997-AE32-B3871E4B60B9}" type="slidenum">
              <a:rPr lang="pt-BR" smtClean="0"/>
              <a:pPr/>
              <a:t>52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95232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1648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2106A9-C3AE-41CF-887A-9217C92DD4C3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D1C78-693C-4827-A44A-41395C5DCCA1}" type="datetimeFigureOut">
              <a:rPr lang="pt-BR" smtClean="0"/>
              <a:pPr/>
              <a:t>05/12/13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96FB7-A5E1-457E-8EC5-08CD003E1408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1349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Esquistossomose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7632"/>
            <a:ext cx="6400800" cy="1129680"/>
          </a:xfrm>
        </p:spPr>
        <p:txBody>
          <a:bodyPr/>
          <a:lstStyle/>
          <a:p>
            <a:r>
              <a:rPr lang="pt-BR" dirty="0" smtClean="0"/>
              <a:t>Prof. </a:t>
            </a:r>
            <a:r>
              <a:rPr lang="pt-BR" dirty="0" err="1" smtClean="0"/>
              <a:t>Valdes</a:t>
            </a:r>
            <a:r>
              <a:rPr lang="pt-BR" dirty="0" smtClean="0"/>
              <a:t> </a:t>
            </a:r>
            <a:r>
              <a:rPr lang="pt-BR" smtClean="0"/>
              <a:t>Bolella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biológico</a:t>
            </a:r>
          </a:p>
        </p:txBody>
      </p:sp>
      <p:pic>
        <p:nvPicPr>
          <p:cNvPr id="82949" name="Picture 5" descr="Banho de açud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628800"/>
            <a:ext cx="5400675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biológico</a:t>
            </a:r>
          </a:p>
        </p:txBody>
      </p:sp>
      <p:pic>
        <p:nvPicPr>
          <p:cNvPr id="83972" name="Picture 4" descr="Cercária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500" y="1628800"/>
            <a:ext cx="5411788" cy="4916488"/>
          </a:xfrm>
          <a:prstGeom prst="rect">
            <a:avLst/>
          </a:prstGeom>
          <a:noFill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796136" y="5805264"/>
            <a:ext cx="15118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/>
              <a:t>Cercárias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Biológico</a:t>
            </a:r>
            <a:endParaRPr lang="pt-BR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4" y="1588823"/>
            <a:ext cx="8136904" cy="5224553"/>
            <a:chOff x="467544" y="1588823"/>
            <a:chExt cx="8136904" cy="52245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1588823"/>
              <a:ext cx="8136904" cy="5224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ounded Rectangle 5"/>
            <p:cNvSpPr/>
            <p:nvPr/>
          </p:nvSpPr>
          <p:spPr>
            <a:xfrm>
              <a:off x="1187624" y="5013176"/>
              <a:ext cx="576064" cy="144016"/>
            </a:xfrm>
            <a:prstGeom prst="roundRect">
              <a:avLst/>
            </a:prstGeom>
            <a:solidFill>
              <a:srgbClr val="FFDDFF"/>
            </a:solidFill>
            <a:ln>
              <a:solidFill>
                <a:srgbClr val="FF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5" name="Picture 6" descr="Como se Manifest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311912"/>
            <a:ext cx="2880320" cy="338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Biológico</a:t>
            </a:r>
            <a:endParaRPr lang="pt-BR" dirty="0"/>
          </a:p>
        </p:txBody>
      </p:sp>
      <p:pic>
        <p:nvPicPr>
          <p:cNvPr id="5" name="Picture 4" descr="Cercárias"/>
          <p:cNvPicPr>
            <a:picLocks noChangeAspect="1" noChangeArrowheads="1"/>
          </p:cNvPicPr>
          <p:nvPr/>
        </p:nvPicPr>
        <p:blipFill>
          <a:blip r:embed="rId2" cstate="email"/>
          <a:srcRect l="2713" t="30587" r="24105"/>
          <a:stretch>
            <a:fillRect/>
          </a:stretch>
        </p:blipFill>
        <p:spPr bwMode="auto">
          <a:xfrm>
            <a:off x="251520" y="1916832"/>
            <a:ext cx="2790527" cy="2404592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347864" y="2492896"/>
            <a:ext cx="309634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5 semanas, por vários anos</a:t>
            </a:r>
            <a:endParaRPr lang="pt-BR" dirty="0"/>
          </a:p>
        </p:txBody>
      </p:sp>
      <p:pic>
        <p:nvPicPr>
          <p:cNvPr id="7" name="Picture 3" descr="Defecando"/>
          <p:cNvPicPr>
            <a:picLocks noChangeAspect="1" noChangeArrowheads="1"/>
          </p:cNvPicPr>
          <p:nvPr/>
        </p:nvPicPr>
        <p:blipFill>
          <a:blip r:embed="rId3" cstate="email"/>
          <a:srcRect l="27024" t="29533" r="31245" b="6561"/>
          <a:stretch>
            <a:fillRect/>
          </a:stretch>
        </p:blipFill>
        <p:spPr bwMode="auto">
          <a:xfrm>
            <a:off x="6812533" y="1556792"/>
            <a:ext cx="1878013" cy="2736304"/>
          </a:xfrm>
          <a:prstGeom prst="rect">
            <a:avLst/>
          </a:prstGeom>
          <a:noFill/>
        </p:spPr>
      </p:pic>
      <p:pic>
        <p:nvPicPr>
          <p:cNvPr id="9" name="Picture 6" descr="esquist_cercari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8224" y="5085184"/>
            <a:ext cx="1200200" cy="13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squist_caramuj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105" y="4653136"/>
            <a:ext cx="23057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203848" y="5085184"/>
            <a:ext cx="3168352" cy="11551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Liberam cercária toda a vida      (3 meses )</a:t>
            </a:r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r="4379"/>
          <a:stretch>
            <a:fillRect/>
          </a:stretch>
        </p:blipFill>
        <p:spPr bwMode="auto">
          <a:xfrm>
            <a:off x="251520" y="1484784"/>
            <a:ext cx="8568952" cy="52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33" y="1617124"/>
            <a:ext cx="8618047" cy="51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dirty="0" smtClean="0"/>
              <a:t>Maior prevalência depois da malária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Presente em 76 países (América, Asia e Africa)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200 milhões de infectados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80% das pessoas estão na Africa e no Brasil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600 milhões em risco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200.000 mortes por ano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4852692"/>
            <a:ext cx="3312368" cy="19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506538"/>
            <a:ext cx="6697042" cy="524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No Brasil é popularmente conhecida como:</a:t>
            </a:r>
          </a:p>
          <a:p>
            <a:pPr lvl="1"/>
            <a:r>
              <a:rPr lang="pt-BR" dirty="0" smtClean="0"/>
              <a:t>Xistosa</a:t>
            </a:r>
          </a:p>
          <a:p>
            <a:pPr lvl="1"/>
            <a:r>
              <a:rPr lang="pt-BR" dirty="0" smtClean="0"/>
              <a:t>Doença do Caramujo</a:t>
            </a:r>
          </a:p>
          <a:p>
            <a:pPr lvl="1"/>
            <a:r>
              <a:rPr lang="pt-BR" dirty="0" smtClean="0"/>
              <a:t>Moléstia de Pirajá da Silva</a:t>
            </a:r>
          </a:p>
          <a:p>
            <a:pPr lvl="1"/>
            <a:r>
              <a:rPr lang="pt-BR" dirty="0" smtClean="0"/>
              <a:t>Barriga d’ água </a:t>
            </a:r>
          </a:p>
          <a:p>
            <a:r>
              <a:rPr lang="pt-BR" dirty="0" smtClean="0"/>
              <a:t>5 a 6 milhões de infectados</a:t>
            </a:r>
          </a:p>
          <a:p>
            <a:r>
              <a:rPr lang="pt-BR" dirty="0" smtClean="0"/>
              <a:t>Doença é endêmica em 17 Estados (Norte a Sul)</a:t>
            </a:r>
          </a:p>
          <a:p>
            <a:r>
              <a:rPr lang="pt-BR" dirty="0" smtClean="0">
                <a:solidFill>
                  <a:srgbClr val="FF0000"/>
                </a:solidFill>
                <a:sym typeface="Wingdings"/>
              </a:rPr>
              <a:t> </a:t>
            </a:r>
            <a:r>
              <a:rPr lang="pt-BR" b="1" dirty="0" smtClean="0">
                <a:solidFill>
                  <a:srgbClr val="FF0000"/>
                </a:solidFill>
                <a:sym typeface="Wingdings"/>
              </a:rPr>
              <a:t>M</a:t>
            </a:r>
            <a:r>
              <a:rPr lang="pt-BR" b="1" dirty="0" smtClean="0">
                <a:solidFill>
                  <a:srgbClr val="FF0000"/>
                </a:solidFill>
              </a:rPr>
              <a:t>orbidade </a:t>
            </a:r>
            <a:r>
              <a:rPr lang="pt-BR" dirty="0" smtClean="0"/>
              <a:t>		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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M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ortalidade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Mapa Brasil com regiões 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509713"/>
            <a:ext cx="5905500" cy="4799012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8027988" y="27797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46225" y="4613275"/>
            <a:ext cx="2665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Tahoma" pitchFamily="34" charset="0"/>
              <a:buChar char="•"/>
            </a:pPr>
            <a:r>
              <a:rPr lang="pt-BR" sz="2000" dirty="0"/>
              <a:t> </a:t>
            </a:r>
            <a:r>
              <a:rPr lang="pt-BR" sz="2000" b="1" i="1" dirty="0">
                <a:solidFill>
                  <a:srgbClr val="FF0000"/>
                </a:solidFill>
              </a:rPr>
              <a:t>B. glabrata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i="1" dirty="0"/>
              <a:t> B. tenagophila</a:t>
            </a:r>
            <a:endParaRPr lang="pt-BR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i="1" dirty="0">
                <a:solidFill>
                  <a:srgbClr val="000000"/>
                </a:solidFill>
              </a:rPr>
              <a:t> </a:t>
            </a:r>
            <a:r>
              <a:rPr lang="pt-BR" sz="2000" b="1" i="1" dirty="0">
                <a:solidFill>
                  <a:srgbClr val="000000"/>
                </a:solidFill>
              </a:rPr>
              <a:t>B. straminea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956550" y="29241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7885113" y="31400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8101013" y="32845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7885113" y="33559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6804025" y="28527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7380288" y="28527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7019925" y="36449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6156325" y="26368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6588125" y="40052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156325" y="42211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7019925" y="41497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6227763" y="46529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7523163" y="43656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380288" y="47244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6083300" y="51562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940425" y="58054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5292725" y="3932238"/>
            <a:ext cx="144463" cy="1444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515100" y="3860800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227763" y="4005263"/>
            <a:ext cx="144462" cy="1444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6011863" y="4508500"/>
            <a:ext cx="144462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5" name="Oval 29"/>
          <p:cNvSpPr>
            <a:spLocks noChangeArrowheads="1"/>
          </p:cNvSpPr>
          <p:nvPr/>
        </p:nvSpPr>
        <p:spPr bwMode="auto">
          <a:xfrm>
            <a:off x="8172450" y="3284538"/>
            <a:ext cx="144463" cy="1444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6" name="Oval 30"/>
          <p:cNvSpPr>
            <a:spLocks noChangeArrowheads="1"/>
          </p:cNvSpPr>
          <p:nvPr/>
        </p:nvSpPr>
        <p:spPr bwMode="auto">
          <a:xfrm>
            <a:off x="7956550" y="3429000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7" name="Oval 31"/>
          <p:cNvSpPr>
            <a:spLocks noChangeArrowheads="1"/>
          </p:cNvSpPr>
          <p:nvPr/>
        </p:nvSpPr>
        <p:spPr bwMode="auto">
          <a:xfrm>
            <a:off x="7308850" y="3789363"/>
            <a:ext cx="144463" cy="1444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8" name="Oval 32"/>
          <p:cNvSpPr>
            <a:spLocks noChangeArrowheads="1"/>
          </p:cNvSpPr>
          <p:nvPr/>
        </p:nvSpPr>
        <p:spPr bwMode="auto">
          <a:xfrm>
            <a:off x="7164388" y="4149725"/>
            <a:ext cx="144462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69" name="Oval 33"/>
          <p:cNvSpPr>
            <a:spLocks noChangeArrowheads="1"/>
          </p:cNvSpPr>
          <p:nvPr/>
        </p:nvSpPr>
        <p:spPr bwMode="auto">
          <a:xfrm>
            <a:off x="6515100" y="4940300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0" name="Oval 34"/>
          <p:cNvSpPr>
            <a:spLocks noChangeArrowheads="1"/>
          </p:cNvSpPr>
          <p:nvPr/>
        </p:nvSpPr>
        <p:spPr bwMode="auto">
          <a:xfrm>
            <a:off x="7524750" y="4437063"/>
            <a:ext cx="144463" cy="1444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1" name="Oval 35"/>
          <p:cNvSpPr>
            <a:spLocks noChangeArrowheads="1"/>
          </p:cNvSpPr>
          <p:nvPr/>
        </p:nvSpPr>
        <p:spPr bwMode="auto">
          <a:xfrm>
            <a:off x="7308850" y="4797425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2" name="Oval 36"/>
          <p:cNvSpPr>
            <a:spLocks noChangeArrowheads="1"/>
          </p:cNvSpPr>
          <p:nvPr/>
        </p:nvSpPr>
        <p:spPr bwMode="auto">
          <a:xfrm>
            <a:off x="5867400" y="5084763"/>
            <a:ext cx="144463" cy="1444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3" name="Oval 37"/>
          <p:cNvSpPr>
            <a:spLocks noChangeArrowheads="1"/>
          </p:cNvSpPr>
          <p:nvPr/>
        </p:nvSpPr>
        <p:spPr bwMode="auto">
          <a:xfrm>
            <a:off x="6372225" y="5372100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4" name="Oval 38"/>
          <p:cNvSpPr>
            <a:spLocks noChangeArrowheads="1"/>
          </p:cNvSpPr>
          <p:nvPr/>
        </p:nvSpPr>
        <p:spPr bwMode="auto">
          <a:xfrm>
            <a:off x="5651500" y="5661025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6084888" y="177165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4716463" y="2708275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6083300" y="27813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3492500" y="314007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79" name="Oval 43"/>
          <p:cNvSpPr>
            <a:spLocks noChangeArrowheads="1"/>
          </p:cNvSpPr>
          <p:nvPr/>
        </p:nvSpPr>
        <p:spPr bwMode="auto">
          <a:xfrm>
            <a:off x="6516688" y="3500438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0" name="Oval 44"/>
          <p:cNvSpPr>
            <a:spLocks noChangeArrowheads="1"/>
          </p:cNvSpPr>
          <p:nvPr/>
        </p:nvSpPr>
        <p:spPr bwMode="auto">
          <a:xfrm>
            <a:off x="6875463" y="256540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7667625" y="25654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2" name="Oval 46"/>
          <p:cNvSpPr>
            <a:spLocks noChangeArrowheads="1"/>
          </p:cNvSpPr>
          <p:nvPr/>
        </p:nvSpPr>
        <p:spPr bwMode="auto">
          <a:xfrm>
            <a:off x="7380288" y="2708275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8172450" y="27813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4" name="Oval 48"/>
          <p:cNvSpPr>
            <a:spLocks noChangeArrowheads="1"/>
          </p:cNvSpPr>
          <p:nvPr/>
        </p:nvSpPr>
        <p:spPr bwMode="auto">
          <a:xfrm>
            <a:off x="8099425" y="29972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5" name="Oval 49"/>
          <p:cNvSpPr>
            <a:spLocks noChangeArrowheads="1"/>
          </p:cNvSpPr>
          <p:nvPr/>
        </p:nvSpPr>
        <p:spPr bwMode="auto">
          <a:xfrm>
            <a:off x="8027988" y="3141663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8243888" y="3284538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7" name="Oval 51"/>
          <p:cNvSpPr>
            <a:spLocks noChangeArrowheads="1"/>
          </p:cNvSpPr>
          <p:nvPr/>
        </p:nvSpPr>
        <p:spPr bwMode="auto">
          <a:xfrm>
            <a:off x="8027988" y="342900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7523163" y="3789363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5867400" y="465296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6732588" y="3716338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6300788" y="429260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7307263" y="4149725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7523163" y="4579938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7164388" y="4795838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6659563" y="4868863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6" name="Oval 60"/>
          <p:cNvSpPr>
            <a:spLocks noChangeArrowheads="1"/>
          </p:cNvSpPr>
          <p:nvPr/>
        </p:nvSpPr>
        <p:spPr bwMode="auto">
          <a:xfrm>
            <a:off x="6300788" y="5084763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7" name="Oval 61"/>
          <p:cNvSpPr>
            <a:spLocks noChangeArrowheads="1"/>
          </p:cNvSpPr>
          <p:nvPr/>
        </p:nvSpPr>
        <p:spPr bwMode="auto">
          <a:xfrm>
            <a:off x="6227763" y="537210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98" name="Oval 62"/>
          <p:cNvSpPr>
            <a:spLocks noChangeArrowheads="1"/>
          </p:cNvSpPr>
          <p:nvPr/>
        </p:nvSpPr>
        <p:spPr bwMode="auto">
          <a:xfrm>
            <a:off x="6156325" y="566102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3" grpId="0" animBg="1"/>
      <p:bldP spid="39954" grpId="0" animBg="1"/>
      <p:bldP spid="39955" grpId="0" animBg="1"/>
      <p:bldP spid="39956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  <p:bldP spid="39964" grpId="0" animBg="1"/>
      <p:bldP spid="39965" grpId="0" animBg="1"/>
      <p:bldP spid="39966" grpId="0" animBg="1"/>
      <p:bldP spid="39967" grpId="0" animBg="1"/>
      <p:bldP spid="39968" grpId="0" animBg="1"/>
      <p:bldP spid="39969" grpId="0" animBg="1"/>
      <p:bldP spid="39970" grpId="0" animBg="1"/>
      <p:bldP spid="39971" grpId="0" animBg="1"/>
      <p:bldP spid="39972" grpId="0" animBg="1"/>
      <p:bldP spid="39973" grpId="0" animBg="1"/>
      <p:bldP spid="39974" grpId="0" animBg="1"/>
      <p:bldP spid="39975" grpId="0" animBg="1"/>
      <p:bldP spid="39976" grpId="0" animBg="1"/>
      <p:bldP spid="39977" grpId="0" animBg="1"/>
      <p:bldP spid="39978" grpId="0" animBg="1"/>
      <p:bldP spid="39979" grpId="0" animBg="1"/>
      <p:bldP spid="39980" grpId="0" animBg="1"/>
      <p:bldP spid="39981" grpId="0" animBg="1"/>
      <p:bldP spid="39982" grpId="0" animBg="1"/>
      <p:bldP spid="39983" grpId="0" animBg="1"/>
      <p:bldP spid="39984" grpId="0" animBg="1"/>
      <p:bldP spid="39985" grpId="0" animBg="1"/>
      <p:bldP spid="39986" grpId="0" animBg="1"/>
      <p:bldP spid="39987" grpId="0" animBg="1"/>
      <p:bldP spid="39988" grpId="0" animBg="1"/>
      <p:bldP spid="39989" grpId="0" animBg="1"/>
      <p:bldP spid="39990" grpId="0" animBg="1"/>
      <p:bldP spid="39991" grpId="0" animBg="1"/>
      <p:bldP spid="39992" grpId="0" animBg="1"/>
      <p:bldP spid="39993" grpId="0" animBg="1"/>
      <p:bldP spid="39994" grpId="0" animBg="1"/>
      <p:bldP spid="39995" grpId="0" animBg="1"/>
      <p:bldP spid="39996" grpId="0" animBg="1"/>
      <p:bldP spid="39997" grpId="0" animBg="1"/>
      <p:bldP spid="399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- Histórico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Theodor Bilharz </a:t>
            </a:r>
            <a:r>
              <a:rPr lang="pt-BR" sz="2400" dirty="0" smtClean="0"/>
              <a:t>descreve o parasito em 1851 a partir do exame da veia mesentérica de um paciente no Cairo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Patrick Manson </a:t>
            </a:r>
            <a:r>
              <a:rPr lang="pt-BR" sz="2400" dirty="0" smtClean="0"/>
              <a:t>em 1902 descreve ovos com espinho lateral encontrados nas fezes de um paciente na India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Pirajá da Silva</a:t>
            </a:r>
            <a:r>
              <a:rPr lang="pt-BR" sz="2400" dirty="0" smtClean="0"/>
              <a:t> em 1904 descreve ovos com espinho lateral encontrados nas fezes de paciente na Bahia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Leiper </a:t>
            </a:r>
            <a:r>
              <a:rPr lang="pt-BR" sz="2400" dirty="0" smtClean="0"/>
              <a:t>em 1915 estabelece o ciclo biológico 	   envolvendo Planorbídeo.</a:t>
            </a:r>
            <a:endParaRPr lang="pt-BR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62537" y="5085184"/>
            <a:ext cx="28459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772816"/>
            <a:ext cx="6270496" cy="41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5085184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Tahoma" pitchFamily="34" charset="0"/>
              <a:buChar char="•"/>
            </a:pPr>
            <a:r>
              <a:rPr lang="pt-BR" sz="3200" b="1" dirty="0"/>
              <a:t> </a:t>
            </a:r>
            <a:r>
              <a:rPr lang="pt-BR" sz="3200" b="1" i="1" dirty="0">
                <a:solidFill>
                  <a:srgbClr val="FF0000"/>
                </a:solidFill>
              </a:rPr>
              <a:t>B. </a:t>
            </a:r>
            <a:r>
              <a:rPr lang="pt-BR" sz="3200" b="1" i="1" dirty="0" smtClean="0">
                <a:solidFill>
                  <a:srgbClr val="FF0000"/>
                </a:solidFill>
              </a:rPr>
              <a:t>glabrata</a:t>
            </a:r>
            <a:endParaRPr lang="pt-BR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1196752"/>
          <a:ext cx="9429750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4" imgW="7410417" imgH="3276724" progId="Excel.Sheet.8">
                  <p:embed/>
                </p:oleObj>
              </mc:Choice>
              <mc:Fallback>
                <p:oleObj name="Chart" r:id="rId4" imgW="7410417" imgH="327672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9429750" cy="484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pt-BR" sz="4400" dirty="0" smtClean="0"/>
              <a:t>Taxa de Mortalidade Esquistossomose</a:t>
            </a:r>
            <a:br>
              <a:rPr lang="pt-BR" sz="4400" dirty="0" smtClean="0"/>
            </a:br>
            <a:r>
              <a:rPr lang="pt-BR" sz="2700" dirty="0" smtClean="0"/>
              <a:t>Brasil, 1980 - 2007</a:t>
            </a:r>
            <a:endParaRPr lang="pt-BR" dirty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6583362"/>
            <a:ext cx="1128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200" b="1" dirty="0"/>
              <a:t>Fonte: MS/SVS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051720" y="5949280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600" b="1" dirty="0" smtClean="0"/>
              <a:t>Taxa de mortal idade– </a:t>
            </a:r>
            <a:r>
              <a:rPr lang="pt-BR" sz="1600" b="1" dirty="0"/>
              <a:t>redução 50% </a:t>
            </a:r>
            <a:r>
              <a:rPr lang="pt-BR" sz="1600" b="1" dirty="0" smtClean="0"/>
              <a:t>(1980 </a:t>
            </a:r>
            <a:r>
              <a:rPr lang="pt-BR" sz="1600" b="1" dirty="0"/>
              <a:t>– </a:t>
            </a:r>
            <a:r>
              <a:rPr lang="pt-BR" sz="1600" b="1" dirty="0" smtClean="0"/>
              <a:t>2007)</a:t>
            </a:r>
          </a:p>
          <a:p>
            <a:pPr algn="ctr" eaLnBrk="0" hangingPunct="0"/>
            <a:r>
              <a:rPr lang="pt-BR" sz="1600" b="1" dirty="0" smtClean="0"/>
              <a:t>418 </a:t>
            </a:r>
            <a:r>
              <a:rPr lang="pt-BR" sz="1600" b="1" dirty="0"/>
              <a:t>óbitos (2007</a:t>
            </a:r>
            <a:r>
              <a:rPr lang="pt-BR" sz="1600" b="1" dirty="0" smtClean="0"/>
              <a:t>)</a:t>
            </a:r>
            <a:endParaRPr lang="es-ES" sz="16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7584" y="2492896"/>
            <a:ext cx="1004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/100.000 hab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Taxa de Internação Esquistossomose</a:t>
            </a:r>
            <a:br>
              <a:rPr lang="pt-BR" dirty="0" smtClean="0"/>
            </a:br>
            <a:r>
              <a:rPr lang="pt-BR" sz="3100" dirty="0" smtClean="0"/>
              <a:t>Brasil,1990 - 2007</a:t>
            </a:r>
            <a:endParaRPr lang="pt-BR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38096" y="1772816"/>
          <a:ext cx="9102456" cy="414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4" imgW="6715049" imgH="3057538" progId="Excel.Sheet.8">
                  <p:embed/>
                </p:oleObj>
              </mc:Choice>
              <mc:Fallback>
                <p:oleObj name="Chart" r:id="rId4" imgW="6715049" imgH="305753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96" y="1772816"/>
                        <a:ext cx="9102456" cy="4143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9725" y="6370638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87824" y="6021288"/>
            <a:ext cx="54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000" dirty="0"/>
              <a:t>Tx internação – redução 81% (90 – </a:t>
            </a:r>
            <a:r>
              <a:rPr lang="pt-BR" sz="2000" dirty="0" smtClean="0"/>
              <a:t>2007)</a:t>
            </a:r>
          </a:p>
          <a:p>
            <a:pPr algn="ctr" eaLnBrk="0" hangingPunct="0"/>
            <a:r>
              <a:rPr lang="pt-BR" sz="2000" dirty="0" smtClean="0"/>
              <a:t>722 </a:t>
            </a:r>
            <a:r>
              <a:rPr lang="pt-BR" sz="2000" dirty="0"/>
              <a:t>internações (2007)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6583362"/>
            <a:ext cx="1104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200" dirty="0"/>
              <a:t>Fonte: MS/SVS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Fisiopatogenia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Fase Aguda: Infecção pela cercária</a:t>
            </a:r>
          </a:p>
          <a:p>
            <a:pPr lvl="1"/>
            <a:r>
              <a:rPr lang="pt-BR" dirty="0" smtClean="0"/>
              <a:t>Geralmente só percebida por pessoas de áreas não endêmicas (depende da quantidade de cercárias)</a:t>
            </a:r>
          </a:p>
          <a:p>
            <a:pPr lvl="1"/>
            <a:r>
              <a:rPr lang="pt-BR" dirty="0" smtClean="0"/>
              <a:t>Manifestação clínica</a:t>
            </a:r>
          </a:p>
          <a:p>
            <a:pPr lvl="2"/>
            <a:r>
              <a:rPr lang="pt-BR" sz="2600" dirty="0" smtClean="0"/>
              <a:t>Dermatite cercariana</a:t>
            </a:r>
          </a:p>
          <a:p>
            <a:pPr lvl="3"/>
            <a:r>
              <a:rPr lang="pt-BR" sz="2400" dirty="0" smtClean="0"/>
              <a:t>Prurido</a:t>
            </a:r>
          </a:p>
          <a:p>
            <a:pPr lvl="3"/>
            <a:r>
              <a:rPr lang="pt-BR" sz="2400" dirty="0" smtClean="0"/>
              <a:t>Edema, eritema e dor</a:t>
            </a:r>
          </a:p>
          <a:p>
            <a:pPr lvl="3"/>
            <a:r>
              <a:rPr lang="pt-BR" sz="2400" dirty="0" smtClean="0"/>
              <a:t>Pápulas inoculação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Fisiopatogenia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711349"/>
            <a:ext cx="4104456" cy="48860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Esquitossômulo: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3 d pulmão</a:t>
            </a:r>
          </a:p>
          <a:p>
            <a:pPr lvl="1">
              <a:lnSpc>
                <a:spcPct val="120000"/>
              </a:lnSpc>
              <a:spcAft>
                <a:spcPts val="1800"/>
              </a:spcAft>
            </a:pPr>
            <a:r>
              <a:rPr lang="pt-BR" dirty="0" smtClean="0"/>
              <a:t>7 d vasos fígado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Clínica: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Febre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Eosinofilia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Linfadenopatia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Esplenomegalia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Hepatomegalia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urticária</a:t>
            </a:r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45547" t="1604" r="1890" b="47058"/>
          <a:stretch>
            <a:fillRect/>
          </a:stretch>
        </p:blipFill>
        <p:spPr bwMode="auto">
          <a:xfrm>
            <a:off x="135179" y="1556792"/>
            <a:ext cx="425507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5496" y="3212976"/>
            <a:ext cx="1656184" cy="1224136"/>
          </a:xfrm>
          <a:prstGeom prst="ellipse">
            <a:avLst/>
          </a:prstGeom>
          <a:solidFill>
            <a:srgbClr val="FFEFFF"/>
          </a:solidFill>
          <a:ln>
            <a:solidFill>
              <a:srgbClr val="FF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1764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93243"/>
            <a:ext cx="1238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Fisiopatogenia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Fase Crônica Intestinal </a:t>
            </a:r>
            <a:r>
              <a:rPr lang="pt-BR" sz="2400" dirty="0" smtClean="0"/>
              <a:t>(associada a postura dos ovos)</a:t>
            </a:r>
            <a:endParaRPr lang="pt-BR" dirty="0" smtClean="0"/>
          </a:p>
          <a:p>
            <a:pPr lvl="1"/>
            <a:r>
              <a:rPr lang="pt-BR" dirty="0" smtClean="0"/>
              <a:t>Sintomas vagos</a:t>
            </a:r>
          </a:p>
          <a:p>
            <a:pPr lvl="1"/>
            <a:r>
              <a:rPr lang="pt-BR" dirty="0" smtClean="0"/>
              <a:t>desconforto abdominal</a:t>
            </a:r>
          </a:p>
          <a:p>
            <a:pPr lvl="1"/>
            <a:r>
              <a:rPr lang="pt-BR" dirty="0" smtClean="0"/>
              <a:t>Diarréia ou contipação</a:t>
            </a:r>
          </a:p>
          <a:p>
            <a:r>
              <a:rPr lang="pt-BR" dirty="0" smtClean="0"/>
              <a:t>Fase crônica Hepatointestinal</a:t>
            </a:r>
          </a:p>
          <a:p>
            <a:pPr lvl="1"/>
            <a:r>
              <a:rPr lang="pt-BR" dirty="0" smtClean="0"/>
              <a:t>Lesões hepáticas mais intensas que na forma intestinal, aumento do fígado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Fisiopatogenia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6635080" cy="468052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pt-BR" dirty="0" smtClean="0"/>
              <a:t>Forma Hepatoesplênica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Forma Grave 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Lesões no fígado e baço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Borda dos órgão palpáveis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Hipertensão porta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Varizes esofageanas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Hemorragias</a:t>
            </a:r>
          </a:p>
          <a:p>
            <a:pPr lvl="1">
              <a:spcAft>
                <a:spcPts val="1200"/>
              </a:spcAft>
            </a:pPr>
            <a:endParaRPr lang="pt-BR" dirty="0" smtClean="0"/>
          </a:p>
          <a:p>
            <a:pPr lvl="1">
              <a:spcAft>
                <a:spcPts val="1200"/>
              </a:spcAft>
            </a:pPr>
            <a:endParaRPr lang="pt-BR" dirty="0"/>
          </a:p>
        </p:txBody>
      </p:sp>
      <p:pic>
        <p:nvPicPr>
          <p:cNvPr id="5" name="Picture 5" descr="Hipertensão porta 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96191" y="1772816"/>
            <a:ext cx="4140306" cy="4968553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39952" y="4797152"/>
            <a:ext cx="1008112" cy="10801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Fisiopatologia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Resposta inflamatória aos ovos</a:t>
            </a:r>
          </a:p>
          <a:p>
            <a:r>
              <a:rPr lang="pt-BR" dirty="0"/>
              <a:t>Deposição de imunocomplexos</a:t>
            </a:r>
          </a:p>
          <a:p>
            <a:r>
              <a:rPr lang="pt-BR" dirty="0"/>
              <a:t>Formação de granulomas</a:t>
            </a:r>
          </a:p>
          <a:p>
            <a:pPr lvl="1"/>
            <a:r>
              <a:rPr lang="pt-BR" dirty="0"/>
              <a:t>Parede intestinal</a:t>
            </a:r>
          </a:p>
          <a:p>
            <a:pPr lvl="1"/>
            <a:r>
              <a:rPr lang="pt-BR" dirty="0"/>
              <a:t>Região periportal (fibrose de Symmers)</a:t>
            </a:r>
          </a:p>
          <a:p>
            <a:pPr lvl="2"/>
            <a:r>
              <a:rPr lang="pt-BR" dirty="0"/>
              <a:t>Hipertensão porta</a:t>
            </a:r>
          </a:p>
          <a:p>
            <a:pPr lvl="2"/>
            <a:r>
              <a:rPr lang="pt-BR" dirty="0"/>
              <a:t>Varizes esofágicas</a:t>
            </a:r>
          </a:p>
          <a:p>
            <a:pPr lvl="2"/>
            <a:r>
              <a:rPr lang="pt-BR" dirty="0"/>
              <a:t>Hiperesplenismo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Fisiopatologia</a:t>
            </a:r>
          </a:p>
        </p:txBody>
      </p:sp>
      <p:pic>
        <p:nvPicPr>
          <p:cNvPr id="114694" name="Picture 6" descr="Fibrose periportal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7632848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</a:t>
            </a:r>
            <a:endParaRPr lang="pt-BR" dirty="0"/>
          </a:p>
        </p:txBody>
      </p:sp>
      <p:pic>
        <p:nvPicPr>
          <p:cNvPr id="115716" name="Picture 4" descr="Fibrose periportal 2"/>
          <p:cNvPicPr>
            <a:picLocks noChangeAspect="1" noChangeArrowheads="1"/>
          </p:cNvPicPr>
          <p:nvPr/>
        </p:nvPicPr>
        <p:blipFill>
          <a:blip r:embed="rId2" cstate="email"/>
          <a:srcRect b="12158"/>
          <a:stretch>
            <a:fillRect/>
          </a:stretch>
        </p:blipFill>
        <p:spPr bwMode="auto">
          <a:xfrm>
            <a:off x="539552" y="1556792"/>
            <a:ext cx="7848872" cy="5170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4978896" cy="47525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3000" dirty="0" smtClean="0"/>
              <a:t>Doença infecciosa endêmica em várias regiões do mundo</a:t>
            </a:r>
          </a:p>
          <a:p>
            <a:pPr>
              <a:spcAft>
                <a:spcPts val="1200"/>
              </a:spcAft>
            </a:pPr>
            <a:r>
              <a:rPr lang="pt-BR" sz="3000" dirty="0" smtClean="0"/>
              <a:t>Acomete principalmente os vasos sangüíneos do fígado e intestino</a:t>
            </a:r>
          </a:p>
          <a:p>
            <a:pPr>
              <a:spcAft>
                <a:spcPts val="1200"/>
              </a:spcAft>
            </a:pPr>
            <a:r>
              <a:rPr lang="pt-BR" sz="3000" dirty="0" smtClean="0"/>
              <a:t>Importante causa de morbimortalidade</a:t>
            </a:r>
            <a:endParaRPr lang="pt-BR" sz="3000" dirty="0"/>
          </a:p>
        </p:txBody>
      </p:sp>
      <p:pic>
        <p:nvPicPr>
          <p:cNvPr id="4" name="Picture 7" descr="schistosoma_mansoni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924944"/>
            <a:ext cx="3711931" cy="2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Fisiopatologia</a:t>
            </a:r>
          </a:p>
        </p:txBody>
      </p:sp>
      <p:pic>
        <p:nvPicPr>
          <p:cNvPr id="116740" name="Picture 4" descr="Varizes esofágicas 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44675"/>
            <a:ext cx="4537075" cy="4537075"/>
          </a:xfrm>
          <a:prstGeom prst="rect">
            <a:avLst/>
          </a:prstGeom>
          <a:noFill/>
        </p:spPr>
      </p:pic>
      <p:pic>
        <p:nvPicPr>
          <p:cNvPr id="116741" name="Picture 5" descr="Varizes sangrando 01"/>
          <p:cNvPicPr>
            <a:picLocks noChangeAspect="1" noChangeArrowheads="1"/>
          </p:cNvPicPr>
          <p:nvPr/>
        </p:nvPicPr>
        <p:blipFill>
          <a:blip r:embed="rId3" cstate="email"/>
          <a:srcRect l="10307" r="13217"/>
          <a:stretch>
            <a:fillRect/>
          </a:stretch>
        </p:blipFill>
        <p:spPr bwMode="auto">
          <a:xfrm>
            <a:off x="5148064" y="2348731"/>
            <a:ext cx="3744416" cy="367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Período de incubação</a:t>
            </a:r>
          </a:p>
          <a:p>
            <a:pPr lvl="1"/>
            <a:r>
              <a:rPr lang="pt-BR" dirty="0"/>
              <a:t>2 a 6 semanas</a:t>
            </a:r>
          </a:p>
          <a:p>
            <a:r>
              <a:rPr lang="pt-BR" dirty="0"/>
              <a:t>Fase aguda</a:t>
            </a:r>
          </a:p>
          <a:p>
            <a:pPr lvl="1"/>
            <a:r>
              <a:rPr lang="pt-BR" dirty="0"/>
              <a:t>Dermatite cercariana (até 5 dias)</a:t>
            </a:r>
          </a:p>
          <a:p>
            <a:pPr lvl="2"/>
            <a:r>
              <a:rPr lang="pt-BR" dirty="0"/>
              <a:t>Dermatite urticariforme</a:t>
            </a:r>
          </a:p>
          <a:p>
            <a:pPr lvl="2"/>
            <a:r>
              <a:rPr lang="pt-BR" dirty="0"/>
              <a:t>Erupção papular, eritema, edema e prurido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1556792"/>
            <a:ext cx="8229600" cy="53012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pt-BR" dirty="0"/>
              <a:t>Esquistossomose aguda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3 </a:t>
            </a:r>
            <a:r>
              <a:rPr lang="pt-BR" dirty="0"/>
              <a:t>a 7 semanas </a:t>
            </a:r>
            <a:r>
              <a:rPr lang="pt-BR" dirty="0" smtClean="0"/>
              <a:t>após a </a:t>
            </a:r>
            <a:r>
              <a:rPr lang="pt-BR" dirty="0"/>
              <a:t>exposição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Sintomas gerais:</a:t>
            </a: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Febre</a:t>
            </a:r>
            <a:r>
              <a:rPr lang="pt-BR" dirty="0"/>
              <a:t>, anorexia, mialgia, cefaléia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Gastrointestinais</a:t>
            </a: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Diarréia </a:t>
            </a:r>
            <a:r>
              <a:rPr lang="pt-BR" dirty="0"/>
              <a:t>sanguinolenta, </a:t>
            </a:r>
            <a:r>
              <a:rPr lang="pt-BR" dirty="0" smtClean="0"/>
              <a:t>vômitos</a:t>
            </a: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Hepatomegalia dolorosa, esplenomegalia (1/3)</a:t>
            </a:r>
            <a:endParaRPr lang="pt-BR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Respiratórios</a:t>
            </a: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Tosse </a:t>
            </a:r>
            <a:r>
              <a:rPr lang="pt-BR" dirty="0"/>
              <a:t>seca (pneumonite intersticial)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pt-BR" dirty="0" smtClean="0"/>
              <a:t>Eosinofilia acentuada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quist_barriga"/>
          <p:cNvPicPr>
            <a:picLocks noChangeAspect="1" noChangeArrowheads="1"/>
          </p:cNvPicPr>
          <p:nvPr/>
        </p:nvPicPr>
        <p:blipFill>
          <a:blip r:embed="rId2" cstate="print"/>
          <a:srcRect l="9137" r="13194"/>
          <a:stretch>
            <a:fillRect/>
          </a:stretch>
        </p:blipFill>
        <p:spPr bwMode="auto">
          <a:xfrm>
            <a:off x="6372200" y="2060848"/>
            <a:ext cx="2448272" cy="4509120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83357"/>
            <a:ext cx="5688632" cy="4886003"/>
          </a:xfrm>
        </p:spPr>
        <p:txBody>
          <a:bodyPr>
            <a:normAutofit/>
          </a:bodyPr>
          <a:lstStyle/>
          <a:p>
            <a:r>
              <a:rPr lang="pt-BR" dirty="0"/>
              <a:t>Esquistossomose crônica</a:t>
            </a:r>
          </a:p>
          <a:p>
            <a:pPr lvl="1"/>
            <a:r>
              <a:rPr lang="pt-BR" dirty="0" smtClean="0"/>
              <a:t>Início após </a:t>
            </a:r>
            <a:r>
              <a:rPr lang="pt-BR" dirty="0"/>
              <a:t>6 meses da infecção</a:t>
            </a:r>
          </a:p>
          <a:p>
            <a:pPr lvl="1"/>
            <a:r>
              <a:rPr lang="pt-BR" dirty="0"/>
              <a:t>Pode permanecer ativa por anos</a:t>
            </a:r>
          </a:p>
          <a:p>
            <a:pPr lvl="1"/>
            <a:r>
              <a:rPr lang="pt-BR" dirty="0" smtClean="0"/>
              <a:t>Pode ser assintomática ou subclínica</a:t>
            </a:r>
          </a:p>
          <a:p>
            <a:pPr lvl="1"/>
            <a:r>
              <a:rPr lang="pt-BR" dirty="0" smtClean="0"/>
              <a:t>Várias forams clínicas descritas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96952"/>
            <a:ext cx="3463267" cy="375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Esquistossomose </a:t>
            </a:r>
            <a:r>
              <a:rPr lang="pt-BR" dirty="0" smtClean="0"/>
              <a:t>crônica - Hepatoesplênica</a:t>
            </a:r>
          </a:p>
          <a:p>
            <a:pPr lvl="1"/>
            <a:r>
              <a:rPr lang="pt-BR" dirty="0" smtClean="0"/>
              <a:t>Forma Grave mais comum</a:t>
            </a:r>
          </a:p>
          <a:p>
            <a:pPr lvl="1"/>
            <a:r>
              <a:rPr lang="pt-BR" dirty="0" smtClean="0"/>
              <a:t>Hepatoesplenomegalia</a:t>
            </a:r>
          </a:p>
          <a:p>
            <a:pPr lvl="2"/>
            <a:r>
              <a:rPr lang="pt-BR" dirty="0" smtClean="0"/>
              <a:t>Hipertensão portal</a:t>
            </a:r>
          </a:p>
          <a:p>
            <a:pPr lvl="2"/>
            <a:r>
              <a:rPr lang="pt-BR" dirty="0" smtClean="0"/>
              <a:t>Varizes </a:t>
            </a:r>
            <a:r>
              <a:rPr lang="pt-BR" dirty="0"/>
              <a:t>de </a:t>
            </a:r>
            <a:r>
              <a:rPr lang="pt-BR" dirty="0" smtClean="0"/>
              <a:t>esôfago</a:t>
            </a:r>
          </a:p>
          <a:p>
            <a:pPr lvl="3"/>
            <a:r>
              <a:rPr lang="pt-BR" dirty="0" smtClean="0"/>
              <a:t>hematêmese e melena</a:t>
            </a:r>
          </a:p>
          <a:p>
            <a:pPr lvl="2"/>
            <a:r>
              <a:rPr lang="pt-BR" dirty="0" smtClean="0"/>
              <a:t>Ascite</a:t>
            </a:r>
          </a:p>
          <a:p>
            <a:pPr lvl="2"/>
            <a:r>
              <a:rPr lang="pt-BR" dirty="0" smtClean="0"/>
              <a:t>Hiperesplenismo</a:t>
            </a:r>
          </a:p>
          <a:p>
            <a:pPr lvl="2"/>
            <a:r>
              <a:rPr lang="pt-BR" dirty="0" smtClean="0"/>
              <a:t>Função hepática preservada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Clínico</a:t>
            </a:r>
            <a:endParaRPr lang="pt-B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20016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1772816"/>
            <a:ext cx="3370460" cy="47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Clínico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40000"/>
              </a:lnSpc>
            </a:pPr>
            <a:r>
              <a:rPr lang="pt-BR" sz="3600" dirty="0" smtClean="0"/>
              <a:t>Esquistossomose crônica - Outras formas:</a:t>
            </a:r>
          </a:p>
          <a:p>
            <a:pPr lvl="1" algn="just">
              <a:lnSpc>
                <a:spcPct val="140000"/>
              </a:lnSpc>
            </a:pPr>
            <a:r>
              <a:rPr lang="pt-BR" b="1" dirty="0" smtClean="0"/>
              <a:t>Forma hepatointestinal</a:t>
            </a:r>
            <a:r>
              <a:rPr lang="pt-BR" dirty="0" smtClean="0"/>
              <a:t>: diarréia crônica, com sangue e muco nas fezes, hipertensão portal leve</a:t>
            </a:r>
          </a:p>
          <a:p>
            <a:pPr lvl="1" algn="just">
              <a:lnSpc>
                <a:spcPct val="140000"/>
              </a:lnSpc>
            </a:pPr>
            <a:r>
              <a:rPr lang="pt-BR" b="1" dirty="0" smtClean="0"/>
              <a:t>Forma cardiopulmonar</a:t>
            </a:r>
            <a:r>
              <a:rPr lang="pt-BR" dirty="0" smtClean="0"/>
              <a:t>: arteriolite obstrutiva, hiper-tensão pulmonar e cor pulmonale</a:t>
            </a:r>
          </a:p>
          <a:p>
            <a:pPr lvl="1" algn="just">
              <a:lnSpc>
                <a:spcPct val="140000"/>
              </a:lnSpc>
            </a:pPr>
            <a:r>
              <a:rPr lang="pt-BR" b="1" dirty="0" smtClean="0"/>
              <a:t>Forma neurológica</a:t>
            </a:r>
            <a:r>
              <a:rPr lang="pt-BR" dirty="0" smtClean="0"/>
              <a:t>: lesões expansivas em SNC</a:t>
            </a:r>
          </a:p>
          <a:p>
            <a:pPr lvl="1" algn="just">
              <a:lnSpc>
                <a:spcPct val="140000"/>
              </a:lnSpc>
            </a:pPr>
            <a:r>
              <a:rPr lang="pt-BR" b="1" dirty="0" smtClean="0"/>
              <a:t>Nefropatia:</a:t>
            </a:r>
            <a:r>
              <a:rPr lang="pt-BR" dirty="0" smtClean="0"/>
              <a:t> síndrome nefrótica por deposição de imunocomplexos.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1379" name="Picture 3" descr="Esquistossomose medular - Mielo AP e P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504825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2403" name="Picture 3" descr="Esquistossomose medular - MieloCT 01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338138"/>
            <a:ext cx="9144000" cy="621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3427" name="Picture 3" descr="Esquistossomose medular - MieloCT 02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52400" y="457200"/>
            <a:ext cx="8991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Etiologia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 b="3547"/>
          <a:stretch>
            <a:fillRect/>
          </a:stretch>
        </p:blipFill>
        <p:spPr bwMode="auto">
          <a:xfrm>
            <a:off x="232909" y="1512168"/>
            <a:ext cx="858756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4451" name="Picture 3" descr="Esquistossomose medular - Medula 01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254000"/>
            <a:ext cx="9144000" cy="645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5475" name="Picture 3" descr="Esquistossomose medular - Medula 0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285750"/>
            <a:ext cx="9144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6499" name="Picture 3" descr="Esquistossomose medular - AP Medula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411163"/>
            <a:ext cx="9144000" cy="614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Diferencial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Fase Aguda:</a:t>
            </a:r>
          </a:p>
          <a:p>
            <a:pPr lvl="1"/>
            <a:r>
              <a:rPr lang="pt-BR" dirty="0" smtClean="0"/>
              <a:t>Pré-postural: IVAS, quadros alérgicos, </a:t>
            </a:r>
            <a:r>
              <a:rPr lang="pt-BR" dirty="0" smtClean="0"/>
              <a:t>mononucleose </a:t>
            </a:r>
            <a:r>
              <a:rPr lang="pt-BR" dirty="0" smtClean="0"/>
              <a:t>infecciosa</a:t>
            </a:r>
          </a:p>
          <a:p>
            <a:pPr lvl="1"/>
            <a:r>
              <a:rPr lang="pt-BR" dirty="0" smtClean="0"/>
              <a:t>Postural: Infecção intestinal, febre tifóide, disenteria bacilar, abdome agudo, leptospirose, hepatite</a:t>
            </a:r>
          </a:p>
          <a:p>
            <a:r>
              <a:rPr lang="pt-BR" dirty="0" smtClean="0"/>
              <a:t>Fase Crônica: </a:t>
            </a:r>
          </a:p>
          <a:p>
            <a:pPr lvl="1"/>
            <a:r>
              <a:rPr lang="pt-BR" dirty="0" smtClean="0"/>
              <a:t>malária, calazar, salmonelose septicêmica prolongada, brucelose, histoplasmose, leucose mielóide crônica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Interações Infecciosas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S. Mansoni + S. Aureus</a:t>
            </a:r>
          </a:p>
          <a:p>
            <a:pPr lvl="1"/>
            <a:r>
              <a:rPr lang="pt-BR" dirty="0" smtClean="0"/>
              <a:t>Febre, abscesso hepático e diarréia</a:t>
            </a:r>
          </a:p>
          <a:p>
            <a:r>
              <a:rPr lang="pt-BR" dirty="0" smtClean="0"/>
              <a:t>S. Mansoni + HBV</a:t>
            </a:r>
          </a:p>
          <a:p>
            <a:pPr lvl="1"/>
            <a:r>
              <a:rPr lang="pt-BR" dirty="0" smtClean="0"/>
              <a:t>Tempo de doença e HBs Ag + prolongado</a:t>
            </a:r>
          </a:p>
          <a:p>
            <a:r>
              <a:rPr lang="pt-BR" dirty="0" smtClean="0"/>
              <a:t>Salmonelose Septicêmica Prolongada</a:t>
            </a:r>
          </a:p>
          <a:p>
            <a:pPr lvl="1"/>
            <a:r>
              <a:rPr lang="pt-BR" dirty="0" smtClean="0"/>
              <a:t>Hemocultura + em 98% dos casos</a:t>
            </a:r>
          </a:p>
          <a:p>
            <a:pPr lvl="1"/>
            <a:r>
              <a:rPr lang="pt-BR" dirty="0" smtClean="0"/>
              <a:t>Reação de Widal e </a:t>
            </a:r>
            <a:r>
              <a:rPr lang="pt-BR" dirty="0" err="1" smtClean="0"/>
              <a:t>Coprocultura</a:t>
            </a:r>
            <a:r>
              <a:rPr lang="pt-BR" dirty="0" smtClean="0"/>
              <a:t> </a:t>
            </a:r>
            <a:r>
              <a:rPr lang="pt-BR" dirty="0" smtClean="0"/>
              <a:t>+ 35%</a:t>
            </a:r>
          </a:p>
          <a:p>
            <a:pPr lvl="1"/>
            <a:r>
              <a:rPr lang="pt-BR" dirty="0" smtClean="0"/>
              <a:t>30% ocorre imunssupressão celular e linfopeni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Forma intestinal (tipo I)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Diarréia de intensidade variável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Pode ser mucossanguinolenta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Dor ou desconforto abdominal</a:t>
            </a:r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Forma </a:t>
            </a:r>
            <a:r>
              <a:rPr lang="pt-BR" dirty="0"/>
              <a:t>hepatointestinal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Diarréia e epigastralgia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Hepatomegalia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Podem haver nódulos hepáticos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Hepatoesplênica compensada (tipo III)</a:t>
            </a:r>
          </a:p>
          <a:p>
            <a:pPr lvl="1"/>
            <a:r>
              <a:rPr lang="pt-BR" sz="2400" dirty="0"/>
              <a:t>Hepatoesplenomegalia</a:t>
            </a:r>
          </a:p>
          <a:p>
            <a:pPr lvl="1"/>
            <a:r>
              <a:rPr lang="pt-BR" sz="2400" dirty="0"/>
              <a:t>Comprometimento geral</a:t>
            </a:r>
          </a:p>
          <a:p>
            <a:r>
              <a:rPr lang="pt-BR" sz="2800" dirty="0"/>
              <a:t>Hepatoesplênica descompensada (tipo IV)</a:t>
            </a:r>
          </a:p>
          <a:p>
            <a:pPr lvl="1"/>
            <a:r>
              <a:rPr lang="pt-BR" sz="2400" dirty="0"/>
              <a:t>Hepatomegalia variável</a:t>
            </a:r>
          </a:p>
          <a:p>
            <a:pPr lvl="1"/>
            <a:r>
              <a:rPr lang="pt-BR" sz="2400" dirty="0"/>
              <a:t>Esplenomegalia</a:t>
            </a:r>
          </a:p>
          <a:p>
            <a:pPr lvl="1"/>
            <a:r>
              <a:rPr lang="pt-BR" sz="2400" dirty="0"/>
              <a:t>Ascite, circulação colateral, varizes de esôfago</a:t>
            </a:r>
          </a:p>
          <a:p>
            <a:pPr lvl="1"/>
            <a:r>
              <a:rPr lang="pt-BR" sz="2400" dirty="0"/>
              <a:t>Hematêmese, anemia acentuada, desnutrição</a:t>
            </a:r>
          </a:p>
          <a:p>
            <a:pPr lvl="1"/>
            <a:r>
              <a:rPr lang="pt-BR" sz="2400" dirty="0"/>
              <a:t>Hiperesplenismo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Complementar</a:t>
            </a:r>
            <a:endParaRPr lang="pt-B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Hemograma:</a:t>
            </a:r>
          </a:p>
          <a:p>
            <a:pPr lvl="1"/>
            <a:r>
              <a:rPr lang="pt-BR" dirty="0" smtClean="0"/>
              <a:t>Eosinofilia</a:t>
            </a:r>
          </a:p>
          <a:p>
            <a:pPr lvl="1"/>
            <a:r>
              <a:rPr lang="pt-BR" dirty="0" smtClean="0"/>
              <a:t>Anemia ou pancitopenia (hiperesplenismo)</a:t>
            </a:r>
            <a:endParaRPr lang="pt-BR" dirty="0"/>
          </a:p>
          <a:p>
            <a:r>
              <a:rPr lang="pt-BR" dirty="0" smtClean="0"/>
              <a:t>Eletroforese de Proteínas</a:t>
            </a:r>
          </a:p>
          <a:p>
            <a:pPr lvl="1"/>
            <a:r>
              <a:rPr lang="pt-BR" dirty="0" smtClean="0"/>
              <a:t>Hipoalbuminemia </a:t>
            </a:r>
            <a:r>
              <a:rPr lang="pt-BR" dirty="0"/>
              <a:t>e </a:t>
            </a:r>
            <a:r>
              <a:rPr lang="pt-BR" dirty="0" smtClean="0"/>
              <a:t>hipergamaglobulinemia</a:t>
            </a:r>
            <a:endParaRPr lang="pt-BR" dirty="0"/>
          </a:p>
          <a:p>
            <a:r>
              <a:rPr lang="pt-BR" dirty="0" smtClean="0"/>
              <a:t>Bioquímica</a:t>
            </a:r>
          </a:p>
          <a:p>
            <a:pPr lvl="1"/>
            <a:r>
              <a:rPr lang="pt-BR" dirty="0" smtClean="0"/>
              <a:t>Elevação </a:t>
            </a:r>
            <a:r>
              <a:rPr lang="pt-BR" dirty="0"/>
              <a:t>de uréia e </a:t>
            </a:r>
            <a:r>
              <a:rPr lang="pt-BR" dirty="0" smtClean="0"/>
              <a:t>creatinina</a:t>
            </a:r>
          </a:p>
          <a:p>
            <a:pPr lvl="1"/>
            <a:r>
              <a:rPr lang="pt-BR" dirty="0" smtClean="0"/>
              <a:t>TP (INR) normal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Complementar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72816"/>
            <a:ext cx="332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Diagnóstico Clínico</a:t>
            </a:r>
            <a:endParaRPr lang="pt-B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772816"/>
            <a:ext cx="4780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Diagnóstico Epidemiológico</a:t>
            </a:r>
            <a:endParaRPr lang="pt-BR" sz="3200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4355976" y="-1107504"/>
            <a:ext cx="504056" cy="7560840"/>
          </a:xfrm>
          <a:prstGeom prst="rightBrace">
            <a:avLst>
              <a:gd name="adj1" fmla="val 8333"/>
              <a:gd name="adj2" fmla="val 4724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5661248"/>
            <a:ext cx="3528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Parasitológico de Fezes</a:t>
            </a:r>
            <a:endParaRPr lang="pt-B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641" y="4149080"/>
            <a:ext cx="204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Biópsia Retal</a:t>
            </a:r>
            <a:endParaRPr lang="pt-B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13176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Biópsia Hepática</a:t>
            </a:r>
            <a:endParaRPr lang="pt-B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9937" y="5210036"/>
            <a:ext cx="288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Exaxes Sorológicos</a:t>
            </a:r>
            <a:endParaRPr lang="pt-BR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07550" y="4129916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PCR</a:t>
            </a:r>
            <a:endParaRPr lang="pt-BR" sz="2800" dirty="0"/>
          </a:p>
        </p:txBody>
      </p:sp>
      <p:sp>
        <p:nvSpPr>
          <p:cNvPr id="15" name="Oval 14"/>
          <p:cNvSpPr/>
          <p:nvPr/>
        </p:nvSpPr>
        <p:spPr>
          <a:xfrm>
            <a:off x="2483768" y="3212976"/>
            <a:ext cx="4536504" cy="23762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Investigação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4653136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US abdominal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pic>
        <p:nvPicPr>
          <p:cNvPr id="60419" name="Picture 3" descr="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3728" y="1556792"/>
            <a:ext cx="4787900" cy="4214812"/>
          </a:xfrm>
          <a:noFill/>
          <a:ln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043608" y="5805264"/>
            <a:ext cx="626469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/>
              <a:t>Kato-Katz </a:t>
            </a:r>
            <a:r>
              <a:rPr lang="pt-BR" sz="2400" dirty="0" smtClean="0"/>
              <a:t>ou </a:t>
            </a:r>
          </a:p>
          <a:p>
            <a:pPr algn="ctr">
              <a:spcAft>
                <a:spcPts val="600"/>
              </a:spcAft>
            </a:pPr>
            <a:r>
              <a:rPr lang="pt-BR" sz="2400" b="1" dirty="0" smtClean="0"/>
              <a:t>Lutz e Hoffman </a:t>
            </a:r>
            <a:r>
              <a:rPr lang="pt-BR" sz="2400" dirty="0" smtClean="0"/>
              <a:t>(Sedimentação espontânea)</a:t>
            </a:r>
            <a:endParaRPr lang="pt-BR" sz="2400" dirty="0"/>
          </a:p>
        </p:txBody>
      </p:sp>
      <p:pic>
        <p:nvPicPr>
          <p:cNvPr id="8" name="Picture 4" descr="s_mans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62" y="4509120"/>
            <a:ext cx="1928258" cy="14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endCxn id="8" idx="3"/>
          </p:cNvCxnSpPr>
          <p:nvPr/>
        </p:nvCxnSpPr>
        <p:spPr>
          <a:xfrm rot="10800000" flipV="1">
            <a:off x="2051720" y="5157191"/>
            <a:ext cx="1491614" cy="637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Etiologia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4896544" cy="4608512"/>
          </a:xfrm>
        </p:spPr>
        <p:txBody>
          <a:bodyPr>
            <a:normAutofit/>
          </a:bodyPr>
          <a:lstStyle/>
          <a:p>
            <a:r>
              <a:rPr lang="pt-BR" dirty="0"/>
              <a:t>Hospedeiro intermediário</a:t>
            </a:r>
          </a:p>
          <a:p>
            <a:pPr lvl="1"/>
            <a:r>
              <a:rPr lang="pt-BR" dirty="0"/>
              <a:t>Caramujos de água doce</a:t>
            </a:r>
          </a:p>
          <a:p>
            <a:pPr lvl="1"/>
            <a:r>
              <a:rPr lang="pt-BR" dirty="0"/>
              <a:t>Gênero </a:t>
            </a:r>
            <a:r>
              <a:rPr lang="pt-BR" i="1" dirty="0"/>
              <a:t>Biomphalaria</a:t>
            </a:r>
          </a:p>
          <a:p>
            <a:pPr lvl="2"/>
            <a:r>
              <a:rPr lang="pt-BR" i="1" dirty="0"/>
              <a:t>B. </a:t>
            </a:r>
            <a:r>
              <a:rPr lang="pt-BR" i="1" dirty="0" smtClean="0">
                <a:effectLst/>
              </a:rPr>
              <a:t>Glabrata</a:t>
            </a:r>
          </a:p>
          <a:p>
            <a:pPr lvl="2"/>
            <a:r>
              <a:rPr lang="pt-BR" i="1" dirty="0" smtClean="0">
                <a:effectLst/>
              </a:rPr>
              <a:t>B</a:t>
            </a:r>
            <a:r>
              <a:rPr lang="pt-BR" i="1" dirty="0">
                <a:effectLst/>
              </a:rPr>
              <a:t>. </a:t>
            </a:r>
            <a:r>
              <a:rPr lang="pt-BR" i="1" dirty="0" smtClean="0">
                <a:effectLst/>
              </a:rPr>
              <a:t>Tenagophila</a:t>
            </a:r>
          </a:p>
          <a:p>
            <a:pPr lvl="2"/>
            <a:r>
              <a:rPr lang="pt-BR" i="1" dirty="0" smtClean="0">
                <a:effectLst/>
              </a:rPr>
              <a:t>B</a:t>
            </a:r>
            <a:r>
              <a:rPr lang="pt-BR" i="1" dirty="0">
                <a:effectLst/>
              </a:rPr>
              <a:t>. straminea</a:t>
            </a:r>
            <a:endParaRPr lang="pt-BR" dirty="0">
              <a:effectLst/>
            </a:endParaRPr>
          </a:p>
          <a:p>
            <a:endParaRPr lang="pt-BR" dirty="0"/>
          </a:p>
        </p:txBody>
      </p:sp>
      <p:pic>
        <p:nvPicPr>
          <p:cNvPr id="34820" name="Picture 4" descr="esquist_caramuj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1756" y="3284984"/>
            <a:ext cx="40191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pic>
        <p:nvPicPr>
          <p:cNvPr id="60420" name="Picture 4" descr="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696" y="1497323"/>
            <a:ext cx="4752528" cy="4739989"/>
          </a:xfrm>
          <a:noFill/>
          <a:ln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267744" y="6165304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dirty="0"/>
              <a:t>Biópsia retal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  <p:pic>
        <p:nvPicPr>
          <p:cNvPr id="63492" name="Picture 4" descr="intestin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 l="22909"/>
          <a:stretch>
            <a:fillRect/>
          </a:stretch>
        </p:blipFill>
        <p:spPr>
          <a:xfrm>
            <a:off x="1763688" y="1988840"/>
            <a:ext cx="5330974" cy="4572000"/>
          </a:xfrm>
          <a:noFill/>
          <a:ln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4516" name="Picture 4" descr="Pulmão Esquistossomose Milia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91680" y="2678282"/>
            <a:ext cx="5812096" cy="3843590"/>
          </a:xfrm>
          <a:noFill/>
          <a:ln/>
        </p:spPr>
      </p:pic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989138"/>
            <a:ext cx="7690048" cy="714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smtClean="0"/>
              <a:t>Pulmão</a:t>
            </a:r>
            <a:endParaRPr lang="pt-BR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75856" y="5949280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/>
              <a:t>US abdome</a:t>
            </a:r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132855"/>
            <a:ext cx="6030684" cy="35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Objetivos</a:t>
            </a:r>
          </a:p>
          <a:p>
            <a:pPr lvl="1"/>
            <a:r>
              <a:rPr lang="pt-BR" sz="2400" dirty="0"/>
              <a:t>Diminuir a carga parasitária</a:t>
            </a:r>
          </a:p>
          <a:p>
            <a:pPr lvl="1"/>
            <a:r>
              <a:rPr lang="pt-BR" sz="2400" dirty="0"/>
              <a:t>Impedir a evolução para formas graves</a:t>
            </a:r>
          </a:p>
          <a:p>
            <a:r>
              <a:rPr lang="pt-BR" sz="2800" dirty="0"/>
              <a:t>Praziquantel (</a:t>
            </a:r>
            <a:r>
              <a:rPr lang="pt-BR" sz="2800" dirty="0" smtClean="0"/>
              <a:t>1cp = 600mg</a:t>
            </a:r>
            <a:r>
              <a:rPr lang="pt-BR" sz="2800" dirty="0"/>
              <a:t>)</a:t>
            </a:r>
          </a:p>
          <a:p>
            <a:pPr lvl="1"/>
            <a:r>
              <a:rPr lang="pt-BR" sz="2400" dirty="0"/>
              <a:t>60 mg/Kg (até 15 anos) – dose única</a:t>
            </a:r>
          </a:p>
          <a:p>
            <a:pPr lvl="1"/>
            <a:r>
              <a:rPr lang="pt-BR" sz="2400" dirty="0"/>
              <a:t>50 mg/Kg (adultos) – dose única</a:t>
            </a:r>
          </a:p>
          <a:p>
            <a:r>
              <a:rPr lang="pt-BR" sz="2800" dirty="0"/>
              <a:t>Oxaminiquine (1cp=250mg; 1ml=50mg)</a:t>
            </a:r>
          </a:p>
          <a:p>
            <a:pPr lvl="1"/>
            <a:r>
              <a:rPr lang="pt-BR" sz="2400" dirty="0"/>
              <a:t>20 mg/Kg (até 15 anos) – dose única</a:t>
            </a:r>
          </a:p>
          <a:p>
            <a:pPr lvl="1"/>
            <a:r>
              <a:rPr lang="pt-BR" sz="2400" dirty="0"/>
              <a:t>15 mg/Kg (adultos) – dose única</a:t>
            </a:r>
          </a:p>
        </p:txBody>
      </p:sp>
      <p:pic>
        <p:nvPicPr>
          <p:cNvPr id="93188" name="Picture 4" descr="0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725144"/>
            <a:ext cx="256713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de Cura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paciente </a:t>
            </a:r>
            <a:r>
              <a:rPr lang="pt-BR" dirty="0" smtClean="0"/>
              <a:t>geralmente </a:t>
            </a:r>
            <a:r>
              <a:rPr lang="pt-BR" dirty="0" smtClean="0"/>
              <a:t>está assintomático </a:t>
            </a:r>
          </a:p>
          <a:p>
            <a:r>
              <a:rPr lang="pt-BR" dirty="0" smtClean="0"/>
              <a:t>Controle de cura é PARASITOLÓGICO</a:t>
            </a:r>
          </a:p>
          <a:p>
            <a:r>
              <a:rPr lang="pt-BR" dirty="0" smtClean="0"/>
              <a:t>Lembrar que medicamentos não destroem os ovos</a:t>
            </a:r>
          </a:p>
          <a:p>
            <a:pPr lvl="1"/>
            <a:r>
              <a:rPr lang="pt-BR" dirty="0" smtClean="0"/>
              <a:t>Poder ficar viáveis até 18 dias após </a:t>
            </a:r>
            <a:r>
              <a:rPr lang="pt-BR" dirty="0" err="1" smtClean="0"/>
              <a:t>ovoposição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dirty="0" smtClean="0"/>
              <a:t>Terapia adjuvante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algn="just" eaLnBrk="1" hangingPunct="1"/>
            <a:r>
              <a:rPr lang="pt-BR" sz="2400" b="1" dirty="0" smtClean="0"/>
              <a:t>Prednisona:</a:t>
            </a:r>
            <a:r>
              <a:rPr lang="pt-BR" sz="2400" dirty="0" smtClean="0"/>
              <a:t> para alívio sintomático da febre, astenia e mal-estar.</a:t>
            </a:r>
          </a:p>
          <a:p>
            <a:pPr algn="just" eaLnBrk="1" hangingPunct="1"/>
            <a:r>
              <a:rPr lang="pt-BR" sz="2400" b="1" dirty="0" smtClean="0"/>
              <a:t>Propanolol:</a:t>
            </a:r>
            <a:r>
              <a:rPr lang="pt-BR" sz="2400" dirty="0" smtClean="0"/>
              <a:t> prevenção de HDA em pacientes com varizes esofágicas;</a:t>
            </a:r>
          </a:p>
          <a:p>
            <a:pPr algn="just" eaLnBrk="1" hangingPunct="1"/>
            <a:r>
              <a:rPr lang="pt-BR" sz="2400" b="1" dirty="0" smtClean="0"/>
              <a:t>Escleroterapia:</a:t>
            </a:r>
            <a:r>
              <a:rPr lang="pt-BR" sz="2400" dirty="0" smtClean="0"/>
              <a:t> prevenção de HDA em pacientes com varizes esofágicas;</a:t>
            </a:r>
          </a:p>
          <a:p>
            <a:pPr algn="just" eaLnBrk="1" hangingPunct="1"/>
            <a:r>
              <a:rPr lang="pt-BR" sz="2400" b="1" dirty="0" smtClean="0"/>
              <a:t>Anastomose esplenorrenal distal:</a:t>
            </a:r>
            <a:r>
              <a:rPr lang="pt-BR" sz="2400" dirty="0" smtClean="0"/>
              <a:t> prevenção de HDA em pacientes com varizes esofágicas;</a:t>
            </a:r>
          </a:p>
          <a:p>
            <a:pPr algn="just" eaLnBrk="1" hangingPunct="1"/>
            <a:r>
              <a:rPr lang="pt-BR" sz="2400" b="1" dirty="0" smtClean="0"/>
              <a:t>Esplenectomia:</a:t>
            </a:r>
            <a:r>
              <a:rPr lang="pt-BR" sz="2400" dirty="0" smtClean="0"/>
              <a:t> para controle do hiperesplenismo;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dirty="0" smtClean="0"/>
              <a:t>Prevenção</a:t>
            </a:r>
          </a:p>
        </p:txBody>
      </p:sp>
      <p:pic>
        <p:nvPicPr>
          <p:cNvPr id="36867" name="Picture 3" descr="0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420938"/>
            <a:ext cx="3384550" cy="2792412"/>
          </a:xfrm>
          <a:noFill/>
          <a:ln>
            <a:solidFill>
              <a:schemeClr val="accent1"/>
            </a:solidFill>
          </a:ln>
        </p:spPr>
      </p:pic>
      <p:pic>
        <p:nvPicPr>
          <p:cNvPr id="36868" name="Picture 4" descr="0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59773" y="2420938"/>
            <a:ext cx="3024187" cy="2790825"/>
          </a:xfrm>
          <a:noFill/>
          <a:ln>
            <a:solidFill>
              <a:schemeClr val="accent1"/>
            </a:solidFill>
          </a:ln>
        </p:spPr>
      </p:pic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682948" y="2349500"/>
            <a:ext cx="3024187" cy="287972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" name="Right Arrow 5"/>
          <p:cNvSpPr/>
          <p:nvPr/>
        </p:nvSpPr>
        <p:spPr>
          <a:xfrm>
            <a:off x="4067944" y="3356992"/>
            <a:ext cx="136815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dirty="0" smtClean="0"/>
              <a:t>Prevenção</a:t>
            </a:r>
          </a:p>
        </p:txBody>
      </p:sp>
      <p:pic>
        <p:nvPicPr>
          <p:cNvPr id="67589" name="Picture 5" descr="0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770371"/>
            <a:ext cx="5184576" cy="4682965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dirty="0" smtClean="0"/>
              <a:t>Prevenção</a:t>
            </a:r>
          </a:p>
        </p:txBody>
      </p:sp>
      <p:pic>
        <p:nvPicPr>
          <p:cNvPr id="68612" name="Picture 6" descr="0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988840"/>
            <a:ext cx="5652120" cy="4377964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24128" y="1988840"/>
            <a:ext cx="2952328" cy="4176464"/>
            <a:chOff x="7236296" y="2204864"/>
            <a:chExt cx="1584176" cy="252028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9883" r="6953" b="41070"/>
            <a:stretch>
              <a:fillRect/>
            </a:stretch>
          </p:blipFill>
          <p:spPr bwMode="auto">
            <a:xfrm>
              <a:off x="7236296" y="2204864"/>
              <a:ext cx="1584176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236296" y="3645024"/>
              <a:ext cx="64807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Etiologia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83357"/>
            <a:ext cx="5904656" cy="4886003"/>
          </a:xfrm>
        </p:spPr>
        <p:txBody>
          <a:bodyPr>
            <a:normAutofit/>
          </a:bodyPr>
          <a:lstStyle/>
          <a:p>
            <a:r>
              <a:rPr lang="pt-BR" dirty="0" smtClean="0"/>
              <a:t>Hospedeiro Definitivo</a:t>
            </a:r>
            <a:endParaRPr lang="pt-BR" dirty="0"/>
          </a:p>
          <a:p>
            <a:pPr lvl="1"/>
            <a:r>
              <a:rPr lang="pt-BR" sz="3000" dirty="0" smtClean="0"/>
              <a:t>Homem (vasos sanguíneos)</a:t>
            </a:r>
            <a:endParaRPr lang="pt-BR" sz="3000" dirty="0"/>
          </a:p>
          <a:p>
            <a:endParaRPr lang="pt-BR" dirty="0" smtClean="0"/>
          </a:p>
          <a:p>
            <a:r>
              <a:rPr lang="pt-BR" dirty="0" smtClean="0"/>
              <a:t>Outros </a:t>
            </a:r>
            <a:r>
              <a:rPr lang="pt-BR" dirty="0"/>
              <a:t>reservatórios</a:t>
            </a:r>
          </a:p>
          <a:p>
            <a:pPr lvl="1"/>
            <a:r>
              <a:rPr lang="pt-BR" dirty="0"/>
              <a:t>Roedores, marsupiais</a:t>
            </a:r>
          </a:p>
          <a:p>
            <a:pPr lvl="1"/>
            <a:r>
              <a:rPr lang="pt-BR" dirty="0"/>
              <a:t>Carnívoros silvestres e </a:t>
            </a:r>
            <a:r>
              <a:rPr lang="pt-BR" dirty="0" smtClean="0"/>
              <a:t>ruminantes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812430" cy="437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Mensagens Principais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598" y="2276872"/>
            <a:ext cx="668989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fecando"/>
          <p:cNvPicPr>
            <a:picLocks noChangeAspect="1" noChangeArrowheads="1"/>
          </p:cNvPicPr>
          <p:nvPr/>
        </p:nvPicPr>
        <p:blipFill>
          <a:blip r:embed="rId3" cstate="email"/>
          <a:srcRect l="29571" t="31653" r="32596" b="5861"/>
          <a:stretch>
            <a:fillRect/>
          </a:stretch>
        </p:blipFill>
        <p:spPr bwMode="auto">
          <a:xfrm flipH="1">
            <a:off x="251520" y="1556792"/>
            <a:ext cx="1313308" cy="2063770"/>
          </a:xfrm>
          <a:prstGeom prst="rect">
            <a:avLst/>
          </a:prstGeom>
          <a:noFill/>
        </p:spPr>
      </p:pic>
      <p:pic>
        <p:nvPicPr>
          <p:cNvPr id="6" name="Picture 6" descr="Como se Manifest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112" y="4725144"/>
            <a:ext cx="1644166" cy="193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1619672" y="2924944"/>
            <a:ext cx="79208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1475656" y="5824688"/>
            <a:ext cx="79208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457832" y="4086784"/>
            <a:ext cx="79208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492"/>
            <a:ext cx="9180512" cy="681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1872208"/>
          </a:xfrm>
        </p:spPr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OBrigado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biológico</a:t>
            </a:r>
          </a:p>
        </p:txBody>
      </p:sp>
      <p:pic>
        <p:nvPicPr>
          <p:cNvPr id="109571" name="Picture 3" descr="Defecan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671638"/>
            <a:ext cx="5329237" cy="507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biológico</a:t>
            </a:r>
          </a:p>
        </p:txBody>
      </p:sp>
      <p:pic>
        <p:nvPicPr>
          <p:cNvPr id="79878" name="Picture 6" descr="esquist_miracidi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492896"/>
            <a:ext cx="22907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55576" y="5013176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/>
              <a:t>Ovos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436096" y="530120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/>
              <a:t>Miracídeos</a:t>
            </a:r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780928"/>
            <a:ext cx="337185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779912" y="3429000"/>
            <a:ext cx="1296144" cy="7920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ight Arrow 8"/>
          <p:cNvSpPr/>
          <p:nvPr/>
        </p:nvSpPr>
        <p:spPr>
          <a:xfrm>
            <a:off x="7740352" y="3429000"/>
            <a:ext cx="1296144" cy="7920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70545" t="65665" r="1026"/>
          <a:stretch>
            <a:fillRect/>
          </a:stretch>
        </p:blipFill>
        <p:spPr bwMode="auto">
          <a:xfrm>
            <a:off x="1619672" y="2708920"/>
            <a:ext cx="3374322" cy="25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biológico</a:t>
            </a:r>
          </a:p>
        </p:txBody>
      </p:sp>
      <p:pic>
        <p:nvPicPr>
          <p:cNvPr id="80902" name="Picture 6" descr="esquist_cercari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8955" y="2852936"/>
            <a:ext cx="2059509" cy="23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860032" y="3429000"/>
            <a:ext cx="1296144" cy="7920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ight Arrow 6"/>
          <p:cNvSpPr/>
          <p:nvPr/>
        </p:nvSpPr>
        <p:spPr>
          <a:xfrm>
            <a:off x="179512" y="3429000"/>
            <a:ext cx="1296144" cy="7920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1137</Words>
  <Application>Microsoft Macintosh PowerPoint</Application>
  <PresentationFormat>On-screen Show (4:3)</PresentationFormat>
  <Paragraphs>255</Paragraphs>
  <Slides>63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Chart</vt:lpstr>
      <vt:lpstr>Esquistossomose</vt:lpstr>
      <vt:lpstr>Introdução - Histórico</vt:lpstr>
      <vt:lpstr>Introdução</vt:lpstr>
      <vt:lpstr>Etiologia</vt:lpstr>
      <vt:lpstr>Etiologia</vt:lpstr>
      <vt:lpstr>Etiologia</vt:lpstr>
      <vt:lpstr>Ciclo biológico</vt:lpstr>
      <vt:lpstr>Ciclo biológico</vt:lpstr>
      <vt:lpstr>Ciclo biológico</vt:lpstr>
      <vt:lpstr>Ciclo biológico</vt:lpstr>
      <vt:lpstr>Ciclo biológico</vt:lpstr>
      <vt:lpstr>Ciclo Biológico</vt:lpstr>
      <vt:lpstr>Ciclo Biológico</vt:lpstr>
      <vt:lpstr>Epidemiologia</vt:lpstr>
      <vt:lpstr>Epidemiologia</vt:lpstr>
      <vt:lpstr>Epidemiologia</vt:lpstr>
      <vt:lpstr>Epidemiologia</vt:lpstr>
      <vt:lpstr>Epidemiologia</vt:lpstr>
      <vt:lpstr>Epidemiologia</vt:lpstr>
      <vt:lpstr>Epidemiologia</vt:lpstr>
      <vt:lpstr>Taxa de Mortalidade Esquistossomose Brasil, 1980 - 2007</vt:lpstr>
      <vt:lpstr>Taxa de Internação Esquistossomose Brasil,1990 - 2007</vt:lpstr>
      <vt:lpstr>Fisiopatogenia</vt:lpstr>
      <vt:lpstr>Fisiopatogenia</vt:lpstr>
      <vt:lpstr>Fisiopatogenia</vt:lpstr>
      <vt:lpstr>Fisiopatogenia</vt:lpstr>
      <vt:lpstr>Fisiopatologia</vt:lpstr>
      <vt:lpstr>Fisiopatologia</vt:lpstr>
      <vt:lpstr>Fisiopatologia</vt:lpstr>
      <vt:lpstr>Fisiopatologia</vt:lpstr>
      <vt:lpstr>Quadro clínico</vt:lpstr>
      <vt:lpstr>Quadro clínico</vt:lpstr>
      <vt:lpstr>Quadro clínico</vt:lpstr>
      <vt:lpstr>Quadro clínico</vt:lpstr>
      <vt:lpstr>Quadro Clínico</vt:lpstr>
      <vt:lpstr>Quadro Clínico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Diagnóstico Diferencial</vt:lpstr>
      <vt:lpstr>Interações Infecciosas</vt:lpstr>
      <vt:lpstr>Classificação</vt:lpstr>
      <vt:lpstr>Quadro clínico</vt:lpstr>
      <vt:lpstr>Diagnóstico Complementar</vt:lpstr>
      <vt:lpstr>Diagnóstico Complementar</vt:lpstr>
      <vt:lpstr>Diagnóstico</vt:lpstr>
      <vt:lpstr>Diagnóstico</vt:lpstr>
      <vt:lpstr>Diagnóstico</vt:lpstr>
      <vt:lpstr>PowerPoint Presentation</vt:lpstr>
      <vt:lpstr>Diagnóstico</vt:lpstr>
      <vt:lpstr>Tratamento</vt:lpstr>
      <vt:lpstr>Controle de Cura</vt:lpstr>
      <vt:lpstr>Terapia adjuvante</vt:lpstr>
      <vt:lpstr>Prevenção</vt:lpstr>
      <vt:lpstr>Prevenção</vt:lpstr>
      <vt:lpstr>Prevenção</vt:lpstr>
      <vt:lpstr>Perspectivas</vt:lpstr>
      <vt:lpstr>Mensagens Principais</vt:lpstr>
      <vt:lpstr>PowerPoint Presentation</vt:lpstr>
      <vt:lpstr>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Infecções Estafilocócicas</dc:title>
  <dc:creator>Valdes Roberto Bollela</dc:creator>
  <cp:lastModifiedBy>Rodrigo Santana</cp:lastModifiedBy>
  <cp:revision>64</cp:revision>
  <dcterms:created xsi:type="dcterms:W3CDTF">2010-07-12T23:56:30Z</dcterms:created>
  <dcterms:modified xsi:type="dcterms:W3CDTF">2013-12-05T14:20:09Z</dcterms:modified>
</cp:coreProperties>
</file>